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343" r:id="rId3"/>
    <p:sldId id="262" r:id="rId4"/>
    <p:sldId id="341" r:id="rId5"/>
    <p:sldId id="344" r:id="rId6"/>
    <p:sldId id="345" r:id="rId7"/>
    <p:sldId id="342" r:id="rId8"/>
    <p:sldId id="346" r:id="rId9"/>
    <p:sldId id="347" r:id="rId10"/>
    <p:sldId id="348" r:id="rId11"/>
    <p:sldId id="349" r:id="rId12"/>
    <p:sldId id="350" r:id="rId13"/>
    <p:sldId id="351" r:id="rId14"/>
    <p:sldId id="354" r:id="rId15"/>
    <p:sldId id="355" r:id="rId16"/>
    <p:sldId id="356" r:id="rId17"/>
    <p:sldId id="357" r:id="rId18"/>
    <p:sldId id="358" r:id="rId19"/>
    <p:sldId id="352" r:id="rId20"/>
    <p:sldId id="353" r:id="rId21"/>
    <p:sldId id="359" r:id="rId22"/>
    <p:sldId id="361" r:id="rId23"/>
    <p:sldId id="360" r:id="rId24"/>
    <p:sldId id="362" r:id="rId25"/>
    <p:sldId id="365" r:id="rId26"/>
    <p:sldId id="363" r:id="rId27"/>
    <p:sldId id="364" r:id="rId28"/>
    <p:sldId id="366" r:id="rId29"/>
    <p:sldId id="367" r:id="rId30"/>
    <p:sldId id="384" r:id="rId31"/>
    <p:sldId id="369" r:id="rId32"/>
    <p:sldId id="368" r:id="rId33"/>
    <p:sldId id="371" r:id="rId34"/>
    <p:sldId id="385" r:id="rId35"/>
    <p:sldId id="372" r:id="rId36"/>
    <p:sldId id="373" r:id="rId37"/>
    <p:sldId id="375" r:id="rId38"/>
    <p:sldId id="376" r:id="rId39"/>
    <p:sldId id="374" r:id="rId40"/>
    <p:sldId id="34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mar khaled" initials="ok" lastIdx="1" clrIdx="0">
    <p:extLst>
      <p:ext uri="{19B8F6BF-5375-455C-9EA6-DF929625EA0E}">
        <p15:presenceInfo xmlns:p15="http://schemas.microsoft.com/office/powerpoint/2012/main" userId="4618202e1fd84fd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85" d="100"/>
          <a:sy n="85" d="100"/>
        </p:scale>
        <p:origin x="49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D6AA2C1-30FE-4A5B-9F15-98834576BABB}" type="datetimeFigureOut">
              <a:rPr lang="en-US" smtClean="0"/>
              <a:t>7/4/2023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377994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AA2C1-30FE-4A5B-9F15-98834576BABB}" type="datetimeFigureOut">
              <a:rPr lang="en-US" smtClean="0"/>
              <a:t>7/4/2023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175007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AA2C1-30FE-4A5B-9F15-98834576BABB}" type="datetimeFigureOut">
              <a:rPr lang="en-US" smtClean="0"/>
              <a:t>7/4/2023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42555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AA2C1-30FE-4A5B-9F15-98834576BABB}" type="datetimeFigureOut">
              <a:rPr lang="en-US" smtClean="0"/>
              <a:t>7/4/2023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847430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6AA2C1-30FE-4A5B-9F15-98834576BABB}" type="datetimeFigureOut">
              <a:rPr lang="en-US" smtClean="0"/>
              <a:t>7/4/2023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478387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6AA2C1-30FE-4A5B-9F15-98834576BABB}" type="datetimeFigureOut">
              <a:rPr lang="en-US" smtClean="0"/>
              <a:t>7/4/2023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209816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D6AA2C1-30FE-4A5B-9F15-98834576BABB}" type="datetimeFigureOut">
              <a:rPr lang="en-US" smtClean="0"/>
              <a:t>7/4/2023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1992863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6AA2C1-30FE-4A5B-9F15-98834576BABB}" type="datetimeFigureOut">
              <a:rPr lang="en-US" smtClean="0"/>
              <a:t>7/4/2023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3237954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6AA2C1-30FE-4A5B-9F15-98834576BABB}" type="datetimeFigureOut">
              <a:rPr lang="en-US" smtClean="0"/>
              <a:t>7/4/2023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3749527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6AA2C1-30FE-4A5B-9F15-98834576BABB}" type="datetimeFigureOut">
              <a:rPr lang="en-US" smtClean="0"/>
              <a:t>7/4/2023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1378439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6AA2C1-30FE-4A5B-9F15-98834576BABB}" type="datetimeFigureOut">
              <a:rPr lang="en-US" smtClean="0"/>
              <a:t>7/4/2023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3626821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6AA2C1-30FE-4A5B-9F15-98834576BABB}" type="datetimeFigureOut">
              <a:rPr lang="en-US" smtClean="0"/>
              <a:t>7/4/2023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005D81-1560-4BFE-91A5-0D5BAFD5DEAD}" type="slidenum">
              <a:rPr lang="en-US" smtClean="0"/>
              <a:t>‹#›</a:t>
            </a:fld>
            <a:endParaRPr lang="en-US" dirty="0"/>
          </a:p>
        </p:txBody>
      </p:sp>
    </p:spTree>
    <p:extLst>
      <p:ext uri="{BB962C8B-B14F-4D97-AF65-F5344CB8AC3E}">
        <p14:creationId xmlns:p14="http://schemas.microsoft.com/office/powerpoint/2010/main" val="2369481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image" Target="../media/image24.jpeg"/><Relationship Id="rId7" Type="http://schemas.openxmlformats.org/officeDocument/2006/relationships/image" Target="../media/image28.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jpe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96053" cy="6858000"/>
          </a:xfrm>
          <a:prstGeom prst="rect">
            <a:avLst/>
          </a:prstGeom>
        </p:spPr>
      </p:pic>
      <p:sp>
        <p:nvSpPr>
          <p:cNvPr id="4" name="TextBox 3"/>
          <p:cNvSpPr txBox="1"/>
          <p:nvPr/>
        </p:nvSpPr>
        <p:spPr>
          <a:xfrm>
            <a:off x="914400" y="4892342"/>
            <a:ext cx="6606988" cy="646331"/>
          </a:xfrm>
          <a:prstGeom prst="rect">
            <a:avLst/>
          </a:prstGeom>
          <a:noFill/>
        </p:spPr>
        <p:txBody>
          <a:bodyPr wrap="square" rtlCol="0">
            <a:spAutoFit/>
          </a:bodyPr>
          <a:lstStyle/>
          <a:p>
            <a:r>
              <a:rPr lang="en-US" sz="3600" b="1" dirty="0"/>
              <a:t>Sea Level Rise Prediction System</a:t>
            </a:r>
          </a:p>
        </p:txBody>
      </p:sp>
      <p:sp>
        <p:nvSpPr>
          <p:cNvPr id="2" name="TextBox 1">
            <a:extLst>
              <a:ext uri="{FF2B5EF4-FFF2-40B4-BE49-F238E27FC236}">
                <a16:creationId xmlns:a16="http://schemas.microsoft.com/office/drawing/2014/main" id="{1983C5A8-9921-B196-C81A-338796D8FD8A}"/>
              </a:ext>
            </a:extLst>
          </p:cNvPr>
          <p:cNvSpPr txBox="1"/>
          <p:nvPr/>
        </p:nvSpPr>
        <p:spPr>
          <a:xfrm>
            <a:off x="3576536" y="3386628"/>
            <a:ext cx="5246451" cy="707886"/>
          </a:xfrm>
          <a:prstGeom prst="rect">
            <a:avLst/>
          </a:prstGeom>
          <a:noFill/>
        </p:spPr>
        <p:txBody>
          <a:bodyPr wrap="square" rtlCol="0">
            <a:spAutoFit/>
          </a:bodyPr>
          <a:lstStyle/>
          <a:p>
            <a:pPr algn="ctr"/>
            <a:r>
              <a:rPr lang="en-US" sz="2000" b="1" dirty="0">
                <a:solidFill>
                  <a:srgbClr val="002060"/>
                </a:solidFill>
                <a:latin typeface="Arial" panose="020B0604020202020204" pitchFamily="34" charset="0"/>
                <a:cs typeface="Arial" panose="020B0604020202020204" pitchFamily="34" charset="0"/>
              </a:rPr>
              <a:t>FACULTY OF INFORMATION TECHNOLOGY</a:t>
            </a:r>
          </a:p>
        </p:txBody>
      </p:sp>
    </p:spTree>
    <p:extLst>
      <p:ext uri="{BB962C8B-B14F-4D97-AF65-F5344CB8AC3E}">
        <p14:creationId xmlns:p14="http://schemas.microsoft.com/office/powerpoint/2010/main" val="4104937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2448784" cy="830997"/>
          </a:xfrm>
          <a:prstGeom prst="rect">
            <a:avLst/>
          </a:prstGeom>
          <a:noFill/>
        </p:spPr>
        <p:txBody>
          <a:bodyPr wrap="square" rtlCol="0">
            <a:spAutoFit/>
          </a:bodyPr>
          <a:lstStyle/>
          <a:p>
            <a:r>
              <a:rPr lang="en-US" sz="2400" b="1" dirty="0"/>
              <a:t>SDG’s Goal</a:t>
            </a:r>
          </a:p>
          <a:p>
            <a:endParaRPr lang="en-US" sz="2400" b="1" dirty="0"/>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sp>
        <p:nvSpPr>
          <p:cNvPr id="2" name="TextBox 1">
            <a:extLst>
              <a:ext uri="{FF2B5EF4-FFF2-40B4-BE49-F238E27FC236}">
                <a16:creationId xmlns:a16="http://schemas.microsoft.com/office/drawing/2014/main" id="{557C3D6B-517F-5644-AFE6-3817E22E0D26}"/>
              </a:ext>
            </a:extLst>
          </p:cNvPr>
          <p:cNvSpPr txBox="1"/>
          <p:nvPr/>
        </p:nvSpPr>
        <p:spPr>
          <a:xfrm>
            <a:off x="435005" y="1159260"/>
            <a:ext cx="8211846" cy="3043397"/>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What is SDG?</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SDG stands for Sustainable Development Goals, They are a set of 17 global goals established by the United Nations in 2015 </a:t>
            </a:r>
            <a:r>
              <a:rPr lang="en-US" b="0" i="0" dirty="0">
                <a:solidFill>
                  <a:srgbClr val="212529"/>
                </a:solidFill>
                <a:effectLst/>
                <a:latin typeface="Times New Roman" panose="02020603050405020304" pitchFamily="18" charset="0"/>
                <a:cs typeface="Times New Roman" panose="02020603050405020304" pitchFamily="18" charset="0"/>
              </a:rPr>
              <a:t>Adopted by 193 countries in 2015.</a:t>
            </a:r>
          </a:p>
          <a:p>
            <a:pPr algn="just">
              <a:lnSpc>
                <a:spcPct val="150000"/>
              </a:lnSpc>
            </a:pPr>
            <a:endParaRPr lang="en-US"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b="0" i="0" dirty="0">
                <a:solidFill>
                  <a:srgbClr val="212529"/>
                </a:solidFill>
                <a:effectLst/>
                <a:latin typeface="Times New Roman" panose="02020603050405020304" pitchFamily="18" charset="0"/>
                <a:cs typeface="Times New Roman" panose="02020603050405020304" pitchFamily="18" charset="0"/>
              </a:rPr>
              <a:t> The Sustainable Development Goals (SDGs) are the world’s shared plan to end extreme poverty, reduce inequality, and protect the planet by 2030.</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4782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2448784" cy="830997"/>
          </a:xfrm>
          <a:prstGeom prst="rect">
            <a:avLst/>
          </a:prstGeom>
          <a:noFill/>
        </p:spPr>
        <p:txBody>
          <a:bodyPr wrap="square" rtlCol="0">
            <a:spAutoFit/>
          </a:bodyPr>
          <a:lstStyle/>
          <a:p>
            <a:r>
              <a:rPr lang="en-US" sz="2400" b="1" dirty="0"/>
              <a:t>SDG’s Goal</a:t>
            </a:r>
          </a:p>
          <a:p>
            <a:endParaRPr lang="en-US" sz="2400" b="1" dirty="0"/>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C7A97924-1F95-4B36-D642-D26D3D3D6BFF}"/>
              </a:ext>
            </a:extLst>
          </p:cNvPr>
          <p:cNvSpPr txBox="1"/>
          <p:nvPr/>
        </p:nvSpPr>
        <p:spPr>
          <a:xfrm>
            <a:off x="151443" y="1022263"/>
            <a:ext cx="5823751"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17 Sustainable Development Goals are:</a:t>
            </a:r>
          </a:p>
        </p:txBody>
      </p:sp>
      <p:pic>
        <p:nvPicPr>
          <p:cNvPr id="7" name="Picture 6">
            <a:extLst>
              <a:ext uri="{FF2B5EF4-FFF2-40B4-BE49-F238E27FC236}">
                <a16:creationId xmlns:a16="http://schemas.microsoft.com/office/drawing/2014/main" id="{7670B86E-365D-8C31-588A-4A7AA68898C4}"/>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7250" b="93400" l="5500" r="92900"/>
                    </a14:imgEffect>
                  </a14:imgLayer>
                </a14:imgProps>
              </a:ext>
              <a:ext uri="{28A0092B-C50C-407E-A947-70E740481C1C}">
                <a14:useLocalDpi xmlns:a14="http://schemas.microsoft.com/office/drawing/2010/main" val="0"/>
              </a:ext>
            </a:extLst>
          </a:blip>
          <a:stretch>
            <a:fillRect/>
          </a:stretch>
        </p:blipFill>
        <p:spPr>
          <a:xfrm>
            <a:off x="2300284" y="37730"/>
            <a:ext cx="7591431" cy="7591431"/>
          </a:xfrm>
          <a:prstGeom prst="rect">
            <a:avLst/>
          </a:prstGeom>
        </p:spPr>
      </p:pic>
    </p:spTree>
    <p:extLst>
      <p:ext uri="{BB962C8B-B14F-4D97-AF65-F5344CB8AC3E}">
        <p14:creationId xmlns:p14="http://schemas.microsoft.com/office/powerpoint/2010/main" val="1430195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2448784" cy="830997"/>
          </a:xfrm>
          <a:prstGeom prst="rect">
            <a:avLst/>
          </a:prstGeom>
          <a:noFill/>
        </p:spPr>
        <p:txBody>
          <a:bodyPr wrap="square" rtlCol="0">
            <a:spAutoFit/>
          </a:bodyPr>
          <a:lstStyle/>
          <a:p>
            <a:r>
              <a:rPr lang="en-US" sz="2400" b="1" dirty="0"/>
              <a:t>SDG’s Goal</a:t>
            </a:r>
          </a:p>
          <a:p>
            <a:endParaRPr lang="en-US" sz="2400" b="1" dirty="0"/>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C7A97924-1F95-4B36-D642-D26D3D3D6BFF}"/>
              </a:ext>
            </a:extLst>
          </p:cNvPr>
          <p:cNvSpPr txBox="1"/>
          <p:nvPr/>
        </p:nvSpPr>
        <p:spPr>
          <a:xfrm>
            <a:off x="151443" y="1022263"/>
            <a:ext cx="5823751" cy="400110"/>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85454DC-B2D7-14A0-6353-ADCD5E769EBF}"/>
              </a:ext>
            </a:extLst>
          </p:cNvPr>
          <p:cNvSpPr txBox="1"/>
          <p:nvPr/>
        </p:nvSpPr>
        <p:spPr>
          <a:xfrm>
            <a:off x="266329" y="1222318"/>
            <a:ext cx="7998781" cy="438581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Our Project’s objectives aligns with the SDG Goal number 13 which is  </a:t>
            </a:r>
            <a:r>
              <a:rPr lang="en-US" b="1" dirty="0">
                <a:latin typeface="Times New Roman" panose="02020603050405020304" pitchFamily="18" charset="0"/>
                <a:cs typeface="Times New Roman" panose="02020603050405020304" pitchFamily="18" charset="0"/>
              </a:rPr>
              <a:t>Climate Action</a:t>
            </a:r>
          </a:p>
          <a:p>
            <a:pPr marL="285750" indent="-285750"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SDG Goal 13 focuses on taking urgent action to combat climate change and its impacts. It focuses on making appropriate decisions and adapting to climate-related disasters.</a:t>
            </a:r>
          </a:p>
          <a:p>
            <a:pPr algn="just">
              <a:lnSpc>
                <a:spcPct val="150000"/>
              </a:lnSpc>
            </a:pPr>
            <a:endParaRPr lang="en-US" dirty="0">
              <a:solidFill>
                <a:srgbClr val="000000"/>
              </a:solidFill>
              <a:latin typeface="Times New Roman" panose="02020603050405020304" pitchFamily="18" charset="0"/>
              <a:cs typeface="Times New Roman" panose="02020603050405020304" pitchFamily="18" charset="0"/>
            </a:endParaRPr>
          </a:p>
          <a:p>
            <a:pPr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By developing an accurate sea level rise prediction system, Our project supports decision making to adapt with and prevent the damage that results from climate change and global warming </a:t>
            </a:r>
            <a:r>
              <a:rPr lang="en-US" sz="1800" dirty="0">
                <a:effectLst/>
                <a:latin typeface="Times New Roman" panose="02020603050405020304" pitchFamily="18" charset="0"/>
                <a:ea typeface="Arial MT"/>
                <a:cs typeface="Arial MT"/>
              </a:rPr>
              <a:t>to mitigate the adverse effects of rising sea levels.</a:t>
            </a:r>
            <a:endParaRPr lang="en-US" sz="1800" dirty="0">
              <a:effectLst/>
              <a:latin typeface="Arial MT"/>
              <a:ea typeface="Arial MT"/>
              <a:cs typeface="Arial MT"/>
            </a:endParaRPr>
          </a:p>
          <a:p>
            <a:pPr algn="just"/>
            <a:endParaRPr lang="en-US" b="1" dirty="0">
              <a:latin typeface="Times New Roman" panose="02020603050405020304" pitchFamily="18" charset="0"/>
              <a:cs typeface="Times New Roman" panose="02020603050405020304" pitchFamily="18" charset="0"/>
            </a:endParaRPr>
          </a:p>
          <a:p>
            <a:endParaRPr lang="en-US" b="1" dirty="0"/>
          </a:p>
        </p:txBody>
      </p:sp>
      <p:pic>
        <p:nvPicPr>
          <p:cNvPr id="10" name="Picture 9">
            <a:extLst>
              <a:ext uri="{FF2B5EF4-FFF2-40B4-BE49-F238E27FC236}">
                <a16:creationId xmlns:a16="http://schemas.microsoft.com/office/drawing/2014/main" id="{7CA45088-97BD-0806-8ED5-38DE9089B6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0941" y="1550581"/>
            <a:ext cx="3237487" cy="3237487"/>
          </a:xfrm>
          <a:prstGeom prst="rect">
            <a:avLst/>
          </a:prstGeom>
        </p:spPr>
      </p:pic>
    </p:spTree>
    <p:extLst>
      <p:ext uri="{BB962C8B-B14F-4D97-AF65-F5344CB8AC3E}">
        <p14:creationId xmlns:p14="http://schemas.microsoft.com/office/powerpoint/2010/main" val="1101142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2448784" cy="830997"/>
          </a:xfrm>
          <a:prstGeom prst="rect">
            <a:avLst/>
          </a:prstGeom>
          <a:noFill/>
        </p:spPr>
        <p:txBody>
          <a:bodyPr wrap="square" rtlCol="0">
            <a:spAutoFit/>
          </a:bodyPr>
          <a:lstStyle/>
          <a:p>
            <a:r>
              <a:rPr lang="en-US" sz="2400" b="1" dirty="0"/>
              <a:t>Related Works</a:t>
            </a:r>
          </a:p>
          <a:p>
            <a:endParaRPr lang="en-US" sz="2400" b="1" dirty="0"/>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C7A97924-1F95-4B36-D642-D26D3D3D6BFF}"/>
              </a:ext>
            </a:extLst>
          </p:cNvPr>
          <p:cNvSpPr txBox="1"/>
          <p:nvPr/>
        </p:nvSpPr>
        <p:spPr>
          <a:xfrm>
            <a:off x="151443" y="1022263"/>
            <a:ext cx="7703964" cy="4370427"/>
          </a:xfrm>
          <a:prstGeom prst="rect">
            <a:avLst/>
          </a:prstGeom>
          <a:noFill/>
        </p:spPr>
        <p:txBody>
          <a:bodyPr wrap="square" rtlCol="0">
            <a:spAutoFit/>
          </a:bodyPr>
          <a:lstStyle/>
          <a:p>
            <a:pPr marL="457200" indent="-457200">
              <a:buFont typeface="+mj-lt"/>
              <a:buAutoNum type="arabicPeriod"/>
            </a:pPr>
            <a:r>
              <a:rPr lang="en-US" sz="2000" b="1" dirty="0"/>
              <a:t>Machine learning methods applied to sea level predictions in the upper part of a tidal estuary </a:t>
            </a:r>
          </a:p>
          <a:p>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this project They used machine learning to predict sea level in the upper part of tidal estuary in the harbor of Brest and the city of Landerneau</a:t>
            </a:r>
          </a:p>
          <a:p>
            <a:pPr algn="just"/>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used their input data from a dataset which is  three-year observations of sea levels , they also used four inputs from other models French tidal coefficient, atmospheric pressure, wind velocity, and river discharge.</a:t>
            </a:r>
          </a:p>
          <a:p>
            <a:pPr algn="just"/>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used two types of machine learning algorithms: </a:t>
            </a:r>
          </a:p>
          <a:p>
            <a:pPr algn="just"/>
            <a:r>
              <a:rPr lang="en-US" dirty="0">
                <a:latin typeface="Times New Roman" panose="02020603050405020304" pitchFamily="18" charset="0"/>
                <a:cs typeface="Times New Roman" panose="02020603050405020304" pitchFamily="18" charset="0"/>
              </a:rPr>
              <a:t>	</a:t>
            </a:r>
          </a:p>
          <a:p>
            <a:pPr marL="857250" lvl="1" indent="-400050" algn="just">
              <a:buFont typeface="+mj-lt"/>
              <a:buAutoNum type="romanUcPeriod"/>
            </a:pPr>
            <a:r>
              <a:rPr lang="en-US" dirty="0">
                <a:latin typeface="Times New Roman" panose="02020603050405020304" pitchFamily="18" charset="0"/>
                <a:cs typeface="Times New Roman" panose="02020603050405020304" pitchFamily="18" charset="0"/>
              </a:rPr>
              <a:t>multiple regression methods</a:t>
            </a:r>
          </a:p>
          <a:p>
            <a:pPr marL="857250" lvl="1" indent="-400050" algn="just">
              <a:buFont typeface="+mj-lt"/>
              <a:buAutoNum type="romanUcPeriod"/>
            </a:pPr>
            <a:r>
              <a:rPr lang="en-US" dirty="0">
                <a:latin typeface="Times New Roman" panose="02020603050405020304" pitchFamily="18" charset="0"/>
                <a:cs typeface="Times New Roman" panose="02020603050405020304" pitchFamily="18" charset="0"/>
              </a:rPr>
              <a:t>an artificial neural network, the multilayer perceptron. </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7947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2448784" cy="830997"/>
          </a:xfrm>
          <a:prstGeom prst="rect">
            <a:avLst/>
          </a:prstGeom>
          <a:noFill/>
        </p:spPr>
        <p:txBody>
          <a:bodyPr wrap="square" rtlCol="0">
            <a:spAutoFit/>
          </a:bodyPr>
          <a:lstStyle/>
          <a:p>
            <a:r>
              <a:rPr lang="en-US" sz="2400" b="1" dirty="0"/>
              <a:t>Related Works</a:t>
            </a:r>
          </a:p>
          <a:p>
            <a:endParaRPr lang="en-US" sz="2400" b="1" dirty="0"/>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C7A97924-1F95-4B36-D642-D26D3D3D6BFF}"/>
              </a:ext>
            </a:extLst>
          </p:cNvPr>
          <p:cNvSpPr txBox="1"/>
          <p:nvPr/>
        </p:nvSpPr>
        <p:spPr>
          <a:xfrm>
            <a:off x="151443" y="1022263"/>
            <a:ext cx="5823751" cy="400110"/>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85454DC-B2D7-14A0-6353-ADCD5E769EBF}"/>
              </a:ext>
            </a:extLst>
          </p:cNvPr>
          <p:cNvSpPr txBox="1"/>
          <p:nvPr/>
        </p:nvSpPr>
        <p:spPr>
          <a:xfrm>
            <a:off x="266329" y="1222318"/>
            <a:ext cx="7998781" cy="646331"/>
          </a:xfrm>
          <a:prstGeom prst="rect">
            <a:avLst/>
          </a:prstGeom>
          <a:noFill/>
        </p:spPr>
        <p:txBody>
          <a:bodyPr wrap="square" rtlCol="0">
            <a:spAutoFit/>
          </a:bodyPr>
          <a:lstStyle/>
          <a:p>
            <a:pPr algn="just"/>
            <a:endParaRPr lang="en-US" b="1" dirty="0">
              <a:latin typeface="Times New Roman" panose="02020603050405020304" pitchFamily="18" charset="0"/>
              <a:cs typeface="Times New Roman" panose="02020603050405020304" pitchFamily="18" charset="0"/>
            </a:endParaRPr>
          </a:p>
          <a:p>
            <a:endParaRPr lang="en-US" b="1" dirty="0"/>
          </a:p>
        </p:txBody>
      </p:sp>
      <p:pic>
        <p:nvPicPr>
          <p:cNvPr id="2" name="Picture 1">
            <a:extLst>
              <a:ext uri="{FF2B5EF4-FFF2-40B4-BE49-F238E27FC236}">
                <a16:creationId xmlns:a16="http://schemas.microsoft.com/office/drawing/2014/main" id="{DC7B6EC6-4E4D-26FC-05B2-C902DE9E76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002" y="1743677"/>
            <a:ext cx="5566192" cy="3754623"/>
          </a:xfrm>
          <a:prstGeom prst="rect">
            <a:avLst/>
          </a:prstGeom>
        </p:spPr>
      </p:pic>
      <p:pic>
        <p:nvPicPr>
          <p:cNvPr id="7" name="Picture 6">
            <a:extLst>
              <a:ext uri="{FF2B5EF4-FFF2-40B4-BE49-F238E27FC236}">
                <a16:creationId xmlns:a16="http://schemas.microsoft.com/office/drawing/2014/main" id="{A605A77A-4193-5C47-5154-81AE9F5E24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6374" y="1619777"/>
            <a:ext cx="4531607" cy="3878523"/>
          </a:xfrm>
          <a:prstGeom prst="rect">
            <a:avLst/>
          </a:prstGeom>
        </p:spPr>
      </p:pic>
    </p:spTree>
    <p:extLst>
      <p:ext uri="{BB962C8B-B14F-4D97-AF65-F5344CB8AC3E}">
        <p14:creationId xmlns:p14="http://schemas.microsoft.com/office/powerpoint/2010/main" val="3750675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2448784" cy="830997"/>
          </a:xfrm>
          <a:prstGeom prst="rect">
            <a:avLst/>
          </a:prstGeom>
          <a:noFill/>
        </p:spPr>
        <p:txBody>
          <a:bodyPr wrap="square" rtlCol="0">
            <a:spAutoFit/>
          </a:bodyPr>
          <a:lstStyle/>
          <a:p>
            <a:r>
              <a:rPr lang="en-US" sz="2400" b="1" dirty="0"/>
              <a:t>Related Works</a:t>
            </a:r>
          </a:p>
          <a:p>
            <a:endParaRPr lang="en-US" sz="2400" b="1" dirty="0"/>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C7A97924-1F95-4B36-D642-D26D3D3D6BFF}"/>
              </a:ext>
            </a:extLst>
          </p:cNvPr>
          <p:cNvSpPr txBox="1"/>
          <p:nvPr/>
        </p:nvSpPr>
        <p:spPr>
          <a:xfrm>
            <a:off x="151443" y="1022263"/>
            <a:ext cx="5823751" cy="400110"/>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85454DC-B2D7-14A0-6353-ADCD5E769EBF}"/>
              </a:ext>
            </a:extLst>
          </p:cNvPr>
          <p:cNvSpPr txBox="1"/>
          <p:nvPr/>
        </p:nvSpPr>
        <p:spPr>
          <a:xfrm>
            <a:off x="151442" y="1022263"/>
            <a:ext cx="7674149" cy="4031873"/>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2. Sea Level Prediction Using Machine Learning, Department of Civil Engineering, Akdeniz University</a:t>
            </a:r>
          </a:p>
          <a:p>
            <a:pPr algn="just"/>
            <a:endParaRPr lang="en-US" b="1" dirty="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this project they used machine learning to predict the sea level rise in tide gauge in Antalya Harbor, Turkey.</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they used their input data as sea level observations, and both sea level and meteorological factor observations.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used Multiple linear regression (MLR) and Adaptive Neuro-Fuzzy Inference System (ANFIS) which is neural networks combined with fuzzy logic linguistic IF-THEN rules.</a:t>
            </a:r>
          </a:p>
          <a:p>
            <a:pPr algn="just"/>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621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2448784" cy="830997"/>
          </a:xfrm>
          <a:prstGeom prst="rect">
            <a:avLst/>
          </a:prstGeom>
          <a:noFill/>
        </p:spPr>
        <p:txBody>
          <a:bodyPr wrap="square" rtlCol="0">
            <a:spAutoFit/>
          </a:bodyPr>
          <a:lstStyle/>
          <a:p>
            <a:r>
              <a:rPr lang="en-US" sz="2400" b="1" dirty="0"/>
              <a:t>Related Works</a:t>
            </a:r>
          </a:p>
          <a:p>
            <a:endParaRPr lang="en-US" sz="2400" b="1" dirty="0"/>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C7A97924-1F95-4B36-D642-D26D3D3D6BFF}"/>
              </a:ext>
            </a:extLst>
          </p:cNvPr>
          <p:cNvSpPr txBox="1"/>
          <p:nvPr/>
        </p:nvSpPr>
        <p:spPr>
          <a:xfrm>
            <a:off x="151443" y="1022263"/>
            <a:ext cx="5823751" cy="400110"/>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85454DC-B2D7-14A0-6353-ADCD5E769EBF}"/>
              </a:ext>
            </a:extLst>
          </p:cNvPr>
          <p:cNvSpPr txBox="1"/>
          <p:nvPr/>
        </p:nvSpPr>
        <p:spPr>
          <a:xfrm>
            <a:off x="266329" y="1222318"/>
            <a:ext cx="7998781" cy="646331"/>
          </a:xfrm>
          <a:prstGeom prst="rect">
            <a:avLst/>
          </a:prstGeom>
          <a:noFill/>
        </p:spPr>
        <p:txBody>
          <a:bodyPr wrap="square" rtlCol="0">
            <a:spAutoFit/>
          </a:bodyPr>
          <a:lstStyle/>
          <a:p>
            <a:pPr algn="just"/>
            <a:endParaRPr lang="en-US" b="1" dirty="0">
              <a:latin typeface="Times New Roman" panose="02020603050405020304" pitchFamily="18" charset="0"/>
              <a:cs typeface="Times New Roman" panose="02020603050405020304" pitchFamily="18" charset="0"/>
            </a:endParaRPr>
          </a:p>
          <a:p>
            <a:endParaRPr lang="en-US" b="1" dirty="0"/>
          </a:p>
        </p:txBody>
      </p:sp>
      <p:pic>
        <p:nvPicPr>
          <p:cNvPr id="2" name="Picture 1">
            <a:extLst>
              <a:ext uri="{FF2B5EF4-FFF2-40B4-BE49-F238E27FC236}">
                <a16:creationId xmlns:a16="http://schemas.microsoft.com/office/drawing/2014/main" id="{A4F83593-DD52-8B11-60D7-BBCF6C4257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319" y="2116373"/>
            <a:ext cx="5571519" cy="2949629"/>
          </a:xfrm>
          <a:prstGeom prst="rect">
            <a:avLst/>
          </a:prstGeom>
        </p:spPr>
      </p:pic>
      <p:pic>
        <p:nvPicPr>
          <p:cNvPr id="7" name="Picture 6">
            <a:extLst>
              <a:ext uri="{FF2B5EF4-FFF2-40B4-BE49-F238E27FC236}">
                <a16:creationId xmlns:a16="http://schemas.microsoft.com/office/drawing/2014/main" id="{0A583E07-9571-A399-A0E8-F0F731B31E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6420" y="1076696"/>
            <a:ext cx="5054353" cy="4691038"/>
          </a:xfrm>
          <a:prstGeom prst="rect">
            <a:avLst/>
          </a:prstGeom>
        </p:spPr>
      </p:pic>
    </p:spTree>
    <p:extLst>
      <p:ext uri="{BB962C8B-B14F-4D97-AF65-F5344CB8AC3E}">
        <p14:creationId xmlns:p14="http://schemas.microsoft.com/office/powerpoint/2010/main" val="1450889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2448784" cy="830997"/>
          </a:xfrm>
          <a:prstGeom prst="rect">
            <a:avLst/>
          </a:prstGeom>
          <a:noFill/>
        </p:spPr>
        <p:txBody>
          <a:bodyPr wrap="square" rtlCol="0">
            <a:spAutoFit/>
          </a:bodyPr>
          <a:lstStyle/>
          <a:p>
            <a:r>
              <a:rPr lang="en-US" sz="2400" b="1" dirty="0"/>
              <a:t>Related Works</a:t>
            </a:r>
          </a:p>
          <a:p>
            <a:endParaRPr lang="en-US" sz="2400" b="1" dirty="0"/>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C7A97924-1F95-4B36-D642-D26D3D3D6BFF}"/>
              </a:ext>
            </a:extLst>
          </p:cNvPr>
          <p:cNvSpPr txBox="1"/>
          <p:nvPr/>
        </p:nvSpPr>
        <p:spPr>
          <a:xfrm>
            <a:off x="151443" y="1022263"/>
            <a:ext cx="5823751" cy="400110"/>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85454DC-B2D7-14A0-6353-ADCD5E769EBF}"/>
              </a:ext>
            </a:extLst>
          </p:cNvPr>
          <p:cNvSpPr txBox="1"/>
          <p:nvPr/>
        </p:nvSpPr>
        <p:spPr>
          <a:xfrm>
            <a:off x="178802" y="1113891"/>
            <a:ext cx="8572871" cy="4616648"/>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3. Time-Series Prediction of Sea Level Change in the East Coast of Peninsular Malaysia from the Supervised Learning Approach </a:t>
            </a:r>
          </a:p>
          <a:p>
            <a:pPr algn="just"/>
            <a:endParaRPr lang="en-US" sz="20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In this project they used machine learning to predict the changes in the sea level on the east coast of Peninsular Malaysia.</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the period from January 2007 to December 2017, The selected inputs for the proposed model are:</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800100" lvl="1" indent="-342900" algn="just">
              <a:buFont typeface="+mj-lt"/>
              <a:buAutoNum type="arabicPeriod"/>
            </a:pPr>
            <a:r>
              <a:rPr lang="en-US" dirty="0">
                <a:latin typeface="Times New Roman" panose="02020603050405020304" pitchFamily="18" charset="0"/>
                <a:cs typeface="Times New Roman" panose="02020603050405020304" pitchFamily="18" charset="0"/>
              </a:rPr>
              <a:t>monthly mean sea level (MMSL), </a:t>
            </a:r>
          </a:p>
          <a:p>
            <a:pPr marL="800100" lvl="1" indent="-342900" algn="just">
              <a:buFont typeface="+mj-lt"/>
              <a:buAutoNum type="arabicPeriod"/>
            </a:pPr>
            <a:r>
              <a:rPr lang="en-US" dirty="0">
                <a:latin typeface="Times New Roman" panose="02020603050405020304" pitchFamily="18" charset="0"/>
                <a:cs typeface="Times New Roman" panose="02020603050405020304" pitchFamily="18" charset="0"/>
              </a:rPr>
              <a:t>monthly sea surface temperature (SST),</a:t>
            </a:r>
          </a:p>
          <a:p>
            <a:pPr marL="800100" lvl="1" indent="-342900" algn="just">
              <a:buFont typeface="+mj-lt"/>
              <a:buAutoNum type="arabicPeriod"/>
            </a:pPr>
            <a:r>
              <a:rPr lang="en-US" dirty="0">
                <a:latin typeface="Times New Roman" panose="02020603050405020304" pitchFamily="18" charset="0"/>
                <a:cs typeface="Times New Roman" panose="02020603050405020304" pitchFamily="18" charset="0"/>
              </a:rPr>
              <a:t>rainfall </a:t>
            </a:r>
          </a:p>
          <a:p>
            <a:pPr marL="800100" lvl="1" indent="-342900" algn="just">
              <a:buFont typeface="+mj-lt"/>
              <a:buAutoNum type="arabicPeriod"/>
            </a:pPr>
            <a:r>
              <a:rPr lang="en-US" dirty="0">
                <a:latin typeface="Times New Roman" panose="02020603050405020304" pitchFamily="18" charset="0"/>
                <a:cs typeface="Times New Roman" panose="02020603050405020304" pitchFamily="18" charset="0"/>
              </a:rPr>
              <a:t>mean cloud cover (MCC)</a:t>
            </a:r>
          </a:p>
          <a:p>
            <a:pPr lvl="1"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used regression support vector machine (RSVM) as for their machine learning algorithm.</a:t>
            </a:r>
          </a:p>
        </p:txBody>
      </p:sp>
    </p:spTree>
    <p:extLst>
      <p:ext uri="{BB962C8B-B14F-4D97-AF65-F5344CB8AC3E}">
        <p14:creationId xmlns:p14="http://schemas.microsoft.com/office/powerpoint/2010/main" val="2381380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2448784" cy="830997"/>
          </a:xfrm>
          <a:prstGeom prst="rect">
            <a:avLst/>
          </a:prstGeom>
          <a:noFill/>
        </p:spPr>
        <p:txBody>
          <a:bodyPr wrap="square" rtlCol="0">
            <a:spAutoFit/>
          </a:bodyPr>
          <a:lstStyle/>
          <a:p>
            <a:r>
              <a:rPr lang="en-US" sz="2400" b="1" dirty="0"/>
              <a:t>Related Works</a:t>
            </a:r>
          </a:p>
          <a:p>
            <a:endParaRPr lang="en-US" sz="2400" b="1" dirty="0"/>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C7A97924-1F95-4B36-D642-D26D3D3D6BFF}"/>
              </a:ext>
            </a:extLst>
          </p:cNvPr>
          <p:cNvSpPr txBox="1"/>
          <p:nvPr/>
        </p:nvSpPr>
        <p:spPr>
          <a:xfrm>
            <a:off x="151443" y="1022263"/>
            <a:ext cx="5823751" cy="400110"/>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85454DC-B2D7-14A0-6353-ADCD5E769EBF}"/>
              </a:ext>
            </a:extLst>
          </p:cNvPr>
          <p:cNvSpPr txBox="1"/>
          <p:nvPr/>
        </p:nvSpPr>
        <p:spPr>
          <a:xfrm>
            <a:off x="266329" y="1222318"/>
            <a:ext cx="7998781" cy="646331"/>
          </a:xfrm>
          <a:prstGeom prst="rect">
            <a:avLst/>
          </a:prstGeom>
          <a:noFill/>
        </p:spPr>
        <p:txBody>
          <a:bodyPr wrap="square" rtlCol="0">
            <a:spAutoFit/>
          </a:bodyPr>
          <a:lstStyle/>
          <a:p>
            <a:pPr algn="just"/>
            <a:endParaRPr lang="en-US" b="1" dirty="0">
              <a:latin typeface="Times New Roman" panose="02020603050405020304" pitchFamily="18" charset="0"/>
              <a:cs typeface="Times New Roman" panose="02020603050405020304" pitchFamily="18" charset="0"/>
            </a:endParaRPr>
          </a:p>
          <a:p>
            <a:endParaRPr lang="en-US" b="1" dirty="0"/>
          </a:p>
        </p:txBody>
      </p:sp>
      <p:pic>
        <p:nvPicPr>
          <p:cNvPr id="2" name="Picture 1">
            <a:extLst>
              <a:ext uri="{FF2B5EF4-FFF2-40B4-BE49-F238E27FC236}">
                <a16:creationId xmlns:a16="http://schemas.microsoft.com/office/drawing/2014/main" id="{BC4D2EDC-AC93-C6E4-B959-1A0BF29EFB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860" y="1746774"/>
            <a:ext cx="4503822" cy="3800753"/>
          </a:xfrm>
          <a:prstGeom prst="rect">
            <a:avLst/>
          </a:prstGeom>
        </p:spPr>
      </p:pic>
      <p:pic>
        <p:nvPicPr>
          <p:cNvPr id="7" name="Picture 6">
            <a:extLst>
              <a:ext uri="{FF2B5EF4-FFF2-40B4-BE49-F238E27FC236}">
                <a16:creationId xmlns:a16="http://schemas.microsoft.com/office/drawing/2014/main" id="{3C1EC39F-87CF-755A-C0BD-F047B0FE60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7542" y="950943"/>
            <a:ext cx="3936317" cy="5246388"/>
          </a:xfrm>
          <a:prstGeom prst="rect">
            <a:avLst/>
          </a:prstGeom>
        </p:spPr>
      </p:pic>
    </p:spTree>
    <p:extLst>
      <p:ext uri="{BB962C8B-B14F-4D97-AF65-F5344CB8AC3E}">
        <p14:creationId xmlns:p14="http://schemas.microsoft.com/office/powerpoint/2010/main" val="1176706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1" y="328263"/>
            <a:ext cx="2812973" cy="830997"/>
          </a:xfrm>
          <a:prstGeom prst="rect">
            <a:avLst/>
          </a:prstGeom>
          <a:noFill/>
        </p:spPr>
        <p:txBody>
          <a:bodyPr wrap="square" rtlCol="0">
            <a:spAutoFit/>
          </a:bodyPr>
          <a:lstStyle/>
          <a:p>
            <a:r>
              <a:rPr lang="en-US" sz="2400" b="1" dirty="0"/>
              <a:t>Problem Definition</a:t>
            </a:r>
          </a:p>
          <a:p>
            <a:endParaRPr lang="en-US" sz="2400" b="1" dirty="0"/>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C7A97924-1F95-4B36-D642-D26D3D3D6BFF}"/>
              </a:ext>
            </a:extLst>
          </p:cNvPr>
          <p:cNvSpPr txBox="1"/>
          <p:nvPr/>
        </p:nvSpPr>
        <p:spPr>
          <a:xfrm>
            <a:off x="151443" y="1022263"/>
            <a:ext cx="5823751" cy="400110"/>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85454DC-B2D7-14A0-6353-ADCD5E769EBF}"/>
              </a:ext>
            </a:extLst>
          </p:cNvPr>
          <p:cNvSpPr txBox="1"/>
          <p:nvPr/>
        </p:nvSpPr>
        <p:spPr>
          <a:xfrm>
            <a:off x="257364" y="1159260"/>
            <a:ext cx="9188389" cy="461305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recent years, the escalating rise in global sea levels has become a matter of great concern as sea level is rising more than twice as fast in recent decades than it did earlier in the 20th century. </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Many coastal communities are already seeing effects of rising seas. Therefore, We decided to apply machine learning algorithms on our dataset that contains </a:t>
            </a:r>
            <a:r>
              <a:rPr lang="en-US" kern="0" dirty="0">
                <a:latin typeface="Times New Roman" panose="02020603050405020304" pitchFamily="18" charset="0"/>
              </a:rPr>
              <a:t>historical sea level data and relevant environmental factors to perform an Accurate prediction of sea level.</a:t>
            </a:r>
          </a:p>
          <a:p>
            <a:pPr algn="just">
              <a:lnSpc>
                <a:spcPct val="150000"/>
              </a:lnSpc>
            </a:pPr>
            <a:endParaRPr lang="en-US" kern="0" dirty="0">
              <a:latin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purpose of Accurate prediction of sea level is important to avoid any possible damage to the coastal region like flooding, coastal erosion and infrastructure damage .</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2118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96053" cy="6858000"/>
          </a:xfrm>
          <a:prstGeom prst="rect">
            <a:avLst/>
          </a:prstGeom>
        </p:spPr>
      </p:pic>
      <p:sp>
        <p:nvSpPr>
          <p:cNvPr id="4" name="TextBox 3"/>
          <p:cNvSpPr txBox="1"/>
          <p:nvPr/>
        </p:nvSpPr>
        <p:spPr>
          <a:xfrm>
            <a:off x="304800" y="2679081"/>
            <a:ext cx="5791200" cy="24929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Presented by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prstClr val="black"/>
                </a:solidFill>
                <a:latin typeface="Calibri" panose="020F0502020204030204"/>
              </a:rPr>
              <a:t>Supervised by: </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C92DF10F-E3B1-278A-4AB9-72AC81A1794C}"/>
              </a:ext>
            </a:extLst>
          </p:cNvPr>
          <p:cNvSpPr txBox="1"/>
          <p:nvPr/>
        </p:nvSpPr>
        <p:spPr>
          <a:xfrm>
            <a:off x="304800" y="3263857"/>
            <a:ext cx="7055223" cy="1323439"/>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Omar Khaled				 94144</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Mohamed Shaban			 94137</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Moamen Ahmed			 94245</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Asmaa Mohamed			 86346</a:t>
            </a:r>
          </a:p>
        </p:txBody>
      </p:sp>
      <p:sp>
        <p:nvSpPr>
          <p:cNvPr id="5" name="TextBox 4">
            <a:extLst>
              <a:ext uri="{FF2B5EF4-FFF2-40B4-BE49-F238E27FC236}">
                <a16:creationId xmlns:a16="http://schemas.microsoft.com/office/drawing/2014/main" id="{BCDB8058-ADC8-ACDD-DBAD-3A1B1C85A457}"/>
              </a:ext>
            </a:extLst>
          </p:cNvPr>
          <p:cNvSpPr txBox="1"/>
          <p:nvPr/>
        </p:nvSpPr>
        <p:spPr>
          <a:xfrm>
            <a:off x="304800" y="5172071"/>
            <a:ext cx="3818964" cy="1354217"/>
          </a:xfrm>
          <a:prstGeom prst="rect">
            <a:avLst/>
          </a:prstGeom>
          <a:noFill/>
        </p:spPr>
        <p:txBody>
          <a:bodyPr wrap="square" rtlCol="0">
            <a:spAutoFit/>
          </a:bodyPr>
          <a:lstStyle/>
          <a:p>
            <a:pPr marL="285750" indent="-285750" eaLnBrk="1" fontAlgn="auto" hangingPunct="1">
              <a:buFont typeface="Arial" panose="020B0604020202020204" pitchFamily="34" charset="0"/>
              <a:buChar char="•"/>
              <a:defRPr/>
            </a:pPr>
            <a:r>
              <a:rPr lang="en-US" sz="2400" kern="0" dirty="0">
                <a:latin typeface="Times New Roman" panose="02020603050405020304" pitchFamily="18" charset="0"/>
                <a:cs typeface="Times New Roman" panose="02020603050405020304" pitchFamily="18" charset="0"/>
              </a:rPr>
              <a:t>Dr / Ahmed Fouad </a:t>
            </a:r>
          </a:p>
          <a:p>
            <a:pPr marL="285750" indent="-285750" eaLnBrk="1" fontAlgn="auto" hangingPunct="1">
              <a:buFont typeface="Arial" panose="020B0604020202020204" pitchFamily="34" charset="0"/>
              <a:buChar char="•"/>
              <a:defRPr/>
            </a:pPr>
            <a:r>
              <a:rPr lang="en-US" sz="2000" kern="0" dirty="0">
                <a:latin typeface="Times New Roman" panose="02020603050405020304" pitchFamily="18" charset="0"/>
                <a:cs typeface="Times New Roman" panose="02020603050405020304" pitchFamily="18" charset="0"/>
              </a:rPr>
              <a:t>TA / Eng. Mariam fared  </a:t>
            </a:r>
          </a:p>
          <a:p>
            <a:pPr marL="285750" indent="-285750" eaLnBrk="1" fontAlgn="auto" hangingPunct="1">
              <a:buFont typeface="Arial" panose="020B0604020202020204" pitchFamily="34" charset="0"/>
              <a:buChar char="•"/>
              <a:defRPr/>
            </a:pPr>
            <a:r>
              <a:rPr lang="en-US" sz="2000" kern="0" dirty="0">
                <a:latin typeface="Times New Roman" panose="02020603050405020304" pitchFamily="18" charset="0"/>
                <a:cs typeface="Times New Roman" panose="02020603050405020304" pitchFamily="18" charset="0"/>
              </a:rPr>
              <a:t>TA / Eng. Mohamed omar</a:t>
            </a:r>
          </a:p>
          <a:p>
            <a:endParaRPr lang="en-US" dirty="0"/>
          </a:p>
        </p:txBody>
      </p:sp>
    </p:spTree>
    <p:extLst>
      <p:ext uri="{BB962C8B-B14F-4D97-AF65-F5344CB8AC3E}">
        <p14:creationId xmlns:p14="http://schemas.microsoft.com/office/powerpoint/2010/main" val="1111352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2448784" cy="830997"/>
          </a:xfrm>
          <a:prstGeom prst="rect">
            <a:avLst/>
          </a:prstGeom>
          <a:noFill/>
        </p:spPr>
        <p:txBody>
          <a:bodyPr wrap="square" rtlCol="0">
            <a:spAutoFit/>
          </a:bodyPr>
          <a:lstStyle/>
          <a:p>
            <a:r>
              <a:rPr lang="en-US" sz="2400" b="1" dirty="0"/>
              <a:t>Proposed System</a:t>
            </a:r>
          </a:p>
          <a:p>
            <a:endParaRPr lang="en-US" sz="2400" b="1" dirty="0"/>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C7A97924-1F95-4B36-D642-D26D3D3D6BFF}"/>
              </a:ext>
            </a:extLst>
          </p:cNvPr>
          <p:cNvSpPr txBox="1"/>
          <p:nvPr/>
        </p:nvSpPr>
        <p:spPr>
          <a:xfrm>
            <a:off x="151443" y="1022263"/>
            <a:ext cx="5823751" cy="400110"/>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85454DC-B2D7-14A0-6353-ADCD5E769EBF}"/>
              </a:ext>
            </a:extLst>
          </p:cNvPr>
          <p:cNvSpPr txBox="1"/>
          <p:nvPr/>
        </p:nvSpPr>
        <p:spPr>
          <a:xfrm>
            <a:off x="284084" y="983038"/>
            <a:ext cx="7998781" cy="677108"/>
          </a:xfrm>
          <a:prstGeom prst="rect">
            <a:avLst/>
          </a:prstGeom>
          <a:noFill/>
        </p:spPr>
        <p:txBody>
          <a:bodyPr wrap="square" rtlCol="0">
            <a:spAutoFit/>
          </a:bodyPr>
          <a:lstStyle/>
          <a:p>
            <a:pPr algn="just"/>
            <a:r>
              <a:rPr lang="en-US" sz="2000" b="1" u="sng" dirty="0">
                <a:latin typeface="Times New Roman" panose="02020603050405020304" pitchFamily="18" charset="0"/>
                <a:cs typeface="Times New Roman" panose="02020603050405020304" pitchFamily="18" charset="0"/>
              </a:rPr>
              <a:t>I. Main Screen</a:t>
            </a:r>
          </a:p>
          <a:p>
            <a:endParaRPr lang="en-US" b="1" dirty="0"/>
          </a:p>
        </p:txBody>
      </p:sp>
      <p:pic>
        <p:nvPicPr>
          <p:cNvPr id="2" name="Picture 3">
            <a:extLst>
              <a:ext uri="{FF2B5EF4-FFF2-40B4-BE49-F238E27FC236}">
                <a16:creationId xmlns:a16="http://schemas.microsoft.com/office/drawing/2014/main" id="{B8586027-7364-3912-9314-C2094B1C82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6456" y="1654708"/>
            <a:ext cx="6097475" cy="4378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018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2448784" cy="830997"/>
          </a:xfrm>
          <a:prstGeom prst="rect">
            <a:avLst/>
          </a:prstGeom>
          <a:noFill/>
        </p:spPr>
        <p:txBody>
          <a:bodyPr wrap="square" rtlCol="0">
            <a:spAutoFit/>
          </a:bodyPr>
          <a:lstStyle/>
          <a:p>
            <a:r>
              <a:rPr lang="en-US" sz="2400" b="1" dirty="0"/>
              <a:t>Proposed System</a:t>
            </a:r>
          </a:p>
          <a:p>
            <a:endParaRPr lang="en-US" sz="2400" b="1" dirty="0"/>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C7A97924-1F95-4B36-D642-D26D3D3D6BFF}"/>
              </a:ext>
            </a:extLst>
          </p:cNvPr>
          <p:cNvSpPr txBox="1"/>
          <p:nvPr/>
        </p:nvSpPr>
        <p:spPr>
          <a:xfrm>
            <a:off x="151443" y="1022263"/>
            <a:ext cx="5823751" cy="400110"/>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85454DC-B2D7-14A0-6353-ADCD5E769EBF}"/>
              </a:ext>
            </a:extLst>
          </p:cNvPr>
          <p:cNvSpPr txBox="1"/>
          <p:nvPr/>
        </p:nvSpPr>
        <p:spPr>
          <a:xfrm>
            <a:off x="178802" y="653733"/>
            <a:ext cx="7998781" cy="677108"/>
          </a:xfrm>
          <a:prstGeom prst="rect">
            <a:avLst/>
          </a:prstGeom>
          <a:noFill/>
        </p:spPr>
        <p:txBody>
          <a:bodyPr wrap="square" rtlCol="0">
            <a:spAutoFit/>
          </a:bodyPr>
          <a:lstStyle/>
          <a:p>
            <a:pPr algn="just"/>
            <a:endParaRPr lang="en-US" b="1" dirty="0">
              <a:latin typeface="Times New Roman" panose="02020603050405020304" pitchFamily="18" charset="0"/>
              <a:cs typeface="Times New Roman" panose="02020603050405020304" pitchFamily="18" charset="0"/>
            </a:endParaRPr>
          </a:p>
          <a:p>
            <a:r>
              <a:rPr lang="en-US" sz="2000" b="1" u="sng" dirty="0"/>
              <a:t>II. Main Screen with Algorithms of uploaded dataset </a:t>
            </a:r>
          </a:p>
        </p:txBody>
      </p:sp>
      <p:pic>
        <p:nvPicPr>
          <p:cNvPr id="7" name="Picture 6">
            <a:extLst>
              <a:ext uri="{FF2B5EF4-FFF2-40B4-BE49-F238E27FC236}">
                <a16:creationId xmlns:a16="http://schemas.microsoft.com/office/drawing/2014/main" id="{7768672F-279E-F07B-79E7-718BB31DA4B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98959" y="1591799"/>
            <a:ext cx="5952469" cy="4505548"/>
          </a:xfrm>
          <a:prstGeom prst="rect">
            <a:avLst/>
          </a:prstGeom>
          <a:noFill/>
          <a:ln>
            <a:noFill/>
          </a:ln>
        </p:spPr>
      </p:pic>
    </p:spTree>
    <p:extLst>
      <p:ext uri="{BB962C8B-B14F-4D97-AF65-F5344CB8AC3E}">
        <p14:creationId xmlns:p14="http://schemas.microsoft.com/office/powerpoint/2010/main" val="884198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2448784" cy="830997"/>
          </a:xfrm>
          <a:prstGeom prst="rect">
            <a:avLst/>
          </a:prstGeom>
          <a:noFill/>
        </p:spPr>
        <p:txBody>
          <a:bodyPr wrap="square" rtlCol="0">
            <a:spAutoFit/>
          </a:bodyPr>
          <a:lstStyle/>
          <a:p>
            <a:r>
              <a:rPr lang="en-US" sz="2400" b="1" dirty="0"/>
              <a:t>Proposed System</a:t>
            </a:r>
          </a:p>
          <a:p>
            <a:endParaRPr lang="en-US" sz="2400" b="1" dirty="0"/>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C7A97924-1F95-4B36-D642-D26D3D3D6BFF}"/>
              </a:ext>
            </a:extLst>
          </p:cNvPr>
          <p:cNvSpPr txBox="1"/>
          <p:nvPr/>
        </p:nvSpPr>
        <p:spPr>
          <a:xfrm>
            <a:off x="151443" y="1022263"/>
            <a:ext cx="5823751" cy="400110"/>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85454DC-B2D7-14A0-6353-ADCD5E769EBF}"/>
              </a:ext>
            </a:extLst>
          </p:cNvPr>
          <p:cNvSpPr txBox="1"/>
          <p:nvPr/>
        </p:nvSpPr>
        <p:spPr>
          <a:xfrm>
            <a:off x="229895" y="1088916"/>
            <a:ext cx="7998781" cy="984885"/>
          </a:xfrm>
          <a:prstGeom prst="rect">
            <a:avLst/>
          </a:prstGeom>
          <a:noFill/>
        </p:spPr>
        <p:txBody>
          <a:bodyPr wrap="square" rtlCol="0">
            <a:spAutoFit/>
          </a:bodyPr>
          <a:lstStyle/>
          <a:p>
            <a:pPr algn="just"/>
            <a:r>
              <a:rPr lang="en-US" sz="2000" b="1" u="sng" dirty="0">
                <a:latin typeface="Times New Roman" panose="02020603050405020304" pitchFamily="18" charset="0"/>
                <a:cs typeface="Times New Roman" panose="02020603050405020304" pitchFamily="18" charset="0"/>
              </a:rPr>
              <a:t>III. Result Of Choosing Linear Regression Algorithm and the right output column</a:t>
            </a:r>
          </a:p>
          <a:p>
            <a:endParaRPr lang="en-US" b="1" dirty="0"/>
          </a:p>
        </p:txBody>
      </p:sp>
      <p:pic>
        <p:nvPicPr>
          <p:cNvPr id="7" name="Picture 6">
            <a:extLst>
              <a:ext uri="{FF2B5EF4-FFF2-40B4-BE49-F238E27FC236}">
                <a16:creationId xmlns:a16="http://schemas.microsoft.com/office/drawing/2014/main" id="{846C6E7C-E70A-9D3C-3C14-28D4C96EE0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2173" y="2108347"/>
            <a:ext cx="5055646" cy="3576151"/>
          </a:xfrm>
          <a:prstGeom prst="rect">
            <a:avLst/>
          </a:prstGeom>
        </p:spPr>
      </p:pic>
      <p:pic>
        <p:nvPicPr>
          <p:cNvPr id="8" name="Picture 7">
            <a:extLst>
              <a:ext uri="{FF2B5EF4-FFF2-40B4-BE49-F238E27FC236}">
                <a16:creationId xmlns:a16="http://schemas.microsoft.com/office/drawing/2014/main" id="{94D69A64-CA4F-325D-12DD-FE5044643B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4344" y="2128991"/>
            <a:ext cx="4007829" cy="3515714"/>
          </a:xfrm>
          <a:prstGeom prst="rect">
            <a:avLst/>
          </a:prstGeom>
        </p:spPr>
      </p:pic>
    </p:spTree>
    <p:extLst>
      <p:ext uri="{BB962C8B-B14F-4D97-AF65-F5344CB8AC3E}">
        <p14:creationId xmlns:p14="http://schemas.microsoft.com/office/powerpoint/2010/main" val="429928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3159202" cy="830997"/>
          </a:xfrm>
          <a:prstGeom prst="rect">
            <a:avLst/>
          </a:prstGeom>
          <a:noFill/>
        </p:spPr>
        <p:txBody>
          <a:bodyPr wrap="square" rtlCol="0">
            <a:spAutoFit/>
          </a:bodyPr>
          <a:lstStyle/>
          <a:p>
            <a:r>
              <a:rPr lang="en-US" sz="2400" b="1" dirty="0"/>
              <a:t>System Architecture</a:t>
            </a:r>
          </a:p>
          <a:p>
            <a:endParaRPr lang="en-US" sz="2400" b="1" dirty="0"/>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C7A97924-1F95-4B36-D642-D26D3D3D6BFF}"/>
              </a:ext>
            </a:extLst>
          </p:cNvPr>
          <p:cNvSpPr txBox="1"/>
          <p:nvPr/>
        </p:nvSpPr>
        <p:spPr>
          <a:xfrm>
            <a:off x="151443" y="1022263"/>
            <a:ext cx="5823751" cy="400110"/>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85454DC-B2D7-14A0-6353-ADCD5E769EBF}"/>
              </a:ext>
            </a:extLst>
          </p:cNvPr>
          <p:cNvSpPr txBox="1"/>
          <p:nvPr/>
        </p:nvSpPr>
        <p:spPr>
          <a:xfrm>
            <a:off x="266329" y="1222318"/>
            <a:ext cx="7998781" cy="646331"/>
          </a:xfrm>
          <a:prstGeom prst="rect">
            <a:avLst/>
          </a:prstGeom>
          <a:noFill/>
        </p:spPr>
        <p:txBody>
          <a:bodyPr wrap="square" rtlCol="0">
            <a:spAutoFit/>
          </a:bodyPr>
          <a:lstStyle/>
          <a:p>
            <a:pPr algn="just"/>
            <a:endParaRPr lang="en-US" b="1" dirty="0">
              <a:latin typeface="Times New Roman" panose="02020603050405020304" pitchFamily="18" charset="0"/>
              <a:cs typeface="Times New Roman" panose="02020603050405020304" pitchFamily="18" charset="0"/>
            </a:endParaRPr>
          </a:p>
          <a:p>
            <a:endParaRPr lang="en-US" b="1" dirty="0"/>
          </a:p>
        </p:txBody>
      </p:sp>
      <p:pic>
        <p:nvPicPr>
          <p:cNvPr id="7" name="Picture 6">
            <a:extLst>
              <a:ext uri="{FF2B5EF4-FFF2-40B4-BE49-F238E27FC236}">
                <a16:creationId xmlns:a16="http://schemas.microsoft.com/office/drawing/2014/main" id="{2D64436F-AE12-C848-2DC5-F749E1B0178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66790" y="950494"/>
            <a:ext cx="8216808" cy="5146853"/>
          </a:xfrm>
          <a:prstGeom prst="rect">
            <a:avLst/>
          </a:prstGeom>
        </p:spPr>
      </p:pic>
    </p:spTree>
    <p:extLst>
      <p:ext uri="{BB962C8B-B14F-4D97-AF65-F5344CB8AC3E}">
        <p14:creationId xmlns:p14="http://schemas.microsoft.com/office/powerpoint/2010/main" val="2079206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09" y="6785"/>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4508608" cy="830997"/>
          </a:xfrm>
          <a:prstGeom prst="rect">
            <a:avLst/>
          </a:prstGeom>
          <a:noFill/>
        </p:spPr>
        <p:txBody>
          <a:bodyPr wrap="square" rtlCol="0">
            <a:spAutoFit/>
          </a:bodyPr>
          <a:lstStyle/>
          <a:p>
            <a:r>
              <a:rPr lang="en-US" sz="2400" b="1" dirty="0"/>
              <a:t>Methodologies and Techniques</a:t>
            </a:r>
          </a:p>
          <a:p>
            <a:endParaRPr lang="en-US" sz="2400" b="1" dirty="0"/>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C7A97924-1F95-4B36-D642-D26D3D3D6BFF}"/>
              </a:ext>
            </a:extLst>
          </p:cNvPr>
          <p:cNvSpPr txBox="1"/>
          <p:nvPr/>
        </p:nvSpPr>
        <p:spPr>
          <a:xfrm>
            <a:off x="151443" y="1022263"/>
            <a:ext cx="5823751" cy="400110"/>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85454DC-B2D7-14A0-6353-ADCD5E769EBF}"/>
              </a:ext>
            </a:extLst>
          </p:cNvPr>
          <p:cNvSpPr txBox="1"/>
          <p:nvPr/>
        </p:nvSpPr>
        <p:spPr>
          <a:xfrm>
            <a:off x="266329" y="1222318"/>
            <a:ext cx="7998781" cy="646331"/>
          </a:xfrm>
          <a:prstGeom prst="rect">
            <a:avLst/>
          </a:prstGeom>
          <a:noFill/>
        </p:spPr>
        <p:txBody>
          <a:bodyPr wrap="square" rtlCol="0">
            <a:spAutoFit/>
          </a:bodyPr>
          <a:lstStyle/>
          <a:p>
            <a:pPr algn="just"/>
            <a:endParaRPr lang="en-US" b="1" dirty="0">
              <a:latin typeface="Times New Roman" panose="02020603050405020304" pitchFamily="18" charset="0"/>
              <a:cs typeface="Times New Roman" panose="02020603050405020304" pitchFamily="18" charset="0"/>
            </a:endParaRPr>
          </a:p>
          <a:p>
            <a:endParaRPr lang="en-US" b="1" dirty="0"/>
          </a:p>
        </p:txBody>
      </p:sp>
      <p:pic>
        <p:nvPicPr>
          <p:cNvPr id="2" name="Picture 9">
            <a:extLst>
              <a:ext uri="{FF2B5EF4-FFF2-40B4-BE49-F238E27FC236}">
                <a16:creationId xmlns:a16="http://schemas.microsoft.com/office/drawing/2014/main" id="{13BFAEE9-264E-D8FD-6ED9-E449CABF19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090" y="1233465"/>
            <a:ext cx="3238208" cy="453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eft Brace 9">
            <a:extLst>
              <a:ext uri="{FF2B5EF4-FFF2-40B4-BE49-F238E27FC236}">
                <a16:creationId xmlns:a16="http://schemas.microsoft.com/office/drawing/2014/main" id="{5F87388F-EA9F-2941-B4D4-FB7CAEF92DE4}"/>
              </a:ext>
            </a:extLst>
          </p:cNvPr>
          <p:cNvSpPr/>
          <p:nvPr/>
        </p:nvSpPr>
        <p:spPr>
          <a:xfrm>
            <a:off x="3820343" y="1868649"/>
            <a:ext cx="503229" cy="2179568"/>
          </a:xfrm>
          <a:prstGeom prst="leftBrace">
            <a:avLst>
              <a:gd name="adj1" fmla="val 23948"/>
              <a:gd name="adj2" fmla="val 50000"/>
            </a:avLst>
          </a:prstGeom>
          <a:ln>
            <a:solidFill>
              <a:schemeClr val="tx1"/>
            </a:solidFill>
          </a:ln>
          <a:scene3d>
            <a:camera prst="orthographicFront"/>
            <a:lightRig rig="threePt" dir="t"/>
          </a:scene3d>
          <a:sp3d>
            <a:bevelT w="114300" prst="hardEdge"/>
          </a:sp3d>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ln w="0"/>
              <a:effectLst>
                <a:outerShdw blurRad="38100" dist="19050" dir="2700000" algn="tl" rotWithShape="0">
                  <a:schemeClr val="dk1">
                    <a:alpha val="40000"/>
                  </a:schemeClr>
                </a:outerShdw>
              </a:effectLst>
            </a:endParaRPr>
          </a:p>
        </p:txBody>
      </p:sp>
      <p:sp>
        <p:nvSpPr>
          <p:cNvPr id="11" name="Right Brace 10">
            <a:extLst>
              <a:ext uri="{FF2B5EF4-FFF2-40B4-BE49-F238E27FC236}">
                <a16:creationId xmlns:a16="http://schemas.microsoft.com/office/drawing/2014/main" id="{A1F89C5B-D5CE-072B-38E5-8BC1A5378194}"/>
              </a:ext>
            </a:extLst>
          </p:cNvPr>
          <p:cNvSpPr/>
          <p:nvPr/>
        </p:nvSpPr>
        <p:spPr>
          <a:xfrm>
            <a:off x="7594298" y="4266842"/>
            <a:ext cx="656630" cy="1445020"/>
          </a:xfrm>
          <a:prstGeom prst="rightBrace">
            <a:avLst/>
          </a:prstGeom>
          <a:ln>
            <a:solidFill>
              <a:schemeClr val="tx1"/>
            </a:solidFill>
          </a:ln>
          <a:scene3d>
            <a:camera prst="orthographicFront"/>
            <a:lightRig rig="threePt" dir="t"/>
          </a:scene3d>
          <a:sp3d>
            <a:bevelT w="114300" prst="artDeco"/>
          </a:sp3d>
        </p:spPr>
        <p:style>
          <a:lnRef idx="1">
            <a:schemeClr val="dk1"/>
          </a:lnRef>
          <a:fillRef idx="0">
            <a:schemeClr val="dk1"/>
          </a:fillRef>
          <a:effectRef idx="0">
            <a:schemeClr val="dk1"/>
          </a:effectRef>
          <a:fontRef idx="minor">
            <a:schemeClr val="tx1"/>
          </a:fontRef>
        </p:style>
        <p:txBody>
          <a:bodyPr anchor="ctr"/>
          <a:lstStyle/>
          <a:p>
            <a:pPr algn="ctr">
              <a:defRPr/>
            </a:pPr>
            <a:endParaRPr lang="en-US" dirty="0"/>
          </a:p>
        </p:txBody>
      </p:sp>
      <p:sp>
        <p:nvSpPr>
          <p:cNvPr id="12" name="TextBox 13">
            <a:extLst>
              <a:ext uri="{FF2B5EF4-FFF2-40B4-BE49-F238E27FC236}">
                <a16:creationId xmlns:a16="http://schemas.microsoft.com/office/drawing/2014/main" id="{92EE92B5-EE9A-52BF-94D6-A39820B4D496}"/>
              </a:ext>
            </a:extLst>
          </p:cNvPr>
          <p:cNvSpPr txBox="1">
            <a:spLocks noChangeArrowheads="1"/>
          </p:cNvSpPr>
          <p:nvPr/>
        </p:nvSpPr>
        <p:spPr bwMode="auto">
          <a:xfrm>
            <a:off x="2470968" y="2586459"/>
            <a:ext cx="1349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en-US" altLang="en-US" dirty="0"/>
              <a:t>Global Sea level Dataset</a:t>
            </a:r>
          </a:p>
        </p:txBody>
      </p:sp>
      <p:sp>
        <p:nvSpPr>
          <p:cNvPr id="13" name="TextBox 14">
            <a:extLst>
              <a:ext uri="{FF2B5EF4-FFF2-40B4-BE49-F238E27FC236}">
                <a16:creationId xmlns:a16="http://schemas.microsoft.com/office/drawing/2014/main" id="{B317EED1-8228-BC50-134E-D366B64FA689}"/>
              </a:ext>
            </a:extLst>
          </p:cNvPr>
          <p:cNvSpPr txBox="1">
            <a:spLocks noChangeArrowheads="1"/>
          </p:cNvSpPr>
          <p:nvPr/>
        </p:nvSpPr>
        <p:spPr bwMode="auto">
          <a:xfrm>
            <a:off x="8418613" y="4727414"/>
            <a:ext cx="1152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en-US" altLang="en-US" dirty="0"/>
              <a:t>Weather Dataset</a:t>
            </a:r>
          </a:p>
        </p:txBody>
      </p:sp>
    </p:spTree>
    <p:extLst>
      <p:ext uri="{BB962C8B-B14F-4D97-AF65-F5344CB8AC3E}">
        <p14:creationId xmlns:p14="http://schemas.microsoft.com/office/powerpoint/2010/main" val="1074894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09" y="6785"/>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4508608" cy="830997"/>
          </a:xfrm>
          <a:prstGeom prst="rect">
            <a:avLst/>
          </a:prstGeom>
          <a:noFill/>
        </p:spPr>
        <p:txBody>
          <a:bodyPr wrap="square" rtlCol="0">
            <a:spAutoFit/>
          </a:bodyPr>
          <a:lstStyle/>
          <a:p>
            <a:r>
              <a:rPr lang="en-US" sz="2400" b="1" dirty="0"/>
              <a:t>Methodologies and Techniques</a:t>
            </a:r>
          </a:p>
          <a:p>
            <a:endParaRPr lang="en-US" sz="2400" b="1" dirty="0"/>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C7A97924-1F95-4B36-D642-D26D3D3D6BFF}"/>
              </a:ext>
            </a:extLst>
          </p:cNvPr>
          <p:cNvSpPr txBox="1"/>
          <p:nvPr/>
        </p:nvSpPr>
        <p:spPr>
          <a:xfrm>
            <a:off x="151443" y="1022263"/>
            <a:ext cx="5823751" cy="400110"/>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85454DC-B2D7-14A0-6353-ADCD5E769EBF}"/>
              </a:ext>
            </a:extLst>
          </p:cNvPr>
          <p:cNvSpPr txBox="1"/>
          <p:nvPr/>
        </p:nvSpPr>
        <p:spPr>
          <a:xfrm>
            <a:off x="292962" y="1068429"/>
            <a:ext cx="7998781" cy="646331"/>
          </a:xfrm>
          <a:prstGeom prst="rect">
            <a:avLst/>
          </a:prstGeom>
          <a:noFill/>
        </p:spPr>
        <p:txBody>
          <a:bodyPr wrap="square" rtlCol="0">
            <a:spAutoFit/>
          </a:bodyPr>
          <a:lstStyle/>
          <a:p>
            <a:pPr algn="just"/>
            <a:r>
              <a:rPr lang="en-US" b="1" u="sng" dirty="0">
                <a:latin typeface="Times New Roman" panose="02020603050405020304" pitchFamily="18" charset="0"/>
                <a:cs typeface="Times New Roman" panose="02020603050405020304" pitchFamily="18" charset="0"/>
              </a:rPr>
              <a:t>Project Methodology  </a:t>
            </a:r>
          </a:p>
          <a:p>
            <a:endParaRPr lang="en-US" b="1" dirty="0"/>
          </a:p>
        </p:txBody>
      </p:sp>
      <p:pic>
        <p:nvPicPr>
          <p:cNvPr id="14" name="Picture 13">
            <a:extLst>
              <a:ext uri="{FF2B5EF4-FFF2-40B4-BE49-F238E27FC236}">
                <a16:creationId xmlns:a16="http://schemas.microsoft.com/office/drawing/2014/main" id="{73F44A50-5371-9561-F523-E29964F12B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8348" y="843193"/>
            <a:ext cx="1713691" cy="5624245"/>
          </a:xfrm>
          <a:prstGeom prst="rect">
            <a:avLst/>
          </a:prstGeom>
        </p:spPr>
      </p:pic>
    </p:spTree>
    <p:extLst>
      <p:ext uri="{BB962C8B-B14F-4D97-AF65-F5344CB8AC3E}">
        <p14:creationId xmlns:p14="http://schemas.microsoft.com/office/powerpoint/2010/main" val="23164361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09" y="6785"/>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4508608" cy="830997"/>
          </a:xfrm>
          <a:prstGeom prst="rect">
            <a:avLst/>
          </a:prstGeom>
          <a:noFill/>
        </p:spPr>
        <p:txBody>
          <a:bodyPr wrap="square" rtlCol="0">
            <a:spAutoFit/>
          </a:bodyPr>
          <a:lstStyle/>
          <a:p>
            <a:r>
              <a:rPr lang="en-US" sz="2400" b="1" dirty="0"/>
              <a:t>Methodologies and Techniques</a:t>
            </a:r>
          </a:p>
          <a:p>
            <a:endParaRPr lang="en-US" sz="2400" b="1" dirty="0"/>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C7A97924-1F95-4B36-D642-D26D3D3D6BFF}"/>
              </a:ext>
            </a:extLst>
          </p:cNvPr>
          <p:cNvSpPr txBox="1"/>
          <p:nvPr/>
        </p:nvSpPr>
        <p:spPr>
          <a:xfrm>
            <a:off x="151443" y="1022263"/>
            <a:ext cx="5823751" cy="400110"/>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85454DC-B2D7-14A0-6353-ADCD5E769EBF}"/>
              </a:ext>
            </a:extLst>
          </p:cNvPr>
          <p:cNvSpPr txBox="1"/>
          <p:nvPr/>
        </p:nvSpPr>
        <p:spPr>
          <a:xfrm>
            <a:off x="178802" y="1222318"/>
            <a:ext cx="7998781" cy="212006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our project on predicting sea level rise using machine learning, we have implemented several algorithms, methodologies, and techniques to analyze and forecast sea level data. all of them are Supervised machine learning algorithms used for regression. </a:t>
            </a:r>
          </a:p>
          <a:p>
            <a:pPr algn="just">
              <a:lnSpc>
                <a:spcPct val="150000"/>
              </a:lnSpc>
            </a:pPr>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1DB10544-68D7-658C-1A60-4F4CE68147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7048" y="2980189"/>
            <a:ext cx="5956292" cy="3316463"/>
          </a:xfrm>
          <a:prstGeom prst="rect">
            <a:avLst/>
          </a:prstGeom>
        </p:spPr>
      </p:pic>
    </p:spTree>
    <p:extLst>
      <p:ext uri="{BB962C8B-B14F-4D97-AF65-F5344CB8AC3E}">
        <p14:creationId xmlns:p14="http://schemas.microsoft.com/office/powerpoint/2010/main" val="3623881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09" y="6785"/>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4508608" cy="830997"/>
          </a:xfrm>
          <a:prstGeom prst="rect">
            <a:avLst/>
          </a:prstGeom>
          <a:noFill/>
        </p:spPr>
        <p:txBody>
          <a:bodyPr wrap="square" rtlCol="0">
            <a:spAutoFit/>
          </a:bodyPr>
          <a:lstStyle/>
          <a:p>
            <a:r>
              <a:rPr lang="en-US" sz="2400" b="1" dirty="0"/>
              <a:t>Methodologies and Techniques</a:t>
            </a:r>
          </a:p>
          <a:p>
            <a:endParaRPr lang="en-US" sz="2400" b="1" dirty="0"/>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C7A97924-1F95-4B36-D642-D26D3D3D6BFF}"/>
              </a:ext>
            </a:extLst>
          </p:cNvPr>
          <p:cNvSpPr txBox="1"/>
          <p:nvPr/>
        </p:nvSpPr>
        <p:spPr>
          <a:xfrm>
            <a:off x="151443" y="1022263"/>
            <a:ext cx="5823751" cy="400110"/>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85454DC-B2D7-14A0-6353-ADCD5E769EBF}"/>
              </a:ext>
            </a:extLst>
          </p:cNvPr>
          <p:cNvSpPr txBox="1"/>
          <p:nvPr/>
        </p:nvSpPr>
        <p:spPr>
          <a:xfrm>
            <a:off x="447228" y="1022263"/>
            <a:ext cx="7998781" cy="4524315"/>
          </a:xfrm>
          <a:prstGeom prst="rect">
            <a:avLst/>
          </a:prstGeom>
          <a:noFill/>
        </p:spPr>
        <p:txBody>
          <a:bodyPr wrap="square" rtlCol="0">
            <a:spAutoFit/>
          </a:bodyPr>
          <a:lstStyle/>
          <a:p>
            <a:pPr algn="just">
              <a:lnSpc>
                <a:spcPct val="150000"/>
              </a:lnSpc>
            </a:pPr>
            <a:r>
              <a:rPr lang="en-US" dirty="0"/>
              <a:t>In our project on predicting sea level rise using machine learning, we have implemented several algorithms, and here are the algorithms that we used in our sea level prediction system: </a:t>
            </a:r>
          </a:p>
          <a:p>
            <a:pPr algn="just">
              <a:lnSpc>
                <a:spcPct val="150000"/>
              </a:lnSpc>
            </a:pPr>
            <a:endParaRPr lang="en-US" dirty="0"/>
          </a:p>
          <a:p>
            <a:pPr marL="285750" indent="-285750" algn="just">
              <a:lnSpc>
                <a:spcPct val="150000"/>
              </a:lnSpc>
              <a:buFont typeface="Wingdings" panose="05000000000000000000" pitchFamily="2" charset="2"/>
              <a:buChar char="Ø"/>
            </a:pPr>
            <a:r>
              <a:rPr lang="en-US" dirty="0"/>
              <a:t>Linear Regression</a:t>
            </a:r>
          </a:p>
          <a:p>
            <a:pPr marL="285750" indent="-285750" algn="just">
              <a:lnSpc>
                <a:spcPct val="150000"/>
              </a:lnSpc>
              <a:buFont typeface="Wingdings" panose="05000000000000000000" pitchFamily="2" charset="2"/>
              <a:buChar char="Ø"/>
            </a:pPr>
            <a:r>
              <a:rPr lang="en-US" dirty="0"/>
              <a:t>Decision Tree</a:t>
            </a:r>
          </a:p>
          <a:p>
            <a:pPr marL="285750" indent="-285750" algn="just">
              <a:lnSpc>
                <a:spcPct val="150000"/>
              </a:lnSpc>
              <a:buFont typeface="Wingdings" panose="05000000000000000000" pitchFamily="2" charset="2"/>
              <a:buChar char="Ø"/>
            </a:pPr>
            <a:r>
              <a:rPr lang="en-US" dirty="0"/>
              <a:t>Random Forest</a:t>
            </a:r>
          </a:p>
          <a:p>
            <a:pPr marL="285750" indent="-285750" algn="just">
              <a:lnSpc>
                <a:spcPct val="150000"/>
              </a:lnSpc>
              <a:buFont typeface="Wingdings" panose="05000000000000000000" pitchFamily="2" charset="2"/>
              <a:buChar char="Ø"/>
            </a:pPr>
            <a:r>
              <a:rPr lang="en-US" dirty="0"/>
              <a:t>K-nearest neighbor (KNN)</a:t>
            </a:r>
          </a:p>
          <a:p>
            <a:pPr marL="285750" indent="-285750" algn="just">
              <a:lnSpc>
                <a:spcPct val="150000"/>
              </a:lnSpc>
              <a:buFont typeface="Wingdings" panose="05000000000000000000" pitchFamily="2" charset="2"/>
              <a:buChar char="Ø"/>
            </a:pPr>
            <a:r>
              <a:rPr lang="en-US" dirty="0"/>
              <a:t>Ridge Regression</a:t>
            </a:r>
          </a:p>
          <a:p>
            <a:pPr marL="285750" indent="-285750" algn="just">
              <a:lnSpc>
                <a:spcPct val="150000"/>
              </a:lnSpc>
              <a:buFont typeface="Wingdings" panose="05000000000000000000" pitchFamily="2" charset="2"/>
              <a:buChar char="Ø"/>
            </a:pPr>
            <a:r>
              <a:rPr lang="en-US" dirty="0"/>
              <a:t>Lasso Regression </a:t>
            </a:r>
          </a:p>
          <a:p>
            <a:endParaRPr lang="en-US" b="1" dirty="0"/>
          </a:p>
        </p:txBody>
      </p:sp>
    </p:spTree>
    <p:extLst>
      <p:ext uri="{BB962C8B-B14F-4D97-AF65-F5344CB8AC3E}">
        <p14:creationId xmlns:p14="http://schemas.microsoft.com/office/powerpoint/2010/main" val="561811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785"/>
            <a:ext cx="12192000" cy="6844430"/>
          </a:xfrm>
          <a:prstGeom prst="rect">
            <a:avLst/>
          </a:prstGeom>
        </p:spPr>
      </p:pic>
      <p:cxnSp>
        <p:nvCxnSpPr>
          <p:cNvPr id="15" name="Straight Connector 14"/>
          <p:cNvCxnSpPr/>
          <p:nvPr/>
        </p:nvCxnSpPr>
        <p:spPr>
          <a:xfrm flipV="1">
            <a:off x="178802" y="756204"/>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1" y="328263"/>
            <a:ext cx="6186487" cy="830997"/>
          </a:xfrm>
          <a:prstGeom prst="rect">
            <a:avLst/>
          </a:prstGeom>
          <a:noFill/>
        </p:spPr>
        <p:txBody>
          <a:bodyPr wrap="square" rtlCol="0">
            <a:spAutoFit/>
          </a:bodyPr>
          <a:lstStyle/>
          <a:p>
            <a:r>
              <a:rPr lang="en-US" sz="2400" b="1" dirty="0"/>
              <a:t>System Requirements (S/W and H/W Tools)</a:t>
            </a:r>
          </a:p>
          <a:p>
            <a:endParaRPr lang="en-US" sz="2400" b="1" dirty="0"/>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C7A97924-1F95-4B36-D642-D26D3D3D6BFF}"/>
              </a:ext>
            </a:extLst>
          </p:cNvPr>
          <p:cNvSpPr txBox="1"/>
          <p:nvPr/>
        </p:nvSpPr>
        <p:spPr>
          <a:xfrm>
            <a:off x="151443" y="1022263"/>
            <a:ext cx="5823751" cy="400110"/>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Software Requirements: </a:t>
            </a:r>
          </a:p>
        </p:txBody>
      </p:sp>
      <p:pic>
        <p:nvPicPr>
          <p:cNvPr id="7" name="Picture 6">
            <a:extLst>
              <a:ext uri="{FF2B5EF4-FFF2-40B4-BE49-F238E27FC236}">
                <a16:creationId xmlns:a16="http://schemas.microsoft.com/office/drawing/2014/main" id="{F51D091F-22DD-0FED-4AF2-D7B3615499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9481" y="1610534"/>
            <a:ext cx="7591425" cy="2857500"/>
          </a:xfrm>
          <a:prstGeom prst="rect">
            <a:avLst/>
          </a:prstGeom>
        </p:spPr>
      </p:pic>
      <p:pic>
        <p:nvPicPr>
          <p:cNvPr id="10" name="Picture 9">
            <a:extLst>
              <a:ext uri="{FF2B5EF4-FFF2-40B4-BE49-F238E27FC236}">
                <a16:creationId xmlns:a16="http://schemas.microsoft.com/office/drawing/2014/main" id="{59916992-C647-D5CD-3CCB-A3E8FBB2E8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9481" y="4406243"/>
            <a:ext cx="1905000" cy="1905000"/>
          </a:xfrm>
          <a:prstGeom prst="rect">
            <a:avLst/>
          </a:prstGeom>
        </p:spPr>
      </p:pic>
      <p:pic>
        <p:nvPicPr>
          <p:cNvPr id="12" name="Picture 11">
            <a:extLst>
              <a:ext uri="{FF2B5EF4-FFF2-40B4-BE49-F238E27FC236}">
                <a16:creationId xmlns:a16="http://schemas.microsoft.com/office/drawing/2014/main" id="{E58886B4-1C3C-70AB-AEAD-DCF940D1D7E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16975" y="4953218"/>
            <a:ext cx="2651109" cy="1023931"/>
          </a:xfrm>
          <a:prstGeom prst="rect">
            <a:avLst/>
          </a:prstGeom>
        </p:spPr>
      </p:pic>
      <p:pic>
        <p:nvPicPr>
          <p:cNvPr id="16" name="Picture 15">
            <a:extLst>
              <a:ext uri="{FF2B5EF4-FFF2-40B4-BE49-F238E27FC236}">
                <a16:creationId xmlns:a16="http://schemas.microsoft.com/office/drawing/2014/main" id="{94842CDC-1848-A3B4-5D75-BC3BD42D789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63570" y="4736094"/>
            <a:ext cx="1445601" cy="1445601"/>
          </a:xfrm>
          <a:prstGeom prst="rect">
            <a:avLst/>
          </a:prstGeom>
        </p:spPr>
      </p:pic>
    </p:spTree>
    <p:extLst>
      <p:ext uri="{BB962C8B-B14F-4D97-AF65-F5344CB8AC3E}">
        <p14:creationId xmlns:p14="http://schemas.microsoft.com/office/powerpoint/2010/main" val="4092579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09" y="6785"/>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4508608" cy="830997"/>
          </a:xfrm>
          <a:prstGeom prst="rect">
            <a:avLst/>
          </a:prstGeom>
          <a:noFill/>
        </p:spPr>
        <p:txBody>
          <a:bodyPr wrap="square" rtlCol="0">
            <a:spAutoFit/>
          </a:bodyPr>
          <a:lstStyle/>
          <a:p>
            <a:r>
              <a:rPr lang="en-US" sz="2400" b="1" dirty="0"/>
              <a:t>Results and Outcomes</a:t>
            </a:r>
          </a:p>
          <a:p>
            <a:endParaRPr lang="en-US" sz="2400" b="1" dirty="0"/>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C7A97924-1F95-4B36-D642-D26D3D3D6BFF}"/>
              </a:ext>
            </a:extLst>
          </p:cNvPr>
          <p:cNvSpPr txBox="1"/>
          <p:nvPr/>
        </p:nvSpPr>
        <p:spPr>
          <a:xfrm>
            <a:off x="151443" y="1022263"/>
            <a:ext cx="5823751" cy="400110"/>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85454DC-B2D7-14A0-6353-ADCD5E769EBF}"/>
              </a:ext>
            </a:extLst>
          </p:cNvPr>
          <p:cNvSpPr txBox="1"/>
          <p:nvPr/>
        </p:nvSpPr>
        <p:spPr>
          <a:xfrm>
            <a:off x="447228" y="1022263"/>
            <a:ext cx="7998781" cy="369332"/>
          </a:xfrm>
          <a:prstGeom prst="rect">
            <a:avLst/>
          </a:prstGeom>
          <a:noFill/>
        </p:spPr>
        <p:txBody>
          <a:bodyPr wrap="square" rtlCol="0">
            <a:spAutoFit/>
          </a:bodyPr>
          <a:lstStyle/>
          <a:p>
            <a:endParaRPr lang="en-US" b="1" dirty="0"/>
          </a:p>
        </p:txBody>
      </p:sp>
      <p:pic>
        <p:nvPicPr>
          <p:cNvPr id="2" name="Picture 17">
            <a:extLst>
              <a:ext uri="{FF2B5EF4-FFF2-40B4-BE49-F238E27FC236}">
                <a16:creationId xmlns:a16="http://schemas.microsoft.com/office/drawing/2014/main" id="{1DCCD6EF-AB18-D376-4C30-B013BD17FA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8090" y="1018400"/>
            <a:ext cx="3312471" cy="235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9">
            <a:extLst>
              <a:ext uri="{FF2B5EF4-FFF2-40B4-BE49-F238E27FC236}">
                <a16:creationId xmlns:a16="http://schemas.microsoft.com/office/drawing/2014/main" id="{E79870F1-F7B3-0A81-7FB3-698DDC5432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1053" y="3638788"/>
            <a:ext cx="3390533" cy="240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1">
            <a:extLst>
              <a:ext uri="{FF2B5EF4-FFF2-40B4-BE49-F238E27FC236}">
                <a16:creationId xmlns:a16="http://schemas.microsoft.com/office/drawing/2014/main" id="{7167E288-E8B8-6777-C299-9C32428461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2292" y="1022262"/>
            <a:ext cx="3354402" cy="234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3">
            <a:extLst>
              <a:ext uri="{FF2B5EF4-FFF2-40B4-BE49-F238E27FC236}">
                <a16:creationId xmlns:a16="http://schemas.microsoft.com/office/drawing/2014/main" id="{3199F922-6879-8161-CB01-F79A1D42FE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8799" y="3638788"/>
            <a:ext cx="3253394" cy="240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5">
            <a:extLst>
              <a:ext uri="{FF2B5EF4-FFF2-40B4-BE49-F238E27FC236}">
                <a16:creationId xmlns:a16="http://schemas.microsoft.com/office/drawing/2014/main" id="{CEE2F60C-C9DE-F776-91BA-858CF637F31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6545" y="3604511"/>
            <a:ext cx="3326946" cy="2441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7">
            <a:extLst>
              <a:ext uri="{FF2B5EF4-FFF2-40B4-BE49-F238E27FC236}">
                <a16:creationId xmlns:a16="http://schemas.microsoft.com/office/drawing/2014/main" id="{B31D7BED-0B3D-4D1E-A95F-3B099136AC8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4630" y="1022263"/>
            <a:ext cx="3326945" cy="234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3743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2448784" cy="461665"/>
          </a:xfrm>
          <a:prstGeom prst="rect">
            <a:avLst/>
          </a:prstGeom>
          <a:noFill/>
        </p:spPr>
        <p:txBody>
          <a:bodyPr wrap="square" rtlCol="0">
            <a:spAutoFit/>
          </a:bodyPr>
          <a:lstStyle/>
          <a:p>
            <a:r>
              <a:rPr lang="en-US" sz="2400" b="1" dirty="0"/>
              <a:t>Agenda</a:t>
            </a:r>
          </a:p>
        </p:txBody>
      </p:sp>
      <p:sp>
        <p:nvSpPr>
          <p:cNvPr id="16" name="TextBox 15"/>
          <p:cNvSpPr txBox="1"/>
          <p:nvPr/>
        </p:nvSpPr>
        <p:spPr>
          <a:xfrm>
            <a:off x="178802" y="991485"/>
            <a:ext cx="11592784" cy="4247317"/>
          </a:xfrm>
          <a:prstGeom prst="rect">
            <a:avLst/>
          </a:prstGeom>
          <a:noFill/>
        </p:spPr>
        <p:txBody>
          <a:bodyPr wrap="square" rtlCol="0">
            <a:spAutoFit/>
          </a:bodyPr>
          <a:lstStyle/>
          <a:p>
            <a:pPr marL="285750" indent="-285750">
              <a:buFont typeface="Wingdings" panose="05000000000000000000" pitchFamily="2" charset="2"/>
              <a:buChar char="§"/>
            </a:pPr>
            <a:r>
              <a:rPr lang="en-US" dirty="0"/>
              <a:t>Introduction</a:t>
            </a:r>
          </a:p>
          <a:p>
            <a:pPr marL="285750" indent="-285750">
              <a:buFont typeface="Wingdings" panose="05000000000000000000" pitchFamily="2" charset="2"/>
              <a:buChar char="§"/>
            </a:pPr>
            <a:r>
              <a:rPr lang="en-US" dirty="0"/>
              <a:t>Possible Beneficiaries</a:t>
            </a:r>
          </a:p>
          <a:p>
            <a:pPr marL="285750" indent="-285750">
              <a:buFont typeface="Wingdings" panose="05000000000000000000" pitchFamily="2" charset="2"/>
              <a:buChar char="§"/>
            </a:pPr>
            <a:r>
              <a:rPr lang="en-US" dirty="0"/>
              <a:t>Motivation</a:t>
            </a:r>
          </a:p>
          <a:p>
            <a:pPr marL="285750" indent="-285750">
              <a:buFont typeface="Wingdings" panose="05000000000000000000" pitchFamily="2" charset="2"/>
              <a:buChar char="§"/>
            </a:pPr>
            <a:r>
              <a:rPr lang="en-US" dirty="0"/>
              <a:t>Main Objectives</a:t>
            </a:r>
          </a:p>
          <a:p>
            <a:pPr marL="285750" indent="-285750">
              <a:buFont typeface="Wingdings" panose="05000000000000000000" pitchFamily="2" charset="2"/>
              <a:buChar char="§"/>
            </a:pPr>
            <a:r>
              <a:rPr lang="en-US" dirty="0"/>
              <a:t>SDG’s Goal</a:t>
            </a:r>
          </a:p>
          <a:p>
            <a:pPr marL="285750" indent="-285750">
              <a:buFont typeface="Wingdings" panose="05000000000000000000" pitchFamily="2" charset="2"/>
              <a:buChar char="§"/>
            </a:pPr>
            <a:r>
              <a:rPr lang="en-US" dirty="0"/>
              <a:t>Related Works</a:t>
            </a:r>
          </a:p>
          <a:p>
            <a:pPr marL="285750" indent="-285750">
              <a:buFont typeface="Wingdings" panose="05000000000000000000" pitchFamily="2" charset="2"/>
              <a:buChar char="§"/>
            </a:pPr>
            <a:r>
              <a:rPr lang="en-US" dirty="0"/>
              <a:t>Problem Definition</a:t>
            </a:r>
          </a:p>
          <a:p>
            <a:pPr marL="285750" indent="-285750">
              <a:buFont typeface="Wingdings" panose="05000000000000000000" pitchFamily="2" charset="2"/>
              <a:buChar char="§"/>
            </a:pPr>
            <a:r>
              <a:rPr lang="en-US" dirty="0"/>
              <a:t>Proposed System</a:t>
            </a:r>
          </a:p>
          <a:p>
            <a:pPr marL="285750" indent="-285750">
              <a:buFont typeface="Wingdings" panose="05000000000000000000" pitchFamily="2" charset="2"/>
              <a:buChar char="§"/>
            </a:pPr>
            <a:r>
              <a:rPr lang="en-US" dirty="0"/>
              <a:t>System Architecture</a:t>
            </a:r>
          </a:p>
          <a:p>
            <a:pPr marL="285750" indent="-285750">
              <a:buFont typeface="Wingdings" panose="05000000000000000000" pitchFamily="2" charset="2"/>
              <a:buChar char="§"/>
            </a:pPr>
            <a:r>
              <a:rPr lang="en-US" dirty="0"/>
              <a:t>Methodologies and Techniques</a:t>
            </a:r>
          </a:p>
          <a:p>
            <a:pPr marL="285750" indent="-285750">
              <a:buFont typeface="Wingdings" panose="05000000000000000000" pitchFamily="2" charset="2"/>
              <a:buChar char="§"/>
            </a:pPr>
            <a:r>
              <a:rPr lang="en-US" dirty="0"/>
              <a:t>System Requirements (S/W and H/W Tools)</a:t>
            </a:r>
          </a:p>
          <a:p>
            <a:pPr marL="285750" indent="-285750">
              <a:buFont typeface="Wingdings" panose="05000000000000000000" pitchFamily="2" charset="2"/>
              <a:buChar char="§"/>
            </a:pPr>
            <a:r>
              <a:rPr lang="en-US" dirty="0"/>
              <a:t>Results and Outcomes</a:t>
            </a:r>
          </a:p>
          <a:p>
            <a:pPr marL="285750" indent="-285750">
              <a:buFont typeface="Wingdings" panose="05000000000000000000" pitchFamily="2" charset="2"/>
              <a:buChar char="§"/>
            </a:pPr>
            <a:r>
              <a:rPr lang="en-US" dirty="0"/>
              <a:t>System Validation</a:t>
            </a:r>
          </a:p>
          <a:p>
            <a:pPr marL="285750" indent="-285750">
              <a:buFont typeface="Wingdings" panose="05000000000000000000" pitchFamily="2" charset="2"/>
              <a:buChar char="§"/>
            </a:pPr>
            <a:r>
              <a:rPr lang="en-US" dirty="0"/>
              <a:t>Conclusion</a:t>
            </a:r>
          </a:p>
          <a:p>
            <a:pPr marL="285750" indent="-285750">
              <a:buFont typeface="Wingdings" panose="05000000000000000000" pitchFamily="2" charset="2"/>
              <a:buChar char="§"/>
            </a:pPr>
            <a:r>
              <a:rPr lang="en-US" dirty="0"/>
              <a:t>References</a:t>
            </a:r>
          </a:p>
        </p:txBody>
      </p:sp>
    </p:spTree>
    <p:extLst>
      <p:ext uri="{BB962C8B-B14F-4D97-AF65-F5344CB8AC3E}">
        <p14:creationId xmlns:p14="http://schemas.microsoft.com/office/powerpoint/2010/main" val="3163803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09" y="6785"/>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4508608" cy="830997"/>
          </a:xfrm>
          <a:prstGeom prst="rect">
            <a:avLst/>
          </a:prstGeom>
          <a:noFill/>
        </p:spPr>
        <p:txBody>
          <a:bodyPr wrap="square" rtlCol="0">
            <a:spAutoFit/>
          </a:bodyPr>
          <a:lstStyle/>
          <a:p>
            <a:r>
              <a:rPr lang="en-US" sz="2400" b="1" dirty="0"/>
              <a:t>Results and Outcomes</a:t>
            </a:r>
          </a:p>
          <a:p>
            <a:endParaRPr lang="en-US" sz="2400" b="1" dirty="0"/>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C7A97924-1F95-4B36-D642-D26D3D3D6BFF}"/>
              </a:ext>
            </a:extLst>
          </p:cNvPr>
          <p:cNvSpPr txBox="1"/>
          <p:nvPr/>
        </p:nvSpPr>
        <p:spPr>
          <a:xfrm>
            <a:off x="151443" y="1022263"/>
            <a:ext cx="5823751" cy="400110"/>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85454DC-B2D7-14A0-6353-ADCD5E769EBF}"/>
              </a:ext>
            </a:extLst>
          </p:cNvPr>
          <p:cNvSpPr txBox="1"/>
          <p:nvPr/>
        </p:nvSpPr>
        <p:spPr>
          <a:xfrm>
            <a:off x="447228" y="1022263"/>
            <a:ext cx="799878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Our Evaluation matrices: </a:t>
            </a:r>
          </a:p>
        </p:txBody>
      </p:sp>
      <p:pic>
        <p:nvPicPr>
          <p:cNvPr id="20" name="Picture 19">
            <a:extLst>
              <a:ext uri="{FF2B5EF4-FFF2-40B4-BE49-F238E27FC236}">
                <a16:creationId xmlns:a16="http://schemas.microsoft.com/office/drawing/2014/main" id="{23A76638-F4DB-57DE-1440-F1461A835B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6331" y="1476366"/>
            <a:ext cx="8854836" cy="2264572"/>
          </a:xfrm>
          <a:prstGeom prst="rect">
            <a:avLst/>
          </a:prstGeom>
        </p:spPr>
      </p:pic>
      <p:pic>
        <p:nvPicPr>
          <p:cNvPr id="22" name="Picture 21">
            <a:extLst>
              <a:ext uri="{FF2B5EF4-FFF2-40B4-BE49-F238E27FC236}">
                <a16:creationId xmlns:a16="http://schemas.microsoft.com/office/drawing/2014/main" id="{EA62C6A9-99AF-06AE-6437-C5BAF18905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7776" y="4100396"/>
            <a:ext cx="8854836" cy="1281238"/>
          </a:xfrm>
          <a:prstGeom prst="rect">
            <a:avLst/>
          </a:prstGeom>
        </p:spPr>
      </p:pic>
    </p:spTree>
    <p:extLst>
      <p:ext uri="{BB962C8B-B14F-4D97-AF65-F5344CB8AC3E}">
        <p14:creationId xmlns:p14="http://schemas.microsoft.com/office/powerpoint/2010/main" val="33303412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09" y="6785"/>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4508608" cy="830997"/>
          </a:xfrm>
          <a:prstGeom prst="rect">
            <a:avLst/>
          </a:prstGeom>
          <a:noFill/>
        </p:spPr>
        <p:txBody>
          <a:bodyPr wrap="square" rtlCol="0">
            <a:spAutoFit/>
          </a:bodyPr>
          <a:lstStyle/>
          <a:p>
            <a:r>
              <a:rPr lang="en-US" sz="2400" b="1" dirty="0"/>
              <a:t>Results and Outcomes</a:t>
            </a:r>
          </a:p>
          <a:p>
            <a:endParaRPr lang="en-US" sz="2400" b="1" dirty="0"/>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C7A97924-1F95-4B36-D642-D26D3D3D6BFF}"/>
              </a:ext>
            </a:extLst>
          </p:cNvPr>
          <p:cNvSpPr txBox="1"/>
          <p:nvPr/>
        </p:nvSpPr>
        <p:spPr>
          <a:xfrm>
            <a:off x="151443" y="1022263"/>
            <a:ext cx="5823751" cy="400110"/>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85454DC-B2D7-14A0-6353-ADCD5E769EBF}"/>
              </a:ext>
            </a:extLst>
          </p:cNvPr>
          <p:cNvSpPr txBox="1"/>
          <p:nvPr/>
        </p:nvSpPr>
        <p:spPr>
          <a:xfrm>
            <a:off x="447228" y="1022263"/>
            <a:ext cx="7998781" cy="369332"/>
          </a:xfrm>
          <a:prstGeom prst="rect">
            <a:avLst/>
          </a:prstGeom>
          <a:noFill/>
        </p:spPr>
        <p:txBody>
          <a:bodyPr wrap="square" rtlCol="0">
            <a:spAutoFit/>
          </a:bodyPr>
          <a:lstStyle/>
          <a:p>
            <a:endParaRPr lang="en-US" b="1" dirty="0"/>
          </a:p>
        </p:txBody>
      </p:sp>
      <p:graphicFrame>
        <p:nvGraphicFramePr>
          <p:cNvPr id="11" name="Table 10">
            <a:extLst>
              <a:ext uri="{FF2B5EF4-FFF2-40B4-BE49-F238E27FC236}">
                <a16:creationId xmlns:a16="http://schemas.microsoft.com/office/drawing/2014/main" id="{A331DC84-57BA-C0C2-5958-6F47161BE637}"/>
              </a:ext>
            </a:extLst>
          </p:cNvPr>
          <p:cNvGraphicFramePr>
            <a:graphicFrameLocks noGrp="1"/>
          </p:cNvGraphicFramePr>
          <p:nvPr>
            <p:extLst>
              <p:ext uri="{D42A27DB-BD31-4B8C-83A1-F6EECF244321}">
                <p14:modId xmlns:p14="http://schemas.microsoft.com/office/powerpoint/2010/main" val="3768220007"/>
              </p:ext>
            </p:extLst>
          </p:nvPr>
        </p:nvGraphicFramePr>
        <p:xfrm>
          <a:off x="2174332" y="1391595"/>
          <a:ext cx="7601724" cy="4490220"/>
        </p:xfrm>
        <a:graphic>
          <a:graphicData uri="http://schemas.openxmlformats.org/drawingml/2006/table">
            <a:tbl>
              <a:tblPr firstRow="1" bandRow="1">
                <a:effectLst/>
              </a:tblPr>
              <a:tblGrid>
                <a:gridCol w="2533908">
                  <a:extLst>
                    <a:ext uri="{9D8B030D-6E8A-4147-A177-3AD203B41FA5}">
                      <a16:colId xmlns:a16="http://schemas.microsoft.com/office/drawing/2014/main" val="1831167460"/>
                    </a:ext>
                  </a:extLst>
                </a:gridCol>
                <a:gridCol w="2533908">
                  <a:extLst>
                    <a:ext uri="{9D8B030D-6E8A-4147-A177-3AD203B41FA5}">
                      <a16:colId xmlns:a16="http://schemas.microsoft.com/office/drawing/2014/main" val="147545651"/>
                    </a:ext>
                  </a:extLst>
                </a:gridCol>
                <a:gridCol w="2533908">
                  <a:extLst>
                    <a:ext uri="{9D8B030D-6E8A-4147-A177-3AD203B41FA5}">
                      <a16:colId xmlns:a16="http://schemas.microsoft.com/office/drawing/2014/main" val="3354919368"/>
                    </a:ext>
                  </a:extLst>
                </a:gridCol>
              </a:tblGrid>
              <a:tr h="641460">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marL="0" marR="0" algn="ctr">
                        <a:lnSpc>
                          <a:spcPct val="200000"/>
                        </a:lnSpc>
                        <a:spcBef>
                          <a:spcPts val="0"/>
                        </a:spcBef>
                        <a:spcAft>
                          <a:spcPts val="0"/>
                        </a:spcAft>
                      </a:pPr>
                      <a:r>
                        <a:rPr lang="en-US" sz="1600" kern="100" dirty="0">
                          <a:effectLst/>
                          <a:latin typeface="Arial MT"/>
                          <a:ea typeface="Arial MT"/>
                          <a:cs typeface="Arial MT"/>
                        </a:rPr>
                        <a:t>Algorithm</a:t>
                      </a:r>
                    </a:p>
                  </a:txBody>
                  <a:tcPr marL="68580" marR="68580" marT="0" marB="0">
                    <a:lnL w="12700" cap="flat" cmpd="sng" algn="ctr">
                      <a:solidFill>
                        <a:srgbClr val="00284E"/>
                      </a:solidFill>
                      <a:prstDash val="solid"/>
                      <a:round/>
                      <a:headEnd type="none" w="med" len="med"/>
                      <a:tailEnd type="none" w="med" len="med"/>
                    </a:lnL>
                    <a:lnR w="12700" cap="flat" cmpd="sng" algn="ctr">
                      <a:solidFill>
                        <a:srgbClr val="00284E"/>
                      </a:solidFill>
                      <a:prstDash val="solid"/>
                      <a:round/>
                      <a:headEnd type="none" w="med" len="med"/>
                      <a:tailEnd type="none" w="med" len="med"/>
                    </a:lnR>
                    <a:lnT w="12700" cap="flat" cmpd="sng" algn="ctr">
                      <a:solidFill>
                        <a:srgbClr val="00284E"/>
                      </a:solidFill>
                      <a:prstDash val="solid"/>
                      <a:round/>
                      <a:headEnd type="none" w="med" len="med"/>
                      <a:tailEnd type="none" w="med" len="med"/>
                    </a:lnT>
                    <a:lnB w="12700" cap="flat" cmpd="sng" algn="ctr">
                      <a:solidFill>
                        <a:srgbClr val="00284E"/>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marL="0" marR="0" algn="ctr">
                        <a:lnSpc>
                          <a:spcPct val="200000"/>
                        </a:lnSpc>
                        <a:spcBef>
                          <a:spcPts val="0"/>
                        </a:spcBef>
                        <a:spcAft>
                          <a:spcPts val="0"/>
                        </a:spcAft>
                      </a:pPr>
                      <a:r>
                        <a:rPr lang="en-US" sz="1600" u="none" kern="100" dirty="0">
                          <a:effectLst/>
                          <a:latin typeface="Arial MT"/>
                          <a:ea typeface="Arial MT"/>
                          <a:cs typeface="Arial MT"/>
                        </a:rPr>
                        <a:t>Mean Square Error</a:t>
                      </a:r>
                    </a:p>
                  </a:txBody>
                  <a:tcPr marL="68580" marR="68580" marT="0" marB="0">
                    <a:lnL w="12700" cap="flat" cmpd="sng" algn="ctr">
                      <a:solidFill>
                        <a:srgbClr val="00284E"/>
                      </a:solidFill>
                      <a:prstDash val="solid"/>
                      <a:round/>
                      <a:headEnd type="none" w="med" len="med"/>
                      <a:tailEnd type="none" w="med" len="med"/>
                    </a:lnL>
                    <a:lnR w="12700" cap="flat" cmpd="sng" algn="ctr">
                      <a:solidFill>
                        <a:srgbClr val="00284E"/>
                      </a:solidFill>
                      <a:prstDash val="solid"/>
                      <a:round/>
                      <a:headEnd type="none" w="med" len="med"/>
                      <a:tailEnd type="none" w="med" len="med"/>
                    </a:lnR>
                    <a:lnT w="12700" cap="flat" cmpd="sng" algn="ctr">
                      <a:solidFill>
                        <a:srgbClr val="00284E"/>
                      </a:solidFill>
                      <a:prstDash val="solid"/>
                      <a:round/>
                      <a:headEnd type="none" w="med" len="med"/>
                      <a:tailEnd type="none" w="med" len="med"/>
                    </a:lnT>
                    <a:lnB w="12700" cap="flat" cmpd="sng" algn="ctr">
                      <a:solidFill>
                        <a:srgbClr val="00284E"/>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marL="0" marR="0" algn="ctr">
                        <a:lnSpc>
                          <a:spcPct val="200000"/>
                        </a:lnSpc>
                        <a:spcBef>
                          <a:spcPts val="0"/>
                        </a:spcBef>
                        <a:spcAft>
                          <a:spcPts val="0"/>
                        </a:spcAft>
                      </a:pPr>
                      <a:r>
                        <a:rPr lang="en-US" sz="1600" kern="100" dirty="0">
                          <a:effectLst/>
                          <a:latin typeface="Arial MT"/>
                          <a:ea typeface="Arial MT"/>
                          <a:cs typeface="Arial MT"/>
                        </a:rPr>
                        <a:t>R2</a:t>
                      </a:r>
                    </a:p>
                  </a:txBody>
                  <a:tcPr marL="68580" marR="68580" marT="0" marB="0">
                    <a:lnL w="12700" cap="flat" cmpd="sng" algn="ctr">
                      <a:solidFill>
                        <a:srgbClr val="00284E"/>
                      </a:solidFill>
                      <a:prstDash val="solid"/>
                      <a:round/>
                      <a:headEnd type="none" w="med" len="med"/>
                      <a:tailEnd type="none" w="med" len="med"/>
                    </a:lnL>
                    <a:lnR w="12700" cap="flat" cmpd="sng" algn="ctr">
                      <a:solidFill>
                        <a:srgbClr val="00284E"/>
                      </a:solidFill>
                      <a:prstDash val="solid"/>
                      <a:round/>
                      <a:headEnd type="none" w="med" len="med"/>
                      <a:tailEnd type="none" w="med" len="med"/>
                    </a:lnR>
                    <a:lnT w="12700" cap="flat" cmpd="sng" algn="ctr">
                      <a:solidFill>
                        <a:srgbClr val="00284E"/>
                      </a:solidFill>
                      <a:prstDash val="solid"/>
                      <a:round/>
                      <a:headEnd type="none" w="med" len="med"/>
                      <a:tailEnd type="none" w="med" len="med"/>
                    </a:lnT>
                    <a:lnB w="12700" cap="flat" cmpd="sng" algn="ctr">
                      <a:solidFill>
                        <a:srgbClr val="00284E"/>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2604658856"/>
                  </a:ext>
                </a:extLst>
              </a:tr>
              <a:tr h="64146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lnSpc>
                          <a:spcPct val="200000"/>
                        </a:lnSpc>
                        <a:spcBef>
                          <a:spcPts val="0"/>
                        </a:spcBef>
                        <a:spcAft>
                          <a:spcPts val="0"/>
                        </a:spcAft>
                      </a:pPr>
                      <a:r>
                        <a:rPr lang="en-US" sz="1100" b="1" kern="100" dirty="0">
                          <a:effectLst/>
                          <a:latin typeface="Arial MT"/>
                          <a:ea typeface="Arial MT"/>
                          <a:cs typeface="Arial MT"/>
                        </a:rPr>
                        <a:t>Linear regression</a:t>
                      </a:r>
                    </a:p>
                  </a:txBody>
                  <a:tcPr marL="68580" marR="68580" marT="0" marB="0">
                    <a:lnL w="12700" cap="flat" cmpd="sng" algn="ctr">
                      <a:solidFill>
                        <a:srgbClr val="00284E"/>
                      </a:solidFill>
                      <a:prstDash val="solid"/>
                      <a:round/>
                      <a:headEnd type="none" w="med" len="med"/>
                      <a:tailEnd type="none" w="med" len="med"/>
                    </a:lnL>
                    <a:lnR w="12700" cap="flat" cmpd="sng" algn="ctr">
                      <a:solidFill>
                        <a:srgbClr val="00284E"/>
                      </a:solidFill>
                      <a:prstDash val="solid"/>
                      <a:round/>
                      <a:headEnd type="none" w="med" len="med"/>
                      <a:tailEnd type="none" w="med" len="med"/>
                    </a:lnR>
                    <a:lnT w="12700" cap="flat" cmpd="sng" algn="ctr">
                      <a:solidFill>
                        <a:srgbClr val="00284E"/>
                      </a:solidFill>
                      <a:prstDash val="solid"/>
                      <a:round/>
                      <a:headEnd type="none" w="med" len="med"/>
                      <a:tailEnd type="none" w="med" len="med"/>
                    </a:lnT>
                    <a:lnB w="12700" cap="flat" cmpd="sng" algn="ctr">
                      <a:solidFill>
                        <a:srgbClr val="00284E"/>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lnSpc>
                          <a:spcPct val="200000"/>
                        </a:lnSpc>
                        <a:spcBef>
                          <a:spcPts val="0"/>
                        </a:spcBef>
                        <a:spcAft>
                          <a:spcPts val="0"/>
                        </a:spcAft>
                      </a:pPr>
                      <a:r>
                        <a:rPr lang="en-US" sz="1100" b="1" kern="100" dirty="0">
                          <a:effectLst/>
                          <a:latin typeface="Arial MT"/>
                          <a:ea typeface="Arial MT"/>
                          <a:cs typeface="Arial MT"/>
                        </a:rPr>
                        <a:t>1.25050271257065E-21</a:t>
                      </a:r>
                    </a:p>
                  </a:txBody>
                  <a:tcPr marL="68580" marR="68580" marT="0" marB="0">
                    <a:lnL w="12700" cap="flat" cmpd="sng" algn="ctr">
                      <a:solidFill>
                        <a:srgbClr val="00284E"/>
                      </a:solidFill>
                      <a:prstDash val="solid"/>
                      <a:round/>
                      <a:headEnd type="none" w="med" len="med"/>
                      <a:tailEnd type="none" w="med" len="med"/>
                    </a:lnL>
                    <a:lnR w="12700" cap="flat" cmpd="sng" algn="ctr">
                      <a:solidFill>
                        <a:srgbClr val="00284E"/>
                      </a:solidFill>
                      <a:prstDash val="solid"/>
                      <a:round/>
                      <a:headEnd type="none" w="med" len="med"/>
                      <a:tailEnd type="none" w="med" len="med"/>
                    </a:lnR>
                    <a:lnT w="12700" cap="flat" cmpd="sng" algn="ctr">
                      <a:solidFill>
                        <a:srgbClr val="00284E"/>
                      </a:solidFill>
                      <a:prstDash val="solid"/>
                      <a:round/>
                      <a:headEnd type="none" w="med" len="med"/>
                      <a:tailEnd type="none" w="med" len="med"/>
                    </a:lnT>
                    <a:lnB w="12700" cap="flat" cmpd="sng" algn="ctr">
                      <a:solidFill>
                        <a:srgbClr val="00284E"/>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lnSpc>
                          <a:spcPct val="200000"/>
                        </a:lnSpc>
                        <a:spcBef>
                          <a:spcPts val="0"/>
                        </a:spcBef>
                        <a:spcAft>
                          <a:spcPts val="0"/>
                        </a:spcAft>
                      </a:pPr>
                      <a:r>
                        <a:rPr lang="en-US" sz="1100" b="1" kern="100" dirty="0">
                          <a:effectLst/>
                          <a:latin typeface="Arial MT"/>
                          <a:ea typeface="Arial MT"/>
                          <a:cs typeface="Arial MT"/>
                        </a:rPr>
                        <a:t>1</a:t>
                      </a:r>
                    </a:p>
                  </a:txBody>
                  <a:tcPr marL="68580" marR="68580" marT="0" marB="0">
                    <a:lnL w="12700" cap="flat" cmpd="sng" algn="ctr">
                      <a:solidFill>
                        <a:srgbClr val="00284E"/>
                      </a:solidFill>
                      <a:prstDash val="solid"/>
                      <a:round/>
                      <a:headEnd type="none" w="med" len="med"/>
                      <a:tailEnd type="none" w="med" len="med"/>
                    </a:lnL>
                    <a:lnR w="12700" cap="flat" cmpd="sng" algn="ctr">
                      <a:solidFill>
                        <a:srgbClr val="00284E"/>
                      </a:solidFill>
                      <a:prstDash val="solid"/>
                      <a:round/>
                      <a:headEnd type="none" w="med" len="med"/>
                      <a:tailEnd type="none" w="med" len="med"/>
                    </a:lnR>
                    <a:lnT w="12700" cap="flat" cmpd="sng" algn="ctr">
                      <a:solidFill>
                        <a:srgbClr val="00284E"/>
                      </a:solidFill>
                      <a:prstDash val="solid"/>
                      <a:round/>
                      <a:headEnd type="none" w="med" len="med"/>
                      <a:tailEnd type="none" w="med" len="med"/>
                    </a:lnT>
                    <a:lnB w="12700" cap="flat" cmpd="sng" algn="ctr">
                      <a:solidFill>
                        <a:srgbClr val="00284E"/>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3525754034"/>
                  </a:ext>
                </a:extLst>
              </a:tr>
              <a:tr h="64146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lnSpc>
                          <a:spcPct val="200000"/>
                        </a:lnSpc>
                        <a:spcBef>
                          <a:spcPts val="0"/>
                        </a:spcBef>
                        <a:spcAft>
                          <a:spcPts val="0"/>
                        </a:spcAft>
                      </a:pPr>
                      <a:r>
                        <a:rPr lang="en-US" sz="1100" kern="100">
                          <a:effectLst/>
                          <a:latin typeface="Arial MT"/>
                          <a:ea typeface="Arial MT"/>
                          <a:cs typeface="Arial MT"/>
                        </a:rPr>
                        <a:t>Random Forest Regression</a:t>
                      </a:r>
                    </a:p>
                  </a:txBody>
                  <a:tcPr marL="68580" marR="68580" marT="0" marB="0">
                    <a:lnL w="12700" cap="flat" cmpd="sng" algn="ctr">
                      <a:solidFill>
                        <a:srgbClr val="00284E"/>
                      </a:solidFill>
                      <a:prstDash val="solid"/>
                      <a:round/>
                      <a:headEnd type="none" w="med" len="med"/>
                      <a:tailEnd type="none" w="med" len="med"/>
                    </a:lnL>
                    <a:lnR w="12700" cap="flat" cmpd="sng" algn="ctr">
                      <a:solidFill>
                        <a:srgbClr val="00284E"/>
                      </a:solidFill>
                      <a:prstDash val="solid"/>
                      <a:round/>
                      <a:headEnd type="none" w="med" len="med"/>
                      <a:tailEnd type="none" w="med" len="med"/>
                    </a:lnR>
                    <a:lnT w="12700" cap="flat" cmpd="sng" algn="ctr">
                      <a:solidFill>
                        <a:srgbClr val="00284E"/>
                      </a:solidFill>
                      <a:prstDash val="solid"/>
                      <a:round/>
                      <a:headEnd type="none" w="med" len="med"/>
                      <a:tailEnd type="none" w="med" len="med"/>
                    </a:lnT>
                    <a:lnB w="12700" cap="flat" cmpd="sng" algn="ctr">
                      <a:solidFill>
                        <a:srgbClr val="00284E"/>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lnSpc>
                          <a:spcPct val="200000"/>
                        </a:lnSpc>
                        <a:spcBef>
                          <a:spcPts val="0"/>
                        </a:spcBef>
                        <a:spcAft>
                          <a:spcPts val="0"/>
                        </a:spcAft>
                      </a:pPr>
                      <a:r>
                        <a:rPr lang="en-US" sz="1100" kern="100" dirty="0">
                          <a:effectLst/>
                          <a:latin typeface="Arial MT"/>
                          <a:ea typeface="Arial MT"/>
                          <a:cs typeface="Arial MT"/>
                        </a:rPr>
                        <a:t>0.0831380939999992</a:t>
                      </a:r>
                    </a:p>
                  </a:txBody>
                  <a:tcPr marL="68580" marR="68580" marT="0" marB="0">
                    <a:lnL w="12700" cap="flat" cmpd="sng" algn="ctr">
                      <a:solidFill>
                        <a:srgbClr val="00284E"/>
                      </a:solidFill>
                      <a:prstDash val="solid"/>
                      <a:round/>
                      <a:headEnd type="none" w="med" len="med"/>
                      <a:tailEnd type="none" w="med" len="med"/>
                    </a:lnL>
                    <a:lnR w="12700" cap="flat" cmpd="sng" algn="ctr">
                      <a:solidFill>
                        <a:srgbClr val="00284E"/>
                      </a:solidFill>
                      <a:prstDash val="solid"/>
                      <a:round/>
                      <a:headEnd type="none" w="med" len="med"/>
                      <a:tailEnd type="none" w="med" len="med"/>
                    </a:lnR>
                    <a:lnT w="12700" cap="flat" cmpd="sng" algn="ctr">
                      <a:solidFill>
                        <a:srgbClr val="00284E"/>
                      </a:solidFill>
                      <a:prstDash val="solid"/>
                      <a:round/>
                      <a:headEnd type="none" w="med" len="med"/>
                      <a:tailEnd type="none" w="med" len="med"/>
                    </a:lnT>
                    <a:lnB w="12700" cap="flat" cmpd="sng" algn="ctr">
                      <a:solidFill>
                        <a:srgbClr val="00284E"/>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lnSpc>
                          <a:spcPct val="200000"/>
                        </a:lnSpc>
                        <a:spcBef>
                          <a:spcPts val="0"/>
                        </a:spcBef>
                        <a:spcAft>
                          <a:spcPts val="0"/>
                        </a:spcAft>
                      </a:pPr>
                      <a:r>
                        <a:rPr lang="en-US" sz="1100" kern="100" dirty="0">
                          <a:effectLst/>
                          <a:latin typeface="Arial MT"/>
                          <a:ea typeface="Arial MT"/>
                          <a:cs typeface="Arial MT"/>
                        </a:rPr>
                        <a:t>0.999876368586016</a:t>
                      </a:r>
                    </a:p>
                  </a:txBody>
                  <a:tcPr marL="68580" marR="68580" marT="0" marB="0">
                    <a:lnL w="12700" cap="flat" cmpd="sng" algn="ctr">
                      <a:solidFill>
                        <a:srgbClr val="00284E"/>
                      </a:solidFill>
                      <a:prstDash val="solid"/>
                      <a:round/>
                      <a:headEnd type="none" w="med" len="med"/>
                      <a:tailEnd type="none" w="med" len="med"/>
                    </a:lnL>
                    <a:lnR w="12700" cap="flat" cmpd="sng" algn="ctr">
                      <a:solidFill>
                        <a:srgbClr val="00284E"/>
                      </a:solidFill>
                      <a:prstDash val="solid"/>
                      <a:round/>
                      <a:headEnd type="none" w="med" len="med"/>
                      <a:tailEnd type="none" w="med" len="med"/>
                    </a:lnR>
                    <a:lnT w="12700" cap="flat" cmpd="sng" algn="ctr">
                      <a:solidFill>
                        <a:srgbClr val="00284E"/>
                      </a:solidFill>
                      <a:prstDash val="solid"/>
                      <a:round/>
                      <a:headEnd type="none" w="med" len="med"/>
                      <a:tailEnd type="none" w="med" len="med"/>
                    </a:lnT>
                    <a:lnB w="12700" cap="flat" cmpd="sng" algn="ctr">
                      <a:solidFill>
                        <a:srgbClr val="00284E"/>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436117722"/>
                  </a:ext>
                </a:extLst>
              </a:tr>
              <a:tr h="64146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lnSpc>
                          <a:spcPct val="200000"/>
                        </a:lnSpc>
                        <a:spcBef>
                          <a:spcPts val="0"/>
                        </a:spcBef>
                        <a:spcAft>
                          <a:spcPts val="0"/>
                        </a:spcAft>
                      </a:pPr>
                      <a:r>
                        <a:rPr lang="en-US" sz="1100" kern="100">
                          <a:effectLst/>
                          <a:latin typeface="Arial MT"/>
                          <a:ea typeface="Arial MT"/>
                          <a:cs typeface="Arial MT"/>
                        </a:rPr>
                        <a:t>Decision tree Regression</a:t>
                      </a:r>
                    </a:p>
                  </a:txBody>
                  <a:tcPr marL="68580" marR="68580" marT="0" marB="0">
                    <a:lnL w="12700" cap="flat" cmpd="sng" algn="ctr">
                      <a:solidFill>
                        <a:srgbClr val="00284E"/>
                      </a:solidFill>
                      <a:prstDash val="solid"/>
                      <a:round/>
                      <a:headEnd type="none" w="med" len="med"/>
                      <a:tailEnd type="none" w="med" len="med"/>
                    </a:lnL>
                    <a:lnR w="12700" cap="flat" cmpd="sng" algn="ctr">
                      <a:solidFill>
                        <a:srgbClr val="00284E"/>
                      </a:solidFill>
                      <a:prstDash val="solid"/>
                      <a:round/>
                      <a:headEnd type="none" w="med" len="med"/>
                      <a:tailEnd type="none" w="med" len="med"/>
                    </a:lnR>
                    <a:lnT w="12700" cap="flat" cmpd="sng" algn="ctr">
                      <a:solidFill>
                        <a:srgbClr val="00284E"/>
                      </a:solidFill>
                      <a:prstDash val="solid"/>
                      <a:round/>
                      <a:headEnd type="none" w="med" len="med"/>
                      <a:tailEnd type="none" w="med" len="med"/>
                    </a:lnT>
                    <a:lnB w="12700" cap="flat" cmpd="sng" algn="ctr">
                      <a:solidFill>
                        <a:srgbClr val="00284E"/>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lnSpc>
                          <a:spcPct val="200000"/>
                        </a:lnSpc>
                        <a:spcBef>
                          <a:spcPts val="0"/>
                        </a:spcBef>
                        <a:spcAft>
                          <a:spcPts val="0"/>
                        </a:spcAft>
                      </a:pPr>
                      <a:r>
                        <a:rPr lang="en-US" sz="1100" kern="100" dirty="0">
                          <a:effectLst/>
                          <a:latin typeface="Arial MT"/>
                          <a:ea typeface="Arial MT"/>
                          <a:cs typeface="Arial MT"/>
                        </a:rPr>
                        <a:t>0.12162697089947</a:t>
                      </a:r>
                    </a:p>
                  </a:txBody>
                  <a:tcPr marL="68580" marR="68580" marT="0" marB="0">
                    <a:lnL w="12700" cap="flat" cmpd="sng" algn="ctr">
                      <a:solidFill>
                        <a:srgbClr val="00284E"/>
                      </a:solidFill>
                      <a:prstDash val="solid"/>
                      <a:round/>
                      <a:headEnd type="none" w="med" len="med"/>
                      <a:tailEnd type="none" w="med" len="med"/>
                    </a:lnL>
                    <a:lnR w="12700" cap="flat" cmpd="sng" algn="ctr">
                      <a:solidFill>
                        <a:srgbClr val="00284E"/>
                      </a:solidFill>
                      <a:prstDash val="solid"/>
                      <a:round/>
                      <a:headEnd type="none" w="med" len="med"/>
                      <a:tailEnd type="none" w="med" len="med"/>
                    </a:lnR>
                    <a:lnT w="12700" cap="flat" cmpd="sng" algn="ctr">
                      <a:solidFill>
                        <a:srgbClr val="00284E"/>
                      </a:solidFill>
                      <a:prstDash val="solid"/>
                      <a:round/>
                      <a:headEnd type="none" w="med" len="med"/>
                      <a:tailEnd type="none" w="med" len="med"/>
                    </a:lnT>
                    <a:lnB w="12700" cap="flat" cmpd="sng" algn="ctr">
                      <a:solidFill>
                        <a:srgbClr val="00284E"/>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lnSpc>
                          <a:spcPct val="200000"/>
                        </a:lnSpc>
                        <a:spcBef>
                          <a:spcPts val="0"/>
                        </a:spcBef>
                        <a:spcAft>
                          <a:spcPts val="0"/>
                        </a:spcAft>
                      </a:pPr>
                      <a:r>
                        <a:rPr lang="en-US" sz="1100" kern="100" dirty="0">
                          <a:effectLst/>
                          <a:latin typeface="Arial MT"/>
                          <a:ea typeface="Arial MT"/>
                          <a:cs typeface="Arial MT"/>
                        </a:rPr>
                        <a:t>0.999819133279735</a:t>
                      </a:r>
                    </a:p>
                  </a:txBody>
                  <a:tcPr marL="68580" marR="68580" marT="0" marB="0">
                    <a:lnL w="12700" cap="flat" cmpd="sng" algn="ctr">
                      <a:solidFill>
                        <a:srgbClr val="00284E"/>
                      </a:solidFill>
                      <a:prstDash val="solid"/>
                      <a:round/>
                      <a:headEnd type="none" w="med" len="med"/>
                      <a:tailEnd type="none" w="med" len="med"/>
                    </a:lnL>
                    <a:lnR w="12700" cap="flat" cmpd="sng" algn="ctr">
                      <a:solidFill>
                        <a:srgbClr val="00284E"/>
                      </a:solidFill>
                      <a:prstDash val="solid"/>
                      <a:round/>
                      <a:headEnd type="none" w="med" len="med"/>
                      <a:tailEnd type="none" w="med" len="med"/>
                    </a:lnR>
                    <a:lnT w="12700" cap="flat" cmpd="sng" algn="ctr">
                      <a:solidFill>
                        <a:srgbClr val="00284E"/>
                      </a:solidFill>
                      <a:prstDash val="solid"/>
                      <a:round/>
                      <a:headEnd type="none" w="med" len="med"/>
                      <a:tailEnd type="none" w="med" len="med"/>
                    </a:lnT>
                    <a:lnB w="12700" cap="flat" cmpd="sng" algn="ctr">
                      <a:solidFill>
                        <a:srgbClr val="00284E"/>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2037312400"/>
                  </a:ext>
                </a:extLst>
              </a:tr>
              <a:tr h="64146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lnSpc>
                          <a:spcPct val="200000"/>
                        </a:lnSpc>
                        <a:spcBef>
                          <a:spcPts val="0"/>
                        </a:spcBef>
                        <a:spcAft>
                          <a:spcPts val="0"/>
                        </a:spcAft>
                      </a:pPr>
                      <a:r>
                        <a:rPr lang="en-US" sz="1200" kern="100" dirty="0">
                          <a:effectLst/>
                          <a:latin typeface="Arial MT"/>
                          <a:ea typeface="Arial MT"/>
                          <a:cs typeface="Arial MT"/>
                        </a:rPr>
                        <a:t>K-Nearest Neighbors Regression</a:t>
                      </a:r>
                      <a:endParaRPr lang="en-US" sz="1100" kern="100" dirty="0">
                        <a:effectLst/>
                        <a:latin typeface="Arial MT"/>
                        <a:ea typeface="Arial MT"/>
                        <a:cs typeface="Arial MT"/>
                      </a:endParaRPr>
                    </a:p>
                  </a:txBody>
                  <a:tcPr marL="68580" marR="68580" marT="0" marB="0">
                    <a:lnL w="12700" cap="flat" cmpd="sng" algn="ctr">
                      <a:solidFill>
                        <a:srgbClr val="00284E"/>
                      </a:solidFill>
                      <a:prstDash val="solid"/>
                      <a:round/>
                      <a:headEnd type="none" w="med" len="med"/>
                      <a:tailEnd type="none" w="med" len="med"/>
                    </a:lnL>
                    <a:lnR w="12700" cap="flat" cmpd="sng" algn="ctr">
                      <a:solidFill>
                        <a:srgbClr val="00284E"/>
                      </a:solidFill>
                      <a:prstDash val="solid"/>
                      <a:round/>
                      <a:headEnd type="none" w="med" len="med"/>
                      <a:tailEnd type="none" w="med" len="med"/>
                    </a:lnR>
                    <a:lnT w="12700" cap="flat" cmpd="sng" algn="ctr">
                      <a:solidFill>
                        <a:srgbClr val="00284E"/>
                      </a:solidFill>
                      <a:prstDash val="solid"/>
                      <a:round/>
                      <a:headEnd type="none" w="med" len="med"/>
                      <a:tailEnd type="none" w="med" len="med"/>
                    </a:lnT>
                    <a:lnB w="12700" cap="flat" cmpd="sng" algn="ctr">
                      <a:solidFill>
                        <a:srgbClr val="00284E"/>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lnSpc>
                          <a:spcPct val="200000"/>
                        </a:lnSpc>
                        <a:spcBef>
                          <a:spcPts val="0"/>
                        </a:spcBef>
                        <a:spcAft>
                          <a:spcPts val="0"/>
                        </a:spcAft>
                      </a:pPr>
                      <a:r>
                        <a:rPr lang="en-US" sz="1100" kern="100" dirty="0">
                          <a:effectLst/>
                          <a:latin typeface="Arial MT"/>
                          <a:ea typeface="Arial MT"/>
                          <a:cs typeface="Arial MT"/>
                        </a:rPr>
                        <a:t>266.851836101587</a:t>
                      </a:r>
                    </a:p>
                  </a:txBody>
                  <a:tcPr marL="68580" marR="68580" marT="0" marB="0">
                    <a:lnL w="12700" cap="flat" cmpd="sng" algn="ctr">
                      <a:solidFill>
                        <a:srgbClr val="00284E"/>
                      </a:solidFill>
                      <a:prstDash val="solid"/>
                      <a:round/>
                      <a:headEnd type="none" w="med" len="med"/>
                      <a:tailEnd type="none" w="med" len="med"/>
                    </a:lnL>
                    <a:lnR w="12700" cap="flat" cmpd="sng" algn="ctr">
                      <a:solidFill>
                        <a:srgbClr val="00284E"/>
                      </a:solidFill>
                      <a:prstDash val="solid"/>
                      <a:round/>
                      <a:headEnd type="none" w="med" len="med"/>
                      <a:tailEnd type="none" w="med" len="med"/>
                    </a:lnR>
                    <a:lnT w="12700" cap="flat" cmpd="sng" algn="ctr">
                      <a:solidFill>
                        <a:srgbClr val="00284E"/>
                      </a:solidFill>
                      <a:prstDash val="solid"/>
                      <a:round/>
                      <a:headEnd type="none" w="med" len="med"/>
                      <a:tailEnd type="none" w="med" len="med"/>
                    </a:lnT>
                    <a:lnB w="12700" cap="flat" cmpd="sng" algn="ctr">
                      <a:solidFill>
                        <a:srgbClr val="00284E"/>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lnSpc>
                          <a:spcPct val="200000"/>
                        </a:lnSpc>
                        <a:spcBef>
                          <a:spcPts val="0"/>
                        </a:spcBef>
                        <a:spcAft>
                          <a:spcPts val="0"/>
                        </a:spcAft>
                      </a:pPr>
                      <a:r>
                        <a:rPr lang="en-US" sz="1100" kern="100" dirty="0">
                          <a:effectLst/>
                          <a:latin typeface="Arial MT"/>
                          <a:ea typeface="Arial MT"/>
                          <a:cs typeface="Arial MT"/>
                        </a:rPr>
                        <a:t>0.6031750520857</a:t>
                      </a:r>
                    </a:p>
                  </a:txBody>
                  <a:tcPr marL="68580" marR="68580" marT="0" marB="0">
                    <a:lnL w="12700" cap="flat" cmpd="sng" algn="ctr">
                      <a:solidFill>
                        <a:srgbClr val="00284E"/>
                      </a:solidFill>
                      <a:prstDash val="solid"/>
                      <a:round/>
                      <a:headEnd type="none" w="med" len="med"/>
                      <a:tailEnd type="none" w="med" len="med"/>
                    </a:lnL>
                    <a:lnR w="12700" cap="flat" cmpd="sng" algn="ctr">
                      <a:solidFill>
                        <a:srgbClr val="00284E"/>
                      </a:solidFill>
                      <a:prstDash val="solid"/>
                      <a:round/>
                      <a:headEnd type="none" w="med" len="med"/>
                      <a:tailEnd type="none" w="med" len="med"/>
                    </a:lnR>
                    <a:lnT w="12700" cap="flat" cmpd="sng" algn="ctr">
                      <a:solidFill>
                        <a:srgbClr val="00284E"/>
                      </a:solidFill>
                      <a:prstDash val="solid"/>
                      <a:round/>
                      <a:headEnd type="none" w="med" len="med"/>
                      <a:tailEnd type="none" w="med" len="med"/>
                    </a:lnT>
                    <a:lnB w="12700" cap="flat" cmpd="sng" algn="ctr">
                      <a:solidFill>
                        <a:srgbClr val="00284E"/>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2602853439"/>
                  </a:ext>
                </a:extLst>
              </a:tr>
              <a:tr h="64146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lnSpc>
                          <a:spcPct val="200000"/>
                        </a:lnSpc>
                        <a:spcBef>
                          <a:spcPts val="0"/>
                        </a:spcBef>
                        <a:spcAft>
                          <a:spcPts val="0"/>
                        </a:spcAft>
                      </a:pPr>
                      <a:r>
                        <a:rPr lang="en-US" sz="1100" kern="100">
                          <a:effectLst/>
                          <a:latin typeface="Arial MT"/>
                          <a:ea typeface="Arial MT"/>
                          <a:cs typeface="Arial MT"/>
                        </a:rPr>
                        <a:t>Ridge Regression</a:t>
                      </a:r>
                    </a:p>
                  </a:txBody>
                  <a:tcPr marL="68580" marR="68580" marT="0" marB="0">
                    <a:lnL w="12700" cap="flat" cmpd="sng" algn="ctr">
                      <a:solidFill>
                        <a:srgbClr val="00284E"/>
                      </a:solidFill>
                      <a:prstDash val="solid"/>
                      <a:round/>
                      <a:headEnd type="none" w="med" len="med"/>
                      <a:tailEnd type="none" w="med" len="med"/>
                    </a:lnL>
                    <a:lnR w="12700" cap="flat" cmpd="sng" algn="ctr">
                      <a:solidFill>
                        <a:srgbClr val="00284E"/>
                      </a:solidFill>
                      <a:prstDash val="solid"/>
                      <a:round/>
                      <a:headEnd type="none" w="med" len="med"/>
                      <a:tailEnd type="none" w="med" len="med"/>
                    </a:lnR>
                    <a:lnT w="12700" cap="flat" cmpd="sng" algn="ctr">
                      <a:solidFill>
                        <a:srgbClr val="00284E"/>
                      </a:solidFill>
                      <a:prstDash val="solid"/>
                      <a:round/>
                      <a:headEnd type="none" w="med" len="med"/>
                      <a:tailEnd type="none" w="med" len="med"/>
                    </a:lnT>
                    <a:lnB w="12700" cap="flat" cmpd="sng" algn="ctr">
                      <a:solidFill>
                        <a:srgbClr val="00284E"/>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fontAlgn="base" latinLnBrk="1">
                        <a:lnSpc>
                          <a:spcPct val="2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kern="100" dirty="0">
                          <a:solidFill>
                            <a:srgbClr val="3C4043"/>
                          </a:solidFill>
                          <a:effectLst/>
                          <a:latin typeface="Roboto Mono" panose="00000009000000000000" pitchFamily="49" charset="0"/>
                          <a:ea typeface="Times New Roman" panose="02020603050405020304" pitchFamily="18" charset="0"/>
                          <a:cs typeface="Courier New" panose="02070309020205020404" pitchFamily="49" charset="0"/>
                        </a:rPr>
                        <a:t>0.00025587564459585865</a:t>
                      </a:r>
                      <a:endParaRPr lang="en-US" sz="1100" kern="100" dirty="0">
                        <a:effectLst/>
                        <a:latin typeface="Arial MT"/>
                        <a:ea typeface="Arial MT"/>
                        <a:cs typeface="Arial MT"/>
                      </a:endParaRPr>
                    </a:p>
                    <a:p>
                      <a:pPr marL="0" marR="0">
                        <a:lnSpc>
                          <a:spcPct val="200000"/>
                        </a:lnSpc>
                        <a:spcBef>
                          <a:spcPts val="0"/>
                        </a:spcBef>
                        <a:spcAft>
                          <a:spcPts val="0"/>
                        </a:spcAft>
                      </a:pPr>
                      <a:r>
                        <a:rPr lang="en-US" sz="1100" kern="100" dirty="0">
                          <a:effectLst/>
                          <a:latin typeface="Arial MT"/>
                          <a:ea typeface="Arial MT"/>
                          <a:cs typeface="Arial MT"/>
                        </a:rPr>
                        <a:t> </a:t>
                      </a:r>
                    </a:p>
                  </a:txBody>
                  <a:tcPr marL="68580" marR="68580" marT="0" marB="0">
                    <a:lnL w="12700" cap="flat" cmpd="sng" algn="ctr">
                      <a:solidFill>
                        <a:srgbClr val="00284E"/>
                      </a:solidFill>
                      <a:prstDash val="solid"/>
                      <a:round/>
                      <a:headEnd type="none" w="med" len="med"/>
                      <a:tailEnd type="none" w="med" len="med"/>
                    </a:lnL>
                    <a:lnR w="12700" cap="flat" cmpd="sng" algn="ctr">
                      <a:solidFill>
                        <a:srgbClr val="00284E"/>
                      </a:solidFill>
                      <a:prstDash val="solid"/>
                      <a:round/>
                      <a:headEnd type="none" w="med" len="med"/>
                      <a:tailEnd type="none" w="med" len="med"/>
                    </a:lnR>
                    <a:lnT w="12700" cap="flat" cmpd="sng" algn="ctr">
                      <a:solidFill>
                        <a:srgbClr val="00284E"/>
                      </a:solidFill>
                      <a:prstDash val="solid"/>
                      <a:round/>
                      <a:headEnd type="none" w="med" len="med"/>
                      <a:tailEnd type="none" w="med" len="med"/>
                    </a:lnT>
                    <a:lnB w="12700" cap="flat" cmpd="sng" algn="ctr">
                      <a:solidFill>
                        <a:srgbClr val="00284E"/>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lnSpc>
                          <a:spcPct val="200000"/>
                        </a:lnSpc>
                        <a:spcBef>
                          <a:spcPts val="0"/>
                        </a:spcBef>
                        <a:spcAft>
                          <a:spcPts val="0"/>
                        </a:spcAft>
                      </a:pPr>
                      <a:r>
                        <a:rPr lang="en-US" sz="1100" kern="100" dirty="0">
                          <a:solidFill>
                            <a:srgbClr val="3C4043"/>
                          </a:solidFill>
                          <a:effectLst/>
                          <a:latin typeface="Roboto Mono" panose="00000009000000000000" pitchFamily="49" charset="0"/>
                          <a:cs typeface="Arial" panose="020B0604020202020204" pitchFamily="34" charset="0"/>
                        </a:rPr>
                        <a:t>0.999999619497318</a:t>
                      </a:r>
                      <a:r>
                        <a:rPr lang="en-US" sz="1100" kern="100" dirty="0">
                          <a:effectLst/>
                          <a:latin typeface="Calibri" panose="020F0502020204030204" pitchFamily="34" charset="0"/>
                          <a:cs typeface="Arial" panose="020B0604020202020204" pitchFamily="34" charset="0"/>
                        </a:rPr>
                        <a:t> </a:t>
                      </a:r>
                      <a:r>
                        <a:rPr lang="en-US" sz="1100" kern="100" dirty="0">
                          <a:effectLst/>
                          <a:latin typeface="Arial MT"/>
                          <a:ea typeface="Arial MT"/>
                          <a:cs typeface="Arial MT"/>
                        </a:rPr>
                        <a:t> </a:t>
                      </a:r>
                    </a:p>
                  </a:txBody>
                  <a:tcPr marL="68580" marR="68580" marT="0" marB="0">
                    <a:lnL w="12700" cap="flat" cmpd="sng" algn="ctr">
                      <a:solidFill>
                        <a:srgbClr val="00284E"/>
                      </a:solidFill>
                      <a:prstDash val="solid"/>
                      <a:round/>
                      <a:headEnd type="none" w="med" len="med"/>
                      <a:tailEnd type="none" w="med" len="med"/>
                    </a:lnL>
                    <a:lnR w="12700" cap="flat" cmpd="sng" algn="ctr">
                      <a:solidFill>
                        <a:srgbClr val="00284E"/>
                      </a:solidFill>
                      <a:prstDash val="solid"/>
                      <a:round/>
                      <a:headEnd type="none" w="med" len="med"/>
                      <a:tailEnd type="none" w="med" len="med"/>
                    </a:lnR>
                    <a:lnT w="12700" cap="flat" cmpd="sng" algn="ctr">
                      <a:solidFill>
                        <a:srgbClr val="00284E"/>
                      </a:solidFill>
                      <a:prstDash val="solid"/>
                      <a:round/>
                      <a:headEnd type="none" w="med" len="med"/>
                      <a:tailEnd type="none" w="med" len="med"/>
                    </a:lnT>
                    <a:lnB w="12700" cap="flat" cmpd="sng" algn="ctr">
                      <a:solidFill>
                        <a:srgbClr val="00284E"/>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3704049193"/>
                  </a:ext>
                </a:extLst>
              </a:tr>
              <a:tr h="64146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lnSpc>
                          <a:spcPct val="200000"/>
                        </a:lnSpc>
                        <a:spcBef>
                          <a:spcPts val="0"/>
                        </a:spcBef>
                        <a:spcAft>
                          <a:spcPts val="0"/>
                        </a:spcAft>
                      </a:pPr>
                      <a:r>
                        <a:rPr lang="en-US" sz="1100" kern="100">
                          <a:effectLst/>
                          <a:latin typeface="Arial MT"/>
                          <a:ea typeface="Arial MT"/>
                          <a:cs typeface="Arial MT"/>
                        </a:rPr>
                        <a:t>Lasso Regression</a:t>
                      </a:r>
                    </a:p>
                  </a:txBody>
                  <a:tcPr marL="68580" marR="68580" marT="0" marB="0">
                    <a:lnL w="12700" cap="flat" cmpd="sng" algn="ctr">
                      <a:solidFill>
                        <a:srgbClr val="00284E"/>
                      </a:solidFill>
                      <a:prstDash val="solid"/>
                      <a:round/>
                      <a:headEnd type="none" w="med" len="med"/>
                      <a:tailEnd type="none" w="med" len="med"/>
                    </a:lnL>
                    <a:lnR w="12700" cap="flat" cmpd="sng" algn="ctr">
                      <a:solidFill>
                        <a:srgbClr val="00284E"/>
                      </a:solidFill>
                      <a:prstDash val="solid"/>
                      <a:round/>
                      <a:headEnd type="none" w="med" len="med"/>
                      <a:tailEnd type="none" w="med" len="med"/>
                    </a:lnR>
                    <a:lnT w="12700" cap="flat" cmpd="sng" algn="ctr">
                      <a:solidFill>
                        <a:srgbClr val="00284E"/>
                      </a:solidFill>
                      <a:prstDash val="solid"/>
                      <a:round/>
                      <a:headEnd type="none" w="med" len="med"/>
                      <a:tailEnd type="none" w="med" len="med"/>
                    </a:lnT>
                    <a:lnB w="12700" cap="flat" cmpd="sng" algn="ctr">
                      <a:solidFill>
                        <a:srgbClr val="00284E"/>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lnSpc>
                          <a:spcPct val="200000"/>
                        </a:lnSpc>
                        <a:spcBef>
                          <a:spcPts val="0"/>
                        </a:spcBef>
                        <a:spcAft>
                          <a:spcPts val="0"/>
                        </a:spcAft>
                      </a:pPr>
                      <a:r>
                        <a:rPr lang="en-US" sz="1100" kern="100">
                          <a:effectLst/>
                          <a:latin typeface="Arial MT"/>
                          <a:ea typeface="Arial MT"/>
                          <a:cs typeface="Arial MT"/>
                        </a:rPr>
                        <a:t>0.009603885490539671</a:t>
                      </a:r>
                    </a:p>
                  </a:txBody>
                  <a:tcPr marL="68580" marR="68580" marT="0" marB="0">
                    <a:lnL w="12700" cap="flat" cmpd="sng" algn="ctr">
                      <a:solidFill>
                        <a:srgbClr val="00284E"/>
                      </a:solidFill>
                      <a:prstDash val="solid"/>
                      <a:round/>
                      <a:headEnd type="none" w="med" len="med"/>
                      <a:tailEnd type="none" w="med" len="med"/>
                    </a:lnL>
                    <a:lnR w="12700" cap="flat" cmpd="sng" algn="ctr">
                      <a:solidFill>
                        <a:srgbClr val="00284E"/>
                      </a:solidFill>
                      <a:prstDash val="solid"/>
                      <a:round/>
                      <a:headEnd type="none" w="med" len="med"/>
                      <a:tailEnd type="none" w="med" len="med"/>
                    </a:lnR>
                    <a:lnT w="12700" cap="flat" cmpd="sng" algn="ctr">
                      <a:solidFill>
                        <a:srgbClr val="00284E"/>
                      </a:solidFill>
                      <a:prstDash val="solid"/>
                      <a:round/>
                      <a:headEnd type="none" w="med" len="med"/>
                      <a:tailEnd type="none" w="med" len="med"/>
                    </a:lnT>
                    <a:lnB w="12700" cap="flat" cmpd="sng" algn="ctr">
                      <a:solidFill>
                        <a:srgbClr val="00284E"/>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lnSpc>
                          <a:spcPct val="200000"/>
                        </a:lnSpc>
                        <a:spcBef>
                          <a:spcPts val="0"/>
                        </a:spcBef>
                        <a:spcAft>
                          <a:spcPts val="0"/>
                        </a:spcAft>
                      </a:pPr>
                      <a:r>
                        <a:rPr lang="en-US" sz="1100" kern="100" dirty="0">
                          <a:effectLst/>
                          <a:latin typeface="Arial MT"/>
                          <a:ea typeface="Arial MT"/>
                          <a:cs typeface="Arial MT"/>
                        </a:rPr>
                        <a:t>0.9999857184368104</a:t>
                      </a:r>
                    </a:p>
                  </a:txBody>
                  <a:tcPr marL="68580" marR="68580" marT="0" marB="0">
                    <a:lnL w="12700" cap="flat" cmpd="sng" algn="ctr">
                      <a:solidFill>
                        <a:srgbClr val="00284E"/>
                      </a:solidFill>
                      <a:prstDash val="solid"/>
                      <a:round/>
                      <a:headEnd type="none" w="med" len="med"/>
                      <a:tailEnd type="none" w="med" len="med"/>
                    </a:lnL>
                    <a:lnR w="12700" cap="flat" cmpd="sng" algn="ctr">
                      <a:solidFill>
                        <a:srgbClr val="00284E"/>
                      </a:solidFill>
                      <a:prstDash val="solid"/>
                      <a:round/>
                      <a:headEnd type="none" w="med" len="med"/>
                      <a:tailEnd type="none" w="med" len="med"/>
                    </a:lnR>
                    <a:lnT w="12700" cap="flat" cmpd="sng" algn="ctr">
                      <a:solidFill>
                        <a:srgbClr val="00284E"/>
                      </a:solidFill>
                      <a:prstDash val="solid"/>
                      <a:round/>
                      <a:headEnd type="none" w="med" len="med"/>
                      <a:tailEnd type="none" w="med" len="med"/>
                    </a:lnT>
                    <a:lnB w="12700" cap="flat" cmpd="sng" algn="ctr">
                      <a:solidFill>
                        <a:srgbClr val="00284E"/>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21747597"/>
                  </a:ext>
                </a:extLst>
              </a:tr>
            </a:tbl>
          </a:graphicData>
        </a:graphic>
      </p:graphicFrame>
    </p:spTree>
    <p:extLst>
      <p:ext uri="{BB962C8B-B14F-4D97-AF65-F5344CB8AC3E}">
        <p14:creationId xmlns:p14="http://schemas.microsoft.com/office/powerpoint/2010/main" val="13669473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09" y="6785"/>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4508608" cy="830997"/>
          </a:xfrm>
          <a:prstGeom prst="rect">
            <a:avLst/>
          </a:prstGeom>
          <a:noFill/>
        </p:spPr>
        <p:txBody>
          <a:bodyPr wrap="square" rtlCol="0">
            <a:spAutoFit/>
          </a:bodyPr>
          <a:lstStyle/>
          <a:p>
            <a:r>
              <a:rPr lang="en-US" sz="2400" b="1" dirty="0"/>
              <a:t>Results and Outcomes</a:t>
            </a:r>
          </a:p>
          <a:p>
            <a:endParaRPr lang="en-US" sz="2400" b="1" dirty="0"/>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C7A97924-1F95-4B36-D642-D26D3D3D6BFF}"/>
              </a:ext>
            </a:extLst>
          </p:cNvPr>
          <p:cNvSpPr txBox="1"/>
          <p:nvPr/>
        </p:nvSpPr>
        <p:spPr>
          <a:xfrm>
            <a:off x="151443" y="1022263"/>
            <a:ext cx="5823751" cy="400110"/>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p:txBody>
      </p:sp>
      <p:pic>
        <p:nvPicPr>
          <p:cNvPr id="2" name="Picture 2">
            <a:extLst>
              <a:ext uri="{FF2B5EF4-FFF2-40B4-BE49-F238E27FC236}">
                <a16:creationId xmlns:a16="http://schemas.microsoft.com/office/drawing/2014/main" id="{3175115E-01AD-5AA1-9B46-C81AB9C4C4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239" y="2116373"/>
            <a:ext cx="4844965" cy="2878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a:extLst>
              <a:ext uri="{FF2B5EF4-FFF2-40B4-BE49-F238E27FC236}">
                <a16:creationId xmlns:a16="http://schemas.microsoft.com/office/drawing/2014/main" id="{4D198EAD-6724-77A1-2509-51BFAB635A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5194" y="2116373"/>
            <a:ext cx="4773945" cy="2878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65382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09" y="6785"/>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4508608" cy="830997"/>
          </a:xfrm>
          <a:prstGeom prst="rect">
            <a:avLst/>
          </a:prstGeom>
          <a:noFill/>
        </p:spPr>
        <p:txBody>
          <a:bodyPr wrap="square" rtlCol="0">
            <a:spAutoFit/>
          </a:bodyPr>
          <a:lstStyle/>
          <a:p>
            <a:r>
              <a:rPr lang="en-US" sz="2400" b="1" dirty="0"/>
              <a:t>System Validation</a:t>
            </a:r>
          </a:p>
          <a:p>
            <a:endParaRPr lang="en-US" sz="2400" b="1" dirty="0"/>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sp>
        <p:nvSpPr>
          <p:cNvPr id="2" name="TextBox 1">
            <a:extLst>
              <a:ext uri="{FF2B5EF4-FFF2-40B4-BE49-F238E27FC236}">
                <a16:creationId xmlns:a16="http://schemas.microsoft.com/office/drawing/2014/main" id="{6571B1EE-C7C0-8A09-873D-427B8DBF46FB}"/>
              </a:ext>
            </a:extLst>
          </p:cNvPr>
          <p:cNvSpPr txBox="1"/>
          <p:nvPr/>
        </p:nvSpPr>
        <p:spPr>
          <a:xfrm>
            <a:off x="668786" y="1088169"/>
            <a:ext cx="6835806" cy="646331"/>
          </a:xfrm>
          <a:prstGeom prst="rect">
            <a:avLst/>
          </a:prstGeom>
          <a:noFill/>
        </p:spPr>
        <p:txBody>
          <a:bodyPr wrap="square" rtlCol="0">
            <a:spAutoFit/>
          </a:bodyPr>
          <a:lstStyle/>
          <a:p>
            <a:pPr marL="285750" indent="-285750">
              <a:buFont typeface="Arial" panose="020B0604020202020204" pitchFamily="34" charset="0"/>
              <a:buChar char="•"/>
            </a:pPr>
            <a:r>
              <a:rPr lang="en-US" dirty="0"/>
              <a:t>Here are The comparison between r2 score of the Model and r2 score of the Desktop Application.</a:t>
            </a:r>
          </a:p>
        </p:txBody>
      </p:sp>
      <p:graphicFrame>
        <p:nvGraphicFramePr>
          <p:cNvPr id="8" name="Table 7">
            <a:extLst>
              <a:ext uri="{FF2B5EF4-FFF2-40B4-BE49-F238E27FC236}">
                <a16:creationId xmlns:a16="http://schemas.microsoft.com/office/drawing/2014/main" id="{CD5805C0-9BC5-28ED-9C93-20EAA68D19DB}"/>
              </a:ext>
            </a:extLst>
          </p:cNvPr>
          <p:cNvGraphicFramePr>
            <a:graphicFrameLocks noGrp="1"/>
          </p:cNvGraphicFramePr>
          <p:nvPr>
            <p:extLst>
              <p:ext uri="{D42A27DB-BD31-4B8C-83A1-F6EECF244321}">
                <p14:modId xmlns:p14="http://schemas.microsoft.com/office/powerpoint/2010/main" val="3616389304"/>
              </p:ext>
            </p:extLst>
          </p:nvPr>
        </p:nvGraphicFramePr>
        <p:xfrm>
          <a:off x="2693182" y="2064854"/>
          <a:ext cx="6564024" cy="4047360"/>
        </p:xfrm>
        <a:graphic>
          <a:graphicData uri="http://schemas.openxmlformats.org/drawingml/2006/table">
            <a:tbl>
              <a:tblPr firstRow="1" bandRow="1">
                <a:effectLst/>
              </a:tblPr>
              <a:tblGrid>
                <a:gridCol w="2188008">
                  <a:extLst>
                    <a:ext uri="{9D8B030D-6E8A-4147-A177-3AD203B41FA5}">
                      <a16:colId xmlns:a16="http://schemas.microsoft.com/office/drawing/2014/main" val="1831167460"/>
                    </a:ext>
                  </a:extLst>
                </a:gridCol>
                <a:gridCol w="2188008">
                  <a:extLst>
                    <a:ext uri="{9D8B030D-6E8A-4147-A177-3AD203B41FA5}">
                      <a16:colId xmlns:a16="http://schemas.microsoft.com/office/drawing/2014/main" val="147545651"/>
                    </a:ext>
                  </a:extLst>
                </a:gridCol>
                <a:gridCol w="2188008">
                  <a:extLst>
                    <a:ext uri="{9D8B030D-6E8A-4147-A177-3AD203B41FA5}">
                      <a16:colId xmlns:a16="http://schemas.microsoft.com/office/drawing/2014/main" val="3354919368"/>
                    </a:ext>
                  </a:extLst>
                </a:gridCol>
              </a:tblGrid>
              <a:tr h="520614">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marL="0" marR="0" algn="ctr">
                        <a:lnSpc>
                          <a:spcPct val="200000"/>
                        </a:lnSpc>
                        <a:spcBef>
                          <a:spcPts val="0"/>
                        </a:spcBef>
                        <a:spcAft>
                          <a:spcPts val="0"/>
                        </a:spcAft>
                      </a:pPr>
                      <a:r>
                        <a:rPr lang="en-US" sz="1600" kern="100" dirty="0">
                          <a:effectLst/>
                          <a:latin typeface="Arial MT"/>
                          <a:ea typeface="Arial MT"/>
                          <a:cs typeface="Arial MT"/>
                        </a:rPr>
                        <a:t>Algorithm</a:t>
                      </a:r>
                    </a:p>
                  </a:txBody>
                  <a:tcPr marL="68580" marR="68580" marT="0" marB="0">
                    <a:lnL w="12700" cap="flat" cmpd="sng" algn="ctr">
                      <a:solidFill>
                        <a:srgbClr val="00284E"/>
                      </a:solidFill>
                      <a:prstDash val="solid"/>
                      <a:round/>
                      <a:headEnd type="none" w="med" len="med"/>
                      <a:tailEnd type="none" w="med" len="med"/>
                    </a:lnL>
                    <a:lnR w="12700" cap="flat" cmpd="sng" algn="ctr">
                      <a:solidFill>
                        <a:srgbClr val="00284E"/>
                      </a:solidFill>
                      <a:prstDash val="solid"/>
                      <a:round/>
                      <a:headEnd type="none" w="med" len="med"/>
                      <a:tailEnd type="none" w="med" len="med"/>
                    </a:lnR>
                    <a:lnT w="12700" cap="flat" cmpd="sng" algn="ctr">
                      <a:solidFill>
                        <a:srgbClr val="00284E"/>
                      </a:solidFill>
                      <a:prstDash val="solid"/>
                      <a:round/>
                      <a:headEnd type="none" w="med" len="med"/>
                      <a:tailEnd type="none" w="med" len="med"/>
                    </a:lnT>
                    <a:lnB w="12700" cap="flat" cmpd="sng" algn="ctr">
                      <a:solidFill>
                        <a:srgbClr val="00284E"/>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marL="0" marR="0" algn="ctr">
                        <a:lnSpc>
                          <a:spcPct val="200000"/>
                        </a:lnSpc>
                        <a:spcBef>
                          <a:spcPts val="0"/>
                        </a:spcBef>
                        <a:spcAft>
                          <a:spcPts val="0"/>
                        </a:spcAft>
                      </a:pPr>
                      <a:r>
                        <a:rPr lang="en-US" sz="1600" kern="100" dirty="0">
                          <a:effectLst/>
                          <a:latin typeface="Arial MT"/>
                          <a:ea typeface="Arial MT"/>
                          <a:cs typeface="Arial MT"/>
                        </a:rPr>
                        <a:t>R2 of model</a:t>
                      </a:r>
                    </a:p>
                  </a:txBody>
                  <a:tcPr marL="68580" marR="68580" marT="0" marB="0">
                    <a:lnL w="12700" cap="flat" cmpd="sng" algn="ctr">
                      <a:solidFill>
                        <a:srgbClr val="00284E"/>
                      </a:solidFill>
                      <a:prstDash val="solid"/>
                      <a:round/>
                      <a:headEnd type="none" w="med" len="med"/>
                      <a:tailEnd type="none" w="med" len="med"/>
                    </a:lnL>
                    <a:lnR w="12700" cap="flat" cmpd="sng" algn="ctr">
                      <a:solidFill>
                        <a:srgbClr val="00284E"/>
                      </a:solidFill>
                      <a:prstDash val="solid"/>
                      <a:round/>
                      <a:headEnd type="none" w="med" len="med"/>
                      <a:tailEnd type="none" w="med" len="med"/>
                    </a:lnR>
                    <a:lnT w="12700" cap="flat" cmpd="sng" algn="ctr">
                      <a:solidFill>
                        <a:srgbClr val="00284E"/>
                      </a:solidFill>
                      <a:prstDash val="solid"/>
                      <a:round/>
                      <a:headEnd type="none" w="med" len="med"/>
                      <a:tailEnd type="none" w="med" len="med"/>
                    </a:lnT>
                    <a:lnB w="12700" cap="flat" cmpd="sng" algn="ctr">
                      <a:solidFill>
                        <a:srgbClr val="00284E"/>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marL="0" marR="0" algn="ctr">
                        <a:lnSpc>
                          <a:spcPct val="200000"/>
                        </a:lnSpc>
                        <a:spcBef>
                          <a:spcPts val="0"/>
                        </a:spcBef>
                        <a:spcAft>
                          <a:spcPts val="0"/>
                        </a:spcAft>
                      </a:pPr>
                      <a:r>
                        <a:rPr lang="en-US" sz="1600" kern="100" dirty="0">
                          <a:effectLst/>
                          <a:latin typeface="Arial MT"/>
                          <a:ea typeface="Arial MT"/>
                          <a:cs typeface="Arial MT"/>
                        </a:rPr>
                        <a:t>R2 of Desktop App</a:t>
                      </a:r>
                    </a:p>
                  </a:txBody>
                  <a:tcPr marL="68580" marR="68580" marT="0" marB="0">
                    <a:lnL w="12700" cap="flat" cmpd="sng" algn="ctr">
                      <a:solidFill>
                        <a:srgbClr val="00284E"/>
                      </a:solidFill>
                      <a:prstDash val="solid"/>
                      <a:round/>
                      <a:headEnd type="none" w="med" len="med"/>
                      <a:tailEnd type="none" w="med" len="med"/>
                    </a:lnL>
                    <a:lnR w="12700" cap="flat" cmpd="sng" algn="ctr">
                      <a:solidFill>
                        <a:srgbClr val="00284E"/>
                      </a:solidFill>
                      <a:prstDash val="solid"/>
                      <a:round/>
                      <a:headEnd type="none" w="med" len="med"/>
                      <a:tailEnd type="none" w="med" len="med"/>
                    </a:lnR>
                    <a:lnT w="12700" cap="flat" cmpd="sng" algn="ctr">
                      <a:solidFill>
                        <a:srgbClr val="00284E"/>
                      </a:solidFill>
                      <a:prstDash val="solid"/>
                      <a:round/>
                      <a:headEnd type="none" w="med" len="med"/>
                      <a:tailEnd type="none" w="med" len="med"/>
                    </a:lnT>
                    <a:lnB w="12700" cap="flat" cmpd="sng" algn="ctr">
                      <a:solidFill>
                        <a:srgbClr val="00284E"/>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2604658856"/>
                  </a:ext>
                </a:extLst>
              </a:tr>
              <a:tr h="520614">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lnSpc>
                          <a:spcPct val="200000"/>
                        </a:lnSpc>
                        <a:spcBef>
                          <a:spcPts val="0"/>
                        </a:spcBef>
                        <a:spcAft>
                          <a:spcPts val="0"/>
                        </a:spcAft>
                      </a:pPr>
                      <a:r>
                        <a:rPr lang="en-US" sz="1100" b="0" kern="100" dirty="0">
                          <a:effectLst/>
                          <a:latin typeface="Arial MT"/>
                          <a:ea typeface="Arial MT"/>
                          <a:cs typeface="Arial MT"/>
                        </a:rPr>
                        <a:t>Linear regression</a:t>
                      </a:r>
                    </a:p>
                  </a:txBody>
                  <a:tcPr marL="68580" marR="68580" marT="0" marB="0">
                    <a:lnL w="12700" cap="flat" cmpd="sng" algn="ctr">
                      <a:solidFill>
                        <a:srgbClr val="00284E"/>
                      </a:solidFill>
                      <a:prstDash val="solid"/>
                      <a:round/>
                      <a:headEnd type="none" w="med" len="med"/>
                      <a:tailEnd type="none" w="med" len="med"/>
                    </a:lnL>
                    <a:lnR w="12700" cap="flat" cmpd="sng" algn="ctr">
                      <a:solidFill>
                        <a:srgbClr val="00284E"/>
                      </a:solidFill>
                      <a:prstDash val="solid"/>
                      <a:round/>
                      <a:headEnd type="none" w="med" len="med"/>
                      <a:tailEnd type="none" w="med" len="med"/>
                    </a:lnR>
                    <a:lnT w="12700" cap="flat" cmpd="sng" algn="ctr">
                      <a:solidFill>
                        <a:srgbClr val="00284E"/>
                      </a:solidFill>
                      <a:prstDash val="solid"/>
                      <a:round/>
                      <a:headEnd type="none" w="med" len="med"/>
                      <a:tailEnd type="none" w="med" len="med"/>
                    </a:lnT>
                    <a:lnB w="12700" cap="flat" cmpd="sng" algn="ctr">
                      <a:solidFill>
                        <a:srgbClr val="00284E"/>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lnSpc>
                          <a:spcPct val="200000"/>
                        </a:lnSpc>
                        <a:spcBef>
                          <a:spcPts val="0"/>
                        </a:spcBef>
                        <a:spcAft>
                          <a:spcPts val="0"/>
                        </a:spcAft>
                      </a:pPr>
                      <a:r>
                        <a:rPr lang="en-US" sz="1100" b="0" kern="100" dirty="0">
                          <a:effectLst/>
                          <a:latin typeface="Arial MT"/>
                          <a:ea typeface="Arial MT"/>
                          <a:cs typeface="Arial MT"/>
                        </a:rPr>
                        <a:t>1</a:t>
                      </a:r>
                    </a:p>
                  </a:txBody>
                  <a:tcPr marL="68580" marR="68580" marT="0" marB="0">
                    <a:lnL w="12700" cap="flat" cmpd="sng" algn="ctr">
                      <a:solidFill>
                        <a:srgbClr val="00284E"/>
                      </a:solidFill>
                      <a:prstDash val="solid"/>
                      <a:round/>
                      <a:headEnd type="none" w="med" len="med"/>
                      <a:tailEnd type="none" w="med" len="med"/>
                    </a:lnL>
                    <a:lnR w="12700" cap="flat" cmpd="sng" algn="ctr">
                      <a:solidFill>
                        <a:srgbClr val="00284E"/>
                      </a:solidFill>
                      <a:prstDash val="solid"/>
                      <a:round/>
                      <a:headEnd type="none" w="med" len="med"/>
                      <a:tailEnd type="none" w="med" len="med"/>
                    </a:lnR>
                    <a:lnT w="12700" cap="flat" cmpd="sng" algn="ctr">
                      <a:solidFill>
                        <a:srgbClr val="00284E"/>
                      </a:solidFill>
                      <a:prstDash val="solid"/>
                      <a:round/>
                      <a:headEnd type="none" w="med" len="med"/>
                      <a:tailEnd type="none" w="med" len="med"/>
                    </a:lnT>
                    <a:lnB w="12700" cap="flat" cmpd="sng" algn="ctr">
                      <a:solidFill>
                        <a:srgbClr val="00284E"/>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lnSpc>
                          <a:spcPct val="200000"/>
                        </a:lnSpc>
                        <a:spcBef>
                          <a:spcPts val="0"/>
                        </a:spcBef>
                        <a:spcAft>
                          <a:spcPts val="0"/>
                        </a:spcAft>
                      </a:pPr>
                      <a:r>
                        <a:rPr lang="en-US" sz="1100" b="0" kern="100" dirty="0">
                          <a:effectLst/>
                          <a:latin typeface="Arial MT"/>
                          <a:ea typeface="Arial MT"/>
                          <a:cs typeface="Arial MT"/>
                        </a:rPr>
                        <a:t>0.9999996484192344</a:t>
                      </a:r>
                    </a:p>
                  </a:txBody>
                  <a:tcPr marL="68580" marR="68580" marT="0" marB="0">
                    <a:lnL w="12700" cap="flat" cmpd="sng" algn="ctr">
                      <a:solidFill>
                        <a:srgbClr val="00284E"/>
                      </a:solidFill>
                      <a:prstDash val="solid"/>
                      <a:round/>
                      <a:headEnd type="none" w="med" len="med"/>
                      <a:tailEnd type="none" w="med" len="med"/>
                    </a:lnL>
                    <a:lnR w="12700" cap="flat" cmpd="sng" algn="ctr">
                      <a:solidFill>
                        <a:srgbClr val="00284E"/>
                      </a:solidFill>
                      <a:prstDash val="solid"/>
                      <a:round/>
                      <a:headEnd type="none" w="med" len="med"/>
                      <a:tailEnd type="none" w="med" len="med"/>
                    </a:lnR>
                    <a:lnT w="12700" cap="flat" cmpd="sng" algn="ctr">
                      <a:solidFill>
                        <a:srgbClr val="00284E"/>
                      </a:solidFill>
                      <a:prstDash val="solid"/>
                      <a:round/>
                      <a:headEnd type="none" w="med" len="med"/>
                      <a:tailEnd type="none" w="med" len="med"/>
                    </a:lnT>
                    <a:lnB w="12700" cap="flat" cmpd="sng" algn="ctr">
                      <a:solidFill>
                        <a:srgbClr val="00284E"/>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3525754034"/>
                  </a:ext>
                </a:extLst>
              </a:tr>
              <a:tr h="520614">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lnSpc>
                          <a:spcPct val="200000"/>
                        </a:lnSpc>
                        <a:spcBef>
                          <a:spcPts val="0"/>
                        </a:spcBef>
                        <a:spcAft>
                          <a:spcPts val="0"/>
                        </a:spcAft>
                      </a:pPr>
                      <a:r>
                        <a:rPr lang="en-US" sz="1100" kern="100" dirty="0">
                          <a:effectLst/>
                          <a:latin typeface="Arial MT"/>
                          <a:ea typeface="Arial MT"/>
                          <a:cs typeface="Arial MT"/>
                        </a:rPr>
                        <a:t>Random Forest Regression</a:t>
                      </a:r>
                    </a:p>
                  </a:txBody>
                  <a:tcPr marL="68580" marR="68580" marT="0" marB="0">
                    <a:lnL w="12700" cap="flat" cmpd="sng" algn="ctr">
                      <a:solidFill>
                        <a:srgbClr val="00284E"/>
                      </a:solidFill>
                      <a:prstDash val="solid"/>
                      <a:round/>
                      <a:headEnd type="none" w="med" len="med"/>
                      <a:tailEnd type="none" w="med" len="med"/>
                    </a:lnL>
                    <a:lnR w="12700" cap="flat" cmpd="sng" algn="ctr">
                      <a:solidFill>
                        <a:srgbClr val="00284E"/>
                      </a:solidFill>
                      <a:prstDash val="solid"/>
                      <a:round/>
                      <a:headEnd type="none" w="med" len="med"/>
                      <a:tailEnd type="none" w="med" len="med"/>
                    </a:lnR>
                    <a:lnT w="12700" cap="flat" cmpd="sng" algn="ctr">
                      <a:solidFill>
                        <a:srgbClr val="00284E"/>
                      </a:solidFill>
                      <a:prstDash val="solid"/>
                      <a:round/>
                      <a:headEnd type="none" w="med" len="med"/>
                      <a:tailEnd type="none" w="med" len="med"/>
                    </a:lnT>
                    <a:lnB w="12700" cap="flat" cmpd="sng" algn="ctr">
                      <a:solidFill>
                        <a:srgbClr val="00284E"/>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lnSpc>
                          <a:spcPct val="200000"/>
                        </a:lnSpc>
                        <a:spcBef>
                          <a:spcPts val="0"/>
                        </a:spcBef>
                        <a:spcAft>
                          <a:spcPts val="0"/>
                        </a:spcAft>
                      </a:pPr>
                      <a:r>
                        <a:rPr lang="en-US" sz="1100" kern="100" dirty="0">
                          <a:effectLst/>
                          <a:latin typeface="Arial MT"/>
                          <a:ea typeface="Arial MT"/>
                          <a:cs typeface="Arial MT"/>
                        </a:rPr>
                        <a:t>0.999876368586016</a:t>
                      </a:r>
                    </a:p>
                  </a:txBody>
                  <a:tcPr marL="68580" marR="68580" marT="0" marB="0">
                    <a:lnL w="12700" cap="flat" cmpd="sng" algn="ctr">
                      <a:solidFill>
                        <a:srgbClr val="00284E"/>
                      </a:solidFill>
                      <a:prstDash val="solid"/>
                      <a:round/>
                      <a:headEnd type="none" w="med" len="med"/>
                      <a:tailEnd type="none" w="med" len="med"/>
                    </a:lnL>
                    <a:lnR w="12700" cap="flat" cmpd="sng" algn="ctr">
                      <a:solidFill>
                        <a:srgbClr val="00284E"/>
                      </a:solidFill>
                      <a:prstDash val="solid"/>
                      <a:round/>
                      <a:headEnd type="none" w="med" len="med"/>
                      <a:tailEnd type="none" w="med" len="med"/>
                    </a:lnR>
                    <a:lnT w="12700" cap="flat" cmpd="sng" algn="ctr">
                      <a:solidFill>
                        <a:srgbClr val="00284E"/>
                      </a:solidFill>
                      <a:prstDash val="solid"/>
                      <a:round/>
                      <a:headEnd type="none" w="med" len="med"/>
                      <a:tailEnd type="none" w="med" len="med"/>
                    </a:lnT>
                    <a:lnB w="12700" cap="flat" cmpd="sng" algn="ctr">
                      <a:solidFill>
                        <a:srgbClr val="00284E"/>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lnSpc>
                          <a:spcPct val="200000"/>
                        </a:lnSpc>
                        <a:spcBef>
                          <a:spcPts val="0"/>
                        </a:spcBef>
                        <a:spcAft>
                          <a:spcPts val="0"/>
                        </a:spcAft>
                      </a:pPr>
                      <a:r>
                        <a:rPr lang="en-US" sz="1100" kern="100" dirty="0">
                          <a:effectLst/>
                          <a:latin typeface="Arial MT"/>
                          <a:ea typeface="Arial MT"/>
                          <a:cs typeface="Arial MT"/>
                        </a:rPr>
                        <a:t>0.9996361459330564</a:t>
                      </a:r>
                    </a:p>
                  </a:txBody>
                  <a:tcPr marL="68580" marR="68580" marT="0" marB="0">
                    <a:lnL w="12700" cap="flat" cmpd="sng" algn="ctr">
                      <a:solidFill>
                        <a:srgbClr val="00284E"/>
                      </a:solidFill>
                      <a:prstDash val="solid"/>
                      <a:round/>
                      <a:headEnd type="none" w="med" len="med"/>
                      <a:tailEnd type="none" w="med" len="med"/>
                    </a:lnL>
                    <a:lnR w="12700" cap="flat" cmpd="sng" algn="ctr">
                      <a:solidFill>
                        <a:srgbClr val="00284E"/>
                      </a:solidFill>
                      <a:prstDash val="solid"/>
                      <a:round/>
                      <a:headEnd type="none" w="med" len="med"/>
                      <a:tailEnd type="none" w="med" len="med"/>
                    </a:lnR>
                    <a:lnT w="12700" cap="flat" cmpd="sng" algn="ctr">
                      <a:solidFill>
                        <a:srgbClr val="00284E"/>
                      </a:solidFill>
                      <a:prstDash val="solid"/>
                      <a:round/>
                      <a:headEnd type="none" w="med" len="med"/>
                      <a:tailEnd type="none" w="med" len="med"/>
                    </a:lnT>
                    <a:lnB w="12700" cap="flat" cmpd="sng" algn="ctr">
                      <a:solidFill>
                        <a:srgbClr val="00284E"/>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436117722"/>
                  </a:ext>
                </a:extLst>
              </a:tr>
              <a:tr h="520614">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lnSpc>
                          <a:spcPct val="200000"/>
                        </a:lnSpc>
                        <a:spcBef>
                          <a:spcPts val="0"/>
                        </a:spcBef>
                        <a:spcAft>
                          <a:spcPts val="0"/>
                        </a:spcAft>
                      </a:pPr>
                      <a:r>
                        <a:rPr lang="en-US" sz="1100" kern="100" dirty="0">
                          <a:effectLst/>
                          <a:latin typeface="Arial MT"/>
                          <a:ea typeface="Arial MT"/>
                          <a:cs typeface="Arial MT"/>
                        </a:rPr>
                        <a:t>Decision tree Regression</a:t>
                      </a:r>
                    </a:p>
                  </a:txBody>
                  <a:tcPr marL="68580" marR="68580" marT="0" marB="0">
                    <a:lnL w="12700" cap="flat" cmpd="sng" algn="ctr">
                      <a:solidFill>
                        <a:srgbClr val="00284E"/>
                      </a:solidFill>
                      <a:prstDash val="solid"/>
                      <a:round/>
                      <a:headEnd type="none" w="med" len="med"/>
                      <a:tailEnd type="none" w="med" len="med"/>
                    </a:lnL>
                    <a:lnR w="12700" cap="flat" cmpd="sng" algn="ctr">
                      <a:solidFill>
                        <a:srgbClr val="00284E"/>
                      </a:solidFill>
                      <a:prstDash val="solid"/>
                      <a:round/>
                      <a:headEnd type="none" w="med" len="med"/>
                      <a:tailEnd type="none" w="med" len="med"/>
                    </a:lnR>
                    <a:lnT w="12700" cap="flat" cmpd="sng" algn="ctr">
                      <a:solidFill>
                        <a:srgbClr val="00284E"/>
                      </a:solidFill>
                      <a:prstDash val="solid"/>
                      <a:round/>
                      <a:headEnd type="none" w="med" len="med"/>
                      <a:tailEnd type="none" w="med" len="med"/>
                    </a:lnT>
                    <a:lnB w="12700" cap="flat" cmpd="sng" algn="ctr">
                      <a:solidFill>
                        <a:srgbClr val="00284E"/>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lnSpc>
                          <a:spcPct val="200000"/>
                        </a:lnSpc>
                        <a:spcBef>
                          <a:spcPts val="0"/>
                        </a:spcBef>
                        <a:spcAft>
                          <a:spcPts val="0"/>
                        </a:spcAft>
                      </a:pPr>
                      <a:r>
                        <a:rPr lang="en-US" sz="1100" kern="100" dirty="0">
                          <a:effectLst/>
                          <a:latin typeface="Arial MT"/>
                          <a:ea typeface="Arial MT"/>
                          <a:cs typeface="Arial MT"/>
                        </a:rPr>
                        <a:t>0.999819133279735</a:t>
                      </a:r>
                    </a:p>
                  </a:txBody>
                  <a:tcPr marL="68580" marR="68580" marT="0" marB="0">
                    <a:lnL w="12700" cap="flat" cmpd="sng" algn="ctr">
                      <a:solidFill>
                        <a:srgbClr val="00284E"/>
                      </a:solidFill>
                      <a:prstDash val="solid"/>
                      <a:round/>
                      <a:headEnd type="none" w="med" len="med"/>
                      <a:tailEnd type="none" w="med" len="med"/>
                    </a:lnL>
                    <a:lnR w="12700" cap="flat" cmpd="sng" algn="ctr">
                      <a:solidFill>
                        <a:srgbClr val="00284E"/>
                      </a:solidFill>
                      <a:prstDash val="solid"/>
                      <a:round/>
                      <a:headEnd type="none" w="med" len="med"/>
                      <a:tailEnd type="none" w="med" len="med"/>
                    </a:lnR>
                    <a:lnT w="12700" cap="flat" cmpd="sng" algn="ctr">
                      <a:solidFill>
                        <a:srgbClr val="00284E"/>
                      </a:solidFill>
                      <a:prstDash val="solid"/>
                      <a:round/>
                      <a:headEnd type="none" w="med" len="med"/>
                      <a:tailEnd type="none" w="med" len="med"/>
                    </a:lnT>
                    <a:lnB w="12700" cap="flat" cmpd="sng" algn="ctr">
                      <a:solidFill>
                        <a:srgbClr val="00284E"/>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lnSpc>
                          <a:spcPct val="200000"/>
                        </a:lnSpc>
                        <a:spcBef>
                          <a:spcPts val="0"/>
                        </a:spcBef>
                        <a:spcAft>
                          <a:spcPts val="0"/>
                        </a:spcAft>
                      </a:pPr>
                      <a:r>
                        <a:rPr lang="en-US" sz="1100" kern="100" dirty="0">
                          <a:effectLst/>
                          <a:latin typeface="Arial MT"/>
                          <a:ea typeface="Arial MT"/>
                          <a:cs typeface="Arial MT"/>
                        </a:rPr>
                        <a:t>0.9995900629364399</a:t>
                      </a:r>
                    </a:p>
                  </a:txBody>
                  <a:tcPr marL="68580" marR="68580" marT="0" marB="0">
                    <a:lnL w="12700" cap="flat" cmpd="sng" algn="ctr">
                      <a:solidFill>
                        <a:srgbClr val="00284E"/>
                      </a:solidFill>
                      <a:prstDash val="solid"/>
                      <a:round/>
                      <a:headEnd type="none" w="med" len="med"/>
                      <a:tailEnd type="none" w="med" len="med"/>
                    </a:lnL>
                    <a:lnR w="12700" cap="flat" cmpd="sng" algn="ctr">
                      <a:solidFill>
                        <a:srgbClr val="00284E"/>
                      </a:solidFill>
                      <a:prstDash val="solid"/>
                      <a:round/>
                      <a:headEnd type="none" w="med" len="med"/>
                      <a:tailEnd type="none" w="med" len="med"/>
                    </a:lnR>
                    <a:lnT w="12700" cap="flat" cmpd="sng" algn="ctr">
                      <a:solidFill>
                        <a:srgbClr val="00284E"/>
                      </a:solidFill>
                      <a:prstDash val="solid"/>
                      <a:round/>
                      <a:headEnd type="none" w="med" len="med"/>
                      <a:tailEnd type="none" w="med" len="med"/>
                    </a:lnT>
                    <a:lnB w="12700" cap="flat" cmpd="sng" algn="ctr">
                      <a:solidFill>
                        <a:srgbClr val="00284E"/>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2037312400"/>
                  </a:ext>
                </a:extLst>
              </a:tr>
              <a:tr h="753558">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lnSpc>
                          <a:spcPct val="200000"/>
                        </a:lnSpc>
                        <a:spcBef>
                          <a:spcPts val="0"/>
                        </a:spcBef>
                        <a:spcAft>
                          <a:spcPts val="0"/>
                        </a:spcAft>
                      </a:pPr>
                      <a:r>
                        <a:rPr lang="en-US" sz="1200" kern="100" dirty="0">
                          <a:effectLst/>
                          <a:latin typeface="Arial MT"/>
                          <a:ea typeface="Arial MT"/>
                          <a:cs typeface="Arial MT"/>
                        </a:rPr>
                        <a:t>K-Nearest Neighbors Regression</a:t>
                      </a:r>
                      <a:endParaRPr lang="en-US" sz="1100" kern="100" dirty="0">
                        <a:effectLst/>
                        <a:latin typeface="Arial MT"/>
                        <a:ea typeface="Arial MT"/>
                        <a:cs typeface="Arial MT"/>
                      </a:endParaRPr>
                    </a:p>
                  </a:txBody>
                  <a:tcPr marL="68580" marR="68580" marT="0" marB="0">
                    <a:lnL w="12700" cap="flat" cmpd="sng" algn="ctr">
                      <a:solidFill>
                        <a:srgbClr val="00284E"/>
                      </a:solidFill>
                      <a:prstDash val="solid"/>
                      <a:round/>
                      <a:headEnd type="none" w="med" len="med"/>
                      <a:tailEnd type="none" w="med" len="med"/>
                    </a:lnL>
                    <a:lnR w="12700" cap="flat" cmpd="sng" algn="ctr">
                      <a:solidFill>
                        <a:srgbClr val="00284E"/>
                      </a:solidFill>
                      <a:prstDash val="solid"/>
                      <a:round/>
                      <a:headEnd type="none" w="med" len="med"/>
                      <a:tailEnd type="none" w="med" len="med"/>
                    </a:lnR>
                    <a:lnT w="12700" cap="flat" cmpd="sng" algn="ctr">
                      <a:solidFill>
                        <a:srgbClr val="00284E"/>
                      </a:solidFill>
                      <a:prstDash val="solid"/>
                      <a:round/>
                      <a:headEnd type="none" w="med" len="med"/>
                      <a:tailEnd type="none" w="med" len="med"/>
                    </a:lnT>
                    <a:lnB w="12700" cap="flat" cmpd="sng" algn="ctr">
                      <a:solidFill>
                        <a:srgbClr val="00284E"/>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lnSpc>
                          <a:spcPct val="200000"/>
                        </a:lnSpc>
                        <a:spcBef>
                          <a:spcPts val="0"/>
                        </a:spcBef>
                        <a:spcAft>
                          <a:spcPts val="0"/>
                        </a:spcAft>
                      </a:pPr>
                      <a:r>
                        <a:rPr lang="en-US" sz="1100" kern="100" dirty="0">
                          <a:effectLst/>
                          <a:latin typeface="Arial MT"/>
                          <a:ea typeface="Arial MT"/>
                          <a:cs typeface="Arial MT"/>
                        </a:rPr>
                        <a:t>0.6031750520857</a:t>
                      </a:r>
                    </a:p>
                  </a:txBody>
                  <a:tcPr marL="68580" marR="68580" marT="0" marB="0">
                    <a:lnL w="12700" cap="flat" cmpd="sng" algn="ctr">
                      <a:solidFill>
                        <a:srgbClr val="00284E"/>
                      </a:solidFill>
                      <a:prstDash val="solid"/>
                      <a:round/>
                      <a:headEnd type="none" w="med" len="med"/>
                      <a:tailEnd type="none" w="med" len="med"/>
                    </a:lnL>
                    <a:lnR w="12700" cap="flat" cmpd="sng" algn="ctr">
                      <a:solidFill>
                        <a:srgbClr val="00284E"/>
                      </a:solidFill>
                      <a:prstDash val="solid"/>
                      <a:round/>
                      <a:headEnd type="none" w="med" len="med"/>
                      <a:tailEnd type="none" w="med" len="med"/>
                    </a:lnR>
                    <a:lnT w="12700" cap="flat" cmpd="sng" algn="ctr">
                      <a:solidFill>
                        <a:srgbClr val="00284E"/>
                      </a:solidFill>
                      <a:prstDash val="solid"/>
                      <a:round/>
                      <a:headEnd type="none" w="med" len="med"/>
                      <a:tailEnd type="none" w="med" len="med"/>
                    </a:lnT>
                    <a:lnB w="12700" cap="flat" cmpd="sng" algn="ctr">
                      <a:solidFill>
                        <a:srgbClr val="00284E"/>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lnSpc>
                          <a:spcPct val="200000"/>
                        </a:lnSpc>
                        <a:spcBef>
                          <a:spcPts val="0"/>
                        </a:spcBef>
                        <a:spcAft>
                          <a:spcPts val="0"/>
                        </a:spcAft>
                      </a:pPr>
                      <a:r>
                        <a:rPr lang="en-US" sz="1100" kern="100" dirty="0">
                          <a:effectLst/>
                          <a:latin typeface="Arial MT"/>
                          <a:ea typeface="Arial MT"/>
                          <a:cs typeface="Arial MT"/>
                        </a:rPr>
                        <a:t>0.58007973023154</a:t>
                      </a:r>
                    </a:p>
                  </a:txBody>
                  <a:tcPr marL="68580" marR="68580" marT="0" marB="0">
                    <a:lnL w="12700" cap="flat" cmpd="sng" algn="ctr">
                      <a:solidFill>
                        <a:srgbClr val="00284E"/>
                      </a:solidFill>
                      <a:prstDash val="solid"/>
                      <a:round/>
                      <a:headEnd type="none" w="med" len="med"/>
                      <a:tailEnd type="none" w="med" len="med"/>
                    </a:lnL>
                    <a:lnR w="12700" cap="flat" cmpd="sng" algn="ctr">
                      <a:solidFill>
                        <a:srgbClr val="00284E"/>
                      </a:solidFill>
                      <a:prstDash val="solid"/>
                      <a:round/>
                      <a:headEnd type="none" w="med" len="med"/>
                      <a:tailEnd type="none" w="med" len="med"/>
                    </a:lnR>
                    <a:lnT w="12700" cap="flat" cmpd="sng" algn="ctr">
                      <a:solidFill>
                        <a:srgbClr val="00284E"/>
                      </a:solidFill>
                      <a:prstDash val="solid"/>
                      <a:round/>
                      <a:headEnd type="none" w="med" len="med"/>
                      <a:tailEnd type="none" w="med" len="med"/>
                    </a:lnT>
                    <a:lnB w="12700" cap="flat" cmpd="sng" algn="ctr">
                      <a:solidFill>
                        <a:srgbClr val="00284E"/>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2602853439"/>
                  </a:ext>
                </a:extLst>
              </a:tr>
              <a:tr h="520614">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lnSpc>
                          <a:spcPct val="200000"/>
                        </a:lnSpc>
                        <a:spcBef>
                          <a:spcPts val="0"/>
                        </a:spcBef>
                        <a:spcAft>
                          <a:spcPts val="0"/>
                        </a:spcAft>
                      </a:pPr>
                      <a:r>
                        <a:rPr lang="en-US" sz="1100" kern="100">
                          <a:effectLst/>
                          <a:latin typeface="Arial MT"/>
                          <a:ea typeface="Arial MT"/>
                          <a:cs typeface="Arial MT"/>
                        </a:rPr>
                        <a:t>Ridge Regression</a:t>
                      </a:r>
                    </a:p>
                  </a:txBody>
                  <a:tcPr marL="68580" marR="68580" marT="0" marB="0">
                    <a:lnL w="12700" cap="flat" cmpd="sng" algn="ctr">
                      <a:solidFill>
                        <a:srgbClr val="00284E"/>
                      </a:solidFill>
                      <a:prstDash val="solid"/>
                      <a:round/>
                      <a:headEnd type="none" w="med" len="med"/>
                      <a:tailEnd type="none" w="med" len="med"/>
                    </a:lnL>
                    <a:lnR w="12700" cap="flat" cmpd="sng" algn="ctr">
                      <a:solidFill>
                        <a:srgbClr val="00284E"/>
                      </a:solidFill>
                      <a:prstDash val="solid"/>
                      <a:round/>
                      <a:headEnd type="none" w="med" len="med"/>
                      <a:tailEnd type="none" w="med" len="med"/>
                    </a:lnR>
                    <a:lnT w="12700" cap="flat" cmpd="sng" algn="ctr">
                      <a:solidFill>
                        <a:srgbClr val="00284E"/>
                      </a:solidFill>
                      <a:prstDash val="solid"/>
                      <a:round/>
                      <a:headEnd type="none" w="med" len="med"/>
                      <a:tailEnd type="none" w="med" len="med"/>
                    </a:lnT>
                    <a:lnB w="12700" cap="flat" cmpd="sng" algn="ctr">
                      <a:solidFill>
                        <a:srgbClr val="00284E"/>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lnSpc>
                          <a:spcPct val="200000"/>
                        </a:lnSpc>
                        <a:spcBef>
                          <a:spcPts val="0"/>
                        </a:spcBef>
                        <a:spcAft>
                          <a:spcPts val="0"/>
                        </a:spcAft>
                      </a:pPr>
                      <a:r>
                        <a:rPr lang="en-US" sz="1100" kern="100" dirty="0">
                          <a:solidFill>
                            <a:srgbClr val="3C4043"/>
                          </a:solidFill>
                          <a:effectLst/>
                          <a:latin typeface="Roboto Mono" panose="00000009000000000000" pitchFamily="49" charset="0"/>
                          <a:cs typeface="Arial" panose="020B0604020202020204" pitchFamily="34" charset="0"/>
                        </a:rPr>
                        <a:t>0.999999619497318</a:t>
                      </a:r>
                      <a:r>
                        <a:rPr lang="en-US" sz="1100" kern="100" dirty="0">
                          <a:effectLst/>
                          <a:latin typeface="Calibri" panose="020F0502020204030204" pitchFamily="34" charset="0"/>
                          <a:cs typeface="Arial" panose="020B0604020202020204" pitchFamily="34" charset="0"/>
                        </a:rPr>
                        <a:t> </a:t>
                      </a:r>
                      <a:r>
                        <a:rPr lang="en-US" sz="1100" kern="100" dirty="0">
                          <a:effectLst/>
                          <a:latin typeface="Arial MT"/>
                          <a:ea typeface="Arial MT"/>
                          <a:cs typeface="Arial MT"/>
                        </a:rPr>
                        <a:t> </a:t>
                      </a:r>
                    </a:p>
                  </a:txBody>
                  <a:tcPr marL="68580" marR="68580" marT="0" marB="0">
                    <a:lnL w="12700" cap="flat" cmpd="sng" algn="ctr">
                      <a:solidFill>
                        <a:srgbClr val="00284E"/>
                      </a:solidFill>
                      <a:prstDash val="solid"/>
                      <a:round/>
                      <a:headEnd type="none" w="med" len="med"/>
                      <a:tailEnd type="none" w="med" len="med"/>
                    </a:lnL>
                    <a:lnR w="12700" cap="flat" cmpd="sng" algn="ctr">
                      <a:solidFill>
                        <a:srgbClr val="00284E"/>
                      </a:solidFill>
                      <a:prstDash val="solid"/>
                      <a:round/>
                      <a:headEnd type="none" w="med" len="med"/>
                      <a:tailEnd type="none" w="med" len="med"/>
                    </a:lnR>
                    <a:lnT w="12700" cap="flat" cmpd="sng" algn="ctr">
                      <a:solidFill>
                        <a:srgbClr val="00284E"/>
                      </a:solidFill>
                      <a:prstDash val="solid"/>
                      <a:round/>
                      <a:headEnd type="none" w="med" len="med"/>
                      <a:tailEnd type="none" w="med" len="med"/>
                    </a:lnT>
                    <a:lnB w="12700" cap="flat" cmpd="sng" algn="ctr">
                      <a:solidFill>
                        <a:srgbClr val="00284E"/>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lnSpc>
                          <a:spcPct val="200000"/>
                        </a:lnSpc>
                        <a:spcBef>
                          <a:spcPts val="0"/>
                        </a:spcBef>
                        <a:spcAft>
                          <a:spcPts val="0"/>
                        </a:spcAft>
                      </a:pPr>
                      <a:r>
                        <a:rPr lang="en-US" sz="1100" kern="100" dirty="0">
                          <a:effectLst/>
                          <a:latin typeface="Arial MT"/>
                          <a:ea typeface="Arial MT"/>
                          <a:cs typeface="Arial MT"/>
                        </a:rPr>
                        <a:t>0.9999996194973179</a:t>
                      </a:r>
                    </a:p>
                  </a:txBody>
                  <a:tcPr marL="68580" marR="68580" marT="0" marB="0">
                    <a:lnL w="12700" cap="flat" cmpd="sng" algn="ctr">
                      <a:solidFill>
                        <a:srgbClr val="00284E"/>
                      </a:solidFill>
                      <a:prstDash val="solid"/>
                      <a:round/>
                      <a:headEnd type="none" w="med" len="med"/>
                      <a:tailEnd type="none" w="med" len="med"/>
                    </a:lnL>
                    <a:lnR w="12700" cap="flat" cmpd="sng" algn="ctr">
                      <a:solidFill>
                        <a:srgbClr val="00284E"/>
                      </a:solidFill>
                      <a:prstDash val="solid"/>
                      <a:round/>
                      <a:headEnd type="none" w="med" len="med"/>
                      <a:tailEnd type="none" w="med" len="med"/>
                    </a:lnR>
                    <a:lnT w="12700" cap="flat" cmpd="sng" algn="ctr">
                      <a:solidFill>
                        <a:srgbClr val="00284E"/>
                      </a:solidFill>
                      <a:prstDash val="solid"/>
                      <a:round/>
                      <a:headEnd type="none" w="med" len="med"/>
                      <a:tailEnd type="none" w="med" len="med"/>
                    </a:lnT>
                    <a:lnB w="12700" cap="flat" cmpd="sng" algn="ctr">
                      <a:solidFill>
                        <a:srgbClr val="00284E"/>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3704049193"/>
                  </a:ext>
                </a:extLst>
              </a:tr>
              <a:tr h="690732">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lnSpc>
                          <a:spcPct val="200000"/>
                        </a:lnSpc>
                        <a:spcBef>
                          <a:spcPts val="0"/>
                        </a:spcBef>
                        <a:spcAft>
                          <a:spcPts val="0"/>
                        </a:spcAft>
                      </a:pPr>
                      <a:r>
                        <a:rPr lang="en-US" sz="1100" kern="100" dirty="0">
                          <a:effectLst/>
                          <a:latin typeface="Arial MT"/>
                          <a:ea typeface="Arial MT"/>
                          <a:cs typeface="Arial MT"/>
                        </a:rPr>
                        <a:t>Lasso Regression</a:t>
                      </a:r>
                    </a:p>
                  </a:txBody>
                  <a:tcPr marL="68580" marR="68580" marT="0" marB="0">
                    <a:lnL w="12700" cap="flat" cmpd="sng" algn="ctr">
                      <a:solidFill>
                        <a:srgbClr val="00284E"/>
                      </a:solidFill>
                      <a:prstDash val="solid"/>
                      <a:round/>
                      <a:headEnd type="none" w="med" len="med"/>
                      <a:tailEnd type="none" w="med" len="med"/>
                    </a:lnL>
                    <a:lnR w="12700" cap="flat" cmpd="sng" algn="ctr">
                      <a:solidFill>
                        <a:srgbClr val="00284E"/>
                      </a:solidFill>
                      <a:prstDash val="solid"/>
                      <a:round/>
                      <a:headEnd type="none" w="med" len="med"/>
                      <a:tailEnd type="none" w="med" len="med"/>
                    </a:lnR>
                    <a:lnT w="12700" cap="flat" cmpd="sng" algn="ctr">
                      <a:solidFill>
                        <a:srgbClr val="00284E"/>
                      </a:solidFill>
                      <a:prstDash val="solid"/>
                      <a:round/>
                      <a:headEnd type="none" w="med" len="med"/>
                      <a:tailEnd type="none" w="med" len="med"/>
                    </a:lnT>
                    <a:lnB w="12700" cap="flat" cmpd="sng" algn="ctr">
                      <a:solidFill>
                        <a:srgbClr val="00284E"/>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algn="ctr">
                        <a:lnSpc>
                          <a:spcPct val="200000"/>
                        </a:lnSpc>
                        <a:spcBef>
                          <a:spcPts val="0"/>
                        </a:spcBef>
                        <a:spcAft>
                          <a:spcPts val="0"/>
                        </a:spcAft>
                      </a:pPr>
                      <a:r>
                        <a:rPr lang="en-US" sz="1100" kern="100" dirty="0">
                          <a:effectLst/>
                          <a:latin typeface="Arial MT"/>
                          <a:ea typeface="Arial MT"/>
                          <a:cs typeface="Arial MT"/>
                        </a:rPr>
                        <a:t>0.9999857184368104</a:t>
                      </a:r>
                    </a:p>
                  </a:txBody>
                  <a:tcPr marL="68580" marR="68580" marT="0" marB="0">
                    <a:lnL w="12700" cap="flat" cmpd="sng" algn="ctr">
                      <a:solidFill>
                        <a:srgbClr val="00284E"/>
                      </a:solidFill>
                      <a:prstDash val="solid"/>
                      <a:round/>
                      <a:headEnd type="none" w="med" len="med"/>
                      <a:tailEnd type="none" w="med" len="med"/>
                    </a:lnL>
                    <a:lnR w="12700" cap="flat" cmpd="sng" algn="ctr">
                      <a:solidFill>
                        <a:srgbClr val="00284E"/>
                      </a:solidFill>
                      <a:prstDash val="solid"/>
                      <a:round/>
                      <a:headEnd type="none" w="med" len="med"/>
                      <a:tailEnd type="none" w="med" len="med"/>
                    </a:lnR>
                    <a:lnT w="12700" cap="flat" cmpd="sng" algn="ctr">
                      <a:solidFill>
                        <a:srgbClr val="00284E"/>
                      </a:solidFill>
                      <a:prstDash val="solid"/>
                      <a:round/>
                      <a:headEnd type="none" w="med" len="med"/>
                      <a:tailEnd type="none" w="med" len="med"/>
                    </a:lnT>
                    <a:lnB w="12700" cap="flat" cmpd="sng" algn="ctr">
                      <a:solidFill>
                        <a:srgbClr val="00284E"/>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auto" latinLnBrk="0" hangingPunct="1">
                        <a:lnSpc>
                          <a:spcPct val="200000"/>
                        </a:lnSpc>
                        <a:spcBef>
                          <a:spcPts val="0"/>
                        </a:spcBef>
                        <a:spcAft>
                          <a:spcPts val="0"/>
                        </a:spcAft>
                        <a:buClrTx/>
                        <a:buSzTx/>
                        <a:buFontTx/>
                        <a:buNone/>
                        <a:tabLst/>
                        <a:defRPr/>
                      </a:pPr>
                      <a:r>
                        <a:rPr lang="en-US" sz="1100" kern="100" dirty="0">
                          <a:effectLst/>
                          <a:latin typeface="Arial MT"/>
                          <a:ea typeface="Arial MT"/>
                          <a:cs typeface="Arial MT"/>
                        </a:rPr>
                        <a:t>0.9999857184368104</a:t>
                      </a:r>
                    </a:p>
                    <a:p>
                      <a:pPr marL="0" marR="0" algn="ctr">
                        <a:lnSpc>
                          <a:spcPct val="200000"/>
                        </a:lnSpc>
                        <a:spcBef>
                          <a:spcPts val="0"/>
                        </a:spcBef>
                        <a:spcAft>
                          <a:spcPts val="0"/>
                        </a:spcAft>
                      </a:pPr>
                      <a:endParaRPr lang="en-US" sz="1100" kern="100" dirty="0">
                        <a:effectLst/>
                        <a:latin typeface="Arial MT"/>
                        <a:ea typeface="Arial MT"/>
                        <a:cs typeface="Arial MT"/>
                      </a:endParaRPr>
                    </a:p>
                  </a:txBody>
                  <a:tcPr marL="68580" marR="68580" marT="0" marB="0">
                    <a:lnL w="12700" cap="flat" cmpd="sng" algn="ctr">
                      <a:solidFill>
                        <a:srgbClr val="00284E"/>
                      </a:solidFill>
                      <a:prstDash val="solid"/>
                      <a:round/>
                      <a:headEnd type="none" w="med" len="med"/>
                      <a:tailEnd type="none" w="med" len="med"/>
                    </a:lnL>
                    <a:lnR w="12700" cap="flat" cmpd="sng" algn="ctr">
                      <a:solidFill>
                        <a:srgbClr val="00284E"/>
                      </a:solidFill>
                      <a:prstDash val="solid"/>
                      <a:round/>
                      <a:headEnd type="none" w="med" len="med"/>
                      <a:tailEnd type="none" w="med" len="med"/>
                    </a:lnR>
                    <a:lnT w="12700" cap="flat" cmpd="sng" algn="ctr">
                      <a:solidFill>
                        <a:srgbClr val="00284E"/>
                      </a:solidFill>
                      <a:prstDash val="solid"/>
                      <a:round/>
                      <a:headEnd type="none" w="med" len="med"/>
                      <a:tailEnd type="none" w="med" len="med"/>
                    </a:lnT>
                    <a:lnB w="12700" cap="flat" cmpd="sng" algn="ctr">
                      <a:solidFill>
                        <a:srgbClr val="00284E"/>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21747597"/>
                  </a:ext>
                </a:extLst>
              </a:tr>
            </a:tbl>
          </a:graphicData>
        </a:graphic>
      </p:graphicFrame>
    </p:spTree>
    <p:extLst>
      <p:ext uri="{BB962C8B-B14F-4D97-AF65-F5344CB8AC3E}">
        <p14:creationId xmlns:p14="http://schemas.microsoft.com/office/powerpoint/2010/main" val="21337986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09" y="6785"/>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4508608" cy="830997"/>
          </a:xfrm>
          <a:prstGeom prst="rect">
            <a:avLst/>
          </a:prstGeom>
          <a:noFill/>
        </p:spPr>
        <p:txBody>
          <a:bodyPr wrap="square" rtlCol="0">
            <a:spAutoFit/>
          </a:bodyPr>
          <a:lstStyle/>
          <a:p>
            <a:r>
              <a:rPr lang="en-US" sz="2400" b="1" dirty="0"/>
              <a:t>System Validation</a:t>
            </a:r>
          </a:p>
          <a:p>
            <a:endParaRPr lang="en-US" sz="2400" b="1" dirty="0"/>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sp>
        <p:nvSpPr>
          <p:cNvPr id="11" name="TextBox 10">
            <a:extLst>
              <a:ext uri="{FF2B5EF4-FFF2-40B4-BE49-F238E27FC236}">
                <a16:creationId xmlns:a16="http://schemas.microsoft.com/office/drawing/2014/main" id="{F931FF98-627B-63F0-8483-BF42D97C2C0A}"/>
              </a:ext>
            </a:extLst>
          </p:cNvPr>
          <p:cNvSpPr txBox="1"/>
          <p:nvPr/>
        </p:nvSpPr>
        <p:spPr>
          <a:xfrm>
            <a:off x="426739" y="1222318"/>
            <a:ext cx="7453238" cy="171136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The r2 score of the model and the desktop application are close to each other for each algorithm, that indicates that our system shows reliable performance as the predictions generated by the application are consistent with the model's performance, reinforcing the reliability of the system.</a:t>
            </a:r>
          </a:p>
        </p:txBody>
      </p:sp>
    </p:spTree>
    <p:extLst>
      <p:ext uri="{BB962C8B-B14F-4D97-AF65-F5344CB8AC3E}">
        <p14:creationId xmlns:p14="http://schemas.microsoft.com/office/powerpoint/2010/main" val="31370005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785"/>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4508608" cy="830997"/>
          </a:xfrm>
          <a:prstGeom prst="rect">
            <a:avLst/>
          </a:prstGeom>
          <a:noFill/>
        </p:spPr>
        <p:txBody>
          <a:bodyPr wrap="square" rtlCol="0">
            <a:spAutoFit/>
          </a:bodyPr>
          <a:lstStyle/>
          <a:p>
            <a:r>
              <a:rPr lang="en-US" sz="2400" b="1" dirty="0"/>
              <a:t>Conclusion</a:t>
            </a:r>
          </a:p>
          <a:p>
            <a:endParaRPr lang="en-US" sz="2400" b="1" dirty="0"/>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sp>
        <p:nvSpPr>
          <p:cNvPr id="2" name="TextBox 1">
            <a:extLst>
              <a:ext uri="{FF2B5EF4-FFF2-40B4-BE49-F238E27FC236}">
                <a16:creationId xmlns:a16="http://schemas.microsoft.com/office/drawing/2014/main" id="{6571B1EE-C7C0-8A09-873D-427B8DBF46FB}"/>
              </a:ext>
            </a:extLst>
          </p:cNvPr>
          <p:cNvSpPr txBox="1"/>
          <p:nvPr/>
        </p:nvSpPr>
        <p:spPr>
          <a:xfrm>
            <a:off x="419750" y="1159260"/>
            <a:ext cx="7608371" cy="4524315"/>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1800" dirty="0"/>
              <a:t>Our results demonstrate the effectiveness of machine learning in predicting sea level rise. </a:t>
            </a:r>
          </a:p>
          <a:p>
            <a:pPr algn="just">
              <a:lnSpc>
                <a:spcPct val="150000"/>
              </a:lnSpc>
            </a:pPr>
            <a:endParaRPr lang="en-US" sz="1800" dirty="0"/>
          </a:p>
          <a:p>
            <a:pPr marL="342900" indent="-342900" algn="just">
              <a:lnSpc>
                <a:spcPct val="150000"/>
              </a:lnSpc>
              <a:buFont typeface="Arial" panose="020B0604020202020204" pitchFamily="34" charset="0"/>
              <a:buChar char="•"/>
            </a:pPr>
            <a:r>
              <a:rPr lang="en-US" sz="1800" dirty="0"/>
              <a:t>Linear Regression, Random Forest Regression, Decision Tree Regression, Ridge Regression, and Lasso Regression showed promising performance in capturing the underlying patterns and predicting future sea level changes. </a:t>
            </a:r>
          </a:p>
          <a:p>
            <a:pPr algn="just">
              <a:lnSpc>
                <a:spcPct val="150000"/>
              </a:lnSpc>
            </a:pPr>
            <a:endParaRPr lang="en-US" sz="1800" dirty="0"/>
          </a:p>
          <a:p>
            <a:pPr marL="342900" indent="-342900" algn="just">
              <a:lnSpc>
                <a:spcPct val="150000"/>
              </a:lnSpc>
              <a:buFont typeface="Arial" panose="020B0604020202020204" pitchFamily="34" charset="0"/>
              <a:buChar char="•"/>
            </a:pPr>
            <a:r>
              <a:rPr lang="en-US" sz="1800" dirty="0"/>
              <a:t>Particularly, Linear Regression achieved the best performance with perfect R2 score and an extremely low MSE, indicating a close fit between the predicted and actual sea level values.</a:t>
            </a:r>
          </a:p>
          <a:p>
            <a:endParaRPr lang="en-US" dirty="0"/>
          </a:p>
        </p:txBody>
      </p:sp>
    </p:spTree>
    <p:extLst>
      <p:ext uri="{BB962C8B-B14F-4D97-AF65-F5344CB8AC3E}">
        <p14:creationId xmlns:p14="http://schemas.microsoft.com/office/powerpoint/2010/main" val="29447763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09" y="6785"/>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4508608" cy="830997"/>
          </a:xfrm>
          <a:prstGeom prst="rect">
            <a:avLst/>
          </a:prstGeom>
          <a:noFill/>
        </p:spPr>
        <p:txBody>
          <a:bodyPr wrap="square" rtlCol="0">
            <a:spAutoFit/>
          </a:bodyPr>
          <a:lstStyle/>
          <a:p>
            <a:r>
              <a:rPr lang="en-US" sz="2400" b="1" dirty="0"/>
              <a:t>Conclusion</a:t>
            </a:r>
          </a:p>
          <a:p>
            <a:endParaRPr lang="en-US" sz="2400" b="1" dirty="0"/>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sp>
        <p:nvSpPr>
          <p:cNvPr id="2" name="TextBox 1">
            <a:extLst>
              <a:ext uri="{FF2B5EF4-FFF2-40B4-BE49-F238E27FC236}">
                <a16:creationId xmlns:a16="http://schemas.microsoft.com/office/drawing/2014/main" id="{6571B1EE-C7C0-8A09-873D-427B8DBF46FB}"/>
              </a:ext>
            </a:extLst>
          </p:cNvPr>
          <p:cNvSpPr txBox="1"/>
          <p:nvPr/>
        </p:nvSpPr>
        <p:spPr>
          <a:xfrm>
            <a:off x="481570" y="1222318"/>
            <a:ext cx="8005308" cy="410881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t>These findings highlight the potential of machine learning algorithms in aiding our understanding of sea level rise and its impacts. </a:t>
            </a:r>
          </a:p>
          <a:p>
            <a:pPr marL="285750" indent="-285750" algn="just">
              <a:lnSpc>
                <a:spcPct val="150000"/>
              </a:lnSpc>
              <a:buFont typeface="Arial" panose="020B0604020202020204" pitchFamily="34" charset="0"/>
              <a:buChar char="•"/>
            </a:pPr>
            <a:endParaRPr lang="en-US" dirty="0"/>
          </a:p>
          <a:p>
            <a:pPr marL="285750" indent="-285750" algn="just">
              <a:lnSpc>
                <a:spcPct val="150000"/>
              </a:lnSpc>
              <a:buFont typeface="Arial" panose="020B0604020202020204" pitchFamily="34" charset="0"/>
              <a:buChar char="•"/>
            </a:pPr>
            <a:r>
              <a:rPr lang="en-US" dirty="0"/>
              <a:t>The accurate prediction of sea level changes can contribute to informed decision-making and help in formulating effective adaptation and mitigation strategies.</a:t>
            </a:r>
          </a:p>
          <a:p>
            <a:pPr algn="just">
              <a:lnSpc>
                <a:spcPct val="150000"/>
              </a:lnSpc>
            </a:pPr>
            <a:endParaRPr lang="en-US" dirty="0"/>
          </a:p>
          <a:p>
            <a:pPr marL="285750" indent="-285750" algn="just">
              <a:lnSpc>
                <a:spcPct val="150000"/>
              </a:lnSpc>
              <a:buFont typeface="Arial" panose="020B0604020202020204" pitchFamily="34" charset="0"/>
              <a:buChar char="•"/>
            </a:pPr>
            <a:r>
              <a:rPr lang="en-US" dirty="0"/>
              <a:t>We also made a Desktop application To help user to input his dataset and apply those algorithms on it.</a:t>
            </a:r>
          </a:p>
          <a:p>
            <a:endParaRPr lang="en-US" dirty="0"/>
          </a:p>
        </p:txBody>
      </p:sp>
    </p:spTree>
    <p:extLst>
      <p:ext uri="{BB962C8B-B14F-4D97-AF65-F5344CB8AC3E}">
        <p14:creationId xmlns:p14="http://schemas.microsoft.com/office/powerpoint/2010/main" val="4622321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09" y="6785"/>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4508608" cy="830997"/>
          </a:xfrm>
          <a:prstGeom prst="rect">
            <a:avLst/>
          </a:prstGeom>
          <a:noFill/>
        </p:spPr>
        <p:txBody>
          <a:bodyPr wrap="square" rtlCol="0">
            <a:spAutoFit/>
          </a:bodyPr>
          <a:lstStyle/>
          <a:p>
            <a:r>
              <a:rPr lang="en-US" sz="2400" b="1" dirty="0"/>
              <a:t>References</a:t>
            </a:r>
          </a:p>
          <a:p>
            <a:endParaRPr lang="en-US" sz="2400" b="1" dirty="0"/>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sp>
        <p:nvSpPr>
          <p:cNvPr id="2" name="TextBox 1">
            <a:extLst>
              <a:ext uri="{FF2B5EF4-FFF2-40B4-BE49-F238E27FC236}">
                <a16:creationId xmlns:a16="http://schemas.microsoft.com/office/drawing/2014/main" id="{6571B1EE-C7C0-8A09-873D-427B8DBF46FB}"/>
              </a:ext>
            </a:extLst>
          </p:cNvPr>
          <p:cNvSpPr txBox="1"/>
          <p:nvPr/>
        </p:nvSpPr>
        <p:spPr>
          <a:xfrm>
            <a:off x="357456" y="1019484"/>
            <a:ext cx="8005308" cy="5039841"/>
          </a:xfrm>
          <a:prstGeom prst="rect">
            <a:avLst/>
          </a:prstGeom>
          <a:noFill/>
        </p:spPr>
        <p:txBody>
          <a:bodyPr wrap="square" rtlCol="0">
            <a:spAutoFit/>
          </a:bodyPr>
          <a:lstStyle/>
          <a:p>
            <a:pPr marL="342900" marR="0" lvl="0" indent="-342900" algn="just" rtl="0">
              <a:lnSpc>
                <a:spcPct val="150000"/>
              </a:lnSpc>
              <a:spcBef>
                <a:spcPts val="0"/>
              </a:spcBef>
              <a:spcAft>
                <a:spcPts val="0"/>
              </a:spcAft>
              <a:buFont typeface="+mj-lt"/>
              <a:buAutoNum type="arabicPeriod"/>
            </a:pPr>
            <a:r>
              <a:rPr lang="en-US" sz="1400" dirty="0">
                <a:effectLst/>
                <a:latin typeface="Times New Roman" panose="02020603050405020304" pitchFamily="18" charset="0"/>
                <a:ea typeface="Arial MT"/>
                <a:cs typeface="Arial MT"/>
              </a:rPr>
              <a:t>NASA Climate. (n.d.). Sea Level 101: Part Two - All Sea Level is Local. NASA's Global Climate Change: Vital Signs of the Planet. Retrieved from </a:t>
            </a:r>
            <a:r>
              <a:rPr lang="en-US" sz="1400" u="sng" dirty="0">
                <a:solidFill>
                  <a:srgbClr val="0563C1"/>
                </a:solidFill>
                <a:effectLst/>
                <a:latin typeface="Times New Roman" panose="02020603050405020304" pitchFamily="18" charset="0"/>
                <a:ea typeface="Arial MT"/>
                <a:cs typeface="Arial MT"/>
              </a:rPr>
              <a:t>https://climate.nasa.gov/explore/ask-nasa-climate/3002/sea-level-101-part-two-all-sea-level-is-local/</a:t>
            </a:r>
            <a:endParaRPr lang="en-US" sz="1400" dirty="0">
              <a:effectLst/>
              <a:latin typeface="Arial MT"/>
              <a:ea typeface="Arial MT"/>
              <a:cs typeface="Arial MT"/>
            </a:endParaRPr>
          </a:p>
          <a:p>
            <a:pPr marL="342900" marR="0" lvl="0" indent="-342900" algn="just">
              <a:lnSpc>
                <a:spcPct val="150000"/>
              </a:lnSpc>
              <a:spcBef>
                <a:spcPts val="0"/>
              </a:spcBef>
              <a:spcAft>
                <a:spcPts val="0"/>
              </a:spcAft>
              <a:buFont typeface="+mj-lt"/>
              <a:buAutoNum type="arabicPeriod"/>
            </a:pPr>
            <a:r>
              <a:rPr lang="en-US" sz="1400" dirty="0">
                <a:effectLst/>
                <a:latin typeface="Times New Roman" panose="02020603050405020304" pitchFamily="18" charset="0"/>
                <a:ea typeface="Arial MT"/>
                <a:cs typeface="Arial MT"/>
              </a:rPr>
              <a:t>Guillou, N., &amp; Chapalain, G. (2021). Machine learning methods applied to sea level predictions in the upper part of a tidal estuary. Oceanologia, 63(4), 531-544.</a:t>
            </a:r>
            <a:endParaRPr lang="en-US" sz="1400" dirty="0">
              <a:effectLst/>
              <a:latin typeface="Arial MT"/>
              <a:ea typeface="Arial MT"/>
              <a:cs typeface="Arial MT"/>
            </a:endParaRPr>
          </a:p>
          <a:p>
            <a:pPr marL="342900" marR="0" lvl="0" indent="-342900" algn="just">
              <a:lnSpc>
                <a:spcPct val="150000"/>
              </a:lnSpc>
              <a:spcBef>
                <a:spcPts val="0"/>
              </a:spcBef>
              <a:spcAft>
                <a:spcPts val="0"/>
              </a:spcAft>
              <a:buFont typeface="+mj-lt"/>
              <a:buAutoNum type="arabicPeriod"/>
            </a:pPr>
            <a:r>
              <a:rPr lang="en-US" sz="1400" dirty="0">
                <a:effectLst/>
                <a:latin typeface="Times New Roman" panose="02020603050405020304" pitchFamily="18" charset="0"/>
                <a:ea typeface="Arial MT"/>
                <a:cs typeface="Arial MT"/>
              </a:rPr>
              <a:t>Tur, R., Tas, E., Haghighi, A. T., &amp; Mehr, A. D. (2021). Sea Level Prediction Using Machine Learning. Water, 13(24), 3566.</a:t>
            </a:r>
            <a:endParaRPr lang="en-US" sz="1400" dirty="0">
              <a:effectLst/>
              <a:latin typeface="Arial MT"/>
              <a:ea typeface="Arial MT"/>
              <a:cs typeface="Arial MT"/>
            </a:endParaRPr>
          </a:p>
          <a:p>
            <a:pPr marL="342900" marR="0" lvl="0" indent="-342900" algn="just">
              <a:lnSpc>
                <a:spcPct val="150000"/>
              </a:lnSpc>
              <a:spcBef>
                <a:spcPts val="0"/>
              </a:spcBef>
              <a:spcAft>
                <a:spcPts val="0"/>
              </a:spcAft>
              <a:buFont typeface="+mj-lt"/>
              <a:buAutoNum type="arabicPeriod"/>
            </a:pPr>
            <a:r>
              <a:rPr lang="en-US" sz="1400" dirty="0">
                <a:effectLst/>
                <a:latin typeface="Times New Roman" panose="02020603050405020304" pitchFamily="18" charset="0"/>
                <a:ea typeface="Arial MT"/>
                <a:cs typeface="Arial MT"/>
              </a:rPr>
              <a:t>Lai, V., Malek, M. A., Abdullah, S., Latif, S. D., &amp; Ahmed, A. N. (2020). Time-series prediction of sea level change in the east coast of Peninsular Malaysia from the supervised learning approach. Int. J. Des. Nat. Ecodyn, 15(3), 409-415.</a:t>
            </a:r>
            <a:endParaRPr lang="en-US" sz="1400" dirty="0">
              <a:effectLst/>
              <a:latin typeface="Arial MT"/>
              <a:ea typeface="Arial MT"/>
              <a:cs typeface="Arial MT"/>
            </a:endParaRPr>
          </a:p>
          <a:p>
            <a:pPr marL="342900" marR="0" lvl="0" indent="-342900" algn="just">
              <a:lnSpc>
                <a:spcPct val="150000"/>
              </a:lnSpc>
              <a:spcBef>
                <a:spcPts val="0"/>
              </a:spcBef>
              <a:spcAft>
                <a:spcPts val="0"/>
              </a:spcAft>
              <a:buFont typeface="+mj-lt"/>
              <a:buAutoNum type="arabicPeriod"/>
            </a:pPr>
            <a:r>
              <a:rPr lang="en-US" sz="1400" dirty="0">
                <a:effectLst/>
                <a:latin typeface="Times New Roman" panose="02020603050405020304" pitchFamily="18" charset="0"/>
                <a:ea typeface="Arial MT"/>
                <a:cs typeface="Arial MT"/>
              </a:rPr>
              <a:t>Galassi, G., &amp; Spada, G. (2014). Sea-level rise in the Mediterranean Sea by 2050: Roles of terrestrial ice melt, steric effects and glacial isostatic adjustment. Global and Planetary Change, 123, 55-66.</a:t>
            </a:r>
            <a:endParaRPr lang="en-US" sz="1400" dirty="0">
              <a:effectLst/>
              <a:latin typeface="Arial MT"/>
              <a:ea typeface="Arial MT"/>
              <a:cs typeface="Arial MT"/>
            </a:endParaRPr>
          </a:p>
          <a:p>
            <a:pPr marL="342900" marR="0" lvl="0" indent="-342900" algn="just">
              <a:lnSpc>
                <a:spcPct val="150000"/>
              </a:lnSpc>
              <a:spcBef>
                <a:spcPts val="0"/>
              </a:spcBef>
              <a:spcAft>
                <a:spcPts val="0"/>
              </a:spcAft>
              <a:buFont typeface="+mj-lt"/>
              <a:buAutoNum type="arabicPeriod"/>
            </a:pPr>
            <a:r>
              <a:rPr lang="en-US" sz="1400" dirty="0">
                <a:solidFill>
                  <a:srgbClr val="222222"/>
                </a:solidFill>
                <a:effectLst/>
                <a:latin typeface="Times New Roman" panose="02020603050405020304" pitchFamily="18" charset="0"/>
                <a:ea typeface="Arial MT"/>
                <a:cs typeface="Arial MT"/>
              </a:rPr>
              <a:t>Jaakkola, H., &amp; Thalheim, B. (2011). Architecture-driven modelling methodologies. In </a:t>
            </a:r>
            <a:r>
              <a:rPr lang="en-US" sz="1400" i="1" dirty="0">
                <a:solidFill>
                  <a:srgbClr val="222222"/>
                </a:solidFill>
                <a:effectLst/>
                <a:latin typeface="Times New Roman" panose="02020603050405020304" pitchFamily="18" charset="0"/>
                <a:ea typeface="Arial MT"/>
                <a:cs typeface="Arial MT"/>
              </a:rPr>
              <a:t>Information Modelling and Knowledge Bases XXII</a:t>
            </a:r>
            <a:r>
              <a:rPr lang="en-US" sz="1400" dirty="0">
                <a:solidFill>
                  <a:srgbClr val="222222"/>
                </a:solidFill>
                <a:effectLst/>
                <a:latin typeface="Times New Roman" panose="02020603050405020304" pitchFamily="18" charset="0"/>
                <a:ea typeface="Arial MT"/>
                <a:cs typeface="Arial MT"/>
              </a:rPr>
              <a:t> (pp. 97-116). IOS Press.</a:t>
            </a:r>
          </a:p>
          <a:p>
            <a:pPr marL="342900" marR="0" lvl="0" indent="-342900" algn="just">
              <a:lnSpc>
                <a:spcPct val="150000"/>
              </a:lnSpc>
              <a:spcBef>
                <a:spcPts val="0"/>
              </a:spcBef>
              <a:spcAft>
                <a:spcPts val="0"/>
              </a:spcAft>
              <a:buFont typeface="+mj-lt"/>
              <a:buAutoNum type="arabicPeriod"/>
            </a:pPr>
            <a:endParaRPr lang="en-US" sz="1100" dirty="0">
              <a:effectLst/>
              <a:latin typeface="Arial MT"/>
              <a:ea typeface="Arial MT"/>
              <a:cs typeface="Arial MT"/>
            </a:endParaRPr>
          </a:p>
          <a:p>
            <a:endParaRPr lang="en-US" sz="1100" dirty="0"/>
          </a:p>
        </p:txBody>
      </p:sp>
    </p:spTree>
    <p:extLst>
      <p:ext uri="{BB962C8B-B14F-4D97-AF65-F5344CB8AC3E}">
        <p14:creationId xmlns:p14="http://schemas.microsoft.com/office/powerpoint/2010/main" val="399043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09" y="6785"/>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4508608" cy="830997"/>
          </a:xfrm>
          <a:prstGeom prst="rect">
            <a:avLst/>
          </a:prstGeom>
          <a:noFill/>
        </p:spPr>
        <p:txBody>
          <a:bodyPr wrap="square" rtlCol="0">
            <a:spAutoFit/>
          </a:bodyPr>
          <a:lstStyle/>
          <a:p>
            <a:r>
              <a:rPr lang="en-US" sz="2400" b="1" dirty="0"/>
              <a:t>References</a:t>
            </a:r>
          </a:p>
          <a:p>
            <a:endParaRPr lang="en-US" sz="2400" b="1" dirty="0"/>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41641612-81ED-DF5F-0B6D-228051E5CE7E}"/>
              </a:ext>
            </a:extLst>
          </p:cNvPr>
          <p:cNvSpPr txBox="1"/>
          <p:nvPr/>
        </p:nvSpPr>
        <p:spPr>
          <a:xfrm>
            <a:off x="426129" y="1159260"/>
            <a:ext cx="8416030" cy="4577985"/>
          </a:xfrm>
          <a:prstGeom prst="rect">
            <a:avLst/>
          </a:prstGeom>
          <a:noFill/>
        </p:spPr>
        <p:txBody>
          <a:bodyPr wrap="square" rtlCol="0">
            <a:spAutoFit/>
          </a:bodyPr>
          <a:lstStyle/>
          <a:p>
            <a:pPr marR="0" lvl="0" algn="just">
              <a:lnSpc>
                <a:spcPct val="150000"/>
              </a:lnSpc>
              <a:spcBef>
                <a:spcPts val="0"/>
              </a:spcBef>
              <a:spcAft>
                <a:spcPts val="0"/>
              </a:spcAft>
            </a:pPr>
            <a:r>
              <a:rPr lang="en-US" sz="1400" dirty="0">
                <a:effectLst/>
                <a:latin typeface="Times New Roman" panose="02020603050405020304" pitchFamily="18" charset="0"/>
                <a:ea typeface="Arial MT"/>
                <a:cs typeface="Times New Roman" panose="02020603050405020304" pitchFamily="18" charset="0"/>
              </a:rPr>
              <a:t>7.  IBM. (n.d.). Supervised Learning. Retrieved from https://www.ibm.com/cloud/learn/supervised-learning</a:t>
            </a:r>
          </a:p>
          <a:p>
            <a:pPr marR="0" lvl="0" algn="just">
              <a:lnSpc>
                <a:spcPct val="150000"/>
              </a:lnSpc>
              <a:spcBef>
                <a:spcPts val="0"/>
              </a:spcBef>
              <a:spcAft>
                <a:spcPts val="0"/>
              </a:spcAft>
            </a:pPr>
            <a:r>
              <a:rPr lang="en-US" sz="1400" dirty="0">
                <a:effectLst/>
                <a:latin typeface="Times New Roman" panose="02020603050405020304" pitchFamily="18" charset="0"/>
                <a:ea typeface="Arial MT"/>
                <a:cs typeface="Times New Roman" panose="02020603050405020304" pitchFamily="18" charset="0"/>
              </a:rPr>
              <a:t>8. Towards Data Science. (n.d.). Linear Regression: Detailed View. Retrieved from https://towardsdatascience.com/linear-regression-detailed-view-ea73175f6e86</a:t>
            </a:r>
          </a:p>
          <a:p>
            <a:pPr marR="0" lvl="0" algn="just">
              <a:lnSpc>
                <a:spcPct val="150000"/>
              </a:lnSpc>
              <a:spcBef>
                <a:spcPts val="0"/>
              </a:spcBef>
              <a:spcAft>
                <a:spcPts val="0"/>
              </a:spcAft>
            </a:pPr>
            <a:r>
              <a:rPr lang="en-US" sz="1400" dirty="0">
                <a:effectLst/>
                <a:latin typeface="Times New Roman" panose="02020603050405020304" pitchFamily="18" charset="0"/>
                <a:ea typeface="Arial MT"/>
                <a:cs typeface="Times New Roman" panose="02020603050405020304" pitchFamily="18" charset="0"/>
              </a:rPr>
              <a:t>9. Towards Data Science. (n.d.). Understanding Random Forest. Retrieved from https://towardsdatascience.com/understanding-random-forest-58381e0602d2</a:t>
            </a:r>
          </a:p>
          <a:p>
            <a:pPr marR="0" lvl="0" algn="just">
              <a:lnSpc>
                <a:spcPct val="150000"/>
              </a:lnSpc>
              <a:spcBef>
                <a:spcPts val="0"/>
              </a:spcBef>
              <a:spcAft>
                <a:spcPts val="0"/>
              </a:spcAft>
            </a:pPr>
            <a:r>
              <a:rPr lang="en-US" sz="1400" dirty="0">
                <a:effectLst/>
                <a:latin typeface="Times New Roman" panose="02020603050405020304" pitchFamily="18" charset="0"/>
                <a:ea typeface="Arial MT"/>
                <a:cs typeface="Times New Roman" panose="02020603050405020304" pitchFamily="18" charset="0"/>
              </a:rPr>
              <a:t>10.   Towards Data Science. (n.d.). Machine Learning Basics: Decision Tree Regression. Retrieved from https://towardsdatascience.com/machine-learning-basics-decision-tree-regression-1d73ea003fda</a:t>
            </a:r>
          </a:p>
          <a:p>
            <a:pPr marR="0" lvl="0" algn="just">
              <a:lnSpc>
                <a:spcPct val="150000"/>
              </a:lnSpc>
              <a:spcBef>
                <a:spcPts val="0"/>
              </a:spcBef>
              <a:spcAft>
                <a:spcPts val="0"/>
              </a:spcAft>
            </a:pPr>
            <a:r>
              <a:rPr lang="en-US" sz="1400" dirty="0">
                <a:effectLst/>
                <a:latin typeface="Times New Roman" panose="02020603050405020304" pitchFamily="18" charset="0"/>
                <a:ea typeface="Arial MT"/>
                <a:cs typeface="Times New Roman" panose="02020603050405020304" pitchFamily="18" charset="0"/>
              </a:rPr>
              <a:t>11. Towards Data Science. (n.d.). KNN Regression Model in Python. Retrieved from https://towardsdatascience.com/knn-regression-model-in-python-9868f21c9fa2</a:t>
            </a:r>
          </a:p>
          <a:p>
            <a:pPr marR="0" lvl="0" algn="just">
              <a:lnSpc>
                <a:spcPct val="150000"/>
              </a:lnSpc>
              <a:spcBef>
                <a:spcPts val="0"/>
              </a:spcBef>
              <a:spcAft>
                <a:spcPts val="0"/>
              </a:spcAft>
            </a:pPr>
            <a:r>
              <a:rPr lang="en-US" sz="1400" dirty="0">
                <a:latin typeface="Times New Roman" panose="02020603050405020304" pitchFamily="18" charset="0"/>
                <a:ea typeface="Arial MT"/>
                <a:cs typeface="Times New Roman" panose="02020603050405020304" pitchFamily="18" charset="0"/>
              </a:rPr>
              <a:t>12. </a:t>
            </a:r>
            <a:r>
              <a:rPr lang="en-US" sz="1400" dirty="0">
                <a:effectLst/>
                <a:latin typeface="Times New Roman" panose="02020603050405020304" pitchFamily="18" charset="0"/>
                <a:ea typeface="Arial MT"/>
                <a:cs typeface="Times New Roman" panose="02020603050405020304" pitchFamily="18" charset="0"/>
              </a:rPr>
              <a:t>MyGreatLearning. (n.d.). What is Ridge Regression? Retrieved from https://www.mygreatlearning.com/blog/what-is-ridge-regression/</a:t>
            </a:r>
          </a:p>
          <a:p>
            <a:pPr marR="0" lvl="0" algn="just">
              <a:lnSpc>
                <a:spcPct val="150000"/>
              </a:lnSpc>
              <a:spcBef>
                <a:spcPts val="0"/>
              </a:spcBef>
              <a:spcAft>
                <a:spcPts val="0"/>
              </a:spcAft>
            </a:pPr>
            <a:r>
              <a:rPr lang="en-US" sz="1400" dirty="0">
                <a:effectLst/>
                <a:latin typeface="Times New Roman" panose="02020603050405020304" pitchFamily="18" charset="0"/>
                <a:ea typeface="Arial MT"/>
                <a:cs typeface="Times New Roman" panose="02020603050405020304" pitchFamily="18" charset="0"/>
              </a:rPr>
              <a:t>13. U-NEXT. (n.d.). Lasso Regression. Retrieved from https://u-next.com/blogs/artificial-intelligence/lasso-regression/</a:t>
            </a:r>
          </a:p>
          <a:p>
            <a:pPr marR="0" lvl="0" algn="just">
              <a:lnSpc>
                <a:spcPct val="150000"/>
              </a:lnSpc>
              <a:spcBef>
                <a:spcPts val="0"/>
              </a:spcBef>
              <a:spcAft>
                <a:spcPts val="0"/>
              </a:spcAft>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63025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09" y="6785"/>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4508608" cy="830997"/>
          </a:xfrm>
          <a:prstGeom prst="rect">
            <a:avLst/>
          </a:prstGeom>
          <a:noFill/>
        </p:spPr>
        <p:txBody>
          <a:bodyPr wrap="square" rtlCol="0">
            <a:spAutoFit/>
          </a:bodyPr>
          <a:lstStyle/>
          <a:p>
            <a:endParaRPr lang="en-US" sz="2400" b="1" dirty="0"/>
          </a:p>
          <a:p>
            <a:endParaRPr lang="en-US" sz="2400" b="1" dirty="0"/>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pic>
        <p:nvPicPr>
          <p:cNvPr id="5" name="Picture 4">
            <a:extLst>
              <a:ext uri="{FF2B5EF4-FFF2-40B4-BE49-F238E27FC236}">
                <a16:creationId xmlns:a16="http://schemas.microsoft.com/office/drawing/2014/main" id="{496B1431-5312-318F-E86E-FE370F7E31C9}"/>
              </a:ext>
            </a:extLst>
          </p:cNvPr>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63480" y="1222318"/>
            <a:ext cx="7847860" cy="4414421"/>
          </a:xfrm>
          <a:prstGeom prst="rect">
            <a:avLst/>
          </a:prstGeom>
        </p:spPr>
      </p:pic>
    </p:spTree>
    <p:extLst>
      <p:ext uri="{BB962C8B-B14F-4D97-AF65-F5344CB8AC3E}">
        <p14:creationId xmlns:p14="http://schemas.microsoft.com/office/powerpoint/2010/main" val="1268092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2448784" cy="461665"/>
          </a:xfrm>
          <a:prstGeom prst="rect">
            <a:avLst/>
          </a:prstGeom>
          <a:noFill/>
        </p:spPr>
        <p:txBody>
          <a:bodyPr wrap="square" rtlCol="0">
            <a:spAutoFit/>
          </a:bodyPr>
          <a:lstStyle/>
          <a:p>
            <a:r>
              <a:rPr lang="en-US" sz="2400" b="1" dirty="0"/>
              <a:t>Introduction</a:t>
            </a:r>
          </a:p>
        </p:txBody>
      </p:sp>
      <p:sp>
        <p:nvSpPr>
          <p:cNvPr id="5" name="TextBox 4">
            <a:extLst>
              <a:ext uri="{FF2B5EF4-FFF2-40B4-BE49-F238E27FC236}">
                <a16:creationId xmlns:a16="http://schemas.microsoft.com/office/drawing/2014/main" id="{3CEECB34-A623-92F2-5B47-E5B259D7E478}"/>
              </a:ext>
            </a:extLst>
          </p:cNvPr>
          <p:cNvSpPr txBox="1"/>
          <p:nvPr/>
        </p:nvSpPr>
        <p:spPr>
          <a:xfrm>
            <a:off x="178802" y="1222318"/>
            <a:ext cx="8579223" cy="466281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kern="0" dirty="0">
                <a:effectLst/>
                <a:latin typeface="Times New Roman" panose="02020603050405020304" pitchFamily="18" charset="0"/>
                <a:ea typeface="Arial MT"/>
              </a:rPr>
              <a:t>Climate change represents one of the major global issues to be addressed in the coming years. It can be considered as the “issue of our time”. </a:t>
            </a:r>
          </a:p>
          <a:p>
            <a:pPr marL="285750" indent="-285750" algn="just">
              <a:lnSpc>
                <a:spcPct val="150000"/>
              </a:lnSpc>
              <a:buFont typeface="Arial" panose="020B0604020202020204" pitchFamily="34" charset="0"/>
              <a:buChar char="•"/>
            </a:pPr>
            <a:endParaRPr lang="en-US" kern="0" dirty="0">
              <a:latin typeface="Times New Roman" panose="02020603050405020304" pitchFamily="18" charset="0"/>
            </a:endParaRPr>
          </a:p>
          <a:p>
            <a:pPr marL="285750" indent="-285750" algn="just">
              <a:lnSpc>
                <a:spcPct val="150000"/>
              </a:lnSpc>
              <a:buFont typeface="Arial" panose="020B0604020202020204" pitchFamily="34" charset="0"/>
              <a:buChar char="•"/>
            </a:pPr>
            <a:r>
              <a:rPr lang="en-US" kern="0" dirty="0">
                <a:effectLst/>
                <a:latin typeface="Times New Roman" panose="02020603050405020304" pitchFamily="18" charset="0"/>
                <a:ea typeface="Arial MT"/>
              </a:rPr>
              <a:t>The Sea level rises for several reasons like heatwaves, heavy rain, fires, coastal flooding, and as temperature increases, ice melts and it contributes in increasing the sea level.</a:t>
            </a:r>
          </a:p>
          <a:p>
            <a:pPr marL="285750" indent="-285750" algn="just">
              <a:buFont typeface="Arial" panose="020B0604020202020204" pitchFamily="34" charset="0"/>
              <a:buChar char="•"/>
            </a:pPr>
            <a:endParaRPr lang="en-US" kern="0" dirty="0">
              <a:latin typeface="Times New Roman" panose="02020603050405020304" pitchFamily="18" charset="0"/>
            </a:endParaRPr>
          </a:p>
          <a:p>
            <a:pPr marL="285750" indent="-285750" algn="just">
              <a:lnSpc>
                <a:spcPct val="150000"/>
              </a:lnSpc>
              <a:buFont typeface="Arial" panose="020B0604020202020204" pitchFamily="34" charset="0"/>
              <a:buChar char="•"/>
            </a:pPr>
            <a:r>
              <a:rPr lang="en-US" kern="0" dirty="0">
                <a:latin typeface="Times New Roman" panose="02020603050405020304" pitchFamily="18" charset="0"/>
              </a:rPr>
              <a:t>The consequences of sea level rise are far-reaching and encompass a range of challenges, including increased coastal erosion, the submergence of low-lying areas, and heightened vulnerability to extreme weather events and storm surges.</a:t>
            </a:r>
          </a:p>
          <a:p>
            <a:pPr marL="285750" indent="-285750">
              <a:buFont typeface="Arial" panose="020B0604020202020204" pitchFamily="34" charset="0"/>
              <a:buChar char="•"/>
            </a:pPr>
            <a:endParaRPr lang="en-US" kern="0" dirty="0">
              <a:latin typeface="Times New Roman" panose="02020603050405020304" pitchFamily="18" charset="0"/>
            </a:endParaRPr>
          </a:p>
          <a:p>
            <a:pPr marL="285750" indent="-285750">
              <a:buFont typeface="Arial" panose="020B0604020202020204" pitchFamily="34" charset="0"/>
              <a:buChar char="•"/>
            </a:pPr>
            <a:endParaRPr lang="en-US" kern="0" dirty="0">
              <a:latin typeface="Times New Roman" panose="02020603050405020304" pitchFamily="18" charset="0"/>
            </a:endParaRPr>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1365525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749186" y="500063"/>
            <a:ext cx="7851889" cy="461665"/>
          </a:xfrm>
          <a:prstGeom prst="rect">
            <a:avLst/>
          </a:prstGeom>
        </p:spPr>
        <p:txBody>
          <a:bodyPr wrap="square">
            <a:spAutoFit/>
          </a:bodyPr>
          <a:lstStyle/>
          <a:p>
            <a:endParaRPr lang="en-US" sz="2400" b="1"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9133" y="-143435"/>
            <a:ext cx="12451133" cy="7001435"/>
          </a:xfrm>
          <a:prstGeom prst="rect">
            <a:avLst/>
          </a:prstGeom>
        </p:spPr>
      </p:pic>
    </p:spTree>
    <p:extLst>
      <p:ext uri="{BB962C8B-B14F-4D97-AF65-F5344CB8AC3E}">
        <p14:creationId xmlns:p14="http://schemas.microsoft.com/office/powerpoint/2010/main" val="1627682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2448784" cy="461665"/>
          </a:xfrm>
          <a:prstGeom prst="rect">
            <a:avLst/>
          </a:prstGeom>
          <a:noFill/>
        </p:spPr>
        <p:txBody>
          <a:bodyPr wrap="square" rtlCol="0">
            <a:spAutoFit/>
          </a:bodyPr>
          <a:lstStyle/>
          <a:p>
            <a:r>
              <a:rPr lang="en-US" sz="2400" b="1" dirty="0"/>
              <a:t>Introduction</a:t>
            </a:r>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pic>
        <p:nvPicPr>
          <p:cNvPr id="10" name="Picture 9">
            <a:extLst>
              <a:ext uri="{FF2B5EF4-FFF2-40B4-BE49-F238E27FC236}">
                <a16:creationId xmlns:a16="http://schemas.microsoft.com/office/drawing/2014/main" id="{42F02401-B660-3F7A-2B85-146B20A97F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1209" y="1118191"/>
            <a:ext cx="8689951" cy="5124843"/>
          </a:xfrm>
          <a:prstGeom prst="rect">
            <a:avLst/>
          </a:prstGeom>
          <a:scene3d>
            <a:camera prst="perspectiveFront"/>
            <a:lightRig rig="threePt" dir="t"/>
          </a:scene3d>
        </p:spPr>
      </p:pic>
    </p:spTree>
    <p:extLst>
      <p:ext uri="{BB962C8B-B14F-4D97-AF65-F5344CB8AC3E}">
        <p14:creationId xmlns:p14="http://schemas.microsoft.com/office/powerpoint/2010/main" val="2553246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2448784" cy="461665"/>
          </a:xfrm>
          <a:prstGeom prst="rect">
            <a:avLst/>
          </a:prstGeom>
          <a:noFill/>
        </p:spPr>
        <p:txBody>
          <a:bodyPr wrap="square" rtlCol="0">
            <a:spAutoFit/>
          </a:bodyPr>
          <a:lstStyle/>
          <a:p>
            <a:r>
              <a:rPr lang="en-US" sz="2400" b="1" dirty="0"/>
              <a:t>Introduction</a:t>
            </a:r>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sp>
        <p:nvSpPr>
          <p:cNvPr id="2" name="TextBox 1">
            <a:extLst>
              <a:ext uri="{FF2B5EF4-FFF2-40B4-BE49-F238E27FC236}">
                <a16:creationId xmlns:a16="http://schemas.microsoft.com/office/drawing/2014/main" id="{7034C7BE-3DC7-DC13-94E5-7F6E59AA3BF4}"/>
              </a:ext>
            </a:extLst>
          </p:cNvPr>
          <p:cNvSpPr txBox="1"/>
          <p:nvPr/>
        </p:nvSpPr>
        <p:spPr>
          <a:xfrm>
            <a:off x="178802" y="1222318"/>
            <a:ext cx="8991831" cy="438581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800" kern="0" dirty="0">
                <a:effectLst/>
                <a:latin typeface="Times New Roman" panose="02020603050405020304" pitchFamily="18" charset="0"/>
                <a:ea typeface="Arial MT"/>
              </a:rPr>
              <a:t>To effectively address these complex challenges, it is imperative to have accurate predictions of future sea level rise.</a:t>
            </a:r>
          </a:p>
          <a:p>
            <a:pPr algn="just">
              <a:lnSpc>
                <a:spcPct val="150000"/>
              </a:lnSpc>
            </a:pPr>
            <a:endParaRPr lang="en-US" sz="1800" kern="0" dirty="0">
              <a:effectLst/>
              <a:latin typeface="Times New Roman" panose="02020603050405020304" pitchFamily="18" charset="0"/>
              <a:ea typeface="Arial MT"/>
            </a:endParaRPr>
          </a:p>
          <a:p>
            <a:pPr marL="285750" indent="-285750" algn="just">
              <a:lnSpc>
                <a:spcPct val="150000"/>
              </a:lnSpc>
              <a:buFont typeface="Arial" panose="020B0604020202020204" pitchFamily="34" charset="0"/>
              <a:buChar char="•"/>
            </a:pPr>
            <a:r>
              <a:rPr lang="en-US" sz="1800" kern="0" dirty="0">
                <a:effectLst/>
                <a:latin typeface="Times New Roman" panose="02020603050405020304" pitchFamily="18" charset="0"/>
                <a:ea typeface="Arial MT"/>
              </a:rPr>
              <a:t>In recent years, machine learning has emerged as a powerful and innovative approach for analyzing complex environmental data and making precise predictions. </a:t>
            </a:r>
          </a:p>
          <a:p>
            <a:pPr marL="285750" indent="-285750" algn="just">
              <a:lnSpc>
                <a:spcPct val="150000"/>
              </a:lnSpc>
              <a:buFont typeface="Arial" panose="020B0604020202020204" pitchFamily="34" charset="0"/>
              <a:buChar char="•"/>
            </a:pPr>
            <a:endParaRPr lang="en-US" kern="0" dirty="0">
              <a:latin typeface="Times New Roman" panose="02020603050405020304" pitchFamily="18" charset="0"/>
            </a:endParaRPr>
          </a:p>
          <a:p>
            <a:pPr marL="285750" indent="-285750" algn="just">
              <a:lnSpc>
                <a:spcPct val="150000"/>
              </a:lnSpc>
              <a:buFont typeface="Arial" panose="020B0604020202020204" pitchFamily="34" charset="0"/>
              <a:buChar char="•"/>
            </a:pPr>
            <a:r>
              <a:rPr lang="en-US" kern="0" dirty="0">
                <a:latin typeface="Times New Roman" panose="02020603050405020304" pitchFamily="18" charset="0"/>
              </a:rPr>
              <a:t>In this study, we express the potential of regression algorithms, including linear regression, random forest, decision tree, K-nearest neighbors, lasso regression, and ridge regression on our dataset that contains historical sea level data and relevant environmental factors.</a:t>
            </a:r>
          </a:p>
          <a:p>
            <a:pPr marL="285750" indent="-285750">
              <a:buFont typeface="Arial" panose="020B0604020202020204" pitchFamily="34" charset="0"/>
              <a:buChar char="•"/>
            </a:pPr>
            <a:endParaRPr lang="en-US" kern="0" dirty="0">
              <a:latin typeface="Times New Roman" panose="02020603050405020304" pitchFamily="18"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482791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3221346" cy="830997"/>
          </a:xfrm>
          <a:prstGeom prst="rect">
            <a:avLst/>
          </a:prstGeom>
          <a:noFill/>
        </p:spPr>
        <p:txBody>
          <a:bodyPr wrap="square" rtlCol="0">
            <a:spAutoFit/>
          </a:bodyPr>
          <a:lstStyle/>
          <a:p>
            <a:r>
              <a:rPr lang="en-US" sz="2400" b="1" dirty="0"/>
              <a:t>Possible Beneficiaries</a:t>
            </a:r>
          </a:p>
          <a:p>
            <a:endParaRPr lang="en-US" sz="2400" b="1" dirty="0"/>
          </a:p>
        </p:txBody>
      </p:sp>
      <p:sp>
        <p:nvSpPr>
          <p:cNvPr id="16" name="TextBox 15"/>
          <p:cNvSpPr txBox="1"/>
          <p:nvPr/>
        </p:nvSpPr>
        <p:spPr>
          <a:xfrm>
            <a:off x="178802" y="991485"/>
            <a:ext cx="11592784" cy="369332"/>
          </a:xfrm>
          <a:prstGeom prst="rect">
            <a:avLst/>
          </a:prstGeom>
          <a:noFill/>
        </p:spPr>
        <p:txBody>
          <a:bodyPr wrap="square" rtlCol="0">
            <a:spAutoFit/>
          </a:bodyPr>
          <a:lstStyle/>
          <a:p>
            <a:endParaRPr lang="en-US" dirty="0"/>
          </a:p>
        </p:txBody>
      </p:sp>
      <p:sp>
        <p:nvSpPr>
          <p:cNvPr id="2" name="TextBox 1">
            <a:extLst>
              <a:ext uri="{FF2B5EF4-FFF2-40B4-BE49-F238E27FC236}">
                <a16:creationId xmlns:a16="http://schemas.microsoft.com/office/drawing/2014/main" id="{B552E0F1-C97C-645C-273D-2EB609639659}"/>
              </a:ext>
            </a:extLst>
          </p:cNvPr>
          <p:cNvSpPr txBox="1"/>
          <p:nvPr/>
        </p:nvSpPr>
        <p:spPr>
          <a:xfrm>
            <a:off x="178802" y="991485"/>
            <a:ext cx="9622146" cy="5035353"/>
          </a:xfrm>
          <a:prstGeom prst="rect">
            <a:avLst/>
          </a:prstGeom>
          <a:noFill/>
        </p:spPr>
        <p:txBody>
          <a:bodyPr wrap="square" rtlCol="0">
            <a:spAutoFit/>
          </a:bodyPr>
          <a:lstStyle/>
          <a:p>
            <a:pPr algn="just">
              <a:lnSpc>
                <a:spcPct val="150000"/>
              </a:lnSpc>
            </a:pPr>
            <a:r>
              <a:rPr lang="en-US" sz="1800" dirty="0">
                <a:effectLst/>
                <a:latin typeface="Times New Roman" panose="02020603050405020304" pitchFamily="18" charset="0"/>
                <a:ea typeface="Arial MT"/>
                <a:cs typeface="Arial MT"/>
              </a:rPr>
              <a:t>our system aims to assist </a:t>
            </a:r>
          </a:p>
          <a:p>
            <a:pPr marL="285750" indent="-285750" algn="just">
              <a:lnSpc>
                <a:spcPct val="150000"/>
              </a:lnSpc>
              <a:buFont typeface="Wingdings" panose="05000000000000000000" pitchFamily="2" charset="2"/>
              <a:buChar char="q"/>
            </a:pPr>
            <a:r>
              <a:rPr lang="en-US" sz="1800" dirty="0">
                <a:effectLst/>
                <a:latin typeface="Times New Roman" panose="02020603050405020304" pitchFamily="18" charset="0"/>
                <a:ea typeface="Arial MT"/>
                <a:cs typeface="Arial MT"/>
              </a:rPr>
              <a:t>Policymakers:</a:t>
            </a:r>
          </a:p>
          <a:p>
            <a:pPr lvl="1" algn="just">
              <a:lnSpc>
                <a:spcPct val="150000"/>
              </a:lnSpc>
            </a:pPr>
            <a:r>
              <a:rPr lang="en-US" dirty="0">
                <a:effectLst/>
                <a:latin typeface="Times New Roman" panose="02020603050405020304" pitchFamily="18" charset="0"/>
                <a:ea typeface="Arial MT"/>
                <a:cs typeface="Arial MT"/>
              </a:rPr>
              <a:t> Accurate sea level rise predictions can inform policymakers in developing effective mitigation and adaptation strategies. </a:t>
            </a:r>
          </a:p>
          <a:p>
            <a:pPr marL="285750" indent="-285750" algn="just">
              <a:lnSpc>
                <a:spcPct val="150000"/>
              </a:lnSpc>
              <a:buFont typeface="Wingdings" panose="05000000000000000000" pitchFamily="2" charset="2"/>
              <a:buChar char="q"/>
            </a:pPr>
            <a:r>
              <a:rPr lang="en-US" sz="1800" dirty="0">
                <a:effectLst/>
                <a:latin typeface="Times New Roman" panose="02020603050405020304" pitchFamily="18" charset="0"/>
                <a:ea typeface="Arial MT"/>
                <a:cs typeface="Arial MT"/>
              </a:rPr>
              <a:t>urban planners and Engineers:</a:t>
            </a:r>
          </a:p>
          <a:p>
            <a:pPr lvl="1" algn="just">
              <a:lnSpc>
                <a:spcPct val="150000"/>
              </a:lnSpc>
            </a:pPr>
            <a:r>
              <a:rPr lang="en-US" dirty="0">
                <a:effectLst/>
                <a:latin typeface="Times New Roman" panose="02020603050405020304" pitchFamily="18" charset="0"/>
                <a:ea typeface="Arial MT"/>
                <a:cs typeface="Arial MT"/>
              </a:rPr>
              <a:t>Accurate sea level rise predictions can benefit urban planners and engineers working on projects on coastal places to design resilient infrastructure, such as flood protection systems and coastal defenses to protect the area from upcoming danger.</a:t>
            </a:r>
          </a:p>
          <a:p>
            <a:pPr marL="285750" indent="-285750" algn="just">
              <a:lnSpc>
                <a:spcPct val="150000"/>
              </a:lnSpc>
              <a:buFont typeface="Wingdings" panose="05000000000000000000" pitchFamily="2" charset="2"/>
              <a:buChar char="q"/>
            </a:pPr>
            <a:r>
              <a:rPr lang="en-US" sz="1800" dirty="0">
                <a:effectLst/>
                <a:latin typeface="Times New Roman" panose="02020603050405020304" pitchFamily="18" charset="0"/>
                <a:ea typeface="Arial MT"/>
                <a:cs typeface="Arial MT"/>
              </a:rPr>
              <a:t>coastal communities</a:t>
            </a:r>
          </a:p>
          <a:p>
            <a:pPr lvl="1" algn="just">
              <a:lnSpc>
                <a:spcPct val="150000"/>
              </a:lnSpc>
            </a:pPr>
            <a:r>
              <a:rPr lang="en-US" dirty="0">
                <a:effectLst/>
                <a:latin typeface="Times New Roman" panose="02020603050405020304" pitchFamily="18" charset="0"/>
                <a:ea typeface="Arial MT"/>
                <a:cs typeface="Times New Roman" panose="02020603050405020304" pitchFamily="18" charset="0"/>
              </a:rPr>
              <a:t>Accurate sea level rise predictions can help coastal communities </a:t>
            </a:r>
            <a:r>
              <a:rPr lang="en-US" dirty="0">
                <a:latin typeface="Times New Roman" panose="02020603050405020304" pitchFamily="18" charset="0"/>
                <a:ea typeface="Arial MT"/>
                <a:cs typeface="Times New Roman" panose="02020603050405020304" pitchFamily="18" charset="0"/>
              </a:rPr>
              <a:t>to prepare for future challenges such as Flooding which allow them to take decisions faster and safer for them and their business.</a:t>
            </a:r>
            <a:endParaRPr lang="en-US" dirty="0">
              <a:effectLst/>
              <a:latin typeface="Times New Roman" panose="02020603050405020304" pitchFamily="18" charset="0"/>
              <a:ea typeface="Arial MT"/>
              <a:cs typeface="Times New Roman" panose="02020603050405020304" pitchFamily="18" charset="0"/>
            </a:endParaRPr>
          </a:p>
          <a:p>
            <a:pPr algn="just">
              <a:lnSpc>
                <a:spcPct val="150000"/>
              </a:lnSpc>
            </a:pPr>
            <a:r>
              <a:rPr lang="en-US" dirty="0"/>
              <a:t> </a:t>
            </a:r>
          </a:p>
        </p:txBody>
      </p:sp>
    </p:spTree>
    <p:extLst>
      <p:ext uri="{BB962C8B-B14F-4D97-AF65-F5344CB8AC3E}">
        <p14:creationId xmlns:p14="http://schemas.microsoft.com/office/powerpoint/2010/main" val="1275416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6537"/>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2448784" cy="461665"/>
          </a:xfrm>
          <a:prstGeom prst="rect">
            <a:avLst/>
          </a:prstGeom>
          <a:noFill/>
        </p:spPr>
        <p:txBody>
          <a:bodyPr wrap="square" rtlCol="0">
            <a:spAutoFit/>
          </a:bodyPr>
          <a:lstStyle/>
          <a:p>
            <a:r>
              <a:rPr lang="en-US" sz="2400" b="1" dirty="0"/>
              <a:t>Motivation</a:t>
            </a:r>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sp>
        <p:nvSpPr>
          <p:cNvPr id="2" name="TextBox 1">
            <a:extLst>
              <a:ext uri="{FF2B5EF4-FFF2-40B4-BE49-F238E27FC236}">
                <a16:creationId xmlns:a16="http://schemas.microsoft.com/office/drawing/2014/main" id="{7034C7BE-3DC7-DC13-94E5-7F6E59AA3BF4}"/>
              </a:ext>
            </a:extLst>
          </p:cNvPr>
          <p:cNvSpPr txBox="1"/>
          <p:nvPr/>
        </p:nvSpPr>
        <p:spPr>
          <a:xfrm>
            <a:off x="178801" y="912060"/>
            <a:ext cx="9413067" cy="503387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kern="0" dirty="0">
                <a:latin typeface="Times New Roman" panose="02020603050405020304" pitchFamily="18" charset="0"/>
              </a:rPr>
              <a:t>The motivation behind this project Focuses on the significant increasing of sea level rise as a global environmental concern. </a:t>
            </a:r>
          </a:p>
          <a:p>
            <a:pPr marL="285750" indent="-285750" algn="just">
              <a:lnSpc>
                <a:spcPct val="150000"/>
              </a:lnSpc>
              <a:buFont typeface="Arial" panose="020B0604020202020204" pitchFamily="34" charset="0"/>
              <a:buChar char="•"/>
            </a:pPr>
            <a:r>
              <a:rPr lang="en-US" kern="0" dirty="0">
                <a:latin typeface="Times New Roman" panose="02020603050405020304" pitchFamily="18" charset="0"/>
              </a:rPr>
              <a:t>Understanding and predicting sea level changes are crucial for adapting to and mitigating the potential impacts on coastal regions.</a:t>
            </a:r>
          </a:p>
          <a:p>
            <a:pPr marL="285750" indent="-285750" algn="just">
              <a:lnSpc>
                <a:spcPct val="150000"/>
              </a:lnSpc>
              <a:buFont typeface="Arial" panose="020B0604020202020204" pitchFamily="34" charset="0"/>
              <a:buChar char="•"/>
            </a:pPr>
            <a:endParaRPr lang="en-US" kern="0" dirty="0">
              <a:latin typeface="Times New Roman" panose="02020603050405020304" pitchFamily="18" charset="0"/>
            </a:endParaRPr>
          </a:p>
          <a:p>
            <a:pPr marL="285750" indent="-285750" algn="just">
              <a:lnSpc>
                <a:spcPct val="150000"/>
              </a:lnSpc>
              <a:buFont typeface="Arial" panose="020B0604020202020204" pitchFamily="34" charset="0"/>
              <a:buChar char="•"/>
            </a:pPr>
            <a:r>
              <a:rPr lang="en-US" kern="0" dirty="0">
                <a:latin typeface="Times New Roman" panose="02020603050405020304" pitchFamily="18" charset="0"/>
              </a:rPr>
              <a:t> By developing an accurate prediction system, we aim to contribute to</a:t>
            </a:r>
          </a:p>
          <a:p>
            <a:pPr marL="285750" indent="-285750" algn="just">
              <a:lnSpc>
                <a:spcPct val="150000"/>
              </a:lnSpc>
              <a:buFont typeface="Arial" panose="020B0604020202020204" pitchFamily="34" charset="0"/>
              <a:buChar char="•"/>
            </a:pPr>
            <a:endParaRPr lang="en-US" kern="0" dirty="0">
              <a:latin typeface="Times New Roman" panose="02020603050405020304" pitchFamily="18" charset="0"/>
            </a:endParaRPr>
          </a:p>
          <a:p>
            <a:pPr marL="285750" indent="-285750" algn="just">
              <a:lnSpc>
                <a:spcPct val="150000"/>
              </a:lnSpc>
              <a:buFont typeface="Wingdings" panose="05000000000000000000" pitchFamily="2" charset="2"/>
              <a:buChar char="q"/>
            </a:pPr>
            <a:r>
              <a:rPr lang="en-US" kern="0" dirty="0">
                <a:latin typeface="Times New Roman" panose="02020603050405020304" pitchFamily="18" charset="0"/>
              </a:rPr>
              <a:t> the scientific understanding of sea level dynamics as we use machine learning algorithms to analyze historical sea level data and relevant environmental factors.</a:t>
            </a:r>
          </a:p>
          <a:p>
            <a:pPr algn="just">
              <a:lnSpc>
                <a:spcPct val="150000"/>
              </a:lnSpc>
            </a:pPr>
            <a:r>
              <a:rPr lang="en-US" kern="0" dirty="0">
                <a:latin typeface="Times New Roman" panose="02020603050405020304" pitchFamily="18" charset="0"/>
              </a:rPr>
              <a:t> </a:t>
            </a:r>
          </a:p>
          <a:p>
            <a:pPr marL="285750" indent="-285750" algn="just">
              <a:lnSpc>
                <a:spcPct val="150000"/>
              </a:lnSpc>
              <a:buFont typeface="Wingdings" panose="05000000000000000000" pitchFamily="2" charset="2"/>
              <a:buChar char="q"/>
            </a:pPr>
            <a:r>
              <a:rPr lang="en-US" kern="0" dirty="0">
                <a:latin typeface="Times New Roman" panose="02020603050405020304" pitchFamily="18" charset="0"/>
              </a:rPr>
              <a:t>support sustainable development practices by empowering stakeholders to make informed decisions and take proactive measures in response to the challenges of sea level rise.</a:t>
            </a:r>
            <a:endParaRPr lang="en-US" dirty="0"/>
          </a:p>
        </p:txBody>
      </p:sp>
    </p:spTree>
    <p:extLst>
      <p:ext uri="{BB962C8B-B14F-4D97-AF65-F5344CB8AC3E}">
        <p14:creationId xmlns:p14="http://schemas.microsoft.com/office/powerpoint/2010/main" val="739076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6537"/>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28263"/>
            <a:ext cx="2448784" cy="830997"/>
          </a:xfrm>
          <a:prstGeom prst="rect">
            <a:avLst/>
          </a:prstGeom>
          <a:noFill/>
        </p:spPr>
        <p:txBody>
          <a:bodyPr wrap="square" rtlCol="0">
            <a:spAutoFit/>
          </a:bodyPr>
          <a:lstStyle/>
          <a:p>
            <a:r>
              <a:rPr lang="en-US" sz="2400" b="1" dirty="0"/>
              <a:t>Main Objectives</a:t>
            </a:r>
          </a:p>
          <a:p>
            <a:endParaRPr lang="en-US" sz="2400" b="1" dirty="0"/>
          </a:p>
        </p:txBody>
      </p:sp>
      <p:sp>
        <p:nvSpPr>
          <p:cNvPr id="6" name="TextBox 5">
            <a:extLst>
              <a:ext uri="{FF2B5EF4-FFF2-40B4-BE49-F238E27FC236}">
                <a16:creationId xmlns:a16="http://schemas.microsoft.com/office/drawing/2014/main" id="{913B0607-4E2E-4F01-02B0-3163D267BE6C}"/>
              </a:ext>
            </a:extLst>
          </p:cNvPr>
          <p:cNvSpPr txBox="1"/>
          <p:nvPr/>
        </p:nvSpPr>
        <p:spPr>
          <a:xfrm>
            <a:off x="3899647" y="1954306"/>
            <a:ext cx="45719" cy="369332"/>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32F4028B-E3C1-E649-DB74-A242B48ACAC8}"/>
              </a:ext>
            </a:extLst>
          </p:cNvPr>
          <p:cNvSpPr txBox="1"/>
          <p:nvPr/>
        </p:nvSpPr>
        <p:spPr>
          <a:xfrm>
            <a:off x="436253" y="1222318"/>
            <a:ext cx="8352639" cy="327782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Arial MT"/>
                <a:cs typeface="Arial MT"/>
              </a:rPr>
              <a:t>The objective of our system is to develop a machine learning-based sea level prediction system that can provide accurate </a:t>
            </a:r>
            <a:r>
              <a:rPr lang="en-US" dirty="0">
                <a:latin typeface="Times New Roman" panose="02020603050405020304" pitchFamily="18" charset="0"/>
                <a:ea typeface="Arial MT"/>
                <a:cs typeface="Arial MT"/>
              </a:rPr>
              <a:t>p</a:t>
            </a:r>
            <a:r>
              <a:rPr lang="en-US" sz="1800" dirty="0">
                <a:effectLst/>
                <a:latin typeface="Times New Roman" panose="02020603050405020304" pitchFamily="18" charset="0"/>
                <a:ea typeface="Arial MT"/>
                <a:cs typeface="Arial MT"/>
              </a:rPr>
              <a:t>redictions of future sea level rise.</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ea typeface="Arial MT"/>
              <a:cs typeface="Arial MT"/>
            </a:endParaRPr>
          </a:p>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Arial MT"/>
                <a:cs typeface="Arial MT"/>
              </a:rPr>
              <a:t> By leveraging historical sea level data and relevant environmental factors, our system aims to assist policymakers, urban planners, and coastal communities in making informed decisions and implementing proactive measures to mitigate the adverse effects of rising sea levels.</a:t>
            </a:r>
            <a:endParaRPr lang="en-US" sz="1800" dirty="0">
              <a:effectLst/>
              <a:latin typeface="Arial MT"/>
              <a:ea typeface="Arial MT"/>
              <a:cs typeface="Arial MT"/>
            </a:endParaRPr>
          </a:p>
          <a:p>
            <a:endParaRPr lang="en-US" dirty="0"/>
          </a:p>
        </p:txBody>
      </p:sp>
    </p:spTree>
    <p:extLst>
      <p:ext uri="{BB962C8B-B14F-4D97-AF65-F5344CB8AC3E}">
        <p14:creationId xmlns:p14="http://schemas.microsoft.com/office/powerpoint/2010/main" val="5042088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1455</TotalTime>
  <Words>2043</Words>
  <Application>Microsoft Office PowerPoint</Application>
  <PresentationFormat>Widescreen</PresentationFormat>
  <Paragraphs>225</Paragraphs>
  <Slides>40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Arial MT</vt:lpstr>
      <vt:lpstr>Calibri</vt:lpstr>
      <vt:lpstr>Calibri Light</vt:lpstr>
      <vt:lpstr>Roboto Mono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moustafamahmoud.eg@hotmail.com</dc:creator>
  <cp:lastModifiedBy>omar khaled</cp:lastModifiedBy>
  <cp:revision>42</cp:revision>
  <dcterms:created xsi:type="dcterms:W3CDTF">2019-11-03T13:54:28Z</dcterms:created>
  <dcterms:modified xsi:type="dcterms:W3CDTF">2023-07-04T03:13:41Z</dcterms:modified>
</cp:coreProperties>
</file>