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56" r:id="rId2"/>
    <p:sldId id="269" r:id="rId3"/>
    <p:sldId id="257" r:id="rId4"/>
    <p:sldId id="270" r:id="rId5"/>
    <p:sldId id="258" r:id="rId6"/>
    <p:sldId id="259" r:id="rId7"/>
    <p:sldId id="260" r:id="rId8"/>
    <p:sldId id="261" r:id="rId9"/>
    <p:sldId id="262" r:id="rId10"/>
    <p:sldId id="267" r:id="rId11"/>
    <p:sldId id="278" r:id="rId12"/>
    <p:sldId id="279" r:id="rId13"/>
    <p:sldId id="280" r:id="rId14"/>
    <p:sldId id="281" r:id="rId15"/>
    <p:sldId id="271" r:id="rId16"/>
    <p:sldId id="274" r:id="rId17"/>
    <p:sldId id="275" r:id="rId18"/>
    <p:sldId id="263" r:id="rId19"/>
    <p:sldId id="268" r:id="rId20"/>
    <p:sldId id="276" r:id="rId21"/>
    <p:sldId id="277" r:id="rId22"/>
    <p:sldId id="264" r:id="rId23"/>
    <p:sldId id="272" r:id="rId24"/>
  </p:sldIdLst>
  <p:sldSz cx="14630400" cy="8229600"/>
  <p:notesSz cx="8229600" cy="14630400"/>
  <p:embeddedFontLst>
    <p:embeddedFont>
      <p:font typeface="Cabin" panose="020B0604020202020204" charset="0"/>
      <p:regular r:id="rId26"/>
    </p:embeddedFont>
    <p:embeddedFont>
      <p:font typeface="Roboto" panose="02000000000000000000" pitchFamily="2" charset="0"/>
      <p:regular r:id="rId27"/>
      <p:bold r:id="rId28"/>
    </p:embeddedFont>
    <p:embeddedFont>
      <p:font typeface="Roboto Slab" pitchFamily="2" charset="0"/>
      <p:regular r:id="rId29"/>
    </p:embeddedFont>
    <p:embeddedFont>
      <p:font typeface="Unbounde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992A3-2958-4A99-AB11-2DDDE82D10C2}" v="1" dt="2024-10-23T16:27:0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95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96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5.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8193" y="999768"/>
            <a:ext cx="7587615" cy="1805226"/>
          </a:xfrm>
          <a:prstGeom prst="rect">
            <a:avLst/>
          </a:prstGeom>
          <a:noFill/>
          <a:ln/>
        </p:spPr>
        <p:txBody>
          <a:bodyPr wrap="square" lIns="0" tIns="0" rIns="0" bIns="0" rtlCol="0" anchor="t"/>
          <a:lstStyle/>
          <a:p>
            <a:pPr marL="0" indent="0">
              <a:lnSpc>
                <a:spcPts val="7100"/>
              </a:lnSpc>
              <a:buNone/>
            </a:pPr>
            <a:r>
              <a:rPr lang="en-US" sz="5650" dirty="0">
                <a:solidFill>
                  <a:srgbClr val="FFFFFF"/>
                </a:solidFill>
                <a:latin typeface="Unbounded" pitchFamily="34" charset="0"/>
                <a:ea typeface="Unbounded" pitchFamily="34" charset="-122"/>
                <a:cs typeface="Unbounded" pitchFamily="34" charset="-120"/>
              </a:rPr>
              <a:t>Diabetes Diagnosis Project</a:t>
            </a:r>
            <a:endParaRPr lang="en-US" sz="5650" dirty="0"/>
          </a:p>
        </p:txBody>
      </p:sp>
      <p:sp>
        <p:nvSpPr>
          <p:cNvPr id="4" name="Text 1"/>
          <p:cNvSpPr/>
          <p:nvPr/>
        </p:nvSpPr>
        <p:spPr>
          <a:xfrm>
            <a:off x="778193" y="3138488"/>
            <a:ext cx="7587615" cy="1778794"/>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This project aims to develop a machine learning model for diagnosing diabetes using a comprehensive dataset of health and demographic information. The team, consisting of </a:t>
            </a:r>
            <a:r>
              <a:rPr lang="en-US" sz="2400" b="1" dirty="0">
                <a:solidFill>
                  <a:srgbClr val="CAD6DE"/>
                </a:solidFill>
                <a:latin typeface="Cabin" pitchFamily="34" charset="0"/>
                <a:ea typeface="Cabin" pitchFamily="34" charset="-122"/>
                <a:cs typeface="Cabin" pitchFamily="34" charset="-120"/>
              </a:rPr>
              <a:t>Omar Mohamed Ahmed Mashaly</a:t>
            </a:r>
            <a:r>
              <a:rPr lang="en-US" sz="1750" dirty="0">
                <a:solidFill>
                  <a:srgbClr val="CAD6DE"/>
                </a:solidFill>
                <a:latin typeface="Cabin" pitchFamily="34" charset="0"/>
                <a:ea typeface="Cabin" pitchFamily="34" charset="-122"/>
                <a:cs typeface="Cabin" pitchFamily="34" charset="-120"/>
              </a:rPr>
              <a:t>, </a:t>
            </a:r>
            <a:r>
              <a:rPr lang="en-US" sz="2400" b="1" dirty="0">
                <a:solidFill>
                  <a:srgbClr val="CAD6DE"/>
                </a:solidFill>
                <a:latin typeface="Cabin" pitchFamily="34" charset="0"/>
                <a:ea typeface="Cabin" pitchFamily="34" charset="-122"/>
                <a:cs typeface="Cabin" pitchFamily="34" charset="-120"/>
              </a:rPr>
              <a:t>Micheal Mourad</a:t>
            </a:r>
            <a:r>
              <a:rPr lang="en-US" sz="2400" dirty="0">
                <a:solidFill>
                  <a:srgbClr val="CAD6DE"/>
                </a:solidFill>
                <a:latin typeface="Cabin" pitchFamily="34" charset="0"/>
                <a:ea typeface="Cabin" pitchFamily="34" charset="-122"/>
                <a:cs typeface="Cabin" pitchFamily="34" charset="-120"/>
              </a:rPr>
              <a:t>,</a:t>
            </a:r>
            <a:r>
              <a:rPr lang="en-US" sz="1750" dirty="0">
                <a:solidFill>
                  <a:srgbClr val="CAD6DE"/>
                </a:solidFill>
                <a:latin typeface="Cabin" pitchFamily="34" charset="0"/>
                <a:ea typeface="Cabin" pitchFamily="34" charset="-122"/>
                <a:cs typeface="Cabin" pitchFamily="34" charset="-120"/>
              </a:rPr>
              <a:t> </a:t>
            </a:r>
            <a:r>
              <a:rPr lang="en-US" sz="2400" b="1" dirty="0">
                <a:solidFill>
                  <a:srgbClr val="CAD6DE"/>
                </a:solidFill>
                <a:latin typeface="Cabin" pitchFamily="34" charset="0"/>
                <a:ea typeface="Cabin" pitchFamily="34" charset="-122"/>
                <a:cs typeface="Cabin" pitchFamily="34" charset="-120"/>
              </a:rPr>
              <a:t>Abdelrahman Zayn</a:t>
            </a:r>
            <a:r>
              <a:rPr lang="en-US" sz="1750" dirty="0">
                <a:solidFill>
                  <a:srgbClr val="CAD6DE"/>
                </a:solidFill>
                <a:latin typeface="Cabin" pitchFamily="34" charset="0"/>
                <a:ea typeface="Cabin" pitchFamily="34" charset="-122"/>
                <a:cs typeface="Cabin" pitchFamily="34" charset="-120"/>
              </a:rPr>
              <a:t>, and </a:t>
            </a:r>
            <a:r>
              <a:rPr lang="en-US" sz="2400" b="1" dirty="0">
                <a:solidFill>
                  <a:srgbClr val="CAD6DE"/>
                </a:solidFill>
                <a:latin typeface="Cabin" pitchFamily="34" charset="0"/>
                <a:ea typeface="Cabin" pitchFamily="34" charset="-122"/>
                <a:cs typeface="Cabin" pitchFamily="34" charset="-120"/>
              </a:rPr>
              <a:t>Mennatullah Ayman</a:t>
            </a:r>
            <a:r>
              <a:rPr lang="en-US" sz="1750" dirty="0">
                <a:solidFill>
                  <a:srgbClr val="CAD6DE"/>
                </a:solidFill>
                <a:latin typeface="Cabin" pitchFamily="34" charset="0"/>
                <a:ea typeface="Cabin" pitchFamily="34" charset="-122"/>
                <a:cs typeface="Cabin" pitchFamily="34" charset="-120"/>
              </a:rPr>
              <a:t>, has created a predictive model and user-friendly interface for diabetes risk assessment.</a:t>
            </a:r>
            <a:endParaRPr lang="en-US" sz="1750" dirty="0"/>
          </a:p>
        </p:txBody>
      </p:sp>
      <p:sp>
        <p:nvSpPr>
          <p:cNvPr id="5" name="Text 2"/>
          <p:cNvSpPr/>
          <p:nvPr/>
        </p:nvSpPr>
        <p:spPr>
          <a:xfrm>
            <a:off x="778193" y="5167432"/>
            <a:ext cx="7587615" cy="1423035"/>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The project encompasses data preprocessing, exploratory data analysis, feature engineering, model development, and deployment. By leveraging a dataset of 100,000 individuals' health records, the team has developed insights and a practical tool for early diabetes diagnosis. </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26033-5672-9B92-B0CE-5E014EB1E810}"/>
              </a:ext>
            </a:extLst>
          </p:cNvPr>
          <p:cNvPicPr>
            <a:picLocks noChangeAspect="1"/>
          </p:cNvPicPr>
          <p:nvPr/>
        </p:nvPicPr>
        <p:blipFill>
          <a:blip r:embed="rId2"/>
          <a:stretch>
            <a:fillRect/>
          </a:stretch>
        </p:blipFill>
        <p:spPr>
          <a:xfrm>
            <a:off x="1724628" y="616556"/>
            <a:ext cx="11002822" cy="6996487"/>
          </a:xfrm>
          <a:prstGeom prst="rect">
            <a:avLst/>
          </a:prstGeom>
        </p:spPr>
      </p:pic>
      <p:sp>
        <p:nvSpPr>
          <p:cNvPr id="4" name="Rectangle 3">
            <a:extLst>
              <a:ext uri="{FF2B5EF4-FFF2-40B4-BE49-F238E27FC236}">
                <a16:creationId xmlns:a16="http://schemas.microsoft.com/office/drawing/2014/main" id="{9232F3A6-34E6-B0FC-0D43-D4C7CA98BD43}"/>
              </a:ext>
            </a:extLst>
          </p:cNvPr>
          <p:cNvSpPr/>
          <p:nvPr/>
        </p:nvSpPr>
        <p:spPr>
          <a:xfrm>
            <a:off x="12829572" y="7613043"/>
            <a:ext cx="1724628" cy="526310"/>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3097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abetes prevalence across age groups&#10;&#10;Description automatically generated">
            <a:extLst>
              <a:ext uri="{FF2B5EF4-FFF2-40B4-BE49-F238E27FC236}">
                <a16:creationId xmlns:a16="http://schemas.microsoft.com/office/drawing/2014/main" id="{708C261A-EC56-4960-C6FF-65E261E12F5B}"/>
              </a:ext>
            </a:extLst>
          </p:cNvPr>
          <p:cNvPicPr>
            <a:picLocks noChangeAspect="1"/>
          </p:cNvPicPr>
          <p:nvPr/>
        </p:nvPicPr>
        <p:blipFill>
          <a:blip r:embed="rId2"/>
          <a:stretch>
            <a:fillRect/>
          </a:stretch>
        </p:blipFill>
        <p:spPr>
          <a:xfrm>
            <a:off x="2056666" y="856795"/>
            <a:ext cx="10517068" cy="6516009"/>
          </a:xfrm>
          <a:prstGeom prst="rect">
            <a:avLst/>
          </a:prstGeom>
        </p:spPr>
      </p:pic>
    </p:spTree>
    <p:extLst>
      <p:ext uri="{BB962C8B-B14F-4D97-AF65-F5344CB8AC3E}">
        <p14:creationId xmlns:p14="http://schemas.microsoft.com/office/powerpoint/2010/main" val="93165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number of bmi&#10;&#10;Description automatically generated">
            <a:extLst>
              <a:ext uri="{FF2B5EF4-FFF2-40B4-BE49-F238E27FC236}">
                <a16:creationId xmlns:a16="http://schemas.microsoft.com/office/drawing/2014/main" id="{5073C8FE-628A-91B5-F9F1-5196C5C74C74}"/>
              </a:ext>
            </a:extLst>
          </p:cNvPr>
          <p:cNvPicPr>
            <a:picLocks noChangeAspect="1"/>
          </p:cNvPicPr>
          <p:nvPr/>
        </p:nvPicPr>
        <p:blipFill>
          <a:blip r:embed="rId2"/>
          <a:stretch>
            <a:fillRect/>
          </a:stretch>
        </p:blipFill>
        <p:spPr>
          <a:xfrm>
            <a:off x="772160" y="1312863"/>
            <a:ext cx="6349999" cy="5603873"/>
          </a:xfrm>
          <a:prstGeom prst="rect">
            <a:avLst/>
          </a:prstGeom>
        </p:spPr>
      </p:pic>
      <p:pic>
        <p:nvPicPr>
          <p:cNvPr id="5" name="Picture 4" descr="A graph of blood glucose level distribution&#10;&#10;Description automatically generated">
            <a:extLst>
              <a:ext uri="{FF2B5EF4-FFF2-40B4-BE49-F238E27FC236}">
                <a16:creationId xmlns:a16="http://schemas.microsoft.com/office/drawing/2014/main" id="{69E6B1D8-0699-28FE-CB76-283DEE922CD7}"/>
              </a:ext>
            </a:extLst>
          </p:cNvPr>
          <p:cNvPicPr>
            <a:picLocks noChangeAspect="1"/>
          </p:cNvPicPr>
          <p:nvPr/>
        </p:nvPicPr>
        <p:blipFill>
          <a:blip r:embed="rId3"/>
          <a:stretch>
            <a:fillRect/>
          </a:stretch>
        </p:blipFill>
        <p:spPr>
          <a:xfrm>
            <a:off x="7508238" y="1312863"/>
            <a:ext cx="6350000" cy="5603873"/>
          </a:xfrm>
          <a:prstGeom prst="rect">
            <a:avLst/>
          </a:prstGeom>
        </p:spPr>
      </p:pic>
    </p:spTree>
    <p:extLst>
      <p:ext uri="{BB962C8B-B14F-4D97-AF65-F5344CB8AC3E}">
        <p14:creationId xmlns:p14="http://schemas.microsoft.com/office/powerpoint/2010/main" val="375359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Description automatically generated with medium confidence">
            <a:extLst>
              <a:ext uri="{FF2B5EF4-FFF2-40B4-BE49-F238E27FC236}">
                <a16:creationId xmlns:a16="http://schemas.microsoft.com/office/drawing/2014/main" id="{5314BA86-17AC-7301-72D0-3076888ECB62}"/>
              </a:ext>
            </a:extLst>
          </p:cNvPr>
          <p:cNvPicPr>
            <a:picLocks noChangeAspect="1"/>
          </p:cNvPicPr>
          <p:nvPr/>
        </p:nvPicPr>
        <p:blipFill>
          <a:blip r:embed="rId2"/>
          <a:stretch>
            <a:fillRect/>
          </a:stretch>
        </p:blipFill>
        <p:spPr>
          <a:xfrm>
            <a:off x="446716" y="353118"/>
            <a:ext cx="13570367" cy="7107048"/>
          </a:xfrm>
          <a:prstGeom prst="rect">
            <a:avLst/>
          </a:prstGeom>
        </p:spPr>
      </p:pic>
    </p:spTree>
    <p:extLst>
      <p:ext uri="{BB962C8B-B14F-4D97-AF65-F5344CB8AC3E}">
        <p14:creationId xmlns:p14="http://schemas.microsoft.com/office/powerpoint/2010/main" val="265326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EEBDC-3562-24E4-A8A8-D0F6151383C0}"/>
              </a:ext>
            </a:extLst>
          </p:cNvPr>
          <p:cNvSpPr txBox="1"/>
          <p:nvPr/>
        </p:nvSpPr>
        <p:spPr>
          <a:xfrm>
            <a:off x="858643" y="635290"/>
            <a:ext cx="12545121" cy="6740307"/>
          </a:xfrm>
          <a:prstGeom prst="rect">
            <a:avLst/>
          </a:prstGeom>
          <a:noFill/>
        </p:spPr>
        <p:txBody>
          <a:bodyPr wrap="square" rtlCol="0">
            <a:spAutoFit/>
          </a:bodyPr>
          <a:lstStyle/>
          <a:p>
            <a:r>
              <a:rPr lang="en-US" dirty="0">
                <a:solidFill>
                  <a:schemeClr val="bg1"/>
                </a:solidFill>
                <a:latin typeface="Roboto Slab" pitchFamily="2" charset="0"/>
                <a:ea typeface="Roboto Slab" pitchFamily="2" charset="0"/>
                <a:cs typeface="Roboto Slab" pitchFamily="2" charset="0"/>
              </a:rPr>
              <a:t>Average Age of Diabetic Cases</a:t>
            </a:r>
          </a:p>
          <a:p>
            <a:endParaRPr lang="en-US" dirty="0">
              <a:solidFill>
                <a:schemeClr val="bg1"/>
              </a:solidFill>
            </a:endParaRPr>
          </a:p>
          <a:p>
            <a:r>
              <a:rPr lang="en-US" dirty="0">
                <a:solidFill>
                  <a:schemeClr val="bg1"/>
                </a:solidFill>
                <a:latin typeface="Roboto Slab" pitchFamily="2" charset="0"/>
                <a:ea typeface="Roboto Slab" pitchFamily="2" charset="0"/>
                <a:cs typeface="Roboto Slab" pitchFamily="2" charset="0"/>
              </a:rPr>
              <a:t>Trend: The average age of diabetic cases shows some fluctuations over the years. The average age started around 62 years in 2015, dropped to about 60 years in 2016, then gradually increased, peaking around more than 68 years between 2020 and 2021, before dropping again. </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Average Blood Glucose Level of Diabetic Cases </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Trend: The average blood glucose level of diabetic cases shows a noticeable spike From 2015 to 2018, the average blood glucose level remained relatively stable around 180-190 mg/dL. However, there was a sharp increase in 2019, peaking at around 260 mg/dL, followed by a decrease in 2020 and 2021, then a slight increase again in 2022. </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Average HbA1c Level of Diabetic Cases</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Trend: The average HbA1c level also shows fluctuations over the years. The average HbA1c level was relatively stable from 2015 to 2017 around 6.8%. It then showed some variations, with a peak in 2018 and a dip in 2020, followed by another peak in 2022.</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Average BMI of Diabetic Cases</a:t>
            </a:r>
          </a:p>
          <a:p>
            <a:endParaRPr lang="en-US" dirty="0">
              <a:solidFill>
                <a:schemeClr val="bg1"/>
              </a:solidFill>
              <a:latin typeface="Roboto Slab" pitchFamily="2" charset="0"/>
              <a:ea typeface="Roboto Slab" pitchFamily="2" charset="0"/>
              <a:cs typeface="Roboto Slab" pitchFamily="2" charset="0"/>
            </a:endParaRPr>
          </a:p>
          <a:p>
            <a:r>
              <a:rPr lang="en-US" dirty="0">
                <a:solidFill>
                  <a:schemeClr val="bg1"/>
                </a:solidFill>
                <a:latin typeface="Roboto Slab" pitchFamily="2" charset="0"/>
                <a:ea typeface="Roboto Slab" pitchFamily="2" charset="0"/>
                <a:cs typeface="Roboto Slab" pitchFamily="2" charset="0"/>
              </a:rPr>
              <a:t> Trend: the average BMI of diabetic individuals remained relatively stable, around 31, until 2019,</a:t>
            </a:r>
          </a:p>
          <a:p>
            <a:r>
              <a:rPr lang="en-US" dirty="0">
                <a:solidFill>
                  <a:schemeClr val="bg1"/>
                </a:solidFill>
                <a:latin typeface="Roboto Slab" pitchFamily="2" charset="0"/>
                <a:ea typeface="Roboto Slab" pitchFamily="2" charset="0"/>
                <a:cs typeface="Roboto Slab" pitchFamily="2" charset="0"/>
              </a:rPr>
              <a:t> after which it began to steadily decline, dropping significantly between 2020 and 2022. This</a:t>
            </a:r>
          </a:p>
          <a:p>
            <a:r>
              <a:rPr lang="en-US" dirty="0">
                <a:solidFill>
                  <a:schemeClr val="bg1"/>
                </a:solidFill>
                <a:latin typeface="Roboto Slab" pitchFamily="2" charset="0"/>
                <a:ea typeface="Roboto Slab" pitchFamily="2" charset="0"/>
                <a:cs typeface="Roboto Slab" pitchFamily="2" charset="0"/>
              </a:rPr>
              <a:t> decrease could suggest that diabetic patients are becoming more health-conscious or that there</a:t>
            </a:r>
          </a:p>
          <a:p>
            <a:r>
              <a:rPr lang="en-US" dirty="0">
                <a:solidFill>
                  <a:schemeClr val="bg1"/>
                </a:solidFill>
                <a:latin typeface="Roboto Slab" pitchFamily="2" charset="0"/>
                <a:ea typeface="Roboto Slab" pitchFamily="2" charset="0"/>
                <a:cs typeface="Roboto Slab" pitchFamily="2" charset="0"/>
              </a:rPr>
              <a:t> are other factors leading to lower BMI in recent years.</a:t>
            </a:r>
          </a:p>
        </p:txBody>
      </p:sp>
    </p:spTree>
    <p:extLst>
      <p:ext uri="{BB962C8B-B14F-4D97-AF65-F5344CB8AC3E}">
        <p14:creationId xmlns:p14="http://schemas.microsoft.com/office/powerpoint/2010/main" val="116642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Models Implemented</a:t>
            </a:r>
            <a:endParaRPr lang="en-US" sz="2160" dirty="0">
              <a:solidFill>
                <a:schemeClr val="bg1"/>
              </a:solidFill>
            </a:endParaRPr>
          </a:p>
        </p:txBody>
      </p:sp>
      <p:sp>
        <p:nvSpPr>
          <p:cNvPr id="4" name="Object 3"/>
          <p:cNvSpPr/>
          <p:nvPr/>
        </p:nvSpPr>
        <p:spPr>
          <a:xfrm>
            <a:off x="1142714" y="1816773"/>
            <a:ext cx="6536326" cy="5761136"/>
          </a:xfrm>
          <a:prstGeom prst="rect">
            <a:avLst/>
          </a:prstGeom>
          <a:noFill/>
        </p:spPr>
        <p:txBody>
          <a:bodyPr wrap="square" lIns="0" tIns="0" rIns="0" bIns="0" rtlCol="0" anchor="t"/>
          <a:lstStyle/>
          <a:p>
            <a:pPr marL="291480" indent="-291480">
              <a:lnSpc>
                <a:spcPts val="2600"/>
              </a:lnSpc>
              <a:buSzPct val="100000"/>
              <a:buChar char="•"/>
            </a:pPr>
            <a:r>
              <a:rPr lang="en-US" sz="1928" b="1" kern="0" spc="193" dirty="0">
                <a:solidFill>
                  <a:schemeClr val="bg1"/>
                </a:solidFill>
                <a:latin typeface="Roboto" pitchFamily="34" charset="0"/>
                <a:ea typeface="Roboto" pitchFamily="34" charset="-122"/>
                <a:cs typeface="Roboto" pitchFamily="34" charset="-120"/>
              </a:rPr>
              <a:t>DECISION TREE</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supervised learning algorithm that constructs a tree-like model of decisions based on feature values to make predictions.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RANDOM FOREST</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An ensemble learning method that combines multiple decision trees to improve the accuracy and robustness of the model.</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XGBOOST</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gradient boosting algorithm that uses a tree-based learning model to provide state-of-the-art performance on a wide range of problems.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GRADIENT BOOSTING</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An ensemble learning method that combines multiple weak models (e.g., decision trees) to create a strong predictive model through an iterative process of gradient descent.</a:t>
            </a:r>
            <a:endParaRPr lang="en-US" sz="2160" dirty="0">
              <a:solidFill>
                <a:schemeClr val="bg1"/>
              </a:solidFill>
            </a:endParaRPr>
          </a:p>
        </p:txBody>
      </p:sp>
      <p:sp>
        <p:nvSpPr>
          <p:cNvPr id="5" name="Object 4"/>
          <p:cNvSpPr/>
          <p:nvPr/>
        </p:nvSpPr>
        <p:spPr>
          <a:xfrm>
            <a:off x="7679040" y="1816772"/>
            <a:ext cx="6536326" cy="5577400"/>
          </a:xfrm>
          <a:prstGeom prst="rect">
            <a:avLst/>
          </a:prstGeom>
          <a:noFill/>
        </p:spPr>
        <p:txBody>
          <a:bodyPr wrap="square" lIns="0" tIns="0" rIns="0" bIns="0" rtlCol="0" anchor="t"/>
          <a:lstStyle/>
          <a:p>
            <a:pPr marL="291480" indent="-291480">
              <a:lnSpc>
                <a:spcPts val="2600"/>
              </a:lnSpc>
              <a:buSzPct val="100000"/>
              <a:buChar char="•"/>
            </a:pPr>
            <a:r>
              <a:rPr lang="en-US" sz="1928" b="1" kern="0" spc="193" dirty="0">
                <a:solidFill>
                  <a:schemeClr val="bg1"/>
                </a:solidFill>
                <a:latin typeface="Roboto" pitchFamily="34" charset="0"/>
                <a:ea typeface="Roboto" pitchFamily="34" charset="-122"/>
                <a:cs typeface="Roboto" pitchFamily="34" charset="-120"/>
              </a:rPr>
              <a:t>LOGISTIC REGRESSION</a:t>
            </a:r>
          </a:p>
          <a:p>
            <a:pPr lvl="1">
              <a:lnSpc>
                <a:spcPts val="2124"/>
              </a:lnSpc>
              <a:spcBef>
                <a:spcPts val="311"/>
              </a:spcBef>
            </a:pPr>
            <a:r>
              <a:rPr lang="en-US" sz="1495" kern="0" spc="30" dirty="0">
                <a:solidFill>
                  <a:schemeClr val="bg1"/>
                </a:solidFill>
                <a:latin typeface="Roboto Slab" pitchFamily="34" charset="0"/>
                <a:ea typeface="Roboto Slab" pitchFamily="34" charset="-122"/>
                <a:cs typeface="Roboto Slab" pitchFamily="34" charset="-120"/>
              </a:rPr>
              <a:t>A statistical model used for binary classification problems, where the goal is to predict the probability of an instance belonging to a particular class.</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K-Nearest Neighbors  			           </a:t>
            </a:r>
            <a:r>
              <a:rPr lang="en-US" sz="1495" kern="0" spc="30" dirty="0">
                <a:solidFill>
                  <a:schemeClr val="bg1"/>
                </a:solidFill>
                <a:latin typeface="Roboto Slab" pitchFamily="34" charset="0"/>
                <a:ea typeface="Roboto Slab" pitchFamily="34" charset="-122"/>
                <a:cs typeface="Roboto Slab" pitchFamily="34" charset="-120"/>
              </a:rPr>
              <a:t>A simple and intuitive algorithm that classifies a data point based on the majority class of its nearest neighbors. It works by finding the 'k' closest data points (neighbors) to the input data and making predictions based on the most common class among those neighbors.</a:t>
            </a:r>
            <a:r>
              <a:rPr lang="en-US" sz="1928" b="1" kern="0" spc="193" dirty="0">
                <a:solidFill>
                  <a:schemeClr val="bg1"/>
                </a:solidFill>
                <a:latin typeface="Roboto" pitchFamily="34" charset="0"/>
                <a:ea typeface="Roboto" pitchFamily="34" charset="-122"/>
                <a:cs typeface="Roboto" pitchFamily="34" charset="-120"/>
              </a:rPr>
              <a:t>                   	         </a:t>
            </a:r>
          </a:p>
          <a:p>
            <a:pPr marL="291480" indent="-291480">
              <a:lnSpc>
                <a:spcPts val="2600"/>
              </a:lnSpc>
              <a:spcBef>
                <a:spcPts val="2689"/>
              </a:spcBef>
              <a:buSzPct val="100000"/>
              <a:buChar char="•"/>
            </a:pPr>
            <a:r>
              <a:rPr lang="en-US" sz="1928" b="1" kern="0" spc="193" dirty="0">
                <a:solidFill>
                  <a:schemeClr val="bg1"/>
                </a:solidFill>
                <a:latin typeface="Roboto" pitchFamily="34" charset="0"/>
                <a:ea typeface="Roboto" pitchFamily="34" charset="-122"/>
                <a:cs typeface="Roboto" pitchFamily="34" charset="-120"/>
              </a:rPr>
              <a:t>Naive Bayes				           </a:t>
            </a:r>
            <a:r>
              <a:rPr lang="en-US" sz="1495" kern="0" spc="30" dirty="0">
                <a:solidFill>
                  <a:schemeClr val="bg1"/>
                </a:solidFill>
                <a:latin typeface="Roboto Slab" pitchFamily="34" charset="0"/>
                <a:ea typeface="Roboto Slab" pitchFamily="34" charset="-122"/>
                <a:cs typeface="Roboto Slab" pitchFamily="34" charset="-120"/>
              </a:rPr>
              <a:t>A probabilistic classifier based on Bayes' Theorem, which assumes that the features are conditionally independent. Despite its simplicity, Naive Bayes is effective for large datasets and is commonly used for text classification and spam filtering.	</a:t>
            </a:r>
            <a:r>
              <a:rPr lang="en-US" sz="1928" b="1" kern="0" spc="193" dirty="0">
                <a:solidFill>
                  <a:schemeClr val="bg1"/>
                </a:solidFill>
                <a:latin typeface="Roboto" pitchFamily="34" charset="0"/>
                <a:ea typeface="Roboto" pitchFamily="34" charset="-122"/>
                <a:cs typeface="Roboto" pitchFamily="34" charset="-120"/>
              </a:rPr>
              <a:t>		</a:t>
            </a:r>
            <a:endParaRPr lang="en-US" sz="216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AA504-0B35-5084-1B80-A9D56FE1A65A}"/>
              </a:ext>
            </a:extLst>
          </p:cNvPr>
          <p:cNvPicPr>
            <a:picLocks noChangeAspect="1"/>
          </p:cNvPicPr>
          <p:nvPr/>
        </p:nvPicPr>
        <p:blipFill>
          <a:blip r:embed="rId2"/>
          <a:stretch>
            <a:fillRect/>
          </a:stretch>
        </p:blipFill>
        <p:spPr>
          <a:xfrm>
            <a:off x="422860" y="694020"/>
            <a:ext cx="13784679" cy="7464789"/>
          </a:xfrm>
          <a:prstGeom prst="rect">
            <a:avLst/>
          </a:prstGeom>
        </p:spPr>
      </p:pic>
      <p:sp>
        <p:nvSpPr>
          <p:cNvPr id="4" name="TextBox 3">
            <a:extLst>
              <a:ext uri="{FF2B5EF4-FFF2-40B4-BE49-F238E27FC236}">
                <a16:creationId xmlns:a16="http://schemas.microsoft.com/office/drawing/2014/main" id="{A2375809-44A0-018C-136F-DA30C1181B31}"/>
              </a:ext>
            </a:extLst>
          </p:cNvPr>
          <p:cNvSpPr txBox="1"/>
          <p:nvPr/>
        </p:nvSpPr>
        <p:spPr>
          <a:xfrm>
            <a:off x="260813" y="70791"/>
            <a:ext cx="11082375" cy="559705"/>
          </a:xfrm>
          <a:prstGeom prst="rect">
            <a:avLst/>
          </a:prstGeom>
          <a:noFill/>
        </p:spPr>
        <p:txBody>
          <a:bodyPr wrap="square" rtlCol="0">
            <a:spAutoFit/>
          </a:bodyPr>
          <a:lstStyle>
            <a:defPPr>
              <a:defRPr lang="en-US"/>
            </a:defPPr>
            <a:lvl1pPr>
              <a:defRPr sz="3037" kern="0" spc="121">
                <a:solidFill>
                  <a:schemeClr val="bg1"/>
                </a:solidFill>
                <a:latin typeface="Roboto Slab" pitchFamily="34" charset="0"/>
                <a:ea typeface="Roboto Slab" pitchFamily="34" charset="-122"/>
                <a:cs typeface="Roboto Slab" pitchFamily="34" charset="-120"/>
              </a:defRPr>
            </a:lvl1pPr>
          </a:lstStyle>
          <a:p>
            <a:r>
              <a:rPr lang="en-US" dirty="0"/>
              <a:t>Comparison between metrics according to each model</a:t>
            </a:r>
          </a:p>
        </p:txBody>
      </p:sp>
      <p:pic>
        <p:nvPicPr>
          <p:cNvPr id="6" name="Picture 5">
            <a:extLst>
              <a:ext uri="{FF2B5EF4-FFF2-40B4-BE49-F238E27FC236}">
                <a16:creationId xmlns:a16="http://schemas.microsoft.com/office/drawing/2014/main" id="{B1CCACEC-8DF0-8037-9CF1-3105C1EC5385}"/>
              </a:ext>
            </a:extLst>
          </p:cNvPr>
          <p:cNvPicPr>
            <a:picLocks noChangeAspect="1"/>
          </p:cNvPicPr>
          <p:nvPr/>
        </p:nvPicPr>
        <p:blipFill>
          <a:blip r:embed="rId3"/>
          <a:stretch>
            <a:fillRect/>
          </a:stretch>
        </p:blipFill>
        <p:spPr>
          <a:xfrm>
            <a:off x="14207539" y="7206176"/>
            <a:ext cx="295316" cy="952633"/>
          </a:xfrm>
          <a:prstGeom prst="rect">
            <a:avLst/>
          </a:prstGeom>
        </p:spPr>
      </p:pic>
    </p:spTree>
    <p:extLst>
      <p:ext uri="{BB962C8B-B14F-4D97-AF65-F5344CB8AC3E}">
        <p14:creationId xmlns:p14="http://schemas.microsoft.com/office/powerpoint/2010/main" val="72431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285AF4-604D-8058-AFBE-EA6F4F9D3B33}"/>
              </a:ext>
            </a:extLst>
          </p:cNvPr>
          <p:cNvPicPr>
            <a:picLocks noChangeAspect="1"/>
          </p:cNvPicPr>
          <p:nvPr/>
        </p:nvPicPr>
        <p:blipFill>
          <a:blip r:embed="rId2"/>
          <a:stretch>
            <a:fillRect/>
          </a:stretch>
        </p:blipFill>
        <p:spPr>
          <a:xfrm>
            <a:off x="0" y="884672"/>
            <a:ext cx="9005155" cy="7344928"/>
          </a:xfrm>
          <a:prstGeom prst="rect">
            <a:avLst/>
          </a:prstGeom>
        </p:spPr>
      </p:pic>
      <p:sp>
        <p:nvSpPr>
          <p:cNvPr id="7" name="TextBox 6">
            <a:extLst>
              <a:ext uri="{FF2B5EF4-FFF2-40B4-BE49-F238E27FC236}">
                <a16:creationId xmlns:a16="http://schemas.microsoft.com/office/drawing/2014/main" id="{ABBF3332-FB1A-5931-D582-D7552FE91A0D}"/>
              </a:ext>
            </a:extLst>
          </p:cNvPr>
          <p:cNvSpPr txBox="1"/>
          <p:nvPr/>
        </p:nvSpPr>
        <p:spPr>
          <a:xfrm>
            <a:off x="419970" y="157699"/>
            <a:ext cx="6032485" cy="559705"/>
          </a:xfrm>
          <a:prstGeom prst="rect">
            <a:avLst/>
          </a:prstGeom>
          <a:noFill/>
        </p:spPr>
        <p:txBody>
          <a:bodyPr wrap="none" rtlCol="0">
            <a:spAutoFit/>
          </a:bodyPr>
          <a:lstStyle/>
          <a:p>
            <a:r>
              <a:rPr lang="en-US" sz="3037" kern="0" spc="121" dirty="0">
                <a:solidFill>
                  <a:schemeClr val="bg1"/>
                </a:solidFill>
                <a:latin typeface="Roboto Slab" pitchFamily="34" charset="0"/>
                <a:ea typeface="Roboto Slab" pitchFamily="34" charset="-122"/>
                <a:cs typeface="Roboto Slab" pitchFamily="34" charset="-120"/>
              </a:rPr>
              <a:t>Precision-Recall compassion </a:t>
            </a:r>
          </a:p>
        </p:txBody>
      </p:sp>
      <p:sp>
        <p:nvSpPr>
          <p:cNvPr id="2" name="TextBox 1">
            <a:extLst>
              <a:ext uri="{FF2B5EF4-FFF2-40B4-BE49-F238E27FC236}">
                <a16:creationId xmlns:a16="http://schemas.microsoft.com/office/drawing/2014/main" id="{7FDAD02C-C9E8-235F-8CC6-B2F194E8B017}"/>
              </a:ext>
            </a:extLst>
          </p:cNvPr>
          <p:cNvSpPr txBox="1"/>
          <p:nvPr/>
        </p:nvSpPr>
        <p:spPr>
          <a:xfrm>
            <a:off x="9485225" y="1721014"/>
            <a:ext cx="4810638" cy="4524315"/>
          </a:xfrm>
          <a:prstGeom prst="rect">
            <a:avLst/>
          </a:prstGeom>
          <a:noFill/>
        </p:spPr>
        <p:txBody>
          <a:bodyPr wrap="square" rtlCol="0">
            <a:spAutoFit/>
          </a:bodyPr>
          <a:lstStyle/>
          <a:p>
            <a:r>
              <a:rPr lang="en-US" dirty="0">
                <a:solidFill>
                  <a:schemeClr val="bg1"/>
                </a:solidFill>
                <a:latin typeface="Roboto Slab" pitchFamily="2" charset="0"/>
                <a:ea typeface="Roboto Slab" pitchFamily="2" charset="0"/>
                <a:cs typeface="Roboto Slab" pitchFamily="2" charset="0"/>
              </a:rPr>
              <a:t>AUC-PR: is a measure of the overall performance of a classification model. It is the area under the precision-recall curve, which represents the average precision at different recall levels. A higher AUC-PR indicates better performance. The AUC-PR is a more suitable metric than the AUC-ROC when dealing with imbalanced datasets, where the number of positive and negative examples is significantly different. This is because AUC-ROC can be misleading in such cases, as it may give a high score even if the model performs poorly on the minority class , There is all used Models performance based on this metric</a:t>
            </a:r>
          </a:p>
        </p:txBody>
      </p:sp>
    </p:spTree>
    <p:extLst>
      <p:ext uri="{BB962C8B-B14F-4D97-AF65-F5344CB8AC3E}">
        <p14:creationId xmlns:p14="http://schemas.microsoft.com/office/powerpoint/2010/main" val="103793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855583"/>
            <a:ext cx="12692896" cy="1452086"/>
          </a:xfrm>
          <a:prstGeom prst="rect">
            <a:avLst/>
          </a:prstGeom>
          <a:noFill/>
          <a:ln/>
        </p:spPr>
        <p:txBody>
          <a:bodyPr wrap="squar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Machine Learning Model Development</a:t>
            </a:r>
            <a:endParaRPr lang="en-US" sz="4550" dirty="0"/>
          </a:p>
        </p:txBody>
      </p:sp>
      <p:sp>
        <p:nvSpPr>
          <p:cNvPr id="3" name="Text 1"/>
          <p:cNvSpPr/>
          <p:nvPr/>
        </p:nvSpPr>
        <p:spPr>
          <a:xfrm>
            <a:off x="968693" y="2677954"/>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After exploring various algorithms, Gradient Boosting was selected as the primary model due to its strong performance, achieving 92% Recall in classifying diabetic and non-diabetic individuals. The model's overall accuracy is 89.89%, with an AUC-PR Score of 97.47%.</a:t>
            </a:r>
            <a:endParaRPr lang="en-US" sz="1900" dirty="0"/>
          </a:p>
        </p:txBody>
      </p:sp>
      <p:sp>
        <p:nvSpPr>
          <p:cNvPr id="4" name="Text 2"/>
          <p:cNvSpPr/>
          <p:nvPr/>
        </p:nvSpPr>
        <p:spPr>
          <a:xfrm>
            <a:off x="968693" y="4140756"/>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Two other models also performed well: XGBoost and Random Forest classifier. The XGBoost model achieved an accuracy of 88.75% and an AUC-PR Score of 97.06%, while the Random Forest Classifier achieved an accuracy of 88.75% and an AUC-PR Score of 96.85%.</a:t>
            </a:r>
            <a:endParaRPr lang="en-US" sz="1900" dirty="0"/>
          </a:p>
        </p:txBody>
      </p:sp>
      <p:pic>
        <p:nvPicPr>
          <p:cNvPr id="5" name="Image 0" descr="preencoded.png"/>
          <p:cNvPicPr>
            <a:picLocks noChangeAspect="1"/>
          </p:cNvPicPr>
          <p:nvPr/>
        </p:nvPicPr>
        <p:blipFill>
          <a:blip r:embed="rId3"/>
          <a:stretch>
            <a:fillRect/>
          </a:stretch>
        </p:blipFill>
        <p:spPr>
          <a:xfrm>
            <a:off x="968693" y="5603558"/>
            <a:ext cx="617220" cy="617220"/>
          </a:xfrm>
          <a:prstGeom prst="rect">
            <a:avLst/>
          </a:prstGeom>
        </p:spPr>
      </p:pic>
      <p:sp>
        <p:nvSpPr>
          <p:cNvPr id="6" name="Text 3"/>
          <p:cNvSpPr/>
          <p:nvPr/>
        </p:nvSpPr>
        <p:spPr>
          <a:xfrm>
            <a:off x="968693"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Model Accuracy</a:t>
            </a:r>
            <a:endParaRPr lang="en-US" sz="2250" dirty="0"/>
          </a:p>
        </p:txBody>
      </p:sp>
      <p:sp>
        <p:nvSpPr>
          <p:cNvPr id="7" name="Text 4"/>
          <p:cNvSpPr/>
          <p:nvPr/>
        </p:nvSpPr>
        <p:spPr>
          <a:xfrm>
            <a:off x="968693" y="6978848"/>
            <a:ext cx="3984069"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89.89%</a:t>
            </a:r>
            <a:endParaRPr lang="en-US" sz="1900" dirty="0"/>
          </a:p>
        </p:txBody>
      </p:sp>
      <p:pic>
        <p:nvPicPr>
          <p:cNvPr id="8" name="Image 1" descr="preencoded.png"/>
          <p:cNvPicPr>
            <a:picLocks noChangeAspect="1"/>
          </p:cNvPicPr>
          <p:nvPr/>
        </p:nvPicPr>
        <p:blipFill>
          <a:blip r:embed="rId4"/>
          <a:stretch>
            <a:fillRect/>
          </a:stretch>
        </p:blipFill>
        <p:spPr>
          <a:xfrm>
            <a:off x="5323046" y="5603558"/>
            <a:ext cx="617220" cy="617220"/>
          </a:xfrm>
          <a:prstGeom prst="rect">
            <a:avLst/>
          </a:prstGeom>
        </p:spPr>
      </p:pic>
      <p:sp>
        <p:nvSpPr>
          <p:cNvPr id="9" name="Text 5"/>
          <p:cNvSpPr/>
          <p:nvPr/>
        </p:nvSpPr>
        <p:spPr>
          <a:xfrm>
            <a:off x="5323046"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Recall</a:t>
            </a:r>
            <a:endParaRPr lang="en-US" sz="2250" dirty="0"/>
          </a:p>
        </p:txBody>
      </p:sp>
      <p:sp>
        <p:nvSpPr>
          <p:cNvPr id="10" name="Text 6"/>
          <p:cNvSpPr/>
          <p:nvPr/>
        </p:nvSpPr>
        <p:spPr>
          <a:xfrm>
            <a:off x="5323046" y="6978848"/>
            <a:ext cx="3984069"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92%</a:t>
            </a:r>
            <a:endParaRPr lang="en-US" sz="1900" dirty="0"/>
          </a:p>
        </p:txBody>
      </p:sp>
      <p:pic>
        <p:nvPicPr>
          <p:cNvPr id="11" name="Image 2" descr="preencoded.png"/>
          <p:cNvPicPr>
            <a:picLocks noChangeAspect="1"/>
          </p:cNvPicPr>
          <p:nvPr/>
        </p:nvPicPr>
        <p:blipFill>
          <a:blip r:embed="rId5"/>
          <a:stretch>
            <a:fillRect/>
          </a:stretch>
        </p:blipFill>
        <p:spPr>
          <a:xfrm>
            <a:off x="9677400" y="5603558"/>
            <a:ext cx="617220" cy="617220"/>
          </a:xfrm>
          <a:prstGeom prst="rect">
            <a:avLst/>
          </a:prstGeom>
        </p:spPr>
      </p:pic>
      <p:sp>
        <p:nvSpPr>
          <p:cNvPr id="12" name="Text 7"/>
          <p:cNvSpPr/>
          <p:nvPr/>
        </p:nvSpPr>
        <p:spPr>
          <a:xfrm>
            <a:off x="9677400" y="6467594"/>
            <a:ext cx="2904530" cy="363141"/>
          </a:xfrm>
          <a:prstGeom prst="rect">
            <a:avLst/>
          </a:prstGeom>
          <a:noFill/>
          <a:ln/>
        </p:spPr>
        <p:txBody>
          <a:bodyPr wrap="none" lIns="0" tIns="0" rIns="0" bIns="0" rtlCol="0" anchor="t"/>
          <a:lstStyle/>
          <a:p>
            <a:pPr marL="0" indent="0" algn="l">
              <a:lnSpc>
                <a:spcPts val="2850"/>
              </a:lnSpc>
              <a:buNone/>
            </a:pPr>
            <a:r>
              <a:rPr lang="en-US" sz="2250" dirty="0">
                <a:solidFill>
                  <a:srgbClr val="CAD6DE"/>
                </a:solidFill>
                <a:latin typeface="Unbounded" pitchFamily="34" charset="0"/>
                <a:ea typeface="Unbounded" pitchFamily="34" charset="-122"/>
                <a:cs typeface="Unbounded" pitchFamily="34" charset="-120"/>
              </a:rPr>
              <a:t>AUC-PR Score</a:t>
            </a:r>
            <a:endParaRPr lang="en-US" sz="2250" dirty="0"/>
          </a:p>
        </p:txBody>
      </p:sp>
      <p:sp>
        <p:nvSpPr>
          <p:cNvPr id="13" name="Text 8"/>
          <p:cNvSpPr/>
          <p:nvPr/>
        </p:nvSpPr>
        <p:spPr>
          <a:xfrm>
            <a:off x="9677400" y="6978848"/>
            <a:ext cx="3984188" cy="395049"/>
          </a:xfrm>
          <a:prstGeom prst="rect">
            <a:avLst/>
          </a:prstGeom>
          <a:noFill/>
          <a:ln/>
        </p:spPr>
        <p:txBody>
          <a:bodyPr wrap="none" lIns="0" tIns="0" rIns="0" bIns="0" rtlCol="0" anchor="t"/>
          <a:lstStyle/>
          <a:p>
            <a:pPr marL="0" indent="0" algn="l">
              <a:lnSpc>
                <a:spcPts val="3100"/>
              </a:lnSpc>
              <a:buNone/>
            </a:pPr>
            <a:r>
              <a:rPr lang="en-US" sz="1900" dirty="0">
                <a:solidFill>
                  <a:srgbClr val="CAD6DE"/>
                </a:solidFill>
                <a:latin typeface="Cabin" pitchFamily="34" charset="0"/>
                <a:ea typeface="Cabin" pitchFamily="34" charset="-122"/>
                <a:cs typeface="Cabin" pitchFamily="34" charset="-120"/>
              </a:rPr>
              <a:t>Gradient Boosting: 97.47%</a:t>
            </a:r>
            <a:endParaRPr lang="en-US" sz="1900" dirty="0"/>
          </a:p>
        </p:txBody>
      </p:sp>
      <p:sp>
        <p:nvSpPr>
          <p:cNvPr id="14" name="Rectangle 13">
            <a:extLst>
              <a:ext uri="{FF2B5EF4-FFF2-40B4-BE49-F238E27FC236}">
                <a16:creationId xmlns:a16="http://schemas.microsoft.com/office/drawing/2014/main" id="{82BF0216-AD8C-F106-9614-4647C9F24D4B}"/>
              </a:ext>
            </a:extLst>
          </p:cNvPr>
          <p:cNvSpPr/>
          <p:nvPr/>
        </p:nvSpPr>
        <p:spPr>
          <a:xfrm>
            <a:off x="12735613" y="7491171"/>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F4EC3-69DF-185D-CAFD-E0DCC32D8EA8}"/>
              </a:ext>
            </a:extLst>
          </p:cNvPr>
          <p:cNvPicPr>
            <a:picLocks noChangeAspect="1"/>
          </p:cNvPicPr>
          <p:nvPr/>
        </p:nvPicPr>
        <p:blipFill>
          <a:blip r:embed="rId2"/>
          <a:stretch>
            <a:fillRect/>
          </a:stretch>
        </p:blipFill>
        <p:spPr>
          <a:xfrm>
            <a:off x="0" y="738428"/>
            <a:ext cx="9429750" cy="7400925"/>
          </a:xfrm>
          <a:prstGeom prst="rect">
            <a:avLst/>
          </a:prstGeom>
        </p:spPr>
      </p:pic>
      <p:pic>
        <p:nvPicPr>
          <p:cNvPr id="5" name="Picture 4">
            <a:extLst>
              <a:ext uri="{FF2B5EF4-FFF2-40B4-BE49-F238E27FC236}">
                <a16:creationId xmlns:a16="http://schemas.microsoft.com/office/drawing/2014/main" id="{73AA7631-5673-1B7E-4D90-A209E4B16D97}"/>
              </a:ext>
            </a:extLst>
          </p:cNvPr>
          <p:cNvPicPr>
            <a:picLocks noChangeAspect="1"/>
          </p:cNvPicPr>
          <p:nvPr/>
        </p:nvPicPr>
        <p:blipFill>
          <a:blip r:embed="rId3"/>
          <a:stretch>
            <a:fillRect/>
          </a:stretch>
        </p:blipFill>
        <p:spPr>
          <a:xfrm>
            <a:off x="12836769" y="7134072"/>
            <a:ext cx="1793631" cy="1095528"/>
          </a:xfrm>
          <a:prstGeom prst="rect">
            <a:avLst/>
          </a:prstGeom>
        </p:spPr>
      </p:pic>
      <p:sp>
        <p:nvSpPr>
          <p:cNvPr id="6" name="TextBox 5">
            <a:extLst>
              <a:ext uri="{FF2B5EF4-FFF2-40B4-BE49-F238E27FC236}">
                <a16:creationId xmlns:a16="http://schemas.microsoft.com/office/drawing/2014/main" id="{323109DE-60A4-E3DA-2F45-0BADF8E567F9}"/>
              </a:ext>
            </a:extLst>
          </p:cNvPr>
          <p:cNvSpPr txBox="1"/>
          <p:nvPr/>
        </p:nvSpPr>
        <p:spPr>
          <a:xfrm>
            <a:off x="0" y="90247"/>
            <a:ext cx="9858724" cy="559705"/>
          </a:xfrm>
          <a:prstGeom prst="rect">
            <a:avLst/>
          </a:prstGeom>
          <a:noFill/>
        </p:spPr>
        <p:txBody>
          <a:bodyPr wrap="none" rtlCol="0">
            <a:spAutoFit/>
          </a:bodyPr>
          <a:lstStyle/>
          <a:p>
            <a:r>
              <a:rPr lang="en-US" sz="3037" kern="0" spc="121" dirty="0">
                <a:solidFill>
                  <a:schemeClr val="bg1"/>
                </a:solidFill>
                <a:latin typeface="Roboto Slab" pitchFamily="34" charset="0"/>
                <a:ea typeface="Roboto Slab" pitchFamily="34" charset="-122"/>
                <a:cs typeface="Roboto Slab" pitchFamily="34" charset="-120"/>
              </a:rPr>
              <a:t>Gradient boosting Confusion Matrix (Best model)</a:t>
            </a:r>
          </a:p>
        </p:txBody>
      </p:sp>
      <p:sp>
        <p:nvSpPr>
          <p:cNvPr id="2" name="TextBox 1">
            <a:extLst>
              <a:ext uri="{FF2B5EF4-FFF2-40B4-BE49-F238E27FC236}">
                <a16:creationId xmlns:a16="http://schemas.microsoft.com/office/drawing/2014/main" id="{5D52A708-6C71-B0CD-FE27-3A2790A2D03E}"/>
              </a:ext>
            </a:extLst>
          </p:cNvPr>
          <p:cNvSpPr txBox="1"/>
          <p:nvPr/>
        </p:nvSpPr>
        <p:spPr>
          <a:xfrm>
            <a:off x="9589479" y="738428"/>
            <a:ext cx="5568846" cy="1754326"/>
          </a:xfrm>
          <a:prstGeom prst="rect">
            <a:avLst/>
          </a:prstGeom>
          <a:noFill/>
        </p:spPr>
        <p:txBody>
          <a:bodyPr wrap="square" rtlCol="0">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89.89%</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97.47%</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recall    f1-score</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support</a:t>
            </a:r>
          </a:p>
          <a:p>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0     0.91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0.88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0.90</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 1410</a:t>
            </a:r>
          </a:p>
          <a:p>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1      0.89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0.92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0.90 </a:t>
            </a:r>
            <a:r>
              <a:rPr lang="ar-EG" kern="0" spc="30" dirty="0">
                <a:solidFill>
                  <a:schemeClr val="bg1"/>
                </a:solidFill>
                <a:latin typeface="Roboto Slab" pitchFamily="34" charset="0"/>
                <a:ea typeface="Roboto Slab" pitchFamily="34" charset="-122"/>
                <a:cs typeface="Roboto Slab" pitchFamily="34" charset="-120"/>
              </a:rPr>
              <a:t> 	    </a:t>
            </a:r>
            <a:r>
              <a:rPr lang="en-US" kern="0" spc="30" dirty="0">
                <a:solidFill>
                  <a:schemeClr val="bg1"/>
                </a:solidFill>
                <a:latin typeface="Roboto Slab" pitchFamily="34" charset="0"/>
                <a:ea typeface="Roboto Slab" pitchFamily="34" charset="-122"/>
                <a:cs typeface="Roboto Slab" pitchFamily="34" charset="-120"/>
              </a:rPr>
              <a:t>1409</a:t>
            </a:r>
          </a:p>
        </p:txBody>
      </p:sp>
    </p:spTree>
    <p:extLst>
      <p:ext uri="{BB962C8B-B14F-4D97-AF65-F5344CB8AC3E}">
        <p14:creationId xmlns:p14="http://schemas.microsoft.com/office/powerpoint/2010/main" val="302577663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Introduction</a:t>
            </a:r>
            <a:endParaRPr lang="en-US" sz="2160" dirty="0">
              <a:solidFill>
                <a:schemeClr val="bg1"/>
              </a:solidFill>
            </a:endParaRPr>
          </a:p>
        </p:txBody>
      </p:sp>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6855" y="2265968"/>
            <a:ext cx="662774" cy="1051297"/>
          </a:xfrm>
          <a:prstGeom prst="rect">
            <a:avLst/>
          </a:prstGeom>
        </p:spPr>
      </p:pic>
      <p:sp>
        <p:nvSpPr>
          <p:cNvPr id="5" name="Object 4"/>
          <p:cNvSpPr/>
          <p:nvPr/>
        </p:nvSpPr>
        <p:spPr>
          <a:xfrm>
            <a:off x="378240" y="3758244"/>
            <a:ext cx="4500008"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IMPORTANCE OF EARLY DIABETES DIAGNOSIS</a:t>
            </a:r>
            <a:endParaRPr lang="en-US" sz="2160" dirty="0">
              <a:solidFill>
                <a:schemeClr val="bg1"/>
              </a:solidFill>
            </a:endParaRPr>
          </a:p>
        </p:txBody>
      </p:sp>
      <p:sp>
        <p:nvSpPr>
          <p:cNvPr id="6" name="Object 5"/>
          <p:cNvSpPr/>
          <p:nvPr/>
        </p:nvSpPr>
        <p:spPr>
          <a:xfrm>
            <a:off x="378240" y="4366598"/>
            <a:ext cx="4500008"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Early diagnosis allows for prompt treatment and management, reducing the risk of complications such as blindness, kidney failure, and cardiovascular disease.</a:t>
            </a:r>
            <a:endParaRPr lang="en-US" sz="2160" dirty="0">
              <a:solidFill>
                <a:schemeClr val="bg1"/>
              </a:solidFill>
            </a:endParaRPr>
          </a:p>
        </p:txBody>
      </p:sp>
      <p:pic>
        <p:nvPicPr>
          <p:cNvPr id="7" name="Object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71464" y="2349296"/>
            <a:ext cx="891317" cy="891317"/>
          </a:xfrm>
          <a:prstGeom prst="rect">
            <a:avLst/>
          </a:prstGeom>
        </p:spPr>
      </p:pic>
      <p:sp>
        <p:nvSpPr>
          <p:cNvPr id="8" name="Object 7"/>
          <p:cNvSpPr/>
          <p:nvPr/>
        </p:nvSpPr>
        <p:spPr>
          <a:xfrm>
            <a:off x="5151357" y="3758244"/>
            <a:ext cx="4324031"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MACHINE LEARNING FOR DIABETES PREDICTION</a:t>
            </a:r>
            <a:endParaRPr lang="en-US" sz="2160" dirty="0">
              <a:solidFill>
                <a:schemeClr val="bg1"/>
              </a:solidFill>
            </a:endParaRPr>
          </a:p>
        </p:txBody>
      </p:sp>
      <p:sp>
        <p:nvSpPr>
          <p:cNvPr id="9" name="Object 8"/>
          <p:cNvSpPr/>
          <p:nvPr/>
        </p:nvSpPr>
        <p:spPr>
          <a:xfrm>
            <a:off x="5151357" y="4366598"/>
            <a:ext cx="4324031"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Leveraging health and demographic data to build predictive models that can identify individuals at risk of developing diabetes.</a:t>
            </a:r>
            <a:endParaRPr lang="en-US" sz="2160" dirty="0">
              <a:solidFill>
                <a:schemeClr val="bg1"/>
              </a:solidFill>
            </a:endParaRPr>
          </a:p>
        </p:txBody>
      </p:sp>
      <p:pic>
        <p:nvPicPr>
          <p:cNvPr id="10" name="Object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328941" y="2279358"/>
            <a:ext cx="1188422" cy="959880"/>
          </a:xfrm>
          <a:prstGeom prst="rect">
            <a:avLst/>
          </a:prstGeom>
        </p:spPr>
      </p:pic>
      <p:sp>
        <p:nvSpPr>
          <p:cNvPr id="11" name="Object 10"/>
          <p:cNvSpPr/>
          <p:nvPr/>
        </p:nvSpPr>
        <p:spPr>
          <a:xfrm>
            <a:off x="9817630" y="3758244"/>
            <a:ext cx="4361741" cy="258967"/>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PRIORITIZING RECALL AND AUC-PR</a:t>
            </a:r>
            <a:endParaRPr lang="en-US" sz="2160" dirty="0">
              <a:solidFill>
                <a:schemeClr val="bg1"/>
              </a:solidFill>
            </a:endParaRPr>
          </a:p>
        </p:txBody>
      </p:sp>
      <p:sp>
        <p:nvSpPr>
          <p:cNvPr id="12" name="Object 11"/>
          <p:cNvSpPr/>
          <p:nvPr/>
        </p:nvSpPr>
        <p:spPr>
          <a:xfrm>
            <a:off x="9817630" y="4107629"/>
            <a:ext cx="4361741" cy="1103291"/>
          </a:xfrm>
          <a:prstGeom prst="rect">
            <a:avLst/>
          </a:prstGeom>
          <a:noFill/>
        </p:spPr>
        <p:txBody>
          <a:bodyPr wrap="square" lIns="0" tIns="0" rIns="0" bIns="0" rtlCol="0" anchor="t"/>
          <a:lstStyle/>
          <a:p>
            <a:pPr algn="ctr">
              <a:lnSpc>
                <a:spcPts val="2173"/>
              </a:lnSpc>
              <a:spcBef>
                <a:spcPts val="698"/>
              </a:spcBef>
            </a:pPr>
            <a:r>
              <a:rPr lang="en-US" sz="1530" kern="0" spc="31" dirty="0">
                <a:solidFill>
                  <a:schemeClr val="bg1"/>
                </a:solidFill>
                <a:latin typeface="Roboto Slab" pitchFamily="34" charset="0"/>
                <a:ea typeface="Roboto Slab" pitchFamily="34" charset="-122"/>
                <a:cs typeface="Roboto Slab" pitchFamily="34" charset="-120"/>
              </a:rPr>
              <a:t>Focusing on high recall and AUC-PR metrics to minimize the number of false negatives, ensuring high-risk individuals are correctly identified.</a:t>
            </a:r>
            <a:endParaRPr lang="en-US" sz="2160" dirty="0">
              <a:solidFill>
                <a:schemeClr val="bg1"/>
              </a:solidFill>
            </a:endParaRPr>
          </a:p>
        </p:txBody>
      </p:sp>
      <p:sp>
        <p:nvSpPr>
          <p:cNvPr id="13" name="Object 12"/>
          <p:cNvSpPr/>
          <p:nvPr/>
        </p:nvSpPr>
        <p:spPr>
          <a:xfrm>
            <a:off x="0" y="6159230"/>
            <a:ext cx="14626742" cy="2068313"/>
          </a:xfrm>
          <a:prstGeom prst="rect">
            <a:avLst/>
          </a:prstGeom>
          <a:solidFill>
            <a:srgbClr val="DAE0C9"/>
          </a:solidFill>
        </p:spPr>
        <p:txBody>
          <a:bodyPr/>
          <a:lstStyle/>
          <a:p>
            <a:endParaRPr lang="en-US" sz="2160">
              <a:solidFill>
                <a:schemeClr val="bg1"/>
              </a:solidFill>
            </a:endParaRPr>
          </a:p>
        </p:txBody>
      </p:sp>
      <p:sp>
        <p:nvSpPr>
          <p:cNvPr id="14" name="Object 13"/>
          <p:cNvSpPr/>
          <p:nvPr/>
        </p:nvSpPr>
        <p:spPr>
          <a:xfrm>
            <a:off x="907315" y="6543326"/>
            <a:ext cx="12812112" cy="1294696"/>
          </a:xfrm>
          <a:prstGeom prst="rect">
            <a:avLst/>
          </a:prstGeom>
          <a:noFill/>
        </p:spPr>
        <p:txBody>
          <a:bodyPr wrap="square" lIns="0" tIns="0" rIns="0" bIns="0" rtlCol="0" anchor="t"/>
          <a:lstStyle/>
          <a:p>
            <a:pPr algn="ctr">
              <a:lnSpc>
                <a:spcPts val="2550"/>
              </a:lnSpc>
            </a:pPr>
            <a:r>
              <a:rPr lang="en-US" sz="1890" b="1" kern="0" spc="190" dirty="0">
                <a:latin typeface="Roboto" pitchFamily="34" charset="0"/>
                <a:ea typeface="Roboto" pitchFamily="34" charset="-122"/>
                <a:cs typeface="Roboto" pitchFamily="34" charset="-120"/>
              </a:rPr>
              <a:t>EARLY AND ACCURATE DIABETES DIAGNOSIS IS CRUCIAL FOR EFFECTIVE MANAGEMENT AND PREVENTION OF SERIOUS COMPLICATIONS. BY UTILIZING MACHINE LEARNING MODELS THAT PRIORITIZE KEY PERFORMANCE METRICS, HEALTHCARE PROFESSIONALS CAN MAKE INFORMED DECISIONS AND PROVIDE TIMELY INTERVENTIONS.</a:t>
            </a:r>
            <a:endParaRPr lang="en-US" sz="216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49620-930C-063C-BB39-71E260698B34}"/>
              </a:ext>
            </a:extLst>
          </p:cNvPr>
          <p:cNvPicPr>
            <a:picLocks noChangeAspect="1"/>
          </p:cNvPicPr>
          <p:nvPr/>
        </p:nvPicPr>
        <p:blipFill>
          <a:blip r:embed="rId2"/>
          <a:stretch>
            <a:fillRect/>
          </a:stretch>
        </p:blipFill>
        <p:spPr>
          <a:xfrm>
            <a:off x="-1" y="809019"/>
            <a:ext cx="8956431" cy="7420581"/>
          </a:xfrm>
          <a:prstGeom prst="rect">
            <a:avLst/>
          </a:prstGeom>
        </p:spPr>
      </p:pic>
      <p:pic>
        <p:nvPicPr>
          <p:cNvPr id="7" name="Picture 6">
            <a:extLst>
              <a:ext uri="{FF2B5EF4-FFF2-40B4-BE49-F238E27FC236}">
                <a16:creationId xmlns:a16="http://schemas.microsoft.com/office/drawing/2014/main" id="{059255C6-9F17-A64F-7D54-615806EA5A49}"/>
              </a:ext>
            </a:extLst>
          </p:cNvPr>
          <p:cNvPicPr>
            <a:picLocks noChangeAspect="1"/>
          </p:cNvPicPr>
          <p:nvPr/>
        </p:nvPicPr>
        <p:blipFill>
          <a:blip r:embed="rId3"/>
          <a:stretch>
            <a:fillRect/>
          </a:stretch>
        </p:blipFill>
        <p:spPr>
          <a:xfrm>
            <a:off x="10238762" y="6019492"/>
            <a:ext cx="4391638" cy="2210108"/>
          </a:xfrm>
          <a:prstGeom prst="rect">
            <a:avLst/>
          </a:prstGeom>
        </p:spPr>
      </p:pic>
      <p:sp>
        <p:nvSpPr>
          <p:cNvPr id="11" name="TextBox 10">
            <a:extLst>
              <a:ext uri="{FF2B5EF4-FFF2-40B4-BE49-F238E27FC236}">
                <a16:creationId xmlns:a16="http://schemas.microsoft.com/office/drawing/2014/main" id="{D9FC3020-F05D-4B60-2E77-818C52DD939C}"/>
              </a:ext>
            </a:extLst>
          </p:cNvPr>
          <p:cNvSpPr txBox="1"/>
          <p:nvPr/>
        </p:nvSpPr>
        <p:spPr>
          <a:xfrm>
            <a:off x="-1" y="96062"/>
            <a:ext cx="8100648" cy="5597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37" kern="0" spc="121" dirty="0">
                <a:solidFill>
                  <a:prstClr val="white"/>
                </a:solidFill>
                <a:latin typeface="Roboto Slab" pitchFamily="34" charset="0"/>
                <a:ea typeface="Roboto Slab" pitchFamily="34" charset="-122"/>
                <a:cs typeface="Roboto Slab" pitchFamily="34" charset="-120"/>
              </a:rPr>
              <a:t>Random Forest </a:t>
            </a:r>
            <a:r>
              <a:rPr kumimoji="0" lang="en-US" sz="3037" b="0" i="0" u="none" strike="noStrike" kern="0" cap="none" spc="121" normalizeH="0" baseline="0" noProof="0" dirty="0">
                <a:ln>
                  <a:noFill/>
                </a:ln>
                <a:solidFill>
                  <a:prstClr val="white"/>
                </a:solidFill>
                <a:effectLst/>
                <a:uLnTx/>
                <a:uFillTx/>
                <a:latin typeface="Roboto Slab" pitchFamily="34" charset="0"/>
                <a:ea typeface="Roboto Slab" pitchFamily="34" charset="-122"/>
                <a:cs typeface="Roboto Slab" pitchFamily="34" charset="-120"/>
              </a:rPr>
              <a:t>Confusion Matrix</a:t>
            </a:r>
          </a:p>
        </p:txBody>
      </p:sp>
      <p:sp>
        <p:nvSpPr>
          <p:cNvPr id="13" name="TextBox 12">
            <a:extLst>
              <a:ext uri="{FF2B5EF4-FFF2-40B4-BE49-F238E27FC236}">
                <a16:creationId xmlns:a16="http://schemas.microsoft.com/office/drawing/2014/main" id="{F9AFFDC9-90FE-27F3-6ACD-A19434FE4E72}"/>
              </a:ext>
            </a:extLst>
          </p:cNvPr>
          <p:cNvSpPr txBox="1"/>
          <p:nvPr/>
        </p:nvSpPr>
        <p:spPr>
          <a:xfrm>
            <a:off x="9237784" y="809019"/>
            <a:ext cx="5076092" cy="2031325"/>
          </a:xfrm>
          <a:prstGeom prst="rect">
            <a:avLst/>
          </a:prstGeom>
          <a:noFill/>
        </p:spPr>
        <p:txBody>
          <a:bodyPr wrap="square">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88.75%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96.85%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    recall  f1-score   support</a:t>
            </a:r>
          </a:p>
          <a:p>
            <a:endParaRPr lang="en-US" kern="0" spc="30" dirty="0">
              <a:solidFill>
                <a:schemeClr val="bg1"/>
              </a:solidFill>
              <a:latin typeface="Roboto Slab" pitchFamily="34" charset="0"/>
              <a:ea typeface="Roboto Slab" pitchFamily="34" charset="-122"/>
              <a:cs typeface="Roboto Slab" pitchFamily="34" charset="-120"/>
            </a:endParaRPr>
          </a:p>
          <a:p>
            <a:r>
              <a:rPr lang="en-US" kern="0" spc="30" dirty="0">
                <a:solidFill>
                  <a:schemeClr val="bg1"/>
                </a:solidFill>
                <a:latin typeface="Roboto Slab" pitchFamily="34" charset="0"/>
                <a:ea typeface="Roboto Slab" pitchFamily="34" charset="-122"/>
                <a:cs typeface="Roboto Slab" pitchFamily="34" charset="-120"/>
              </a:rPr>
              <a:t>           0       0.89      0.89      0.89      1410</a:t>
            </a:r>
          </a:p>
          <a:p>
            <a:r>
              <a:rPr lang="en-US" kern="0" spc="30" dirty="0">
                <a:solidFill>
                  <a:schemeClr val="bg1"/>
                </a:solidFill>
                <a:latin typeface="Roboto Slab" pitchFamily="34" charset="0"/>
                <a:ea typeface="Roboto Slab" pitchFamily="34" charset="-122"/>
                <a:cs typeface="Roboto Slab" pitchFamily="34" charset="-120"/>
              </a:rPr>
              <a:t>           1       0.89      0.89      0.89      1409</a:t>
            </a:r>
          </a:p>
        </p:txBody>
      </p:sp>
    </p:spTree>
    <p:extLst>
      <p:ext uri="{BB962C8B-B14F-4D97-AF65-F5344CB8AC3E}">
        <p14:creationId xmlns:p14="http://schemas.microsoft.com/office/powerpoint/2010/main" val="1949696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AEE51-A28A-3B94-5019-3CC8506BF466}"/>
              </a:ext>
            </a:extLst>
          </p:cNvPr>
          <p:cNvPicPr>
            <a:picLocks noChangeAspect="1"/>
          </p:cNvPicPr>
          <p:nvPr/>
        </p:nvPicPr>
        <p:blipFill>
          <a:blip r:embed="rId2"/>
          <a:stretch>
            <a:fillRect/>
          </a:stretch>
        </p:blipFill>
        <p:spPr>
          <a:xfrm>
            <a:off x="0" y="711891"/>
            <a:ext cx="9073662" cy="7517709"/>
          </a:xfrm>
          <a:prstGeom prst="rect">
            <a:avLst/>
          </a:prstGeom>
        </p:spPr>
      </p:pic>
      <p:sp>
        <p:nvSpPr>
          <p:cNvPr id="9" name="TextBox 8">
            <a:extLst>
              <a:ext uri="{FF2B5EF4-FFF2-40B4-BE49-F238E27FC236}">
                <a16:creationId xmlns:a16="http://schemas.microsoft.com/office/drawing/2014/main" id="{19D5D443-0E80-A4BD-A9A6-A9D777F22F39}"/>
              </a:ext>
            </a:extLst>
          </p:cNvPr>
          <p:cNvSpPr txBox="1"/>
          <p:nvPr/>
        </p:nvSpPr>
        <p:spPr>
          <a:xfrm>
            <a:off x="9179168" y="711891"/>
            <a:ext cx="7315200" cy="2031325"/>
          </a:xfrm>
          <a:prstGeom prst="rect">
            <a:avLst/>
          </a:prstGeom>
          <a:noFill/>
        </p:spPr>
        <p:txBody>
          <a:bodyPr wrap="square">
            <a:spAutoFit/>
          </a:bodyPr>
          <a:lstStyle/>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Model Accuracy: 88.75%</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AUC-PR Score: 97.06%</a:t>
            </a:r>
          </a:p>
          <a:p>
            <a:pPr marL="285750" indent="-285750">
              <a:buFont typeface="Arial" panose="020B0604020202020204" pitchFamily="34" charset="0"/>
              <a:buChar char="•"/>
            </a:pPr>
            <a:r>
              <a:rPr lang="en-US" kern="0" spc="30" dirty="0">
                <a:solidFill>
                  <a:schemeClr val="bg1"/>
                </a:solidFill>
                <a:latin typeface="Roboto Slab" pitchFamily="34" charset="0"/>
                <a:ea typeface="Roboto Slab" pitchFamily="34" charset="-122"/>
                <a:cs typeface="Roboto Slab" pitchFamily="34" charset="-120"/>
              </a:rPr>
              <a:t>Classification Report:</a:t>
            </a:r>
          </a:p>
          <a:p>
            <a:r>
              <a:rPr lang="en-US" kern="0" spc="30" dirty="0">
                <a:solidFill>
                  <a:schemeClr val="bg1"/>
                </a:solidFill>
                <a:latin typeface="Roboto Slab" pitchFamily="34" charset="0"/>
                <a:ea typeface="Roboto Slab" pitchFamily="34" charset="-122"/>
                <a:cs typeface="Roboto Slab" pitchFamily="34" charset="-120"/>
              </a:rPr>
              <a:t>                 precision    recall    f1-score      support</a:t>
            </a:r>
          </a:p>
          <a:p>
            <a:endParaRPr lang="en-US" kern="0" spc="30" dirty="0">
              <a:solidFill>
                <a:schemeClr val="bg1"/>
              </a:solidFill>
              <a:latin typeface="Roboto Slab" pitchFamily="34" charset="0"/>
              <a:ea typeface="Roboto Slab" pitchFamily="34" charset="-122"/>
              <a:cs typeface="Roboto Slab" pitchFamily="34" charset="-120"/>
            </a:endParaRPr>
          </a:p>
          <a:p>
            <a:r>
              <a:rPr lang="en-US" kern="0" spc="30" dirty="0">
                <a:solidFill>
                  <a:schemeClr val="bg1"/>
                </a:solidFill>
                <a:latin typeface="Roboto Slab" pitchFamily="34" charset="0"/>
                <a:ea typeface="Roboto Slab" pitchFamily="34" charset="-122"/>
                <a:cs typeface="Roboto Slab" pitchFamily="34" charset="-120"/>
              </a:rPr>
              <a:t>           0        0.90        0.88           0.89              1410</a:t>
            </a:r>
          </a:p>
          <a:p>
            <a:r>
              <a:rPr lang="en-US" kern="0" spc="30" dirty="0">
                <a:solidFill>
                  <a:schemeClr val="bg1"/>
                </a:solidFill>
                <a:latin typeface="Roboto Slab" pitchFamily="34" charset="0"/>
                <a:ea typeface="Roboto Slab" pitchFamily="34" charset="-122"/>
                <a:cs typeface="Roboto Slab" pitchFamily="34" charset="-120"/>
              </a:rPr>
              <a:t>           1        0.88         0.90            0.89              1409</a:t>
            </a:r>
          </a:p>
        </p:txBody>
      </p:sp>
      <p:pic>
        <p:nvPicPr>
          <p:cNvPr id="11" name="Picture 10">
            <a:extLst>
              <a:ext uri="{FF2B5EF4-FFF2-40B4-BE49-F238E27FC236}">
                <a16:creationId xmlns:a16="http://schemas.microsoft.com/office/drawing/2014/main" id="{C93C7777-E2E0-6DC6-402D-CF0B149679AB}"/>
              </a:ext>
            </a:extLst>
          </p:cNvPr>
          <p:cNvPicPr>
            <a:picLocks noChangeAspect="1"/>
          </p:cNvPicPr>
          <p:nvPr/>
        </p:nvPicPr>
        <p:blipFill>
          <a:blip r:embed="rId3"/>
          <a:stretch>
            <a:fillRect/>
          </a:stretch>
        </p:blipFill>
        <p:spPr>
          <a:xfrm>
            <a:off x="11753449" y="7326382"/>
            <a:ext cx="2876951" cy="828791"/>
          </a:xfrm>
          <a:prstGeom prst="rect">
            <a:avLst/>
          </a:prstGeom>
        </p:spPr>
      </p:pic>
      <p:sp>
        <p:nvSpPr>
          <p:cNvPr id="15" name="TextBox 14">
            <a:extLst>
              <a:ext uri="{FF2B5EF4-FFF2-40B4-BE49-F238E27FC236}">
                <a16:creationId xmlns:a16="http://schemas.microsoft.com/office/drawing/2014/main" id="{23F7B365-1007-56C7-5019-7058735E44DB}"/>
              </a:ext>
            </a:extLst>
          </p:cNvPr>
          <p:cNvSpPr txBox="1"/>
          <p:nvPr/>
        </p:nvSpPr>
        <p:spPr>
          <a:xfrm>
            <a:off x="-108438" y="64362"/>
            <a:ext cx="8387860" cy="5597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37" kern="0" spc="121" dirty="0" err="1">
                <a:solidFill>
                  <a:prstClr val="white"/>
                </a:solidFill>
                <a:latin typeface="Roboto Slab" pitchFamily="34" charset="0"/>
                <a:ea typeface="Roboto Slab" pitchFamily="34" charset="-122"/>
                <a:cs typeface="Roboto Slab" pitchFamily="34" charset="-120"/>
              </a:rPr>
              <a:t>XGBoost</a:t>
            </a:r>
            <a:r>
              <a:rPr kumimoji="0" lang="en-US" sz="3037" b="0" i="0" u="none" strike="noStrike" kern="0" cap="none" spc="121" normalizeH="0" baseline="0" noProof="0" dirty="0">
                <a:ln>
                  <a:noFill/>
                </a:ln>
                <a:solidFill>
                  <a:prstClr val="white"/>
                </a:solidFill>
                <a:effectLst/>
                <a:uLnTx/>
                <a:uFillTx/>
                <a:latin typeface="Roboto Slab" pitchFamily="34" charset="0"/>
                <a:ea typeface="Roboto Slab" pitchFamily="34" charset="-122"/>
                <a:cs typeface="Roboto Slab" pitchFamily="34" charset="-120"/>
              </a:rPr>
              <a:t> Confusion Matrix</a:t>
            </a:r>
          </a:p>
        </p:txBody>
      </p:sp>
    </p:spTree>
    <p:extLst>
      <p:ext uri="{BB962C8B-B14F-4D97-AF65-F5344CB8AC3E}">
        <p14:creationId xmlns:p14="http://schemas.microsoft.com/office/powerpoint/2010/main" val="1682375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706636"/>
            <a:ext cx="12500253" cy="655677"/>
          </a:xfrm>
          <a:prstGeom prst="rect">
            <a:avLst/>
          </a:prstGeom>
          <a:noFill/>
          <a:ln/>
        </p:spPr>
        <p:txBody>
          <a:bodyPr wrap="none" lIns="0" tIns="0" rIns="0" bIns="0" rtlCol="0" anchor="t"/>
          <a:lstStyle/>
          <a:p>
            <a:pPr marL="0" indent="0">
              <a:lnSpc>
                <a:spcPts val="5150"/>
              </a:lnSpc>
              <a:buNone/>
            </a:pPr>
            <a:r>
              <a:rPr lang="en-US" sz="4100" dirty="0">
                <a:solidFill>
                  <a:srgbClr val="FFFFFF"/>
                </a:solidFill>
                <a:latin typeface="Unbounded" pitchFamily="34" charset="0"/>
              </a:rPr>
              <a:t>Application D</a:t>
            </a:r>
            <a:r>
              <a:rPr lang="en-US" sz="4100" dirty="0">
                <a:solidFill>
                  <a:srgbClr val="FFFFFF"/>
                </a:solidFill>
                <a:latin typeface="Unbounded" pitchFamily="34" charset="0"/>
                <a:ea typeface="Unbounded" pitchFamily="34" charset="-122"/>
                <a:cs typeface="Unbounded" pitchFamily="34" charset="-120"/>
              </a:rPr>
              <a:t>eployment and Conclusion</a:t>
            </a:r>
            <a:endParaRPr lang="en-US" sz="4100" dirty="0"/>
          </a:p>
        </p:txBody>
      </p:sp>
      <p:sp>
        <p:nvSpPr>
          <p:cNvPr id="3" name="Text 1"/>
          <p:cNvSpPr/>
          <p:nvPr/>
        </p:nvSpPr>
        <p:spPr>
          <a:xfrm>
            <a:off x="968693" y="1808083"/>
            <a:ext cx="12692896" cy="1069777"/>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The final model was deployed using Streamlit, creating an interactive web application. The app features a Diagnosis Page for users to input health data and receive diabetes risk predictions, and a Visualization Page providing insights into the dataset through visual representations.</a:t>
            </a:r>
            <a:endParaRPr lang="en-US" sz="1750" dirty="0"/>
          </a:p>
        </p:txBody>
      </p:sp>
      <p:sp>
        <p:nvSpPr>
          <p:cNvPr id="4" name="Text 2"/>
          <p:cNvSpPr/>
          <p:nvPr/>
        </p:nvSpPr>
        <p:spPr>
          <a:xfrm>
            <a:off x="968693" y="3128605"/>
            <a:ext cx="12692896" cy="1069777"/>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This project demonstrates the practical application of machine learning in healthcare, providing a valuable tool for identifying individuals at risk of diabetes. Future improvements may include integrating more complex models, using larger datasets, and incorporating additional health metrics to enhance the accuracy and utility of the diabetes diagnosis tool.</a:t>
            </a:r>
            <a:endParaRPr lang="en-US" sz="1750" dirty="0"/>
          </a:p>
        </p:txBody>
      </p:sp>
      <p:sp>
        <p:nvSpPr>
          <p:cNvPr id="5" name="Shape 3"/>
          <p:cNvSpPr/>
          <p:nvPr/>
        </p:nvSpPr>
        <p:spPr>
          <a:xfrm>
            <a:off x="968693" y="4699873"/>
            <a:ext cx="501491" cy="501491"/>
          </a:xfrm>
          <a:prstGeom prst="roundRect">
            <a:avLst>
              <a:gd name="adj" fmla="val 6668"/>
            </a:avLst>
          </a:prstGeom>
          <a:solidFill>
            <a:srgbClr val="304755"/>
          </a:solidFill>
          <a:ln/>
        </p:spPr>
        <p:txBody>
          <a:bodyPr/>
          <a:lstStyle/>
          <a:p>
            <a:endParaRPr lang="en-US"/>
          </a:p>
        </p:txBody>
      </p:sp>
      <p:sp>
        <p:nvSpPr>
          <p:cNvPr id="6" name="Text 4"/>
          <p:cNvSpPr/>
          <p:nvPr/>
        </p:nvSpPr>
        <p:spPr>
          <a:xfrm>
            <a:off x="1145262" y="4793218"/>
            <a:ext cx="148233" cy="314682"/>
          </a:xfrm>
          <a:prstGeom prst="rect">
            <a:avLst/>
          </a:prstGeom>
          <a:noFill/>
          <a:ln/>
        </p:spPr>
        <p:txBody>
          <a:bodyPr wrap="none" lIns="0" tIns="0" rIns="0" bIns="0" rtlCol="0" anchor="t"/>
          <a:lstStyle/>
          <a:p>
            <a:pPr marL="0" indent="0" algn="ctr">
              <a:lnSpc>
                <a:spcPts val="2450"/>
              </a:lnSpc>
              <a:buNone/>
            </a:pPr>
            <a:r>
              <a:rPr lang="en-US" sz="2450" dirty="0">
                <a:solidFill>
                  <a:srgbClr val="CAD6DE"/>
                </a:solidFill>
                <a:latin typeface="Unbounded" pitchFamily="34" charset="0"/>
                <a:ea typeface="Unbounded" pitchFamily="34" charset="-122"/>
                <a:cs typeface="Unbounded" pitchFamily="34" charset="-120"/>
              </a:rPr>
              <a:t>1</a:t>
            </a:r>
            <a:endParaRPr lang="en-US" sz="2450" dirty="0"/>
          </a:p>
        </p:txBody>
      </p:sp>
      <p:sp>
        <p:nvSpPr>
          <p:cNvPr id="7" name="Text 5"/>
          <p:cNvSpPr/>
          <p:nvPr/>
        </p:nvSpPr>
        <p:spPr>
          <a:xfrm>
            <a:off x="1693069" y="4699873"/>
            <a:ext cx="3438168" cy="327779"/>
          </a:xfrm>
          <a:prstGeom prst="rect">
            <a:avLst/>
          </a:prstGeom>
          <a:noFill/>
          <a:ln/>
        </p:spPr>
        <p:txBody>
          <a:bodyPr wrap="none" lIns="0" tIns="0" rIns="0" bIns="0" rtlCol="0" anchor="t"/>
          <a:lstStyle/>
          <a:p>
            <a:pPr marL="0" indent="0">
              <a:lnSpc>
                <a:spcPts val="2550"/>
              </a:lnSpc>
              <a:buNone/>
            </a:pPr>
            <a:r>
              <a:rPr lang="en-US" sz="2050" dirty="0">
                <a:solidFill>
                  <a:srgbClr val="CAD6DE"/>
                </a:solidFill>
                <a:latin typeface="Unbounded" pitchFamily="34" charset="0"/>
                <a:ea typeface="Unbounded" pitchFamily="34" charset="-122"/>
                <a:cs typeface="Unbounded" pitchFamily="34" charset="-120"/>
              </a:rPr>
              <a:t>Streamlit Deployment</a:t>
            </a:r>
            <a:endParaRPr lang="en-US" sz="2050" dirty="0"/>
          </a:p>
        </p:txBody>
      </p:sp>
      <p:sp>
        <p:nvSpPr>
          <p:cNvPr id="8" name="Text 6"/>
          <p:cNvSpPr/>
          <p:nvPr/>
        </p:nvSpPr>
        <p:spPr>
          <a:xfrm>
            <a:off x="1693069" y="5161359"/>
            <a:ext cx="5510689" cy="356592"/>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Interactive web application for easy access and use</a:t>
            </a:r>
            <a:endParaRPr lang="en-US" sz="1750" dirty="0"/>
          </a:p>
        </p:txBody>
      </p:sp>
      <p:sp>
        <p:nvSpPr>
          <p:cNvPr id="9" name="Shape 7"/>
          <p:cNvSpPr/>
          <p:nvPr/>
        </p:nvSpPr>
        <p:spPr>
          <a:xfrm>
            <a:off x="7426642" y="4699873"/>
            <a:ext cx="501491" cy="501491"/>
          </a:xfrm>
          <a:prstGeom prst="roundRect">
            <a:avLst>
              <a:gd name="adj" fmla="val 6668"/>
            </a:avLst>
          </a:prstGeom>
          <a:solidFill>
            <a:srgbClr val="304755"/>
          </a:solidFill>
          <a:ln/>
        </p:spPr>
        <p:txBody>
          <a:bodyPr/>
          <a:lstStyle/>
          <a:p>
            <a:endParaRPr lang="en-US"/>
          </a:p>
        </p:txBody>
      </p:sp>
      <p:sp>
        <p:nvSpPr>
          <p:cNvPr id="10" name="Text 8"/>
          <p:cNvSpPr/>
          <p:nvPr/>
        </p:nvSpPr>
        <p:spPr>
          <a:xfrm>
            <a:off x="7553206" y="4793218"/>
            <a:ext cx="248364" cy="314682"/>
          </a:xfrm>
          <a:prstGeom prst="rect">
            <a:avLst/>
          </a:prstGeom>
          <a:noFill/>
          <a:ln/>
        </p:spPr>
        <p:txBody>
          <a:bodyPr wrap="none" lIns="0" tIns="0" rIns="0" bIns="0" rtlCol="0" anchor="t"/>
          <a:lstStyle/>
          <a:p>
            <a:pPr marL="0" indent="0" algn="ctr">
              <a:lnSpc>
                <a:spcPts val="2450"/>
              </a:lnSpc>
              <a:buNone/>
            </a:pPr>
            <a:r>
              <a:rPr lang="en-US" sz="2450" dirty="0">
                <a:solidFill>
                  <a:srgbClr val="CAD6DE"/>
                </a:solidFill>
                <a:latin typeface="Unbounded" pitchFamily="34" charset="0"/>
                <a:ea typeface="Unbounded" pitchFamily="34" charset="-122"/>
                <a:cs typeface="Unbounded" pitchFamily="34" charset="-120"/>
              </a:rPr>
              <a:t>2</a:t>
            </a:r>
            <a:endParaRPr lang="en-US" sz="2450" dirty="0"/>
          </a:p>
        </p:txBody>
      </p:sp>
      <p:sp>
        <p:nvSpPr>
          <p:cNvPr id="11" name="Text 9"/>
          <p:cNvSpPr/>
          <p:nvPr/>
        </p:nvSpPr>
        <p:spPr>
          <a:xfrm>
            <a:off x="8151019" y="4699873"/>
            <a:ext cx="2622590" cy="327779"/>
          </a:xfrm>
          <a:prstGeom prst="rect">
            <a:avLst/>
          </a:prstGeom>
          <a:noFill/>
          <a:ln/>
        </p:spPr>
        <p:txBody>
          <a:bodyPr wrap="none" lIns="0" tIns="0" rIns="0" bIns="0" rtlCol="0" anchor="t"/>
          <a:lstStyle/>
          <a:p>
            <a:pPr marL="0" indent="0">
              <a:lnSpc>
                <a:spcPts val="2550"/>
              </a:lnSpc>
              <a:buNone/>
            </a:pPr>
            <a:r>
              <a:rPr lang="en-US" sz="2050" dirty="0">
                <a:solidFill>
                  <a:srgbClr val="CAD6DE"/>
                </a:solidFill>
                <a:latin typeface="Unbounded" pitchFamily="34" charset="0"/>
                <a:ea typeface="Unbounded" pitchFamily="34" charset="-122"/>
                <a:cs typeface="Unbounded" pitchFamily="34" charset="-120"/>
              </a:rPr>
              <a:t>Diagnosis Page</a:t>
            </a:r>
            <a:endParaRPr lang="en-US" sz="2050" dirty="0"/>
          </a:p>
        </p:txBody>
      </p:sp>
      <p:sp>
        <p:nvSpPr>
          <p:cNvPr id="12" name="Text 10"/>
          <p:cNvSpPr/>
          <p:nvPr/>
        </p:nvSpPr>
        <p:spPr>
          <a:xfrm>
            <a:off x="8151019" y="5161359"/>
            <a:ext cx="5510689" cy="713184"/>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Allows users to input health data for diabetes risk assessment</a:t>
            </a:r>
            <a:endParaRPr lang="en-US" sz="1750" dirty="0"/>
          </a:p>
        </p:txBody>
      </p:sp>
      <p:sp>
        <p:nvSpPr>
          <p:cNvPr id="13" name="Shape 11"/>
          <p:cNvSpPr/>
          <p:nvPr/>
        </p:nvSpPr>
        <p:spPr>
          <a:xfrm>
            <a:off x="968693" y="6348174"/>
            <a:ext cx="501491" cy="501491"/>
          </a:xfrm>
          <a:prstGeom prst="roundRect">
            <a:avLst>
              <a:gd name="adj" fmla="val 6668"/>
            </a:avLst>
          </a:prstGeom>
          <a:solidFill>
            <a:srgbClr val="304755"/>
          </a:solidFill>
          <a:ln/>
        </p:spPr>
        <p:txBody>
          <a:bodyPr/>
          <a:lstStyle/>
          <a:p>
            <a:endParaRPr lang="en-US"/>
          </a:p>
        </p:txBody>
      </p:sp>
      <p:sp>
        <p:nvSpPr>
          <p:cNvPr id="14" name="Text 12"/>
          <p:cNvSpPr/>
          <p:nvPr/>
        </p:nvSpPr>
        <p:spPr>
          <a:xfrm>
            <a:off x="1092875" y="6441519"/>
            <a:ext cx="253008" cy="314682"/>
          </a:xfrm>
          <a:prstGeom prst="rect">
            <a:avLst/>
          </a:prstGeom>
          <a:noFill/>
          <a:ln/>
        </p:spPr>
        <p:txBody>
          <a:bodyPr wrap="none" lIns="0" tIns="0" rIns="0" bIns="0" rtlCol="0" anchor="t"/>
          <a:lstStyle/>
          <a:p>
            <a:pPr marL="0" indent="0" algn="ctr">
              <a:lnSpc>
                <a:spcPts val="2450"/>
              </a:lnSpc>
              <a:buNone/>
            </a:pPr>
            <a:r>
              <a:rPr lang="en-US" sz="2450" dirty="0">
                <a:solidFill>
                  <a:srgbClr val="CAD6DE"/>
                </a:solidFill>
                <a:latin typeface="Unbounded" pitchFamily="34" charset="0"/>
                <a:ea typeface="Unbounded" pitchFamily="34" charset="-122"/>
                <a:cs typeface="Unbounded" pitchFamily="34" charset="-120"/>
              </a:rPr>
              <a:t>3</a:t>
            </a:r>
            <a:endParaRPr lang="en-US" sz="2450" dirty="0"/>
          </a:p>
        </p:txBody>
      </p:sp>
      <p:sp>
        <p:nvSpPr>
          <p:cNvPr id="15" name="Text 13"/>
          <p:cNvSpPr/>
          <p:nvPr/>
        </p:nvSpPr>
        <p:spPr>
          <a:xfrm>
            <a:off x="1693069" y="6348174"/>
            <a:ext cx="2873216" cy="327779"/>
          </a:xfrm>
          <a:prstGeom prst="rect">
            <a:avLst/>
          </a:prstGeom>
          <a:noFill/>
          <a:ln/>
        </p:spPr>
        <p:txBody>
          <a:bodyPr wrap="none" lIns="0" tIns="0" rIns="0" bIns="0" rtlCol="0" anchor="t"/>
          <a:lstStyle/>
          <a:p>
            <a:pPr marL="0" indent="0">
              <a:lnSpc>
                <a:spcPts val="2550"/>
              </a:lnSpc>
              <a:buNone/>
            </a:pPr>
            <a:r>
              <a:rPr lang="en-US" sz="2050" dirty="0">
                <a:solidFill>
                  <a:srgbClr val="CAD6DE"/>
                </a:solidFill>
                <a:latin typeface="Unbounded" pitchFamily="34" charset="0"/>
                <a:ea typeface="Unbounded" pitchFamily="34" charset="-122"/>
                <a:cs typeface="Unbounded" pitchFamily="34" charset="-120"/>
              </a:rPr>
              <a:t>Visualization Page</a:t>
            </a:r>
            <a:endParaRPr lang="en-US" sz="2050" dirty="0"/>
          </a:p>
        </p:txBody>
      </p:sp>
      <p:sp>
        <p:nvSpPr>
          <p:cNvPr id="16" name="Text 14"/>
          <p:cNvSpPr/>
          <p:nvPr/>
        </p:nvSpPr>
        <p:spPr>
          <a:xfrm>
            <a:off x="1693069" y="6809661"/>
            <a:ext cx="5510689" cy="713184"/>
          </a:xfrm>
          <a:prstGeom prst="rect">
            <a:avLst/>
          </a:prstGeom>
          <a:noFill/>
          <a:ln/>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Provides visual insights into the dataset and model performance</a:t>
            </a:r>
            <a:endParaRPr lang="en-US" sz="1750" dirty="0"/>
          </a:p>
        </p:txBody>
      </p:sp>
      <p:sp>
        <p:nvSpPr>
          <p:cNvPr id="17" name="Shape 15"/>
          <p:cNvSpPr/>
          <p:nvPr/>
        </p:nvSpPr>
        <p:spPr>
          <a:xfrm>
            <a:off x="7426642" y="6348174"/>
            <a:ext cx="501491" cy="501491"/>
          </a:xfrm>
          <a:prstGeom prst="roundRect">
            <a:avLst>
              <a:gd name="adj" fmla="val 6668"/>
            </a:avLst>
          </a:prstGeom>
          <a:solidFill>
            <a:srgbClr val="304755"/>
          </a:solidFill>
          <a:ln/>
        </p:spPr>
        <p:txBody>
          <a:bodyPr/>
          <a:lstStyle/>
          <a:p>
            <a:endParaRPr lang="en-US"/>
          </a:p>
        </p:txBody>
      </p:sp>
      <p:sp>
        <p:nvSpPr>
          <p:cNvPr id="18" name="Text 16"/>
          <p:cNvSpPr/>
          <p:nvPr/>
        </p:nvSpPr>
        <p:spPr>
          <a:xfrm>
            <a:off x="7550944" y="6441519"/>
            <a:ext cx="252770" cy="314682"/>
          </a:xfrm>
          <a:prstGeom prst="rect">
            <a:avLst/>
          </a:prstGeom>
          <a:noFill/>
          <a:ln/>
        </p:spPr>
        <p:txBody>
          <a:bodyPr wrap="none" lIns="0" tIns="0" rIns="0" bIns="0" rtlCol="0" anchor="t"/>
          <a:lstStyle/>
          <a:p>
            <a:pPr marL="0" indent="0" algn="ctr">
              <a:lnSpc>
                <a:spcPts val="2450"/>
              </a:lnSpc>
              <a:buNone/>
            </a:pPr>
            <a:r>
              <a:rPr lang="en-US" sz="2450" dirty="0">
                <a:solidFill>
                  <a:srgbClr val="CAD6DE"/>
                </a:solidFill>
                <a:latin typeface="Unbounded" pitchFamily="34" charset="0"/>
                <a:ea typeface="Unbounded" pitchFamily="34" charset="-122"/>
                <a:cs typeface="Unbounded" pitchFamily="34" charset="-120"/>
              </a:rPr>
              <a:t>4</a:t>
            </a:r>
            <a:endParaRPr lang="en-US" sz="2450" dirty="0"/>
          </a:p>
        </p:txBody>
      </p:sp>
      <p:sp>
        <p:nvSpPr>
          <p:cNvPr id="19" name="Text 17"/>
          <p:cNvSpPr/>
          <p:nvPr/>
        </p:nvSpPr>
        <p:spPr>
          <a:xfrm>
            <a:off x="8151019" y="6348174"/>
            <a:ext cx="3382923" cy="327779"/>
          </a:xfrm>
          <a:prstGeom prst="rect">
            <a:avLst/>
          </a:prstGeom>
          <a:noFill/>
          <a:ln/>
        </p:spPr>
        <p:txBody>
          <a:bodyPr wrap="none" lIns="0" tIns="0" rIns="0" bIns="0" rtlCol="0" anchor="t"/>
          <a:lstStyle/>
          <a:p>
            <a:pPr marL="0" indent="0">
              <a:lnSpc>
                <a:spcPts val="2550"/>
              </a:lnSpc>
              <a:buNone/>
            </a:pPr>
            <a:r>
              <a:rPr lang="en-US" sz="2050" dirty="0">
                <a:solidFill>
                  <a:srgbClr val="CAD6DE"/>
                </a:solidFill>
                <a:latin typeface="Unbounded" pitchFamily="34" charset="0"/>
                <a:ea typeface="Unbounded" pitchFamily="34" charset="-122"/>
                <a:cs typeface="Unbounded" pitchFamily="34" charset="-120"/>
              </a:rPr>
              <a:t>Future Improvements</a:t>
            </a:r>
            <a:endParaRPr lang="en-US" sz="2050" dirty="0"/>
          </a:p>
        </p:txBody>
      </p:sp>
      <p:sp>
        <p:nvSpPr>
          <p:cNvPr id="20" name="Text 18"/>
          <p:cNvSpPr/>
          <p:nvPr/>
        </p:nvSpPr>
        <p:spPr>
          <a:xfrm>
            <a:off x="8151019" y="6809661"/>
            <a:ext cx="5510689" cy="356592"/>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Integration of more complex models and larger datasets</a:t>
            </a:r>
            <a:endParaRPr lang="en-US" sz="1750" dirty="0"/>
          </a:p>
        </p:txBody>
      </p:sp>
      <p:sp>
        <p:nvSpPr>
          <p:cNvPr id="21" name="Rectangle 20">
            <a:extLst>
              <a:ext uri="{FF2B5EF4-FFF2-40B4-BE49-F238E27FC236}">
                <a16:creationId xmlns:a16="http://schemas.microsoft.com/office/drawing/2014/main" id="{2254586C-9469-94D9-3768-A81C4E1AD5EE}"/>
              </a:ext>
            </a:extLst>
          </p:cNvPr>
          <p:cNvSpPr/>
          <p:nvPr/>
        </p:nvSpPr>
        <p:spPr>
          <a:xfrm>
            <a:off x="12735614" y="7522845"/>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91E929-E30D-260F-114A-0FB28006FE09}"/>
              </a:ext>
            </a:extLst>
          </p:cNvPr>
          <p:cNvPicPr>
            <a:picLocks noChangeAspect="1"/>
          </p:cNvPicPr>
          <p:nvPr/>
        </p:nvPicPr>
        <p:blipFill>
          <a:blip r:embed="rId2"/>
          <a:stretch>
            <a:fillRect/>
          </a:stretch>
        </p:blipFill>
        <p:spPr>
          <a:xfrm>
            <a:off x="622686" y="786260"/>
            <a:ext cx="13205435" cy="6833655"/>
          </a:xfrm>
          <a:prstGeom prst="rect">
            <a:avLst/>
          </a:prstGeom>
        </p:spPr>
      </p:pic>
      <p:pic>
        <p:nvPicPr>
          <p:cNvPr id="5" name="Picture 4">
            <a:extLst>
              <a:ext uri="{FF2B5EF4-FFF2-40B4-BE49-F238E27FC236}">
                <a16:creationId xmlns:a16="http://schemas.microsoft.com/office/drawing/2014/main" id="{6F6CF597-986A-9841-86E6-924FBF17116F}"/>
              </a:ext>
            </a:extLst>
          </p:cNvPr>
          <p:cNvPicPr>
            <a:picLocks noChangeAspect="1"/>
          </p:cNvPicPr>
          <p:nvPr/>
        </p:nvPicPr>
        <p:blipFill>
          <a:blip r:embed="rId3"/>
          <a:stretch>
            <a:fillRect/>
          </a:stretch>
        </p:blipFill>
        <p:spPr>
          <a:xfrm>
            <a:off x="8981287" y="7619915"/>
            <a:ext cx="5649113" cy="609685"/>
          </a:xfrm>
          <a:prstGeom prst="rect">
            <a:avLst/>
          </a:prstGeom>
        </p:spPr>
      </p:pic>
      <p:sp>
        <p:nvSpPr>
          <p:cNvPr id="7" name="TextBox 6">
            <a:extLst>
              <a:ext uri="{FF2B5EF4-FFF2-40B4-BE49-F238E27FC236}">
                <a16:creationId xmlns:a16="http://schemas.microsoft.com/office/drawing/2014/main" id="{ABCBB239-92E3-BF0C-407E-E0E92F88C0C3}"/>
              </a:ext>
            </a:extLst>
          </p:cNvPr>
          <p:cNvSpPr txBox="1"/>
          <p:nvPr/>
        </p:nvSpPr>
        <p:spPr>
          <a:xfrm>
            <a:off x="482880" y="62985"/>
            <a:ext cx="6832320" cy="723275"/>
          </a:xfrm>
          <a:prstGeom prst="rect">
            <a:avLst/>
          </a:prstGeom>
          <a:noFill/>
        </p:spPr>
        <p:txBody>
          <a:bodyPr wrap="none" rtlCol="0">
            <a:spAutoFit/>
          </a:bodyPr>
          <a:lstStyle/>
          <a:p>
            <a:r>
              <a:rPr lang="en-US" sz="4100" dirty="0">
                <a:solidFill>
                  <a:srgbClr val="FFFFFF"/>
                </a:solidFill>
                <a:latin typeface="Unbounded" pitchFamily="34" charset="0"/>
              </a:rPr>
              <a:t>Deployed application</a:t>
            </a:r>
          </a:p>
        </p:txBody>
      </p:sp>
      <p:sp>
        <p:nvSpPr>
          <p:cNvPr id="2" name="TextBox 1">
            <a:extLst>
              <a:ext uri="{FF2B5EF4-FFF2-40B4-BE49-F238E27FC236}">
                <a16:creationId xmlns:a16="http://schemas.microsoft.com/office/drawing/2014/main" id="{95086851-7D2A-6D3D-BFF9-944BF9ABFADF}"/>
              </a:ext>
            </a:extLst>
          </p:cNvPr>
          <p:cNvSpPr txBox="1"/>
          <p:nvPr/>
        </p:nvSpPr>
        <p:spPr>
          <a:xfrm>
            <a:off x="622686" y="7728368"/>
            <a:ext cx="4468083" cy="369332"/>
          </a:xfrm>
          <a:prstGeom prst="rect">
            <a:avLst/>
          </a:prstGeom>
          <a:noFill/>
        </p:spPr>
        <p:txBody>
          <a:bodyPr wrap="none" rtlCol="0">
            <a:spAutoFit/>
          </a:bodyPr>
          <a:lstStyle/>
          <a:p>
            <a:r>
              <a:rPr lang="en-US" dirty="0">
                <a:solidFill>
                  <a:schemeClr val="bg1"/>
                </a:solidFill>
              </a:rPr>
              <a:t>https://diabetes-diagnosis-app.streamlit.app/</a:t>
            </a:r>
          </a:p>
        </p:txBody>
      </p:sp>
    </p:spTree>
    <p:extLst>
      <p:ext uri="{BB962C8B-B14F-4D97-AF65-F5344CB8AC3E}">
        <p14:creationId xmlns:p14="http://schemas.microsoft.com/office/powerpoint/2010/main" val="52588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37980"/>
          </a:xfrm>
          <a:prstGeom prst="rect">
            <a:avLst/>
          </a:prstGeom>
        </p:spPr>
      </p:pic>
      <p:sp>
        <p:nvSpPr>
          <p:cNvPr id="3" name="Text 0"/>
          <p:cNvSpPr/>
          <p:nvPr/>
        </p:nvSpPr>
        <p:spPr>
          <a:xfrm>
            <a:off x="968693" y="2364343"/>
            <a:ext cx="7643217" cy="456009"/>
          </a:xfrm>
          <a:prstGeom prst="rect">
            <a:avLst/>
          </a:prstGeom>
          <a:noFill/>
          <a:ln/>
        </p:spPr>
        <p:txBody>
          <a:bodyPr wrap="none" lIns="0" tIns="0" rIns="0" bIns="0" rtlCol="0" anchor="t"/>
          <a:lstStyle/>
          <a:p>
            <a:pPr marL="0" indent="0">
              <a:lnSpc>
                <a:spcPts val="3550"/>
              </a:lnSpc>
              <a:buNone/>
            </a:pPr>
            <a:r>
              <a:rPr lang="en-US" sz="2850" dirty="0">
                <a:solidFill>
                  <a:srgbClr val="FFFFFF"/>
                </a:solidFill>
                <a:latin typeface="Unbounded" pitchFamily="34" charset="0"/>
                <a:ea typeface="Unbounded" pitchFamily="34" charset="-122"/>
                <a:cs typeface="Unbounded" pitchFamily="34" charset="-120"/>
              </a:rPr>
              <a:t>Project Overview and Methodology</a:t>
            </a:r>
            <a:endParaRPr lang="en-US" sz="2850" dirty="0"/>
          </a:p>
        </p:txBody>
      </p:sp>
      <p:sp>
        <p:nvSpPr>
          <p:cNvPr id="4" name="Text 1"/>
          <p:cNvSpPr/>
          <p:nvPr/>
        </p:nvSpPr>
        <p:spPr>
          <a:xfrm>
            <a:off x="968693" y="3052882"/>
            <a:ext cx="12692896" cy="496014"/>
          </a:xfrm>
          <a:prstGeom prst="rect">
            <a:avLst/>
          </a:prstGeom>
          <a:noFill/>
          <a:ln/>
        </p:spPr>
        <p:txBody>
          <a:bodyPr wrap="square" lIns="0" tIns="0" rIns="0" bIns="0" rtlCol="0" anchor="t"/>
          <a:lstStyle/>
          <a:p>
            <a:pPr marL="0" indent="0">
              <a:lnSpc>
                <a:spcPts val="1950"/>
              </a:lnSpc>
              <a:buNone/>
            </a:pPr>
            <a:r>
              <a:rPr lang="en-US" sz="1200" dirty="0">
                <a:solidFill>
                  <a:srgbClr val="CAD6DE"/>
                </a:solidFill>
                <a:latin typeface="Cabin" pitchFamily="34" charset="0"/>
                <a:ea typeface="Cabin" pitchFamily="34" charset="-122"/>
                <a:cs typeface="Cabin" pitchFamily="34" charset="-120"/>
              </a:rPr>
              <a:t>The project utilizes a dataset from Kaggle, comprising health and demographic data of 100,000 individuals. Key features include age, gender, race, BMI, blood glucose level, HbA1c, hypertension, heart disease, and smoking history.</a:t>
            </a:r>
            <a:endParaRPr lang="en-US" sz="1200" dirty="0"/>
          </a:p>
        </p:txBody>
      </p:sp>
      <p:sp>
        <p:nvSpPr>
          <p:cNvPr id="5" name="Text 2"/>
          <p:cNvSpPr/>
          <p:nvPr/>
        </p:nvSpPr>
        <p:spPr>
          <a:xfrm>
            <a:off x="968693" y="3723323"/>
            <a:ext cx="12692896" cy="496014"/>
          </a:xfrm>
          <a:prstGeom prst="rect">
            <a:avLst/>
          </a:prstGeom>
          <a:noFill/>
          <a:ln/>
        </p:spPr>
        <p:txBody>
          <a:bodyPr wrap="square" lIns="0" tIns="0" rIns="0" bIns="0" rtlCol="0" anchor="t"/>
          <a:lstStyle/>
          <a:p>
            <a:pPr marL="0" indent="0">
              <a:lnSpc>
                <a:spcPts val="1950"/>
              </a:lnSpc>
              <a:buNone/>
            </a:pPr>
            <a:r>
              <a:rPr lang="en-US" sz="1200" dirty="0">
                <a:solidFill>
                  <a:srgbClr val="CAD6DE"/>
                </a:solidFill>
                <a:latin typeface="Cabin" pitchFamily="34" charset="0"/>
                <a:ea typeface="Cabin" pitchFamily="34" charset="-122"/>
                <a:cs typeface="Cabin" pitchFamily="34" charset="-120"/>
              </a:rPr>
              <a:t>The methodology involved data preprocessing, including removal of outliers and duplicate entries, handling missing values, and feature engineering. The team created age and BMI category columns and encoded categorical variables for machine learning models.</a:t>
            </a:r>
            <a:endParaRPr lang="en-US" sz="1200" dirty="0"/>
          </a:p>
        </p:txBody>
      </p:sp>
      <p:sp>
        <p:nvSpPr>
          <p:cNvPr id="6" name="Shape 3"/>
          <p:cNvSpPr/>
          <p:nvPr/>
        </p:nvSpPr>
        <p:spPr>
          <a:xfrm>
            <a:off x="7303651" y="4393763"/>
            <a:ext cx="22860" cy="3410783"/>
          </a:xfrm>
          <a:prstGeom prst="roundRect">
            <a:avLst>
              <a:gd name="adj" fmla="val 101737"/>
            </a:avLst>
          </a:prstGeom>
          <a:solidFill>
            <a:srgbClr val="49606E"/>
          </a:solidFill>
          <a:ln/>
        </p:spPr>
        <p:txBody>
          <a:bodyPr/>
          <a:lstStyle/>
          <a:p>
            <a:endParaRPr lang="en-US"/>
          </a:p>
        </p:txBody>
      </p:sp>
      <p:sp>
        <p:nvSpPr>
          <p:cNvPr id="7" name="Shape 4"/>
          <p:cNvSpPr/>
          <p:nvPr/>
        </p:nvSpPr>
        <p:spPr>
          <a:xfrm>
            <a:off x="6620947" y="4731187"/>
            <a:ext cx="542568" cy="22860"/>
          </a:xfrm>
          <a:prstGeom prst="roundRect">
            <a:avLst>
              <a:gd name="adj" fmla="val 101737"/>
            </a:avLst>
          </a:prstGeom>
          <a:solidFill>
            <a:srgbClr val="49606E"/>
          </a:solidFill>
          <a:ln/>
        </p:spPr>
        <p:txBody>
          <a:bodyPr/>
          <a:lstStyle/>
          <a:p>
            <a:endParaRPr lang="en-US"/>
          </a:p>
        </p:txBody>
      </p:sp>
      <p:sp>
        <p:nvSpPr>
          <p:cNvPr id="8" name="Shape 5"/>
          <p:cNvSpPr/>
          <p:nvPr/>
        </p:nvSpPr>
        <p:spPr>
          <a:xfrm>
            <a:off x="7140654" y="4568190"/>
            <a:ext cx="348853" cy="348853"/>
          </a:xfrm>
          <a:prstGeom prst="roundRect">
            <a:avLst>
              <a:gd name="adj" fmla="val 6667"/>
            </a:avLst>
          </a:prstGeom>
          <a:solidFill>
            <a:srgbClr val="304755"/>
          </a:solidFill>
          <a:ln/>
        </p:spPr>
        <p:txBody>
          <a:bodyPr/>
          <a:lstStyle/>
          <a:p>
            <a:endParaRPr lang="en-US"/>
          </a:p>
        </p:txBody>
      </p:sp>
      <p:sp>
        <p:nvSpPr>
          <p:cNvPr id="9" name="Text 6"/>
          <p:cNvSpPr/>
          <p:nvPr/>
        </p:nvSpPr>
        <p:spPr>
          <a:xfrm>
            <a:off x="7263527" y="4633198"/>
            <a:ext cx="103108"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1</a:t>
            </a:r>
            <a:endParaRPr lang="en-US" sz="1700" dirty="0"/>
          </a:p>
        </p:txBody>
      </p:sp>
      <p:sp>
        <p:nvSpPr>
          <p:cNvPr id="10" name="Text 7"/>
          <p:cNvSpPr/>
          <p:nvPr/>
        </p:nvSpPr>
        <p:spPr>
          <a:xfrm>
            <a:off x="4295894" y="4548783"/>
            <a:ext cx="2166461" cy="228005"/>
          </a:xfrm>
          <a:prstGeom prst="rect">
            <a:avLst/>
          </a:prstGeom>
          <a:noFill/>
          <a:ln/>
        </p:spPr>
        <p:txBody>
          <a:bodyPr wrap="none" lIns="0" tIns="0" rIns="0" bIns="0" rtlCol="0" anchor="t"/>
          <a:lstStyle/>
          <a:p>
            <a:pPr marL="0" indent="0" algn="r">
              <a:lnSpc>
                <a:spcPts val="1750"/>
              </a:lnSpc>
              <a:buNone/>
            </a:pPr>
            <a:r>
              <a:rPr lang="en-US" sz="1400" dirty="0">
                <a:solidFill>
                  <a:srgbClr val="CAD6DE"/>
                </a:solidFill>
                <a:latin typeface="Unbounded" pitchFamily="34" charset="0"/>
                <a:ea typeface="Unbounded" pitchFamily="34" charset="-122"/>
                <a:cs typeface="Unbounded" pitchFamily="34" charset="-120"/>
              </a:rPr>
              <a:t>Data Preprocessing</a:t>
            </a:r>
            <a:endParaRPr lang="en-US" sz="1400" dirty="0"/>
          </a:p>
        </p:txBody>
      </p:sp>
      <p:sp>
        <p:nvSpPr>
          <p:cNvPr id="11" name="Text 8"/>
          <p:cNvSpPr/>
          <p:nvPr/>
        </p:nvSpPr>
        <p:spPr>
          <a:xfrm>
            <a:off x="968693" y="4869775"/>
            <a:ext cx="5493663" cy="248007"/>
          </a:xfrm>
          <a:prstGeom prst="rect">
            <a:avLst/>
          </a:prstGeom>
          <a:noFill/>
          <a:ln/>
        </p:spPr>
        <p:txBody>
          <a:bodyPr wrap="none" lIns="0" tIns="0" rIns="0" bIns="0" rtlCol="0" anchor="t"/>
          <a:lstStyle/>
          <a:p>
            <a:pPr marL="0" indent="0" algn="r">
              <a:lnSpc>
                <a:spcPts val="1950"/>
              </a:lnSpc>
              <a:buNone/>
            </a:pPr>
            <a:r>
              <a:rPr lang="en-US" sz="1200" dirty="0">
                <a:solidFill>
                  <a:srgbClr val="CAD6DE"/>
                </a:solidFill>
                <a:latin typeface="Cabin" pitchFamily="34" charset="0"/>
                <a:ea typeface="Cabin" pitchFamily="34" charset="-122"/>
                <a:cs typeface="Cabin" pitchFamily="34" charset="-120"/>
              </a:rPr>
              <a:t>Removal of outliers, handling missing values, feature engineering</a:t>
            </a:r>
            <a:endParaRPr lang="en-US" sz="1200" dirty="0"/>
          </a:p>
        </p:txBody>
      </p:sp>
      <p:sp>
        <p:nvSpPr>
          <p:cNvPr id="12" name="Shape 9"/>
          <p:cNvSpPr/>
          <p:nvPr/>
        </p:nvSpPr>
        <p:spPr>
          <a:xfrm>
            <a:off x="7466648" y="5506283"/>
            <a:ext cx="542568" cy="22860"/>
          </a:xfrm>
          <a:prstGeom prst="roundRect">
            <a:avLst>
              <a:gd name="adj" fmla="val 101737"/>
            </a:avLst>
          </a:prstGeom>
          <a:solidFill>
            <a:srgbClr val="49606E"/>
          </a:solidFill>
          <a:ln/>
        </p:spPr>
        <p:txBody>
          <a:bodyPr/>
          <a:lstStyle/>
          <a:p>
            <a:endParaRPr lang="en-US"/>
          </a:p>
        </p:txBody>
      </p:sp>
      <p:sp>
        <p:nvSpPr>
          <p:cNvPr id="13" name="Shape 10"/>
          <p:cNvSpPr/>
          <p:nvPr/>
        </p:nvSpPr>
        <p:spPr>
          <a:xfrm>
            <a:off x="7140654" y="5343287"/>
            <a:ext cx="348853" cy="348853"/>
          </a:xfrm>
          <a:prstGeom prst="roundRect">
            <a:avLst>
              <a:gd name="adj" fmla="val 6667"/>
            </a:avLst>
          </a:prstGeom>
          <a:solidFill>
            <a:srgbClr val="304755"/>
          </a:solidFill>
          <a:ln/>
        </p:spPr>
        <p:txBody>
          <a:bodyPr/>
          <a:lstStyle/>
          <a:p>
            <a:endParaRPr lang="en-US"/>
          </a:p>
        </p:txBody>
      </p:sp>
      <p:sp>
        <p:nvSpPr>
          <p:cNvPr id="14" name="Text 11"/>
          <p:cNvSpPr/>
          <p:nvPr/>
        </p:nvSpPr>
        <p:spPr>
          <a:xfrm>
            <a:off x="7228642" y="5408295"/>
            <a:ext cx="172760"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2</a:t>
            </a:r>
            <a:endParaRPr lang="en-US" sz="1700" dirty="0"/>
          </a:p>
        </p:txBody>
      </p:sp>
      <p:sp>
        <p:nvSpPr>
          <p:cNvPr id="15" name="Text 12"/>
          <p:cNvSpPr/>
          <p:nvPr/>
        </p:nvSpPr>
        <p:spPr>
          <a:xfrm>
            <a:off x="8167807" y="5323880"/>
            <a:ext cx="2829639" cy="228005"/>
          </a:xfrm>
          <a:prstGeom prst="rect">
            <a:avLst/>
          </a:prstGeom>
          <a:noFill/>
          <a:ln/>
        </p:spPr>
        <p:txBody>
          <a:bodyPr wrap="none" lIns="0" tIns="0" rIns="0" bIns="0" rtlCol="0" anchor="t"/>
          <a:lstStyle/>
          <a:p>
            <a:pPr marL="0" indent="0" algn="l">
              <a:lnSpc>
                <a:spcPts val="1750"/>
              </a:lnSpc>
              <a:buNone/>
            </a:pPr>
            <a:r>
              <a:rPr lang="en-US" sz="1400" dirty="0">
                <a:solidFill>
                  <a:srgbClr val="CAD6DE"/>
                </a:solidFill>
                <a:latin typeface="Unbounded" pitchFamily="34" charset="0"/>
                <a:ea typeface="Unbounded" pitchFamily="34" charset="-122"/>
                <a:cs typeface="Unbounded" pitchFamily="34" charset="-120"/>
              </a:rPr>
              <a:t>Exploratory Data Analysis</a:t>
            </a:r>
            <a:endParaRPr lang="en-US" sz="1400" dirty="0"/>
          </a:p>
        </p:txBody>
      </p:sp>
      <p:sp>
        <p:nvSpPr>
          <p:cNvPr id="16" name="Text 13"/>
          <p:cNvSpPr/>
          <p:nvPr/>
        </p:nvSpPr>
        <p:spPr>
          <a:xfrm>
            <a:off x="8167807" y="5644872"/>
            <a:ext cx="5493782" cy="248007"/>
          </a:xfrm>
          <a:prstGeom prst="rect">
            <a:avLst/>
          </a:prstGeom>
          <a:noFill/>
          <a:ln/>
        </p:spPr>
        <p:txBody>
          <a:bodyPr wrap="none" lIns="0" tIns="0" rIns="0" bIns="0" rtlCol="0" anchor="t"/>
          <a:lstStyle/>
          <a:p>
            <a:pPr marL="0" indent="0" algn="l">
              <a:lnSpc>
                <a:spcPts val="1950"/>
              </a:lnSpc>
              <a:buNone/>
            </a:pPr>
            <a:r>
              <a:rPr lang="en-US" sz="1200" dirty="0">
                <a:solidFill>
                  <a:srgbClr val="CAD6DE"/>
                </a:solidFill>
                <a:latin typeface="Cabin" pitchFamily="34" charset="0"/>
                <a:ea typeface="Cabin" pitchFamily="34" charset="-122"/>
                <a:cs typeface="Cabin" pitchFamily="34" charset="-120"/>
              </a:rPr>
              <a:t>Analysis of feature correlations, dataset imbalance identification</a:t>
            </a:r>
            <a:endParaRPr lang="en-US" sz="1200" dirty="0"/>
          </a:p>
        </p:txBody>
      </p:sp>
      <p:sp>
        <p:nvSpPr>
          <p:cNvPr id="17" name="Shape 14"/>
          <p:cNvSpPr/>
          <p:nvPr/>
        </p:nvSpPr>
        <p:spPr>
          <a:xfrm>
            <a:off x="6620947" y="6203871"/>
            <a:ext cx="542568" cy="22860"/>
          </a:xfrm>
          <a:prstGeom prst="roundRect">
            <a:avLst>
              <a:gd name="adj" fmla="val 101737"/>
            </a:avLst>
          </a:prstGeom>
          <a:solidFill>
            <a:srgbClr val="49606E"/>
          </a:solidFill>
          <a:ln/>
        </p:spPr>
        <p:txBody>
          <a:bodyPr/>
          <a:lstStyle/>
          <a:p>
            <a:endParaRPr lang="en-US"/>
          </a:p>
        </p:txBody>
      </p:sp>
      <p:sp>
        <p:nvSpPr>
          <p:cNvPr id="18" name="Shape 15"/>
          <p:cNvSpPr/>
          <p:nvPr/>
        </p:nvSpPr>
        <p:spPr>
          <a:xfrm>
            <a:off x="7140654" y="6040874"/>
            <a:ext cx="348853" cy="348853"/>
          </a:xfrm>
          <a:prstGeom prst="roundRect">
            <a:avLst>
              <a:gd name="adj" fmla="val 6667"/>
            </a:avLst>
          </a:prstGeom>
          <a:solidFill>
            <a:srgbClr val="304755"/>
          </a:solidFill>
          <a:ln/>
        </p:spPr>
        <p:txBody>
          <a:bodyPr/>
          <a:lstStyle/>
          <a:p>
            <a:endParaRPr lang="en-US"/>
          </a:p>
        </p:txBody>
      </p:sp>
      <p:sp>
        <p:nvSpPr>
          <p:cNvPr id="19" name="Text 16"/>
          <p:cNvSpPr/>
          <p:nvPr/>
        </p:nvSpPr>
        <p:spPr>
          <a:xfrm>
            <a:off x="7227094" y="6105882"/>
            <a:ext cx="175974"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3</a:t>
            </a:r>
            <a:endParaRPr lang="en-US" sz="1700" dirty="0"/>
          </a:p>
        </p:txBody>
      </p:sp>
      <p:sp>
        <p:nvSpPr>
          <p:cNvPr id="20" name="Text 17"/>
          <p:cNvSpPr/>
          <p:nvPr/>
        </p:nvSpPr>
        <p:spPr>
          <a:xfrm>
            <a:off x="4292322" y="6021467"/>
            <a:ext cx="2170033" cy="228005"/>
          </a:xfrm>
          <a:prstGeom prst="rect">
            <a:avLst/>
          </a:prstGeom>
          <a:noFill/>
          <a:ln/>
        </p:spPr>
        <p:txBody>
          <a:bodyPr wrap="none" lIns="0" tIns="0" rIns="0" bIns="0" rtlCol="0" anchor="t"/>
          <a:lstStyle/>
          <a:p>
            <a:pPr marL="0" indent="0" algn="r">
              <a:lnSpc>
                <a:spcPts val="1750"/>
              </a:lnSpc>
              <a:buNone/>
            </a:pPr>
            <a:r>
              <a:rPr lang="en-US" sz="1400" dirty="0">
                <a:solidFill>
                  <a:srgbClr val="CAD6DE"/>
                </a:solidFill>
                <a:latin typeface="Unbounded" pitchFamily="34" charset="0"/>
                <a:ea typeface="Unbounded" pitchFamily="34" charset="-122"/>
                <a:cs typeface="Unbounded" pitchFamily="34" charset="-120"/>
              </a:rPr>
              <a:t>Model Development</a:t>
            </a:r>
            <a:endParaRPr lang="en-US" sz="1400" dirty="0"/>
          </a:p>
        </p:txBody>
      </p:sp>
      <p:sp>
        <p:nvSpPr>
          <p:cNvPr id="21" name="Text 18"/>
          <p:cNvSpPr/>
          <p:nvPr/>
        </p:nvSpPr>
        <p:spPr>
          <a:xfrm>
            <a:off x="968693" y="6342459"/>
            <a:ext cx="5493663" cy="248007"/>
          </a:xfrm>
          <a:prstGeom prst="rect">
            <a:avLst/>
          </a:prstGeom>
          <a:noFill/>
          <a:ln/>
        </p:spPr>
        <p:txBody>
          <a:bodyPr wrap="none" lIns="0" tIns="0" rIns="0" bIns="0" rtlCol="0" anchor="t"/>
          <a:lstStyle/>
          <a:p>
            <a:pPr marL="0" indent="0" algn="r">
              <a:lnSpc>
                <a:spcPts val="1950"/>
              </a:lnSpc>
              <a:buNone/>
            </a:pPr>
            <a:r>
              <a:rPr lang="en-US" sz="1200" dirty="0">
                <a:solidFill>
                  <a:srgbClr val="CAD6DE"/>
                </a:solidFill>
                <a:latin typeface="Cabin" pitchFamily="34" charset="0"/>
                <a:ea typeface="Cabin" pitchFamily="34" charset="-122"/>
                <a:cs typeface="Cabin" pitchFamily="34" charset="-120"/>
              </a:rPr>
              <a:t>Selection and training of machine learning models</a:t>
            </a:r>
            <a:endParaRPr lang="en-US" sz="1200" dirty="0"/>
          </a:p>
        </p:txBody>
      </p:sp>
      <p:sp>
        <p:nvSpPr>
          <p:cNvPr id="22" name="Shape 19"/>
          <p:cNvSpPr/>
          <p:nvPr/>
        </p:nvSpPr>
        <p:spPr>
          <a:xfrm>
            <a:off x="7466648" y="6901577"/>
            <a:ext cx="542568" cy="22860"/>
          </a:xfrm>
          <a:prstGeom prst="roundRect">
            <a:avLst>
              <a:gd name="adj" fmla="val 101737"/>
            </a:avLst>
          </a:prstGeom>
          <a:solidFill>
            <a:srgbClr val="49606E"/>
          </a:solidFill>
          <a:ln/>
        </p:spPr>
        <p:txBody>
          <a:bodyPr/>
          <a:lstStyle/>
          <a:p>
            <a:endParaRPr lang="en-US"/>
          </a:p>
        </p:txBody>
      </p:sp>
      <p:sp>
        <p:nvSpPr>
          <p:cNvPr id="23" name="Shape 20"/>
          <p:cNvSpPr/>
          <p:nvPr/>
        </p:nvSpPr>
        <p:spPr>
          <a:xfrm>
            <a:off x="7140654" y="6738580"/>
            <a:ext cx="348853" cy="348853"/>
          </a:xfrm>
          <a:prstGeom prst="roundRect">
            <a:avLst>
              <a:gd name="adj" fmla="val 6667"/>
            </a:avLst>
          </a:prstGeom>
          <a:solidFill>
            <a:srgbClr val="304755"/>
          </a:solidFill>
          <a:ln/>
        </p:spPr>
        <p:txBody>
          <a:bodyPr/>
          <a:lstStyle/>
          <a:p>
            <a:endParaRPr lang="en-US"/>
          </a:p>
        </p:txBody>
      </p:sp>
      <p:sp>
        <p:nvSpPr>
          <p:cNvPr id="24" name="Text 21"/>
          <p:cNvSpPr/>
          <p:nvPr/>
        </p:nvSpPr>
        <p:spPr>
          <a:xfrm>
            <a:off x="7227213" y="6803588"/>
            <a:ext cx="175736" cy="218837"/>
          </a:xfrm>
          <a:prstGeom prst="rect">
            <a:avLst/>
          </a:prstGeom>
          <a:noFill/>
          <a:ln/>
        </p:spPr>
        <p:txBody>
          <a:bodyPr wrap="none" lIns="0" tIns="0" rIns="0" bIns="0" rtlCol="0" anchor="t"/>
          <a:lstStyle/>
          <a:p>
            <a:pPr marL="0" indent="0" algn="ctr">
              <a:lnSpc>
                <a:spcPts val="1700"/>
              </a:lnSpc>
              <a:buNone/>
            </a:pPr>
            <a:r>
              <a:rPr lang="en-US" sz="1700" dirty="0">
                <a:solidFill>
                  <a:srgbClr val="CAD6DE"/>
                </a:solidFill>
                <a:latin typeface="Unbounded" pitchFamily="34" charset="0"/>
                <a:ea typeface="Unbounded" pitchFamily="34" charset="-122"/>
                <a:cs typeface="Unbounded" pitchFamily="34" charset="-120"/>
              </a:rPr>
              <a:t>4</a:t>
            </a:r>
            <a:endParaRPr lang="en-US" sz="1700" dirty="0"/>
          </a:p>
        </p:txBody>
      </p:sp>
      <p:sp>
        <p:nvSpPr>
          <p:cNvPr id="25" name="Text 22"/>
          <p:cNvSpPr/>
          <p:nvPr/>
        </p:nvSpPr>
        <p:spPr>
          <a:xfrm>
            <a:off x="8167807" y="6719173"/>
            <a:ext cx="1824037" cy="228005"/>
          </a:xfrm>
          <a:prstGeom prst="rect">
            <a:avLst/>
          </a:prstGeom>
          <a:noFill/>
          <a:ln/>
        </p:spPr>
        <p:txBody>
          <a:bodyPr wrap="none" lIns="0" tIns="0" rIns="0" bIns="0" rtlCol="0" anchor="t"/>
          <a:lstStyle/>
          <a:p>
            <a:pPr marL="0" indent="0" algn="l">
              <a:lnSpc>
                <a:spcPts val="1750"/>
              </a:lnSpc>
              <a:buNone/>
            </a:pPr>
            <a:r>
              <a:rPr lang="en-US" sz="1400" dirty="0">
                <a:solidFill>
                  <a:srgbClr val="CAD6DE"/>
                </a:solidFill>
                <a:latin typeface="Unbounded" pitchFamily="34" charset="0"/>
                <a:ea typeface="Unbounded" pitchFamily="34" charset="-122"/>
                <a:cs typeface="Unbounded" pitchFamily="34" charset="-120"/>
              </a:rPr>
              <a:t>Deployment</a:t>
            </a:r>
            <a:endParaRPr lang="en-US" sz="1400" dirty="0"/>
          </a:p>
        </p:txBody>
      </p:sp>
      <p:sp>
        <p:nvSpPr>
          <p:cNvPr id="26" name="Text 23"/>
          <p:cNvSpPr/>
          <p:nvPr/>
        </p:nvSpPr>
        <p:spPr>
          <a:xfrm>
            <a:off x="8167807" y="7040166"/>
            <a:ext cx="5493782" cy="248007"/>
          </a:xfrm>
          <a:prstGeom prst="rect">
            <a:avLst/>
          </a:prstGeom>
          <a:noFill/>
          <a:ln/>
        </p:spPr>
        <p:txBody>
          <a:bodyPr wrap="none" lIns="0" tIns="0" rIns="0" bIns="0" rtlCol="0" anchor="t"/>
          <a:lstStyle/>
          <a:p>
            <a:pPr marL="0" indent="0" algn="l">
              <a:lnSpc>
                <a:spcPts val="1950"/>
              </a:lnSpc>
              <a:buNone/>
            </a:pPr>
            <a:r>
              <a:rPr lang="en-US" sz="1200" dirty="0">
                <a:solidFill>
                  <a:srgbClr val="CAD6DE"/>
                </a:solidFill>
                <a:latin typeface="Cabin" pitchFamily="34" charset="0"/>
                <a:ea typeface="Cabin" pitchFamily="34" charset="-122"/>
                <a:cs typeface="Cabin" pitchFamily="34" charset="-120"/>
              </a:rPr>
              <a:t>Creation of user-friendly interface for diabetes prediction</a:t>
            </a:r>
            <a:endParaRPr lang="en-US" sz="1200" dirty="0"/>
          </a:p>
        </p:txBody>
      </p:sp>
      <p:sp>
        <p:nvSpPr>
          <p:cNvPr id="27" name="Rectangle 26">
            <a:extLst>
              <a:ext uri="{FF2B5EF4-FFF2-40B4-BE49-F238E27FC236}">
                <a16:creationId xmlns:a16="http://schemas.microsoft.com/office/drawing/2014/main" id="{D0C29A2E-8555-CC27-331C-7863D60EDB7C}"/>
              </a:ext>
            </a:extLst>
          </p:cNvPr>
          <p:cNvSpPr/>
          <p:nvPr/>
        </p:nvSpPr>
        <p:spPr>
          <a:xfrm>
            <a:off x="12778450" y="7732836"/>
            <a:ext cx="1851950" cy="496014"/>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2836"/>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358" y="1092378"/>
            <a:ext cx="457086" cy="45708"/>
          </a:xfrm>
          <a:prstGeom prst="rect">
            <a:avLst/>
          </a:prstGeom>
        </p:spPr>
      </p:pic>
      <p:sp>
        <p:nvSpPr>
          <p:cNvPr id="3" name="Object 2"/>
          <p:cNvSpPr/>
          <p:nvPr/>
        </p:nvSpPr>
        <p:spPr>
          <a:xfrm>
            <a:off x="571357" y="479655"/>
            <a:ext cx="14626742" cy="438088"/>
          </a:xfrm>
          <a:prstGeom prst="rect">
            <a:avLst/>
          </a:prstGeom>
          <a:noFill/>
        </p:spPr>
        <p:txBody>
          <a:bodyPr wrap="square" lIns="0" tIns="0" rIns="0" bIns="0" rtlCol="0" anchor="t"/>
          <a:lstStyle/>
          <a:p>
            <a:pPr>
              <a:lnSpc>
                <a:spcPts val="3451"/>
              </a:lnSpc>
            </a:pPr>
            <a:r>
              <a:rPr lang="en-US" sz="3037" kern="0" spc="121" dirty="0">
                <a:solidFill>
                  <a:schemeClr val="bg1"/>
                </a:solidFill>
                <a:latin typeface="Roboto Slab" pitchFamily="34" charset="0"/>
                <a:ea typeface="Roboto Slab" pitchFamily="34" charset="-122"/>
                <a:cs typeface="Roboto Slab" pitchFamily="34" charset="-120"/>
              </a:rPr>
              <a:t>Data Preprocessing</a:t>
            </a:r>
            <a:endParaRPr lang="en-US" sz="2160" dirty="0">
              <a:solidFill>
                <a:schemeClr val="bg1"/>
              </a:solidFill>
            </a:endParaRPr>
          </a:p>
        </p:txBody>
      </p:sp>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357" y="1851198"/>
            <a:ext cx="3542414" cy="1428392"/>
          </a:xfrm>
          <a:prstGeom prst="rect">
            <a:avLst/>
          </a:prstGeom>
        </p:spPr>
      </p:pic>
      <p:sp>
        <p:nvSpPr>
          <p:cNvPr id="5" name="Object 4"/>
          <p:cNvSpPr/>
          <p:nvPr/>
        </p:nvSpPr>
        <p:spPr>
          <a:xfrm>
            <a:off x="662775" y="2438410"/>
            <a:ext cx="3016765" cy="258967"/>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HANDLING MISSING DATA</a:t>
            </a:r>
            <a:endParaRPr lang="en-US" sz="2160" dirty="0">
              <a:solidFill>
                <a:schemeClr val="bg1"/>
              </a:solidFill>
            </a:endParaRPr>
          </a:p>
        </p:txBody>
      </p:sp>
      <p:sp>
        <p:nvSpPr>
          <p:cNvPr id="6" name="Object 5"/>
          <p:cNvSpPr/>
          <p:nvPr/>
        </p:nvSpPr>
        <p:spPr>
          <a:xfrm>
            <a:off x="914173" y="3434427"/>
            <a:ext cx="3016765" cy="220658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Identified missing values in the dataset and implemented strategies like mean/median imputation or dropping rows with missing data to ensure the dataset is complete and ready for further analysis.</a:t>
            </a:r>
            <a:endParaRPr lang="en-US" sz="2160" dirty="0">
              <a:solidFill>
                <a:schemeClr val="bg1"/>
              </a:solidFill>
            </a:endParaRPr>
          </a:p>
        </p:txBody>
      </p:sp>
      <p:pic>
        <p:nvPicPr>
          <p:cNvPr id="7" name="Object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85228" y="1851198"/>
            <a:ext cx="3553841" cy="1428392"/>
          </a:xfrm>
          <a:prstGeom prst="rect">
            <a:avLst/>
          </a:prstGeom>
        </p:spPr>
      </p:pic>
      <p:sp>
        <p:nvSpPr>
          <p:cNvPr id="8" name="Object 7"/>
          <p:cNvSpPr/>
          <p:nvPr/>
        </p:nvSpPr>
        <p:spPr>
          <a:xfrm>
            <a:off x="4336601" y="2175586"/>
            <a:ext cx="2639670" cy="776903"/>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ENCODING CATEGORICAL VARIABLES</a:t>
            </a:r>
            <a:endParaRPr lang="en-US" sz="2160" dirty="0">
              <a:solidFill>
                <a:schemeClr val="bg1"/>
              </a:solidFill>
            </a:endParaRPr>
          </a:p>
        </p:txBody>
      </p:sp>
      <p:sp>
        <p:nvSpPr>
          <p:cNvPr id="9" name="Object 8"/>
          <p:cNvSpPr/>
          <p:nvPr/>
        </p:nvSpPr>
        <p:spPr>
          <a:xfrm>
            <a:off x="4228044" y="3434427"/>
            <a:ext cx="3016765" cy="220658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Converted categorical variables into numerical formats, such as one-hot encoding or label encoding, to allow the machine learning algorithms to interpret and process the data effectively.</a:t>
            </a:r>
            <a:endParaRPr lang="en-US" sz="2160" dirty="0">
              <a:solidFill>
                <a:schemeClr val="bg1"/>
              </a:solidFill>
            </a:endParaRPr>
          </a:p>
        </p:txBody>
      </p:sp>
      <p:pic>
        <p:nvPicPr>
          <p:cNvPr id="10" name="Object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100" y="1851198"/>
            <a:ext cx="3542414" cy="1428392"/>
          </a:xfrm>
          <a:prstGeom prst="rect">
            <a:avLst/>
          </a:prstGeom>
        </p:spPr>
      </p:pic>
      <p:sp>
        <p:nvSpPr>
          <p:cNvPr id="11" name="Object 10"/>
          <p:cNvSpPr/>
          <p:nvPr/>
        </p:nvSpPr>
        <p:spPr>
          <a:xfrm>
            <a:off x="7650472" y="2438410"/>
            <a:ext cx="2639670" cy="258967"/>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OUTLIER REMOVAL</a:t>
            </a:r>
            <a:endParaRPr lang="en-US" sz="2160" dirty="0">
              <a:solidFill>
                <a:schemeClr val="bg1"/>
              </a:solidFill>
            </a:endParaRPr>
          </a:p>
        </p:txBody>
      </p:sp>
      <p:sp>
        <p:nvSpPr>
          <p:cNvPr id="12" name="Object 11"/>
          <p:cNvSpPr/>
          <p:nvPr/>
        </p:nvSpPr>
        <p:spPr>
          <a:xfrm>
            <a:off x="7541914" y="3434427"/>
            <a:ext cx="3016765" cy="220658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Detected and removed outliers in the dataset using statistical techniques like z-score or Interquartile Range (IQR) to ensure the data is within reasonable bounds and does not skew the model's performance.</a:t>
            </a:r>
            <a:endParaRPr lang="en-US" sz="2160" dirty="0">
              <a:solidFill>
                <a:schemeClr val="bg1"/>
              </a:solidFill>
            </a:endParaRPr>
          </a:p>
        </p:txBody>
      </p:sp>
      <p:pic>
        <p:nvPicPr>
          <p:cNvPr id="13" name="Object 12"/>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12970" y="1851198"/>
            <a:ext cx="3542414" cy="1428392"/>
          </a:xfrm>
          <a:prstGeom prst="rect">
            <a:avLst/>
          </a:prstGeom>
        </p:spPr>
      </p:pic>
      <p:sp>
        <p:nvSpPr>
          <p:cNvPr id="14" name="Object 13"/>
          <p:cNvSpPr/>
          <p:nvPr/>
        </p:nvSpPr>
        <p:spPr>
          <a:xfrm>
            <a:off x="10964344" y="2306998"/>
            <a:ext cx="2639670" cy="517936"/>
          </a:xfrm>
          <a:prstGeom prst="rect">
            <a:avLst/>
          </a:prstGeom>
          <a:noFill/>
        </p:spPr>
        <p:txBody>
          <a:bodyPr wrap="square" lIns="0" tIns="0" rIns="0" bIns="0" rtlCol="0" anchor="t"/>
          <a:lstStyle/>
          <a:p>
            <a:pPr algn="ctr">
              <a:lnSpc>
                <a:spcPts val="2040"/>
              </a:lnSpc>
            </a:pPr>
            <a:r>
              <a:rPr lang="en-US" sz="1512" b="1" kern="0" spc="151" dirty="0">
                <a:solidFill>
                  <a:schemeClr val="bg1"/>
                </a:solidFill>
                <a:latin typeface="Roboto" pitchFamily="34" charset="0"/>
                <a:ea typeface="Roboto" pitchFamily="34" charset="-122"/>
                <a:cs typeface="Roboto" pitchFamily="34" charset="-120"/>
              </a:rPr>
              <a:t>HANDLING CLASS IMBALANCE</a:t>
            </a:r>
            <a:endParaRPr lang="en-US" sz="2160" dirty="0">
              <a:solidFill>
                <a:schemeClr val="bg1"/>
              </a:solidFill>
            </a:endParaRPr>
          </a:p>
        </p:txBody>
      </p:sp>
      <p:sp>
        <p:nvSpPr>
          <p:cNvPr id="15" name="Object 14"/>
          <p:cNvSpPr/>
          <p:nvPr/>
        </p:nvSpPr>
        <p:spPr>
          <a:xfrm>
            <a:off x="10855786" y="3434428"/>
            <a:ext cx="3016765" cy="4413162"/>
          </a:xfrm>
          <a:prstGeom prst="rect">
            <a:avLst/>
          </a:prstGeom>
          <a:noFill/>
        </p:spPr>
        <p:txBody>
          <a:bodyPr wrap="square" lIns="0" tIns="0" rIns="0" bIns="0" rtlCol="0" anchor="t"/>
          <a:lstStyle/>
          <a:p>
            <a:pPr>
              <a:lnSpc>
                <a:spcPts val="2173"/>
              </a:lnSpc>
            </a:pPr>
            <a:r>
              <a:rPr lang="en-US" sz="1530" kern="0" spc="31" dirty="0">
                <a:solidFill>
                  <a:schemeClr val="bg1"/>
                </a:solidFill>
                <a:latin typeface="Roboto Slab" pitchFamily="34" charset="0"/>
                <a:ea typeface="Roboto Slab" pitchFamily="34" charset="-122"/>
                <a:cs typeface="Roboto Slab" pitchFamily="34" charset="-120"/>
              </a:rPr>
              <a:t>The dataset had a significant imbalance between the diabetic and non-diabetic cases. To address this, we used under-sampling, where the majority class (non-diabetic cases) was reduced to match the size of the minority class (diabetic cases). This resulted in a balanced dataset, with both classes having 7,000 samples each, allowing the model to learn from both classes equally</a:t>
            </a:r>
            <a:r>
              <a:rPr lang="en-US" sz="1600" dirty="0"/>
              <a:t>.</a:t>
            </a:r>
            <a:endParaRPr lang="en-US" sz="216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716280"/>
            <a:ext cx="7192566" cy="726043"/>
          </a:xfrm>
          <a:prstGeom prst="rect">
            <a:avLst/>
          </a:prstGeom>
          <a:noFill/>
          <a:ln/>
        </p:spPr>
        <p:txBody>
          <a:bodyPr wrap="non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Key Dataset Insights</a:t>
            </a:r>
            <a:endParaRPr lang="en-US" sz="4550" dirty="0"/>
          </a:p>
        </p:txBody>
      </p:sp>
      <p:sp>
        <p:nvSpPr>
          <p:cNvPr id="3" name="Text 1"/>
          <p:cNvSpPr/>
          <p:nvPr/>
        </p:nvSpPr>
        <p:spPr>
          <a:xfrm>
            <a:off x="968693" y="1936075"/>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The dataset covers years 2015-2022, with a median year of 2019. Age ranges from 0 to 80 years, with a mean of 53 years. About 16.7% of individuals have hypertension, and 9% have heart disease. The mean BMI is 30.10, with values ranging from 10.19 to 88.76.</a:t>
            </a:r>
            <a:endParaRPr lang="en-US" sz="1900" dirty="0"/>
          </a:p>
        </p:txBody>
      </p:sp>
      <p:sp>
        <p:nvSpPr>
          <p:cNvPr id="4" name="Text 2"/>
          <p:cNvSpPr/>
          <p:nvPr/>
        </p:nvSpPr>
        <p:spPr>
          <a:xfrm>
            <a:off x="968693" y="3398877"/>
            <a:ext cx="12692896" cy="790099"/>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HbA1c levels range from 3.50 to 9.00, with a median of 6.15. Blood glucose levels range from 80 to 300 mg/dL, with a mean of 163.25 mg/dL. Approximately half of the individuals in the dataset have diabetes.</a:t>
            </a:r>
            <a:endParaRPr lang="en-US" sz="1900" dirty="0"/>
          </a:p>
        </p:txBody>
      </p:sp>
      <p:sp>
        <p:nvSpPr>
          <p:cNvPr id="5" name="Shape 3"/>
          <p:cNvSpPr/>
          <p:nvPr/>
        </p:nvSpPr>
        <p:spPr>
          <a:xfrm>
            <a:off x="968693" y="4466630"/>
            <a:ext cx="6223040" cy="1399937"/>
          </a:xfrm>
          <a:prstGeom prst="roundRect">
            <a:avLst>
              <a:gd name="adj" fmla="val 2645"/>
            </a:avLst>
          </a:prstGeom>
          <a:solidFill>
            <a:srgbClr val="304755"/>
          </a:solidFill>
          <a:ln/>
        </p:spPr>
        <p:txBody>
          <a:bodyPr/>
          <a:lstStyle/>
          <a:p>
            <a:endParaRPr lang="en-US"/>
          </a:p>
        </p:txBody>
      </p:sp>
      <p:sp>
        <p:nvSpPr>
          <p:cNvPr id="6" name="Text 4"/>
          <p:cNvSpPr/>
          <p:nvPr/>
        </p:nvSpPr>
        <p:spPr>
          <a:xfrm>
            <a:off x="1215509" y="4713446"/>
            <a:ext cx="2904530" cy="363141"/>
          </a:xfrm>
          <a:prstGeom prst="rect">
            <a:avLst/>
          </a:prstGeom>
          <a:noFill/>
          <a:ln/>
        </p:spPr>
        <p:txBody>
          <a:bodyPr wrap="none" lIns="0" tIns="0" rIns="0" bIns="0" rtlCol="0" anchor="t"/>
          <a:lstStyle/>
          <a:p>
            <a:pPr marL="0" indent="0">
              <a:lnSpc>
                <a:spcPts val="2850"/>
              </a:lnSpc>
              <a:buNone/>
            </a:pPr>
            <a:r>
              <a:rPr lang="en-US" sz="2250" dirty="0">
                <a:solidFill>
                  <a:srgbClr val="CAD6DE"/>
                </a:solidFill>
                <a:latin typeface="Unbounded" pitchFamily="34" charset="0"/>
                <a:ea typeface="Unbounded" pitchFamily="34" charset="-122"/>
                <a:cs typeface="Unbounded" pitchFamily="34" charset="-120"/>
              </a:rPr>
              <a:t>Age</a:t>
            </a:r>
            <a:endParaRPr lang="en-US" sz="2250" dirty="0"/>
          </a:p>
        </p:txBody>
      </p:sp>
      <p:sp>
        <p:nvSpPr>
          <p:cNvPr id="7" name="Text 5"/>
          <p:cNvSpPr/>
          <p:nvPr/>
        </p:nvSpPr>
        <p:spPr>
          <a:xfrm>
            <a:off x="1215509" y="5224701"/>
            <a:ext cx="5729407"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Mean: 53 years, Range: 0-80 years</a:t>
            </a:r>
            <a:endParaRPr lang="en-US" sz="1900" dirty="0"/>
          </a:p>
        </p:txBody>
      </p:sp>
      <p:sp>
        <p:nvSpPr>
          <p:cNvPr id="8" name="Shape 6"/>
          <p:cNvSpPr/>
          <p:nvPr/>
        </p:nvSpPr>
        <p:spPr>
          <a:xfrm>
            <a:off x="7438549" y="4466630"/>
            <a:ext cx="6223040" cy="1399937"/>
          </a:xfrm>
          <a:prstGeom prst="roundRect">
            <a:avLst>
              <a:gd name="adj" fmla="val 2645"/>
            </a:avLst>
          </a:prstGeom>
          <a:solidFill>
            <a:srgbClr val="304755"/>
          </a:solidFill>
          <a:ln/>
        </p:spPr>
        <p:txBody>
          <a:bodyPr/>
          <a:lstStyle/>
          <a:p>
            <a:endParaRPr lang="en-US"/>
          </a:p>
        </p:txBody>
      </p:sp>
      <p:sp>
        <p:nvSpPr>
          <p:cNvPr id="9" name="Text 7"/>
          <p:cNvSpPr/>
          <p:nvPr/>
        </p:nvSpPr>
        <p:spPr>
          <a:xfrm>
            <a:off x="7685365" y="4713446"/>
            <a:ext cx="2904530" cy="363141"/>
          </a:xfrm>
          <a:prstGeom prst="rect">
            <a:avLst/>
          </a:prstGeom>
          <a:noFill/>
          <a:ln/>
        </p:spPr>
        <p:txBody>
          <a:bodyPr wrap="none" lIns="0" tIns="0" rIns="0" bIns="0" rtlCol="0" anchor="t"/>
          <a:lstStyle/>
          <a:p>
            <a:pPr marL="0" indent="0">
              <a:lnSpc>
                <a:spcPts val="2850"/>
              </a:lnSpc>
              <a:buNone/>
            </a:pPr>
            <a:r>
              <a:rPr lang="en-US" sz="2250" dirty="0">
                <a:solidFill>
                  <a:srgbClr val="CAD6DE"/>
                </a:solidFill>
                <a:latin typeface="Unbounded" pitchFamily="34" charset="0"/>
                <a:ea typeface="Unbounded" pitchFamily="34" charset="-122"/>
                <a:cs typeface="Unbounded" pitchFamily="34" charset="-120"/>
              </a:rPr>
              <a:t>BMI</a:t>
            </a:r>
            <a:endParaRPr lang="en-US" sz="2250" dirty="0"/>
          </a:p>
        </p:txBody>
      </p:sp>
      <p:sp>
        <p:nvSpPr>
          <p:cNvPr id="10" name="Text 8"/>
          <p:cNvSpPr/>
          <p:nvPr/>
        </p:nvSpPr>
        <p:spPr>
          <a:xfrm>
            <a:off x="7685365" y="5224701"/>
            <a:ext cx="5729407"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Mean: 30.10, Range: 10.19-88.76</a:t>
            </a:r>
            <a:endParaRPr lang="en-US" sz="1900" dirty="0"/>
          </a:p>
        </p:txBody>
      </p:sp>
      <p:sp>
        <p:nvSpPr>
          <p:cNvPr id="11" name="Shape 9"/>
          <p:cNvSpPr/>
          <p:nvPr/>
        </p:nvSpPr>
        <p:spPr>
          <a:xfrm>
            <a:off x="968693" y="6113383"/>
            <a:ext cx="6223040" cy="1399937"/>
          </a:xfrm>
          <a:prstGeom prst="roundRect">
            <a:avLst>
              <a:gd name="adj" fmla="val 2645"/>
            </a:avLst>
          </a:prstGeom>
          <a:solidFill>
            <a:srgbClr val="304755"/>
          </a:solidFill>
          <a:ln/>
        </p:spPr>
        <p:txBody>
          <a:bodyPr/>
          <a:lstStyle/>
          <a:p>
            <a:endParaRPr lang="en-US"/>
          </a:p>
        </p:txBody>
      </p:sp>
      <p:sp>
        <p:nvSpPr>
          <p:cNvPr id="12" name="Text 10"/>
          <p:cNvSpPr/>
          <p:nvPr/>
        </p:nvSpPr>
        <p:spPr>
          <a:xfrm>
            <a:off x="1215509" y="6360200"/>
            <a:ext cx="2904530" cy="363141"/>
          </a:xfrm>
          <a:prstGeom prst="rect">
            <a:avLst/>
          </a:prstGeom>
          <a:noFill/>
          <a:ln/>
        </p:spPr>
        <p:txBody>
          <a:bodyPr wrap="none" lIns="0" tIns="0" rIns="0" bIns="0" rtlCol="0" anchor="t"/>
          <a:lstStyle/>
          <a:p>
            <a:pPr marL="0" indent="0">
              <a:lnSpc>
                <a:spcPts val="2850"/>
              </a:lnSpc>
              <a:buNone/>
            </a:pPr>
            <a:r>
              <a:rPr lang="en-US" sz="2250" dirty="0">
                <a:solidFill>
                  <a:srgbClr val="CAD6DE"/>
                </a:solidFill>
                <a:latin typeface="Unbounded" pitchFamily="34" charset="0"/>
                <a:ea typeface="Unbounded" pitchFamily="34" charset="-122"/>
                <a:cs typeface="Unbounded" pitchFamily="34" charset="-120"/>
              </a:rPr>
              <a:t>HbA1c</a:t>
            </a:r>
            <a:endParaRPr lang="en-US" sz="2250" dirty="0"/>
          </a:p>
        </p:txBody>
      </p:sp>
      <p:sp>
        <p:nvSpPr>
          <p:cNvPr id="13" name="Text 11"/>
          <p:cNvSpPr/>
          <p:nvPr/>
        </p:nvSpPr>
        <p:spPr>
          <a:xfrm>
            <a:off x="1215509" y="6871454"/>
            <a:ext cx="5729407"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Range: 3.50-9.00, Median: 6.15</a:t>
            </a:r>
            <a:endParaRPr lang="en-US" sz="1900" dirty="0"/>
          </a:p>
        </p:txBody>
      </p:sp>
      <p:sp>
        <p:nvSpPr>
          <p:cNvPr id="14" name="Shape 12"/>
          <p:cNvSpPr/>
          <p:nvPr/>
        </p:nvSpPr>
        <p:spPr>
          <a:xfrm>
            <a:off x="7438549" y="6113383"/>
            <a:ext cx="6223040" cy="1399937"/>
          </a:xfrm>
          <a:prstGeom prst="roundRect">
            <a:avLst>
              <a:gd name="adj" fmla="val 2645"/>
            </a:avLst>
          </a:prstGeom>
          <a:solidFill>
            <a:srgbClr val="304755"/>
          </a:solidFill>
          <a:ln/>
        </p:spPr>
        <p:txBody>
          <a:bodyPr/>
          <a:lstStyle/>
          <a:p>
            <a:endParaRPr lang="en-US"/>
          </a:p>
        </p:txBody>
      </p:sp>
      <p:sp>
        <p:nvSpPr>
          <p:cNvPr id="15" name="Text 13"/>
          <p:cNvSpPr/>
          <p:nvPr/>
        </p:nvSpPr>
        <p:spPr>
          <a:xfrm>
            <a:off x="7685365" y="6360200"/>
            <a:ext cx="2904530" cy="363141"/>
          </a:xfrm>
          <a:prstGeom prst="rect">
            <a:avLst/>
          </a:prstGeom>
          <a:noFill/>
          <a:ln/>
        </p:spPr>
        <p:txBody>
          <a:bodyPr wrap="none" lIns="0" tIns="0" rIns="0" bIns="0" rtlCol="0" anchor="t"/>
          <a:lstStyle/>
          <a:p>
            <a:pPr marL="0" indent="0">
              <a:lnSpc>
                <a:spcPts val="2850"/>
              </a:lnSpc>
              <a:buNone/>
            </a:pPr>
            <a:r>
              <a:rPr lang="en-US" sz="2250" dirty="0">
                <a:solidFill>
                  <a:srgbClr val="CAD6DE"/>
                </a:solidFill>
                <a:latin typeface="Unbounded" pitchFamily="34" charset="0"/>
                <a:ea typeface="Unbounded" pitchFamily="34" charset="-122"/>
                <a:cs typeface="Unbounded" pitchFamily="34" charset="-120"/>
              </a:rPr>
              <a:t>Blood Glucose</a:t>
            </a:r>
            <a:endParaRPr lang="en-US" sz="2250" dirty="0"/>
          </a:p>
        </p:txBody>
      </p:sp>
      <p:sp>
        <p:nvSpPr>
          <p:cNvPr id="16" name="Text 14"/>
          <p:cNvSpPr/>
          <p:nvPr/>
        </p:nvSpPr>
        <p:spPr>
          <a:xfrm>
            <a:off x="7685365" y="6871454"/>
            <a:ext cx="5729407"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Mean: 163.25 mg/dL, Range: 80-300 mg/dL</a:t>
            </a:r>
            <a:endParaRPr lang="en-US" sz="1900" dirty="0"/>
          </a:p>
        </p:txBody>
      </p:sp>
      <p:sp>
        <p:nvSpPr>
          <p:cNvPr id="17" name="Rectangle 16">
            <a:extLst>
              <a:ext uri="{FF2B5EF4-FFF2-40B4-BE49-F238E27FC236}">
                <a16:creationId xmlns:a16="http://schemas.microsoft.com/office/drawing/2014/main" id="{D69D7739-F4AB-B524-7C6F-F7B95AB97748}"/>
              </a:ext>
            </a:extLst>
          </p:cNvPr>
          <p:cNvSpPr/>
          <p:nvPr/>
        </p:nvSpPr>
        <p:spPr>
          <a:xfrm>
            <a:off x="12735614" y="7661433"/>
            <a:ext cx="1851950" cy="509594"/>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487918"/>
            <a:ext cx="6177558" cy="521732"/>
          </a:xfrm>
          <a:prstGeom prst="rect">
            <a:avLst/>
          </a:prstGeom>
          <a:noFill/>
          <a:ln/>
        </p:spPr>
        <p:txBody>
          <a:bodyPr wrap="none" lIns="0" tIns="0" rIns="0" bIns="0" rtlCol="0" anchor="t"/>
          <a:lstStyle/>
          <a:p>
            <a:pPr marL="0" indent="0">
              <a:lnSpc>
                <a:spcPts val="4100"/>
              </a:lnSpc>
              <a:buNone/>
            </a:pPr>
            <a:r>
              <a:rPr lang="en-US" sz="3250" dirty="0">
                <a:solidFill>
                  <a:srgbClr val="FFFFFF"/>
                </a:solidFill>
                <a:latin typeface="Unbounded" pitchFamily="34" charset="0"/>
                <a:ea typeface="Unbounded" pitchFamily="34" charset="-122"/>
                <a:cs typeface="Unbounded" pitchFamily="34" charset="-120"/>
              </a:rPr>
              <a:t>Gender and Age Analysis</a:t>
            </a:r>
            <a:endParaRPr lang="en-US" sz="3250" dirty="0"/>
          </a:p>
        </p:txBody>
      </p:sp>
      <p:sp>
        <p:nvSpPr>
          <p:cNvPr id="3" name="Text 1"/>
          <p:cNvSpPr/>
          <p:nvPr/>
        </p:nvSpPr>
        <p:spPr>
          <a:xfrm>
            <a:off x="968693" y="1364456"/>
            <a:ext cx="12692896" cy="567690"/>
          </a:xfrm>
          <a:prstGeom prst="rect">
            <a:avLst/>
          </a:prstGeom>
          <a:noFill/>
          <a:ln/>
        </p:spPr>
        <p:txBody>
          <a:bodyPr wrap="squar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The dataset contains more females than males. Among females, most are non-diabetic, but a significant number are diabetic. For males, the trend is reversed, with more being diabetic than non-diabetic.</a:t>
            </a:r>
            <a:endParaRPr lang="en-US" sz="1350" dirty="0"/>
          </a:p>
        </p:txBody>
      </p:sp>
      <p:sp>
        <p:nvSpPr>
          <p:cNvPr id="4" name="Text 2"/>
          <p:cNvSpPr/>
          <p:nvPr/>
        </p:nvSpPr>
        <p:spPr>
          <a:xfrm>
            <a:off x="968693" y="2131695"/>
            <a:ext cx="12692896" cy="567690"/>
          </a:xfrm>
          <a:prstGeom prst="rect">
            <a:avLst/>
          </a:prstGeom>
          <a:noFill/>
          <a:ln/>
        </p:spPr>
        <p:txBody>
          <a:bodyPr wrap="squar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Age analysis reveals that the average age of non-diabetic individuals is around 45 years, while for diabetic individuals, it's significantly higher at around 60 years. This indicates a clear trend of diabetes being more prevalent in older individuals.</a:t>
            </a:r>
            <a:endParaRPr lang="en-US" sz="1350" dirty="0"/>
          </a:p>
        </p:txBody>
      </p:sp>
      <p:sp>
        <p:nvSpPr>
          <p:cNvPr id="5" name="Text 3"/>
          <p:cNvSpPr/>
          <p:nvPr/>
        </p:nvSpPr>
        <p:spPr>
          <a:xfrm>
            <a:off x="968693" y="3076337"/>
            <a:ext cx="2433161" cy="260866"/>
          </a:xfrm>
          <a:prstGeom prst="rect">
            <a:avLst/>
          </a:prstGeom>
          <a:noFill/>
          <a:ln/>
        </p:spPr>
        <p:txBody>
          <a:bodyPr wrap="none" lIns="0" tIns="0" rIns="0" bIns="0" rtlCol="0" anchor="t"/>
          <a:lstStyle/>
          <a:p>
            <a:pPr marL="0" indent="0">
              <a:lnSpc>
                <a:spcPts val="2050"/>
              </a:lnSpc>
              <a:buNone/>
            </a:pPr>
            <a:r>
              <a:rPr lang="en-US" sz="1600" dirty="0">
                <a:solidFill>
                  <a:srgbClr val="FFFFFF"/>
                </a:solidFill>
                <a:latin typeface="Unbounded" pitchFamily="34" charset="0"/>
                <a:ea typeface="Unbounded" pitchFamily="34" charset="-122"/>
                <a:cs typeface="Unbounded" pitchFamily="34" charset="-120"/>
              </a:rPr>
              <a:t>Gender Distribution</a:t>
            </a:r>
            <a:endParaRPr lang="en-US" sz="1600" dirty="0"/>
          </a:p>
        </p:txBody>
      </p:sp>
      <p:sp>
        <p:nvSpPr>
          <p:cNvPr id="6" name="Text 4"/>
          <p:cNvSpPr/>
          <p:nvPr/>
        </p:nvSpPr>
        <p:spPr>
          <a:xfrm>
            <a:off x="968693" y="3514606"/>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More females than males in dataset</a:t>
            </a:r>
            <a:endParaRPr lang="en-US" sz="1350" dirty="0"/>
          </a:p>
        </p:txBody>
      </p:sp>
      <p:sp>
        <p:nvSpPr>
          <p:cNvPr id="7" name="Text 5"/>
          <p:cNvSpPr/>
          <p:nvPr/>
        </p:nvSpPr>
        <p:spPr>
          <a:xfrm>
            <a:off x="968693" y="3958114"/>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Females: Mostly non-diabetic</a:t>
            </a:r>
            <a:endParaRPr lang="en-US" sz="1350" dirty="0"/>
          </a:p>
        </p:txBody>
      </p:sp>
      <p:sp>
        <p:nvSpPr>
          <p:cNvPr id="8" name="Text 6"/>
          <p:cNvSpPr/>
          <p:nvPr/>
        </p:nvSpPr>
        <p:spPr>
          <a:xfrm>
            <a:off x="968693" y="4401622"/>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Males: More diabetic than non-diabetic</a:t>
            </a:r>
            <a:endParaRPr lang="en-US" sz="1350" dirty="0"/>
          </a:p>
        </p:txBody>
      </p:sp>
      <p:sp>
        <p:nvSpPr>
          <p:cNvPr id="9" name="Text 7"/>
          <p:cNvSpPr/>
          <p:nvPr/>
        </p:nvSpPr>
        <p:spPr>
          <a:xfrm>
            <a:off x="7539157" y="3076337"/>
            <a:ext cx="2087285" cy="260866"/>
          </a:xfrm>
          <a:prstGeom prst="rect">
            <a:avLst/>
          </a:prstGeom>
          <a:noFill/>
          <a:ln/>
        </p:spPr>
        <p:txBody>
          <a:bodyPr wrap="none" lIns="0" tIns="0" rIns="0" bIns="0" rtlCol="0" anchor="t"/>
          <a:lstStyle/>
          <a:p>
            <a:pPr marL="0" indent="0">
              <a:lnSpc>
                <a:spcPts val="2050"/>
              </a:lnSpc>
              <a:buNone/>
            </a:pPr>
            <a:r>
              <a:rPr lang="en-US" sz="1600" dirty="0">
                <a:solidFill>
                  <a:srgbClr val="FFFFFF"/>
                </a:solidFill>
                <a:latin typeface="Unbounded" pitchFamily="34" charset="0"/>
                <a:ea typeface="Unbounded" pitchFamily="34" charset="-122"/>
                <a:cs typeface="Unbounded" pitchFamily="34" charset="-120"/>
              </a:rPr>
              <a:t>Age Analysis</a:t>
            </a:r>
            <a:endParaRPr lang="en-US" sz="1600" dirty="0"/>
          </a:p>
        </p:txBody>
      </p:sp>
      <p:sp>
        <p:nvSpPr>
          <p:cNvPr id="10" name="Text 8"/>
          <p:cNvSpPr/>
          <p:nvPr/>
        </p:nvSpPr>
        <p:spPr>
          <a:xfrm>
            <a:off x="7539157" y="3514606"/>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Non-diabetic average: 45 years</a:t>
            </a:r>
            <a:endParaRPr lang="en-US" sz="1350" dirty="0"/>
          </a:p>
        </p:txBody>
      </p:sp>
      <p:sp>
        <p:nvSpPr>
          <p:cNvPr id="11" name="Text 9"/>
          <p:cNvSpPr/>
          <p:nvPr/>
        </p:nvSpPr>
        <p:spPr>
          <a:xfrm>
            <a:off x="7539157" y="3958114"/>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Diabetic average: 60 years</a:t>
            </a:r>
            <a:endParaRPr lang="en-US" sz="1350" dirty="0"/>
          </a:p>
        </p:txBody>
      </p:sp>
      <p:sp>
        <p:nvSpPr>
          <p:cNvPr id="12" name="Text 10"/>
          <p:cNvSpPr/>
          <p:nvPr/>
        </p:nvSpPr>
        <p:spPr>
          <a:xfrm>
            <a:off x="7539157" y="4401622"/>
            <a:ext cx="6129933" cy="283845"/>
          </a:xfrm>
          <a:prstGeom prst="rect">
            <a:avLst/>
          </a:prstGeom>
          <a:noFill/>
          <a:ln/>
        </p:spPr>
        <p:txBody>
          <a:bodyPr wrap="none" lIns="0" tIns="0" rIns="0" bIns="0" rtlCol="0" anchor="t"/>
          <a:lstStyle/>
          <a:p>
            <a:pPr marL="0" indent="0">
              <a:lnSpc>
                <a:spcPts val="2200"/>
              </a:lnSpc>
              <a:buNone/>
            </a:pPr>
            <a:r>
              <a:rPr lang="en-US" sz="1350" dirty="0">
                <a:solidFill>
                  <a:srgbClr val="CAD6DE"/>
                </a:solidFill>
                <a:latin typeface="Cabin" pitchFamily="34" charset="0"/>
                <a:ea typeface="Cabin" pitchFamily="34" charset="-122"/>
                <a:cs typeface="Cabin" pitchFamily="34" charset="-120"/>
              </a:rPr>
              <a:t>Clear trend of higher diabetes prevalence in older individuals</a:t>
            </a:r>
            <a:endParaRPr lang="en-US" sz="1350" dirty="0"/>
          </a:p>
        </p:txBody>
      </p:sp>
      <p:pic>
        <p:nvPicPr>
          <p:cNvPr id="13" name="Image 0" descr="preencoded.png"/>
          <p:cNvPicPr>
            <a:picLocks noChangeAspect="1"/>
          </p:cNvPicPr>
          <p:nvPr/>
        </p:nvPicPr>
        <p:blipFill>
          <a:blip r:embed="rId3"/>
          <a:stretch>
            <a:fillRect/>
          </a:stretch>
        </p:blipFill>
        <p:spPr>
          <a:xfrm>
            <a:off x="968693" y="5044678"/>
            <a:ext cx="4739640" cy="3093720"/>
          </a:xfrm>
          <a:prstGeom prst="rect">
            <a:avLst/>
          </a:prstGeom>
        </p:spPr>
      </p:pic>
      <p:pic>
        <p:nvPicPr>
          <p:cNvPr id="15" name="Picture 14">
            <a:extLst>
              <a:ext uri="{FF2B5EF4-FFF2-40B4-BE49-F238E27FC236}">
                <a16:creationId xmlns:a16="http://schemas.microsoft.com/office/drawing/2014/main" id="{F51C8D6F-52AD-60BE-90AE-33A03152014A}"/>
              </a:ext>
            </a:extLst>
          </p:cNvPr>
          <p:cNvPicPr>
            <a:picLocks noChangeAspect="1"/>
          </p:cNvPicPr>
          <p:nvPr/>
        </p:nvPicPr>
        <p:blipFill>
          <a:blip r:embed="rId4"/>
          <a:stretch>
            <a:fillRect/>
          </a:stretch>
        </p:blipFill>
        <p:spPr>
          <a:xfrm>
            <a:off x="7315200" y="4978183"/>
            <a:ext cx="5122408" cy="3160215"/>
          </a:xfrm>
          <a:prstGeom prst="rect">
            <a:avLst/>
          </a:prstGeom>
        </p:spPr>
      </p:pic>
      <p:sp>
        <p:nvSpPr>
          <p:cNvPr id="16" name="Rectangle 15">
            <a:extLst>
              <a:ext uri="{FF2B5EF4-FFF2-40B4-BE49-F238E27FC236}">
                <a16:creationId xmlns:a16="http://schemas.microsoft.com/office/drawing/2014/main" id="{DC255331-FC0E-3A84-B1D6-1118EFB73135}"/>
              </a:ext>
            </a:extLst>
          </p:cNvPr>
          <p:cNvSpPr/>
          <p:nvPr/>
        </p:nvSpPr>
        <p:spPr>
          <a:xfrm>
            <a:off x="12735614" y="7522845"/>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512326"/>
            <a:ext cx="8790384" cy="547926"/>
          </a:xfrm>
          <a:prstGeom prst="rect">
            <a:avLst/>
          </a:prstGeom>
          <a:noFill/>
          <a:ln/>
        </p:spPr>
        <p:txBody>
          <a:bodyPr wrap="none" lIns="0" tIns="0" rIns="0" bIns="0" rtlCol="0" anchor="t"/>
          <a:lstStyle/>
          <a:p>
            <a:pPr marL="0" indent="0">
              <a:lnSpc>
                <a:spcPts val="4300"/>
              </a:lnSpc>
              <a:buNone/>
            </a:pPr>
            <a:r>
              <a:rPr lang="en-US" sz="3450" dirty="0">
                <a:solidFill>
                  <a:srgbClr val="FFFFFF"/>
                </a:solidFill>
                <a:latin typeface="Unbounded" pitchFamily="34" charset="0"/>
                <a:ea typeface="Unbounded" pitchFamily="34" charset="-122"/>
                <a:cs typeface="Unbounded" pitchFamily="34" charset="-120"/>
              </a:rPr>
              <a:t>Race and Health Factors Analysis</a:t>
            </a:r>
            <a:endParaRPr lang="en-US" sz="3450" dirty="0"/>
          </a:p>
        </p:txBody>
      </p:sp>
      <p:sp>
        <p:nvSpPr>
          <p:cNvPr id="3" name="Text 1"/>
          <p:cNvSpPr/>
          <p:nvPr/>
        </p:nvSpPr>
        <p:spPr>
          <a:xfrm>
            <a:off x="968693" y="1432798"/>
            <a:ext cx="12692896" cy="59626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The dataset shows a balanced representation across racial groups (African-American, Asian, Caucasian, Hispanic, and Other). In all racial categories, there are more non-diabetic individuals than diabetic ones, suggesting relatively consistent diabetes prevalence across races.</a:t>
            </a:r>
            <a:endParaRPr lang="en-US" sz="1450" dirty="0"/>
          </a:p>
        </p:txBody>
      </p:sp>
      <p:sp>
        <p:nvSpPr>
          <p:cNvPr id="4" name="Text 2"/>
          <p:cNvSpPr/>
          <p:nvPr/>
        </p:nvSpPr>
        <p:spPr>
          <a:xfrm>
            <a:off x="968693" y="2238613"/>
            <a:ext cx="12692896" cy="59626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Analysis of health factors reveals that diabetic individuals have significantly higher HbA1c levels (around 7) compared to non-diabetics (around 5.5). Hypertension and heart disease are more prevalent among diabetic individuals, indicating a correlation between these conditions and diabetes.</a:t>
            </a:r>
            <a:endParaRPr lang="en-US" sz="1450" dirty="0"/>
          </a:p>
        </p:txBody>
      </p:sp>
      <p:pic>
        <p:nvPicPr>
          <p:cNvPr id="5" name="Image 0" descr="preencoded.png"/>
          <p:cNvPicPr>
            <a:picLocks noChangeAspect="1"/>
          </p:cNvPicPr>
          <p:nvPr/>
        </p:nvPicPr>
        <p:blipFill>
          <a:blip r:embed="rId3"/>
          <a:stretch>
            <a:fillRect/>
          </a:stretch>
        </p:blipFill>
        <p:spPr>
          <a:xfrm>
            <a:off x="968693" y="3044428"/>
            <a:ext cx="6206728" cy="3835956"/>
          </a:xfrm>
          <a:prstGeom prst="rect">
            <a:avLst/>
          </a:prstGeom>
        </p:spPr>
      </p:pic>
      <p:sp>
        <p:nvSpPr>
          <p:cNvPr id="6" name="Text 3"/>
          <p:cNvSpPr/>
          <p:nvPr/>
        </p:nvSpPr>
        <p:spPr>
          <a:xfrm>
            <a:off x="968693" y="7113270"/>
            <a:ext cx="2391013" cy="273963"/>
          </a:xfrm>
          <a:prstGeom prst="rect">
            <a:avLst/>
          </a:prstGeom>
          <a:noFill/>
          <a:ln/>
        </p:spPr>
        <p:txBody>
          <a:bodyPr wrap="none" lIns="0" tIns="0" rIns="0" bIns="0" rtlCol="0" anchor="t"/>
          <a:lstStyle/>
          <a:p>
            <a:pPr marL="0" indent="0" algn="l">
              <a:lnSpc>
                <a:spcPts val="2150"/>
              </a:lnSpc>
              <a:buNone/>
            </a:pPr>
            <a:r>
              <a:rPr lang="en-US" sz="1700" dirty="0">
                <a:solidFill>
                  <a:srgbClr val="CAD6DE"/>
                </a:solidFill>
                <a:latin typeface="Unbounded" pitchFamily="34" charset="0"/>
                <a:ea typeface="Unbounded" pitchFamily="34" charset="-122"/>
                <a:cs typeface="Unbounded" pitchFamily="34" charset="-120"/>
              </a:rPr>
              <a:t>Racial Distribution</a:t>
            </a:r>
            <a:endParaRPr lang="en-US" sz="1700" dirty="0"/>
          </a:p>
        </p:txBody>
      </p:sp>
      <p:sp>
        <p:nvSpPr>
          <p:cNvPr id="7" name="Text 4"/>
          <p:cNvSpPr/>
          <p:nvPr/>
        </p:nvSpPr>
        <p:spPr>
          <a:xfrm>
            <a:off x="968693" y="7498913"/>
            <a:ext cx="6206728" cy="298133"/>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Balanced representation across racial groups, consistent diabetes prevalence</a:t>
            </a:r>
            <a:endParaRPr lang="en-US" sz="1450" dirty="0"/>
          </a:p>
        </p:txBody>
      </p:sp>
      <p:sp>
        <p:nvSpPr>
          <p:cNvPr id="8" name="Text 5"/>
          <p:cNvSpPr/>
          <p:nvPr/>
        </p:nvSpPr>
        <p:spPr>
          <a:xfrm>
            <a:off x="7454860" y="7113270"/>
            <a:ext cx="2192060" cy="273963"/>
          </a:xfrm>
          <a:prstGeom prst="rect">
            <a:avLst/>
          </a:prstGeom>
          <a:noFill/>
          <a:ln/>
        </p:spPr>
        <p:txBody>
          <a:bodyPr wrap="none" lIns="0" tIns="0" rIns="0" bIns="0" rtlCol="0" anchor="t"/>
          <a:lstStyle/>
          <a:p>
            <a:pPr marL="0" indent="0" algn="l">
              <a:lnSpc>
                <a:spcPts val="2150"/>
              </a:lnSpc>
              <a:buNone/>
            </a:pPr>
            <a:r>
              <a:rPr lang="en-US" sz="1700" dirty="0">
                <a:solidFill>
                  <a:srgbClr val="CAD6DE"/>
                </a:solidFill>
                <a:latin typeface="Unbounded" pitchFamily="34" charset="0"/>
                <a:ea typeface="Unbounded" pitchFamily="34" charset="-122"/>
                <a:cs typeface="Unbounded" pitchFamily="34" charset="-120"/>
              </a:rPr>
              <a:t>Health Factors</a:t>
            </a:r>
            <a:endParaRPr lang="en-US" sz="1700" dirty="0"/>
          </a:p>
        </p:txBody>
      </p:sp>
      <p:sp>
        <p:nvSpPr>
          <p:cNvPr id="9" name="Text 6"/>
          <p:cNvSpPr/>
          <p:nvPr/>
        </p:nvSpPr>
        <p:spPr>
          <a:xfrm>
            <a:off x="7454860" y="7498913"/>
            <a:ext cx="6206728" cy="298133"/>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Higher HbA1c  prevalence in diabetics</a:t>
            </a:r>
            <a:endParaRPr lang="en-US" sz="1450" dirty="0"/>
          </a:p>
        </p:txBody>
      </p:sp>
      <p:pic>
        <p:nvPicPr>
          <p:cNvPr id="11" name="Picture 10">
            <a:extLst>
              <a:ext uri="{FF2B5EF4-FFF2-40B4-BE49-F238E27FC236}">
                <a16:creationId xmlns:a16="http://schemas.microsoft.com/office/drawing/2014/main" id="{A77F8DFB-D6D7-D888-62EB-0E9499B8EAF1}"/>
              </a:ext>
            </a:extLst>
          </p:cNvPr>
          <p:cNvPicPr>
            <a:picLocks noChangeAspect="1"/>
          </p:cNvPicPr>
          <p:nvPr/>
        </p:nvPicPr>
        <p:blipFill>
          <a:blip r:embed="rId4"/>
          <a:stretch>
            <a:fillRect/>
          </a:stretch>
        </p:blipFill>
        <p:spPr>
          <a:xfrm>
            <a:off x="7454859" y="3044428"/>
            <a:ext cx="5970531" cy="3835956"/>
          </a:xfrm>
          <a:prstGeom prst="rect">
            <a:avLst/>
          </a:prstGeom>
        </p:spPr>
      </p:pic>
      <p:sp>
        <p:nvSpPr>
          <p:cNvPr id="12" name="Rectangle 11">
            <a:extLst>
              <a:ext uri="{FF2B5EF4-FFF2-40B4-BE49-F238E27FC236}">
                <a16:creationId xmlns:a16="http://schemas.microsoft.com/office/drawing/2014/main" id="{C815847B-26B7-34A3-82E0-8522C00C9320}"/>
              </a:ext>
            </a:extLst>
          </p:cNvPr>
          <p:cNvSpPr/>
          <p:nvPr/>
        </p:nvSpPr>
        <p:spPr>
          <a:xfrm>
            <a:off x="12845142" y="7797045"/>
            <a:ext cx="1742421" cy="373981"/>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14337"/>
          </a:xfrm>
          <a:prstGeom prst="rect">
            <a:avLst/>
          </a:prstGeom>
        </p:spPr>
      </p:pic>
      <p:sp>
        <p:nvSpPr>
          <p:cNvPr id="3" name="Text 0"/>
          <p:cNvSpPr/>
          <p:nvPr/>
        </p:nvSpPr>
        <p:spPr>
          <a:xfrm>
            <a:off x="968693" y="3118723"/>
            <a:ext cx="7303413" cy="544473"/>
          </a:xfrm>
          <a:prstGeom prst="rect">
            <a:avLst/>
          </a:prstGeom>
          <a:noFill/>
          <a:ln/>
        </p:spPr>
        <p:txBody>
          <a:bodyPr wrap="none" lIns="0" tIns="0" rIns="0" bIns="0" rtlCol="0" anchor="t"/>
          <a:lstStyle/>
          <a:p>
            <a:pPr marL="0" indent="0">
              <a:lnSpc>
                <a:spcPts val="4250"/>
              </a:lnSpc>
              <a:buNone/>
            </a:pPr>
            <a:r>
              <a:rPr lang="en-US" sz="3400" dirty="0">
                <a:solidFill>
                  <a:srgbClr val="FFFFFF"/>
                </a:solidFill>
                <a:latin typeface="Unbounded" pitchFamily="34" charset="0"/>
                <a:ea typeface="Unbounded" pitchFamily="34" charset="-122"/>
                <a:cs typeface="Unbounded" pitchFamily="34" charset="-120"/>
              </a:rPr>
              <a:t>Age Group and BMI Analysis</a:t>
            </a:r>
            <a:endParaRPr lang="en-US" sz="3400" dirty="0"/>
          </a:p>
        </p:txBody>
      </p:sp>
      <p:sp>
        <p:nvSpPr>
          <p:cNvPr id="4" name="Text 1"/>
          <p:cNvSpPr/>
          <p:nvPr/>
        </p:nvSpPr>
        <p:spPr>
          <a:xfrm>
            <a:off x="968693" y="3940850"/>
            <a:ext cx="12692896" cy="59245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The analysis shows that diabetes prevalence increases with age, particularly after 40. The 65+ age group has the highest count of diabetic individuals, suggesting this age range is critical for diabetes management and prevention strategies. The non-diabetic count remains nearly stable across age groups.</a:t>
            </a:r>
            <a:endParaRPr lang="en-US" sz="1450" dirty="0"/>
          </a:p>
        </p:txBody>
      </p:sp>
      <p:sp>
        <p:nvSpPr>
          <p:cNvPr id="5" name="Text 2"/>
          <p:cNvSpPr/>
          <p:nvPr/>
        </p:nvSpPr>
        <p:spPr>
          <a:xfrm>
            <a:off x="968693" y="4741545"/>
            <a:ext cx="12692896" cy="592455"/>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BMI analysis reveals that the majority of data is concentrated between BMI 20 and 35. Non-diabetic individuals peak around BMI 25, while diabetic individuals peak around BMI 30. This suggests a higher BMI is associated with diabetes, though there is considerable overlap in BMI distributions between both groups.</a:t>
            </a:r>
            <a:endParaRPr lang="en-US" sz="1450" dirty="0"/>
          </a:p>
        </p:txBody>
      </p:sp>
      <p:pic>
        <p:nvPicPr>
          <p:cNvPr id="6" name="Image 1" descr="preencoded.png"/>
          <p:cNvPicPr>
            <a:picLocks noChangeAspect="1"/>
          </p:cNvPicPr>
          <p:nvPr/>
        </p:nvPicPr>
        <p:blipFill>
          <a:blip r:embed="rId4"/>
          <a:stretch>
            <a:fillRect/>
          </a:stretch>
        </p:blipFill>
        <p:spPr>
          <a:xfrm>
            <a:off x="968693" y="5542240"/>
            <a:ext cx="4230886" cy="740569"/>
          </a:xfrm>
          <a:prstGeom prst="rect">
            <a:avLst/>
          </a:prstGeom>
        </p:spPr>
      </p:pic>
      <p:sp>
        <p:nvSpPr>
          <p:cNvPr id="7" name="Text 3"/>
          <p:cNvSpPr/>
          <p:nvPr/>
        </p:nvSpPr>
        <p:spPr>
          <a:xfrm>
            <a:off x="1153835" y="6560463"/>
            <a:ext cx="2612112" cy="272296"/>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Young Adults (18-24)</a:t>
            </a:r>
            <a:endParaRPr lang="en-US" sz="1700" dirty="0"/>
          </a:p>
        </p:txBody>
      </p:sp>
      <p:sp>
        <p:nvSpPr>
          <p:cNvPr id="8" name="Text 4"/>
          <p:cNvSpPr/>
          <p:nvPr/>
        </p:nvSpPr>
        <p:spPr>
          <a:xfrm>
            <a:off x="1153835" y="6943844"/>
            <a:ext cx="3860602" cy="296228"/>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Low diabetes prevalence</a:t>
            </a:r>
            <a:endParaRPr lang="en-US" sz="1450" dirty="0"/>
          </a:p>
        </p:txBody>
      </p:sp>
      <p:pic>
        <p:nvPicPr>
          <p:cNvPr id="9" name="Image 2" descr="preencoded.png"/>
          <p:cNvPicPr>
            <a:picLocks noChangeAspect="1"/>
          </p:cNvPicPr>
          <p:nvPr/>
        </p:nvPicPr>
        <p:blipFill>
          <a:blip r:embed="rId5"/>
          <a:stretch>
            <a:fillRect/>
          </a:stretch>
        </p:blipFill>
        <p:spPr>
          <a:xfrm>
            <a:off x="5199578" y="5542240"/>
            <a:ext cx="4231005" cy="740569"/>
          </a:xfrm>
          <a:prstGeom prst="rect">
            <a:avLst/>
          </a:prstGeom>
        </p:spPr>
      </p:pic>
      <p:sp>
        <p:nvSpPr>
          <p:cNvPr id="10" name="Text 5"/>
          <p:cNvSpPr/>
          <p:nvPr/>
        </p:nvSpPr>
        <p:spPr>
          <a:xfrm>
            <a:off x="5384721" y="6560463"/>
            <a:ext cx="2178248" cy="272296"/>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Adults (25-64)</a:t>
            </a:r>
            <a:endParaRPr lang="en-US" sz="1700" dirty="0"/>
          </a:p>
        </p:txBody>
      </p:sp>
      <p:sp>
        <p:nvSpPr>
          <p:cNvPr id="11" name="Text 6"/>
          <p:cNvSpPr/>
          <p:nvPr/>
        </p:nvSpPr>
        <p:spPr>
          <a:xfrm>
            <a:off x="5384721" y="6943844"/>
            <a:ext cx="3860721" cy="296228"/>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Gradual increase in diabetes prevalence</a:t>
            </a:r>
            <a:endParaRPr lang="en-US" sz="1450" dirty="0"/>
          </a:p>
        </p:txBody>
      </p:sp>
      <p:pic>
        <p:nvPicPr>
          <p:cNvPr id="12" name="Image 3" descr="preencoded.png"/>
          <p:cNvPicPr>
            <a:picLocks noChangeAspect="1"/>
          </p:cNvPicPr>
          <p:nvPr/>
        </p:nvPicPr>
        <p:blipFill>
          <a:blip r:embed="rId6"/>
          <a:stretch>
            <a:fillRect/>
          </a:stretch>
        </p:blipFill>
        <p:spPr>
          <a:xfrm>
            <a:off x="9430583" y="5542240"/>
            <a:ext cx="4231005" cy="740569"/>
          </a:xfrm>
          <a:prstGeom prst="rect">
            <a:avLst/>
          </a:prstGeom>
        </p:spPr>
      </p:pic>
      <p:sp>
        <p:nvSpPr>
          <p:cNvPr id="13" name="Text 7"/>
          <p:cNvSpPr/>
          <p:nvPr/>
        </p:nvSpPr>
        <p:spPr>
          <a:xfrm>
            <a:off x="9615726" y="6560463"/>
            <a:ext cx="2178248" cy="272296"/>
          </a:xfrm>
          <a:prstGeom prst="rect">
            <a:avLst/>
          </a:prstGeom>
          <a:noFill/>
          <a:ln/>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Seniors (65+)</a:t>
            </a:r>
            <a:endParaRPr lang="en-US" sz="1700" dirty="0"/>
          </a:p>
        </p:txBody>
      </p:sp>
      <p:sp>
        <p:nvSpPr>
          <p:cNvPr id="14" name="Text 8"/>
          <p:cNvSpPr/>
          <p:nvPr/>
        </p:nvSpPr>
        <p:spPr>
          <a:xfrm>
            <a:off x="9615726" y="6943844"/>
            <a:ext cx="3860721" cy="296228"/>
          </a:xfrm>
          <a:prstGeom prst="rect">
            <a:avLst/>
          </a:prstGeom>
          <a:noFill/>
          <a:ln/>
        </p:spPr>
        <p:txBody>
          <a:bodyPr wrap="non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Highest diabetes prevalence</a:t>
            </a:r>
            <a:endParaRPr lang="en-US" sz="1450" dirty="0"/>
          </a:p>
        </p:txBody>
      </p:sp>
      <p:sp>
        <p:nvSpPr>
          <p:cNvPr id="15" name="Rectangle 14">
            <a:extLst>
              <a:ext uri="{FF2B5EF4-FFF2-40B4-BE49-F238E27FC236}">
                <a16:creationId xmlns:a16="http://schemas.microsoft.com/office/drawing/2014/main" id="{DB07382D-6F86-A7C3-D854-11AC6C43177A}"/>
              </a:ext>
            </a:extLst>
          </p:cNvPr>
          <p:cNvSpPr/>
          <p:nvPr/>
        </p:nvSpPr>
        <p:spPr>
          <a:xfrm>
            <a:off x="12735614" y="7522845"/>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967026"/>
            <a:ext cx="11802785" cy="726043"/>
          </a:xfrm>
          <a:prstGeom prst="rect">
            <a:avLst/>
          </a:prstGeom>
          <a:noFill/>
          <a:ln/>
        </p:spPr>
        <p:txBody>
          <a:bodyPr wrap="non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Blood Glucose and HbA1c Analysis</a:t>
            </a:r>
            <a:endParaRPr lang="en-US" sz="4550" dirty="0"/>
          </a:p>
        </p:txBody>
      </p:sp>
      <p:sp>
        <p:nvSpPr>
          <p:cNvPr id="3" name="Text 1"/>
          <p:cNvSpPr/>
          <p:nvPr/>
        </p:nvSpPr>
        <p:spPr>
          <a:xfrm>
            <a:off x="968693" y="2186821"/>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Blood glucose analysis shows a significant peak in frequency for both diabetic and non-diabetic individuals at around 150 mg/dL. However, diabetic individuals have a higher frequency at this level. The non-diabetic group has a more spread-out distribution, with noticeable frequencies at lower glucose levels (around 100 mg/dL).</a:t>
            </a:r>
            <a:endParaRPr lang="en-US" sz="1900" dirty="0"/>
          </a:p>
        </p:txBody>
      </p:sp>
      <p:sp>
        <p:nvSpPr>
          <p:cNvPr id="4" name="Text 2"/>
          <p:cNvSpPr/>
          <p:nvPr/>
        </p:nvSpPr>
        <p:spPr>
          <a:xfrm>
            <a:off x="968693" y="3649623"/>
            <a:ext cx="12692896" cy="1185148"/>
          </a:xfrm>
          <a:prstGeom prst="rect">
            <a:avLst/>
          </a:prstGeom>
          <a:noFill/>
          <a:ln/>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HbA1c analysis reveals that as BMI increases, there is a noticeable trend where HbA1c levels tend to be higher for those with diabetes. This implies that higher BMI is associated with worse glycemic control in diabetic individuals. There is some overlap in HbA1c levels between the two groups, particularly at lower BMI values.</a:t>
            </a:r>
            <a:endParaRPr lang="en-US" sz="1900" dirty="0"/>
          </a:p>
        </p:txBody>
      </p:sp>
      <p:sp>
        <p:nvSpPr>
          <p:cNvPr id="5" name="Shape 3"/>
          <p:cNvSpPr/>
          <p:nvPr/>
        </p:nvSpPr>
        <p:spPr>
          <a:xfrm>
            <a:off x="968693" y="5112425"/>
            <a:ext cx="12692896" cy="2150031"/>
          </a:xfrm>
          <a:prstGeom prst="roundRect">
            <a:avLst>
              <a:gd name="adj" fmla="val 1722"/>
            </a:avLst>
          </a:prstGeom>
          <a:noFill/>
          <a:ln w="15240">
            <a:solidFill>
              <a:srgbClr val="FFFFFF">
                <a:alpha val="24000"/>
              </a:srgbClr>
            </a:solidFill>
            <a:prstDash val="solid"/>
          </a:ln>
        </p:spPr>
        <p:txBody>
          <a:bodyPr/>
          <a:lstStyle/>
          <a:p>
            <a:endParaRPr lang="en-US"/>
          </a:p>
        </p:txBody>
      </p:sp>
      <p:sp>
        <p:nvSpPr>
          <p:cNvPr id="6" name="Shape 4"/>
          <p:cNvSpPr/>
          <p:nvPr/>
        </p:nvSpPr>
        <p:spPr>
          <a:xfrm>
            <a:off x="983933" y="5127665"/>
            <a:ext cx="12661106" cy="706517"/>
          </a:xfrm>
          <a:prstGeom prst="rect">
            <a:avLst/>
          </a:prstGeom>
          <a:solidFill>
            <a:srgbClr val="FFFFFF">
              <a:alpha val="4000"/>
            </a:srgbClr>
          </a:solidFill>
          <a:ln/>
        </p:spPr>
        <p:txBody>
          <a:bodyPr/>
          <a:lstStyle/>
          <a:p>
            <a:endParaRPr lang="en-US"/>
          </a:p>
        </p:txBody>
      </p:sp>
      <p:sp>
        <p:nvSpPr>
          <p:cNvPr id="7" name="Text 5"/>
          <p:cNvSpPr/>
          <p:nvPr/>
        </p:nvSpPr>
        <p:spPr>
          <a:xfrm>
            <a:off x="1232059" y="5283398"/>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Group</a:t>
            </a:r>
            <a:endParaRPr lang="en-US" sz="1900" dirty="0"/>
          </a:p>
        </p:txBody>
      </p:sp>
      <p:sp>
        <p:nvSpPr>
          <p:cNvPr id="8" name="Text 6"/>
          <p:cNvSpPr/>
          <p:nvPr/>
        </p:nvSpPr>
        <p:spPr>
          <a:xfrm>
            <a:off x="5455801" y="5283398"/>
            <a:ext cx="371867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Average Glucose</a:t>
            </a:r>
            <a:endParaRPr lang="en-US" sz="1900" dirty="0"/>
          </a:p>
        </p:txBody>
      </p:sp>
      <p:sp>
        <p:nvSpPr>
          <p:cNvPr id="9" name="Text 7"/>
          <p:cNvSpPr/>
          <p:nvPr/>
        </p:nvSpPr>
        <p:spPr>
          <a:xfrm>
            <a:off x="9675733" y="5283398"/>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HbA1c Trend</a:t>
            </a:r>
            <a:endParaRPr lang="en-US" sz="1900" dirty="0"/>
          </a:p>
        </p:txBody>
      </p:sp>
      <p:sp>
        <p:nvSpPr>
          <p:cNvPr id="10" name="Shape 8"/>
          <p:cNvSpPr/>
          <p:nvPr/>
        </p:nvSpPr>
        <p:spPr>
          <a:xfrm>
            <a:off x="983933" y="5834182"/>
            <a:ext cx="12661106" cy="706517"/>
          </a:xfrm>
          <a:prstGeom prst="rect">
            <a:avLst/>
          </a:prstGeom>
          <a:solidFill>
            <a:srgbClr val="000000">
              <a:alpha val="4000"/>
            </a:srgbClr>
          </a:solidFill>
          <a:ln/>
        </p:spPr>
        <p:txBody>
          <a:bodyPr/>
          <a:lstStyle/>
          <a:p>
            <a:endParaRPr lang="en-US"/>
          </a:p>
        </p:txBody>
      </p:sp>
      <p:sp>
        <p:nvSpPr>
          <p:cNvPr id="11" name="Text 9"/>
          <p:cNvSpPr/>
          <p:nvPr/>
        </p:nvSpPr>
        <p:spPr>
          <a:xfrm>
            <a:off x="1232059" y="5989915"/>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Non-diabetic</a:t>
            </a:r>
            <a:endParaRPr lang="en-US" sz="1900" dirty="0"/>
          </a:p>
        </p:txBody>
      </p:sp>
      <p:sp>
        <p:nvSpPr>
          <p:cNvPr id="12" name="Text 10"/>
          <p:cNvSpPr/>
          <p:nvPr/>
        </p:nvSpPr>
        <p:spPr>
          <a:xfrm>
            <a:off x="5455801" y="5989915"/>
            <a:ext cx="371867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Lower, stable</a:t>
            </a:r>
            <a:endParaRPr lang="en-US" sz="1900" dirty="0"/>
          </a:p>
        </p:txBody>
      </p:sp>
      <p:sp>
        <p:nvSpPr>
          <p:cNvPr id="13" name="Text 11"/>
          <p:cNvSpPr/>
          <p:nvPr/>
        </p:nvSpPr>
        <p:spPr>
          <a:xfrm>
            <a:off x="9675733" y="5989915"/>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Lower, less affected by BMI</a:t>
            </a:r>
            <a:endParaRPr lang="en-US" sz="1900" dirty="0"/>
          </a:p>
        </p:txBody>
      </p:sp>
      <p:sp>
        <p:nvSpPr>
          <p:cNvPr id="14" name="Shape 12"/>
          <p:cNvSpPr/>
          <p:nvPr/>
        </p:nvSpPr>
        <p:spPr>
          <a:xfrm>
            <a:off x="983933" y="6540698"/>
            <a:ext cx="12661106" cy="706517"/>
          </a:xfrm>
          <a:prstGeom prst="rect">
            <a:avLst/>
          </a:prstGeom>
          <a:solidFill>
            <a:srgbClr val="FFFFFF">
              <a:alpha val="4000"/>
            </a:srgbClr>
          </a:solidFill>
          <a:ln/>
        </p:spPr>
        <p:txBody>
          <a:bodyPr/>
          <a:lstStyle/>
          <a:p>
            <a:endParaRPr lang="en-US"/>
          </a:p>
        </p:txBody>
      </p:sp>
      <p:sp>
        <p:nvSpPr>
          <p:cNvPr id="15" name="Text 13"/>
          <p:cNvSpPr/>
          <p:nvPr/>
        </p:nvSpPr>
        <p:spPr>
          <a:xfrm>
            <a:off x="1232059" y="6696432"/>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Diabetic</a:t>
            </a:r>
            <a:endParaRPr lang="en-US" sz="1900" dirty="0"/>
          </a:p>
        </p:txBody>
      </p:sp>
      <p:sp>
        <p:nvSpPr>
          <p:cNvPr id="16" name="Text 14"/>
          <p:cNvSpPr/>
          <p:nvPr/>
        </p:nvSpPr>
        <p:spPr>
          <a:xfrm>
            <a:off x="5455801" y="6696432"/>
            <a:ext cx="371867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Higher, variable</a:t>
            </a:r>
            <a:endParaRPr lang="en-US" sz="1900" dirty="0"/>
          </a:p>
        </p:txBody>
      </p:sp>
      <p:sp>
        <p:nvSpPr>
          <p:cNvPr id="17" name="Text 15"/>
          <p:cNvSpPr/>
          <p:nvPr/>
        </p:nvSpPr>
        <p:spPr>
          <a:xfrm>
            <a:off x="9675733" y="6696432"/>
            <a:ext cx="3722489" cy="395049"/>
          </a:xfrm>
          <a:prstGeom prst="rect">
            <a:avLst/>
          </a:prstGeom>
          <a:noFill/>
          <a:ln/>
        </p:spPr>
        <p:txBody>
          <a:bodyPr wrap="non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Higher, increases with BMI</a:t>
            </a:r>
            <a:endParaRPr lang="en-US" sz="1900" dirty="0"/>
          </a:p>
        </p:txBody>
      </p:sp>
      <p:sp>
        <p:nvSpPr>
          <p:cNvPr id="18" name="Rectangle 17">
            <a:extLst>
              <a:ext uri="{FF2B5EF4-FFF2-40B4-BE49-F238E27FC236}">
                <a16:creationId xmlns:a16="http://schemas.microsoft.com/office/drawing/2014/main" id="{2CF3A844-AA16-407F-EA51-E787462423FE}"/>
              </a:ext>
            </a:extLst>
          </p:cNvPr>
          <p:cNvSpPr/>
          <p:nvPr/>
        </p:nvSpPr>
        <p:spPr>
          <a:xfrm>
            <a:off x="12735614" y="7540110"/>
            <a:ext cx="1851950" cy="648182"/>
          </a:xfrm>
          <a:prstGeom prst="rect">
            <a:avLst/>
          </a:prstGeom>
          <a:solidFill>
            <a:srgbClr val="1128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1BD340F-93E6-8DD6-D0E7-E23418AEB3BE}"/>
              </a:ext>
            </a:extLst>
          </p:cNvPr>
          <p:cNvPicPr>
            <a:picLocks noChangeAspect="1"/>
          </p:cNvPicPr>
          <p:nvPr/>
        </p:nvPicPr>
        <p:blipFill>
          <a:blip r:embed="rId3"/>
          <a:stretch>
            <a:fillRect/>
          </a:stretch>
        </p:blipFill>
        <p:spPr>
          <a:xfrm>
            <a:off x="11782027" y="7534000"/>
            <a:ext cx="2848373" cy="6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2185</Words>
  <Application>Microsoft Office PowerPoint</Application>
  <PresentationFormat>Custom</PresentationFormat>
  <Paragraphs>180</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Unbounded</vt:lpstr>
      <vt:lpstr>Cabin</vt:lpstr>
      <vt:lpstr>Roboto Slab</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omar mashaly</cp:lastModifiedBy>
  <cp:revision>11</cp:revision>
  <dcterms:created xsi:type="dcterms:W3CDTF">2024-10-23T12:31:15Z</dcterms:created>
  <dcterms:modified xsi:type="dcterms:W3CDTF">2024-10-23T16:31:07Z</dcterms:modified>
</cp:coreProperties>
</file>