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2" r:id="rId4"/>
    <p:sldId id="280" r:id="rId5"/>
    <p:sldId id="258" r:id="rId6"/>
    <p:sldId id="259" r:id="rId7"/>
    <p:sldId id="261" r:id="rId8"/>
    <p:sldId id="260" r:id="rId9"/>
    <p:sldId id="286" r:id="rId10"/>
    <p:sldId id="287" r:id="rId11"/>
    <p:sldId id="288" r:id="rId12"/>
    <p:sldId id="263" r:id="rId13"/>
    <p:sldId id="264" r:id="rId14"/>
    <p:sldId id="291" r:id="rId15"/>
    <p:sldId id="266" r:id="rId16"/>
    <p:sldId id="289" r:id="rId17"/>
    <p:sldId id="290" r:id="rId18"/>
    <p:sldId id="268" r:id="rId19"/>
    <p:sldId id="269" r:id="rId20"/>
    <p:sldId id="270" r:id="rId21"/>
    <p:sldId id="276" r:id="rId22"/>
    <p:sldId id="292" r:id="rId23"/>
    <p:sldId id="277" r:id="rId24"/>
    <p:sldId id="293" r:id="rId25"/>
    <p:sldId id="281" r:id="rId26"/>
    <p:sldId id="27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0773A2-9932-46F9-A247-AAAC6A50B667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64CD58-CA33-4130-A655-E580918871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8799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dirty="0"/>
              <a:t>3/30/2025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dirty="0"/>
              <a:pPr/>
              <a:t>3/30/2025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UVM Project</a:t>
            </a:r>
            <a:br>
              <a:rPr lang="en-US" dirty="0" smtClean="0"/>
            </a:br>
            <a:r>
              <a:rPr lang="en-US" dirty="0" smtClean="0"/>
              <a:t>Si-vision Academy 2025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Omar </a:t>
            </a:r>
            <a:r>
              <a:rPr lang="en-US" dirty="0" err="1" smtClean="0"/>
              <a:t>Magdy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67977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err="1" smtClean="0"/>
              <a:t>b_op</a:t>
            </a:r>
            <a:endParaRPr lang="en-US" dirty="0"/>
          </a:p>
          <a:p>
            <a:pPr lvl="1"/>
            <a:r>
              <a:rPr lang="en-US" dirty="0"/>
              <a:t>The sequence turn off randomization for </a:t>
            </a:r>
            <a:r>
              <a:rPr lang="en-US" dirty="0" err="1"/>
              <a:t>a_en</a:t>
            </a:r>
            <a:r>
              <a:rPr lang="en-US" dirty="0"/>
              <a:t> and </a:t>
            </a:r>
            <a:r>
              <a:rPr lang="en-US" dirty="0" err="1"/>
              <a:t>b_en</a:t>
            </a:r>
            <a:r>
              <a:rPr lang="en-US" dirty="0"/>
              <a:t> and sets them to </a:t>
            </a:r>
            <a:r>
              <a:rPr lang="en-US" dirty="0" smtClean="0"/>
              <a:t>0 </a:t>
            </a:r>
            <a:r>
              <a:rPr lang="en-US" dirty="0"/>
              <a:t>and </a:t>
            </a:r>
            <a:r>
              <a:rPr lang="en-US" dirty="0" smtClean="0"/>
              <a:t>1 </a:t>
            </a:r>
            <a:r>
              <a:rPr lang="en-US" dirty="0"/>
              <a:t>respectively to enable the </a:t>
            </a:r>
            <a:r>
              <a:rPr lang="en-US" dirty="0" err="1" smtClean="0"/>
              <a:t>b_op</a:t>
            </a:r>
            <a:r>
              <a:rPr lang="en-US" dirty="0" smtClean="0"/>
              <a:t> </a:t>
            </a:r>
            <a:r>
              <a:rPr lang="en-US" dirty="0"/>
              <a:t>set.</a:t>
            </a:r>
          </a:p>
          <a:p>
            <a:pPr lvl="1"/>
            <a:r>
              <a:rPr lang="en-US" dirty="0"/>
              <a:t>It get the item count from configuration object set in the test.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164" y="1532709"/>
            <a:ext cx="5966781" cy="462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79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Sequence </a:t>
            </a:r>
            <a:r>
              <a:rPr lang="en-US" dirty="0" err="1" smtClean="0"/>
              <a:t>b_op</a:t>
            </a:r>
            <a:endParaRPr lang="en-US" dirty="0"/>
          </a:p>
          <a:p>
            <a:pPr lvl="1"/>
            <a:r>
              <a:rPr lang="en-US" dirty="0"/>
              <a:t>The sequence turn off randomization for </a:t>
            </a:r>
            <a:r>
              <a:rPr lang="en-US" dirty="0" err="1"/>
              <a:t>a_en</a:t>
            </a:r>
            <a:r>
              <a:rPr lang="en-US" dirty="0"/>
              <a:t> and </a:t>
            </a:r>
            <a:r>
              <a:rPr lang="en-US" dirty="0" err="1"/>
              <a:t>b_en</a:t>
            </a:r>
            <a:r>
              <a:rPr lang="en-US" dirty="0"/>
              <a:t> and sets them to </a:t>
            </a:r>
            <a:r>
              <a:rPr lang="en-US" dirty="0" smtClean="0"/>
              <a:t>1 </a:t>
            </a:r>
            <a:r>
              <a:rPr lang="en-US" dirty="0"/>
              <a:t>and </a:t>
            </a:r>
            <a:r>
              <a:rPr lang="en-US" dirty="0" smtClean="0"/>
              <a:t>1 </a:t>
            </a:r>
            <a:r>
              <a:rPr lang="en-US" dirty="0"/>
              <a:t>respectively to enable the </a:t>
            </a:r>
            <a:r>
              <a:rPr lang="en-US" dirty="0" err="1" smtClean="0"/>
              <a:t>b_op</a:t>
            </a:r>
            <a:r>
              <a:rPr lang="en-US" dirty="0" smtClean="0"/>
              <a:t> </a:t>
            </a:r>
            <a:r>
              <a:rPr lang="en-US" dirty="0"/>
              <a:t>set.</a:t>
            </a:r>
          </a:p>
          <a:p>
            <a:pPr lvl="1"/>
            <a:r>
              <a:rPr lang="en-US" dirty="0"/>
              <a:t>It get the item count from configuration object set in the test.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007" y="1472013"/>
            <a:ext cx="6234196" cy="4637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77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driver transforms from transaction level to pin level.</a:t>
            </a:r>
          </a:p>
          <a:p>
            <a:endParaRPr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13320" y="1211126"/>
            <a:ext cx="5291226" cy="509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46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Monitor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Monitor is responsible for sampling interface values and assigning them to sequence item which will be sent to Scoreboard and Coverage collector classes.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779007" y="1550125"/>
            <a:ext cx="6104038" cy="392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464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It encapsulates driver, monitor, and sequencer.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25105" y="1933304"/>
            <a:ext cx="6433792" cy="3708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09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Scoreboard receives the transactions from Monitor class.</a:t>
            </a:r>
          </a:p>
          <a:p>
            <a:r>
              <a:rPr lang="en-US" dirty="0" smtClean="0"/>
              <a:t>It samples transaction values to evaluate the expected output and check the actual output value sampled from the same transaction.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87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023938" y="2335555"/>
            <a:ext cx="4754562" cy="3923614"/>
          </a:xfrm>
          <a:prstGeom prst="rect">
            <a:avLst/>
          </a:prstGeo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84164" y="3256545"/>
            <a:ext cx="6076018" cy="1752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06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scoreboard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scoreboard increments the number of incoming packets from each sequence to verify all packets are received by the scoreboard.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930752" y="2286000"/>
            <a:ext cx="4721332" cy="3869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104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Coverage collector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class is responsible for grouping the cover points and cross coverage for the transaction values.</a:t>
            </a:r>
          </a:p>
          <a:p>
            <a:r>
              <a:rPr lang="en-US" dirty="0" smtClean="0"/>
              <a:t>This ensures ALU functionality is fully checked.</a:t>
            </a:r>
          </a:p>
          <a:p>
            <a:r>
              <a:rPr lang="en-US" dirty="0" smtClean="0"/>
              <a:t>The cover group is sampled when collector class receives the transaction.</a:t>
            </a:r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164" y="2286000"/>
            <a:ext cx="6141068" cy="31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913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Illegal bins are defined for the prohibited operations in set A and set B1.</a:t>
            </a:r>
          </a:p>
          <a:p>
            <a:r>
              <a:rPr lang="en-US" dirty="0" smtClean="0"/>
              <a:t>Furthermore, illegal bins are defined for “-32” for “C” and “-16” for both “A” and “B”.</a:t>
            </a:r>
          </a:p>
          <a:p>
            <a:r>
              <a:rPr lang="en-US" dirty="0" smtClean="0"/>
              <a:t>Ignore bins are defined for “-31,31” as they can not be achieved given the range of the inputs [-15, 15].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1600" y="3359676"/>
            <a:ext cx="5867103" cy="10805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3224" y="4929425"/>
            <a:ext cx="5423854" cy="890746"/>
          </a:xfrm>
          <a:prstGeom prst="rect">
            <a:avLst/>
          </a:prstGeom>
        </p:spPr>
      </p:pic>
      <p:pic>
        <p:nvPicPr>
          <p:cNvPr id="12" name="Content Placeholder 11"/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014655" y="1920519"/>
            <a:ext cx="5920992" cy="817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80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ALU </a:t>
            </a:r>
            <a:r>
              <a:rPr lang="en-US" dirty="0" smtClean="0"/>
              <a:t>Design</a:t>
            </a:r>
          </a:p>
          <a:p>
            <a:r>
              <a:rPr lang="en-US" dirty="0" smtClean="0"/>
              <a:t>Environment Architecture</a:t>
            </a:r>
          </a:p>
          <a:p>
            <a:pPr lvl="1"/>
            <a:r>
              <a:rPr lang="en-US" dirty="0" smtClean="0"/>
              <a:t>Sequence Item</a:t>
            </a:r>
            <a:endParaRPr lang="en-US" dirty="0"/>
          </a:p>
          <a:p>
            <a:pPr lvl="1"/>
            <a:r>
              <a:rPr lang="en-US" dirty="0" smtClean="0"/>
              <a:t>Sequence</a:t>
            </a:r>
          </a:p>
          <a:p>
            <a:pPr lvl="1"/>
            <a:r>
              <a:rPr lang="en-US" dirty="0" smtClean="0"/>
              <a:t>Sequencer</a:t>
            </a:r>
          </a:p>
          <a:p>
            <a:pPr lvl="1"/>
            <a:r>
              <a:rPr lang="en-US" dirty="0" smtClean="0"/>
              <a:t>Driver</a:t>
            </a:r>
          </a:p>
          <a:p>
            <a:pPr lvl="1"/>
            <a:r>
              <a:rPr lang="en-US" dirty="0" smtClean="0"/>
              <a:t>Monitor</a:t>
            </a:r>
          </a:p>
          <a:p>
            <a:pPr lvl="1"/>
            <a:r>
              <a:rPr lang="en-US" dirty="0" smtClean="0"/>
              <a:t>Agent</a:t>
            </a:r>
          </a:p>
          <a:p>
            <a:pPr lvl="1"/>
            <a:r>
              <a:rPr lang="en-US" dirty="0" smtClean="0"/>
              <a:t>Scoreboard</a:t>
            </a:r>
          </a:p>
          <a:p>
            <a:pPr lvl="1"/>
            <a:r>
              <a:rPr lang="en-US" dirty="0" smtClean="0"/>
              <a:t>Coverage Collector</a:t>
            </a:r>
          </a:p>
          <a:p>
            <a:pPr lvl="1"/>
            <a:r>
              <a:rPr lang="en-US" dirty="0" smtClean="0"/>
              <a:t>Environment</a:t>
            </a:r>
          </a:p>
          <a:p>
            <a:pPr lvl="1"/>
            <a:r>
              <a:rPr lang="en-US" dirty="0" smtClean="0"/>
              <a:t>Test</a:t>
            </a:r>
          </a:p>
          <a:p>
            <a:pPr lvl="1"/>
            <a:r>
              <a:rPr lang="en-US" dirty="0" smtClean="0"/>
              <a:t>Top</a:t>
            </a:r>
          </a:p>
          <a:p>
            <a:r>
              <a:rPr lang="en-US" dirty="0" smtClean="0"/>
              <a:t>Assertions</a:t>
            </a:r>
          </a:p>
          <a:p>
            <a:r>
              <a:rPr lang="en-US" dirty="0" smtClean="0"/>
              <a:t>Simulation Results</a:t>
            </a:r>
          </a:p>
          <a:p>
            <a:r>
              <a:rPr lang="en-US" dirty="0" smtClean="0"/>
              <a:t>Coverage Closure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7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Environment class encapsulates Agent, Scoreboard, and Coverage Collector classes.</a:t>
            </a:r>
          </a:p>
          <a:p>
            <a:endParaRPr lang="en-US" dirty="0" smtClean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2342" y="2286000"/>
            <a:ext cx="5745263" cy="3200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353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Test program creates the Environment class and starts the intended sequence.</a:t>
            </a:r>
          </a:p>
          <a:p>
            <a:r>
              <a:rPr lang="en-US" dirty="0" smtClean="0"/>
              <a:t>The number of packets in each sequence are determined in build phase.</a:t>
            </a:r>
          </a:p>
          <a:p>
            <a:endParaRPr lang="en-US" dirty="0" smtClean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884164" y="2084832"/>
            <a:ext cx="6037027" cy="387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791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10697610" cy="788126"/>
          </a:xfrm>
        </p:spPr>
        <p:txBody>
          <a:bodyPr/>
          <a:lstStyle/>
          <a:p>
            <a:r>
              <a:rPr lang="en-US" dirty="0" smtClean="0"/>
              <a:t>Phase ready to end function is used to ensure the test does not end before all packets are processed.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645075" y="3275294"/>
            <a:ext cx="7195610" cy="3146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23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Top module initiates DUT, Test, and interface.</a:t>
            </a:r>
          </a:p>
          <a:p>
            <a:r>
              <a:rPr lang="en-US" dirty="0" smtClean="0"/>
              <a:t>System clock is generated and passed to the interface as an input.</a:t>
            </a:r>
          </a:p>
          <a:p>
            <a:r>
              <a:rPr lang="en-US" dirty="0" smtClean="0"/>
              <a:t>Bind is used to initiate ALU_SVA module in ALU module.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630775" y="1347216"/>
            <a:ext cx="4737168" cy="482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470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Assertions module is created to group multiple properties of the design to fully ensure the properties of the design are covered.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130929" y="2286000"/>
            <a:ext cx="2471979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865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Simulation results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4128" y="3413761"/>
            <a:ext cx="10456288" cy="951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0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Assertions and coverage closure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38" y="3774976"/>
            <a:ext cx="9720262" cy="1044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65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The verification environment is designed to fully verify ALU.</a:t>
            </a:r>
          </a:p>
          <a:p>
            <a:r>
              <a:rPr lang="en-US" dirty="0" smtClean="0"/>
              <a:t>It has 10 ports, 9 input ports and 1 output port.</a:t>
            </a:r>
          </a:p>
          <a:p>
            <a:r>
              <a:rPr lang="en-US" dirty="0" smtClean="0"/>
              <a:t>There are three operation sets, each of them are used depending on the different combinations of “</a:t>
            </a:r>
            <a:r>
              <a:rPr lang="en-US" dirty="0" err="1" smtClean="0"/>
              <a:t>a_en</a:t>
            </a:r>
            <a:r>
              <a:rPr lang="en-US" dirty="0" smtClean="0"/>
              <a:t>” and “</a:t>
            </a:r>
            <a:r>
              <a:rPr lang="en-US" dirty="0" err="1" smtClean="0"/>
              <a:t>b_en</a:t>
            </a:r>
            <a:r>
              <a:rPr lang="en-US" dirty="0" smtClean="0"/>
              <a:t>”.</a:t>
            </a:r>
          </a:p>
          <a:p>
            <a:pPr lvl="1"/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1271451"/>
            <a:ext cx="5797969" cy="5109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042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Package file is created to group common parameters that are used in multiple classes like input bit width, maximum positive, and negative values.</a:t>
            </a:r>
          </a:p>
          <a:p>
            <a:r>
              <a:rPr lang="en-US" dirty="0" smtClean="0"/>
              <a:t>Also, it contains defined </a:t>
            </a:r>
            <a:r>
              <a:rPr lang="en-US" dirty="0" err="1" smtClean="0"/>
              <a:t>enums</a:t>
            </a:r>
            <a:r>
              <a:rPr lang="en-US" dirty="0" smtClean="0"/>
              <a:t> to facilitate dealing with the operations.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266" y="4171406"/>
            <a:ext cx="8537795" cy="233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4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Environment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UVM environment consists of:</a:t>
            </a:r>
          </a:p>
          <a:p>
            <a:pPr lvl="1"/>
            <a:r>
              <a:rPr lang="en-US" dirty="0" smtClean="0"/>
              <a:t>Sequence item: required to have the data to be randomized.</a:t>
            </a:r>
          </a:p>
          <a:p>
            <a:pPr lvl="1"/>
            <a:r>
              <a:rPr lang="en-US" dirty="0" smtClean="0"/>
              <a:t>Sequence: responsible for defining the scenario in which the sequence item randomization depends on.</a:t>
            </a:r>
          </a:p>
          <a:p>
            <a:pPr lvl="1"/>
            <a:r>
              <a:rPr lang="en-US" dirty="0" smtClean="0"/>
              <a:t>Sequencer: used to drive sequence item from sequence to driver.</a:t>
            </a:r>
          </a:p>
          <a:p>
            <a:pPr lvl="1"/>
            <a:r>
              <a:rPr lang="en-US" dirty="0" smtClean="0"/>
              <a:t>Driver: receives data from sequencer and drives the interface signals.</a:t>
            </a:r>
          </a:p>
          <a:p>
            <a:pPr lvl="1"/>
            <a:r>
              <a:rPr lang="en-US" dirty="0" smtClean="0"/>
              <a:t>Monitor: samples the DUT signals and convert them to transaction level.</a:t>
            </a:r>
          </a:p>
          <a:p>
            <a:pPr lvl="1"/>
            <a:r>
              <a:rPr lang="en-US" dirty="0" smtClean="0"/>
              <a:t>Agent: encapsulates driver, monitor, and sequencer.</a:t>
            </a:r>
          </a:p>
          <a:p>
            <a:pPr lvl="1"/>
            <a:r>
              <a:rPr lang="en-US" dirty="0" smtClean="0"/>
              <a:t>Scoreboard: checks the transaction coming from monitor.</a:t>
            </a:r>
          </a:p>
          <a:p>
            <a:pPr lvl="1"/>
            <a:r>
              <a:rPr lang="en-US" dirty="0" smtClean="0"/>
              <a:t>Coverage Collector: samples the incoming transaction to calculate functional coverage.</a:t>
            </a:r>
          </a:p>
          <a:p>
            <a:pPr lvl="1"/>
            <a:r>
              <a:rPr lang="en-US" dirty="0" smtClean="0"/>
              <a:t>Environment: </a:t>
            </a:r>
            <a:r>
              <a:rPr lang="en-US" dirty="0"/>
              <a:t>encapsulates </a:t>
            </a:r>
            <a:r>
              <a:rPr lang="en-US" dirty="0" smtClean="0"/>
              <a:t>scoreboard, coverage collector.</a:t>
            </a:r>
          </a:p>
          <a:p>
            <a:pPr lvl="1"/>
            <a:r>
              <a:rPr lang="en-US" dirty="0" smtClean="0"/>
              <a:t>Test: it determine which sequence will be run.</a:t>
            </a:r>
          </a:p>
          <a:p>
            <a:pPr lvl="1"/>
            <a:r>
              <a:rPr lang="en-US" dirty="0" smtClean="0"/>
              <a:t>Top: it connects the DUT to the </a:t>
            </a:r>
            <a:r>
              <a:rPr lang="en-US" dirty="0" err="1" smtClean="0"/>
              <a:t>testbench</a:t>
            </a:r>
            <a:r>
              <a:rPr lang="en-US" dirty="0" smtClean="0"/>
              <a:t>.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7583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77" y="888275"/>
            <a:ext cx="11878766" cy="50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121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 item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Sequence item contains the data that is going to be randomized.</a:t>
            </a:r>
          </a:p>
          <a:p>
            <a:r>
              <a:rPr lang="en-US" dirty="0" smtClean="0"/>
              <a:t>Also, it has the constraints in which the randomization will use to achieve the highest functional coverage.</a:t>
            </a:r>
          </a:p>
          <a:p>
            <a:r>
              <a:rPr lang="en-US" dirty="0" smtClean="0"/>
              <a:t>Field macro is used to determine which data is going to be printed.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4164" y="2016035"/>
            <a:ext cx="5834285" cy="3716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94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sequence determine the scenario for testing.</a:t>
            </a:r>
          </a:p>
          <a:p>
            <a:r>
              <a:rPr lang="en-US" dirty="0" smtClean="0"/>
              <a:t>The sequence class has 4 scenarios:</a:t>
            </a:r>
          </a:p>
          <a:p>
            <a:pPr lvl="1"/>
            <a:r>
              <a:rPr lang="en-US" dirty="0" smtClean="0"/>
              <a:t>One for </a:t>
            </a:r>
            <a:r>
              <a:rPr lang="en-US" dirty="0" err="1" smtClean="0"/>
              <a:t>a_op</a:t>
            </a:r>
            <a:r>
              <a:rPr lang="en-US" dirty="0" smtClean="0"/>
              <a:t> set.</a:t>
            </a:r>
          </a:p>
          <a:p>
            <a:pPr lvl="1"/>
            <a:r>
              <a:rPr lang="en-US" dirty="0"/>
              <a:t>One for </a:t>
            </a:r>
            <a:r>
              <a:rPr lang="en-US" dirty="0" smtClean="0"/>
              <a:t>the first </a:t>
            </a:r>
            <a:r>
              <a:rPr lang="en-US" dirty="0" err="1" smtClean="0"/>
              <a:t>b_op</a:t>
            </a:r>
            <a:r>
              <a:rPr lang="en-US" dirty="0" smtClean="0"/>
              <a:t> set.</a:t>
            </a:r>
          </a:p>
          <a:p>
            <a:pPr lvl="1"/>
            <a:r>
              <a:rPr lang="en-US" dirty="0"/>
              <a:t>One for the </a:t>
            </a:r>
            <a:r>
              <a:rPr lang="en-US" dirty="0" smtClean="0"/>
              <a:t>second </a:t>
            </a:r>
            <a:r>
              <a:rPr lang="en-US" dirty="0" err="1"/>
              <a:t>b_op</a:t>
            </a:r>
            <a:r>
              <a:rPr lang="en-US" dirty="0"/>
              <a:t> set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One is a randomization sequence.</a:t>
            </a:r>
          </a:p>
          <a:p>
            <a:r>
              <a:rPr lang="en-US" dirty="0" smtClean="0"/>
              <a:t>Final sequence is used to wrap and all sequences using </a:t>
            </a:r>
            <a:r>
              <a:rPr lang="en-US" dirty="0" err="1" smtClean="0"/>
              <a:t>uvm_do</a:t>
            </a:r>
            <a:r>
              <a:rPr lang="en-US" dirty="0" smtClean="0"/>
              <a:t> macro.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364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Sequence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Sequence </a:t>
            </a:r>
            <a:r>
              <a:rPr lang="en-US" dirty="0" err="1" smtClean="0"/>
              <a:t>a_op</a:t>
            </a:r>
            <a:endParaRPr lang="en-US" dirty="0" smtClean="0"/>
          </a:p>
          <a:p>
            <a:pPr lvl="1"/>
            <a:r>
              <a:rPr lang="en-US" dirty="0" smtClean="0"/>
              <a:t>The sequence turn off randomization for </a:t>
            </a:r>
            <a:r>
              <a:rPr lang="en-US" dirty="0" err="1" smtClean="0"/>
              <a:t>a_en</a:t>
            </a:r>
            <a:r>
              <a:rPr lang="en-US" dirty="0" smtClean="0"/>
              <a:t> and </a:t>
            </a:r>
            <a:r>
              <a:rPr lang="en-US" dirty="0" err="1" smtClean="0"/>
              <a:t>b_en</a:t>
            </a:r>
            <a:r>
              <a:rPr lang="en-US" dirty="0" smtClean="0"/>
              <a:t> and sets them to 1 and 0 respectively to enable the </a:t>
            </a:r>
            <a:r>
              <a:rPr lang="en-US" dirty="0" err="1" smtClean="0"/>
              <a:t>a_op</a:t>
            </a:r>
            <a:r>
              <a:rPr lang="en-US" dirty="0" smtClean="0"/>
              <a:t> set.</a:t>
            </a:r>
          </a:p>
          <a:p>
            <a:pPr lvl="1"/>
            <a:r>
              <a:rPr lang="en-US" dirty="0" smtClean="0"/>
              <a:t>It get the item count from configuration object set in the test.</a:t>
            </a:r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85432" y="1620625"/>
            <a:ext cx="5867777" cy="4414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9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2637</TotalTime>
  <Words>797</Words>
  <Application>Microsoft Office PowerPoint</Application>
  <PresentationFormat>Widescreen</PresentationFormat>
  <Paragraphs>104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Tw Cen MT</vt:lpstr>
      <vt:lpstr>Tw Cen MT Condensed</vt:lpstr>
      <vt:lpstr>Wingdings 3</vt:lpstr>
      <vt:lpstr>Integral</vt:lpstr>
      <vt:lpstr>UVM Project Si-vision Academy 2025</vt:lpstr>
      <vt:lpstr>Agenda</vt:lpstr>
      <vt:lpstr>ALU</vt:lpstr>
      <vt:lpstr>Package</vt:lpstr>
      <vt:lpstr>Environment Architecture</vt:lpstr>
      <vt:lpstr>PowerPoint Presentation</vt:lpstr>
      <vt:lpstr>Sequence item</vt:lpstr>
      <vt:lpstr>sequence</vt:lpstr>
      <vt:lpstr>Sequence</vt:lpstr>
      <vt:lpstr>sequence</vt:lpstr>
      <vt:lpstr>sequence</vt:lpstr>
      <vt:lpstr>Driver</vt:lpstr>
      <vt:lpstr>Monitor</vt:lpstr>
      <vt:lpstr>Agent</vt:lpstr>
      <vt:lpstr>Scoreboard</vt:lpstr>
      <vt:lpstr>Scoreboard</vt:lpstr>
      <vt:lpstr>scoreboard</vt:lpstr>
      <vt:lpstr>Coverage collector</vt:lpstr>
      <vt:lpstr>Coverage collector</vt:lpstr>
      <vt:lpstr>Environment</vt:lpstr>
      <vt:lpstr>Test</vt:lpstr>
      <vt:lpstr>test</vt:lpstr>
      <vt:lpstr>top</vt:lpstr>
      <vt:lpstr>assertions</vt:lpstr>
      <vt:lpstr>Simulation results</vt:lpstr>
      <vt:lpstr>Assertions and coverage closure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Systemverilog Project Si-vision Academy 2025</dc:title>
  <dc:creator>LENOVO#</dc:creator>
  <cp:lastModifiedBy>LENOVO#</cp:lastModifiedBy>
  <cp:revision>194</cp:revision>
  <dcterms:created xsi:type="dcterms:W3CDTF">2025-02-18T16:52:38Z</dcterms:created>
  <dcterms:modified xsi:type="dcterms:W3CDTF">2025-03-30T04:56:01Z</dcterms:modified>
</cp:coreProperties>
</file>