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sldIdLst>
    <p:sldId id="257" r:id="rId5"/>
    <p:sldId id="259" r:id="rId6"/>
    <p:sldId id="266" r:id="rId7"/>
    <p:sldId id="260" r:id="rId8"/>
    <p:sldId id="265" r:id="rId9"/>
    <p:sldId id="261" r:id="rId10"/>
    <p:sldId id="262" r:id="rId11"/>
    <p:sldId id="267"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19"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D291B17-9318-49DB-B28B-6E5994AE9581}" type="datetime1">
              <a:rPr lang="en-US" smtClean="0"/>
              <a:t>12/31/2023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7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6893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2684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8029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03892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9557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10485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0445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801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402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654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438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278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909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1581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582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12/31/2023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3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12/31/2023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5932805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p:txBody>
          <a:bodyPr>
            <a:normAutofit fontScale="90000"/>
          </a:bodyPr>
          <a:lstStyle/>
          <a:p>
            <a:r>
              <a:rPr lang="en-US" dirty="0">
                <a:solidFill>
                  <a:schemeClr val="dk2"/>
                </a:solidFill>
              </a:rPr>
              <a:t>Dutch National Flag</a:t>
            </a:r>
            <a:br>
              <a:rPr lang="en-US" dirty="0">
                <a:solidFill>
                  <a:schemeClr val="dk2"/>
                </a:solidFill>
              </a:rPr>
            </a:br>
            <a:r>
              <a:rPr lang="en-US" dirty="0">
                <a:solidFill>
                  <a:schemeClr val="dk2"/>
                </a:solidFill>
              </a:rPr>
              <a:t>Algorithm</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99227" y="4128760"/>
            <a:ext cx="10993546" cy="468233"/>
          </a:xfrm>
        </p:spPr>
        <p:txBody>
          <a:bodyPr>
            <a:normAutofit fontScale="70000" lnSpcReduction="20000"/>
          </a:bodyPr>
          <a:lstStyle/>
          <a:p>
            <a:pPr lvl="0">
              <a:spcBef>
                <a:spcPts val="0"/>
              </a:spcBef>
              <a:spcAft>
                <a:spcPts val="0"/>
              </a:spcAft>
            </a:pPr>
            <a:r>
              <a:rPr lang="en-US" dirty="0"/>
              <a:t>Name : Omar Yasser Saeed</a:t>
            </a:r>
          </a:p>
          <a:p>
            <a:pPr lvl="0">
              <a:spcBef>
                <a:spcPts val="0"/>
              </a:spcBef>
              <a:spcAft>
                <a:spcPts val="0"/>
              </a:spcAft>
            </a:pPr>
            <a:r>
              <a:rPr lang="en-US" dirty="0"/>
              <a:t>ID : 222575</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F620CB-E38A-4AF0-B71B-BE5623B5B81E}"/>
              </a:ext>
            </a:extLst>
          </p:cNvPr>
          <p:cNvSpPr>
            <a:spLocks noGrp="1"/>
          </p:cNvSpPr>
          <p:nvPr>
            <p:ph type="ctrTitle"/>
          </p:nvPr>
        </p:nvSpPr>
        <p:spPr/>
        <p:txBody>
          <a:bodyPr>
            <a:normAutofit/>
          </a:bodyPr>
          <a:lstStyle/>
          <a:p>
            <a:r>
              <a:rPr lang="en" sz="8800" dirty="0"/>
              <a:t>Thanks!</a:t>
            </a:r>
            <a:endParaRPr lang="en-US" sz="8800" dirty="0"/>
          </a:p>
        </p:txBody>
      </p:sp>
    </p:spTree>
    <p:extLst>
      <p:ext uri="{BB962C8B-B14F-4D97-AF65-F5344CB8AC3E}">
        <p14:creationId xmlns:p14="http://schemas.microsoft.com/office/powerpoint/2010/main" val="745644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E9C34F-FCBD-4FC1-BECA-CC03AAD199C8}"/>
              </a:ext>
            </a:extLst>
          </p:cNvPr>
          <p:cNvSpPr>
            <a:spLocks noGrp="1"/>
          </p:cNvSpPr>
          <p:nvPr>
            <p:ph type="title"/>
          </p:nvPr>
        </p:nvSpPr>
        <p:spPr/>
        <p:txBody>
          <a:bodyPr/>
          <a:lstStyle/>
          <a:p>
            <a:r>
              <a:rPr lang="en-US" dirty="0"/>
              <a:t>What is Dutch national flag problem?</a:t>
            </a:r>
          </a:p>
        </p:txBody>
      </p:sp>
      <p:sp>
        <p:nvSpPr>
          <p:cNvPr id="6" name="Content Placeholder 5">
            <a:extLst>
              <a:ext uri="{FF2B5EF4-FFF2-40B4-BE49-F238E27FC236}">
                <a16:creationId xmlns:a16="http://schemas.microsoft.com/office/drawing/2014/main" id="{D9998C08-0E0D-4F30-8A2E-46902F41AD61}"/>
              </a:ext>
            </a:extLst>
          </p:cNvPr>
          <p:cNvSpPr>
            <a:spLocks noGrp="1"/>
          </p:cNvSpPr>
          <p:nvPr>
            <p:ph sz="half" idx="2"/>
          </p:nvPr>
        </p:nvSpPr>
        <p:spPr/>
        <p:txBody>
          <a:bodyPr/>
          <a:lstStyle/>
          <a:p>
            <a:r>
              <a:rPr lang="en-US" dirty="0"/>
              <a:t>DNF problem, is a computer science problem related to sorting algorithm. It's named after the flag of the Netherlands, which consists of three horizontal stripes of red, white, and blue</a:t>
            </a:r>
          </a:p>
          <a:p>
            <a:endParaRPr lang="en-US" dirty="0"/>
          </a:p>
        </p:txBody>
      </p:sp>
      <p:sp>
        <p:nvSpPr>
          <p:cNvPr id="8" name="Content Placeholder 7">
            <a:extLst>
              <a:ext uri="{FF2B5EF4-FFF2-40B4-BE49-F238E27FC236}">
                <a16:creationId xmlns:a16="http://schemas.microsoft.com/office/drawing/2014/main" id="{68279704-7461-4E28-8180-53ABCF8C5E13}"/>
              </a:ext>
            </a:extLst>
          </p:cNvPr>
          <p:cNvSpPr>
            <a:spLocks noGrp="1"/>
          </p:cNvSpPr>
          <p:nvPr>
            <p:ph sz="quarter" idx="4"/>
          </p:nvPr>
        </p:nvSpPr>
        <p:spPr/>
        <p:txBody>
          <a:bodyPr/>
          <a:lstStyle/>
          <a:p>
            <a:r>
              <a:rPr lang="en-US" dirty="0"/>
              <a:t>The task is to rearrange the elements so that all elements of the same value are grouped together, mimicking the layout of the Dutch flag.</a:t>
            </a:r>
          </a:p>
          <a:p>
            <a:endParaRPr lang="en-US" dirty="0"/>
          </a:p>
        </p:txBody>
      </p:sp>
    </p:spTree>
    <p:extLst>
      <p:ext uri="{BB962C8B-B14F-4D97-AF65-F5344CB8AC3E}">
        <p14:creationId xmlns:p14="http://schemas.microsoft.com/office/powerpoint/2010/main" val="237889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A88-4298-446F-B16C-0EA024003BAE}"/>
              </a:ext>
            </a:extLst>
          </p:cNvPr>
          <p:cNvSpPr>
            <a:spLocks noGrp="1"/>
          </p:cNvSpPr>
          <p:nvPr>
            <p:ph type="title"/>
          </p:nvPr>
        </p:nvSpPr>
        <p:spPr/>
        <p:txBody>
          <a:bodyPr/>
          <a:lstStyle/>
          <a:p>
            <a:r>
              <a:rPr lang="en-US" dirty="0"/>
              <a:t>strategy</a:t>
            </a:r>
          </a:p>
        </p:txBody>
      </p:sp>
      <p:sp>
        <p:nvSpPr>
          <p:cNvPr id="3" name="Text Placeholder 2">
            <a:extLst>
              <a:ext uri="{FF2B5EF4-FFF2-40B4-BE49-F238E27FC236}">
                <a16:creationId xmlns:a16="http://schemas.microsoft.com/office/drawing/2014/main" id="{BFA539B1-F2DD-4C49-A6FC-4F906B67D92B}"/>
              </a:ext>
            </a:extLst>
          </p:cNvPr>
          <p:cNvSpPr>
            <a:spLocks noGrp="1"/>
          </p:cNvSpPr>
          <p:nvPr>
            <p:ph type="body" idx="1"/>
          </p:nvPr>
        </p:nvSpPr>
        <p:spPr>
          <a:xfrm>
            <a:off x="1295399" y="2658533"/>
            <a:ext cx="9287933" cy="576262"/>
          </a:xfrm>
        </p:spPr>
        <p:txBody>
          <a:bodyPr/>
          <a:lstStyle/>
          <a:p>
            <a:r>
              <a:rPr lang="en-US" dirty="0"/>
              <a:t>Divide and conquer</a:t>
            </a:r>
          </a:p>
        </p:txBody>
      </p:sp>
      <p:sp>
        <p:nvSpPr>
          <p:cNvPr id="4" name="Content Placeholder 3">
            <a:extLst>
              <a:ext uri="{FF2B5EF4-FFF2-40B4-BE49-F238E27FC236}">
                <a16:creationId xmlns:a16="http://schemas.microsoft.com/office/drawing/2014/main" id="{CFD6661A-2C75-4BAD-8D9E-D17F67B87F0B}"/>
              </a:ext>
            </a:extLst>
          </p:cNvPr>
          <p:cNvSpPr>
            <a:spLocks noGrp="1"/>
          </p:cNvSpPr>
          <p:nvPr>
            <p:ph sz="half" idx="2"/>
          </p:nvPr>
        </p:nvSpPr>
        <p:spPr>
          <a:xfrm>
            <a:off x="1295400" y="3243262"/>
            <a:ext cx="9474200" cy="2632605"/>
          </a:xfrm>
        </p:spPr>
        <p:txBody>
          <a:bodyPr>
            <a:normAutofit/>
          </a:bodyPr>
          <a:lstStyle/>
          <a:p>
            <a:r>
              <a:rPr lang="en-US" dirty="0"/>
              <a:t>The Dutch National Flag algorithm uses a linear partitioning strategy to sort an array containing three distinct values (often represented as 0s, 1s, and 2s) in a single pass through the array. The strategy involves organizing the array elements into three partitions to group elements of each distinct value together.</a:t>
            </a:r>
          </a:p>
        </p:txBody>
      </p:sp>
    </p:spTree>
    <p:extLst>
      <p:ext uri="{BB962C8B-B14F-4D97-AF65-F5344CB8AC3E}">
        <p14:creationId xmlns:p14="http://schemas.microsoft.com/office/powerpoint/2010/main" val="108554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8D039C-C595-4376-AC86-9159B9D2144F}"/>
              </a:ext>
            </a:extLst>
          </p:cNvPr>
          <p:cNvSpPr>
            <a:spLocks noGrp="1"/>
          </p:cNvSpPr>
          <p:nvPr>
            <p:ph type="title"/>
          </p:nvPr>
        </p:nvSpPr>
        <p:spPr>
          <a:xfrm>
            <a:off x="581192" y="715465"/>
            <a:ext cx="11029616" cy="988332"/>
          </a:xfrm>
        </p:spPr>
        <p:txBody>
          <a:bodyPr>
            <a:normAutofit fontScale="90000"/>
          </a:bodyPr>
          <a:lstStyle/>
          <a:p>
            <a:r>
              <a:rPr lang="en-US" dirty="0"/>
              <a:t>How can we solve the Dutch national flag problem?</a:t>
            </a:r>
          </a:p>
        </p:txBody>
      </p:sp>
      <p:sp>
        <p:nvSpPr>
          <p:cNvPr id="8" name="Content Placeholder 7">
            <a:extLst>
              <a:ext uri="{FF2B5EF4-FFF2-40B4-BE49-F238E27FC236}">
                <a16:creationId xmlns:a16="http://schemas.microsoft.com/office/drawing/2014/main" id="{2B1A169F-4B72-41E7-9462-456E24D54267}"/>
              </a:ext>
            </a:extLst>
          </p:cNvPr>
          <p:cNvSpPr>
            <a:spLocks noGrp="1"/>
          </p:cNvSpPr>
          <p:nvPr>
            <p:ph sz="half" idx="1"/>
          </p:nvPr>
        </p:nvSpPr>
        <p:spPr>
          <a:xfrm>
            <a:off x="805778" y="2647934"/>
            <a:ext cx="9060116" cy="3633047"/>
          </a:xfrm>
        </p:spPr>
        <p:txBody>
          <a:bodyPr/>
          <a:lstStyle/>
          <a:p>
            <a:pPr marL="342900" lvl="0" indent="-342900">
              <a:buFont typeface="+mj-lt"/>
              <a:buAutoNum type="arabicPeriod"/>
            </a:pPr>
            <a:r>
              <a:rPr lang="en-US" dirty="0"/>
              <a:t>Initialize Pointers: Use three pointers: low, mid, and high. </a:t>
            </a:r>
          </a:p>
          <a:p>
            <a:pPr marL="285750" lvl="0" indent="-285750">
              <a:buFont typeface="Arial" panose="020B0604020202020204" pitchFamily="34" charset="0"/>
              <a:buChar char="•"/>
            </a:pPr>
            <a:r>
              <a:rPr lang="en-US" dirty="0"/>
              <a:t>low points to the start of the array</a:t>
            </a:r>
          </a:p>
          <a:p>
            <a:pPr marL="285750" lvl="0" indent="-285750">
              <a:buFont typeface="Arial" panose="020B0604020202020204" pitchFamily="34" charset="0"/>
              <a:buChar char="•"/>
            </a:pPr>
            <a:r>
              <a:rPr lang="en-US" dirty="0"/>
              <a:t>mid also starts at 0</a:t>
            </a:r>
          </a:p>
          <a:p>
            <a:pPr marL="285750" lvl="0" indent="-285750">
              <a:buFont typeface="Arial" panose="020B0604020202020204" pitchFamily="34" charset="0"/>
              <a:buChar char="•"/>
            </a:pPr>
            <a:r>
              <a:rPr lang="en-US" dirty="0"/>
              <a:t>high point to the end of the array</a:t>
            </a:r>
          </a:p>
          <a:p>
            <a:endParaRPr lang="en-US" dirty="0"/>
          </a:p>
        </p:txBody>
      </p:sp>
    </p:spTree>
    <p:extLst>
      <p:ext uri="{BB962C8B-B14F-4D97-AF65-F5344CB8AC3E}">
        <p14:creationId xmlns:p14="http://schemas.microsoft.com/office/powerpoint/2010/main" val="97824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8D039C-C595-4376-AC86-9159B9D2144F}"/>
              </a:ext>
            </a:extLst>
          </p:cNvPr>
          <p:cNvSpPr>
            <a:spLocks noGrp="1"/>
          </p:cNvSpPr>
          <p:nvPr>
            <p:ph type="title"/>
          </p:nvPr>
        </p:nvSpPr>
        <p:spPr>
          <a:xfrm>
            <a:off x="581192" y="715465"/>
            <a:ext cx="11029616" cy="988332"/>
          </a:xfrm>
        </p:spPr>
        <p:txBody>
          <a:bodyPr>
            <a:normAutofit fontScale="90000"/>
          </a:bodyPr>
          <a:lstStyle/>
          <a:p>
            <a:r>
              <a:rPr lang="en-US" dirty="0"/>
              <a:t>How can we solve the Dutch national flag problem?</a:t>
            </a:r>
          </a:p>
        </p:txBody>
      </p:sp>
      <p:sp>
        <p:nvSpPr>
          <p:cNvPr id="9" name="Content Placeholder 8">
            <a:extLst>
              <a:ext uri="{FF2B5EF4-FFF2-40B4-BE49-F238E27FC236}">
                <a16:creationId xmlns:a16="http://schemas.microsoft.com/office/drawing/2014/main" id="{1EAC9CBC-F8CD-443D-9EF1-C09E14137DA6}"/>
              </a:ext>
            </a:extLst>
          </p:cNvPr>
          <p:cNvSpPr>
            <a:spLocks noGrp="1"/>
          </p:cNvSpPr>
          <p:nvPr>
            <p:ph sz="half" idx="2"/>
          </p:nvPr>
        </p:nvSpPr>
        <p:spPr>
          <a:xfrm>
            <a:off x="1251284" y="2504054"/>
            <a:ext cx="10359524" cy="5140009"/>
          </a:xfrm>
        </p:spPr>
        <p:txBody>
          <a:bodyPr/>
          <a:lstStyle/>
          <a:p>
            <a:pPr marL="0" lvl="0" indent="0" defTabSz="914400" eaLnBrk="0" fontAlgn="base" hangingPunct="0">
              <a:lnSpc>
                <a:spcPct val="100000"/>
              </a:lnSpc>
              <a:spcBef>
                <a:spcPct val="0"/>
              </a:spcBef>
              <a:spcAft>
                <a:spcPct val="0"/>
              </a:spcAft>
              <a:buClrTx/>
              <a:buSzTx/>
              <a:buNone/>
            </a:pPr>
            <a:r>
              <a:rPr lang="en-US" altLang="en-US" sz="1600" b="1" dirty="0">
                <a:solidFill>
                  <a:srgbClr val="374151"/>
                </a:solidFill>
                <a:latin typeface="Söhne"/>
              </a:rPr>
              <a:t>2.Traverse the Array:</a:t>
            </a:r>
            <a:endParaRPr lang="en-US" altLang="en-US" sz="1600" dirty="0">
              <a:solidFill>
                <a:srgbClr val="374151"/>
              </a:solidFill>
              <a:latin typeface="Söhne"/>
            </a:endParaRPr>
          </a:p>
          <a:p>
            <a:pPr marL="457200" lvl="1" indent="0" defTabSz="914400" eaLnBrk="0" fontAlgn="base" hangingPunct="0">
              <a:spcBef>
                <a:spcPct val="0"/>
              </a:spcBef>
              <a:spcAft>
                <a:spcPct val="0"/>
              </a:spcAft>
              <a:buClrTx/>
              <a:buSzTx/>
              <a:buFontTx/>
              <a:buChar char="•"/>
            </a:pPr>
            <a:r>
              <a:rPr lang="en-US" altLang="en-US" sz="1600" dirty="0">
                <a:solidFill>
                  <a:srgbClr val="374151"/>
                </a:solidFill>
                <a:latin typeface="Söhne"/>
              </a:rPr>
              <a:t>Use the </a:t>
            </a:r>
            <a:r>
              <a:rPr lang="en-US" altLang="en-US" sz="1600" b="1" dirty="0">
                <a:solidFill>
                  <a:srgbClr val="374151"/>
                </a:solidFill>
                <a:latin typeface="Söhne Mono"/>
              </a:rPr>
              <a:t>mid</a:t>
            </a:r>
            <a:r>
              <a:rPr lang="en-US" altLang="en-US" sz="1600" dirty="0">
                <a:solidFill>
                  <a:srgbClr val="374151"/>
                </a:solidFill>
                <a:latin typeface="Söhne"/>
              </a:rPr>
              <a:t> pointer to iterate through the array.</a:t>
            </a:r>
          </a:p>
          <a:p>
            <a:pPr marL="457200" lvl="1" indent="0" defTabSz="914400" eaLnBrk="0" fontAlgn="base" hangingPunct="0">
              <a:spcBef>
                <a:spcPct val="0"/>
              </a:spcBef>
              <a:spcAft>
                <a:spcPct val="0"/>
              </a:spcAft>
              <a:buClrTx/>
              <a:buSzTx/>
              <a:buFontTx/>
              <a:buChar char="•"/>
            </a:pPr>
            <a:r>
              <a:rPr lang="en-US" altLang="en-US" sz="1600" dirty="0">
                <a:solidFill>
                  <a:srgbClr val="374151"/>
                </a:solidFill>
                <a:latin typeface="Söhne"/>
              </a:rPr>
              <a:t>While </a:t>
            </a:r>
            <a:r>
              <a:rPr lang="en-US" altLang="en-US" sz="1600" b="1" dirty="0">
                <a:solidFill>
                  <a:srgbClr val="374151"/>
                </a:solidFill>
                <a:latin typeface="Söhne Mono"/>
              </a:rPr>
              <a:t>mid</a:t>
            </a:r>
            <a:r>
              <a:rPr lang="en-US" altLang="en-US" sz="1600" dirty="0">
                <a:solidFill>
                  <a:srgbClr val="374151"/>
                </a:solidFill>
                <a:latin typeface="Söhne"/>
              </a:rPr>
              <a:t> is less than or equal to </a:t>
            </a:r>
            <a:r>
              <a:rPr lang="en-US" altLang="en-US" sz="1600" b="1" dirty="0">
                <a:solidFill>
                  <a:srgbClr val="374151"/>
                </a:solidFill>
                <a:latin typeface="Söhne Mono"/>
              </a:rPr>
              <a:t>high</a:t>
            </a:r>
            <a:r>
              <a:rPr lang="en-US" altLang="en-US" sz="1600" dirty="0">
                <a:solidFill>
                  <a:srgbClr val="374151"/>
                </a:solidFill>
                <a:latin typeface="Söhne"/>
              </a:rPr>
              <a:t>:</a:t>
            </a:r>
          </a:p>
          <a:p>
            <a:pPr marL="914400" lvl="2" indent="0" defTabSz="914400" eaLnBrk="0" fontAlgn="base" hangingPunct="0">
              <a:spcBef>
                <a:spcPct val="0"/>
              </a:spcBef>
              <a:spcAft>
                <a:spcPct val="0"/>
              </a:spcAft>
              <a:buClrTx/>
              <a:buSzTx/>
              <a:buFontTx/>
              <a:buChar char="•"/>
            </a:pPr>
            <a:r>
              <a:rPr lang="en-US" altLang="en-US" sz="1600" dirty="0">
                <a:solidFill>
                  <a:srgbClr val="374151"/>
                </a:solidFill>
                <a:latin typeface="Söhne"/>
              </a:rPr>
              <a:t>If the element at index </a:t>
            </a:r>
            <a:r>
              <a:rPr lang="en-US" altLang="en-US" sz="1600" b="1" dirty="0">
                <a:solidFill>
                  <a:srgbClr val="374151"/>
                </a:solidFill>
                <a:latin typeface="Söhne Mono"/>
              </a:rPr>
              <a:t>mid</a:t>
            </a:r>
            <a:r>
              <a:rPr lang="en-US" altLang="en-US" sz="1600" dirty="0">
                <a:solidFill>
                  <a:srgbClr val="374151"/>
                </a:solidFill>
                <a:latin typeface="Söhne"/>
              </a:rPr>
              <a:t> is 0:</a:t>
            </a:r>
          </a:p>
          <a:p>
            <a:pPr marL="1371600" lvl="3" indent="0" defTabSz="914400" eaLnBrk="0" fontAlgn="base" hangingPunct="0">
              <a:spcBef>
                <a:spcPct val="0"/>
              </a:spcBef>
              <a:spcAft>
                <a:spcPct val="0"/>
              </a:spcAft>
              <a:buClrTx/>
              <a:buSzTx/>
              <a:buFontTx/>
              <a:buChar char="•"/>
            </a:pPr>
            <a:r>
              <a:rPr lang="en-US" altLang="en-US" sz="1600" dirty="0">
                <a:solidFill>
                  <a:srgbClr val="374151"/>
                </a:solidFill>
                <a:latin typeface="Söhne"/>
              </a:rPr>
              <a:t>Swap the element at index </a:t>
            </a:r>
            <a:r>
              <a:rPr lang="en-US" altLang="en-US" sz="1600" b="1" dirty="0">
                <a:solidFill>
                  <a:srgbClr val="374151"/>
                </a:solidFill>
                <a:latin typeface="Söhne Mono"/>
              </a:rPr>
              <a:t>low</a:t>
            </a:r>
            <a:r>
              <a:rPr lang="en-US" altLang="en-US" sz="1600" dirty="0">
                <a:solidFill>
                  <a:srgbClr val="374151"/>
                </a:solidFill>
                <a:latin typeface="Söhne"/>
              </a:rPr>
              <a:t> with the element at index </a:t>
            </a:r>
            <a:r>
              <a:rPr lang="en-US" altLang="en-US" sz="1600" b="1" dirty="0">
                <a:solidFill>
                  <a:srgbClr val="374151"/>
                </a:solidFill>
                <a:latin typeface="Söhne Mono"/>
              </a:rPr>
              <a:t>mid</a:t>
            </a:r>
            <a:r>
              <a:rPr lang="en-US" altLang="en-US" sz="1600" dirty="0">
                <a:solidFill>
                  <a:srgbClr val="374151"/>
                </a:solidFill>
                <a:latin typeface="Söhne"/>
              </a:rPr>
              <a:t>.</a:t>
            </a:r>
          </a:p>
          <a:p>
            <a:pPr marL="1371600" lvl="3" indent="0" defTabSz="914400" eaLnBrk="0" fontAlgn="base" hangingPunct="0">
              <a:spcBef>
                <a:spcPct val="0"/>
              </a:spcBef>
              <a:spcAft>
                <a:spcPct val="0"/>
              </a:spcAft>
              <a:buClrTx/>
              <a:buSzTx/>
              <a:buFontTx/>
              <a:buChar char="•"/>
            </a:pPr>
            <a:r>
              <a:rPr lang="en-US" altLang="en-US" sz="1600" dirty="0">
                <a:solidFill>
                  <a:srgbClr val="374151"/>
                </a:solidFill>
                <a:latin typeface="Söhne"/>
              </a:rPr>
              <a:t>Increment both </a:t>
            </a:r>
            <a:r>
              <a:rPr lang="en-US" altLang="en-US" sz="1600" b="1" dirty="0">
                <a:solidFill>
                  <a:srgbClr val="374151"/>
                </a:solidFill>
                <a:latin typeface="Söhne Mono"/>
              </a:rPr>
              <a:t>low</a:t>
            </a:r>
            <a:r>
              <a:rPr lang="en-US" altLang="en-US" sz="1600" dirty="0">
                <a:solidFill>
                  <a:srgbClr val="374151"/>
                </a:solidFill>
                <a:latin typeface="Söhne"/>
              </a:rPr>
              <a:t> and </a:t>
            </a:r>
            <a:r>
              <a:rPr lang="en-US" altLang="en-US" sz="1600" b="1" dirty="0">
                <a:solidFill>
                  <a:srgbClr val="374151"/>
                </a:solidFill>
                <a:latin typeface="Söhne Mono"/>
              </a:rPr>
              <a:t>mid</a:t>
            </a:r>
            <a:r>
              <a:rPr lang="en-US" altLang="en-US" sz="1600" dirty="0">
                <a:solidFill>
                  <a:srgbClr val="374151"/>
                </a:solidFill>
                <a:latin typeface="Söhne"/>
              </a:rPr>
              <a:t>.</a:t>
            </a:r>
          </a:p>
          <a:p>
            <a:pPr marL="914400" lvl="2" indent="0" defTabSz="914400" eaLnBrk="0" fontAlgn="base" hangingPunct="0">
              <a:spcBef>
                <a:spcPct val="0"/>
              </a:spcBef>
              <a:spcAft>
                <a:spcPct val="0"/>
              </a:spcAft>
              <a:buClrTx/>
              <a:buSzTx/>
              <a:buFontTx/>
              <a:buChar char="•"/>
            </a:pPr>
            <a:r>
              <a:rPr lang="en-US" altLang="en-US" sz="1600" dirty="0">
                <a:solidFill>
                  <a:srgbClr val="374151"/>
                </a:solidFill>
                <a:latin typeface="Söhne"/>
              </a:rPr>
              <a:t>If the element at index </a:t>
            </a:r>
            <a:r>
              <a:rPr lang="en-US" altLang="en-US" sz="1600" b="1" dirty="0">
                <a:solidFill>
                  <a:srgbClr val="374151"/>
                </a:solidFill>
                <a:latin typeface="Söhne Mono"/>
              </a:rPr>
              <a:t>mid</a:t>
            </a:r>
            <a:r>
              <a:rPr lang="en-US" altLang="en-US" sz="1600" dirty="0">
                <a:solidFill>
                  <a:srgbClr val="374151"/>
                </a:solidFill>
                <a:latin typeface="Söhne"/>
              </a:rPr>
              <a:t> is 1:</a:t>
            </a:r>
          </a:p>
          <a:p>
            <a:pPr marL="1371600" lvl="3" indent="0" defTabSz="914400" eaLnBrk="0" fontAlgn="base" hangingPunct="0">
              <a:spcBef>
                <a:spcPct val="0"/>
              </a:spcBef>
              <a:spcAft>
                <a:spcPct val="0"/>
              </a:spcAft>
              <a:buClrTx/>
              <a:buSzTx/>
              <a:buFontTx/>
              <a:buChar char="•"/>
            </a:pPr>
            <a:r>
              <a:rPr lang="en-US" altLang="en-US" sz="1600" dirty="0">
                <a:solidFill>
                  <a:srgbClr val="374151"/>
                </a:solidFill>
                <a:latin typeface="Söhne"/>
              </a:rPr>
              <a:t>Move to the next element by incrementing </a:t>
            </a:r>
            <a:r>
              <a:rPr lang="en-US" altLang="en-US" sz="1600" b="1" dirty="0">
                <a:solidFill>
                  <a:srgbClr val="374151"/>
                </a:solidFill>
                <a:latin typeface="Söhne Mono"/>
              </a:rPr>
              <a:t>mid</a:t>
            </a:r>
            <a:r>
              <a:rPr lang="en-US" altLang="en-US" sz="1600" dirty="0">
                <a:solidFill>
                  <a:srgbClr val="374151"/>
                </a:solidFill>
                <a:latin typeface="Söhne"/>
              </a:rPr>
              <a:t>.</a:t>
            </a:r>
          </a:p>
          <a:p>
            <a:pPr marL="914400" lvl="2" indent="0" defTabSz="914400" eaLnBrk="0" fontAlgn="base" hangingPunct="0">
              <a:spcBef>
                <a:spcPct val="0"/>
              </a:spcBef>
              <a:spcAft>
                <a:spcPct val="0"/>
              </a:spcAft>
              <a:buClrTx/>
              <a:buSzTx/>
              <a:buFontTx/>
              <a:buChar char="•"/>
            </a:pPr>
            <a:r>
              <a:rPr lang="en-US" altLang="en-US" sz="1600" dirty="0">
                <a:solidFill>
                  <a:srgbClr val="374151"/>
                </a:solidFill>
                <a:latin typeface="Söhne"/>
              </a:rPr>
              <a:t>If the element at index </a:t>
            </a:r>
            <a:r>
              <a:rPr lang="en-US" altLang="en-US" sz="1600" b="1" dirty="0">
                <a:solidFill>
                  <a:srgbClr val="374151"/>
                </a:solidFill>
                <a:latin typeface="Söhne Mono"/>
              </a:rPr>
              <a:t>mid</a:t>
            </a:r>
            <a:r>
              <a:rPr lang="en-US" altLang="en-US" sz="1600" dirty="0">
                <a:solidFill>
                  <a:srgbClr val="374151"/>
                </a:solidFill>
                <a:latin typeface="Söhne"/>
              </a:rPr>
              <a:t> is 2:</a:t>
            </a:r>
          </a:p>
          <a:p>
            <a:pPr marL="1371600" lvl="3" indent="0" defTabSz="914400" eaLnBrk="0" fontAlgn="base" hangingPunct="0">
              <a:spcBef>
                <a:spcPct val="0"/>
              </a:spcBef>
              <a:spcAft>
                <a:spcPct val="0"/>
              </a:spcAft>
              <a:buClrTx/>
              <a:buSzTx/>
              <a:buFontTx/>
              <a:buChar char="•"/>
            </a:pPr>
            <a:r>
              <a:rPr lang="en-US" altLang="en-US" sz="1600" dirty="0">
                <a:solidFill>
                  <a:srgbClr val="374151"/>
                </a:solidFill>
                <a:latin typeface="Söhne"/>
              </a:rPr>
              <a:t>Swap the element at index </a:t>
            </a:r>
            <a:r>
              <a:rPr lang="en-US" altLang="en-US" sz="1600" b="1" dirty="0">
                <a:solidFill>
                  <a:srgbClr val="374151"/>
                </a:solidFill>
                <a:latin typeface="Söhne Mono"/>
              </a:rPr>
              <a:t>mid</a:t>
            </a:r>
            <a:r>
              <a:rPr lang="en-US" altLang="en-US" sz="1600" dirty="0">
                <a:solidFill>
                  <a:srgbClr val="374151"/>
                </a:solidFill>
                <a:latin typeface="Söhne"/>
              </a:rPr>
              <a:t> with the element at index </a:t>
            </a:r>
            <a:r>
              <a:rPr lang="en-US" altLang="en-US" sz="1600" b="1" dirty="0">
                <a:solidFill>
                  <a:srgbClr val="374151"/>
                </a:solidFill>
                <a:latin typeface="Söhne Mono"/>
              </a:rPr>
              <a:t>high</a:t>
            </a:r>
            <a:r>
              <a:rPr lang="en-US" altLang="en-US" sz="1600" dirty="0">
                <a:solidFill>
                  <a:srgbClr val="374151"/>
                </a:solidFill>
                <a:latin typeface="Söhne"/>
              </a:rPr>
              <a:t>.</a:t>
            </a:r>
          </a:p>
          <a:p>
            <a:pPr marL="1371600" lvl="3" indent="0" defTabSz="914400" eaLnBrk="0" fontAlgn="base" hangingPunct="0">
              <a:spcBef>
                <a:spcPct val="0"/>
              </a:spcBef>
              <a:spcAft>
                <a:spcPct val="0"/>
              </a:spcAft>
              <a:buClrTx/>
              <a:buSzTx/>
              <a:buFontTx/>
              <a:buChar char="•"/>
            </a:pPr>
            <a:r>
              <a:rPr lang="en-US" altLang="en-US" sz="1600" dirty="0">
                <a:solidFill>
                  <a:srgbClr val="374151"/>
                </a:solidFill>
                <a:latin typeface="Söhne"/>
              </a:rPr>
              <a:t>Decrement </a:t>
            </a:r>
            <a:r>
              <a:rPr lang="en-US" altLang="en-US" sz="1600" b="1" dirty="0">
                <a:solidFill>
                  <a:srgbClr val="374151"/>
                </a:solidFill>
                <a:latin typeface="Söhne Mono"/>
              </a:rPr>
              <a:t>high</a:t>
            </a:r>
            <a:r>
              <a:rPr lang="en-US" altLang="en-US" sz="1600" dirty="0">
                <a:solidFill>
                  <a:srgbClr val="374151"/>
                </a:solidFill>
                <a:latin typeface="Söhne"/>
              </a:rPr>
              <a:t> to move towards the beginning of the array.</a:t>
            </a:r>
          </a:p>
          <a:p>
            <a:pPr marL="0" lvl="0" indent="0" defTabSz="914400" eaLnBrk="0" fontAlgn="base" hangingPunct="0">
              <a:lnSpc>
                <a:spcPct val="100000"/>
              </a:lnSpc>
              <a:spcBef>
                <a:spcPct val="0"/>
              </a:spcBef>
              <a:spcAft>
                <a:spcPct val="0"/>
              </a:spcAft>
              <a:buClrTx/>
              <a:buSzTx/>
              <a:buNone/>
            </a:pPr>
            <a:r>
              <a:rPr lang="en-US" altLang="en-US" sz="1600" dirty="0">
                <a:solidFill>
                  <a:srgbClr val="374151"/>
                </a:solidFill>
                <a:latin typeface="Söhne"/>
              </a:rPr>
              <a:t>This process continues until </a:t>
            </a:r>
            <a:r>
              <a:rPr lang="en-US" altLang="en-US" sz="1600" b="1" dirty="0">
                <a:solidFill>
                  <a:srgbClr val="374151"/>
                </a:solidFill>
                <a:latin typeface="Söhne Mono"/>
              </a:rPr>
              <a:t>mid</a:t>
            </a:r>
            <a:r>
              <a:rPr lang="en-US" altLang="en-US" sz="1600" dirty="0">
                <a:solidFill>
                  <a:srgbClr val="374151"/>
                </a:solidFill>
                <a:latin typeface="Söhne"/>
              </a:rPr>
              <a:t> crosses </a:t>
            </a:r>
            <a:r>
              <a:rPr lang="en-US" altLang="en-US" sz="1600" b="1" dirty="0">
                <a:solidFill>
                  <a:srgbClr val="374151"/>
                </a:solidFill>
                <a:latin typeface="Söhne Mono"/>
              </a:rPr>
              <a:t>high</a:t>
            </a:r>
            <a:r>
              <a:rPr lang="en-US" altLang="en-US" sz="1600" dirty="0">
                <a:solidFill>
                  <a:srgbClr val="374151"/>
                </a:solidFill>
                <a:latin typeface="Söhne"/>
              </a:rPr>
              <a:t>, ensuring the array is sorted according to the Dutch National Flag problem conditions</a:t>
            </a:r>
            <a:r>
              <a:rPr lang="en-US" altLang="en-US" sz="1200" dirty="0">
                <a:solidFill>
                  <a:srgbClr val="374151"/>
                </a:solidFill>
                <a:latin typeface="Söhne"/>
              </a:rPr>
              <a:t>.</a:t>
            </a:r>
          </a:p>
          <a:p>
            <a:pPr marL="0" lvl="0" indent="0" defTabSz="914400" eaLnBrk="0" fontAlgn="base" hangingPunct="0">
              <a:lnSpc>
                <a:spcPct val="100000"/>
              </a:lnSpc>
              <a:spcBef>
                <a:spcPct val="0"/>
              </a:spcBef>
              <a:spcAft>
                <a:spcPct val="0"/>
              </a:spcAft>
              <a:buClrTx/>
              <a:buSzTx/>
              <a:buNone/>
            </a:pPr>
            <a:br>
              <a:rPr lang="en-US" altLang="en-US" sz="600" dirty="0">
                <a:solidFill>
                  <a:schemeClr val="tx1"/>
                </a:solidFill>
              </a:rPr>
            </a:br>
            <a:endParaRPr lang="en-US" altLang="en-US" sz="1800" dirty="0">
              <a:solidFill>
                <a:schemeClr val="tx1"/>
              </a:solidFill>
              <a:latin typeface="Arial" panose="020B0604020202020204" pitchFamily="34" charset="0"/>
            </a:endParaRPr>
          </a:p>
          <a:p>
            <a:endParaRPr lang="en-US" dirty="0"/>
          </a:p>
        </p:txBody>
      </p:sp>
    </p:spTree>
    <p:extLst>
      <p:ext uri="{BB962C8B-B14F-4D97-AF65-F5344CB8AC3E}">
        <p14:creationId xmlns:p14="http://schemas.microsoft.com/office/powerpoint/2010/main" val="141137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BB8B0A-48EC-4D8A-85E6-BD648CFBD9D6}"/>
              </a:ext>
            </a:extLst>
          </p:cNvPr>
          <p:cNvSpPr>
            <a:spLocks noGrp="1"/>
          </p:cNvSpPr>
          <p:nvPr>
            <p:ph type="title"/>
          </p:nvPr>
        </p:nvSpPr>
        <p:spPr>
          <a:xfrm>
            <a:off x="725572" y="890079"/>
            <a:ext cx="11029616" cy="988332"/>
          </a:xfrm>
        </p:spPr>
        <p:txBody>
          <a:bodyPr/>
          <a:lstStyle/>
          <a:p>
            <a:r>
              <a:rPr lang="en-US" dirty="0"/>
              <a:t>Implementation code</a:t>
            </a:r>
          </a:p>
        </p:txBody>
      </p:sp>
      <p:pic>
        <p:nvPicPr>
          <p:cNvPr id="8" name="Content Placeholder 7">
            <a:extLst>
              <a:ext uri="{FF2B5EF4-FFF2-40B4-BE49-F238E27FC236}">
                <a16:creationId xmlns:a16="http://schemas.microsoft.com/office/drawing/2014/main" id="{361511B9-1C02-4449-AA5C-25FD121E2777}"/>
              </a:ext>
            </a:extLst>
          </p:cNvPr>
          <p:cNvPicPr>
            <a:picLocks noGrp="1" noChangeAspect="1"/>
          </p:cNvPicPr>
          <p:nvPr>
            <p:ph sz="half" idx="1"/>
          </p:nvPr>
        </p:nvPicPr>
        <p:blipFill>
          <a:blip r:embed="rId2"/>
          <a:stretch>
            <a:fillRect/>
          </a:stretch>
        </p:blipFill>
        <p:spPr>
          <a:xfrm>
            <a:off x="1299263" y="2454443"/>
            <a:ext cx="5855516" cy="3785937"/>
          </a:xfrm>
          <a:prstGeom prst="rect">
            <a:avLst/>
          </a:prstGeom>
        </p:spPr>
      </p:pic>
    </p:spTree>
    <p:extLst>
      <p:ext uri="{BB962C8B-B14F-4D97-AF65-F5344CB8AC3E}">
        <p14:creationId xmlns:p14="http://schemas.microsoft.com/office/powerpoint/2010/main" val="265830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0855-A1F2-4425-83E6-3149E5970483}"/>
              </a:ext>
            </a:extLst>
          </p:cNvPr>
          <p:cNvSpPr>
            <a:spLocks noGrp="1"/>
          </p:cNvSpPr>
          <p:nvPr>
            <p:ph type="title"/>
          </p:nvPr>
        </p:nvSpPr>
        <p:spPr/>
        <p:txBody>
          <a:bodyPr/>
          <a:lstStyle/>
          <a:p>
            <a:r>
              <a:rPr lang="en-US" dirty="0"/>
              <a:t>Space and Time complexity</a:t>
            </a:r>
          </a:p>
        </p:txBody>
      </p:sp>
      <p:sp>
        <p:nvSpPr>
          <p:cNvPr id="3" name="Content Placeholder 2">
            <a:extLst>
              <a:ext uri="{FF2B5EF4-FFF2-40B4-BE49-F238E27FC236}">
                <a16:creationId xmlns:a16="http://schemas.microsoft.com/office/drawing/2014/main" id="{87BB3A07-1995-4FA5-8A80-FD5367D0AFB0}"/>
              </a:ext>
            </a:extLst>
          </p:cNvPr>
          <p:cNvSpPr>
            <a:spLocks noGrp="1"/>
          </p:cNvSpPr>
          <p:nvPr>
            <p:ph sz="half" idx="1"/>
          </p:nvPr>
        </p:nvSpPr>
        <p:spPr/>
        <p:txBody>
          <a:bodyPr>
            <a:normAutofit fontScale="55000" lnSpcReduction="20000"/>
          </a:bodyPr>
          <a:lstStyle/>
          <a:p>
            <a:r>
              <a:rPr lang="en-US" dirty="0"/>
              <a:t>The Dutch National Flag algorithm, used to solve the Dutch National Flag problem, operates in linear time complexity, which is O(n), where 'n' is the number of elements in the input array.</a:t>
            </a:r>
          </a:p>
          <a:p>
            <a:r>
              <a:rPr lang="en-US" dirty="0"/>
              <a:t>The algorithm scans the array exactly once, processing each element either by swapping it with another element or by adjusting the pointers. Regardless of the size of the input array, the algorithm processes each element once, ensuring a time complexity proportional to the number of elements in the array.</a:t>
            </a:r>
          </a:p>
          <a:p>
            <a:r>
              <a:rPr lang="en-US" dirty="0"/>
              <a:t>The space complexity of the Dutch National Flag algorithm is O(1), meaning it uses constant space regardless of the input array size. The algorithm achieves this by performing in-place rearrangements of the elements within the given array, without requiring any additional data structures or memory proportional to the input size.</a:t>
            </a:r>
          </a:p>
          <a:p>
            <a:pPr marL="0" lvl="0" indent="0">
              <a:spcBef>
                <a:spcPts val="0"/>
              </a:spcBef>
              <a:spcAft>
                <a:spcPts val="0"/>
              </a:spcAft>
              <a:buNone/>
            </a:pPr>
            <a:endParaRPr lang="en-US" sz="2000" dirty="0">
              <a:solidFill>
                <a:schemeClr val="dk1"/>
              </a:solidFill>
            </a:endParaRPr>
          </a:p>
          <a:p>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BF5DCE4-2CF6-4D4A-8434-904F188384B2}"/>
                  </a:ext>
                </a:extLst>
              </p:cNvPr>
              <p:cNvSpPr>
                <a:spLocks noGrp="1"/>
              </p:cNvSpPr>
              <p:nvPr>
                <p:ph sz="half" idx="2"/>
              </p:nvPr>
            </p:nvSpPr>
            <p:spPr>
              <a:xfrm>
                <a:off x="6544378" y="2560320"/>
                <a:ext cx="5194769" cy="3633047"/>
              </a:xfrm>
            </p:spPr>
            <p:txBody>
              <a:bodyPr>
                <a:normAutofit fontScale="55000" lnSpcReduction="20000"/>
              </a:bodyPr>
              <a:lstStyle/>
              <a:p>
                <a:pPr marL="0" lvl="0" indent="0">
                  <a:spcBef>
                    <a:spcPts val="0"/>
                  </a:spcBef>
                  <a:spcAft>
                    <a:spcPts val="0"/>
                  </a:spcAft>
                  <a:buNone/>
                </a:pPr>
                <a:r>
                  <a:rPr lang="en-US" dirty="0">
                    <a:solidFill>
                      <a:schemeClr val="dk1"/>
                    </a:solidFill>
                  </a:rPr>
                  <a:t>Basic Operation: Comparison</a:t>
                </a:r>
              </a:p>
              <a:p>
                <a:pPr marL="0" lvl="0" indent="0">
                  <a:spcBef>
                    <a:spcPts val="0"/>
                  </a:spcBef>
                  <a:spcAft>
                    <a:spcPts val="0"/>
                  </a:spcAft>
                  <a:buNone/>
                </a:pPr>
                <a:r>
                  <a:rPr lang="en-US" dirty="0">
                    <a:solidFill>
                      <a:schemeClr val="dk1"/>
                    </a:solidFill>
                  </a:rPr>
                  <a:t>Problem size : n</a:t>
                </a:r>
              </a:p>
              <a:p>
                <a:pPr marL="0" lvl="0" indent="0">
                  <a:spcBef>
                    <a:spcPts val="0"/>
                  </a:spcBef>
                  <a:spcAft>
                    <a:spcPts val="0"/>
                  </a:spcAft>
                  <a:buNone/>
                </a:pPr>
                <a:r>
                  <a:rPr lang="en-US" dirty="0">
                    <a:solidFill>
                      <a:schemeClr val="dk1"/>
                    </a:solidFill>
                  </a:rPr>
                  <a:t> </a:t>
                </a:r>
              </a:p>
              <a:p>
                <a:pPr marL="0" lvl="0" indent="0">
                  <a:spcBef>
                    <a:spcPts val="0"/>
                  </a:spcBef>
                  <a:spcAft>
                    <a:spcPts val="0"/>
                  </a:spcAft>
                  <a:buNone/>
                </a:pPr>
                <a:r>
                  <a:rPr lang="en-US" dirty="0">
                    <a:solidFill>
                      <a:schemeClr val="dk1"/>
                    </a:solidFill>
                  </a:rPr>
                  <a:t>T(n) = </a:t>
                </a:r>
                <a14:m>
                  <m:oMath xmlns:m="http://schemas.openxmlformats.org/officeDocument/2006/math">
                    <m:nary>
                      <m:naryPr>
                        <m:chr m:val="∑"/>
                        <m:ctrlPr>
                          <a:rPr lang="ar-EG" i="1">
                            <a:solidFill>
                              <a:schemeClr val="dk1"/>
                            </a:solidFill>
                            <a:latin typeface="Cambria Math" panose="02040503050406030204" pitchFamily="18" charset="0"/>
                          </a:rPr>
                        </m:ctrlPr>
                      </m:naryPr>
                      <m:sub>
                        <m:r>
                          <a:rPr lang="ar-EG" i="1">
                            <a:solidFill>
                              <a:schemeClr val="dk1"/>
                            </a:solidFill>
                            <a:latin typeface="Cambria Math" panose="02040503050406030204" pitchFamily="18" charset="0"/>
                          </a:rPr>
                          <m:t>𝑘</m:t>
                        </m:r>
                        <m:r>
                          <a:rPr lang="ar-EG" i="1">
                            <a:solidFill>
                              <a:schemeClr val="dk1"/>
                            </a:solidFill>
                            <a:latin typeface="Cambria Math" panose="02040503050406030204" pitchFamily="18" charset="0"/>
                          </a:rPr>
                          <m:t>=</m:t>
                        </m:r>
                        <m:r>
                          <a:rPr lang="ar-EG" i="1">
                            <a:solidFill>
                              <a:schemeClr val="dk1"/>
                            </a:solidFill>
                            <a:latin typeface="Cambria Math" panose="02040503050406030204" pitchFamily="18" charset="0"/>
                          </a:rPr>
                          <m:t>0</m:t>
                        </m:r>
                      </m:sub>
                      <m:sup>
                        <m:r>
                          <a:rPr lang="ar-EG" i="1">
                            <a:solidFill>
                              <a:schemeClr val="dk1"/>
                            </a:solidFill>
                            <a:latin typeface="Cambria Math" panose="02040503050406030204" pitchFamily="18" charset="0"/>
                          </a:rPr>
                          <m:t>𝑛</m:t>
                        </m:r>
                        <m:r>
                          <a:rPr lang="ar-EG" i="1">
                            <a:solidFill>
                              <a:schemeClr val="dk1"/>
                            </a:solidFill>
                            <a:latin typeface="Cambria Math" panose="02040503050406030204" pitchFamily="18" charset="0"/>
                          </a:rPr>
                          <m:t>−</m:t>
                        </m:r>
                        <m:r>
                          <a:rPr lang="ar-EG" i="1">
                            <a:solidFill>
                              <a:schemeClr val="dk1"/>
                            </a:solidFill>
                            <a:latin typeface="Cambria Math" panose="02040503050406030204" pitchFamily="18" charset="0"/>
                          </a:rPr>
                          <m:t>1</m:t>
                        </m:r>
                      </m:sup>
                      <m:e>
                        <m:r>
                          <a:rPr lang="ar-EG" i="1">
                            <a:solidFill>
                              <a:schemeClr val="dk1"/>
                            </a:solidFill>
                            <a:latin typeface="Cambria Math" panose="02040503050406030204" pitchFamily="18" charset="0"/>
                          </a:rPr>
                          <m:t> </m:t>
                        </m:r>
                        <m:r>
                          <a:rPr lang="ar-EG" i="1">
                            <a:solidFill>
                              <a:schemeClr val="dk1"/>
                            </a:solidFill>
                            <a:latin typeface="Cambria Math" panose="02040503050406030204" pitchFamily="18" charset="0"/>
                          </a:rPr>
                          <m:t>1</m:t>
                        </m:r>
                      </m:e>
                    </m:nary>
                  </m:oMath>
                </a14:m>
                <a:endParaRPr lang="ar-EG" dirty="0">
                  <a:solidFill>
                    <a:schemeClr val="dk1"/>
                  </a:solidFill>
                </a:endParaRPr>
              </a:p>
              <a:p>
                <a:pPr marL="0" lvl="0" indent="0">
                  <a:spcBef>
                    <a:spcPts val="0"/>
                  </a:spcBef>
                  <a:spcAft>
                    <a:spcPts val="0"/>
                  </a:spcAft>
                  <a:buNone/>
                </a:pPr>
                <a:endParaRPr lang="ar-EG" dirty="0">
                  <a:solidFill>
                    <a:schemeClr val="dk1"/>
                  </a:solidFill>
                </a:endParaRPr>
              </a:p>
              <a:p>
                <a:pPr marL="0" lvl="0" indent="0">
                  <a:spcBef>
                    <a:spcPts val="0"/>
                  </a:spcBef>
                  <a:spcAft>
                    <a:spcPts val="0"/>
                  </a:spcAft>
                  <a:buNone/>
                </a:pPr>
                <a:r>
                  <a:rPr lang="en-US" dirty="0">
                    <a:solidFill>
                      <a:schemeClr val="dk1"/>
                    </a:solidFill>
                  </a:rPr>
                  <a:t>T(n) = upper – lower + 1</a:t>
                </a:r>
              </a:p>
              <a:p>
                <a:pPr marL="0" lvl="0" indent="0">
                  <a:spcBef>
                    <a:spcPts val="0"/>
                  </a:spcBef>
                  <a:spcAft>
                    <a:spcPts val="0"/>
                  </a:spcAft>
                  <a:buNone/>
                </a:pPr>
                <a:r>
                  <a:rPr lang="en-US" dirty="0">
                    <a:solidFill>
                      <a:schemeClr val="dk1"/>
                    </a:solidFill>
                  </a:rPr>
                  <a:t>T(n) = n – 1 – 0 + 1</a:t>
                </a:r>
              </a:p>
              <a:p>
                <a:pPr marL="0" lvl="0" indent="0">
                  <a:buNone/>
                </a:pPr>
                <a:r>
                  <a:rPr lang="en-US" dirty="0">
                    <a:solidFill>
                      <a:schemeClr val="dk1"/>
                    </a:solidFill>
                  </a:rPr>
                  <a:t>T(n) = n </a:t>
                </a:r>
              </a:p>
              <a:p>
                <a:pPr marL="0" lvl="0" indent="0">
                  <a:buNone/>
                </a:pPr>
                <a:r>
                  <a:rPr lang="en-US" dirty="0">
                    <a:solidFill>
                      <a:schemeClr val="dk1"/>
                    </a:solidFill>
                  </a:rPr>
                  <a:t>= </a:t>
                </a:r>
                <a:r>
                  <a:rPr lang="en-US" dirty="0"/>
                  <a:t>O(n)</a:t>
                </a:r>
                <a:endParaRPr lang="en-US" dirty="0">
                  <a:solidFill>
                    <a:schemeClr val="dk1"/>
                  </a:solidFill>
                </a:endParaRPr>
              </a:p>
              <a:p>
                <a:endParaRPr lang="en-US" dirty="0"/>
              </a:p>
            </p:txBody>
          </p:sp>
        </mc:Choice>
        <mc:Fallback xmlns="">
          <p:sp>
            <p:nvSpPr>
              <p:cNvPr id="4" name="Content Placeholder 3">
                <a:extLst>
                  <a:ext uri="{FF2B5EF4-FFF2-40B4-BE49-F238E27FC236}">
                    <a16:creationId xmlns:a16="http://schemas.microsoft.com/office/drawing/2014/main" id="{7BF5DCE4-2CF6-4D4A-8434-904F188384B2}"/>
                  </a:ext>
                </a:extLst>
              </p:cNvPr>
              <p:cNvSpPr>
                <a:spLocks noGrp="1" noRot="1" noChangeAspect="1" noMove="1" noResize="1" noEditPoints="1" noAdjustHandles="1" noChangeArrowheads="1" noChangeShapeType="1" noTextEdit="1"/>
              </p:cNvSpPr>
              <p:nvPr>
                <p:ph sz="half" idx="2"/>
              </p:nvPr>
            </p:nvSpPr>
            <p:spPr>
              <a:xfrm>
                <a:off x="6544378" y="2560320"/>
                <a:ext cx="5194769" cy="3633047"/>
              </a:xfrm>
              <a:blipFill>
                <a:blip r:embed="rId2"/>
                <a:stretch>
                  <a:fillRect l="-235" t="-1007"/>
                </a:stretch>
              </a:blipFill>
            </p:spPr>
            <p:txBody>
              <a:bodyPr/>
              <a:lstStyle/>
              <a:p>
                <a:r>
                  <a:rPr lang="en-US">
                    <a:noFill/>
                  </a:rPr>
                  <a:t> </a:t>
                </a:r>
              </a:p>
            </p:txBody>
          </p:sp>
        </mc:Fallback>
      </mc:AlternateContent>
    </p:spTree>
    <p:extLst>
      <p:ext uri="{BB962C8B-B14F-4D97-AF65-F5344CB8AC3E}">
        <p14:creationId xmlns:p14="http://schemas.microsoft.com/office/powerpoint/2010/main" val="1895103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EC68-B513-4A3B-9D0D-90C77109BCBF}"/>
              </a:ext>
            </a:extLst>
          </p:cNvPr>
          <p:cNvSpPr>
            <a:spLocks noGrp="1"/>
          </p:cNvSpPr>
          <p:nvPr>
            <p:ph type="title"/>
          </p:nvPr>
        </p:nvSpPr>
        <p:spPr/>
        <p:txBody>
          <a:bodyPr>
            <a:normAutofit fontScale="90000"/>
          </a:bodyPr>
          <a:lstStyle/>
          <a:p>
            <a:r>
              <a:rPr lang="en-US" dirty="0"/>
              <a:t>Pros and cons of the Dutch national flag algorithm</a:t>
            </a:r>
          </a:p>
        </p:txBody>
      </p:sp>
      <p:sp>
        <p:nvSpPr>
          <p:cNvPr id="6" name="Text Placeholder 5">
            <a:extLst>
              <a:ext uri="{FF2B5EF4-FFF2-40B4-BE49-F238E27FC236}">
                <a16:creationId xmlns:a16="http://schemas.microsoft.com/office/drawing/2014/main" id="{EA05DD5E-13F3-46D4-89B6-70ED1583E0B4}"/>
              </a:ext>
            </a:extLst>
          </p:cNvPr>
          <p:cNvSpPr>
            <a:spLocks noGrp="1"/>
          </p:cNvSpPr>
          <p:nvPr>
            <p:ph type="body" idx="1"/>
          </p:nvPr>
        </p:nvSpPr>
        <p:spPr>
          <a:xfrm>
            <a:off x="1295400" y="2493432"/>
            <a:ext cx="4718304" cy="576262"/>
          </a:xfrm>
        </p:spPr>
        <p:txBody>
          <a:bodyPr/>
          <a:lstStyle/>
          <a:p>
            <a:r>
              <a:rPr lang="en-US" dirty="0"/>
              <a:t>   Pros</a:t>
            </a:r>
          </a:p>
        </p:txBody>
      </p:sp>
      <p:sp>
        <p:nvSpPr>
          <p:cNvPr id="3" name="Content Placeholder 2">
            <a:extLst>
              <a:ext uri="{FF2B5EF4-FFF2-40B4-BE49-F238E27FC236}">
                <a16:creationId xmlns:a16="http://schemas.microsoft.com/office/drawing/2014/main" id="{49239F3A-0365-462E-A8B7-111FDCD90102}"/>
              </a:ext>
            </a:extLst>
          </p:cNvPr>
          <p:cNvSpPr>
            <a:spLocks noGrp="1"/>
          </p:cNvSpPr>
          <p:nvPr>
            <p:ph sz="half" idx="2"/>
          </p:nvPr>
        </p:nvSpPr>
        <p:spPr/>
        <p:txBody>
          <a:bodyPr>
            <a:normAutofit fontScale="55000" lnSpcReduction="20000"/>
          </a:bodyPr>
          <a:lstStyle/>
          <a:p>
            <a:r>
              <a:rPr lang="en-US" b="1" dirty="0"/>
              <a:t>Efficiency:</a:t>
            </a:r>
            <a:r>
              <a:rPr lang="en-US" dirty="0"/>
              <a:t> The algorithm sorts an array containing three distinct values (e.g., 0s, 1s, and 2s) in linear time complexity O(n), where 'n' is the number of elements in the array. This makes it highly efficient, especially for large datasets.</a:t>
            </a:r>
          </a:p>
          <a:p>
            <a:r>
              <a:rPr lang="en-US" b="1" dirty="0"/>
              <a:t>In-Place Sorting:</a:t>
            </a:r>
            <a:r>
              <a:rPr lang="en-US" dirty="0"/>
              <a:t> It operates in-place, meaning it rearranges the elements within the given array without requiring additional space. This makes it memory efficient, utilizing only constant space O(1).</a:t>
            </a:r>
          </a:p>
          <a:p>
            <a:r>
              <a:rPr lang="en-US" b="1" dirty="0"/>
              <a:t>Simple and Easy Implementation:</a:t>
            </a:r>
            <a:r>
              <a:rPr lang="en-US" dirty="0"/>
              <a:t> The algorithm's logic is relatively straightforward and easy to implement. It involves traversing the array once and performing swaps based on comparisons, making it accessible to understand and code.</a:t>
            </a:r>
          </a:p>
          <a:p>
            <a:endParaRPr lang="en-US" dirty="0"/>
          </a:p>
        </p:txBody>
      </p:sp>
      <p:sp>
        <p:nvSpPr>
          <p:cNvPr id="7" name="Text Placeholder 6">
            <a:extLst>
              <a:ext uri="{FF2B5EF4-FFF2-40B4-BE49-F238E27FC236}">
                <a16:creationId xmlns:a16="http://schemas.microsoft.com/office/drawing/2014/main" id="{3A59F658-1DBC-4C2B-9BE8-BEE2E2E424E5}"/>
              </a:ext>
            </a:extLst>
          </p:cNvPr>
          <p:cNvSpPr>
            <a:spLocks noGrp="1"/>
          </p:cNvSpPr>
          <p:nvPr>
            <p:ph type="body" sz="quarter" idx="3"/>
          </p:nvPr>
        </p:nvSpPr>
        <p:spPr>
          <a:xfrm>
            <a:off x="6180670" y="2493432"/>
            <a:ext cx="4718304" cy="576262"/>
          </a:xfrm>
        </p:spPr>
        <p:txBody>
          <a:bodyPr/>
          <a:lstStyle/>
          <a:p>
            <a:r>
              <a:rPr lang="en-US" dirty="0"/>
              <a:t>Cons</a:t>
            </a:r>
          </a:p>
        </p:txBody>
      </p:sp>
      <p:sp>
        <p:nvSpPr>
          <p:cNvPr id="8" name="Content Placeholder 7">
            <a:extLst>
              <a:ext uri="{FF2B5EF4-FFF2-40B4-BE49-F238E27FC236}">
                <a16:creationId xmlns:a16="http://schemas.microsoft.com/office/drawing/2014/main" id="{BEE31E91-B1B6-4896-A8C9-A0D546EB4BBE}"/>
              </a:ext>
            </a:extLst>
          </p:cNvPr>
          <p:cNvSpPr>
            <a:spLocks noGrp="1"/>
          </p:cNvSpPr>
          <p:nvPr>
            <p:ph sz="quarter" idx="4"/>
          </p:nvPr>
        </p:nvSpPr>
        <p:spPr/>
        <p:txBody>
          <a:bodyPr>
            <a:normAutofit fontScale="55000" lnSpcReduction="20000"/>
          </a:bodyPr>
          <a:lstStyle/>
          <a:p>
            <a:r>
              <a:rPr lang="en-US" b="1" dirty="0"/>
              <a:t>Not Stable:</a:t>
            </a:r>
            <a:r>
              <a:rPr lang="en-US" dirty="0"/>
              <a:t> The algorithm is not a stable sort. If the relative order of equal elements matters, the Dutch National Flag algorithm might not preserve that order.</a:t>
            </a:r>
          </a:p>
          <a:p>
            <a:r>
              <a:rPr lang="en-US" b="1" dirty="0"/>
              <a:t>Limited to Three Values:</a:t>
            </a:r>
            <a:r>
              <a:rPr lang="en-US" dirty="0"/>
              <a:t> The algorithm is specifically designed for sorting arrays containing three distinct values. If the problem involves more diverse or different values, the algorithm might not be suitable.</a:t>
            </a:r>
          </a:p>
          <a:p>
            <a:endParaRPr lang="en-US" dirty="0"/>
          </a:p>
        </p:txBody>
      </p:sp>
    </p:spTree>
    <p:extLst>
      <p:ext uri="{BB962C8B-B14F-4D97-AF65-F5344CB8AC3E}">
        <p14:creationId xmlns:p14="http://schemas.microsoft.com/office/powerpoint/2010/main" val="2703272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35DA-7018-4754-A4E7-E80DCCEF26E2}"/>
              </a:ext>
            </a:extLst>
          </p:cNvPr>
          <p:cNvSpPr>
            <a:spLocks noGrp="1"/>
          </p:cNvSpPr>
          <p:nvPr>
            <p:ph type="title"/>
          </p:nvPr>
        </p:nvSpPr>
        <p:spPr/>
        <p:txBody>
          <a:bodyPr/>
          <a:lstStyle/>
          <a:p>
            <a:r>
              <a:rPr lang="en-US" dirty="0"/>
              <a:t>Reference List</a:t>
            </a:r>
          </a:p>
        </p:txBody>
      </p:sp>
      <p:sp>
        <p:nvSpPr>
          <p:cNvPr id="3" name="Content Placeholder 2">
            <a:extLst>
              <a:ext uri="{FF2B5EF4-FFF2-40B4-BE49-F238E27FC236}">
                <a16:creationId xmlns:a16="http://schemas.microsoft.com/office/drawing/2014/main" id="{DD163E97-97F7-4647-B9EF-6385B3B60744}"/>
              </a:ext>
            </a:extLst>
          </p:cNvPr>
          <p:cNvSpPr>
            <a:spLocks noGrp="1"/>
          </p:cNvSpPr>
          <p:nvPr>
            <p:ph sz="half" idx="1"/>
          </p:nvPr>
        </p:nvSpPr>
        <p:spPr>
          <a:xfrm>
            <a:off x="819986" y="2755478"/>
            <a:ext cx="10552028" cy="3633047"/>
          </a:xfrm>
        </p:spPr>
        <p:txBody>
          <a:bodyPr/>
          <a:lstStyle/>
          <a:p>
            <a:r>
              <a:rPr lang="en-US" dirty="0" err="1"/>
              <a:t>GeeksforGeeks</a:t>
            </a:r>
            <a:r>
              <a:rPr lang="en-US" dirty="0"/>
              <a:t>. "Dutch National Flag Problem." URL: </a:t>
            </a:r>
            <a:r>
              <a:rPr lang="en-US" dirty="0" err="1"/>
              <a:t>GeeksforGeeks</a:t>
            </a:r>
            <a:r>
              <a:rPr lang="en-US" dirty="0"/>
              <a:t> - Dutch National Flag Problem</a:t>
            </a:r>
          </a:p>
          <a:p>
            <a:r>
              <a:rPr lang="en-US" dirty="0"/>
              <a:t>Levitin, A. (Year). </a:t>
            </a:r>
            <a:r>
              <a:rPr lang="en-US" i="1" dirty="0"/>
              <a:t>Introduction to the Design and Analysis of Algorithms</a:t>
            </a:r>
            <a:r>
              <a:rPr lang="en-US" dirty="0"/>
              <a:t>. Publisher.</a:t>
            </a:r>
          </a:p>
          <a:p>
            <a:r>
              <a:rPr lang="en-US" dirty="0" err="1"/>
              <a:t>LeetCode</a:t>
            </a:r>
            <a:r>
              <a:rPr lang="en-US" dirty="0"/>
              <a:t>. "Dutch National Flag Problem Discussion." URL: </a:t>
            </a:r>
            <a:r>
              <a:rPr lang="en-US" dirty="0" err="1"/>
              <a:t>LeetCode</a:t>
            </a:r>
            <a:r>
              <a:rPr lang="en-US" dirty="0"/>
              <a:t> - Dutch National Flag Problem</a:t>
            </a:r>
          </a:p>
          <a:p>
            <a:endParaRPr lang="en-US" dirty="0"/>
          </a:p>
        </p:txBody>
      </p:sp>
    </p:spTree>
    <p:extLst>
      <p:ext uri="{BB962C8B-B14F-4D97-AF65-F5344CB8AC3E}">
        <p14:creationId xmlns:p14="http://schemas.microsoft.com/office/powerpoint/2010/main" val="16941923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TM02900743[[fn=Organic]]</Template>
  <TotalTime>367</TotalTime>
  <Words>788</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 Math</vt:lpstr>
      <vt:lpstr>Garamond</vt:lpstr>
      <vt:lpstr>Söhne</vt:lpstr>
      <vt:lpstr>Söhne Mono</vt:lpstr>
      <vt:lpstr>Organic</vt:lpstr>
      <vt:lpstr>Dutch National Flag Algorithm</vt:lpstr>
      <vt:lpstr>What is Dutch national flag problem?</vt:lpstr>
      <vt:lpstr>strategy</vt:lpstr>
      <vt:lpstr>How can we solve the Dutch national flag problem?</vt:lpstr>
      <vt:lpstr>How can we solve the Dutch national flag problem?</vt:lpstr>
      <vt:lpstr>Implementation code</vt:lpstr>
      <vt:lpstr>Space and Time complexity</vt:lpstr>
      <vt:lpstr>Pros and cons of the Dutch national flag algorithm</vt:lpstr>
      <vt:lpstr>Reference List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Dutch National Flag Algorithm</dc:title>
  <dc:creator>ahmed</dc:creator>
  <cp:lastModifiedBy>omar yasser</cp:lastModifiedBy>
  <cp:revision>4</cp:revision>
  <dcterms:created xsi:type="dcterms:W3CDTF">2023-12-30T20:31:30Z</dcterms:created>
  <dcterms:modified xsi:type="dcterms:W3CDTF">2023-12-31T02:39:41Z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