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0"/>
  </p:notesMasterIdLst>
  <p:sldIdLst>
    <p:sldId id="256" r:id="rId2"/>
    <p:sldId id="260" r:id="rId3"/>
    <p:sldId id="307" r:id="rId4"/>
    <p:sldId id="308" r:id="rId5"/>
    <p:sldId id="272" r:id="rId6"/>
    <p:sldId id="288" r:id="rId7"/>
    <p:sldId id="309" r:id="rId8"/>
    <p:sldId id="285" r:id="rId9"/>
  </p:sldIdLst>
  <p:sldSz cx="9144000" cy="5143500" type="screen16x9"/>
  <p:notesSz cx="6858000" cy="9144000"/>
  <p:embeddedFontLst>
    <p:embeddedFont>
      <p:font typeface="Cambria Math" panose="02040503050406030204" pitchFamily="18" charset="0"/>
      <p:regular r:id="rId11"/>
    </p:embeddedFont>
    <p:embeddedFont>
      <p:font typeface="IBM Plex Mono" panose="020B0604020202020204" charset="0"/>
      <p:regular r:id="rId12"/>
      <p:bold r:id="rId13"/>
      <p:italic r:id="rId14"/>
      <p:boldItalic r:id="rId15"/>
    </p:embeddedFont>
    <p:embeddedFont>
      <p:font typeface="Poppins" panose="020B060402020202020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95C76F-36B9-4AEE-ADDC-A21FD24EDEE4}">
  <a:tblStyle styleId="{6595C76F-36B9-4AEE-ADDC-A21FD24EDEE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0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66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26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7"/>
        <p:cNvGrpSpPr/>
        <p:nvPr/>
      </p:nvGrpSpPr>
      <p:grpSpPr>
        <a:xfrm>
          <a:off x="0" y="0"/>
          <a:ext cx="0" cy="0"/>
          <a:chOff x="0" y="0"/>
          <a:chExt cx="0" cy="0"/>
        </a:xfrm>
      </p:grpSpPr>
      <p:sp>
        <p:nvSpPr>
          <p:cNvPr id="3158" name="Google Shape;3158;g20a542a8cd5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9" name="Google Shape;3159;g20a542a8cd5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8"/>
        <p:cNvGrpSpPr/>
        <p:nvPr/>
      </p:nvGrpSpPr>
      <p:grpSpPr>
        <a:xfrm>
          <a:off x="0" y="0"/>
          <a:ext cx="0" cy="0"/>
          <a:chOff x="0" y="0"/>
          <a:chExt cx="0" cy="0"/>
        </a:xfrm>
      </p:grpSpPr>
      <p:sp>
        <p:nvSpPr>
          <p:cNvPr id="2409" name="Google Shape;2409;g24ef22aa1ac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0" name="Google Shape;2410;g24ef22aa1ac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6" name="Google Shape;89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6" name="Google Shape;90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16" name="Google Shape;916;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3" name="Google Shape;92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4" name="Google Shape;924;p22"/>
          <p:cNvSpPr txBox="1">
            <a:spLocks noGrp="1"/>
          </p:cNvSpPr>
          <p:nvPr>
            <p:ph type="body" idx="1"/>
          </p:nvPr>
        </p:nvSpPr>
        <p:spPr>
          <a:xfrm>
            <a:off x="720000" y="1139550"/>
            <a:ext cx="4290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sp>
        <p:nvSpPr>
          <p:cNvPr id="925" name="Google Shape;925;p22"/>
          <p:cNvSpPr txBox="1">
            <a:spLocks noGrp="1"/>
          </p:cNvSpPr>
          <p:nvPr>
            <p:ph type="body" idx="2"/>
          </p:nvPr>
        </p:nvSpPr>
        <p:spPr>
          <a:xfrm>
            <a:off x="5249025" y="1139550"/>
            <a:ext cx="3174900" cy="3431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Char char="●"/>
              <a:defRPr sz="1200">
                <a:solidFill>
                  <a:srgbClr val="191919"/>
                </a:solidFill>
              </a:defRPr>
            </a:lvl1pPr>
            <a:lvl2pPr marL="914400" lvl="1" indent="-304800" rtl="0">
              <a:lnSpc>
                <a:spcPct val="115000"/>
              </a:lnSpc>
              <a:spcBef>
                <a:spcPts val="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a:endParaRPr/>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2"/>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2"/>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2"/>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3" name="Google Shape;943;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2"/>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l="16960" t="24718" r="7121" b="26177"/>
            <a:stretch/>
          </p:blipFill>
          <p:spPr>
            <a:xfrm rot="10800000" flipH="1">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62" name="Google Shape;96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72" name="Google Shape;972;p2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29"/>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82" name="Google Shape;1282;p29"/>
          <p:cNvSpPr txBox="1">
            <a:spLocks noGrp="1"/>
          </p:cNvSpPr>
          <p:nvPr>
            <p:ph type="subTitle" idx="1"/>
          </p:nvPr>
        </p:nvSpPr>
        <p:spPr>
          <a:xfrm>
            <a:off x="1157250" y="2203275"/>
            <a:ext cx="4448100" cy="1007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3" name="Google Shape;1283;p29"/>
          <p:cNvSpPr txBox="1">
            <a:spLocks noGrp="1"/>
          </p:cNvSpPr>
          <p:nvPr>
            <p:ph type="subTitle" idx="2"/>
          </p:nvPr>
        </p:nvSpPr>
        <p:spPr>
          <a:xfrm>
            <a:off x="1157250" y="1800075"/>
            <a:ext cx="4448100" cy="3858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IBM Plex Mono"/>
              <a:buNone/>
              <a:defRPr sz="2000" b="1">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4" name="Google Shape;1284;p29"/>
          <p:cNvSpPr txBox="1"/>
          <p:nvPr/>
        </p:nvSpPr>
        <p:spPr>
          <a:xfrm>
            <a:off x="1157300" y="3286450"/>
            <a:ext cx="5320200" cy="60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lang="en" sz="1200" b="1" u="sng">
                <a:solidFill>
                  <a:schemeClr val="dk1"/>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and includes icons by </a:t>
            </a:r>
            <a:r>
              <a:rPr lang="en" sz="12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 sz="1200">
                <a:solidFill>
                  <a:schemeClr val="dk1"/>
                </a:solidFill>
                <a:latin typeface="Poppins"/>
                <a:ea typeface="Poppins"/>
                <a:cs typeface="Poppins"/>
                <a:sym typeface="Poppins"/>
              </a:rPr>
              <a:t>, and infographics &amp; images by</a:t>
            </a:r>
            <a:r>
              <a:rPr lang="en" sz="1200" b="1">
                <a:solidFill>
                  <a:schemeClr val="dk1"/>
                </a:solidFill>
                <a:latin typeface="Poppins"/>
                <a:ea typeface="Poppins"/>
                <a:cs typeface="Poppins"/>
                <a:sym typeface="Poppins"/>
              </a:rPr>
              <a:t> </a:t>
            </a:r>
            <a:r>
              <a:rPr lang="en" sz="12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Poppins"/>
                <a:ea typeface="Poppins"/>
                <a:cs typeface="Poppins"/>
                <a:sym typeface="Poppins"/>
              </a:rPr>
              <a:t> </a:t>
            </a:r>
            <a:endParaRPr sz="1200" b="1" u="sng">
              <a:solidFill>
                <a:schemeClr val="dk1"/>
              </a:solidFill>
              <a:latin typeface="Poppins"/>
              <a:ea typeface="Poppins"/>
              <a:cs typeface="Poppins"/>
              <a:sym typeface="Poppins"/>
            </a:endParaRPr>
          </a:p>
        </p:txBody>
      </p:sp>
      <p:grpSp>
        <p:nvGrpSpPr>
          <p:cNvPr id="1285" name="Google Shape;1285;p29"/>
          <p:cNvGrpSpPr/>
          <p:nvPr/>
        </p:nvGrpSpPr>
        <p:grpSpPr>
          <a:xfrm>
            <a:off x="-291585" y="-494819"/>
            <a:ext cx="1448824" cy="2238804"/>
            <a:chOff x="-308635" y="-494819"/>
            <a:chExt cx="1448824" cy="2238804"/>
          </a:xfrm>
        </p:grpSpPr>
        <p:grpSp>
          <p:nvGrpSpPr>
            <p:cNvPr id="1286" name="Google Shape;1286;p29"/>
            <p:cNvGrpSpPr/>
            <p:nvPr/>
          </p:nvGrpSpPr>
          <p:grpSpPr>
            <a:xfrm>
              <a:off x="-275757" y="-242066"/>
              <a:ext cx="981772" cy="1986051"/>
              <a:chOff x="-293545" y="3454371"/>
              <a:chExt cx="981772" cy="1986051"/>
            </a:xfrm>
          </p:grpSpPr>
          <p:sp>
            <p:nvSpPr>
              <p:cNvPr id="1287" name="Google Shape;1287;p2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29"/>
            <p:cNvGrpSpPr/>
            <p:nvPr/>
          </p:nvGrpSpPr>
          <p:grpSpPr>
            <a:xfrm>
              <a:off x="364499" y="794648"/>
              <a:ext cx="699940" cy="478601"/>
              <a:chOff x="39722" y="4349021"/>
              <a:chExt cx="1061964" cy="726143"/>
            </a:xfrm>
          </p:grpSpPr>
          <p:grpSp>
            <p:nvGrpSpPr>
              <p:cNvPr id="1290" name="Google Shape;1290;p29"/>
              <p:cNvGrpSpPr/>
              <p:nvPr/>
            </p:nvGrpSpPr>
            <p:grpSpPr>
              <a:xfrm rot="2700000">
                <a:off x="140502" y="4460924"/>
                <a:ext cx="524584" cy="502337"/>
                <a:chOff x="1189791" y="-1767331"/>
                <a:chExt cx="904284" cy="865933"/>
              </a:xfrm>
            </p:grpSpPr>
            <p:sp>
              <p:nvSpPr>
                <p:cNvPr id="1291" name="Google Shape;1291;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2" name="Google Shape;1292;p29"/>
                <p:cNvGrpSpPr/>
                <p:nvPr/>
              </p:nvGrpSpPr>
              <p:grpSpPr>
                <a:xfrm>
                  <a:off x="1232795" y="-1740829"/>
                  <a:ext cx="717621" cy="717392"/>
                  <a:chOff x="1483457" y="3953671"/>
                  <a:chExt cx="717621" cy="717392"/>
                </a:xfrm>
              </p:grpSpPr>
              <p:sp>
                <p:nvSpPr>
                  <p:cNvPr id="1293" name="Google Shape;1293;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8" name="Google Shape;1298;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29"/>
            <p:cNvGrpSpPr/>
            <p:nvPr/>
          </p:nvGrpSpPr>
          <p:grpSpPr>
            <a:xfrm rot="-5400000">
              <a:off x="-460623" y="-342832"/>
              <a:ext cx="1351491" cy="1047516"/>
              <a:chOff x="-2460210" y="2758493"/>
              <a:chExt cx="1351491" cy="1047516"/>
            </a:xfrm>
          </p:grpSpPr>
          <p:sp>
            <p:nvSpPr>
              <p:cNvPr id="1300" name="Google Shape;1300;p2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29"/>
            <p:cNvGrpSpPr/>
            <p:nvPr/>
          </p:nvGrpSpPr>
          <p:grpSpPr>
            <a:xfrm>
              <a:off x="440249" y="455173"/>
              <a:ext cx="699940" cy="478601"/>
              <a:chOff x="39722" y="4349021"/>
              <a:chExt cx="1061964" cy="726143"/>
            </a:xfrm>
          </p:grpSpPr>
          <p:grpSp>
            <p:nvGrpSpPr>
              <p:cNvPr id="1305" name="Google Shape;1305;p29"/>
              <p:cNvGrpSpPr/>
              <p:nvPr/>
            </p:nvGrpSpPr>
            <p:grpSpPr>
              <a:xfrm rot="2700000">
                <a:off x="140502" y="4460924"/>
                <a:ext cx="524584" cy="502337"/>
                <a:chOff x="1189791" y="-1767331"/>
                <a:chExt cx="904284" cy="865933"/>
              </a:xfrm>
            </p:grpSpPr>
            <p:sp>
              <p:nvSpPr>
                <p:cNvPr id="1306" name="Google Shape;130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29"/>
                <p:cNvGrpSpPr/>
                <p:nvPr/>
              </p:nvGrpSpPr>
              <p:grpSpPr>
                <a:xfrm>
                  <a:off x="1232795" y="-1740829"/>
                  <a:ext cx="717621" cy="717392"/>
                  <a:chOff x="1483457" y="3953671"/>
                  <a:chExt cx="717621" cy="717392"/>
                </a:xfrm>
              </p:grpSpPr>
              <p:sp>
                <p:nvSpPr>
                  <p:cNvPr id="1308" name="Google Shape;130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3" name="Google Shape;131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4" name="Google Shape;1314;p29"/>
            <p:cNvGrpSpPr/>
            <p:nvPr/>
          </p:nvGrpSpPr>
          <p:grpSpPr>
            <a:xfrm>
              <a:off x="-63826" y="511661"/>
              <a:ext cx="699940" cy="478601"/>
              <a:chOff x="39722" y="4349021"/>
              <a:chExt cx="1061964" cy="726143"/>
            </a:xfrm>
          </p:grpSpPr>
          <p:grpSp>
            <p:nvGrpSpPr>
              <p:cNvPr id="1315" name="Google Shape;1315;p29"/>
              <p:cNvGrpSpPr/>
              <p:nvPr/>
            </p:nvGrpSpPr>
            <p:grpSpPr>
              <a:xfrm rot="2700000">
                <a:off x="140502" y="4460924"/>
                <a:ext cx="524584" cy="502337"/>
                <a:chOff x="1189791" y="-1767331"/>
                <a:chExt cx="904284" cy="865933"/>
              </a:xfrm>
            </p:grpSpPr>
            <p:sp>
              <p:nvSpPr>
                <p:cNvPr id="1316" name="Google Shape;1316;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29"/>
                <p:cNvGrpSpPr/>
                <p:nvPr/>
              </p:nvGrpSpPr>
              <p:grpSpPr>
                <a:xfrm>
                  <a:off x="1232795" y="-1740829"/>
                  <a:ext cx="717621" cy="717392"/>
                  <a:chOff x="1483457" y="3953671"/>
                  <a:chExt cx="717621" cy="717392"/>
                </a:xfrm>
              </p:grpSpPr>
              <p:sp>
                <p:nvSpPr>
                  <p:cNvPr id="1318" name="Google Shape;1318;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3" name="Google Shape;1323;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4" name="Google Shape;1324;p29"/>
          <p:cNvGrpSpPr/>
          <p:nvPr/>
        </p:nvGrpSpPr>
        <p:grpSpPr>
          <a:xfrm>
            <a:off x="2659712" y="4275400"/>
            <a:ext cx="4952059" cy="2992224"/>
            <a:chOff x="2659712" y="4275400"/>
            <a:chExt cx="4952059" cy="2992224"/>
          </a:xfrm>
        </p:grpSpPr>
        <p:pic>
          <p:nvPicPr>
            <p:cNvPr id="1325" name="Google Shape;1325;p29"/>
            <p:cNvPicPr preferRelativeResize="0"/>
            <p:nvPr/>
          </p:nvPicPr>
          <p:blipFill rotWithShape="1">
            <a:blip r:embed="rId5">
              <a:alphaModFix/>
            </a:blip>
            <a:srcRect l="16960" t="24718" r="7121" b="26177"/>
            <a:stretch/>
          </p:blipFill>
          <p:spPr>
            <a:xfrm rot="10800000">
              <a:off x="2659712" y="4275400"/>
              <a:ext cx="3549051" cy="2992224"/>
            </a:xfrm>
            <a:prstGeom prst="rect">
              <a:avLst/>
            </a:prstGeom>
            <a:noFill/>
            <a:ln>
              <a:noFill/>
            </a:ln>
          </p:spPr>
        </p:pic>
        <p:grpSp>
          <p:nvGrpSpPr>
            <p:cNvPr id="1326" name="Google Shape;1326;p29"/>
            <p:cNvGrpSpPr/>
            <p:nvPr/>
          </p:nvGrpSpPr>
          <p:grpSpPr>
            <a:xfrm rot="-5400000">
              <a:off x="3258038" y="4413859"/>
              <a:ext cx="906953" cy="1517787"/>
              <a:chOff x="79748" y="2808602"/>
              <a:chExt cx="906953" cy="1517787"/>
            </a:xfrm>
          </p:grpSpPr>
          <p:sp>
            <p:nvSpPr>
              <p:cNvPr id="1327" name="Google Shape;1327;p29"/>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9"/>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9"/>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1" name="Google Shape;1331;p29"/>
            <p:cNvGrpSpPr/>
            <p:nvPr/>
          </p:nvGrpSpPr>
          <p:grpSpPr>
            <a:xfrm rot="5400000">
              <a:off x="5484569" y="3756062"/>
              <a:ext cx="1421047" cy="2833357"/>
              <a:chOff x="334358" y="2186737"/>
              <a:chExt cx="1421047" cy="2833357"/>
            </a:xfrm>
          </p:grpSpPr>
          <p:sp>
            <p:nvSpPr>
              <p:cNvPr id="1332" name="Google Shape;1332;p29"/>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29"/>
              <p:cNvGrpSpPr/>
              <p:nvPr/>
            </p:nvGrpSpPr>
            <p:grpSpPr>
              <a:xfrm rot="5400000">
                <a:off x="1046250" y="3181856"/>
                <a:ext cx="161977" cy="161940"/>
                <a:chOff x="1101075" y="2142375"/>
                <a:chExt cx="439200" cy="439100"/>
              </a:xfrm>
            </p:grpSpPr>
            <p:sp>
              <p:nvSpPr>
                <p:cNvPr id="1334" name="Google Shape;1334;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6" name="Google Shape;1336;p29"/>
              <p:cNvGrpSpPr/>
              <p:nvPr/>
            </p:nvGrpSpPr>
            <p:grpSpPr>
              <a:xfrm rot="-5400000">
                <a:off x="628029" y="4564272"/>
                <a:ext cx="161977" cy="161940"/>
                <a:chOff x="1101075" y="2142375"/>
                <a:chExt cx="439200" cy="439100"/>
              </a:xfrm>
            </p:grpSpPr>
            <p:sp>
              <p:nvSpPr>
                <p:cNvPr id="1337" name="Google Shape;1337;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65" r:id="rId4"/>
    <p:sldLayoutId id="2147483668" r:id="rId5"/>
    <p:sldLayoutId id="2147483675" r:id="rId6"/>
    <p:sldLayoutId id="2147483676" r:id="rId7"/>
    <p:sldLayoutId id="214748367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Name : Omar Yasser Saeed</a:t>
            </a:r>
          </a:p>
          <a:p>
            <a:pPr marL="0" lvl="0" indent="0" algn="l" rtl="0">
              <a:spcBef>
                <a:spcPts val="0"/>
              </a:spcBef>
              <a:spcAft>
                <a:spcPts val="0"/>
              </a:spcAft>
              <a:buNone/>
            </a:pPr>
            <a:r>
              <a:rPr lang="en-US" dirty="0"/>
              <a:t>ID : 222575</a:t>
            </a:r>
            <a:endParaRPr dirty="0"/>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dk2"/>
                </a:solidFill>
              </a:rPr>
              <a:t>Dutch National Flag</a:t>
            </a:r>
            <a:br>
              <a:rPr lang="en-US" dirty="0">
                <a:solidFill>
                  <a:schemeClr val="dk2"/>
                </a:solidFill>
              </a:rPr>
            </a:br>
            <a:r>
              <a:rPr lang="en-US" dirty="0">
                <a:solidFill>
                  <a:schemeClr val="dk2"/>
                </a:solidFill>
              </a:rPr>
              <a:t>Algorithm</a:t>
            </a:r>
            <a:endParaRPr dirty="0">
              <a:solidFill>
                <a:schemeClr val="dk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Dutch national flag problem?</a:t>
            </a:r>
            <a:endParaRPr dirty="0"/>
          </a:p>
        </p:txBody>
      </p:sp>
      <p:sp>
        <p:nvSpPr>
          <p:cNvPr id="1532" name="Google Shape;1532;p3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p>
            <a:pPr marL="0" lvl="0" indent="0"/>
            <a:r>
              <a:rPr lang="en-US" dirty="0"/>
              <a:t>The task is to rearrange the elements so that all elements of the same value are grouped together, mimicking the layout of the Dutch flag.</a:t>
            </a:r>
            <a:endParaRPr dirty="0"/>
          </a:p>
        </p:txBody>
      </p:sp>
      <p:sp>
        <p:nvSpPr>
          <p:cNvPr id="1533" name="Google Shape;1533;p3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p>
            <a:pPr marL="0" lvl="0" indent="0"/>
            <a:r>
              <a:rPr lang="en-US" dirty="0"/>
              <a:t>DNF problem, is a computer science problem related to sorting algorithm. It's named after the flag of the Netherlands, which consists of three horizontal stripes of red, white, and blue</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can we solve the Dutch national flag problem?</a:t>
            </a:r>
            <a:endParaRPr dirty="0"/>
          </a:p>
        </p:txBody>
      </p:sp>
      <p:sp>
        <p:nvSpPr>
          <p:cNvPr id="1533" name="Google Shape;1533;p39"/>
          <p:cNvSpPr txBox="1">
            <a:spLocks noGrp="1"/>
          </p:cNvSpPr>
          <p:nvPr>
            <p:ph type="subTitle" idx="2"/>
          </p:nvPr>
        </p:nvSpPr>
        <p:spPr>
          <a:xfrm>
            <a:off x="826838" y="1789505"/>
            <a:ext cx="7156032" cy="1830600"/>
          </a:xfrm>
          <a:prstGeom prst="rect">
            <a:avLst/>
          </a:prstGeom>
        </p:spPr>
        <p:txBody>
          <a:bodyPr spcFirstLastPara="1" wrap="square" lIns="91425" tIns="91425" rIns="91425" bIns="91425" anchor="t" anchorCtr="0">
            <a:noAutofit/>
          </a:bodyPr>
          <a:lstStyle/>
          <a:p>
            <a:pPr marL="342900" lvl="0" indent="-342900">
              <a:buFont typeface="+mj-lt"/>
              <a:buAutoNum type="arabicPeriod"/>
            </a:pPr>
            <a:r>
              <a:rPr lang="en-US" dirty="0"/>
              <a:t>Initialize Pointers: Use three pointers: low, mid, and high. </a:t>
            </a:r>
          </a:p>
          <a:p>
            <a:pPr marL="285750" lvl="0" indent="-285750">
              <a:buFont typeface="Arial" panose="020B0604020202020204" pitchFamily="34" charset="0"/>
              <a:buChar char="•"/>
            </a:pPr>
            <a:r>
              <a:rPr lang="en-US" dirty="0"/>
              <a:t>low points to the start of the array</a:t>
            </a:r>
          </a:p>
          <a:p>
            <a:pPr marL="285750" lvl="0" indent="-285750">
              <a:buFont typeface="Arial" panose="020B0604020202020204" pitchFamily="34" charset="0"/>
              <a:buChar char="•"/>
            </a:pPr>
            <a:r>
              <a:rPr lang="en-US" dirty="0"/>
              <a:t>mid also starts at 0</a:t>
            </a:r>
          </a:p>
          <a:p>
            <a:pPr marL="285750" lvl="0" indent="-285750">
              <a:buFont typeface="Arial" panose="020B0604020202020204" pitchFamily="34" charset="0"/>
              <a:buChar char="•"/>
            </a:pPr>
            <a:r>
              <a:rPr lang="en-US" dirty="0"/>
              <a:t>high point to the end of the array</a:t>
            </a: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533;p39">
            <a:extLst>
              <a:ext uri="{FF2B5EF4-FFF2-40B4-BE49-F238E27FC236}">
                <a16:creationId xmlns:a16="http://schemas.microsoft.com/office/drawing/2014/main" id="{EA89606E-58FB-43FE-85B9-D79FC4B2370A}"/>
              </a:ext>
            </a:extLst>
          </p:cNvPr>
          <p:cNvSpPr txBox="1">
            <a:spLocks/>
          </p:cNvSpPr>
          <p:nvPr/>
        </p:nvSpPr>
        <p:spPr>
          <a:xfrm>
            <a:off x="5029872" y="1820200"/>
            <a:ext cx="3022944" cy="183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342900" indent="-342900">
              <a:buFont typeface="+mj-lt"/>
              <a:buAutoNum type="arabicPeriod"/>
            </a:pPr>
            <a:endParaRPr lang="en-US" dirty="0"/>
          </a:p>
        </p:txBody>
      </p:sp>
      <p:sp>
        <p:nvSpPr>
          <p:cNvPr id="21" name="Google Shape;1533;p39">
            <a:extLst>
              <a:ext uri="{FF2B5EF4-FFF2-40B4-BE49-F238E27FC236}">
                <a16:creationId xmlns:a16="http://schemas.microsoft.com/office/drawing/2014/main" id="{F3B1A33E-BCD8-4C83-B2B5-6E46589C56D7}"/>
              </a:ext>
            </a:extLst>
          </p:cNvPr>
          <p:cNvSpPr txBox="1">
            <a:spLocks/>
          </p:cNvSpPr>
          <p:nvPr/>
        </p:nvSpPr>
        <p:spPr>
          <a:xfrm>
            <a:off x="4864608" y="4416368"/>
            <a:ext cx="3236976" cy="857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342900" indent="-342900">
              <a:buFont typeface="+mj-lt"/>
              <a:buAutoNum type="arabicPeriod"/>
            </a:pPr>
            <a:endParaRPr lang="en-US" dirty="0"/>
          </a:p>
        </p:txBody>
      </p:sp>
    </p:spTree>
    <p:extLst>
      <p:ext uri="{BB962C8B-B14F-4D97-AF65-F5344CB8AC3E}">
        <p14:creationId xmlns:p14="http://schemas.microsoft.com/office/powerpoint/2010/main" val="262372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can we solve the Dutch national flag problem?</a:t>
            </a:r>
            <a:endParaRPr dirty="0"/>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533;p39">
            <a:extLst>
              <a:ext uri="{FF2B5EF4-FFF2-40B4-BE49-F238E27FC236}">
                <a16:creationId xmlns:a16="http://schemas.microsoft.com/office/drawing/2014/main" id="{EA89606E-58FB-43FE-85B9-D79FC4B2370A}"/>
              </a:ext>
            </a:extLst>
          </p:cNvPr>
          <p:cNvSpPr txBox="1">
            <a:spLocks/>
          </p:cNvSpPr>
          <p:nvPr/>
        </p:nvSpPr>
        <p:spPr>
          <a:xfrm>
            <a:off x="5029872" y="1820200"/>
            <a:ext cx="3022944" cy="1830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342900" indent="-342900">
              <a:buFont typeface="+mj-lt"/>
              <a:buAutoNum type="arabicPeriod"/>
            </a:pPr>
            <a:endParaRPr lang="en-US" dirty="0"/>
          </a:p>
        </p:txBody>
      </p:sp>
      <p:sp>
        <p:nvSpPr>
          <p:cNvPr id="21" name="Google Shape;1533;p39">
            <a:extLst>
              <a:ext uri="{FF2B5EF4-FFF2-40B4-BE49-F238E27FC236}">
                <a16:creationId xmlns:a16="http://schemas.microsoft.com/office/drawing/2014/main" id="{F3B1A33E-BCD8-4C83-B2B5-6E46589C56D7}"/>
              </a:ext>
            </a:extLst>
          </p:cNvPr>
          <p:cNvSpPr txBox="1">
            <a:spLocks/>
          </p:cNvSpPr>
          <p:nvPr/>
        </p:nvSpPr>
        <p:spPr>
          <a:xfrm>
            <a:off x="4864608" y="4416368"/>
            <a:ext cx="3236976" cy="857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342900" indent="-342900">
              <a:buFont typeface="+mj-lt"/>
              <a:buAutoNum type="arabicPeriod"/>
            </a:pPr>
            <a:endParaRPr lang="en-US" dirty="0"/>
          </a:p>
        </p:txBody>
      </p:sp>
      <p:sp>
        <p:nvSpPr>
          <p:cNvPr id="22" name="Rectangle 5">
            <a:extLst>
              <a:ext uri="{FF2B5EF4-FFF2-40B4-BE49-F238E27FC236}">
                <a16:creationId xmlns:a16="http://schemas.microsoft.com/office/drawing/2014/main" id="{3380EE36-F85C-40BA-B0CA-B422CA0BA05E}"/>
              </a:ext>
            </a:extLst>
          </p:cNvPr>
          <p:cNvSpPr>
            <a:spLocks noChangeArrowheads="1"/>
          </p:cNvSpPr>
          <p:nvPr/>
        </p:nvSpPr>
        <p:spPr bwMode="auto">
          <a:xfrm>
            <a:off x="720000" y="1181016"/>
            <a:ext cx="8581884" cy="3601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rgbClr val="374151"/>
                </a:solidFill>
                <a:effectLst/>
                <a:latin typeface="Söhne"/>
              </a:rPr>
              <a:t>2.Traverse the Array:</a:t>
            </a:r>
            <a:endParaRPr kumimoji="0" lang="en-US" altLang="en-US" sz="12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Use the </a:t>
            </a:r>
            <a:r>
              <a:rPr kumimoji="0" lang="en-US" altLang="en-US" b="1" i="0" u="none" strike="noStrike" cap="none" normalizeH="0" baseline="0" dirty="0">
                <a:ln>
                  <a:noFill/>
                </a:ln>
                <a:solidFill>
                  <a:srgbClr val="374151"/>
                </a:solidFill>
                <a:effectLst/>
                <a:latin typeface="Söhne Mono"/>
              </a:rPr>
              <a:t>mid</a:t>
            </a:r>
            <a:r>
              <a:rPr kumimoji="0" lang="en-US" altLang="en-US" sz="1200" b="0" i="0" u="none" strike="noStrike" cap="none" normalizeH="0" baseline="0" dirty="0">
                <a:ln>
                  <a:noFill/>
                </a:ln>
                <a:solidFill>
                  <a:srgbClr val="374151"/>
                </a:solidFill>
                <a:effectLst/>
                <a:latin typeface="Söhne"/>
              </a:rPr>
              <a:t> pointer to iterate through the array.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While </a:t>
            </a:r>
            <a:r>
              <a:rPr kumimoji="0" lang="en-US" altLang="en-US" b="1" i="0" u="none" strike="noStrike" cap="none" normalizeH="0" baseline="0" dirty="0">
                <a:ln>
                  <a:noFill/>
                </a:ln>
                <a:solidFill>
                  <a:srgbClr val="374151"/>
                </a:solidFill>
                <a:effectLst/>
                <a:latin typeface="Söhne Mono"/>
              </a:rPr>
              <a:t>mid</a:t>
            </a:r>
            <a:r>
              <a:rPr kumimoji="0" lang="en-US" altLang="en-US" sz="1200" b="0" i="0" u="none" strike="noStrike" cap="none" normalizeH="0" baseline="0" dirty="0">
                <a:ln>
                  <a:noFill/>
                </a:ln>
                <a:solidFill>
                  <a:srgbClr val="374151"/>
                </a:solidFill>
                <a:effectLst/>
                <a:latin typeface="Söhne"/>
              </a:rPr>
              <a:t> is less than or equal to </a:t>
            </a:r>
            <a:r>
              <a:rPr kumimoji="0" lang="en-US" altLang="en-US" b="1" i="0" u="none" strike="noStrike" cap="none" normalizeH="0" baseline="0" dirty="0">
                <a:ln>
                  <a:noFill/>
                </a:ln>
                <a:solidFill>
                  <a:srgbClr val="374151"/>
                </a:solidFill>
                <a:effectLst/>
                <a:latin typeface="Söhne Mono"/>
              </a:rPr>
              <a:t>high</a:t>
            </a:r>
            <a:r>
              <a:rPr kumimoji="0" lang="en-US" altLang="en-US" sz="1200" b="0" i="0" u="none" strike="noStrike" cap="none" normalizeH="0" baseline="0" dirty="0">
                <a:ln>
                  <a:noFill/>
                </a:ln>
                <a:solidFill>
                  <a:srgbClr val="374151"/>
                </a:solidFill>
                <a:effectLst/>
                <a:latin typeface="Söhne"/>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If the element at index </a:t>
            </a:r>
            <a:r>
              <a:rPr kumimoji="0" lang="en-US" altLang="en-US" b="1" i="0" u="none" strike="noStrike" cap="none" normalizeH="0" baseline="0" dirty="0">
                <a:ln>
                  <a:noFill/>
                </a:ln>
                <a:solidFill>
                  <a:srgbClr val="374151"/>
                </a:solidFill>
                <a:effectLst/>
                <a:latin typeface="Söhne Mono"/>
              </a:rPr>
              <a:t>mid</a:t>
            </a:r>
            <a:r>
              <a:rPr kumimoji="0" lang="en-US" altLang="en-US" sz="1200" b="0" i="0" u="none" strike="noStrike" cap="none" normalizeH="0" baseline="0" dirty="0">
                <a:ln>
                  <a:noFill/>
                </a:ln>
                <a:solidFill>
                  <a:srgbClr val="374151"/>
                </a:solidFill>
                <a:effectLst/>
                <a:latin typeface="Söhne"/>
              </a:rPr>
              <a:t> is 0:</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Swap the element at index </a:t>
            </a:r>
            <a:r>
              <a:rPr kumimoji="0" lang="en-US" altLang="en-US" b="1" i="0" u="none" strike="noStrike" cap="none" normalizeH="0" baseline="0" dirty="0">
                <a:ln>
                  <a:noFill/>
                </a:ln>
                <a:solidFill>
                  <a:srgbClr val="374151"/>
                </a:solidFill>
                <a:effectLst/>
                <a:latin typeface="Söhne Mono"/>
              </a:rPr>
              <a:t>low</a:t>
            </a:r>
            <a:r>
              <a:rPr kumimoji="0" lang="en-US" altLang="en-US" sz="1200" b="0" i="0" u="none" strike="noStrike" cap="none" normalizeH="0" baseline="0" dirty="0">
                <a:ln>
                  <a:noFill/>
                </a:ln>
                <a:solidFill>
                  <a:srgbClr val="374151"/>
                </a:solidFill>
                <a:effectLst/>
                <a:latin typeface="Söhne"/>
              </a:rPr>
              <a:t> with the element at index </a:t>
            </a:r>
            <a:r>
              <a:rPr kumimoji="0" lang="en-US" altLang="en-US" b="1" i="0" u="none" strike="noStrike" cap="none" normalizeH="0" baseline="0" dirty="0">
                <a:ln>
                  <a:noFill/>
                </a:ln>
                <a:solidFill>
                  <a:srgbClr val="374151"/>
                </a:solidFill>
                <a:effectLst/>
                <a:latin typeface="Söhne Mono"/>
              </a:rPr>
              <a:t>mid</a:t>
            </a:r>
            <a:r>
              <a:rPr kumimoji="0" lang="en-US" altLang="en-US" sz="1200" b="0" i="0" u="none" strike="noStrike" cap="none" normalizeH="0" baseline="0" dirty="0">
                <a:ln>
                  <a:noFill/>
                </a:ln>
                <a:solidFill>
                  <a:srgbClr val="374151"/>
                </a:solidFill>
                <a:effectLst/>
                <a:latin typeface="Söhne"/>
              </a:rPr>
              <a: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Increment both </a:t>
            </a:r>
            <a:r>
              <a:rPr kumimoji="0" lang="en-US" altLang="en-US" b="1" i="0" u="none" strike="noStrike" cap="none" normalizeH="0" baseline="0" dirty="0">
                <a:ln>
                  <a:noFill/>
                </a:ln>
                <a:solidFill>
                  <a:srgbClr val="374151"/>
                </a:solidFill>
                <a:effectLst/>
                <a:latin typeface="Söhne Mono"/>
              </a:rPr>
              <a:t>low</a:t>
            </a:r>
            <a:r>
              <a:rPr kumimoji="0" lang="en-US" altLang="en-US" sz="1200" b="0" i="0" u="none" strike="noStrike" cap="none" normalizeH="0" baseline="0" dirty="0">
                <a:ln>
                  <a:noFill/>
                </a:ln>
                <a:solidFill>
                  <a:srgbClr val="374151"/>
                </a:solidFill>
                <a:effectLst/>
                <a:latin typeface="Söhne"/>
              </a:rPr>
              <a:t> and </a:t>
            </a:r>
            <a:r>
              <a:rPr kumimoji="0" lang="en-US" altLang="en-US" b="1" i="0" u="none" strike="noStrike" cap="none" normalizeH="0" baseline="0" dirty="0">
                <a:ln>
                  <a:noFill/>
                </a:ln>
                <a:solidFill>
                  <a:srgbClr val="374151"/>
                </a:solidFill>
                <a:effectLst/>
                <a:latin typeface="Söhne Mono"/>
              </a:rPr>
              <a:t>mid</a:t>
            </a:r>
            <a:r>
              <a:rPr kumimoji="0" lang="en-US" altLang="en-US" sz="1200" b="0" i="0" u="none" strike="noStrike" cap="none" normalizeH="0" baseline="0" dirty="0">
                <a:ln>
                  <a:noFill/>
                </a:ln>
                <a:solidFill>
                  <a:srgbClr val="374151"/>
                </a:solidFill>
                <a:effectLst/>
                <a:latin typeface="Söhne"/>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If the element at index </a:t>
            </a:r>
            <a:r>
              <a:rPr kumimoji="0" lang="en-US" altLang="en-US" b="1" i="0" u="none" strike="noStrike" cap="none" normalizeH="0" baseline="0" dirty="0">
                <a:ln>
                  <a:noFill/>
                </a:ln>
                <a:solidFill>
                  <a:srgbClr val="374151"/>
                </a:solidFill>
                <a:effectLst/>
                <a:latin typeface="Söhne Mono"/>
              </a:rPr>
              <a:t>mid</a:t>
            </a:r>
            <a:r>
              <a:rPr kumimoji="0" lang="en-US" altLang="en-US" sz="1200" b="0" i="0" u="none" strike="noStrike" cap="none" normalizeH="0" baseline="0" dirty="0">
                <a:ln>
                  <a:noFill/>
                </a:ln>
                <a:solidFill>
                  <a:srgbClr val="374151"/>
                </a:solidFill>
                <a:effectLst/>
                <a:latin typeface="Söhne"/>
              </a:rPr>
              <a:t> is 1:</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Move to the next element by incrementing </a:t>
            </a:r>
            <a:r>
              <a:rPr kumimoji="0" lang="en-US" altLang="en-US" b="1" i="0" u="none" strike="noStrike" cap="none" normalizeH="0" baseline="0" dirty="0">
                <a:ln>
                  <a:noFill/>
                </a:ln>
                <a:solidFill>
                  <a:srgbClr val="374151"/>
                </a:solidFill>
                <a:effectLst/>
                <a:latin typeface="Söhne Mono"/>
              </a:rPr>
              <a:t>mid</a:t>
            </a:r>
            <a:r>
              <a:rPr kumimoji="0" lang="en-US" altLang="en-US" sz="1200" b="0" i="0" u="none" strike="noStrike" cap="none" normalizeH="0" baseline="0" dirty="0">
                <a:ln>
                  <a:noFill/>
                </a:ln>
                <a:solidFill>
                  <a:srgbClr val="374151"/>
                </a:solidFill>
                <a:effectLst/>
                <a:latin typeface="Söhne"/>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If the element at index </a:t>
            </a:r>
            <a:r>
              <a:rPr kumimoji="0" lang="en-US" altLang="en-US" b="1" i="0" u="none" strike="noStrike" cap="none" normalizeH="0" baseline="0" dirty="0">
                <a:ln>
                  <a:noFill/>
                </a:ln>
                <a:solidFill>
                  <a:srgbClr val="374151"/>
                </a:solidFill>
                <a:effectLst/>
                <a:latin typeface="Söhne Mono"/>
              </a:rPr>
              <a:t>mid</a:t>
            </a:r>
            <a:r>
              <a:rPr kumimoji="0" lang="en-US" altLang="en-US" sz="1200" b="0" i="0" u="none" strike="noStrike" cap="none" normalizeH="0" baseline="0" dirty="0">
                <a:ln>
                  <a:noFill/>
                </a:ln>
                <a:solidFill>
                  <a:srgbClr val="374151"/>
                </a:solidFill>
                <a:effectLst/>
                <a:latin typeface="Söhne"/>
              </a:rPr>
              <a:t> is 2:</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Swap the element at index </a:t>
            </a:r>
            <a:r>
              <a:rPr kumimoji="0" lang="en-US" altLang="en-US" b="1" i="0" u="none" strike="noStrike" cap="none" normalizeH="0" baseline="0" dirty="0">
                <a:ln>
                  <a:noFill/>
                </a:ln>
                <a:solidFill>
                  <a:srgbClr val="374151"/>
                </a:solidFill>
                <a:effectLst/>
                <a:latin typeface="Söhne Mono"/>
              </a:rPr>
              <a:t>mid</a:t>
            </a:r>
            <a:r>
              <a:rPr kumimoji="0" lang="en-US" altLang="en-US" sz="1200" b="0" i="0" u="none" strike="noStrike" cap="none" normalizeH="0" baseline="0" dirty="0">
                <a:ln>
                  <a:noFill/>
                </a:ln>
                <a:solidFill>
                  <a:srgbClr val="374151"/>
                </a:solidFill>
                <a:effectLst/>
                <a:latin typeface="Söhne"/>
              </a:rPr>
              <a:t> with the element at index </a:t>
            </a:r>
            <a:r>
              <a:rPr kumimoji="0" lang="en-US" altLang="en-US" b="1" i="0" u="none" strike="noStrike" cap="none" normalizeH="0" baseline="0" dirty="0">
                <a:ln>
                  <a:noFill/>
                </a:ln>
                <a:solidFill>
                  <a:srgbClr val="374151"/>
                </a:solidFill>
                <a:effectLst/>
                <a:latin typeface="Söhne Mono"/>
              </a:rPr>
              <a:t>high</a:t>
            </a:r>
            <a:r>
              <a:rPr kumimoji="0" lang="en-US" altLang="en-US" sz="1200" b="0" i="0" u="none" strike="noStrike" cap="none" normalizeH="0" baseline="0" dirty="0">
                <a:ln>
                  <a:noFill/>
                </a:ln>
                <a:solidFill>
                  <a:srgbClr val="374151"/>
                </a:solidFill>
                <a:effectLst/>
                <a:latin typeface="Söhne"/>
              </a:rPr>
              <a:t>.</a:t>
            </a:r>
          </a:p>
          <a:p>
            <a:pPr marL="1371600" marR="0" lvl="3"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74151"/>
                </a:solidFill>
                <a:effectLst/>
                <a:latin typeface="Söhne"/>
              </a:rPr>
              <a:t>Decrement </a:t>
            </a:r>
            <a:r>
              <a:rPr kumimoji="0" lang="en-US" altLang="en-US" b="1" i="0" u="none" strike="noStrike" cap="none" normalizeH="0" baseline="0" dirty="0">
                <a:ln>
                  <a:noFill/>
                </a:ln>
                <a:solidFill>
                  <a:srgbClr val="374151"/>
                </a:solidFill>
                <a:effectLst/>
                <a:latin typeface="Söhne Mono"/>
              </a:rPr>
              <a:t>high</a:t>
            </a:r>
            <a:r>
              <a:rPr kumimoji="0" lang="en-US" altLang="en-US" sz="1200" b="0" i="0" u="none" strike="noStrike" cap="none" normalizeH="0" baseline="0" dirty="0">
                <a:ln>
                  <a:noFill/>
                </a:ln>
                <a:solidFill>
                  <a:srgbClr val="374151"/>
                </a:solidFill>
                <a:effectLst/>
                <a:latin typeface="Söhne"/>
              </a:rPr>
              <a:t> to move towards the beginning of the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74151"/>
                </a:solidFill>
                <a:effectLst/>
                <a:latin typeface="Söhne"/>
              </a:rPr>
              <a:t>This process continues until </a:t>
            </a:r>
            <a:r>
              <a:rPr kumimoji="0" lang="en-US" altLang="en-US" b="1" i="0" u="none" strike="noStrike" cap="none" normalizeH="0" baseline="0" dirty="0">
                <a:ln>
                  <a:noFill/>
                </a:ln>
                <a:solidFill>
                  <a:srgbClr val="374151"/>
                </a:solidFill>
                <a:effectLst/>
                <a:latin typeface="Söhne Mono"/>
              </a:rPr>
              <a:t>mid</a:t>
            </a:r>
            <a:r>
              <a:rPr kumimoji="0" lang="en-US" altLang="en-US" sz="1200" b="0" i="0" u="none" strike="noStrike" cap="none" normalizeH="0" baseline="0" dirty="0">
                <a:ln>
                  <a:noFill/>
                </a:ln>
                <a:solidFill>
                  <a:srgbClr val="374151"/>
                </a:solidFill>
                <a:effectLst/>
                <a:latin typeface="Söhne"/>
              </a:rPr>
              <a:t> crosses </a:t>
            </a:r>
            <a:r>
              <a:rPr kumimoji="0" lang="en-US" altLang="en-US" b="1" i="0" u="none" strike="noStrike" cap="none" normalizeH="0" baseline="0" dirty="0">
                <a:ln>
                  <a:noFill/>
                </a:ln>
                <a:solidFill>
                  <a:srgbClr val="374151"/>
                </a:solidFill>
                <a:effectLst/>
                <a:latin typeface="Söhne Mono"/>
              </a:rPr>
              <a:t>high</a:t>
            </a:r>
            <a:r>
              <a:rPr kumimoji="0" lang="en-US" altLang="en-US" sz="1200" b="0" i="0" u="none" strike="noStrike" cap="none" normalizeH="0" baseline="0" dirty="0">
                <a:ln>
                  <a:noFill/>
                </a:ln>
                <a:solidFill>
                  <a:srgbClr val="374151"/>
                </a:solidFill>
                <a:effectLst/>
                <a:latin typeface="Söhne"/>
              </a:rPr>
              <a:t>, ensuring the array is sorted according to the Dutch National Flag problem conditions.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5619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4219104" y="22854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Implementation code</a:t>
            </a:r>
            <a:endParaRPr dirty="0"/>
          </a:p>
        </p:txBody>
      </p:sp>
      <p:sp>
        <p:nvSpPr>
          <p:cNvPr id="2075" name="Google Shape;2075;p51"/>
          <p:cNvSpPr txBox="1">
            <a:spLocks noGrp="1"/>
          </p:cNvSpPr>
          <p:nvPr>
            <p:ph type="subTitle" idx="1"/>
          </p:nvPr>
        </p:nvSpPr>
        <p:spPr>
          <a:xfrm>
            <a:off x="237744" y="54578"/>
            <a:ext cx="4700016" cy="6642814"/>
          </a:xfrm>
          <a:prstGeom prst="rect">
            <a:avLst/>
          </a:prstGeom>
          <a:noFill/>
          <a:ln>
            <a:noFill/>
          </a:ln>
        </p:spPr>
        <p:txBody>
          <a:bodyPr spcFirstLastPara="1" wrap="square" lIns="91425" tIns="91425" rIns="91425" bIns="91425" anchor="t" anchorCtr="0">
            <a:spAutoFit/>
          </a:bodyPr>
          <a:lstStyle/>
          <a:p>
            <a:pPr indent="0">
              <a:spcBef>
                <a:spcPts val="1000"/>
              </a:spcBef>
              <a:buNone/>
            </a:pPr>
            <a:r>
              <a:rPr lang="en-US" sz="1100" dirty="0"/>
              <a:t>def DNF(a, s):</a:t>
            </a:r>
          </a:p>
          <a:p>
            <a:pPr indent="0">
              <a:spcBef>
                <a:spcPts val="1000"/>
              </a:spcBef>
              <a:buNone/>
            </a:pPr>
            <a:r>
              <a:rPr lang="en-US" sz="1100" dirty="0"/>
              <a:t>    low = 0  </a:t>
            </a:r>
          </a:p>
          <a:p>
            <a:pPr indent="0">
              <a:spcBef>
                <a:spcPts val="1000"/>
              </a:spcBef>
              <a:buNone/>
            </a:pPr>
            <a:r>
              <a:rPr lang="en-US" sz="1100" dirty="0"/>
              <a:t>    high = s – 1  </a:t>
            </a:r>
          </a:p>
          <a:p>
            <a:pPr indent="0">
              <a:spcBef>
                <a:spcPts val="1000"/>
              </a:spcBef>
              <a:buNone/>
            </a:pPr>
            <a:r>
              <a:rPr lang="en-US" sz="1100" dirty="0"/>
              <a:t>    mid = 0</a:t>
            </a:r>
          </a:p>
          <a:p>
            <a:pPr indent="0">
              <a:spcBef>
                <a:spcPts val="1000"/>
              </a:spcBef>
              <a:buNone/>
            </a:pPr>
            <a:r>
              <a:rPr lang="en-US" sz="1100" dirty="0"/>
              <a:t>    while mid &lt;= high and low &lt;= high :</a:t>
            </a:r>
          </a:p>
          <a:p>
            <a:pPr indent="0">
              <a:spcBef>
                <a:spcPts val="1000"/>
              </a:spcBef>
              <a:buNone/>
            </a:pPr>
            <a:r>
              <a:rPr lang="en-US" sz="1100" dirty="0"/>
              <a:t>        if a[mid] == 0:</a:t>
            </a:r>
          </a:p>
          <a:p>
            <a:pPr indent="0">
              <a:spcBef>
                <a:spcPts val="1000"/>
              </a:spcBef>
              <a:buNone/>
            </a:pPr>
            <a:r>
              <a:rPr lang="en-US" sz="1100" dirty="0"/>
              <a:t>            a[low], a[mid] = a[mid], a[low]</a:t>
            </a:r>
          </a:p>
          <a:p>
            <a:pPr indent="0">
              <a:spcBef>
                <a:spcPts val="1000"/>
              </a:spcBef>
              <a:buNone/>
            </a:pPr>
            <a:r>
              <a:rPr lang="en-US" sz="1100" dirty="0"/>
              <a:t>            low = low + 1</a:t>
            </a:r>
          </a:p>
          <a:p>
            <a:pPr indent="0">
              <a:spcBef>
                <a:spcPts val="1000"/>
              </a:spcBef>
              <a:buNone/>
            </a:pPr>
            <a:r>
              <a:rPr lang="en-US" sz="1100" dirty="0"/>
              <a:t>            mid = mid + 1</a:t>
            </a:r>
          </a:p>
          <a:p>
            <a:pPr indent="0">
              <a:spcBef>
                <a:spcPts val="1000"/>
              </a:spcBef>
              <a:buNone/>
            </a:pPr>
            <a:r>
              <a:rPr lang="en-US" sz="1100" dirty="0"/>
              <a:t>        else: </a:t>
            </a:r>
          </a:p>
          <a:p>
            <a:pPr indent="0">
              <a:spcBef>
                <a:spcPts val="1000"/>
              </a:spcBef>
              <a:buNone/>
            </a:pPr>
            <a:r>
              <a:rPr lang="en-US" sz="1100" dirty="0"/>
              <a:t>	      if a[mid] == 1:</a:t>
            </a:r>
          </a:p>
          <a:p>
            <a:pPr indent="0">
              <a:spcBef>
                <a:spcPts val="1000"/>
              </a:spcBef>
              <a:buNone/>
            </a:pPr>
            <a:r>
              <a:rPr lang="en-US" sz="1100" dirty="0"/>
              <a:t>                      mid = mid + 1</a:t>
            </a:r>
          </a:p>
          <a:p>
            <a:pPr indent="0">
              <a:spcBef>
                <a:spcPts val="1000"/>
              </a:spcBef>
              <a:buNone/>
            </a:pPr>
            <a:r>
              <a:rPr lang="en-US" sz="1100" dirty="0"/>
              <a:t>                   else:</a:t>
            </a:r>
          </a:p>
          <a:p>
            <a:pPr indent="0">
              <a:spcBef>
                <a:spcPts val="1000"/>
              </a:spcBef>
              <a:buNone/>
            </a:pPr>
            <a:r>
              <a:rPr lang="en-US" sz="1100" dirty="0"/>
              <a:t>                          a[mid], a[high] = a[high], a[mid]</a:t>
            </a:r>
          </a:p>
          <a:p>
            <a:pPr indent="0">
              <a:spcBef>
                <a:spcPts val="1000"/>
              </a:spcBef>
              <a:buNone/>
            </a:pPr>
            <a:r>
              <a:rPr lang="en-US" sz="1100" dirty="0"/>
              <a:t>                          high = high - 1</a:t>
            </a:r>
          </a:p>
          <a:p>
            <a:pPr indent="0">
              <a:spcBef>
                <a:spcPts val="1000"/>
              </a:spcBef>
              <a:buNone/>
            </a:pPr>
            <a:endParaRPr sz="1100" dirty="0"/>
          </a:p>
          <a:p>
            <a:pPr indent="0">
              <a:spcBef>
                <a:spcPts val="1000"/>
              </a:spcBef>
              <a:buNone/>
            </a:pPr>
            <a:endParaRPr sz="1100" dirty="0"/>
          </a:p>
          <a:p>
            <a:pPr indent="0">
              <a:spcBef>
                <a:spcPts val="1000"/>
              </a:spcBef>
              <a:buNone/>
            </a:pPr>
            <a:endParaRPr sz="1100" dirty="0"/>
          </a:p>
          <a:p>
            <a:pPr indent="0">
              <a:spcBef>
                <a:spcPts val="1000"/>
              </a:spcBef>
              <a:spcAft>
                <a:spcPts val="1000"/>
              </a:spcAft>
              <a:buNone/>
            </a:pPr>
            <a:endParaRPr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0"/>
        <p:cNvGrpSpPr/>
        <p:nvPr/>
      </p:nvGrpSpPr>
      <p:grpSpPr>
        <a:xfrm>
          <a:off x="0" y="0"/>
          <a:ext cx="0" cy="0"/>
          <a:chOff x="0" y="0"/>
          <a:chExt cx="0" cy="0"/>
        </a:xfrm>
      </p:grpSpPr>
      <p:sp>
        <p:nvSpPr>
          <p:cNvPr id="3161" name="Google Shape;3161;p6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Time complexity</a:t>
            </a:r>
            <a:endParaRPr dirty="0"/>
          </a:p>
        </p:txBody>
      </p:sp>
      <p:sp>
        <p:nvSpPr>
          <p:cNvPr id="3162" name="Google Shape;3162;p67"/>
          <p:cNvSpPr txBox="1">
            <a:spLocks noGrp="1"/>
          </p:cNvSpPr>
          <p:nvPr>
            <p:ph type="body" idx="1"/>
          </p:nvPr>
        </p:nvSpPr>
        <p:spPr>
          <a:xfrm>
            <a:off x="561504" y="1139550"/>
            <a:ext cx="4290900" cy="3431400"/>
          </a:xfrm>
          <a:prstGeom prst="rect">
            <a:avLst/>
          </a:prstGeom>
        </p:spPr>
        <p:txBody>
          <a:bodyPr spcFirstLastPara="1" wrap="square" lIns="91425" tIns="91425" rIns="91425" bIns="91425" anchor="t" anchorCtr="0">
            <a:noAutofit/>
          </a:bodyPr>
          <a:lstStyle/>
          <a:p>
            <a:r>
              <a:rPr lang="en-US" dirty="0"/>
              <a:t>The Dutch National Flag algorithm, used to solve the Dutch National Flag problem, operates in linear time complexity, which is O(n), where 'n' is the number of elements in the input array.</a:t>
            </a:r>
          </a:p>
          <a:p>
            <a:r>
              <a:rPr lang="en-US" dirty="0"/>
              <a:t>The algorithm scans the array exactly once, processing each element either by swapping it with another element or by adjusting the pointers. Regardless of the size of the input array, the algorithm processes each element once, ensuring a time complexity proportional to the number of elements in the array.</a:t>
            </a:r>
          </a:p>
          <a:p>
            <a:pPr marL="0" lvl="0" indent="0" algn="l" rtl="0">
              <a:spcBef>
                <a:spcPts val="0"/>
              </a:spcBef>
              <a:spcAft>
                <a:spcPts val="0"/>
              </a:spcAft>
              <a:buNone/>
            </a:pPr>
            <a:endParaRPr sz="1400" dirty="0">
              <a:solidFill>
                <a:schemeClr val="dk1"/>
              </a:solidFill>
            </a:endParaRPr>
          </a:p>
        </p:txBody>
      </p:sp>
      <mc:AlternateContent xmlns:mc="http://schemas.openxmlformats.org/markup-compatibility/2006">
        <mc:Choice xmlns:a14="http://schemas.microsoft.com/office/drawing/2010/main" Requires="a14">
          <p:sp>
            <p:nvSpPr>
              <p:cNvPr id="3163" name="Google Shape;3163;p67"/>
              <p:cNvSpPr txBox="1">
                <a:spLocks noGrp="1"/>
              </p:cNvSpPr>
              <p:nvPr>
                <p:ph type="body" idx="2"/>
              </p:nvPr>
            </p:nvSpPr>
            <p:spPr>
              <a:xfrm>
                <a:off x="5249025" y="1139550"/>
                <a:ext cx="3174900" cy="343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1"/>
                    </a:solidFill>
                  </a:rPr>
                  <a:t>Basic Operation: Comparison</a:t>
                </a:r>
              </a:p>
              <a:p>
                <a:pPr marL="0" lvl="0" indent="0" algn="l" rtl="0">
                  <a:spcBef>
                    <a:spcPts val="0"/>
                  </a:spcBef>
                  <a:spcAft>
                    <a:spcPts val="0"/>
                  </a:spcAft>
                  <a:buNone/>
                </a:pPr>
                <a:r>
                  <a:rPr lang="en-US" dirty="0">
                    <a:solidFill>
                      <a:schemeClr val="dk1"/>
                    </a:solidFill>
                  </a:rPr>
                  <a:t>Problem size : n</a:t>
                </a:r>
              </a:p>
              <a:p>
                <a:pPr marL="0" lvl="0" indent="0" algn="l" rtl="0">
                  <a:spcBef>
                    <a:spcPts val="0"/>
                  </a:spcBef>
                  <a:spcAft>
                    <a:spcPts val="0"/>
                  </a:spcAft>
                  <a:buNone/>
                </a:pPr>
                <a:r>
                  <a:rPr lang="en-US" dirty="0">
                    <a:solidFill>
                      <a:schemeClr val="dk1"/>
                    </a:solidFill>
                  </a:rPr>
                  <a:t> </a:t>
                </a:r>
              </a:p>
              <a:p>
                <a:pPr marL="0" lvl="0" indent="0" algn="l" rtl="0">
                  <a:spcBef>
                    <a:spcPts val="0"/>
                  </a:spcBef>
                  <a:spcAft>
                    <a:spcPts val="0"/>
                  </a:spcAft>
                  <a:buNone/>
                </a:pPr>
                <a:r>
                  <a:rPr lang="en-US" dirty="0">
                    <a:solidFill>
                      <a:schemeClr val="dk1"/>
                    </a:solidFill>
                  </a:rPr>
                  <a:t>T(n) = </a:t>
                </a:r>
                <a14:m>
                  <m:oMath xmlns:m="http://schemas.openxmlformats.org/officeDocument/2006/math">
                    <m:nary>
                      <m:naryPr>
                        <m:chr m:val="∑"/>
                        <m:ctrlPr>
                          <a:rPr lang="pt-BR" i="1" smtClean="0">
                            <a:solidFill>
                              <a:schemeClr val="dk1"/>
                            </a:solidFill>
                            <a:latin typeface="Cambria Math" panose="02040503050406030204" pitchFamily="18" charset="0"/>
                          </a:rPr>
                        </m:ctrlPr>
                      </m:naryPr>
                      <m:sub>
                        <m:r>
                          <a:rPr lang="pt-BR" i="1" smtClean="0">
                            <a:solidFill>
                              <a:schemeClr val="dk1"/>
                            </a:solidFill>
                            <a:latin typeface="Cambria Math" panose="02040503050406030204" pitchFamily="18" charset="0"/>
                          </a:rPr>
                          <m:t>𝑘</m:t>
                        </m:r>
                        <m:r>
                          <a:rPr lang="pt-BR" i="1" smtClean="0">
                            <a:solidFill>
                              <a:schemeClr val="dk1"/>
                            </a:solidFill>
                            <a:latin typeface="Cambria Math" panose="02040503050406030204" pitchFamily="18" charset="0"/>
                          </a:rPr>
                          <m:t>=0</m:t>
                        </m:r>
                      </m:sub>
                      <m:sup>
                        <m:r>
                          <a:rPr lang="pt-BR" i="1" smtClean="0">
                            <a:solidFill>
                              <a:schemeClr val="dk1"/>
                            </a:solidFill>
                            <a:latin typeface="Cambria Math" panose="02040503050406030204" pitchFamily="18" charset="0"/>
                          </a:rPr>
                          <m:t>𝑛</m:t>
                        </m:r>
                        <m:r>
                          <a:rPr lang="en-US" b="0" i="1" smtClean="0">
                            <a:solidFill>
                              <a:schemeClr val="dk1"/>
                            </a:solidFill>
                            <a:latin typeface="Cambria Math" panose="02040503050406030204" pitchFamily="18" charset="0"/>
                          </a:rPr>
                          <m:t>−1</m:t>
                        </m:r>
                      </m:sup>
                      <m:e>
                        <m:r>
                          <a:rPr lang="en-US" b="0" i="1" smtClean="0">
                            <a:solidFill>
                              <a:schemeClr val="dk1"/>
                            </a:solidFill>
                            <a:latin typeface="Cambria Math" panose="02040503050406030204" pitchFamily="18" charset="0"/>
                          </a:rPr>
                          <m:t> 1</m:t>
                        </m:r>
                      </m:e>
                    </m:nary>
                  </m:oMath>
                </a14:m>
                <a:endParaRPr lang="en-US" dirty="0">
                  <a:solidFill>
                    <a:schemeClr val="dk1"/>
                  </a:solidFill>
                </a:endParaRPr>
              </a:p>
              <a:p>
                <a:pPr marL="0" lvl="0" indent="0" algn="l" rtl="0">
                  <a:spcBef>
                    <a:spcPts val="0"/>
                  </a:spcBef>
                  <a:spcAft>
                    <a:spcPts val="0"/>
                  </a:spcAft>
                  <a:buNone/>
                </a:pPr>
                <a:endParaRPr lang="en-US" dirty="0">
                  <a:solidFill>
                    <a:schemeClr val="dk1"/>
                  </a:solidFill>
                </a:endParaRPr>
              </a:p>
              <a:p>
                <a:pPr marL="0" lvl="0" indent="0" algn="l" rtl="0">
                  <a:spcBef>
                    <a:spcPts val="0"/>
                  </a:spcBef>
                  <a:spcAft>
                    <a:spcPts val="0"/>
                  </a:spcAft>
                  <a:buNone/>
                </a:pPr>
                <a:r>
                  <a:rPr lang="en-US" dirty="0">
                    <a:solidFill>
                      <a:schemeClr val="dk1"/>
                    </a:solidFill>
                  </a:rPr>
                  <a:t>T(n) = upper – lower + 1</a:t>
                </a:r>
              </a:p>
              <a:p>
                <a:pPr marL="0" lvl="0" indent="0" algn="l" rtl="0">
                  <a:spcBef>
                    <a:spcPts val="0"/>
                  </a:spcBef>
                  <a:spcAft>
                    <a:spcPts val="0"/>
                  </a:spcAft>
                  <a:buNone/>
                </a:pPr>
                <a:r>
                  <a:rPr lang="en-US" dirty="0">
                    <a:solidFill>
                      <a:schemeClr val="dk1"/>
                    </a:solidFill>
                  </a:rPr>
                  <a:t>T(n) = n – 1 – 0 + 1</a:t>
                </a:r>
              </a:p>
              <a:p>
                <a:pPr marL="0" lvl="0" indent="0">
                  <a:buNone/>
                </a:pPr>
                <a:r>
                  <a:rPr lang="en-US" dirty="0">
                    <a:solidFill>
                      <a:schemeClr val="dk1"/>
                    </a:solidFill>
                  </a:rPr>
                  <a:t>T(n) = n </a:t>
                </a:r>
              </a:p>
              <a:p>
                <a:pPr marL="0" lvl="0" indent="0">
                  <a:buNone/>
                </a:pPr>
                <a:r>
                  <a:rPr lang="en-US" dirty="0">
                    <a:solidFill>
                      <a:schemeClr val="dk1"/>
                    </a:solidFill>
                  </a:rPr>
                  <a:t>= </a:t>
                </a:r>
                <a:r>
                  <a:rPr lang="en-US" dirty="0"/>
                  <a:t>O(n)</a:t>
                </a:r>
                <a:endParaRPr dirty="0">
                  <a:solidFill>
                    <a:schemeClr val="dk1"/>
                  </a:solidFill>
                </a:endParaRPr>
              </a:p>
            </p:txBody>
          </p:sp>
        </mc:Choice>
        <mc:Fallback>
          <p:sp>
            <p:nvSpPr>
              <p:cNvPr id="3163" name="Google Shape;3163;p67"/>
              <p:cNvSpPr txBox="1">
                <a:spLocks noGrp="1" noRot="1" noChangeAspect="1" noMove="1" noResize="1" noEditPoints="1" noAdjustHandles="1" noChangeArrowheads="1" noChangeShapeType="1" noTextEdit="1"/>
              </p:cNvSpPr>
              <p:nvPr>
                <p:ph type="body" idx="2"/>
              </p:nvPr>
            </p:nvSpPr>
            <p:spPr>
              <a:xfrm>
                <a:off x="5249025" y="1139550"/>
                <a:ext cx="3174900" cy="34314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FF413-6568-4DBD-80D7-FF76659F7652}"/>
              </a:ext>
            </a:extLst>
          </p:cNvPr>
          <p:cNvSpPr>
            <a:spLocks noGrp="1"/>
          </p:cNvSpPr>
          <p:nvPr>
            <p:ph type="title"/>
          </p:nvPr>
        </p:nvSpPr>
        <p:spPr/>
        <p:txBody>
          <a:bodyPr/>
          <a:lstStyle/>
          <a:p>
            <a:r>
              <a:rPr lang="en-US" dirty="0"/>
              <a:t>Reference List</a:t>
            </a:r>
          </a:p>
        </p:txBody>
      </p:sp>
      <p:sp>
        <p:nvSpPr>
          <p:cNvPr id="6" name="Text Placeholder 3">
            <a:extLst>
              <a:ext uri="{FF2B5EF4-FFF2-40B4-BE49-F238E27FC236}">
                <a16:creationId xmlns:a16="http://schemas.microsoft.com/office/drawing/2014/main" id="{56EB81F0-016E-4EB1-8BDF-88316ED68EDE}"/>
              </a:ext>
            </a:extLst>
          </p:cNvPr>
          <p:cNvSpPr>
            <a:spLocks noGrp="1"/>
          </p:cNvSpPr>
          <p:nvPr>
            <p:ph type="body" idx="1"/>
          </p:nvPr>
        </p:nvSpPr>
        <p:spPr>
          <a:xfrm>
            <a:off x="720725" y="1146175"/>
            <a:ext cx="8118475" cy="3424238"/>
          </a:xfrm>
        </p:spPr>
        <p:txBody>
          <a:bodyPr/>
          <a:lstStyle/>
          <a:p>
            <a:r>
              <a:rPr lang="en-US" dirty="0" err="1"/>
              <a:t>GeeksforGeeks</a:t>
            </a:r>
            <a:r>
              <a:rPr lang="en-US" dirty="0"/>
              <a:t>. "Dutch National Flag Problem." URL: </a:t>
            </a:r>
            <a:r>
              <a:rPr lang="en-US" dirty="0" err="1"/>
              <a:t>GeeksforGeeks</a:t>
            </a:r>
            <a:r>
              <a:rPr lang="en-US" dirty="0"/>
              <a:t> - Dutch National Flag Problem</a:t>
            </a:r>
          </a:p>
          <a:p>
            <a:r>
              <a:rPr lang="en-US" dirty="0"/>
              <a:t>Dijkstra, E.W. (1976). </a:t>
            </a:r>
            <a:r>
              <a:rPr lang="en-US" i="1" dirty="0"/>
              <a:t>A Discipline of Programming</a:t>
            </a:r>
            <a:r>
              <a:rPr lang="en-US" dirty="0"/>
              <a:t>. Prentice-Hall.</a:t>
            </a:r>
          </a:p>
          <a:p>
            <a:r>
              <a:rPr lang="en-US" dirty="0"/>
              <a:t>Levitin, A. (Year). </a:t>
            </a:r>
            <a:r>
              <a:rPr lang="en-US" i="1" dirty="0"/>
              <a:t>Introduction to the Design and Analysis of Algorithms</a:t>
            </a:r>
            <a:r>
              <a:rPr lang="en-US" dirty="0"/>
              <a:t>. Publisher.</a:t>
            </a:r>
          </a:p>
          <a:p>
            <a:r>
              <a:rPr lang="en-US" dirty="0" err="1"/>
              <a:t>LeetCode</a:t>
            </a:r>
            <a:r>
              <a:rPr lang="en-US" dirty="0"/>
              <a:t>. "Dutch National Flag Problem Discussion." URL: </a:t>
            </a:r>
            <a:r>
              <a:rPr lang="en-US" dirty="0" err="1"/>
              <a:t>LeetCode</a:t>
            </a:r>
            <a:r>
              <a:rPr lang="en-US" dirty="0"/>
              <a:t> - Dutch National Flag Problem</a:t>
            </a:r>
          </a:p>
        </p:txBody>
      </p:sp>
    </p:spTree>
    <p:extLst>
      <p:ext uri="{BB962C8B-B14F-4D97-AF65-F5344CB8AC3E}">
        <p14:creationId xmlns:p14="http://schemas.microsoft.com/office/powerpoint/2010/main" val="180390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1"/>
        <p:cNvGrpSpPr/>
        <p:nvPr/>
      </p:nvGrpSpPr>
      <p:grpSpPr>
        <a:xfrm>
          <a:off x="0" y="0"/>
          <a:ext cx="0" cy="0"/>
          <a:chOff x="0" y="0"/>
          <a:chExt cx="0" cy="0"/>
        </a:xfrm>
      </p:grpSpPr>
      <p:sp>
        <p:nvSpPr>
          <p:cNvPr id="2412" name="Google Shape;2412;p64"/>
          <p:cNvSpPr txBox="1">
            <a:spLocks noGrp="1"/>
          </p:cNvSpPr>
          <p:nvPr>
            <p:ph type="title"/>
          </p:nvPr>
        </p:nvSpPr>
        <p:spPr>
          <a:xfrm>
            <a:off x="1157288" y="685275"/>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grpSp>
        <p:nvGrpSpPr>
          <p:cNvPr id="2416" name="Google Shape;2416;p64"/>
          <p:cNvGrpSpPr/>
          <p:nvPr/>
        </p:nvGrpSpPr>
        <p:grpSpPr>
          <a:xfrm>
            <a:off x="3685152" y="2068002"/>
            <a:ext cx="597900" cy="385800"/>
            <a:chOff x="2289878" y="3082512"/>
            <a:chExt cx="597900" cy="385800"/>
          </a:xfrm>
        </p:grpSpPr>
        <p:sp>
          <p:nvSpPr>
            <p:cNvPr id="2417" name="Google Shape;2417;p64"/>
            <p:cNvSpPr/>
            <p:nvPr/>
          </p:nvSpPr>
          <p:spPr>
            <a:xfrm>
              <a:off x="2447030" y="3130409"/>
              <a:ext cx="282876" cy="28321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4"/>
            <p:cNvSpPr/>
            <p:nvPr/>
          </p:nvSpPr>
          <p:spPr>
            <a:xfrm>
              <a:off x="2289878" y="3082512"/>
              <a:ext cx="597900" cy="385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9" name="Google Shape;2419;p64"/>
          <p:cNvGrpSpPr/>
          <p:nvPr/>
        </p:nvGrpSpPr>
        <p:grpSpPr>
          <a:xfrm>
            <a:off x="2817925" y="2071626"/>
            <a:ext cx="597900" cy="385800"/>
            <a:chOff x="1501577" y="3082512"/>
            <a:chExt cx="597900" cy="385800"/>
          </a:xfrm>
        </p:grpSpPr>
        <p:grpSp>
          <p:nvGrpSpPr>
            <p:cNvPr id="2420" name="Google Shape;2420;p64"/>
            <p:cNvGrpSpPr/>
            <p:nvPr/>
          </p:nvGrpSpPr>
          <p:grpSpPr>
            <a:xfrm>
              <a:off x="1659114" y="3130469"/>
              <a:ext cx="283212" cy="282899"/>
              <a:chOff x="3303268" y="3817349"/>
              <a:chExt cx="346056" cy="345674"/>
            </a:xfrm>
          </p:grpSpPr>
          <p:sp>
            <p:nvSpPr>
              <p:cNvPr id="2421" name="Google Shape;2421;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5" name="Google Shape;2425;p64"/>
            <p:cNvSpPr/>
            <p:nvPr/>
          </p:nvSpPr>
          <p:spPr>
            <a:xfrm>
              <a:off x="1501577" y="3082512"/>
              <a:ext cx="597900" cy="385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6" name="Google Shape;2426;p64"/>
          <p:cNvGrpSpPr/>
          <p:nvPr/>
        </p:nvGrpSpPr>
        <p:grpSpPr>
          <a:xfrm>
            <a:off x="1931691" y="2071626"/>
            <a:ext cx="597900" cy="385800"/>
            <a:chOff x="713275" y="3082512"/>
            <a:chExt cx="597900" cy="385800"/>
          </a:xfrm>
        </p:grpSpPr>
        <p:grpSp>
          <p:nvGrpSpPr>
            <p:cNvPr id="2427" name="Google Shape;2427;p64"/>
            <p:cNvGrpSpPr/>
            <p:nvPr/>
          </p:nvGrpSpPr>
          <p:grpSpPr>
            <a:xfrm>
              <a:off x="870716" y="3133963"/>
              <a:ext cx="283558" cy="283245"/>
              <a:chOff x="3752358" y="3817349"/>
              <a:chExt cx="346056" cy="345674"/>
            </a:xfrm>
          </p:grpSpPr>
          <p:sp>
            <p:nvSpPr>
              <p:cNvPr id="2428" name="Google Shape;2428;p64"/>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4"/>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4"/>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4"/>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2" name="Google Shape;2432;p64"/>
            <p:cNvSpPr/>
            <p:nvPr/>
          </p:nvSpPr>
          <p:spPr>
            <a:xfrm>
              <a:off x="713275" y="3082512"/>
              <a:ext cx="597900" cy="3858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3" name="Google Shape;2433;p64"/>
          <p:cNvGrpSpPr/>
          <p:nvPr/>
        </p:nvGrpSpPr>
        <p:grpSpPr>
          <a:xfrm rot="10800000" flipH="1">
            <a:off x="6773992" y="-1205456"/>
            <a:ext cx="4151819" cy="5527900"/>
            <a:chOff x="6309526" y="836950"/>
            <a:chExt cx="3920509" cy="5219925"/>
          </a:xfrm>
        </p:grpSpPr>
        <p:pic>
          <p:nvPicPr>
            <p:cNvPr id="2434" name="Google Shape;2434;p64"/>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2435" name="Google Shape;2435;p64"/>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4"/>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4"/>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8" name="Google Shape;2438;p64"/>
            <p:cNvGrpSpPr/>
            <p:nvPr/>
          </p:nvGrpSpPr>
          <p:grpSpPr>
            <a:xfrm>
              <a:off x="7280400" y="3719575"/>
              <a:ext cx="582050" cy="582425"/>
              <a:chOff x="959750" y="3039275"/>
              <a:chExt cx="582050" cy="582425"/>
            </a:xfrm>
          </p:grpSpPr>
          <p:sp>
            <p:nvSpPr>
              <p:cNvPr id="2439" name="Google Shape;2439;p6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6" name="Google Shape;2446;p64"/>
            <p:cNvGrpSpPr/>
            <p:nvPr/>
          </p:nvGrpSpPr>
          <p:grpSpPr>
            <a:xfrm>
              <a:off x="7728436" y="3524084"/>
              <a:ext cx="134004" cy="134004"/>
              <a:chOff x="8356813" y="1074288"/>
              <a:chExt cx="351900" cy="351900"/>
            </a:xfrm>
          </p:grpSpPr>
          <p:sp>
            <p:nvSpPr>
              <p:cNvPr id="2447" name="Google Shape;2447;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9" name="Google Shape;2449;p64"/>
            <p:cNvGrpSpPr/>
            <p:nvPr/>
          </p:nvGrpSpPr>
          <p:grpSpPr>
            <a:xfrm>
              <a:off x="7344361" y="3150259"/>
              <a:ext cx="134004" cy="134004"/>
              <a:chOff x="8356813" y="1074288"/>
              <a:chExt cx="351900" cy="351900"/>
            </a:xfrm>
          </p:grpSpPr>
          <p:sp>
            <p:nvSpPr>
              <p:cNvPr id="2450" name="Google Shape;2450;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2" name="Google Shape;2452;p64"/>
            <p:cNvGrpSpPr/>
            <p:nvPr/>
          </p:nvGrpSpPr>
          <p:grpSpPr>
            <a:xfrm>
              <a:off x="8337811" y="2464059"/>
              <a:ext cx="134004" cy="134004"/>
              <a:chOff x="8356813" y="1074288"/>
              <a:chExt cx="351900" cy="351900"/>
            </a:xfrm>
          </p:grpSpPr>
          <p:sp>
            <p:nvSpPr>
              <p:cNvPr id="2453" name="Google Shape;2453;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5" name="Google Shape;2455;p64"/>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6" name="Google Shape;2456;p64"/>
            <p:cNvGrpSpPr/>
            <p:nvPr/>
          </p:nvGrpSpPr>
          <p:grpSpPr>
            <a:xfrm>
              <a:off x="8337812" y="3492483"/>
              <a:ext cx="699928" cy="1651024"/>
              <a:chOff x="8337812" y="3492483"/>
              <a:chExt cx="699928" cy="1651024"/>
            </a:xfrm>
          </p:grpSpPr>
          <p:sp>
            <p:nvSpPr>
              <p:cNvPr id="2457" name="Google Shape;2457;p6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0" name="Google Shape;2460;p64"/>
            <p:cNvGrpSpPr/>
            <p:nvPr/>
          </p:nvGrpSpPr>
          <p:grpSpPr>
            <a:xfrm>
              <a:off x="7945225" y="4302000"/>
              <a:ext cx="904666" cy="726121"/>
              <a:chOff x="7945225" y="4302000"/>
              <a:chExt cx="904666" cy="726121"/>
            </a:xfrm>
          </p:grpSpPr>
          <p:sp>
            <p:nvSpPr>
              <p:cNvPr id="2461" name="Google Shape;2461;p6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4" name="Google Shape;2464;p64"/>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5" name="Google Shape;2465;p64"/>
          <p:cNvGrpSpPr/>
          <p:nvPr/>
        </p:nvGrpSpPr>
        <p:grpSpPr>
          <a:xfrm>
            <a:off x="1234025" y="3961251"/>
            <a:ext cx="4558967" cy="134100"/>
            <a:chOff x="796100" y="3019701"/>
            <a:chExt cx="4558967" cy="134100"/>
          </a:xfrm>
        </p:grpSpPr>
        <p:sp>
          <p:nvSpPr>
            <p:cNvPr id="2466" name="Google Shape;2466;p6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67" name="Google Shape;2467;p6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68" name="Google Shape;2468;p6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598</Words>
  <Application>Microsoft Office PowerPoint</Application>
  <PresentationFormat>On-screen Show (16:9)</PresentationFormat>
  <Paragraphs>62</Paragraphs>
  <Slides>8</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Söhne Mono</vt:lpstr>
      <vt:lpstr>Cambria Math</vt:lpstr>
      <vt:lpstr>Open Sans</vt:lpstr>
      <vt:lpstr>IBM Plex Mono</vt:lpstr>
      <vt:lpstr>Roboto Condensed Light</vt:lpstr>
      <vt:lpstr>Arial</vt:lpstr>
      <vt:lpstr>Söhne</vt:lpstr>
      <vt:lpstr>Poppins</vt:lpstr>
      <vt:lpstr>Introduction to Coding Workshop by Slidesgo</vt:lpstr>
      <vt:lpstr>Dutch National Flag Algorithm</vt:lpstr>
      <vt:lpstr>What is Dutch national flag problem?</vt:lpstr>
      <vt:lpstr>How can we solve the Dutch national flag problem?</vt:lpstr>
      <vt:lpstr>How can we solve the Dutch national flag problem?</vt:lpstr>
      <vt:lpstr>Implementation code</vt:lpstr>
      <vt:lpstr>Time complexity</vt:lpstr>
      <vt:lpstr>Reference List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Dutch National Flag Algorithm</dc:title>
  <cp:lastModifiedBy>ahmed</cp:lastModifiedBy>
  <cp:revision>1</cp:revision>
  <dcterms:modified xsi:type="dcterms:W3CDTF">2023-12-30T20:28:25Z</dcterms:modified>
</cp:coreProperties>
</file>