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76" r:id="rId6"/>
    <p:sldId id="257" r:id="rId7"/>
    <p:sldId id="258" r:id="rId8"/>
    <p:sldId id="259" r:id="rId9"/>
    <p:sldId id="266" r:id="rId10"/>
    <p:sldId id="267"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12/5/2024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12/5/2024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12/5/2024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12/5/2024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12/5/2024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12/5/2024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Markov Chain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b="1" dirty="0"/>
              <a:t>Stochastic Project</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18C4-99FB-F88D-2762-510A5E78CAB8}"/>
              </a:ext>
            </a:extLst>
          </p:cNvPr>
          <p:cNvSpPr>
            <a:spLocks noGrp="1"/>
          </p:cNvSpPr>
          <p:nvPr>
            <p:ph type="title"/>
          </p:nvPr>
        </p:nvSpPr>
        <p:spPr/>
        <p:txBody>
          <a:bodyPr/>
          <a:lstStyle/>
          <a:p>
            <a:r>
              <a:rPr lang="en-US" dirty="0"/>
              <a:t>Group Members</a:t>
            </a:r>
          </a:p>
        </p:txBody>
      </p:sp>
      <p:graphicFrame>
        <p:nvGraphicFramePr>
          <p:cNvPr id="7" name="Table 7">
            <a:extLst>
              <a:ext uri="{FF2B5EF4-FFF2-40B4-BE49-F238E27FC236}">
                <a16:creationId xmlns:a16="http://schemas.microsoft.com/office/drawing/2014/main" id="{A682D6B4-5F53-137C-ECBA-0949F3560422}"/>
              </a:ext>
            </a:extLst>
          </p:cNvPr>
          <p:cNvGraphicFramePr>
            <a:graphicFrameLocks noGrp="1"/>
          </p:cNvGraphicFramePr>
          <p:nvPr>
            <p:ph idx="1"/>
            <p:extLst>
              <p:ext uri="{D42A27DB-BD31-4B8C-83A1-F6EECF244321}">
                <p14:modId xmlns:p14="http://schemas.microsoft.com/office/powerpoint/2010/main" val="918439536"/>
              </p:ext>
            </p:extLst>
          </p:nvPr>
        </p:nvGraphicFramePr>
        <p:xfrm>
          <a:off x="1166813" y="2017713"/>
          <a:ext cx="9780586" cy="2225040"/>
        </p:xfrm>
        <a:graphic>
          <a:graphicData uri="http://schemas.openxmlformats.org/drawingml/2006/table">
            <a:tbl>
              <a:tblPr firstRow="1" bandRow="1">
                <a:tableStyleId>{5C22544A-7EE6-4342-B048-85BDC9FD1C3A}</a:tableStyleId>
              </a:tblPr>
              <a:tblGrid>
                <a:gridCol w="4890293">
                  <a:extLst>
                    <a:ext uri="{9D8B030D-6E8A-4147-A177-3AD203B41FA5}">
                      <a16:colId xmlns:a16="http://schemas.microsoft.com/office/drawing/2014/main" val="3431904622"/>
                    </a:ext>
                  </a:extLst>
                </a:gridCol>
                <a:gridCol w="4890293">
                  <a:extLst>
                    <a:ext uri="{9D8B030D-6E8A-4147-A177-3AD203B41FA5}">
                      <a16:colId xmlns:a16="http://schemas.microsoft.com/office/drawing/2014/main" val="2181102015"/>
                    </a:ext>
                  </a:extLst>
                </a:gridCol>
              </a:tblGrid>
              <a:tr h="370840">
                <a:tc>
                  <a:txBody>
                    <a:bodyPr/>
                    <a:lstStyle/>
                    <a:p>
                      <a:r>
                        <a:rPr lang="en-US" dirty="0"/>
                        <a:t>Name</a:t>
                      </a:r>
                    </a:p>
                  </a:txBody>
                  <a:tcPr/>
                </a:tc>
                <a:tc>
                  <a:txBody>
                    <a:bodyPr/>
                    <a:lstStyle/>
                    <a:p>
                      <a:r>
                        <a:rPr lang="en-US" dirty="0"/>
                        <a:t>IDs</a:t>
                      </a:r>
                    </a:p>
                  </a:txBody>
                  <a:tcPr/>
                </a:tc>
                <a:extLst>
                  <a:ext uri="{0D108BD9-81ED-4DB2-BD59-A6C34878D82A}">
                    <a16:rowId xmlns:a16="http://schemas.microsoft.com/office/drawing/2014/main" val="2580611357"/>
                  </a:ext>
                </a:extLst>
              </a:tr>
              <a:tr h="370840">
                <a:tc>
                  <a:txBody>
                    <a:bodyPr/>
                    <a:lstStyle/>
                    <a:p>
                      <a:r>
                        <a:rPr lang="en-US" dirty="0"/>
                        <a:t>Omar Ahmed </a:t>
                      </a:r>
                      <a:r>
                        <a:rPr lang="en-US" dirty="0" err="1"/>
                        <a:t>Abdelhamied</a:t>
                      </a:r>
                      <a:endParaRPr lang="en-US" dirty="0"/>
                    </a:p>
                  </a:txBody>
                  <a:tcPr/>
                </a:tc>
                <a:tc>
                  <a:txBody>
                    <a:bodyPr/>
                    <a:lstStyle/>
                    <a:p>
                      <a:r>
                        <a:rPr lang="en-US" dirty="0"/>
                        <a:t>20190653</a:t>
                      </a:r>
                    </a:p>
                  </a:txBody>
                  <a:tcPr/>
                </a:tc>
                <a:extLst>
                  <a:ext uri="{0D108BD9-81ED-4DB2-BD59-A6C34878D82A}">
                    <a16:rowId xmlns:a16="http://schemas.microsoft.com/office/drawing/2014/main" val="4140941703"/>
                  </a:ext>
                </a:extLst>
              </a:tr>
              <a:tr h="370840">
                <a:tc>
                  <a:txBody>
                    <a:bodyPr/>
                    <a:lstStyle/>
                    <a:p>
                      <a:r>
                        <a:rPr lang="en-US" dirty="0"/>
                        <a:t>Ahmed Rashed Kamel</a:t>
                      </a:r>
                    </a:p>
                  </a:txBody>
                  <a:tcPr/>
                </a:tc>
                <a:tc>
                  <a:txBody>
                    <a:bodyPr/>
                    <a:lstStyle/>
                    <a:p>
                      <a:r>
                        <a:rPr lang="en-US" dirty="0"/>
                        <a:t>20170018</a:t>
                      </a:r>
                    </a:p>
                  </a:txBody>
                  <a:tcPr/>
                </a:tc>
                <a:extLst>
                  <a:ext uri="{0D108BD9-81ED-4DB2-BD59-A6C34878D82A}">
                    <a16:rowId xmlns:a16="http://schemas.microsoft.com/office/drawing/2014/main" val="3389977706"/>
                  </a:ext>
                </a:extLst>
              </a:tr>
              <a:tr h="370840">
                <a:tc>
                  <a:txBody>
                    <a:bodyPr/>
                    <a:lstStyle/>
                    <a:p>
                      <a:r>
                        <a:rPr lang="en-US" dirty="0"/>
                        <a:t>Youssef Ramadan</a:t>
                      </a:r>
                    </a:p>
                  </a:txBody>
                  <a:tcPr/>
                </a:tc>
                <a:tc>
                  <a:txBody>
                    <a:bodyPr/>
                    <a:lstStyle/>
                    <a:p>
                      <a:r>
                        <a:rPr lang="en-US" dirty="0"/>
                        <a:t>20160304</a:t>
                      </a:r>
                    </a:p>
                  </a:txBody>
                  <a:tcPr/>
                </a:tc>
                <a:extLst>
                  <a:ext uri="{0D108BD9-81ED-4DB2-BD59-A6C34878D82A}">
                    <a16:rowId xmlns:a16="http://schemas.microsoft.com/office/drawing/2014/main" val="2674123668"/>
                  </a:ext>
                </a:extLst>
              </a:tr>
              <a:tr h="370840">
                <a:tc>
                  <a:txBody>
                    <a:bodyPr/>
                    <a:lstStyle/>
                    <a:p>
                      <a:r>
                        <a:rPr lang="en-US" dirty="0" err="1"/>
                        <a:t>Moustafa</a:t>
                      </a:r>
                      <a:r>
                        <a:rPr lang="en-US" dirty="0"/>
                        <a:t> Saeed Abdelrahman</a:t>
                      </a:r>
                    </a:p>
                  </a:txBody>
                  <a:tcPr/>
                </a:tc>
                <a:tc>
                  <a:txBody>
                    <a:bodyPr/>
                    <a:lstStyle/>
                    <a:p>
                      <a:r>
                        <a:rPr lang="en-US" dirty="0"/>
                        <a:t>20170289</a:t>
                      </a:r>
                    </a:p>
                  </a:txBody>
                  <a:tcPr/>
                </a:tc>
                <a:extLst>
                  <a:ext uri="{0D108BD9-81ED-4DB2-BD59-A6C34878D82A}">
                    <a16:rowId xmlns:a16="http://schemas.microsoft.com/office/drawing/2014/main" val="3929456270"/>
                  </a:ext>
                </a:extLst>
              </a:tr>
              <a:tr h="370840">
                <a:tc>
                  <a:txBody>
                    <a:bodyPr/>
                    <a:lstStyle/>
                    <a:p>
                      <a:r>
                        <a:rPr lang="en-US" dirty="0"/>
                        <a:t>Abdelrahman Mohamed</a:t>
                      </a:r>
                    </a:p>
                  </a:txBody>
                  <a:tcPr/>
                </a:tc>
                <a:tc>
                  <a:txBody>
                    <a:bodyPr/>
                    <a:lstStyle/>
                    <a:p>
                      <a:r>
                        <a:rPr lang="en-US" dirty="0"/>
                        <a:t>20170151</a:t>
                      </a:r>
                    </a:p>
                  </a:txBody>
                  <a:tcPr/>
                </a:tc>
                <a:extLst>
                  <a:ext uri="{0D108BD9-81ED-4DB2-BD59-A6C34878D82A}">
                    <a16:rowId xmlns:a16="http://schemas.microsoft.com/office/drawing/2014/main" val="1320426062"/>
                  </a:ext>
                </a:extLst>
              </a:tr>
            </a:tbl>
          </a:graphicData>
        </a:graphic>
      </p:graphicFrame>
      <p:sp>
        <p:nvSpPr>
          <p:cNvPr id="4" name="Date Placeholder 3">
            <a:extLst>
              <a:ext uri="{FF2B5EF4-FFF2-40B4-BE49-F238E27FC236}">
                <a16:creationId xmlns:a16="http://schemas.microsoft.com/office/drawing/2014/main" id="{5F7DD328-9659-40A0-9F4C-A3AF82617916}"/>
              </a:ext>
            </a:extLst>
          </p:cNvPr>
          <p:cNvSpPr>
            <a:spLocks noGrp="1"/>
          </p:cNvSpPr>
          <p:nvPr>
            <p:ph type="dt" sz="half" idx="2"/>
          </p:nvPr>
        </p:nvSpPr>
        <p:spPr/>
        <p:txBody>
          <a:bodyPr/>
          <a:lstStyle/>
          <a:p>
            <a:fld id="{DD9C8446-696E-6942-B6C8-CC9CAD0B34E0}" type="datetime1">
              <a:rPr lang="en-US" smtClean="0"/>
              <a:pPr/>
              <a:t>12/5/2024</a:t>
            </a:fld>
            <a:endParaRPr lang="en-US" dirty="0"/>
          </a:p>
        </p:txBody>
      </p:sp>
      <p:sp>
        <p:nvSpPr>
          <p:cNvPr id="5" name="Footer Placeholder 4">
            <a:extLst>
              <a:ext uri="{FF2B5EF4-FFF2-40B4-BE49-F238E27FC236}">
                <a16:creationId xmlns:a16="http://schemas.microsoft.com/office/drawing/2014/main" id="{BB40C275-9F65-F8C2-7365-DB6D52C3576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F250011-BC01-0217-D7E8-D11EA6A83968}"/>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319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Introduction to Application</a:t>
            </a:r>
          </a:p>
          <a:p>
            <a:r>
              <a:rPr lang="en-US" dirty="0"/>
              <a:t>Model Applied in Application</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12/5/2024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dirty="0"/>
              <a:t>- Stochastic models are mathematical models that use randomness and probability to describe complex systems and processes.</a:t>
            </a:r>
          </a:p>
          <a:p>
            <a:r>
              <a:rPr lang="en-US" dirty="0"/>
              <a:t>- These models can be used to analyze and optimize various applications, such as airport operations, computer systems, traffic flow, retail stores, entertainment venues, and public transport systems.</a:t>
            </a:r>
          </a:p>
          <a:p>
            <a:r>
              <a:rPr lang="en-US" dirty="0"/>
              <a:t>- In this presentation, we will introduce stochastic models and discuss their applications in different fields.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12/5/2024</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Introduction to Application</a:t>
            </a:r>
            <a:br>
              <a:rPr lang="en-US" dirty="0"/>
            </a:b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61244" y="3104445"/>
            <a:ext cx="7134578" cy="3002844"/>
          </a:xfrm>
        </p:spPr>
        <p:txBody>
          <a:bodyPr vert="horz" lIns="91440" tIns="45720" rIns="91440" bIns="45720" rtlCol="0" anchor="t">
            <a:normAutofit fontScale="70000" lnSpcReduction="20000"/>
          </a:bodyPr>
          <a:lstStyle/>
          <a:p>
            <a:r>
              <a:rPr lang="en-US" dirty="0"/>
              <a:t>- One of the applications of stochastic models is to optimize the flow of planes at airports.</a:t>
            </a:r>
          </a:p>
          <a:p>
            <a:r>
              <a:rPr lang="en-US" dirty="0"/>
              <a:t>- By modeling the arrival and departure times of planes, as well as the time needed for refueling and maintenance, airlines can better manage their resources and reduce delays.</a:t>
            </a:r>
          </a:p>
          <a:p>
            <a:r>
              <a:rPr lang="en-US" dirty="0"/>
              <a:t>- Other applications include managing the flow of tasks in computer systems, optimizing the performance of computer networks, and improving the flow of customers in retail stores and entertainment venues.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Model Applied in Application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2" y="2108630"/>
            <a:ext cx="10031086" cy="3422926"/>
          </a:xfrm>
        </p:spPr>
        <p:txBody>
          <a:bodyPr vert="horz" lIns="91440" tIns="45720" rIns="91440" bIns="45720" rtlCol="0" anchor="t">
            <a:noAutofit/>
          </a:bodyPr>
          <a:lstStyle/>
          <a:p>
            <a:r>
              <a:rPr lang="en-US" sz="2400" dirty="0"/>
              <a:t>- In the case of airport operations, queuing models can be used to analyze and optimize the flow of planes at the airport gates and on the runways.</a:t>
            </a:r>
          </a:p>
          <a:p>
            <a:r>
              <a:rPr lang="en-US" sz="2400" dirty="0"/>
              <a:t>- By modeling the arrival and departure times of planes and the time needed for refueling and maintenance, airlines can better manage their resources and reduce delays.</a:t>
            </a:r>
          </a:p>
          <a:p>
            <a:r>
              <a:rPr lang="en-US" sz="2400" dirty="0"/>
              <a:t>- The queuing model developed for this application considers several factors that affect the airport's performance, such as the arrival rate of planes, the capacity of the gates and runways, and the time needed for refueling and maintenance.</a:t>
            </a:r>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12/5/2024</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722489" y="2325510"/>
            <a:ext cx="10588978" cy="4151489"/>
          </a:xfrm>
        </p:spPr>
        <p:txBody>
          <a:bodyPr vert="horz" lIns="91440" tIns="45720" rIns="91440" bIns="45720" rtlCol="0" anchor="t">
            <a:normAutofit fontScale="85000" lnSpcReduction="10000"/>
          </a:bodyPr>
          <a:lstStyle/>
          <a:p>
            <a:r>
              <a:rPr lang="en-US" dirty="0"/>
              <a:t>- Stochastic models provide a powerful tool for analyzing and optimizing complex systems and processes.</a:t>
            </a:r>
          </a:p>
          <a:p>
            <a:r>
              <a:rPr lang="en-US" dirty="0"/>
              <a:t>- By using these models, we can better understand the factors that affect the performance of different applications and identify ways to improve them.</a:t>
            </a:r>
          </a:p>
          <a:p>
            <a:r>
              <a:rPr lang="en-US" dirty="0"/>
              <a:t>- In the case of airport operations, queuing models can help airlines optimize their resources and reduce delays, which can improve customer satisfaction and reduce costs.</a:t>
            </a:r>
          </a:p>
          <a:p>
            <a:r>
              <a:rPr lang="en-US" dirty="0"/>
              <a:t>- Overall, stochastic models have a wide range of applications and can help us make better decisions and improve the efficiency and effectiveness of different systems and processes.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12/5/2024</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Omar Ahmed</a:t>
            </a:r>
          </a:p>
          <a:p>
            <a:r>
              <a:rPr lang="en-US" dirty="0"/>
              <a:t>omar2002ahmed19@gmail.com</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102</TotalTime>
  <Words>431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Markov Chain</vt:lpstr>
      <vt:lpstr>Group Members</vt:lpstr>
      <vt:lpstr>Agenda</vt:lpstr>
      <vt:lpstr>Introduction</vt:lpstr>
      <vt:lpstr>Introduction to Application </vt:lpstr>
      <vt:lpstr>Model Applied in 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oa4983812@gmail.com</dc:creator>
  <cp:lastModifiedBy>عمر احمد عبدالحميد محمود</cp:lastModifiedBy>
  <cp:revision>4</cp:revision>
  <dcterms:created xsi:type="dcterms:W3CDTF">2023-05-09T02:10:02Z</dcterms:created>
  <dcterms:modified xsi:type="dcterms:W3CDTF">2024-12-05T10:54:51Z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