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88" r:id="rId4"/>
    <p:sldId id="303" r:id="rId5"/>
    <p:sldId id="289" r:id="rId6"/>
    <p:sldId id="308" r:id="rId7"/>
    <p:sldId id="304" r:id="rId8"/>
    <p:sldId id="300" r:id="rId9"/>
    <p:sldId id="268" r:id="rId10"/>
    <p:sldId id="305" r:id="rId11"/>
    <p:sldId id="302" r:id="rId12"/>
    <p:sldId id="31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820D190-E42E-D4A2-3D13-EC48E3F068E0}" name="Omar Fernández Olguín" initials="OF" userId="S::omar.fernandez.o@usach.cl::a674d6b5-e1f4-4a89-99c9-25c012b9c67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52A3AA3-6BF8-DCA8-CA3A-11C3768AE3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2453E9-87E9-B3F2-A609-F86549E132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3A17-8B9E-4CC2-BC88-ED74D26C90AC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501725-395E-12D9-E648-1058B9A856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A051B2-CDFD-E108-250B-95EB66411D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A70DA-C814-4FDC-A9BE-5C7CED1138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6937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3-22T15:06:16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19511 10816 0</inkml:trace>
  <inkml:trace contextRef="#ctx0" brushRef="#br0" timeOffset="1">19511 10816 0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2T15:06:27.9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1108 104 24575,'-8'-6'0,"0"1"0,0 0 0,0 0 0,-1 1 0,0 0 0,0 1 0,-13-4 0,17 5 0,-44-15 0,25 7 0,-1 2 0,-1 0 0,0 2 0,1 1 0,-44-4 0,50 9 0,-1 1 0,0 0 0,0 1 0,0 2 0,1 0 0,0 0 0,-28 12 0,1 1 0,5-2 0,0 1 0,-59 34 0,79-38 0,-1-2 0,0 0 0,-37 10 0,8-3 0,32-8 0,1 0 0,0 1 0,1 1 0,0 1 0,-28 25 0,41-32 0,-1 0 0,1 0 0,0 0 0,0 1 0,1 0 0,0 0 0,0 0 0,0 0 0,0 0 0,1 1 0,-1 7 0,-2 5 0,2 1 0,-3 30 0,5-36 0,1 0 0,0 0 0,1 0 0,1 1 0,0-1 0,0-1 0,2 1 0,0 0 0,0-1 0,1 1 0,1-1 0,0-1 0,1 1 0,0-1 0,1 0 0,0-1 0,11 11 0,1 1 0,-2 0 0,2-2 0,0-1 0,40 32 0,-54-48 0,0-1 0,-1-1 0,1 1 0,1-1 0,-1 0 0,0 0 0,0-1 0,1 0 0,10 1 0,65-3 0,-47 0 0,32 1 0,61-3 0,-115 1 0,0-1 0,-1-1 0,1 0 0,-1 0 0,0-1 0,14-8 0,22-9 0,-29 15 0,21-8 0,64-33 0,-1 1 0,-72 35 0,-1-2 0,35-21 0,-2-7 0,63-58 0,-121 97 0,-1-1 0,-1 0 0,1 0 0,0 0 0,-1 0 0,0 0 0,0-1 0,0 1 0,-1-1 0,1 0 0,-1 0 0,0 0 0,-1 0 0,1 0 0,-1 0 0,0 0 0,0 0 0,-1-1 0,1 1 0,-1 0 0,0-1 0,-1 1 0,1 0 0,-1-1 0,0 1 0,0 0 0,-1 0 0,-3-8 0,1 5 0,0-1 0,-1 1 0,0 0 0,0 1 0,-1-1 0,0 1 0,0 0 0,-1 0 0,0 1 0,0 0 0,0 0 0,-1 1 0,0 0 0,0 0 0,-14-6 0,4 4 97,0-1-584,0 1-1,-35-9 1,34 13-6340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3-22T13:26:38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18764 14053 0</inkml:trace>
  <inkml:trace contextRef="#ctx0" brushRef="#br0" timeOffset="530.84">18764 14053 0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54351-0104-4751-804A-BF1BC2C9EE72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E41FA-7BA5-4815-B194-AEBC8A4BE7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3784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321-E57C-466D-AAE7-E6BCEB11C6B3}" type="datetime1">
              <a:rPr lang="es-ES" smtClean="0"/>
              <a:t>27/03/2025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369-0E50-4057-9A2E-EA8184470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48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38D9-00DB-4EA8-B21B-AC55F5666AAA}" type="datetime1">
              <a:rPr lang="es-ES" smtClean="0"/>
              <a:t>27/03/2025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369-0E50-4057-9A2E-EA8184470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967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1D7A-B4BD-4A2B-A34F-0C9175AAE7E4}" type="datetime1">
              <a:rPr lang="es-ES" smtClean="0"/>
              <a:t>27/03/2025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369-0E50-4057-9A2E-EA8184470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43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077F-677E-4BE1-9902-7A31798E68D1}" type="datetime1">
              <a:rPr lang="es-ES" smtClean="0"/>
              <a:t>27/03/2025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369-0E50-4057-9A2E-EA8184470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41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E1D9-B602-43F9-BF4B-0707A20957F2}" type="datetime1">
              <a:rPr lang="es-ES" smtClean="0"/>
              <a:t>27/03/2025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369-0E50-4057-9A2E-EA8184470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2E47-5AE3-431B-8246-F5A8B8CF0D25}" type="datetime1">
              <a:rPr lang="es-ES" smtClean="0"/>
              <a:t>27/03/2025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369-0E50-4057-9A2E-EA8184470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32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F6E-1D0A-4AD4-9BBD-5799E65C5B8B}" type="datetime1">
              <a:rPr lang="es-ES" smtClean="0"/>
              <a:t>27/03/2025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369-0E50-4057-9A2E-EA8184470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19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F6C7-B487-4CD1-863E-F541DE48BC6D}" type="datetime1">
              <a:rPr lang="es-ES" smtClean="0"/>
              <a:t>27/03/2025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369-0E50-4057-9A2E-EA8184470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47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3902-2EAF-4520-BD05-28411CD109FB}" type="datetime1">
              <a:rPr lang="es-ES" smtClean="0"/>
              <a:t>27/03/2025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369-0E50-4057-9A2E-EA8184470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25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7DB4-6820-4D5D-BD84-9DDE2E35B24F}" type="datetime1">
              <a:rPr lang="es-ES" smtClean="0"/>
              <a:t>27/03/2025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369-0E50-4057-9A2E-EA8184470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56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1443-258B-4339-A4C7-52404F89E785}" type="datetime1">
              <a:rPr lang="es-ES" smtClean="0"/>
              <a:t>27/03/2025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369-0E50-4057-9A2E-EA8184470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2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88706-3C86-4009-831E-A0F9C7B935C0}" type="datetime1">
              <a:rPr lang="es-ES" smtClean="0"/>
              <a:t>27/03/2025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5D7369-0E50-4057-9A2E-EA8184470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055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E500B-7FC7-B658-62E0-54BBF948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5138"/>
            <a:ext cx="9144000" cy="1391452"/>
          </a:xfrm>
        </p:spPr>
        <p:txBody>
          <a:bodyPr>
            <a:normAutofit fontScale="90000"/>
          </a:bodyPr>
          <a:lstStyle/>
          <a:p>
            <a:r>
              <a:rPr lang="es-ES" dirty="0"/>
              <a:t>FÍSICA COMPUTACIONAL III</a:t>
            </a:r>
            <a:br>
              <a:rPr lang="es-ES" dirty="0"/>
            </a:br>
            <a:r>
              <a:rPr lang="es-ES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Clase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94792-9219-39D7-586E-5AB163EFB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0436"/>
            <a:ext cx="9144000" cy="2571184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Omar Fernández</a:t>
            </a:r>
          </a:p>
          <a:p>
            <a:r>
              <a:rPr lang="es-ES" dirty="0">
                <a:solidFill>
                  <a:srgbClr val="0070C0"/>
                </a:solidFill>
              </a:rPr>
              <a:t>omar.fernandez.o@usach.cl</a:t>
            </a:r>
          </a:p>
          <a:p>
            <a:endParaRPr lang="es-ES" dirty="0">
              <a:solidFill>
                <a:srgbClr val="0070C0"/>
              </a:solidFill>
            </a:endParaRPr>
          </a:p>
          <a:p>
            <a:r>
              <a:rPr lang="es-ES" sz="2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Astrofísica con mención en ciencia de datos</a:t>
            </a:r>
          </a:p>
          <a:p>
            <a:r>
              <a:rPr lang="es-ES" sz="2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Departamento de Física</a:t>
            </a:r>
          </a:p>
          <a:p>
            <a:r>
              <a:rPr lang="es-ES" sz="2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Facultad de Ciencias</a:t>
            </a:r>
          </a:p>
          <a:p>
            <a:r>
              <a:rPr lang="es-ES" sz="22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USACH</a:t>
            </a:r>
          </a:p>
          <a:p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626F9B-9A50-32E8-B3F1-CE5C3AADC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" y="45265"/>
            <a:ext cx="1905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5DDDAD9-2DA1-2D26-0F96-051078DBE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83" y="36212"/>
            <a:ext cx="1312752" cy="131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4044" y="409849"/>
            <a:ext cx="7886700" cy="1036603"/>
          </a:xfrm>
        </p:spPr>
        <p:txBody>
          <a:bodyPr/>
          <a:lstStyle/>
          <a:p>
            <a:r>
              <a:rPr lang="es-CL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Errores de Redondeo</a:t>
            </a:r>
            <a:endParaRPr lang="en-US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AA32798-19C7-A992-7448-A897E8F2B588}"/>
              </a:ext>
            </a:extLst>
          </p:cNvPr>
          <p:cNvSpPr txBox="1"/>
          <p:nvPr/>
        </p:nvSpPr>
        <p:spPr>
          <a:xfrm>
            <a:off x="869132" y="1675810"/>
            <a:ext cx="9515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Por esta razón, las matemáticas no son asociativas en coma flotante: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42C036F-5DA0-0287-DD9D-3E9A39D11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480871"/>
            <a:ext cx="9544050" cy="2828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07E8417C-02FE-422C-247B-FAF0BFDE675B}"/>
                  </a:ext>
                </a:extLst>
              </p14:cNvPr>
              <p14:cNvContentPartPr/>
              <p14:nvPr/>
            </p14:nvContentPartPr>
            <p14:xfrm>
              <a:off x="6755040" y="5059080"/>
              <a:ext cx="360" cy="3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07E8417C-02FE-422C-247B-FAF0BFDE67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5680" y="504972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65CF7BCC-5E00-544A-8FF4-B0A399C7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371" y="6419723"/>
            <a:ext cx="2743200" cy="365125"/>
          </a:xfrm>
        </p:spPr>
        <p:txBody>
          <a:bodyPr/>
          <a:lstStyle/>
          <a:p>
            <a:fld id="{5E5D7369-0E50-4057-9A2E-EA81844708F1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505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632" y="147299"/>
            <a:ext cx="7886700" cy="1036603"/>
          </a:xfrm>
        </p:spPr>
        <p:txBody>
          <a:bodyPr/>
          <a:lstStyle/>
          <a:p>
            <a:r>
              <a:rPr lang="es-CL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Serie de Taylor</a:t>
            </a:r>
            <a:endParaRPr lang="en-US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pic>
        <p:nvPicPr>
          <p:cNvPr id="3074" name="Picture 2" descr="Serie de Taylor - Wikipedia, la enciclopedia libre">
            <a:extLst>
              <a:ext uri="{FF2B5EF4-FFF2-40B4-BE49-F238E27FC236}">
                <a16:creationId xmlns:a16="http://schemas.microsoft.com/office/drawing/2014/main" id="{EC296374-D371-EF12-F7DA-7C885B11A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197" y="2206002"/>
            <a:ext cx="3199299" cy="42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FB6B4C1-AA79-7237-8AEB-E51A787C948F}"/>
                  </a:ext>
                </a:extLst>
              </p:cNvPr>
              <p:cNvSpPr txBox="1"/>
              <p:nvPr/>
            </p:nvSpPr>
            <p:spPr>
              <a:xfrm>
                <a:off x="1675030" y="2212421"/>
                <a:ext cx="3106556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200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FB6B4C1-AA79-7237-8AEB-E51A787C9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030" y="2212421"/>
                <a:ext cx="3106556" cy="839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AFB9F8-139C-408F-E604-83D076691E91}"/>
                  </a:ext>
                </a:extLst>
              </p:cNvPr>
              <p:cNvSpPr txBox="1"/>
              <p:nvPr/>
            </p:nvSpPr>
            <p:spPr>
              <a:xfrm>
                <a:off x="1790630" y="3420258"/>
                <a:ext cx="24142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sz="2000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AFB9F8-139C-408F-E604-83D076691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30" y="3420258"/>
                <a:ext cx="2414251" cy="307777"/>
              </a:xfrm>
              <a:prstGeom prst="rect">
                <a:avLst/>
              </a:prstGeom>
              <a:blipFill>
                <a:blip r:embed="rId4"/>
                <a:stretch>
                  <a:fillRect l="-2273" r="-758" b="-3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5A4AF42-4873-C5C0-C253-5AB68C0D0285}"/>
                  </a:ext>
                </a:extLst>
              </p:cNvPr>
              <p:cNvSpPr txBox="1"/>
              <p:nvPr/>
            </p:nvSpPr>
            <p:spPr>
              <a:xfrm>
                <a:off x="1593723" y="4074385"/>
                <a:ext cx="2808063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5A4AF42-4873-C5C0-C253-5AB68C0D0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723" y="4074385"/>
                <a:ext cx="2808063" cy="387927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A6884F1-979C-676E-A606-6081B95CAA47}"/>
                  </a:ext>
                </a:extLst>
              </p:cNvPr>
              <p:cNvSpPr txBox="1"/>
              <p:nvPr/>
            </p:nvSpPr>
            <p:spPr>
              <a:xfrm>
                <a:off x="1464332" y="5020074"/>
                <a:ext cx="3317254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ES" sz="2000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A6884F1-979C-676E-A606-6081B95CA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332" y="5020074"/>
                <a:ext cx="3317254" cy="8395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E6E7C017-6111-ED6B-5EDE-3C4A3412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371" y="6419723"/>
            <a:ext cx="2743200" cy="365125"/>
          </a:xfrm>
        </p:spPr>
        <p:txBody>
          <a:bodyPr/>
          <a:lstStyle/>
          <a:p>
            <a:fld id="{5E5D7369-0E50-4057-9A2E-EA81844708F1}" type="slidenum">
              <a:rPr lang="es-ES" smtClean="0"/>
              <a:t>10</a:t>
            </a:fld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1FFBA45-06E2-10E3-243C-E34E0AF79F01}"/>
              </a:ext>
            </a:extLst>
          </p:cNvPr>
          <p:cNvSpPr txBox="1"/>
          <p:nvPr/>
        </p:nvSpPr>
        <p:spPr>
          <a:xfrm>
            <a:off x="758806" y="1013112"/>
            <a:ext cx="10372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Una </a:t>
            </a:r>
            <a:r>
              <a:rPr lang="es-ES" sz="2400" b="1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serie de Taylor</a:t>
            </a:r>
            <a:r>
              <a:rPr lang="es-ES" sz="2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es una aproximación de una función suave como una suma infinita de términos basados en sus derivadas en un punto dado.</a:t>
            </a:r>
          </a:p>
        </p:txBody>
      </p:sp>
    </p:spTree>
    <p:extLst>
      <p:ext uri="{BB962C8B-B14F-4D97-AF65-F5344CB8AC3E}">
        <p14:creationId xmlns:p14="http://schemas.microsoft.com/office/powerpoint/2010/main" val="319633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C9C488B-AF04-E742-8382-121E12059D8D}"/>
                  </a:ext>
                </a:extLst>
              </p:cNvPr>
              <p:cNvSpPr txBox="1"/>
              <p:nvPr/>
            </p:nvSpPr>
            <p:spPr>
              <a:xfrm>
                <a:off x="3559986" y="2238920"/>
                <a:ext cx="1054648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C9C488B-AF04-E742-8382-121E12059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986" y="2238920"/>
                <a:ext cx="1054648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88A09EB-2079-F69F-F455-D7FEC1260033}"/>
                  </a:ext>
                </a:extLst>
              </p:cNvPr>
              <p:cNvSpPr txBox="1"/>
              <p:nvPr/>
            </p:nvSpPr>
            <p:spPr>
              <a:xfrm>
                <a:off x="5328708" y="2239273"/>
                <a:ext cx="1138710" cy="778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↓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88A09EB-2079-F69F-F455-D7FEC1260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708" y="2239273"/>
                <a:ext cx="1138710" cy="778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C6D1046-077E-C224-A9DF-74C790E58F94}"/>
                  </a:ext>
                </a:extLst>
              </p:cNvPr>
              <p:cNvSpPr txBox="1"/>
              <p:nvPr/>
            </p:nvSpPr>
            <p:spPr>
              <a:xfrm>
                <a:off x="7181491" y="2489855"/>
                <a:ext cx="1429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=2,3,..,15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C6D1046-077E-C224-A9DF-74C790E58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491" y="2489855"/>
                <a:ext cx="1429109" cy="276999"/>
              </a:xfrm>
              <a:prstGeom prst="rect">
                <a:avLst/>
              </a:prstGeom>
              <a:blipFill>
                <a:blip r:embed="rId4"/>
                <a:stretch>
                  <a:fillRect l="-3404" r="-3830" b="-65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>
            <a:extLst>
              <a:ext uri="{FF2B5EF4-FFF2-40B4-BE49-F238E27FC236}">
                <a16:creationId xmlns:a16="http://schemas.microsoft.com/office/drawing/2014/main" id="{E62CD08D-4E06-5F2C-91B9-7A416188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44" y="352502"/>
            <a:ext cx="7886700" cy="1036603"/>
          </a:xfrm>
        </p:spPr>
        <p:txBody>
          <a:bodyPr/>
          <a:lstStyle/>
          <a:p>
            <a:r>
              <a:rPr lang="es-CL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Ejercicios propuestos</a:t>
            </a:r>
            <a:endParaRPr lang="en-US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FCE5065-5DC8-8130-5F61-C3DC1F64AFEA}"/>
                  </a:ext>
                </a:extLst>
              </p:cNvPr>
              <p:cNvSpPr txBox="1"/>
              <p:nvPr/>
            </p:nvSpPr>
            <p:spPr>
              <a:xfrm>
                <a:off x="524044" y="1390653"/>
                <a:ext cx="111439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1. Calcule las siguientes sumatorias (de subida y de bajada), considerando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=2,3,4,5,…,20</m:t>
                    </m:r>
                  </m:oMath>
                </a14:m>
                <a:r>
                  <a:rPr lang="es-ES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. Grafique en una misma figura, las tendencias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sub>
                    </m:sSub>
                  </m:oMath>
                </a14:m>
                <a:r>
                  <a:rPr lang="es-ES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vs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y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vs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dirty="0"/>
                  <a:t>. </a:t>
                </a:r>
                <a:r>
                  <a:rPr lang="es-ES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¿Para qué valor de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sub>
                    </m:sSub>
                  </m:oMath>
                </a14:m>
                <a:r>
                  <a:rPr lang="es-ES" dirty="0"/>
                  <a:t> </a:t>
                </a:r>
                <a:r>
                  <a:rPr lang="es-ES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y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sub>
                    </m:sSub>
                  </m:oMath>
                </a14:m>
                <a:r>
                  <a:rPr lang="es-ES" dirty="0"/>
                  <a:t> </a:t>
                </a:r>
                <a:r>
                  <a:rPr lang="es-ES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presentan la menor diferencia?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FCE5065-5DC8-8130-5F61-C3DC1F64A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4" y="1390653"/>
                <a:ext cx="11143912" cy="646331"/>
              </a:xfrm>
              <a:prstGeom prst="rect">
                <a:avLst/>
              </a:prstGeom>
              <a:blipFill>
                <a:blip r:embed="rId5"/>
                <a:stretch>
                  <a:fillRect l="-492" t="-2830" b="-1603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3CF3D03-1453-CF17-B870-2632D58BB4B2}"/>
                  </a:ext>
                </a:extLst>
              </p:cNvPr>
              <p:cNvSpPr txBox="1"/>
              <p:nvPr/>
            </p:nvSpPr>
            <p:spPr>
              <a:xfrm>
                <a:off x="524044" y="3323119"/>
                <a:ext cx="111439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2. Calcule las siguientes sumatorias que matemáticamente son equivalentes, considerando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=2,3,4,5,…,30</m:t>
                    </m:r>
                  </m:oMath>
                </a14:m>
                <a:r>
                  <a:rPr lang="es-ES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. Grafique en una misma figura, las tendencias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vs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y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vs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dirty="0"/>
                  <a:t>. </a:t>
                </a:r>
                <a:r>
                  <a:rPr lang="es-ES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¿Para qué valor de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</a:t>
                </a:r>
                <a:r>
                  <a:rPr lang="es-ES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y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</a:t>
                </a:r>
                <a:r>
                  <a:rPr lang="es-ES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presentan la menor diferencia?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3CF3D03-1453-CF17-B870-2632D58B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4" y="3323119"/>
                <a:ext cx="11143912" cy="923330"/>
              </a:xfrm>
              <a:prstGeom prst="rect">
                <a:avLst/>
              </a:prstGeom>
              <a:blipFill>
                <a:blip r:embed="rId6"/>
                <a:stretch>
                  <a:fillRect l="-492" t="-1974" b="-92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307F02E-6CAE-2782-ABBC-2D2C8DE5102C}"/>
                  </a:ext>
                </a:extLst>
              </p:cNvPr>
              <p:cNvSpPr txBox="1"/>
              <p:nvPr/>
            </p:nvSpPr>
            <p:spPr>
              <a:xfrm>
                <a:off x="1286063" y="4462815"/>
                <a:ext cx="2803716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307F02E-6CAE-2782-ABBC-2D2C8DE51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063" y="4462815"/>
                <a:ext cx="2803716" cy="7788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3F06B13-2519-C50B-9F2E-478758596A8A}"/>
                  </a:ext>
                </a:extLst>
              </p:cNvPr>
              <p:cNvSpPr txBox="1"/>
              <p:nvPr/>
            </p:nvSpPr>
            <p:spPr>
              <a:xfrm>
                <a:off x="1286063" y="5402779"/>
                <a:ext cx="693362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3F06B13-2519-C50B-9F2E-478758596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063" y="5402779"/>
                <a:ext cx="6933629" cy="778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21DE9D00-096C-94AF-831E-8415BEDEAF72}"/>
              </a:ext>
            </a:extLst>
          </p:cNvPr>
          <p:cNvSpPr txBox="1"/>
          <p:nvPr/>
        </p:nvSpPr>
        <p:spPr>
          <a:xfrm>
            <a:off x="5036442" y="4667583"/>
            <a:ext cx="6748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Calcule estas dos sumatorias por separado y luego haga la resta</a:t>
            </a:r>
            <a:endParaRPr lang="es-E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A972213-27D8-7FD7-85AA-BAC794BA66CB}"/>
                  </a:ext>
                </a:extLst>
              </p:cNvPr>
              <p:cNvSpPr txBox="1"/>
              <p:nvPr/>
            </p:nvSpPr>
            <p:spPr>
              <a:xfrm>
                <a:off x="8910108" y="5469048"/>
                <a:ext cx="328189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dirty="0">
                    <a:solidFill>
                      <a:srgbClr val="FF0000"/>
                    </a:solidFill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Calcule esta última sumatoria (que es equivalente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Dreaming Outloud Pro" panose="03050502040302030504" pitchFamily="66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Dreaming Outloud Pro" panose="03050502040302030504" pitchFamily="66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Dreaming Outloud Pro" panose="03050502040302030504" pitchFamily="66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FF0000"/>
                    </a:solidFill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)</a:t>
                </a:r>
                <a:endParaRPr lang="es-E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A972213-27D8-7FD7-85AA-BAC794BA6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108" y="5469048"/>
                <a:ext cx="3281892" cy="646331"/>
              </a:xfrm>
              <a:prstGeom prst="rect">
                <a:avLst/>
              </a:prstGeom>
              <a:blipFill>
                <a:blip r:embed="rId9"/>
                <a:stretch>
                  <a:fillRect l="-1673" t="-4717" b="-1603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8D34F09C-0E1C-4687-792D-649E68CD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371" y="6419723"/>
            <a:ext cx="2743200" cy="365125"/>
          </a:xfrm>
        </p:spPr>
        <p:txBody>
          <a:bodyPr/>
          <a:lstStyle/>
          <a:p>
            <a:fld id="{5E5D7369-0E50-4057-9A2E-EA81844708F1}" type="slidenum">
              <a:rPr lang="es-ES" smtClean="0"/>
              <a:t>11</a:t>
            </a:fld>
            <a:endParaRPr lang="es-E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CAB323D-FD88-555A-8732-08E44FAE4BDF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4089779" y="4852249"/>
            <a:ext cx="9466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D428C25-01E6-51A6-1317-74F32F8D43DB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 flipV="1">
            <a:off x="8219692" y="5792213"/>
            <a:ext cx="69041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2678FA8-213D-D74E-AC7E-4F9AC80F251B}"/>
              </a:ext>
            </a:extLst>
          </p:cNvPr>
          <p:cNvSpPr/>
          <p:nvPr/>
        </p:nvSpPr>
        <p:spPr>
          <a:xfrm>
            <a:off x="6735778" y="5314384"/>
            <a:ext cx="1483914" cy="995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16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A049B3-A486-B99E-3FDB-DF0E18C9C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D12E50-540F-125A-8B75-B7AAC8CF2519}"/>
              </a:ext>
            </a:extLst>
          </p:cNvPr>
          <p:cNvSpPr txBox="1"/>
          <p:nvPr/>
        </p:nvSpPr>
        <p:spPr>
          <a:xfrm>
            <a:off x="841375" y="1964602"/>
            <a:ext cx="10512425" cy="4318503"/>
          </a:xfrm>
          <a:prstGeom prst="rect">
            <a:avLst/>
          </a:prstGeom>
          <a:noFill/>
        </p:spPr>
        <p:txBody>
          <a:bodyPr wrap="square" rtlCol="0" anchor="t">
            <a:normAutofit fontScale="92500"/>
          </a:bodyPr>
          <a:lstStyle/>
          <a:p>
            <a:pPr marL="342900" indent="-342900" algn="l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ES" sz="2800" b="0" i="0" dirty="0">
                <a:solidFill>
                  <a:srgbClr val="0D0D0D"/>
                </a:solidFill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rPr>
              <a:t>Comprender la importancia de la representación binaria en la computación y su relación con la electrónica.</a:t>
            </a:r>
          </a:p>
          <a:p>
            <a:pPr marL="342900" indent="-342900" algn="l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s-ES" sz="2800" b="0" i="0" dirty="0">
              <a:solidFill>
                <a:srgbClr val="0D0D0D"/>
              </a:solidFill>
              <a:effectLst/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342900" indent="-342900" algn="l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ES" sz="2800" b="0" i="0" dirty="0">
                <a:solidFill>
                  <a:srgbClr val="0D0D0D"/>
                </a:solidFill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rPr>
              <a:t>Conocer la representación binaria de números enteros y fraccionarios.</a:t>
            </a:r>
          </a:p>
          <a:p>
            <a:pPr marL="342900" indent="-342900" algn="l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s-ES" sz="2800" b="0" i="0" dirty="0">
              <a:solidFill>
                <a:srgbClr val="0D0D0D"/>
              </a:solidFill>
              <a:effectLst/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342900" indent="-342900" algn="l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ES" sz="2800" b="0" i="0" dirty="0">
                <a:solidFill>
                  <a:srgbClr val="0D0D0D"/>
                </a:solidFill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rPr>
              <a:t>Identificar la importancia de la precisión y la limitación en la representación numérica en binario.</a:t>
            </a:r>
          </a:p>
          <a:p>
            <a:pPr marL="342900" indent="-342900" algn="l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s-ES" sz="2800" b="0" i="0" dirty="0">
              <a:solidFill>
                <a:srgbClr val="0D0D0D"/>
              </a:solidFill>
              <a:effectLst/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342900" indent="-342900" algn="l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ES" sz="2800" b="0" i="0" dirty="0">
                <a:solidFill>
                  <a:srgbClr val="0D0D0D"/>
                </a:solidFill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rPr>
              <a:t>Analizar ejemplos prácticos de cómo la representación binaria afecta a la computación científica.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770404-ABA5-B982-66DA-C3572471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349"/>
            <a:ext cx="10515600" cy="15058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Clase 2: Representación binaria y de números de punto flotante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F493A513-D681-3F60-7B08-06EB863EEEC4}"/>
              </a:ext>
            </a:extLst>
          </p:cNvPr>
          <p:cNvSpPr txBox="1">
            <a:spLocks/>
          </p:cNvSpPr>
          <p:nvPr/>
        </p:nvSpPr>
        <p:spPr>
          <a:xfrm>
            <a:off x="9351371" y="64197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5D7369-0E50-4057-9A2E-EA81844708F1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506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049B3-A486-B99E-3FDB-DF0E18C9C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F493A513-D681-3F60-7B08-06EB863EEEC4}"/>
              </a:ext>
            </a:extLst>
          </p:cNvPr>
          <p:cNvSpPr txBox="1">
            <a:spLocks/>
          </p:cNvSpPr>
          <p:nvPr/>
        </p:nvSpPr>
        <p:spPr>
          <a:xfrm>
            <a:off x="9351371" y="64197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5D7369-0E50-4057-9A2E-EA81844708F1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F393307-C6CC-1036-33B5-9625B055F8F2}"/>
              </a:ext>
            </a:extLst>
          </p:cNvPr>
          <p:cNvSpPr txBox="1"/>
          <p:nvPr/>
        </p:nvSpPr>
        <p:spPr>
          <a:xfrm>
            <a:off x="528307" y="441367"/>
            <a:ext cx="7513999" cy="6617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3600" b="0" i="0" dirty="0">
                <a:solidFill>
                  <a:srgbClr val="0D0D0D"/>
                </a:solidFill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rPr>
              <a:t>¿Por qué la </a:t>
            </a:r>
            <a:r>
              <a:rPr lang="es-ES" sz="4000" b="0" i="0" dirty="0">
                <a:solidFill>
                  <a:srgbClr val="0D0D0D"/>
                </a:solidFill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rPr>
              <a:t>representación</a:t>
            </a:r>
            <a:r>
              <a:rPr lang="es-ES" sz="3600" b="0" i="0" dirty="0">
                <a:solidFill>
                  <a:srgbClr val="0D0D0D"/>
                </a:solidFill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rPr>
              <a:t> binaria?</a:t>
            </a:r>
          </a:p>
        </p:txBody>
      </p:sp>
      <p:pic>
        <p:nvPicPr>
          <p:cNvPr id="1026" name="Picture 2" descr="Memoria ram de computadora componentes de hardware de computadora  ilustración de stock vectorial | Vector Premium">
            <a:extLst>
              <a:ext uri="{FF2B5EF4-FFF2-40B4-BE49-F238E27FC236}">
                <a16:creationId xmlns:a16="http://schemas.microsoft.com/office/drawing/2014/main" id="{190BF329-8AF2-AC3F-DF00-E0C43E4CA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7" t="8474" r="26833" b="47202"/>
          <a:stretch/>
        </p:blipFill>
        <p:spPr bwMode="auto">
          <a:xfrm>
            <a:off x="251338" y="3311305"/>
            <a:ext cx="2163778" cy="205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78FCE21-74C4-DE0D-E363-B92D05EC1CFA}"/>
              </a:ext>
            </a:extLst>
          </p:cNvPr>
          <p:cNvSpPr txBox="1"/>
          <p:nvPr/>
        </p:nvSpPr>
        <p:spPr>
          <a:xfrm>
            <a:off x="706782" y="1274665"/>
            <a:ext cx="11022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0" i="0" dirty="0">
                <a:solidFill>
                  <a:srgbClr val="0D0D0D"/>
                </a:solidFill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rPr>
              <a:t>Las computadoras trabajan en binario porque utilizan componentes electrónicos, como interruptores, que solo pueden tener dos estados: encendido (representado por 1) o apagado (representado por 0).</a:t>
            </a:r>
            <a:endParaRPr lang="es-ES" sz="2000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pic>
        <p:nvPicPr>
          <p:cNvPr id="1028" name="Picture 4" descr="Introducción">
            <a:extLst>
              <a:ext uri="{FF2B5EF4-FFF2-40B4-BE49-F238E27FC236}">
                <a16:creationId xmlns:a16="http://schemas.microsoft.com/office/drawing/2014/main" id="{40B3B507-9127-49BC-7FB7-44AA08FF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226" y="2326741"/>
            <a:ext cx="5427630" cy="312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ntroducción">
            <a:extLst>
              <a:ext uri="{FF2B5EF4-FFF2-40B4-BE49-F238E27FC236}">
                <a16:creationId xmlns:a16="http://schemas.microsoft.com/office/drawing/2014/main" id="{21D92CD3-2FAE-54EB-47B0-5CDFED584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6" t="74947" r="36164" b="13376"/>
          <a:stretch/>
        </p:blipFill>
        <p:spPr bwMode="auto">
          <a:xfrm>
            <a:off x="3739081" y="5786852"/>
            <a:ext cx="280657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3D945AE-B5B4-8214-78DD-D898F0E81AE4}"/>
              </a:ext>
            </a:extLst>
          </p:cNvPr>
          <p:cNvSpPr txBox="1"/>
          <p:nvPr/>
        </p:nvSpPr>
        <p:spPr>
          <a:xfrm>
            <a:off x="3060312" y="5816285"/>
            <a:ext cx="67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1024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C4153B3-FBEA-73B3-270F-FE36BAC13B35}"/>
              </a:ext>
            </a:extLst>
          </p:cNvPr>
          <p:cNvSpPr txBox="1"/>
          <p:nvPr/>
        </p:nvSpPr>
        <p:spPr>
          <a:xfrm>
            <a:off x="3294191" y="5364147"/>
            <a:ext cx="67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…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50C00D6-18C6-3644-EFB1-1C58ACA9388C}"/>
              </a:ext>
            </a:extLst>
          </p:cNvPr>
          <p:cNvSpPr txBox="1"/>
          <p:nvPr/>
        </p:nvSpPr>
        <p:spPr>
          <a:xfrm>
            <a:off x="7085347" y="5133314"/>
            <a:ext cx="4732939" cy="120032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s-ES" sz="1800" b="0" i="0" u="none" strike="noStrike" baseline="0" dirty="0">
                <a:latin typeface="CMSS10"/>
              </a:rPr>
              <a:t>Esta memoria RAM contiene 1024 unidades de memoria capaces de almacenar </a:t>
            </a:r>
            <a:r>
              <a:rPr lang="es-ES" dirty="0">
                <a:latin typeface="CMSS10"/>
              </a:rPr>
              <a:t>datos</a:t>
            </a:r>
            <a:r>
              <a:rPr lang="es-ES" sz="1800" b="0" i="0" u="none" strike="noStrike" baseline="0" dirty="0">
                <a:latin typeface="CMSS10"/>
              </a:rPr>
              <a:t> de </a:t>
            </a:r>
            <a:r>
              <a:rPr lang="es-ES" dirty="0">
                <a:latin typeface="CMSS10"/>
              </a:rPr>
              <a:t>8</a:t>
            </a:r>
            <a:r>
              <a:rPr lang="es-ES" sz="1800" b="0" i="0" u="none" strike="noStrike" baseline="0" dirty="0">
                <a:latin typeface="CMSS10"/>
              </a:rPr>
              <a:t> bits </a:t>
            </a:r>
            <a:r>
              <a:rPr lang="es-ES" dirty="0">
                <a:latin typeface="CMSS10"/>
              </a:rPr>
              <a:t>de largo</a:t>
            </a:r>
            <a:r>
              <a:rPr lang="es-ES" sz="1800" b="0" i="0" u="none" strike="noStrike" baseline="0" dirty="0">
                <a:latin typeface="CMSS10"/>
              </a:rPr>
              <a:t>. Por lo tanto, tiene una capacidad de 1024 *</a:t>
            </a:r>
            <a:r>
              <a:rPr lang="es-ES" sz="1800" b="0" i="0" u="none" strike="noStrike" baseline="0" dirty="0">
                <a:latin typeface="CMSY10"/>
              </a:rPr>
              <a:t> </a:t>
            </a:r>
            <a:r>
              <a:rPr lang="es-ES" dirty="0">
                <a:latin typeface="CMSS10"/>
              </a:rPr>
              <a:t>8</a:t>
            </a:r>
            <a:r>
              <a:rPr lang="es-ES" sz="1800" b="0" i="0" u="none" strike="noStrike" baseline="0" dirty="0">
                <a:latin typeface="CMSS10"/>
              </a:rPr>
              <a:t> [bits] = 1024 *</a:t>
            </a:r>
            <a:r>
              <a:rPr lang="es-ES" sz="1800" b="0" i="0" u="none" strike="noStrike" baseline="0" dirty="0">
                <a:latin typeface="CMSY10"/>
              </a:rPr>
              <a:t> </a:t>
            </a:r>
            <a:r>
              <a:rPr lang="es-ES" dirty="0">
                <a:latin typeface="CMSS10"/>
              </a:rPr>
              <a:t>1</a:t>
            </a:r>
            <a:r>
              <a:rPr lang="es-ES" sz="1800" b="0" i="0" u="none" strike="noStrike" baseline="0" dirty="0">
                <a:latin typeface="CMSS10"/>
              </a:rPr>
              <a:t> [bytes] = 1 [kb]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A3492C2C-AADE-0949-72BF-EBAE7CA17CF4}"/>
                  </a:ext>
                </a:extLst>
              </p:cNvPr>
              <p:cNvSpPr txBox="1"/>
              <p:nvPr/>
            </p:nvSpPr>
            <p:spPr>
              <a:xfrm>
                <a:off x="9451817" y="3483919"/>
                <a:ext cx="2065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193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11000001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A3492C2C-AADE-0949-72BF-EBAE7CA17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817" y="3483919"/>
                <a:ext cx="2065630" cy="276999"/>
              </a:xfrm>
              <a:prstGeom prst="rect">
                <a:avLst/>
              </a:prstGeom>
              <a:blipFill>
                <a:blip r:embed="rId4"/>
                <a:stretch>
                  <a:fillRect l="-2360" r="-1180" b="-1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ángulo 29">
            <a:extLst>
              <a:ext uri="{FF2B5EF4-FFF2-40B4-BE49-F238E27FC236}">
                <a16:creationId xmlns:a16="http://schemas.microsoft.com/office/drawing/2014/main" id="{45D5E8B9-8651-E239-80AF-DD8928461848}"/>
              </a:ext>
            </a:extLst>
          </p:cNvPr>
          <p:cNvSpPr/>
          <p:nvPr/>
        </p:nvSpPr>
        <p:spPr>
          <a:xfrm>
            <a:off x="3113755" y="3760918"/>
            <a:ext cx="3490430" cy="2769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663773F-882C-96D7-6382-1991EF2A2E0E}"/>
              </a:ext>
            </a:extLst>
          </p:cNvPr>
          <p:cNvSpPr/>
          <p:nvPr/>
        </p:nvSpPr>
        <p:spPr>
          <a:xfrm>
            <a:off x="9351370" y="3428999"/>
            <a:ext cx="2166077" cy="4187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15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049B3-A486-B99E-3FDB-DF0E18C9C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F493A513-D681-3F60-7B08-06EB863EEEC4}"/>
              </a:ext>
            </a:extLst>
          </p:cNvPr>
          <p:cNvSpPr txBox="1">
            <a:spLocks/>
          </p:cNvSpPr>
          <p:nvPr/>
        </p:nvSpPr>
        <p:spPr>
          <a:xfrm>
            <a:off x="9351371" y="64197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5D7369-0E50-4057-9A2E-EA81844708F1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F393307-C6CC-1036-33B5-9625B055F8F2}"/>
              </a:ext>
            </a:extLst>
          </p:cNvPr>
          <p:cNvSpPr txBox="1"/>
          <p:nvPr/>
        </p:nvSpPr>
        <p:spPr>
          <a:xfrm>
            <a:off x="528307" y="441367"/>
            <a:ext cx="7513999" cy="6617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3600" b="0" i="0" dirty="0">
                <a:solidFill>
                  <a:srgbClr val="0D0D0D"/>
                </a:solidFill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rPr>
              <a:t>¿Por qué la </a:t>
            </a:r>
            <a:r>
              <a:rPr lang="es-ES" sz="4000" b="0" i="0" dirty="0">
                <a:solidFill>
                  <a:srgbClr val="0D0D0D"/>
                </a:solidFill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rPr>
              <a:t>representación</a:t>
            </a:r>
            <a:r>
              <a:rPr lang="es-ES" sz="3600" b="0" i="0" dirty="0">
                <a:solidFill>
                  <a:srgbClr val="0D0D0D"/>
                </a:solidFill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rPr>
              <a:t> binaria?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78FCE21-74C4-DE0D-E363-B92D05EC1CFA}"/>
              </a:ext>
            </a:extLst>
          </p:cNvPr>
          <p:cNvSpPr txBox="1"/>
          <p:nvPr/>
        </p:nvSpPr>
        <p:spPr>
          <a:xfrm>
            <a:off x="706782" y="1274665"/>
            <a:ext cx="9369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Actualmente, los sistemas informáticos utilizan 64 bits para representar información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69FCC50-1BE4-9425-52B0-016F9FE00267}"/>
                  </a:ext>
                </a:extLst>
              </p:cNvPr>
              <p:cNvSpPr txBox="1"/>
              <p:nvPr/>
            </p:nvSpPr>
            <p:spPr>
              <a:xfrm>
                <a:off x="1220362" y="4315369"/>
                <a:ext cx="95519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𝟏𝟗𝟑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s-E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1">
                              <a:latin typeface="Cambria Math" panose="02040503050406030204" pitchFamily="18" charset="0"/>
                            </a:rPr>
                            <m:t>𝟏𝟏𝟎𝟎𝟎𝟎𝟎𝟏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𝟎𝟎𝟎𝟎𝟎𝟎𝟎𝟎𝟎𝟎𝟎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𝟎𝟎𝟎𝟎𝟎𝟎𝟎𝟎𝟎𝟎𝟎𝟎𝟎𝟎𝟎𝟎𝟎𝟎𝟎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𝟏𝟏𝟎𝟎𝟎𝟎𝟎𝟏</m:t>
                      </m:r>
                    </m:oMath>
                  </m:oMathPara>
                </a14:m>
                <a:endParaRPr lang="es-ES" sz="2000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69FCC50-1BE4-9425-52B0-016F9FE00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362" y="4315369"/>
                <a:ext cx="9551910" cy="307777"/>
              </a:xfrm>
              <a:prstGeom prst="rect">
                <a:avLst/>
              </a:prstGeom>
              <a:blipFill>
                <a:blip r:embed="rId2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69637A5E-8C32-0DC9-C206-D017290EBAE0}"/>
              </a:ext>
            </a:extLst>
          </p:cNvPr>
          <p:cNvSpPr txBox="1"/>
          <p:nvPr/>
        </p:nvSpPr>
        <p:spPr>
          <a:xfrm>
            <a:off x="5286374" y="3543973"/>
            <a:ext cx="4203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64 dígitos (o lo que es lo mismo, 64 bits)</a:t>
            </a: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C53AD6E4-4B6E-7C6C-6875-060EF3F88387}"/>
              </a:ext>
            </a:extLst>
          </p:cNvPr>
          <p:cNvSpPr/>
          <p:nvPr/>
        </p:nvSpPr>
        <p:spPr>
          <a:xfrm rot="16200000" flipV="1">
            <a:off x="7219859" y="844819"/>
            <a:ext cx="336983" cy="647395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81F7D11E-8A6C-9AD0-5746-C87508F4B9CB}"/>
              </a:ext>
            </a:extLst>
          </p:cNvPr>
          <p:cNvSpPr/>
          <p:nvPr/>
        </p:nvSpPr>
        <p:spPr>
          <a:xfrm rot="5400000">
            <a:off x="9939761" y="4187599"/>
            <a:ext cx="184939" cy="118619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10191A1-20C4-27F1-46F5-B4F9C9E9A087}"/>
              </a:ext>
            </a:extLst>
          </p:cNvPr>
          <p:cNvSpPr txBox="1"/>
          <p:nvPr/>
        </p:nvSpPr>
        <p:spPr>
          <a:xfrm>
            <a:off x="9547957" y="4876869"/>
            <a:ext cx="811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8 bits</a:t>
            </a:r>
          </a:p>
        </p:txBody>
      </p:sp>
      <p:sp>
        <p:nvSpPr>
          <p:cNvPr id="15" name="Cerrar llave 14">
            <a:extLst>
              <a:ext uri="{FF2B5EF4-FFF2-40B4-BE49-F238E27FC236}">
                <a16:creationId xmlns:a16="http://schemas.microsoft.com/office/drawing/2014/main" id="{500C832E-EC5D-07DD-70F7-63D494CD3014}"/>
              </a:ext>
            </a:extLst>
          </p:cNvPr>
          <p:cNvSpPr/>
          <p:nvPr/>
        </p:nvSpPr>
        <p:spPr>
          <a:xfrm rot="5400000">
            <a:off x="2970877" y="4194183"/>
            <a:ext cx="190241" cy="118619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DD1A09E-B80B-FB1C-2F3A-724C5D35DD1E}"/>
              </a:ext>
            </a:extLst>
          </p:cNvPr>
          <p:cNvSpPr txBox="1"/>
          <p:nvPr/>
        </p:nvSpPr>
        <p:spPr>
          <a:xfrm>
            <a:off x="2557402" y="4876869"/>
            <a:ext cx="1029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8 dígitos</a:t>
            </a:r>
          </a:p>
        </p:txBody>
      </p:sp>
      <p:sp>
        <p:nvSpPr>
          <p:cNvPr id="18" name="Cerrar llave 17">
            <a:extLst>
              <a:ext uri="{FF2B5EF4-FFF2-40B4-BE49-F238E27FC236}">
                <a16:creationId xmlns:a16="http://schemas.microsoft.com/office/drawing/2014/main" id="{FE4286E2-9AB5-2A18-2D11-99D255609021}"/>
              </a:ext>
            </a:extLst>
          </p:cNvPr>
          <p:cNvSpPr/>
          <p:nvPr/>
        </p:nvSpPr>
        <p:spPr>
          <a:xfrm rot="5400000">
            <a:off x="6655721" y="2190673"/>
            <a:ext cx="178146" cy="518683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71F8EB7-DC24-03C5-FF73-7DD47E906AB4}"/>
              </a:ext>
            </a:extLst>
          </p:cNvPr>
          <p:cNvSpPr txBox="1"/>
          <p:nvPr/>
        </p:nvSpPr>
        <p:spPr>
          <a:xfrm>
            <a:off x="5638893" y="4876869"/>
            <a:ext cx="221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se rellena con ceros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85423E1-2B20-C4C5-002C-107ABE7E5700}"/>
                  </a:ext>
                </a:extLst>
              </p:cNvPr>
              <p:cNvSpPr txBox="1"/>
              <p:nvPr/>
            </p:nvSpPr>
            <p:spPr>
              <a:xfrm>
                <a:off x="2138432" y="2276609"/>
                <a:ext cx="7915136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𝟏𝟗𝟑</m:t>
                      </m:r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E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E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85423E1-2B20-C4C5-002C-107ABE7E5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432" y="2276609"/>
                <a:ext cx="7915136" cy="392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27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049B3-A486-B99E-3FDB-DF0E18C9C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F493A513-D681-3F60-7B08-06EB863EEEC4}"/>
              </a:ext>
            </a:extLst>
          </p:cNvPr>
          <p:cNvSpPr txBox="1">
            <a:spLocks/>
          </p:cNvSpPr>
          <p:nvPr/>
        </p:nvSpPr>
        <p:spPr>
          <a:xfrm>
            <a:off x="9351371" y="64197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5D7369-0E50-4057-9A2E-EA81844708F1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F393307-C6CC-1036-33B5-9625B055F8F2}"/>
              </a:ext>
            </a:extLst>
          </p:cNvPr>
          <p:cNvSpPr txBox="1"/>
          <p:nvPr/>
        </p:nvSpPr>
        <p:spPr>
          <a:xfrm>
            <a:off x="528307" y="469836"/>
            <a:ext cx="7513999" cy="60478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3600" dirty="0">
                <a:solidFill>
                  <a:srgbClr val="0D0D0D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Números de punto flotante</a:t>
            </a:r>
            <a:endParaRPr lang="es-ES" sz="3600" b="0" i="0" dirty="0">
              <a:solidFill>
                <a:srgbClr val="0D0D0D"/>
              </a:solidFill>
              <a:effectLst/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6771E8E6-5B0D-12B7-C0A3-C2652384B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52" y="2136313"/>
            <a:ext cx="10176095" cy="129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CDD21C7-E2DD-7A90-DDAD-0C1A63C14F12}"/>
              </a:ext>
            </a:extLst>
          </p:cNvPr>
          <p:cNvSpPr txBox="1"/>
          <p:nvPr/>
        </p:nvSpPr>
        <p:spPr>
          <a:xfrm>
            <a:off x="706782" y="1248242"/>
            <a:ext cx="9369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¿y cómo se representan los decimales en el computador?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6D8C7CF-BC61-EA5A-D7DA-CF2B241B73C4}"/>
                  </a:ext>
                </a:extLst>
              </p:cNvPr>
              <p:cNvSpPr txBox="1"/>
              <p:nvPr/>
            </p:nvSpPr>
            <p:spPr>
              <a:xfrm>
                <a:off x="1224756" y="5052907"/>
                <a:ext cx="4800417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23−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−127)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6D8C7CF-BC61-EA5A-D7DA-CF2B241B7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756" y="5052907"/>
                <a:ext cx="4800417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B2C710E-67BC-20B3-4875-CEA649430C21}"/>
                  </a:ext>
                </a:extLst>
              </p:cNvPr>
              <p:cNvSpPr txBox="1"/>
              <p:nvPr/>
            </p:nvSpPr>
            <p:spPr>
              <a:xfrm>
                <a:off x="9307907" y="3196458"/>
                <a:ext cx="19556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B2C710E-67BC-20B3-4875-CEA649430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907" y="3196458"/>
                <a:ext cx="195566" cy="307777"/>
              </a:xfrm>
              <a:prstGeom prst="rect">
                <a:avLst/>
              </a:prstGeom>
              <a:blipFill>
                <a:blip r:embed="rId4"/>
                <a:stretch>
                  <a:fillRect l="-34375" r="-28125" b="-58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2BC2DDD-D054-BC3B-4E76-E222A7E27928}"/>
                  </a:ext>
                </a:extLst>
              </p:cNvPr>
              <p:cNvSpPr txBox="1"/>
              <p:nvPr/>
            </p:nvSpPr>
            <p:spPr>
              <a:xfrm>
                <a:off x="3566828" y="3196458"/>
                <a:ext cx="33823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2BC2DDD-D054-BC3B-4E76-E222A7E27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828" y="3196458"/>
                <a:ext cx="338233" cy="307777"/>
              </a:xfrm>
              <a:prstGeom prst="rect">
                <a:avLst/>
              </a:prstGeom>
              <a:blipFill>
                <a:blip r:embed="rId5"/>
                <a:stretch>
                  <a:fillRect l="-16071" r="-17857" b="-58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7BBE9F7-F700-B662-1EE6-914480C95F84}"/>
                  </a:ext>
                </a:extLst>
              </p:cNvPr>
              <p:cNvSpPr txBox="1"/>
              <p:nvPr/>
            </p:nvSpPr>
            <p:spPr>
              <a:xfrm>
                <a:off x="3228594" y="3196458"/>
                <a:ext cx="33823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7BBE9F7-F700-B662-1EE6-914480C95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94" y="3196458"/>
                <a:ext cx="338234" cy="307777"/>
              </a:xfrm>
              <a:prstGeom prst="rect">
                <a:avLst/>
              </a:prstGeom>
              <a:blipFill>
                <a:blip r:embed="rId6"/>
                <a:stretch>
                  <a:fillRect l="-18182" r="-18182" b="-58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E391E4E-4BE2-EF4D-89C3-EA6064625FAB}"/>
                  </a:ext>
                </a:extLst>
              </p:cNvPr>
              <p:cNvSpPr txBox="1"/>
              <p:nvPr/>
            </p:nvSpPr>
            <p:spPr>
              <a:xfrm>
                <a:off x="1548020" y="3196458"/>
                <a:ext cx="33823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31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E391E4E-4BE2-EF4D-89C3-EA6064625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020" y="3196458"/>
                <a:ext cx="338234" cy="307777"/>
              </a:xfrm>
              <a:prstGeom prst="rect">
                <a:avLst/>
              </a:prstGeom>
              <a:blipFill>
                <a:blip r:embed="rId7"/>
                <a:stretch>
                  <a:fillRect l="-18182" r="-18182" b="-58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78FDD76-0CE3-2D2B-6392-727207316A33}"/>
                  </a:ext>
                </a:extLst>
              </p:cNvPr>
              <p:cNvSpPr txBox="1"/>
              <p:nvPr/>
            </p:nvSpPr>
            <p:spPr>
              <a:xfrm>
                <a:off x="1224756" y="3196458"/>
                <a:ext cx="33823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78FDD76-0CE3-2D2B-6392-727207316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756" y="3196458"/>
                <a:ext cx="338234" cy="307777"/>
              </a:xfrm>
              <a:prstGeom prst="rect">
                <a:avLst/>
              </a:prstGeom>
              <a:blipFill>
                <a:blip r:embed="rId8"/>
                <a:stretch>
                  <a:fillRect l="-18182" r="-18182" b="-58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829B478-D5EC-F03B-5383-FB8D7E409B0D}"/>
                  </a:ext>
                </a:extLst>
              </p:cNvPr>
              <p:cNvSpPr txBox="1"/>
              <p:nvPr/>
            </p:nvSpPr>
            <p:spPr>
              <a:xfrm>
                <a:off x="1224756" y="4410491"/>
                <a:ext cx="319228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111100</m:t>
                              </m:r>
                            </m:e>
                          </m:d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124</m:t>
                              </m:r>
                            </m:e>
                          </m:d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s-ES" sz="1600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829B478-D5EC-F03B-5383-FB8D7E409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756" y="4410491"/>
                <a:ext cx="3192284" cy="307777"/>
              </a:xfrm>
              <a:prstGeom prst="rect">
                <a:avLst/>
              </a:prstGeom>
              <a:blipFill>
                <a:blip r:embed="rId9"/>
                <a:stretch>
                  <a:fillRect l="-763" r="-382" b="-16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E00B9F5-FF48-58EF-662F-49D1CBFD854F}"/>
                  </a:ext>
                </a:extLst>
              </p:cNvPr>
              <p:cNvSpPr txBox="1"/>
              <p:nvPr/>
            </p:nvSpPr>
            <p:spPr>
              <a:xfrm>
                <a:off x="2342585" y="3777319"/>
                <a:ext cx="5180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E00B9F5-FF48-58EF-662F-49D1CBFD8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85" y="3777319"/>
                <a:ext cx="5180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errar llave 19">
            <a:extLst>
              <a:ext uri="{FF2B5EF4-FFF2-40B4-BE49-F238E27FC236}">
                <a16:creationId xmlns:a16="http://schemas.microsoft.com/office/drawing/2014/main" id="{A9F333B0-46BB-047D-DA8D-1DD09659194B}"/>
              </a:ext>
            </a:extLst>
          </p:cNvPr>
          <p:cNvSpPr/>
          <p:nvPr/>
        </p:nvSpPr>
        <p:spPr>
          <a:xfrm rot="5400000">
            <a:off x="2488359" y="2731465"/>
            <a:ext cx="228357" cy="192857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D46A4AB-9AA9-96AD-4C6C-B38C08D53A14}"/>
                  </a:ext>
                </a:extLst>
              </p:cNvPr>
              <p:cNvSpPr txBox="1"/>
              <p:nvPr/>
            </p:nvSpPr>
            <p:spPr>
              <a:xfrm>
                <a:off x="5737770" y="3777319"/>
                <a:ext cx="1594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D46A4AB-9AA9-96AD-4C6C-B38C08D53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770" y="3777319"/>
                <a:ext cx="1594755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errar llave 3">
            <a:extLst>
              <a:ext uri="{FF2B5EF4-FFF2-40B4-BE49-F238E27FC236}">
                <a16:creationId xmlns:a16="http://schemas.microsoft.com/office/drawing/2014/main" id="{5EB8F646-895B-AB56-DD41-FE2C0AAB5A0C}"/>
              </a:ext>
            </a:extLst>
          </p:cNvPr>
          <p:cNvSpPr/>
          <p:nvPr/>
        </p:nvSpPr>
        <p:spPr>
          <a:xfrm rot="5400000">
            <a:off x="6420970" y="727432"/>
            <a:ext cx="228357" cy="593664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F6C2130-2C8C-3305-60AF-4D9E45ACF267}"/>
                  </a:ext>
                </a:extLst>
              </p:cNvPr>
              <p:cNvSpPr txBox="1"/>
              <p:nvPr/>
            </p:nvSpPr>
            <p:spPr>
              <a:xfrm>
                <a:off x="3409385" y="6246651"/>
                <a:ext cx="5180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F6C2130-2C8C-3305-60AF-4D9E45ACF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385" y="6246651"/>
                <a:ext cx="518072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errar llave 6">
            <a:extLst>
              <a:ext uri="{FF2B5EF4-FFF2-40B4-BE49-F238E27FC236}">
                <a16:creationId xmlns:a16="http://schemas.microsoft.com/office/drawing/2014/main" id="{C27B5581-B8AF-D92F-0552-9C94E1BE5197}"/>
              </a:ext>
            </a:extLst>
          </p:cNvPr>
          <p:cNvSpPr/>
          <p:nvPr/>
        </p:nvSpPr>
        <p:spPr>
          <a:xfrm rot="5400000">
            <a:off x="3555159" y="5200797"/>
            <a:ext cx="228357" cy="192857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702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049B3-A486-B99E-3FDB-DF0E18C9C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F493A513-D681-3F60-7B08-06EB863EEEC4}"/>
              </a:ext>
            </a:extLst>
          </p:cNvPr>
          <p:cNvSpPr txBox="1">
            <a:spLocks/>
          </p:cNvSpPr>
          <p:nvPr/>
        </p:nvSpPr>
        <p:spPr>
          <a:xfrm>
            <a:off x="9351371" y="64197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5D7369-0E50-4057-9A2E-EA81844708F1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F393307-C6CC-1036-33B5-9625B055F8F2}"/>
              </a:ext>
            </a:extLst>
          </p:cNvPr>
          <p:cNvSpPr txBox="1"/>
          <p:nvPr/>
        </p:nvSpPr>
        <p:spPr>
          <a:xfrm>
            <a:off x="528307" y="469836"/>
            <a:ext cx="7513999" cy="60478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3600" dirty="0">
                <a:solidFill>
                  <a:srgbClr val="0D0D0D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Números de punto flotante</a:t>
            </a:r>
            <a:endParaRPr lang="es-ES" sz="3600" b="0" i="0" dirty="0">
              <a:solidFill>
                <a:srgbClr val="0D0D0D"/>
              </a:solidFill>
              <a:effectLst/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78FCE21-74C4-DE0D-E363-B92D05EC1CFA}"/>
              </a:ext>
            </a:extLst>
          </p:cNvPr>
          <p:cNvSpPr txBox="1"/>
          <p:nvPr/>
        </p:nvSpPr>
        <p:spPr>
          <a:xfrm>
            <a:off x="706782" y="1274665"/>
            <a:ext cx="9369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Error de redondeo: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85423E1-2B20-C4C5-002C-107ABE7E5700}"/>
                  </a:ext>
                </a:extLst>
              </p:cNvPr>
              <p:cNvSpPr txBox="1"/>
              <p:nvPr/>
            </p:nvSpPr>
            <p:spPr>
              <a:xfrm>
                <a:off x="706783" y="2068397"/>
                <a:ext cx="7778850" cy="377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s-E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𝟎𝟎𝟎𝟏𝟏𝟎𝟎𝟏𝟏𝟎𝟎𝟏𝟏</m:t>
                      </m:r>
                      <m:sSub>
                        <m:sSubPr>
                          <m:ctrlPr>
                            <a:rPr lang="es-E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…)</m:t>
                          </m:r>
                        </m:e>
                        <m:sub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 =(</m:t>
                      </m:r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sSub>
                        <m:sSubPr>
                          <m:ctrlPr>
                            <a:rPr lang="es-E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E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𝟎𝟎𝟏𝟏</m:t>
                              </m:r>
                            </m:e>
                          </m:acc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85423E1-2B20-C4C5-002C-107ABE7E5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3" y="2068397"/>
                <a:ext cx="7778850" cy="377091"/>
              </a:xfrm>
              <a:prstGeom prst="rect">
                <a:avLst/>
              </a:prstGeom>
              <a:blipFill>
                <a:blip r:embed="rId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6B8A53D8-2D41-E878-FAB3-3F7DDFA94E68}"/>
              </a:ext>
            </a:extLst>
          </p:cNvPr>
          <p:cNvSpPr txBox="1"/>
          <p:nvPr/>
        </p:nvSpPr>
        <p:spPr>
          <a:xfrm>
            <a:off x="7315200" y="2068397"/>
            <a:ext cx="3785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--&gt; Infinitos bits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C824FC-5504-132E-DD2B-E3B7A39802DA}"/>
              </a:ext>
            </a:extLst>
          </p:cNvPr>
          <p:cNvSpPr txBox="1"/>
          <p:nvPr/>
        </p:nvSpPr>
        <p:spPr>
          <a:xfrm>
            <a:off x="706782" y="2757574"/>
            <a:ext cx="93697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No es posible almacenar infinitos bits en un sistema informático, por lo tanto, el número 0.1 no tiene representación exacta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F8A755-4644-F43A-8994-6B291C7BD73B}"/>
              </a:ext>
            </a:extLst>
          </p:cNvPr>
          <p:cNvSpPr txBox="1"/>
          <p:nvPr/>
        </p:nvSpPr>
        <p:spPr>
          <a:xfrm>
            <a:off x="2324474" y="456255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0" dirty="0">
                <a:effectLst/>
                <a:latin typeface="+mj-lt"/>
              </a:rPr>
              <a:t>0-01111011-10011001100110011001101</a:t>
            </a:r>
            <a:endParaRPr lang="es-ES" dirty="0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AB24705-EA56-B535-7E00-0B6A59471848}"/>
              </a:ext>
            </a:extLst>
          </p:cNvPr>
          <p:cNvSpPr txBox="1"/>
          <p:nvPr/>
        </p:nvSpPr>
        <p:spPr>
          <a:xfrm>
            <a:off x="760488" y="3954072"/>
            <a:ext cx="9369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Representación en punto flotante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CCEFA3-6455-9D83-EC3C-FA3B65B930F8}"/>
              </a:ext>
            </a:extLst>
          </p:cNvPr>
          <p:cNvSpPr txBox="1"/>
          <p:nvPr/>
        </p:nvSpPr>
        <p:spPr>
          <a:xfrm>
            <a:off x="2324474" y="4919585"/>
            <a:ext cx="858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0-01111111101-1001100110011001100110011001100110011001100110011010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255268-6F88-E308-4F87-D19B0F755020}"/>
              </a:ext>
            </a:extLst>
          </p:cNvPr>
          <p:cNvSpPr txBox="1"/>
          <p:nvPr/>
        </p:nvSpPr>
        <p:spPr>
          <a:xfrm>
            <a:off x="760488" y="4547164"/>
            <a:ext cx="1415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000" dirty="0">
                <a:solidFill>
                  <a:srgbClr val="FF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32 bits --&gt; 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BBE1748-6020-FA5D-ACFA-EAEA7C41DA83}"/>
              </a:ext>
            </a:extLst>
          </p:cNvPr>
          <p:cNvSpPr txBox="1"/>
          <p:nvPr/>
        </p:nvSpPr>
        <p:spPr>
          <a:xfrm>
            <a:off x="760488" y="4904196"/>
            <a:ext cx="1415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000" dirty="0">
                <a:solidFill>
                  <a:srgbClr val="FF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64 bits --&gt;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587FB2E-81F9-372F-19D1-E89D41A76F88}"/>
                  </a:ext>
                </a:extLst>
              </p:cNvPr>
              <p:cNvSpPr txBox="1"/>
              <p:nvPr/>
            </p:nvSpPr>
            <p:spPr>
              <a:xfrm>
                <a:off x="3107689" y="5601498"/>
                <a:ext cx="4292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0.1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𝑏𝑖𝑡𝑠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≈0.10000000149011611938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587FB2E-81F9-372F-19D1-E89D41A76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689" y="5601498"/>
                <a:ext cx="4292009" cy="276999"/>
              </a:xfrm>
              <a:prstGeom prst="rect">
                <a:avLst/>
              </a:prstGeom>
              <a:blipFill>
                <a:blip r:embed="rId3"/>
                <a:stretch>
                  <a:fillRect l="-994" r="-994" b="-88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8DB9F37-C2BC-4F1C-56B0-234F35A2CB7D}"/>
                  </a:ext>
                </a:extLst>
              </p:cNvPr>
              <p:cNvSpPr txBox="1"/>
              <p:nvPr/>
            </p:nvSpPr>
            <p:spPr>
              <a:xfrm>
                <a:off x="3107688" y="6028401"/>
                <a:ext cx="4292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0.1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64 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𝑏𝑖𝑡𝑠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≈0.10000000000000000555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8DB9F37-C2BC-4F1C-56B0-234F35A2C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688" y="6028401"/>
                <a:ext cx="4292009" cy="276999"/>
              </a:xfrm>
              <a:prstGeom prst="rect">
                <a:avLst/>
              </a:prstGeom>
              <a:blipFill>
                <a:blip r:embed="rId4"/>
                <a:stretch>
                  <a:fillRect l="-994" r="-1136" b="-88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44AA39C5-EB35-8B9F-B79E-344DBFCF9B6E}"/>
              </a:ext>
            </a:extLst>
          </p:cNvPr>
          <p:cNvSpPr txBox="1"/>
          <p:nvPr/>
        </p:nvSpPr>
        <p:spPr>
          <a:xfrm>
            <a:off x="8028808" y="5739997"/>
            <a:ext cx="264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Verificar en Python!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30F2D55-9BB5-DD72-F80A-9F404BA6443D}"/>
                  </a:ext>
                </a:extLst>
              </p:cNvPr>
              <p:cNvSpPr txBox="1"/>
              <p:nvPr/>
            </p:nvSpPr>
            <p:spPr>
              <a:xfrm>
                <a:off x="7664819" y="1447138"/>
                <a:ext cx="3435997" cy="374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s-E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𝟏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𝟎𝟎𝟏𝟏</m:t>
                              </m:r>
                            </m:e>
                          </m:acc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30F2D55-9BB5-DD72-F80A-9F404BA64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819" y="1447138"/>
                <a:ext cx="3435997" cy="374846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08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44090B98-C4C8-F11E-535C-EC39ECC744BE}"/>
              </a:ext>
            </a:extLst>
          </p:cNvPr>
          <p:cNvSpPr txBox="1"/>
          <p:nvPr/>
        </p:nvSpPr>
        <p:spPr>
          <a:xfrm>
            <a:off x="706782" y="2037280"/>
            <a:ext cx="10492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Los números en coma flotante se representan con memoria finita (por ejemplo, 32 o 64 bits). Esto implica que la mayoría de los números son aproximados: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BB9BD8-7928-922A-94D9-0D19012E7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801" y="3160633"/>
            <a:ext cx="3081874" cy="286256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2A9AC16-B9E8-812A-7B15-B677FBB22F58}"/>
              </a:ext>
            </a:extLst>
          </p:cNvPr>
          <p:cNvSpPr txBox="1"/>
          <p:nvPr/>
        </p:nvSpPr>
        <p:spPr>
          <a:xfrm>
            <a:off x="528307" y="469836"/>
            <a:ext cx="7513999" cy="60478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3600" dirty="0">
                <a:solidFill>
                  <a:srgbClr val="0D0D0D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Números de punto flotante</a:t>
            </a:r>
            <a:endParaRPr lang="es-ES" sz="3600" b="0" i="0" dirty="0">
              <a:solidFill>
                <a:srgbClr val="0D0D0D"/>
              </a:solidFill>
              <a:effectLst/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336807-25EE-AAB8-9D7F-ECBFBC8AB7AF}"/>
              </a:ext>
            </a:extLst>
          </p:cNvPr>
          <p:cNvSpPr txBox="1"/>
          <p:nvPr/>
        </p:nvSpPr>
        <p:spPr>
          <a:xfrm>
            <a:off x="706782" y="1274665"/>
            <a:ext cx="9369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Error de redondeo: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55AC772-A427-7EAA-8C48-A1A5D3586F60}"/>
                  </a:ext>
                </a:extLst>
              </p14:cNvPr>
              <p14:cNvContentPartPr/>
              <p14:nvPr/>
            </p14:nvContentPartPr>
            <p14:xfrm>
              <a:off x="7023960" y="3893760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55AC772-A427-7EAA-8C48-A1A5D3586F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4600" y="38844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40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632" y="147299"/>
            <a:ext cx="7886700" cy="1036603"/>
          </a:xfrm>
        </p:spPr>
        <p:txBody>
          <a:bodyPr/>
          <a:lstStyle/>
          <a:p>
            <a:r>
              <a:rPr lang="es-CL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Tipos de errores</a:t>
            </a:r>
            <a:endParaRPr lang="en-US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06174" y="1252349"/>
            <a:ext cx="1055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1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Errores humanos</a:t>
            </a:r>
            <a:r>
              <a:rPr lang="es-CL" sz="2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:  de tipeo, usar programa equivocado, datos incorrectos, etc.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06174" y="1996408"/>
            <a:ext cx="774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1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Errores aleatorios</a:t>
            </a:r>
            <a:r>
              <a:rPr lang="es-CL" sz="2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: problemas eléctricos, llamarada solar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06174" y="4879188"/>
            <a:ext cx="10556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1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Errores de aproximación:</a:t>
            </a:r>
            <a:r>
              <a:rPr lang="es-CL" sz="2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algoritmos, aproximación matemática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06174" y="2706201"/>
            <a:ext cx="10556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b="1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Error de redondeo</a:t>
            </a:r>
            <a:r>
              <a:rPr lang="es-CL" sz="2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: número finito de bits, incerteza en mediciones, acumulación de errores </a:t>
            </a:r>
            <a:r>
              <a:rPr lang="es-CL" sz="2400" dirty="0">
                <a:latin typeface="Dreaming Outloud Pro" panose="03050502040302030504" pitchFamily="66" charset="0"/>
                <a:cs typeface="Dreaming Outloud Pro" panose="03050502040302030504" pitchFamily="66" charset="0"/>
                <a:sym typeface="Wingdings" panose="05000000000000000000" pitchFamily="2" charset="2"/>
              </a:rPr>
              <a:t> inestabilidad</a:t>
            </a:r>
            <a:endParaRPr lang="en-US" sz="2400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874633F-A56A-5A35-7EA2-851977B45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0"/>
          <a:stretch/>
        </p:blipFill>
        <p:spPr>
          <a:xfrm>
            <a:off x="2908202" y="3607824"/>
            <a:ext cx="3505200" cy="1048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365DF4E-ACDE-6372-4360-1C29064266AB}"/>
                  </a:ext>
                </a:extLst>
              </p:cNvPr>
              <p:cNvSpPr txBox="1"/>
              <p:nvPr/>
            </p:nvSpPr>
            <p:spPr>
              <a:xfrm>
                <a:off x="6704181" y="3881073"/>
                <a:ext cx="2117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0.1+0.2+0.3=0.6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365DF4E-ACDE-6372-4360-1C2906426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181" y="3881073"/>
                <a:ext cx="2117567" cy="276999"/>
              </a:xfrm>
              <a:prstGeom prst="rect">
                <a:avLst/>
              </a:prstGeom>
              <a:blipFill>
                <a:blip r:embed="rId3"/>
                <a:stretch>
                  <a:fillRect l="-2594" r="-2305" b="-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Serie de Taylor - Wikipedia, la enciclopedia libre">
            <a:extLst>
              <a:ext uri="{FF2B5EF4-FFF2-40B4-BE49-F238E27FC236}">
                <a16:creationId xmlns:a16="http://schemas.microsoft.com/office/drawing/2014/main" id="{EC296374-D371-EF12-F7DA-7C885B11A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759" y="3429001"/>
            <a:ext cx="2432639" cy="326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rie de Taylor - Qué es, definición y concepto">
            <a:extLst>
              <a:ext uri="{FF2B5EF4-FFF2-40B4-BE49-F238E27FC236}">
                <a16:creationId xmlns:a16="http://schemas.microsoft.com/office/drawing/2014/main" id="{2F831843-9A57-C14E-2515-B6C24D7B4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98" y="5383197"/>
            <a:ext cx="5195888" cy="13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A338D57-0F11-B064-42C1-10506644F029}"/>
              </a:ext>
            </a:extLst>
          </p:cNvPr>
          <p:cNvSpPr txBox="1"/>
          <p:nvPr/>
        </p:nvSpPr>
        <p:spPr>
          <a:xfrm>
            <a:off x="1891165" y="5708026"/>
            <a:ext cx="1844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L" sz="2000" b="1" dirty="0">
                <a:solidFill>
                  <a:srgbClr val="FF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Expansión en serie de Taylor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7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03F3D-4EED-B2CB-7476-C54740427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42A5C2B9-90F0-66DE-D2A9-00313CE3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371" y="6419723"/>
            <a:ext cx="2743200" cy="365125"/>
          </a:xfrm>
        </p:spPr>
        <p:txBody>
          <a:bodyPr/>
          <a:lstStyle/>
          <a:p>
            <a:fld id="{5E5D7369-0E50-4057-9A2E-EA81844708F1}" type="slidenum">
              <a:rPr lang="es-ES" smtClean="0"/>
              <a:t>8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DA36C2E-C08D-234D-8360-3E1C00113CD9}"/>
                  </a:ext>
                </a:extLst>
              </p:cNvPr>
              <p:cNvSpPr txBox="1"/>
              <p:nvPr/>
            </p:nvSpPr>
            <p:spPr>
              <a:xfrm>
                <a:off x="1549421" y="2713115"/>
                <a:ext cx="5593903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nary>
                      <m:r>
                        <a:rPr lang="es-E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DA36C2E-C08D-234D-8360-3E1C0011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421" y="2713115"/>
                <a:ext cx="5593903" cy="865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0F59992C-2939-5CA2-C174-81C58083235F}"/>
              </a:ext>
            </a:extLst>
          </p:cNvPr>
          <p:cNvSpPr txBox="1"/>
          <p:nvPr/>
        </p:nvSpPr>
        <p:spPr>
          <a:xfrm>
            <a:off x="1279828" y="4854786"/>
            <a:ext cx="101824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En el computador (o en la práctica) no podemos sumar infinitos términos, por lo tanto, se </a:t>
            </a:r>
            <a:r>
              <a:rPr lang="es-ES" sz="2000" b="1" dirty="0">
                <a:solidFill>
                  <a:srgbClr val="FF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trunca</a:t>
            </a:r>
            <a:r>
              <a:rPr lang="es-ES" sz="2000" b="1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la serie en un </a:t>
            </a:r>
            <a:r>
              <a:rPr lang="es-ES" sz="2000" b="1" dirty="0">
                <a:solidFill>
                  <a:srgbClr val="FF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valor finito N </a:t>
            </a:r>
            <a:r>
              <a:rPr lang="es-ES" sz="2000" b="1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para obtener un resultado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3ADF0B-AF86-7B5C-0F51-EE9FB06C6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683" y="2459823"/>
            <a:ext cx="3381375" cy="135255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D959D59-59CE-04F8-3361-2C151F945DCE}"/>
              </a:ext>
            </a:extLst>
          </p:cNvPr>
          <p:cNvSpPr txBox="1">
            <a:spLocks/>
          </p:cNvSpPr>
          <p:nvPr/>
        </p:nvSpPr>
        <p:spPr>
          <a:xfrm>
            <a:off x="623632" y="147299"/>
            <a:ext cx="7886700" cy="103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>
                <a:latin typeface="Dreaming Outloud Pro" panose="03050502040302030504" pitchFamily="66" charset="0"/>
                <a:cs typeface="Dreaming Outloud Pro" panose="03050502040302030504" pitchFamily="66" charset="0"/>
              </a:rPr>
              <a:t>Tipos de errores</a:t>
            </a:r>
            <a:endParaRPr lang="en-US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E48760EB-DEF2-BEAF-5107-B1FA0510245F}"/>
                  </a:ext>
                </a:extLst>
              </p14:cNvPr>
              <p14:cNvContentPartPr/>
              <p14:nvPr/>
            </p14:nvContentPartPr>
            <p14:xfrm>
              <a:off x="4996743" y="2642425"/>
              <a:ext cx="498960" cy="31068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E48760EB-DEF2-BEAF-5107-B1FA051024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8103" y="2633425"/>
                <a:ext cx="516600" cy="3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28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3035</TotalTime>
  <Words>749</Words>
  <Application>Microsoft Office PowerPoint</Application>
  <PresentationFormat>Panorámica</PresentationFormat>
  <Paragraphs>96</Paragraphs>
  <Slides>12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CMSS10</vt:lpstr>
      <vt:lpstr>CMSY10</vt:lpstr>
      <vt:lpstr>Dreaming Outloud Pro</vt:lpstr>
      <vt:lpstr>Office Theme</vt:lpstr>
      <vt:lpstr>FÍSICA COMPUTACIONAL III Clase 2</vt:lpstr>
      <vt:lpstr>Clase 2: Representación binaria y de números de punto flotante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Tipos de errores</vt:lpstr>
      <vt:lpstr>Presentación de PowerPoint</vt:lpstr>
      <vt:lpstr>Errores de Redondeo</vt:lpstr>
      <vt:lpstr>Serie de Taylor</vt:lpstr>
      <vt:lpstr>Ejercicios propuestos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COMPUTACIONAL III</dc:title>
  <dc:creator>Omar Fernández Olguín</dc:creator>
  <cp:lastModifiedBy>Omar Fernández Olguín</cp:lastModifiedBy>
  <cp:revision>208</cp:revision>
  <dcterms:created xsi:type="dcterms:W3CDTF">2024-02-28T20:27:57Z</dcterms:created>
  <dcterms:modified xsi:type="dcterms:W3CDTF">2025-03-27T14:59:03Z</dcterms:modified>
</cp:coreProperties>
</file>