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56" r:id="rId5"/>
    <p:sldId id="258" r:id="rId6"/>
    <p:sldId id="257" r:id="rId7"/>
    <p:sldId id="276" r:id="rId8"/>
    <p:sldId id="259" r:id="rId9"/>
    <p:sldId id="277" r:id="rId10"/>
    <p:sldId id="279" r:id="rId11"/>
    <p:sldId id="261" r:id="rId12"/>
    <p:sldId id="278" r:id="rId13"/>
    <p:sldId id="283" r:id="rId14"/>
    <p:sldId id="285" r:id="rId15"/>
    <p:sldId id="284" r:id="rId16"/>
    <p:sldId id="271" r:id="rId17"/>
    <p:sldId id="287" r:id="rId18"/>
    <p:sldId id="288" r:id="rId19"/>
    <p:sldId id="295" r:id="rId20"/>
    <p:sldId id="289" r:id="rId21"/>
    <p:sldId id="290" r:id="rId22"/>
    <p:sldId id="296" r:id="rId23"/>
    <p:sldId id="291" r:id="rId24"/>
    <p:sldId id="282" r:id="rId25"/>
    <p:sldId id="297" r:id="rId26"/>
    <p:sldId id="260" r:id="rId27"/>
    <p:sldId id="265" r:id="rId28"/>
    <p:sldId id="300" r:id="rId29"/>
    <p:sldId id="301" r:id="rId30"/>
    <p:sldId id="303" r:id="rId31"/>
    <p:sldId id="304" r:id="rId32"/>
    <p:sldId id="273" r:id="rId33"/>
    <p:sldId id="329" r:id="rId34"/>
    <p:sldId id="306" r:id="rId35"/>
    <p:sldId id="307" r:id="rId36"/>
    <p:sldId id="309" r:id="rId37"/>
    <p:sldId id="308" r:id="rId38"/>
    <p:sldId id="310" r:id="rId39"/>
    <p:sldId id="312" r:id="rId40"/>
    <p:sldId id="318" r:id="rId41"/>
    <p:sldId id="315" r:id="rId42"/>
    <p:sldId id="317" r:id="rId43"/>
    <p:sldId id="319" r:id="rId44"/>
    <p:sldId id="320" r:id="rId45"/>
    <p:sldId id="322" r:id="rId46"/>
    <p:sldId id="323" r:id="rId47"/>
    <p:sldId id="299" r:id="rId48"/>
    <p:sldId id="325" r:id="rId49"/>
    <p:sldId id="326" r:id="rId50"/>
    <p:sldId id="328" r:id="rId51"/>
    <p:sldId id="327" r:id="rId52"/>
    <p:sldId id="275" r:id="rId5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e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DFF"/>
    <a:srgbClr val="0068FF"/>
    <a:srgbClr val="FF66FF"/>
    <a:srgbClr val="00B050"/>
    <a:srgbClr val="FFFF00"/>
    <a:srgbClr val="FF33CC"/>
    <a:srgbClr val="0099CC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3" d="100"/>
          <a:sy n="113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8/10/relationships/authors" Target="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58FF46FB-368D-4E9C-A650-0513B8879DA8}">
      <dgm:prSet phldr="0" custT="1"/>
      <dgm:spPr/>
      <dgm:t>
        <a:bodyPr rtlCol="0"/>
        <a:lstStyle/>
        <a:p>
          <a:pPr>
            <a:defRPr b="1"/>
          </a:pPr>
          <a:r>
            <a:rPr lang="it-IT" sz="2800" b="1" noProof="0" dirty="0">
              <a:solidFill>
                <a:schemeClr val="bg1"/>
              </a:solidFill>
              <a:latin typeface="Tenorite" pitchFamily="2" charset="0"/>
            </a:rPr>
            <a:t>Step 1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9A875394-CA1E-4432-AEEB-9054FCFF5E0E}">
      <dgm:prSet phldr="0" custT="1"/>
      <dgm:spPr/>
      <dgm:t>
        <a:bodyPr rtlCol="0"/>
        <a:lstStyle/>
        <a:p>
          <a:r>
            <a:rPr lang="it-IT" sz="2000" b="1" noProof="0" dirty="0">
              <a:solidFill>
                <a:schemeClr val="bg1"/>
              </a:solidFill>
              <a:latin typeface="Tenorite" pitchFamily="2" charset="0"/>
            </a:rPr>
            <a:t>Predicate </a:t>
          </a:r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Identification</a:t>
          </a:r>
          <a:endParaRPr lang="it-IT" sz="2000" b="0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D05E1923-5021-40F7-B4EF-E582E23A699D}">
      <dgm:prSet phldr="0" custT="1"/>
      <dgm:spPr/>
      <dgm:t>
        <a:bodyPr rtlCol="0"/>
        <a:lstStyle/>
        <a:p>
          <a:pPr>
            <a:defRPr b="1"/>
          </a:pPr>
          <a:r>
            <a:rPr lang="it-IT" sz="2800" b="1" noProof="0" dirty="0">
              <a:solidFill>
                <a:schemeClr val="bg1"/>
              </a:solidFill>
              <a:latin typeface="Tenorite" pitchFamily="2" charset="0"/>
            </a:rPr>
            <a:t>Step 2</a:t>
          </a: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FA8F44BD-C8C7-462C-9756-1EC498E86842}">
      <dgm:prSet phldr="0" custT="1"/>
      <dgm:spPr/>
      <dgm:t>
        <a:bodyPr rtlCol="0"/>
        <a:lstStyle/>
        <a:p>
          <a:pPr>
            <a:defRPr b="1"/>
          </a:pPr>
          <a:r>
            <a:rPr lang="it-IT" sz="2800" b="1" noProof="0" dirty="0">
              <a:solidFill>
                <a:schemeClr val="bg1"/>
              </a:solidFill>
              <a:latin typeface="Tenorite" pitchFamily="2" charset="0"/>
            </a:rPr>
            <a:t>Step 3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EFEB4D61-3A9C-4140-977F-3C3F5C9EE9D1}">
      <dgm:prSet phldr="0" custT="1"/>
      <dgm:spPr/>
      <dgm:t>
        <a:bodyPr rtlCol="0"/>
        <a:lstStyle/>
        <a:p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Argument</a:t>
          </a:r>
          <a:r>
            <a:rPr lang="it-IT" sz="2000" b="1" noProof="0" dirty="0">
              <a:solidFill>
                <a:schemeClr val="bg1"/>
              </a:solidFill>
              <a:latin typeface="Tenorite" pitchFamily="2" charset="0"/>
            </a:rPr>
            <a:t> </a:t>
          </a:r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Identification</a:t>
          </a:r>
          <a:endParaRPr lang="it-IT" sz="2000" b="0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8BAB5E6F-A65E-41DB-A296-0818B0E49F7C}">
      <dgm:prSet phldr="0" custT="1"/>
      <dgm:spPr/>
      <dgm:t>
        <a:bodyPr rtlCol="0"/>
        <a:lstStyle/>
        <a:p>
          <a:pPr>
            <a:defRPr b="1"/>
          </a:pPr>
          <a:r>
            <a:rPr lang="it-IT" sz="2800" b="1" noProof="0" dirty="0">
              <a:solidFill>
                <a:schemeClr val="bg1"/>
              </a:solidFill>
              <a:latin typeface="Tenorite" pitchFamily="2" charset="0"/>
            </a:rPr>
            <a:t>Step 4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332BC85C-1CF3-4F8F-ACB7-5B6D53744AE1}">
      <dgm:prSet phldr="0" custT="1"/>
      <dgm:spPr/>
      <dgm:t>
        <a:bodyPr rtlCol="0"/>
        <a:lstStyle/>
        <a:p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Argument</a:t>
          </a:r>
          <a:r>
            <a:rPr lang="it-IT" sz="2000" b="1" noProof="0" dirty="0">
              <a:solidFill>
                <a:schemeClr val="bg1"/>
              </a:solidFill>
              <a:latin typeface="Tenorite" pitchFamily="2" charset="0"/>
            </a:rPr>
            <a:t> </a:t>
          </a:r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Classification</a:t>
          </a:r>
          <a:endParaRPr lang="it-IT" sz="2000" b="0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579089A8-5362-4BA4-9163-D19228C1808F}">
      <dgm:prSet phldr="0" custT="1"/>
      <dgm:spPr/>
      <dgm:t>
        <a:bodyPr rtlCol="0"/>
        <a:lstStyle/>
        <a:p>
          <a:r>
            <a:rPr lang="it-IT" sz="2000" b="1" noProof="0" dirty="0">
              <a:solidFill>
                <a:schemeClr val="bg1"/>
              </a:solidFill>
              <a:latin typeface="Tenorite" pitchFamily="2" charset="0"/>
            </a:rPr>
            <a:t>Predicate </a:t>
          </a:r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Disambiguation</a:t>
          </a:r>
          <a:endParaRPr lang="it-IT" sz="2000" b="0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4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4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8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8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4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8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8" custScaleX="89225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4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8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8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4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8" custScaleX="85387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8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70525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6169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95444" y="890053"/>
          <a:ext cx="277689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rtlCol="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noProof="0" dirty="0">
              <a:solidFill>
                <a:schemeClr val="bg1"/>
              </a:solidFill>
              <a:latin typeface="Tenorite" pitchFamily="2" charset="0"/>
            </a:rPr>
            <a:t>Predicate </a:t>
          </a: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Identification</a:t>
          </a:r>
          <a:endParaRPr lang="it-IT" sz="2000" b="0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695444" y="890053"/>
        <a:ext cx="2776897" cy="1291450"/>
      </dsp:txXfrm>
    </dsp:sp>
    <dsp:sp modelId="{8E3FB235-DF38-476B-9A0E-B1E583D50944}">
      <dsp:nvSpPr>
        <dsp:cNvPr id="0" name=""/>
        <dsp:cNvSpPr/>
      </dsp:nvSpPr>
      <dsp:spPr>
        <a:xfrm>
          <a:off x="695444" y="436300"/>
          <a:ext cx="277689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rtlCol="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800" b="1" kern="1200" noProof="0" dirty="0">
              <a:solidFill>
                <a:schemeClr val="bg1"/>
              </a:solidFill>
              <a:latin typeface="Tenorite" pitchFamily="2" charset="0"/>
            </a:rPr>
            <a:t>Step 1</a:t>
          </a:r>
        </a:p>
      </dsp:txBody>
      <dsp:txXfrm>
        <a:off x="695444" y="436300"/>
        <a:ext cx="2776897" cy="453752"/>
      </dsp:txXfrm>
    </dsp:sp>
    <dsp:sp modelId="{9AA05CE5-209F-4AD9-BE2C-2A69F76DA8F4}">
      <dsp:nvSpPr>
        <dsp:cNvPr id="0" name=""/>
        <dsp:cNvSpPr/>
      </dsp:nvSpPr>
      <dsp:spPr>
        <a:xfrm>
          <a:off x="230951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170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2021459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2057103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583970" y="2181504"/>
          <a:ext cx="2901713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rtlCol="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noProof="0" dirty="0">
              <a:solidFill>
                <a:schemeClr val="bg1"/>
              </a:solidFill>
              <a:latin typeface="Tenorite" pitchFamily="2" charset="0"/>
            </a:rPr>
            <a:t>Predicate </a:t>
          </a: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Disambiguation</a:t>
          </a:r>
          <a:endParaRPr lang="it-IT" sz="2000" b="0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2583970" y="2181504"/>
        <a:ext cx="2901713" cy="1291450"/>
      </dsp:txXfrm>
    </dsp:sp>
    <dsp:sp modelId="{223C5207-4FA2-4A6C-8F43-20BD55767C99}">
      <dsp:nvSpPr>
        <dsp:cNvPr id="0" name=""/>
        <dsp:cNvSpPr/>
      </dsp:nvSpPr>
      <dsp:spPr>
        <a:xfrm>
          <a:off x="2583970" y="3472954"/>
          <a:ext cx="2901713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rtlCol="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800" b="1" kern="1200" noProof="0" dirty="0">
              <a:solidFill>
                <a:schemeClr val="bg1"/>
              </a:solidFill>
              <a:latin typeface="Tenorite" pitchFamily="2" charset="0"/>
            </a:rPr>
            <a:t>Step 2</a:t>
          </a:r>
        </a:p>
      </dsp:txBody>
      <dsp:txXfrm>
        <a:off x="2583970" y="3472954"/>
        <a:ext cx="2901713" cy="453752"/>
      </dsp:txXfrm>
    </dsp:sp>
    <dsp:sp modelId="{4FE5EB5D-4CEF-4D0D-9394-0534E61844BE}">
      <dsp:nvSpPr>
        <dsp:cNvPr id="0" name=""/>
        <dsp:cNvSpPr/>
      </dsp:nvSpPr>
      <dsp:spPr>
        <a:xfrm>
          <a:off x="2181885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2140104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972393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4008037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4597312" y="890053"/>
          <a:ext cx="277689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rtlCol="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Argument</a:t>
          </a:r>
          <a:r>
            <a:rPr lang="it-IT" sz="2000" b="1" kern="1200" noProof="0" dirty="0">
              <a:solidFill>
                <a:schemeClr val="bg1"/>
              </a:solidFill>
              <a:latin typeface="Tenorite" pitchFamily="2" charset="0"/>
            </a:rPr>
            <a:t> </a:t>
          </a: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Identification</a:t>
          </a:r>
          <a:endParaRPr lang="it-IT" sz="2000" b="0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4597312" y="890053"/>
        <a:ext cx="2776897" cy="1291450"/>
      </dsp:txXfrm>
    </dsp:sp>
    <dsp:sp modelId="{2D6C7916-1130-46A8-833B-A6278CBD2192}">
      <dsp:nvSpPr>
        <dsp:cNvPr id="0" name=""/>
        <dsp:cNvSpPr/>
      </dsp:nvSpPr>
      <dsp:spPr>
        <a:xfrm>
          <a:off x="4597312" y="436300"/>
          <a:ext cx="277689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rtlCol="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800" b="1" kern="1200" noProof="0" dirty="0">
              <a:solidFill>
                <a:schemeClr val="bg1"/>
              </a:solidFill>
              <a:latin typeface="Tenorite" pitchFamily="2" charset="0"/>
            </a:rPr>
            <a:t>Step 3</a:t>
          </a:r>
        </a:p>
      </dsp:txBody>
      <dsp:txXfrm>
        <a:off x="4597312" y="436300"/>
        <a:ext cx="2776897" cy="453752"/>
      </dsp:txXfrm>
    </dsp:sp>
    <dsp:sp modelId="{4D953791-5C2F-4A75-A8F4-6ED7EAB5E015}">
      <dsp:nvSpPr>
        <dsp:cNvPr id="0" name=""/>
        <dsp:cNvSpPr/>
      </dsp:nvSpPr>
      <dsp:spPr>
        <a:xfrm>
          <a:off x="4132819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4091037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923327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958971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6548246" y="2181504"/>
          <a:ext cx="277689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rtlCol="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Argument</a:t>
          </a:r>
          <a:r>
            <a:rPr lang="it-IT" sz="2000" b="1" kern="1200" noProof="0" dirty="0">
              <a:solidFill>
                <a:schemeClr val="bg1"/>
              </a:solidFill>
              <a:latin typeface="Tenorite" pitchFamily="2" charset="0"/>
            </a:rPr>
            <a:t> </a:t>
          </a: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Classification</a:t>
          </a:r>
          <a:endParaRPr lang="it-IT" sz="2000" b="0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6548246" y="2181504"/>
        <a:ext cx="2776897" cy="1291450"/>
      </dsp:txXfrm>
    </dsp:sp>
    <dsp:sp modelId="{7C1E6B4A-59F7-4018-A403-E1CCAEE78BA1}">
      <dsp:nvSpPr>
        <dsp:cNvPr id="0" name=""/>
        <dsp:cNvSpPr/>
      </dsp:nvSpPr>
      <dsp:spPr>
        <a:xfrm>
          <a:off x="6548246" y="3472954"/>
          <a:ext cx="277689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rtlCol="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800" b="1" kern="1200" noProof="0" dirty="0">
              <a:solidFill>
                <a:schemeClr val="bg1"/>
              </a:solidFill>
              <a:latin typeface="Tenorite" pitchFamily="2" charset="0"/>
            </a:rPr>
            <a:t>Step 4</a:t>
          </a:r>
        </a:p>
      </dsp:txBody>
      <dsp:txXfrm>
        <a:off x="6548246" y="3472954"/>
        <a:ext cx="2776897" cy="453752"/>
      </dsp:txXfrm>
    </dsp:sp>
    <dsp:sp modelId="{A03C5372-D306-43AC-B406-6F8183849431}">
      <dsp:nvSpPr>
        <dsp:cNvPr id="0" name=""/>
        <dsp:cNvSpPr/>
      </dsp:nvSpPr>
      <dsp:spPr>
        <a:xfrm>
          <a:off x="6083753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6041971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Sequenza temporale con puntine a goccia"/>
  <dgm:desc val="Utilizzabile per mostrare un elenco di eventi in ordine cronologico. Una casella invisibile accanto al segnaposto che contiene la data e la descrizione si trova immediatamente sotto. Può visualizzare una quantità media di testo e un formato data di media lunghezza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E52DE5-23BF-4710-AB9D-66CA224AC637}" type="datetime1">
              <a:rPr lang="it-IT" smtClean="0"/>
              <a:t>24/07/2022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D61A-AF03-41EE-B0AB-BE16E0B6CF4D}" type="datetime1">
              <a:rPr lang="it-IT" smtClean="0"/>
              <a:pPr/>
              <a:t>24/07/2022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160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551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532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299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33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362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0890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163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02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61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300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296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644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52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969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476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184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90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477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00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001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4573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161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895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284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009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902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023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032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628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10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9523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6681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492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743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770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6888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8149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138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975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11017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90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69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49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68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68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1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quenza tempora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625E65EB-14A0-44C6-B847-478CF55CCC87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3B63F41-3BD3-487C-8D89-5C2EC46EB30E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9C99DDA-86A9-4F11-80AE-358987DA564B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69C5EBB-3ACD-4328-88E2-ED059F2361F0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E78E68D5-DAF4-4B51-B4A2-1BB6DE2FC227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igura a mano libera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BD841DD6-9067-47ED-8182-90A79D6E2BC5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172BBCF9-5329-4D95-A1F5-F045423CFAFB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"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"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D98D9C6-FEAC-4B0F-8702-E1174C3C5F95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Tito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tes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1" name="Segnaposto tes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7" name="Segnaposto immagin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2" name="Segnaposto tes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8" name="Segnaposto immagin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4" name="Segnaposto tes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9" name="Segnaposto immagin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tes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7" name="Segnaposto tes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60EBCCC-0FB6-41A2-A0C6-F49BF276FB57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al comple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o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3" name="Segnaposto immagin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6" name="Segnaposto immagin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9" name="Segnaposto immagin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1" name="Segnaposto tes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2" name="Segnaposto immagin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3" name="Segnaposto tes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4" name="Segnaposto tes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5" name="Segnaposto immagin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tes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7" name="Segnaposto tes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8" name="Segnaposto immagin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9" name="Segnaposto tes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0" name="Segnaposto tes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51" name="Segnaposto immagin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2" name="Segnaposto tes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3" name="Segnaposto tes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18" name="Segnaposto dat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D32ECC2-B839-457D-A609-6A058F9BB7E4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EEEE30C7-DD75-4A98-AE82-1D6B7F843603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it-IT" dirty="0"/>
              <a:t>Omar Bayoumi 1747042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Dataset </a:t>
            </a:r>
            <a:r>
              <a:rPr lang="it-IT" dirty="0" err="1"/>
              <a:t>Augmentation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it-IT" dirty="0" err="1"/>
              <a:t>Spacy</a:t>
            </a:r>
            <a:r>
              <a:rPr lang="it-IT" dirty="0"/>
              <a:t> </a:t>
            </a:r>
            <a:r>
              <a:rPr lang="it-IT" dirty="0" err="1"/>
              <a:t>lemmatizer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E23"/>
                </a:solidFill>
                <a:effectLst/>
                <a:latin typeface="-apple-system"/>
              </a:rPr>
              <a:t>Component for assigning base forms to words using rules based on part-of-speech tags, or lookup tables.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5B5ABFF-C96A-1F24-F95E-3373BD9C4DDD}"/>
              </a:ext>
            </a:extLst>
          </p:cNvPr>
          <p:cNvSpPr/>
          <p:nvPr/>
        </p:nvSpPr>
        <p:spPr>
          <a:xfrm>
            <a:off x="6759003" y="2528203"/>
            <a:ext cx="3121598" cy="69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name </a:t>
            </a:r>
            <a:r>
              <a:rPr lang="en-US" b="1" u="sng" dirty="0">
                <a:solidFill>
                  <a:srgbClr val="FFFF00"/>
                </a:solidFill>
              </a:rPr>
              <a:t>is</a:t>
            </a:r>
            <a:r>
              <a:rPr lang="en-US" dirty="0"/>
              <a:t> Robin Hood</a:t>
            </a:r>
            <a:endParaRPr lang="en-GB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DA348DE-3271-6B07-C527-7DF8A0ED3C26}"/>
              </a:ext>
            </a:extLst>
          </p:cNvPr>
          <p:cNvSpPr/>
          <p:nvPr/>
        </p:nvSpPr>
        <p:spPr>
          <a:xfrm>
            <a:off x="6759003" y="3942509"/>
            <a:ext cx="3121598" cy="697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name </a:t>
            </a:r>
            <a:r>
              <a:rPr lang="en-US" b="1" u="sng" dirty="0">
                <a:solidFill>
                  <a:srgbClr val="FFFF00"/>
                </a:solidFill>
              </a:rPr>
              <a:t>be</a:t>
            </a:r>
            <a:r>
              <a:rPr lang="en-US" dirty="0"/>
              <a:t> Robin Hood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B06DCEB-2FF5-9228-39B5-8142F932465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319802" y="3225428"/>
            <a:ext cx="0" cy="71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A65CBC6-34B5-AF38-D519-B9165F79315F}"/>
              </a:ext>
            </a:extLst>
          </p:cNvPr>
          <p:cNvSpPr txBox="1"/>
          <p:nvPr/>
        </p:nvSpPr>
        <p:spPr>
          <a:xfrm>
            <a:off x="8319802" y="3399302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Lemmatization...</a:t>
            </a:r>
          </a:p>
        </p:txBody>
      </p:sp>
    </p:spTree>
    <p:extLst>
      <p:ext uri="{BB962C8B-B14F-4D97-AF65-F5344CB8AC3E}">
        <p14:creationId xmlns:p14="http://schemas.microsoft.com/office/powerpoint/2010/main" val="3461108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A65CBC6-34B5-AF38-D519-B9165F79315F}"/>
              </a:ext>
            </a:extLst>
          </p:cNvPr>
          <p:cNvSpPr txBox="1"/>
          <p:nvPr/>
        </p:nvSpPr>
        <p:spPr>
          <a:xfrm>
            <a:off x="8285935" y="2706097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Lemmatization...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Dataset </a:t>
            </a:r>
            <a:r>
              <a:rPr lang="it-IT" dirty="0" err="1"/>
              <a:t>Augmentation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it-IT" dirty="0" err="1"/>
              <a:t>Spacy</a:t>
            </a:r>
            <a:r>
              <a:rPr lang="it-IT" dirty="0"/>
              <a:t> </a:t>
            </a:r>
            <a:r>
              <a:rPr lang="it-IT" dirty="0" err="1"/>
              <a:t>lemmatizer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E23"/>
                </a:solidFill>
                <a:effectLst/>
                <a:latin typeface="-apple-system"/>
              </a:rPr>
              <a:t>Component for assigning base forms to words using rules based on part-of-speech tags, or lookup tables.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Some word is </a:t>
            </a:r>
            <a:r>
              <a:rPr lang="en-US" dirty="0" err="1">
                <a:solidFill>
                  <a:srgbClr val="1A1E23"/>
                </a:solidFill>
                <a:latin typeface="-apple-system"/>
              </a:rPr>
              <a:t>splitted</a:t>
            </a:r>
            <a:endParaRPr lang="en-US" dirty="0">
              <a:solidFill>
                <a:srgbClr val="1A1E23"/>
              </a:solidFill>
              <a:latin typeface="-apple-system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5B5ABFF-C96A-1F24-F95E-3373BD9C4DDD}"/>
              </a:ext>
            </a:extLst>
          </p:cNvPr>
          <p:cNvSpPr/>
          <p:nvPr/>
        </p:nvSpPr>
        <p:spPr>
          <a:xfrm>
            <a:off x="6725136" y="2008872"/>
            <a:ext cx="3121598" cy="69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[</a:t>
            </a:r>
            <a:r>
              <a:rPr lang="it-IT" dirty="0" err="1"/>
              <a:t>eaton’s</a:t>
            </a:r>
            <a:r>
              <a:rPr lang="it-IT" dirty="0"/>
              <a:t>]</a:t>
            </a:r>
            <a:endParaRPr lang="en-GB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DA348DE-3271-6B07-C527-7DF8A0ED3C26}"/>
              </a:ext>
            </a:extLst>
          </p:cNvPr>
          <p:cNvSpPr/>
          <p:nvPr/>
        </p:nvSpPr>
        <p:spPr>
          <a:xfrm>
            <a:off x="6725136" y="3080388"/>
            <a:ext cx="3121598" cy="697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eaton</a:t>
            </a:r>
            <a:r>
              <a:rPr lang="en-US" dirty="0"/>
              <a:t>, </a:t>
            </a:r>
            <a:r>
              <a:rPr lang="en-US" b="1" u="sng" dirty="0">
                <a:solidFill>
                  <a:srgbClr val="FFFF00"/>
                </a:solidFill>
              </a:rPr>
              <a:t>’s</a:t>
            </a:r>
            <a:r>
              <a:rPr lang="en-US" dirty="0"/>
              <a:t>]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B06DCEB-2FF5-9228-39B5-8142F932465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285935" y="2706097"/>
            <a:ext cx="0" cy="3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61407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A65CBC6-34B5-AF38-D519-B9165F79315F}"/>
              </a:ext>
            </a:extLst>
          </p:cNvPr>
          <p:cNvSpPr txBox="1"/>
          <p:nvPr/>
        </p:nvSpPr>
        <p:spPr>
          <a:xfrm>
            <a:off x="8285935" y="2706097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Lemmatization...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Dataset </a:t>
            </a:r>
            <a:r>
              <a:rPr lang="it-IT" dirty="0" err="1"/>
              <a:t>Augmentation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it-IT" dirty="0" err="1"/>
              <a:t>Spacy</a:t>
            </a:r>
            <a:r>
              <a:rPr lang="it-IT" dirty="0"/>
              <a:t> </a:t>
            </a:r>
            <a:r>
              <a:rPr lang="it-IT" dirty="0" err="1"/>
              <a:t>lemmatizer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E23"/>
                </a:solidFill>
                <a:effectLst/>
                <a:latin typeface="-apple-system"/>
              </a:rPr>
              <a:t>Component for assigning base forms to words using rules based on part-of-speech tags, or lookup tables.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Some word is </a:t>
            </a:r>
            <a:r>
              <a:rPr lang="en-US" dirty="0" err="1">
                <a:solidFill>
                  <a:srgbClr val="1A1E23"/>
                </a:solidFill>
                <a:latin typeface="-apple-system"/>
              </a:rPr>
              <a:t>splitted</a:t>
            </a:r>
            <a:endParaRPr lang="en-US" dirty="0">
              <a:solidFill>
                <a:srgbClr val="1A1E23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The label is B-CLASS for each split</a:t>
            </a:r>
            <a:endParaRPr lang="it-IT" dirty="0">
              <a:solidFill>
                <a:srgbClr val="1A1E23"/>
              </a:solidFill>
              <a:latin typeface="-apple-system"/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5B5ABFF-C96A-1F24-F95E-3373BD9C4DDD}"/>
              </a:ext>
            </a:extLst>
          </p:cNvPr>
          <p:cNvSpPr/>
          <p:nvPr/>
        </p:nvSpPr>
        <p:spPr>
          <a:xfrm>
            <a:off x="6725136" y="2008872"/>
            <a:ext cx="3121598" cy="69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[</a:t>
            </a:r>
            <a:r>
              <a:rPr lang="it-IT" dirty="0" err="1"/>
              <a:t>eaton’s</a:t>
            </a:r>
            <a:r>
              <a:rPr lang="it-IT" dirty="0"/>
              <a:t>]</a:t>
            </a:r>
            <a:endParaRPr lang="en-GB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DA348DE-3271-6B07-C527-7DF8A0ED3C26}"/>
              </a:ext>
            </a:extLst>
          </p:cNvPr>
          <p:cNvSpPr/>
          <p:nvPr/>
        </p:nvSpPr>
        <p:spPr>
          <a:xfrm>
            <a:off x="6725136" y="3080388"/>
            <a:ext cx="3121598" cy="697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eaton</a:t>
            </a:r>
            <a:r>
              <a:rPr lang="en-US" dirty="0"/>
              <a:t>, </a:t>
            </a:r>
            <a:r>
              <a:rPr lang="en-US" b="1" u="sng" dirty="0">
                <a:solidFill>
                  <a:srgbClr val="FFFF00"/>
                </a:solidFill>
              </a:rPr>
              <a:t>’s</a:t>
            </a:r>
            <a:r>
              <a:rPr lang="en-US" dirty="0"/>
              <a:t>]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B06DCEB-2FF5-9228-39B5-8142F932465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285935" y="2706097"/>
            <a:ext cx="0" cy="3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08E188FD-CBCB-9D21-7A0A-77F0D9A1A591}"/>
              </a:ext>
            </a:extLst>
          </p:cNvPr>
          <p:cNvSpPr/>
          <p:nvPr/>
        </p:nvSpPr>
        <p:spPr>
          <a:xfrm>
            <a:off x="6725136" y="4074963"/>
            <a:ext cx="3121598" cy="697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[B-CORP, </a:t>
            </a:r>
            <a:r>
              <a:rPr lang="en-US" b="1" u="sng" dirty="0">
                <a:solidFill>
                  <a:srgbClr val="FFFF00"/>
                </a:solidFill>
              </a:rPr>
              <a:t>B-CORP</a:t>
            </a:r>
            <a:r>
              <a:rPr lang="en-US" dirty="0"/>
              <a:t>]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C977589-CF63-7044-6908-A68D5EEB1E4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285935" y="3527898"/>
            <a:ext cx="0" cy="54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9291A4F-F92E-D132-9EE0-9026145D1509}"/>
              </a:ext>
            </a:extLst>
          </p:cNvPr>
          <p:cNvSpPr txBox="1"/>
          <p:nvPr/>
        </p:nvSpPr>
        <p:spPr>
          <a:xfrm>
            <a:off x="8285935" y="3741622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47217294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magine 49">
            <a:extLst>
              <a:ext uri="{FF2B5EF4-FFF2-40B4-BE49-F238E27FC236}">
                <a16:creationId xmlns:a16="http://schemas.microsoft.com/office/drawing/2014/main" id="{52893FDF-6287-072F-832E-7821EDA0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4" y="1785638"/>
            <a:ext cx="5215696" cy="328672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it-IT" dirty="0" err="1"/>
              <a:t>GloVe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6F600393-1EBF-40E1-AFB9-26F0D081FBDB}" type="datetime1">
              <a:rPr lang="it-IT" smtClean="0"/>
              <a:t>24/07/2022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13</a:t>
            </a:fld>
            <a:endParaRPr lang="it-IT"/>
          </a:p>
        </p:txBody>
      </p:sp>
      <p:sp>
        <p:nvSpPr>
          <p:cNvPr id="51" name="Segnaposto contenuto 3">
            <a:extLst>
              <a:ext uri="{FF2B5EF4-FFF2-40B4-BE49-F238E27FC236}">
                <a16:creationId xmlns:a16="http://schemas.microsoft.com/office/drawing/2014/main" id="{EC111C69-D02F-819B-7C8E-7BEC4A118E3D}"/>
              </a:ext>
            </a:extLst>
          </p:cNvPr>
          <p:cNvSpPr txBox="1">
            <a:spLocks/>
          </p:cNvSpPr>
          <p:nvPr/>
        </p:nvSpPr>
        <p:spPr>
          <a:xfrm>
            <a:off x="750430" y="2247711"/>
            <a:ext cx="3449037" cy="2362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solidFill>
                  <a:srgbClr val="1A1E23"/>
                </a:solidFill>
                <a:latin typeface="-apple-system"/>
              </a:rPr>
              <a:t>Different</a:t>
            </a:r>
            <a:r>
              <a:rPr lang="it-IT" dirty="0">
                <a:solidFill>
                  <a:srgbClr val="1A1E23"/>
                </a:solidFill>
                <a:latin typeface="-apple-system"/>
              </a:rPr>
              <a:t> </a:t>
            </a:r>
            <a:r>
              <a:rPr lang="it-IT" dirty="0" err="1">
                <a:solidFill>
                  <a:srgbClr val="1A1E23"/>
                </a:solidFill>
                <a:latin typeface="-apple-system"/>
              </a:rPr>
              <a:t>implementations</a:t>
            </a:r>
            <a:endParaRPr lang="it-IT" dirty="0">
              <a:solidFill>
                <a:srgbClr val="1A1E2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magine 49">
            <a:extLst>
              <a:ext uri="{FF2B5EF4-FFF2-40B4-BE49-F238E27FC236}">
                <a16:creationId xmlns:a16="http://schemas.microsoft.com/office/drawing/2014/main" id="{52893FDF-6287-072F-832E-7821EDA0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4" y="1785638"/>
            <a:ext cx="5215696" cy="328672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it-IT" dirty="0" err="1"/>
              <a:t>GloVe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6F600393-1EBF-40E1-AFB9-26F0D081FBDB}" type="datetime1">
              <a:rPr lang="it-IT" smtClean="0"/>
              <a:t>24/07/2022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/>
          </a:p>
        </p:txBody>
      </p:sp>
      <p:sp>
        <p:nvSpPr>
          <p:cNvPr id="51" name="Segnaposto contenuto 3">
            <a:extLst>
              <a:ext uri="{FF2B5EF4-FFF2-40B4-BE49-F238E27FC236}">
                <a16:creationId xmlns:a16="http://schemas.microsoft.com/office/drawing/2014/main" id="{EC111C69-D02F-819B-7C8E-7BEC4A118E3D}"/>
              </a:ext>
            </a:extLst>
          </p:cNvPr>
          <p:cNvSpPr txBox="1">
            <a:spLocks/>
          </p:cNvSpPr>
          <p:nvPr/>
        </p:nvSpPr>
        <p:spPr>
          <a:xfrm>
            <a:off x="750430" y="2247711"/>
            <a:ext cx="3449037" cy="2362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solidFill>
                  <a:srgbClr val="1A1E23"/>
                </a:solidFill>
                <a:latin typeface="-apple-system"/>
              </a:rPr>
              <a:t>Different</a:t>
            </a:r>
            <a:r>
              <a:rPr lang="it-IT" dirty="0">
                <a:solidFill>
                  <a:srgbClr val="1A1E23"/>
                </a:solidFill>
                <a:latin typeface="-apple-system"/>
              </a:rPr>
              <a:t> </a:t>
            </a:r>
            <a:r>
              <a:rPr lang="it-IT" dirty="0" err="1">
                <a:solidFill>
                  <a:srgbClr val="1A1E23"/>
                </a:solidFill>
                <a:latin typeface="-apple-system"/>
              </a:rPr>
              <a:t>implementations</a:t>
            </a:r>
            <a:endParaRPr lang="it-IT" dirty="0">
              <a:solidFill>
                <a:srgbClr val="1A1E23"/>
              </a:solidFill>
              <a:latin typeface="-apple-system"/>
            </a:endParaRPr>
          </a:p>
          <a:p>
            <a:r>
              <a:rPr lang="en-US" dirty="0">
                <a:solidFill>
                  <a:srgbClr val="1A1E23"/>
                </a:solidFill>
                <a:latin typeface="-apple-system"/>
              </a:rPr>
              <a:t>I used the one based on twitter</a:t>
            </a:r>
            <a:endParaRPr lang="it-IT" dirty="0">
              <a:solidFill>
                <a:srgbClr val="1A1E2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91989482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magine 49">
            <a:extLst>
              <a:ext uri="{FF2B5EF4-FFF2-40B4-BE49-F238E27FC236}">
                <a16:creationId xmlns:a16="http://schemas.microsoft.com/office/drawing/2014/main" id="{52893FDF-6287-072F-832E-7821EDA0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4" y="1785638"/>
            <a:ext cx="5215696" cy="328672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it-IT" dirty="0" err="1"/>
              <a:t>GloVe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6F600393-1EBF-40E1-AFB9-26F0D081FBDB}" type="datetime1">
              <a:rPr lang="it-IT" smtClean="0"/>
              <a:t>24/07/2022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51" name="Segnaposto contenuto 3">
            <a:extLst>
              <a:ext uri="{FF2B5EF4-FFF2-40B4-BE49-F238E27FC236}">
                <a16:creationId xmlns:a16="http://schemas.microsoft.com/office/drawing/2014/main" id="{EC111C69-D02F-819B-7C8E-7BEC4A118E3D}"/>
              </a:ext>
            </a:extLst>
          </p:cNvPr>
          <p:cNvSpPr txBox="1">
            <a:spLocks/>
          </p:cNvSpPr>
          <p:nvPr/>
        </p:nvSpPr>
        <p:spPr>
          <a:xfrm>
            <a:off x="750430" y="2247711"/>
            <a:ext cx="3449037" cy="2362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solidFill>
                  <a:srgbClr val="1A1E23"/>
                </a:solidFill>
                <a:latin typeface="-apple-system"/>
              </a:rPr>
              <a:t>Different</a:t>
            </a:r>
            <a:r>
              <a:rPr lang="it-IT" dirty="0">
                <a:solidFill>
                  <a:srgbClr val="1A1E23"/>
                </a:solidFill>
                <a:latin typeface="-apple-system"/>
              </a:rPr>
              <a:t> </a:t>
            </a:r>
            <a:r>
              <a:rPr lang="it-IT" dirty="0" err="1">
                <a:solidFill>
                  <a:srgbClr val="1A1E23"/>
                </a:solidFill>
                <a:latin typeface="-apple-system"/>
              </a:rPr>
              <a:t>implementations</a:t>
            </a:r>
            <a:endParaRPr lang="it-IT" dirty="0">
              <a:solidFill>
                <a:srgbClr val="1A1E23"/>
              </a:solidFill>
              <a:latin typeface="-apple-system"/>
            </a:endParaRPr>
          </a:p>
          <a:p>
            <a:r>
              <a:rPr lang="en-US" dirty="0">
                <a:solidFill>
                  <a:srgbClr val="1A1E23"/>
                </a:solidFill>
                <a:latin typeface="-apple-system"/>
              </a:rPr>
              <a:t>I used the one based on twitter</a:t>
            </a:r>
          </a:p>
          <a:p>
            <a:r>
              <a:rPr lang="it-IT" dirty="0" err="1">
                <a:solidFill>
                  <a:srgbClr val="1A1E23"/>
                </a:solidFill>
                <a:latin typeface="-apple-system"/>
              </a:rPr>
              <a:t>Embedding</a:t>
            </a:r>
            <a:r>
              <a:rPr lang="it-IT" dirty="0">
                <a:solidFill>
                  <a:srgbClr val="1A1E23"/>
                </a:solidFill>
                <a:latin typeface="-apple-system"/>
              </a:rPr>
              <a:t> size: 200</a:t>
            </a:r>
          </a:p>
        </p:txBody>
      </p:sp>
    </p:spTree>
    <p:extLst>
      <p:ext uri="{BB962C8B-B14F-4D97-AF65-F5344CB8AC3E}">
        <p14:creationId xmlns:p14="http://schemas.microsoft.com/office/powerpoint/2010/main" val="2715673895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Vocabulary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16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4E03B34-BFAB-504A-4D92-5F827F808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2600" y="2586111"/>
            <a:ext cx="4664075" cy="1675081"/>
          </a:xfrm>
        </p:spPr>
      </p:pic>
      <p:sp>
        <p:nvSpPr>
          <p:cNvPr id="16" name="Segnaposto contenuto 3">
            <a:extLst>
              <a:ext uri="{FF2B5EF4-FFF2-40B4-BE49-F238E27FC236}">
                <a16:creationId xmlns:a16="http://schemas.microsoft.com/office/drawing/2014/main" id="{E5CF72BE-37C9-EA04-0FFD-23CD57D684B6}"/>
              </a:ext>
            </a:extLst>
          </p:cNvPr>
          <p:cNvSpPr txBox="1">
            <a:spLocks/>
          </p:cNvSpPr>
          <p:nvPr/>
        </p:nvSpPr>
        <p:spPr>
          <a:xfrm>
            <a:off x="1167493" y="2528203"/>
            <a:ext cx="4663440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I calculated the frequencies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014465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Vocabulary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17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4E03B34-BFAB-504A-4D92-5F827F808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2600" y="2586111"/>
            <a:ext cx="4664075" cy="1675081"/>
          </a:xfrm>
        </p:spPr>
      </p:pic>
      <p:sp>
        <p:nvSpPr>
          <p:cNvPr id="16" name="Segnaposto contenuto 3">
            <a:extLst>
              <a:ext uri="{FF2B5EF4-FFF2-40B4-BE49-F238E27FC236}">
                <a16:creationId xmlns:a16="http://schemas.microsoft.com/office/drawing/2014/main" id="{E5CF72BE-37C9-EA04-0FFD-23CD57D684B6}"/>
              </a:ext>
            </a:extLst>
          </p:cNvPr>
          <p:cNvSpPr txBox="1">
            <a:spLocks/>
          </p:cNvSpPr>
          <p:nvPr/>
        </p:nvSpPr>
        <p:spPr>
          <a:xfrm>
            <a:off x="1167493" y="2528203"/>
            <a:ext cx="4663440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I calculated the frequencies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I assigned an id to each word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15108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Vocabulary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18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4E03B34-BFAB-504A-4D92-5F827F808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2600" y="2586111"/>
            <a:ext cx="4664075" cy="1675081"/>
          </a:xfrm>
        </p:spPr>
      </p:pic>
      <p:sp>
        <p:nvSpPr>
          <p:cNvPr id="16" name="Segnaposto contenuto 3">
            <a:extLst>
              <a:ext uri="{FF2B5EF4-FFF2-40B4-BE49-F238E27FC236}">
                <a16:creationId xmlns:a16="http://schemas.microsoft.com/office/drawing/2014/main" id="{E5CF72BE-37C9-EA04-0FFD-23CD57D684B6}"/>
              </a:ext>
            </a:extLst>
          </p:cNvPr>
          <p:cNvSpPr txBox="1">
            <a:spLocks/>
          </p:cNvSpPr>
          <p:nvPr/>
        </p:nvSpPr>
        <p:spPr>
          <a:xfrm>
            <a:off x="1167493" y="2528203"/>
            <a:ext cx="4663440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I calculated the frequencies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I assigned an id to each 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If I use </a:t>
            </a:r>
            <a:r>
              <a:rPr lang="en-US" dirty="0" err="1">
                <a:solidFill>
                  <a:srgbClr val="1A1E23"/>
                </a:solidFill>
                <a:latin typeface="-apple-system"/>
              </a:rPr>
              <a:t>GloVe</a:t>
            </a:r>
            <a:r>
              <a:rPr lang="en-US" dirty="0">
                <a:solidFill>
                  <a:srgbClr val="1A1E23"/>
                </a:solidFill>
                <a:latin typeface="-apple-system"/>
              </a:rPr>
              <a:t>, in case the word doesn’t exist in the vocabulary I assign &lt;</a:t>
            </a:r>
            <a:r>
              <a:rPr lang="en-US" dirty="0" err="1">
                <a:solidFill>
                  <a:srgbClr val="1A1E23"/>
                </a:solidFill>
                <a:latin typeface="-apple-system"/>
              </a:rPr>
              <a:t>unk</a:t>
            </a:r>
            <a:r>
              <a:rPr lang="en-US" dirty="0">
                <a:solidFill>
                  <a:srgbClr val="1A1E23"/>
                </a:solidFill>
                <a:latin typeface="-apple-system"/>
              </a:rPr>
              <a:t>&gt;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If I don’t use </a:t>
            </a:r>
            <a:r>
              <a:rPr lang="en-US" dirty="0" err="1">
                <a:solidFill>
                  <a:srgbClr val="1A1E23"/>
                </a:solidFill>
                <a:latin typeface="-apple-system"/>
              </a:rPr>
              <a:t>GloVe</a:t>
            </a:r>
            <a:r>
              <a:rPr lang="en-US" dirty="0">
                <a:solidFill>
                  <a:srgbClr val="1A1E23"/>
                </a:solidFill>
                <a:latin typeface="-apple-system"/>
              </a:rPr>
              <a:t>, if the word appear less than a min frequency, I assign &lt;</a:t>
            </a:r>
            <a:r>
              <a:rPr lang="en-US" dirty="0" err="1">
                <a:solidFill>
                  <a:srgbClr val="1A1E23"/>
                </a:solidFill>
                <a:latin typeface="-apple-system"/>
              </a:rPr>
              <a:t>unk</a:t>
            </a:r>
            <a:r>
              <a:rPr lang="en-US" dirty="0">
                <a:solidFill>
                  <a:srgbClr val="1A1E23"/>
                </a:solidFill>
                <a:latin typeface="-apple-system"/>
              </a:rPr>
              <a:t>&gt; id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5396818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Input of the model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it-IT" dirty="0"/>
              <a:t>Windows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19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0F64BD2F-9ECE-C26C-7976-A5049EDAA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2501" y="2005689"/>
            <a:ext cx="2480704" cy="3351127"/>
          </a:xfrm>
        </p:spPr>
      </p:pic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5FE927AF-F50B-0C6C-B22F-5AA93B482BBA}"/>
              </a:ext>
            </a:extLst>
          </p:cNvPr>
          <p:cNvSpPr txBox="1">
            <a:spLocks/>
          </p:cNvSpPr>
          <p:nvPr/>
        </p:nvSpPr>
        <p:spPr>
          <a:xfrm>
            <a:off x="1167493" y="2528203"/>
            <a:ext cx="4663440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Finding the length of the input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Small number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Big number</a:t>
            </a:r>
          </a:p>
        </p:txBody>
      </p:sp>
    </p:spTree>
    <p:extLst>
      <p:ext uri="{BB962C8B-B14F-4D97-AF65-F5344CB8AC3E}">
        <p14:creationId xmlns:p14="http://schemas.microsoft.com/office/powerpoint/2010/main" val="37964387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NER?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1" dirty="0"/>
              <a:t>The Named Entity Recognition (NER) problem belongs to the category of tagging problems. </a:t>
            </a:r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 used the IOB scheme for NER: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I: inside 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O: outside 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B: beginning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F1975472-93C7-4273-AA46-CA5AEB7C22F4}" type="datetime1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Input of the model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it-IT" dirty="0"/>
              <a:t>Windows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20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0F64BD2F-9ECE-C26C-7976-A5049EDAA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2501" y="2005689"/>
            <a:ext cx="2480704" cy="3351127"/>
          </a:xfrm>
        </p:spPr>
      </p:pic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5FE927AF-F50B-0C6C-B22F-5AA93B482BBA}"/>
              </a:ext>
            </a:extLst>
          </p:cNvPr>
          <p:cNvSpPr txBox="1">
            <a:spLocks/>
          </p:cNvSpPr>
          <p:nvPr/>
        </p:nvSpPr>
        <p:spPr>
          <a:xfrm>
            <a:off x="1167493" y="2528203"/>
            <a:ext cx="4663440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Finding the length of the input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Small number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Big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The fixed size window moves to the sentence and each frame is an input</a:t>
            </a:r>
          </a:p>
        </p:txBody>
      </p:sp>
    </p:spTree>
    <p:extLst>
      <p:ext uri="{BB962C8B-B14F-4D97-AF65-F5344CB8AC3E}">
        <p14:creationId xmlns:p14="http://schemas.microsoft.com/office/powerpoint/2010/main" val="1261401384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Input of the model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it-IT"/>
              <a:t>Windows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21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0F64BD2F-9ECE-C26C-7976-A5049EDAA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2501" y="2005689"/>
            <a:ext cx="2480704" cy="3351127"/>
          </a:xfrm>
        </p:spPr>
      </p:pic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5FE927AF-F50B-0C6C-B22F-5AA93B482BBA}"/>
              </a:ext>
            </a:extLst>
          </p:cNvPr>
          <p:cNvSpPr txBox="1">
            <a:spLocks/>
          </p:cNvSpPr>
          <p:nvPr/>
        </p:nvSpPr>
        <p:spPr>
          <a:xfrm>
            <a:off x="1167493" y="2528203"/>
            <a:ext cx="4663440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Finding the length of the input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Small number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Big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The fixed size window moves to the sentence and each frame is an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Padding is added at the end for small sentences</a:t>
            </a:r>
          </a:p>
        </p:txBody>
      </p:sp>
    </p:spTree>
    <p:extLst>
      <p:ext uri="{BB962C8B-B14F-4D97-AF65-F5344CB8AC3E}">
        <p14:creationId xmlns:p14="http://schemas.microsoft.com/office/powerpoint/2010/main" val="9633304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/>
              <a:t>Training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031522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Hyperparameters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333176"/>
              </p:ext>
            </p:extLst>
          </p:nvPr>
        </p:nvGraphicFramePr>
        <p:xfrm>
          <a:off x="1205707" y="2501900"/>
          <a:ext cx="978058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1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2601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3260195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900" b="1" noProof="0" dirty="0" err="1">
                          <a:latin typeface="Tenorite" pitchFamily="2" charset="0"/>
                        </a:rPr>
                        <a:t>Hyperparameter</a:t>
                      </a:r>
                      <a:endParaRPr lang="it-IT" sz="1900" b="1" noProof="0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900" b="1" noProof="0" dirty="0">
                          <a:latin typeface="Tenorite" pitchFamily="2" charset="0"/>
                        </a:rPr>
                        <a:t>Base 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900" b="1" noProof="0" dirty="0">
                          <a:latin typeface="Tenorite" pitchFamily="2" charset="0"/>
                        </a:rPr>
                        <a:t>Base model + CRF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Min 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Glove</a:t>
                      </a:r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</a:t>
                      </a:r>
                      <a:r>
                        <a:rPr lang="it-IT" sz="18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Embedding</a:t>
                      </a:r>
                      <a:endParaRPr lang="it-IT" sz="18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924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Window size/shift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LSTM </a:t>
                      </a:r>
                      <a:r>
                        <a:rPr lang="it-IT" sz="18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hidden</a:t>
                      </a:r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</a:t>
                      </a:r>
                      <a:r>
                        <a:rPr lang="it-IT" sz="18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dimention</a:t>
                      </a:r>
                      <a:endParaRPr lang="it-IT" sz="18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Dropout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Learning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68241"/>
                  </a:ext>
                </a:extLst>
              </a:tr>
            </a:tbl>
          </a:graphicData>
        </a:graphic>
      </p:graphicFrame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Loss </a:t>
            </a:r>
            <a:r>
              <a:rPr lang="it-IT" dirty="0" err="1"/>
              <a:t>function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B9305E5-1719-7428-1561-3A156A59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23" y="2871103"/>
            <a:ext cx="3445315" cy="2558147"/>
          </a:xfrm>
          <a:prstGeom prst="rect">
            <a:avLst/>
          </a:prstGeom>
          <a:noFill/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BBB7B09-640D-4E7B-9EA2-C49B60CD23C7}" type="datetime1">
              <a:rPr lang="it-IT" smtClean="0"/>
              <a:pPr rtl="0">
                <a:spcAft>
                  <a:spcPts val="600"/>
                </a:spcAft>
              </a:pPr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  <a:pPr rtl="0">
                <a:spcAft>
                  <a:spcPts val="600"/>
                </a:spcAft>
              </a:pPr>
              <a:t>24</a:t>
            </a:fld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47CDFC2-30A6-50F5-E0E4-8DD76B64D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730" y="2871103"/>
            <a:ext cx="3456955" cy="2558147"/>
          </a:xfrm>
          <a:prstGeom prst="rect">
            <a:avLst/>
          </a:prstGeom>
          <a:noFill/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881863"/>
            <a:ext cx="4663440" cy="794661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it-IT" dirty="0"/>
              <a:t>Model 1: </a:t>
            </a:r>
            <a:br>
              <a:rPr lang="it-IT" dirty="0"/>
            </a:br>
            <a:r>
              <a:rPr lang="it-IT" dirty="0"/>
              <a:t>Cross </a:t>
            </a:r>
            <a:r>
              <a:rPr lang="it-IT" dirty="0" err="1"/>
              <a:t>Entropy</a:t>
            </a:r>
            <a:r>
              <a:rPr lang="it-IT" dirty="0"/>
              <a:t> </a:t>
            </a:r>
            <a:r>
              <a:rPr lang="it-IT" dirty="0" err="1"/>
              <a:t>loss</a:t>
            </a:r>
            <a:br>
              <a:rPr lang="it-IT" dirty="0"/>
            </a:br>
            <a:r>
              <a:rPr lang="it-IT" dirty="0"/>
              <a:t>Best = 0.252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1881863"/>
            <a:ext cx="4663440" cy="794661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it-IT" dirty="0"/>
              <a:t>Model 2: </a:t>
            </a:r>
            <a:br>
              <a:rPr lang="it-IT" dirty="0"/>
            </a:br>
            <a:r>
              <a:rPr lang="it-IT" dirty="0"/>
              <a:t>Negative </a:t>
            </a:r>
            <a:r>
              <a:rPr lang="it-IT" dirty="0" err="1"/>
              <a:t>Loglikelihood</a:t>
            </a:r>
            <a:r>
              <a:rPr lang="it-IT" dirty="0"/>
              <a:t> of the CRF </a:t>
            </a:r>
            <a:r>
              <a:rPr lang="it-IT" dirty="0" err="1"/>
              <a:t>layer</a:t>
            </a:r>
            <a:br>
              <a:rPr lang="it-IT" dirty="0"/>
            </a:br>
            <a:r>
              <a:rPr lang="it-IT" dirty="0"/>
              <a:t>Best = 0.178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911439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25BF9BCD-2BEB-FA06-12C6-8279CB318DFB}"/>
              </a:ext>
            </a:extLst>
          </p:cNvPr>
          <p:cNvSpPr txBox="1">
            <a:spLocks/>
          </p:cNvSpPr>
          <p:nvPr/>
        </p:nvSpPr>
        <p:spPr>
          <a:xfrm>
            <a:off x="1167493" y="1881863"/>
            <a:ext cx="4663440" cy="408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Model 1</a:t>
            </a:r>
          </a:p>
        </p:txBody>
      </p:sp>
      <p:sp>
        <p:nvSpPr>
          <p:cNvPr id="16" name="Segnaposto testo 5">
            <a:extLst>
              <a:ext uri="{FF2B5EF4-FFF2-40B4-BE49-F238E27FC236}">
                <a16:creationId xmlns:a16="http://schemas.microsoft.com/office/drawing/2014/main" id="{F8B9DF78-2BC7-59C8-A95B-3361F6E5324C}"/>
              </a:ext>
            </a:extLst>
          </p:cNvPr>
          <p:cNvSpPr txBox="1">
            <a:spLocks/>
          </p:cNvSpPr>
          <p:nvPr/>
        </p:nvSpPr>
        <p:spPr>
          <a:xfrm>
            <a:off x="6283235" y="1881863"/>
            <a:ext cx="466344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/>
              <a:t>Model 2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Scores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BBB7B09-640D-4E7B-9EA2-C49B60CD23C7}" type="datetime1">
              <a:rPr lang="it-IT" smtClean="0"/>
              <a:pPr rtl="0">
                <a:spcAft>
                  <a:spcPts val="600"/>
                </a:spcAft>
              </a:pPr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  <a:pPr rtl="0">
                <a:spcAft>
                  <a:spcPts val="600"/>
                </a:spcAft>
              </a:pPr>
              <a:t>26</a:t>
            </a:fld>
            <a:endParaRPr lang="it-IT"/>
          </a:p>
        </p:txBody>
      </p:sp>
      <p:pic>
        <p:nvPicPr>
          <p:cNvPr id="12" name="Immagine 11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47311FA7-12C0-81A1-7C87-8D379D2C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956" y="2246989"/>
            <a:ext cx="2749997" cy="3229862"/>
          </a:xfrm>
          <a:prstGeom prst="rect">
            <a:avLst/>
          </a:prstGeom>
        </p:spPr>
      </p:pic>
      <p:pic>
        <p:nvPicPr>
          <p:cNvPr id="13" name="Immagine 12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4B29AD8F-BB18-46CD-A598-5C957F922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135" y="2290079"/>
            <a:ext cx="2719745" cy="31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4290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Matrices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BBB7B09-640D-4E7B-9EA2-C49B60CD23C7}" type="datetime1">
              <a:rPr lang="it-IT" smtClean="0"/>
              <a:pPr rtl="0">
                <a:spcAft>
                  <a:spcPts val="600"/>
                </a:spcAft>
              </a:pPr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  <a:pPr rtl="0">
                <a:spcAft>
                  <a:spcPts val="600"/>
                </a:spcAft>
              </a:pPr>
              <a:t>27</a:t>
            </a:fld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881863"/>
            <a:ext cx="4663440" cy="408215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it-IT" dirty="0"/>
              <a:t>Model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1881863"/>
            <a:ext cx="4663440" cy="365125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it-IT" dirty="0"/>
              <a:t>Model 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8FC1FED-4D61-70C8-E567-7D8A9859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49" y="2290079"/>
            <a:ext cx="3307045" cy="320535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DC455ED-DEF8-3067-34A7-5287F5DDE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730" y="2290078"/>
            <a:ext cx="3307045" cy="32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51352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it-IT" dirty="0"/>
              <a:t>Semantic </a:t>
            </a:r>
            <a:r>
              <a:rPr lang="it-IT" dirty="0" err="1"/>
              <a:t>Role</a:t>
            </a:r>
            <a:r>
              <a:rPr lang="it-IT" dirty="0"/>
              <a:t> </a:t>
            </a:r>
            <a:r>
              <a:rPr lang="it-IT" dirty="0" err="1"/>
              <a:t>Labeling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it-IT" dirty="0"/>
              <a:t>Omar Bayoumi 1747042</a:t>
            </a:r>
          </a:p>
        </p:txBody>
      </p:sp>
    </p:spTree>
    <p:extLst>
      <p:ext uri="{BB962C8B-B14F-4D97-AF65-F5344CB8AC3E}">
        <p14:creationId xmlns:p14="http://schemas.microsoft.com/office/powerpoint/2010/main" val="1561521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>
                <a:solidFill>
                  <a:srgbClr val="FF66FF"/>
                </a:solidFill>
              </a:rPr>
              <a:t>Who</a:t>
            </a:r>
            <a:r>
              <a:rPr lang="it-IT" sz="4400" b="1" dirty="0"/>
              <a:t> </a:t>
            </a:r>
            <a:r>
              <a:rPr lang="it-IT" sz="4400" b="1" dirty="0" err="1">
                <a:solidFill>
                  <a:srgbClr val="FFFF00"/>
                </a:solidFill>
              </a:rPr>
              <a:t>did</a:t>
            </a:r>
            <a:r>
              <a:rPr lang="it-IT" sz="4400" b="1" dirty="0">
                <a:solidFill>
                  <a:srgbClr val="FFFF00"/>
                </a:solidFill>
              </a:rPr>
              <a:t> </a:t>
            </a:r>
            <a:r>
              <a:rPr lang="it-IT" sz="4400" b="1" dirty="0" err="1">
                <a:solidFill>
                  <a:srgbClr val="FFFF00"/>
                </a:solidFill>
              </a:rPr>
              <a:t>What</a:t>
            </a:r>
            <a:r>
              <a:rPr lang="it-IT" sz="4400" b="1" dirty="0"/>
              <a:t> to </a:t>
            </a:r>
            <a:r>
              <a:rPr lang="it-IT" sz="4400" b="1" dirty="0" err="1">
                <a:solidFill>
                  <a:srgbClr val="00B050"/>
                </a:solidFill>
              </a:rPr>
              <a:t>Whom</a:t>
            </a:r>
            <a:r>
              <a:rPr lang="it-IT" sz="4400" b="1" dirty="0"/>
              <a:t>, </a:t>
            </a:r>
            <a:r>
              <a:rPr lang="it-IT" sz="4400" b="1" dirty="0" err="1"/>
              <a:t>how</a:t>
            </a:r>
            <a:r>
              <a:rPr lang="it-IT" sz="4400" b="1" dirty="0"/>
              <a:t>, </a:t>
            </a:r>
            <a:r>
              <a:rPr lang="it-IT" sz="4400" b="1" dirty="0" err="1"/>
              <a:t>Where</a:t>
            </a:r>
            <a:r>
              <a:rPr lang="it-IT" sz="4400" b="1" dirty="0"/>
              <a:t> and </a:t>
            </a:r>
            <a:r>
              <a:rPr lang="it-IT" sz="4400" b="1" dirty="0" err="1"/>
              <a:t>When</a:t>
            </a:r>
            <a:r>
              <a:rPr lang="it-IT" sz="4400" b="1" dirty="0"/>
              <a:t>?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it-IT" dirty="0"/>
              <a:t>"</a:t>
            </a: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it-IT" dirty="0"/>
              <a:t>"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282449-0125-4726-92CA-BC52D8048A58}" type="datetime1">
              <a:rPr lang="it-IT" smtClean="0"/>
              <a:t>24/07/2022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29</a:t>
            </a:fld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8AA3FC32-A901-7460-13E9-1B330D33630D}"/>
              </a:ext>
            </a:extLst>
          </p:cNvPr>
          <p:cNvGrpSpPr/>
          <p:nvPr/>
        </p:nvGrpSpPr>
        <p:grpSpPr>
          <a:xfrm>
            <a:off x="3820246" y="4601478"/>
            <a:ext cx="4551508" cy="753533"/>
            <a:chOff x="3559558" y="5054600"/>
            <a:chExt cx="4551508" cy="753533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292BDF96-C8F6-E262-8499-330D4229968B}"/>
                </a:ext>
              </a:extLst>
            </p:cNvPr>
            <p:cNvSpPr/>
            <p:nvPr/>
          </p:nvSpPr>
          <p:spPr>
            <a:xfrm>
              <a:off x="7052731" y="5135393"/>
              <a:ext cx="1058335" cy="672740"/>
            </a:xfrm>
            <a:prstGeom prst="roundRect">
              <a:avLst/>
            </a:prstGeom>
            <a:solidFill>
              <a:srgbClr val="00B050">
                <a:alpha val="50196"/>
              </a:srgbClr>
            </a:solidFill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400" dirty="0">
                  <a:solidFill>
                    <a:srgbClr val="00B050"/>
                  </a:solidFill>
                </a:rPr>
                <a:t>To whom?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5EE225E8-DA61-4F96-2733-BF7B7EA04C5F}"/>
                </a:ext>
              </a:extLst>
            </p:cNvPr>
            <p:cNvSpPr/>
            <p:nvPr/>
          </p:nvSpPr>
          <p:spPr>
            <a:xfrm>
              <a:off x="5198534" y="5135393"/>
              <a:ext cx="1058335" cy="672740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400" dirty="0">
                  <a:solidFill>
                    <a:srgbClr val="FFFF00"/>
                  </a:solidFill>
                </a:rPr>
                <a:t>Did what?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16FA21F0-6A18-B1A0-8017-D94918BB79B4}"/>
                </a:ext>
              </a:extLst>
            </p:cNvPr>
            <p:cNvSpPr/>
            <p:nvPr/>
          </p:nvSpPr>
          <p:spPr>
            <a:xfrm>
              <a:off x="4461933" y="5135393"/>
              <a:ext cx="702733" cy="672740"/>
            </a:xfrm>
            <a:prstGeom prst="roundRect">
              <a:avLst/>
            </a:prstGeom>
            <a:solidFill>
              <a:srgbClr val="FF66FF">
                <a:alpha val="50196"/>
              </a:srgbClr>
            </a:solidFill>
            <a:ln w="28575">
              <a:solidFill>
                <a:srgbClr val="FF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400" dirty="0">
                  <a:solidFill>
                    <a:srgbClr val="FF66FF"/>
                  </a:solidFill>
                </a:rPr>
                <a:t>Who?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CCF456B-624D-BA0F-8B9C-50E440BE3659}"/>
                </a:ext>
              </a:extLst>
            </p:cNvPr>
            <p:cNvSpPr txBox="1"/>
            <p:nvPr/>
          </p:nvSpPr>
          <p:spPr>
            <a:xfrm>
              <a:off x="3559558" y="5054600"/>
              <a:ext cx="4429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The	cat	ate	the	fish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Categories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Person (PER),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Location (LOC),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Group (GRP),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Corporation (CORP),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Product (PROD),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Creative Work (CW)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Other (O)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CFA61D2-5288-6ABF-7DDD-CE51D4E5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2017467"/>
            <a:ext cx="856417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Algorithm</a:t>
            </a:r>
            <a:endParaRPr lang="it-IT" dirty="0"/>
          </a:p>
        </p:txBody>
      </p:sp>
      <p:graphicFrame>
        <p:nvGraphicFramePr>
          <p:cNvPr id="2" name="Diagramma 2" descr="Elemento grafico SmartArt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/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F176966A-FB32-40E8-82D9-3D3F6A11DCFE}" type="datetime1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292866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Architectures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512384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Step 3-4: </a:t>
            </a:r>
            <a:br>
              <a:rPr lang="it-IT" dirty="0"/>
            </a:br>
            <a:r>
              <a:rPr lang="it-IT" dirty="0"/>
              <a:t>Base model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32</a:t>
            </a:fld>
            <a:endParaRPr lang="it-IT"/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F18D104A-2DD2-6F5B-5091-8F85D5CE677F}"/>
              </a:ext>
            </a:extLst>
          </p:cNvPr>
          <p:cNvGrpSpPr/>
          <p:nvPr/>
        </p:nvGrpSpPr>
        <p:grpSpPr>
          <a:xfrm>
            <a:off x="1651004" y="1880657"/>
            <a:ext cx="4826002" cy="3741479"/>
            <a:chOff x="1651004" y="1880657"/>
            <a:chExt cx="4826002" cy="374147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21A77AA9-C750-7D42-86E8-168A06E71214}"/>
                </a:ext>
              </a:extLst>
            </p:cNvPr>
            <p:cNvSpPr/>
            <p:nvPr/>
          </p:nvSpPr>
          <p:spPr>
            <a:xfrm>
              <a:off x="2015071" y="2683935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Transformer</a:t>
              </a: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DA21C431-A6E4-BB21-9D51-C658EF8899A8}"/>
                </a:ext>
              </a:extLst>
            </p:cNvPr>
            <p:cNvSpPr/>
            <p:nvPr/>
          </p:nvSpPr>
          <p:spPr>
            <a:xfrm>
              <a:off x="4682073" y="2688168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Predicate Embedding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C4B8284C-D5CB-73FA-7B4A-3B82BCCAB6E3}"/>
                </a:ext>
              </a:extLst>
            </p:cNvPr>
            <p:cNvSpPr/>
            <p:nvPr/>
          </p:nvSpPr>
          <p:spPr>
            <a:xfrm>
              <a:off x="2015069" y="4902470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Classifier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85C3CF44-490C-1C19-769F-FEB510C6829E}"/>
                </a:ext>
              </a:extLst>
            </p:cNvPr>
            <p:cNvSpPr/>
            <p:nvPr/>
          </p:nvSpPr>
          <p:spPr>
            <a:xfrm>
              <a:off x="4682071" y="4902470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B-LSTM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1540C98B-3401-324D-C6DA-A8D032BC9922}"/>
                </a:ext>
              </a:extLst>
            </p:cNvPr>
            <p:cNvSpPr/>
            <p:nvPr/>
          </p:nvSpPr>
          <p:spPr>
            <a:xfrm>
              <a:off x="4682072" y="3795319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Concatenation</a:t>
              </a: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6544B2DB-505F-8082-65A6-57C70F4D2296}"/>
                </a:ext>
              </a:extLst>
            </p:cNvPr>
            <p:cNvCxnSpPr>
              <a:cxnSpLocks/>
              <a:stCxn id="33" idx="2"/>
              <a:endCxn id="3" idx="0"/>
            </p:cNvCxnSpPr>
            <p:nvPr/>
          </p:nvCxnSpPr>
          <p:spPr>
            <a:xfrm>
              <a:off x="2912535" y="2249989"/>
              <a:ext cx="3" cy="4339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E545904A-B4C6-27FC-294A-83DD74AC651E}"/>
                </a:ext>
              </a:extLst>
            </p:cNvPr>
            <p:cNvCxnSpPr>
              <a:cxnSpLocks/>
              <a:stCxn id="34" idx="2"/>
              <a:endCxn id="8" idx="0"/>
            </p:cNvCxnSpPr>
            <p:nvPr/>
          </p:nvCxnSpPr>
          <p:spPr>
            <a:xfrm>
              <a:off x="5579537" y="2249989"/>
              <a:ext cx="3" cy="43817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C957C2A9-94FD-A234-6839-D24CAE3D9D9E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 flipH="1">
              <a:off x="5579538" y="4514985"/>
              <a:ext cx="1" cy="387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2D3E6684-B774-5ED7-86A9-FA4993C06D5E}"/>
                </a:ext>
              </a:extLst>
            </p:cNvPr>
            <p:cNvCxnSpPr>
              <a:cxnSpLocks/>
              <a:stCxn id="3" idx="2"/>
              <a:endCxn id="11" idx="1"/>
            </p:cNvCxnSpPr>
            <p:nvPr/>
          </p:nvCxnSpPr>
          <p:spPr>
            <a:xfrm rot="16200000" flipH="1">
              <a:off x="3421530" y="2894609"/>
              <a:ext cx="751551" cy="1769534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315409FC-DEBD-515C-2340-B096445370F4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>
              <a:off x="3810002" y="5262303"/>
              <a:ext cx="87206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3D68D357-5500-C86A-EBBB-8A25D313E19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5579539" y="3407834"/>
              <a:ext cx="1" cy="387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EF26BE34-09E7-3354-FC4A-920780F1985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1651004" y="5262303"/>
              <a:ext cx="36406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802AC704-3DC2-ED1C-7BD4-D6E5DCA488B9}"/>
                </a:ext>
              </a:extLst>
            </p:cNvPr>
            <p:cNvSpPr txBox="1"/>
            <p:nvPr/>
          </p:nvSpPr>
          <p:spPr>
            <a:xfrm>
              <a:off x="1934190" y="1880657"/>
              <a:ext cx="1956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Transformer input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CDD98F4C-5D8C-BA9B-1309-599E983DEB87}"/>
                </a:ext>
              </a:extLst>
            </p:cNvPr>
            <p:cNvSpPr txBox="1"/>
            <p:nvPr/>
          </p:nvSpPr>
          <p:spPr>
            <a:xfrm>
              <a:off x="4731805" y="1880657"/>
              <a:ext cx="1695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Predicate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102971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Step 3-4: </a:t>
            </a:r>
            <a:br>
              <a:rPr lang="it-IT" dirty="0"/>
            </a:br>
            <a:r>
              <a:rPr lang="it-IT" dirty="0"/>
              <a:t>Base model + POS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33</a:t>
            </a:fld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66E37805-B94B-8D23-2531-1D164025A2E5}"/>
              </a:ext>
            </a:extLst>
          </p:cNvPr>
          <p:cNvSpPr/>
          <p:nvPr/>
        </p:nvSpPr>
        <p:spPr>
          <a:xfrm>
            <a:off x="2015071" y="2683935"/>
            <a:ext cx="1794933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Transformer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2343F25-2874-72A8-FB81-59C67DD0DA0E}"/>
              </a:ext>
            </a:extLst>
          </p:cNvPr>
          <p:cNvSpPr/>
          <p:nvPr/>
        </p:nvSpPr>
        <p:spPr>
          <a:xfrm>
            <a:off x="4682073" y="2688168"/>
            <a:ext cx="1794933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Predicate Embedding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4C95B69-B1A3-8F45-60F5-AA07C44E1A57}"/>
              </a:ext>
            </a:extLst>
          </p:cNvPr>
          <p:cNvSpPr/>
          <p:nvPr/>
        </p:nvSpPr>
        <p:spPr>
          <a:xfrm>
            <a:off x="2015069" y="4902470"/>
            <a:ext cx="1794933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Classifier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934371E-FE0A-E1DE-9666-2C55F6976D62}"/>
              </a:ext>
            </a:extLst>
          </p:cNvPr>
          <p:cNvSpPr/>
          <p:nvPr/>
        </p:nvSpPr>
        <p:spPr>
          <a:xfrm>
            <a:off x="4682071" y="4902470"/>
            <a:ext cx="1794933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B-LSTM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51EECDAE-425C-ACFF-6AF8-AD134B4DE9FC}"/>
              </a:ext>
            </a:extLst>
          </p:cNvPr>
          <p:cNvSpPr/>
          <p:nvPr/>
        </p:nvSpPr>
        <p:spPr>
          <a:xfrm>
            <a:off x="4682072" y="3795319"/>
            <a:ext cx="1794933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Concatenation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969615-010E-A6E2-DAC3-4A2E792D129A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2912535" y="2249989"/>
            <a:ext cx="3" cy="433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DF39398-DA35-C162-8ABD-9CE66114FB0D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>
            <a:off x="5579537" y="2249989"/>
            <a:ext cx="3" cy="4381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CE769D9-7B0C-D82C-02B4-648A1D2D060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579538" y="4514985"/>
            <a:ext cx="1" cy="3874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8">
            <a:extLst>
              <a:ext uri="{FF2B5EF4-FFF2-40B4-BE49-F238E27FC236}">
                <a16:creationId xmlns:a16="http://schemas.microsoft.com/office/drawing/2014/main" id="{D196C124-32D3-B44C-D031-15BECCA8117B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rot="16200000" flipH="1">
            <a:off x="3421530" y="2894609"/>
            <a:ext cx="751551" cy="176953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A954B8-6535-5A40-8C25-4E954FBB9DD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810002" y="5262303"/>
            <a:ext cx="8720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23E680E-4B70-3A03-3705-182048C1E35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5579539" y="3407834"/>
            <a:ext cx="1" cy="3874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B616E9-B6BD-9972-AEF3-54E15CB3C3F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651004" y="5262303"/>
            <a:ext cx="3640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32F29C-3DEF-DDCD-6883-858599C1B369}"/>
              </a:ext>
            </a:extLst>
          </p:cNvPr>
          <p:cNvSpPr txBox="1"/>
          <p:nvPr/>
        </p:nvSpPr>
        <p:spPr>
          <a:xfrm>
            <a:off x="1934190" y="1880657"/>
            <a:ext cx="195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Transformer input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0841E83-29EB-9853-F5E5-A2EC8A1FE45B}"/>
              </a:ext>
            </a:extLst>
          </p:cNvPr>
          <p:cNvSpPr txBox="1"/>
          <p:nvPr/>
        </p:nvSpPr>
        <p:spPr>
          <a:xfrm>
            <a:off x="4731805" y="1880657"/>
            <a:ext cx="169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Predicate input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D021D52B-5789-2165-14D7-CB9D2F1CEF79}"/>
              </a:ext>
            </a:extLst>
          </p:cNvPr>
          <p:cNvSpPr/>
          <p:nvPr/>
        </p:nvSpPr>
        <p:spPr>
          <a:xfrm>
            <a:off x="7374470" y="2683934"/>
            <a:ext cx="1794933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 </a:t>
            </a:r>
            <a:br>
              <a:rPr lang="en-GB" dirty="0"/>
            </a:br>
            <a:r>
              <a:rPr lang="en-GB" dirty="0"/>
              <a:t>Embedding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5DFD169-D1A4-C6A6-88A6-4E7675C5BF68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8271937" y="2252486"/>
            <a:ext cx="0" cy="431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18">
            <a:extLst>
              <a:ext uri="{FF2B5EF4-FFF2-40B4-BE49-F238E27FC236}">
                <a16:creationId xmlns:a16="http://schemas.microsoft.com/office/drawing/2014/main" id="{0DEB074F-398D-D639-8620-1467BB47DE16}"/>
              </a:ext>
            </a:extLst>
          </p:cNvPr>
          <p:cNvCxnSpPr>
            <a:cxnSpLocks/>
            <a:stCxn id="22" idx="2"/>
            <a:endCxn id="12" idx="3"/>
          </p:cNvCxnSpPr>
          <p:nvPr/>
        </p:nvCxnSpPr>
        <p:spPr>
          <a:xfrm rot="5400000">
            <a:off x="6998695" y="2881910"/>
            <a:ext cx="751552" cy="179493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6FDAA74-0294-860D-D03B-A353EC1721DC}"/>
              </a:ext>
            </a:extLst>
          </p:cNvPr>
          <p:cNvSpPr txBox="1"/>
          <p:nvPr/>
        </p:nvSpPr>
        <p:spPr>
          <a:xfrm>
            <a:off x="7693092" y="18831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POS input</a:t>
            </a:r>
          </a:p>
        </p:txBody>
      </p:sp>
    </p:spTree>
    <p:extLst>
      <p:ext uri="{BB962C8B-B14F-4D97-AF65-F5344CB8AC3E}">
        <p14:creationId xmlns:p14="http://schemas.microsoft.com/office/powerpoint/2010/main" val="4117111296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Autofit/>
          </a:bodyPr>
          <a:lstStyle/>
          <a:p>
            <a:pPr rtl="0"/>
            <a:r>
              <a:rPr lang="it-IT" dirty="0"/>
              <a:t>Step 1: </a:t>
            </a:r>
            <a:br>
              <a:rPr lang="it-IT" dirty="0"/>
            </a:br>
            <a:r>
              <a:rPr lang="it-IT" dirty="0"/>
              <a:t>Base model – Predicate </a:t>
            </a:r>
            <a:r>
              <a:rPr lang="it-IT" dirty="0" err="1"/>
              <a:t>Embedding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34</a:t>
            </a:fld>
            <a:endParaRPr lang="it-IT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0251FD2-F2CC-18C4-91CB-3E027120D26C}"/>
              </a:ext>
            </a:extLst>
          </p:cNvPr>
          <p:cNvGrpSpPr/>
          <p:nvPr/>
        </p:nvGrpSpPr>
        <p:grpSpPr>
          <a:xfrm>
            <a:off x="1651004" y="1880657"/>
            <a:ext cx="4906879" cy="3741479"/>
            <a:chOff x="1651004" y="1880657"/>
            <a:chExt cx="4906879" cy="3741479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D66CFBB-DAC0-A989-0527-3A6B9418A035}"/>
                </a:ext>
              </a:extLst>
            </p:cNvPr>
            <p:cNvSpPr/>
            <p:nvPr/>
          </p:nvSpPr>
          <p:spPr>
            <a:xfrm>
              <a:off x="4682073" y="2688168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Transformer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4B1067A-5DEA-AD61-D792-5FF70A46FF15}"/>
                </a:ext>
              </a:extLst>
            </p:cNvPr>
            <p:cNvSpPr/>
            <p:nvPr/>
          </p:nvSpPr>
          <p:spPr>
            <a:xfrm>
              <a:off x="2015069" y="4902470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Classifier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F27905CA-6BC2-32EA-9211-2B78BD38225D}"/>
                </a:ext>
              </a:extLst>
            </p:cNvPr>
            <p:cNvSpPr/>
            <p:nvPr/>
          </p:nvSpPr>
          <p:spPr>
            <a:xfrm>
              <a:off x="4682071" y="4902470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B-LSTM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039D5B1D-031C-60EF-6A48-EF23CA3352FE}"/>
                </a:ext>
              </a:extLst>
            </p:cNvPr>
            <p:cNvSpPr/>
            <p:nvPr/>
          </p:nvSpPr>
          <p:spPr>
            <a:xfrm>
              <a:off x="4682072" y="3795319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Concatenation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C6C6D568-830E-E3F9-9DE6-CA5BE3F354A9}"/>
                </a:ext>
              </a:extLst>
            </p:cNvPr>
            <p:cNvCxnSpPr>
              <a:cxnSpLocks/>
              <a:stCxn id="22" idx="2"/>
              <a:endCxn id="10" idx="0"/>
            </p:cNvCxnSpPr>
            <p:nvPr/>
          </p:nvCxnSpPr>
          <p:spPr>
            <a:xfrm>
              <a:off x="5579539" y="2249989"/>
              <a:ext cx="1" cy="43817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577F9818-8889-43DF-820F-8D8FF7781892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5579538" y="4514985"/>
              <a:ext cx="1" cy="387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753D427-F7DE-42F8-7236-0423E9D56D72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3810002" y="5262303"/>
              <a:ext cx="87206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97F059E6-E5B9-CA4F-96E0-5A46014D7CD8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5579539" y="3407834"/>
              <a:ext cx="1" cy="387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5A832035-AC2B-B25A-C996-F36C2FB1F05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651004" y="5262303"/>
              <a:ext cx="36406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8892E079-EA38-3150-8BF3-4E241B9E1D67}"/>
                </a:ext>
              </a:extLst>
            </p:cNvPr>
            <p:cNvSpPr txBox="1"/>
            <p:nvPr/>
          </p:nvSpPr>
          <p:spPr>
            <a:xfrm>
              <a:off x="4601194" y="1880657"/>
              <a:ext cx="1956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Transformer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54212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Step 2: </a:t>
            </a:r>
            <a:br>
              <a:rPr lang="it-IT" dirty="0"/>
            </a:br>
            <a:r>
              <a:rPr lang="it-IT" dirty="0"/>
              <a:t>Base model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35</a:t>
            </a:fld>
            <a:endParaRPr lang="it-IT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6DC0905-466E-EA5C-4776-25E9F4BF936F}"/>
              </a:ext>
            </a:extLst>
          </p:cNvPr>
          <p:cNvGrpSpPr/>
          <p:nvPr/>
        </p:nvGrpSpPr>
        <p:grpSpPr>
          <a:xfrm>
            <a:off x="1651004" y="1880657"/>
            <a:ext cx="4826002" cy="3741479"/>
            <a:chOff x="1651004" y="1880657"/>
            <a:chExt cx="4826002" cy="3741479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F78C0CF1-2698-4C22-044C-D5811FDC57CC}"/>
                </a:ext>
              </a:extLst>
            </p:cNvPr>
            <p:cNvSpPr/>
            <p:nvPr/>
          </p:nvSpPr>
          <p:spPr>
            <a:xfrm>
              <a:off x="2015071" y="2683935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Transformer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D8DF84A1-7E98-1425-CCDB-19BD280DCF1F}"/>
                </a:ext>
              </a:extLst>
            </p:cNvPr>
            <p:cNvSpPr/>
            <p:nvPr/>
          </p:nvSpPr>
          <p:spPr>
            <a:xfrm>
              <a:off x="4682073" y="2688168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Predicate Embedding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A2F49A5-A198-2908-DAAF-ABC002D920D0}"/>
                </a:ext>
              </a:extLst>
            </p:cNvPr>
            <p:cNvSpPr/>
            <p:nvPr/>
          </p:nvSpPr>
          <p:spPr>
            <a:xfrm>
              <a:off x="2015069" y="4902470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Classifier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A17DE269-F506-FFF0-5682-11E2CB7392BE}"/>
                </a:ext>
              </a:extLst>
            </p:cNvPr>
            <p:cNvSpPr/>
            <p:nvPr/>
          </p:nvSpPr>
          <p:spPr>
            <a:xfrm>
              <a:off x="4682071" y="4902470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B-LSTM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A9618337-1D5F-25E4-7554-03EA49CC0BF6}"/>
                </a:ext>
              </a:extLst>
            </p:cNvPr>
            <p:cNvSpPr/>
            <p:nvPr/>
          </p:nvSpPr>
          <p:spPr>
            <a:xfrm>
              <a:off x="4682072" y="3795319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Concatenation</a:t>
              </a:r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6FD517FF-1717-607A-2EA7-93CA5B85128A}"/>
                </a:ext>
              </a:extLst>
            </p:cNvPr>
            <p:cNvCxnSpPr>
              <a:cxnSpLocks/>
              <a:stCxn id="21" idx="2"/>
              <a:endCxn id="9" idx="0"/>
            </p:cNvCxnSpPr>
            <p:nvPr/>
          </p:nvCxnSpPr>
          <p:spPr>
            <a:xfrm>
              <a:off x="2912535" y="2249989"/>
              <a:ext cx="3" cy="4339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1A9C565A-8D28-966F-2D65-72EB9E41E1C2}"/>
                </a:ext>
              </a:extLst>
            </p:cNvPr>
            <p:cNvCxnSpPr>
              <a:cxnSpLocks/>
              <a:stCxn id="22" idx="2"/>
              <a:endCxn id="10" idx="0"/>
            </p:cNvCxnSpPr>
            <p:nvPr/>
          </p:nvCxnSpPr>
          <p:spPr>
            <a:xfrm>
              <a:off x="5579537" y="2249989"/>
              <a:ext cx="3" cy="43817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FFFB9E6E-3DA9-0D9B-5809-BC3830B01A22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5579538" y="4514985"/>
              <a:ext cx="1" cy="387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8">
              <a:extLst>
                <a:ext uri="{FF2B5EF4-FFF2-40B4-BE49-F238E27FC236}">
                  <a16:creationId xmlns:a16="http://schemas.microsoft.com/office/drawing/2014/main" id="{99E5A478-EE3B-6F24-B0F1-029127905F79}"/>
                </a:ext>
              </a:extLst>
            </p:cNvPr>
            <p:cNvCxnSpPr>
              <a:cxnSpLocks/>
              <a:stCxn id="9" idx="2"/>
              <a:endCxn id="13" idx="1"/>
            </p:cNvCxnSpPr>
            <p:nvPr/>
          </p:nvCxnSpPr>
          <p:spPr>
            <a:xfrm rot="16200000" flipH="1">
              <a:off x="3421530" y="2894609"/>
              <a:ext cx="751551" cy="1769534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A7DD91E3-E47E-6943-5B78-1F95B85B5888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3810002" y="5262303"/>
              <a:ext cx="87206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CBBEDF4B-8FBF-22E6-1264-41128A3BAAAF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5579539" y="3407834"/>
              <a:ext cx="1" cy="387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665847EC-2DEF-6E2A-9B73-5F6CB8BD895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651004" y="5262303"/>
              <a:ext cx="36406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F8468C4-7ADD-0D64-EA74-EFA724E1B4B2}"/>
                </a:ext>
              </a:extLst>
            </p:cNvPr>
            <p:cNvSpPr txBox="1"/>
            <p:nvPr/>
          </p:nvSpPr>
          <p:spPr>
            <a:xfrm>
              <a:off x="1934190" y="1880657"/>
              <a:ext cx="1956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Transformer input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E8A319A8-BDF7-45FD-4706-2A8DD4199921}"/>
                </a:ext>
              </a:extLst>
            </p:cNvPr>
            <p:cNvSpPr txBox="1"/>
            <p:nvPr/>
          </p:nvSpPr>
          <p:spPr>
            <a:xfrm>
              <a:off x="4731805" y="1880657"/>
              <a:ext cx="1695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Predicate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83074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Preprocess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825250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Preprocess</a:t>
            </a:r>
            <a:r>
              <a:rPr lang="it-IT" dirty="0"/>
              <a:t>: Base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37</a:t>
            </a:fld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465ABDA-0851-77A4-D75A-42F19E0CFD09}"/>
              </a:ext>
            </a:extLst>
          </p:cNvPr>
          <p:cNvGrpSpPr/>
          <p:nvPr/>
        </p:nvGrpSpPr>
        <p:grpSpPr>
          <a:xfrm>
            <a:off x="1167492" y="2177961"/>
            <a:ext cx="5570294" cy="2510020"/>
            <a:chOff x="1167492" y="2177961"/>
            <a:chExt cx="5570294" cy="2510020"/>
          </a:xfrm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3EF6DA74-847F-EE0D-F913-69A5A632FC4E}"/>
                </a:ext>
              </a:extLst>
            </p:cNvPr>
            <p:cNvSpPr/>
            <p:nvPr/>
          </p:nvSpPr>
          <p:spPr>
            <a:xfrm>
              <a:off x="2131008" y="2177961"/>
              <a:ext cx="4606778" cy="377748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“I used a Transformer”</a:t>
              </a:r>
              <a:endParaRPr lang="en-GB" b="1" dirty="0"/>
            </a:p>
          </p:txBody>
        </p: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14A59711-BFF3-2188-72F2-818D57EB32D2}"/>
                </a:ext>
              </a:extLst>
            </p:cNvPr>
            <p:cNvSpPr/>
            <p:nvPr/>
          </p:nvSpPr>
          <p:spPr>
            <a:xfrm>
              <a:off x="2131007" y="2698293"/>
              <a:ext cx="4606778" cy="377748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[[CLS], I, used, a, Trans, </a:t>
              </a:r>
              <a:r>
                <a:rPr lang="en-US" b="1" u="sng" dirty="0">
                  <a:solidFill>
                    <a:srgbClr val="FFFF00"/>
                  </a:solidFill>
                </a:rPr>
                <a:t>##former</a:t>
              </a:r>
              <a:r>
                <a:rPr lang="en-US" b="1" dirty="0"/>
                <a:t>, [SEP]]</a:t>
              </a:r>
              <a:endParaRPr lang="en-GB" b="1" dirty="0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5AA46517-2EA1-B665-1261-CC1D307060ED}"/>
                </a:ext>
              </a:extLst>
            </p:cNvPr>
            <p:cNvSpPr/>
            <p:nvPr/>
          </p:nvSpPr>
          <p:spPr>
            <a:xfrm>
              <a:off x="2131007" y="3214518"/>
              <a:ext cx="4606778" cy="3777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[101, 146, 1215, 170, 13809, </a:t>
              </a:r>
              <a:r>
                <a:rPr lang="en-US" b="1" u="sng" dirty="0">
                  <a:solidFill>
                    <a:srgbClr val="FFFF00"/>
                  </a:solidFill>
                </a:rPr>
                <a:t>23763</a:t>
              </a:r>
              <a:r>
                <a:rPr lang="en-US" b="1" dirty="0"/>
                <a:t>, 102]</a:t>
              </a:r>
              <a:endParaRPr lang="en-GB" b="1" dirty="0"/>
            </a:p>
          </p:txBody>
        </p:sp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1499D117-9C8D-218F-5D2E-8DE135BEDF31}"/>
                </a:ext>
              </a:extLst>
            </p:cNvPr>
            <p:cNvSpPr/>
            <p:nvPr/>
          </p:nvSpPr>
          <p:spPr>
            <a:xfrm>
              <a:off x="2131007" y="4001303"/>
              <a:ext cx="4606778" cy="3777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1,       2,       1,       1,       </a:t>
              </a:r>
              <a:r>
                <a:rPr lang="en-US" b="1" u="sng" dirty="0">
                  <a:solidFill>
                    <a:srgbClr val="FFFF00"/>
                  </a:solidFill>
                </a:rPr>
                <a:t>0</a:t>
              </a:r>
              <a:r>
                <a:rPr lang="en-US" b="1" dirty="0"/>
                <a:t>,       0]</a:t>
              </a:r>
              <a:endParaRPr lang="en-GB" b="1" dirty="0"/>
            </a:p>
          </p:txBody>
        </p:sp>
        <p:sp>
          <p:nvSpPr>
            <p:cNvPr id="34" name="Parentesi graffa aperta 33">
              <a:extLst>
                <a:ext uri="{FF2B5EF4-FFF2-40B4-BE49-F238E27FC236}">
                  <a16:creationId xmlns:a16="http://schemas.microsoft.com/office/drawing/2014/main" id="{E2DEA011-24C9-EDE6-24B2-E5143F4FA80A}"/>
                </a:ext>
              </a:extLst>
            </p:cNvPr>
            <p:cNvSpPr/>
            <p:nvPr/>
          </p:nvSpPr>
          <p:spPr>
            <a:xfrm>
              <a:off x="1819703" y="3395133"/>
              <a:ext cx="311304" cy="8289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34191456-8729-BE5E-928A-44C59406375F}"/>
                </a:ext>
              </a:extLst>
            </p:cNvPr>
            <p:cNvSpPr txBox="1"/>
            <p:nvPr/>
          </p:nvSpPr>
          <p:spPr>
            <a:xfrm>
              <a:off x="1167492" y="3603968"/>
              <a:ext cx="703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Input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3FF82DF2-264B-6A02-C80E-D764219E98DF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flipH="1">
              <a:off x="4434396" y="2555709"/>
              <a:ext cx="1" cy="142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5555A2A2-E311-B924-D94A-C031E8258AC3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>
              <a:off x="4434396" y="3076041"/>
              <a:ext cx="0" cy="138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A57C90A9-233E-0931-4D0D-8B17A4D0D8C9}"/>
                </a:ext>
              </a:extLst>
            </p:cNvPr>
            <p:cNvSpPr txBox="1"/>
            <p:nvPr/>
          </p:nvSpPr>
          <p:spPr>
            <a:xfrm>
              <a:off x="3439766" y="3532481"/>
              <a:ext cx="1989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Transformer input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F5EC5893-3C47-20CE-F90C-9B8B84417649}"/>
                </a:ext>
              </a:extLst>
            </p:cNvPr>
            <p:cNvSpPr txBox="1"/>
            <p:nvPr/>
          </p:nvSpPr>
          <p:spPr>
            <a:xfrm>
              <a:off x="2964222" y="4318649"/>
              <a:ext cx="2940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Predicate Embedding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740390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Preprocess</a:t>
            </a:r>
            <a:r>
              <a:rPr lang="it-IT" dirty="0"/>
              <a:t>: Base + POS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38</a:t>
            </a:fld>
            <a:endParaRPr lang="it-IT"/>
          </a:p>
        </p:txBody>
      </p: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E80B6F2E-6BA3-BB45-B48F-7A3019FDFE79}"/>
              </a:ext>
            </a:extLst>
          </p:cNvPr>
          <p:cNvGrpSpPr/>
          <p:nvPr/>
        </p:nvGrpSpPr>
        <p:grpSpPr>
          <a:xfrm>
            <a:off x="1167492" y="2177961"/>
            <a:ext cx="5570294" cy="3302743"/>
            <a:chOff x="1167492" y="2177961"/>
            <a:chExt cx="5570294" cy="330274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7621E152-96E2-847A-7741-880802601F39}"/>
                </a:ext>
              </a:extLst>
            </p:cNvPr>
            <p:cNvSpPr/>
            <p:nvPr/>
          </p:nvSpPr>
          <p:spPr>
            <a:xfrm>
              <a:off x="2131007" y="4773714"/>
              <a:ext cx="4606778" cy="3777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11,      16,      6,      8,       </a:t>
              </a:r>
              <a:r>
                <a:rPr lang="en-US" b="1" u="sng" dirty="0">
                  <a:solidFill>
                    <a:srgbClr val="FFFF00"/>
                  </a:solidFill>
                </a:rPr>
                <a:t>0</a:t>
              </a:r>
              <a:r>
                <a:rPr lang="en-US" b="1" dirty="0"/>
                <a:t>,       0]</a:t>
              </a:r>
              <a:endParaRPr lang="en-GB" b="1" dirty="0"/>
            </a:p>
          </p:txBody>
        </p:sp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1B248E6F-6820-9A93-E781-92D058CD1AC5}"/>
                </a:ext>
              </a:extLst>
            </p:cNvPr>
            <p:cNvSpPr/>
            <p:nvPr/>
          </p:nvSpPr>
          <p:spPr>
            <a:xfrm>
              <a:off x="2131008" y="2177961"/>
              <a:ext cx="4606778" cy="3777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“I used a Transformer”</a:t>
              </a:r>
              <a:endParaRPr lang="en-GB" b="1" dirty="0"/>
            </a:p>
          </p:txBody>
        </p:sp>
        <p:sp>
          <p:nvSpPr>
            <p:cNvPr id="48" name="Rettangolo con angoli arrotondati 47">
              <a:extLst>
                <a:ext uri="{FF2B5EF4-FFF2-40B4-BE49-F238E27FC236}">
                  <a16:creationId xmlns:a16="http://schemas.microsoft.com/office/drawing/2014/main" id="{388403A2-EE18-D179-9330-18274E1C0E97}"/>
                </a:ext>
              </a:extLst>
            </p:cNvPr>
            <p:cNvSpPr/>
            <p:nvPr/>
          </p:nvSpPr>
          <p:spPr>
            <a:xfrm>
              <a:off x="2131007" y="2698293"/>
              <a:ext cx="4606778" cy="3777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[[CLS], I, used, a, Trans, </a:t>
              </a:r>
              <a:r>
                <a:rPr lang="en-US" b="1" u="sng" dirty="0">
                  <a:solidFill>
                    <a:srgbClr val="FFFF00"/>
                  </a:solidFill>
                </a:rPr>
                <a:t>##former</a:t>
              </a:r>
              <a:r>
                <a:rPr lang="en-US" b="1" dirty="0"/>
                <a:t>, [SEP]]</a:t>
              </a:r>
              <a:endParaRPr lang="en-GB" b="1" dirty="0"/>
            </a:p>
          </p:txBody>
        </p:sp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A1539804-6AFB-B8E7-B4ED-88853686EB2C}"/>
                </a:ext>
              </a:extLst>
            </p:cNvPr>
            <p:cNvSpPr/>
            <p:nvPr/>
          </p:nvSpPr>
          <p:spPr>
            <a:xfrm>
              <a:off x="2131007" y="3214518"/>
              <a:ext cx="4606778" cy="3777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[101, 146, 1215, 170, 13809, </a:t>
              </a:r>
              <a:r>
                <a:rPr lang="en-US" b="1" u="sng" dirty="0">
                  <a:solidFill>
                    <a:srgbClr val="FFFF00"/>
                  </a:solidFill>
                </a:rPr>
                <a:t>23763</a:t>
              </a:r>
              <a:r>
                <a:rPr lang="en-US" b="1" dirty="0"/>
                <a:t>, 102]</a:t>
              </a:r>
              <a:endParaRPr lang="en-GB" b="1" dirty="0"/>
            </a:p>
          </p:txBody>
        </p:sp>
        <p:sp>
          <p:nvSpPr>
            <p:cNvPr id="50" name="Rettangolo con angoli arrotondati 49">
              <a:extLst>
                <a:ext uri="{FF2B5EF4-FFF2-40B4-BE49-F238E27FC236}">
                  <a16:creationId xmlns:a16="http://schemas.microsoft.com/office/drawing/2014/main" id="{D4C8021F-10D5-A6FA-CC86-1030F46703EC}"/>
                </a:ext>
              </a:extLst>
            </p:cNvPr>
            <p:cNvSpPr/>
            <p:nvPr/>
          </p:nvSpPr>
          <p:spPr>
            <a:xfrm>
              <a:off x="2131007" y="4001303"/>
              <a:ext cx="4606778" cy="3777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1,       2,       1,       1,       </a:t>
              </a:r>
              <a:r>
                <a:rPr lang="en-US" b="1" u="sng" dirty="0">
                  <a:solidFill>
                    <a:srgbClr val="FFFF00"/>
                  </a:solidFill>
                </a:rPr>
                <a:t>0</a:t>
              </a:r>
              <a:r>
                <a:rPr lang="en-US" b="1" dirty="0"/>
                <a:t>,       0]</a:t>
              </a:r>
              <a:endParaRPr lang="en-GB" b="1" dirty="0"/>
            </a:p>
          </p:txBody>
        </p:sp>
        <p:sp>
          <p:nvSpPr>
            <p:cNvPr id="61" name="Parentesi graffa aperta 60">
              <a:extLst>
                <a:ext uri="{FF2B5EF4-FFF2-40B4-BE49-F238E27FC236}">
                  <a16:creationId xmlns:a16="http://schemas.microsoft.com/office/drawing/2014/main" id="{3D211946-369C-71E8-7C47-803A3527BC83}"/>
                </a:ext>
              </a:extLst>
            </p:cNvPr>
            <p:cNvSpPr/>
            <p:nvPr/>
          </p:nvSpPr>
          <p:spPr>
            <a:xfrm>
              <a:off x="1819703" y="3395133"/>
              <a:ext cx="311304" cy="1575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4D438E98-1995-E0C6-E1D5-F2A7BC3CAC63}"/>
                </a:ext>
              </a:extLst>
            </p:cNvPr>
            <p:cNvSpPr txBox="1"/>
            <p:nvPr/>
          </p:nvSpPr>
          <p:spPr>
            <a:xfrm>
              <a:off x="1167492" y="3984968"/>
              <a:ext cx="703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Input</a:t>
              </a:r>
            </a:p>
          </p:txBody>
        </p:sp>
        <p:cxnSp>
          <p:nvCxnSpPr>
            <p:cNvPr id="63" name="Connettore 2 62">
              <a:extLst>
                <a:ext uri="{FF2B5EF4-FFF2-40B4-BE49-F238E27FC236}">
                  <a16:creationId xmlns:a16="http://schemas.microsoft.com/office/drawing/2014/main" id="{33160BDB-8CCE-9A92-F422-DB8D38788374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 flipH="1">
              <a:off x="4434396" y="2555709"/>
              <a:ext cx="1" cy="142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53F69578-5E03-0E4B-AC0E-6D0464748341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>
              <a:off x="4434396" y="3076041"/>
              <a:ext cx="0" cy="138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ABB59AF5-C741-6619-F4BA-EDF2996CB509}"/>
                </a:ext>
              </a:extLst>
            </p:cNvPr>
            <p:cNvSpPr txBox="1"/>
            <p:nvPr/>
          </p:nvSpPr>
          <p:spPr>
            <a:xfrm>
              <a:off x="3439766" y="3532481"/>
              <a:ext cx="1989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Transformer input</a:t>
              </a: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39CB1B0B-FEF3-13EB-EB36-A27CF9ED4CAB}"/>
                </a:ext>
              </a:extLst>
            </p:cNvPr>
            <p:cNvSpPr txBox="1"/>
            <p:nvPr/>
          </p:nvSpPr>
          <p:spPr>
            <a:xfrm>
              <a:off x="2964222" y="4318649"/>
              <a:ext cx="2940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Predicate Embedding input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4E01802E-1D00-ACF6-B12A-6F6D2DD7EEC4}"/>
                </a:ext>
              </a:extLst>
            </p:cNvPr>
            <p:cNvSpPr txBox="1"/>
            <p:nvPr/>
          </p:nvSpPr>
          <p:spPr>
            <a:xfrm>
              <a:off x="3195117" y="5111372"/>
              <a:ext cx="23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POS Embedding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438524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Preprocess</a:t>
            </a:r>
            <a:r>
              <a:rPr lang="it-IT" dirty="0"/>
              <a:t>: Base + POS + </a:t>
            </a:r>
            <a:r>
              <a:rPr lang="it-IT" dirty="0" err="1"/>
              <a:t>VerbAtlas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39</a:t>
            </a:fld>
            <a:endParaRPr lang="it-IT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7E00FC20-EF1D-237A-469A-DB34F0D7FD23}"/>
              </a:ext>
            </a:extLst>
          </p:cNvPr>
          <p:cNvGrpSpPr/>
          <p:nvPr/>
        </p:nvGrpSpPr>
        <p:grpSpPr>
          <a:xfrm>
            <a:off x="1167492" y="1814136"/>
            <a:ext cx="8911206" cy="3666568"/>
            <a:chOff x="1597044" y="1848003"/>
            <a:chExt cx="8911206" cy="3666568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3440D11C-1017-64DB-53AF-6C8C59CC93B1}"/>
                </a:ext>
              </a:extLst>
            </p:cNvPr>
            <p:cNvSpPr/>
            <p:nvPr/>
          </p:nvSpPr>
          <p:spPr>
            <a:xfrm>
              <a:off x="2560559" y="4807581"/>
              <a:ext cx="4606778" cy="3777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11,      16,      6,      8,       </a:t>
              </a:r>
              <a:r>
                <a:rPr lang="en-US" b="1" u="sng" dirty="0">
                  <a:solidFill>
                    <a:srgbClr val="FFFF00"/>
                  </a:solidFill>
                </a:rPr>
                <a:t>0</a:t>
              </a:r>
              <a:r>
                <a:rPr lang="en-US" b="1" dirty="0"/>
                <a:t>,       0]</a:t>
              </a:r>
              <a:endParaRPr lang="en-GB" b="1" dirty="0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AA43CDA8-0A11-F97D-4BD1-DD5399661AF3}"/>
                </a:ext>
              </a:extLst>
            </p:cNvPr>
            <p:cNvSpPr/>
            <p:nvPr/>
          </p:nvSpPr>
          <p:spPr>
            <a:xfrm>
              <a:off x="2560560" y="2211828"/>
              <a:ext cx="4606778" cy="3777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“I used a Transformer”</a:t>
              </a:r>
              <a:endParaRPr lang="en-GB" b="1" dirty="0"/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294939A2-C383-A8C6-944A-1AAF3E327926}"/>
                </a:ext>
              </a:extLst>
            </p:cNvPr>
            <p:cNvSpPr/>
            <p:nvPr/>
          </p:nvSpPr>
          <p:spPr>
            <a:xfrm>
              <a:off x="2560559" y="2732160"/>
              <a:ext cx="4606778" cy="3777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[[CLS], I, used, a, Trans, </a:t>
              </a:r>
              <a:r>
                <a:rPr lang="en-US" b="1" u="sng" dirty="0">
                  <a:solidFill>
                    <a:srgbClr val="FFFF00"/>
                  </a:solidFill>
                </a:rPr>
                <a:t>##former</a:t>
              </a:r>
              <a:r>
                <a:rPr lang="en-US" b="1" dirty="0"/>
                <a:t>, [SEP]]</a:t>
              </a:r>
              <a:endParaRPr lang="en-GB" b="1" dirty="0"/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82BC0010-AA7F-296E-2D99-E4DC105F1A59}"/>
                </a:ext>
              </a:extLst>
            </p:cNvPr>
            <p:cNvSpPr/>
            <p:nvPr/>
          </p:nvSpPr>
          <p:spPr>
            <a:xfrm>
              <a:off x="2560559" y="3248385"/>
              <a:ext cx="4606778" cy="3777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[101, 146, 1215, 170, 13809, </a:t>
              </a:r>
              <a:r>
                <a:rPr lang="en-US" b="1" u="sng" dirty="0">
                  <a:solidFill>
                    <a:srgbClr val="FFFF00"/>
                  </a:solidFill>
                </a:rPr>
                <a:t>23763</a:t>
              </a:r>
              <a:r>
                <a:rPr lang="en-US" b="1" dirty="0"/>
                <a:t>, 102]</a:t>
              </a:r>
              <a:endParaRPr lang="en-GB" b="1" dirty="0"/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67FEAF44-4D80-AF12-7BC6-DE5143BD480D}"/>
                </a:ext>
              </a:extLst>
            </p:cNvPr>
            <p:cNvSpPr/>
            <p:nvPr/>
          </p:nvSpPr>
          <p:spPr>
            <a:xfrm>
              <a:off x="2560559" y="4035170"/>
              <a:ext cx="4606778" cy="3777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1,       2,       1,       1,       </a:t>
              </a:r>
              <a:r>
                <a:rPr lang="en-US" b="1" u="sng" dirty="0">
                  <a:solidFill>
                    <a:srgbClr val="FFFF00"/>
                  </a:solidFill>
                </a:rPr>
                <a:t>0</a:t>
              </a:r>
              <a:r>
                <a:rPr lang="en-US" b="1" dirty="0"/>
                <a:t>,       0]</a:t>
              </a:r>
              <a:endParaRPr lang="en-GB" b="1" dirty="0"/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5365F902-C168-136B-2EF9-0B5DF3F72321}"/>
                </a:ext>
              </a:extLst>
            </p:cNvPr>
            <p:cNvSpPr/>
            <p:nvPr/>
          </p:nvSpPr>
          <p:spPr>
            <a:xfrm>
              <a:off x="7478641" y="2211828"/>
              <a:ext cx="3029609" cy="377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“[SEP] use </a:t>
              </a:r>
              <a:r>
                <a:rPr lang="en-US" b="1" u="sng" dirty="0">
                  <a:solidFill>
                    <a:srgbClr val="FFC000"/>
                  </a:solidFill>
                </a:rPr>
                <a:t>agent</a:t>
              </a:r>
              <a:r>
                <a:rPr lang="en-US" b="1" dirty="0"/>
                <a:t> </a:t>
              </a:r>
              <a:r>
                <a:rPr lang="en-US" b="1" u="sng" dirty="0">
                  <a:solidFill>
                    <a:srgbClr val="FFC000"/>
                  </a:solidFill>
                </a:rPr>
                <a:t>patient</a:t>
              </a:r>
              <a:r>
                <a:rPr lang="en-US" b="1" dirty="0">
                  <a:solidFill>
                    <a:schemeClr val="bg1"/>
                  </a:solidFill>
                </a:rPr>
                <a:t>”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30B0EFB6-0943-2371-582B-6B991C645B44}"/>
                </a:ext>
              </a:extLst>
            </p:cNvPr>
            <p:cNvSpPr txBox="1"/>
            <p:nvPr/>
          </p:nvSpPr>
          <p:spPr>
            <a:xfrm>
              <a:off x="7167337" y="2199416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FBE871CD-4B3B-AD0E-BE5A-29F091DC0CD8}"/>
                </a:ext>
              </a:extLst>
            </p:cNvPr>
            <p:cNvSpPr/>
            <p:nvPr/>
          </p:nvSpPr>
          <p:spPr>
            <a:xfrm>
              <a:off x="7478641" y="2728108"/>
              <a:ext cx="3029609" cy="377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[use, </a:t>
              </a:r>
              <a:r>
                <a:rPr lang="en-US" b="1" u="sng" dirty="0">
                  <a:solidFill>
                    <a:srgbClr val="FFC000"/>
                  </a:solidFill>
                </a:rPr>
                <a:t>agent</a:t>
              </a:r>
              <a:r>
                <a:rPr lang="en-US" b="1" dirty="0"/>
                <a:t>, </a:t>
              </a:r>
              <a:r>
                <a:rPr lang="en-US" b="1" u="sng" dirty="0">
                  <a:solidFill>
                    <a:srgbClr val="FFC000"/>
                  </a:solidFill>
                </a:rPr>
                <a:t>patient</a:t>
              </a:r>
              <a:r>
                <a:rPr lang="en-US" b="1" dirty="0"/>
                <a:t>, [SEP]]</a:t>
              </a:r>
              <a:endParaRPr lang="en-GB" b="1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A34215A-EFFB-27D8-F085-CA0634A3079A}"/>
                </a:ext>
              </a:extLst>
            </p:cNvPr>
            <p:cNvSpPr txBox="1"/>
            <p:nvPr/>
          </p:nvSpPr>
          <p:spPr>
            <a:xfrm>
              <a:off x="7167337" y="2724104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9C8ED8EE-5705-942D-0FA8-E878EAEE4F5B}"/>
                </a:ext>
              </a:extLst>
            </p:cNvPr>
            <p:cNvSpPr/>
            <p:nvPr/>
          </p:nvSpPr>
          <p:spPr>
            <a:xfrm>
              <a:off x="7478641" y="3248385"/>
              <a:ext cx="3029609" cy="37774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[1329, </a:t>
              </a:r>
              <a:r>
                <a:rPr lang="en-US" b="1" u="sng" dirty="0">
                  <a:solidFill>
                    <a:srgbClr val="FFC000"/>
                  </a:solidFill>
                </a:rPr>
                <a:t>3677</a:t>
              </a:r>
              <a:r>
                <a:rPr lang="en-US" b="1" dirty="0"/>
                <a:t>, </a:t>
              </a:r>
              <a:r>
                <a:rPr lang="en-US" b="1" u="sng" dirty="0">
                  <a:solidFill>
                    <a:srgbClr val="FFC000"/>
                  </a:solidFill>
                </a:rPr>
                <a:t>5351</a:t>
              </a:r>
              <a:r>
                <a:rPr lang="en-US" b="1" dirty="0"/>
                <a:t>, 102]</a:t>
              </a:r>
              <a:endParaRPr lang="en-GB" b="1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E5745AC-40B3-6849-AB44-3970720460EF}"/>
                </a:ext>
              </a:extLst>
            </p:cNvPr>
            <p:cNvSpPr txBox="1"/>
            <p:nvPr/>
          </p:nvSpPr>
          <p:spPr>
            <a:xfrm>
              <a:off x="7167337" y="3235965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787A9CA2-C881-A09D-D7BE-3B6A5E8DC25A}"/>
                </a:ext>
              </a:extLst>
            </p:cNvPr>
            <p:cNvSpPr/>
            <p:nvPr/>
          </p:nvSpPr>
          <p:spPr>
            <a:xfrm>
              <a:off x="7478641" y="4035170"/>
              <a:ext cx="3029609" cy="37774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 </a:t>
              </a:r>
              <a:r>
                <a:rPr lang="en-US" b="1" u="sng" dirty="0">
                  <a:solidFill>
                    <a:srgbClr val="FFC000"/>
                  </a:solidFill>
                </a:rPr>
                <a:t>0</a:t>
              </a:r>
              <a:r>
                <a:rPr lang="en-US" b="1" dirty="0"/>
                <a:t>,        </a:t>
              </a:r>
              <a:r>
                <a:rPr lang="en-US" b="1" u="sng" dirty="0">
                  <a:solidFill>
                    <a:srgbClr val="FFC000"/>
                  </a:solidFill>
                </a:rPr>
                <a:t>0</a:t>
              </a:r>
              <a:r>
                <a:rPr lang="en-US" b="1" dirty="0"/>
                <a:t>,        0]</a:t>
              </a:r>
              <a:endParaRPr lang="en-GB" b="1" dirty="0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F9F4CA8E-0B48-C78E-B8B1-860BCA105AF0}"/>
                </a:ext>
              </a:extLst>
            </p:cNvPr>
            <p:cNvSpPr txBox="1"/>
            <p:nvPr/>
          </p:nvSpPr>
          <p:spPr>
            <a:xfrm>
              <a:off x="7167337" y="4815997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4C83824-D230-21C4-E50C-8427E924A473}"/>
                </a:ext>
              </a:extLst>
            </p:cNvPr>
            <p:cNvSpPr/>
            <p:nvPr/>
          </p:nvSpPr>
          <p:spPr>
            <a:xfrm>
              <a:off x="7478641" y="4807581"/>
              <a:ext cx="3029609" cy="37774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 </a:t>
              </a:r>
              <a:r>
                <a:rPr lang="en-US" b="1" u="sng" dirty="0">
                  <a:solidFill>
                    <a:srgbClr val="FFC000"/>
                  </a:solidFill>
                </a:rPr>
                <a:t>0</a:t>
              </a:r>
              <a:r>
                <a:rPr lang="en-US" b="1" dirty="0"/>
                <a:t>,        </a:t>
              </a:r>
              <a:r>
                <a:rPr lang="en-US" b="1" u="sng" dirty="0">
                  <a:solidFill>
                    <a:srgbClr val="FFC000"/>
                  </a:solidFill>
                </a:rPr>
                <a:t>0</a:t>
              </a:r>
              <a:r>
                <a:rPr lang="en-US" b="1" dirty="0"/>
                <a:t>,        0]</a:t>
              </a:r>
              <a:endParaRPr lang="en-GB" b="1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CAD7096-80B0-90F8-24DE-39596C3C4BA4}"/>
                </a:ext>
              </a:extLst>
            </p:cNvPr>
            <p:cNvSpPr txBox="1"/>
            <p:nvPr/>
          </p:nvSpPr>
          <p:spPr>
            <a:xfrm>
              <a:off x="7167337" y="4033155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10" name="Parentesi graffa aperta 9">
              <a:extLst>
                <a:ext uri="{FF2B5EF4-FFF2-40B4-BE49-F238E27FC236}">
                  <a16:creationId xmlns:a16="http://schemas.microsoft.com/office/drawing/2014/main" id="{79A8CB48-4194-CA92-4C17-879A080864DF}"/>
                </a:ext>
              </a:extLst>
            </p:cNvPr>
            <p:cNvSpPr/>
            <p:nvPr/>
          </p:nvSpPr>
          <p:spPr>
            <a:xfrm>
              <a:off x="2249255" y="3429000"/>
              <a:ext cx="311304" cy="1575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5D878765-D05F-6EA5-DB4C-4070F5E27EC4}"/>
                </a:ext>
              </a:extLst>
            </p:cNvPr>
            <p:cNvSpPr txBox="1"/>
            <p:nvPr/>
          </p:nvSpPr>
          <p:spPr>
            <a:xfrm>
              <a:off x="1597044" y="4018835"/>
              <a:ext cx="703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Input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4C6E5E49-1A9B-DE69-64B3-EA03C8F09496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4863948" y="2589576"/>
              <a:ext cx="1" cy="142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28CBA50F-85FE-F626-3456-0334ADB6CE07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4863948" y="3109908"/>
              <a:ext cx="0" cy="138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A3C8EBE4-F97A-9348-6534-D0E8E5674661}"/>
                </a:ext>
              </a:extLst>
            </p:cNvPr>
            <p:cNvSpPr txBox="1"/>
            <p:nvPr/>
          </p:nvSpPr>
          <p:spPr>
            <a:xfrm>
              <a:off x="3869318" y="3566348"/>
              <a:ext cx="1989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Transformer input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6AF701DD-D329-2E4A-13C8-B07940942AA1}"/>
                </a:ext>
              </a:extLst>
            </p:cNvPr>
            <p:cNvSpPr txBox="1"/>
            <p:nvPr/>
          </p:nvSpPr>
          <p:spPr>
            <a:xfrm>
              <a:off x="3393774" y="4352516"/>
              <a:ext cx="2940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Predicate Embedding input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8F24182-0E8B-DE61-C910-3A5F542BCB90}"/>
                </a:ext>
              </a:extLst>
            </p:cNvPr>
            <p:cNvSpPr txBox="1"/>
            <p:nvPr/>
          </p:nvSpPr>
          <p:spPr>
            <a:xfrm>
              <a:off x="3624669" y="5145239"/>
              <a:ext cx="23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POS Embedding input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EAC44ECD-01B2-261D-D143-A8C92812469C}"/>
                </a:ext>
              </a:extLst>
            </p:cNvPr>
            <p:cNvSpPr txBox="1"/>
            <p:nvPr/>
          </p:nvSpPr>
          <p:spPr>
            <a:xfrm>
              <a:off x="7711234" y="1848003"/>
              <a:ext cx="25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 err="1"/>
                <a:t>VerbAtlas</a:t>
              </a:r>
              <a:r>
                <a:rPr lang="en-GB" b="1" dirty="0"/>
                <a:t> Manipulation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41540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Categories</a:t>
            </a:r>
            <a:r>
              <a:rPr lang="it-IT" dirty="0"/>
              <a:t>: IOB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B71266E-9548-BEA2-97E0-EF9DA83B1955}"/>
              </a:ext>
            </a:extLst>
          </p:cNvPr>
          <p:cNvSpPr/>
          <p:nvPr/>
        </p:nvSpPr>
        <p:spPr>
          <a:xfrm>
            <a:off x="1167491" y="2484522"/>
            <a:ext cx="7053642" cy="697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My	name		is	Robin		Hood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9F7AFE9-FFF4-6CA1-B444-AB87AD69AD85}"/>
              </a:ext>
            </a:extLst>
          </p:cNvPr>
          <p:cNvSpPr/>
          <p:nvPr/>
        </p:nvSpPr>
        <p:spPr>
          <a:xfrm>
            <a:off x="1167492" y="3906996"/>
            <a:ext cx="7053641" cy="697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2800" b="1" dirty="0">
                <a:solidFill>
                  <a:srgbClr val="FFFF00"/>
                </a:solidFill>
              </a:rPr>
              <a:t> </a:t>
            </a:r>
            <a:r>
              <a:rPr lang="it-IT" sz="2800" dirty="0"/>
              <a:t>O	   O		O</a:t>
            </a:r>
            <a:r>
              <a:rPr lang="it-IT" sz="2800" b="1" dirty="0">
                <a:solidFill>
                  <a:srgbClr val="FFFF00"/>
                </a:solidFill>
              </a:rPr>
              <a:t>	B-Per		I-Per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7AA82B6-9979-F955-18F8-93403AAB39CC}"/>
              </a:ext>
            </a:extLst>
          </p:cNvPr>
          <p:cNvCxnSpPr>
            <a:cxnSpLocks/>
          </p:cNvCxnSpPr>
          <p:nvPr/>
        </p:nvCxnSpPr>
        <p:spPr>
          <a:xfrm>
            <a:off x="1752600" y="3090336"/>
            <a:ext cx="0" cy="936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A78E993-EB0E-4D3A-2B93-77D9749641E6}"/>
              </a:ext>
            </a:extLst>
          </p:cNvPr>
          <p:cNvCxnSpPr>
            <a:cxnSpLocks/>
          </p:cNvCxnSpPr>
          <p:nvPr/>
        </p:nvCxnSpPr>
        <p:spPr>
          <a:xfrm>
            <a:off x="2870199" y="3090336"/>
            <a:ext cx="0" cy="936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DF8076C-0C38-A897-56D0-A498CE999EC0}"/>
              </a:ext>
            </a:extLst>
          </p:cNvPr>
          <p:cNvCxnSpPr>
            <a:cxnSpLocks/>
          </p:cNvCxnSpPr>
          <p:nvPr/>
        </p:nvCxnSpPr>
        <p:spPr>
          <a:xfrm>
            <a:off x="4419601" y="3090336"/>
            <a:ext cx="0" cy="936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C473DBE-6802-9B0C-1CE4-B16468BD1663}"/>
              </a:ext>
            </a:extLst>
          </p:cNvPr>
          <p:cNvCxnSpPr>
            <a:cxnSpLocks/>
          </p:cNvCxnSpPr>
          <p:nvPr/>
        </p:nvCxnSpPr>
        <p:spPr>
          <a:xfrm>
            <a:off x="7484534" y="3090336"/>
            <a:ext cx="0" cy="936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6081D84-09ED-A2D1-5852-F32F3DBE75E4}"/>
              </a:ext>
            </a:extLst>
          </p:cNvPr>
          <p:cNvCxnSpPr>
            <a:cxnSpLocks/>
          </p:cNvCxnSpPr>
          <p:nvPr/>
        </p:nvCxnSpPr>
        <p:spPr>
          <a:xfrm>
            <a:off x="5638801" y="3090336"/>
            <a:ext cx="0" cy="936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681988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/>
              <a:t>Training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167239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Hyperparameters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41</a:t>
            </a:fld>
            <a:endParaRPr lang="it-IT"/>
          </a:p>
        </p:txBody>
      </p:sp>
      <p:pic>
        <p:nvPicPr>
          <p:cNvPr id="16" name="Segnaposto contenuto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7ADEBD2-0221-B725-9BA5-8CCE652A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881" y="2621281"/>
            <a:ext cx="11550237" cy="2370029"/>
          </a:xfrm>
        </p:spPr>
      </p:pic>
    </p:spTree>
    <p:extLst>
      <p:ext uri="{BB962C8B-B14F-4D97-AF65-F5344CB8AC3E}">
        <p14:creationId xmlns:p14="http://schemas.microsoft.com/office/powerpoint/2010/main" val="3635291041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B3FA6D32-9674-A3D2-BD12-28B23318C150}"/>
              </a:ext>
            </a:extLst>
          </p:cNvPr>
          <p:cNvSpPr txBox="1">
            <a:spLocks/>
          </p:cNvSpPr>
          <p:nvPr/>
        </p:nvSpPr>
        <p:spPr>
          <a:xfrm>
            <a:off x="8199437" y="1706563"/>
            <a:ext cx="3173412" cy="81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Step 3-4</a:t>
            </a:r>
            <a:br>
              <a:rPr lang="it-IT" dirty="0"/>
            </a:br>
            <a:r>
              <a:rPr lang="it-IT" dirty="0"/>
              <a:t>Best = 0.072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Loss </a:t>
            </a:r>
            <a:r>
              <a:rPr lang="it-IT" dirty="0" err="1"/>
              <a:t>Function</a:t>
            </a:r>
            <a:endParaRPr lang="it-IT" dirty="0"/>
          </a:p>
        </p:txBody>
      </p:sp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26CA0497-4D07-F0E8-9679-E83094545A5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8199438" y="2773298"/>
            <a:ext cx="3173412" cy="2333754"/>
          </a:xfr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879AE53C-8073-464E-875A-D7F532F52723}" type="datetime1">
              <a:rPr lang="it-IT" smtClean="0"/>
              <a:t>24/07/2022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42</a:t>
            </a:fld>
            <a:endParaRPr lang="it-IT"/>
          </a:p>
        </p:txBody>
      </p:sp>
      <p:sp>
        <p:nvSpPr>
          <p:cNvPr id="24" name="Segnaposto testo 5">
            <a:extLst>
              <a:ext uri="{FF2B5EF4-FFF2-40B4-BE49-F238E27FC236}">
                <a16:creationId xmlns:a16="http://schemas.microsoft.com/office/drawing/2014/main" id="{34D7452A-88C7-0498-2533-101F11883AC4}"/>
              </a:ext>
            </a:extLst>
          </p:cNvPr>
          <p:cNvSpPr txBox="1">
            <a:spLocks/>
          </p:cNvSpPr>
          <p:nvPr/>
        </p:nvSpPr>
        <p:spPr>
          <a:xfrm>
            <a:off x="4683654" y="1706562"/>
            <a:ext cx="3173412" cy="81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Step 2</a:t>
            </a:r>
            <a:br>
              <a:rPr lang="it-IT" dirty="0"/>
            </a:br>
            <a:r>
              <a:rPr lang="it-IT" dirty="0"/>
              <a:t>Best = 0.098</a:t>
            </a:r>
          </a:p>
        </p:txBody>
      </p:sp>
      <p:sp>
        <p:nvSpPr>
          <p:cNvPr id="25" name="Segnaposto testo 5">
            <a:extLst>
              <a:ext uri="{FF2B5EF4-FFF2-40B4-BE49-F238E27FC236}">
                <a16:creationId xmlns:a16="http://schemas.microsoft.com/office/drawing/2014/main" id="{822BFC37-E376-BA4B-24B9-46DCAB507B08}"/>
              </a:ext>
            </a:extLst>
          </p:cNvPr>
          <p:cNvSpPr txBox="1">
            <a:spLocks/>
          </p:cNvSpPr>
          <p:nvPr/>
        </p:nvSpPr>
        <p:spPr>
          <a:xfrm>
            <a:off x="1168003" y="1706562"/>
            <a:ext cx="3218176" cy="81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Step 1</a:t>
            </a:r>
            <a:br>
              <a:rPr lang="it-IT" dirty="0"/>
            </a:br>
            <a:r>
              <a:rPr lang="it-IT" dirty="0"/>
              <a:t>Best = 0.023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0D336-B23E-22E1-77F7-F2A2845E5F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756370"/>
            <a:ext cx="3219450" cy="236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45E053-BCA6-EB33-0DEE-4C2948A3C481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773298"/>
            <a:ext cx="3173413" cy="233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05876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152649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Scores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435476"/>
              </p:ext>
            </p:extLst>
          </p:nvPr>
        </p:nvGraphicFramePr>
        <p:xfrm>
          <a:off x="696000" y="2263775"/>
          <a:ext cx="10800000" cy="31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987572997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Predicate </a:t>
                      </a:r>
                      <a:r>
                        <a:rPr lang="it-IT" sz="1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Identification</a:t>
                      </a:r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Predicate </a:t>
                      </a:r>
                      <a:r>
                        <a:rPr lang="it-IT" sz="1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Disambiguation</a:t>
                      </a:r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</a:t>
                      </a:r>
                      <a:r>
                        <a:rPr lang="it-IT" sz="1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Argument</a:t>
                      </a:r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 </a:t>
                      </a:r>
                      <a:r>
                        <a:rPr lang="it-IT" sz="1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Identification</a:t>
                      </a:r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 b="1" noProof="0" dirty="0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F1 score </a:t>
                      </a:r>
                      <a:r>
                        <a:rPr lang="it-IT" sz="1900" b="1" noProof="0" dirty="0" err="1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Argument</a:t>
                      </a:r>
                      <a:r>
                        <a:rPr lang="it-IT" sz="1900" b="1" noProof="0" dirty="0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 </a:t>
                      </a:r>
                      <a:r>
                        <a:rPr lang="it-IT" sz="1900" b="1" noProof="0" dirty="0" err="1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Classification</a:t>
                      </a:r>
                      <a:endParaRPr lang="it-IT" sz="1900" b="1" noProof="0" dirty="0">
                        <a:solidFill>
                          <a:schemeClr val="bg1"/>
                        </a:solidFill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1-2-3-4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0.7943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0.8481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0.7808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0.8309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0.8779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0.8072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0.882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0.8468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781566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Languages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564464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Hyperparameters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46</a:t>
            </a:fld>
            <a:endParaRPr lang="it-IT"/>
          </a:p>
        </p:txBody>
      </p:sp>
      <p:pic>
        <p:nvPicPr>
          <p:cNvPr id="9" name="Segnaposto contenuto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5E7184-AFBD-141A-6D85-DFCBF3063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" y="2774681"/>
            <a:ext cx="11963400" cy="1894781"/>
          </a:xfrm>
        </p:spPr>
      </p:pic>
    </p:spTree>
    <p:extLst>
      <p:ext uri="{BB962C8B-B14F-4D97-AF65-F5344CB8AC3E}">
        <p14:creationId xmlns:p14="http://schemas.microsoft.com/office/powerpoint/2010/main" val="1664885919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Hyperparameters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47</a:t>
            </a:fld>
            <a:endParaRPr lang="it-IT"/>
          </a:p>
        </p:txBody>
      </p:sp>
      <p:pic>
        <p:nvPicPr>
          <p:cNvPr id="9" name="Segnaposto contenuto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5E7184-AFBD-141A-6D85-DFCBF3063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" y="2774681"/>
            <a:ext cx="11963400" cy="1894781"/>
          </a:xfr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47B0E62-C6E0-2120-C0C6-FC47338E1203}"/>
              </a:ext>
            </a:extLst>
          </p:cNvPr>
          <p:cNvSpPr/>
          <p:nvPr/>
        </p:nvSpPr>
        <p:spPr>
          <a:xfrm>
            <a:off x="114299" y="4143374"/>
            <a:ext cx="11963400" cy="52608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491239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Scores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97548"/>
              </p:ext>
            </p:extLst>
          </p:nvPr>
        </p:nvGraphicFramePr>
        <p:xfrm>
          <a:off x="696000" y="2292350"/>
          <a:ext cx="10800000" cy="292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987572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Predicate </a:t>
                      </a:r>
                      <a:r>
                        <a:rPr lang="it-IT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Identification</a:t>
                      </a:r>
                      <a:endParaRPr lang="it-IT" sz="20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Predicate </a:t>
                      </a:r>
                      <a:r>
                        <a:rPr lang="it-IT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Disambiguation</a:t>
                      </a:r>
                      <a:endParaRPr lang="it-IT" sz="20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</a:t>
                      </a:r>
                      <a:r>
                        <a:rPr lang="it-IT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Argument</a:t>
                      </a:r>
                      <a:r>
                        <a:rPr lang="it-IT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 </a:t>
                      </a:r>
                      <a:r>
                        <a:rPr lang="it-IT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Identification</a:t>
                      </a:r>
                      <a:endParaRPr lang="it-IT" sz="20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noProof="0" dirty="0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F1 score </a:t>
                      </a:r>
                      <a:r>
                        <a:rPr lang="it-IT" sz="2000" b="1" noProof="0" dirty="0" err="1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Argument</a:t>
                      </a:r>
                      <a:r>
                        <a:rPr lang="it-IT" sz="2000" b="1" noProof="0" dirty="0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 </a:t>
                      </a:r>
                      <a:r>
                        <a:rPr lang="it-IT" sz="2000" b="1" noProof="0" dirty="0" err="1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Classification</a:t>
                      </a:r>
                      <a:endParaRPr lang="it-IT" sz="2000" b="1" noProof="0" dirty="0">
                        <a:solidFill>
                          <a:schemeClr val="bg1"/>
                        </a:solidFill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Spanish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900" b="1" noProof="0" dirty="0">
                        <a:solidFill>
                          <a:schemeClr val="bg1"/>
                        </a:solidFill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2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1-2-3-4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0.9176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0.4465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0.6773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0.5078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0.4661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0.7256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0.5422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0.7360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0.6600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</a:rPr>
                        <a:t>French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970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1-2-3-4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0.8821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0.4179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0.6586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0.4889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5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0.4357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0.7099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0.5177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95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0.7230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0.6455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90966"/>
                  </a:ext>
                </a:extLst>
              </a:tr>
            </a:tbl>
          </a:graphicData>
        </a:graphic>
      </p:graphicFrame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093479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227" y="2235200"/>
            <a:ext cx="6220278" cy="2387600"/>
          </a:xfrm>
        </p:spPr>
        <p:txBody>
          <a:bodyPr rtlCol="0" anchor="ctr"/>
          <a:lstStyle/>
          <a:p>
            <a:pPr algn="ctr" rtl="0"/>
            <a:r>
              <a:rPr lang="it-IT" dirty="0"/>
              <a:t>Thanks </a:t>
            </a:r>
            <a:r>
              <a:rPr lang="it-IT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🤗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Architectures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D82F8BED-FB51-019A-7B95-67DDF616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41" y="2017194"/>
            <a:ext cx="4351906" cy="336708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Model 1: Base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66886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Model 2: Base + CRF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  <p:pic>
        <p:nvPicPr>
          <p:cNvPr id="8" name="Segnaposto contenuto 14">
            <a:extLst>
              <a:ext uri="{FF2B5EF4-FFF2-40B4-BE49-F238E27FC236}">
                <a16:creationId xmlns:a16="http://schemas.microsoft.com/office/drawing/2014/main" id="{43E848DC-2452-83C7-3DEC-42C0F460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40" y="2017194"/>
            <a:ext cx="4351905" cy="33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7631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292A8CA-32EB-5EAF-E18A-491CA88B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CRF is an output layer that encourages the neural network to produce a valid sequence of output labels, through </a:t>
            </a:r>
            <a:br>
              <a:rPr lang="en-US" dirty="0"/>
            </a:br>
            <a:r>
              <a:rPr lang="en-US" b="1" dirty="0"/>
              <a:t>log-likelihood maximization </a:t>
            </a:r>
            <a:r>
              <a:rPr lang="en-US" dirty="0"/>
              <a:t>of the correct label sequence</a:t>
            </a:r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Conditional</a:t>
            </a:r>
            <a:r>
              <a:rPr lang="it-IT" dirty="0"/>
              <a:t> Random Field (CRF)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E33F10FC-AEEB-4667-A98B-6A32CD8F78A3}" type="datetime1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Preprocess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44977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Tema di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1_TF45331398_Win32" id="{8851CF0C-D36D-4A7B-BE68-3F7BED534F0B}" vid="{2EB0F34E-7874-4900-9060-48E970E3B15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purl.org/dc/elements/1.1/"/>
    <ds:schemaRef ds:uri="http://www.w3.org/XML/1998/namespace"/>
    <ds:schemaRef ds:uri="http://purl.org/dc/dcmitype/"/>
    <ds:schemaRef ds:uri="http://schemas.microsoft.com/sharepoint/v3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universale</Template>
  <TotalTime>813</TotalTime>
  <Words>1280</Words>
  <Application>Microsoft Office PowerPoint</Application>
  <PresentationFormat>Widescreen</PresentationFormat>
  <Paragraphs>439</Paragraphs>
  <Slides>49</Slides>
  <Notes>49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6" baseType="lpstr">
      <vt:lpstr>-apple-system</vt:lpstr>
      <vt:lpstr>arial</vt:lpstr>
      <vt:lpstr>arial</vt:lpstr>
      <vt:lpstr>Calibri</vt:lpstr>
      <vt:lpstr>Tenorite</vt:lpstr>
      <vt:lpstr>Wingdings</vt:lpstr>
      <vt:lpstr>Tema di Office</vt:lpstr>
      <vt:lpstr>Named Entity Recognition</vt:lpstr>
      <vt:lpstr>What is NER?</vt:lpstr>
      <vt:lpstr>Categories</vt:lpstr>
      <vt:lpstr>Categories: IOB</vt:lpstr>
      <vt:lpstr>Architectures</vt:lpstr>
      <vt:lpstr>Model 1: Base</vt:lpstr>
      <vt:lpstr>Model 2: Base + CRF</vt:lpstr>
      <vt:lpstr>Conditional Random Field (CRF)</vt:lpstr>
      <vt:lpstr>Preprocess</vt:lpstr>
      <vt:lpstr>Dataset Augmentation</vt:lpstr>
      <vt:lpstr>Dataset Augmentation</vt:lpstr>
      <vt:lpstr>Dataset Augmentation</vt:lpstr>
      <vt:lpstr>GloVe</vt:lpstr>
      <vt:lpstr>GloVe</vt:lpstr>
      <vt:lpstr>GloVe</vt:lpstr>
      <vt:lpstr>Vocabulary</vt:lpstr>
      <vt:lpstr>Vocabulary</vt:lpstr>
      <vt:lpstr>Vocabulary</vt:lpstr>
      <vt:lpstr>Input of the model</vt:lpstr>
      <vt:lpstr>Input of the model</vt:lpstr>
      <vt:lpstr>Input of the model</vt:lpstr>
      <vt:lpstr>Training</vt:lpstr>
      <vt:lpstr>Hyperparameters</vt:lpstr>
      <vt:lpstr>Loss function</vt:lpstr>
      <vt:lpstr>Results</vt:lpstr>
      <vt:lpstr>Scores</vt:lpstr>
      <vt:lpstr>Confusion Matrices</vt:lpstr>
      <vt:lpstr>Semantic Role Labeling</vt:lpstr>
      <vt:lpstr>Who did What to Whom, how, Where and When?</vt:lpstr>
      <vt:lpstr>Algorithm</vt:lpstr>
      <vt:lpstr>Architectures</vt:lpstr>
      <vt:lpstr>Step 3-4:  Base model</vt:lpstr>
      <vt:lpstr>Step 3-4:  Base model + POS</vt:lpstr>
      <vt:lpstr>Step 1:  Base model – Predicate Embedding</vt:lpstr>
      <vt:lpstr>Step 2:  Base model</vt:lpstr>
      <vt:lpstr>Preprocess</vt:lpstr>
      <vt:lpstr>Preprocess: Base</vt:lpstr>
      <vt:lpstr>Preprocess: Base + POS</vt:lpstr>
      <vt:lpstr>Preprocess: Base + POS + VerbAtlas</vt:lpstr>
      <vt:lpstr>Training</vt:lpstr>
      <vt:lpstr>Hyperparameters</vt:lpstr>
      <vt:lpstr>Loss Function</vt:lpstr>
      <vt:lpstr>Results</vt:lpstr>
      <vt:lpstr>Scores</vt:lpstr>
      <vt:lpstr>Other Languages</vt:lpstr>
      <vt:lpstr>Hyperparameters</vt:lpstr>
      <vt:lpstr>Hyperparameters</vt:lpstr>
      <vt:lpstr>Scores</vt:lpstr>
      <vt:lpstr>Thanks 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</dc:title>
  <dc:creator>Omar Bayoumi</dc:creator>
  <cp:lastModifiedBy>Omar Bayoumi</cp:lastModifiedBy>
  <cp:revision>9</cp:revision>
  <dcterms:created xsi:type="dcterms:W3CDTF">2022-07-20T14:18:21Z</dcterms:created>
  <dcterms:modified xsi:type="dcterms:W3CDTF">2022-07-24T18:02:05Z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