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IBM Plex Sans Medium" panose="020F0502020204030204" pitchFamily="34" charset="0"/>
      <p:regular r:id="rId10"/>
    </p:embeddedFont>
    <p:embeddedFont>
      <p:font typeface="Roboto" panose="02000000000000000000"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3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65534"/>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Project Proposal: Age and Gender Prediction System</a:t>
            </a:r>
            <a:endParaRPr lang="en-US" sz="4450" dirty="0"/>
          </a:p>
        </p:txBody>
      </p:sp>
      <p:sp>
        <p:nvSpPr>
          <p:cNvPr id="3" name="Text 1"/>
          <p:cNvSpPr/>
          <p:nvPr/>
        </p:nvSpPr>
        <p:spPr>
          <a:xfrm>
            <a:off x="793790" y="4123253"/>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presentation outlines a project proposal for the development of an advanced age and gender prediction system. We will utilize deep learning models and create a user-friendly web interface to provide a powerful and accessible tool for diverse applications.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82566"/>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Project Overview: A Robust and Accurate Prediction System</a:t>
            </a:r>
            <a:endParaRPr lang="en-US" sz="4450" dirty="0"/>
          </a:p>
        </p:txBody>
      </p:sp>
      <p:sp>
        <p:nvSpPr>
          <p:cNvPr id="3" name="Text 1"/>
          <p:cNvSpPr/>
          <p:nvPr/>
        </p:nvSpPr>
        <p:spPr>
          <a:xfrm>
            <a:off x="793790" y="346710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Project Scope</a:t>
            </a:r>
            <a:endParaRPr lang="en-US" sz="2200" dirty="0"/>
          </a:p>
        </p:txBody>
      </p:sp>
      <p:sp>
        <p:nvSpPr>
          <p:cNvPr id="4" name="Text 2"/>
          <p:cNvSpPr/>
          <p:nvPr/>
        </p:nvSpPr>
        <p:spPr>
          <a:xfrm>
            <a:off x="793790" y="4048244"/>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project focuses on developing a system that can accurately predict the age category and gender of individuals from input images. The system will leverage advanced deep learning techniques to analyze facial features and patterns, providing a reliable and efficient solution for diverse applications.</a:t>
            </a:r>
            <a:endParaRPr lang="en-US" sz="1750" dirty="0"/>
          </a:p>
        </p:txBody>
      </p:sp>
      <p:sp>
        <p:nvSpPr>
          <p:cNvPr id="5" name="Text 3"/>
          <p:cNvSpPr/>
          <p:nvPr/>
        </p:nvSpPr>
        <p:spPr>
          <a:xfrm>
            <a:off x="7599521" y="346710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Target Applications</a:t>
            </a:r>
            <a:endParaRPr lang="en-US" sz="2200" dirty="0"/>
          </a:p>
        </p:txBody>
      </p:sp>
      <p:sp>
        <p:nvSpPr>
          <p:cNvPr id="6" name="Text 4"/>
          <p:cNvSpPr/>
          <p:nvPr/>
        </p:nvSpPr>
        <p:spPr>
          <a:xfrm>
            <a:off x="7599521" y="4048244"/>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The proposed system has a wide range of potential applications, including:</a:t>
            </a:r>
            <a:endParaRPr lang="en-US" sz="1750" dirty="0"/>
          </a:p>
        </p:txBody>
      </p:sp>
      <p:sp>
        <p:nvSpPr>
          <p:cNvPr id="7" name="Text 5"/>
          <p:cNvSpPr/>
          <p:nvPr/>
        </p:nvSpPr>
        <p:spPr>
          <a:xfrm>
            <a:off x="7599521" y="497812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Demographic analysis</a:t>
            </a:r>
            <a:endParaRPr lang="en-US" sz="1750" dirty="0"/>
          </a:p>
        </p:txBody>
      </p:sp>
      <p:sp>
        <p:nvSpPr>
          <p:cNvPr id="8" name="Text 6"/>
          <p:cNvSpPr/>
          <p:nvPr/>
        </p:nvSpPr>
        <p:spPr>
          <a:xfrm>
            <a:off x="7599521" y="542032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Personalized marketing</a:t>
            </a:r>
            <a:endParaRPr lang="en-US" sz="1750" dirty="0"/>
          </a:p>
        </p:txBody>
      </p:sp>
      <p:sp>
        <p:nvSpPr>
          <p:cNvPr id="9" name="Text 7"/>
          <p:cNvSpPr/>
          <p:nvPr/>
        </p:nvSpPr>
        <p:spPr>
          <a:xfrm>
            <a:off x="7599521" y="586251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Security and surveillance</a:t>
            </a:r>
            <a:endParaRPr lang="en-US" sz="1750" dirty="0"/>
          </a:p>
        </p:txBody>
      </p:sp>
      <p:sp>
        <p:nvSpPr>
          <p:cNvPr id="10" name="Text 8"/>
          <p:cNvSpPr/>
          <p:nvPr/>
        </p:nvSpPr>
        <p:spPr>
          <a:xfrm>
            <a:off x="7599521" y="630471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Healthcare and aging research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7834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Team Structure and Task Distribution: Collaboration for Success</a:t>
            </a:r>
            <a:endParaRPr lang="en-US" sz="4450" dirty="0"/>
          </a:p>
        </p:txBody>
      </p:sp>
      <p:sp>
        <p:nvSpPr>
          <p:cNvPr id="3" name="Shape 1"/>
          <p:cNvSpPr/>
          <p:nvPr/>
        </p:nvSpPr>
        <p:spPr>
          <a:xfrm>
            <a:off x="793790" y="2949535"/>
            <a:ext cx="4196358" cy="4201597"/>
          </a:xfrm>
          <a:prstGeom prst="roundRect">
            <a:avLst>
              <a:gd name="adj" fmla="val 811"/>
            </a:avLst>
          </a:prstGeom>
          <a:solidFill>
            <a:srgbClr val="484B51"/>
          </a:solidFill>
          <a:ln/>
        </p:spPr>
        <p:txBody>
          <a:bodyPr/>
          <a:lstStyle/>
          <a:p>
            <a:endParaRPr lang="en-US"/>
          </a:p>
        </p:txBody>
      </p:sp>
      <p:sp>
        <p:nvSpPr>
          <p:cNvPr id="4" name="Text 2"/>
          <p:cNvSpPr/>
          <p:nvPr/>
        </p:nvSpPr>
        <p:spPr>
          <a:xfrm>
            <a:off x="1020604" y="3176349"/>
            <a:ext cx="3300413" cy="354330"/>
          </a:xfrm>
          <a:prstGeom prst="rect">
            <a:avLst/>
          </a:prstGeom>
          <a:noFill/>
          <a:ln/>
        </p:spPr>
        <p:txBody>
          <a:bodyPr wrap="none" lIns="0" tIns="0" rIns="0" bIns="0" rtlCol="0" anchor="t"/>
          <a:lstStyle/>
          <a:p>
            <a:pPr marL="0" indent="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Team 1: Data Preparation</a:t>
            </a:r>
            <a:endParaRPr lang="en-US" sz="2200" dirty="0"/>
          </a:p>
        </p:txBody>
      </p:sp>
      <p:sp>
        <p:nvSpPr>
          <p:cNvPr id="5" name="Text 3"/>
          <p:cNvSpPr/>
          <p:nvPr/>
        </p:nvSpPr>
        <p:spPr>
          <a:xfrm>
            <a:off x="1020604" y="3666768"/>
            <a:ext cx="3742730" cy="2903220"/>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team will focus on collecting, preprocessing, and cleaning the image datasets used for model training. They will also be responsible for splitting the data into training, validation, and testing sets to ensure a robust and reliable training process.</a:t>
            </a:r>
            <a:endParaRPr lang="en-US" sz="1750" dirty="0"/>
          </a:p>
        </p:txBody>
      </p:sp>
      <p:sp>
        <p:nvSpPr>
          <p:cNvPr id="6" name="Shape 4"/>
          <p:cNvSpPr/>
          <p:nvPr/>
        </p:nvSpPr>
        <p:spPr>
          <a:xfrm>
            <a:off x="5216962" y="2949535"/>
            <a:ext cx="4196358" cy="4201597"/>
          </a:xfrm>
          <a:prstGeom prst="roundRect">
            <a:avLst>
              <a:gd name="adj" fmla="val 811"/>
            </a:avLst>
          </a:prstGeom>
          <a:solidFill>
            <a:srgbClr val="484B51"/>
          </a:solidFill>
          <a:ln/>
        </p:spPr>
        <p:txBody>
          <a:bodyPr/>
          <a:lstStyle/>
          <a:p>
            <a:endParaRPr lang="en-US"/>
          </a:p>
        </p:txBody>
      </p:sp>
      <p:sp>
        <p:nvSpPr>
          <p:cNvPr id="7" name="Text 5"/>
          <p:cNvSpPr/>
          <p:nvPr/>
        </p:nvSpPr>
        <p:spPr>
          <a:xfrm>
            <a:off x="5443776" y="3176349"/>
            <a:ext cx="3742730" cy="708660"/>
          </a:xfrm>
          <a:prstGeom prst="rect">
            <a:avLst/>
          </a:prstGeom>
          <a:noFill/>
          <a:ln/>
        </p:spPr>
        <p:txBody>
          <a:bodyPr wrap="square" lIns="0" tIns="0" rIns="0" bIns="0" rtlCol="0" anchor="t"/>
          <a:lstStyle/>
          <a:p>
            <a:pPr marL="0" indent="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Team 2: Age Classification Model</a:t>
            </a:r>
            <a:endParaRPr lang="en-US" sz="2200" dirty="0"/>
          </a:p>
        </p:txBody>
      </p:sp>
      <p:sp>
        <p:nvSpPr>
          <p:cNvPr id="8" name="Text 6"/>
          <p:cNvSpPr/>
          <p:nvPr/>
        </p:nvSpPr>
        <p:spPr>
          <a:xfrm>
            <a:off x="5443776" y="4021098"/>
            <a:ext cx="3742730" cy="2903220"/>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team will implement and refine the age classification model, focusing on maximizing accuracy and efficiency. They will train the model using the prepared dataset and perform rigorous testing and evaluation to ensure optimal performance.</a:t>
            </a:r>
            <a:endParaRPr lang="en-US" sz="1750" dirty="0"/>
          </a:p>
        </p:txBody>
      </p:sp>
      <p:sp>
        <p:nvSpPr>
          <p:cNvPr id="9" name="Shape 7"/>
          <p:cNvSpPr/>
          <p:nvPr/>
        </p:nvSpPr>
        <p:spPr>
          <a:xfrm>
            <a:off x="9640133" y="2949535"/>
            <a:ext cx="4196358" cy="4201597"/>
          </a:xfrm>
          <a:prstGeom prst="roundRect">
            <a:avLst>
              <a:gd name="adj" fmla="val 811"/>
            </a:avLst>
          </a:prstGeom>
          <a:solidFill>
            <a:srgbClr val="484B51"/>
          </a:solidFill>
          <a:ln/>
        </p:spPr>
        <p:txBody>
          <a:bodyPr/>
          <a:lstStyle/>
          <a:p>
            <a:endParaRPr lang="en-US"/>
          </a:p>
        </p:txBody>
      </p:sp>
      <p:sp>
        <p:nvSpPr>
          <p:cNvPr id="10" name="Text 8"/>
          <p:cNvSpPr/>
          <p:nvPr/>
        </p:nvSpPr>
        <p:spPr>
          <a:xfrm>
            <a:off x="9866948" y="3176349"/>
            <a:ext cx="3742730" cy="708660"/>
          </a:xfrm>
          <a:prstGeom prst="rect">
            <a:avLst/>
          </a:prstGeom>
          <a:noFill/>
          <a:ln/>
        </p:spPr>
        <p:txBody>
          <a:bodyPr wrap="square" lIns="0" tIns="0" rIns="0" bIns="0" rtlCol="0" anchor="t"/>
          <a:lstStyle/>
          <a:p>
            <a:pPr marL="0" indent="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Team 3: Gender Classification Model</a:t>
            </a:r>
            <a:endParaRPr lang="en-US" sz="2200" dirty="0"/>
          </a:p>
        </p:txBody>
      </p:sp>
      <p:sp>
        <p:nvSpPr>
          <p:cNvPr id="11" name="Text 9"/>
          <p:cNvSpPr/>
          <p:nvPr/>
        </p:nvSpPr>
        <p:spPr>
          <a:xfrm>
            <a:off x="9866948" y="4021098"/>
            <a:ext cx="3742730" cy="2540318"/>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team will develop and optimize the gender classification model, focusing on achieving high accuracy and efficiency. They will also conduct thorough testing and evaluation to ensure that the model performs reliably.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53691"/>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Team Structure and Task Distribution (Continued)</a:t>
            </a:r>
            <a:endParaRPr lang="en-US" sz="4450" dirty="0"/>
          </a:p>
        </p:txBody>
      </p:sp>
      <p:sp>
        <p:nvSpPr>
          <p:cNvPr id="4" name="Shape 1"/>
          <p:cNvSpPr/>
          <p:nvPr/>
        </p:nvSpPr>
        <p:spPr>
          <a:xfrm>
            <a:off x="793790" y="2711410"/>
            <a:ext cx="3664863" cy="4564499"/>
          </a:xfrm>
          <a:prstGeom prst="roundRect">
            <a:avLst>
              <a:gd name="adj" fmla="val 928"/>
            </a:avLst>
          </a:prstGeom>
          <a:solidFill>
            <a:srgbClr val="484B51"/>
          </a:solidFill>
          <a:ln/>
        </p:spPr>
        <p:txBody>
          <a:bodyPr/>
          <a:lstStyle/>
          <a:p>
            <a:endParaRPr lang="en-US"/>
          </a:p>
        </p:txBody>
      </p:sp>
      <p:sp>
        <p:nvSpPr>
          <p:cNvPr id="5" name="Text 2"/>
          <p:cNvSpPr/>
          <p:nvPr/>
        </p:nvSpPr>
        <p:spPr>
          <a:xfrm>
            <a:off x="1020604" y="2938224"/>
            <a:ext cx="3211235" cy="708660"/>
          </a:xfrm>
          <a:prstGeom prst="rect">
            <a:avLst/>
          </a:prstGeom>
          <a:noFill/>
          <a:ln/>
        </p:spPr>
        <p:txBody>
          <a:bodyPr wrap="square" lIns="0" tIns="0" rIns="0" bIns="0" rtlCol="0" anchor="t"/>
          <a:lstStyle/>
          <a:p>
            <a:pPr marL="0" indent="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Team 4: Integration and Deployment</a:t>
            </a:r>
            <a:endParaRPr lang="en-US" sz="2200" dirty="0"/>
          </a:p>
        </p:txBody>
      </p:sp>
      <p:sp>
        <p:nvSpPr>
          <p:cNvPr id="6" name="Text 3"/>
          <p:cNvSpPr/>
          <p:nvPr/>
        </p:nvSpPr>
        <p:spPr>
          <a:xfrm>
            <a:off x="1020604" y="3782973"/>
            <a:ext cx="3211235" cy="3266123"/>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team will integrate the age and gender classification models into a unified framework. They will develop and deploy the system using Streamlit, ensuring smooth functionality across different platforms and user-friendly access.</a:t>
            </a:r>
            <a:endParaRPr lang="en-US" sz="1750" dirty="0"/>
          </a:p>
        </p:txBody>
      </p:sp>
      <p:sp>
        <p:nvSpPr>
          <p:cNvPr id="7" name="Shape 4"/>
          <p:cNvSpPr/>
          <p:nvPr/>
        </p:nvSpPr>
        <p:spPr>
          <a:xfrm>
            <a:off x="4685467" y="2711410"/>
            <a:ext cx="3664863" cy="4564499"/>
          </a:xfrm>
          <a:prstGeom prst="roundRect">
            <a:avLst>
              <a:gd name="adj" fmla="val 928"/>
            </a:avLst>
          </a:prstGeom>
          <a:solidFill>
            <a:srgbClr val="484B51"/>
          </a:solidFill>
          <a:ln/>
        </p:spPr>
        <p:txBody>
          <a:bodyPr/>
          <a:lstStyle/>
          <a:p>
            <a:endParaRPr lang="en-US"/>
          </a:p>
        </p:txBody>
      </p:sp>
      <p:sp>
        <p:nvSpPr>
          <p:cNvPr id="8" name="Text 5"/>
          <p:cNvSpPr/>
          <p:nvPr/>
        </p:nvSpPr>
        <p:spPr>
          <a:xfrm>
            <a:off x="4912281" y="2938224"/>
            <a:ext cx="3211235" cy="708660"/>
          </a:xfrm>
          <a:prstGeom prst="rect">
            <a:avLst/>
          </a:prstGeom>
          <a:noFill/>
          <a:ln/>
        </p:spPr>
        <p:txBody>
          <a:bodyPr wrap="square" lIns="0" tIns="0" rIns="0" bIns="0" rtlCol="0" anchor="t"/>
          <a:lstStyle/>
          <a:p>
            <a:pPr marL="0" indent="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Team 5: Documentation and Presentation</a:t>
            </a:r>
            <a:endParaRPr lang="en-US" sz="2200" dirty="0"/>
          </a:p>
        </p:txBody>
      </p:sp>
      <p:sp>
        <p:nvSpPr>
          <p:cNvPr id="9" name="Text 6"/>
          <p:cNvSpPr/>
          <p:nvPr/>
        </p:nvSpPr>
        <p:spPr>
          <a:xfrm>
            <a:off x="4912281" y="3782973"/>
            <a:ext cx="3211235" cy="3266123"/>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This team will document the entire project, including methodology, results, challenges, and insights. They will also create a comprehensive and engaging presentation for stakeholders, highlighting key achievements and future directions.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0773" y="547092"/>
            <a:ext cx="7755255" cy="1859875"/>
          </a:xfrm>
          <a:prstGeom prst="rect">
            <a:avLst/>
          </a:prstGeom>
          <a:noFill/>
          <a:ln/>
        </p:spPr>
        <p:txBody>
          <a:bodyPr wrap="square" lIns="0" tIns="0" rIns="0" bIns="0" rtlCol="0" anchor="t"/>
          <a:lstStyle/>
          <a:p>
            <a:pPr marL="0" indent="0">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Key Project Objectives: Achieving High Accuracy and User-Friendly Deployment</a:t>
            </a:r>
            <a:endParaRPr lang="en-US" sz="3900" dirty="0"/>
          </a:p>
        </p:txBody>
      </p:sp>
      <p:sp>
        <p:nvSpPr>
          <p:cNvPr id="4" name="Shape 1"/>
          <p:cNvSpPr/>
          <p:nvPr/>
        </p:nvSpPr>
        <p:spPr>
          <a:xfrm>
            <a:off x="6180773" y="2927628"/>
            <a:ext cx="446365" cy="446365"/>
          </a:xfrm>
          <a:prstGeom prst="roundRect">
            <a:avLst>
              <a:gd name="adj" fmla="val 6667"/>
            </a:avLst>
          </a:prstGeom>
          <a:solidFill>
            <a:srgbClr val="484B51"/>
          </a:solidFill>
          <a:ln/>
        </p:spPr>
        <p:txBody>
          <a:bodyPr/>
          <a:lstStyle/>
          <a:p>
            <a:endParaRPr lang="en-US"/>
          </a:p>
        </p:txBody>
      </p:sp>
      <p:sp>
        <p:nvSpPr>
          <p:cNvPr id="5" name="Text 2"/>
          <p:cNvSpPr/>
          <p:nvPr/>
        </p:nvSpPr>
        <p:spPr>
          <a:xfrm>
            <a:off x="6314599" y="3001923"/>
            <a:ext cx="178594" cy="297656"/>
          </a:xfrm>
          <a:prstGeom prst="rect">
            <a:avLst/>
          </a:prstGeom>
          <a:noFill/>
          <a:ln/>
        </p:spPr>
        <p:txBody>
          <a:bodyPr wrap="none" lIns="0" tIns="0" rIns="0" bIns="0" rtlCol="0" anchor="t"/>
          <a:lstStyle/>
          <a:p>
            <a:pPr marL="0" indent="0" algn="ctr">
              <a:lnSpc>
                <a:spcPts val="2300"/>
              </a:lnSpc>
              <a:buNone/>
            </a:pPr>
            <a:r>
              <a:rPr lang="en-US" sz="2300" dirty="0">
                <a:solidFill>
                  <a:srgbClr val="D4D4D1"/>
                </a:solidFill>
                <a:latin typeface="IBM Plex Sans Medium" pitchFamily="34" charset="0"/>
                <a:ea typeface="IBM Plex Sans Medium" pitchFamily="34" charset="-122"/>
                <a:cs typeface="IBM Plex Sans Medium" pitchFamily="34" charset="-120"/>
              </a:rPr>
              <a:t>1</a:t>
            </a:r>
            <a:endParaRPr lang="en-US" sz="2300" dirty="0"/>
          </a:p>
        </p:txBody>
      </p:sp>
      <p:sp>
        <p:nvSpPr>
          <p:cNvPr id="6" name="Text 3"/>
          <p:cNvSpPr/>
          <p:nvPr/>
        </p:nvSpPr>
        <p:spPr>
          <a:xfrm>
            <a:off x="6825496" y="2927628"/>
            <a:ext cx="3133725" cy="619839"/>
          </a:xfrm>
          <a:prstGeom prst="rect">
            <a:avLst/>
          </a:prstGeom>
          <a:noFill/>
          <a:ln/>
        </p:spPr>
        <p:txBody>
          <a:bodyPr wrap="square" lIns="0" tIns="0" rIns="0" bIns="0" rtlCol="0" anchor="t"/>
          <a:lstStyle/>
          <a:p>
            <a:pPr marL="0" indent="0">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Develop and Train Deep Learning Models</a:t>
            </a:r>
            <a:endParaRPr lang="en-US" sz="1950" dirty="0"/>
          </a:p>
        </p:txBody>
      </p:sp>
      <p:sp>
        <p:nvSpPr>
          <p:cNvPr id="7" name="Text 4"/>
          <p:cNvSpPr/>
          <p:nvPr/>
        </p:nvSpPr>
        <p:spPr>
          <a:xfrm>
            <a:off x="6825496" y="3666411"/>
            <a:ext cx="3133725" cy="1586508"/>
          </a:xfrm>
          <a:prstGeom prst="rect">
            <a:avLst/>
          </a:prstGeom>
          <a:noFill/>
          <a:ln/>
        </p:spPr>
        <p:txBody>
          <a:bodyPr wrap="square" lIns="0" tIns="0" rIns="0" bIns="0" rtlCol="0" anchor="t"/>
          <a:lstStyle/>
          <a:p>
            <a:pPr marL="0" indent="0">
              <a:lnSpc>
                <a:spcPts val="2450"/>
              </a:lnSpc>
              <a:buNone/>
            </a:pPr>
            <a:r>
              <a:rPr lang="en-US" sz="1550" dirty="0">
                <a:solidFill>
                  <a:srgbClr val="D4D4D1"/>
                </a:solidFill>
                <a:latin typeface="Roboto" pitchFamily="34" charset="0"/>
                <a:ea typeface="Roboto" pitchFamily="34" charset="-122"/>
                <a:cs typeface="Roboto" pitchFamily="34" charset="-120"/>
              </a:rPr>
              <a:t>This objective focuses on developing and training advanced deep learning models capable of accurately predicting age and gender from input images.</a:t>
            </a:r>
            <a:endParaRPr lang="en-US" sz="1550" dirty="0"/>
          </a:p>
        </p:txBody>
      </p:sp>
      <p:sp>
        <p:nvSpPr>
          <p:cNvPr id="8" name="Shape 5"/>
          <p:cNvSpPr/>
          <p:nvPr/>
        </p:nvSpPr>
        <p:spPr>
          <a:xfrm>
            <a:off x="10157579" y="2927628"/>
            <a:ext cx="446365" cy="446365"/>
          </a:xfrm>
          <a:prstGeom prst="roundRect">
            <a:avLst>
              <a:gd name="adj" fmla="val 6667"/>
            </a:avLst>
          </a:prstGeom>
          <a:solidFill>
            <a:srgbClr val="484B51"/>
          </a:solidFill>
          <a:ln/>
        </p:spPr>
        <p:txBody>
          <a:bodyPr/>
          <a:lstStyle/>
          <a:p>
            <a:endParaRPr lang="en-US"/>
          </a:p>
        </p:txBody>
      </p:sp>
      <p:sp>
        <p:nvSpPr>
          <p:cNvPr id="9" name="Text 6"/>
          <p:cNvSpPr/>
          <p:nvPr/>
        </p:nvSpPr>
        <p:spPr>
          <a:xfrm>
            <a:off x="10291405" y="3001923"/>
            <a:ext cx="178594" cy="297656"/>
          </a:xfrm>
          <a:prstGeom prst="rect">
            <a:avLst/>
          </a:prstGeom>
          <a:noFill/>
          <a:ln/>
        </p:spPr>
        <p:txBody>
          <a:bodyPr wrap="none" lIns="0" tIns="0" rIns="0" bIns="0" rtlCol="0" anchor="t"/>
          <a:lstStyle/>
          <a:p>
            <a:pPr marL="0" indent="0" algn="ctr">
              <a:lnSpc>
                <a:spcPts val="2300"/>
              </a:lnSpc>
              <a:buNone/>
            </a:pPr>
            <a:r>
              <a:rPr lang="en-US" sz="2300" dirty="0">
                <a:solidFill>
                  <a:srgbClr val="D4D4D1"/>
                </a:solidFill>
                <a:latin typeface="IBM Plex Sans Medium" pitchFamily="34" charset="0"/>
                <a:ea typeface="IBM Plex Sans Medium" pitchFamily="34" charset="-122"/>
                <a:cs typeface="IBM Plex Sans Medium" pitchFamily="34" charset="-120"/>
              </a:rPr>
              <a:t>2</a:t>
            </a:r>
            <a:endParaRPr lang="en-US" sz="2300" dirty="0"/>
          </a:p>
        </p:txBody>
      </p:sp>
      <p:sp>
        <p:nvSpPr>
          <p:cNvPr id="10" name="Text 7"/>
          <p:cNvSpPr/>
          <p:nvPr/>
        </p:nvSpPr>
        <p:spPr>
          <a:xfrm>
            <a:off x="10802303" y="2927628"/>
            <a:ext cx="3133725" cy="929759"/>
          </a:xfrm>
          <a:prstGeom prst="rect">
            <a:avLst/>
          </a:prstGeom>
          <a:noFill/>
          <a:ln/>
        </p:spPr>
        <p:txBody>
          <a:bodyPr wrap="square" lIns="0" tIns="0" rIns="0" bIns="0" rtlCol="0" anchor="t"/>
          <a:lstStyle/>
          <a:p>
            <a:pPr marL="0" indent="0">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Deploy Models Using a User-Friendly Web Application</a:t>
            </a:r>
            <a:endParaRPr lang="en-US" sz="1950" dirty="0"/>
          </a:p>
        </p:txBody>
      </p:sp>
      <p:sp>
        <p:nvSpPr>
          <p:cNvPr id="11" name="Text 8"/>
          <p:cNvSpPr/>
          <p:nvPr/>
        </p:nvSpPr>
        <p:spPr>
          <a:xfrm>
            <a:off x="10802303" y="3976330"/>
            <a:ext cx="3133725" cy="1903809"/>
          </a:xfrm>
          <a:prstGeom prst="rect">
            <a:avLst/>
          </a:prstGeom>
          <a:noFill/>
          <a:ln/>
        </p:spPr>
        <p:txBody>
          <a:bodyPr wrap="square" lIns="0" tIns="0" rIns="0" bIns="0" rtlCol="0" anchor="t"/>
          <a:lstStyle/>
          <a:p>
            <a:pPr marL="0" indent="0">
              <a:lnSpc>
                <a:spcPts val="2450"/>
              </a:lnSpc>
              <a:buNone/>
            </a:pPr>
            <a:r>
              <a:rPr lang="en-US" sz="1550" dirty="0">
                <a:solidFill>
                  <a:srgbClr val="D4D4D1"/>
                </a:solidFill>
                <a:latin typeface="Roboto" pitchFamily="34" charset="0"/>
                <a:ea typeface="Roboto" pitchFamily="34" charset="-122"/>
                <a:cs typeface="Roboto" pitchFamily="34" charset="-120"/>
              </a:rPr>
              <a:t>This objective aims to create a seamless and user-friendly web application for deploying the developed models. This will ensure ease of use and accessibility for diverse users.</a:t>
            </a:r>
            <a:endParaRPr lang="en-US" sz="1550" dirty="0"/>
          </a:p>
        </p:txBody>
      </p:sp>
      <p:sp>
        <p:nvSpPr>
          <p:cNvPr id="12" name="Shape 9"/>
          <p:cNvSpPr/>
          <p:nvPr/>
        </p:nvSpPr>
        <p:spPr>
          <a:xfrm>
            <a:off x="6180773" y="6301621"/>
            <a:ext cx="446365" cy="446365"/>
          </a:xfrm>
          <a:prstGeom prst="roundRect">
            <a:avLst>
              <a:gd name="adj" fmla="val 6667"/>
            </a:avLst>
          </a:prstGeom>
          <a:solidFill>
            <a:srgbClr val="484B51"/>
          </a:solidFill>
          <a:ln/>
        </p:spPr>
        <p:txBody>
          <a:bodyPr/>
          <a:lstStyle/>
          <a:p>
            <a:endParaRPr lang="en-US"/>
          </a:p>
        </p:txBody>
      </p:sp>
      <p:sp>
        <p:nvSpPr>
          <p:cNvPr id="13" name="Text 10"/>
          <p:cNvSpPr/>
          <p:nvPr/>
        </p:nvSpPr>
        <p:spPr>
          <a:xfrm>
            <a:off x="6314599" y="6375916"/>
            <a:ext cx="178594" cy="297656"/>
          </a:xfrm>
          <a:prstGeom prst="rect">
            <a:avLst/>
          </a:prstGeom>
          <a:noFill/>
          <a:ln/>
        </p:spPr>
        <p:txBody>
          <a:bodyPr wrap="none" lIns="0" tIns="0" rIns="0" bIns="0" rtlCol="0" anchor="t"/>
          <a:lstStyle/>
          <a:p>
            <a:pPr marL="0" indent="0" algn="ctr">
              <a:lnSpc>
                <a:spcPts val="2300"/>
              </a:lnSpc>
              <a:buNone/>
            </a:pPr>
            <a:r>
              <a:rPr lang="en-US" sz="2300" dirty="0">
                <a:solidFill>
                  <a:srgbClr val="D4D4D1"/>
                </a:solidFill>
                <a:latin typeface="IBM Plex Sans Medium" pitchFamily="34" charset="0"/>
                <a:ea typeface="IBM Plex Sans Medium" pitchFamily="34" charset="-122"/>
                <a:cs typeface="IBM Plex Sans Medium" pitchFamily="34" charset="-120"/>
              </a:rPr>
              <a:t>3</a:t>
            </a:r>
            <a:endParaRPr lang="en-US" sz="2300" dirty="0"/>
          </a:p>
        </p:txBody>
      </p:sp>
      <p:sp>
        <p:nvSpPr>
          <p:cNvPr id="14" name="Text 11"/>
          <p:cNvSpPr/>
          <p:nvPr/>
        </p:nvSpPr>
        <p:spPr>
          <a:xfrm>
            <a:off x="6825496" y="6301621"/>
            <a:ext cx="3987284" cy="309920"/>
          </a:xfrm>
          <a:prstGeom prst="rect">
            <a:avLst/>
          </a:prstGeom>
          <a:noFill/>
          <a:ln/>
        </p:spPr>
        <p:txBody>
          <a:bodyPr wrap="none" lIns="0" tIns="0" rIns="0" bIns="0" rtlCol="0" anchor="t"/>
          <a:lstStyle/>
          <a:p>
            <a:pPr marL="0" indent="0">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Achieve Minimum Accuracy of 70%</a:t>
            </a:r>
            <a:endParaRPr lang="en-US" sz="1950" dirty="0"/>
          </a:p>
        </p:txBody>
      </p:sp>
      <p:sp>
        <p:nvSpPr>
          <p:cNvPr id="15" name="Text 12"/>
          <p:cNvSpPr/>
          <p:nvPr/>
        </p:nvSpPr>
        <p:spPr>
          <a:xfrm>
            <a:off x="6825496" y="6730484"/>
            <a:ext cx="7110532" cy="951905"/>
          </a:xfrm>
          <a:prstGeom prst="rect">
            <a:avLst/>
          </a:prstGeom>
          <a:noFill/>
          <a:ln/>
        </p:spPr>
        <p:txBody>
          <a:bodyPr wrap="square" lIns="0" tIns="0" rIns="0" bIns="0" rtlCol="0" anchor="t"/>
          <a:lstStyle/>
          <a:p>
            <a:pPr marL="0" indent="0">
              <a:lnSpc>
                <a:spcPts val="2450"/>
              </a:lnSpc>
              <a:buNone/>
            </a:pPr>
            <a:r>
              <a:rPr lang="en-US" sz="1550" dirty="0">
                <a:solidFill>
                  <a:srgbClr val="D4D4D1"/>
                </a:solidFill>
                <a:latin typeface="Roboto" pitchFamily="34" charset="0"/>
                <a:ea typeface="Roboto" pitchFamily="34" charset="-122"/>
                <a:cs typeface="Roboto" pitchFamily="34" charset="-120"/>
              </a:rPr>
              <a:t>This objective sets a target accuracy of 70% for both age and gender prediction models. This high accuracy will ensure the reliability and effectiveness of the system.</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Methodology: Leveraging Deep Learning and Streamlit</a:t>
            </a:r>
            <a:endParaRPr lang="en-US" sz="4450" dirty="0"/>
          </a:p>
        </p:txBody>
      </p:sp>
      <p:sp>
        <p:nvSpPr>
          <p:cNvPr id="3" name="Text 1"/>
          <p:cNvSpPr/>
          <p:nvPr/>
        </p:nvSpPr>
        <p:spPr>
          <a:xfrm>
            <a:off x="793790" y="3807143"/>
            <a:ext cx="3411022" cy="354330"/>
          </a:xfrm>
          <a:prstGeom prst="rect">
            <a:avLst/>
          </a:prstGeom>
          <a:noFill/>
          <a:ln/>
        </p:spPr>
        <p:txBody>
          <a:bodyPr wrap="none" lIns="0" tIns="0" rIns="0" bIns="0" rtlCol="0" anchor="t"/>
          <a:lstStyle/>
          <a:p>
            <a:pPr marL="0" indent="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Deep Learning Techniques</a:t>
            </a:r>
            <a:endParaRPr lang="en-US" sz="2200" dirty="0"/>
          </a:p>
        </p:txBody>
      </p:sp>
      <p:sp>
        <p:nvSpPr>
          <p:cNvPr id="4" name="Text 2"/>
          <p:cNvSpPr/>
          <p:nvPr/>
        </p:nvSpPr>
        <p:spPr>
          <a:xfrm>
            <a:off x="793790" y="438828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The project will utilize various deep learning techniques for image classification. These techniques include convolutional neural networks (CNNs), which have demonstrated remarkable performance in image-related tasks.</a:t>
            </a:r>
            <a:endParaRPr lang="en-US" sz="1750" dirty="0"/>
          </a:p>
        </p:txBody>
      </p:sp>
      <p:sp>
        <p:nvSpPr>
          <p:cNvPr id="5" name="Text 3"/>
          <p:cNvSpPr/>
          <p:nvPr/>
        </p:nvSpPr>
        <p:spPr>
          <a:xfrm>
            <a:off x="7599521" y="3807143"/>
            <a:ext cx="2847023" cy="354330"/>
          </a:xfrm>
          <a:prstGeom prst="rect">
            <a:avLst/>
          </a:prstGeom>
          <a:noFill/>
          <a:ln/>
        </p:spPr>
        <p:txBody>
          <a:bodyPr wrap="none" lIns="0" tIns="0" rIns="0" bIns="0" rtlCol="0" anchor="t"/>
          <a:lstStyle/>
          <a:p>
            <a:pPr marL="0" indent="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Streamlit Deployment</a:t>
            </a:r>
            <a:endParaRPr lang="en-US" sz="2200" dirty="0"/>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D4D4D1"/>
                </a:solidFill>
                <a:latin typeface="Roboto" pitchFamily="34" charset="0"/>
                <a:ea typeface="Roboto" pitchFamily="34" charset="-122"/>
                <a:cs typeface="Roboto" pitchFamily="34" charset="-120"/>
              </a:rPr>
              <a:t>Streamlit will be used for web application development and deployment. It is a Python framework that simplifies the process of building interactive web applications, allowing for easy integration of the developed models and user-friendly interfaces.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00445" y="550307"/>
            <a:ext cx="13229511" cy="1250633"/>
          </a:xfrm>
          <a:prstGeom prst="rect">
            <a:avLst/>
          </a:prstGeom>
          <a:noFill/>
          <a:ln/>
        </p:spPr>
        <p:txBody>
          <a:bodyPr wrap="square" lIns="0" tIns="0" rIns="0" bIns="0" rtlCol="0" anchor="t"/>
          <a:lstStyle/>
          <a:p>
            <a:pPr marL="0" indent="0">
              <a:lnSpc>
                <a:spcPts val="4900"/>
              </a:lnSpc>
              <a:buNone/>
            </a:pPr>
            <a:r>
              <a:rPr lang="en-US" sz="3900" dirty="0">
                <a:solidFill>
                  <a:srgbClr val="F3F3F2"/>
                </a:solidFill>
                <a:latin typeface="IBM Plex Sans Medium" pitchFamily="34" charset="0"/>
                <a:ea typeface="IBM Plex Sans Medium" pitchFamily="34" charset="-122"/>
                <a:cs typeface="IBM Plex Sans Medium" pitchFamily="34" charset="-120"/>
              </a:rPr>
              <a:t>Expected Outcomes: A Powerful Tool for Various Applications</a:t>
            </a:r>
            <a:endParaRPr lang="en-US" sz="3900" dirty="0"/>
          </a:p>
        </p:txBody>
      </p:sp>
      <p:pic>
        <p:nvPicPr>
          <p:cNvPr id="3" name="Image 0" descr="preencoded.png"/>
          <p:cNvPicPr>
            <a:picLocks noChangeAspect="1"/>
          </p:cNvPicPr>
          <p:nvPr/>
        </p:nvPicPr>
        <p:blipFill>
          <a:blip r:embed="rId3"/>
          <a:stretch>
            <a:fillRect/>
          </a:stretch>
        </p:blipFill>
        <p:spPr>
          <a:xfrm>
            <a:off x="2916317" y="2201108"/>
            <a:ext cx="2182773" cy="1793200"/>
          </a:xfrm>
          <a:prstGeom prst="rect">
            <a:avLst/>
          </a:prstGeom>
        </p:spPr>
      </p:pic>
      <p:sp>
        <p:nvSpPr>
          <p:cNvPr id="4" name="Text 1"/>
          <p:cNvSpPr/>
          <p:nvPr/>
        </p:nvSpPr>
        <p:spPr>
          <a:xfrm>
            <a:off x="3932515" y="3136583"/>
            <a:ext cx="150138" cy="400169"/>
          </a:xfrm>
          <a:prstGeom prst="rect">
            <a:avLst/>
          </a:prstGeom>
          <a:noFill/>
          <a:ln/>
        </p:spPr>
        <p:txBody>
          <a:bodyPr wrap="none" lIns="0" tIns="0" rIns="0" bIns="0" rtlCol="0" anchor="t"/>
          <a:lstStyle/>
          <a:p>
            <a:pPr marL="0" indent="0" algn="ctr">
              <a:lnSpc>
                <a:spcPts val="3150"/>
              </a:lnSpc>
              <a:buNone/>
            </a:pPr>
            <a:r>
              <a:rPr lang="en-US" sz="1950" dirty="0">
                <a:solidFill>
                  <a:srgbClr val="D4D4D1"/>
                </a:solidFill>
                <a:latin typeface="IBM Plex Sans Medium" pitchFamily="34" charset="0"/>
                <a:ea typeface="IBM Plex Sans Medium" pitchFamily="34" charset="-122"/>
                <a:cs typeface="IBM Plex Sans Medium" pitchFamily="34" charset="-120"/>
              </a:rPr>
              <a:t>1</a:t>
            </a:r>
            <a:endParaRPr lang="en-US" sz="1950" dirty="0"/>
          </a:p>
        </p:txBody>
      </p:sp>
      <p:sp>
        <p:nvSpPr>
          <p:cNvPr id="5" name="Text 2"/>
          <p:cNvSpPr/>
          <p:nvPr/>
        </p:nvSpPr>
        <p:spPr>
          <a:xfrm>
            <a:off x="5299115" y="2561153"/>
            <a:ext cx="2501741" cy="312658"/>
          </a:xfrm>
          <a:prstGeom prst="rect">
            <a:avLst/>
          </a:prstGeom>
          <a:noFill/>
          <a:ln/>
        </p:spPr>
        <p:txBody>
          <a:bodyPr wrap="none" lIns="0" tIns="0" rIns="0" bIns="0" rtlCol="0" anchor="t"/>
          <a:lstStyle/>
          <a:p>
            <a:pPr marL="0" indent="0" algn="l">
              <a:lnSpc>
                <a:spcPts val="2450"/>
              </a:lnSpc>
              <a:buNone/>
            </a:pPr>
            <a:r>
              <a:rPr lang="en-US" sz="1950" dirty="0">
                <a:solidFill>
                  <a:srgbClr val="D4D4D1"/>
                </a:solidFill>
                <a:latin typeface="IBM Plex Sans Medium" pitchFamily="34" charset="0"/>
                <a:ea typeface="IBM Plex Sans Medium" pitchFamily="34" charset="-122"/>
                <a:cs typeface="IBM Plex Sans Medium" pitchFamily="34" charset="-120"/>
              </a:rPr>
              <a:t>High Accuracy</a:t>
            </a:r>
            <a:endParaRPr lang="en-US" sz="1950" dirty="0"/>
          </a:p>
        </p:txBody>
      </p:sp>
      <p:sp>
        <p:nvSpPr>
          <p:cNvPr id="6" name="Text 3"/>
          <p:cNvSpPr/>
          <p:nvPr/>
        </p:nvSpPr>
        <p:spPr>
          <a:xfrm>
            <a:off x="5299115" y="2993827"/>
            <a:ext cx="8430816" cy="640318"/>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The project aims to achieve high accuracy for both age and gender prediction models, exceeding 70%.</a:t>
            </a:r>
            <a:endParaRPr lang="en-US" sz="1550" dirty="0"/>
          </a:p>
        </p:txBody>
      </p:sp>
      <p:sp>
        <p:nvSpPr>
          <p:cNvPr id="7" name="Shape 4"/>
          <p:cNvSpPr/>
          <p:nvPr/>
        </p:nvSpPr>
        <p:spPr>
          <a:xfrm>
            <a:off x="5149096" y="4009787"/>
            <a:ext cx="8730853" cy="11430"/>
          </a:xfrm>
          <a:prstGeom prst="roundRect">
            <a:avLst>
              <a:gd name="adj" fmla="val 262654"/>
            </a:avLst>
          </a:prstGeom>
          <a:solidFill>
            <a:srgbClr val="61646A"/>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824871" y="4044315"/>
            <a:ext cx="4365665" cy="1793200"/>
          </a:xfrm>
          <a:prstGeom prst="rect">
            <a:avLst/>
          </a:prstGeom>
        </p:spPr>
      </p:pic>
      <p:sp>
        <p:nvSpPr>
          <p:cNvPr id="9" name="Text 5"/>
          <p:cNvSpPr/>
          <p:nvPr/>
        </p:nvSpPr>
        <p:spPr>
          <a:xfrm>
            <a:off x="3932515" y="4740831"/>
            <a:ext cx="150138" cy="400169"/>
          </a:xfrm>
          <a:prstGeom prst="rect">
            <a:avLst/>
          </a:prstGeom>
          <a:noFill/>
          <a:ln/>
        </p:spPr>
        <p:txBody>
          <a:bodyPr wrap="none" lIns="0" tIns="0" rIns="0" bIns="0" rtlCol="0" anchor="t"/>
          <a:lstStyle/>
          <a:p>
            <a:pPr marL="0" indent="0" algn="ctr">
              <a:lnSpc>
                <a:spcPts val="3150"/>
              </a:lnSpc>
              <a:buNone/>
            </a:pPr>
            <a:r>
              <a:rPr lang="en-US" sz="1950" dirty="0">
                <a:solidFill>
                  <a:srgbClr val="D4D4D1"/>
                </a:solidFill>
                <a:latin typeface="IBM Plex Sans Medium" pitchFamily="34" charset="0"/>
                <a:ea typeface="IBM Plex Sans Medium" pitchFamily="34" charset="-122"/>
                <a:cs typeface="IBM Plex Sans Medium" pitchFamily="34" charset="-120"/>
              </a:rPr>
              <a:t>2</a:t>
            </a:r>
            <a:endParaRPr lang="en-US" sz="1950" dirty="0"/>
          </a:p>
        </p:txBody>
      </p:sp>
      <p:sp>
        <p:nvSpPr>
          <p:cNvPr id="10" name="Text 6"/>
          <p:cNvSpPr/>
          <p:nvPr/>
        </p:nvSpPr>
        <p:spPr>
          <a:xfrm>
            <a:off x="6390561" y="4244340"/>
            <a:ext cx="2678906" cy="312658"/>
          </a:xfrm>
          <a:prstGeom prst="rect">
            <a:avLst/>
          </a:prstGeom>
          <a:noFill/>
          <a:ln/>
        </p:spPr>
        <p:txBody>
          <a:bodyPr wrap="none" lIns="0" tIns="0" rIns="0" bIns="0" rtlCol="0" anchor="t"/>
          <a:lstStyle/>
          <a:p>
            <a:pPr marL="0" indent="0" algn="l">
              <a:lnSpc>
                <a:spcPts val="2450"/>
              </a:lnSpc>
              <a:buNone/>
            </a:pPr>
            <a:r>
              <a:rPr lang="en-US" sz="1950" dirty="0">
                <a:solidFill>
                  <a:srgbClr val="D4D4D1"/>
                </a:solidFill>
                <a:latin typeface="IBM Plex Sans Medium" pitchFamily="34" charset="0"/>
                <a:ea typeface="IBM Plex Sans Medium" pitchFamily="34" charset="-122"/>
                <a:cs typeface="IBM Plex Sans Medium" pitchFamily="34" charset="-120"/>
              </a:rPr>
              <a:t>User-Friendly Interface</a:t>
            </a:r>
            <a:endParaRPr lang="en-US" sz="1950" dirty="0"/>
          </a:p>
        </p:txBody>
      </p:sp>
      <p:sp>
        <p:nvSpPr>
          <p:cNvPr id="11" name="Text 7"/>
          <p:cNvSpPr/>
          <p:nvPr/>
        </p:nvSpPr>
        <p:spPr>
          <a:xfrm>
            <a:off x="6390561" y="4677013"/>
            <a:ext cx="7339370" cy="960477"/>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The deployed web application will provide a seamless and intuitive user experience, making it easy for users to upload images and receive accurate predictions.</a:t>
            </a:r>
            <a:endParaRPr lang="en-US" sz="1550" dirty="0"/>
          </a:p>
        </p:txBody>
      </p:sp>
      <p:sp>
        <p:nvSpPr>
          <p:cNvPr id="12" name="Shape 8"/>
          <p:cNvSpPr/>
          <p:nvPr/>
        </p:nvSpPr>
        <p:spPr>
          <a:xfrm>
            <a:off x="6240542" y="5852993"/>
            <a:ext cx="7639407" cy="11430"/>
          </a:xfrm>
          <a:prstGeom prst="roundRect">
            <a:avLst>
              <a:gd name="adj" fmla="val 262654"/>
            </a:avLst>
          </a:prstGeom>
          <a:solidFill>
            <a:srgbClr val="61646A"/>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733425" y="5887522"/>
            <a:ext cx="6548557" cy="1793200"/>
          </a:xfrm>
          <a:prstGeom prst="rect">
            <a:avLst/>
          </a:prstGeom>
        </p:spPr>
      </p:pic>
      <p:sp>
        <p:nvSpPr>
          <p:cNvPr id="14" name="Text 9"/>
          <p:cNvSpPr/>
          <p:nvPr/>
        </p:nvSpPr>
        <p:spPr>
          <a:xfrm>
            <a:off x="3932634" y="6584037"/>
            <a:ext cx="150138" cy="400169"/>
          </a:xfrm>
          <a:prstGeom prst="rect">
            <a:avLst/>
          </a:prstGeom>
          <a:noFill/>
          <a:ln/>
        </p:spPr>
        <p:txBody>
          <a:bodyPr wrap="none" lIns="0" tIns="0" rIns="0" bIns="0" rtlCol="0" anchor="t"/>
          <a:lstStyle/>
          <a:p>
            <a:pPr marL="0" indent="0" algn="ctr">
              <a:lnSpc>
                <a:spcPts val="3150"/>
              </a:lnSpc>
              <a:buNone/>
            </a:pPr>
            <a:r>
              <a:rPr lang="en-US" sz="1950" dirty="0">
                <a:solidFill>
                  <a:srgbClr val="D4D4D1"/>
                </a:solidFill>
                <a:latin typeface="IBM Plex Sans Medium" pitchFamily="34" charset="0"/>
                <a:ea typeface="IBM Plex Sans Medium" pitchFamily="34" charset="-122"/>
                <a:cs typeface="IBM Plex Sans Medium" pitchFamily="34" charset="-120"/>
              </a:rPr>
              <a:t>3</a:t>
            </a:r>
            <a:endParaRPr lang="en-US" sz="1950" dirty="0"/>
          </a:p>
        </p:txBody>
      </p:sp>
      <p:sp>
        <p:nvSpPr>
          <p:cNvPr id="15" name="Text 10"/>
          <p:cNvSpPr/>
          <p:nvPr/>
        </p:nvSpPr>
        <p:spPr>
          <a:xfrm>
            <a:off x="7482007" y="6087547"/>
            <a:ext cx="2714982" cy="312658"/>
          </a:xfrm>
          <a:prstGeom prst="rect">
            <a:avLst/>
          </a:prstGeom>
          <a:noFill/>
          <a:ln/>
        </p:spPr>
        <p:txBody>
          <a:bodyPr wrap="none" lIns="0" tIns="0" rIns="0" bIns="0" rtlCol="0" anchor="t"/>
          <a:lstStyle/>
          <a:p>
            <a:pPr marL="0" indent="0" algn="l">
              <a:lnSpc>
                <a:spcPts val="2450"/>
              </a:lnSpc>
              <a:buNone/>
            </a:pPr>
            <a:r>
              <a:rPr lang="en-US" sz="1950" dirty="0">
                <a:solidFill>
                  <a:srgbClr val="D4D4D1"/>
                </a:solidFill>
                <a:latin typeface="IBM Plex Sans Medium" pitchFamily="34" charset="0"/>
                <a:ea typeface="IBM Plex Sans Medium" pitchFamily="34" charset="-122"/>
                <a:cs typeface="IBM Plex Sans Medium" pitchFamily="34" charset="-120"/>
              </a:rPr>
              <a:t>Scalable and Adaptable</a:t>
            </a:r>
            <a:endParaRPr lang="en-US" sz="1950" dirty="0"/>
          </a:p>
        </p:txBody>
      </p:sp>
      <p:sp>
        <p:nvSpPr>
          <p:cNvPr id="16" name="Text 11"/>
          <p:cNvSpPr/>
          <p:nvPr/>
        </p:nvSpPr>
        <p:spPr>
          <a:xfrm>
            <a:off x="7482007" y="6520220"/>
            <a:ext cx="6247924" cy="960477"/>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The developed system will be designed to be scalable and adaptable, allowing for future improvements and integration with other applications and services.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Custom</PresentationFormat>
  <Paragraphs>55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IBM Plex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Omar Mohamed</cp:lastModifiedBy>
  <cp:revision>2</cp:revision>
  <dcterms:created xsi:type="dcterms:W3CDTF">2024-12-26T23:48:45Z</dcterms:created>
  <dcterms:modified xsi:type="dcterms:W3CDTF">2024-12-26T23:49:55Z</dcterms:modified>
</cp:coreProperties>
</file>