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35"/>
  </p:notesMasterIdLst>
  <p:sldIdLst>
    <p:sldId id="256" r:id="rId2"/>
    <p:sldId id="258" r:id="rId3"/>
    <p:sldId id="264" r:id="rId4"/>
    <p:sldId id="304" r:id="rId5"/>
    <p:sldId id="305" r:id="rId6"/>
    <p:sldId id="306" r:id="rId7"/>
    <p:sldId id="323" r:id="rId8"/>
    <p:sldId id="308" r:id="rId9"/>
    <p:sldId id="309" r:id="rId10"/>
    <p:sldId id="310" r:id="rId11"/>
    <p:sldId id="311" r:id="rId12"/>
    <p:sldId id="313" r:id="rId13"/>
    <p:sldId id="316" r:id="rId14"/>
    <p:sldId id="314" r:id="rId15"/>
    <p:sldId id="317" r:id="rId16"/>
    <p:sldId id="322" r:id="rId17"/>
    <p:sldId id="329" r:id="rId18"/>
    <p:sldId id="332" r:id="rId19"/>
    <p:sldId id="331" r:id="rId20"/>
    <p:sldId id="327" r:id="rId21"/>
    <p:sldId id="326" r:id="rId22"/>
    <p:sldId id="328" r:id="rId23"/>
    <p:sldId id="333" r:id="rId24"/>
    <p:sldId id="334" r:id="rId25"/>
    <p:sldId id="325" r:id="rId26"/>
    <p:sldId id="307" r:id="rId27"/>
    <p:sldId id="338" r:id="rId28"/>
    <p:sldId id="339" r:id="rId29"/>
    <p:sldId id="336" r:id="rId30"/>
    <p:sldId id="337" r:id="rId31"/>
    <p:sldId id="318" r:id="rId32"/>
    <p:sldId id="319" r:id="rId33"/>
    <p:sldId id="324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Darker Grotesque" panose="020B0604020202020204" charset="0"/>
      <p:regular r:id="rId37"/>
      <p:bold r:id="rId38"/>
    </p:embeddedFont>
    <p:embeddedFont>
      <p:font typeface="Darker Grotesque Medium" panose="020B0604020202020204" charset="0"/>
      <p:regular r:id="rId39"/>
      <p:bold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A1AB5-7215-4BE8-B759-56E737E1AA36}">
  <a:tblStyle styleId="{EDAA1AB5-7215-4BE8-B759-56E737E1A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Merge: 1 3 8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95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998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233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123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863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978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17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50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37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0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670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452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558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961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Merge: 1 3 8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09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35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07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8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257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703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350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82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8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22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56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08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23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6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Yousef Saad – Mazen Khodier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Omar Alaaeldein – Ahmed Dawood</a:t>
            </a:r>
            <a:endParaRPr dirty="0"/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8" name="Google Shape;588;p41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9" name="Google Shape;619;p4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4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4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23" name="Google Shape;623;p4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80;p41">
            <a:extLst>
              <a:ext uri="{FF2B5EF4-FFF2-40B4-BE49-F238E27FC236}">
                <a16:creationId xmlns:a16="http://schemas.microsoft.com/office/drawing/2014/main" id="{D2450DA7-17C9-C13E-0773-4E14DEEDEB96}"/>
              </a:ext>
            </a:extLst>
          </p:cNvPr>
          <p:cNvSpPr txBox="1">
            <a:spLocks/>
          </p:cNvSpPr>
          <p:nvPr/>
        </p:nvSpPr>
        <p:spPr>
          <a:xfrm>
            <a:off x="722745" y="96937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400" dirty="0">
                <a:solidFill>
                  <a:schemeClr val="dk1"/>
                </a:solidFill>
              </a:rPr>
              <a:t>Parallel Sorting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62" name="Google Shape;580;p41">
            <a:extLst>
              <a:ext uri="{FF2B5EF4-FFF2-40B4-BE49-F238E27FC236}">
                <a16:creationId xmlns:a16="http://schemas.microsoft.com/office/drawing/2014/main" id="{A5DE5666-B9EA-A8B6-A7E9-1150D4357D50}"/>
              </a:ext>
            </a:extLst>
          </p:cNvPr>
          <p:cNvSpPr txBox="1">
            <a:spLocks/>
          </p:cNvSpPr>
          <p:nvPr/>
        </p:nvSpPr>
        <p:spPr>
          <a:xfrm>
            <a:off x="722745" y="1962777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err="1">
                <a:solidFill>
                  <a:schemeClr val="accent6"/>
                </a:solidFill>
              </a:rPr>
              <a:t>Bitonic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Mergesort</a:t>
            </a:r>
            <a:endParaRPr lang="en-US" sz="4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5" y="754010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Sorter Network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32E8A-260C-106C-79B7-492624937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1" y="1433210"/>
            <a:ext cx="7819996" cy="2393309"/>
          </a:xfrm>
          <a:prstGeom prst="rect">
            <a:avLst/>
          </a:prstGeom>
        </p:spPr>
      </p:pic>
      <p:sp>
        <p:nvSpPr>
          <p:cNvPr id="10" name="Google Shape;972;p50">
            <a:extLst>
              <a:ext uri="{FF2B5EF4-FFF2-40B4-BE49-F238E27FC236}">
                <a16:creationId xmlns:a16="http://schemas.microsoft.com/office/drawing/2014/main" id="{EF71472C-2E3B-21C5-351D-42BBF751D5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4881" y="3894413"/>
            <a:ext cx="3438526" cy="527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 dirty="0"/>
              <a:t>Converting the Unsorted list into a </a:t>
            </a:r>
            <a:r>
              <a:rPr lang="en-US" sz="1800" dirty="0" err="1"/>
              <a:t>Bitonic</a:t>
            </a:r>
            <a:r>
              <a:rPr lang="en-US" sz="1800" dirty="0"/>
              <a:t> Sequence</a:t>
            </a:r>
          </a:p>
        </p:txBody>
      </p:sp>
      <p:sp>
        <p:nvSpPr>
          <p:cNvPr id="11" name="Google Shape;972;p50">
            <a:extLst>
              <a:ext uri="{FF2B5EF4-FFF2-40B4-BE49-F238E27FC236}">
                <a16:creationId xmlns:a16="http://schemas.microsoft.com/office/drawing/2014/main" id="{02B2360C-323F-9C05-1B9A-92E28E23D0C3}"/>
              </a:ext>
            </a:extLst>
          </p:cNvPr>
          <p:cNvSpPr txBox="1">
            <a:spLocks/>
          </p:cNvSpPr>
          <p:nvPr/>
        </p:nvSpPr>
        <p:spPr>
          <a:xfrm>
            <a:off x="5224081" y="3894413"/>
            <a:ext cx="2826925" cy="52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25400" indent="0" algn="ctr">
              <a:buClr>
                <a:schemeClr val="lt1"/>
              </a:buClr>
              <a:buSzPts val="1400"/>
              <a:buFont typeface="Open Sans"/>
              <a:buNone/>
            </a:pPr>
            <a:r>
              <a:rPr lang="en-US" sz="1800" dirty="0"/>
              <a:t>Sorting the </a:t>
            </a:r>
            <a:r>
              <a:rPr lang="en-US" sz="1800" dirty="0" err="1"/>
              <a:t>Bitonic</a:t>
            </a:r>
            <a:r>
              <a:rPr lang="en-US" sz="1800" dirty="0"/>
              <a:t> Sequence</a:t>
            </a:r>
          </a:p>
        </p:txBody>
      </p:sp>
    </p:spTree>
    <p:extLst>
      <p:ext uri="{BB962C8B-B14F-4D97-AF65-F5344CB8AC3E}">
        <p14:creationId xmlns:p14="http://schemas.microsoft.com/office/powerpoint/2010/main" val="67814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554476" y="4105792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OpenMP in C++ Language</a:t>
            </a:r>
            <a:endParaRPr dirty="0"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589658" y="2403462"/>
            <a:ext cx="41503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 Implemen-tation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58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5" y="754010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Mergesort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526F0-B109-304C-0BF0-B3DDD222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79" y="1433210"/>
            <a:ext cx="620164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0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4" y="652656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Merge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3A57-0D9A-70B1-6AE4-139391C2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33" y="1331856"/>
            <a:ext cx="5051134" cy="30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2167643" y="689716"/>
            <a:ext cx="4808714" cy="674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Swap (Compare-Exchange)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9F954-172B-99B6-63AB-57D9B996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43" y="2065887"/>
            <a:ext cx="4808714" cy="17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1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597046" y="2475896"/>
            <a:ext cx="41503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Complxity &amp; Runtime Analysis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77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4" y="804017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Complexity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" name="Google Shape;972;p5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85495" y="1740390"/>
                <a:ext cx="6573009" cy="20315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54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None/>
                </a:pPr>
                <a:r>
                  <a:rPr lang="en-US" sz="1800" dirty="0"/>
                  <a:t>Given an unsorted list of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there are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phases, with each phase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taking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parallel steps. Therefore, in total it takes:</a:t>
                </a:r>
              </a:p>
              <a:p>
                <a:pPr marL="25400" lvl="0" indent="0">
                  <a:buClr>
                    <a:schemeClr val="lt1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 + 1</m:t>
                              </m:r>
                            </m:e>
                          </m:d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+ 1</m:t>
                              </m:r>
                            </m:e>
                          </m:d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25400" lvl="0" indent="0">
                  <a:buClr>
                    <a:schemeClr val="lt1"/>
                  </a:buClr>
                  <a:buSzPts val="1400"/>
                  <a:buNone/>
                </a:pPr>
                <a:r>
                  <a:rPr lang="en-US" sz="1800" dirty="0"/>
                  <a:t>parallel steps to obtain the final sorted list in a parallel implementation,</a:t>
                </a:r>
              </a:p>
              <a:p>
                <a:pPr marL="25400" lvl="0" indent="0">
                  <a:buClr>
                    <a:schemeClr val="lt1"/>
                  </a:buClr>
                  <a:buSzPts val="1400"/>
                  <a:buNone/>
                </a:pPr>
                <a:r>
                  <a:rPr lang="en-US" sz="1800" dirty="0"/>
                  <a:t>which corresponds to a time complexity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72" name="Google Shape;972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85495" y="1740390"/>
                <a:ext cx="6573009" cy="2031510"/>
              </a:xfrm>
              <a:prstGeom prst="rect">
                <a:avLst/>
              </a:prstGeom>
              <a:blipFill>
                <a:blip r:embed="rId3"/>
                <a:stretch>
                  <a:fillRect l="-464" b="-3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8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1" name="Google Shape;971;p5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20217" y="601789"/>
                <a:ext cx="6703566" cy="67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dirty="0"/>
                  <a:t>Performance on Array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𝐬𝐢𝐳𝐞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971" name="Google Shape;971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0217" y="601789"/>
                <a:ext cx="6703566" cy="679200"/>
              </a:xfrm>
              <a:prstGeom prst="rect">
                <a:avLst/>
              </a:prstGeom>
              <a:blipFill>
                <a:blip r:embed="rId3"/>
                <a:stretch>
                  <a:fillRect l="-818" t="-2703" b="-18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706;p64">
            <a:extLst>
              <a:ext uri="{FF2B5EF4-FFF2-40B4-BE49-F238E27FC236}">
                <a16:creationId xmlns:a16="http://schemas.microsoft.com/office/drawing/2014/main" id="{8E05B0C8-A6B5-E278-E12A-1FBA1B0E1E6A}"/>
              </a:ext>
            </a:extLst>
          </p:cNvPr>
          <p:cNvSpPr/>
          <p:nvPr/>
        </p:nvSpPr>
        <p:spPr>
          <a:xfrm>
            <a:off x="826746" y="1384316"/>
            <a:ext cx="2969419" cy="3013825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707;p64">
            <a:extLst>
              <a:ext uri="{FF2B5EF4-FFF2-40B4-BE49-F238E27FC236}">
                <a16:creationId xmlns:a16="http://schemas.microsoft.com/office/drawing/2014/main" id="{5E7A57EF-2994-3BD9-C19A-FCEC1995A5D0}"/>
              </a:ext>
            </a:extLst>
          </p:cNvPr>
          <p:cNvGrpSpPr/>
          <p:nvPr/>
        </p:nvGrpSpPr>
        <p:grpSpPr>
          <a:xfrm>
            <a:off x="977296" y="2003238"/>
            <a:ext cx="202362" cy="1385957"/>
            <a:chOff x="1103049" y="2205671"/>
            <a:chExt cx="202362" cy="1385957"/>
          </a:xfrm>
        </p:grpSpPr>
        <p:sp>
          <p:nvSpPr>
            <p:cNvPr id="10" name="Google Shape;1708;p64">
              <a:extLst>
                <a:ext uri="{FF2B5EF4-FFF2-40B4-BE49-F238E27FC236}">
                  <a16:creationId xmlns:a16="http://schemas.microsoft.com/office/drawing/2014/main" id="{34C4B052-8690-CA4D-0447-4EC4FD849D7D}"/>
                </a:ext>
              </a:extLst>
            </p:cNvPr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9;p64">
              <a:extLst>
                <a:ext uri="{FF2B5EF4-FFF2-40B4-BE49-F238E27FC236}">
                  <a16:creationId xmlns:a16="http://schemas.microsoft.com/office/drawing/2014/main" id="{4C5DB58F-B0F1-9B3C-CE34-E89F59C09EC4}"/>
                </a:ext>
              </a:extLst>
            </p:cNvPr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0;p64">
              <a:extLst>
                <a:ext uri="{FF2B5EF4-FFF2-40B4-BE49-F238E27FC236}">
                  <a16:creationId xmlns:a16="http://schemas.microsoft.com/office/drawing/2014/main" id="{F19678E5-49CC-87AC-DB85-6DB423F46F20}"/>
                </a:ext>
              </a:extLst>
            </p:cNvPr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11;p64">
              <a:extLst>
                <a:ext uri="{FF2B5EF4-FFF2-40B4-BE49-F238E27FC236}">
                  <a16:creationId xmlns:a16="http://schemas.microsoft.com/office/drawing/2014/main" id="{97B2AADD-9DD2-737F-9602-BE24FD792626}"/>
                </a:ext>
              </a:extLst>
            </p:cNvPr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713;p64">
            <a:extLst>
              <a:ext uri="{FF2B5EF4-FFF2-40B4-BE49-F238E27FC236}">
                <a16:creationId xmlns:a16="http://schemas.microsoft.com/office/drawing/2014/main" id="{B2EB6512-D177-E1F3-23C2-94BB9295213B}"/>
              </a:ext>
            </a:extLst>
          </p:cNvPr>
          <p:cNvGrpSpPr/>
          <p:nvPr/>
        </p:nvGrpSpPr>
        <p:grpSpPr>
          <a:xfrm>
            <a:off x="901947" y="1445492"/>
            <a:ext cx="2641100" cy="163500"/>
            <a:chOff x="1027700" y="1647925"/>
            <a:chExt cx="2641100" cy="163500"/>
          </a:xfrm>
        </p:grpSpPr>
        <p:sp>
          <p:nvSpPr>
            <p:cNvPr id="16" name="Google Shape;1714;p64">
              <a:extLst>
                <a:ext uri="{FF2B5EF4-FFF2-40B4-BE49-F238E27FC236}">
                  <a16:creationId xmlns:a16="http://schemas.microsoft.com/office/drawing/2014/main" id="{CF4AFACD-F666-EA7F-61FB-87342C205DD4}"/>
                </a:ext>
              </a:extLst>
            </p:cNvPr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5;p64">
              <a:extLst>
                <a:ext uri="{FF2B5EF4-FFF2-40B4-BE49-F238E27FC236}">
                  <a16:creationId xmlns:a16="http://schemas.microsoft.com/office/drawing/2014/main" id="{D2E14FD0-16DD-500F-450F-D355FF7EB499}"/>
                </a:ext>
              </a:extLst>
            </p:cNvPr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18;p64">
            <a:extLst>
              <a:ext uri="{FF2B5EF4-FFF2-40B4-BE49-F238E27FC236}">
                <a16:creationId xmlns:a16="http://schemas.microsoft.com/office/drawing/2014/main" id="{7695E60C-AC8A-0219-BE53-5017B12F0FFF}"/>
              </a:ext>
            </a:extLst>
          </p:cNvPr>
          <p:cNvSpPr/>
          <p:nvPr/>
        </p:nvSpPr>
        <p:spPr>
          <a:xfrm>
            <a:off x="1356847" y="1912117"/>
            <a:ext cx="2353594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" name="Google Shape;1720;p64">
            <a:extLst>
              <a:ext uri="{FF2B5EF4-FFF2-40B4-BE49-F238E27FC236}">
                <a16:creationId xmlns:a16="http://schemas.microsoft.com/office/drawing/2014/main" id="{EA7C8C76-C880-BE5F-F610-06E201CFE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598825"/>
              </p:ext>
            </p:extLst>
          </p:nvPr>
        </p:nvGraphicFramePr>
        <p:xfrm>
          <a:off x="1356847" y="1912117"/>
          <a:ext cx="2353594" cy="2377260"/>
        </p:xfrm>
        <a:graphic>
          <a:graphicData uri="http://schemas.openxmlformats.org/drawingml/2006/table">
            <a:tbl>
              <a:tblPr>
                <a:noFill/>
                <a:tableStyleId>{EDAA1AB5-7215-4BE8-B759-56E737E1AA36}</a:tableStyleId>
              </a:tblPr>
              <a:tblGrid>
                <a:gridCol w="108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Threads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(sec)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0.00216052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0.00120028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0.0007802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0.00064012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0367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0.00062012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63117"/>
                  </a:ext>
                </a:extLst>
              </a:tr>
            </a:tbl>
          </a:graphicData>
        </a:graphic>
      </p:graphicFrame>
      <p:grpSp>
        <p:nvGrpSpPr>
          <p:cNvPr id="20" name="Google Shape;1721;p64">
            <a:extLst>
              <a:ext uri="{FF2B5EF4-FFF2-40B4-BE49-F238E27FC236}">
                <a16:creationId xmlns:a16="http://schemas.microsoft.com/office/drawing/2014/main" id="{FDF2F7BC-87BF-BD9E-07CA-163A40DAEC85}"/>
              </a:ext>
            </a:extLst>
          </p:cNvPr>
          <p:cNvGrpSpPr/>
          <p:nvPr/>
        </p:nvGrpSpPr>
        <p:grpSpPr>
          <a:xfrm rot="10800000" flipH="1">
            <a:off x="927546" y="1471541"/>
            <a:ext cx="429322" cy="93999"/>
            <a:chOff x="5795037" y="809024"/>
            <a:chExt cx="431653" cy="94500"/>
          </a:xfrm>
        </p:grpSpPr>
        <p:sp>
          <p:nvSpPr>
            <p:cNvPr id="21" name="Google Shape;1722;p64">
              <a:extLst>
                <a:ext uri="{FF2B5EF4-FFF2-40B4-BE49-F238E27FC236}">
                  <a16:creationId xmlns:a16="http://schemas.microsoft.com/office/drawing/2014/main" id="{FE3AE767-EEFD-CB27-4D6B-D10CED9F761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3;p64">
              <a:extLst>
                <a:ext uri="{FF2B5EF4-FFF2-40B4-BE49-F238E27FC236}">
                  <a16:creationId xmlns:a16="http://schemas.microsoft.com/office/drawing/2014/main" id="{03783D16-A5B9-6A27-D624-3EC4A480634E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4;p64">
              <a:extLst>
                <a:ext uri="{FF2B5EF4-FFF2-40B4-BE49-F238E27FC236}">
                  <a16:creationId xmlns:a16="http://schemas.microsoft.com/office/drawing/2014/main" id="{6F61615C-ACF7-98A3-0369-FBDE62978FE4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712;p64">
            <a:extLst>
              <a:ext uri="{FF2B5EF4-FFF2-40B4-BE49-F238E27FC236}">
                <a16:creationId xmlns:a16="http://schemas.microsoft.com/office/drawing/2014/main" id="{B2F6A1FE-C9E4-540D-E2BD-48CB8EAAE7AD}"/>
              </a:ext>
            </a:extLst>
          </p:cNvPr>
          <p:cNvSpPr/>
          <p:nvPr/>
        </p:nvSpPr>
        <p:spPr>
          <a:xfrm>
            <a:off x="963552" y="4275049"/>
            <a:ext cx="2746889" cy="8400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071BE-602D-2DB9-1EF9-106A1A1FA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115" y="1471541"/>
            <a:ext cx="4269739" cy="29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20217" y="708949"/>
                <a:ext cx="6703566" cy="67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dirty="0"/>
                  <a:t>Performance on Array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𝐬𝐢𝐳𝐞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0217" y="708949"/>
                <a:ext cx="6703566" cy="679200"/>
              </a:xfrm>
              <a:prstGeom prst="rect">
                <a:avLst/>
              </a:prstGeom>
              <a:blipFill>
                <a:blip r:embed="rId3"/>
                <a:stretch>
                  <a:fillRect l="-818" t="-178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06CA16-CF7D-DE95-F2DF-574D0EA5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20" y="1434597"/>
            <a:ext cx="3847112" cy="273020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85F43D0-7591-CA76-B184-C05FF3EEC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632" y="1434597"/>
            <a:ext cx="3971213" cy="27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20217" y="773243"/>
                <a:ext cx="6703566" cy="67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dirty="0"/>
                  <a:t>Performance on Array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𝐬𝐢𝐳𝐞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0217" y="773243"/>
                <a:ext cx="6703566" cy="679200"/>
              </a:xfrm>
              <a:prstGeom prst="rect">
                <a:avLst/>
              </a:prstGeom>
              <a:blipFill>
                <a:blip r:embed="rId3"/>
                <a:stretch>
                  <a:fillRect l="-818" t="-2703" b="-18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BF5FDE6-722D-A5C7-904B-CF2F436B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991" y="1452443"/>
            <a:ext cx="4296017" cy="30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1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 txBox="1">
            <a:spLocks noGrp="1"/>
          </p:cNvSpPr>
          <p:nvPr>
            <p:ph type="title" idx="19"/>
          </p:nvPr>
        </p:nvSpPr>
        <p:spPr>
          <a:xfrm>
            <a:off x="4679825" y="257587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6" name="Google Shape;646;p43"/>
          <p:cNvSpPr txBox="1">
            <a:spLocks noGrp="1"/>
          </p:cNvSpPr>
          <p:nvPr>
            <p:ph type="title" idx="2"/>
          </p:nvPr>
        </p:nvSpPr>
        <p:spPr>
          <a:xfrm>
            <a:off x="2159813" y="312516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</a:t>
            </a:r>
            <a:br>
              <a:rPr lang="en" dirty="0"/>
            </a:br>
            <a:r>
              <a:rPr lang="en" dirty="0"/>
              <a:t>Implementation</a:t>
            </a:r>
            <a:endParaRPr dirty="0"/>
          </a:p>
        </p:txBody>
      </p:sp>
      <p:sp>
        <p:nvSpPr>
          <p:cNvPr id="647" name="Google Shape;647;p43"/>
          <p:cNvSpPr txBox="1">
            <a:spLocks noGrp="1"/>
          </p:cNvSpPr>
          <p:nvPr>
            <p:ph type="title" idx="3"/>
          </p:nvPr>
        </p:nvSpPr>
        <p:spPr>
          <a:xfrm>
            <a:off x="5888177" y="323943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648" name="Google Shape;648;p43"/>
          <p:cNvSpPr txBox="1">
            <a:spLocks noGrp="1"/>
          </p:cNvSpPr>
          <p:nvPr>
            <p:ph type="title" idx="5"/>
          </p:nvPr>
        </p:nvSpPr>
        <p:spPr>
          <a:xfrm>
            <a:off x="5803536" y="1982606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Complexity &amp; Runtime Analysis</a:t>
            </a:r>
            <a:endParaRPr dirty="0"/>
          </a:p>
        </p:txBody>
      </p:sp>
      <p:sp>
        <p:nvSpPr>
          <p:cNvPr id="649" name="Google Shape;649;p43"/>
          <p:cNvSpPr txBox="1">
            <a:spLocks noGrp="1"/>
          </p:cNvSpPr>
          <p:nvPr>
            <p:ph type="title" idx="7"/>
          </p:nvPr>
        </p:nvSpPr>
        <p:spPr>
          <a:xfrm>
            <a:off x="2206822" y="201833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Mergesort</a:t>
            </a:r>
            <a:endParaRPr dirty="0"/>
          </a:p>
        </p:txBody>
      </p:sp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59" name="Google Shape;659;p43"/>
          <p:cNvSpPr txBox="1">
            <a:spLocks noGrp="1"/>
          </p:cNvSpPr>
          <p:nvPr>
            <p:ph type="title" idx="16"/>
          </p:nvPr>
        </p:nvSpPr>
        <p:spPr>
          <a:xfrm>
            <a:off x="4721279" y="1962011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20"/>
          </p:nvPr>
        </p:nvSpPr>
        <p:spPr>
          <a:xfrm>
            <a:off x="1070838" y="312516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title" idx="21"/>
          </p:nvPr>
        </p:nvSpPr>
        <p:spPr>
          <a:xfrm>
            <a:off x="1070838" y="2087435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2" name="Google Shape;662;p43"/>
          <p:cNvGrpSpPr/>
          <p:nvPr/>
        </p:nvGrpSpPr>
        <p:grpSpPr>
          <a:xfrm flipH="1">
            <a:off x="1772990" y="2165992"/>
            <a:ext cx="337856" cy="93999"/>
            <a:chOff x="5963614" y="809024"/>
            <a:chExt cx="339690" cy="94500"/>
          </a:xfrm>
        </p:grpSpPr>
        <p:sp>
          <p:nvSpPr>
            <p:cNvPr id="663" name="Google Shape;663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3"/>
          <p:cNvGrpSpPr/>
          <p:nvPr/>
        </p:nvGrpSpPr>
        <p:grpSpPr>
          <a:xfrm flipH="1">
            <a:off x="1772990" y="3245267"/>
            <a:ext cx="337856" cy="93999"/>
            <a:chOff x="5963614" y="809024"/>
            <a:chExt cx="339690" cy="94500"/>
          </a:xfrm>
        </p:grpSpPr>
        <p:sp>
          <p:nvSpPr>
            <p:cNvPr id="666" name="Google Shape;66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3"/>
          <p:cNvGrpSpPr/>
          <p:nvPr/>
        </p:nvGrpSpPr>
        <p:grpSpPr>
          <a:xfrm flipH="1">
            <a:off x="5423444" y="2060677"/>
            <a:ext cx="337856" cy="93999"/>
            <a:chOff x="5963614" y="809024"/>
            <a:chExt cx="339690" cy="94500"/>
          </a:xfrm>
        </p:grpSpPr>
        <p:sp>
          <p:nvSpPr>
            <p:cNvPr id="669" name="Google Shape;66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3"/>
          <p:cNvGrpSpPr/>
          <p:nvPr/>
        </p:nvGrpSpPr>
        <p:grpSpPr>
          <a:xfrm flipH="1">
            <a:off x="5429790" y="2654435"/>
            <a:ext cx="337856" cy="93999"/>
            <a:chOff x="5963614" y="809024"/>
            <a:chExt cx="339690" cy="94500"/>
          </a:xfrm>
        </p:grpSpPr>
        <p:sp>
          <p:nvSpPr>
            <p:cNvPr id="672" name="Google Shape;67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645;p43">
            <a:extLst>
              <a:ext uri="{FF2B5EF4-FFF2-40B4-BE49-F238E27FC236}">
                <a16:creationId xmlns:a16="http://schemas.microsoft.com/office/drawing/2014/main" id="{FC0B9855-EE7B-7838-5955-FBB04A070CA9}"/>
              </a:ext>
            </a:extLst>
          </p:cNvPr>
          <p:cNvSpPr txBox="1">
            <a:spLocks/>
          </p:cNvSpPr>
          <p:nvPr/>
        </p:nvSpPr>
        <p:spPr>
          <a:xfrm>
            <a:off x="4679825" y="3239628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60" name="Google Shape;671;p43">
            <a:extLst>
              <a:ext uri="{FF2B5EF4-FFF2-40B4-BE49-F238E27FC236}">
                <a16:creationId xmlns:a16="http://schemas.microsoft.com/office/drawing/2014/main" id="{B296F73B-6C15-9F42-DE80-53E815FCB8CF}"/>
              </a:ext>
            </a:extLst>
          </p:cNvPr>
          <p:cNvGrpSpPr/>
          <p:nvPr/>
        </p:nvGrpSpPr>
        <p:grpSpPr>
          <a:xfrm flipH="1">
            <a:off x="5429790" y="3318185"/>
            <a:ext cx="337856" cy="93999"/>
            <a:chOff x="5963614" y="809024"/>
            <a:chExt cx="339690" cy="94500"/>
          </a:xfrm>
        </p:grpSpPr>
        <p:sp>
          <p:nvSpPr>
            <p:cNvPr id="61" name="Google Shape;672;p43">
              <a:extLst>
                <a:ext uri="{FF2B5EF4-FFF2-40B4-BE49-F238E27FC236}">
                  <a16:creationId xmlns:a16="http://schemas.microsoft.com/office/drawing/2014/main" id="{06960FE6-A80F-2171-6CD8-3C475C2BF0E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73;p43">
              <a:extLst>
                <a:ext uri="{FF2B5EF4-FFF2-40B4-BE49-F238E27FC236}">
                  <a16:creationId xmlns:a16="http://schemas.microsoft.com/office/drawing/2014/main" id="{4A7AB323-A32D-7CEF-22AD-362C9E82861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47;p43">
            <a:extLst>
              <a:ext uri="{FF2B5EF4-FFF2-40B4-BE49-F238E27FC236}">
                <a16:creationId xmlns:a16="http://schemas.microsoft.com/office/drawing/2014/main" id="{BE1B36AB-C9BE-E1B4-E0E4-FA4C074BA322}"/>
              </a:ext>
            </a:extLst>
          </p:cNvPr>
          <p:cNvSpPr txBox="1">
            <a:spLocks/>
          </p:cNvSpPr>
          <p:nvPr/>
        </p:nvSpPr>
        <p:spPr>
          <a:xfrm>
            <a:off x="5888177" y="257587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30" name="Google Shape;649;p43">
            <a:extLst>
              <a:ext uri="{FF2B5EF4-FFF2-40B4-BE49-F238E27FC236}">
                <a16:creationId xmlns:a16="http://schemas.microsoft.com/office/drawing/2014/main" id="{19C35D38-1DDD-CF47-F225-7DDA623EF016}"/>
              </a:ext>
            </a:extLst>
          </p:cNvPr>
          <p:cNvSpPr txBox="1">
            <a:spLocks/>
          </p:cNvSpPr>
          <p:nvPr/>
        </p:nvSpPr>
        <p:spPr>
          <a:xfrm>
            <a:off x="2206822" y="2295711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br>
              <a:rPr lang="en-US" dirty="0"/>
            </a:br>
            <a:r>
              <a:rPr lang="en-US" dirty="0"/>
              <a:t>Algorithm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1" name="Google Shape;971;p5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20217" y="601789"/>
                <a:ext cx="6703566" cy="67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dirty="0"/>
                  <a:t>Performance on Array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𝐬𝐢𝐳𝐞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971" name="Google Shape;971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0217" y="601789"/>
                <a:ext cx="6703566" cy="679200"/>
              </a:xfrm>
              <a:prstGeom prst="rect">
                <a:avLst/>
              </a:prstGeom>
              <a:blipFill>
                <a:blip r:embed="rId3"/>
                <a:stretch>
                  <a:fillRect l="-818" t="-2703" b="-18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6CC2DE-33C5-D464-4666-7BD2265E0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413" y="1535942"/>
            <a:ext cx="4002041" cy="2795396"/>
          </a:xfrm>
          <a:prstGeom prst="rect">
            <a:avLst/>
          </a:prstGeom>
        </p:spPr>
      </p:pic>
      <p:sp>
        <p:nvSpPr>
          <p:cNvPr id="7" name="Google Shape;1706;p64">
            <a:extLst>
              <a:ext uri="{FF2B5EF4-FFF2-40B4-BE49-F238E27FC236}">
                <a16:creationId xmlns:a16="http://schemas.microsoft.com/office/drawing/2014/main" id="{8E05B0C8-A6B5-E278-E12A-1FBA1B0E1E6A}"/>
              </a:ext>
            </a:extLst>
          </p:cNvPr>
          <p:cNvSpPr/>
          <p:nvPr/>
        </p:nvSpPr>
        <p:spPr>
          <a:xfrm>
            <a:off x="826746" y="1384316"/>
            <a:ext cx="2969419" cy="3013825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707;p64">
            <a:extLst>
              <a:ext uri="{FF2B5EF4-FFF2-40B4-BE49-F238E27FC236}">
                <a16:creationId xmlns:a16="http://schemas.microsoft.com/office/drawing/2014/main" id="{5E7A57EF-2994-3BD9-C19A-FCEC1995A5D0}"/>
              </a:ext>
            </a:extLst>
          </p:cNvPr>
          <p:cNvGrpSpPr/>
          <p:nvPr/>
        </p:nvGrpSpPr>
        <p:grpSpPr>
          <a:xfrm>
            <a:off x="977296" y="2003238"/>
            <a:ext cx="202362" cy="1385957"/>
            <a:chOff x="1103049" y="2205671"/>
            <a:chExt cx="202362" cy="1385957"/>
          </a:xfrm>
        </p:grpSpPr>
        <p:sp>
          <p:nvSpPr>
            <p:cNvPr id="10" name="Google Shape;1708;p64">
              <a:extLst>
                <a:ext uri="{FF2B5EF4-FFF2-40B4-BE49-F238E27FC236}">
                  <a16:creationId xmlns:a16="http://schemas.microsoft.com/office/drawing/2014/main" id="{34C4B052-8690-CA4D-0447-4EC4FD849D7D}"/>
                </a:ext>
              </a:extLst>
            </p:cNvPr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9;p64">
              <a:extLst>
                <a:ext uri="{FF2B5EF4-FFF2-40B4-BE49-F238E27FC236}">
                  <a16:creationId xmlns:a16="http://schemas.microsoft.com/office/drawing/2014/main" id="{4C5DB58F-B0F1-9B3C-CE34-E89F59C09EC4}"/>
                </a:ext>
              </a:extLst>
            </p:cNvPr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0;p64">
              <a:extLst>
                <a:ext uri="{FF2B5EF4-FFF2-40B4-BE49-F238E27FC236}">
                  <a16:creationId xmlns:a16="http://schemas.microsoft.com/office/drawing/2014/main" id="{F19678E5-49CC-87AC-DB85-6DB423F46F20}"/>
                </a:ext>
              </a:extLst>
            </p:cNvPr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11;p64">
              <a:extLst>
                <a:ext uri="{FF2B5EF4-FFF2-40B4-BE49-F238E27FC236}">
                  <a16:creationId xmlns:a16="http://schemas.microsoft.com/office/drawing/2014/main" id="{97B2AADD-9DD2-737F-9602-BE24FD792626}"/>
                </a:ext>
              </a:extLst>
            </p:cNvPr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713;p64">
            <a:extLst>
              <a:ext uri="{FF2B5EF4-FFF2-40B4-BE49-F238E27FC236}">
                <a16:creationId xmlns:a16="http://schemas.microsoft.com/office/drawing/2014/main" id="{B2EB6512-D177-E1F3-23C2-94BB9295213B}"/>
              </a:ext>
            </a:extLst>
          </p:cNvPr>
          <p:cNvGrpSpPr/>
          <p:nvPr/>
        </p:nvGrpSpPr>
        <p:grpSpPr>
          <a:xfrm>
            <a:off x="901947" y="1445492"/>
            <a:ext cx="2641100" cy="163500"/>
            <a:chOff x="1027700" y="1647925"/>
            <a:chExt cx="2641100" cy="163500"/>
          </a:xfrm>
        </p:grpSpPr>
        <p:sp>
          <p:nvSpPr>
            <p:cNvPr id="16" name="Google Shape;1714;p64">
              <a:extLst>
                <a:ext uri="{FF2B5EF4-FFF2-40B4-BE49-F238E27FC236}">
                  <a16:creationId xmlns:a16="http://schemas.microsoft.com/office/drawing/2014/main" id="{CF4AFACD-F666-EA7F-61FB-87342C205DD4}"/>
                </a:ext>
              </a:extLst>
            </p:cNvPr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5;p64">
              <a:extLst>
                <a:ext uri="{FF2B5EF4-FFF2-40B4-BE49-F238E27FC236}">
                  <a16:creationId xmlns:a16="http://schemas.microsoft.com/office/drawing/2014/main" id="{D2E14FD0-16DD-500F-450F-D355FF7EB499}"/>
                </a:ext>
              </a:extLst>
            </p:cNvPr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18;p64">
            <a:extLst>
              <a:ext uri="{FF2B5EF4-FFF2-40B4-BE49-F238E27FC236}">
                <a16:creationId xmlns:a16="http://schemas.microsoft.com/office/drawing/2014/main" id="{7695E60C-AC8A-0219-BE53-5017B12F0FFF}"/>
              </a:ext>
            </a:extLst>
          </p:cNvPr>
          <p:cNvSpPr/>
          <p:nvPr/>
        </p:nvSpPr>
        <p:spPr>
          <a:xfrm>
            <a:off x="1356847" y="1912117"/>
            <a:ext cx="2353594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" name="Google Shape;1720;p64">
            <a:extLst>
              <a:ext uri="{FF2B5EF4-FFF2-40B4-BE49-F238E27FC236}">
                <a16:creationId xmlns:a16="http://schemas.microsoft.com/office/drawing/2014/main" id="{EA7C8C76-C880-BE5F-F610-06E201CFE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364332"/>
              </p:ext>
            </p:extLst>
          </p:nvPr>
        </p:nvGraphicFramePr>
        <p:xfrm>
          <a:off x="1356847" y="1912117"/>
          <a:ext cx="2353594" cy="2377260"/>
        </p:xfrm>
        <a:graphic>
          <a:graphicData uri="http://schemas.openxmlformats.org/drawingml/2006/table">
            <a:tbl>
              <a:tblPr>
                <a:noFill/>
                <a:tableStyleId>{EDAA1AB5-7215-4BE8-B759-56E737E1AA36}</a:tableStyleId>
              </a:tblPr>
              <a:tblGrid>
                <a:gridCol w="117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Threads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(sec)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0.0486912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0.026366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0.0162837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0.0128029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0367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0.0113025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63117"/>
                  </a:ext>
                </a:extLst>
              </a:tr>
            </a:tbl>
          </a:graphicData>
        </a:graphic>
      </p:graphicFrame>
      <p:grpSp>
        <p:nvGrpSpPr>
          <p:cNvPr id="20" name="Google Shape;1721;p64">
            <a:extLst>
              <a:ext uri="{FF2B5EF4-FFF2-40B4-BE49-F238E27FC236}">
                <a16:creationId xmlns:a16="http://schemas.microsoft.com/office/drawing/2014/main" id="{FDF2F7BC-87BF-BD9E-07CA-163A40DAEC85}"/>
              </a:ext>
            </a:extLst>
          </p:cNvPr>
          <p:cNvGrpSpPr/>
          <p:nvPr/>
        </p:nvGrpSpPr>
        <p:grpSpPr>
          <a:xfrm rot="10800000" flipH="1">
            <a:off x="927546" y="1471541"/>
            <a:ext cx="429322" cy="93999"/>
            <a:chOff x="5795037" y="809024"/>
            <a:chExt cx="431653" cy="94500"/>
          </a:xfrm>
        </p:grpSpPr>
        <p:sp>
          <p:nvSpPr>
            <p:cNvPr id="21" name="Google Shape;1722;p64">
              <a:extLst>
                <a:ext uri="{FF2B5EF4-FFF2-40B4-BE49-F238E27FC236}">
                  <a16:creationId xmlns:a16="http://schemas.microsoft.com/office/drawing/2014/main" id="{FE3AE767-EEFD-CB27-4D6B-D10CED9F761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3;p64">
              <a:extLst>
                <a:ext uri="{FF2B5EF4-FFF2-40B4-BE49-F238E27FC236}">
                  <a16:creationId xmlns:a16="http://schemas.microsoft.com/office/drawing/2014/main" id="{03783D16-A5B9-6A27-D624-3EC4A480634E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4;p64">
              <a:extLst>
                <a:ext uri="{FF2B5EF4-FFF2-40B4-BE49-F238E27FC236}">
                  <a16:creationId xmlns:a16="http://schemas.microsoft.com/office/drawing/2014/main" id="{6F61615C-ACF7-98A3-0369-FBDE62978FE4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712;p64">
            <a:extLst>
              <a:ext uri="{FF2B5EF4-FFF2-40B4-BE49-F238E27FC236}">
                <a16:creationId xmlns:a16="http://schemas.microsoft.com/office/drawing/2014/main" id="{B2F6A1FE-C9E4-540D-E2BD-48CB8EAAE7AD}"/>
              </a:ext>
            </a:extLst>
          </p:cNvPr>
          <p:cNvSpPr/>
          <p:nvPr/>
        </p:nvSpPr>
        <p:spPr>
          <a:xfrm>
            <a:off x="963552" y="4275049"/>
            <a:ext cx="2746889" cy="8400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78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758351A-A672-3D6F-DB4C-173DF525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8066"/>
            <a:ext cx="3974789" cy="2818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20217" y="651797"/>
                <a:ext cx="6703566" cy="67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dirty="0"/>
                  <a:t>Performance on Array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𝐬𝐢𝐳𝐞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0217" y="651797"/>
                <a:ext cx="6703566" cy="679200"/>
              </a:xfrm>
              <a:prstGeom prst="rect">
                <a:avLst/>
              </a:prstGeom>
              <a:blipFill>
                <a:blip r:embed="rId4"/>
                <a:stretch>
                  <a:fillRect l="-818" t="-2703" b="-18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A6E0107-B040-D3BB-8156-FFF94654E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83" y="1398066"/>
            <a:ext cx="3993843" cy="28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60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6C82960-1E9B-99C9-F86A-4C1EA378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31" y="1359573"/>
            <a:ext cx="3974789" cy="2840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20217" y="680373"/>
                <a:ext cx="6703566" cy="67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dirty="0"/>
                  <a:t>Performance on Array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𝐬𝐢𝐳𝐞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7" name="Google Shape;971;p50">
                <a:extLst>
                  <a:ext uri="{FF2B5EF4-FFF2-40B4-BE49-F238E27FC236}">
                    <a16:creationId xmlns:a16="http://schemas.microsoft.com/office/drawing/2014/main" id="{006FC544-5EB1-F198-E171-F1B3FE9856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0217" y="680373"/>
                <a:ext cx="6703566" cy="679200"/>
              </a:xfrm>
              <a:prstGeom prst="rect">
                <a:avLst/>
              </a:prstGeom>
              <a:blipFill>
                <a:blip r:embed="rId4"/>
                <a:stretch>
                  <a:fillRect l="-818" t="-2703" b="-18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82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71;p50">
            <a:extLst>
              <a:ext uri="{FF2B5EF4-FFF2-40B4-BE49-F238E27FC236}">
                <a16:creationId xmlns:a16="http://schemas.microsoft.com/office/drawing/2014/main" id="{006FC544-5EB1-F198-E171-F1B3FE985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0217" y="731279"/>
            <a:ext cx="6703566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Runtime &amp; Speedup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4FBBE-DDC7-2E2B-1C17-BE7A5F4C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410479"/>
            <a:ext cx="3271838" cy="3271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25CA2-D9B8-377B-9A74-3AAF02D48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243" y="1410479"/>
            <a:ext cx="3271838" cy="3271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53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71;p50">
            <a:extLst>
              <a:ext uri="{FF2B5EF4-FFF2-40B4-BE49-F238E27FC236}">
                <a16:creationId xmlns:a16="http://schemas.microsoft.com/office/drawing/2014/main" id="{006FC544-5EB1-F198-E171-F1B3FE985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0217" y="731279"/>
            <a:ext cx="6703566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Cost &amp; Efficiency Analysis</a:t>
            </a:r>
            <a:endParaRPr dirty="0"/>
          </a:p>
        </p:txBody>
      </p:sp>
      <p:pic>
        <p:nvPicPr>
          <p:cNvPr id="4" name="Picture 3" descr="Surface chart&#10;&#10;Description automatically generated with medium confidence">
            <a:extLst>
              <a:ext uri="{FF2B5EF4-FFF2-40B4-BE49-F238E27FC236}">
                <a16:creationId xmlns:a16="http://schemas.microsoft.com/office/drawing/2014/main" id="{73BFE748-3267-CA80-7AD0-A8C5C647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08" y="1407318"/>
            <a:ext cx="3271838" cy="3271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EAFF56BB-F4F1-A8D0-1B8C-8290933FD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07318"/>
            <a:ext cx="3271838" cy="3271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99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597046" y="2475896"/>
            <a:ext cx="41503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186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3" y="896886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1285493" y="2483341"/>
            <a:ext cx="6573009" cy="98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 err="1"/>
              <a:t>Bitonic</a:t>
            </a:r>
            <a:r>
              <a:rPr lang="en-US" sz="2000" dirty="0"/>
              <a:t> sort is a comparison-based sorting algorithm that can be run in parallel. </a:t>
            </a:r>
          </a:p>
          <a:p>
            <a:pPr marL="241300" indent="-215900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It is designed for parallel processors and its sequential implementation is inefficient compared to other sorting algorithms.</a:t>
            </a:r>
          </a:p>
          <a:p>
            <a:pPr marL="241300" indent="-215900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 err="1"/>
              <a:t>Bitonic</a:t>
            </a:r>
            <a:r>
              <a:rPr lang="en-US" sz="2000" dirty="0"/>
              <a:t> Sort can perform very well when n/p is small, since it operates in-place and effectively combines messages.</a:t>
            </a:r>
          </a:p>
          <a:p>
            <a:pPr marL="241300" indent="-215900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On the other hand, its performance quickly degrades as n/p becomes large, which is the much more realistic scenario.</a:t>
            </a:r>
          </a:p>
        </p:txBody>
      </p:sp>
    </p:spTree>
    <p:extLst>
      <p:ext uri="{BB962C8B-B14F-4D97-AF65-F5344CB8AC3E}">
        <p14:creationId xmlns:p14="http://schemas.microsoft.com/office/powerpoint/2010/main" val="3569464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597046" y="2475896"/>
            <a:ext cx="41503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673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4" y="804017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1285493" y="2483341"/>
            <a:ext cx="6573009" cy="98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Extend the algorithm to allow for Arrays of size not equal to powers of two.</a:t>
            </a:r>
          </a:p>
          <a:p>
            <a:pPr marL="241300" indent="-215900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Test on different distributions of input arrays:</a:t>
            </a:r>
          </a:p>
          <a:p>
            <a:pPr marL="698500" lvl="1" indent="-215900" algn="l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Normal Distribution</a:t>
            </a:r>
          </a:p>
          <a:p>
            <a:pPr marL="698500" lvl="1" indent="-215900" algn="l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Sorted</a:t>
            </a:r>
          </a:p>
          <a:p>
            <a:pPr marL="698500" lvl="1" indent="-215900" algn="l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Reverse Sorted</a:t>
            </a:r>
          </a:p>
          <a:p>
            <a:pPr marL="241300" indent="-215900"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2000" dirty="0"/>
              <a:t>Test against other sorting algorithms.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3932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70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091" name="Google Shape;2091;p70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2092" name="Google Shape;2092;p7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70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2096" name="Google Shape;2096;p70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0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70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2099" name="Google Shape;2099;p7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2" name="Google Shape;2102;p70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2103" name="Google Shape;2103;p7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70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2106" name="Google Shape;2106;p70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70"/>
          <p:cNvGrpSpPr/>
          <p:nvPr/>
        </p:nvGrpSpPr>
        <p:grpSpPr>
          <a:xfrm>
            <a:off x="1161595" y="2977127"/>
            <a:ext cx="924185" cy="1323604"/>
            <a:chOff x="5116556" y="2401406"/>
            <a:chExt cx="693937" cy="993846"/>
          </a:xfrm>
        </p:grpSpPr>
        <p:sp>
          <p:nvSpPr>
            <p:cNvPr id="2109" name="Google Shape;2109;p70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0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0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0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0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0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0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0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0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0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0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70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2121" name="Google Shape;2121;p70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0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0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0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0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0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0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0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0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0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70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2132" name="Google Shape;2132;p70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3" name="Google Shape;2133;p70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2134" name="Google Shape;2134;p7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7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7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96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539977" y="2274656"/>
            <a:ext cx="41503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Sort Algorithm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4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2" name="Google Shape;1272;p54"/>
          <p:cNvGrpSpPr/>
          <p:nvPr/>
        </p:nvGrpSpPr>
        <p:grpSpPr>
          <a:xfrm>
            <a:off x="1663050" y="1560963"/>
            <a:ext cx="6028200" cy="1923900"/>
            <a:chOff x="1663050" y="1560963"/>
            <a:chExt cx="6028200" cy="1923900"/>
          </a:xfrm>
        </p:grpSpPr>
        <p:sp>
          <p:nvSpPr>
            <p:cNvPr id="1273" name="Google Shape;1273;p54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54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1275" name="Google Shape;1275;p54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6" name="Google Shape;1276;p54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277" name="Google Shape;1277;p5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5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5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80" name="Google Shape;1280;p54"/>
          <p:cNvSpPr/>
          <p:nvPr/>
        </p:nvSpPr>
        <p:spPr>
          <a:xfrm>
            <a:off x="2041842" y="334837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54"/>
          <p:cNvGrpSpPr/>
          <p:nvPr/>
        </p:nvGrpSpPr>
        <p:grpSpPr>
          <a:xfrm>
            <a:off x="7475001" y="2099717"/>
            <a:ext cx="627083" cy="436814"/>
            <a:chOff x="5779976" y="1418876"/>
            <a:chExt cx="421200" cy="293400"/>
          </a:xfrm>
        </p:grpSpPr>
        <p:sp>
          <p:nvSpPr>
            <p:cNvPr id="1282" name="Google Shape;1282;p5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84" name="Google Shape;1284;p54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</a:t>
            </a:r>
            <a:endParaRPr dirty="0"/>
          </a:p>
        </p:txBody>
      </p:sp>
      <p:sp>
        <p:nvSpPr>
          <p:cNvPr id="1285" name="Google Shape;1285;p54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Bonus Slides for Illustration Purposes only.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Viewer Discretion is Advised.</a:t>
            </a:r>
            <a:endParaRPr sz="1400" dirty="0"/>
          </a:p>
        </p:txBody>
      </p:sp>
      <p:grpSp>
        <p:nvGrpSpPr>
          <p:cNvPr id="1286" name="Google Shape;1286;p54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</p:grpSpPr>
        <p:sp>
          <p:nvSpPr>
            <p:cNvPr id="1287" name="Google Shape;1287;p54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4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1293" name="Google Shape;1293;p54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54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</p:grpSpPr>
        <p:sp>
          <p:nvSpPr>
            <p:cNvPr id="1296" name="Google Shape;1296;p54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33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5551057" y="1787895"/>
            <a:ext cx="3061583" cy="156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Bitonic Sequence - 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074D4-4050-D070-758B-A2B19356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0" y="742949"/>
            <a:ext cx="4843883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5800724" y="1637877"/>
            <a:ext cx="3061583" cy="156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Bitonic Sequence - Example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76DD-81C9-7D78-2555-77844174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33" y="713022"/>
            <a:ext cx="5274891" cy="38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5822155" y="1887230"/>
            <a:ext cx="3061583" cy="156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Merging Networks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F00D7-8752-7623-7D06-E089AE38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8" y="955909"/>
            <a:ext cx="5283355" cy="34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2404241" y="804017"/>
            <a:ext cx="4042117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Definition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1295577" y="1398612"/>
            <a:ext cx="6259444" cy="1001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1600" dirty="0"/>
              <a:t>Given an array, we need to sort it in ascending order such that elements will be arranged from smallest to largest (Sorting Problem).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29995-0E7A-C8E5-99DC-4911639CF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00"/>
          <a:stretch/>
        </p:blipFill>
        <p:spPr>
          <a:xfrm>
            <a:off x="1117655" y="1963749"/>
            <a:ext cx="4774463" cy="131445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8267E7-C4C1-F805-DD9A-F89118369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88"/>
          <a:stretch/>
        </p:blipFill>
        <p:spPr>
          <a:xfrm>
            <a:off x="3201876" y="3124200"/>
            <a:ext cx="4774463" cy="143827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AF3A6E-C71A-5A3B-2FBF-0E594A400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7" t="43255" r="48347" b="46681"/>
          <a:stretch/>
        </p:blipFill>
        <p:spPr>
          <a:xfrm>
            <a:off x="2478882" y="3314701"/>
            <a:ext cx="285749" cy="33575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49DC7A9-6026-461A-7E0A-BB4D6D915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7" t="43255" r="48347" b="46286"/>
          <a:stretch/>
        </p:blipFill>
        <p:spPr>
          <a:xfrm>
            <a:off x="2478882" y="3494414"/>
            <a:ext cx="285749" cy="34892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CC81572-5F14-5CEE-28CF-8910E842C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7" t="43255" r="47749" b="40899"/>
          <a:stretch/>
        </p:blipFill>
        <p:spPr>
          <a:xfrm rot="16200000">
            <a:off x="2773252" y="3615858"/>
            <a:ext cx="314324" cy="5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1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2404241" y="804017"/>
            <a:ext cx="4042117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Sort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" name="Google Shape;972;p5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85495" y="2038653"/>
                <a:ext cx="6573009" cy="16216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41300" lvl="0" indent="-215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arker Grotesque Medium"/>
                  <a:buChar char="●"/>
                </a:pPr>
                <a:r>
                  <a:rPr lang="en-US" sz="1800" dirty="0" err="1"/>
                  <a:t>Bitonic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Mergesort</a:t>
                </a:r>
                <a:r>
                  <a:rPr lang="en-US" sz="1800" dirty="0"/>
                  <a:t> is a parallel algorithm for sorting devised by Ken Batcher. It works as follows:</a:t>
                </a:r>
              </a:p>
              <a:p>
                <a:pPr marL="698500" lvl="1" indent="-215900" algn="l">
                  <a:buClr>
                    <a:schemeClr val="lt1"/>
                  </a:buClr>
                  <a:buSzPts val="1400"/>
                  <a:buFont typeface="Darker Grotesque Medium"/>
                  <a:buChar char="●"/>
                </a:pPr>
                <a:r>
                  <a:rPr lang="en-US" sz="1800" dirty="0"/>
                  <a:t>Convert a given unsorted sequence into a </a:t>
                </a:r>
                <a:r>
                  <a:rPr lang="en-US" sz="1800" dirty="0" err="1"/>
                  <a:t>Bitonic</a:t>
                </a:r>
                <a:r>
                  <a:rPr lang="en-US" sz="1800" dirty="0"/>
                  <a:t> Sequence</a:t>
                </a:r>
              </a:p>
              <a:p>
                <a:pPr marL="698500" lvl="1" indent="-215900" algn="l">
                  <a:buClr>
                    <a:schemeClr val="lt1"/>
                  </a:buClr>
                  <a:buSzPts val="1400"/>
                  <a:buFont typeface="Darker Grotesque Medium"/>
                  <a:buChar char="●"/>
                </a:pPr>
                <a:r>
                  <a:rPr lang="en-US" sz="1800" dirty="0"/>
                  <a:t>Sort the </a:t>
                </a:r>
                <a:r>
                  <a:rPr lang="en-US" sz="1800" dirty="0" err="1"/>
                  <a:t>Bitonic</a:t>
                </a:r>
                <a:r>
                  <a:rPr lang="en-US" sz="1800" dirty="0"/>
                  <a:t> Sequence making use of its special properties.</a:t>
                </a:r>
              </a:p>
              <a:p>
                <a:pPr marL="482600" lvl="1" indent="0" algn="l">
                  <a:buClr>
                    <a:schemeClr val="lt1"/>
                  </a:buClr>
                  <a:buSzPts val="1400"/>
                  <a:buNone/>
                </a:pPr>
                <a:endParaRPr lang="en-US" sz="1800" dirty="0"/>
              </a:p>
              <a:p>
                <a:pPr marL="241300" indent="-215900">
                  <a:buClr>
                    <a:schemeClr val="lt1"/>
                  </a:buClr>
                  <a:buSzPts val="1400"/>
                  <a:buFont typeface="Darker Grotesque Medium"/>
                  <a:buChar char="●"/>
                </a:pPr>
                <a:r>
                  <a:rPr lang="en-US" sz="1800" dirty="0"/>
                  <a:t>What is a </a:t>
                </a:r>
                <a:r>
                  <a:rPr lang="en-US" sz="1800" dirty="0" err="1"/>
                  <a:t>Bitonic</a:t>
                </a:r>
                <a:r>
                  <a:rPr lang="en-US" sz="1800" dirty="0"/>
                  <a:t> Sequence?</a:t>
                </a:r>
              </a:p>
              <a:p>
                <a:pPr marL="698500" lvl="1" indent="-215900" algn="l">
                  <a:buClr>
                    <a:schemeClr val="lt1"/>
                  </a:buClr>
                  <a:buSzPts val="1400"/>
                  <a:buFont typeface="Darker Grotesque Medium"/>
                  <a:buChar char="●"/>
                </a:pPr>
                <a:r>
                  <a:rPr lang="en-US" sz="1800" dirty="0"/>
                  <a:t>A sequence is considered </a:t>
                </a:r>
                <a:r>
                  <a:rPr lang="en-US" sz="1800" dirty="0" err="1"/>
                  <a:t>Bitonic</a:t>
                </a:r>
                <a:r>
                  <a:rPr lang="en-US" sz="1800" dirty="0"/>
                  <a:t> if it contains two sequences, one increasing and one decreasing, such that:</a:t>
                </a:r>
              </a:p>
              <a:p>
                <a:pPr marL="25400" indent="0" algn="ctr">
                  <a:buClr>
                    <a:schemeClr val="lt1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&lt; . . . &lt;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&gt; . . . &gt;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25400" indent="0">
                  <a:buClr>
                    <a:schemeClr val="lt1"/>
                  </a:buClr>
                  <a:buSzPts val="1400"/>
                  <a:buNone/>
                </a:pPr>
                <a:r>
                  <a:rPr lang="en-US" sz="1800" dirty="0"/>
                  <a:t>            for some value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0 ≤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	</a:t>
                </a:r>
              </a:p>
            </p:txBody>
          </p:sp>
        </mc:Choice>
        <mc:Fallback xmlns="">
          <p:sp>
            <p:nvSpPr>
              <p:cNvPr id="972" name="Google Shape;972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85495" y="2038653"/>
                <a:ext cx="6573009" cy="1621631"/>
              </a:xfrm>
              <a:prstGeom prst="rect">
                <a:avLst/>
              </a:prstGeom>
              <a:blipFill>
                <a:blip r:embed="rId3"/>
                <a:stretch>
                  <a:fillRect t="-38346" b="-4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63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2404241" y="804017"/>
            <a:ext cx="4042117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Sequence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1285495" y="1483217"/>
            <a:ext cx="6573009" cy="98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sz="1800" dirty="0"/>
              <a:t>Defined as a list with no more than one local maximum and no more than one local minimum.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8E72FD-2B8D-F780-A3F7-C6F12221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45" y="2678906"/>
            <a:ext cx="6793707" cy="13443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FC2181-E113-B1B6-B339-E6AF361E45CA}"/>
              </a:ext>
            </a:extLst>
          </p:cNvPr>
          <p:cNvSpPr txBox="1"/>
          <p:nvPr/>
        </p:nvSpPr>
        <p:spPr>
          <a:xfrm>
            <a:off x="5397471" y="3615629"/>
            <a:ext cx="35750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i="0" u="none" strike="noStrike" baseline="0" dirty="0">
                <a:latin typeface="LiberationSans"/>
              </a:rPr>
              <a:t>(c) Endpoints are considered wraparound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38297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4" y="804017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Sequence Properties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1285493" y="1426065"/>
            <a:ext cx="6573009" cy="98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 dirty="0"/>
              <a:t>1. Divide a </a:t>
            </a:r>
            <a:r>
              <a:rPr lang="en-US" sz="1800" dirty="0" err="1"/>
              <a:t>Bitonic</a:t>
            </a:r>
            <a:r>
              <a:rPr lang="en-US" sz="1800" dirty="0"/>
              <a:t> Sequence into two equal halves.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 dirty="0"/>
              <a:t>2. Compare-Exchange each item on the first half with the corresponding item in the second half.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1BFD1-B36C-1D28-5CBC-1F46B9CC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711" y="2296450"/>
            <a:ext cx="3957793" cy="19644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Google Shape;972;p50">
            <a:extLst>
              <a:ext uri="{FF2B5EF4-FFF2-40B4-BE49-F238E27FC236}">
                <a16:creationId xmlns:a16="http://schemas.microsoft.com/office/drawing/2014/main" id="{194A0183-EC5B-C671-94BB-5F91A96E8E76}"/>
              </a:ext>
            </a:extLst>
          </p:cNvPr>
          <p:cNvSpPr txBox="1">
            <a:spLocks/>
          </p:cNvSpPr>
          <p:nvPr/>
        </p:nvSpPr>
        <p:spPr>
          <a:xfrm>
            <a:off x="1285493" y="2564606"/>
            <a:ext cx="2393536" cy="17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25400" indent="0">
              <a:buClr>
                <a:schemeClr val="lt1"/>
              </a:buClr>
              <a:buSzPts val="1400"/>
              <a:buFont typeface="Open Sans"/>
              <a:buNone/>
            </a:pPr>
            <a:r>
              <a:rPr lang="en-US" sz="1800" b="1" i="1" u="sng" dirty="0"/>
              <a:t>Result:</a:t>
            </a:r>
          </a:p>
          <a:p>
            <a:pPr marL="25400" indent="0">
              <a:buClr>
                <a:schemeClr val="lt1"/>
              </a:buClr>
              <a:buSzPts val="1400"/>
              <a:buFont typeface="Open Sans"/>
              <a:buNone/>
            </a:pPr>
            <a:r>
              <a:rPr lang="en-US" sz="1800" dirty="0"/>
              <a:t>Two </a:t>
            </a:r>
            <a:r>
              <a:rPr lang="en-US" sz="1800" dirty="0" err="1"/>
              <a:t>Bitonic</a:t>
            </a:r>
            <a:r>
              <a:rPr lang="en-US" sz="1800" dirty="0"/>
              <a:t> Sequences where the numbers in one sequence are all less than all numbers in the other sequence.</a:t>
            </a:r>
          </a:p>
        </p:txBody>
      </p:sp>
    </p:spTree>
    <p:extLst>
      <p:ext uri="{BB962C8B-B14F-4D97-AF65-F5344CB8AC3E}">
        <p14:creationId xmlns:p14="http://schemas.microsoft.com/office/powerpoint/2010/main" val="148602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4" y="804017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Bitonic Merge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5044356" y="2037268"/>
            <a:ext cx="3268495" cy="1874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2000" b="1" dirty="0"/>
              <a:t>Given a </a:t>
            </a:r>
            <a:r>
              <a:rPr lang="en-US" sz="2000" b="1" dirty="0" err="1"/>
              <a:t>Bitonic</a:t>
            </a:r>
            <a:r>
              <a:rPr lang="en-US" sz="2000" b="1" dirty="0"/>
              <a:t> Sequence: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2000" b="1" i="1" dirty="0"/>
              <a:t>Log(n)</a:t>
            </a:r>
            <a:r>
              <a:rPr lang="en-US" sz="2000" dirty="0"/>
              <a:t> iterations (parallel steps) of ‘binary split’ will sort the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6DADF-F24E-A2BE-78BE-07C4A5BD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99" y="1657350"/>
            <a:ext cx="3626551" cy="27199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6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1613685" y="675429"/>
            <a:ext cx="5916628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Making a Bitonic Sequence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87719-5FCC-E40D-C8A6-090AB579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30" y="1476074"/>
            <a:ext cx="6322737" cy="27848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89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669</Words>
  <Application>Microsoft Office PowerPoint</Application>
  <PresentationFormat>On-screen Show (16:9)</PresentationFormat>
  <Paragraphs>122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Darker Grotesque</vt:lpstr>
      <vt:lpstr>Cambria Math</vt:lpstr>
      <vt:lpstr>Open Sans</vt:lpstr>
      <vt:lpstr>Arial</vt:lpstr>
      <vt:lpstr>Darker Grotesque Medium</vt:lpstr>
      <vt:lpstr>Montserrat</vt:lpstr>
      <vt:lpstr>LiberationSans</vt:lpstr>
      <vt:lpstr>Multi-Business Company Website by Slidesgo</vt:lpstr>
      <vt:lpstr>PowerPoint Presentation</vt:lpstr>
      <vt:lpstr>04</vt:lpstr>
      <vt:lpstr>Bitonic Sort Algorithm</vt:lpstr>
      <vt:lpstr>Problem Definition</vt:lpstr>
      <vt:lpstr>Bitonic Sort</vt:lpstr>
      <vt:lpstr>Bitonic Sequence</vt:lpstr>
      <vt:lpstr>Bitonic Sequence Properties</vt:lpstr>
      <vt:lpstr>Bitonic Merge</vt:lpstr>
      <vt:lpstr>Making a Bitonic Sequence</vt:lpstr>
      <vt:lpstr>Bitonic Sorter Network</vt:lpstr>
      <vt:lpstr>Parallel Implemen-tation</vt:lpstr>
      <vt:lpstr>Bitonic Mergesort</vt:lpstr>
      <vt:lpstr>Bitonic Merge</vt:lpstr>
      <vt:lpstr>Bitonic Swap (Compare-Exchange)</vt:lpstr>
      <vt:lpstr>Complxity &amp; Runtime Analysis</vt:lpstr>
      <vt:lpstr>Time Complexity</vt:lpstr>
      <vt:lpstr>Performance on Array of size 2^16</vt:lpstr>
      <vt:lpstr>Performance on Array of size 2^16</vt:lpstr>
      <vt:lpstr>Performance on Array of size 2^16</vt:lpstr>
      <vt:lpstr>Performance on Array of size 2^20</vt:lpstr>
      <vt:lpstr>Performance on Array of size 2^20</vt:lpstr>
      <vt:lpstr>Performance on Array of size 2^20</vt:lpstr>
      <vt:lpstr>Runtime &amp; Speedup Analysis</vt:lpstr>
      <vt:lpstr>Cost &amp; Efficiency Analysis</vt:lpstr>
      <vt:lpstr>Conclusion</vt:lpstr>
      <vt:lpstr>Conclusion</vt:lpstr>
      <vt:lpstr>Future Work</vt:lpstr>
      <vt:lpstr>Future Work</vt:lpstr>
      <vt:lpstr>Thanks!</vt:lpstr>
      <vt:lpstr>Extra</vt:lpstr>
      <vt:lpstr>Creating Bitonic Sequence - Example</vt:lpstr>
      <vt:lpstr>Sorting Bitonic Sequence - Example</vt:lpstr>
      <vt:lpstr>Bitonic Merging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Sorting Bitonic Mergesort</dc:title>
  <cp:lastModifiedBy>Mazen Khodier</cp:lastModifiedBy>
  <cp:revision>6</cp:revision>
  <dcterms:modified xsi:type="dcterms:W3CDTF">2022-06-19T08:14:12Z</dcterms:modified>
</cp:coreProperties>
</file>