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56" r:id="rId3"/>
    <p:sldId id="340" r:id="rId4"/>
    <p:sldId id="343" r:id="rId5"/>
    <p:sldId id="342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FAFAFA"/>
    <a:srgbClr val="4472C4"/>
    <a:srgbClr val="37C6CF"/>
    <a:srgbClr val="29DB80"/>
    <a:srgbClr val="2EE71C"/>
    <a:srgbClr val="A7F30E"/>
    <a:srgbClr val="FFC000"/>
    <a:srgbClr val="BEBADA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82" autoAdjust="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Linear Regression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/>
            <a:t>Generating the Dataset</a:t>
          </a:r>
          <a:endParaRPr lang="en-US" b="0" i="0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dirty="0" smtClean="0"/>
            <a:t>Reading the Dataset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GB" b="0" i="0" smtClean="0"/>
            <a:t>Concise Implementation of Linear Regression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Generating the Dataset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GB" b="0" i="0" dirty="0" smtClean="0"/>
            <a:t>Implementation of </a:t>
          </a:r>
          <a:r>
            <a:rPr lang="en-GB" b="0" i="0" dirty="0" err="1" smtClean="0"/>
            <a:t>Softmax</a:t>
          </a:r>
          <a:r>
            <a:rPr lang="en-GB" b="0" i="0" dirty="0" smtClean="0"/>
            <a:t> Regression from Scratch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GB" b="0" i="0" dirty="0" smtClean="0"/>
            <a:t>Concise Implementation of </a:t>
          </a:r>
          <a:r>
            <a:rPr lang="en-GB" b="0" i="0" dirty="0" err="1" smtClean="0"/>
            <a:t>Softmax</a:t>
          </a:r>
          <a:r>
            <a:rPr lang="en-GB" b="0" i="0" dirty="0" smtClean="0"/>
            <a:t> Regression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The Image Classification Dataset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GB" smtClean="0"/>
            <a:t>Linear Regression Implementation from Scratch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US" b="0" i="0" dirty="0" smtClean="0"/>
            <a:t>Initializing Model Parameters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smtClean="0"/>
            <a:t>Defining the Model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smtClean="0"/>
            <a:t>Initializing Model Parameters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GB" smtClean="0"/>
            <a:t>Basic Elements of Linear Regression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smtClean="0"/>
            <a:t>Vectorization for Speed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GB" smtClean="0"/>
            <a:t>The Normal Distribution and Squared Loss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GB" smtClean="0"/>
            <a:t>From Linear Regression to Deep Networks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smtClean="0"/>
            <a:t>Reading the Dataset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smtClean="0"/>
            <a:t>Reading the Dataset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smtClean="0"/>
            <a:t>Reading a Minibatch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smtClean="0"/>
            <a:t>Putting All Things Together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smtClean="0"/>
            <a:t>Initializing Model Parameters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smtClean="0"/>
            <a:t>Defining the Softmax Operation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smtClean="0"/>
            <a:t>Defining the Model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Initializing Model Parameters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US" smtClean="0"/>
            <a:t>Softmax Implementation Revisited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Optimization Algorithm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0" dirty="0" smtClean="0"/>
            <a:t>Defining the Optimization Algorithm</a:t>
          </a:r>
          <a:endParaRPr lang="en-US" i="0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err="1" smtClean="0"/>
            <a:t>Softmax</a:t>
          </a:r>
          <a:r>
            <a:rPr lang="en-US" i="0" dirty="0" smtClean="0"/>
            <a:t> Regression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Classification Problem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smtClean="0"/>
            <a:t>Network Architecture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smtClean="0"/>
            <a:t>Softmax Operation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smtClean="0"/>
            <a:t>Vectorization for Minibatches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smtClean="0"/>
            <a:t>Loss Function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Information Theory Basics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3B951647-0306-441B-AB45-71DCE80D7282}">
      <dgm:prSet phldrT="[Text]"/>
      <dgm:spPr/>
      <dgm:t>
        <a:bodyPr/>
        <a:lstStyle/>
        <a:p>
          <a:r>
            <a:rPr lang="en-US" dirty="0" smtClean="0"/>
            <a:t>Defining the Model</a:t>
          </a:r>
          <a:endParaRPr lang="en-US" dirty="0"/>
        </a:p>
      </dgm:t>
    </dgm:pt>
    <dgm:pt modelId="{634DCC8F-70FC-4CC7-80D5-8C5F1E2DAE41}" type="parTrans" cxnId="{9DDF04DA-E09F-43FC-914F-782F9FD0385B}">
      <dgm:prSet/>
      <dgm:spPr/>
      <dgm:t>
        <a:bodyPr/>
        <a:lstStyle/>
        <a:p>
          <a:endParaRPr lang="en-US"/>
        </a:p>
      </dgm:t>
    </dgm:pt>
    <dgm:pt modelId="{2FFACBB7-B5BD-4180-857E-9DF93B9B71DB}" type="sibTrans" cxnId="{9DDF04DA-E09F-43FC-914F-782F9FD0385B}">
      <dgm:prSet/>
      <dgm:spPr/>
      <dgm:t>
        <a:bodyPr/>
        <a:lstStyle/>
        <a:p>
          <a:endParaRPr lang="en-US"/>
        </a:p>
      </dgm:t>
    </dgm:pt>
    <dgm:pt modelId="{286248DD-2D8B-46D1-A76D-031E138082A8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33FD9372-5ED5-4E9E-851F-9DC935C7E80F}" type="parTrans" cxnId="{0FA23B32-1131-4A9B-9859-6EA073BCAC8B}">
      <dgm:prSet/>
      <dgm:spPr/>
      <dgm:t>
        <a:bodyPr/>
        <a:lstStyle/>
        <a:p>
          <a:endParaRPr lang="en-US"/>
        </a:p>
      </dgm:t>
    </dgm:pt>
    <dgm:pt modelId="{35AF8A9C-9191-40D1-A6FB-F0C29EF05A50}" type="sibTrans" cxnId="{0FA23B32-1131-4A9B-9859-6EA073BCAC8B}">
      <dgm:prSet/>
      <dgm:spPr/>
      <dgm:t>
        <a:bodyPr/>
        <a:lstStyle/>
        <a:p>
          <a:endParaRPr lang="en-US"/>
        </a:p>
      </dgm:t>
    </dgm:pt>
    <dgm:pt modelId="{30BB3404-2EA2-4A98-9B42-152365235A42}">
      <dgm:prSet phldrT="[Text]"/>
      <dgm:spPr/>
      <dgm:t>
        <a:bodyPr/>
        <a:lstStyle/>
        <a:p>
          <a:r>
            <a:rPr lang="en-US" dirty="0" smtClean="0"/>
            <a:t>Defining the Optimization Algorithm</a:t>
          </a:r>
          <a:endParaRPr lang="en-US" dirty="0"/>
        </a:p>
      </dgm:t>
    </dgm:pt>
    <dgm:pt modelId="{DF31D43E-D869-415A-A347-0375ED906924}" type="parTrans" cxnId="{294EFCF2-288E-4DB3-A0AE-C52682322B67}">
      <dgm:prSet/>
      <dgm:spPr/>
      <dgm:t>
        <a:bodyPr/>
        <a:lstStyle/>
        <a:p>
          <a:endParaRPr lang="en-US"/>
        </a:p>
      </dgm:t>
    </dgm:pt>
    <dgm:pt modelId="{D0BF61F4-C7B6-4D7A-B703-20CAC2633726}" type="sibTrans" cxnId="{294EFCF2-288E-4DB3-A0AE-C52682322B67}">
      <dgm:prSet/>
      <dgm:spPr/>
      <dgm:t>
        <a:bodyPr/>
        <a:lstStyle/>
        <a:p>
          <a:endParaRPr lang="en-US"/>
        </a:p>
      </dgm:t>
    </dgm:pt>
    <dgm:pt modelId="{D1656E89-2017-4C89-A3BD-E47A4CE69CA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5401B8A6-90F0-4778-B3B9-EE7B2F387917}" type="parTrans" cxnId="{37AD173D-0CB7-4A62-8294-7F1B241F1182}">
      <dgm:prSet/>
      <dgm:spPr/>
      <dgm:t>
        <a:bodyPr/>
        <a:lstStyle/>
        <a:p>
          <a:endParaRPr lang="en-US"/>
        </a:p>
      </dgm:t>
    </dgm:pt>
    <dgm:pt modelId="{51AC00C9-5BD1-43FB-88E5-5912D95C7264}" type="sibTrans" cxnId="{37AD173D-0CB7-4A62-8294-7F1B241F1182}">
      <dgm:prSet/>
      <dgm:spPr/>
      <dgm:t>
        <a:bodyPr/>
        <a:lstStyle/>
        <a:p>
          <a:endParaRPr lang="en-US"/>
        </a:p>
      </dgm:t>
    </dgm:pt>
    <dgm:pt modelId="{B4237A50-2169-446C-AE53-EC21E2E80686}">
      <dgm:prSet phldrT="[Text]"/>
      <dgm:spPr/>
      <dgm:t>
        <a:bodyPr/>
        <a:lstStyle/>
        <a:p>
          <a:r>
            <a:rPr lang="en-US" i="0" dirty="0" smtClean="0"/>
            <a:t>Training</a:t>
          </a:r>
          <a:endParaRPr lang="en-US" i="0" dirty="0"/>
        </a:p>
      </dgm:t>
    </dgm:pt>
    <dgm:pt modelId="{36698E03-0FEB-4DE9-8534-65C287AF702F}" type="parTrans" cxnId="{DA91D8D7-60A7-420D-935F-4496C81F07F0}">
      <dgm:prSet/>
      <dgm:spPr/>
      <dgm:t>
        <a:bodyPr/>
        <a:lstStyle/>
        <a:p>
          <a:endParaRPr lang="en-US"/>
        </a:p>
      </dgm:t>
    </dgm:pt>
    <dgm:pt modelId="{F75015A3-2F32-49DF-B5DC-B1E0B6611464}" type="sibTrans" cxnId="{DA91D8D7-60A7-420D-935F-4496C81F07F0}">
      <dgm:prSet/>
      <dgm:spPr/>
      <dgm:t>
        <a:bodyPr/>
        <a:lstStyle/>
        <a:p>
          <a:endParaRPr lang="en-US"/>
        </a:p>
      </dgm:t>
    </dgm:pt>
    <dgm:pt modelId="{14EE64CC-50BB-43DC-8536-62CEFDD6FB2E}">
      <dgm:prSet phldrT="[Text]"/>
      <dgm:spPr/>
      <dgm:t>
        <a:bodyPr/>
        <a:lstStyle/>
        <a:p>
          <a:r>
            <a:rPr lang="en-US" i="0" dirty="0" smtClean="0"/>
            <a:t>Model Prediction and Evaluation</a:t>
          </a:r>
          <a:endParaRPr lang="en-US" i="0" dirty="0"/>
        </a:p>
      </dgm:t>
    </dgm:pt>
    <dgm:pt modelId="{F21EE871-273C-4876-A1D3-0C5C9E927830}" type="parTrans" cxnId="{AC539C77-125F-4408-8143-B944E239BB4F}">
      <dgm:prSet/>
      <dgm:spPr/>
      <dgm:t>
        <a:bodyPr/>
        <a:lstStyle/>
        <a:p>
          <a:endParaRPr lang="en-US"/>
        </a:p>
      </dgm:t>
    </dgm:pt>
    <dgm:pt modelId="{32D73D9F-E2E3-43D6-B079-84EA83D0DE5C}" type="sibTrans" cxnId="{AC539C77-125F-4408-8143-B944E239BB4F}">
      <dgm:prSet/>
      <dgm:spPr/>
      <dgm:t>
        <a:bodyPr/>
        <a:lstStyle/>
        <a:p>
          <a:endParaRPr lang="en-US"/>
        </a:p>
      </dgm:t>
    </dgm:pt>
    <dgm:pt modelId="{D3AB33AB-3AA7-4308-BBB9-78AB7E9C13BF}">
      <dgm:prSet phldrT="[Text]"/>
      <dgm:spPr/>
      <dgm:t>
        <a:bodyPr/>
        <a:lstStyle/>
        <a:p>
          <a:r>
            <a:rPr lang="en-US" dirty="0" smtClean="0"/>
            <a:t>Classification Accuracy</a:t>
          </a:r>
          <a:endParaRPr lang="en-US" dirty="0"/>
        </a:p>
      </dgm:t>
    </dgm:pt>
    <dgm:pt modelId="{A76F072D-96BD-4F39-BB16-38B5080BBBA3}" type="parTrans" cxnId="{4852A830-0D2E-4568-9398-F245DBE2D870}">
      <dgm:prSet/>
      <dgm:spPr/>
      <dgm:t>
        <a:bodyPr/>
        <a:lstStyle/>
        <a:p>
          <a:endParaRPr lang="en-US"/>
        </a:p>
      </dgm:t>
    </dgm:pt>
    <dgm:pt modelId="{6BA3F1D3-D5C2-4561-AA53-85D954B68827}" type="sibTrans" cxnId="{4852A830-0D2E-4568-9398-F245DBE2D870}">
      <dgm:prSet/>
      <dgm:spPr/>
      <dgm:t>
        <a:bodyPr/>
        <a:lstStyle/>
        <a:p>
          <a:endParaRPr lang="en-US"/>
        </a:p>
      </dgm:t>
    </dgm:pt>
    <dgm:pt modelId="{B26F61DC-B960-4A39-ABC1-FC6C10DE709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D431CFA0-B15C-4A26-91D5-A0C209E1790C}" type="parTrans" cxnId="{35CE76B3-D893-40C4-AB0D-1FF63E37AACF}">
      <dgm:prSet/>
      <dgm:spPr/>
      <dgm:t>
        <a:bodyPr/>
        <a:lstStyle/>
        <a:p>
          <a:endParaRPr lang="en-US"/>
        </a:p>
      </dgm:t>
    </dgm:pt>
    <dgm:pt modelId="{0C6C827D-36F9-4787-A478-5E3B87FA0D8E}" type="sibTrans" cxnId="{35CE76B3-D893-40C4-AB0D-1FF63E37AACF}">
      <dgm:prSet/>
      <dgm:spPr/>
      <dgm:t>
        <a:bodyPr/>
        <a:lstStyle/>
        <a:p>
          <a:endParaRPr lang="en-US"/>
        </a:p>
      </dgm:t>
    </dgm:pt>
    <dgm:pt modelId="{69B4B090-A161-453D-93C6-AF8DA2E6EEB1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D381D989-39A0-43BB-8EB0-B577D85965AA}" type="parTrans" cxnId="{B40ECEB9-C1F9-44A0-9BE6-0125A1A15443}">
      <dgm:prSet/>
      <dgm:spPr/>
      <dgm:t>
        <a:bodyPr/>
        <a:lstStyle/>
        <a:p>
          <a:endParaRPr lang="en-US"/>
        </a:p>
      </dgm:t>
    </dgm:pt>
    <dgm:pt modelId="{97DC548C-24E1-49B7-A3F2-A7C083872C6A}" type="sibTrans" cxnId="{B40ECEB9-C1F9-44A0-9BE6-0125A1A15443}">
      <dgm:prSet/>
      <dgm:spPr/>
      <dgm:t>
        <a:bodyPr/>
        <a:lstStyle/>
        <a:p>
          <a:endParaRPr lang="en-US"/>
        </a:p>
      </dgm:t>
    </dgm:pt>
    <dgm:pt modelId="{20B3A936-A884-4610-A506-C2E03C91DAC1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3FF0D578-E52F-4A7A-A2D4-ACAA73867178}" type="parTrans" cxnId="{749143A0-1DAE-45C9-BD5B-604F003D5EC2}">
      <dgm:prSet/>
      <dgm:spPr/>
      <dgm:t>
        <a:bodyPr/>
        <a:lstStyle/>
        <a:p>
          <a:endParaRPr lang="en-US"/>
        </a:p>
      </dgm:t>
    </dgm:pt>
    <dgm:pt modelId="{B9010B46-8FF0-45D4-B9C1-1591D83A8AA7}" type="sibTrans" cxnId="{749143A0-1DAE-45C9-BD5B-604F003D5EC2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7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7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9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9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9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9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7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7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4" presStyleCnt="39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5" presStyleCnt="39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6" presStyleCnt="39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BE523-A051-426A-9A55-09563B133A26}" type="pres">
      <dgm:prSet presAssocID="{634DCC8F-70FC-4CC7-80D5-8C5F1E2DAE41}" presName="Name13" presStyleLbl="parChTrans1D2" presStyleIdx="7" presStyleCnt="39"/>
      <dgm:spPr/>
      <dgm:t>
        <a:bodyPr/>
        <a:lstStyle/>
        <a:p>
          <a:endParaRPr lang="en-US"/>
        </a:p>
      </dgm:t>
    </dgm:pt>
    <dgm:pt modelId="{5BABE6E0-4844-4262-82CF-ADB51A645B3D}" type="pres">
      <dgm:prSet presAssocID="{3B951647-0306-441B-AB45-71DCE80D7282}" presName="childText" presStyleLbl="bgAcc1" presStyleIdx="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D055F-05F0-4C3B-9D4C-3BA544871774}" type="pres">
      <dgm:prSet presAssocID="{33FD9372-5ED5-4E9E-851F-9DC935C7E80F}" presName="Name13" presStyleLbl="parChTrans1D2" presStyleIdx="8" presStyleCnt="39"/>
      <dgm:spPr/>
      <dgm:t>
        <a:bodyPr/>
        <a:lstStyle/>
        <a:p>
          <a:endParaRPr lang="en-US"/>
        </a:p>
      </dgm:t>
    </dgm:pt>
    <dgm:pt modelId="{6F6A97FF-4654-43F6-813A-5F335CF439D7}" type="pres">
      <dgm:prSet presAssocID="{286248DD-2D8B-46D1-A76D-031E138082A8}" presName="childText" presStyleLbl="bgAcc1" presStyleIdx="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3317E-09EB-473F-8840-B47D1DCEC32E}" type="pres">
      <dgm:prSet presAssocID="{DF31D43E-D869-415A-A347-0375ED906924}" presName="Name13" presStyleLbl="parChTrans1D2" presStyleIdx="9" presStyleCnt="39"/>
      <dgm:spPr/>
      <dgm:t>
        <a:bodyPr/>
        <a:lstStyle/>
        <a:p>
          <a:endParaRPr lang="en-US"/>
        </a:p>
      </dgm:t>
    </dgm:pt>
    <dgm:pt modelId="{6AD810AE-60A5-4C76-83ED-017927B76BE2}" type="pres">
      <dgm:prSet presAssocID="{30BB3404-2EA2-4A98-9B42-152365235A42}" presName="childText" presStyleLbl="bgAcc1" presStyleIdx="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0336D-EB60-4623-A0F8-ACBCB70FAE3D}" type="pres">
      <dgm:prSet presAssocID="{5401B8A6-90F0-4778-B3B9-EE7B2F387917}" presName="Name13" presStyleLbl="parChTrans1D2" presStyleIdx="10" presStyleCnt="39"/>
      <dgm:spPr/>
      <dgm:t>
        <a:bodyPr/>
        <a:lstStyle/>
        <a:p>
          <a:endParaRPr lang="en-US"/>
        </a:p>
      </dgm:t>
    </dgm:pt>
    <dgm:pt modelId="{88501043-8612-43C1-AF41-9A2889705020}" type="pres">
      <dgm:prSet presAssocID="{D1656E89-2017-4C89-A3BD-E47A4CE69CA0}" presName="childText" presStyleLbl="bgAcc1" presStyleIdx="1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7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7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11" presStyleCnt="39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1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2" presStyleCnt="39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3" presStyleCnt="39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4" presStyleCnt="39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5" presStyleCnt="39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6" presStyleCnt="39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4C94D-49BB-4A6A-A299-EB9E4D9BE2AA}" type="pres">
      <dgm:prSet presAssocID="{36698E03-0FEB-4DE9-8534-65C287AF702F}" presName="Name13" presStyleLbl="parChTrans1D2" presStyleIdx="17" presStyleCnt="39"/>
      <dgm:spPr/>
      <dgm:t>
        <a:bodyPr/>
        <a:lstStyle/>
        <a:p>
          <a:endParaRPr lang="en-US"/>
        </a:p>
      </dgm:t>
    </dgm:pt>
    <dgm:pt modelId="{73E08747-258F-40F3-A27C-02ADC9FC4F8E}" type="pres">
      <dgm:prSet presAssocID="{B4237A50-2169-446C-AE53-EC21E2E80686}" presName="childText" presStyleLbl="bgAcc1" presStyleIdx="1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7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7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8" presStyleCnt="39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9" presStyleCnt="39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20" presStyleCnt="39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2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21" presStyleCnt="39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2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22" presStyleCnt="39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2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3" presStyleCnt="39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9C88-5FB4-41EC-BBB8-4C155D526E55}" type="pres">
      <dgm:prSet presAssocID="{F21EE871-273C-4876-A1D3-0C5C9E927830}" presName="Name13" presStyleLbl="parChTrans1D2" presStyleIdx="24" presStyleCnt="39"/>
      <dgm:spPr/>
      <dgm:t>
        <a:bodyPr/>
        <a:lstStyle/>
        <a:p>
          <a:endParaRPr lang="en-US"/>
        </a:p>
      </dgm:t>
    </dgm:pt>
    <dgm:pt modelId="{B3F5A53C-D08C-46F2-95AC-0A1B4BD5F664}" type="pres">
      <dgm:prSet presAssocID="{14EE64CC-50BB-43DC-8536-62CEFDD6FB2E}" presName="childText" presStyleLbl="bgAcc1" presStyleIdx="2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7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7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5" presStyleCnt="39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6" presStyleCnt="39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7" presStyleCnt="39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7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7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8" presStyleCnt="39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9" presStyleCnt="39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30" presStyleCnt="39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3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31" presStyleCnt="39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3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02152-CA07-4C4C-9DEF-2EF11D2783D6}" type="pres">
      <dgm:prSet presAssocID="{A76F072D-96BD-4F39-BB16-38B5080BBBA3}" presName="Name13" presStyleLbl="parChTrans1D2" presStyleIdx="32" presStyleCnt="39"/>
      <dgm:spPr/>
      <dgm:t>
        <a:bodyPr/>
        <a:lstStyle/>
        <a:p>
          <a:endParaRPr lang="en-US"/>
        </a:p>
      </dgm:t>
    </dgm:pt>
    <dgm:pt modelId="{2D24368D-B634-488A-8EA3-9CB85EB65DD0}" type="pres">
      <dgm:prSet presAssocID="{D3AB33AB-3AA7-4308-BBB9-78AB7E9C13BF}" presName="childText" presStyleLbl="bgAcc1" presStyleIdx="3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46035-A2A9-4269-9A03-EE599D58C0A8}" type="pres">
      <dgm:prSet presAssocID="{D431CFA0-B15C-4A26-91D5-A0C209E1790C}" presName="Name13" presStyleLbl="parChTrans1D2" presStyleIdx="33" presStyleCnt="39"/>
      <dgm:spPr/>
      <dgm:t>
        <a:bodyPr/>
        <a:lstStyle/>
        <a:p>
          <a:endParaRPr lang="en-US"/>
        </a:p>
      </dgm:t>
    </dgm:pt>
    <dgm:pt modelId="{2BE7E748-7D3A-4FA5-920D-9DC78380AD2E}" type="pres">
      <dgm:prSet presAssocID="{B26F61DC-B960-4A39-ABC1-FC6C10DE7090}" presName="childText" presStyleLbl="bgAcc1" presStyleIdx="3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C85C9-19AE-47B2-8159-115CCE422106}" type="pres">
      <dgm:prSet presAssocID="{D381D989-39A0-43BB-8EB0-B577D85965AA}" presName="Name13" presStyleLbl="parChTrans1D2" presStyleIdx="34" presStyleCnt="39"/>
      <dgm:spPr/>
      <dgm:t>
        <a:bodyPr/>
        <a:lstStyle/>
        <a:p>
          <a:endParaRPr lang="en-US"/>
        </a:p>
      </dgm:t>
    </dgm:pt>
    <dgm:pt modelId="{73CB39ED-08B7-42B3-AB2E-AE75519FDDAF}" type="pres">
      <dgm:prSet presAssocID="{69B4B090-A161-453D-93C6-AF8DA2E6EEB1}" presName="childText" presStyleLbl="bgAcc1" presStyleIdx="3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7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7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35" presStyleCnt="39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3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6" presStyleCnt="39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7" presStyleCnt="39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37E68-9B65-49ED-A92F-AF8ABE1C8701}" type="pres">
      <dgm:prSet presAssocID="{3FF0D578-E52F-4A7A-A2D4-ACAA73867178}" presName="Name13" presStyleLbl="parChTrans1D2" presStyleIdx="38" presStyleCnt="39"/>
      <dgm:spPr/>
      <dgm:t>
        <a:bodyPr/>
        <a:lstStyle/>
        <a:p>
          <a:endParaRPr lang="en-US"/>
        </a:p>
      </dgm:t>
    </dgm:pt>
    <dgm:pt modelId="{806BAA80-6B96-40A0-B443-BF0C47BDB9D5}" type="pres">
      <dgm:prSet presAssocID="{20B3A936-A884-4610-A506-C2E03C91DAC1}" presName="childText" presStyleLbl="bgAcc1" presStyleIdx="3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CE37040D-7078-4E8A-BD93-41286C9352C8}" type="presOf" srcId="{14EE64CC-50BB-43DC-8536-62CEFDD6FB2E}" destId="{B3F5A53C-D08C-46F2-95AC-0A1B4BD5F664}" srcOrd="0" destOrd="0" presId="urn:microsoft.com/office/officeart/2005/8/layout/hierarchy3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47C5E995-7F12-4C82-BDE9-C6926D997193}" type="presOf" srcId="{5401B8A6-90F0-4778-B3B9-EE7B2F387917}" destId="{DBC0336D-EB60-4623-A0F8-ACBCB70FAE3D}" srcOrd="0" destOrd="0" presId="urn:microsoft.com/office/officeart/2005/8/layout/hierarchy3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26A6FFD1-9A60-47C4-92B3-9F035F56EE43}" type="presOf" srcId="{B4237A50-2169-446C-AE53-EC21E2E80686}" destId="{73E08747-258F-40F3-A27C-02ADC9FC4F8E}" srcOrd="0" destOrd="0" presId="urn:microsoft.com/office/officeart/2005/8/layout/hierarchy3"/>
    <dgm:cxn modelId="{1F79C0B5-26A4-4C0C-B694-37E69A097B7E}" type="presOf" srcId="{33FD9372-5ED5-4E9E-851F-9DC935C7E80F}" destId="{053D055F-05F0-4C3B-9D4C-3BA544871774}" srcOrd="0" destOrd="0" presId="urn:microsoft.com/office/officeart/2005/8/layout/hierarchy3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9DDF04DA-E09F-43FC-914F-782F9FD0385B}" srcId="{71816DD0-841D-482F-87E1-1710163EFD13}" destId="{3B951647-0306-441B-AB45-71DCE80D7282}" srcOrd="3" destOrd="0" parTransId="{634DCC8F-70FC-4CC7-80D5-8C5F1E2DAE41}" sibTransId="{2FFACBB7-B5BD-4180-857E-9DF93B9B71DB}"/>
    <dgm:cxn modelId="{FA5CB8D4-63E1-48F8-BB71-0181808230F6}" type="presOf" srcId="{36698E03-0FEB-4DE9-8534-65C287AF702F}" destId="{AB54C94D-49BB-4A6A-A299-EB9E4D9BE2AA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3E499BFD-0271-41D8-A1E6-BDE37A20C691}" type="presOf" srcId="{3FF0D578-E52F-4A7A-A2D4-ACAA73867178}" destId="{75337E68-9B65-49ED-A92F-AF8ABE1C8701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B40ECEB9-C1F9-44A0-9BE6-0125A1A15443}" srcId="{8B37F236-DD10-4E7F-B8E7-C94829AB9BCD}" destId="{69B4B090-A161-453D-93C6-AF8DA2E6EEB1}" srcOrd="6" destOrd="0" parTransId="{D381D989-39A0-43BB-8EB0-B577D85965AA}" sibTransId="{97DC548C-24E1-49B7-A3F2-A7C083872C6A}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B9975A62-BDEA-474C-B44C-7D93CD416554}" type="presOf" srcId="{A76F072D-96BD-4F39-BB16-38B5080BBBA3}" destId="{CC302152-CA07-4C4C-9DEF-2EF11D2783D6}" srcOrd="0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4BB94511-4451-4D7B-9169-F5CCEBA77D6E}" type="presOf" srcId="{69B4B090-A161-453D-93C6-AF8DA2E6EEB1}" destId="{73CB39ED-08B7-42B3-AB2E-AE75519FDDAF}" srcOrd="0" destOrd="0" presId="urn:microsoft.com/office/officeart/2005/8/layout/hierarchy3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D5F9661F-2E5F-4EDA-AC41-9E03897D7973}" type="presOf" srcId="{D431CFA0-B15C-4A26-91D5-A0C209E1790C}" destId="{F9B46035-A2A9-4269-9A03-EE599D58C0A8}" srcOrd="0" destOrd="0" presId="urn:microsoft.com/office/officeart/2005/8/layout/hierarchy3"/>
    <dgm:cxn modelId="{12873F43-3A71-49C5-BDAF-9CCEA594F866}" type="presOf" srcId="{286248DD-2D8B-46D1-A76D-031E138082A8}" destId="{6F6A97FF-4654-43F6-813A-5F335CF439D7}" srcOrd="0" destOrd="0" presId="urn:microsoft.com/office/officeart/2005/8/layout/hierarchy3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F236CA38-E7F2-4445-A812-3D8D0F38C6AE}" type="presOf" srcId="{B26F61DC-B960-4A39-ABC1-FC6C10DE7090}" destId="{2BE7E748-7D3A-4FA5-920D-9DC78380AD2E}" srcOrd="0" destOrd="0" presId="urn:microsoft.com/office/officeart/2005/8/layout/hierarchy3"/>
    <dgm:cxn modelId="{C193ADB2-90DF-4770-A607-81AC7C2BBA94}" type="presOf" srcId="{DF31D43E-D869-415A-A347-0375ED906924}" destId="{8263317E-09EB-473F-8840-B47D1DCEC32E}" srcOrd="0" destOrd="0" presId="urn:microsoft.com/office/officeart/2005/8/layout/hierarchy3"/>
    <dgm:cxn modelId="{4852A830-0D2E-4568-9398-F245DBE2D870}" srcId="{8B37F236-DD10-4E7F-B8E7-C94829AB9BCD}" destId="{D3AB33AB-3AA7-4308-BBB9-78AB7E9C13BF}" srcOrd="4" destOrd="0" parTransId="{A76F072D-96BD-4F39-BB16-38B5080BBBA3}" sibTransId="{6BA3F1D3-D5C2-4561-AA53-85D954B68827}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0374FED3-FD50-4A41-B80D-0856B0F68794}" type="presOf" srcId="{3B951647-0306-441B-AB45-71DCE80D7282}" destId="{5BABE6E0-4844-4262-82CF-ADB51A645B3D}" srcOrd="0" destOrd="0" presId="urn:microsoft.com/office/officeart/2005/8/layout/hierarchy3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749143A0-1DAE-45C9-BD5B-604F003D5EC2}" srcId="{30AC01E8-1F7B-43F6-BC0A-70DD06214353}" destId="{20B3A936-A884-4610-A506-C2E03C91DAC1}" srcOrd="3" destOrd="0" parTransId="{3FF0D578-E52F-4A7A-A2D4-ACAA73867178}" sibTransId="{B9010B46-8FF0-45D4-B9C1-1591D83A8AA7}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35CE76B3-D893-40C4-AB0D-1FF63E37AACF}" srcId="{8B37F236-DD10-4E7F-B8E7-C94829AB9BCD}" destId="{B26F61DC-B960-4A39-ABC1-FC6C10DE7090}" srcOrd="5" destOrd="0" parTransId="{D431CFA0-B15C-4A26-91D5-A0C209E1790C}" sibTransId="{0C6C827D-36F9-4787-A478-5E3B87FA0D8E}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0364A451-0E12-4FC6-9765-DCDF05DEF642}" type="presOf" srcId="{20B3A936-A884-4610-A506-C2E03C91DAC1}" destId="{806BAA80-6B96-40A0-B443-BF0C47BDB9D5}" srcOrd="0" destOrd="0" presId="urn:microsoft.com/office/officeart/2005/8/layout/hierarchy3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3739B249-D3C9-422A-A9A8-66C8D966E7A9}" type="presOf" srcId="{634DCC8F-70FC-4CC7-80D5-8C5F1E2DAE41}" destId="{CD2BE523-A051-426A-9A55-09563B133A26}" srcOrd="0" destOrd="0" presId="urn:microsoft.com/office/officeart/2005/8/layout/hierarchy3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FE9DDFFE-267D-43E3-A412-DC1FFFDE2301}" type="presOf" srcId="{D381D989-39A0-43BB-8EB0-B577D85965AA}" destId="{CBAC85C9-19AE-47B2-8159-115CCE422106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688DA682-17EC-4212-AD54-53048F88CC5C}" type="presOf" srcId="{D1656E89-2017-4C89-A3BD-E47A4CE69CA0}" destId="{88501043-8612-43C1-AF41-9A2889705020}" srcOrd="0" destOrd="0" presId="urn:microsoft.com/office/officeart/2005/8/layout/hierarchy3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99AA9A29-FC68-444D-9DED-CC6FE59DB7B2}" type="presOf" srcId="{30BB3404-2EA2-4A98-9B42-152365235A42}" destId="{6AD810AE-60A5-4C76-83ED-017927B76BE2}" srcOrd="0" destOrd="0" presId="urn:microsoft.com/office/officeart/2005/8/layout/hierarchy3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76824079-D0A0-4976-A7B5-7266E6B1259D}" type="presOf" srcId="{D3AB33AB-3AA7-4308-BBB9-78AB7E9C13BF}" destId="{2D24368D-B634-488A-8EA3-9CB85EB65DD0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294EFCF2-288E-4DB3-A0AE-C52682322B67}" srcId="{71816DD0-841D-482F-87E1-1710163EFD13}" destId="{30BB3404-2EA2-4A98-9B42-152365235A42}" srcOrd="5" destOrd="0" parTransId="{DF31D43E-D869-415A-A347-0375ED906924}" sibTransId="{D0BF61F4-C7B6-4D7A-B703-20CAC2633726}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7F6BEA6C-51E0-4D40-8FF7-9E2A65F3ED51}" type="presOf" srcId="{F21EE871-273C-4876-A1D3-0C5C9E927830}" destId="{BF629C88-5FB4-41EC-BBB8-4C155D526E55}" srcOrd="0" destOrd="0" presId="urn:microsoft.com/office/officeart/2005/8/layout/hierarchy3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AC539C77-125F-4408-8143-B944E239BB4F}" srcId="{87346056-285D-4591-8C82-33B2DE1822D8}" destId="{14EE64CC-50BB-43DC-8536-62CEFDD6FB2E}" srcOrd="6" destOrd="0" parTransId="{F21EE871-273C-4876-A1D3-0C5C9E927830}" sibTransId="{32D73D9F-E2E3-43D6-B079-84EA83D0DE5C}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37AD173D-0CB7-4A62-8294-7F1B241F1182}" srcId="{71816DD0-841D-482F-87E1-1710163EFD13}" destId="{D1656E89-2017-4C89-A3BD-E47A4CE69CA0}" srcOrd="6" destOrd="0" parTransId="{5401B8A6-90F0-4778-B3B9-EE7B2F387917}" sibTransId="{51AC00C9-5BD1-43FB-88E5-5912D95C7264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DA91D8D7-60A7-420D-935F-4496C81F07F0}" srcId="{59508381-BDDA-4E8C-BC7C-B78ED07EE39E}" destId="{B4237A50-2169-446C-AE53-EC21E2E80686}" srcOrd="6" destOrd="0" parTransId="{36698E03-0FEB-4DE9-8534-65C287AF702F}" sibTransId="{F75015A3-2F32-49DF-B5DC-B1E0B6611464}"/>
    <dgm:cxn modelId="{0FA23B32-1131-4A9B-9859-6EA073BCAC8B}" srcId="{71816DD0-841D-482F-87E1-1710163EFD13}" destId="{286248DD-2D8B-46D1-A76D-031E138082A8}" srcOrd="4" destOrd="0" parTransId="{33FD9372-5ED5-4E9E-851F-9DC935C7E80F}" sibTransId="{35AF8A9C-9191-40D1-A6FB-F0C29EF05A50}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85B0FFB-6ABD-487B-BD4A-C341A536DAD9}" type="presParOf" srcId="{B9998EB2-D656-4A97-B025-87EBD36431BA}" destId="{CD2BE523-A051-426A-9A55-09563B133A26}" srcOrd="6" destOrd="0" presId="urn:microsoft.com/office/officeart/2005/8/layout/hierarchy3"/>
    <dgm:cxn modelId="{BD2096AE-50CF-4DC9-85A1-9F8BCCE0CFD5}" type="presParOf" srcId="{B9998EB2-D656-4A97-B025-87EBD36431BA}" destId="{5BABE6E0-4844-4262-82CF-ADB51A645B3D}" srcOrd="7" destOrd="0" presId="urn:microsoft.com/office/officeart/2005/8/layout/hierarchy3"/>
    <dgm:cxn modelId="{2B15A021-E7E8-4954-A0C0-9CB49B685230}" type="presParOf" srcId="{B9998EB2-D656-4A97-B025-87EBD36431BA}" destId="{053D055F-05F0-4C3B-9D4C-3BA544871774}" srcOrd="8" destOrd="0" presId="urn:microsoft.com/office/officeart/2005/8/layout/hierarchy3"/>
    <dgm:cxn modelId="{F163213A-CD70-4393-8F07-433971BAEAA0}" type="presParOf" srcId="{B9998EB2-D656-4A97-B025-87EBD36431BA}" destId="{6F6A97FF-4654-43F6-813A-5F335CF439D7}" srcOrd="9" destOrd="0" presId="urn:microsoft.com/office/officeart/2005/8/layout/hierarchy3"/>
    <dgm:cxn modelId="{A11D7874-F656-43AC-8D88-E4CDEA80179B}" type="presParOf" srcId="{B9998EB2-D656-4A97-B025-87EBD36431BA}" destId="{8263317E-09EB-473F-8840-B47D1DCEC32E}" srcOrd="10" destOrd="0" presId="urn:microsoft.com/office/officeart/2005/8/layout/hierarchy3"/>
    <dgm:cxn modelId="{32716A57-85D1-4416-B609-EBFD123E1B75}" type="presParOf" srcId="{B9998EB2-D656-4A97-B025-87EBD36431BA}" destId="{6AD810AE-60A5-4C76-83ED-017927B76BE2}" srcOrd="11" destOrd="0" presId="urn:microsoft.com/office/officeart/2005/8/layout/hierarchy3"/>
    <dgm:cxn modelId="{05BE9E43-4CC0-4051-8008-684379D5A2BF}" type="presParOf" srcId="{B9998EB2-D656-4A97-B025-87EBD36431BA}" destId="{DBC0336D-EB60-4623-A0F8-ACBCB70FAE3D}" srcOrd="12" destOrd="0" presId="urn:microsoft.com/office/officeart/2005/8/layout/hierarchy3"/>
    <dgm:cxn modelId="{9ACF8FC9-B39A-4385-A59E-2DBB9AC17093}" type="presParOf" srcId="{B9998EB2-D656-4A97-B025-87EBD36431BA}" destId="{88501043-8612-43C1-AF41-9A2889705020}" srcOrd="13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A14B9AD1-BF0B-4364-A756-E6B631A624EC}" type="presParOf" srcId="{723D1E9B-CAE3-4D79-9D37-E4EDBB38187D}" destId="{AB54C94D-49BB-4A6A-A299-EB9E4D9BE2AA}" srcOrd="12" destOrd="0" presId="urn:microsoft.com/office/officeart/2005/8/layout/hierarchy3"/>
    <dgm:cxn modelId="{05963A65-F8A6-4DC3-83C2-412A66710CE1}" type="presParOf" srcId="{723D1E9B-CAE3-4D79-9D37-E4EDBB38187D}" destId="{73E08747-258F-40F3-A27C-02ADC9FC4F8E}" srcOrd="13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D59107F2-73F7-4D37-A1FC-54C7C57C0166}" type="presParOf" srcId="{64D0FBB2-AE35-43FE-835C-D90D3502FD52}" destId="{BF629C88-5FB4-41EC-BBB8-4C155D526E55}" srcOrd="12" destOrd="0" presId="urn:microsoft.com/office/officeart/2005/8/layout/hierarchy3"/>
    <dgm:cxn modelId="{FDABF9C3-2E54-4187-8A82-2B43A91DBD7A}" type="presParOf" srcId="{64D0FBB2-AE35-43FE-835C-D90D3502FD52}" destId="{B3F5A53C-D08C-46F2-95AC-0A1B4BD5F664}" srcOrd="13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6A67B5B-6CD5-4460-8F5A-C114F594552A}" type="presParOf" srcId="{39AE91FF-EBE0-435A-8149-C764EC03684E}" destId="{CC302152-CA07-4C4C-9DEF-2EF11D2783D6}" srcOrd="8" destOrd="0" presId="urn:microsoft.com/office/officeart/2005/8/layout/hierarchy3"/>
    <dgm:cxn modelId="{705A7A91-1A3A-477B-A181-CAE2BF1707BD}" type="presParOf" srcId="{39AE91FF-EBE0-435A-8149-C764EC03684E}" destId="{2D24368D-B634-488A-8EA3-9CB85EB65DD0}" srcOrd="9" destOrd="0" presId="urn:microsoft.com/office/officeart/2005/8/layout/hierarchy3"/>
    <dgm:cxn modelId="{3C94571D-C465-4D7B-9FB4-3C1D8E7D8E8F}" type="presParOf" srcId="{39AE91FF-EBE0-435A-8149-C764EC03684E}" destId="{F9B46035-A2A9-4269-9A03-EE599D58C0A8}" srcOrd="10" destOrd="0" presId="urn:microsoft.com/office/officeart/2005/8/layout/hierarchy3"/>
    <dgm:cxn modelId="{5E92AEFA-CB2D-4E03-A14C-CD6CDCF251C3}" type="presParOf" srcId="{39AE91FF-EBE0-435A-8149-C764EC03684E}" destId="{2BE7E748-7D3A-4FA5-920D-9DC78380AD2E}" srcOrd="11" destOrd="0" presId="urn:microsoft.com/office/officeart/2005/8/layout/hierarchy3"/>
    <dgm:cxn modelId="{725085C4-5B44-4992-AD66-DE0B23542EC0}" type="presParOf" srcId="{39AE91FF-EBE0-435A-8149-C764EC03684E}" destId="{CBAC85C9-19AE-47B2-8159-115CCE422106}" srcOrd="12" destOrd="0" presId="urn:microsoft.com/office/officeart/2005/8/layout/hierarchy3"/>
    <dgm:cxn modelId="{4F32C60F-AFA6-471C-B1C2-D15372B35495}" type="presParOf" srcId="{39AE91FF-EBE0-435A-8149-C764EC03684E}" destId="{73CB39ED-08B7-42B3-AB2E-AE75519FDDAF}" srcOrd="13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D53A3264-36C8-4678-9AC9-C242DDB12437}" type="presParOf" srcId="{56FA3E8E-6DAC-4B6B-91B1-98C6DCBC9D18}" destId="{75337E68-9B65-49ED-A92F-AF8ABE1C8701}" srcOrd="6" destOrd="0" presId="urn:microsoft.com/office/officeart/2005/8/layout/hierarchy3"/>
    <dgm:cxn modelId="{EE34495B-E64B-4797-B0A0-B788FDB8CAEA}" type="presParOf" srcId="{56FA3E8E-6DAC-4B6B-91B1-98C6DCBC9D18}" destId="{806BAA80-6B96-40A0-B443-BF0C47BDB9D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8526D2-F34D-4156-9E99-EB93C1520835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C2D944ED-04D1-494E-B361-40E1D8196968}">
      <dgm:prSet phldrT="[Text]"/>
      <dgm:spPr/>
      <dgm:t>
        <a:bodyPr/>
        <a:lstStyle/>
        <a:p>
          <a:r>
            <a:rPr lang="en-GB" b="0" i="0" dirty="0" smtClean="0"/>
            <a:t>Grab a </a:t>
          </a:r>
          <a:r>
            <a:rPr lang="en-GB" b="0" i="0" dirty="0" err="1" smtClean="0"/>
            <a:t>minibatch</a:t>
          </a:r>
          <a:r>
            <a:rPr lang="en-GB" b="0" i="0" dirty="0" smtClean="0"/>
            <a:t> of training examples</a:t>
          </a:r>
          <a:endParaRPr lang="en-US" dirty="0"/>
        </a:p>
      </dgm:t>
    </dgm:pt>
    <dgm:pt modelId="{DD8CB28B-218A-4241-8B11-8EEBA0B8375C}" type="parTrans" cxnId="{6D3E109E-8A14-4602-A9BD-FBB105D128C5}">
      <dgm:prSet/>
      <dgm:spPr/>
      <dgm:t>
        <a:bodyPr/>
        <a:lstStyle/>
        <a:p>
          <a:endParaRPr lang="en-US"/>
        </a:p>
      </dgm:t>
    </dgm:pt>
    <dgm:pt modelId="{94D4E40E-873C-4C7C-96FE-525D1392E3B1}" type="sibTrans" cxnId="{6D3E109E-8A14-4602-A9BD-FBB105D128C5}">
      <dgm:prSet/>
      <dgm:spPr/>
      <dgm:t>
        <a:bodyPr/>
        <a:lstStyle/>
        <a:p>
          <a:endParaRPr lang="en-US"/>
        </a:p>
      </dgm:t>
    </dgm:pt>
    <dgm:pt modelId="{D26DA774-CFA8-44DE-856C-849E8B772CB4}">
      <dgm:prSet phldrT="[Text]"/>
      <dgm:spPr/>
      <dgm:t>
        <a:bodyPr/>
        <a:lstStyle/>
        <a:p>
          <a:r>
            <a:rPr lang="en-GB" b="0" i="0" dirty="0" smtClean="0"/>
            <a:t>Pass them to the model to obtain a set of predictions</a:t>
          </a:r>
          <a:endParaRPr lang="en-US" dirty="0"/>
        </a:p>
      </dgm:t>
    </dgm:pt>
    <dgm:pt modelId="{662F2BCD-663E-4768-8565-741960513FF3}" type="parTrans" cxnId="{7C1CA7AF-9C1F-4C70-947A-F3A8DD7207F6}">
      <dgm:prSet/>
      <dgm:spPr/>
      <dgm:t>
        <a:bodyPr/>
        <a:lstStyle/>
        <a:p>
          <a:endParaRPr lang="en-US"/>
        </a:p>
      </dgm:t>
    </dgm:pt>
    <dgm:pt modelId="{B02C7BC1-CF4E-43A1-93B0-B4195837D9F3}" type="sibTrans" cxnId="{7C1CA7AF-9C1F-4C70-947A-F3A8DD7207F6}">
      <dgm:prSet/>
      <dgm:spPr/>
      <dgm:t>
        <a:bodyPr/>
        <a:lstStyle/>
        <a:p>
          <a:endParaRPr lang="en-US"/>
        </a:p>
      </dgm:t>
    </dgm:pt>
    <dgm:pt modelId="{99BB9B29-A7E7-4B92-BBA3-E7AABA0FD053}">
      <dgm:prSet phldrT="[Text]"/>
      <dgm:spPr/>
      <dgm:t>
        <a:bodyPr/>
        <a:lstStyle/>
        <a:p>
          <a:r>
            <a:rPr lang="en-US" b="0" i="0" dirty="0" smtClean="0"/>
            <a:t>Calculate the loss</a:t>
          </a:r>
          <a:endParaRPr lang="en-US" dirty="0"/>
        </a:p>
      </dgm:t>
    </dgm:pt>
    <dgm:pt modelId="{E77E5F76-79C9-4E6A-852C-9D9C7091E0C1}" type="parTrans" cxnId="{E211AA17-CBB8-4DAB-A88C-2BA59B8E3A56}">
      <dgm:prSet/>
      <dgm:spPr/>
      <dgm:t>
        <a:bodyPr/>
        <a:lstStyle/>
        <a:p>
          <a:endParaRPr lang="en-US"/>
        </a:p>
      </dgm:t>
    </dgm:pt>
    <dgm:pt modelId="{F418AB9E-1065-46DB-A8A7-AB0C2E6E9CA9}" type="sibTrans" cxnId="{E211AA17-CBB8-4DAB-A88C-2BA59B8E3A56}">
      <dgm:prSet/>
      <dgm:spPr/>
      <dgm:t>
        <a:bodyPr/>
        <a:lstStyle/>
        <a:p>
          <a:endParaRPr lang="en-US"/>
        </a:p>
      </dgm:t>
    </dgm:pt>
    <dgm:pt modelId="{8D326A57-AD88-4C51-9E08-9B298A2B2DF7}">
      <dgm:prSet phldrT="[Text]"/>
      <dgm:spPr/>
      <dgm:t>
        <a:bodyPr/>
        <a:lstStyle/>
        <a:p>
          <a:r>
            <a:rPr lang="en-GB" dirty="0" smtClean="0"/>
            <a:t>Backward through the network, storing the gradients with respect to each parameter</a:t>
          </a:r>
          <a:endParaRPr lang="en-US" dirty="0"/>
        </a:p>
      </dgm:t>
    </dgm:pt>
    <dgm:pt modelId="{7627065F-2F22-4AEE-BB9B-E919F5FC20B1}" type="parTrans" cxnId="{F6A4431C-F9E1-4E91-9E4F-D0EA9A298EA1}">
      <dgm:prSet/>
      <dgm:spPr/>
      <dgm:t>
        <a:bodyPr/>
        <a:lstStyle/>
        <a:p>
          <a:endParaRPr lang="en-US"/>
        </a:p>
      </dgm:t>
    </dgm:pt>
    <dgm:pt modelId="{0088A7B9-5117-473C-AC99-780526C55288}" type="sibTrans" cxnId="{F6A4431C-F9E1-4E91-9E4F-D0EA9A298EA1}">
      <dgm:prSet/>
      <dgm:spPr/>
      <dgm:t>
        <a:bodyPr/>
        <a:lstStyle/>
        <a:p>
          <a:endParaRPr lang="en-US"/>
        </a:p>
      </dgm:t>
    </dgm:pt>
    <dgm:pt modelId="{0A417BDA-898E-43B0-BE8E-28146F9B8A0F}">
      <dgm:prSet phldrT="[Text]"/>
      <dgm:spPr/>
      <dgm:t>
        <a:bodyPr/>
        <a:lstStyle/>
        <a:p>
          <a:r>
            <a:rPr lang="en-GB" dirty="0" smtClean="0"/>
            <a:t>Call the </a:t>
          </a:r>
          <a:r>
            <a:rPr lang="en-GB" dirty="0" err="1" smtClean="0"/>
            <a:t>sgd</a:t>
          </a:r>
          <a:r>
            <a:rPr lang="en-GB" dirty="0" smtClean="0"/>
            <a:t> to update the model parameters.</a:t>
          </a:r>
          <a:endParaRPr lang="en-US" dirty="0"/>
        </a:p>
      </dgm:t>
    </dgm:pt>
    <dgm:pt modelId="{708F1517-92B9-4A0A-8A96-24E39D499130}" type="parTrans" cxnId="{10ED9644-E419-48DE-AB34-5194B7965CC1}">
      <dgm:prSet/>
      <dgm:spPr/>
      <dgm:t>
        <a:bodyPr/>
        <a:lstStyle/>
        <a:p>
          <a:endParaRPr lang="en-US"/>
        </a:p>
      </dgm:t>
    </dgm:pt>
    <dgm:pt modelId="{186320AF-67F3-4BE2-A472-BAD33492B5AD}" type="sibTrans" cxnId="{10ED9644-E419-48DE-AB34-5194B7965CC1}">
      <dgm:prSet/>
      <dgm:spPr/>
      <dgm:t>
        <a:bodyPr/>
        <a:lstStyle/>
        <a:p>
          <a:endParaRPr lang="en-US"/>
        </a:p>
      </dgm:t>
    </dgm:pt>
    <dgm:pt modelId="{D27EB33C-697F-453C-883B-9FE16A9C48BC}" type="pres">
      <dgm:prSet presAssocID="{DE8526D2-F34D-4156-9E99-EB93C1520835}" presName="Name0" presStyleCnt="0">
        <dgm:presLayoutVars>
          <dgm:dir/>
          <dgm:resizeHandles val="exact"/>
        </dgm:presLayoutVars>
      </dgm:prSet>
      <dgm:spPr/>
    </dgm:pt>
    <dgm:pt modelId="{1A67CCC4-4601-4CE8-8A81-E475B851C05A}" type="pres">
      <dgm:prSet presAssocID="{C2D944ED-04D1-494E-B361-40E1D819696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9FD9-97CA-4249-A2FE-4CABEE24A5DF}" type="pres">
      <dgm:prSet presAssocID="{94D4E40E-873C-4C7C-96FE-525D1392E3B1}" presName="parSpace" presStyleCnt="0"/>
      <dgm:spPr/>
    </dgm:pt>
    <dgm:pt modelId="{36B5B386-9E36-4A12-A064-A35A7D4C7C62}" type="pres">
      <dgm:prSet presAssocID="{D26DA774-CFA8-44DE-856C-849E8B772CB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437D5-2F40-4D8A-9488-F305896EF0D4}" type="pres">
      <dgm:prSet presAssocID="{B02C7BC1-CF4E-43A1-93B0-B4195837D9F3}" presName="parSpace" presStyleCnt="0"/>
      <dgm:spPr/>
    </dgm:pt>
    <dgm:pt modelId="{E9A76E9A-FDD5-459D-B7FB-457A49D3B875}" type="pres">
      <dgm:prSet presAssocID="{99BB9B29-A7E7-4B92-BBA3-E7AABA0FD05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6BD92-3474-4367-9ABD-66810C33E78B}" type="pres">
      <dgm:prSet presAssocID="{F418AB9E-1065-46DB-A8A7-AB0C2E6E9CA9}" presName="parSpace" presStyleCnt="0"/>
      <dgm:spPr/>
    </dgm:pt>
    <dgm:pt modelId="{2AD7C2D3-EEB3-4CB4-A48B-2E7B90DAF53C}" type="pres">
      <dgm:prSet presAssocID="{8D326A57-AD88-4C51-9E08-9B298A2B2DF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18329-2613-4EA1-9AEA-B75B120D0D88}" type="pres">
      <dgm:prSet presAssocID="{0088A7B9-5117-473C-AC99-780526C55288}" presName="parSpace" presStyleCnt="0"/>
      <dgm:spPr/>
    </dgm:pt>
    <dgm:pt modelId="{DD091F35-C87E-4082-816A-547EF85B489D}" type="pres">
      <dgm:prSet presAssocID="{0A417BDA-898E-43B0-BE8E-28146F9B8A0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A4431C-F9E1-4E91-9E4F-D0EA9A298EA1}" srcId="{DE8526D2-F34D-4156-9E99-EB93C1520835}" destId="{8D326A57-AD88-4C51-9E08-9B298A2B2DF7}" srcOrd="3" destOrd="0" parTransId="{7627065F-2F22-4AEE-BB9B-E919F5FC20B1}" sibTransId="{0088A7B9-5117-473C-AC99-780526C55288}"/>
    <dgm:cxn modelId="{E211AA17-CBB8-4DAB-A88C-2BA59B8E3A56}" srcId="{DE8526D2-F34D-4156-9E99-EB93C1520835}" destId="{99BB9B29-A7E7-4B92-BBA3-E7AABA0FD053}" srcOrd="2" destOrd="0" parTransId="{E77E5F76-79C9-4E6A-852C-9D9C7091E0C1}" sibTransId="{F418AB9E-1065-46DB-A8A7-AB0C2E6E9CA9}"/>
    <dgm:cxn modelId="{9ED35E63-3A6A-4904-9F24-030D9C36F98C}" type="presOf" srcId="{0A417BDA-898E-43B0-BE8E-28146F9B8A0F}" destId="{DD091F35-C87E-4082-816A-547EF85B489D}" srcOrd="0" destOrd="0" presId="urn:microsoft.com/office/officeart/2005/8/layout/hChevron3"/>
    <dgm:cxn modelId="{6D3E109E-8A14-4602-A9BD-FBB105D128C5}" srcId="{DE8526D2-F34D-4156-9E99-EB93C1520835}" destId="{C2D944ED-04D1-494E-B361-40E1D8196968}" srcOrd="0" destOrd="0" parTransId="{DD8CB28B-218A-4241-8B11-8EEBA0B8375C}" sibTransId="{94D4E40E-873C-4C7C-96FE-525D1392E3B1}"/>
    <dgm:cxn modelId="{D5EC5D93-8437-461D-94E3-8FACECD34E92}" type="presOf" srcId="{C2D944ED-04D1-494E-B361-40E1D8196968}" destId="{1A67CCC4-4601-4CE8-8A81-E475B851C05A}" srcOrd="0" destOrd="0" presId="urn:microsoft.com/office/officeart/2005/8/layout/hChevron3"/>
    <dgm:cxn modelId="{5D3D10A4-4837-492E-8E51-973DB753192B}" type="presOf" srcId="{8D326A57-AD88-4C51-9E08-9B298A2B2DF7}" destId="{2AD7C2D3-EEB3-4CB4-A48B-2E7B90DAF53C}" srcOrd="0" destOrd="0" presId="urn:microsoft.com/office/officeart/2005/8/layout/hChevron3"/>
    <dgm:cxn modelId="{55D5599D-E9DA-4D34-9EDB-B07FB8F58B8A}" type="presOf" srcId="{99BB9B29-A7E7-4B92-BBA3-E7AABA0FD053}" destId="{E9A76E9A-FDD5-459D-B7FB-457A49D3B875}" srcOrd="0" destOrd="0" presId="urn:microsoft.com/office/officeart/2005/8/layout/hChevron3"/>
    <dgm:cxn modelId="{5679D284-0981-487D-BD77-12F13B125D35}" type="presOf" srcId="{DE8526D2-F34D-4156-9E99-EB93C1520835}" destId="{D27EB33C-697F-453C-883B-9FE16A9C48BC}" srcOrd="0" destOrd="0" presId="urn:microsoft.com/office/officeart/2005/8/layout/hChevron3"/>
    <dgm:cxn modelId="{10ED9644-E419-48DE-AB34-5194B7965CC1}" srcId="{DE8526D2-F34D-4156-9E99-EB93C1520835}" destId="{0A417BDA-898E-43B0-BE8E-28146F9B8A0F}" srcOrd="4" destOrd="0" parTransId="{708F1517-92B9-4A0A-8A96-24E39D499130}" sibTransId="{186320AF-67F3-4BE2-A472-BAD33492B5AD}"/>
    <dgm:cxn modelId="{5113BFAC-2745-4650-8425-D05ACFC03A23}" type="presOf" srcId="{D26DA774-CFA8-44DE-856C-849E8B772CB4}" destId="{36B5B386-9E36-4A12-A064-A35A7D4C7C62}" srcOrd="0" destOrd="0" presId="urn:microsoft.com/office/officeart/2005/8/layout/hChevron3"/>
    <dgm:cxn modelId="{7C1CA7AF-9C1F-4C70-947A-F3A8DD7207F6}" srcId="{DE8526D2-F34D-4156-9E99-EB93C1520835}" destId="{D26DA774-CFA8-44DE-856C-849E8B772CB4}" srcOrd="1" destOrd="0" parTransId="{662F2BCD-663E-4768-8565-741960513FF3}" sibTransId="{B02C7BC1-CF4E-43A1-93B0-B4195837D9F3}"/>
    <dgm:cxn modelId="{B9156E51-69BB-4D2B-ACE5-9B00B5490109}" type="presParOf" srcId="{D27EB33C-697F-453C-883B-9FE16A9C48BC}" destId="{1A67CCC4-4601-4CE8-8A81-E475B851C05A}" srcOrd="0" destOrd="0" presId="urn:microsoft.com/office/officeart/2005/8/layout/hChevron3"/>
    <dgm:cxn modelId="{4EC37359-47E3-457C-BBFF-1A3F88E7B19D}" type="presParOf" srcId="{D27EB33C-697F-453C-883B-9FE16A9C48BC}" destId="{1B2B9FD9-97CA-4249-A2FE-4CABEE24A5DF}" srcOrd="1" destOrd="0" presId="urn:microsoft.com/office/officeart/2005/8/layout/hChevron3"/>
    <dgm:cxn modelId="{C993EDB0-6E08-4E29-A7A2-A3DE5D053E17}" type="presParOf" srcId="{D27EB33C-697F-453C-883B-9FE16A9C48BC}" destId="{36B5B386-9E36-4A12-A064-A35A7D4C7C62}" srcOrd="2" destOrd="0" presId="urn:microsoft.com/office/officeart/2005/8/layout/hChevron3"/>
    <dgm:cxn modelId="{204AA609-6197-4A15-80C3-FB1C8B09A826}" type="presParOf" srcId="{D27EB33C-697F-453C-883B-9FE16A9C48BC}" destId="{A01437D5-2F40-4D8A-9488-F305896EF0D4}" srcOrd="3" destOrd="0" presId="urn:microsoft.com/office/officeart/2005/8/layout/hChevron3"/>
    <dgm:cxn modelId="{8BD8FFA7-833D-4ECF-907D-E730328E1567}" type="presParOf" srcId="{D27EB33C-697F-453C-883B-9FE16A9C48BC}" destId="{E9A76E9A-FDD5-459D-B7FB-457A49D3B875}" srcOrd="4" destOrd="0" presId="urn:microsoft.com/office/officeart/2005/8/layout/hChevron3"/>
    <dgm:cxn modelId="{E126A4C6-4DD1-4DEF-A659-02F36B1C5742}" type="presParOf" srcId="{D27EB33C-697F-453C-883B-9FE16A9C48BC}" destId="{6366BD92-3474-4367-9ABD-66810C33E78B}" srcOrd="5" destOrd="0" presId="urn:microsoft.com/office/officeart/2005/8/layout/hChevron3"/>
    <dgm:cxn modelId="{8A0250DB-9666-482B-B6E7-986035B43C35}" type="presParOf" srcId="{D27EB33C-697F-453C-883B-9FE16A9C48BC}" destId="{2AD7C2D3-EEB3-4CB4-A48B-2E7B90DAF53C}" srcOrd="6" destOrd="0" presId="urn:microsoft.com/office/officeart/2005/8/layout/hChevron3"/>
    <dgm:cxn modelId="{926ADF38-E466-48E0-992A-EEF70ED0F17A}" type="presParOf" srcId="{D27EB33C-697F-453C-883B-9FE16A9C48BC}" destId="{BE718329-2613-4EA1-9AEA-B75B120D0D88}" srcOrd="7" destOrd="0" presId="urn:microsoft.com/office/officeart/2005/8/layout/hChevron3"/>
    <dgm:cxn modelId="{5EFB0D82-8613-4BC1-8A17-7C4729338A1A}" type="presParOf" srcId="{D27EB33C-697F-453C-883B-9FE16A9C48BC}" destId="{DD091F35-C87E-4082-816A-547EF85B489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894330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Linear Regression</a:t>
          </a:r>
          <a:endParaRPr lang="en-US" sz="900" kern="1200" dirty="0"/>
        </a:p>
      </dsp:txBody>
      <dsp:txXfrm>
        <a:off x="909838" y="16432"/>
        <a:ext cx="1027955" cy="498469"/>
      </dsp:txXfrm>
    </dsp:sp>
    <dsp:sp modelId="{CD299964-E5D7-4AB2-91DF-64053F58977E}">
      <dsp:nvSpPr>
        <dsp:cNvPr id="0" name=""/>
        <dsp:cNvSpPr/>
      </dsp:nvSpPr>
      <dsp:spPr>
        <a:xfrm>
          <a:off x="1000227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1106124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Basic Elements of Linear Regression</a:t>
          </a:r>
          <a:endParaRPr lang="en-US" sz="900" kern="1200" dirty="0"/>
        </a:p>
      </dsp:txBody>
      <dsp:txXfrm>
        <a:off x="1121632" y="678289"/>
        <a:ext cx="816161" cy="498469"/>
      </dsp:txXfrm>
    </dsp:sp>
    <dsp:sp modelId="{89E548D3-D824-4AD9-92F4-071E8262E2B3}">
      <dsp:nvSpPr>
        <dsp:cNvPr id="0" name=""/>
        <dsp:cNvSpPr/>
      </dsp:nvSpPr>
      <dsp:spPr>
        <a:xfrm>
          <a:off x="1000227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1106124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Vectorization for Speed</a:t>
          </a:r>
          <a:endParaRPr lang="en-US" sz="900" kern="1200" dirty="0"/>
        </a:p>
      </dsp:txBody>
      <dsp:txXfrm>
        <a:off x="1121632" y="1340146"/>
        <a:ext cx="816161" cy="498469"/>
      </dsp:txXfrm>
    </dsp:sp>
    <dsp:sp modelId="{36746370-5315-4CC1-AD13-BDC52CDB9BF8}">
      <dsp:nvSpPr>
        <dsp:cNvPr id="0" name=""/>
        <dsp:cNvSpPr/>
      </dsp:nvSpPr>
      <dsp:spPr>
        <a:xfrm>
          <a:off x="1000227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1106124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The Normal Distribution and Squared Loss</a:t>
          </a:r>
          <a:endParaRPr lang="en-US" sz="900" kern="1200" dirty="0"/>
        </a:p>
      </dsp:txBody>
      <dsp:txXfrm>
        <a:off x="1121632" y="2002003"/>
        <a:ext cx="816161" cy="498469"/>
      </dsp:txXfrm>
    </dsp:sp>
    <dsp:sp modelId="{6C958BCF-8C02-413C-A24B-A8B6F8C1BA32}">
      <dsp:nvSpPr>
        <dsp:cNvPr id="0" name=""/>
        <dsp:cNvSpPr/>
      </dsp:nvSpPr>
      <dsp:spPr>
        <a:xfrm>
          <a:off x="1000227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1106124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From Linear Regression to Deep Networks</a:t>
          </a:r>
          <a:endParaRPr lang="en-US" sz="900" kern="1200" dirty="0"/>
        </a:p>
      </dsp:txBody>
      <dsp:txXfrm>
        <a:off x="1121632" y="2663861"/>
        <a:ext cx="816161" cy="498469"/>
      </dsp:txXfrm>
    </dsp:sp>
    <dsp:sp modelId="{12AFD21C-52D2-42E2-B236-08EDAEBB9D65}">
      <dsp:nvSpPr>
        <dsp:cNvPr id="0" name=""/>
        <dsp:cNvSpPr/>
      </dsp:nvSpPr>
      <dsp:spPr>
        <a:xfrm>
          <a:off x="2218045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Linear Regression Implementation from Scratch</a:t>
          </a:r>
          <a:endParaRPr lang="en-US" sz="900" kern="1200" dirty="0"/>
        </a:p>
      </dsp:txBody>
      <dsp:txXfrm>
        <a:off x="2233553" y="16432"/>
        <a:ext cx="1027955" cy="498469"/>
      </dsp:txXfrm>
    </dsp:sp>
    <dsp:sp modelId="{AD1E4E55-6F34-477C-9329-3B9837B204CA}">
      <dsp:nvSpPr>
        <dsp:cNvPr id="0" name=""/>
        <dsp:cNvSpPr/>
      </dsp:nvSpPr>
      <dsp:spPr>
        <a:xfrm>
          <a:off x="2323942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2429839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Generating the Dataset</a:t>
          </a:r>
          <a:endParaRPr lang="en-US" sz="900" b="0" i="0" kern="1200" dirty="0"/>
        </a:p>
      </dsp:txBody>
      <dsp:txXfrm>
        <a:off x="2445347" y="678289"/>
        <a:ext cx="816161" cy="498469"/>
      </dsp:txXfrm>
    </dsp:sp>
    <dsp:sp modelId="{1AEA4E09-21A8-4C8C-899C-E13C65F06FCC}">
      <dsp:nvSpPr>
        <dsp:cNvPr id="0" name=""/>
        <dsp:cNvSpPr/>
      </dsp:nvSpPr>
      <dsp:spPr>
        <a:xfrm>
          <a:off x="2323942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2429839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Reading the Dataset</a:t>
          </a:r>
          <a:endParaRPr lang="en-US" sz="900" kern="1200" dirty="0"/>
        </a:p>
      </dsp:txBody>
      <dsp:txXfrm>
        <a:off x="2445347" y="1340146"/>
        <a:ext cx="816161" cy="498469"/>
      </dsp:txXfrm>
    </dsp:sp>
    <dsp:sp modelId="{2717406F-E20C-407E-98ED-1F24C1EB83D8}">
      <dsp:nvSpPr>
        <dsp:cNvPr id="0" name=""/>
        <dsp:cNvSpPr/>
      </dsp:nvSpPr>
      <dsp:spPr>
        <a:xfrm>
          <a:off x="2323942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2429839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Initializing Model Parameters</a:t>
          </a:r>
          <a:endParaRPr lang="en-US" sz="900" kern="1200" dirty="0"/>
        </a:p>
      </dsp:txBody>
      <dsp:txXfrm>
        <a:off x="2445347" y="2002003"/>
        <a:ext cx="816161" cy="498469"/>
      </dsp:txXfrm>
    </dsp:sp>
    <dsp:sp modelId="{CD2BE523-A051-426A-9A55-09563B133A26}">
      <dsp:nvSpPr>
        <dsp:cNvPr id="0" name=""/>
        <dsp:cNvSpPr/>
      </dsp:nvSpPr>
      <dsp:spPr>
        <a:xfrm>
          <a:off x="2323942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BE6E0-4844-4262-82CF-ADB51A645B3D}">
      <dsp:nvSpPr>
        <dsp:cNvPr id="0" name=""/>
        <dsp:cNvSpPr/>
      </dsp:nvSpPr>
      <dsp:spPr>
        <a:xfrm>
          <a:off x="2429839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Model</a:t>
          </a:r>
          <a:endParaRPr lang="en-US" sz="900" kern="1200" dirty="0"/>
        </a:p>
      </dsp:txBody>
      <dsp:txXfrm>
        <a:off x="2445347" y="2663861"/>
        <a:ext cx="816161" cy="498469"/>
      </dsp:txXfrm>
    </dsp:sp>
    <dsp:sp modelId="{053D055F-05F0-4C3B-9D4C-3BA544871774}">
      <dsp:nvSpPr>
        <dsp:cNvPr id="0" name=""/>
        <dsp:cNvSpPr/>
      </dsp:nvSpPr>
      <dsp:spPr>
        <a:xfrm>
          <a:off x="2323942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A97FF-4654-43F6-813A-5F335CF439D7}">
      <dsp:nvSpPr>
        <dsp:cNvPr id="0" name=""/>
        <dsp:cNvSpPr/>
      </dsp:nvSpPr>
      <dsp:spPr>
        <a:xfrm>
          <a:off x="2429839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2445347" y="3325718"/>
        <a:ext cx="816161" cy="498469"/>
      </dsp:txXfrm>
    </dsp:sp>
    <dsp:sp modelId="{8263317E-09EB-473F-8840-B47D1DCEC32E}">
      <dsp:nvSpPr>
        <dsp:cNvPr id="0" name=""/>
        <dsp:cNvSpPr/>
      </dsp:nvSpPr>
      <dsp:spPr>
        <a:xfrm>
          <a:off x="2323942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810AE-60A5-4C76-83ED-017927B76BE2}">
      <dsp:nvSpPr>
        <dsp:cNvPr id="0" name=""/>
        <dsp:cNvSpPr/>
      </dsp:nvSpPr>
      <dsp:spPr>
        <a:xfrm>
          <a:off x="2429839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Optimization Algorithm</a:t>
          </a:r>
          <a:endParaRPr lang="en-US" sz="900" kern="1200" dirty="0"/>
        </a:p>
      </dsp:txBody>
      <dsp:txXfrm>
        <a:off x="2445347" y="3987575"/>
        <a:ext cx="816161" cy="498469"/>
      </dsp:txXfrm>
    </dsp:sp>
    <dsp:sp modelId="{DBC0336D-EB60-4623-A0F8-ACBCB70FAE3D}">
      <dsp:nvSpPr>
        <dsp:cNvPr id="0" name=""/>
        <dsp:cNvSpPr/>
      </dsp:nvSpPr>
      <dsp:spPr>
        <a:xfrm>
          <a:off x="2323942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01043-8612-43C1-AF41-9A2889705020}">
      <dsp:nvSpPr>
        <dsp:cNvPr id="0" name=""/>
        <dsp:cNvSpPr/>
      </dsp:nvSpPr>
      <dsp:spPr>
        <a:xfrm>
          <a:off x="2429839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2445347" y="4649433"/>
        <a:ext cx="816161" cy="498469"/>
      </dsp:txXfrm>
    </dsp:sp>
    <dsp:sp modelId="{2417A736-F546-4F20-9B1C-7C64AC79CEA2}">
      <dsp:nvSpPr>
        <dsp:cNvPr id="0" name=""/>
        <dsp:cNvSpPr/>
      </dsp:nvSpPr>
      <dsp:spPr>
        <a:xfrm>
          <a:off x="3541759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smtClean="0"/>
            <a:t>Concise Implementation of Linear Regression</a:t>
          </a:r>
          <a:endParaRPr lang="en-US" sz="900" kern="1200" dirty="0"/>
        </a:p>
      </dsp:txBody>
      <dsp:txXfrm>
        <a:off x="3557267" y="16432"/>
        <a:ext cx="1027955" cy="498469"/>
      </dsp:txXfrm>
    </dsp:sp>
    <dsp:sp modelId="{4B15EEFE-1F47-498D-ADCB-9F19D795E9D0}">
      <dsp:nvSpPr>
        <dsp:cNvPr id="0" name=""/>
        <dsp:cNvSpPr/>
      </dsp:nvSpPr>
      <dsp:spPr>
        <a:xfrm>
          <a:off x="3647656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3753553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Generating the Dataset</a:t>
          </a:r>
          <a:endParaRPr lang="en-US" sz="900" kern="1200" dirty="0"/>
        </a:p>
      </dsp:txBody>
      <dsp:txXfrm>
        <a:off x="3769061" y="678289"/>
        <a:ext cx="816161" cy="498469"/>
      </dsp:txXfrm>
    </dsp:sp>
    <dsp:sp modelId="{0056683F-E978-4093-999E-31C85D922207}">
      <dsp:nvSpPr>
        <dsp:cNvPr id="0" name=""/>
        <dsp:cNvSpPr/>
      </dsp:nvSpPr>
      <dsp:spPr>
        <a:xfrm>
          <a:off x="3647656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3753553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the Dataset</a:t>
          </a:r>
          <a:endParaRPr lang="en-US" sz="900" kern="1200" dirty="0"/>
        </a:p>
      </dsp:txBody>
      <dsp:txXfrm>
        <a:off x="3769061" y="1340146"/>
        <a:ext cx="816161" cy="498469"/>
      </dsp:txXfrm>
    </dsp:sp>
    <dsp:sp modelId="{6C754FA6-3DFA-4385-B238-CB86871B1D35}">
      <dsp:nvSpPr>
        <dsp:cNvPr id="0" name=""/>
        <dsp:cNvSpPr/>
      </dsp:nvSpPr>
      <dsp:spPr>
        <a:xfrm>
          <a:off x="3647656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3753553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Defining the Model</a:t>
          </a:r>
          <a:endParaRPr lang="en-US" sz="900" kern="1200" dirty="0"/>
        </a:p>
      </dsp:txBody>
      <dsp:txXfrm>
        <a:off x="3769061" y="2002003"/>
        <a:ext cx="816161" cy="498469"/>
      </dsp:txXfrm>
    </dsp:sp>
    <dsp:sp modelId="{BF7B11E8-C423-44D0-B212-95624E9C8160}">
      <dsp:nvSpPr>
        <dsp:cNvPr id="0" name=""/>
        <dsp:cNvSpPr/>
      </dsp:nvSpPr>
      <dsp:spPr>
        <a:xfrm>
          <a:off x="3647656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3753553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Initializing Model Parameters</a:t>
          </a:r>
          <a:endParaRPr lang="en-US" sz="900" kern="1200" dirty="0"/>
        </a:p>
      </dsp:txBody>
      <dsp:txXfrm>
        <a:off x="3769061" y="2663861"/>
        <a:ext cx="816161" cy="498469"/>
      </dsp:txXfrm>
    </dsp:sp>
    <dsp:sp modelId="{9A44F170-8475-4427-BAB6-AF02C889F153}">
      <dsp:nvSpPr>
        <dsp:cNvPr id="0" name=""/>
        <dsp:cNvSpPr/>
      </dsp:nvSpPr>
      <dsp:spPr>
        <a:xfrm>
          <a:off x="3647656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3753553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3769061" y="3325718"/>
        <a:ext cx="816161" cy="498469"/>
      </dsp:txXfrm>
    </dsp:sp>
    <dsp:sp modelId="{F9BC214A-DB51-4CD8-B3C3-9D0BEE6B4CC5}">
      <dsp:nvSpPr>
        <dsp:cNvPr id="0" name=""/>
        <dsp:cNvSpPr/>
      </dsp:nvSpPr>
      <dsp:spPr>
        <a:xfrm>
          <a:off x="3647656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3753553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Defining the Optimization Algorithm</a:t>
          </a:r>
          <a:endParaRPr lang="en-US" sz="900" i="0" kern="1200" dirty="0"/>
        </a:p>
      </dsp:txBody>
      <dsp:txXfrm>
        <a:off x="3769061" y="3987575"/>
        <a:ext cx="816161" cy="498469"/>
      </dsp:txXfrm>
    </dsp:sp>
    <dsp:sp modelId="{AB54C94D-49BB-4A6A-A299-EB9E4D9BE2AA}">
      <dsp:nvSpPr>
        <dsp:cNvPr id="0" name=""/>
        <dsp:cNvSpPr/>
      </dsp:nvSpPr>
      <dsp:spPr>
        <a:xfrm>
          <a:off x="3647656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08747-258F-40F3-A27C-02ADC9FC4F8E}">
      <dsp:nvSpPr>
        <dsp:cNvPr id="0" name=""/>
        <dsp:cNvSpPr/>
      </dsp:nvSpPr>
      <dsp:spPr>
        <a:xfrm>
          <a:off x="3753553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Training</a:t>
          </a:r>
          <a:endParaRPr lang="en-US" sz="900" i="0" kern="1200" dirty="0"/>
        </a:p>
      </dsp:txBody>
      <dsp:txXfrm>
        <a:off x="3769061" y="4649433"/>
        <a:ext cx="816161" cy="498469"/>
      </dsp:txXfrm>
    </dsp:sp>
    <dsp:sp modelId="{B719827E-69B5-4FBF-AD5C-C310C5EBF66C}">
      <dsp:nvSpPr>
        <dsp:cNvPr id="0" name=""/>
        <dsp:cNvSpPr/>
      </dsp:nvSpPr>
      <dsp:spPr>
        <a:xfrm>
          <a:off x="4865474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err="1" smtClean="0"/>
            <a:t>Softmax</a:t>
          </a:r>
          <a:r>
            <a:rPr lang="en-US" sz="900" i="0" kern="1200" dirty="0" smtClean="0"/>
            <a:t> Regression</a:t>
          </a:r>
          <a:endParaRPr lang="en-US" sz="900" i="0" kern="1200" dirty="0"/>
        </a:p>
      </dsp:txBody>
      <dsp:txXfrm>
        <a:off x="4880982" y="16432"/>
        <a:ext cx="1027955" cy="498469"/>
      </dsp:txXfrm>
    </dsp:sp>
    <dsp:sp modelId="{937AAAF2-0737-4067-94E9-1DA90317891B}">
      <dsp:nvSpPr>
        <dsp:cNvPr id="0" name=""/>
        <dsp:cNvSpPr/>
      </dsp:nvSpPr>
      <dsp:spPr>
        <a:xfrm>
          <a:off x="4971371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5077268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Classification Problem</a:t>
          </a:r>
          <a:endParaRPr lang="en-US" sz="900" i="0" kern="1200" dirty="0"/>
        </a:p>
      </dsp:txBody>
      <dsp:txXfrm>
        <a:off x="5092776" y="678289"/>
        <a:ext cx="816161" cy="498469"/>
      </dsp:txXfrm>
    </dsp:sp>
    <dsp:sp modelId="{73608D8E-CD44-44B0-8A60-C6B13E1D80FA}">
      <dsp:nvSpPr>
        <dsp:cNvPr id="0" name=""/>
        <dsp:cNvSpPr/>
      </dsp:nvSpPr>
      <dsp:spPr>
        <a:xfrm>
          <a:off x="4971371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5077268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Network Architecture</a:t>
          </a:r>
          <a:endParaRPr lang="en-US" sz="900" i="0" kern="1200" dirty="0"/>
        </a:p>
      </dsp:txBody>
      <dsp:txXfrm>
        <a:off x="5092776" y="1340146"/>
        <a:ext cx="816161" cy="498469"/>
      </dsp:txXfrm>
    </dsp:sp>
    <dsp:sp modelId="{D1676C5E-32C9-475B-8148-6784931E1388}">
      <dsp:nvSpPr>
        <dsp:cNvPr id="0" name=""/>
        <dsp:cNvSpPr/>
      </dsp:nvSpPr>
      <dsp:spPr>
        <a:xfrm>
          <a:off x="4971371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5077268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Softmax Operation</a:t>
          </a:r>
          <a:endParaRPr lang="en-US" sz="900" i="0" kern="1200" dirty="0"/>
        </a:p>
      </dsp:txBody>
      <dsp:txXfrm>
        <a:off x="5092776" y="2002003"/>
        <a:ext cx="816161" cy="498469"/>
      </dsp:txXfrm>
    </dsp:sp>
    <dsp:sp modelId="{1068845D-F5B8-4DCD-8E37-05A4E47C0A71}">
      <dsp:nvSpPr>
        <dsp:cNvPr id="0" name=""/>
        <dsp:cNvSpPr/>
      </dsp:nvSpPr>
      <dsp:spPr>
        <a:xfrm>
          <a:off x="4971371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5077268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Vectorization for Minibatches</a:t>
          </a:r>
          <a:endParaRPr lang="en-US" sz="900" i="0" kern="1200" dirty="0"/>
        </a:p>
      </dsp:txBody>
      <dsp:txXfrm>
        <a:off x="5092776" y="2663861"/>
        <a:ext cx="816161" cy="498469"/>
      </dsp:txXfrm>
    </dsp:sp>
    <dsp:sp modelId="{84A02D01-D901-49A7-AA55-A2D7623D0B9E}">
      <dsp:nvSpPr>
        <dsp:cNvPr id="0" name=""/>
        <dsp:cNvSpPr/>
      </dsp:nvSpPr>
      <dsp:spPr>
        <a:xfrm>
          <a:off x="4971371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5077268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Loss Function</a:t>
          </a:r>
          <a:endParaRPr lang="en-US" sz="900" i="0" kern="1200" dirty="0"/>
        </a:p>
      </dsp:txBody>
      <dsp:txXfrm>
        <a:off x="5092776" y="3325718"/>
        <a:ext cx="816161" cy="498469"/>
      </dsp:txXfrm>
    </dsp:sp>
    <dsp:sp modelId="{F051A2A6-5854-4D26-A894-390520F3E79E}">
      <dsp:nvSpPr>
        <dsp:cNvPr id="0" name=""/>
        <dsp:cNvSpPr/>
      </dsp:nvSpPr>
      <dsp:spPr>
        <a:xfrm>
          <a:off x="4971371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5077268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Information Theory Basics</a:t>
          </a:r>
          <a:endParaRPr lang="en-US" sz="900" i="0" kern="1200" dirty="0"/>
        </a:p>
      </dsp:txBody>
      <dsp:txXfrm>
        <a:off x="5092776" y="3987575"/>
        <a:ext cx="816161" cy="498469"/>
      </dsp:txXfrm>
    </dsp:sp>
    <dsp:sp modelId="{BF629C88-5FB4-41EC-BBB8-4C155D526E55}">
      <dsp:nvSpPr>
        <dsp:cNvPr id="0" name=""/>
        <dsp:cNvSpPr/>
      </dsp:nvSpPr>
      <dsp:spPr>
        <a:xfrm>
          <a:off x="4971371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5A53C-D08C-46F2-95AC-0A1B4BD5F664}">
      <dsp:nvSpPr>
        <dsp:cNvPr id="0" name=""/>
        <dsp:cNvSpPr/>
      </dsp:nvSpPr>
      <dsp:spPr>
        <a:xfrm>
          <a:off x="5077268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Model Prediction and Evaluation</a:t>
          </a:r>
          <a:endParaRPr lang="en-US" sz="900" i="0" kern="1200" dirty="0"/>
        </a:p>
      </dsp:txBody>
      <dsp:txXfrm>
        <a:off x="5092776" y="4649433"/>
        <a:ext cx="816161" cy="498469"/>
      </dsp:txXfrm>
    </dsp:sp>
    <dsp:sp modelId="{141C8125-0E03-481F-B78F-71E7ABA5C2AD}">
      <dsp:nvSpPr>
        <dsp:cNvPr id="0" name=""/>
        <dsp:cNvSpPr/>
      </dsp:nvSpPr>
      <dsp:spPr>
        <a:xfrm>
          <a:off x="6189188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The Image Classification Dataset</a:t>
          </a:r>
          <a:endParaRPr lang="en-US" sz="900" kern="1200" dirty="0"/>
        </a:p>
      </dsp:txBody>
      <dsp:txXfrm>
        <a:off x="6204696" y="16432"/>
        <a:ext cx="1027955" cy="498469"/>
      </dsp:txXfrm>
    </dsp:sp>
    <dsp:sp modelId="{8918BBD5-FF38-4CE3-8A4B-66D1C2C71DDE}">
      <dsp:nvSpPr>
        <dsp:cNvPr id="0" name=""/>
        <dsp:cNvSpPr/>
      </dsp:nvSpPr>
      <dsp:spPr>
        <a:xfrm>
          <a:off x="6295085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6400983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the Dataset</a:t>
          </a:r>
          <a:endParaRPr lang="en-US" sz="900" kern="1200" dirty="0"/>
        </a:p>
      </dsp:txBody>
      <dsp:txXfrm>
        <a:off x="6416491" y="678289"/>
        <a:ext cx="816161" cy="498469"/>
      </dsp:txXfrm>
    </dsp:sp>
    <dsp:sp modelId="{00064CBB-E916-401D-9A68-E3A7C2241785}">
      <dsp:nvSpPr>
        <dsp:cNvPr id="0" name=""/>
        <dsp:cNvSpPr/>
      </dsp:nvSpPr>
      <dsp:spPr>
        <a:xfrm>
          <a:off x="6295085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6400983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a Minibatch</a:t>
          </a:r>
          <a:endParaRPr lang="en-US" sz="900" kern="1200" dirty="0"/>
        </a:p>
      </dsp:txBody>
      <dsp:txXfrm>
        <a:off x="6416491" y="1340146"/>
        <a:ext cx="816161" cy="498469"/>
      </dsp:txXfrm>
    </dsp:sp>
    <dsp:sp modelId="{A593B0F5-B6A2-4A6B-8352-1B96EDE66D74}">
      <dsp:nvSpPr>
        <dsp:cNvPr id="0" name=""/>
        <dsp:cNvSpPr/>
      </dsp:nvSpPr>
      <dsp:spPr>
        <a:xfrm>
          <a:off x="6295085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6400983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Putting All Things Together</a:t>
          </a:r>
          <a:endParaRPr lang="en-US" sz="900" kern="1200" dirty="0"/>
        </a:p>
      </dsp:txBody>
      <dsp:txXfrm>
        <a:off x="6416491" y="2002003"/>
        <a:ext cx="816161" cy="498469"/>
      </dsp:txXfrm>
    </dsp:sp>
    <dsp:sp modelId="{AC38D8A0-9B22-4BE2-AF6F-344AADFE1D8E}">
      <dsp:nvSpPr>
        <dsp:cNvPr id="0" name=""/>
        <dsp:cNvSpPr/>
      </dsp:nvSpPr>
      <dsp:spPr>
        <a:xfrm>
          <a:off x="7512903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dirty="0" smtClean="0"/>
            <a:t>Implementation of </a:t>
          </a:r>
          <a:r>
            <a:rPr lang="en-GB" sz="900" b="0" i="0" kern="1200" dirty="0" err="1" smtClean="0"/>
            <a:t>Softmax</a:t>
          </a:r>
          <a:r>
            <a:rPr lang="en-GB" sz="900" b="0" i="0" kern="1200" dirty="0" smtClean="0"/>
            <a:t> Regression from Scratch</a:t>
          </a:r>
          <a:endParaRPr lang="en-US" sz="900" kern="1200" dirty="0"/>
        </a:p>
      </dsp:txBody>
      <dsp:txXfrm>
        <a:off x="7528411" y="16432"/>
        <a:ext cx="1027955" cy="498469"/>
      </dsp:txXfrm>
    </dsp:sp>
    <dsp:sp modelId="{8619D0CB-8D35-4D6B-8C3D-FF8B5E64CD5E}">
      <dsp:nvSpPr>
        <dsp:cNvPr id="0" name=""/>
        <dsp:cNvSpPr/>
      </dsp:nvSpPr>
      <dsp:spPr>
        <a:xfrm>
          <a:off x="7618800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724697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Initializing Model Parameters</a:t>
          </a:r>
          <a:endParaRPr lang="en-US" sz="900" kern="1200" dirty="0"/>
        </a:p>
      </dsp:txBody>
      <dsp:txXfrm>
        <a:off x="7740205" y="678289"/>
        <a:ext cx="816161" cy="498469"/>
      </dsp:txXfrm>
    </dsp:sp>
    <dsp:sp modelId="{FA49079D-8B0A-441A-8F8A-847BFF271714}">
      <dsp:nvSpPr>
        <dsp:cNvPr id="0" name=""/>
        <dsp:cNvSpPr/>
      </dsp:nvSpPr>
      <dsp:spPr>
        <a:xfrm>
          <a:off x="7618800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724697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Defining the Softmax Operation</a:t>
          </a:r>
          <a:endParaRPr lang="en-US" sz="900" kern="1200" dirty="0"/>
        </a:p>
      </dsp:txBody>
      <dsp:txXfrm>
        <a:off x="7740205" y="1340146"/>
        <a:ext cx="816161" cy="498469"/>
      </dsp:txXfrm>
    </dsp:sp>
    <dsp:sp modelId="{F61E05E8-3A76-4877-8928-9040D03E3885}">
      <dsp:nvSpPr>
        <dsp:cNvPr id="0" name=""/>
        <dsp:cNvSpPr/>
      </dsp:nvSpPr>
      <dsp:spPr>
        <a:xfrm>
          <a:off x="7618800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724697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Defining the Model</a:t>
          </a:r>
          <a:endParaRPr lang="en-US" sz="900" kern="1200" dirty="0"/>
        </a:p>
      </dsp:txBody>
      <dsp:txXfrm>
        <a:off x="7740205" y="2002003"/>
        <a:ext cx="816161" cy="498469"/>
      </dsp:txXfrm>
    </dsp:sp>
    <dsp:sp modelId="{191D9A60-D480-491D-9D86-51FF5E137910}">
      <dsp:nvSpPr>
        <dsp:cNvPr id="0" name=""/>
        <dsp:cNvSpPr/>
      </dsp:nvSpPr>
      <dsp:spPr>
        <a:xfrm>
          <a:off x="7618800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724697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7740205" y="2663861"/>
        <a:ext cx="816161" cy="498469"/>
      </dsp:txXfrm>
    </dsp:sp>
    <dsp:sp modelId="{CC302152-CA07-4C4C-9DEF-2EF11D2783D6}">
      <dsp:nvSpPr>
        <dsp:cNvPr id="0" name=""/>
        <dsp:cNvSpPr/>
      </dsp:nvSpPr>
      <dsp:spPr>
        <a:xfrm>
          <a:off x="7618800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4368D-B634-488A-8EA3-9CB85EB65DD0}">
      <dsp:nvSpPr>
        <dsp:cNvPr id="0" name=""/>
        <dsp:cNvSpPr/>
      </dsp:nvSpPr>
      <dsp:spPr>
        <a:xfrm>
          <a:off x="7724697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Classification Accuracy</a:t>
          </a:r>
          <a:endParaRPr lang="en-US" sz="900" kern="1200" dirty="0"/>
        </a:p>
      </dsp:txBody>
      <dsp:txXfrm>
        <a:off x="7740205" y="3325718"/>
        <a:ext cx="816161" cy="498469"/>
      </dsp:txXfrm>
    </dsp:sp>
    <dsp:sp modelId="{F9B46035-A2A9-4269-9A03-EE599D58C0A8}">
      <dsp:nvSpPr>
        <dsp:cNvPr id="0" name=""/>
        <dsp:cNvSpPr/>
      </dsp:nvSpPr>
      <dsp:spPr>
        <a:xfrm>
          <a:off x="7618800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7E748-7D3A-4FA5-920D-9DC78380AD2E}">
      <dsp:nvSpPr>
        <dsp:cNvPr id="0" name=""/>
        <dsp:cNvSpPr/>
      </dsp:nvSpPr>
      <dsp:spPr>
        <a:xfrm>
          <a:off x="7724697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7740205" y="3987575"/>
        <a:ext cx="816161" cy="498469"/>
      </dsp:txXfrm>
    </dsp:sp>
    <dsp:sp modelId="{CBAC85C9-19AE-47B2-8159-115CCE422106}">
      <dsp:nvSpPr>
        <dsp:cNvPr id="0" name=""/>
        <dsp:cNvSpPr/>
      </dsp:nvSpPr>
      <dsp:spPr>
        <a:xfrm>
          <a:off x="7618800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B39ED-08B7-42B3-AB2E-AE75519FDDAF}">
      <dsp:nvSpPr>
        <dsp:cNvPr id="0" name=""/>
        <dsp:cNvSpPr/>
      </dsp:nvSpPr>
      <dsp:spPr>
        <a:xfrm>
          <a:off x="7724697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Prediction</a:t>
          </a:r>
          <a:endParaRPr lang="en-US" sz="900" kern="1200" dirty="0"/>
        </a:p>
      </dsp:txBody>
      <dsp:txXfrm>
        <a:off x="7740205" y="4649433"/>
        <a:ext cx="816161" cy="498469"/>
      </dsp:txXfrm>
    </dsp:sp>
    <dsp:sp modelId="{4862EF85-1486-42B2-B3EA-FD8FF5BED2D2}">
      <dsp:nvSpPr>
        <dsp:cNvPr id="0" name=""/>
        <dsp:cNvSpPr/>
      </dsp:nvSpPr>
      <dsp:spPr>
        <a:xfrm>
          <a:off x="8836617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dirty="0" smtClean="0"/>
            <a:t>Concise Implementation of </a:t>
          </a:r>
          <a:r>
            <a:rPr lang="en-GB" sz="900" b="0" i="0" kern="1200" dirty="0" err="1" smtClean="0"/>
            <a:t>Softmax</a:t>
          </a:r>
          <a:r>
            <a:rPr lang="en-GB" sz="900" b="0" i="0" kern="1200" dirty="0" smtClean="0"/>
            <a:t> Regression</a:t>
          </a:r>
          <a:endParaRPr lang="en-US" sz="900" kern="1200" dirty="0"/>
        </a:p>
      </dsp:txBody>
      <dsp:txXfrm>
        <a:off x="8852125" y="16432"/>
        <a:ext cx="1027955" cy="498469"/>
      </dsp:txXfrm>
    </dsp:sp>
    <dsp:sp modelId="{6730FFAB-5E5D-4BCC-914C-E40A5FB46761}">
      <dsp:nvSpPr>
        <dsp:cNvPr id="0" name=""/>
        <dsp:cNvSpPr/>
      </dsp:nvSpPr>
      <dsp:spPr>
        <a:xfrm>
          <a:off x="8942514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9048412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Initializing Model Parameters</a:t>
          </a:r>
          <a:endParaRPr lang="en-US" sz="900" kern="1200" dirty="0"/>
        </a:p>
      </dsp:txBody>
      <dsp:txXfrm>
        <a:off x="9063920" y="678289"/>
        <a:ext cx="816161" cy="498469"/>
      </dsp:txXfrm>
    </dsp:sp>
    <dsp:sp modelId="{6575D566-F2D2-43D3-B477-EF9B7C47C070}">
      <dsp:nvSpPr>
        <dsp:cNvPr id="0" name=""/>
        <dsp:cNvSpPr/>
      </dsp:nvSpPr>
      <dsp:spPr>
        <a:xfrm>
          <a:off x="8942514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9048412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Softmax Implementation Revisited</a:t>
          </a:r>
          <a:endParaRPr lang="en-US" sz="900" kern="1200" dirty="0"/>
        </a:p>
      </dsp:txBody>
      <dsp:txXfrm>
        <a:off x="9063920" y="1340146"/>
        <a:ext cx="816161" cy="498469"/>
      </dsp:txXfrm>
    </dsp:sp>
    <dsp:sp modelId="{F0CC3BD1-C968-4454-B0FD-91E91DEF49D2}">
      <dsp:nvSpPr>
        <dsp:cNvPr id="0" name=""/>
        <dsp:cNvSpPr/>
      </dsp:nvSpPr>
      <dsp:spPr>
        <a:xfrm>
          <a:off x="8942514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9048412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Optimization Algorithm</a:t>
          </a:r>
          <a:endParaRPr lang="en-US" sz="900" kern="1200" dirty="0"/>
        </a:p>
      </dsp:txBody>
      <dsp:txXfrm>
        <a:off x="9063920" y="2002003"/>
        <a:ext cx="816161" cy="498469"/>
      </dsp:txXfrm>
    </dsp:sp>
    <dsp:sp modelId="{75337E68-9B65-49ED-A92F-AF8ABE1C8701}">
      <dsp:nvSpPr>
        <dsp:cNvPr id="0" name=""/>
        <dsp:cNvSpPr/>
      </dsp:nvSpPr>
      <dsp:spPr>
        <a:xfrm>
          <a:off x="8942514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BAA80-6B96-40A0-B443-BF0C47BDB9D5}">
      <dsp:nvSpPr>
        <dsp:cNvPr id="0" name=""/>
        <dsp:cNvSpPr/>
      </dsp:nvSpPr>
      <dsp:spPr>
        <a:xfrm>
          <a:off x="9048412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9063920" y="2663861"/>
        <a:ext cx="816161" cy="498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7CCC4-4601-4CE8-8A81-E475B851C05A}">
      <dsp:nvSpPr>
        <dsp:cNvPr id="0" name=""/>
        <dsp:cNvSpPr/>
      </dsp:nvSpPr>
      <dsp:spPr>
        <a:xfrm>
          <a:off x="1355" y="172151"/>
          <a:ext cx="2643027" cy="105721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 smtClean="0"/>
            <a:t>Grab a </a:t>
          </a:r>
          <a:r>
            <a:rPr lang="en-GB" sz="1400" b="0" i="0" kern="1200" dirty="0" err="1" smtClean="0"/>
            <a:t>minibatch</a:t>
          </a:r>
          <a:r>
            <a:rPr lang="en-GB" sz="1400" b="0" i="0" kern="1200" dirty="0" smtClean="0"/>
            <a:t> of training examples</a:t>
          </a:r>
          <a:endParaRPr lang="en-US" sz="1400" kern="1200" dirty="0"/>
        </a:p>
      </dsp:txBody>
      <dsp:txXfrm>
        <a:off x="1355" y="172151"/>
        <a:ext cx="2378724" cy="1057211"/>
      </dsp:txXfrm>
    </dsp:sp>
    <dsp:sp modelId="{36B5B386-9E36-4A12-A064-A35A7D4C7C62}">
      <dsp:nvSpPr>
        <dsp:cNvPr id="0" name=""/>
        <dsp:cNvSpPr/>
      </dsp:nvSpPr>
      <dsp:spPr>
        <a:xfrm>
          <a:off x="2115777" y="172151"/>
          <a:ext cx="2643027" cy="10572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 smtClean="0"/>
            <a:t>Pass them to the model to obtain a set of predictions</a:t>
          </a:r>
          <a:endParaRPr lang="en-US" sz="1400" kern="1200" dirty="0"/>
        </a:p>
      </dsp:txBody>
      <dsp:txXfrm>
        <a:off x="2644383" y="172151"/>
        <a:ext cx="1585816" cy="1057211"/>
      </dsp:txXfrm>
    </dsp:sp>
    <dsp:sp modelId="{E9A76E9A-FDD5-459D-B7FB-457A49D3B875}">
      <dsp:nvSpPr>
        <dsp:cNvPr id="0" name=""/>
        <dsp:cNvSpPr/>
      </dsp:nvSpPr>
      <dsp:spPr>
        <a:xfrm>
          <a:off x="4230199" y="172151"/>
          <a:ext cx="2643027" cy="105721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Calculate the loss</a:t>
          </a:r>
          <a:endParaRPr lang="en-US" sz="1400" kern="1200" dirty="0"/>
        </a:p>
      </dsp:txBody>
      <dsp:txXfrm>
        <a:off x="4758805" y="172151"/>
        <a:ext cx="1585816" cy="1057211"/>
      </dsp:txXfrm>
    </dsp:sp>
    <dsp:sp modelId="{2AD7C2D3-EEB3-4CB4-A48B-2E7B90DAF53C}">
      <dsp:nvSpPr>
        <dsp:cNvPr id="0" name=""/>
        <dsp:cNvSpPr/>
      </dsp:nvSpPr>
      <dsp:spPr>
        <a:xfrm>
          <a:off x="6344621" y="172151"/>
          <a:ext cx="2643027" cy="105721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Backward through the network, storing the gradients with respect to each parameter</a:t>
          </a:r>
          <a:endParaRPr lang="en-US" sz="1400" kern="1200" dirty="0"/>
        </a:p>
      </dsp:txBody>
      <dsp:txXfrm>
        <a:off x="6873227" y="172151"/>
        <a:ext cx="1585816" cy="1057211"/>
      </dsp:txXfrm>
    </dsp:sp>
    <dsp:sp modelId="{DD091F35-C87E-4082-816A-547EF85B489D}">
      <dsp:nvSpPr>
        <dsp:cNvPr id="0" name=""/>
        <dsp:cNvSpPr/>
      </dsp:nvSpPr>
      <dsp:spPr>
        <a:xfrm>
          <a:off x="8459043" y="172151"/>
          <a:ext cx="2643027" cy="105721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Call the </a:t>
          </a:r>
          <a:r>
            <a:rPr lang="en-GB" sz="1400" kern="1200" dirty="0" err="1" smtClean="0"/>
            <a:t>sgd</a:t>
          </a:r>
          <a:r>
            <a:rPr lang="en-GB" sz="1400" kern="1200" dirty="0" smtClean="0"/>
            <a:t> to update the model parameters.</a:t>
          </a:r>
          <a:endParaRPr lang="en-US" sz="1400" kern="1200" dirty="0"/>
        </a:p>
      </dsp:txBody>
      <dsp:txXfrm>
        <a:off x="8987649" y="172151"/>
        <a:ext cx="1585816" cy="1057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51"/>
            <a:ext cx="12192000" cy="4351338"/>
          </a:xfrm>
        </p:spPr>
        <p:txBody>
          <a:bodyPr/>
          <a:lstStyle>
            <a:lvl1pPr>
              <a:defRPr sz="1900">
                <a:solidFill>
                  <a:srgbClr val="002060"/>
                </a:solidFill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900">
                <a:solidFill>
                  <a:srgbClr val="FB807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900">
                <a:solidFill>
                  <a:srgbClr val="FB8072"/>
                </a:solidFill>
              </a:defRPr>
            </a:lvl3pPr>
            <a:lvl4pPr marL="1600200" indent="-228600">
              <a:buFont typeface="Wingdings" panose="05000000000000000000" pitchFamily="2" charset="2"/>
              <a:buChar char="q"/>
              <a:defRPr>
                <a:solidFill>
                  <a:srgbClr val="FB8072"/>
                </a:solidFill>
              </a:defRPr>
            </a:lvl4pPr>
            <a:lvl5pPr marL="2057400" indent="-228600">
              <a:buFont typeface="Wingdings" panose="05000000000000000000" pitchFamily="2" charset="2"/>
              <a:buChar char="v"/>
              <a:defRPr>
                <a:solidFill>
                  <a:srgbClr val="FB8072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Title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3.pn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3:</a:t>
            </a:r>
          </a:p>
          <a:p>
            <a:r>
              <a:rPr lang="en-US" sz="5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Linear Neural Networks</a:t>
            </a:r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/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GB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Linear Regression Implementation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56623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Training models </a:t>
            </a:r>
            <a:r>
              <a:rPr lang="en-GB" sz="1900" dirty="0">
                <a:solidFill>
                  <a:srgbClr val="002060"/>
                </a:solidFill>
              </a:rPr>
              <a:t>consists </a:t>
            </a:r>
            <a:r>
              <a:rPr lang="en-GB" sz="1900" dirty="0" smtClean="0">
                <a:solidFill>
                  <a:srgbClr val="002060"/>
                </a:solidFill>
              </a:rPr>
              <a:t>of: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Making </a:t>
            </a:r>
            <a:r>
              <a:rPr lang="en-GB" sz="1900" dirty="0">
                <a:solidFill>
                  <a:srgbClr val="FB8072"/>
                </a:solidFill>
              </a:rPr>
              <a:t>multiple passes over the dataset</a:t>
            </a:r>
            <a:r>
              <a:rPr lang="en-GB" sz="1900" dirty="0" smtClean="0">
                <a:solidFill>
                  <a:srgbClr val="FB8072"/>
                </a:solidFill>
              </a:rPr>
              <a:t>,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Grabbing </a:t>
            </a:r>
            <a:r>
              <a:rPr lang="en-GB" sz="1900" dirty="0">
                <a:solidFill>
                  <a:srgbClr val="FB8072"/>
                </a:solidFill>
              </a:rPr>
              <a:t>one </a:t>
            </a:r>
            <a:r>
              <a:rPr lang="en-GB" sz="1900" dirty="0" err="1">
                <a:solidFill>
                  <a:srgbClr val="FB8072"/>
                </a:solidFill>
              </a:rPr>
              <a:t>minibatch</a:t>
            </a:r>
            <a:r>
              <a:rPr lang="en-GB" sz="1900" dirty="0">
                <a:solidFill>
                  <a:srgbClr val="FB8072"/>
                </a:solidFill>
              </a:rPr>
              <a:t> of examples at a time,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Using </a:t>
            </a:r>
            <a:r>
              <a:rPr lang="en-GB" sz="1900" dirty="0">
                <a:solidFill>
                  <a:srgbClr val="FB8072"/>
                </a:solidFill>
              </a:rPr>
              <a:t>them to update our model. 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Reading the Dataset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297997" y="4444061"/>
            <a:ext cx="1133475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data_iter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features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labels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(features)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indices = list(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The examples are read at random, in no particular order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random.shuffle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(indices)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batch_indices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indices[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min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yield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features[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batch_indices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 labels[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batch_indices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2516156"/>
            <a:ext cx="94997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training process </a:t>
            </a:r>
            <a:r>
              <a:rPr lang="en-GB" sz="1900" dirty="0">
                <a:solidFill>
                  <a:srgbClr val="002060"/>
                </a:solidFill>
              </a:rPr>
              <a:t>is so fundamental to </a:t>
            </a:r>
            <a:r>
              <a:rPr lang="en-GB" sz="1900" dirty="0" smtClean="0">
                <a:solidFill>
                  <a:srgbClr val="002060"/>
                </a:solidFill>
              </a:rPr>
              <a:t>machine </a:t>
            </a:r>
            <a:r>
              <a:rPr lang="en-GB" sz="1900" dirty="0">
                <a:solidFill>
                  <a:srgbClr val="002060"/>
                </a:solidFill>
              </a:rPr>
              <a:t>learning algorithms,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It </a:t>
            </a:r>
            <a:r>
              <a:rPr lang="en-GB" sz="1900" dirty="0">
                <a:solidFill>
                  <a:srgbClr val="FB8072"/>
                </a:solidFill>
              </a:rPr>
              <a:t>is worth defining a utility function to shuffle the dataset and access it in </a:t>
            </a:r>
            <a:r>
              <a:rPr lang="en-GB" sz="1900" dirty="0" err="1">
                <a:solidFill>
                  <a:srgbClr val="FB8072"/>
                </a:solidFill>
              </a:rPr>
              <a:t>minibatches</a:t>
            </a:r>
            <a:r>
              <a:rPr lang="en-GB" sz="1900" dirty="0">
                <a:solidFill>
                  <a:srgbClr val="FB8072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409" y="3446049"/>
                <a:ext cx="11036804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𝑖𝑡𝑒𝑟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function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takes 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batch size,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matrix of features, and a vector of labels, yielding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minibatches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size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𝑏𝑎𝑡𝑐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Each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FB8072"/>
                    </a:solidFill>
                  </a:rPr>
                  <a:t> consists of a tuple of features and labels.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09" y="3446049"/>
                <a:ext cx="11036804" cy="969496"/>
              </a:xfrm>
              <a:prstGeom prst="rect">
                <a:avLst/>
              </a:prstGeom>
              <a:blipFill>
                <a:blip r:embed="rId2"/>
                <a:stretch>
                  <a:fillRect l="-387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8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118672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want to use reasonably sized </a:t>
            </a:r>
            <a:r>
              <a:rPr lang="en-GB" sz="1900" dirty="0" err="1">
                <a:solidFill>
                  <a:srgbClr val="002060"/>
                </a:solidFill>
              </a:rPr>
              <a:t>minibatches</a:t>
            </a:r>
            <a:r>
              <a:rPr lang="en-GB" sz="1900" dirty="0">
                <a:solidFill>
                  <a:srgbClr val="002060"/>
                </a:solidFill>
              </a:rPr>
              <a:t> to take advantage of parallelizing </a:t>
            </a:r>
            <a:r>
              <a:rPr lang="en-GB" sz="1900" dirty="0" smtClean="0">
                <a:solidFill>
                  <a:srgbClr val="002060"/>
                </a:solidFill>
              </a:rPr>
              <a:t>operations using GPU hardware.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Each </a:t>
            </a:r>
            <a:r>
              <a:rPr lang="en-GB" sz="1900" dirty="0">
                <a:solidFill>
                  <a:srgbClr val="FB8072"/>
                </a:solidFill>
              </a:rPr>
              <a:t>example can be fed through our models in parallel and the gradient of the loss function for each </a:t>
            </a:r>
            <a:r>
              <a:rPr lang="en-GB" sz="1900" dirty="0" smtClean="0">
                <a:solidFill>
                  <a:srgbClr val="FB8072"/>
                </a:solidFill>
              </a:rPr>
              <a:t>example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can </a:t>
            </a:r>
            <a:r>
              <a:rPr lang="en-GB" sz="1900" dirty="0">
                <a:solidFill>
                  <a:srgbClr val="FB8072"/>
                </a:solidFill>
              </a:rPr>
              <a:t>also be taken in </a:t>
            </a:r>
            <a:r>
              <a:rPr lang="en-GB" sz="1900" dirty="0" smtClean="0">
                <a:solidFill>
                  <a:srgbClr val="FB8072"/>
                </a:solidFill>
              </a:rPr>
              <a:t>parallel.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Reading the Dataset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396898" y="2729305"/>
            <a:ext cx="1133475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X, y 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data_iter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features, labels):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GB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(X, 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'\n'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y)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GB" sz="1600" dirty="0">
                <a:solidFill>
                  <a:srgbClr val="AF00DB"/>
                </a:solidFill>
                <a:latin typeface="Courier New" panose="02070309020205020404" pitchFamily="49" charset="0"/>
              </a:rPr>
              <a:t>break</a:t>
            </a:r>
            <a:endParaRPr lang="en-GB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2176098"/>
            <a:ext cx="63192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Let us </a:t>
            </a:r>
            <a:r>
              <a:rPr lang="en-GB" sz="1900" dirty="0">
                <a:solidFill>
                  <a:srgbClr val="002060"/>
                </a:solidFill>
              </a:rPr>
              <a:t>read and print the first small batch of data examples. </a:t>
            </a:r>
            <a:endParaRPr lang="en-GB" sz="1900" dirty="0">
              <a:solidFill>
                <a:srgbClr val="FB80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376" y="4221230"/>
                <a:ext cx="12051248" cy="2431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Notes: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 shape of the features in each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gives the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FB8072"/>
                    </a:solidFill>
                  </a:rPr>
                  <a:t> size and the number of input features.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err="1" smtClean="0">
                    <a:solidFill>
                      <a:srgbClr val="FB8072"/>
                    </a:solidFill>
                  </a:rPr>
                  <a:t>Minibatch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of labels will have a shape given by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𝑏𝑎𝑡𝑐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As we run the iteration, we obtain distinct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minibatches</a:t>
                </a:r>
                <a:r>
                  <a:rPr lang="en-GB" sz="1900" dirty="0">
                    <a:solidFill>
                      <a:srgbClr val="FB8072"/>
                    </a:solidFill>
                  </a:rPr>
                  <a:t> successively until the entire dataset has been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exhausted.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implemented iteration above is inefficient</a:t>
                </a:r>
                <a:r>
                  <a:rPr lang="en-GB" sz="1900" dirty="0">
                    <a:solidFill>
                      <a:srgbClr val="FB8072"/>
                    </a:solidFill>
                  </a:rPr>
                  <a:t>, it requires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loading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all the data in memory and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performing </a:t>
                </a:r>
                <a:r>
                  <a:rPr lang="en-GB" sz="1900" dirty="0">
                    <a:solidFill>
                      <a:srgbClr val="FB8072"/>
                    </a:solidFill>
                  </a:rPr>
                  <a:t>lots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of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random </a:t>
                </a:r>
                <a:r>
                  <a:rPr lang="en-GB" sz="1900" dirty="0">
                    <a:solidFill>
                      <a:srgbClr val="FB8072"/>
                    </a:solidFill>
                  </a:rPr>
                  <a:t>memory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access.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 built-in iterators implemented in a deep learning framework are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more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efficient and they can deal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with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both data stored in files and data fed via data streams.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" y="4221230"/>
                <a:ext cx="12051248" cy="2431435"/>
              </a:xfrm>
              <a:prstGeom prst="rect">
                <a:avLst/>
              </a:prstGeom>
              <a:blipFill>
                <a:blip r:embed="rId2"/>
                <a:stretch>
                  <a:fillRect l="-405" t="-1253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2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670805" y="3509274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116651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the following code, we initialize weights by sampling random numbers from a normal distribution with mean 0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and </a:t>
            </a:r>
            <a:r>
              <a:rPr lang="en-GB" sz="1900" dirty="0">
                <a:solidFill>
                  <a:srgbClr val="002060"/>
                </a:solidFill>
              </a:rPr>
              <a:t>a standard deviation of 0.01, and setting the bias to 0.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Initializing Model Parameters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1914593"/>
            <a:ext cx="1133475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np.random.normal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np.zeros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w.attach_grad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b.attach_grad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9" y="3887756"/>
            <a:ext cx="1068298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After initializing our parameters, our next task is to update them until they fit our data sufficiently well.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Each </a:t>
            </a:r>
            <a:r>
              <a:rPr lang="en-GB" sz="1900" dirty="0">
                <a:solidFill>
                  <a:srgbClr val="FB8072"/>
                </a:solidFill>
              </a:rPr>
              <a:t>update requires taking the gradient of our loss function with respect to the parameters.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Given </a:t>
            </a:r>
            <a:r>
              <a:rPr lang="en-GB" sz="1900" dirty="0">
                <a:solidFill>
                  <a:srgbClr val="FB8072"/>
                </a:solidFill>
              </a:rPr>
              <a:t>this gradient, we can update each parameter in the direction that may reduce the loss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will use </a:t>
            </a:r>
            <a:r>
              <a:rPr lang="en-GB" sz="1900" dirty="0">
                <a:solidFill>
                  <a:srgbClr val="FB8072"/>
                </a:solidFill>
              </a:rPr>
              <a:t>automatic </a:t>
            </a:r>
            <a:r>
              <a:rPr lang="en-GB" sz="1900" dirty="0" smtClean="0">
                <a:solidFill>
                  <a:srgbClr val="FB8072"/>
                </a:solidFill>
              </a:rPr>
              <a:t>differentiation.</a:t>
            </a:r>
          </a:p>
        </p:txBody>
      </p:sp>
    </p:spTree>
    <p:extLst>
      <p:ext uri="{BB962C8B-B14F-4D97-AF65-F5344CB8AC3E}">
        <p14:creationId xmlns:p14="http://schemas.microsoft.com/office/powerpoint/2010/main" val="10407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669094" y="4171131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853906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Next, we must define our model, relating its inputs and parameters to its outputs.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Defining the Model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4076620"/>
            <a:ext cx="113347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linreg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"""The linear regression model."""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np.dot(X, w) + b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629" y="1796261"/>
                <a:ext cx="9317807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calculate the output of the linear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model,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Take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matrix-vector dot product of the input features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and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model weights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Add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offset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to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each example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796261"/>
                <a:ext cx="9317807" cy="969496"/>
              </a:xfrm>
              <a:prstGeom prst="rect">
                <a:avLst/>
              </a:prstGeom>
              <a:blipFill>
                <a:blip r:embed="rId2"/>
                <a:stretch>
                  <a:fillRect l="-458" t="-3145" r="-196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9" y="3175810"/>
                <a:ext cx="1047940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vector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scalar.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So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broadcasting mechanism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is applied (the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scalar is added to each component of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vector).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175810"/>
                <a:ext cx="10479407" cy="677108"/>
              </a:xfrm>
              <a:prstGeom prst="rect">
                <a:avLst/>
              </a:prstGeom>
              <a:blipFill>
                <a:blip r:embed="rId3"/>
                <a:stretch>
                  <a:fillRect l="-407" t="-4505" r="-233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7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670805" y="4832988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7336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Updating our </a:t>
            </a:r>
            <a:r>
              <a:rPr lang="en-GB" sz="1900" dirty="0">
                <a:solidFill>
                  <a:srgbClr val="002060"/>
                </a:solidFill>
              </a:rPr>
              <a:t>model requires taking the gradient of our loss </a:t>
            </a:r>
            <a:r>
              <a:rPr lang="en-GB" sz="1900" dirty="0" smtClean="0">
                <a:solidFill>
                  <a:srgbClr val="002060"/>
                </a:solidFill>
              </a:rPr>
              <a:t>function. 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Defining the Loss Function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3768710"/>
            <a:ext cx="113347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squared_loss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y_hat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"""Squared loss."""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y_hat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y.reshape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y_hat.shape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 **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9" y="2719455"/>
            <a:ext cx="936063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will use the squared loss </a:t>
            </a:r>
            <a:r>
              <a:rPr lang="en-GB" sz="1900" dirty="0" smtClean="0">
                <a:solidFill>
                  <a:srgbClr val="002060"/>
                </a:solidFill>
              </a:rPr>
              <a:t>function.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need </a:t>
            </a:r>
            <a:r>
              <a:rPr lang="en-GB" sz="1900" dirty="0">
                <a:solidFill>
                  <a:srgbClr val="FB8072"/>
                </a:solidFill>
              </a:rPr>
              <a:t>to transform the true value y into the predicted value’s shape </a:t>
            </a:r>
            <a:r>
              <a:rPr lang="en-GB" sz="1900" dirty="0" err="1">
                <a:solidFill>
                  <a:srgbClr val="FB8072"/>
                </a:solidFill>
              </a:rPr>
              <a:t>y_hat</a:t>
            </a:r>
            <a:r>
              <a:rPr lang="en-GB" sz="1900" dirty="0">
                <a:solidFill>
                  <a:srgbClr val="FB8072"/>
                </a:solidFill>
              </a:rPr>
              <a:t>.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result returned by the following function will also have the same shape as </a:t>
            </a:r>
            <a:r>
              <a:rPr lang="en-GB" sz="1900" dirty="0" err="1">
                <a:solidFill>
                  <a:srgbClr val="FB8072"/>
                </a:solidFill>
              </a:rPr>
              <a:t>y_hat</a:t>
            </a:r>
            <a:r>
              <a:rPr lang="en-GB" sz="1900" dirty="0">
                <a:solidFill>
                  <a:srgbClr val="FB807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8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646379" y="5494846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871001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At each step, using one </a:t>
            </a:r>
            <a:r>
              <a:rPr lang="en-GB" sz="1900" dirty="0" err="1">
                <a:solidFill>
                  <a:srgbClr val="002060"/>
                </a:solidFill>
              </a:rPr>
              <a:t>minibatch</a:t>
            </a:r>
            <a:r>
              <a:rPr lang="en-GB" sz="1900" dirty="0">
                <a:solidFill>
                  <a:srgbClr val="002060"/>
                </a:solidFill>
              </a:rPr>
              <a:t> randomly drawn from our dataset,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will estimate the gradient of the loss with </a:t>
            </a:r>
            <a:r>
              <a:rPr lang="en-GB" sz="1900" dirty="0" smtClean="0">
                <a:solidFill>
                  <a:srgbClr val="FB8072"/>
                </a:solidFill>
              </a:rPr>
              <a:t>respect </a:t>
            </a:r>
            <a:r>
              <a:rPr lang="en-GB" sz="1900" dirty="0">
                <a:solidFill>
                  <a:srgbClr val="FB8072"/>
                </a:solidFill>
              </a:rPr>
              <a:t>to our parameters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Next, we will update our parameters in the direction that may reduce the loss. 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Defining the Optimization Algorithm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3199543"/>
            <a:ext cx="1133475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sgd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Minibatch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stochastic gradient descent."""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[:]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629" y="2385098"/>
                <a:ext cx="1075384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following code applies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002060"/>
                    </a:solidFill>
                  </a:rPr>
                  <a:t> stochastic gradient descent update, given a set of parameters,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a </a:t>
                </a:r>
                <a:r>
                  <a:rPr lang="en-GB" sz="1900" dirty="0">
                    <a:solidFill>
                      <a:srgbClr val="002060"/>
                    </a:solidFill>
                  </a:rPr>
                  <a:t>learning rate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(size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the update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step,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),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a batch size.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385098"/>
                <a:ext cx="10753841" cy="677108"/>
              </a:xfrm>
              <a:prstGeom prst="rect">
                <a:avLst/>
              </a:prstGeom>
              <a:blipFill>
                <a:blip r:embed="rId3"/>
                <a:stretch>
                  <a:fillRect l="-397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6110" y="4899673"/>
            <a:ext cx="1183978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loss </a:t>
            </a:r>
            <a:r>
              <a:rPr lang="en-GB" sz="1900" dirty="0">
                <a:solidFill>
                  <a:srgbClr val="002060"/>
                </a:solidFill>
              </a:rPr>
              <a:t>is calculated as a sum over the </a:t>
            </a:r>
            <a:r>
              <a:rPr lang="en-GB" sz="1900" dirty="0" err="1">
                <a:solidFill>
                  <a:srgbClr val="002060"/>
                </a:solidFill>
              </a:rPr>
              <a:t>minibatch</a:t>
            </a:r>
            <a:r>
              <a:rPr lang="en-GB" sz="1900" dirty="0">
                <a:solidFill>
                  <a:srgbClr val="002060"/>
                </a:solidFill>
              </a:rPr>
              <a:t> of </a:t>
            </a:r>
            <a:r>
              <a:rPr lang="en-GB" sz="1900" dirty="0" smtClean="0">
                <a:solidFill>
                  <a:srgbClr val="002060"/>
                </a:solidFill>
              </a:rPr>
              <a:t>examples.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normalize our step size by the batch size (</a:t>
            </a:r>
            <a:r>
              <a:rPr lang="en-GB" sz="1900" dirty="0" err="1">
                <a:solidFill>
                  <a:srgbClr val="FB8072"/>
                </a:solidFill>
              </a:rPr>
              <a:t>batch_size</a:t>
            </a:r>
            <a:r>
              <a:rPr lang="en-GB" sz="1900" dirty="0">
                <a:solidFill>
                  <a:srgbClr val="FB8072"/>
                </a:solidFill>
              </a:rPr>
              <a:t>), so that the magnitude of a typical step size does not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depend </a:t>
            </a:r>
            <a:r>
              <a:rPr lang="en-GB" sz="1900" dirty="0">
                <a:solidFill>
                  <a:srgbClr val="FB8072"/>
                </a:solidFill>
              </a:rPr>
              <a:t>heavily on our choice of the batch size.</a:t>
            </a:r>
          </a:p>
        </p:txBody>
      </p:sp>
    </p:spTree>
    <p:extLst>
      <p:ext uri="{BB962C8B-B14F-4D97-AF65-F5344CB8AC3E}">
        <p14:creationId xmlns:p14="http://schemas.microsoft.com/office/powerpoint/2010/main" val="25937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997944762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869025" y="6239101"/>
            <a:ext cx="1164868" cy="57582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629" y="1001487"/>
                <a:ext cx="7018973" cy="1704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will execute the following loop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Initialize parameters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Repeat until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done</a:t>
                </a: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Compute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gradient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b="1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f>
                      <m:f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 dirty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 dirty="0" err="1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 dirty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 dirty="0" err="1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b="1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Update parameters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)←(</m:t>
                    </m:r>
                    <m:r>
                      <a:rPr lang="en-GB" sz="1900" b="1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l-GR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sz="1900" b="1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GB" sz="1900" b="1" dirty="0" smtClean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7018973" cy="1704954"/>
              </a:xfrm>
              <a:prstGeom prst="rect">
                <a:avLst/>
              </a:prstGeom>
              <a:blipFill>
                <a:blip r:embed="rId3"/>
                <a:stretch>
                  <a:fillRect l="-608" t="-1786" b="-1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Training</a:t>
            </a:r>
            <a:endParaRPr lang="en-US" sz="48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8388253"/>
              </p:ext>
            </p:extLst>
          </p:nvPr>
        </p:nvGraphicFramePr>
        <p:xfrm>
          <a:off x="391886" y="2741277"/>
          <a:ext cx="11103427" cy="1401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8" y="4226091"/>
                <a:ext cx="11997772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In each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epoch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iterate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through the entire dataset (using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𝑖𝑡𝑒𝑟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function) once passing through every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example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in 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training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dataset.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Assuming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that the number of examples is divisible by the batch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size.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4226091"/>
                <a:ext cx="11997772" cy="969496"/>
              </a:xfrm>
              <a:prstGeom prst="rect">
                <a:avLst/>
              </a:prstGeom>
              <a:blipFill>
                <a:blip r:embed="rId9"/>
                <a:stretch>
                  <a:fillRect l="-356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0628" y="5481133"/>
                <a:ext cx="11984819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number of epochs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𝑒𝑝𝑜𝑐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and the learning rate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are both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hyperparameters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which 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set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3 and 0.03,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respectively.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Setting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hyperparameters</a:t>
                </a:r>
                <a:r>
                  <a:rPr lang="en-GB" sz="1900" dirty="0">
                    <a:solidFill>
                      <a:srgbClr val="FB8072"/>
                    </a:solidFill>
                  </a:rPr>
                  <a:t> is tricky and requires some adjustment by trial and error.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5481133"/>
                <a:ext cx="11984819" cy="969496"/>
              </a:xfrm>
              <a:prstGeom prst="rect">
                <a:avLst/>
              </a:prstGeom>
              <a:blipFill>
                <a:blip r:embed="rId10"/>
                <a:stretch>
                  <a:fillRect l="-356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3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Training</a:t>
            </a:r>
            <a:endParaRPr lang="en-US" sz="4800" b="1" dirty="0"/>
          </a:p>
        </p:txBody>
      </p:sp>
      <p:sp>
        <p:nvSpPr>
          <p:cNvPr id="2" name="Rectangle 1"/>
          <p:cNvSpPr/>
          <p:nvPr/>
        </p:nvSpPr>
        <p:spPr>
          <a:xfrm>
            <a:off x="250371" y="1785011"/>
            <a:ext cx="11691258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0.03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num_epochs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net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linreg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loss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squared_loss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epoch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num_epochs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X, y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features, labels):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autograd.record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l = loss(net(X, w, b), y)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Minibatch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 loss in `X` and `y`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Because `l` has a shape (`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`, 1) and is not a scalar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variable, the elements in `l` are added together to obtain a new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variable, on which gradients with respect to [`w`, `b`] are computed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l.backward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sgd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([w, b],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Update parameters using their gradient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loss(net(features, w, b), labels)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'epoch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{epoch +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, loss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{float(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train_l.mean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()):f}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997298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Because </a:t>
            </a:r>
            <a:r>
              <a:rPr lang="en-GB" sz="1900" dirty="0">
                <a:solidFill>
                  <a:srgbClr val="002060"/>
                </a:solidFill>
              </a:rPr>
              <a:t>we synthesized the dataset ourselves, we know precisely what the true parameters are.</a:t>
            </a:r>
            <a:endParaRPr lang="en-GB" sz="1900" b="1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Training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0629" y="1657740"/>
            <a:ext cx="1191525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Thus, we can evaluate our success in training by comparing the true parameters with those that we learned </a:t>
            </a:r>
            <a:r>
              <a:rPr lang="en-GB" sz="1900" dirty="0" smtClean="0">
                <a:solidFill>
                  <a:srgbClr val="002060"/>
                </a:solidFill>
              </a:rPr>
              <a:t>through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our </a:t>
            </a:r>
            <a:r>
              <a:rPr lang="en-GB" sz="1900" dirty="0">
                <a:solidFill>
                  <a:srgbClr val="002060"/>
                </a:solidFill>
              </a:rPr>
              <a:t>training </a:t>
            </a:r>
            <a:r>
              <a:rPr lang="en-GB" sz="1900" dirty="0" smtClean="0">
                <a:solidFill>
                  <a:srgbClr val="002060"/>
                </a:solidFill>
              </a:rPr>
              <a:t>loop.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FB8072"/>
                </a:solidFill>
              </a:rPr>
              <a:t>T</a:t>
            </a:r>
            <a:r>
              <a:rPr lang="en-GB" sz="1900" dirty="0" smtClean="0">
                <a:solidFill>
                  <a:srgbClr val="FB8072"/>
                </a:solidFill>
              </a:rPr>
              <a:t>hey </a:t>
            </a:r>
            <a:r>
              <a:rPr lang="en-GB" sz="1900" dirty="0">
                <a:solidFill>
                  <a:srgbClr val="FB8072"/>
                </a:solidFill>
              </a:rPr>
              <a:t>turn out to be very close to each other.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7653" y="2628896"/>
            <a:ext cx="11336694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'error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in estimating w: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w.reshape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true_w.shape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'error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in estimating b: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- b}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8" y="3668959"/>
            <a:ext cx="118396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Note that we should not take it for granted that we are able to recover the parameters perfectly.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W</a:t>
            </a:r>
            <a:r>
              <a:rPr lang="en-GB" sz="1900" dirty="0" smtClean="0">
                <a:solidFill>
                  <a:srgbClr val="FB8072"/>
                </a:solidFill>
              </a:rPr>
              <a:t>e </a:t>
            </a:r>
            <a:r>
              <a:rPr lang="en-GB" sz="1900" dirty="0">
                <a:solidFill>
                  <a:srgbClr val="FB8072"/>
                </a:solidFill>
              </a:rPr>
              <a:t>are </a:t>
            </a:r>
            <a:r>
              <a:rPr lang="en-GB" sz="1900" dirty="0" smtClean="0">
                <a:solidFill>
                  <a:srgbClr val="FB8072"/>
                </a:solidFill>
              </a:rPr>
              <a:t>less </a:t>
            </a:r>
            <a:r>
              <a:rPr lang="en-GB" sz="1900" dirty="0">
                <a:solidFill>
                  <a:srgbClr val="FB8072"/>
                </a:solidFill>
              </a:rPr>
              <a:t>concerned with recovering true underlying parameters, and more concerned with parameters </a:t>
            </a:r>
            <a:r>
              <a:rPr lang="en-GB" sz="1900" dirty="0" smtClean="0">
                <a:solidFill>
                  <a:srgbClr val="FB8072"/>
                </a:solidFill>
              </a:rPr>
              <a:t>that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lead </a:t>
            </a:r>
            <a:r>
              <a:rPr lang="en-GB" sz="1900" dirty="0">
                <a:solidFill>
                  <a:srgbClr val="FB8072"/>
                </a:solidFill>
              </a:rPr>
              <a:t>to highly accurate </a:t>
            </a:r>
            <a:r>
              <a:rPr lang="en-GB" sz="1900" dirty="0" smtClean="0">
                <a:solidFill>
                  <a:srgbClr val="FB8072"/>
                </a:solidFill>
              </a:rPr>
              <a:t>prediction.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628" y="5093743"/>
            <a:ext cx="1165934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Even on difficult optimization problems, stochastic </a:t>
            </a:r>
            <a:r>
              <a:rPr lang="en-GB" sz="1900" dirty="0">
                <a:solidFill>
                  <a:srgbClr val="002060"/>
                </a:solidFill>
              </a:rPr>
              <a:t>gradient descent can often find remarkably good </a:t>
            </a:r>
            <a:r>
              <a:rPr lang="en-GB" sz="1900" dirty="0" smtClean="0">
                <a:solidFill>
                  <a:srgbClr val="002060"/>
                </a:solidFill>
              </a:rPr>
              <a:t>solutions.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Owing </a:t>
            </a:r>
            <a:r>
              <a:rPr lang="en-GB" sz="1900" dirty="0">
                <a:solidFill>
                  <a:srgbClr val="FB8072"/>
                </a:solidFill>
              </a:rPr>
              <a:t>partly to the fact that, for deep networks, there exist many configurations of the parameters that </a:t>
            </a:r>
            <a:r>
              <a:rPr lang="en-GB" sz="1900" dirty="0" smtClean="0">
                <a:solidFill>
                  <a:srgbClr val="FB8072"/>
                </a:solidFill>
              </a:rPr>
              <a:t>lead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to </a:t>
            </a:r>
            <a:r>
              <a:rPr lang="en-GB" sz="1900" dirty="0">
                <a:solidFill>
                  <a:srgbClr val="FB8072"/>
                </a:solidFill>
              </a:rPr>
              <a:t>highly accurate prediction.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Summary</a:t>
            </a:r>
            <a:endParaRPr lang="en-US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0586" y="2866526"/>
            <a:ext cx="11450827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saw how a deep network can be implemented and optimized from scratch, using just tensors and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auto </a:t>
            </a:r>
            <a:r>
              <a:rPr lang="en-GB" sz="1900" dirty="0">
                <a:solidFill>
                  <a:srgbClr val="002060"/>
                </a:solidFill>
              </a:rPr>
              <a:t>differentiation, without any need for defining layers or fancy optimizers.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This section only scratches the surface of what is possible. In the following sections, we will describe additional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models </a:t>
            </a:r>
            <a:r>
              <a:rPr lang="en-GB" sz="1900" dirty="0">
                <a:solidFill>
                  <a:srgbClr val="002060"/>
                </a:solidFill>
              </a:rPr>
              <a:t>based on the concepts that we have just introduced and learn how to implement them more concisely.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2587287" y="1534615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706039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this section</a:t>
            </a:r>
            <a:r>
              <a:rPr lang="en-GB" sz="1900" dirty="0" smtClean="0">
                <a:solidFill>
                  <a:srgbClr val="002060"/>
                </a:solidFill>
              </a:rPr>
              <a:t>, we </a:t>
            </a:r>
            <a:r>
              <a:rPr lang="en-GB" sz="1900" dirty="0">
                <a:solidFill>
                  <a:srgbClr val="002060"/>
                </a:solidFill>
              </a:rPr>
              <a:t>will implement the entire method from </a:t>
            </a:r>
            <a:r>
              <a:rPr lang="en-GB" sz="1900" dirty="0" smtClean="0">
                <a:solidFill>
                  <a:srgbClr val="002060"/>
                </a:solidFill>
              </a:rPr>
              <a:t>scratch: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D</a:t>
            </a:r>
            <a:r>
              <a:rPr lang="en-GB" sz="1900" dirty="0" smtClean="0">
                <a:solidFill>
                  <a:srgbClr val="FB8072"/>
                </a:solidFill>
              </a:rPr>
              <a:t>ata pipeline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Loss function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err="1" smtClean="0">
                <a:solidFill>
                  <a:srgbClr val="FB8072"/>
                </a:solidFill>
              </a:rPr>
              <a:t>Minibatch</a:t>
            </a:r>
            <a:r>
              <a:rPr lang="en-GB" sz="1900" dirty="0" smtClean="0">
                <a:solidFill>
                  <a:srgbClr val="FB8072"/>
                </a:solidFill>
              </a:rPr>
              <a:t> </a:t>
            </a:r>
            <a:r>
              <a:rPr lang="en-GB" sz="1900" dirty="0">
                <a:solidFill>
                  <a:srgbClr val="FB8072"/>
                </a:solidFill>
              </a:rPr>
              <a:t>stochastic gradient descent optimizer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9" y="3831773"/>
            <a:ext cx="566796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will rely only on tensors and auto </a:t>
            </a:r>
            <a:r>
              <a:rPr lang="en-GB" sz="1900" dirty="0" smtClean="0">
                <a:solidFill>
                  <a:srgbClr val="002060"/>
                </a:solidFill>
              </a:rPr>
              <a:t>differentiation.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Linear Regression Implementation from Scratch</a:t>
            </a:r>
            <a:endParaRPr lang="en-US" sz="4800" b="1" dirty="0"/>
          </a:p>
        </p:txBody>
      </p:sp>
      <p:pic>
        <p:nvPicPr>
          <p:cNvPr id="1026" name="Picture 2" descr="How 'Mr Bean' became a global brand &amp; an online phenomenon – TBI Vi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18" y="2211192"/>
            <a:ext cx="6051550" cy="34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4260972"/>
            <a:ext cx="5543550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inline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d2l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d2l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np,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npx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random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npx.set_np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670805" y="2177186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886826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will construct an artificial dataset according to a linear model with additive noise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629" y="1856474"/>
                <a:ext cx="1158535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generate a dataset containing 1000 examples, each consisting of 2 features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sampled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from a standard normal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distribution</a:t>
                </a:r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Our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synthetic dataset will be a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856474"/>
                <a:ext cx="11585351" cy="969496"/>
              </a:xfrm>
              <a:prstGeom prst="rect">
                <a:avLst/>
              </a:prstGeom>
              <a:blipFill>
                <a:blip r:embed="rId2"/>
                <a:stretch>
                  <a:fillRect l="-368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Generating the Dataset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9" y="3296236"/>
                <a:ext cx="11904221" cy="2431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true parameters generating our dataset will be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and our synthetic labels will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be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assigned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according to the following linear model with the noise term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r>
                  <a:rPr lang="en-GB" sz="1900" dirty="0" smtClean="0">
                    <a:solidFill>
                      <a:srgbClr val="002060"/>
                    </a:solidFill>
                  </a:rPr>
                  <a:t>		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b="1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GB" sz="19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9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						(3.2.1)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Think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capturing potential measurement errors on the features and labels.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obeys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 normal distribution with mean of 0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We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will set its standard deviation to 0.01.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296236"/>
                <a:ext cx="11904221" cy="2431435"/>
              </a:xfrm>
              <a:prstGeom prst="rect">
                <a:avLst/>
              </a:prstGeom>
              <a:blipFill>
                <a:blip r:embed="rId3"/>
                <a:stretch>
                  <a:fillRect l="-358" t="-1253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8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5569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following code generates our synthetic dataset.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Generating the Dataset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1525191"/>
            <a:ext cx="11334750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synthetic_data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num_examples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"""Generate y = 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Xw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+ b + noise."""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np.random.normal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(w)))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y = np.dot(X, w) + b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y +=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np.random.normal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y.reshape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-3.4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4.2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features, labels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synthetic_data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629" y="4699832"/>
            <a:ext cx="708386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Each </a:t>
            </a:r>
            <a:r>
              <a:rPr lang="en-GB" sz="1900" dirty="0">
                <a:solidFill>
                  <a:srgbClr val="002060"/>
                </a:solidFill>
              </a:rPr>
              <a:t>row in features consists of a 2-dimensional data </a:t>
            </a:r>
            <a:r>
              <a:rPr lang="en-GB" sz="1900" dirty="0" smtClean="0">
                <a:solidFill>
                  <a:srgbClr val="002060"/>
                </a:solidFill>
              </a:rPr>
              <a:t>example.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Each </a:t>
            </a:r>
            <a:r>
              <a:rPr lang="en-GB" sz="1900" dirty="0">
                <a:solidFill>
                  <a:srgbClr val="002060"/>
                </a:solidFill>
              </a:rPr>
              <a:t>row in labels consists of a 1-dimensional label value (a scalar).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625" y="5442254"/>
            <a:ext cx="1133475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urier New" panose="02070309020205020404" pitchFamily="49" charset="0"/>
              </a:rPr>
              <a:t>'features:'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 features[</a:t>
            </a:r>
            <a:r>
              <a:rPr lang="en-GB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GB" dirty="0">
                <a:solidFill>
                  <a:srgbClr val="A31515"/>
                </a:solidFill>
                <a:latin typeface="Courier New" panose="02070309020205020404" pitchFamily="49" charset="0"/>
              </a:rPr>
              <a:t>'\</a:t>
            </a:r>
            <a:r>
              <a:rPr lang="en-GB" dirty="0" err="1">
                <a:solidFill>
                  <a:srgbClr val="A31515"/>
                </a:solidFill>
                <a:latin typeface="Courier New" panose="02070309020205020404" pitchFamily="49" charset="0"/>
              </a:rPr>
              <a:t>nlabel</a:t>
            </a:r>
            <a:r>
              <a:rPr lang="en-GB" dirty="0">
                <a:solidFill>
                  <a:srgbClr val="A31515"/>
                </a:solidFill>
                <a:latin typeface="Courier New" panose="02070309020205020404" pitchFamily="49" charset="0"/>
              </a:rPr>
              <a:t>:'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 labels[</a:t>
            </a:r>
            <a:r>
              <a:rPr lang="en-GB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774013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Generate </a:t>
            </a:r>
            <a:r>
              <a:rPr lang="en-GB" sz="1900" dirty="0">
                <a:solidFill>
                  <a:srgbClr val="002060"/>
                </a:solidFill>
              </a:rPr>
              <a:t>a scatter plot using the second feature features[:, 1] and </a:t>
            </a:r>
            <a:r>
              <a:rPr lang="en-GB" sz="1900" dirty="0" smtClean="0">
                <a:solidFill>
                  <a:srgbClr val="002060"/>
                </a:solidFill>
              </a:rPr>
              <a:t>labels.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Generating the Dataset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1525191"/>
            <a:ext cx="113347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d2l.set_figsize()</a:t>
            </a:r>
          </a:p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The semicolon is for displaying the plot only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d2l.plt.scatter(d2l.numpy(features[:, </a:t>
            </a:r>
            <a:r>
              <a:rPr lang="en-GB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]), d2l.numpy(labels), </a:t>
            </a:r>
            <a:r>
              <a:rPr lang="en-GB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GB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64" y="3005040"/>
            <a:ext cx="44862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670805" y="2847416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21512</TotalTime>
  <Words>2272</Words>
  <Application>Microsoft Office PowerPoint</Application>
  <PresentationFormat>Widescreen</PresentationFormat>
  <Paragraphs>595</Paragraphs>
  <Slides>24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393</cp:revision>
  <dcterms:created xsi:type="dcterms:W3CDTF">2020-09-22T17:05:08Z</dcterms:created>
  <dcterms:modified xsi:type="dcterms:W3CDTF">2020-12-24T09:32:27Z</dcterms:modified>
</cp:coreProperties>
</file>