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56" r:id="rId3"/>
    <p:sldId id="340" r:id="rId4"/>
    <p:sldId id="376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007020"/>
    <a:srgbClr val="5B9BD5"/>
    <a:srgbClr val="FFFFB3"/>
    <a:srgbClr val="BEBADA"/>
    <a:srgbClr val="8DD3C7"/>
    <a:srgbClr val="FFFFFF"/>
    <a:srgbClr val="FAFAFA"/>
    <a:srgbClr val="F3F4F3"/>
    <a:srgbClr val="EB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27" autoAdjust="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Data Manipulation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smtClean="0"/>
            <a:t>Handling Missing Data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US" b="0" i="0" dirty="0" smtClean="0"/>
            <a:t>Linear Algebra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Scalars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US" b="0" i="0" dirty="0" smtClean="0"/>
            <a:t>Automatic Differentiation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US" b="0" i="0" dirty="0" smtClean="0"/>
            <a:t>Probability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Calculus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86BA74F2-517E-460F-8310-8CF36149583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7CB52F5E-E2BE-414B-99DF-3F53FC53A002}" type="parTrans" cxnId="{76B06992-E9C7-4B73-B558-F4CD9557C6AD}">
      <dgm:prSet/>
      <dgm:spPr/>
      <dgm:t>
        <a:bodyPr/>
        <a:lstStyle/>
        <a:p>
          <a:endParaRPr lang="en-US"/>
        </a:p>
      </dgm:t>
    </dgm:pt>
    <dgm:pt modelId="{5E0AA94C-975C-4C77-BDD2-ECD197440BEE}" type="sibTrans" cxnId="{76B06992-E9C7-4B73-B558-F4CD9557C6AD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GB" b="0" i="0" dirty="0" smtClean="0"/>
            <a:t>Conversion to the Tensor Format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dirty="0" smtClean="0"/>
            <a:t>Matrices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dirty="0" smtClean="0"/>
            <a:t>Tensors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US" dirty="0" smtClean="0"/>
            <a:t>Broadcasting Mechanism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US" dirty="0" smtClean="0"/>
            <a:t>Indexing and </a:t>
          </a:r>
          <a:br>
            <a:rPr lang="en-US" dirty="0" smtClean="0"/>
          </a:br>
          <a:r>
            <a:rPr lang="en-US" dirty="0" smtClean="0"/>
            <a:t>Slicing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DD7A6645-6DD2-46D9-AB86-875A915C9E49}">
      <dgm:prSet phldrT="[Text]"/>
      <dgm:spPr/>
      <dgm:t>
        <a:bodyPr/>
        <a:lstStyle/>
        <a:p>
          <a:r>
            <a:rPr lang="en-US" dirty="0" smtClean="0"/>
            <a:t>Saving Memory</a:t>
          </a:r>
          <a:endParaRPr lang="en-US" dirty="0"/>
        </a:p>
      </dgm:t>
    </dgm:pt>
    <dgm:pt modelId="{C2F63F04-B0E9-4194-9924-FD3EBB429DAB}" type="parTrans" cxnId="{85384BFD-C471-4E6B-A9A7-55E843187E35}">
      <dgm:prSet/>
      <dgm:spPr/>
      <dgm:t>
        <a:bodyPr/>
        <a:lstStyle/>
        <a:p>
          <a:endParaRPr lang="en-US"/>
        </a:p>
      </dgm:t>
    </dgm:pt>
    <dgm:pt modelId="{67F4CBA6-4186-4C3B-ADAD-980E5ECDABCB}" type="sibTrans" cxnId="{85384BFD-C471-4E6B-A9A7-55E843187E35}">
      <dgm:prSet/>
      <dgm:spPr/>
      <dgm:t>
        <a:bodyPr/>
        <a:lstStyle/>
        <a:p>
          <a:endParaRPr lang="en-US"/>
        </a:p>
      </dgm:t>
    </dgm:pt>
    <dgm:pt modelId="{7A12FF63-E15D-4BBE-8B73-4A3DAF904364}">
      <dgm:prSet phldrT="[Text]"/>
      <dgm:spPr/>
      <dgm:t>
        <a:bodyPr/>
        <a:lstStyle/>
        <a:p>
          <a:r>
            <a:rPr lang="en-GB" dirty="0" smtClean="0"/>
            <a:t>Conversion to Other Python Objects</a:t>
          </a:r>
          <a:endParaRPr lang="en-US" dirty="0"/>
        </a:p>
      </dgm:t>
    </dgm:pt>
    <dgm:pt modelId="{41CD0A05-32F4-4279-8B5B-CC8893866D84}" type="parTrans" cxnId="{41FDB4C3-D56B-4D34-97E0-1AF464C44E61}">
      <dgm:prSet/>
      <dgm:spPr/>
      <dgm:t>
        <a:bodyPr/>
        <a:lstStyle/>
        <a:p>
          <a:endParaRPr lang="en-US"/>
        </a:p>
      </dgm:t>
    </dgm:pt>
    <dgm:pt modelId="{F185110B-E57B-456F-A688-393E883810A2}" type="sibTrans" cxnId="{41FDB4C3-D56B-4D34-97E0-1AF464C44E61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dirty="0" smtClean="0"/>
            <a:t>Vectors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GB" dirty="0" smtClean="0"/>
            <a:t>Basic Properties of Tensor Arithmetic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dirty="0" smtClean="0"/>
            <a:t>Derivatives and Differentiation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dirty="0" smtClean="0"/>
            <a:t>Partial Derivatives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dirty="0" smtClean="0"/>
            <a:t>Gradients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72DCE3AD-2139-43D9-A094-CCE505B6A130}">
      <dgm:prSet phldrT="[Text]"/>
      <dgm:spPr/>
      <dgm:t>
        <a:bodyPr/>
        <a:lstStyle/>
        <a:p>
          <a:r>
            <a:rPr lang="en-US" dirty="0" smtClean="0"/>
            <a:t>Chain Rule</a:t>
          </a:r>
          <a:endParaRPr lang="en-US" dirty="0"/>
        </a:p>
      </dgm:t>
    </dgm:pt>
    <dgm:pt modelId="{06560104-DD76-4610-89D0-93D28DC3810C}" type="parTrans" cxnId="{6774C7FE-A53B-44E6-A88F-57B6289EAA20}">
      <dgm:prSet/>
      <dgm:spPr/>
      <dgm:t>
        <a:bodyPr/>
        <a:lstStyle/>
        <a:p>
          <a:endParaRPr lang="en-US"/>
        </a:p>
      </dgm:t>
    </dgm:pt>
    <dgm:pt modelId="{902BB569-CE58-4EB5-BA6B-13425AC063FB}" type="sibTrans" cxnId="{6774C7FE-A53B-44E6-A88F-57B6289EAA20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dirty="0" smtClean="0"/>
            <a:t>A Simple Example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dirty="0" smtClean="0"/>
            <a:t>Backward for Non-Scalar Variables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dirty="0" smtClean="0"/>
            <a:t>Detaching Computation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GB" dirty="0" smtClean="0"/>
            <a:t>Computing the Gradient of Python Control Flow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Basic Probability Theory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GB" dirty="0" smtClean="0"/>
            <a:t>Dealing with Multiple Random Variables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Expectation and Variance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C4684D50-14B4-455A-A568-63CE01245F82}">
      <dgm:prSet phldrT="[Text]"/>
      <dgm:spPr/>
      <dgm:t>
        <a:bodyPr/>
        <a:lstStyle/>
        <a:p>
          <a:r>
            <a:rPr lang="en-GB" dirty="0" smtClean="0"/>
            <a:t>Finding All the Functions and Classes in a Module</a:t>
          </a:r>
          <a:endParaRPr lang="en-US" dirty="0"/>
        </a:p>
      </dgm:t>
    </dgm:pt>
    <dgm:pt modelId="{AA69F6C2-DA9C-4BC3-B57D-ECFEA1F3192F}" type="parTrans" cxnId="{3BACD355-9DC4-4980-890E-8A53AF294C8F}">
      <dgm:prSet/>
      <dgm:spPr/>
      <dgm:t>
        <a:bodyPr/>
        <a:lstStyle/>
        <a:p>
          <a:endParaRPr lang="en-US"/>
        </a:p>
      </dgm:t>
    </dgm:pt>
    <dgm:pt modelId="{2C4C2A84-08FF-4864-8248-9415852A8617}" type="sibTrans" cxnId="{3BACD355-9DC4-4980-890E-8A53AF294C8F}">
      <dgm:prSet/>
      <dgm:spPr/>
      <dgm:t>
        <a:bodyPr/>
        <a:lstStyle/>
        <a:p>
          <a:endParaRPr lang="en-US"/>
        </a:p>
      </dgm:t>
    </dgm:pt>
    <dgm:pt modelId="{5354B872-F97B-4BB7-B4F1-EC8919E97EAA}">
      <dgm:prSet phldrT="[Text]"/>
      <dgm:spPr/>
      <dgm:t>
        <a:bodyPr/>
        <a:lstStyle/>
        <a:p>
          <a:r>
            <a:rPr lang="en-GB" dirty="0" smtClean="0"/>
            <a:t>Finding the Usage of Specific Functions and Classes</a:t>
          </a:r>
          <a:endParaRPr lang="en-US" dirty="0"/>
        </a:p>
      </dgm:t>
    </dgm:pt>
    <dgm:pt modelId="{425F0FF8-7C96-4648-8D7B-F47B5A16E0D1}" type="parTrans" cxnId="{9FBDFFD3-692C-494C-B328-57BFBEDC0784}">
      <dgm:prSet/>
      <dgm:spPr/>
      <dgm:t>
        <a:bodyPr/>
        <a:lstStyle/>
        <a:p>
          <a:endParaRPr lang="en-US"/>
        </a:p>
      </dgm:t>
    </dgm:pt>
    <dgm:pt modelId="{07859DA4-5E37-4E73-8504-6BF7C3CC9A71}" type="sibTrans" cxnId="{9FBDFFD3-692C-494C-B328-57BFBEDC0784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1" dirty="0" smtClean="0"/>
            <a:t>+6 sections</a:t>
          </a:r>
          <a:endParaRPr lang="en-US" i="1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smtClean="0"/>
            <a:t>Linear Algebra cont.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Reduction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dirty="0" smtClean="0"/>
            <a:t>Dot Products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dirty="0" smtClean="0"/>
            <a:t>Matrix-Vector Products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dirty="0" smtClean="0"/>
            <a:t>Matrix-Matrix Multiplication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dirty="0" smtClean="0"/>
            <a:t>Norms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More on Linear Algebra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8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8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4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4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4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4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E3F31-37E7-433F-A5CE-CB16FF34A3A9}" type="pres">
      <dgm:prSet presAssocID="{C2F63F04-B0E9-4194-9924-FD3EBB429DAB}" presName="Name13" presStyleLbl="parChTrans1D2" presStyleIdx="4" presStyleCnt="34"/>
      <dgm:spPr/>
      <dgm:t>
        <a:bodyPr/>
        <a:lstStyle/>
        <a:p>
          <a:endParaRPr lang="en-US"/>
        </a:p>
      </dgm:t>
    </dgm:pt>
    <dgm:pt modelId="{4F3CEA63-6AD3-447F-B23B-43C9890A7B45}" type="pres">
      <dgm:prSet presAssocID="{DD7A6645-6DD2-46D9-AB86-875A915C9E49}" presName="childText" presStyleLbl="bgAcc1" presStyleIdx="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3CE69-3E0B-4579-A24C-E3D81AE177ED}" type="pres">
      <dgm:prSet presAssocID="{41CD0A05-32F4-4279-8B5B-CC8893866D84}" presName="Name13" presStyleLbl="parChTrans1D2" presStyleIdx="5" presStyleCnt="34"/>
      <dgm:spPr/>
      <dgm:t>
        <a:bodyPr/>
        <a:lstStyle/>
        <a:p>
          <a:endParaRPr lang="en-US"/>
        </a:p>
      </dgm:t>
    </dgm:pt>
    <dgm:pt modelId="{F520B58C-1015-4CBE-9380-F855AC5426B7}" type="pres">
      <dgm:prSet presAssocID="{7A12FF63-E15D-4BBE-8B73-4A3DAF904364}" presName="childText" presStyleLbl="bgAcc1" presStyleIdx="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8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8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6" presStyleCnt="34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7" presStyleCnt="34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8" presStyleCnt="34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8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8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9" presStyleCnt="34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0" presStyleCnt="34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1" presStyleCnt="34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2" presStyleCnt="34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3" presStyleCnt="34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4" presStyleCnt="34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8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8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5" presStyleCnt="34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6" presStyleCnt="34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17" presStyleCnt="34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1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18" presStyleCnt="34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1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19" presStyleCnt="34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1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0" presStyleCnt="34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8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8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1" presStyleCnt="34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2" presStyleCnt="34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3" presStyleCnt="34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91938-28BF-4AED-8B5B-C9C8F96B1006}" type="pres">
      <dgm:prSet presAssocID="{06560104-DD76-4610-89D0-93D28DC3810C}" presName="Name13" presStyleLbl="parChTrans1D2" presStyleIdx="24" presStyleCnt="34"/>
      <dgm:spPr/>
      <dgm:t>
        <a:bodyPr/>
        <a:lstStyle/>
        <a:p>
          <a:endParaRPr lang="en-US"/>
        </a:p>
      </dgm:t>
    </dgm:pt>
    <dgm:pt modelId="{54A20CC6-8F31-41ED-83FC-12BCF0927CD9}" type="pres">
      <dgm:prSet presAssocID="{72DCE3AD-2139-43D9-A094-CCE505B6A130}" presName="childText" presStyleLbl="bgAcc1" presStyleIdx="24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8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8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5" presStyleCnt="34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5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6" presStyleCnt="34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6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27" presStyleCnt="34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27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28" presStyleCnt="34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28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8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8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29" presStyleCnt="34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29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0" presStyleCnt="34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0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1" presStyleCnt="34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1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EF6A4-79C4-449E-9A01-7FB08D8625EE}" type="pres">
      <dgm:prSet presAssocID="{86BA74F2-517E-460F-8310-8CF361495833}" presName="root" presStyleCnt="0"/>
      <dgm:spPr/>
    </dgm:pt>
    <dgm:pt modelId="{1FCF0929-EDE8-4345-BFEC-73C9665880B4}" type="pres">
      <dgm:prSet presAssocID="{86BA74F2-517E-460F-8310-8CF361495833}" presName="rootComposite" presStyleCnt="0"/>
      <dgm:spPr/>
    </dgm:pt>
    <dgm:pt modelId="{EB45E372-9F23-437E-8101-05E43BDE44B1}" type="pres">
      <dgm:prSet presAssocID="{86BA74F2-517E-460F-8310-8CF361495833}" presName="rootText" presStyleLbl="node1" presStyleIdx="7" presStyleCnt="8"/>
      <dgm:spPr/>
      <dgm:t>
        <a:bodyPr/>
        <a:lstStyle/>
        <a:p>
          <a:endParaRPr lang="en-US"/>
        </a:p>
      </dgm:t>
    </dgm:pt>
    <dgm:pt modelId="{EF4966DE-73DF-4243-AFD7-0F6D6A9D1037}" type="pres">
      <dgm:prSet presAssocID="{86BA74F2-517E-460F-8310-8CF361495833}" presName="rootConnector" presStyleLbl="node1" presStyleIdx="7" presStyleCnt="8"/>
      <dgm:spPr/>
      <dgm:t>
        <a:bodyPr/>
        <a:lstStyle/>
        <a:p>
          <a:endParaRPr lang="en-US"/>
        </a:p>
      </dgm:t>
    </dgm:pt>
    <dgm:pt modelId="{8453F686-89D3-4900-B77E-F15D008D4E16}" type="pres">
      <dgm:prSet presAssocID="{86BA74F2-517E-460F-8310-8CF361495833}" presName="childShape" presStyleCnt="0"/>
      <dgm:spPr/>
    </dgm:pt>
    <dgm:pt modelId="{41604650-38C5-4BF6-B666-605532395DD6}" type="pres">
      <dgm:prSet presAssocID="{AA69F6C2-DA9C-4BC3-B57D-ECFEA1F3192F}" presName="Name13" presStyleLbl="parChTrans1D2" presStyleIdx="32" presStyleCnt="34"/>
      <dgm:spPr/>
      <dgm:t>
        <a:bodyPr/>
        <a:lstStyle/>
        <a:p>
          <a:endParaRPr lang="en-US"/>
        </a:p>
      </dgm:t>
    </dgm:pt>
    <dgm:pt modelId="{C2D2209D-22CC-4C7A-9862-99A5A8E6300A}" type="pres">
      <dgm:prSet presAssocID="{C4684D50-14B4-455A-A568-63CE01245F82}" presName="childText" presStyleLbl="bgAcc1" presStyleIdx="32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726F8-D07C-4950-B205-5C2BE2E0B734}" type="pres">
      <dgm:prSet presAssocID="{425F0FF8-7C96-4648-8D7B-F47B5A16E0D1}" presName="Name13" presStyleLbl="parChTrans1D2" presStyleIdx="33" presStyleCnt="34"/>
      <dgm:spPr/>
      <dgm:t>
        <a:bodyPr/>
        <a:lstStyle/>
        <a:p>
          <a:endParaRPr lang="en-US"/>
        </a:p>
      </dgm:t>
    </dgm:pt>
    <dgm:pt modelId="{A8925BE4-A564-41C2-A751-448FC33DE65B}" type="pres">
      <dgm:prSet presAssocID="{5354B872-F97B-4BB7-B4F1-EC8919E97EAA}" presName="childText" presStyleLbl="bgAcc1" presStyleIdx="33" presStyleCnt="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55E99-C959-40D3-B368-6A8F4DE8B3E1}" type="presOf" srcId="{DD7A6645-6DD2-46D9-AB86-875A915C9E49}" destId="{4F3CEA63-6AD3-447F-B23B-43C9890A7B45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85384BFD-C471-4E6B-A9A7-55E843187E35}" srcId="{AB01F461-8F0A-45B7-8F83-D65F4CC3C517}" destId="{DD7A6645-6DD2-46D9-AB86-875A915C9E49}" srcOrd="4" destOrd="0" parTransId="{C2F63F04-B0E9-4194-9924-FD3EBB429DAB}" sibTransId="{67F4CBA6-4186-4C3B-ADAD-980E5ECDABCB}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38E22A6C-13FA-4416-97BA-488F599E2CFB}" type="presOf" srcId="{C4684D50-14B4-455A-A568-63CE01245F82}" destId="{C2D2209D-22CC-4C7A-9862-99A5A8E6300A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D051D5C0-0EE7-43D6-AD84-9D9DCF025264}" type="presOf" srcId="{AA69F6C2-DA9C-4BC3-B57D-ECFEA1F3192F}" destId="{41604650-38C5-4BF6-B666-605532395DD6}" srcOrd="0" destOrd="0" presId="urn:microsoft.com/office/officeart/2005/8/layout/hierarchy3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A14D3735-C3C4-46B8-BF79-42462B6A374F}" type="presOf" srcId="{86BA74F2-517E-460F-8310-8CF361495833}" destId="{EB45E372-9F23-437E-8101-05E43BDE44B1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3BACD355-9DC4-4980-890E-8A53AF294C8F}" srcId="{86BA74F2-517E-460F-8310-8CF361495833}" destId="{C4684D50-14B4-455A-A568-63CE01245F82}" srcOrd="0" destOrd="0" parTransId="{AA69F6C2-DA9C-4BC3-B57D-ECFEA1F3192F}" sibTransId="{2C4C2A84-08FF-4864-8248-9415852A8617}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2A6CDA61-D151-4C75-99F2-B29CAC7A52A3}" type="presOf" srcId="{C2F63F04-B0E9-4194-9924-FD3EBB429DAB}" destId="{790E3F31-37E7-433F-A5CE-CB16FF34A3A9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6774C7FE-A53B-44E6-A88F-57B6289EAA20}" srcId="{97F0ABBE-D5D0-4B15-B733-F568695A8856}" destId="{72DCE3AD-2139-43D9-A094-CCE505B6A130}" srcOrd="3" destOrd="0" parTransId="{06560104-DD76-4610-89D0-93D28DC3810C}" sibTransId="{902BB569-CE58-4EB5-BA6B-13425AC063FB}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6E327768-7816-4357-9970-79FC51FE2A35}" type="presOf" srcId="{7A12FF63-E15D-4BBE-8B73-4A3DAF904364}" destId="{F520B58C-1015-4CBE-9380-F855AC5426B7}" srcOrd="0" destOrd="0" presId="urn:microsoft.com/office/officeart/2005/8/layout/hierarchy3"/>
    <dgm:cxn modelId="{41FDB4C3-D56B-4D34-97E0-1AF464C44E61}" srcId="{AB01F461-8F0A-45B7-8F83-D65F4CC3C517}" destId="{7A12FF63-E15D-4BBE-8B73-4A3DAF904364}" srcOrd="5" destOrd="0" parTransId="{41CD0A05-32F4-4279-8B5B-CC8893866D84}" sibTransId="{F185110B-E57B-456F-A688-393E883810A2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CC12B516-4891-4128-A96F-6497CF1FA179}" type="presOf" srcId="{86BA74F2-517E-460F-8310-8CF361495833}" destId="{EF4966DE-73DF-4243-AFD7-0F6D6A9D1037}" srcOrd="1" destOrd="0" presId="urn:microsoft.com/office/officeart/2005/8/layout/hierarchy3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9FBDFFD3-692C-494C-B328-57BFBEDC0784}" srcId="{86BA74F2-517E-460F-8310-8CF361495833}" destId="{5354B872-F97B-4BB7-B4F1-EC8919E97EAA}" srcOrd="1" destOrd="0" parTransId="{425F0FF8-7C96-4648-8D7B-F47B5A16E0D1}" sibTransId="{07859DA4-5E37-4E73-8504-6BF7C3CC9A71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32251FD6-969C-44EF-B7CB-AE4F72A9DDEB}" type="presOf" srcId="{425F0FF8-7C96-4648-8D7B-F47B5A16E0D1}" destId="{0E5726F8-D07C-4950-B205-5C2BE2E0B734}" srcOrd="0" destOrd="0" presId="urn:microsoft.com/office/officeart/2005/8/layout/hierarchy3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DE65BA87-01CD-445F-AD8C-DF46A31F10D0}" type="presOf" srcId="{06560104-DD76-4610-89D0-93D28DC3810C}" destId="{D2A91938-28BF-4AED-8B5B-C9C8F96B1006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76B06992-E9C7-4B73-B558-F4CD9557C6AD}" srcId="{354D35BC-1F2D-4EAA-85A6-BE48232E40CC}" destId="{86BA74F2-517E-460F-8310-8CF361495833}" srcOrd="7" destOrd="0" parTransId="{7CB52F5E-E2BE-414B-99DF-3F53FC53A002}" sibTransId="{5E0AA94C-975C-4C77-BDD2-ECD197440BEE}"/>
    <dgm:cxn modelId="{EC5CDCC5-6D28-4FB2-8DEC-25E62BA1638A}" type="presOf" srcId="{5354B872-F97B-4BB7-B4F1-EC8919E97EAA}" destId="{A8925BE4-A564-41C2-A751-448FC33DE65B}" srcOrd="0" destOrd="0" presId="urn:microsoft.com/office/officeart/2005/8/layout/hierarchy3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4D28D3E3-CB4D-474F-B229-A82B5F6F021D}" type="presOf" srcId="{41CD0A05-32F4-4279-8B5B-CC8893866D84}" destId="{DD03CE69-3E0B-4579-A24C-E3D81AE177ED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7FCD8C93-9A78-4B44-B375-783374810553}" type="presOf" srcId="{72DCE3AD-2139-43D9-A094-CCE505B6A130}" destId="{54A20CC6-8F31-41ED-83FC-12BCF0927CD9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71818879-DDA7-4C3C-A4BF-4F288ED937E1}" type="presParOf" srcId="{6EF63794-815D-4FCE-AAF4-CD6ED4E24BF6}" destId="{790E3F31-37E7-433F-A5CE-CB16FF34A3A9}" srcOrd="8" destOrd="0" presId="urn:microsoft.com/office/officeart/2005/8/layout/hierarchy3"/>
    <dgm:cxn modelId="{34699EAA-28AA-456B-A351-D145702CFD39}" type="presParOf" srcId="{6EF63794-815D-4FCE-AAF4-CD6ED4E24BF6}" destId="{4F3CEA63-6AD3-447F-B23B-43C9890A7B45}" srcOrd="9" destOrd="0" presId="urn:microsoft.com/office/officeart/2005/8/layout/hierarchy3"/>
    <dgm:cxn modelId="{7D3F9C2C-7E53-4CB3-9346-01674F86FF4E}" type="presParOf" srcId="{6EF63794-815D-4FCE-AAF4-CD6ED4E24BF6}" destId="{DD03CE69-3E0B-4579-A24C-E3D81AE177ED}" srcOrd="10" destOrd="0" presId="urn:microsoft.com/office/officeart/2005/8/layout/hierarchy3"/>
    <dgm:cxn modelId="{E53CCD7F-4F21-40CE-B58D-59C11BC0A09F}" type="presParOf" srcId="{6EF63794-815D-4FCE-AAF4-CD6ED4E24BF6}" destId="{F520B58C-1015-4CBE-9380-F855AC5426B7}" srcOrd="11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451819E4-7B7D-4965-AAC2-46E191789559}" type="presParOf" srcId="{6CF7A9EB-8A7D-47E1-9248-701CD0CC7E6D}" destId="{D2A91938-28BF-4AED-8B5B-C9C8F96B1006}" srcOrd="6" destOrd="0" presId="urn:microsoft.com/office/officeart/2005/8/layout/hierarchy3"/>
    <dgm:cxn modelId="{2DF36B97-EC73-4B8C-BE80-16389FEF2C65}" type="presParOf" srcId="{6CF7A9EB-8A7D-47E1-9248-701CD0CC7E6D}" destId="{54A20CC6-8F31-41ED-83FC-12BCF0927CD9}" srcOrd="7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E11F3C96-D637-4AE7-8287-9B7529AA9D44}" type="presParOf" srcId="{5363648D-66E0-4B34-AC6C-83E5A4CF1DFD}" destId="{3ACEF6A4-79C4-449E-9A01-7FB08D8625EE}" srcOrd="7" destOrd="0" presId="urn:microsoft.com/office/officeart/2005/8/layout/hierarchy3"/>
    <dgm:cxn modelId="{262DC818-D030-40A9-86B5-DAC28CB0AAF1}" type="presParOf" srcId="{3ACEF6A4-79C4-449E-9A01-7FB08D8625EE}" destId="{1FCF0929-EDE8-4345-BFEC-73C9665880B4}" srcOrd="0" destOrd="0" presId="urn:microsoft.com/office/officeart/2005/8/layout/hierarchy3"/>
    <dgm:cxn modelId="{4F7E6437-C41F-4A00-B858-E342299B5ADD}" type="presParOf" srcId="{1FCF0929-EDE8-4345-BFEC-73C9665880B4}" destId="{EB45E372-9F23-437E-8101-05E43BDE44B1}" srcOrd="0" destOrd="0" presId="urn:microsoft.com/office/officeart/2005/8/layout/hierarchy3"/>
    <dgm:cxn modelId="{474C8408-64A6-44C1-B9DE-9A69CC5A990F}" type="presParOf" srcId="{1FCF0929-EDE8-4345-BFEC-73C9665880B4}" destId="{EF4966DE-73DF-4243-AFD7-0F6D6A9D1037}" srcOrd="1" destOrd="0" presId="urn:microsoft.com/office/officeart/2005/8/layout/hierarchy3"/>
    <dgm:cxn modelId="{05A3F87E-D378-4E24-B506-C7948951E9DF}" type="presParOf" srcId="{3ACEF6A4-79C4-449E-9A01-7FB08D8625EE}" destId="{8453F686-89D3-4900-B77E-F15D008D4E16}" srcOrd="1" destOrd="0" presId="urn:microsoft.com/office/officeart/2005/8/layout/hierarchy3"/>
    <dgm:cxn modelId="{FFE5A9EE-EB0D-4EA5-BAA9-302FF5ED64FB}" type="presParOf" srcId="{8453F686-89D3-4900-B77E-F15D008D4E16}" destId="{41604650-38C5-4BF6-B666-605532395DD6}" srcOrd="0" destOrd="0" presId="urn:microsoft.com/office/officeart/2005/8/layout/hierarchy3"/>
    <dgm:cxn modelId="{A8021EB8-C2A5-4DDD-82DD-AC1B70811FE2}" type="presParOf" srcId="{8453F686-89D3-4900-B77E-F15D008D4E16}" destId="{C2D2209D-22CC-4C7A-9862-99A5A8E6300A}" srcOrd="1" destOrd="0" presId="urn:microsoft.com/office/officeart/2005/8/layout/hierarchy3"/>
    <dgm:cxn modelId="{2F6B7827-CAD5-4297-9BC6-2179B9666100}" type="presParOf" srcId="{8453F686-89D3-4900-B77E-F15D008D4E16}" destId="{0E5726F8-D07C-4950-B205-5C2BE2E0B734}" srcOrd="2" destOrd="0" presId="urn:microsoft.com/office/officeart/2005/8/layout/hierarchy3"/>
    <dgm:cxn modelId="{6EBAC959-74FA-44EB-8175-F65307B7100E}" type="presParOf" srcId="{8453F686-89D3-4900-B77E-F15D008D4E16}" destId="{A8925BE4-A564-41C2-A751-448FC33DE65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5257F-4BC4-47AB-8C5E-41316D68AE3C}" type="doc">
      <dgm:prSet loTypeId="urn:microsoft.com/office/officeart/2005/8/layout/gear1" loCatId="process" qsTypeId="urn:microsoft.com/office/officeart/2005/8/quickstyle/simple1" qsCatId="simple" csTypeId="urn:microsoft.com/office/officeart/2005/8/colors/colorful4" csCatId="colorful" phldr="1"/>
      <dgm:spPr/>
    </dgm:pt>
    <dgm:pt modelId="{F60FEF58-D39C-460F-97FB-22629CCA93AE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40C3C51A-CCE3-4309-8228-E79D057BC915}" type="parTrans" cxnId="{654EA7ED-CE3E-42A7-8C55-FE8332B00839}">
      <dgm:prSet/>
      <dgm:spPr/>
      <dgm:t>
        <a:bodyPr/>
        <a:lstStyle/>
        <a:p>
          <a:endParaRPr lang="en-US"/>
        </a:p>
      </dgm:t>
    </dgm:pt>
    <dgm:pt modelId="{5C3791F2-12FA-41AC-947E-3104B6C817FC}" type="sibTrans" cxnId="{654EA7ED-CE3E-42A7-8C55-FE8332B00839}">
      <dgm:prSet/>
      <dgm:spPr/>
      <dgm:t>
        <a:bodyPr/>
        <a:lstStyle/>
        <a:p>
          <a:endParaRPr lang="en-US"/>
        </a:p>
      </dgm:t>
    </dgm:pt>
    <dgm:pt modelId="{82015170-AC9A-4E86-81C7-92C30DCC7B9B}">
      <dgm:prSet phldrT="[Text]"/>
      <dgm:spPr/>
      <dgm:t>
        <a:bodyPr/>
        <a:lstStyle/>
        <a:p>
          <a:r>
            <a:rPr lang="en-US" dirty="0" smtClean="0"/>
            <a:t>Training Model</a:t>
          </a:r>
          <a:endParaRPr lang="en-US" dirty="0"/>
        </a:p>
      </dgm:t>
    </dgm:pt>
    <dgm:pt modelId="{BCFE0D8B-4F53-4AEA-920B-07E555E5D5CA}" type="parTrans" cxnId="{9934E645-A348-4414-8F36-927D6652400F}">
      <dgm:prSet/>
      <dgm:spPr/>
      <dgm:t>
        <a:bodyPr/>
        <a:lstStyle/>
        <a:p>
          <a:endParaRPr lang="en-US"/>
        </a:p>
      </dgm:t>
    </dgm:pt>
    <dgm:pt modelId="{391BA0FC-8FDB-44C4-BF22-BE36E23A05C0}" type="sibTrans" cxnId="{9934E645-A348-4414-8F36-927D6652400F}">
      <dgm:prSet/>
      <dgm:spPr/>
      <dgm:t>
        <a:bodyPr/>
        <a:lstStyle/>
        <a:p>
          <a:endParaRPr lang="en-US"/>
        </a:p>
      </dgm:t>
    </dgm:pt>
    <dgm:pt modelId="{1AF7391A-B23E-4E7E-AFBA-533C4752271E}">
      <dgm:prSet phldrT="[Text]"/>
      <dgm:spPr/>
      <dgm:t>
        <a:bodyPr/>
        <a:lstStyle/>
        <a:p>
          <a:r>
            <a:rPr lang="en-US" dirty="0" smtClean="0"/>
            <a:t>Testing Model</a:t>
          </a:r>
          <a:endParaRPr lang="en-US" dirty="0"/>
        </a:p>
      </dgm:t>
    </dgm:pt>
    <dgm:pt modelId="{16358D0D-BD25-4E05-B5E6-F92BA137A727}" type="parTrans" cxnId="{0CA56674-4A53-470E-8841-216EB484C198}">
      <dgm:prSet/>
      <dgm:spPr/>
      <dgm:t>
        <a:bodyPr/>
        <a:lstStyle/>
        <a:p>
          <a:endParaRPr lang="en-US"/>
        </a:p>
      </dgm:t>
    </dgm:pt>
    <dgm:pt modelId="{A890E5C0-6D8B-4BDA-B1A2-8ECAF5308F2A}" type="sibTrans" cxnId="{0CA56674-4A53-470E-8841-216EB484C198}">
      <dgm:prSet/>
      <dgm:spPr/>
      <dgm:t>
        <a:bodyPr/>
        <a:lstStyle/>
        <a:p>
          <a:endParaRPr lang="en-US"/>
        </a:p>
      </dgm:t>
    </dgm:pt>
    <dgm:pt modelId="{D99B1DF9-BAF5-4BF5-8A55-20C8AC1069C0}" type="pres">
      <dgm:prSet presAssocID="{F2F5257F-4BC4-47AB-8C5E-41316D68AE3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63033BA-B232-4ED2-AB87-D74127A94A63}" type="pres">
      <dgm:prSet presAssocID="{F60FEF58-D39C-460F-97FB-22629CCA93A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FA476-D497-4957-92A1-C6FF2D5FDA67}" type="pres">
      <dgm:prSet presAssocID="{F60FEF58-D39C-460F-97FB-22629CCA93AE}" presName="gear1srcNode" presStyleLbl="node1" presStyleIdx="0" presStyleCnt="3"/>
      <dgm:spPr/>
      <dgm:t>
        <a:bodyPr/>
        <a:lstStyle/>
        <a:p>
          <a:endParaRPr lang="en-US"/>
        </a:p>
      </dgm:t>
    </dgm:pt>
    <dgm:pt modelId="{D2FBBED8-3E96-49B4-BB83-727ED4A34DF6}" type="pres">
      <dgm:prSet presAssocID="{F60FEF58-D39C-460F-97FB-22629CCA93AE}" presName="gear1dstNode" presStyleLbl="node1" presStyleIdx="0" presStyleCnt="3"/>
      <dgm:spPr/>
      <dgm:t>
        <a:bodyPr/>
        <a:lstStyle/>
        <a:p>
          <a:endParaRPr lang="en-US"/>
        </a:p>
      </dgm:t>
    </dgm:pt>
    <dgm:pt modelId="{9B264E16-40BF-470D-81AA-AD30BA984B33}" type="pres">
      <dgm:prSet presAssocID="{82015170-AC9A-4E86-81C7-92C30DCC7B9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76202-4CAC-49FA-90A7-B0E2DA09C0FF}" type="pres">
      <dgm:prSet presAssocID="{82015170-AC9A-4E86-81C7-92C30DCC7B9B}" presName="gear2srcNode" presStyleLbl="node1" presStyleIdx="1" presStyleCnt="3"/>
      <dgm:spPr/>
      <dgm:t>
        <a:bodyPr/>
        <a:lstStyle/>
        <a:p>
          <a:endParaRPr lang="en-US"/>
        </a:p>
      </dgm:t>
    </dgm:pt>
    <dgm:pt modelId="{99C866B2-D595-4B2D-987C-33A119276694}" type="pres">
      <dgm:prSet presAssocID="{82015170-AC9A-4E86-81C7-92C30DCC7B9B}" presName="gear2dstNode" presStyleLbl="node1" presStyleIdx="1" presStyleCnt="3"/>
      <dgm:spPr/>
      <dgm:t>
        <a:bodyPr/>
        <a:lstStyle/>
        <a:p>
          <a:endParaRPr lang="en-US"/>
        </a:p>
      </dgm:t>
    </dgm:pt>
    <dgm:pt modelId="{C96AFF17-E642-4A5D-AD54-900244480CFE}" type="pres">
      <dgm:prSet presAssocID="{1AF7391A-B23E-4E7E-AFBA-533C4752271E}" presName="gear3" presStyleLbl="node1" presStyleIdx="2" presStyleCnt="3"/>
      <dgm:spPr/>
      <dgm:t>
        <a:bodyPr/>
        <a:lstStyle/>
        <a:p>
          <a:endParaRPr lang="en-US"/>
        </a:p>
      </dgm:t>
    </dgm:pt>
    <dgm:pt modelId="{E2571CD4-E4F5-4CFA-A256-68F84C17ED27}" type="pres">
      <dgm:prSet presAssocID="{1AF7391A-B23E-4E7E-AFBA-533C4752271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A1E98-C992-4B9C-B508-B91EBBF08219}" type="pres">
      <dgm:prSet presAssocID="{1AF7391A-B23E-4E7E-AFBA-533C4752271E}" presName="gear3srcNode" presStyleLbl="node1" presStyleIdx="2" presStyleCnt="3"/>
      <dgm:spPr/>
      <dgm:t>
        <a:bodyPr/>
        <a:lstStyle/>
        <a:p>
          <a:endParaRPr lang="en-US"/>
        </a:p>
      </dgm:t>
    </dgm:pt>
    <dgm:pt modelId="{F1CD2419-E33E-4781-AFCA-8C915AE6094E}" type="pres">
      <dgm:prSet presAssocID="{1AF7391A-B23E-4E7E-AFBA-533C4752271E}" presName="gear3dstNode" presStyleLbl="node1" presStyleIdx="2" presStyleCnt="3"/>
      <dgm:spPr/>
      <dgm:t>
        <a:bodyPr/>
        <a:lstStyle/>
        <a:p>
          <a:endParaRPr lang="en-US"/>
        </a:p>
      </dgm:t>
    </dgm:pt>
    <dgm:pt modelId="{7232F85F-ADBE-4A36-A184-DADB0356C16D}" type="pres">
      <dgm:prSet presAssocID="{5C3791F2-12FA-41AC-947E-3104B6C817F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F488E01-A27E-40D3-9131-92398DC440FB}" type="pres">
      <dgm:prSet presAssocID="{391BA0FC-8FDB-44C4-BF22-BE36E23A05C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5BD74AA-9E0B-4659-945E-DA25BE30AF1C}" type="pres">
      <dgm:prSet presAssocID="{A890E5C0-6D8B-4BDA-B1A2-8ECAF5308F2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B0E83FA-A9CC-4FFB-AF80-A8F9AA23CC0A}" type="presOf" srcId="{391BA0FC-8FDB-44C4-BF22-BE36E23A05C0}" destId="{EF488E01-A27E-40D3-9131-92398DC440FB}" srcOrd="0" destOrd="0" presId="urn:microsoft.com/office/officeart/2005/8/layout/gear1"/>
    <dgm:cxn modelId="{0CA56674-4A53-470E-8841-216EB484C198}" srcId="{F2F5257F-4BC4-47AB-8C5E-41316D68AE3C}" destId="{1AF7391A-B23E-4E7E-AFBA-533C4752271E}" srcOrd="2" destOrd="0" parTransId="{16358D0D-BD25-4E05-B5E6-F92BA137A727}" sibTransId="{A890E5C0-6D8B-4BDA-B1A2-8ECAF5308F2A}"/>
    <dgm:cxn modelId="{1512ABB8-94A8-4B86-A908-DD0BFF2BDD11}" type="presOf" srcId="{F2F5257F-4BC4-47AB-8C5E-41316D68AE3C}" destId="{D99B1DF9-BAF5-4BF5-8A55-20C8AC1069C0}" srcOrd="0" destOrd="0" presId="urn:microsoft.com/office/officeart/2005/8/layout/gear1"/>
    <dgm:cxn modelId="{654EA7ED-CE3E-42A7-8C55-FE8332B00839}" srcId="{F2F5257F-4BC4-47AB-8C5E-41316D68AE3C}" destId="{F60FEF58-D39C-460F-97FB-22629CCA93AE}" srcOrd="0" destOrd="0" parTransId="{40C3C51A-CCE3-4309-8228-E79D057BC915}" sibTransId="{5C3791F2-12FA-41AC-947E-3104B6C817FC}"/>
    <dgm:cxn modelId="{9934E645-A348-4414-8F36-927D6652400F}" srcId="{F2F5257F-4BC4-47AB-8C5E-41316D68AE3C}" destId="{82015170-AC9A-4E86-81C7-92C30DCC7B9B}" srcOrd="1" destOrd="0" parTransId="{BCFE0D8B-4F53-4AEA-920B-07E555E5D5CA}" sibTransId="{391BA0FC-8FDB-44C4-BF22-BE36E23A05C0}"/>
    <dgm:cxn modelId="{4779A3A5-C45C-4F13-AC52-C316DE8CF7F5}" type="presOf" srcId="{82015170-AC9A-4E86-81C7-92C30DCC7B9B}" destId="{9B264E16-40BF-470D-81AA-AD30BA984B33}" srcOrd="0" destOrd="0" presId="urn:microsoft.com/office/officeart/2005/8/layout/gear1"/>
    <dgm:cxn modelId="{4F251066-E231-4ABE-BA61-F37A1C5332AC}" type="presOf" srcId="{1AF7391A-B23E-4E7E-AFBA-533C4752271E}" destId="{C96AFF17-E642-4A5D-AD54-900244480CFE}" srcOrd="0" destOrd="0" presId="urn:microsoft.com/office/officeart/2005/8/layout/gear1"/>
    <dgm:cxn modelId="{9A8DAB2D-1E74-4E42-9EE7-1D5629175B64}" type="presOf" srcId="{82015170-AC9A-4E86-81C7-92C30DCC7B9B}" destId="{99C866B2-D595-4B2D-987C-33A119276694}" srcOrd="2" destOrd="0" presId="urn:microsoft.com/office/officeart/2005/8/layout/gear1"/>
    <dgm:cxn modelId="{3E23C556-723E-4A60-8787-CE91C1EBF514}" type="presOf" srcId="{F60FEF58-D39C-460F-97FB-22629CCA93AE}" destId="{663033BA-B232-4ED2-AB87-D74127A94A63}" srcOrd="0" destOrd="0" presId="urn:microsoft.com/office/officeart/2005/8/layout/gear1"/>
    <dgm:cxn modelId="{C347145F-5197-42F6-93AD-CD431FDD58E3}" type="presOf" srcId="{1AF7391A-B23E-4E7E-AFBA-533C4752271E}" destId="{F1CD2419-E33E-4781-AFCA-8C915AE6094E}" srcOrd="3" destOrd="0" presId="urn:microsoft.com/office/officeart/2005/8/layout/gear1"/>
    <dgm:cxn modelId="{09ADB8D1-4A39-400D-8363-44B2876BB5D6}" type="presOf" srcId="{5C3791F2-12FA-41AC-947E-3104B6C817FC}" destId="{7232F85F-ADBE-4A36-A184-DADB0356C16D}" srcOrd="0" destOrd="0" presId="urn:microsoft.com/office/officeart/2005/8/layout/gear1"/>
    <dgm:cxn modelId="{21F82F2B-14E0-403B-BF90-E73C4606F057}" type="presOf" srcId="{F60FEF58-D39C-460F-97FB-22629CCA93AE}" destId="{C3FFA476-D497-4957-92A1-C6FF2D5FDA67}" srcOrd="1" destOrd="0" presId="urn:microsoft.com/office/officeart/2005/8/layout/gear1"/>
    <dgm:cxn modelId="{F4E7AA9C-48E9-42E5-B04D-8537E286A27F}" type="presOf" srcId="{F60FEF58-D39C-460F-97FB-22629CCA93AE}" destId="{D2FBBED8-3E96-49B4-BB83-727ED4A34DF6}" srcOrd="2" destOrd="0" presId="urn:microsoft.com/office/officeart/2005/8/layout/gear1"/>
    <dgm:cxn modelId="{F5B8B8A7-2DC6-4863-820F-A00F14799119}" type="presOf" srcId="{82015170-AC9A-4E86-81C7-92C30DCC7B9B}" destId="{9FD76202-4CAC-49FA-90A7-B0E2DA09C0FF}" srcOrd="1" destOrd="0" presId="urn:microsoft.com/office/officeart/2005/8/layout/gear1"/>
    <dgm:cxn modelId="{4DE96B6C-0BC7-43EE-8761-33344A93E3BC}" type="presOf" srcId="{1AF7391A-B23E-4E7E-AFBA-533C4752271E}" destId="{4C4A1E98-C992-4B9C-B508-B91EBBF08219}" srcOrd="2" destOrd="0" presId="urn:microsoft.com/office/officeart/2005/8/layout/gear1"/>
    <dgm:cxn modelId="{083AA7A3-9AEA-40C7-A1B9-3499ECA332FA}" type="presOf" srcId="{A890E5C0-6D8B-4BDA-B1A2-8ECAF5308F2A}" destId="{C5BD74AA-9E0B-4659-945E-DA25BE30AF1C}" srcOrd="0" destOrd="0" presId="urn:microsoft.com/office/officeart/2005/8/layout/gear1"/>
    <dgm:cxn modelId="{1CE4A9A5-9D4A-463D-ABB2-16D72A84FDAD}" type="presOf" srcId="{1AF7391A-B23E-4E7E-AFBA-533C4752271E}" destId="{E2571CD4-E4F5-4CFA-A256-68F84C17ED27}" srcOrd="1" destOrd="0" presId="urn:microsoft.com/office/officeart/2005/8/layout/gear1"/>
    <dgm:cxn modelId="{05F0A9A9-A672-4DE0-BA06-1DDEB76A8691}" type="presParOf" srcId="{D99B1DF9-BAF5-4BF5-8A55-20C8AC1069C0}" destId="{663033BA-B232-4ED2-AB87-D74127A94A63}" srcOrd="0" destOrd="0" presId="urn:microsoft.com/office/officeart/2005/8/layout/gear1"/>
    <dgm:cxn modelId="{8C4DB971-8A7B-44C6-B0EA-0ECF1A5C9961}" type="presParOf" srcId="{D99B1DF9-BAF5-4BF5-8A55-20C8AC1069C0}" destId="{C3FFA476-D497-4957-92A1-C6FF2D5FDA67}" srcOrd="1" destOrd="0" presId="urn:microsoft.com/office/officeart/2005/8/layout/gear1"/>
    <dgm:cxn modelId="{D1BF7546-679E-469E-A7FE-5C35CFB83034}" type="presParOf" srcId="{D99B1DF9-BAF5-4BF5-8A55-20C8AC1069C0}" destId="{D2FBBED8-3E96-49B4-BB83-727ED4A34DF6}" srcOrd="2" destOrd="0" presId="urn:microsoft.com/office/officeart/2005/8/layout/gear1"/>
    <dgm:cxn modelId="{62B41CC1-4345-4B73-B18D-56B7632716DA}" type="presParOf" srcId="{D99B1DF9-BAF5-4BF5-8A55-20C8AC1069C0}" destId="{9B264E16-40BF-470D-81AA-AD30BA984B33}" srcOrd="3" destOrd="0" presId="urn:microsoft.com/office/officeart/2005/8/layout/gear1"/>
    <dgm:cxn modelId="{C33934C6-84E1-45B6-92B9-1DF10D5B48F1}" type="presParOf" srcId="{D99B1DF9-BAF5-4BF5-8A55-20C8AC1069C0}" destId="{9FD76202-4CAC-49FA-90A7-B0E2DA09C0FF}" srcOrd="4" destOrd="0" presId="urn:microsoft.com/office/officeart/2005/8/layout/gear1"/>
    <dgm:cxn modelId="{4551357E-9967-4D7D-A5C6-204785569484}" type="presParOf" srcId="{D99B1DF9-BAF5-4BF5-8A55-20C8AC1069C0}" destId="{99C866B2-D595-4B2D-987C-33A119276694}" srcOrd="5" destOrd="0" presId="urn:microsoft.com/office/officeart/2005/8/layout/gear1"/>
    <dgm:cxn modelId="{03F0A237-D104-43CC-9952-FEBA3C436BC6}" type="presParOf" srcId="{D99B1DF9-BAF5-4BF5-8A55-20C8AC1069C0}" destId="{C96AFF17-E642-4A5D-AD54-900244480CFE}" srcOrd="6" destOrd="0" presId="urn:microsoft.com/office/officeart/2005/8/layout/gear1"/>
    <dgm:cxn modelId="{4739AD2A-D7F7-41BB-BDF1-AE8E495F8579}" type="presParOf" srcId="{D99B1DF9-BAF5-4BF5-8A55-20C8AC1069C0}" destId="{E2571CD4-E4F5-4CFA-A256-68F84C17ED27}" srcOrd="7" destOrd="0" presId="urn:microsoft.com/office/officeart/2005/8/layout/gear1"/>
    <dgm:cxn modelId="{AA8DCF7E-6E52-4A13-8006-3CBE827197CE}" type="presParOf" srcId="{D99B1DF9-BAF5-4BF5-8A55-20C8AC1069C0}" destId="{4C4A1E98-C992-4B9C-B508-B91EBBF08219}" srcOrd="8" destOrd="0" presId="urn:microsoft.com/office/officeart/2005/8/layout/gear1"/>
    <dgm:cxn modelId="{764349A6-463C-47DF-8D6E-95247E6AA4E9}" type="presParOf" srcId="{D99B1DF9-BAF5-4BF5-8A55-20C8AC1069C0}" destId="{F1CD2419-E33E-4781-AFCA-8C915AE6094E}" srcOrd="9" destOrd="0" presId="urn:microsoft.com/office/officeart/2005/8/layout/gear1"/>
    <dgm:cxn modelId="{0DCA418C-0BDB-47DB-8CF9-FDEC71EC3EF8}" type="presParOf" srcId="{D99B1DF9-BAF5-4BF5-8A55-20C8AC1069C0}" destId="{7232F85F-ADBE-4A36-A184-DADB0356C16D}" srcOrd="10" destOrd="0" presId="urn:microsoft.com/office/officeart/2005/8/layout/gear1"/>
    <dgm:cxn modelId="{A92DFC5D-A7DF-4304-91BE-90A5C9639B04}" type="presParOf" srcId="{D99B1DF9-BAF5-4BF5-8A55-20C8AC1069C0}" destId="{EF488E01-A27E-40D3-9131-92398DC440FB}" srcOrd="11" destOrd="0" presId="urn:microsoft.com/office/officeart/2005/8/layout/gear1"/>
    <dgm:cxn modelId="{C0C41975-95D7-4099-B3DC-57D1A3A5B769}" type="presParOf" srcId="{D99B1DF9-BAF5-4BF5-8A55-20C8AC1069C0}" destId="{C5BD74AA-9E0B-4659-945E-DA25BE30AF1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4D7AE-89E4-49AD-944A-D12DE84266A2}" type="doc">
      <dgm:prSet loTypeId="urn:microsoft.com/office/officeart/2005/8/layout/equation1" loCatId="process" qsTypeId="urn:microsoft.com/office/officeart/2005/8/quickstyle/simple1" qsCatId="simple" csTypeId="urn:microsoft.com/office/officeart/2005/8/colors/colorful4" csCatId="colorful" phldr="1"/>
      <dgm:spPr/>
    </dgm:pt>
    <dgm:pt modelId="{FCB5150D-A5CF-43A8-9CB7-1E27010A03A0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3B27DBF7-3B8D-4F30-B5A9-E2C0B81E1512}" type="parTrans" cxnId="{A25E547D-5E7E-401C-B096-8CE606FDDA33}">
      <dgm:prSet/>
      <dgm:spPr/>
      <dgm:t>
        <a:bodyPr/>
        <a:lstStyle/>
        <a:p>
          <a:endParaRPr lang="en-US"/>
        </a:p>
      </dgm:t>
    </dgm:pt>
    <dgm:pt modelId="{439B2EE5-4CE0-4DE5-8ADA-D8754123E1E6}" type="sibTrans" cxnId="{A25E547D-5E7E-401C-B096-8CE606FDDA33}">
      <dgm:prSet/>
      <dgm:spPr/>
      <dgm:t>
        <a:bodyPr/>
        <a:lstStyle/>
        <a:p>
          <a:endParaRPr lang="en-US"/>
        </a:p>
      </dgm:t>
    </dgm:pt>
    <dgm:pt modelId="{CCB5857C-62CA-45C6-A8DA-3343A510D8A2}">
      <dgm:prSet phldrT="[Text]"/>
      <dgm:spPr/>
      <dgm:t>
        <a:bodyPr/>
        <a:lstStyle/>
        <a:p>
          <a:r>
            <a:rPr lang="en-US" dirty="0" smtClean="0"/>
            <a:t>Generalization</a:t>
          </a:r>
          <a:endParaRPr lang="en-US" dirty="0"/>
        </a:p>
      </dgm:t>
    </dgm:pt>
    <dgm:pt modelId="{AF2A7D71-84A6-4270-BC92-0D653C330BAC}" type="parTrans" cxnId="{2BE949A6-957A-42D7-B7D3-D32E0AE0B26D}">
      <dgm:prSet/>
      <dgm:spPr/>
      <dgm:t>
        <a:bodyPr/>
        <a:lstStyle/>
        <a:p>
          <a:endParaRPr lang="en-US"/>
        </a:p>
      </dgm:t>
    </dgm:pt>
    <dgm:pt modelId="{F8A69048-048C-400E-A2D0-432D041F9D12}" type="sibTrans" cxnId="{2BE949A6-957A-42D7-B7D3-D32E0AE0B26D}">
      <dgm:prSet/>
      <dgm:spPr/>
      <dgm:t>
        <a:bodyPr/>
        <a:lstStyle/>
        <a:p>
          <a:endParaRPr lang="en-US"/>
        </a:p>
      </dgm:t>
    </dgm:pt>
    <dgm:pt modelId="{607A2901-70FE-4473-A7A9-6171423ECF8F}">
      <dgm:prSet phldrT="[Text]"/>
      <dgm:spPr/>
      <dgm:t>
        <a:bodyPr/>
        <a:lstStyle/>
        <a:p>
          <a:r>
            <a:rPr lang="en-US" dirty="0" smtClean="0"/>
            <a:t>Fit Model</a:t>
          </a:r>
          <a:endParaRPr lang="en-US" dirty="0"/>
        </a:p>
      </dgm:t>
    </dgm:pt>
    <dgm:pt modelId="{293CFE3D-A539-403A-8C16-01A60B15A0FE}" type="parTrans" cxnId="{8E934C96-01A1-49A1-8EA9-A11C4EF4A509}">
      <dgm:prSet/>
      <dgm:spPr/>
      <dgm:t>
        <a:bodyPr/>
        <a:lstStyle/>
        <a:p>
          <a:endParaRPr lang="en-US"/>
        </a:p>
      </dgm:t>
    </dgm:pt>
    <dgm:pt modelId="{BD599313-0F20-499D-A7E3-6C08AF67C253}" type="sibTrans" cxnId="{8E934C96-01A1-49A1-8EA9-A11C4EF4A509}">
      <dgm:prSet/>
      <dgm:spPr/>
      <dgm:t>
        <a:bodyPr/>
        <a:lstStyle/>
        <a:p>
          <a:endParaRPr lang="en-US"/>
        </a:p>
      </dgm:t>
    </dgm:pt>
    <dgm:pt modelId="{5F304DD0-2FFD-4950-BEAD-06FBF424B2DD}" type="pres">
      <dgm:prSet presAssocID="{5DD4D7AE-89E4-49AD-944A-D12DE84266A2}" presName="linearFlow" presStyleCnt="0">
        <dgm:presLayoutVars>
          <dgm:dir/>
          <dgm:resizeHandles val="exact"/>
        </dgm:presLayoutVars>
      </dgm:prSet>
      <dgm:spPr/>
    </dgm:pt>
    <dgm:pt modelId="{22081230-66BD-46E7-8751-3795EF39B4EE}" type="pres">
      <dgm:prSet presAssocID="{FCB5150D-A5CF-43A8-9CB7-1E27010A03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491C-399E-4599-93D3-99DCD1251F37}" type="pres">
      <dgm:prSet presAssocID="{439B2EE5-4CE0-4DE5-8ADA-D8754123E1E6}" presName="spacerL" presStyleCnt="0"/>
      <dgm:spPr/>
    </dgm:pt>
    <dgm:pt modelId="{88CDAA9C-0B5A-401F-8A6B-399FE5CD5E61}" type="pres">
      <dgm:prSet presAssocID="{439B2EE5-4CE0-4DE5-8ADA-D8754123E1E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D7D12D7-C5C8-4E1A-914C-6D5465E42DE3}" type="pres">
      <dgm:prSet presAssocID="{439B2EE5-4CE0-4DE5-8ADA-D8754123E1E6}" presName="spacerR" presStyleCnt="0"/>
      <dgm:spPr/>
    </dgm:pt>
    <dgm:pt modelId="{88408E07-25E5-4560-A386-C4A440DFC4C3}" type="pres">
      <dgm:prSet presAssocID="{CCB5857C-62CA-45C6-A8DA-3343A510D8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972D6-9E28-4241-BDCE-8BD14C5FE862}" type="pres">
      <dgm:prSet presAssocID="{F8A69048-048C-400E-A2D0-432D041F9D12}" presName="spacerL" presStyleCnt="0"/>
      <dgm:spPr/>
    </dgm:pt>
    <dgm:pt modelId="{4714EC44-6818-435E-BAA6-2FF8F396DAE6}" type="pres">
      <dgm:prSet presAssocID="{F8A69048-048C-400E-A2D0-432D041F9D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5C38CD-FF04-4E22-B256-531570787AD6}" type="pres">
      <dgm:prSet presAssocID="{F8A69048-048C-400E-A2D0-432D041F9D12}" presName="spacerR" presStyleCnt="0"/>
      <dgm:spPr/>
    </dgm:pt>
    <dgm:pt modelId="{0B4F2BCF-0EAB-42DE-8CE2-32EA3DEE25FC}" type="pres">
      <dgm:prSet presAssocID="{607A2901-70FE-4473-A7A9-6171423ECF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55E32-27B2-491B-8B87-439EAFDD0638}" type="presOf" srcId="{CCB5857C-62CA-45C6-A8DA-3343A510D8A2}" destId="{88408E07-25E5-4560-A386-C4A440DFC4C3}" srcOrd="0" destOrd="0" presId="urn:microsoft.com/office/officeart/2005/8/layout/equation1"/>
    <dgm:cxn modelId="{27B69B42-B15A-4A5C-9F3C-6026DEC630EA}" type="presOf" srcId="{607A2901-70FE-4473-A7A9-6171423ECF8F}" destId="{0B4F2BCF-0EAB-42DE-8CE2-32EA3DEE25FC}" srcOrd="0" destOrd="0" presId="urn:microsoft.com/office/officeart/2005/8/layout/equation1"/>
    <dgm:cxn modelId="{8C5F4EBA-6715-4DBA-9D44-9EB93EF79D49}" type="presOf" srcId="{5DD4D7AE-89E4-49AD-944A-D12DE84266A2}" destId="{5F304DD0-2FFD-4950-BEAD-06FBF424B2DD}" srcOrd="0" destOrd="0" presId="urn:microsoft.com/office/officeart/2005/8/layout/equation1"/>
    <dgm:cxn modelId="{A25E547D-5E7E-401C-B096-8CE606FDDA33}" srcId="{5DD4D7AE-89E4-49AD-944A-D12DE84266A2}" destId="{FCB5150D-A5CF-43A8-9CB7-1E27010A03A0}" srcOrd="0" destOrd="0" parTransId="{3B27DBF7-3B8D-4F30-B5A9-E2C0B81E1512}" sibTransId="{439B2EE5-4CE0-4DE5-8ADA-D8754123E1E6}"/>
    <dgm:cxn modelId="{2BE949A6-957A-42D7-B7D3-D32E0AE0B26D}" srcId="{5DD4D7AE-89E4-49AD-944A-D12DE84266A2}" destId="{CCB5857C-62CA-45C6-A8DA-3343A510D8A2}" srcOrd="1" destOrd="0" parTransId="{AF2A7D71-84A6-4270-BC92-0D653C330BAC}" sibTransId="{F8A69048-048C-400E-A2D0-432D041F9D12}"/>
    <dgm:cxn modelId="{8E934C96-01A1-49A1-8EA9-A11C4EF4A509}" srcId="{5DD4D7AE-89E4-49AD-944A-D12DE84266A2}" destId="{607A2901-70FE-4473-A7A9-6171423ECF8F}" srcOrd="2" destOrd="0" parTransId="{293CFE3D-A539-403A-8C16-01A60B15A0FE}" sibTransId="{BD599313-0F20-499D-A7E3-6C08AF67C253}"/>
    <dgm:cxn modelId="{6681E61A-69FF-48E2-8128-2039C43F4847}" type="presOf" srcId="{439B2EE5-4CE0-4DE5-8ADA-D8754123E1E6}" destId="{88CDAA9C-0B5A-401F-8A6B-399FE5CD5E61}" srcOrd="0" destOrd="0" presId="urn:microsoft.com/office/officeart/2005/8/layout/equation1"/>
    <dgm:cxn modelId="{1C408216-F538-49C3-A5CB-94853D9CAC41}" type="presOf" srcId="{FCB5150D-A5CF-43A8-9CB7-1E27010A03A0}" destId="{22081230-66BD-46E7-8751-3795EF39B4EE}" srcOrd="0" destOrd="0" presId="urn:microsoft.com/office/officeart/2005/8/layout/equation1"/>
    <dgm:cxn modelId="{536861FB-A04C-4660-A1DC-B19550DE2DDD}" type="presOf" srcId="{F8A69048-048C-400E-A2D0-432D041F9D12}" destId="{4714EC44-6818-435E-BAA6-2FF8F396DAE6}" srcOrd="0" destOrd="0" presId="urn:microsoft.com/office/officeart/2005/8/layout/equation1"/>
    <dgm:cxn modelId="{1C979AF1-D833-445F-9BBE-42F0049C2AC8}" type="presParOf" srcId="{5F304DD0-2FFD-4950-BEAD-06FBF424B2DD}" destId="{22081230-66BD-46E7-8751-3795EF39B4EE}" srcOrd="0" destOrd="0" presId="urn:microsoft.com/office/officeart/2005/8/layout/equation1"/>
    <dgm:cxn modelId="{D55E496F-5E65-400A-A5C1-23E56DFADCE5}" type="presParOf" srcId="{5F304DD0-2FFD-4950-BEAD-06FBF424B2DD}" destId="{08A7491C-399E-4599-93D3-99DCD1251F37}" srcOrd="1" destOrd="0" presId="urn:microsoft.com/office/officeart/2005/8/layout/equation1"/>
    <dgm:cxn modelId="{ADEF95B8-2158-415F-B766-F96CF141668B}" type="presParOf" srcId="{5F304DD0-2FFD-4950-BEAD-06FBF424B2DD}" destId="{88CDAA9C-0B5A-401F-8A6B-399FE5CD5E61}" srcOrd="2" destOrd="0" presId="urn:microsoft.com/office/officeart/2005/8/layout/equation1"/>
    <dgm:cxn modelId="{6349DA63-8EF1-4162-BE72-65E4E476520E}" type="presParOf" srcId="{5F304DD0-2FFD-4950-BEAD-06FBF424B2DD}" destId="{2D7D12D7-C5C8-4E1A-914C-6D5465E42DE3}" srcOrd="3" destOrd="0" presId="urn:microsoft.com/office/officeart/2005/8/layout/equation1"/>
    <dgm:cxn modelId="{A3DAAC9F-05BA-42C4-B406-C49B126820E9}" type="presParOf" srcId="{5F304DD0-2FFD-4950-BEAD-06FBF424B2DD}" destId="{88408E07-25E5-4560-A386-C4A440DFC4C3}" srcOrd="4" destOrd="0" presId="urn:microsoft.com/office/officeart/2005/8/layout/equation1"/>
    <dgm:cxn modelId="{3D6AA4E9-3058-4B6A-8946-ED620613B51A}" type="presParOf" srcId="{5F304DD0-2FFD-4950-BEAD-06FBF424B2DD}" destId="{B8B972D6-9E28-4241-BDCE-8BD14C5FE862}" srcOrd="5" destOrd="0" presId="urn:microsoft.com/office/officeart/2005/8/layout/equation1"/>
    <dgm:cxn modelId="{B8DECADE-C306-47DB-91DE-6F2ACD6F009D}" type="presParOf" srcId="{5F304DD0-2FFD-4950-BEAD-06FBF424B2DD}" destId="{4714EC44-6818-435E-BAA6-2FF8F396DAE6}" srcOrd="6" destOrd="0" presId="urn:microsoft.com/office/officeart/2005/8/layout/equation1"/>
    <dgm:cxn modelId="{47C91D2F-8ADF-48D1-9E8D-6AA381F7E979}" type="presParOf" srcId="{5F304DD0-2FFD-4950-BEAD-06FBF424B2DD}" destId="{5A5C38CD-FF04-4E22-B256-531570787AD6}" srcOrd="7" destOrd="0" presId="urn:microsoft.com/office/officeart/2005/8/layout/equation1"/>
    <dgm:cxn modelId="{2E436DB1-DE4A-4D4B-A249-4ED3C3B7001A}" type="presParOf" srcId="{5F304DD0-2FFD-4950-BEAD-06FBF424B2DD}" destId="{0B4F2BCF-0EAB-42DE-8CE2-32EA3DEE25F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131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Manipulation</a:t>
          </a:r>
          <a:endParaRPr lang="en-US" sz="1200" kern="1200" dirty="0"/>
        </a:p>
      </dsp:txBody>
      <dsp:txXfrm>
        <a:off x="17519" y="247294"/>
        <a:ext cx="1073984" cy="520790"/>
      </dsp:txXfrm>
    </dsp:sp>
    <dsp:sp modelId="{CD299964-E5D7-4AB2-91DF-64053F58977E}">
      <dsp:nvSpPr>
        <dsp:cNvPr id="0" name=""/>
        <dsp:cNvSpPr/>
      </dsp:nvSpPr>
      <dsp:spPr>
        <a:xfrm>
          <a:off x="111955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222594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Getting Started</a:t>
          </a:r>
          <a:endParaRPr lang="en-US" sz="800" kern="1200" dirty="0"/>
        </a:p>
      </dsp:txBody>
      <dsp:txXfrm>
        <a:off x="238796" y="938787"/>
        <a:ext cx="852706" cy="520790"/>
      </dsp:txXfrm>
    </dsp:sp>
    <dsp:sp modelId="{89E548D3-D824-4AD9-92F4-071E8262E2B3}">
      <dsp:nvSpPr>
        <dsp:cNvPr id="0" name=""/>
        <dsp:cNvSpPr/>
      </dsp:nvSpPr>
      <dsp:spPr>
        <a:xfrm>
          <a:off x="111955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222594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Operations</a:t>
          </a:r>
          <a:endParaRPr lang="en-US" sz="800" kern="1200" dirty="0"/>
        </a:p>
      </dsp:txBody>
      <dsp:txXfrm>
        <a:off x="238796" y="1630279"/>
        <a:ext cx="852706" cy="520790"/>
      </dsp:txXfrm>
    </dsp:sp>
    <dsp:sp modelId="{36746370-5315-4CC1-AD13-BDC52CDB9BF8}">
      <dsp:nvSpPr>
        <dsp:cNvPr id="0" name=""/>
        <dsp:cNvSpPr/>
      </dsp:nvSpPr>
      <dsp:spPr>
        <a:xfrm>
          <a:off x="111955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222594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Broadcasting Mechanism</a:t>
          </a:r>
          <a:endParaRPr lang="en-US" sz="800" kern="1200" dirty="0"/>
        </a:p>
      </dsp:txBody>
      <dsp:txXfrm>
        <a:off x="238796" y="2321772"/>
        <a:ext cx="852706" cy="520790"/>
      </dsp:txXfrm>
    </dsp:sp>
    <dsp:sp modelId="{6C958BCF-8C02-413C-A24B-A8B6F8C1BA32}">
      <dsp:nvSpPr>
        <dsp:cNvPr id="0" name=""/>
        <dsp:cNvSpPr/>
      </dsp:nvSpPr>
      <dsp:spPr>
        <a:xfrm>
          <a:off x="111955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222594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Indexing and </a:t>
          </a:r>
          <a:br>
            <a:rPr lang="en-US" sz="800" kern="1200" dirty="0" smtClean="0"/>
          </a:br>
          <a:r>
            <a:rPr lang="en-US" sz="800" kern="1200" dirty="0" smtClean="0"/>
            <a:t>Slicing</a:t>
          </a:r>
          <a:endParaRPr lang="en-US" sz="800" kern="1200" dirty="0"/>
        </a:p>
      </dsp:txBody>
      <dsp:txXfrm>
        <a:off x="238796" y="3013265"/>
        <a:ext cx="852706" cy="520790"/>
      </dsp:txXfrm>
    </dsp:sp>
    <dsp:sp modelId="{790E3F31-37E7-433F-A5CE-CB16FF34A3A9}">
      <dsp:nvSpPr>
        <dsp:cNvPr id="0" name=""/>
        <dsp:cNvSpPr/>
      </dsp:nvSpPr>
      <dsp:spPr>
        <a:xfrm>
          <a:off x="111955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EA63-6AD3-447F-B23B-43C9890A7B45}">
      <dsp:nvSpPr>
        <dsp:cNvPr id="0" name=""/>
        <dsp:cNvSpPr/>
      </dsp:nvSpPr>
      <dsp:spPr>
        <a:xfrm>
          <a:off x="222594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Saving Memory</a:t>
          </a:r>
          <a:endParaRPr lang="en-US" sz="800" kern="1200" dirty="0"/>
        </a:p>
      </dsp:txBody>
      <dsp:txXfrm>
        <a:off x="238796" y="3704757"/>
        <a:ext cx="852706" cy="520790"/>
      </dsp:txXfrm>
    </dsp:sp>
    <dsp:sp modelId="{DD03CE69-3E0B-4579-A24C-E3D81AE177ED}">
      <dsp:nvSpPr>
        <dsp:cNvPr id="0" name=""/>
        <dsp:cNvSpPr/>
      </dsp:nvSpPr>
      <dsp:spPr>
        <a:xfrm>
          <a:off x="111955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B58C-1015-4CBE-9380-F855AC5426B7}">
      <dsp:nvSpPr>
        <dsp:cNvPr id="0" name=""/>
        <dsp:cNvSpPr/>
      </dsp:nvSpPr>
      <dsp:spPr>
        <a:xfrm>
          <a:off x="222594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Conversion to Other Python Objects</a:t>
          </a:r>
          <a:endParaRPr lang="en-US" sz="800" kern="1200" dirty="0"/>
        </a:p>
      </dsp:txBody>
      <dsp:txXfrm>
        <a:off x="238796" y="4396250"/>
        <a:ext cx="852706" cy="520790"/>
      </dsp:txXfrm>
    </dsp:sp>
    <dsp:sp modelId="{12AFD21C-52D2-42E2-B236-08EDAEBB9D65}">
      <dsp:nvSpPr>
        <dsp:cNvPr id="0" name=""/>
        <dsp:cNvSpPr/>
      </dsp:nvSpPr>
      <dsp:spPr>
        <a:xfrm>
          <a:off x="1384302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Preprocessing</a:t>
          </a:r>
          <a:endParaRPr lang="en-US" sz="1200" kern="1200" dirty="0"/>
        </a:p>
      </dsp:txBody>
      <dsp:txXfrm>
        <a:off x="1400504" y="247294"/>
        <a:ext cx="1073984" cy="520790"/>
      </dsp:txXfrm>
    </dsp:sp>
    <dsp:sp modelId="{AD1E4E55-6F34-477C-9329-3B9837B204CA}">
      <dsp:nvSpPr>
        <dsp:cNvPr id="0" name=""/>
        <dsp:cNvSpPr/>
      </dsp:nvSpPr>
      <dsp:spPr>
        <a:xfrm>
          <a:off x="1494941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160558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/>
            </a:rPr>
            <a:t>Reading the Dataset</a:t>
          </a:r>
          <a:endParaRPr lang="en-US" sz="800" kern="1200" dirty="0"/>
        </a:p>
      </dsp:txBody>
      <dsp:txXfrm>
        <a:off x="1621782" y="938787"/>
        <a:ext cx="852706" cy="520790"/>
      </dsp:txXfrm>
    </dsp:sp>
    <dsp:sp modelId="{1AEA4E09-21A8-4C8C-899C-E13C65F06FCC}">
      <dsp:nvSpPr>
        <dsp:cNvPr id="0" name=""/>
        <dsp:cNvSpPr/>
      </dsp:nvSpPr>
      <dsp:spPr>
        <a:xfrm>
          <a:off x="1494941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160558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smtClean="0"/>
            <a:t>Handling Missing Data</a:t>
          </a:r>
          <a:endParaRPr lang="en-US" sz="800" kern="1200" dirty="0"/>
        </a:p>
      </dsp:txBody>
      <dsp:txXfrm>
        <a:off x="1621782" y="1630279"/>
        <a:ext cx="852706" cy="520790"/>
      </dsp:txXfrm>
    </dsp:sp>
    <dsp:sp modelId="{2717406F-E20C-407E-98ED-1F24C1EB83D8}">
      <dsp:nvSpPr>
        <dsp:cNvPr id="0" name=""/>
        <dsp:cNvSpPr/>
      </dsp:nvSpPr>
      <dsp:spPr>
        <a:xfrm>
          <a:off x="1494941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160558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dirty="0" smtClean="0"/>
            <a:t>Conversion to the Tensor Format</a:t>
          </a:r>
          <a:endParaRPr lang="en-US" sz="800" kern="1200" dirty="0"/>
        </a:p>
      </dsp:txBody>
      <dsp:txXfrm>
        <a:off x="1621782" y="2321772"/>
        <a:ext cx="852706" cy="520790"/>
      </dsp:txXfrm>
    </dsp:sp>
    <dsp:sp modelId="{2417A736-F546-4F20-9B1C-7C64AC79CEA2}">
      <dsp:nvSpPr>
        <dsp:cNvPr id="0" name=""/>
        <dsp:cNvSpPr/>
      </dsp:nvSpPr>
      <dsp:spPr>
        <a:xfrm>
          <a:off x="2767287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Linear Algebra</a:t>
          </a:r>
          <a:endParaRPr lang="en-US" sz="1200" kern="1200" dirty="0"/>
        </a:p>
      </dsp:txBody>
      <dsp:txXfrm>
        <a:off x="2783489" y="247294"/>
        <a:ext cx="1073984" cy="520790"/>
      </dsp:txXfrm>
    </dsp:sp>
    <dsp:sp modelId="{4B15EEFE-1F47-498D-ADCB-9F19D795E9D0}">
      <dsp:nvSpPr>
        <dsp:cNvPr id="0" name=""/>
        <dsp:cNvSpPr/>
      </dsp:nvSpPr>
      <dsp:spPr>
        <a:xfrm>
          <a:off x="2877926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2988565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Scalars</a:t>
          </a:r>
          <a:endParaRPr lang="en-US" sz="800" kern="1200" dirty="0"/>
        </a:p>
      </dsp:txBody>
      <dsp:txXfrm>
        <a:off x="3004767" y="938787"/>
        <a:ext cx="852706" cy="520790"/>
      </dsp:txXfrm>
    </dsp:sp>
    <dsp:sp modelId="{0056683F-E978-4093-999E-31C85D922207}">
      <dsp:nvSpPr>
        <dsp:cNvPr id="0" name=""/>
        <dsp:cNvSpPr/>
      </dsp:nvSpPr>
      <dsp:spPr>
        <a:xfrm>
          <a:off x="2877926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2988565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Vectors</a:t>
          </a:r>
          <a:endParaRPr lang="en-US" sz="800" kern="1200" dirty="0"/>
        </a:p>
      </dsp:txBody>
      <dsp:txXfrm>
        <a:off x="3004767" y="1630279"/>
        <a:ext cx="852706" cy="520790"/>
      </dsp:txXfrm>
    </dsp:sp>
    <dsp:sp modelId="{6C754FA6-3DFA-4385-B238-CB86871B1D35}">
      <dsp:nvSpPr>
        <dsp:cNvPr id="0" name=""/>
        <dsp:cNvSpPr/>
      </dsp:nvSpPr>
      <dsp:spPr>
        <a:xfrm>
          <a:off x="2877926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2988565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Matrices</a:t>
          </a:r>
          <a:endParaRPr lang="en-US" sz="800" kern="1200" dirty="0"/>
        </a:p>
      </dsp:txBody>
      <dsp:txXfrm>
        <a:off x="3004767" y="2321772"/>
        <a:ext cx="852706" cy="520790"/>
      </dsp:txXfrm>
    </dsp:sp>
    <dsp:sp modelId="{BF7B11E8-C423-44D0-B212-95624E9C8160}">
      <dsp:nvSpPr>
        <dsp:cNvPr id="0" name=""/>
        <dsp:cNvSpPr/>
      </dsp:nvSpPr>
      <dsp:spPr>
        <a:xfrm>
          <a:off x="2877926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2988565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dirty="0" smtClean="0"/>
            <a:t>Tensors</a:t>
          </a:r>
          <a:endParaRPr lang="en-US" sz="800" kern="1200" dirty="0"/>
        </a:p>
      </dsp:txBody>
      <dsp:txXfrm>
        <a:off x="3004767" y="3013265"/>
        <a:ext cx="852706" cy="520790"/>
      </dsp:txXfrm>
    </dsp:sp>
    <dsp:sp modelId="{9A44F170-8475-4427-BAB6-AF02C889F153}">
      <dsp:nvSpPr>
        <dsp:cNvPr id="0" name=""/>
        <dsp:cNvSpPr/>
      </dsp:nvSpPr>
      <dsp:spPr>
        <a:xfrm>
          <a:off x="2877926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2988565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Basic Properties of Tensor Arithmetic</a:t>
          </a:r>
          <a:endParaRPr lang="en-US" sz="800" kern="1200" dirty="0"/>
        </a:p>
      </dsp:txBody>
      <dsp:txXfrm>
        <a:off x="3004767" y="3704757"/>
        <a:ext cx="852706" cy="520790"/>
      </dsp:txXfrm>
    </dsp:sp>
    <dsp:sp modelId="{F9BC214A-DB51-4CD8-B3C3-9D0BEE6B4CC5}">
      <dsp:nvSpPr>
        <dsp:cNvPr id="0" name=""/>
        <dsp:cNvSpPr/>
      </dsp:nvSpPr>
      <dsp:spPr>
        <a:xfrm>
          <a:off x="2877926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2988565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1" kern="1200" dirty="0" smtClean="0"/>
            <a:t>+6 sections</a:t>
          </a:r>
          <a:endParaRPr lang="en-US" sz="800" i="1" kern="1200" dirty="0"/>
        </a:p>
      </dsp:txBody>
      <dsp:txXfrm>
        <a:off x="3004767" y="4396250"/>
        <a:ext cx="852706" cy="520790"/>
      </dsp:txXfrm>
    </dsp:sp>
    <dsp:sp modelId="{B719827E-69B5-4FBF-AD5C-C310C5EBF66C}">
      <dsp:nvSpPr>
        <dsp:cNvPr id="0" name=""/>
        <dsp:cNvSpPr/>
      </dsp:nvSpPr>
      <dsp:spPr>
        <a:xfrm>
          <a:off x="415027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i="0" kern="1200" dirty="0" smtClean="0"/>
            <a:t>Linear Algebra cont.</a:t>
          </a:r>
          <a:endParaRPr lang="en-US" sz="1200" i="0" kern="1200" dirty="0"/>
        </a:p>
      </dsp:txBody>
      <dsp:txXfrm>
        <a:off x="4166475" y="247294"/>
        <a:ext cx="1073984" cy="520790"/>
      </dsp:txXfrm>
    </dsp:sp>
    <dsp:sp modelId="{937AAAF2-0737-4067-94E9-1DA90317891B}">
      <dsp:nvSpPr>
        <dsp:cNvPr id="0" name=""/>
        <dsp:cNvSpPr/>
      </dsp:nvSpPr>
      <dsp:spPr>
        <a:xfrm>
          <a:off x="426091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4371550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Reduction</a:t>
          </a:r>
          <a:endParaRPr lang="en-US" sz="800" i="0" kern="1200" dirty="0"/>
        </a:p>
      </dsp:txBody>
      <dsp:txXfrm>
        <a:off x="4387752" y="938787"/>
        <a:ext cx="852706" cy="520790"/>
      </dsp:txXfrm>
    </dsp:sp>
    <dsp:sp modelId="{73608D8E-CD44-44B0-8A60-C6B13E1D80FA}">
      <dsp:nvSpPr>
        <dsp:cNvPr id="0" name=""/>
        <dsp:cNvSpPr/>
      </dsp:nvSpPr>
      <dsp:spPr>
        <a:xfrm>
          <a:off x="426091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4371550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Dot Products</a:t>
          </a:r>
          <a:endParaRPr lang="en-US" sz="800" i="0" kern="1200" dirty="0"/>
        </a:p>
      </dsp:txBody>
      <dsp:txXfrm>
        <a:off x="4387752" y="1630279"/>
        <a:ext cx="852706" cy="520790"/>
      </dsp:txXfrm>
    </dsp:sp>
    <dsp:sp modelId="{D1676C5E-32C9-475B-8148-6784931E1388}">
      <dsp:nvSpPr>
        <dsp:cNvPr id="0" name=""/>
        <dsp:cNvSpPr/>
      </dsp:nvSpPr>
      <dsp:spPr>
        <a:xfrm>
          <a:off x="426091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4371550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Matrix-Vector Products</a:t>
          </a:r>
          <a:endParaRPr lang="en-US" sz="800" i="0" kern="1200" dirty="0"/>
        </a:p>
      </dsp:txBody>
      <dsp:txXfrm>
        <a:off x="4387752" y="2321772"/>
        <a:ext cx="852706" cy="520790"/>
      </dsp:txXfrm>
    </dsp:sp>
    <dsp:sp modelId="{1068845D-F5B8-4DCD-8E37-05A4E47C0A71}">
      <dsp:nvSpPr>
        <dsp:cNvPr id="0" name=""/>
        <dsp:cNvSpPr/>
      </dsp:nvSpPr>
      <dsp:spPr>
        <a:xfrm>
          <a:off x="426091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4371550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Matrix-Matrix Multiplication</a:t>
          </a:r>
          <a:endParaRPr lang="en-US" sz="800" i="0" kern="1200" dirty="0"/>
        </a:p>
      </dsp:txBody>
      <dsp:txXfrm>
        <a:off x="4387752" y="3013265"/>
        <a:ext cx="852706" cy="520790"/>
      </dsp:txXfrm>
    </dsp:sp>
    <dsp:sp modelId="{84A02D01-D901-49A7-AA55-A2D7623D0B9E}">
      <dsp:nvSpPr>
        <dsp:cNvPr id="0" name=""/>
        <dsp:cNvSpPr/>
      </dsp:nvSpPr>
      <dsp:spPr>
        <a:xfrm>
          <a:off x="4260912" y="784286"/>
          <a:ext cx="110638" cy="318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866"/>
              </a:lnTo>
              <a:lnTo>
                <a:pt x="110638" y="31808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4371550" y="368855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Norms</a:t>
          </a:r>
          <a:endParaRPr lang="en-US" sz="800" i="0" kern="1200" dirty="0"/>
        </a:p>
      </dsp:txBody>
      <dsp:txXfrm>
        <a:off x="4387752" y="3704757"/>
        <a:ext cx="852706" cy="520790"/>
      </dsp:txXfrm>
    </dsp:sp>
    <dsp:sp modelId="{F051A2A6-5854-4D26-A894-390520F3E79E}">
      <dsp:nvSpPr>
        <dsp:cNvPr id="0" name=""/>
        <dsp:cNvSpPr/>
      </dsp:nvSpPr>
      <dsp:spPr>
        <a:xfrm>
          <a:off x="4260912" y="784286"/>
          <a:ext cx="110638" cy="3872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2358"/>
              </a:lnTo>
              <a:lnTo>
                <a:pt x="110638" y="38723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4371550" y="4380048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i="0" kern="1200" dirty="0" smtClean="0"/>
            <a:t>More on Linear Algebra</a:t>
          </a:r>
          <a:endParaRPr lang="en-US" sz="800" i="0" kern="1200" dirty="0"/>
        </a:p>
      </dsp:txBody>
      <dsp:txXfrm>
        <a:off x="4387752" y="4396250"/>
        <a:ext cx="852706" cy="520790"/>
      </dsp:txXfrm>
    </dsp:sp>
    <dsp:sp modelId="{141C8125-0E03-481F-B78F-71E7ABA5C2AD}">
      <dsp:nvSpPr>
        <dsp:cNvPr id="0" name=""/>
        <dsp:cNvSpPr/>
      </dsp:nvSpPr>
      <dsp:spPr>
        <a:xfrm>
          <a:off x="5533258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Calculus</a:t>
          </a:r>
          <a:endParaRPr lang="en-US" sz="1200" kern="1200" dirty="0"/>
        </a:p>
      </dsp:txBody>
      <dsp:txXfrm>
        <a:off x="5549460" y="247294"/>
        <a:ext cx="1073984" cy="520790"/>
      </dsp:txXfrm>
    </dsp:sp>
    <dsp:sp modelId="{8918BBD5-FF38-4CE3-8A4B-66D1C2C71DDE}">
      <dsp:nvSpPr>
        <dsp:cNvPr id="0" name=""/>
        <dsp:cNvSpPr/>
      </dsp:nvSpPr>
      <dsp:spPr>
        <a:xfrm>
          <a:off x="5643897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575453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Derivatives and Differentiation</a:t>
          </a:r>
          <a:endParaRPr lang="en-US" sz="800" kern="1200" dirty="0"/>
        </a:p>
      </dsp:txBody>
      <dsp:txXfrm>
        <a:off x="5770738" y="938787"/>
        <a:ext cx="852706" cy="520790"/>
      </dsp:txXfrm>
    </dsp:sp>
    <dsp:sp modelId="{00064CBB-E916-401D-9A68-E3A7C2241785}">
      <dsp:nvSpPr>
        <dsp:cNvPr id="0" name=""/>
        <dsp:cNvSpPr/>
      </dsp:nvSpPr>
      <dsp:spPr>
        <a:xfrm>
          <a:off x="5643897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575453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 Derivatives</a:t>
          </a:r>
          <a:endParaRPr lang="en-US" sz="800" kern="1200" dirty="0"/>
        </a:p>
      </dsp:txBody>
      <dsp:txXfrm>
        <a:off x="5770738" y="1630279"/>
        <a:ext cx="852706" cy="520790"/>
      </dsp:txXfrm>
    </dsp:sp>
    <dsp:sp modelId="{A593B0F5-B6A2-4A6B-8352-1B96EDE66D74}">
      <dsp:nvSpPr>
        <dsp:cNvPr id="0" name=""/>
        <dsp:cNvSpPr/>
      </dsp:nvSpPr>
      <dsp:spPr>
        <a:xfrm>
          <a:off x="5643897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575453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Gradients</a:t>
          </a:r>
          <a:endParaRPr lang="en-US" sz="800" kern="1200" dirty="0"/>
        </a:p>
      </dsp:txBody>
      <dsp:txXfrm>
        <a:off x="5770738" y="2321772"/>
        <a:ext cx="852706" cy="520790"/>
      </dsp:txXfrm>
    </dsp:sp>
    <dsp:sp modelId="{D2A91938-28BF-4AED-8B5B-C9C8F96B1006}">
      <dsp:nvSpPr>
        <dsp:cNvPr id="0" name=""/>
        <dsp:cNvSpPr/>
      </dsp:nvSpPr>
      <dsp:spPr>
        <a:xfrm>
          <a:off x="5643897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20CC6-8F31-41ED-83FC-12BCF0927CD9}">
      <dsp:nvSpPr>
        <dsp:cNvPr id="0" name=""/>
        <dsp:cNvSpPr/>
      </dsp:nvSpPr>
      <dsp:spPr>
        <a:xfrm>
          <a:off x="5754536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Chain Rule</a:t>
          </a:r>
          <a:endParaRPr lang="en-US" sz="800" kern="1200" dirty="0"/>
        </a:p>
      </dsp:txBody>
      <dsp:txXfrm>
        <a:off x="5770738" y="3013265"/>
        <a:ext cx="852706" cy="520790"/>
      </dsp:txXfrm>
    </dsp:sp>
    <dsp:sp modelId="{AC38D8A0-9B22-4BE2-AF6F-344AADFE1D8E}">
      <dsp:nvSpPr>
        <dsp:cNvPr id="0" name=""/>
        <dsp:cNvSpPr/>
      </dsp:nvSpPr>
      <dsp:spPr>
        <a:xfrm>
          <a:off x="6916243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Automatic Differentiation</a:t>
          </a:r>
          <a:endParaRPr lang="en-US" sz="1200" kern="1200" dirty="0"/>
        </a:p>
      </dsp:txBody>
      <dsp:txXfrm>
        <a:off x="6932445" y="247294"/>
        <a:ext cx="1073984" cy="520790"/>
      </dsp:txXfrm>
    </dsp:sp>
    <dsp:sp modelId="{8619D0CB-8D35-4D6B-8C3D-FF8B5E64CD5E}">
      <dsp:nvSpPr>
        <dsp:cNvPr id="0" name=""/>
        <dsp:cNvSpPr/>
      </dsp:nvSpPr>
      <dsp:spPr>
        <a:xfrm>
          <a:off x="7026882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137521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 Simple Example</a:t>
          </a:r>
          <a:endParaRPr lang="en-US" sz="800" kern="1200" dirty="0"/>
        </a:p>
      </dsp:txBody>
      <dsp:txXfrm>
        <a:off x="7153723" y="938787"/>
        <a:ext cx="852706" cy="520790"/>
      </dsp:txXfrm>
    </dsp:sp>
    <dsp:sp modelId="{FA49079D-8B0A-441A-8F8A-847BFF271714}">
      <dsp:nvSpPr>
        <dsp:cNvPr id="0" name=""/>
        <dsp:cNvSpPr/>
      </dsp:nvSpPr>
      <dsp:spPr>
        <a:xfrm>
          <a:off x="7026882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137521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Backward for Non-Scalar Variables</a:t>
          </a:r>
          <a:endParaRPr lang="en-US" sz="800" kern="1200" dirty="0"/>
        </a:p>
      </dsp:txBody>
      <dsp:txXfrm>
        <a:off x="7153723" y="1630279"/>
        <a:ext cx="852706" cy="520790"/>
      </dsp:txXfrm>
    </dsp:sp>
    <dsp:sp modelId="{F61E05E8-3A76-4877-8928-9040D03E3885}">
      <dsp:nvSpPr>
        <dsp:cNvPr id="0" name=""/>
        <dsp:cNvSpPr/>
      </dsp:nvSpPr>
      <dsp:spPr>
        <a:xfrm>
          <a:off x="7026882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137521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Detaching Computation</a:t>
          </a:r>
          <a:endParaRPr lang="en-US" sz="800" kern="1200" dirty="0"/>
        </a:p>
      </dsp:txBody>
      <dsp:txXfrm>
        <a:off x="7153723" y="2321772"/>
        <a:ext cx="852706" cy="520790"/>
      </dsp:txXfrm>
    </dsp:sp>
    <dsp:sp modelId="{191D9A60-D480-491D-9D86-51FF5E137910}">
      <dsp:nvSpPr>
        <dsp:cNvPr id="0" name=""/>
        <dsp:cNvSpPr/>
      </dsp:nvSpPr>
      <dsp:spPr>
        <a:xfrm>
          <a:off x="7026882" y="784286"/>
          <a:ext cx="110638" cy="2489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373"/>
              </a:lnTo>
              <a:lnTo>
                <a:pt x="110638" y="248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137521" y="2997063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Computing the Gradient of Python Control Flow</a:t>
          </a:r>
          <a:endParaRPr lang="en-US" sz="800" kern="1200" dirty="0"/>
        </a:p>
      </dsp:txBody>
      <dsp:txXfrm>
        <a:off x="7153723" y="3013265"/>
        <a:ext cx="852706" cy="520790"/>
      </dsp:txXfrm>
    </dsp:sp>
    <dsp:sp modelId="{4862EF85-1486-42B2-B3EA-FD8FF5BED2D2}">
      <dsp:nvSpPr>
        <dsp:cNvPr id="0" name=""/>
        <dsp:cNvSpPr/>
      </dsp:nvSpPr>
      <dsp:spPr>
        <a:xfrm>
          <a:off x="8299229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/>
            <a:t>Probability</a:t>
          </a:r>
          <a:endParaRPr lang="en-US" sz="1200" kern="1200" dirty="0"/>
        </a:p>
      </dsp:txBody>
      <dsp:txXfrm>
        <a:off x="8315431" y="247294"/>
        <a:ext cx="1073984" cy="520790"/>
      </dsp:txXfrm>
    </dsp:sp>
    <dsp:sp modelId="{6730FFAB-5E5D-4BCC-914C-E40A5FB46761}">
      <dsp:nvSpPr>
        <dsp:cNvPr id="0" name=""/>
        <dsp:cNvSpPr/>
      </dsp:nvSpPr>
      <dsp:spPr>
        <a:xfrm>
          <a:off x="8409868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8520506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Basic Probability Theory</a:t>
          </a:r>
          <a:endParaRPr lang="en-US" sz="800" kern="1200" dirty="0"/>
        </a:p>
      </dsp:txBody>
      <dsp:txXfrm>
        <a:off x="8536708" y="938787"/>
        <a:ext cx="852706" cy="520790"/>
      </dsp:txXfrm>
    </dsp:sp>
    <dsp:sp modelId="{6575D566-F2D2-43D3-B477-EF9B7C47C070}">
      <dsp:nvSpPr>
        <dsp:cNvPr id="0" name=""/>
        <dsp:cNvSpPr/>
      </dsp:nvSpPr>
      <dsp:spPr>
        <a:xfrm>
          <a:off x="8409868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8520506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Dealing with Multiple Random Variables</a:t>
          </a:r>
          <a:endParaRPr lang="en-US" sz="800" kern="1200" dirty="0"/>
        </a:p>
      </dsp:txBody>
      <dsp:txXfrm>
        <a:off x="8536708" y="1630279"/>
        <a:ext cx="852706" cy="520790"/>
      </dsp:txXfrm>
    </dsp:sp>
    <dsp:sp modelId="{F0CC3BD1-C968-4454-B0FD-91E91DEF49D2}">
      <dsp:nvSpPr>
        <dsp:cNvPr id="0" name=""/>
        <dsp:cNvSpPr/>
      </dsp:nvSpPr>
      <dsp:spPr>
        <a:xfrm>
          <a:off x="8409868" y="784286"/>
          <a:ext cx="110638" cy="179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880"/>
              </a:lnTo>
              <a:lnTo>
                <a:pt x="110638" y="17978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8520506" y="2305570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Expectation and Variance</a:t>
          </a:r>
          <a:endParaRPr lang="en-US" sz="800" kern="1200" dirty="0"/>
        </a:p>
      </dsp:txBody>
      <dsp:txXfrm>
        <a:off x="8536708" y="2321772"/>
        <a:ext cx="852706" cy="520790"/>
      </dsp:txXfrm>
    </dsp:sp>
    <dsp:sp modelId="{EB45E372-9F23-437E-8101-05E43BDE44B1}">
      <dsp:nvSpPr>
        <dsp:cNvPr id="0" name=""/>
        <dsp:cNvSpPr/>
      </dsp:nvSpPr>
      <dsp:spPr>
        <a:xfrm>
          <a:off x="9682214" y="231092"/>
          <a:ext cx="1106388" cy="55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9698416" y="247294"/>
        <a:ext cx="1073984" cy="520790"/>
      </dsp:txXfrm>
    </dsp:sp>
    <dsp:sp modelId="{41604650-38C5-4BF6-B666-605532395DD6}">
      <dsp:nvSpPr>
        <dsp:cNvPr id="0" name=""/>
        <dsp:cNvSpPr/>
      </dsp:nvSpPr>
      <dsp:spPr>
        <a:xfrm>
          <a:off x="9792853" y="784286"/>
          <a:ext cx="110638" cy="41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95"/>
              </a:lnTo>
              <a:lnTo>
                <a:pt x="110638" y="414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2209D-22CC-4C7A-9862-99A5A8E6300A}">
      <dsp:nvSpPr>
        <dsp:cNvPr id="0" name=""/>
        <dsp:cNvSpPr/>
      </dsp:nvSpPr>
      <dsp:spPr>
        <a:xfrm>
          <a:off x="9903492" y="922585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All the Functions and Classes in a Module</a:t>
          </a:r>
          <a:endParaRPr lang="en-US" sz="800" kern="1200" dirty="0"/>
        </a:p>
      </dsp:txBody>
      <dsp:txXfrm>
        <a:off x="9919694" y="938787"/>
        <a:ext cx="852706" cy="520790"/>
      </dsp:txXfrm>
    </dsp:sp>
    <dsp:sp modelId="{0E5726F8-D07C-4950-B205-5C2BE2E0B734}">
      <dsp:nvSpPr>
        <dsp:cNvPr id="0" name=""/>
        <dsp:cNvSpPr/>
      </dsp:nvSpPr>
      <dsp:spPr>
        <a:xfrm>
          <a:off x="9792853" y="784286"/>
          <a:ext cx="110638" cy="110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388"/>
              </a:lnTo>
              <a:lnTo>
                <a:pt x="110638" y="11063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25BE4-A564-41C2-A751-448FC33DE65B}">
      <dsp:nvSpPr>
        <dsp:cNvPr id="0" name=""/>
        <dsp:cNvSpPr/>
      </dsp:nvSpPr>
      <dsp:spPr>
        <a:xfrm>
          <a:off x="9903492" y="1614077"/>
          <a:ext cx="885110" cy="553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Finding the Usage of Specific Functions and Classes</a:t>
          </a:r>
          <a:endParaRPr lang="en-US" sz="800" kern="1200" dirty="0"/>
        </a:p>
      </dsp:txBody>
      <dsp:txXfrm>
        <a:off x="9919694" y="1630279"/>
        <a:ext cx="852706" cy="520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33BA-B232-4ED2-AB87-D74127A94A63}">
      <dsp:nvSpPr>
        <dsp:cNvPr id="0" name=""/>
        <dsp:cNvSpPr/>
      </dsp:nvSpPr>
      <dsp:spPr>
        <a:xfrm>
          <a:off x="3041477" y="1817525"/>
          <a:ext cx="2221420" cy="2221420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</a:t>
          </a:r>
          <a:endParaRPr lang="en-US" sz="1800" kern="1200" dirty="0"/>
        </a:p>
      </dsp:txBody>
      <dsp:txXfrm>
        <a:off x="3488081" y="2337882"/>
        <a:ext cx="1328212" cy="1141856"/>
      </dsp:txXfrm>
    </dsp:sp>
    <dsp:sp modelId="{9B264E16-40BF-470D-81AA-AD30BA984B33}">
      <dsp:nvSpPr>
        <dsp:cNvPr id="0" name=""/>
        <dsp:cNvSpPr/>
      </dsp:nvSpPr>
      <dsp:spPr>
        <a:xfrm>
          <a:off x="1749014" y="1292462"/>
          <a:ext cx="1615578" cy="1615578"/>
        </a:xfrm>
        <a:prstGeom prst="gear6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 Model</a:t>
          </a:r>
          <a:endParaRPr lang="en-US" sz="1800" kern="1200" dirty="0"/>
        </a:p>
      </dsp:txBody>
      <dsp:txXfrm>
        <a:off x="2155741" y="1701647"/>
        <a:ext cx="802124" cy="797208"/>
      </dsp:txXfrm>
    </dsp:sp>
    <dsp:sp modelId="{C96AFF17-E642-4A5D-AD54-900244480CFE}">
      <dsp:nvSpPr>
        <dsp:cNvPr id="0" name=""/>
        <dsp:cNvSpPr/>
      </dsp:nvSpPr>
      <dsp:spPr>
        <a:xfrm rot="20700000">
          <a:off x="2653903" y="177878"/>
          <a:ext cx="1582937" cy="1582937"/>
        </a:xfrm>
        <a:prstGeom prst="gear6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Testing Model</a:t>
          </a:r>
          <a:endParaRPr lang="en-US" sz="1800" kern="1200" dirty="0"/>
        </a:p>
      </dsp:txBody>
      <dsp:txXfrm rot="-20700000">
        <a:off x="3001087" y="525062"/>
        <a:ext cx="888568" cy="888568"/>
      </dsp:txXfrm>
    </dsp:sp>
    <dsp:sp modelId="{7232F85F-ADBE-4A36-A184-DADB0356C16D}">
      <dsp:nvSpPr>
        <dsp:cNvPr id="0" name=""/>
        <dsp:cNvSpPr/>
      </dsp:nvSpPr>
      <dsp:spPr>
        <a:xfrm>
          <a:off x="2868970" y="1483280"/>
          <a:ext cx="2843417" cy="2843417"/>
        </a:xfrm>
        <a:prstGeom prst="circularArrow">
          <a:avLst>
            <a:gd name="adj1" fmla="val 4687"/>
            <a:gd name="adj2" fmla="val 299029"/>
            <a:gd name="adj3" fmla="val 2512455"/>
            <a:gd name="adj4" fmla="val 15869294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88E01-A27E-40D3-9131-92398DC440FB}">
      <dsp:nvSpPr>
        <dsp:cNvPr id="0" name=""/>
        <dsp:cNvSpPr/>
      </dsp:nvSpPr>
      <dsp:spPr>
        <a:xfrm>
          <a:off x="1462898" y="935663"/>
          <a:ext cx="2065920" cy="2065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D74AA-9E0B-4659-945E-DA25BE30AF1C}">
      <dsp:nvSpPr>
        <dsp:cNvPr id="0" name=""/>
        <dsp:cNvSpPr/>
      </dsp:nvSpPr>
      <dsp:spPr>
        <a:xfrm>
          <a:off x="2287753" y="-168177"/>
          <a:ext cx="2227478" cy="222747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81230-66BD-46E7-8751-3795EF39B4EE}">
      <dsp:nvSpPr>
        <dsp:cNvPr id="0" name=""/>
        <dsp:cNvSpPr/>
      </dsp:nvSpPr>
      <dsp:spPr>
        <a:xfrm>
          <a:off x="1471" y="899423"/>
          <a:ext cx="1950849" cy="19508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Optimization</a:t>
          </a:r>
          <a:endParaRPr lang="en-US" sz="1700" kern="1200" dirty="0"/>
        </a:p>
      </dsp:txBody>
      <dsp:txXfrm>
        <a:off x="287166" y="1185118"/>
        <a:ext cx="1379459" cy="1379459"/>
      </dsp:txXfrm>
    </dsp:sp>
    <dsp:sp modelId="{88CDAA9C-0B5A-401F-8A6B-399FE5CD5E61}">
      <dsp:nvSpPr>
        <dsp:cNvPr id="0" name=""/>
        <dsp:cNvSpPr/>
      </dsp:nvSpPr>
      <dsp:spPr>
        <a:xfrm>
          <a:off x="2110730" y="1309101"/>
          <a:ext cx="1131492" cy="1131492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60709" y="1741784"/>
        <a:ext cx="831534" cy="266126"/>
      </dsp:txXfrm>
    </dsp:sp>
    <dsp:sp modelId="{88408E07-25E5-4560-A386-C4A440DFC4C3}">
      <dsp:nvSpPr>
        <dsp:cNvPr id="0" name=""/>
        <dsp:cNvSpPr/>
      </dsp:nvSpPr>
      <dsp:spPr>
        <a:xfrm>
          <a:off x="3400632" y="899423"/>
          <a:ext cx="1950849" cy="195084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Generalization</a:t>
          </a:r>
          <a:endParaRPr lang="en-US" sz="1700" kern="1200" dirty="0"/>
        </a:p>
      </dsp:txBody>
      <dsp:txXfrm>
        <a:off x="3686327" y="1185118"/>
        <a:ext cx="1379459" cy="1379459"/>
      </dsp:txXfrm>
    </dsp:sp>
    <dsp:sp modelId="{4714EC44-6818-435E-BAA6-2FF8F396DAE6}">
      <dsp:nvSpPr>
        <dsp:cNvPr id="0" name=""/>
        <dsp:cNvSpPr/>
      </dsp:nvSpPr>
      <dsp:spPr>
        <a:xfrm>
          <a:off x="5509890" y="1309101"/>
          <a:ext cx="1131492" cy="1131492"/>
        </a:xfrm>
        <a:prstGeom prst="mathEqual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659869" y="1542188"/>
        <a:ext cx="831534" cy="665318"/>
      </dsp:txXfrm>
    </dsp:sp>
    <dsp:sp modelId="{0B4F2BCF-0EAB-42DE-8CE2-32EA3DEE25FC}">
      <dsp:nvSpPr>
        <dsp:cNvPr id="0" name=""/>
        <dsp:cNvSpPr/>
      </dsp:nvSpPr>
      <dsp:spPr>
        <a:xfrm>
          <a:off x="6799792" y="899423"/>
          <a:ext cx="1950849" cy="195084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Fit Model</a:t>
          </a:r>
          <a:endParaRPr lang="en-US" sz="1700" kern="1200" dirty="0"/>
        </a:p>
      </dsp:txBody>
      <dsp:txXfrm>
        <a:off x="7085487" y="1185118"/>
        <a:ext cx="1379459" cy="1379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7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4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consider.news/2018/05/09/ai-researchers-allege-machine-learning-alchemy/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2:</a:t>
            </a:r>
          </a:p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Preliminaries</a:t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9495292" cy="1098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Thus: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sz="1900" b="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This derivative is also the slope of the tangent line to the curve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9495292" cy="1098249"/>
              </a:xfrm>
              <a:prstGeom prst="rect">
                <a:avLst/>
              </a:prstGeom>
              <a:blipFill>
                <a:blip r:embed="rId3"/>
                <a:stretch>
                  <a:fillRect l="-4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47091" y="2137541"/>
            <a:ext cx="6699941" cy="2003422"/>
            <a:chOff x="2447091" y="2240182"/>
            <a:chExt cx="6699941" cy="2003422"/>
          </a:xfrm>
        </p:grpSpPr>
        <p:pic>
          <p:nvPicPr>
            <p:cNvPr id="4101" name="Picture 5" descr="https://upload.wikimedia.org/wikipedia/commons/thumb/0/0f/Tangent_to_a_curve.svg/1280px-Tangent_to_a_curve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091" y="2240182"/>
              <a:ext cx="2862031" cy="2003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09122" y="3083093"/>
              <a:ext cx="38379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hlinkClick r:id="rId5"/>
                </a:rPr>
                <a:t>The graph of a function, drawn in black, and a tangent line to that </a:t>
              </a:r>
              <a:r>
                <a:rPr lang="en-GB" sz="1050" dirty="0" smtClean="0">
                  <a:hlinkClick r:id="rId5"/>
                </a:rPr>
                <a:t/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function</a:t>
              </a:r>
              <a:r>
                <a:rPr lang="en-GB" sz="1050" dirty="0">
                  <a:hlinkClick r:id="rId5"/>
                </a:rPr>
                <a:t>, drawn in red. </a:t>
              </a:r>
              <a:r>
                <a:rPr lang="en-GB" sz="1050" dirty="0" smtClean="0">
                  <a:hlinkClick r:id="rId5"/>
                </a:rPr>
                <a:t>The </a:t>
              </a:r>
              <a:r>
                <a:rPr lang="en-GB" sz="1050" dirty="0">
                  <a:hlinkClick r:id="rId5"/>
                </a:rPr>
                <a:t>slope of the tangent line is equal to </a:t>
              </a:r>
              <a:r>
                <a:rPr lang="en-GB" sz="1050" dirty="0" smtClean="0">
                  <a:hlinkClick r:id="rId5"/>
                </a:rPr>
                <a:t>the</a:t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derivative </a:t>
              </a:r>
              <a:r>
                <a:rPr lang="en-GB" sz="1050" dirty="0">
                  <a:hlinkClick r:id="rId5"/>
                </a:rPr>
                <a:t>of the function at the marked point.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87625" y="4234273"/>
            <a:ext cx="9097347" cy="2487146"/>
            <a:chOff x="2855167" y="4290114"/>
            <a:chExt cx="9097347" cy="2487146"/>
          </a:xfrm>
        </p:grpSpPr>
        <p:pic>
          <p:nvPicPr>
            <p:cNvPr id="4103" name="Picture 7" descr="https://upload.wikimedia.org/wikipedia/commons/thumb/d/d2/Tangent-calculus.svg/1280px-Tangent-calculu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5167" y="4290114"/>
              <a:ext cx="3001707" cy="2136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https://upload.wikimedia.org/wikipedia/commons/thumb/6/61/Secant-calculus.svg/1280px-Secant-calculus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762" y="4290114"/>
              <a:ext cx="2997719" cy="213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7" name="Picture 11" descr="https://upload.wikimedia.org/wikipedia/commons/thumb/d/dc/Lim-secant.svg/1280px-Lim-secant.svg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8960" y="4290114"/>
              <a:ext cx="2997719" cy="2133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049201" y="4361106"/>
              <a:ext cx="8903313" cy="241615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43137" y="6442553"/>
              <a:ext cx="16257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tangent line at (x, f(x))</a:t>
              </a:r>
              <a:endParaRPr lang="en-US" sz="105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09176" y="6361762"/>
              <a:ext cx="24897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secant to curve y= f(x) determined by </a:t>
              </a:r>
              <a:r>
                <a:rPr lang="en-GB" sz="1050" dirty="0" smtClean="0">
                  <a:hlinkClick r:id="rId5"/>
                </a:rPr>
                <a:t/>
              </a:r>
              <a:br>
                <a:rPr lang="en-GB" sz="1050" dirty="0" smtClean="0">
                  <a:hlinkClick r:id="rId5"/>
                </a:rPr>
              </a:br>
              <a:r>
                <a:rPr lang="en-GB" sz="1050" dirty="0" smtClean="0">
                  <a:hlinkClick r:id="rId5"/>
                </a:rPr>
                <a:t>points </a:t>
              </a:r>
              <a:r>
                <a:rPr lang="en-GB" sz="1050" dirty="0">
                  <a:hlinkClick r:id="rId5"/>
                </a:rPr>
                <a:t>(x, f(x)) and (x + h, f(x + h))</a:t>
              </a:r>
              <a:endParaRPr lang="en-US" sz="105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231775" y="6442553"/>
              <a:ext cx="207941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>
                  <a:hlinkClick r:id="rId5"/>
                </a:rPr>
                <a:t>The tangent line as limit of secants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4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869916" cy="3893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A set of configuration functions for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𝑚𝑎𝑡𝑝𝑙𝑜𝑡𝑙𝑖𝑏</m:t>
                    </m:r>
                  </m:oMath>
                </a14:m>
                <a:r>
                  <a:rPr lang="en-US" sz="19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900" dirty="0">
                    <a:solidFill>
                      <a:srgbClr val="002060"/>
                    </a:solidFill>
                  </a:rPr>
                  <a:t>(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popular plotting library in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Python)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i="1" dirty="0" err="1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𝑠𝑣𝑔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𝑑𝑖𝑠𝑝𝑙𝑎𝑦</m:t>
                    </m:r>
                  </m:oMath>
                </a14:m>
                <a:r>
                  <a:rPr lang="en-GB" sz="19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 specifies the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𝑚𝑎𝑡𝑝𝑙𝑜𝑡𝑙𝑖𝑏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package to output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svg</a:t>
                </a:r>
                <a:r>
                  <a:rPr lang="en-GB" sz="1900" dirty="0">
                    <a:solidFill>
                      <a:srgbClr val="002060"/>
                    </a:solidFill>
                  </a:rPr>
                  <a:t> figures for sharper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images.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𝑓𝑖𝑔𝑠𝑖𝑧𝑒</m:t>
                    </m:r>
                  </m:oMath>
                </a14:m>
                <a:r>
                  <a:rPr lang="en-GB" sz="19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 to specify the figure sizes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𝑎𝑥𝑒𝑠</m:t>
                    </m:r>
                  </m:oMath>
                </a14:m>
                <a:r>
                  <a:rPr lang="en-GB" sz="1900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function sets properties of axes of figures produced by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𝑚𝑎𝑡𝑝𝑙𝑜𝑡𝑙𝑖𝑏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lvl="1"/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869916" cy="3893374"/>
              </a:xfrm>
              <a:prstGeom prst="rect">
                <a:avLst/>
              </a:prstGeom>
              <a:blipFill>
                <a:blip r:embed="rId3"/>
                <a:stretch>
                  <a:fillRect l="-359" t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1845" y="1766413"/>
            <a:ext cx="11262049" cy="830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6E22E"/>
                </a:solidFill>
                <a:latin typeface="Courier New" panose="02070309020205020404" pitchFamily="49" charset="0"/>
              </a:rPr>
              <a:t>use_svg_display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"""Use the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svg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 format to display a plot in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Jupyter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display.set_matplotlib_formats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svg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845" y="3150453"/>
            <a:ext cx="11262049" cy="10772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A6E22E"/>
                </a:solidFill>
                <a:latin typeface="Courier New" panose="02070309020205020404" pitchFamily="49" charset="0"/>
              </a:rPr>
              <a:t>set_figsize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figsize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2.5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"""Set the figure size for 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use_svg_display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d2l.plt.rcParams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figure.figsize</a:t>
            </a:r>
            <a:r>
              <a:rPr lang="en-US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figsize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845" y="4636223"/>
            <a:ext cx="11262049" cy="21236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A6E22E"/>
                </a:solidFill>
                <a:latin typeface="Courier New" panose="02070309020205020404" pitchFamily="49" charset="0"/>
              </a:rPr>
              <a:t>set_axes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"""Set the axes for 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matplotlib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."""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axes.set_ylim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axes.grid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7089698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W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define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𝑝𝑙𝑜𝑡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 to plot multiple curves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succinctly.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7089698" cy="384721"/>
              </a:xfrm>
              <a:prstGeom prst="rect">
                <a:avLst/>
              </a:prstGeom>
              <a:blipFill>
                <a:blip r:embed="rId3"/>
                <a:stretch>
                  <a:fillRect t="-7937" r="-344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31845" y="1456912"/>
            <a:ext cx="11262049" cy="53399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#@save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6E22E"/>
                </a:solidFill>
                <a:latin typeface="Courier New" panose="02070309020205020404" pitchFamily="49" charset="0"/>
              </a:rPr>
              <a:t>plot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legend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'linear'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'linear'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fmts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'-'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'm--'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'g-.'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'r:'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 err="1">
                <a:solidFill>
                  <a:srgbClr val="FD971F"/>
                </a:solidFill>
                <a:latin typeface="Courier New" panose="02070309020205020404" pitchFamily="49" charset="0"/>
              </a:rPr>
              <a:t>figsize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3.5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2.5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, 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"""Plot data points."""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legend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set_figsize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figsize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axes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d2l.plt.gca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75715E"/>
                </a:solidFill>
                <a:latin typeface="Courier New" panose="02070309020205020404" pitchFamily="49" charset="0"/>
              </a:rPr>
              <a:t># Return True if `X` (tensor or list) has 1 axis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A6E22E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1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hasattr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ndim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and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X.ndim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or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isinstance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i="1" dirty="0">
                <a:solidFill>
                  <a:srgbClr val="66D9EF"/>
                </a:solidFill>
                <a:latin typeface="Courier New" panose="02070309020205020404" pitchFamily="49" charset="0"/>
              </a:rPr>
              <a:t>list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and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not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hasattr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"__</a:t>
            </a:r>
            <a:r>
              <a:rPr lang="en-US" sz="1100" dirty="0" err="1">
                <a:solidFill>
                  <a:srgbClr val="E6DB74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E6DB74"/>
                </a:solidFill>
                <a:latin typeface="Courier New" panose="02070309020205020404" pitchFamily="49" charset="0"/>
              </a:rPr>
              <a:t>__"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is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AE81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[[]]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F92672"/>
                </a:solidFill>
                <a:latin typeface="Courier New" panose="02070309020205020404" pitchFamily="49" charset="0"/>
              </a:rPr>
              <a:t>elif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has_one_axis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Y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!=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axes.cla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66D9EF"/>
                </a:solidFill>
                <a:latin typeface="Courier New" panose="02070309020205020404" pitchFamily="49" charset="0"/>
              </a:rPr>
              <a:t>zip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66D9EF"/>
                </a:solidFill>
                <a:latin typeface="Courier New" panose="02070309020205020404" pitchFamily="49" charset="0"/>
              </a:rPr>
              <a:t>len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axes.plot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100" dirty="0">
                <a:solidFill>
                  <a:srgbClr val="F92672"/>
                </a:solidFill>
                <a:latin typeface="Courier New" panose="02070309020205020404" pitchFamily="49" charset="0"/>
              </a:rPr>
              <a:t>else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axes.plot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fmt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set_axes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axes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ylabel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ylim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yscale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US" sz="11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809048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plot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its tangent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line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coefficient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the slope of the tangent line.</a:t>
                </a:r>
                <a:endParaRPr lang="en-US" sz="1900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8090485" cy="677108"/>
              </a:xfrm>
              <a:prstGeom prst="rect">
                <a:avLst/>
              </a:prstGeom>
              <a:blipFill>
                <a:blip r:embed="rId3"/>
                <a:stretch>
                  <a:fillRect l="-527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70587" y="1854839"/>
            <a:ext cx="11262049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 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np.arange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0.1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GB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plot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f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GB" sz="1600" dirty="0">
                <a:solidFill>
                  <a:srgbClr val="AE81FF"/>
                </a:solidFill>
                <a:latin typeface="Courier New" panose="02070309020205020404" pitchFamily="49" charset="0"/>
              </a:rPr>
              <a:t>-3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</a:t>
            </a:r>
            <a:r>
              <a:rPr lang="en-GB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x'</a:t>
            </a:r>
            <a:r>
              <a:rPr lang="en-GB" sz="1600" dirty="0" err="1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 err="1">
                <a:solidFill>
                  <a:srgbClr val="E6DB74"/>
                </a:solidFill>
                <a:latin typeface="Courier New" panose="02070309020205020404" pitchFamily="49" charset="0"/>
              </a:rPr>
              <a:t>'f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(x)'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legend</a:t>
            </a:r>
            <a:r>
              <a:rPr lang="en-GB" sz="1600" dirty="0">
                <a:solidFill>
                  <a:srgbClr val="F92672"/>
                </a:solidFill>
                <a:latin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'f(x)'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>
                <a:solidFill>
                  <a:srgbClr val="E6DB74"/>
                </a:solidFill>
                <a:latin typeface="Courier New" panose="02070309020205020404" pitchFamily="49" charset="0"/>
              </a:rPr>
              <a:t>'Tangent line (x=1)'</a:t>
            </a:r>
            <a:r>
              <a:rPr lang="en-GB" sz="16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GB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106" y="2988419"/>
            <a:ext cx="46767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58510" y="3110965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927176" cy="2028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deep learning, functions often depend on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many</a:t>
                </a:r>
                <a:r>
                  <a:rPr lang="en-GB" sz="1900" dirty="0">
                    <a:solidFill>
                      <a:srgbClr val="002060"/>
                    </a:solidFill>
                  </a:rPr>
                  <a:t> variables.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we need to extend the ideas of differentiation to these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multivariate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be a function with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variables. The partial derivative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respect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: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lvl="6"/>
                <a:endParaRPr lang="en-US" sz="1900" dirty="0">
                  <a:solidFill>
                    <a:srgbClr val="002060"/>
                  </a:solidFill>
                </a:endParaRPr>
              </a:p>
              <a:p>
                <a:pPr lvl="6"/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(2.4.7)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927176" cy="2028056"/>
              </a:xfrm>
              <a:prstGeom prst="rect">
                <a:avLst/>
              </a:prstGeom>
              <a:blipFill>
                <a:blip r:embed="rId3"/>
                <a:stretch>
                  <a:fillRect l="-358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9" y="3929691"/>
                <a:ext cx="11958723" cy="1905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constants and calculate the derivative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with 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The following notions </a:t>
                </a:r>
                <a:r>
                  <a:rPr lang="en-US" sz="1900" dirty="0">
                    <a:solidFill>
                      <a:srgbClr val="002060"/>
                    </a:solidFill>
                  </a:rPr>
                  <a:t>are equivalent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lvl="5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</m:den>
                    </m:f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 dirty="0" err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9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  (2.4.8)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929691"/>
                <a:ext cx="11958723" cy="1905650"/>
              </a:xfrm>
              <a:prstGeom prst="rect">
                <a:avLst/>
              </a:prstGeo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9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39848" y="380012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899219" cy="2074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FB8072"/>
                    </a:solidFill>
                  </a:rPr>
                  <a:t>A </a:t>
                </a:r>
                <a:r>
                  <a:rPr lang="en-US" sz="1900" i="1" dirty="0" smtClean="0">
                    <a:solidFill>
                      <a:srgbClr val="FB8072"/>
                    </a:solidFill>
                  </a:rPr>
                  <a:t>gradient</a:t>
                </a:r>
                <a:r>
                  <a:rPr lang="en-US" sz="1900" dirty="0" smtClean="0">
                    <a:solidFill>
                      <a:srgbClr val="FB8072"/>
                    </a:solidFill>
                  </a:rPr>
                  <a:t> is the concatenation of the partial derivatives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of a multivariate function with respect to all its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variables.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input of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-dimensional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9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9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900" i="1" dirty="0" err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900" i="1" dirty="0" err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output is a scalar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gradient of the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is a vector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partial derivatives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endParaRPr lang="en-GB" sz="19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f>
                              <m:f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(2.4.9)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899219" cy="2074671"/>
              </a:xfrm>
              <a:prstGeom prst="rect">
                <a:avLst/>
              </a:prstGeom>
              <a:blipFill>
                <a:blip r:embed="rId3"/>
                <a:stretch>
                  <a:fillRect l="-359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0628" y="3641219"/>
                <a:ext cx="11581953" cy="272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-dimensional vector, the following rules are often used when differentiating multivariate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>
                    <a:solidFill>
                      <a:srgbClr val="002060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,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>
                    <a:solidFill>
                      <a:srgbClr val="002060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 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,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dirty="0">
                    <a:solidFill>
                      <a:srgbClr val="002060"/>
                    </a:solidFill>
                  </a:rPr>
                  <a:t>For all  </a:t>
                </a:r>
                <a14:m>
                  <m:oMath xmlns:m="http://schemas.openxmlformats.org/officeDocument/2006/math"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,</a:t>
                </a:r>
                <a:endParaRPr lang="en-US" sz="1900" dirty="0">
                  <a:solidFill>
                    <a:srgbClr val="00206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9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19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lvl="1"/>
                <a:endParaRPr lang="en-US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Similarly, for any 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GB" sz="19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bSup>
                      <m:sSub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9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Gradients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useful for designing optimization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algorithms.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3641219"/>
                <a:ext cx="11581953" cy="2727991"/>
              </a:xfrm>
              <a:prstGeom prst="rect">
                <a:avLst/>
              </a:prstGeom>
              <a:blipFill>
                <a:blip r:embed="rId4"/>
                <a:stretch>
                  <a:fillRect l="-368" t="-1116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6" name="Picture 10" descr="Coding Deep Learning for Beginners — Linear Regression (Part 3): Training  with Gradient Descent | by Kamil Krzyk | Towards Data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14" y="4114801"/>
            <a:ext cx="3975867" cy="223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736714" y="6392102"/>
            <a:ext cx="3887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Source</a:t>
            </a:r>
            <a:r>
              <a:rPr lang="en-US" sz="1050" dirty="0"/>
              <a:t>: </a:t>
            </a:r>
            <a:r>
              <a:rPr lang="en-US" sz="1050" dirty="0">
                <a:hlinkClick r:id="rId6"/>
              </a:rPr>
              <a:t>https://</a:t>
            </a:r>
            <a:r>
              <a:rPr lang="en-US" sz="1050" dirty="0" smtClean="0">
                <a:hlinkClick r:id="rId6"/>
              </a:rPr>
              <a:t>reconsider.news/2018/05/09/ai-researchers-allege-</a:t>
            </a:r>
            <a:br>
              <a:rPr lang="en-US" sz="1050" dirty="0" smtClean="0">
                <a:hlinkClick r:id="rId6"/>
              </a:rPr>
            </a:br>
            <a:r>
              <a:rPr lang="en-US" sz="1050" dirty="0" smtClean="0">
                <a:hlinkClick r:id="rId6"/>
              </a:rPr>
              <a:t>machine-learning-alchemy</a:t>
            </a:r>
            <a:r>
              <a:rPr lang="en-US" sz="1050" dirty="0">
                <a:hlinkClick r:id="rId6"/>
              </a:rPr>
              <a:t>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876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6647" y="4475411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0629" y="1072191"/>
                <a:ext cx="11953913" cy="1975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Gradients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be hard to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find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because multivariate functions in deep learning are often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composite.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chain rule enables us to differentiate composite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 that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are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both differentiable, then the chain rule states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that:</a:t>
                </a:r>
              </a:p>
              <a:p>
                <a:pPr lvl="4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</a:t>
                </a:r>
              </a:p>
              <a:p>
                <a:pPr lvl="4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	(2.4.10)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72191"/>
                <a:ext cx="11953913" cy="1975413"/>
              </a:xfrm>
              <a:prstGeom prst="rect">
                <a:avLst/>
              </a:prstGeom>
              <a:blipFill>
                <a:blip r:embed="rId3"/>
                <a:stretch>
                  <a:fillRect l="-357" t="-1543" r="-153" b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0628" y="4061096"/>
                <a:ext cx="11953913" cy="14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that the differentiable 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has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where each differentiable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has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i="1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Then the chain rule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gives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	</a:t>
                </a:r>
              </a:p>
              <a:p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9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(2.4.11)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061096"/>
                <a:ext cx="11953913" cy="1428789"/>
              </a:xfrm>
              <a:prstGeom prst="rect">
                <a:avLst/>
              </a:prstGeom>
              <a:blipFill>
                <a:blip r:embed="rId4"/>
                <a:stretch>
                  <a:fillRect l="-357" t="-2128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7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407867493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29" y="2415216"/>
            <a:ext cx="1162844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Differential calculus and integral calculus are two branches of calculus, where the former can be applied to the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ubiquitous </a:t>
            </a:r>
            <a:r>
              <a:rPr lang="en-GB" sz="1900" dirty="0">
                <a:solidFill>
                  <a:srgbClr val="002060"/>
                </a:solidFill>
              </a:rPr>
              <a:t>optimization problems in deep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derivative can be interpreted as the instantaneous rate of change of a function with respect to its variable.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 </a:t>
            </a:r>
            <a:r>
              <a:rPr lang="en-GB" sz="1900" dirty="0">
                <a:solidFill>
                  <a:srgbClr val="002060"/>
                </a:solidFill>
              </a:rPr>
              <a:t>is </a:t>
            </a:r>
            <a:r>
              <a:rPr lang="en-GB" sz="1900" dirty="0" smtClean="0">
                <a:solidFill>
                  <a:srgbClr val="002060"/>
                </a:solidFill>
              </a:rPr>
              <a:t>also </a:t>
            </a:r>
            <a:r>
              <a:rPr lang="en-GB" sz="1900" dirty="0">
                <a:solidFill>
                  <a:srgbClr val="002060"/>
                </a:solidFill>
              </a:rPr>
              <a:t>the slope of the tangent line to the curve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 gradient is a vector whose components are the partial derivatives of a multivariate function with respect to all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its </a:t>
            </a:r>
            <a:r>
              <a:rPr lang="en-GB" sz="1900" dirty="0">
                <a:solidFill>
                  <a:srgbClr val="002060"/>
                </a:solidFill>
              </a:rPr>
              <a:t>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chain rule enables us to differentiate composite functions.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044109" y="1729482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Calculus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25995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Among the most critical applications of differential </a:t>
            </a:r>
            <a:r>
              <a:rPr lang="en-GB" sz="1900" dirty="0" smtClean="0">
                <a:solidFill>
                  <a:srgbClr val="002060"/>
                </a:solidFill>
              </a:rPr>
              <a:t>calculus is the optimization problems.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Optimization </a:t>
            </a:r>
            <a:r>
              <a:rPr lang="en-GB" sz="1900" dirty="0">
                <a:solidFill>
                  <a:srgbClr val="002060"/>
                </a:solidFill>
              </a:rPr>
              <a:t>problems consider how to do something </a:t>
            </a:r>
            <a:r>
              <a:rPr lang="en-GB" sz="1900" i="1" dirty="0">
                <a:solidFill>
                  <a:srgbClr val="002060"/>
                </a:solidFill>
              </a:rPr>
              <a:t>the best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In </a:t>
            </a:r>
            <a:r>
              <a:rPr lang="en-GB" sz="1900" dirty="0">
                <a:solidFill>
                  <a:srgbClr val="002060"/>
                </a:solidFill>
              </a:rPr>
              <a:t>deep learning, we </a:t>
            </a:r>
            <a:r>
              <a:rPr lang="en-GB" sz="1900" i="1" dirty="0">
                <a:solidFill>
                  <a:srgbClr val="002060"/>
                </a:solidFill>
              </a:rPr>
              <a:t>train</a:t>
            </a:r>
            <a:r>
              <a:rPr lang="en-GB" sz="1900" dirty="0">
                <a:solidFill>
                  <a:srgbClr val="002060"/>
                </a:solidFill>
              </a:rPr>
              <a:t> models, updating them successively so that they get better and better as they see more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more </a:t>
            </a:r>
            <a:r>
              <a:rPr lang="en-GB" sz="1900" dirty="0">
                <a:solidFill>
                  <a:srgbClr val="002060"/>
                </a:solidFill>
              </a:rPr>
              <a:t>data.</a:t>
            </a:r>
            <a:endParaRPr lang="en-US" sz="1900" dirty="0">
              <a:solidFill>
                <a:srgbClr val="00206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2587" y="2555759"/>
            <a:ext cx="9201592" cy="4038946"/>
            <a:chOff x="1612587" y="2555759"/>
            <a:chExt cx="9201592" cy="4038946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1888890325"/>
                </p:ext>
              </p:extLst>
            </p:nvPr>
          </p:nvGraphicFramePr>
          <p:xfrm>
            <a:off x="4327330" y="2555759"/>
            <a:ext cx="6486849" cy="40389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5"/>
            <p:cNvSpPr/>
            <p:nvPr/>
          </p:nvSpPr>
          <p:spPr>
            <a:xfrm>
              <a:off x="1612587" y="4014678"/>
              <a:ext cx="2276668" cy="112110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Data</a:t>
              </a:r>
              <a:endParaRPr lang="en-US" sz="36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068147" y="4276651"/>
              <a:ext cx="1539551" cy="5971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Calculus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001487"/>
            <a:ext cx="1209940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G</a:t>
            </a:r>
            <a:r>
              <a:rPr lang="en-GB" sz="1900" dirty="0" smtClean="0">
                <a:solidFill>
                  <a:srgbClr val="002060"/>
                </a:solidFill>
              </a:rPr>
              <a:t>etting </a:t>
            </a:r>
            <a:r>
              <a:rPr lang="en-GB" sz="1900" dirty="0">
                <a:solidFill>
                  <a:srgbClr val="002060"/>
                </a:solidFill>
              </a:rPr>
              <a:t>better means minimizing a </a:t>
            </a:r>
            <a:r>
              <a:rPr lang="en-GB" sz="1900" i="1" dirty="0">
                <a:solidFill>
                  <a:srgbClr val="002060"/>
                </a:solidFill>
              </a:rPr>
              <a:t>loss </a:t>
            </a:r>
            <a:r>
              <a:rPr lang="en-GB" sz="1900" i="1" dirty="0" smtClean="0">
                <a:solidFill>
                  <a:srgbClr val="002060"/>
                </a:solidFill>
              </a:rPr>
              <a:t>function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002060"/>
                </a:solidFill>
              </a:rPr>
              <a:t>Loss function is a </a:t>
            </a:r>
            <a:r>
              <a:rPr lang="en-GB" sz="1900" dirty="0">
                <a:solidFill>
                  <a:srgbClr val="002060"/>
                </a:solidFill>
              </a:rPr>
              <a:t>score that answers the question “how bad is our model</a:t>
            </a:r>
            <a:r>
              <a:rPr lang="en-GB" sz="1900" dirty="0" smtClean="0">
                <a:solidFill>
                  <a:srgbClr val="002060"/>
                </a:solidFill>
              </a:rPr>
              <a:t>?”.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002060"/>
                </a:solidFill>
              </a:rPr>
              <a:t>Ultimately</a:t>
            </a:r>
            <a:r>
              <a:rPr lang="en-GB" sz="1900" dirty="0" smtClean="0">
                <a:solidFill>
                  <a:srgbClr val="002060"/>
                </a:solidFill>
              </a:rPr>
              <a:t>, we </a:t>
            </a:r>
            <a:r>
              <a:rPr lang="en-GB" sz="1900" dirty="0">
                <a:solidFill>
                  <a:srgbClr val="002060"/>
                </a:solidFill>
              </a:rPr>
              <a:t>care about </a:t>
            </a:r>
            <a:r>
              <a:rPr lang="en-GB" sz="1900" dirty="0" smtClean="0">
                <a:solidFill>
                  <a:srgbClr val="002060"/>
                </a:solidFill>
              </a:rPr>
              <a:t>producing </a:t>
            </a:r>
            <a:r>
              <a:rPr lang="en-GB" sz="1900" dirty="0">
                <a:solidFill>
                  <a:srgbClr val="002060"/>
                </a:solidFill>
              </a:rPr>
              <a:t>a model that performs well on </a:t>
            </a:r>
            <a:r>
              <a:rPr lang="en-GB" sz="1900" dirty="0" smtClean="0">
                <a:solidFill>
                  <a:srgbClr val="002060"/>
                </a:solidFill>
              </a:rPr>
              <a:t>never-seen data.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GB" sz="19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can decompose the task of fitting models into two key concerns: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>
                <a:solidFill>
                  <a:srgbClr val="002060"/>
                </a:solidFill>
              </a:rPr>
              <a:t>O</a:t>
            </a:r>
            <a:r>
              <a:rPr lang="en-GB" sz="1900" dirty="0" smtClean="0">
                <a:solidFill>
                  <a:srgbClr val="002060"/>
                </a:solidFill>
              </a:rPr>
              <a:t>ptimization</a:t>
            </a:r>
            <a:r>
              <a:rPr lang="en-GB" sz="1900" dirty="0">
                <a:solidFill>
                  <a:srgbClr val="002060"/>
                </a:solidFill>
              </a:rPr>
              <a:t>: the process of fitting our models to observed data;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900" dirty="0" smtClean="0">
                <a:solidFill>
                  <a:srgbClr val="002060"/>
                </a:solidFill>
              </a:rPr>
              <a:t>Generalization</a:t>
            </a:r>
            <a:r>
              <a:rPr lang="en-GB" sz="1900" dirty="0">
                <a:solidFill>
                  <a:srgbClr val="002060"/>
                </a:solidFill>
              </a:rPr>
              <a:t>: the mathematical principles and practitioners’ wisdom that guide as to how to produce models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whose </a:t>
            </a:r>
            <a:r>
              <a:rPr lang="en-GB" sz="1900" dirty="0">
                <a:solidFill>
                  <a:srgbClr val="002060"/>
                </a:solidFill>
              </a:rPr>
              <a:t>validity extends beyond the exact set of data examples used to train them.</a:t>
            </a:r>
            <a:endParaRPr lang="en-US" sz="1900" dirty="0">
              <a:solidFill>
                <a:srgbClr val="00206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807729"/>
              </p:ext>
            </p:extLst>
          </p:nvPr>
        </p:nvGraphicFramePr>
        <p:xfrm>
          <a:off x="1632857" y="3108304"/>
          <a:ext cx="8752114" cy="3749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2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70878" y="1071155"/>
            <a:ext cx="2516777" cy="4754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grpSp>
        <p:nvGrpSpPr>
          <p:cNvPr id="341" name="Group 340"/>
          <p:cNvGrpSpPr/>
          <p:nvPr/>
        </p:nvGrpSpPr>
        <p:grpSpPr>
          <a:xfrm>
            <a:off x="702357" y="1887822"/>
            <a:ext cx="1106388" cy="553194"/>
            <a:chOff x="1317" y="231092"/>
            <a:chExt cx="1106388" cy="553194"/>
          </a:xfrm>
        </p:grpSpPr>
        <p:sp>
          <p:nvSpPr>
            <p:cNvPr id="499" name="Rounded Rectangle 498"/>
            <p:cNvSpPr/>
            <p:nvPr/>
          </p:nvSpPr>
          <p:spPr>
            <a:xfrm>
              <a:off x="131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0" name="Rounded Rectangle 4"/>
            <p:cNvSpPr txBox="1"/>
            <p:nvPr/>
          </p:nvSpPr>
          <p:spPr>
            <a:xfrm>
              <a:off x="1751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Manipulation</a:t>
              </a:r>
              <a:endParaRPr lang="en-US" sz="1200" kern="1200" dirty="0"/>
            </a:p>
          </p:txBody>
        </p:sp>
      </p:grpSp>
      <p:sp>
        <p:nvSpPr>
          <p:cNvPr id="342" name="Straight Connector 5"/>
          <p:cNvSpPr/>
          <p:nvPr/>
        </p:nvSpPr>
        <p:spPr>
          <a:xfrm>
            <a:off x="812995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3" name="Group 342"/>
          <p:cNvGrpSpPr/>
          <p:nvPr/>
        </p:nvGrpSpPr>
        <p:grpSpPr>
          <a:xfrm>
            <a:off x="923634" y="2579315"/>
            <a:ext cx="885110" cy="553194"/>
            <a:chOff x="222594" y="922585"/>
            <a:chExt cx="885110" cy="553194"/>
          </a:xfrm>
        </p:grpSpPr>
        <p:sp>
          <p:nvSpPr>
            <p:cNvPr id="497" name="Rounded Rectangle 496"/>
            <p:cNvSpPr/>
            <p:nvPr/>
          </p:nvSpPr>
          <p:spPr>
            <a:xfrm>
              <a:off x="222594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8" name="Rounded Rectangle 7"/>
            <p:cNvSpPr txBox="1"/>
            <p:nvPr/>
          </p:nvSpPr>
          <p:spPr>
            <a:xfrm>
              <a:off x="238796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Getting Started</a:t>
              </a:r>
              <a:endParaRPr lang="en-US" sz="800" kern="1200" dirty="0"/>
            </a:p>
          </p:txBody>
        </p:sp>
      </p:grpSp>
      <p:sp>
        <p:nvSpPr>
          <p:cNvPr id="344" name="Straight Connector 8"/>
          <p:cNvSpPr/>
          <p:nvPr/>
        </p:nvSpPr>
        <p:spPr>
          <a:xfrm>
            <a:off x="812995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5" name="Group 344"/>
          <p:cNvGrpSpPr/>
          <p:nvPr/>
        </p:nvGrpSpPr>
        <p:grpSpPr>
          <a:xfrm>
            <a:off x="923634" y="3270807"/>
            <a:ext cx="885110" cy="553194"/>
            <a:chOff x="222594" y="1614077"/>
            <a:chExt cx="885110" cy="553194"/>
          </a:xfrm>
        </p:grpSpPr>
        <p:sp>
          <p:nvSpPr>
            <p:cNvPr id="495" name="Rounded Rectangle 494"/>
            <p:cNvSpPr/>
            <p:nvPr/>
          </p:nvSpPr>
          <p:spPr>
            <a:xfrm>
              <a:off x="222594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6" name="Rounded Rectangle 10"/>
            <p:cNvSpPr txBox="1"/>
            <p:nvPr/>
          </p:nvSpPr>
          <p:spPr>
            <a:xfrm>
              <a:off x="238796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Operations</a:t>
              </a:r>
              <a:endParaRPr lang="en-US" sz="800" kern="1200" dirty="0"/>
            </a:p>
          </p:txBody>
        </p:sp>
      </p:grpSp>
      <p:sp>
        <p:nvSpPr>
          <p:cNvPr id="346" name="Straight Connector 11"/>
          <p:cNvSpPr/>
          <p:nvPr/>
        </p:nvSpPr>
        <p:spPr>
          <a:xfrm>
            <a:off x="812995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7" name="Group 346"/>
          <p:cNvGrpSpPr/>
          <p:nvPr/>
        </p:nvGrpSpPr>
        <p:grpSpPr>
          <a:xfrm>
            <a:off x="923634" y="3962300"/>
            <a:ext cx="885110" cy="553194"/>
            <a:chOff x="222594" y="2305570"/>
            <a:chExt cx="885110" cy="553194"/>
          </a:xfrm>
        </p:grpSpPr>
        <p:sp>
          <p:nvSpPr>
            <p:cNvPr id="493" name="Rounded Rectangle 492"/>
            <p:cNvSpPr/>
            <p:nvPr/>
          </p:nvSpPr>
          <p:spPr>
            <a:xfrm>
              <a:off x="222594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4" name="Rounded Rectangle 13"/>
            <p:cNvSpPr txBox="1"/>
            <p:nvPr/>
          </p:nvSpPr>
          <p:spPr>
            <a:xfrm>
              <a:off x="238796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Broadcasting Mechanism</a:t>
              </a:r>
              <a:endParaRPr lang="en-US" sz="800" kern="1200" dirty="0"/>
            </a:p>
          </p:txBody>
        </p:sp>
      </p:grpSp>
      <p:sp>
        <p:nvSpPr>
          <p:cNvPr id="348" name="Straight Connector 14"/>
          <p:cNvSpPr/>
          <p:nvPr/>
        </p:nvSpPr>
        <p:spPr>
          <a:xfrm>
            <a:off x="812995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49" name="Group 348"/>
          <p:cNvGrpSpPr/>
          <p:nvPr/>
        </p:nvGrpSpPr>
        <p:grpSpPr>
          <a:xfrm>
            <a:off x="923634" y="4653793"/>
            <a:ext cx="885110" cy="553194"/>
            <a:chOff x="222594" y="2997063"/>
            <a:chExt cx="885110" cy="553194"/>
          </a:xfrm>
        </p:grpSpPr>
        <p:sp>
          <p:nvSpPr>
            <p:cNvPr id="491" name="Rounded Rectangle 490"/>
            <p:cNvSpPr/>
            <p:nvPr/>
          </p:nvSpPr>
          <p:spPr>
            <a:xfrm>
              <a:off x="222594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2" name="Rounded Rectangle 16"/>
            <p:cNvSpPr txBox="1"/>
            <p:nvPr/>
          </p:nvSpPr>
          <p:spPr>
            <a:xfrm>
              <a:off x="238796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Indexing and </a:t>
              </a:r>
              <a:br>
                <a:rPr lang="en-US" sz="800" kern="1200" dirty="0" smtClean="0"/>
              </a:br>
              <a:r>
                <a:rPr lang="en-US" sz="800" kern="1200" dirty="0" smtClean="0"/>
                <a:t>Slicing</a:t>
              </a:r>
              <a:endParaRPr lang="en-US" sz="800" kern="1200" dirty="0"/>
            </a:p>
          </p:txBody>
        </p:sp>
      </p:grpSp>
      <p:sp>
        <p:nvSpPr>
          <p:cNvPr id="350" name="Straight Connector 17"/>
          <p:cNvSpPr/>
          <p:nvPr/>
        </p:nvSpPr>
        <p:spPr>
          <a:xfrm>
            <a:off x="812995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1" name="Group 350"/>
          <p:cNvGrpSpPr/>
          <p:nvPr/>
        </p:nvGrpSpPr>
        <p:grpSpPr>
          <a:xfrm>
            <a:off x="923634" y="5345285"/>
            <a:ext cx="885110" cy="553194"/>
            <a:chOff x="222594" y="3688555"/>
            <a:chExt cx="885110" cy="553194"/>
          </a:xfrm>
        </p:grpSpPr>
        <p:sp>
          <p:nvSpPr>
            <p:cNvPr id="489" name="Rounded Rectangle 488"/>
            <p:cNvSpPr/>
            <p:nvPr/>
          </p:nvSpPr>
          <p:spPr>
            <a:xfrm>
              <a:off x="222594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0" name="Rounded Rectangle 19"/>
            <p:cNvSpPr txBox="1"/>
            <p:nvPr/>
          </p:nvSpPr>
          <p:spPr>
            <a:xfrm>
              <a:off x="238796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Saving Memory</a:t>
              </a:r>
              <a:endParaRPr lang="en-US" sz="800" kern="1200" dirty="0"/>
            </a:p>
          </p:txBody>
        </p:sp>
      </p:grpSp>
      <p:sp>
        <p:nvSpPr>
          <p:cNvPr id="352" name="Straight Connector 20"/>
          <p:cNvSpPr/>
          <p:nvPr/>
        </p:nvSpPr>
        <p:spPr>
          <a:xfrm>
            <a:off x="812995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3" name="Group 352"/>
          <p:cNvGrpSpPr/>
          <p:nvPr/>
        </p:nvGrpSpPr>
        <p:grpSpPr>
          <a:xfrm>
            <a:off x="923634" y="6036778"/>
            <a:ext cx="885110" cy="553194"/>
            <a:chOff x="222594" y="4380048"/>
            <a:chExt cx="885110" cy="553194"/>
          </a:xfrm>
        </p:grpSpPr>
        <p:sp>
          <p:nvSpPr>
            <p:cNvPr id="487" name="Rounded Rectangle 486"/>
            <p:cNvSpPr/>
            <p:nvPr/>
          </p:nvSpPr>
          <p:spPr>
            <a:xfrm>
              <a:off x="222594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8" name="Rounded Rectangle 22"/>
            <p:cNvSpPr txBox="1"/>
            <p:nvPr/>
          </p:nvSpPr>
          <p:spPr>
            <a:xfrm>
              <a:off x="238796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Conversion to Other Python Objects</a:t>
              </a:r>
              <a:endParaRPr lang="en-US" sz="800" kern="1200" dirty="0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2085342" y="1887822"/>
            <a:ext cx="1106388" cy="553194"/>
            <a:chOff x="1384302" y="231092"/>
            <a:chExt cx="1106388" cy="553194"/>
          </a:xfrm>
        </p:grpSpPr>
        <p:sp>
          <p:nvSpPr>
            <p:cNvPr id="485" name="Rounded Rectangle 484"/>
            <p:cNvSpPr/>
            <p:nvPr/>
          </p:nvSpPr>
          <p:spPr>
            <a:xfrm>
              <a:off x="1384302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6" name="Rounded Rectangle 24"/>
            <p:cNvSpPr txBox="1"/>
            <p:nvPr/>
          </p:nvSpPr>
          <p:spPr>
            <a:xfrm>
              <a:off x="1400504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Data Preprocessing</a:t>
              </a:r>
              <a:endParaRPr lang="en-US" sz="1200" kern="1200" dirty="0"/>
            </a:p>
          </p:txBody>
        </p:sp>
      </p:grpSp>
      <p:sp>
        <p:nvSpPr>
          <p:cNvPr id="355" name="Straight Connector 25"/>
          <p:cNvSpPr/>
          <p:nvPr/>
        </p:nvSpPr>
        <p:spPr>
          <a:xfrm>
            <a:off x="2195981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6" name="Group 355"/>
          <p:cNvGrpSpPr/>
          <p:nvPr/>
        </p:nvGrpSpPr>
        <p:grpSpPr>
          <a:xfrm>
            <a:off x="2306620" y="2579315"/>
            <a:ext cx="885110" cy="553194"/>
            <a:chOff x="1605580" y="922585"/>
            <a:chExt cx="885110" cy="553194"/>
          </a:xfrm>
        </p:grpSpPr>
        <p:sp>
          <p:nvSpPr>
            <p:cNvPr id="483" name="Rounded Rectangle 482"/>
            <p:cNvSpPr/>
            <p:nvPr/>
          </p:nvSpPr>
          <p:spPr>
            <a:xfrm>
              <a:off x="160558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4" name="Rounded Rectangle 27"/>
            <p:cNvSpPr txBox="1"/>
            <p:nvPr/>
          </p:nvSpPr>
          <p:spPr>
            <a:xfrm>
              <a:off x="162178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rPr>
                <a:t>Reading the Dataset</a:t>
              </a:r>
              <a:endParaRPr lang="en-US" sz="800" kern="1200" dirty="0"/>
            </a:p>
          </p:txBody>
        </p:sp>
      </p:grpSp>
      <p:sp>
        <p:nvSpPr>
          <p:cNvPr id="357" name="Straight Connector 28"/>
          <p:cNvSpPr/>
          <p:nvPr/>
        </p:nvSpPr>
        <p:spPr>
          <a:xfrm>
            <a:off x="2195981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8" name="Group 357"/>
          <p:cNvGrpSpPr/>
          <p:nvPr/>
        </p:nvGrpSpPr>
        <p:grpSpPr>
          <a:xfrm>
            <a:off x="2306620" y="3270807"/>
            <a:ext cx="885110" cy="553194"/>
            <a:chOff x="1605580" y="1614077"/>
            <a:chExt cx="885110" cy="553194"/>
          </a:xfrm>
        </p:grpSpPr>
        <p:sp>
          <p:nvSpPr>
            <p:cNvPr id="481" name="Rounded Rectangle 480"/>
            <p:cNvSpPr/>
            <p:nvPr/>
          </p:nvSpPr>
          <p:spPr>
            <a:xfrm>
              <a:off x="160558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2" name="Rounded Rectangle 30"/>
            <p:cNvSpPr txBox="1"/>
            <p:nvPr/>
          </p:nvSpPr>
          <p:spPr>
            <a:xfrm>
              <a:off x="162178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smtClean="0"/>
                <a:t>Handling Missing Data</a:t>
              </a:r>
              <a:endParaRPr lang="en-US" sz="800" kern="1200" dirty="0"/>
            </a:p>
          </p:txBody>
        </p:sp>
      </p:grpSp>
      <p:sp>
        <p:nvSpPr>
          <p:cNvPr id="359" name="Straight Connector 31"/>
          <p:cNvSpPr/>
          <p:nvPr/>
        </p:nvSpPr>
        <p:spPr>
          <a:xfrm>
            <a:off x="2195981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0" name="Group 359"/>
          <p:cNvGrpSpPr/>
          <p:nvPr/>
        </p:nvGrpSpPr>
        <p:grpSpPr>
          <a:xfrm>
            <a:off x="2306620" y="3962300"/>
            <a:ext cx="885110" cy="553194"/>
            <a:chOff x="1605580" y="2305570"/>
            <a:chExt cx="885110" cy="553194"/>
          </a:xfrm>
        </p:grpSpPr>
        <p:sp>
          <p:nvSpPr>
            <p:cNvPr id="479" name="Rounded Rectangle 478"/>
            <p:cNvSpPr/>
            <p:nvPr/>
          </p:nvSpPr>
          <p:spPr>
            <a:xfrm>
              <a:off x="160558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0" name="Rounded Rectangle 33"/>
            <p:cNvSpPr txBox="1"/>
            <p:nvPr/>
          </p:nvSpPr>
          <p:spPr>
            <a:xfrm>
              <a:off x="162178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b="0" i="0" kern="1200" dirty="0" smtClean="0"/>
                <a:t>Conversion to the Tensor Format</a:t>
              </a:r>
              <a:endParaRPr lang="en-US" sz="800" kern="1200" dirty="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468327" y="1887822"/>
            <a:ext cx="1106388" cy="553194"/>
            <a:chOff x="2767287" y="231092"/>
            <a:chExt cx="1106388" cy="553194"/>
          </a:xfrm>
        </p:grpSpPr>
        <p:sp>
          <p:nvSpPr>
            <p:cNvPr id="477" name="Rounded Rectangle 476"/>
            <p:cNvSpPr/>
            <p:nvPr/>
          </p:nvSpPr>
          <p:spPr>
            <a:xfrm>
              <a:off x="2767287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8" name="Rounded Rectangle 35"/>
            <p:cNvSpPr txBox="1"/>
            <p:nvPr/>
          </p:nvSpPr>
          <p:spPr>
            <a:xfrm>
              <a:off x="2783489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Linear Algebra</a:t>
              </a:r>
              <a:endParaRPr lang="en-US" sz="1200" kern="1200" dirty="0"/>
            </a:p>
          </p:txBody>
        </p:sp>
      </p:grpSp>
      <p:sp>
        <p:nvSpPr>
          <p:cNvPr id="362" name="Straight Connector 36"/>
          <p:cNvSpPr/>
          <p:nvPr/>
        </p:nvSpPr>
        <p:spPr>
          <a:xfrm>
            <a:off x="3578966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3" name="Group 362"/>
          <p:cNvGrpSpPr/>
          <p:nvPr/>
        </p:nvGrpSpPr>
        <p:grpSpPr>
          <a:xfrm>
            <a:off x="3689605" y="2579315"/>
            <a:ext cx="885110" cy="553194"/>
            <a:chOff x="2988565" y="922585"/>
            <a:chExt cx="885110" cy="553194"/>
          </a:xfrm>
        </p:grpSpPr>
        <p:sp>
          <p:nvSpPr>
            <p:cNvPr id="475" name="Rounded Rectangle 474"/>
            <p:cNvSpPr/>
            <p:nvPr/>
          </p:nvSpPr>
          <p:spPr>
            <a:xfrm>
              <a:off x="2988565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6" name="Rounded Rectangle 38"/>
            <p:cNvSpPr txBox="1"/>
            <p:nvPr/>
          </p:nvSpPr>
          <p:spPr>
            <a:xfrm>
              <a:off x="3004767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Scalars</a:t>
              </a:r>
              <a:endParaRPr lang="en-US" sz="800" kern="1200" dirty="0"/>
            </a:p>
          </p:txBody>
        </p:sp>
      </p:grpSp>
      <p:sp>
        <p:nvSpPr>
          <p:cNvPr id="364" name="Straight Connector 39"/>
          <p:cNvSpPr/>
          <p:nvPr/>
        </p:nvSpPr>
        <p:spPr>
          <a:xfrm>
            <a:off x="3578966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5" name="Group 364"/>
          <p:cNvGrpSpPr/>
          <p:nvPr/>
        </p:nvGrpSpPr>
        <p:grpSpPr>
          <a:xfrm>
            <a:off x="3689605" y="3270807"/>
            <a:ext cx="885110" cy="553194"/>
            <a:chOff x="2988565" y="1614077"/>
            <a:chExt cx="885110" cy="553194"/>
          </a:xfrm>
        </p:grpSpPr>
        <p:sp>
          <p:nvSpPr>
            <p:cNvPr id="473" name="Rounded Rectangle 472"/>
            <p:cNvSpPr/>
            <p:nvPr/>
          </p:nvSpPr>
          <p:spPr>
            <a:xfrm>
              <a:off x="2988565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4" name="Rounded Rectangle 41"/>
            <p:cNvSpPr txBox="1"/>
            <p:nvPr/>
          </p:nvSpPr>
          <p:spPr>
            <a:xfrm>
              <a:off x="3004767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Vectors</a:t>
              </a:r>
              <a:endParaRPr lang="en-US" sz="800" kern="1200" dirty="0"/>
            </a:p>
          </p:txBody>
        </p:sp>
      </p:grpSp>
      <p:sp>
        <p:nvSpPr>
          <p:cNvPr id="366" name="Straight Connector 42"/>
          <p:cNvSpPr/>
          <p:nvPr/>
        </p:nvSpPr>
        <p:spPr>
          <a:xfrm>
            <a:off x="3578966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7" name="Group 366"/>
          <p:cNvGrpSpPr/>
          <p:nvPr/>
        </p:nvGrpSpPr>
        <p:grpSpPr>
          <a:xfrm>
            <a:off x="3689605" y="3962300"/>
            <a:ext cx="885110" cy="553194"/>
            <a:chOff x="2988565" y="2305570"/>
            <a:chExt cx="885110" cy="553194"/>
          </a:xfrm>
        </p:grpSpPr>
        <p:sp>
          <p:nvSpPr>
            <p:cNvPr id="471" name="Rounded Rectangle 470"/>
            <p:cNvSpPr/>
            <p:nvPr/>
          </p:nvSpPr>
          <p:spPr>
            <a:xfrm>
              <a:off x="2988565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2" name="Rounded Rectangle 44"/>
            <p:cNvSpPr txBox="1"/>
            <p:nvPr/>
          </p:nvSpPr>
          <p:spPr>
            <a:xfrm>
              <a:off x="3004767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Matrices</a:t>
              </a:r>
              <a:endParaRPr lang="en-US" sz="800" kern="1200" dirty="0"/>
            </a:p>
          </p:txBody>
        </p:sp>
      </p:grpSp>
      <p:sp>
        <p:nvSpPr>
          <p:cNvPr id="368" name="Straight Connector 45"/>
          <p:cNvSpPr/>
          <p:nvPr/>
        </p:nvSpPr>
        <p:spPr>
          <a:xfrm>
            <a:off x="3578966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9" name="Group 368"/>
          <p:cNvGrpSpPr/>
          <p:nvPr/>
        </p:nvGrpSpPr>
        <p:grpSpPr>
          <a:xfrm>
            <a:off x="3689605" y="4653793"/>
            <a:ext cx="885110" cy="553194"/>
            <a:chOff x="2988565" y="2997063"/>
            <a:chExt cx="885110" cy="553194"/>
          </a:xfrm>
        </p:grpSpPr>
        <p:sp>
          <p:nvSpPr>
            <p:cNvPr id="469" name="Rounded Rectangle 468"/>
            <p:cNvSpPr/>
            <p:nvPr/>
          </p:nvSpPr>
          <p:spPr>
            <a:xfrm>
              <a:off x="2988565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0" name="Rounded Rectangle 47"/>
            <p:cNvSpPr txBox="1"/>
            <p:nvPr/>
          </p:nvSpPr>
          <p:spPr>
            <a:xfrm>
              <a:off x="3004767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0" i="0" kern="1200" dirty="0" smtClean="0"/>
                <a:t>Tensors</a:t>
              </a:r>
              <a:endParaRPr lang="en-US" sz="800" kern="1200" dirty="0"/>
            </a:p>
          </p:txBody>
        </p:sp>
      </p:grpSp>
      <p:sp>
        <p:nvSpPr>
          <p:cNvPr id="370" name="Straight Connector 48"/>
          <p:cNvSpPr/>
          <p:nvPr/>
        </p:nvSpPr>
        <p:spPr>
          <a:xfrm>
            <a:off x="3578966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1" name="Group 370"/>
          <p:cNvGrpSpPr/>
          <p:nvPr/>
        </p:nvGrpSpPr>
        <p:grpSpPr>
          <a:xfrm>
            <a:off x="3689605" y="5345285"/>
            <a:ext cx="885110" cy="553194"/>
            <a:chOff x="2988565" y="3688555"/>
            <a:chExt cx="885110" cy="553194"/>
          </a:xfrm>
        </p:grpSpPr>
        <p:sp>
          <p:nvSpPr>
            <p:cNvPr id="467" name="Rounded Rectangle 466"/>
            <p:cNvSpPr/>
            <p:nvPr/>
          </p:nvSpPr>
          <p:spPr>
            <a:xfrm>
              <a:off x="2988565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8" name="Rounded Rectangle 50"/>
            <p:cNvSpPr txBox="1"/>
            <p:nvPr/>
          </p:nvSpPr>
          <p:spPr>
            <a:xfrm>
              <a:off x="3004767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Basic Properties of Tensor Arithmetic</a:t>
              </a:r>
              <a:endParaRPr lang="en-US" sz="800" kern="1200" dirty="0"/>
            </a:p>
          </p:txBody>
        </p:sp>
      </p:grpSp>
      <p:sp>
        <p:nvSpPr>
          <p:cNvPr id="372" name="Straight Connector 51"/>
          <p:cNvSpPr/>
          <p:nvPr/>
        </p:nvSpPr>
        <p:spPr>
          <a:xfrm>
            <a:off x="3578966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3" name="Group 372"/>
          <p:cNvGrpSpPr/>
          <p:nvPr/>
        </p:nvGrpSpPr>
        <p:grpSpPr>
          <a:xfrm>
            <a:off x="3689605" y="6036778"/>
            <a:ext cx="885110" cy="553194"/>
            <a:chOff x="2988565" y="4380048"/>
            <a:chExt cx="885110" cy="553194"/>
          </a:xfrm>
        </p:grpSpPr>
        <p:sp>
          <p:nvSpPr>
            <p:cNvPr id="465" name="Rounded Rectangle 464"/>
            <p:cNvSpPr/>
            <p:nvPr/>
          </p:nvSpPr>
          <p:spPr>
            <a:xfrm>
              <a:off x="2988565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6" name="Rounded Rectangle 53"/>
            <p:cNvSpPr txBox="1"/>
            <p:nvPr/>
          </p:nvSpPr>
          <p:spPr>
            <a:xfrm>
              <a:off x="3004767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1" kern="1200" dirty="0" smtClean="0"/>
                <a:t>+6 sections</a:t>
              </a:r>
              <a:endParaRPr lang="en-US" sz="800" i="1" kern="12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4851313" y="1887822"/>
            <a:ext cx="1106388" cy="553194"/>
            <a:chOff x="4150273" y="231092"/>
            <a:chExt cx="1106388" cy="553194"/>
          </a:xfrm>
        </p:grpSpPr>
        <p:sp>
          <p:nvSpPr>
            <p:cNvPr id="463" name="Rounded Rectangle 462"/>
            <p:cNvSpPr/>
            <p:nvPr/>
          </p:nvSpPr>
          <p:spPr>
            <a:xfrm>
              <a:off x="415027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4" name="Rounded Rectangle 55"/>
            <p:cNvSpPr txBox="1"/>
            <p:nvPr/>
          </p:nvSpPr>
          <p:spPr>
            <a:xfrm>
              <a:off x="416647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i="0" kern="1200" dirty="0" smtClean="0"/>
                <a:t>Linear Algebra cont.</a:t>
              </a:r>
              <a:endParaRPr lang="en-US" sz="1200" i="0" kern="1200" dirty="0"/>
            </a:p>
          </p:txBody>
        </p:sp>
      </p:grpSp>
      <p:sp>
        <p:nvSpPr>
          <p:cNvPr id="375" name="Straight Connector 56"/>
          <p:cNvSpPr/>
          <p:nvPr/>
        </p:nvSpPr>
        <p:spPr>
          <a:xfrm>
            <a:off x="496195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6" name="Group 375"/>
          <p:cNvGrpSpPr/>
          <p:nvPr/>
        </p:nvGrpSpPr>
        <p:grpSpPr>
          <a:xfrm>
            <a:off x="5072590" y="2579315"/>
            <a:ext cx="885110" cy="553194"/>
            <a:chOff x="4371550" y="922585"/>
            <a:chExt cx="885110" cy="553194"/>
          </a:xfrm>
        </p:grpSpPr>
        <p:sp>
          <p:nvSpPr>
            <p:cNvPr id="461" name="Rounded Rectangle 460"/>
            <p:cNvSpPr/>
            <p:nvPr/>
          </p:nvSpPr>
          <p:spPr>
            <a:xfrm>
              <a:off x="4371550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2" name="Rounded Rectangle 58"/>
            <p:cNvSpPr txBox="1"/>
            <p:nvPr/>
          </p:nvSpPr>
          <p:spPr>
            <a:xfrm>
              <a:off x="4387752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Reduction</a:t>
              </a:r>
              <a:endParaRPr lang="en-US" sz="800" i="0" kern="1200" dirty="0"/>
            </a:p>
          </p:txBody>
        </p:sp>
      </p:grpSp>
      <p:sp>
        <p:nvSpPr>
          <p:cNvPr id="377" name="Straight Connector 59"/>
          <p:cNvSpPr/>
          <p:nvPr/>
        </p:nvSpPr>
        <p:spPr>
          <a:xfrm>
            <a:off x="496195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78" name="Group 377"/>
          <p:cNvGrpSpPr/>
          <p:nvPr/>
        </p:nvGrpSpPr>
        <p:grpSpPr>
          <a:xfrm>
            <a:off x="5072590" y="3270807"/>
            <a:ext cx="885110" cy="553194"/>
            <a:chOff x="4371550" y="1614077"/>
            <a:chExt cx="885110" cy="553194"/>
          </a:xfrm>
        </p:grpSpPr>
        <p:sp>
          <p:nvSpPr>
            <p:cNvPr id="459" name="Rounded Rectangle 458"/>
            <p:cNvSpPr/>
            <p:nvPr/>
          </p:nvSpPr>
          <p:spPr>
            <a:xfrm>
              <a:off x="4371550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0" name="Rounded Rectangle 61"/>
            <p:cNvSpPr txBox="1"/>
            <p:nvPr/>
          </p:nvSpPr>
          <p:spPr>
            <a:xfrm>
              <a:off x="4387752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Dot Products</a:t>
              </a:r>
              <a:endParaRPr lang="en-US" sz="800" i="0" kern="1200" dirty="0"/>
            </a:p>
          </p:txBody>
        </p:sp>
      </p:grpSp>
      <p:sp>
        <p:nvSpPr>
          <p:cNvPr id="379" name="Straight Connector 62"/>
          <p:cNvSpPr/>
          <p:nvPr/>
        </p:nvSpPr>
        <p:spPr>
          <a:xfrm>
            <a:off x="496195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0" name="Group 379"/>
          <p:cNvGrpSpPr/>
          <p:nvPr/>
        </p:nvGrpSpPr>
        <p:grpSpPr>
          <a:xfrm>
            <a:off x="5072590" y="3962300"/>
            <a:ext cx="885110" cy="553194"/>
            <a:chOff x="4371550" y="2305570"/>
            <a:chExt cx="885110" cy="553194"/>
          </a:xfrm>
        </p:grpSpPr>
        <p:sp>
          <p:nvSpPr>
            <p:cNvPr id="457" name="Rounded Rectangle 456"/>
            <p:cNvSpPr/>
            <p:nvPr/>
          </p:nvSpPr>
          <p:spPr>
            <a:xfrm>
              <a:off x="4371550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8" name="Rounded Rectangle 64"/>
            <p:cNvSpPr txBox="1"/>
            <p:nvPr/>
          </p:nvSpPr>
          <p:spPr>
            <a:xfrm>
              <a:off x="4387752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Matrix-Vector Products</a:t>
              </a:r>
              <a:endParaRPr lang="en-US" sz="800" i="0" kern="1200" dirty="0"/>
            </a:p>
          </p:txBody>
        </p:sp>
      </p:grpSp>
      <p:sp>
        <p:nvSpPr>
          <p:cNvPr id="381" name="Straight Connector 65"/>
          <p:cNvSpPr/>
          <p:nvPr/>
        </p:nvSpPr>
        <p:spPr>
          <a:xfrm>
            <a:off x="496195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2" name="Group 381"/>
          <p:cNvGrpSpPr/>
          <p:nvPr/>
        </p:nvGrpSpPr>
        <p:grpSpPr>
          <a:xfrm>
            <a:off x="5072590" y="4653793"/>
            <a:ext cx="885110" cy="553194"/>
            <a:chOff x="4371550" y="2997063"/>
            <a:chExt cx="885110" cy="553194"/>
          </a:xfrm>
        </p:grpSpPr>
        <p:sp>
          <p:nvSpPr>
            <p:cNvPr id="455" name="Rounded Rectangle 454"/>
            <p:cNvSpPr/>
            <p:nvPr/>
          </p:nvSpPr>
          <p:spPr>
            <a:xfrm>
              <a:off x="4371550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6" name="Rounded Rectangle 67"/>
            <p:cNvSpPr txBox="1"/>
            <p:nvPr/>
          </p:nvSpPr>
          <p:spPr>
            <a:xfrm>
              <a:off x="4387752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Matrix-Matrix Multiplication</a:t>
              </a:r>
              <a:endParaRPr lang="en-US" sz="800" i="0" kern="1200" dirty="0"/>
            </a:p>
          </p:txBody>
        </p:sp>
      </p:grpSp>
      <p:sp>
        <p:nvSpPr>
          <p:cNvPr id="383" name="Straight Connector 68"/>
          <p:cNvSpPr/>
          <p:nvPr/>
        </p:nvSpPr>
        <p:spPr>
          <a:xfrm>
            <a:off x="4961952" y="2441016"/>
            <a:ext cx="110638" cy="31808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180866"/>
                </a:lnTo>
                <a:lnTo>
                  <a:pt x="110638" y="318086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4" name="Group 383"/>
          <p:cNvGrpSpPr/>
          <p:nvPr/>
        </p:nvGrpSpPr>
        <p:grpSpPr>
          <a:xfrm>
            <a:off x="5072590" y="5345285"/>
            <a:ext cx="885110" cy="553194"/>
            <a:chOff x="4371550" y="3688555"/>
            <a:chExt cx="885110" cy="553194"/>
          </a:xfrm>
        </p:grpSpPr>
        <p:sp>
          <p:nvSpPr>
            <p:cNvPr id="453" name="Rounded Rectangle 452"/>
            <p:cNvSpPr/>
            <p:nvPr/>
          </p:nvSpPr>
          <p:spPr>
            <a:xfrm>
              <a:off x="4371550" y="368855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4" name="Rounded Rectangle 70"/>
            <p:cNvSpPr txBox="1"/>
            <p:nvPr/>
          </p:nvSpPr>
          <p:spPr>
            <a:xfrm>
              <a:off x="4387752" y="370475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Norms</a:t>
              </a:r>
              <a:endParaRPr lang="en-US" sz="800" i="0" kern="1200" dirty="0"/>
            </a:p>
          </p:txBody>
        </p:sp>
      </p:grpSp>
      <p:sp>
        <p:nvSpPr>
          <p:cNvPr id="385" name="Straight Connector 71"/>
          <p:cNvSpPr/>
          <p:nvPr/>
        </p:nvSpPr>
        <p:spPr>
          <a:xfrm>
            <a:off x="4961952" y="2441016"/>
            <a:ext cx="110638" cy="387235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872358"/>
                </a:lnTo>
                <a:lnTo>
                  <a:pt x="110638" y="387235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6" name="Group 385"/>
          <p:cNvGrpSpPr/>
          <p:nvPr/>
        </p:nvGrpSpPr>
        <p:grpSpPr>
          <a:xfrm>
            <a:off x="5072590" y="6036778"/>
            <a:ext cx="885110" cy="553194"/>
            <a:chOff x="4371550" y="4380048"/>
            <a:chExt cx="885110" cy="553194"/>
          </a:xfrm>
        </p:grpSpPr>
        <p:sp>
          <p:nvSpPr>
            <p:cNvPr id="451" name="Rounded Rectangle 450"/>
            <p:cNvSpPr/>
            <p:nvPr/>
          </p:nvSpPr>
          <p:spPr>
            <a:xfrm>
              <a:off x="4371550" y="4380048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2" name="Rounded Rectangle 73"/>
            <p:cNvSpPr txBox="1"/>
            <p:nvPr/>
          </p:nvSpPr>
          <p:spPr>
            <a:xfrm>
              <a:off x="4387752" y="4396250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i="0" kern="1200" dirty="0" smtClean="0"/>
                <a:t>More on Linear Algebra</a:t>
              </a:r>
              <a:endParaRPr lang="en-US" sz="800" i="0" kern="12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34298" y="1887822"/>
            <a:ext cx="1106388" cy="553194"/>
            <a:chOff x="5533258" y="231092"/>
            <a:chExt cx="1106388" cy="553194"/>
          </a:xfrm>
        </p:grpSpPr>
        <p:sp>
          <p:nvSpPr>
            <p:cNvPr id="449" name="Rounded Rectangle 448"/>
            <p:cNvSpPr/>
            <p:nvPr/>
          </p:nvSpPr>
          <p:spPr>
            <a:xfrm>
              <a:off x="5533258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0" name="Rounded Rectangle 75"/>
            <p:cNvSpPr txBox="1"/>
            <p:nvPr/>
          </p:nvSpPr>
          <p:spPr>
            <a:xfrm>
              <a:off x="5549460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Calculus</a:t>
              </a:r>
              <a:endParaRPr lang="en-US" sz="1200" kern="1200" dirty="0"/>
            </a:p>
          </p:txBody>
        </p:sp>
      </p:grpSp>
      <p:sp>
        <p:nvSpPr>
          <p:cNvPr id="388" name="Straight Connector 76"/>
          <p:cNvSpPr/>
          <p:nvPr/>
        </p:nvSpPr>
        <p:spPr>
          <a:xfrm>
            <a:off x="6344937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89" name="Group 388"/>
          <p:cNvGrpSpPr/>
          <p:nvPr/>
        </p:nvGrpSpPr>
        <p:grpSpPr>
          <a:xfrm>
            <a:off x="6455576" y="2579315"/>
            <a:ext cx="885110" cy="553194"/>
            <a:chOff x="5754536" y="922585"/>
            <a:chExt cx="885110" cy="553194"/>
          </a:xfrm>
        </p:grpSpPr>
        <p:sp>
          <p:nvSpPr>
            <p:cNvPr id="447" name="Rounded Rectangle 446"/>
            <p:cNvSpPr/>
            <p:nvPr/>
          </p:nvSpPr>
          <p:spPr>
            <a:xfrm>
              <a:off x="575453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8" name="Rounded Rectangle 78"/>
            <p:cNvSpPr txBox="1"/>
            <p:nvPr/>
          </p:nvSpPr>
          <p:spPr>
            <a:xfrm>
              <a:off x="577073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Derivatives and Differentiation</a:t>
              </a:r>
              <a:endParaRPr lang="en-US" sz="800" kern="1200" dirty="0"/>
            </a:p>
          </p:txBody>
        </p:sp>
      </p:grpSp>
      <p:sp>
        <p:nvSpPr>
          <p:cNvPr id="390" name="Straight Connector 79"/>
          <p:cNvSpPr/>
          <p:nvPr/>
        </p:nvSpPr>
        <p:spPr>
          <a:xfrm>
            <a:off x="6344937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1" name="Group 390"/>
          <p:cNvGrpSpPr/>
          <p:nvPr/>
        </p:nvGrpSpPr>
        <p:grpSpPr>
          <a:xfrm>
            <a:off x="6455576" y="3270807"/>
            <a:ext cx="885110" cy="553194"/>
            <a:chOff x="5754536" y="1614077"/>
            <a:chExt cx="885110" cy="553194"/>
          </a:xfrm>
        </p:grpSpPr>
        <p:sp>
          <p:nvSpPr>
            <p:cNvPr id="445" name="Rounded Rectangle 444"/>
            <p:cNvSpPr/>
            <p:nvPr/>
          </p:nvSpPr>
          <p:spPr>
            <a:xfrm>
              <a:off x="575453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6" name="Rounded Rectangle 81"/>
            <p:cNvSpPr txBox="1"/>
            <p:nvPr/>
          </p:nvSpPr>
          <p:spPr>
            <a:xfrm>
              <a:off x="577073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Partial Derivatives</a:t>
              </a:r>
              <a:endParaRPr lang="en-US" sz="800" kern="1200" dirty="0"/>
            </a:p>
          </p:txBody>
        </p:sp>
      </p:grpSp>
      <p:sp>
        <p:nvSpPr>
          <p:cNvPr id="392" name="Straight Connector 82"/>
          <p:cNvSpPr/>
          <p:nvPr/>
        </p:nvSpPr>
        <p:spPr>
          <a:xfrm>
            <a:off x="6344937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3" name="Group 392"/>
          <p:cNvGrpSpPr/>
          <p:nvPr/>
        </p:nvGrpSpPr>
        <p:grpSpPr>
          <a:xfrm>
            <a:off x="6455576" y="3962300"/>
            <a:ext cx="885110" cy="553194"/>
            <a:chOff x="5754536" y="2305570"/>
            <a:chExt cx="885110" cy="553194"/>
          </a:xfrm>
        </p:grpSpPr>
        <p:sp>
          <p:nvSpPr>
            <p:cNvPr id="443" name="Rounded Rectangle 442"/>
            <p:cNvSpPr/>
            <p:nvPr/>
          </p:nvSpPr>
          <p:spPr>
            <a:xfrm>
              <a:off x="575453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4" name="Rounded Rectangle 84"/>
            <p:cNvSpPr txBox="1"/>
            <p:nvPr/>
          </p:nvSpPr>
          <p:spPr>
            <a:xfrm>
              <a:off x="577073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Gradients</a:t>
              </a:r>
              <a:endParaRPr lang="en-US" sz="800" kern="1200" dirty="0"/>
            </a:p>
          </p:txBody>
        </p:sp>
      </p:grpSp>
      <p:sp>
        <p:nvSpPr>
          <p:cNvPr id="394" name="Straight Connector 85"/>
          <p:cNvSpPr/>
          <p:nvPr/>
        </p:nvSpPr>
        <p:spPr>
          <a:xfrm>
            <a:off x="6344937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5" name="Group 394"/>
          <p:cNvGrpSpPr/>
          <p:nvPr/>
        </p:nvGrpSpPr>
        <p:grpSpPr>
          <a:xfrm>
            <a:off x="6455576" y="4653793"/>
            <a:ext cx="885110" cy="553194"/>
            <a:chOff x="5754536" y="2997063"/>
            <a:chExt cx="885110" cy="553194"/>
          </a:xfrm>
        </p:grpSpPr>
        <p:sp>
          <p:nvSpPr>
            <p:cNvPr id="441" name="Rounded Rectangle 440"/>
            <p:cNvSpPr/>
            <p:nvPr/>
          </p:nvSpPr>
          <p:spPr>
            <a:xfrm>
              <a:off x="5754536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2" name="Rounded Rectangle 87"/>
            <p:cNvSpPr txBox="1"/>
            <p:nvPr/>
          </p:nvSpPr>
          <p:spPr>
            <a:xfrm>
              <a:off x="5770738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Chain Rule</a:t>
              </a:r>
              <a:endParaRPr lang="en-US" sz="800" kern="1200" dirty="0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7617283" y="1887822"/>
            <a:ext cx="1106388" cy="553194"/>
            <a:chOff x="6916243" y="231092"/>
            <a:chExt cx="1106388" cy="553194"/>
          </a:xfrm>
        </p:grpSpPr>
        <p:sp>
          <p:nvSpPr>
            <p:cNvPr id="439" name="Rounded Rectangle 438"/>
            <p:cNvSpPr/>
            <p:nvPr/>
          </p:nvSpPr>
          <p:spPr>
            <a:xfrm>
              <a:off x="6916243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0" name="Rounded Rectangle 89"/>
            <p:cNvSpPr txBox="1"/>
            <p:nvPr/>
          </p:nvSpPr>
          <p:spPr>
            <a:xfrm>
              <a:off x="6932445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Automatic Differentiation</a:t>
              </a:r>
              <a:endParaRPr lang="en-US" sz="1200" kern="1200" dirty="0"/>
            </a:p>
          </p:txBody>
        </p:sp>
      </p:grpSp>
      <p:sp>
        <p:nvSpPr>
          <p:cNvPr id="397" name="Straight Connector 90"/>
          <p:cNvSpPr/>
          <p:nvPr/>
        </p:nvSpPr>
        <p:spPr>
          <a:xfrm>
            <a:off x="7727922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98" name="Group 397"/>
          <p:cNvGrpSpPr/>
          <p:nvPr/>
        </p:nvGrpSpPr>
        <p:grpSpPr>
          <a:xfrm>
            <a:off x="7838561" y="2579315"/>
            <a:ext cx="885110" cy="553194"/>
            <a:chOff x="7137521" y="922585"/>
            <a:chExt cx="885110" cy="553194"/>
          </a:xfrm>
        </p:grpSpPr>
        <p:sp>
          <p:nvSpPr>
            <p:cNvPr id="437" name="Rounded Rectangle 436"/>
            <p:cNvSpPr/>
            <p:nvPr/>
          </p:nvSpPr>
          <p:spPr>
            <a:xfrm>
              <a:off x="7137521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8" name="Rounded Rectangle 92"/>
            <p:cNvSpPr txBox="1"/>
            <p:nvPr/>
          </p:nvSpPr>
          <p:spPr>
            <a:xfrm>
              <a:off x="7153723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 Simple Example</a:t>
              </a:r>
              <a:endParaRPr lang="en-US" sz="800" kern="1200" dirty="0"/>
            </a:p>
          </p:txBody>
        </p:sp>
      </p:grpSp>
      <p:sp>
        <p:nvSpPr>
          <p:cNvPr id="399" name="Straight Connector 93"/>
          <p:cNvSpPr/>
          <p:nvPr/>
        </p:nvSpPr>
        <p:spPr>
          <a:xfrm>
            <a:off x="7727922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0" name="Group 399"/>
          <p:cNvGrpSpPr/>
          <p:nvPr/>
        </p:nvGrpSpPr>
        <p:grpSpPr>
          <a:xfrm>
            <a:off x="7838561" y="3270807"/>
            <a:ext cx="885110" cy="553194"/>
            <a:chOff x="7137521" y="1614077"/>
            <a:chExt cx="885110" cy="553194"/>
          </a:xfrm>
        </p:grpSpPr>
        <p:sp>
          <p:nvSpPr>
            <p:cNvPr id="435" name="Rounded Rectangle 434"/>
            <p:cNvSpPr/>
            <p:nvPr/>
          </p:nvSpPr>
          <p:spPr>
            <a:xfrm>
              <a:off x="7137521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6" name="Rounded Rectangle 95"/>
            <p:cNvSpPr txBox="1"/>
            <p:nvPr/>
          </p:nvSpPr>
          <p:spPr>
            <a:xfrm>
              <a:off x="7153723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Backward for Non-Scalar Variables</a:t>
              </a:r>
              <a:endParaRPr lang="en-US" sz="800" kern="1200" dirty="0"/>
            </a:p>
          </p:txBody>
        </p:sp>
      </p:grpSp>
      <p:sp>
        <p:nvSpPr>
          <p:cNvPr id="401" name="Straight Connector 96"/>
          <p:cNvSpPr/>
          <p:nvPr/>
        </p:nvSpPr>
        <p:spPr>
          <a:xfrm>
            <a:off x="7727922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2" name="Group 401"/>
          <p:cNvGrpSpPr/>
          <p:nvPr/>
        </p:nvGrpSpPr>
        <p:grpSpPr>
          <a:xfrm>
            <a:off x="7838561" y="3962300"/>
            <a:ext cx="885110" cy="553194"/>
            <a:chOff x="7137521" y="2305570"/>
            <a:chExt cx="885110" cy="553194"/>
          </a:xfrm>
        </p:grpSpPr>
        <p:sp>
          <p:nvSpPr>
            <p:cNvPr id="433" name="Rounded Rectangle 432"/>
            <p:cNvSpPr/>
            <p:nvPr/>
          </p:nvSpPr>
          <p:spPr>
            <a:xfrm>
              <a:off x="7137521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4" name="Rounded Rectangle 98"/>
            <p:cNvSpPr txBox="1"/>
            <p:nvPr/>
          </p:nvSpPr>
          <p:spPr>
            <a:xfrm>
              <a:off x="7153723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Detaching Computation</a:t>
              </a:r>
              <a:endParaRPr lang="en-US" sz="800" kern="1200" dirty="0"/>
            </a:p>
          </p:txBody>
        </p:sp>
      </p:grpSp>
      <p:sp>
        <p:nvSpPr>
          <p:cNvPr id="403" name="Straight Connector 99"/>
          <p:cNvSpPr/>
          <p:nvPr/>
        </p:nvSpPr>
        <p:spPr>
          <a:xfrm>
            <a:off x="7727922" y="2441016"/>
            <a:ext cx="110638" cy="24893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89373"/>
                </a:lnTo>
                <a:lnTo>
                  <a:pt x="110638" y="2489373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4" name="Group 403"/>
          <p:cNvGrpSpPr/>
          <p:nvPr/>
        </p:nvGrpSpPr>
        <p:grpSpPr>
          <a:xfrm>
            <a:off x="7838561" y="4653793"/>
            <a:ext cx="885110" cy="553194"/>
            <a:chOff x="7137521" y="2997063"/>
            <a:chExt cx="885110" cy="553194"/>
          </a:xfrm>
        </p:grpSpPr>
        <p:sp>
          <p:nvSpPr>
            <p:cNvPr id="431" name="Rounded Rectangle 430"/>
            <p:cNvSpPr/>
            <p:nvPr/>
          </p:nvSpPr>
          <p:spPr>
            <a:xfrm>
              <a:off x="7137521" y="2997063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2" name="Rounded Rectangle 101"/>
            <p:cNvSpPr txBox="1"/>
            <p:nvPr/>
          </p:nvSpPr>
          <p:spPr>
            <a:xfrm>
              <a:off x="7153723" y="3013265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Computing the Gradient of Python Control Flow</a:t>
              </a:r>
              <a:endParaRPr lang="en-US" sz="800" kern="12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000269" y="1887822"/>
            <a:ext cx="1106388" cy="553194"/>
            <a:chOff x="8299229" y="231092"/>
            <a:chExt cx="1106388" cy="553194"/>
          </a:xfrm>
        </p:grpSpPr>
        <p:sp>
          <p:nvSpPr>
            <p:cNvPr id="429" name="Rounded Rectangle 428"/>
            <p:cNvSpPr/>
            <p:nvPr/>
          </p:nvSpPr>
          <p:spPr>
            <a:xfrm>
              <a:off x="8299229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" name="Rounded Rectangle 103"/>
            <p:cNvSpPr txBox="1"/>
            <p:nvPr/>
          </p:nvSpPr>
          <p:spPr>
            <a:xfrm>
              <a:off x="8315431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i="0" kern="1200" dirty="0" smtClean="0"/>
                <a:t>Probability</a:t>
              </a:r>
              <a:endParaRPr lang="en-US" sz="1200" kern="1200" dirty="0"/>
            </a:p>
          </p:txBody>
        </p:sp>
      </p:grpSp>
      <p:sp>
        <p:nvSpPr>
          <p:cNvPr id="406" name="Straight Connector 104"/>
          <p:cNvSpPr/>
          <p:nvPr/>
        </p:nvSpPr>
        <p:spPr>
          <a:xfrm>
            <a:off x="9110908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7" name="Group 406"/>
          <p:cNvGrpSpPr/>
          <p:nvPr/>
        </p:nvGrpSpPr>
        <p:grpSpPr>
          <a:xfrm>
            <a:off x="9221546" y="2579315"/>
            <a:ext cx="885110" cy="553194"/>
            <a:chOff x="8520506" y="922585"/>
            <a:chExt cx="885110" cy="553194"/>
          </a:xfrm>
        </p:grpSpPr>
        <p:sp>
          <p:nvSpPr>
            <p:cNvPr id="427" name="Rounded Rectangle 426"/>
            <p:cNvSpPr/>
            <p:nvPr/>
          </p:nvSpPr>
          <p:spPr>
            <a:xfrm>
              <a:off x="8520506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8" name="Rounded Rectangle 106"/>
            <p:cNvSpPr txBox="1"/>
            <p:nvPr/>
          </p:nvSpPr>
          <p:spPr>
            <a:xfrm>
              <a:off x="8536708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Basic Probability Theory</a:t>
              </a:r>
              <a:endParaRPr lang="en-US" sz="800" kern="1200" dirty="0"/>
            </a:p>
          </p:txBody>
        </p:sp>
      </p:grpSp>
      <p:sp>
        <p:nvSpPr>
          <p:cNvPr id="408" name="Straight Connector 107"/>
          <p:cNvSpPr/>
          <p:nvPr/>
        </p:nvSpPr>
        <p:spPr>
          <a:xfrm>
            <a:off x="9110908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9" name="Group 408"/>
          <p:cNvGrpSpPr/>
          <p:nvPr/>
        </p:nvGrpSpPr>
        <p:grpSpPr>
          <a:xfrm>
            <a:off x="9221546" y="3270807"/>
            <a:ext cx="885110" cy="553194"/>
            <a:chOff x="8520506" y="1614077"/>
            <a:chExt cx="885110" cy="553194"/>
          </a:xfrm>
        </p:grpSpPr>
        <p:sp>
          <p:nvSpPr>
            <p:cNvPr id="425" name="Rounded Rectangle 424"/>
            <p:cNvSpPr/>
            <p:nvPr/>
          </p:nvSpPr>
          <p:spPr>
            <a:xfrm>
              <a:off x="8520506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6" name="Rounded Rectangle 109"/>
            <p:cNvSpPr txBox="1"/>
            <p:nvPr/>
          </p:nvSpPr>
          <p:spPr>
            <a:xfrm>
              <a:off x="8536708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Dealing with Multiple Random Variables</a:t>
              </a:r>
              <a:endParaRPr lang="en-US" sz="800" kern="1200" dirty="0"/>
            </a:p>
          </p:txBody>
        </p:sp>
      </p:grpSp>
      <p:sp>
        <p:nvSpPr>
          <p:cNvPr id="410" name="Straight Connector 110"/>
          <p:cNvSpPr/>
          <p:nvPr/>
        </p:nvSpPr>
        <p:spPr>
          <a:xfrm>
            <a:off x="9110908" y="2441016"/>
            <a:ext cx="110638" cy="17978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97880"/>
                </a:lnTo>
                <a:lnTo>
                  <a:pt x="110638" y="179788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1" name="Group 410"/>
          <p:cNvGrpSpPr/>
          <p:nvPr/>
        </p:nvGrpSpPr>
        <p:grpSpPr>
          <a:xfrm>
            <a:off x="9221546" y="3962300"/>
            <a:ext cx="885110" cy="553194"/>
            <a:chOff x="8520506" y="2305570"/>
            <a:chExt cx="885110" cy="553194"/>
          </a:xfrm>
        </p:grpSpPr>
        <p:sp>
          <p:nvSpPr>
            <p:cNvPr id="423" name="Rounded Rectangle 422"/>
            <p:cNvSpPr/>
            <p:nvPr/>
          </p:nvSpPr>
          <p:spPr>
            <a:xfrm>
              <a:off x="8520506" y="2305570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4" name="Rounded Rectangle 112"/>
            <p:cNvSpPr txBox="1"/>
            <p:nvPr/>
          </p:nvSpPr>
          <p:spPr>
            <a:xfrm>
              <a:off x="8536708" y="2321772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Expectation and Variance</a:t>
              </a:r>
              <a:endParaRPr lang="en-US" sz="800" kern="1200" dirty="0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10383254" y="1887822"/>
            <a:ext cx="1106388" cy="553194"/>
            <a:chOff x="9682214" y="231092"/>
            <a:chExt cx="1106388" cy="553194"/>
          </a:xfrm>
        </p:grpSpPr>
        <p:sp>
          <p:nvSpPr>
            <p:cNvPr id="421" name="Rounded Rectangle 420"/>
            <p:cNvSpPr/>
            <p:nvPr/>
          </p:nvSpPr>
          <p:spPr>
            <a:xfrm>
              <a:off x="9682214" y="231092"/>
              <a:ext cx="1106388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2" name="Rounded Rectangle 114"/>
            <p:cNvSpPr txBox="1"/>
            <p:nvPr/>
          </p:nvSpPr>
          <p:spPr>
            <a:xfrm>
              <a:off x="9698416" y="247294"/>
              <a:ext cx="1073984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Documentation</a:t>
              </a:r>
              <a:endParaRPr lang="en-US" sz="1200" kern="1200" dirty="0"/>
            </a:p>
          </p:txBody>
        </p:sp>
      </p:grpSp>
      <p:sp>
        <p:nvSpPr>
          <p:cNvPr id="413" name="Straight Connector 115"/>
          <p:cNvSpPr/>
          <p:nvPr/>
        </p:nvSpPr>
        <p:spPr>
          <a:xfrm>
            <a:off x="10493893" y="2441016"/>
            <a:ext cx="110638" cy="4148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14895"/>
                </a:lnTo>
                <a:lnTo>
                  <a:pt x="110638" y="41489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4" name="Group 413"/>
          <p:cNvGrpSpPr/>
          <p:nvPr/>
        </p:nvGrpSpPr>
        <p:grpSpPr>
          <a:xfrm>
            <a:off x="10604532" y="2579315"/>
            <a:ext cx="885110" cy="553194"/>
            <a:chOff x="9903492" y="922585"/>
            <a:chExt cx="885110" cy="553194"/>
          </a:xfrm>
        </p:grpSpPr>
        <p:sp>
          <p:nvSpPr>
            <p:cNvPr id="419" name="Rounded Rectangle 418"/>
            <p:cNvSpPr/>
            <p:nvPr/>
          </p:nvSpPr>
          <p:spPr>
            <a:xfrm>
              <a:off x="9903492" y="922585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0" name="Rounded Rectangle 117"/>
            <p:cNvSpPr txBox="1"/>
            <p:nvPr/>
          </p:nvSpPr>
          <p:spPr>
            <a:xfrm>
              <a:off x="9919694" y="938787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All the Functions and Classes in a Module</a:t>
              </a:r>
              <a:endParaRPr lang="en-US" sz="800" kern="1200" dirty="0"/>
            </a:p>
          </p:txBody>
        </p:sp>
      </p:grpSp>
      <p:sp>
        <p:nvSpPr>
          <p:cNvPr id="415" name="Straight Connector 118"/>
          <p:cNvSpPr/>
          <p:nvPr/>
        </p:nvSpPr>
        <p:spPr>
          <a:xfrm>
            <a:off x="10493893" y="2441016"/>
            <a:ext cx="110638" cy="110638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6388"/>
                </a:lnTo>
                <a:lnTo>
                  <a:pt x="110638" y="110638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6" name="Group 415"/>
          <p:cNvGrpSpPr/>
          <p:nvPr/>
        </p:nvGrpSpPr>
        <p:grpSpPr>
          <a:xfrm>
            <a:off x="10604532" y="3270807"/>
            <a:ext cx="885110" cy="553194"/>
            <a:chOff x="9903492" y="1614077"/>
            <a:chExt cx="885110" cy="553194"/>
          </a:xfrm>
        </p:grpSpPr>
        <p:sp>
          <p:nvSpPr>
            <p:cNvPr id="417" name="Rounded Rectangle 416"/>
            <p:cNvSpPr/>
            <p:nvPr/>
          </p:nvSpPr>
          <p:spPr>
            <a:xfrm>
              <a:off x="9903492" y="1614077"/>
              <a:ext cx="885110" cy="5531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8" name="Rounded Rectangle 120"/>
            <p:cNvSpPr txBox="1"/>
            <p:nvPr/>
          </p:nvSpPr>
          <p:spPr>
            <a:xfrm>
              <a:off x="9919694" y="1630279"/>
              <a:ext cx="852706" cy="5207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0160" rIns="15240" bIns="101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800" kern="1200" dirty="0" smtClean="0"/>
                <a:t>Finding the Usage of Specific Functions and Classes</a:t>
              </a:r>
              <a:endParaRPr lang="en-US" sz="800" kern="1200" dirty="0"/>
            </a:p>
          </p:txBody>
        </p:sp>
      </p:grpSp>
      <p:cxnSp>
        <p:nvCxnSpPr>
          <p:cNvPr id="501" name="Curved Connector 500"/>
          <p:cNvCxnSpPr>
            <a:endCxn id="500" idx="0"/>
          </p:cNvCxnSpPr>
          <p:nvPr/>
        </p:nvCxnSpPr>
        <p:spPr>
          <a:xfrm rot="10800000" flipV="1">
            <a:off x="1255552" y="1573438"/>
            <a:ext cx="471725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endCxn id="485" idx="0"/>
          </p:cNvCxnSpPr>
          <p:nvPr/>
        </p:nvCxnSpPr>
        <p:spPr>
          <a:xfrm rot="10800000" flipV="1">
            <a:off x="2638536" y="1573438"/>
            <a:ext cx="3334274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>
            <a:endCxn id="478" idx="0"/>
          </p:cNvCxnSpPr>
          <p:nvPr/>
        </p:nvCxnSpPr>
        <p:spPr>
          <a:xfrm rot="10800000" flipV="1">
            <a:off x="4021522" y="1573438"/>
            <a:ext cx="1951289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>
            <a:endCxn id="464" idx="0"/>
          </p:cNvCxnSpPr>
          <p:nvPr/>
        </p:nvCxnSpPr>
        <p:spPr>
          <a:xfrm rot="10800000" flipV="1">
            <a:off x="5404508" y="1573438"/>
            <a:ext cx="568303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endCxn id="450" idx="0"/>
          </p:cNvCxnSpPr>
          <p:nvPr/>
        </p:nvCxnSpPr>
        <p:spPr>
          <a:xfrm>
            <a:off x="5972810" y="1573439"/>
            <a:ext cx="814682" cy="330585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endCxn id="439" idx="0"/>
          </p:cNvCxnSpPr>
          <p:nvPr/>
        </p:nvCxnSpPr>
        <p:spPr>
          <a:xfrm>
            <a:off x="5972810" y="1573439"/>
            <a:ext cx="2197667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endCxn id="429" idx="0"/>
          </p:cNvCxnSpPr>
          <p:nvPr/>
        </p:nvCxnSpPr>
        <p:spPr>
          <a:xfrm>
            <a:off x="5972810" y="1573439"/>
            <a:ext cx="3580653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endCxn id="421" idx="0"/>
          </p:cNvCxnSpPr>
          <p:nvPr/>
        </p:nvCxnSpPr>
        <p:spPr>
          <a:xfrm>
            <a:off x="5972810" y="1573439"/>
            <a:ext cx="4963638" cy="314383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141975" y="2400933"/>
            <a:ext cx="1502968" cy="86987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12193787" cy="2282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 In deep learning, we choose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loss functions that are differentiable with respect to our model’s parameters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  <a:endParaRPr lang="ar-EG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F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or </a:t>
                </a:r>
                <a:r>
                  <a:rPr lang="en-GB" sz="1900" dirty="0">
                    <a:solidFill>
                      <a:srgbClr val="002060"/>
                    </a:solidFill>
                  </a:rPr>
                  <a:t>each parameter, we can determine how rapidly the loss would increase or decrease, were we to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increase</a:t>
                </a:r>
                <a:r>
                  <a:rPr lang="en-GB" sz="1900" dirty="0">
                    <a:solidFill>
                      <a:srgbClr val="002060"/>
                    </a:solidFill>
                  </a:rPr>
                  <a:t> or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i="1" dirty="0" smtClean="0">
                    <a:solidFill>
                      <a:srgbClr val="002060"/>
                    </a:solidFill>
                  </a:rPr>
                  <a:t>decrease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that parameter by an infinitesimally small amount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Suppose that we have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whose input and output are both scalars. The derivative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defined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7"/>
                <a:r>
                  <a:rPr lang="en-GB" sz="19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 						(2.4.1)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12193787" cy="2282291"/>
              </a:xfrm>
              <a:prstGeom prst="rect">
                <a:avLst/>
              </a:prstGeom>
              <a:blipFill>
                <a:blip r:embed="rId3"/>
                <a:stretch>
                  <a:fillRect l="-350" t="-1333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629" y="4147289"/>
                <a:ext cx="11240834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exists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said to be differentiable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differentiable at every number of an interval, then this function is differentiable on this interval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can interpret the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derivative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in </a:t>
                </a:r>
                <a:r>
                  <a:rPr lang="en-GB" sz="1900" i="1" dirty="0" smtClean="0">
                    <a:solidFill>
                      <a:srgbClr val="002060"/>
                    </a:solidFill>
                  </a:rPr>
                  <a:t>(2.4.1)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as the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instantaneous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rate of change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with respect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002060"/>
                    </a:solidFill>
                  </a:rPr>
                  <a:t> The so-called instantaneous rate of change is based on the variation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which approaches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0.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147289"/>
                <a:ext cx="11240834" cy="1846659"/>
              </a:xfrm>
              <a:prstGeom prst="rect">
                <a:avLst/>
              </a:prstGeom>
              <a:blipFill>
                <a:blip r:embed="rId4"/>
                <a:stretch>
                  <a:fillRect l="-380" t="-165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0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345524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)=3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3455241" cy="384721"/>
              </a:xfrm>
              <a:prstGeom prst="rect">
                <a:avLst/>
              </a:prstGeom>
              <a:blipFill>
                <a:blip r:embed="rId3"/>
                <a:stretch>
                  <a:fillRect l="-1235" t="-7937" r="-705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00547" y="1578099"/>
            <a:ext cx="10833593" cy="20621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F92672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IPython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display</a:t>
            </a:r>
          </a:p>
          <a:p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1600" i="1" dirty="0" err="1">
                <a:solidFill>
                  <a:srgbClr val="66D9E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6E22E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rgbClr val="FD971F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E81FF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F92672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urier New" panose="02070309020205020404" pitchFamily="49" charset="0"/>
              </a:rPr>
              <a:t> x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0629" y="4251651"/>
                <a:ext cx="11913518" cy="185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By setting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letting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approach 0,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numerical result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in </a:t>
                </a:r>
                <a:r>
                  <a:rPr lang="en-US" sz="1900" i="1" dirty="0" smtClean="0">
                    <a:solidFill>
                      <a:srgbClr val="002060"/>
                    </a:solidFill>
                  </a:rPr>
                  <a:t>(2.4.1) 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approaches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900" i="1" dirty="0" smtClean="0">
                    <a:solidFill>
                      <a:srgbClr val="002060"/>
                    </a:solidFill>
                  </a:rPr>
                  <a:t>.</a:t>
                </a:r>
                <a:br>
                  <a:rPr lang="en-US" sz="1900" i="1" dirty="0" smtClean="0">
                    <a:solidFill>
                      <a:srgbClr val="002060"/>
                    </a:solidFill>
                  </a:rPr>
                </a:br>
                <a:endParaRPr lang="en-US" sz="1900" i="1" dirty="0" smtClean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(</a:t>
                </a:r>
                <a:r>
                  <a:rPr lang="en-GB" sz="1900" dirty="0">
                    <a:solidFill>
                      <a:srgbClr val="002060"/>
                    </a:solidFill>
                  </a:rPr>
                  <a:t>independent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variable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(dependent variable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). 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following expressions are equivalent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lvl="2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(2.4.2)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251651"/>
                <a:ext cx="11913518" cy="1851597"/>
              </a:xfrm>
              <a:prstGeom prst="rect">
                <a:avLst/>
              </a:prstGeom>
              <a:blipFill>
                <a:blip r:embed="rId4"/>
                <a:stretch>
                  <a:fillRect l="-358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Derivatives and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0629" y="1001487"/>
                <a:ext cx="6276718" cy="155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Differentiation 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common functions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(C is a constant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),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(the power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rule,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is any real number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),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,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𝐷𝑙𝑛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)=1/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</a:t>
                </a:r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6276718" cy="1554272"/>
              </a:xfrm>
              <a:prstGeom prst="rect">
                <a:avLst/>
              </a:prstGeom>
              <a:blipFill>
                <a:blip r:embed="rId3"/>
                <a:stretch>
                  <a:fillRect l="-680" t="-1961" r="-9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0629" y="2555759"/>
                <a:ext cx="11904221" cy="4279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Suppose that functions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are both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differentiable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, we have the following rules: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Constant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multiple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rule:</a:t>
                </a:r>
              </a:p>
              <a:p>
                <a:pPr lvl="2"/>
                <a:r>
                  <a:rPr lang="en-GB" sz="1900" dirty="0">
                    <a:solidFill>
                      <a:srgbClr val="002060"/>
                    </a:solidFill>
                  </a:rPr>
                  <a:t>	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		(2.4.3)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Sum rule:</a:t>
                </a:r>
              </a:p>
              <a:p>
                <a:pPr lvl="5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(2.4.4)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Product rule:</a:t>
                </a:r>
              </a:p>
              <a:p>
                <a:pPr lvl="5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(2.4.5)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Quotient rule:</a:t>
                </a:r>
              </a:p>
              <a:p>
                <a:pPr lvl="1"/>
                <a:r>
                  <a:rPr lang="en-US" sz="1900" dirty="0">
                    <a:solidFill>
                      <a:srgbClr val="002060"/>
                    </a:solidFill>
                  </a:rPr>
                  <a:t>	</a:t>
                </a:r>
                <a:r>
                  <a:rPr lang="en-US" sz="1900" dirty="0" smtClean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1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9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900" dirty="0" smtClean="0">
                    <a:solidFill>
                      <a:srgbClr val="002060"/>
                    </a:solidFill>
                  </a:rPr>
                  <a:t>						(2.4.6)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555759"/>
                <a:ext cx="11904221" cy="4279120"/>
              </a:xfrm>
              <a:prstGeom prst="rect">
                <a:avLst/>
              </a:prstGeom>
              <a:blipFill>
                <a:blip r:embed="rId4"/>
                <a:stretch>
                  <a:fillRect l="-358" t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8497</TotalTime>
  <Words>1404</Words>
  <Application>Microsoft Office PowerPoint</Application>
  <PresentationFormat>Widescreen</PresentationFormat>
  <Paragraphs>463</Paragraphs>
  <Slides>20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249</cp:revision>
  <dcterms:created xsi:type="dcterms:W3CDTF">2020-09-22T17:05:08Z</dcterms:created>
  <dcterms:modified xsi:type="dcterms:W3CDTF">2020-10-27T00:49:02Z</dcterms:modified>
</cp:coreProperties>
</file>