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5" r:id="rId4"/>
    <p:sldId id="266" r:id="rId5"/>
    <p:sldId id="267" r:id="rId6"/>
    <p:sldId id="273" r:id="rId7"/>
    <p:sldId id="261" r:id="rId8"/>
    <p:sldId id="268" r:id="rId9"/>
    <p:sldId id="280" r:id="rId10"/>
    <p:sldId id="269" r:id="rId11"/>
    <p:sldId id="281" r:id="rId12"/>
    <p:sldId id="274" r:id="rId13"/>
    <p:sldId id="275" r:id="rId14"/>
    <p:sldId id="282" r:id="rId15"/>
    <p:sldId id="276" r:id="rId16"/>
    <p:sldId id="287" r:id="rId17"/>
    <p:sldId id="283" r:id="rId18"/>
    <p:sldId id="288" r:id="rId19"/>
    <p:sldId id="289" r:id="rId20"/>
    <p:sldId id="284" r:id="rId21"/>
    <p:sldId id="290" r:id="rId22"/>
    <p:sldId id="300" r:id="rId23"/>
    <p:sldId id="301" r:id="rId24"/>
    <p:sldId id="302" r:id="rId25"/>
    <p:sldId id="303" r:id="rId26"/>
    <p:sldId id="29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293" r:id="rId47"/>
    <p:sldId id="323" r:id="rId48"/>
    <p:sldId id="294" r:id="rId49"/>
    <p:sldId id="324" r:id="rId50"/>
    <p:sldId id="325" r:id="rId51"/>
    <p:sldId id="295" r:id="rId52"/>
    <p:sldId id="326" r:id="rId53"/>
    <p:sldId id="327" r:id="rId54"/>
    <p:sldId id="328" r:id="rId55"/>
    <p:sldId id="331" r:id="rId56"/>
    <p:sldId id="296" r:id="rId57"/>
    <p:sldId id="329" r:id="rId58"/>
    <p:sldId id="332" r:id="rId59"/>
    <p:sldId id="330" r:id="rId60"/>
    <p:sldId id="333" r:id="rId61"/>
    <p:sldId id="297" r:id="rId62"/>
    <p:sldId id="334" r:id="rId63"/>
    <p:sldId id="335" r:id="rId64"/>
    <p:sldId id="336" r:id="rId65"/>
    <p:sldId id="337" r:id="rId66"/>
    <p:sldId id="338" r:id="rId67"/>
    <p:sldId id="33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5B9BD5"/>
    <a:srgbClr val="FFFFB3"/>
    <a:srgbClr val="BEBADA"/>
    <a:srgbClr val="8DD3C7"/>
    <a:srgbClr val="FFFFFF"/>
    <a:srgbClr val="FAFAFA"/>
    <a:srgbClr val="F3F4F3"/>
    <a:srgbClr val="EBFFEB"/>
    <a:srgbClr val="4DA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A Motivating Example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Data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Models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Kinds of Machine Learning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Supervised learning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The Road to Deep Learning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Success Stories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Roots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The Key Components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Objective functions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93E04EEE-3FDD-4AA9-9A42-FB24F5771F7B}">
      <dgm:prSet phldrT="[Text]"/>
      <dgm:spPr/>
      <dgm:t>
        <a:bodyPr/>
        <a:lstStyle/>
        <a:p>
          <a:r>
            <a:rPr lang="en-US" b="0" i="0" smtClean="0"/>
            <a:t>Optimization algorithms</a:t>
          </a:r>
          <a:endParaRPr lang="en-US" dirty="0"/>
        </a:p>
      </dgm:t>
    </dgm:pt>
    <dgm:pt modelId="{744F22AA-FD27-49F1-9D1F-617C8FC5DB2D}" type="parTrans" cxnId="{F67C2405-8B65-4DEB-A258-DB5F9D96AB14}">
      <dgm:prSet/>
      <dgm:spPr/>
      <dgm:t>
        <a:bodyPr/>
        <a:lstStyle/>
        <a:p>
          <a:endParaRPr lang="en-US"/>
        </a:p>
      </dgm:t>
    </dgm:pt>
    <dgm:pt modelId="{65B5A68C-76EA-4CC3-BA25-91F5C5F8B6A1}" type="sibTrans" cxnId="{F67C2405-8B65-4DEB-A258-DB5F9D96AB14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Unsupervised learning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E122F2C2-8EA5-430A-BB58-23952E1EDC6E}">
      <dgm:prSet phldrT="[Text]"/>
      <dgm:spPr/>
      <dgm:t>
        <a:bodyPr/>
        <a:lstStyle/>
        <a:p>
          <a:r>
            <a:rPr lang="en-US" b="0" i="0" dirty="0" smtClean="0"/>
            <a:t>Interacting with an Environment</a:t>
          </a:r>
          <a:endParaRPr lang="en-US" dirty="0"/>
        </a:p>
      </dgm:t>
    </dgm:pt>
    <dgm:pt modelId="{63639053-3779-43F9-A9A5-2148316634BB}" type="parTrans" cxnId="{F9DEE3BB-4A84-4A7B-AF9D-CD5F2BD33E77}">
      <dgm:prSet/>
      <dgm:spPr/>
      <dgm:t>
        <a:bodyPr/>
        <a:lstStyle/>
        <a:p>
          <a:endParaRPr lang="en-US"/>
        </a:p>
      </dgm:t>
    </dgm:pt>
    <dgm:pt modelId="{3305D873-7CAA-435B-9898-A5BDE66685FF}" type="sibTrans" cxnId="{F9DEE3BB-4A84-4A7B-AF9D-CD5F2BD33E77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Reinforcement learning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1" presStyleCnt="8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7020F-F1DF-49DB-89AA-6632DD21D3CC}" type="pres">
      <dgm:prSet presAssocID="{744F22AA-FD27-49F1-9D1F-617C8FC5DB2D}" presName="Name13" presStyleLbl="parChTrans1D2" presStyleIdx="3" presStyleCnt="8"/>
      <dgm:spPr/>
      <dgm:t>
        <a:bodyPr/>
        <a:lstStyle/>
        <a:p>
          <a:endParaRPr lang="en-US"/>
        </a:p>
      </dgm:t>
    </dgm:pt>
    <dgm:pt modelId="{8AE0E4B2-0850-45C2-8F97-9265E4E14366}" type="pres">
      <dgm:prSet presAssocID="{93E04EEE-3FDD-4AA9-9A42-FB24F5771F7B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4" presStyleCnt="8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5" presStyleCnt="8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3B926-7315-4197-93DA-820BF05EE309}" type="pres">
      <dgm:prSet presAssocID="{63639053-3779-43F9-A9A5-2148316634BB}" presName="Name13" presStyleLbl="parChTrans1D2" presStyleIdx="6" presStyleCnt="8"/>
      <dgm:spPr/>
      <dgm:t>
        <a:bodyPr/>
        <a:lstStyle/>
        <a:p>
          <a:endParaRPr lang="en-US"/>
        </a:p>
      </dgm:t>
    </dgm:pt>
    <dgm:pt modelId="{9778EADE-E52E-4530-B251-50FBD15BF335}" type="pres">
      <dgm:prSet presAssocID="{E122F2C2-8EA5-430A-BB58-23952E1EDC6E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3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3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4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4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5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5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6" presStyleCnt="7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6" presStyleCnt="7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</dgm:ptLst>
  <dgm:cxnLst>
    <dgm:cxn modelId="{AF16C933-29AD-41AD-875E-9F3367A5B9A0}" type="presOf" srcId="{93E04EEE-3FDD-4AA9-9A42-FB24F5771F7B}" destId="{8AE0E4B2-0850-45C2-8F97-9265E4E14366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F9DEE3BB-4A84-4A7B-AF9D-CD5F2BD33E77}" srcId="{59508381-BDDA-4E8C-BC7C-B78ED07EE39E}" destId="{E122F2C2-8EA5-430A-BB58-23952E1EDC6E}" srcOrd="2" destOrd="0" parTransId="{63639053-3779-43F9-A9A5-2148316634BB}" sibTransId="{3305D873-7CAA-435B-9898-A5BDE66685FF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67551018-62DB-49CD-AB3F-6F200C6571B3}" srcId="{59508381-BDDA-4E8C-BC7C-B78ED07EE39E}" destId="{3A3402C9-27E7-4BB8-B505-112B51E7C0C2}" srcOrd="1" destOrd="0" parTransId="{9FEB9203-23E2-4367-A66D-A86F13605F4E}" sibTransId="{D201316B-6487-4E97-9757-67A52D3BF309}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07AEC029-4B79-453A-8E0D-38E617BEE9F3}" type="presOf" srcId="{E122F2C2-8EA5-430A-BB58-23952E1EDC6E}" destId="{9778EADE-E52E-4530-B251-50FBD15BF335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F67C2405-8B65-4DEB-A258-DB5F9D96AB14}" srcId="{71816DD0-841D-482F-87E1-1710163EFD13}" destId="{93E04EEE-3FDD-4AA9-9A42-FB24F5771F7B}" srcOrd="3" destOrd="0" parTransId="{744F22AA-FD27-49F1-9D1F-617C8FC5DB2D}" sibTransId="{65B5A68C-76EA-4CC3-BA25-91F5C5F8B6A1}"/>
    <dgm:cxn modelId="{822D2626-C165-4F78-96F9-15E5E4B8062F}" srcId="{354D35BC-1F2D-4EAA-85A6-BE48232E40CC}" destId="{8B37F236-DD10-4E7F-B8E7-C94829AB9BCD}" srcOrd="4" destOrd="0" parTransId="{537ACCB1-CDB1-4178-B1A5-A6CAD6FCF978}" sibTransId="{17FEB760-E216-4916-A538-0DAE8742CC9F}"/>
    <dgm:cxn modelId="{72E688A8-CD82-4A0E-98A5-D1EE1F9492CC}" srcId="{354D35BC-1F2D-4EAA-85A6-BE48232E40CC}" destId="{97F0ABBE-D5D0-4B15-B733-F568695A8856}" srcOrd="3" destOrd="0" parTransId="{5DB83438-CA92-4EE1-9E20-C456A4D68811}" sibTransId="{174F84ED-D00E-4BE2-BD89-39AEF790C12A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76B06992-E9C7-4B73-B558-F4CD9557C6AD}" srcId="{354D35BC-1F2D-4EAA-85A6-BE48232E40CC}" destId="{86BA74F2-517E-460F-8310-8CF361495833}" srcOrd="6" destOrd="0" parTransId="{7CB52F5E-E2BE-414B-99DF-3F53FC53A002}" sibTransId="{5E0AA94C-975C-4C77-BDD2-ECD197440BEE}"/>
    <dgm:cxn modelId="{20A0BC64-986D-4EF5-889E-C5EB043B50E6}" type="presOf" srcId="{63639053-3779-43F9-A9A5-2148316634BB}" destId="{1E43B926-7315-4197-93DA-820BF05EE309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B5FB35A5-7641-4916-A4D4-80FACA0AFEC9}" type="presOf" srcId="{744F22AA-FD27-49F1-9D1F-617C8FC5DB2D}" destId="{40D7020F-F1DF-49DB-89AA-6632DD21D3CC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30C974D4-99DD-4E73-88EE-98C1F0BDAC26}" srcId="{354D35BC-1F2D-4EAA-85A6-BE48232E40CC}" destId="{30AC01E8-1F7B-43F6-BC0A-70DD06214353}" srcOrd="5" destOrd="0" parTransId="{5BACB5EE-F6EF-4717-B2C7-0A7356685816}" sibTransId="{AD4B7B5D-0CA6-4237-9B19-057590FBC865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00FA7A7F-845B-4B1B-9F6F-A00EE96DA992}" type="presParOf" srcId="{B9998EB2-D656-4A97-B025-87EBD36431BA}" destId="{40D7020F-F1DF-49DB-89AA-6632DD21D3CC}" srcOrd="6" destOrd="0" presId="urn:microsoft.com/office/officeart/2005/8/layout/hierarchy3"/>
    <dgm:cxn modelId="{2D38EE26-535A-433B-A74C-3AFC035D27B8}" type="presParOf" srcId="{B9998EB2-D656-4A97-B025-87EBD36431BA}" destId="{8AE0E4B2-0850-45C2-8F97-9265E4E14366}" srcOrd="7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6409736D-984F-4913-82BA-CD697F5DE1D9}" type="presParOf" srcId="{723D1E9B-CAE3-4D79-9D37-E4EDBB38187D}" destId="{6C754FA6-3DFA-4385-B238-CB86871B1D35}" srcOrd="2" destOrd="0" presId="urn:microsoft.com/office/officeart/2005/8/layout/hierarchy3"/>
    <dgm:cxn modelId="{D6E57F86-982E-4D51-8D22-39FD1BD2826F}" type="presParOf" srcId="{723D1E9B-CAE3-4D79-9D37-E4EDBB38187D}" destId="{0581E0D5-996D-4F10-B968-15895A106992}" srcOrd="3" destOrd="0" presId="urn:microsoft.com/office/officeart/2005/8/layout/hierarchy3"/>
    <dgm:cxn modelId="{47A3DE9F-C2F6-45BA-923A-02436A940616}" type="presParOf" srcId="{723D1E9B-CAE3-4D79-9D37-E4EDBB38187D}" destId="{1E43B926-7315-4197-93DA-820BF05EE309}" srcOrd="4" destOrd="0" presId="urn:microsoft.com/office/officeart/2005/8/layout/hierarchy3"/>
    <dgm:cxn modelId="{E10FBD5D-1A65-4C73-B23E-93EE8AF90F2E}" type="presParOf" srcId="{723D1E9B-CAE3-4D79-9D37-E4EDBB38187D}" destId="{9778EADE-E52E-4530-B251-50FBD15BF335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EFE0A3A6-88B3-406E-88E7-32A5A2C55E22}" type="presParOf" srcId="{5363648D-66E0-4B34-AC6C-83E5A4CF1DFD}" destId="{4E1C430B-BB1D-4ABC-B6BA-33E64EAE5869}" srcOrd="3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9BE5173E-C453-490F-B16B-EB551C88F706}" type="presParOf" srcId="{5363648D-66E0-4B34-AC6C-83E5A4CF1DFD}" destId="{A7BF08B6-AD97-45B2-BF5C-D2E8A2F86293}" srcOrd="4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7D46768C-B4AF-4C19-B2ED-E69FB36AB150}" type="presParOf" srcId="{5363648D-66E0-4B34-AC6C-83E5A4CF1DFD}" destId="{2870CB5A-87C7-4421-988D-4D1A256E5471}" srcOrd="5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11F3C96-D637-4AE7-8287-9B7529AA9D44}" type="presParOf" srcId="{5363648D-66E0-4B34-AC6C-83E5A4CF1DFD}" destId="{3ACEF6A4-79C4-449E-9A01-7FB08D8625EE}" srcOrd="6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3772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Motivating Example</a:t>
          </a:r>
          <a:endParaRPr lang="en-US" sz="1100" kern="1200" dirty="0"/>
        </a:p>
      </dsp:txBody>
      <dsp:txXfrm>
        <a:off x="20143" y="1036989"/>
        <a:ext cx="1085165" cy="526211"/>
      </dsp:txXfrm>
    </dsp:sp>
    <dsp:sp modelId="{12AFD21C-52D2-42E2-B236-08EDAEBB9D65}">
      <dsp:nvSpPr>
        <dsp:cNvPr id="0" name=""/>
        <dsp:cNvSpPr/>
      </dsp:nvSpPr>
      <dsp:spPr>
        <a:xfrm>
          <a:off x="1401157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Key Components</a:t>
          </a:r>
          <a:endParaRPr lang="en-US" sz="1100" kern="1200" dirty="0"/>
        </a:p>
      </dsp:txBody>
      <dsp:txXfrm>
        <a:off x="1417528" y="1036989"/>
        <a:ext cx="1085165" cy="526211"/>
      </dsp:txXfrm>
    </dsp:sp>
    <dsp:sp modelId="{AD1E4E55-6F34-477C-9329-3B9837B204CA}">
      <dsp:nvSpPr>
        <dsp:cNvPr id="0" name=""/>
        <dsp:cNvSpPr/>
      </dsp:nvSpPr>
      <dsp:spPr>
        <a:xfrm>
          <a:off x="1512948" y="1579572"/>
          <a:ext cx="111790" cy="419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15"/>
              </a:lnTo>
              <a:lnTo>
                <a:pt x="111790" y="419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24738" y="1719310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Data</a:t>
          </a:r>
          <a:endParaRPr lang="en-US" sz="1000" kern="1200" dirty="0"/>
        </a:p>
      </dsp:txBody>
      <dsp:txXfrm>
        <a:off x="1641109" y="1735681"/>
        <a:ext cx="861584" cy="526211"/>
      </dsp:txXfrm>
    </dsp:sp>
    <dsp:sp modelId="{1AEA4E09-21A8-4C8C-899C-E13C65F06FCC}">
      <dsp:nvSpPr>
        <dsp:cNvPr id="0" name=""/>
        <dsp:cNvSpPr/>
      </dsp:nvSpPr>
      <dsp:spPr>
        <a:xfrm>
          <a:off x="1512948" y="1579572"/>
          <a:ext cx="111790" cy="111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07"/>
              </a:lnTo>
              <a:lnTo>
                <a:pt x="111790" y="11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24738" y="2418003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Models</a:t>
          </a:r>
          <a:endParaRPr lang="en-US" sz="1000" kern="1200" dirty="0"/>
        </a:p>
      </dsp:txBody>
      <dsp:txXfrm>
        <a:off x="1641109" y="2434374"/>
        <a:ext cx="861584" cy="526211"/>
      </dsp:txXfrm>
    </dsp:sp>
    <dsp:sp modelId="{2717406F-E20C-407E-98ED-1F24C1EB83D8}">
      <dsp:nvSpPr>
        <dsp:cNvPr id="0" name=""/>
        <dsp:cNvSpPr/>
      </dsp:nvSpPr>
      <dsp:spPr>
        <a:xfrm>
          <a:off x="1512948" y="1579572"/>
          <a:ext cx="111790" cy="1816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599"/>
              </a:lnTo>
              <a:lnTo>
                <a:pt x="111790" y="1816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24738" y="3116695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Objective functions</a:t>
          </a:r>
          <a:endParaRPr lang="en-US" sz="1000" kern="1200" dirty="0"/>
        </a:p>
      </dsp:txBody>
      <dsp:txXfrm>
        <a:off x="1641109" y="3133066"/>
        <a:ext cx="861584" cy="526211"/>
      </dsp:txXfrm>
    </dsp:sp>
    <dsp:sp modelId="{40D7020F-F1DF-49DB-89AA-6632DD21D3CC}">
      <dsp:nvSpPr>
        <dsp:cNvPr id="0" name=""/>
        <dsp:cNvSpPr/>
      </dsp:nvSpPr>
      <dsp:spPr>
        <a:xfrm>
          <a:off x="1512948" y="1579572"/>
          <a:ext cx="111790" cy="25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292"/>
              </a:lnTo>
              <a:lnTo>
                <a:pt x="111790" y="25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0E4B2-0850-45C2-8F97-9265E4E14366}">
      <dsp:nvSpPr>
        <dsp:cNvPr id="0" name=""/>
        <dsp:cNvSpPr/>
      </dsp:nvSpPr>
      <dsp:spPr>
        <a:xfrm>
          <a:off x="1624738" y="3815387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Optimization algorithms</a:t>
          </a:r>
          <a:endParaRPr lang="en-US" sz="1000" kern="1200" dirty="0"/>
        </a:p>
      </dsp:txBody>
      <dsp:txXfrm>
        <a:off x="1641109" y="3831758"/>
        <a:ext cx="861584" cy="526211"/>
      </dsp:txXfrm>
    </dsp:sp>
    <dsp:sp modelId="{2417A736-F546-4F20-9B1C-7C64AC79CEA2}">
      <dsp:nvSpPr>
        <dsp:cNvPr id="0" name=""/>
        <dsp:cNvSpPr/>
      </dsp:nvSpPr>
      <dsp:spPr>
        <a:xfrm>
          <a:off x="2798541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Kinds of Machine Learning</a:t>
          </a:r>
          <a:endParaRPr lang="en-US" sz="1100" kern="1200" dirty="0"/>
        </a:p>
      </dsp:txBody>
      <dsp:txXfrm>
        <a:off x="2814912" y="1036989"/>
        <a:ext cx="1085165" cy="526211"/>
      </dsp:txXfrm>
    </dsp:sp>
    <dsp:sp modelId="{4B15EEFE-1F47-498D-ADCB-9F19D795E9D0}">
      <dsp:nvSpPr>
        <dsp:cNvPr id="0" name=""/>
        <dsp:cNvSpPr/>
      </dsp:nvSpPr>
      <dsp:spPr>
        <a:xfrm>
          <a:off x="2910332" y="1579572"/>
          <a:ext cx="111790" cy="419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15"/>
              </a:lnTo>
              <a:lnTo>
                <a:pt x="111790" y="419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022123" y="1719310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Supervised learning</a:t>
          </a:r>
          <a:endParaRPr lang="en-US" sz="1000" kern="1200" dirty="0"/>
        </a:p>
      </dsp:txBody>
      <dsp:txXfrm>
        <a:off x="3038494" y="1735681"/>
        <a:ext cx="861584" cy="526211"/>
      </dsp:txXfrm>
    </dsp:sp>
    <dsp:sp modelId="{6C754FA6-3DFA-4385-B238-CB86871B1D35}">
      <dsp:nvSpPr>
        <dsp:cNvPr id="0" name=""/>
        <dsp:cNvSpPr/>
      </dsp:nvSpPr>
      <dsp:spPr>
        <a:xfrm>
          <a:off x="2910332" y="1579572"/>
          <a:ext cx="111790" cy="111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07"/>
              </a:lnTo>
              <a:lnTo>
                <a:pt x="111790" y="11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022123" y="2418003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Unsupervised learning</a:t>
          </a:r>
          <a:endParaRPr lang="en-US" sz="1000" kern="1200" dirty="0"/>
        </a:p>
      </dsp:txBody>
      <dsp:txXfrm>
        <a:off x="3038494" y="2434374"/>
        <a:ext cx="861584" cy="526211"/>
      </dsp:txXfrm>
    </dsp:sp>
    <dsp:sp modelId="{1E43B926-7315-4197-93DA-820BF05EE309}">
      <dsp:nvSpPr>
        <dsp:cNvPr id="0" name=""/>
        <dsp:cNvSpPr/>
      </dsp:nvSpPr>
      <dsp:spPr>
        <a:xfrm>
          <a:off x="2910332" y="1579572"/>
          <a:ext cx="111790" cy="1816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599"/>
              </a:lnTo>
              <a:lnTo>
                <a:pt x="111790" y="1816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8EADE-E52E-4530-B251-50FBD15BF335}">
      <dsp:nvSpPr>
        <dsp:cNvPr id="0" name=""/>
        <dsp:cNvSpPr/>
      </dsp:nvSpPr>
      <dsp:spPr>
        <a:xfrm>
          <a:off x="3022123" y="3116695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Interacting with an Environment</a:t>
          </a:r>
          <a:endParaRPr lang="en-US" sz="1000" kern="1200" dirty="0"/>
        </a:p>
      </dsp:txBody>
      <dsp:txXfrm>
        <a:off x="3038494" y="3133066"/>
        <a:ext cx="861584" cy="526211"/>
      </dsp:txXfrm>
    </dsp:sp>
    <dsp:sp modelId="{BF7B11E8-C423-44D0-B212-95624E9C8160}">
      <dsp:nvSpPr>
        <dsp:cNvPr id="0" name=""/>
        <dsp:cNvSpPr/>
      </dsp:nvSpPr>
      <dsp:spPr>
        <a:xfrm>
          <a:off x="2910332" y="1579572"/>
          <a:ext cx="111790" cy="25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292"/>
              </a:lnTo>
              <a:lnTo>
                <a:pt x="111790" y="25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022123" y="3815387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Reinforcement learning</a:t>
          </a:r>
          <a:endParaRPr lang="en-US" sz="1000" kern="1200" dirty="0"/>
        </a:p>
      </dsp:txBody>
      <dsp:txXfrm>
        <a:off x="3038494" y="3831758"/>
        <a:ext cx="861584" cy="526211"/>
      </dsp:txXfrm>
    </dsp:sp>
    <dsp:sp modelId="{141C8125-0E03-481F-B78F-71E7ABA5C2AD}">
      <dsp:nvSpPr>
        <dsp:cNvPr id="0" name=""/>
        <dsp:cNvSpPr/>
      </dsp:nvSpPr>
      <dsp:spPr>
        <a:xfrm>
          <a:off x="4195926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Roots</a:t>
          </a:r>
          <a:endParaRPr lang="en-US" sz="1100" kern="1200" dirty="0"/>
        </a:p>
      </dsp:txBody>
      <dsp:txXfrm>
        <a:off x="4212297" y="1036989"/>
        <a:ext cx="1085165" cy="526211"/>
      </dsp:txXfrm>
    </dsp:sp>
    <dsp:sp modelId="{AC38D8A0-9B22-4BE2-AF6F-344AADFE1D8E}">
      <dsp:nvSpPr>
        <dsp:cNvPr id="0" name=""/>
        <dsp:cNvSpPr/>
      </dsp:nvSpPr>
      <dsp:spPr>
        <a:xfrm>
          <a:off x="5593310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0" i="0" kern="1200" dirty="0" smtClean="0"/>
            <a:t>The Road to Deep Learning</a:t>
          </a:r>
          <a:endParaRPr lang="en-US" sz="1100" kern="1200" dirty="0"/>
        </a:p>
      </dsp:txBody>
      <dsp:txXfrm>
        <a:off x="5609681" y="1036989"/>
        <a:ext cx="1085165" cy="526211"/>
      </dsp:txXfrm>
    </dsp:sp>
    <dsp:sp modelId="{4862EF85-1486-42B2-B3EA-FD8FF5BED2D2}">
      <dsp:nvSpPr>
        <dsp:cNvPr id="0" name=""/>
        <dsp:cNvSpPr/>
      </dsp:nvSpPr>
      <dsp:spPr>
        <a:xfrm>
          <a:off x="6990695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Success Stories</a:t>
          </a:r>
          <a:endParaRPr lang="en-US" sz="1100" kern="1200" dirty="0"/>
        </a:p>
      </dsp:txBody>
      <dsp:txXfrm>
        <a:off x="7007066" y="1036989"/>
        <a:ext cx="1085165" cy="526211"/>
      </dsp:txXfrm>
    </dsp:sp>
    <dsp:sp modelId="{EB45E372-9F23-437E-8101-05E43BDE44B1}">
      <dsp:nvSpPr>
        <dsp:cNvPr id="0" name=""/>
        <dsp:cNvSpPr/>
      </dsp:nvSpPr>
      <dsp:spPr>
        <a:xfrm>
          <a:off x="8388079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8404450" y="1036989"/>
        <a:ext cx="1085165" cy="52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gads/what-is-surrogate-optimization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al_component_analysis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l_Friedrich_Gauss" TargetMode="External"/><Relationship Id="rId2" Type="http://schemas.openxmlformats.org/officeDocument/2006/relationships/hyperlink" Target="https://en.wikipedia.org/wiki/Jacob_Bernoulli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nald_Fisher" TargetMode="External"/><Relationship Id="rId2" Type="http://schemas.openxmlformats.org/officeDocument/2006/relationships/hyperlink" Target="https://www.maa.org/press/periodicals/convergence/mathematical-treasures-jacob-kobels-geometr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Turing" TargetMode="External"/><Relationship Id="rId7" Type="http://schemas.openxmlformats.org/officeDocument/2006/relationships/image" Target="../media/image35.gif"/><Relationship Id="rId2" Type="http://schemas.openxmlformats.org/officeDocument/2006/relationships/hyperlink" Target="https://en.wikipedia.org/wiki/Claude_Shann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hyperlink" Target="https://en.wikipedia.org/wiki/Donald_O._Hebb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differences-between-artificial-and-biological-neural-networks-a8b46db828b7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ferences/zreferences.html#sukhbaatar-weston-fergus-ea-2015" TargetMode="External"/><Relationship Id="rId2" Type="http://schemas.openxmlformats.org/officeDocument/2006/relationships/hyperlink" Target="https://d2l.ai/chapter_references/zreferences.html#srivastava-hinton-krizhevsky-ea-201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2l.ai/chapter_references/zreferences.html#goodfellow-pouget-abadie-mirza-ea-2014" TargetMode="External"/><Relationship Id="rId4" Type="http://schemas.openxmlformats.org/officeDocument/2006/relationships/hyperlink" Target="https://d2l.ai/chapter_references/zreferences.html#reed-de-freitas-2015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ffe2/caffe2" TargetMode="External"/><Relationship Id="rId13" Type="http://schemas.openxmlformats.org/officeDocument/2006/relationships/image" Target="../media/image37.png"/><Relationship Id="rId3" Type="http://schemas.openxmlformats.org/officeDocument/2006/relationships/hyperlink" Target="https://github.com/torch" TargetMode="External"/><Relationship Id="rId7" Type="http://schemas.openxmlformats.org/officeDocument/2006/relationships/hyperlink" Target="https://github.com/Microsoft/CNTK" TargetMode="External"/><Relationship Id="rId12" Type="http://schemas.openxmlformats.org/officeDocument/2006/relationships/hyperlink" Target="https://github.com/google/jax" TargetMode="External"/><Relationship Id="rId2" Type="http://schemas.openxmlformats.org/officeDocument/2006/relationships/hyperlink" Target="https://github.com/BVLC/caff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ras-team/keras" TargetMode="External"/><Relationship Id="rId11" Type="http://schemas.openxmlformats.org/officeDocument/2006/relationships/hyperlink" Target="https://github.com/pytorch/pytorch" TargetMode="External"/><Relationship Id="rId5" Type="http://schemas.openxmlformats.org/officeDocument/2006/relationships/hyperlink" Target="https://github.com/tensorflow/tensorflow" TargetMode="External"/><Relationship Id="rId10" Type="http://schemas.openxmlformats.org/officeDocument/2006/relationships/hyperlink" Target="https://github.com/chainer/chainer" TargetMode="External"/><Relationship Id="rId4" Type="http://schemas.openxmlformats.org/officeDocument/2006/relationships/hyperlink" Target="https://github.com/Theano/Theano" TargetMode="External"/><Relationship Id="rId9" Type="http://schemas.openxmlformats.org/officeDocument/2006/relationships/hyperlink" Target="https://github.com/apache/incubator-mxnet" TargetMode="External"/><Relationship Id="rId1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pplication-of-ai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1: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46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3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Data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9339" y="1001487"/>
            <a:ext cx="1102609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Generally, we are concerned with a collection of </a:t>
            </a:r>
            <a:r>
              <a:rPr lang="en-GB" sz="1900" i="1" dirty="0">
                <a:solidFill>
                  <a:srgbClr val="002060"/>
                </a:solidFill>
              </a:rPr>
              <a:t>examples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Each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example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typically consists of a collection of numerical attributes called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features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special feature is designated as the prediction target, (sometimes called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label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or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dependent variable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).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given features from which the model must make its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predictions are called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features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   (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or often,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inputs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covariates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or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independent variables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).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If each example has the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same number of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numerical values,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we say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data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consists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of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fixed-length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vectors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endParaRPr lang="en-GB" sz="19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describe the (constant) length of the vectors as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dimensionality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of the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8" y="3958048"/>
            <a:ext cx="119245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Not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all data can easily be represented as fixed-length vectors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For images of different length, we can crop the images to a fixed size but we risk loosing in the cropped out portion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 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Text data (such as collected from e-commerce websites- Amazon) resists fixed-length representation.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338" y="5160282"/>
            <a:ext cx="68911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Modern models of deep learning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can handle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varying-length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0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</a:t>
            </a:r>
            <a:r>
              <a:rPr lang="en-US" sz="4800" dirty="0" smtClean="0"/>
              <a:t>Example: Data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923201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more data we have, the more powerful </a:t>
            </a:r>
            <a:r>
              <a:rPr lang="en-GB" sz="1900" dirty="0" smtClean="0">
                <a:solidFill>
                  <a:srgbClr val="002060"/>
                </a:solidFill>
              </a:rPr>
              <a:t>models we can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many of the most exciting models in deep learning do not work without large datasets.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Some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others work in the low-data regime, but are no better than traditional approaches.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267074"/>
            <a:ext cx="1092395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Besides </a:t>
            </a:r>
            <a:r>
              <a:rPr lang="en-GB" sz="1900" dirty="0" smtClean="0">
                <a:solidFill>
                  <a:srgbClr val="002060"/>
                </a:solidFill>
              </a:rPr>
              <a:t>having </a:t>
            </a:r>
            <a:r>
              <a:rPr lang="en-GB" sz="1900" dirty="0">
                <a:solidFill>
                  <a:srgbClr val="002060"/>
                </a:solidFill>
              </a:rPr>
              <a:t>lots of data </a:t>
            </a:r>
            <a:r>
              <a:rPr lang="en-GB" sz="1900" dirty="0" smtClean="0">
                <a:solidFill>
                  <a:srgbClr val="002060"/>
                </a:solidFill>
              </a:rPr>
              <a:t>and processing </a:t>
            </a:r>
            <a:r>
              <a:rPr lang="en-GB" sz="1900" dirty="0">
                <a:solidFill>
                  <a:srgbClr val="002060"/>
                </a:solidFill>
              </a:rPr>
              <a:t>it cleverly,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need the </a:t>
            </a:r>
            <a:r>
              <a:rPr lang="en-GB" sz="1900" i="1" dirty="0">
                <a:solidFill>
                  <a:srgbClr val="002060"/>
                </a:solidFill>
              </a:rPr>
              <a:t>right</a:t>
            </a:r>
            <a:r>
              <a:rPr lang="en-GB" sz="1900" dirty="0">
                <a:solidFill>
                  <a:srgbClr val="002060"/>
                </a:solidFill>
              </a:rPr>
              <a:t> data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If the data is full of mistakes, or if the chosen features are not predictive of the target quantity of interest,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learning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is going to fail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46" y="3532661"/>
            <a:ext cx="1103148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In sensitive applications, we must be careful about choosing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i="1" dirty="0" smtClean="0">
                <a:solidFill>
                  <a:srgbClr val="002060"/>
                </a:solidFill>
              </a:rPr>
              <a:t>Garbage </a:t>
            </a:r>
            <a:r>
              <a:rPr lang="en-US" sz="1900" dirty="0" smtClean="0">
                <a:solidFill>
                  <a:srgbClr val="002060"/>
                </a:solidFill>
              </a:rPr>
              <a:t>dataset results in </a:t>
            </a:r>
            <a:r>
              <a:rPr lang="en-US" sz="1900" i="1" dirty="0" smtClean="0">
                <a:solidFill>
                  <a:srgbClr val="002060"/>
                </a:solidFill>
              </a:rPr>
              <a:t>garbage </a:t>
            </a:r>
            <a:r>
              <a:rPr lang="en-US" sz="1900" dirty="0" smtClean="0">
                <a:solidFill>
                  <a:srgbClr val="002060"/>
                </a:solidFill>
              </a:rPr>
              <a:t>model- a model with poor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Examples of sensitive applications</a:t>
            </a:r>
            <a:r>
              <a:rPr lang="ar-EG" sz="1900" dirty="0" smtClean="0">
                <a:solidFill>
                  <a:srgbClr val="002060"/>
                </a:solidFill>
              </a:rPr>
              <a:t>:</a:t>
            </a:r>
            <a:r>
              <a:rPr lang="en-US" sz="1900" dirty="0" smtClean="0">
                <a:solidFill>
                  <a:srgbClr val="002060"/>
                </a:solidFill>
              </a:rPr>
              <a:t> cancer recognition, </a:t>
            </a:r>
            <a:r>
              <a:rPr lang="en-GB" sz="1900" dirty="0">
                <a:solidFill>
                  <a:srgbClr val="002060"/>
                </a:solidFill>
              </a:rPr>
              <a:t>predictive </a:t>
            </a:r>
            <a:r>
              <a:rPr lang="en-GB" sz="1900" dirty="0" smtClean="0">
                <a:solidFill>
                  <a:srgbClr val="002060"/>
                </a:solidFill>
              </a:rPr>
              <a:t>policing, </a:t>
            </a:r>
            <a:r>
              <a:rPr lang="en-GB" sz="1900" dirty="0">
                <a:solidFill>
                  <a:srgbClr val="002060"/>
                </a:solidFill>
              </a:rPr>
              <a:t>and risk models used for </a:t>
            </a:r>
            <a:r>
              <a:rPr lang="en-GB" sz="1900" dirty="0" smtClean="0">
                <a:solidFill>
                  <a:srgbClr val="002060"/>
                </a:solidFill>
              </a:rPr>
              <a:t>lending.</a:t>
            </a:r>
            <a:endParaRPr lang="en-US" sz="1900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46" y="4798248"/>
            <a:ext cx="111265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Failure can also occur when the data </a:t>
            </a:r>
            <a:r>
              <a:rPr lang="en-GB" sz="1900" dirty="0" smtClean="0">
                <a:solidFill>
                  <a:srgbClr val="002060"/>
                </a:solidFill>
              </a:rPr>
              <a:t>does not under-represent </a:t>
            </a:r>
            <a:r>
              <a:rPr lang="en-GB" sz="1900" dirty="0">
                <a:solidFill>
                  <a:srgbClr val="002060"/>
                </a:solidFill>
              </a:rPr>
              <a:t>some groups but reflects societal </a:t>
            </a:r>
            <a:r>
              <a:rPr lang="en-GB" sz="1900" dirty="0" smtClean="0">
                <a:solidFill>
                  <a:srgbClr val="002060"/>
                </a:solidFill>
              </a:rPr>
              <a:t>prejudices.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Example: Hiring decisions that based on </a:t>
            </a:r>
            <a:r>
              <a:rPr lang="en-GB" sz="1900" dirty="0">
                <a:solidFill>
                  <a:srgbClr val="002060"/>
                </a:solidFill>
              </a:rPr>
              <a:t>historical </a:t>
            </a:r>
            <a:r>
              <a:rPr lang="en-GB" sz="1900" dirty="0" smtClean="0">
                <a:solidFill>
                  <a:srgbClr val="002060"/>
                </a:solidFill>
              </a:rPr>
              <a:t>injustices. </a:t>
            </a:r>
            <a:endParaRPr lang="en-US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37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Models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9339" y="1706888"/>
            <a:ext cx="981608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model is a </a:t>
            </a:r>
            <a:r>
              <a:rPr lang="en-GB" sz="1900" dirty="0">
                <a:solidFill>
                  <a:srgbClr val="002060"/>
                </a:solidFill>
              </a:rPr>
              <a:t>computational machinery for ingesting data of one </a:t>
            </a:r>
            <a:r>
              <a:rPr lang="en-GB" sz="1900" dirty="0" smtClean="0">
                <a:solidFill>
                  <a:srgbClr val="002060"/>
                </a:solidFill>
              </a:rPr>
              <a:t>type, and produce predictions.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In particular, we are interested in statistical models that can be estimated from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9" y="4721798"/>
            <a:ext cx="11043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Deep </a:t>
            </a:r>
            <a:r>
              <a:rPr lang="en-US" sz="1900" dirty="0">
                <a:solidFill>
                  <a:srgbClr val="002060"/>
                </a:solidFill>
                <a:cs typeface="Aharoni" panose="02010803020104030203" pitchFamily="2" charset="-79"/>
              </a:rPr>
              <a:t>learning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characterized by a set of powerful models that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consist of many successive transformations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of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data that are chained together top to bottom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26750" y="2296892"/>
            <a:ext cx="1902823" cy="1027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3538328" y="2645236"/>
            <a:ext cx="870857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47138" y="2632172"/>
            <a:ext cx="870857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8992" y="2624247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Data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3375" y="2614754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Predictions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7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</a:t>
            </a:r>
            <a:r>
              <a:rPr lang="en-US" sz="4800" dirty="0"/>
              <a:t>: Objective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134105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concept of </a:t>
            </a:r>
            <a:r>
              <a:rPr lang="en-GB" sz="1900" i="1" dirty="0" smtClean="0">
                <a:solidFill>
                  <a:srgbClr val="002060"/>
                </a:solidFill>
              </a:rPr>
              <a:t>learning </a:t>
            </a:r>
            <a:r>
              <a:rPr lang="en-GB" sz="1900" dirty="0" smtClean="0">
                <a:solidFill>
                  <a:srgbClr val="002060"/>
                </a:solidFill>
              </a:rPr>
              <a:t>means </a:t>
            </a:r>
            <a:r>
              <a:rPr lang="en-GB" sz="1900" i="1" dirty="0" smtClean="0">
                <a:solidFill>
                  <a:srgbClr val="002060"/>
                </a:solidFill>
              </a:rPr>
              <a:t>improving </a:t>
            </a:r>
            <a:r>
              <a:rPr lang="en-GB" sz="1900" dirty="0" smtClean="0">
                <a:solidFill>
                  <a:srgbClr val="002060"/>
                </a:solidFill>
              </a:rPr>
              <a:t>at some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Q: What constitutes an improvement?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A: Objective (or loss) function.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objective function is a formal mathematical system that measures how good (or bad) our models are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614237"/>
            <a:ext cx="116234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Conventionally, the objective function is defined that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Alternatively, we can take any function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where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higher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better, and turn it into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f’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where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is better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by setting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					     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f’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= -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Considering the case where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better, the objective function is called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loss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or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cost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function.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8047" y="4242377"/>
                <a:ext cx="7378751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Common objective functions: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Squared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error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FB8072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FB8072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FB807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FB8072"/>
                            </a:solidFill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cy-GB" sz="1900" b="1" i="1" dirty="0">
                            <a:solidFill>
                              <a:srgbClr val="FB8072"/>
                            </a:solidFill>
                          </a:rPr>
                          <m:t>ŷ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FB8072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GB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which is used to predict numerical values.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Error rate, which 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used with classification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problems.</a:t>
                </a:r>
                <a:endParaRPr lang="en-US" sz="1900" dirty="0">
                  <a:solidFill>
                    <a:srgbClr val="FB8072"/>
                  </a:solidFill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4242377"/>
                <a:ext cx="7378751" cy="976165"/>
              </a:xfrm>
              <a:prstGeom prst="rect">
                <a:avLst/>
              </a:prstGeom>
              <a:blipFill>
                <a:blip r:embed="rId2"/>
                <a:stretch>
                  <a:fillRect l="-578" t="-3125" r="-66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</a:t>
            </a:r>
            <a:r>
              <a:rPr lang="en-US" sz="4800" dirty="0"/>
              <a:t>: Objective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059770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>
                <a:solidFill>
                  <a:srgbClr val="002060"/>
                </a:solidFill>
              </a:rPr>
              <a:t>Squared error </a:t>
            </a:r>
            <a:r>
              <a:rPr lang="en-GB" sz="1900" dirty="0">
                <a:solidFill>
                  <a:srgbClr val="002060"/>
                </a:solidFill>
              </a:rPr>
              <a:t>function is easy to optimize but </a:t>
            </a:r>
            <a:r>
              <a:rPr lang="en-GB" sz="1900" i="1" dirty="0">
                <a:solidFill>
                  <a:srgbClr val="002060"/>
                </a:solidFill>
              </a:rPr>
              <a:t>error rate </a:t>
            </a:r>
            <a:r>
              <a:rPr lang="en-GB" sz="1900" dirty="0">
                <a:solidFill>
                  <a:srgbClr val="002060"/>
                </a:solidFill>
              </a:rPr>
              <a:t>is difficult to optimize.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Functions that are difficult to optimize can be substituted by </a:t>
            </a:r>
            <a:r>
              <a:rPr lang="en-GB" sz="1900" i="1" dirty="0">
                <a:solidFill>
                  <a:srgbClr val="002060"/>
                </a:solidFill>
              </a:rPr>
              <a:t>surrogate </a:t>
            </a:r>
            <a:r>
              <a:rPr lang="en-GB" sz="1900" i="1" dirty="0" smtClean="0">
                <a:solidFill>
                  <a:srgbClr val="002060"/>
                </a:solidFill>
              </a:rPr>
              <a:t>objective.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A surrogate is a function that approximates an objective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function as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it takes little time to evaluate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</a:rPr>
              <a:t>[ 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https</a:t>
            </a:r>
            <a:r>
              <a:rPr lang="en-GB" sz="1050" dirty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://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www.mathworks.com/help/gads/what-is-surrogate-optimization.html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</a:rPr>
              <a:t> ]</a:t>
            </a:r>
            <a:endParaRPr lang="en-US" sz="105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046" y="2390505"/>
            <a:ext cx="1070043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loss function is defined with respect to the model’s parameters and depends upon the </a:t>
            </a:r>
            <a:r>
              <a:rPr lang="en-GB" sz="1900" dirty="0" smtClean="0">
                <a:solidFill>
                  <a:srgbClr val="002060"/>
                </a:solidFill>
              </a:rPr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best values of our model’s parameters are learned by minimizing the loss incurred on a </a:t>
            </a:r>
            <a:r>
              <a:rPr lang="en-GB" sz="1900" i="1" dirty="0">
                <a:solidFill>
                  <a:srgbClr val="002060"/>
                </a:solidFill>
              </a:rPr>
              <a:t>training </a:t>
            </a:r>
            <a:r>
              <a:rPr lang="en-GB" sz="1900" i="1" dirty="0" smtClean="0">
                <a:solidFill>
                  <a:srgbClr val="002060"/>
                </a:solidFill>
              </a:rPr>
              <a:t>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However, doing well on the training data does not guarantee that we will do well on (unseen) test data.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6" y="3617940"/>
            <a:ext cx="595579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Typically we </a:t>
            </a:r>
            <a:r>
              <a:rPr lang="en-GB" sz="1900" dirty="0">
                <a:solidFill>
                  <a:srgbClr val="002060"/>
                </a:solidFill>
              </a:rPr>
              <a:t>split the available data into two partitions: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b="1" dirty="0">
                <a:solidFill>
                  <a:srgbClr val="FB8072"/>
                </a:solidFill>
              </a:rPr>
              <a:t>Training data </a:t>
            </a:r>
            <a:r>
              <a:rPr lang="en-GB" sz="1900" dirty="0">
                <a:solidFill>
                  <a:srgbClr val="FB8072"/>
                </a:solidFill>
              </a:rPr>
              <a:t>f</a:t>
            </a: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fitting model </a:t>
            </a:r>
            <a:r>
              <a:rPr lang="en-GB" sz="1900" dirty="0" smtClean="0">
                <a:solidFill>
                  <a:srgbClr val="FB8072"/>
                </a:solidFill>
              </a:rPr>
              <a:t>parameters.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b="1" dirty="0">
                <a:solidFill>
                  <a:srgbClr val="FB8072"/>
                </a:solidFill>
              </a:rPr>
              <a:t>Test data </a:t>
            </a:r>
            <a:r>
              <a:rPr lang="en-GB" sz="1900" dirty="0" smtClean="0">
                <a:solidFill>
                  <a:srgbClr val="FB8072"/>
                </a:solidFill>
              </a:rPr>
              <a:t>which </a:t>
            </a:r>
            <a:r>
              <a:rPr lang="en-GB" sz="1900" dirty="0">
                <a:solidFill>
                  <a:srgbClr val="FB8072"/>
                </a:solidFill>
              </a:rPr>
              <a:t>is held out for </a:t>
            </a:r>
            <a:r>
              <a:rPr lang="en-GB" sz="1900" dirty="0" smtClean="0">
                <a:solidFill>
                  <a:srgbClr val="FB8072"/>
                </a:solidFill>
              </a:rPr>
              <a:t>evaluation.</a:t>
            </a:r>
            <a:endParaRPr lang="en-US" sz="1900" dirty="0">
              <a:solidFill>
                <a:srgbClr val="FB807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046" y="4845375"/>
            <a:ext cx="79097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Such data splitting reports the following two quantities: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b="1" dirty="0" smtClean="0">
                <a:solidFill>
                  <a:srgbClr val="FB8072"/>
                </a:solidFill>
              </a:rPr>
              <a:t>Training error: </a:t>
            </a:r>
            <a:r>
              <a:rPr lang="en-GB" sz="1900" dirty="0" smtClean="0">
                <a:solidFill>
                  <a:srgbClr val="FB8072"/>
                </a:solidFill>
              </a:rPr>
              <a:t>The error on that data on which the model was trained.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>
                <a:solidFill>
                  <a:srgbClr val="FB8072"/>
                </a:solidFill>
              </a:rPr>
              <a:t>Test Error: </a:t>
            </a:r>
            <a:r>
              <a:rPr lang="en-GB" sz="1900" dirty="0">
                <a:solidFill>
                  <a:srgbClr val="FB8072"/>
                </a:solidFill>
              </a:rPr>
              <a:t>This is the error incurred on an unseen test set. </a:t>
            </a:r>
            <a:endParaRPr lang="en-US" sz="1900" dirty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7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0581896"/>
              </p:ext>
            </p:extLst>
          </p:nvPr>
        </p:nvGraphicFramePr>
        <p:xfrm>
          <a:off x="1184366" y="888123"/>
          <a:ext cx="9509760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Optimization algorithms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14290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Given a dataset and its representation, a model, </a:t>
            </a:r>
            <a:r>
              <a:rPr lang="en-GB" sz="1900" dirty="0">
                <a:solidFill>
                  <a:srgbClr val="002060"/>
                </a:solidFill>
              </a:rPr>
              <a:t>and </a:t>
            </a:r>
            <a:r>
              <a:rPr lang="en-GB" sz="1900" dirty="0" smtClean="0">
                <a:solidFill>
                  <a:srgbClr val="002060"/>
                </a:solidFill>
              </a:rPr>
              <a:t>an </a:t>
            </a:r>
            <a:r>
              <a:rPr lang="en-GB" sz="1900" dirty="0">
                <a:solidFill>
                  <a:srgbClr val="002060"/>
                </a:solidFill>
              </a:rPr>
              <a:t>objective </a:t>
            </a:r>
            <a:r>
              <a:rPr lang="en-GB" sz="1900" dirty="0" smtClean="0">
                <a:solidFill>
                  <a:srgbClr val="002060"/>
                </a:solidFill>
              </a:rPr>
              <a:t>function, we need an </a:t>
            </a:r>
            <a:r>
              <a:rPr lang="en-GB" sz="1900" i="1" dirty="0" smtClean="0">
                <a:solidFill>
                  <a:srgbClr val="002060"/>
                </a:solidFill>
              </a:rPr>
              <a:t>optimization algorithm.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An optimization algorithm </a:t>
            </a:r>
            <a:r>
              <a:rPr lang="en-GB" sz="1900" dirty="0">
                <a:solidFill>
                  <a:srgbClr val="FB8072"/>
                </a:solidFill>
              </a:rPr>
              <a:t>is an algorithm </a:t>
            </a:r>
            <a:r>
              <a:rPr lang="en-GB" sz="1900" dirty="0" smtClean="0">
                <a:solidFill>
                  <a:srgbClr val="FB8072"/>
                </a:solidFill>
              </a:rPr>
              <a:t>that is capable </a:t>
            </a:r>
            <a:r>
              <a:rPr lang="en-GB" sz="1900" dirty="0">
                <a:solidFill>
                  <a:srgbClr val="FB8072"/>
                </a:solidFill>
              </a:rPr>
              <a:t>of searching for the best possible parameters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minimizing the loss function.</a:t>
            </a:r>
            <a:endParaRPr lang="en-US" sz="1900" dirty="0">
              <a:solidFill>
                <a:srgbClr val="FB807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181498"/>
            <a:ext cx="1097011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most popular optimization algorithms for neural networks follow an approach called </a:t>
            </a:r>
            <a:r>
              <a:rPr lang="en-GB" sz="1900" i="1" dirty="0">
                <a:solidFill>
                  <a:srgbClr val="002060"/>
                </a:solidFill>
              </a:rPr>
              <a:t>gradient descent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gradient descent approach (depicted in the </a:t>
            </a:r>
            <a:r>
              <a:rPr lang="en-GB" sz="1900" dirty="0">
                <a:solidFill>
                  <a:srgbClr val="002060"/>
                </a:solidFill>
              </a:rPr>
              <a:t>figure below), at each </a:t>
            </a:r>
            <a:r>
              <a:rPr lang="en-GB" sz="1900" dirty="0" smtClean="0">
                <a:solidFill>
                  <a:srgbClr val="002060"/>
                </a:solidFill>
              </a:rPr>
              <a:t>step: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It </a:t>
            </a:r>
            <a:r>
              <a:rPr lang="en-GB" sz="1900" dirty="0">
                <a:solidFill>
                  <a:srgbClr val="FB8072"/>
                </a:solidFill>
              </a:rPr>
              <a:t>check to see, for each parameter, which way the training set loss would move if you perturbed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that </a:t>
            </a:r>
            <a:r>
              <a:rPr lang="en-GB" sz="1900" dirty="0">
                <a:solidFill>
                  <a:srgbClr val="FB8072"/>
                </a:solidFill>
              </a:rPr>
              <a:t>parameter just a small amount.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They </a:t>
            </a:r>
            <a:r>
              <a:rPr lang="en-GB" sz="1900" dirty="0">
                <a:solidFill>
                  <a:srgbClr val="FB8072"/>
                </a:solidFill>
              </a:rPr>
              <a:t>then update the parameter in the direction that reduces the loss.</a:t>
            </a:r>
            <a:endParaRPr lang="en-US" sz="1900" dirty="0">
              <a:solidFill>
                <a:srgbClr val="FB807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77097" y="4251085"/>
            <a:ext cx="4917373" cy="2347627"/>
            <a:chOff x="1709851" y="3884024"/>
            <a:chExt cx="4917373" cy="234762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55522" y="3884024"/>
              <a:ext cx="0" cy="1933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55522" y="5817327"/>
              <a:ext cx="43717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2481944" y="3901441"/>
              <a:ext cx="3648892" cy="1813084"/>
            </a:xfrm>
            <a:custGeom>
              <a:avLst/>
              <a:gdLst>
                <a:gd name="connsiteX0" fmla="*/ 0 w 3648892"/>
                <a:gd name="connsiteY0" fmla="*/ 0 h 1813084"/>
                <a:gd name="connsiteX1" fmla="*/ 243840 w 3648892"/>
                <a:gd name="connsiteY1" fmla="*/ 600891 h 1813084"/>
                <a:gd name="connsiteX2" fmla="*/ 836023 w 3648892"/>
                <a:gd name="connsiteY2" fmla="*/ 1288869 h 1813084"/>
                <a:gd name="connsiteX3" fmla="*/ 1837509 w 3648892"/>
                <a:gd name="connsiteY3" fmla="*/ 1802674 h 1813084"/>
                <a:gd name="connsiteX4" fmla="*/ 2560320 w 3648892"/>
                <a:gd name="connsiteY4" fmla="*/ 1584960 h 1813084"/>
                <a:gd name="connsiteX5" fmla="*/ 3117669 w 3648892"/>
                <a:gd name="connsiteY5" fmla="*/ 1010194 h 1813084"/>
                <a:gd name="connsiteX6" fmla="*/ 3648892 w 3648892"/>
                <a:gd name="connsiteY6" fmla="*/ 34834 h 181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892" h="1813084">
                  <a:moveTo>
                    <a:pt x="0" y="0"/>
                  </a:moveTo>
                  <a:cubicBezTo>
                    <a:pt x="52251" y="193039"/>
                    <a:pt x="104503" y="386079"/>
                    <a:pt x="243840" y="600891"/>
                  </a:cubicBezTo>
                  <a:cubicBezTo>
                    <a:pt x="383177" y="815703"/>
                    <a:pt x="570412" y="1088572"/>
                    <a:pt x="836023" y="1288869"/>
                  </a:cubicBezTo>
                  <a:cubicBezTo>
                    <a:pt x="1101634" y="1489166"/>
                    <a:pt x="1550126" y="1753326"/>
                    <a:pt x="1837509" y="1802674"/>
                  </a:cubicBezTo>
                  <a:cubicBezTo>
                    <a:pt x="2124892" y="1852022"/>
                    <a:pt x="2346960" y="1717040"/>
                    <a:pt x="2560320" y="1584960"/>
                  </a:cubicBezTo>
                  <a:cubicBezTo>
                    <a:pt x="2773680" y="1452880"/>
                    <a:pt x="2936240" y="1268548"/>
                    <a:pt x="3117669" y="1010194"/>
                  </a:cubicBezTo>
                  <a:cubicBezTo>
                    <a:pt x="3299098" y="751840"/>
                    <a:pt x="3473995" y="393337"/>
                    <a:pt x="3648892" y="34834"/>
                  </a:cubicBezTo>
                </a:path>
              </a:pathLst>
            </a:cu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60322" y="4197532"/>
              <a:ext cx="191588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73829" y="4689463"/>
              <a:ext cx="191588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131" y="5068390"/>
              <a:ext cx="191588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48878" y="5321790"/>
              <a:ext cx="191588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49470" y="5487252"/>
              <a:ext cx="191588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19452" y="5564570"/>
              <a:ext cx="191588" cy="2090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>
              <a:stCxn id="18" idx="6"/>
              <a:endCxn id="19" idx="7"/>
            </p:cNvCxnSpPr>
            <p:nvPr/>
          </p:nvCxnSpPr>
          <p:spPr>
            <a:xfrm>
              <a:off x="2751910" y="4302035"/>
              <a:ext cx="285450" cy="418036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9" idx="6"/>
              <a:endCxn id="20" idx="7"/>
            </p:cNvCxnSpPr>
            <p:nvPr/>
          </p:nvCxnSpPr>
          <p:spPr>
            <a:xfrm>
              <a:off x="3065417" y="4793966"/>
              <a:ext cx="381245" cy="305032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" idx="7"/>
              <a:endCxn id="21" idx="0"/>
            </p:cNvCxnSpPr>
            <p:nvPr/>
          </p:nvCxnSpPr>
          <p:spPr>
            <a:xfrm rot="16200000" flipH="1">
              <a:off x="3484271" y="5061389"/>
              <a:ext cx="222792" cy="298010"/>
            </a:xfrm>
            <a:prstGeom prst="curvedConnector3">
              <a:avLst>
                <a:gd name="adj1" fmla="val -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1" idx="7"/>
              <a:endCxn id="22" idx="0"/>
            </p:cNvCxnSpPr>
            <p:nvPr/>
          </p:nvCxnSpPr>
          <p:spPr>
            <a:xfrm rot="16200000" flipH="1">
              <a:off x="3911409" y="5253398"/>
              <a:ext cx="134854" cy="332855"/>
            </a:xfrm>
            <a:prstGeom prst="curvedConnector3">
              <a:avLst>
                <a:gd name="adj1" fmla="val -501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2" idx="7"/>
              <a:endCxn id="23" idx="0"/>
            </p:cNvCxnSpPr>
            <p:nvPr/>
          </p:nvCxnSpPr>
          <p:spPr>
            <a:xfrm rot="16200000" flipH="1">
              <a:off x="4290768" y="5440093"/>
              <a:ext cx="46710" cy="202245"/>
            </a:xfrm>
            <a:prstGeom prst="curvedConnector3">
              <a:avLst>
                <a:gd name="adj1" fmla="val -2939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09851" y="469905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loss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38894" y="5862319"/>
              <a:ext cx="215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 of a parameter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9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256176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338" y="1001487"/>
                <a:ext cx="8806129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Supervised learning addresses the task of predicting targets given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targets (or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labels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features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covariates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 </a:t>
                </a:r>
                <a:r>
                  <a:rPr lang="en-GB" sz="1900" b="1" dirty="0">
                    <a:solidFill>
                      <a:srgbClr val="002060"/>
                    </a:solidFill>
                    <a:cs typeface="Aharoni" panose="02010803020104030203" pitchFamily="2" charset="-79"/>
                  </a:rPr>
                  <a:t>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Each (input, target) pair is called 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example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dataset is a collection of 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9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bSup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maps any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a 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8" y="1001487"/>
                <a:ext cx="8806129" cy="1846659"/>
              </a:xfrm>
              <a:prstGeom prst="rect">
                <a:avLst/>
              </a:prstGeom>
              <a:blipFill>
                <a:blip r:embed="rId2"/>
                <a:stretch>
                  <a:fillRect l="-554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91209"/>
              </p:ext>
            </p:extLst>
          </p:nvPr>
        </p:nvGraphicFramePr>
        <p:xfrm>
          <a:off x="3169922" y="3236652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55545" y="5997601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8411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047" y="1001487"/>
                <a:ext cx="8806129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Supervised learning addresses the task of predicting targets given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targets (or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labels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features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covariates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 </a:t>
                </a:r>
                <a:r>
                  <a:rPr lang="en-GB" sz="1900" b="1" dirty="0">
                    <a:solidFill>
                      <a:srgbClr val="002060"/>
                    </a:solidFill>
                    <a:cs typeface="Aharoni" panose="02010803020104030203" pitchFamily="2" charset="-79"/>
                  </a:rPr>
                  <a:t>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Each (input, target) pair is called 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example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dataset is a collection of 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9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bSup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maps any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a 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1001487"/>
                <a:ext cx="8806129" cy="1846659"/>
              </a:xfrm>
              <a:prstGeom prst="rect">
                <a:avLst/>
              </a:prstGeom>
              <a:blipFill>
                <a:blip r:embed="rId2"/>
                <a:stretch>
                  <a:fillRect l="-484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13309"/>
              </p:ext>
            </p:extLst>
          </p:nvPr>
        </p:nvGraphicFramePr>
        <p:xfrm>
          <a:off x="3161214" y="3325432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6837" y="5997601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161214" y="3238647"/>
            <a:ext cx="3995036" cy="734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56251" y="3238647"/>
            <a:ext cx="958784" cy="723074"/>
          </a:xfrm>
          <a:prstGeom prst="rect">
            <a:avLst/>
          </a:prstGeom>
          <a:noFill/>
          <a:ln w="5715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61213" y="4558852"/>
            <a:ext cx="5042601" cy="3906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795660" y="3510722"/>
            <a:ext cx="2363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00B050"/>
                </a:solidFill>
              </a:rPr>
              <a:t>Features or covariates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65894" y="4189089"/>
            <a:ext cx="8595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FB8072"/>
                </a:solidFill>
              </a:rPr>
              <a:t>Labels</a:t>
            </a:r>
            <a:r>
              <a:rPr lang="en-GB" sz="1900" dirty="0" smtClean="0">
                <a:solidFill>
                  <a:srgbClr val="00B050"/>
                </a:solidFill>
              </a:rPr>
              <a:t> 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90845" y="4949471"/>
            <a:ext cx="21729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Instance or example</a:t>
            </a:r>
          </a:p>
        </p:txBody>
      </p:sp>
      <p:cxnSp>
        <p:nvCxnSpPr>
          <p:cNvPr id="23" name="Curved Connector 22"/>
          <p:cNvCxnSpPr>
            <a:stCxn id="17" idx="0"/>
            <a:endCxn id="25" idx="0"/>
          </p:cNvCxnSpPr>
          <p:nvPr/>
        </p:nvCxnSpPr>
        <p:spPr>
          <a:xfrm rot="16200000" flipH="1">
            <a:off x="7431993" y="965385"/>
            <a:ext cx="272075" cy="4818598"/>
          </a:xfrm>
          <a:prstGeom prst="curvedConnector3">
            <a:avLst>
              <a:gd name="adj1" fmla="val -840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7" idx="0"/>
            <a:endCxn id="18" idx="3"/>
          </p:cNvCxnSpPr>
          <p:nvPr/>
        </p:nvCxnSpPr>
        <p:spPr>
          <a:xfrm rot="16200000" flipV="1">
            <a:off x="8160896" y="3554324"/>
            <a:ext cx="588905" cy="68062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19" idx="6"/>
          </p:cNvCxnSpPr>
          <p:nvPr/>
        </p:nvCxnSpPr>
        <p:spPr>
          <a:xfrm rot="16200000" flipV="1">
            <a:off x="8992918" y="3965059"/>
            <a:ext cx="195309" cy="177351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9339" y="1001487"/>
                <a:ext cx="10994741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supervision comes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into play because for choosing the parameters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θ.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(the supervisors) provide the model with a dataset consisting of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labeled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, where each </a:t>
                </a:r>
                <a:br>
                  <a:rPr lang="en-US" sz="1900" b="0" dirty="0" smtClean="0">
                    <a:solidFill>
                      <a:srgbClr val="002060"/>
                    </a:solidFill>
                  </a:rPr>
                </a:br>
                <a:r>
                  <a:rPr lang="en-US" sz="1900" b="0" dirty="0" smtClean="0">
                    <a:solidFill>
                      <a:srgbClr val="002060"/>
                    </a:solidFill>
                  </a:rPr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 is matched with the correct label.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1001487"/>
                <a:ext cx="10994741" cy="1261884"/>
              </a:xfrm>
              <a:prstGeom prst="rect">
                <a:avLst/>
              </a:prstGeom>
              <a:blipFill>
                <a:blip r:embed="rId2"/>
                <a:stretch>
                  <a:fillRect l="-444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39339" y="2442755"/>
                <a:ext cx="11214096" cy="24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probabilistic terms, we typically are interested in estimating the conditional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The majority of successful applications of machine learning are supervised,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because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many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problems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can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described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estimating the probability of something unknown given a particular set of available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Examples: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Predict cancer vs not cancer, given a CT image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Predict the correct translation in French, given a sentence in English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Predict the price of a stock next month based on this month’s financial reporting data.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2442755"/>
                <a:ext cx="11214096" cy="2431435"/>
              </a:xfrm>
              <a:prstGeom prst="rect">
                <a:avLst/>
              </a:prstGeom>
              <a:blipFill>
                <a:blip r:embed="rId3"/>
                <a:stretch>
                  <a:fillRect l="-435" t="-125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9339" y="5053575"/>
            <a:ext cx="97397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Supervised </a:t>
            </a:r>
            <a:r>
              <a:rPr lang="en-GB" sz="1900" dirty="0">
                <a:solidFill>
                  <a:srgbClr val="002060"/>
                </a:solidFill>
              </a:rPr>
              <a:t>learning can take a great many forms and require a great many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decisions.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39" y="1001487"/>
            <a:ext cx="778046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learning </a:t>
            </a:r>
            <a:r>
              <a:rPr lang="en-GB" sz="1900" dirty="0">
                <a:solidFill>
                  <a:srgbClr val="002060"/>
                </a:solidFill>
              </a:rPr>
              <a:t>process looks something like </a:t>
            </a:r>
            <a:r>
              <a:rPr lang="en-GB" sz="1900" dirty="0" smtClean="0">
                <a:solidFill>
                  <a:srgbClr val="002060"/>
                </a:solidFill>
              </a:rPr>
              <a:t>this: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Grab a big collection of examples for which the covariates are </a:t>
            </a:r>
            <a:r>
              <a:rPr lang="en-GB" sz="1900" dirty="0" smtClean="0">
                <a:solidFill>
                  <a:srgbClr val="FB8072"/>
                </a:solidFill>
              </a:rPr>
              <a:t>known.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select a </a:t>
            </a:r>
            <a:r>
              <a:rPr lang="en-GB" sz="1900" dirty="0">
                <a:solidFill>
                  <a:srgbClr val="FB8072"/>
                </a:solidFill>
              </a:rPr>
              <a:t>random subset, acquiring the ground truth labels for each.</a:t>
            </a:r>
            <a:endParaRPr lang="en-US" sz="1900" b="0" dirty="0" smtClean="0">
              <a:solidFill>
                <a:srgbClr val="FB80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9" y="2190207"/>
            <a:ext cx="119087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inputs and corresponding labels comprise the training 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feed the training dataset into a supervised learning </a:t>
            </a:r>
            <a:r>
              <a:rPr lang="en-GB" sz="1900" dirty="0" smtClean="0">
                <a:solidFill>
                  <a:srgbClr val="002060"/>
                </a:solidFill>
              </a:rPr>
              <a:t>algorithm.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Learning </a:t>
            </a:r>
            <a:r>
              <a:rPr lang="en-GB" sz="1900" dirty="0">
                <a:solidFill>
                  <a:srgbClr val="FB8072"/>
                </a:solidFill>
              </a:rPr>
              <a:t>algorithm is a function that takes as input a dataset and outputs another function</a:t>
            </a:r>
            <a:r>
              <a:rPr lang="en-GB" sz="1900" i="1" dirty="0">
                <a:solidFill>
                  <a:srgbClr val="FB8072"/>
                </a:solidFill>
              </a:rPr>
              <a:t>, the learned </a:t>
            </a:r>
            <a:r>
              <a:rPr lang="en-GB" sz="1900" i="1" dirty="0" smtClean="0">
                <a:solidFill>
                  <a:srgbClr val="FB8072"/>
                </a:solidFill>
              </a:rPr>
              <a:t>model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br>
              <a:rPr lang="en-GB" sz="1900" dirty="0" smtClean="0">
                <a:solidFill>
                  <a:srgbClr val="FB8072"/>
                </a:solidFill>
              </a:rPr>
            </a:br>
            <a:endParaRPr lang="en-US" sz="1900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Finally,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feed </a:t>
            </a:r>
            <a:r>
              <a:rPr lang="en-GB" sz="1900" dirty="0" smtClean="0">
                <a:solidFill>
                  <a:srgbClr val="002060"/>
                </a:solidFill>
              </a:rPr>
              <a:t>unseen </a:t>
            </a:r>
            <a:r>
              <a:rPr lang="en-GB" sz="1900" dirty="0">
                <a:solidFill>
                  <a:srgbClr val="002060"/>
                </a:solidFill>
              </a:rPr>
              <a:t>inputs to the learned model, using its outputs as predictions of the corresponding label.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16" y="4256090"/>
            <a:ext cx="6324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Supervised 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705392" y="3861134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11588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35039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8490" y="3861137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81941" y="3861135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88137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37462" y="2533644"/>
            <a:ext cx="2116183" cy="661851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300832" y="1366411"/>
            <a:ext cx="665639" cy="4323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189105" y="2254686"/>
            <a:ext cx="665640" cy="254725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077379" y="3142962"/>
            <a:ext cx="665642" cy="77070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5965655" y="3025394"/>
            <a:ext cx="665638" cy="100584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853929" y="2137119"/>
            <a:ext cx="665638" cy="278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742204" y="1248845"/>
            <a:ext cx="665638" cy="45589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</a:t>
            </a:r>
            <a:r>
              <a:rPr lang="en-US" sz="4800" dirty="0" smtClean="0"/>
              <a:t>learning: Regression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9960" y="2816504"/>
                <a:ext cx="10223055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What makes a problem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regression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actually the outputs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our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targets (labels)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take on arbitrary values in some range, we call this a regression problem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whose predictions closely approximate the actual target values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0" dirty="0" smtClean="0">
                    <a:solidFill>
                      <a:srgbClr val="002060"/>
                    </a:solidFill>
                  </a:rPr>
                  <a:t>We denote: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Any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individual target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 corresponding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example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set of all targets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corresponding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all examples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predicted target for any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instance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b="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0" y="2816504"/>
                <a:ext cx="10223055" cy="2173865"/>
              </a:xfrm>
              <a:prstGeom prst="rect">
                <a:avLst/>
              </a:prstGeom>
              <a:blipFill>
                <a:blip r:embed="rId2"/>
                <a:stretch>
                  <a:fillRect l="-417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9960" y="5281792"/>
            <a:ext cx="80740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Lots </a:t>
            </a:r>
            <a:r>
              <a:rPr lang="en-GB" sz="1900" dirty="0">
                <a:solidFill>
                  <a:srgbClr val="FB8072"/>
                </a:solidFill>
              </a:rPr>
              <a:t>of practical problems are well-described regression problems</a:t>
            </a:r>
            <a:r>
              <a:rPr lang="en-GB" sz="1900" dirty="0" smtClean="0">
                <a:solidFill>
                  <a:srgbClr val="FB8072"/>
                </a:solidFill>
              </a:rPr>
              <a:t>. Examples: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Predicting the rating that a user will assign to a </a:t>
            </a:r>
            <a:r>
              <a:rPr lang="en-GB" sz="1900" dirty="0" smtClean="0">
                <a:solidFill>
                  <a:srgbClr val="FB8072"/>
                </a:solidFill>
              </a:rPr>
              <a:t>movie.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Predicting the length of stay for patients in the </a:t>
            </a:r>
            <a:r>
              <a:rPr lang="en-GB" sz="1900" dirty="0" smtClean="0">
                <a:solidFill>
                  <a:srgbClr val="FB8072"/>
                </a:solidFill>
              </a:rPr>
              <a:t>hospital.</a:t>
            </a:r>
          </a:p>
        </p:txBody>
      </p:sp>
    </p:spTree>
    <p:extLst>
      <p:ext uri="{BB962C8B-B14F-4D97-AF65-F5344CB8AC3E}">
        <p14:creationId xmlns:p14="http://schemas.microsoft.com/office/powerpoint/2010/main" val="2221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Regression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372" y="2816504"/>
            <a:ext cx="99123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good rule of thumb is that any </a:t>
            </a:r>
            <a:r>
              <a:rPr lang="en-GB" sz="1900" i="1" dirty="0">
                <a:solidFill>
                  <a:srgbClr val="002060"/>
                </a:solidFill>
              </a:rPr>
              <a:t>How much?</a:t>
            </a:r>
            <a:r>
              <a:rPr lang="en-GB" sz="1900" dirty="0">
                <a:solidFill>
                  <a:srgbClr val="002060"/>
                </a:solidFill>
              </a:rPr>
              <a:t> or </a:t>
            </a:r>
            <a:r>
              <a:rPr lang="en-GB" sz="1900" i="1" dirty="0">
                <a:solidFill>
                  <a:srgbClr val="002060"/>
                </a:solidFill>
              </a:rPr>
              <a:t>How many?</a:t>
            </a:r>
            <a:r>
              <a:rPr lang="en-GB" sz="1900" dirty="0">
                <a:solidFill>
                  <a:srgbClr val="002060"/>
                </a:solidFill>
              </a:rPr>
              <a:t> problem should suggest regression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“How many hours will this surgery take</a:t>
            </a:r>
            <a:r>
              <a:rPr lang="en-GB" sz="1900" dirty="0" smtClean="0">
                <a:solidFill>
                  <a:srgbClr val="FB8072"/>
                </a:solidFill>
              </a:rPr>
              <a:t>?”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 “</a:t>
            </a:r>
            <a:r>
              <a:rPr lang="en-GB" sz="1900" dirty="0">
                <a:solidFill>
                  <a:srgbClr val="FB8072"/>
                </a:solidFill>
              </a:rPr>
              <a:t>How many dogs are in this photo</a:t>
            </a:r>
            <a:r>
              <a:rPr lang="en-GB" sz="1900" dirty="0" smtClean="0">
                <a:solidFill>
                  <a:srgbClr val="FB8072"/>
                </a:solidFill>
              </a:rPr>
              <a:t>?”</a:t>
            </a:r>
            <a:endParaRPr lang="en-US" sz="1900" b="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0872" y="4112241"/>
                <a:ext cx="10907153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try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learn models that minimize the distance between our predictions and the observed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focus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one of two very common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losses: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L1 loss: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900" b="0" i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900" b="0" dirty="0" smtClean="0">
                    <a:solidFill>
                      <a:srgbClr val="FB8072"/>
                    </a:solidFill>
                  </a:rPr>
                  <a:t>							(1.3.1)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L2 (least mean square) loss: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90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900" i="1">
                                            <a:solidFill>
                                              <a:srgbClr val="FB807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solidFill>
                                              <a:srgbClr val="FB807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					(1.3.2)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" y="4112241"/>
                <a:ext cx="10907153" cy="1268424"/>
              </a:xfrm>
              <a:prstGeom prst="rect">
                <a:avLst/>
              </a:prstGeom>
              <a:blipFill>
                <a:blip r:embed="rId2"/>
                <a:stretch>
                  <a:fillRect l="-447" t="-2404" r="-224" b="-5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872" y="5706906"/>
            <a:ext cx="95475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 </a:t>
            </a:r>
            <a:r>
              <a:rPr lang="en-GB" sz="1900" dirty="0">
                <a:solidFill>
                  <a:srgbClr val="002060"/>
                </a:solidFill>
              </a:rPr>
              <a:t>L2  loss corresponds to the assumption that our data was corrupted by Gaussian </a:t>
            </a:r>
            <a:r>
              <a:rPr lang="en-GB" sz="1900" dirty="0" smtClean="0">
                <a:solidFill>
                  <a:srgbClr val="002060"/>
                </a:solidFill>
              </a:rPr>
              <a:t>noise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 </a:t>
            </a:r>
            <a:r>
              <a:rPr lang="en-GB" sz="1900" dirty="0">
                <a:solidFill>
                  <a:srgbClr val="002060"/>
                </a:solidFill>
              </a:rPr>
              <a:t>L1  loss corresponds to an assumption of noise from a Laplace distribution.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033231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</a:t>
            </a:r>
            <a:r>
              <a:rPr lang="en-GB" sz="1900" dirty="0" smtClean="0">
                <a:solidFill>
                  <a:srgbClr val="002060"/>
                </a:solidFill>
              </a:rPr>
              <a:t>classification,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O</a:t>
            </a:r>
            <a:r>
              <a:rPr lang="en-GB" sz="1900" dirty="0" smtClean="0">
                <a:solidFill>
                  <a:srgbClr val="FB8072"/>
                </a:solidFill>
              </a:rPr>
              <a:t>ur model looks </a:t>
            </a:r>
            <a:r>
              <a:rPr lang="en-GB" sz="1900" dirty="0">
                <a:solidFill>
                  <a:srgbClr val="FB8072"/>
                </a:solidFill>
              </a:rPr>
              <a:t>at a feature </a:t>
            </a:r>
            <a:r>
              <a:rPr lang="en-GB" sz="1900" dirty="0" smtClean="0">
                <a:solidFill>
                  <a:srgbClr val="FB8072"/>
                </a:solidFill>
              </a:rPr>
              <a:t>vector.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Then </a:t>
            </a:r>
            <a:r>
              <a:rPr lang="en-GB" sz="1900" dirty="0">
                <a:solidFill>
                  <a:srgbClr val="FB8072"/>
                </a:solidFill>
              </a:rPr>
              <a:t>predict which category </a:t>
            </a:r>
            <a:r>
              <a:rPr lang="en-GB" sz="1900" dirty="0" smtClean="0">
                <a:solidFill>
                  <a:srgbClr val="FB8072"/>
                </a:solidFill>
              </a:rPr>
              <a:t>(class), </a:t>
            </a:r>
            <a:r>
              <a:rPr lang="en-GB" sz="1900" dirty="0">
                <a:solidFill>
                  <a:srgbClr val="FB8072"/>
                </a:solidFill>
              </a:rPr>
              <a:t>among some (discrete) set of options, an example </a:t>
            </a:r>
            <a:r>
              <a:rPr lang="en-GB" sz="1900" dirty="0" smtClean="0">
                <a:solidFill>
                  <a:srgbClr val="FB8072"/>
                </a:solidFill>
              </a:rPr>
              <a:t>belongs.</a:t>
            </a:r>
            <a:endParaRPr lang="en-US" sz="1900" b="0" dirty="0" smtClean="0">
              <a:solidFill>
                <a:srgbClr val="FB80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502" y="4112241"/>
            <a:ext cx="1156598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hand-written digits, we might have 10 classes, corresponding to the digits 0 through 9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0" dirty="0" smtClean="0">
                <a:solidFill>
                  <a:srgbClr val="002060"/>
                </a:solidFill>
              </a:rPr>
              <a:t>Making a model to understand hand-written digits given a photo, this </a:t>
            </a:r>
            <a:r>
              <a:rPr lang="en-GB" sz="1900" dirty="0">
                <a:solidFill>
                  <a:srgbClr val="002060"/>
                </a:solidFill>
              </a:rPr>
              <a:t>is optical character recognition (OCR</a:t>
            </a:r>
            <a:r>
              <a:rPr lang="en-GB" sz="1900" dirty="0" smtClean="0">
                <a:solidFill>
                  <a:srgbClr val="002060"/>
                </a:solidFill>
              </a:rPr>
              <a:t>) task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0" dirty="0" smtClean="0">
                <a:solidFill>
                  <a:srgbClr val="002060"/>
                </a:solidFill>
              </a:rPr>
              <a:t>The feature vecto</a:t>
            </a:r>
            <a:r>
              <a:rPr lang="en-GB" sz="1900" dirty="0" smtClean="0">
                <a:solidFill>
                  <a:srgbClr val="002060"/>
                </a:solidFill>
              </a:rPr>
              <a:t>r for a photo that contain a digit is </a:t>
            </a: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pixel </a:t>
            </a:r>
            <a:r>
              <a:rPr lang="en-GB" sz="1900" dirty="0">
                <a:solidFill>
                  <a:srgbClr val="002060"/>
                </a:solidFill>
              </a:rPr>
              <a:t>values in an </a:t>
            </a:r>
            <a:r>
              <a:rPr lang="en-GB" sz="1900" dirty="0" smtClean="0">
                <a:solidFill>
                  <a:srgbClr val="002060"/>
                </a:solidFill>
              </a:rPr>
              <a:t>image.</a:t>
            </a:r>
            <a:endParaRPr lang="en-US" sz="1900" b="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781668"/>
            <a:ext cx="8406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feature vector for a photo that contain a digit is the pixel values in an image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US" sz="1900" dirty="0">
              <a:solidFill>
                <a:srgbClr val="002060"/>
              </a:solidFill>
            </a:endParaRPr>
          </a:p>
        </p:txBody>
      </p:sp>
      <p:pic>
        <p:nvPicPr>
          <p:cNvPr id="8194" name="Picture 2" descr="Deep Learning explained to my 8-year-old daughter | OVHclou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32" y="3166389"/>
            <a:ext cx="4887713" cy="34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70587" y="657654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source: https</a:t>
            </a:r>
            <a:r>
              <a:rPr lang="en-GB" sz="1000" dirty="0"/>
              <a:t>://www.ovh.com/blog/deep-learning-explained-to-my-8-year-old-daughter/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58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703" y="2816504"/>
                <a:ext cx="11817338" cy="100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simplest form of classification is when there are only two classes, a problem which we call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binary classification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regression, we sought a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regressor</a:t>
                </a:r>
                <a:r>
                  <a:rPr lang="en-GB" sz="1900" dirty="0">
                    <a:solidFill>
                      <a:srgbClr val="002060"/>
                    </a:solidFill>
                  </a:rPr>
                  <a:t> to output a real value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classification, we seek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classifier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whose output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predicted class assignment.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3" y="2816504"/>
                <a:ext cx="11817338" cy="1005853"/>
              </a:xfrm>
              <a:prstGeom prst="rect">
                <a:avLst/>
              </a:prstGeom>
              <a:blipFill>
                <a:blip r:embed="rId2"/>
                <a:stretch>
                  <a:fillRect l="-361" t="-30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3406" y="4148598"/>
            <a:ext cx="9035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can be hard to optimize a model that can only output a hard categorical </a:t>
            </a:r>
            <a:r>
              <a:rPr lang="en-GB" sz="1900" dirty="0" smtClean="0">
                <a:solidFill>
                  <a:srgbClr val="002060"/>
                </a:solidFill>
              </a:rPr>
              <a:t>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is usually much easier to instead express our model in the language of probabilities.</a:t>
            </a:r>
            <a:endParaRPr lang="en-US" sz="19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703" y="5151947"/>
                <a:ext cx="8661795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an example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our model assigns a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each label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Because these are probabilities, they need to be positive numbers and add up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only need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numbers to assign probabilities of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categories.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3" y="5151947"/>
                <a:ext cx="8661795" cy="969496"/>
              </a:xfrm>
              <a:prstGeom prst="rect">
                <a:avLst/>
              </a:prstGeom>
              <a:blipFill>
                <a:blip r:embed="rId3"/>
                <a:stretch>
                  <a:fillRect l="-493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627" y="2816504"/>
            <a:ext cx="95626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we have more than two possible classes, we call the problem </a:t>
            </a:r>
            <a:r>
              <a:rPr lang="en-GB" sz="1900" i="1" dirty="0" smtClean="0">
                <a:solidFill>
                  <a:srgbClr val="002060"/>
                </a:solidFill>
              </a:rPr>
              <a:t>multiclass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Common examples include hand-written character </a:t>
            </a:r>
            <a:r>
              <a:rPr lang="en-GB" sz="1900" dirty="0" smtClean="0">
                <a:solidFill>
                  <a:srgbClr val="002060"/>
                </a:solidFill>
              </a:rPr>
              <a:t>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common loss function for classification problems is called cross-entropy.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pic>
        <p:nvPicPr>
          <p:cNvPr id="11266" name="Picture 2" descr="MNIST samp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28" y="3794901"/>
            <a:ext cx="4467658" cy="27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99538" y="6518997"/>
            <a:ext cx="4786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Hand-written digits from MNIST. </a:t>
            </a:r>
            <a:r>
              <a:rPr lang="en-GB" sz="1000" dirty="0"/>
              <a:t>Source: https://en.wikipedia.org/wiki/MNIST_database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1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8802" y="2816504"/>
                <a:ext cx="11217045" cy="1325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Note that the most likely class is not necessarily the one that you are going to use for your decision.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Basically, we need to compute the expected risk that we incur,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i.e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need to multiply the probability of the outcome with the benefit (or harm) associated with it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𝑎𝑐𝑡𝑖𝑜𝑛</m:t>
                        </m:r>
                      </m:e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                                                        (1.3.3)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2" y="2816504"/>
                <a:ext cx="11217045" cy="1325491"/>
              </a:xfrm>
              <a:prstGeom prst="rect">
                <a:avLst/>
              </a:prstGeom>
              <a:blipFill>
                <a:blip r:embed="rId2"/>
                <a:stretch>
                  <a:fillRect l="-435" t="-2304" r="-163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8802" y="4468236"/>
            <a:ext cx="1191736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Classification can get much more complicated than just </a:t>
            </a:r>
            <a:r>
              <a:rPr lang="en-GB" sz="1900" i="1" dirty="0">
                <a:solidFill>
                  <a:srgbClr val="002060"/>
                </a:solidFill>
              </a:rPr>
              <a:t>binary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i="1" dirty="0">
                <a:solidFill>
                  <a:srgbClr val="002060"/>
                </a:solidFill>
              </a:rPr>
              <a:t>multiclass</a:t>
            </a:r>
            <a:r>
              <a:rPr lang="en-GB" sz="1900" dirty="0">
                <a:solidFill>
                  <a:srgbClr val="002060"/>
                </a:solidFill>
              </a:rPr>
              <a:t>, or even </a:t>
            </a:r>
            <a:r>
              <a:rPr lang="en-GB" sz="1900" i="1" dirty="0">
                <a:solidFill>
                  <a:srgbClr val="002060"/>
                </a:solidFill>
              </a:rPr>
              <a:t>multi-label</a:t>
            </a:r>
            <a:r>
              <a:rPr lang="en-GB" sz="1900" dirty="0">
                <a:solidFill>
                  <a:srgbClr val="002060"/>
                </a:solidFill>
              </a:rPr>
              <a:t>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instance, there are some variants of classification for addressing </a:t>
            </a:r>
            <a:r>
              <a:rPr lang="en-GB" sz="1900" dirty="0" smtClean="0">
                <a:solidFill>
                  <a:srgbClr val="002060"/>
                </a:solidFill>
              </a:rPr>
              <a:t>hierarchies.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is referred to as hierarchical </a:t>
            </a:r>
            <a:r>
              <a:rPr lang="en-GB" sz="1900" dirty="0" smtClean="0">
                <a:solidFill>
                  <a:srgbClr val="002060"/>
                </a:solidFill>
              </a:rPr>
              <a:t>classification.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Hierarchies assume that there exist some relationships among the many classes.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N</a:t>
            </a:r>
            <a:r>
              <a:rPr lang="en-GB" sz="1900" dirty="0" smtClean="0">
                <a:solidFill>
                  <a:srgbClr val="FB8072"/>
                </a:solidFill>
              </a:rPr>
              <a:t>ot </a:t>
            </a:r>
            <a:r>
              <a:rPr lang="en-GB" sz="1900" dirty="0">
                <a:solidFill>
                  <a:srgbClr val="FB8072"/>
                </a:solidFill>
              </a:rPr>
              <a:t>all errors are equal—if we must err, </a:t>
            </a:r>
            <a:r>
              <a:rPr lang="en-GB" sz="1900" dirty="0" smtClean="0">
                <a:solidFill>
                  <a:srgbClr val="FB8072"/>
                </a:solidFill>
              </a:rPr>
              <a:t>we prefer </a:t>
            </a:r>
            <a:r>
              <a:rPr lang="en-GB" sz="1900" dirty="0">
                <a:solidFill>
                  <a:srgbClr val="FB8072"/>
                </a:solidFill>
              </a:rPr>
              <a:t>to misclassify to a related class rather than to a distant class.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Tagging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704" y="2816504"/>
            <a:ext cx="11034624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classification problems do not fit neatly into the binary or multiclass classification setups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problem of learning to predict classes that are </a:t>
            </a:r>
            <a:r>
              <a:rPr lang="en-GB" sz="1900" i="1" dirty="0">
                <a:solidFill>
                  <a:srgbClr val="002060"/>
                </a:solidFill>
              </a:rPr>
              <a:t>not mutually </a:t>
            </a:r>
            <a:r>
              <a:rPr lang="en-GB" sz="1900" dirty="0">
                <a:solidFill>
                  <a:srgbClr val="002060"/>
                </a:solidFill>
              </a:rPr>
              <a:t>exclusive is called multi-label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Auto-tagging problems are typically best described as multi-label classification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 </a:t>
            </a:r>
            <a:r>
              <a:rPr lang="en-GB" sz="1900" dirty="0">
                <a:solidFill>
                  <a:srgbClr val="FB8072"/>
                </a:solidFill>
              </a:rPr>
              <a:t>model </a:t>
            </a:r>
            <a:r>
              <a:rPr lang="en-GB" sz="1900" dirty="0" smtClean="0">
                <a:solidFill>
                  <a:srgbClr val="FB8072"/>
                </a:solidFill>
              </a:rPr>
              <a:t>can say </a:t>
            </a:r>
            <a:r>
              <a:rPr lang="en-GB" sz="1900" dirty="0">
                <a:solidFill>
                  <a:srgbClr val="FB8072"/>
                </a:solidFill>
              </a:rPr>
              <a:t>the </a:t>
            </a:r>
            <a:r>
              <a:rPr lang="en-GB" sz="1900" dirty="0" smtClean="0">
                <a:solidFill>
                  <a:srgbClr val="FB8072"/>
                </a:solidFill>
              </a:rPr>
              <a:t>image depicts </a:t>
            </a:r>
            <a:r>
              <a:rPr lang="en-GB" sz="1900" dirty="0">
                <a:solidFill>
                  <a:srgbClr val="FB8072"/>
                </a:solidFill>
              </a:rPr>
              <a:t>a </a:t>
            </a:r>
            <a:r>
              <a:rPr lang="en-GB" sz="1900" dirty="0" smtClean="0">
                <a:solidFill>
                  <a:srgbClr val="FB8072"/>
                </a:solidFill>
              </a:rPr>
              <a:t>cat, </a:t>
            </a:r>
            <a:r>
              <a:rPr lang="en-GB" sz="1900" dirty="0">
                <a:solidFill>
                  <a:srgbClr val="FB8072"/>
                </a:solidFill>
              </a:rPr>
              <a:t>a </a:t>
            </a:r>
            <a:r>
              <a:rPr lang="en-GB" sz="1900" dirty="0" smtClean="0">
                <a:solidFill>
                  <a:srgbClr val="FB8072"/>
                </a:solidFill>
              </a:rPr>
              <a:t>dog, a donkey, a rooster, </a:t>
            </a:r>
            <a:r>
              <a:rPr lang="en-GB" sz="1900" dirty="0">
                <a:solidFill>
                  <a:srgbClr val="FB8072"/>
                </a:solidFill>
              </a:rPr>
              <a:t>and a bird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also have to deal with this kind of problem when dealing with the </a:t>
            </a:r>
            <a:r>
              <a:rPr lang="en-GB" sz="1900" dirty="0" smtClean="0">
                <a:solidFill>
                  <a:srgbClr val="002060"/>
                </a:solidFill>
              </a:rPr>
              <a:t>biomedical literature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where </a:t>
            </a:r>
            <a:r>
              <a:rPr lang="en-GB" sz="1900" dirty="0">
                <a:solidFill>
                  <a:srgbClr val="002060"/>
                </a:solidFill>
              </a:rPr>
              <a:t>correctly tagging </a:t>
            </a:r>
            <a:r>
              <a:rPr lang="en-GB" sz="1900" dirty="0" smtClean="0">
                <a:solidFill>
                  <a:srgbClr val="002060"/>
                </a:solidFill>
              </a:rPr>
              <a:t>allows </a:t>
            </a:r>
            <a:r>
              <a:rPr lang="en-GB" sz="1900" dirty="0">
                <a:solidFill>
                  <a:srgbClr val="002060"/>
                </a:solidFill>
              </a:rPr>
              <a:t>researchers to do exhaustive reviews of the literature.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41" y="3474326"/>
            <a:ext cx="2162080" cy="30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Search and ranking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356" y="2816504"/>
            <a:ext cx="1113426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field of information retrieval, we want to impose a ranking on a set of items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Take web search for example, the goal is less to determine whether a particular page is relevant for a query,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rather, which one of the plethora of search results is most relevant for a particular user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</a:t>
            </a:r>
            <a:r>
              <a:rPr lang="en-GB" sz="1900" dirty="0" smtClean="0">
                <a:solidFill>
                  <a:srgbClr val="002060"/>
                </a:solidFill>
              </a:rPr>
              <a:t>care </a:t>
            </a:r>
            <a:r>
              <a:rPr lang="en-GB" sz="1900" dirty="0">
                <a:solidFill>
                  <a:srgbClr val="002060"/>
                </a:solidFill>
              </a:rPr>
              <a:t>about the ordering of the relevant search </a:t>
            </a:r>
            <a:r>
              <a:rPr lang="en-GB" sz="1900" dirty="0" smtClean="0">
                <a:solidFill>
                  <a:srgbClr val="002060"/>
                </a:solidFill>
              </a:rPr>
              <a:t>results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ur </a:t>
            </a:r>
            <a:r>
              <a:rPr lang="en-GB" sz="1900" dirty="0">
                <a:solidFill>
                  <a:srgbClr val="002060"/>
                </a:solidFill>
              </a:rPr>
              <a:t>learning algorithm needs to produce ordered subsets of elements from a larger set.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356" y="5425436"/>
            <a:ext cx="80922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</a:t>
            </a:r>
            <a:r>
              <a:rPr lang="en-GB" sz="1900" dirty="0" smtClean="0">
                <a:solidFill>
                  <a:srgbClr val="002060"/>
                </a:solidFill>
              </a:rPr>
              <a:t>solution </a:t>
            </a:r>
            <a:r>
              <a:rPr lang="en-GB" sz="1900" dirty="0">
                <a:solidFill>
                  <a:srgbClr val="002060"/>
                </a:solidFill>
              </a:rPr>
              <a:t>to this problem is to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</a:t>
            </a:r>
            <a:r>
              <a:rPr lang="en-GB" sz="1900" dirty="0" smtClean="0">
                <a:solidFill>
                  <a:srgbClr val="FB8072"/>
                </a:solidFill>
              </a:rPr>
              <a:t>irst </a:t>
            </a:r>
            <a:r>
              <a:rPr lang="en-GB" sz="1900" dirty="0">
                <a:solidFill>
                  <a:srgbClr val="FB8072"/>
                </a:solidFill>
              </a:rPr>
              <a:t>assign to every element in the set a corresponding relevance score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hen </a:t>
            </a:r>
            <a:r>
              <a:rPr lang="en-GB" sz="1900" dirty="0">
                <a:solidFill>
                  <a:srgbClr val="FB8072"/>
                </a:solidFill>
              </a:rPr>
              <a:t>to retrieve the top-rated elements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Search and ranking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196475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PageRank</a:t>
            </a:r>
            <a:r>
              <a:rPr lang="en-GB" sz="1900" dirty="0">
                <a:solidFill>
                  <a:srgbClr val="002060"/>
                </a:solidFill>
              </a:rPr>
              <a:t>, the original secret sauce behind the Google search engine was an early example of such a scoring system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it was peculiar in that it did not depend on the actual query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Here </a:t>
            </a:r>
            <a:r>
              <a:rPr lang="en-GB" sz="1900" dirty="0">
                <a:solidFill>
                  <a:srgbClr val="002060"/>
                </a:solidFill>
              </a:rPr>
              <a:t>they relied on a simple relevance filter to identify the set of relevant items and then on </a:t>
            </a:r>
            <a:r>
              <a:rPr lang="en-GB" sz="1900" b="1" dirty="0">
                <a:solidFill>
                  <a:srgbClr val="002060"/>
                </a:solidFill>
              </a:rPr>
              <a:t>PageRank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>order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those </a:t>
            </a:r>
            <a:r>
              <a:rPr lang="en-GB" sz="1900" dirty="0">
                <a:solidFill>
                  <a:srgbClr val="002060"/>
                </a:solidFill>
              </a:rPr>
              <a:t>results that contained the query term.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2" y="4543966"/>
            <a:ext cx="86702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Nowadays, search engines use machine learning and </a:t>
            </a:r>
            <a:r>
              <a:rPr lang="en-GB" sz="1900" dirty="0" smtClean="0">
                <a:solidFill>
                  <a:srgbClr val="002060"/>
                </a:solidFill>
              </a:rPr>
              <a:t>behavioural </a:t>
            </a:r>
            <a:r>
              <a:rPr lang="en-GB" sz="1900" dirty="0">
                <a:solidFill>
                  <a:srgbClr val="002060"/>
                </a:solidFill>
              </a:rPr>
              <a:t>models to obtain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query-dependent </a:t>
            </a:r>
            <a:r>
              <a:rPr lang="en-GB" sz="1900" dirty="0">
                <a:solidFill>
                  <a:srgbClr val="002060"/>
                </a:solidFill>
              </a:rPr>
              <a:t>relevance scores.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Recommender systems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1564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Recommender systems are another problem setting that is related to search and ranking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problems are similar insofar as the goal is to display a set of relevant items to the user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main difference is the emphasis on personalization to specific users in the context of recommender systems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 movie, </a:t>
            </a:r>
            <a:r>
              <a:rPr lang="en-GB" sz="1900" dirty="0">
                <a:solidFill>
                  <a:srgbClr val="002060"/>
                </a:solidFill>
              </a:rPr>
              <a:t>retail products, music, or news recommendation.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2" y="4404629"/>
            <a:ext cx="1125314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some cases, customers provide explicit feedback communicating how much they liked a particular product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(</a:t>
            </a:r>
            <a:r>
              <a:rPr lang="en-GB" sz="1900" dirty="0">
                <a:solidFill>
                  <a:srgbClr val="002060"/>
                </a:solidFill>
              </a:rPr>
              <a:t>e.g., the product ratings and reviews on Amazon, IMDB, </a:t>
            </a:r>
            <a:r>
              <a:rPr lang="en-GB" sz="1900" dirty="0" err="1">
                <a:solidFill>
                  <a:srgbClr val="002060"/>
                </a:solidFill>
              </a:rPr>
              <a:t>GoodReads</a:t>
            </a:r>
            <a:r>
              <a:rPr lang="en-GB" sz="1900" dirty="0">
                <a:solidFill>
                  <a:srgbClr val="002060"/>
                </a:solidFill>
              </a:rPr>
              <a:t>, etc.).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some other cases, they provide implicit feedback, e.g., by skipping titles on a </a:t>
            </a:r>
            <a:r>
              <a:rPr lang="en-GB" sz="1900" dirty="0" smtClean="0">
                <a:solidFill>
                  <a:srgbClr val="002060"/>
                </a:solidFill>
              </a:rPr>
              <a:t>playlist.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411" y="5700366"/>
                <a:ext cx="11706090" cy="724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systems are trained to estimate some score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such as an estimated rating or the probability of purchase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given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1" y="5700366"/>
                <a:ext cx="11706090" cy="724301"/>
              </a:xfrm>
              <a:prstGeom prst="rect">
                <a:avLst/>
              </a:prstGeom>
              <a:blipFill>
                <a:blip r:embed="rId2"/>
                <a:stretch>
                  <a:fillRect l="-417" t="-3361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Recommender systems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597" y="2816504"/>
                <a:ext cx="11118365" cy="333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such a model, then for any given user, we could retrieve the set of objects with the largest scores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which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could then be recommended to the customer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Production systems 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advanced and take detailed user activity and item characteristics into account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computing such scores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u="sng" dirty="0">
                    <a:solidFill>
                      <a:srgbClr val="002060"/>
                    </a:solidFill>
                  </a:rPr>
                  <a:t>Fig. 1.3.4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 example of deep learning books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recommended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Amazon based on personalization algorithms tuned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capture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author’s preferences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Recommendation systems naively built on top of predictive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models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suffer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some serious conceptual flaws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7" y="2816504"/>
                <a:ext cx="11118365" cy="3332194"/>
              </a:xfrm>
              <a:prstGeom prst="rect">
                <a:avLst/>
              </a:prstGeom>
              <a:blipFill>
                <a:blip r:embed="rId2"/>
                <a:stretch>
                  <a:fillRect l="-439" t="-731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76" y="3779640"/>
            <a:ext cx="4418964" cy="3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Learning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0" y="2816504"/>
            <a:ext cx="112899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How </a:t>
            </a:r>
            <a:r>
              <a:rPr lang="en-GB" sz="1900" dirty="0">
                <a:solidFill>
                  <a:srgbClr val="002060"/>
                </a:solidFill>
              </a:rPr>
              <a:t>would we deal with </a:t>
            </a:r>
            <a:r>
              <a:rPr lang="en-GB" sz="1900" dirty="0" smtClean="0">
                <a:solidFill>
                  <a:srgbClr val="002060"/>
                </a:solidFill>
              </a:rPr>
              <a:t>dataset that consists of video </a:t>
            </a:r>
            <a:r>
              <a:rPr lang="en-GB" sz="1900" dirty="0">
                <a:solidFill>
                  <a:srgbClr val="002060"/>
                </a:solidFill>
              </a:rPr>
              <a:t>snippets?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this case, each snippet might consist of a different number of frames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Our guess </a:t>
            </a:r>
            <a:r>
              <a:rPr lang="en-GB" sz="1900" dirty="0">
                <a:solidFill>
                  <a:srgbClr val="FB8072"/>
                </a:solidFill>
              </a:rPr>
              <a:t>of what is going on in each frame might be much stronger if we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take </a:t>
            </a:r>
            <a:r>
              <a:rPr lang="en-GB" sz="1900" dirty="0">
                <a:solidFill>
                  <a:srgbClr val="FB8072"/>
                </a:solidFill>
              </a:rPr>
              <a:t>into account the previous or succeeding frames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popular deep learning problem is machine translation: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task of ingesting sentences in some source language and predicting their translation in another language.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0" y="4989404"/>
            <a:ext cx="110400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problems also occur in medicine.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would </a:t>
            </a:r>
            <a:r>
              <a:rPr lang="en-GB" sz="1900" dirty="0">
                <a:solidFill>
                  <a:srgbClr val="FB8072"/>
                </a:solidFill>
              </a:rPr>
              <a:t>not want </a:t>
            </a: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model to throw away everything it knows about the patient history each hour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and </a:t>
            </a:r>
            <a:r>
              <a:rPr lang="en-GB" sz="1900" dirty="0">
                <a:solidFill>
                  <a:srgbClr val="FB8072"/>
                </a:solidFill>
              </a:rPr>
              <a:t>just make its predictions based on the most recent measurements.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04609" y="19147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097621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problems are </a:t>
            </a:r>
            <a:r>
              <a:rPr lang="en-GB" sz="1900" dirty="0" smtClean="0">
                <a:solidFill>
                  <a:srgbClr val="002060"/>
                </a:solidFill>
              </a:rPr>
              <a:t>instances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i="1" dirty="0">
                <a:solidFill>
                  <a:srgbClr val="002060"/>
                </a:solidFill>
              </a:rPr>
              <a:t>sequence learning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They require a model to either ingest sequences of inputs or to emit sequences of outputs (or both</a:t>
            </a:r>
            <a:r>
              <a:rPr lang="en-GB" sz="1900" dirty="0" smtClean="0">
                <a:solidFill>
                  <a:srgbClr val="FB8072"/>
                </a:solidFill>
              </a:rPr>
              <a:t>!).</a:t>
            </a:r>
            <a:r>
              <a:rPr lang="ar-EG" sz="1900" dirty="0">
                <a:solidFill>
                  <a:srgbClr val="FB8072"/>
                </a:solidFill>
              </a:rPr>
              <a:t/>
            </a:r>
            <a:br>
              <a:rPr lang="ar-EG" sz="1900" dirty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latter problems are sometimes referred to as </a:t>
            </a:r>
            <a:r>
              <a:rPr lang="en-GB" sz="1900" b="1" dirty="0">
                <a:solidFill>
                  <a:srgbClr val="002060"/>
                </a:solidFill>
              </a:rPr>
              <a:t>seq2seq</a:t>
            </a:r>
            <a:r>
              <a:rPr lang="en-GB" sz="1900" dirty="0">
                <a:solidFill>
                  <a:srgbClr val="002060"/>
                </a:solidFill>
              </a:rPr>
              <a:t>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Some </a:t>
            </a:r>
            <a:r>
              <a:rPr lang="en-GB" sz="1900" dirty="0">
                <a:solidFill>
                  <a:srgbClr val="002060"/>
                </a:solidFill>
              </a:rPr>
              <a:t>types of sequence </a:t>
            </a:r>
            <a:r>
              <a:rPr lang="en-GB" sz="1900" dirty="0" smtClean="0">
                <a:solidFill>
                  <a:srgbClr val="002060"/>
                </a:solidFill>
              </a:rPr>
              <a:t>transformations: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</a:rPr>
              <a:t>Tagging and Parsing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</a:rPr>
              <a:t>Automatic Speech Recognition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</a:rPr>
              <a:t>Text to Speech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</a:rPr>
              <a:t>Machine Translation.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0599" y="2816504"/>
            <a:ext cx="9158533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Tagging and Parsing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This </a:t>
            </a:r>
            <a:r>
              <a:rPr lang="en-GB" sz="1900" dirty="0">
                <a:solidFill>
                  <a:srgbClr val="FB8072"/>
                </a:solidFill>
              </a:rPr>
              <a:t>involves annotating a text sequence with attributes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 </a:t>
            </a:r>
            <a:r>
              <a:rPr lang="en-GB" sz="1900" dirty="0">
                <a:solidFill>
                  <a:srgbClr val="FB8072"/>
                </a:solidFill>
              </a:rPr>
              <a:t>goal is to decompose and annotate text based on structural and grammatical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assumptions </a:t>
            </a:r>
            <a:r>
              <a:rPr lang="en-GB" sz="1900" dirty="0">
                <a:solidFill>
                  <a:srgbClr val="FB8072"/>
                </a:solidFill>
              </a:rPr>
              <a:t>to get some annotation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</a:t>
            </a:r>
            <a:r>
              <a:rPr lang="en-GB" sz="1900" dirty="0" smtClean="0">
                <a:solidFill>
                  <a:srgbClr val="FB8072"/>
                </a:solidFill>
              </a:rPr>
              <a:t>e </a:t>
            </a:r>
            <a:r>
              <a:rPr lang="en-GB" sz="1900" dirty="0">
                <a:solidFill>
                  <a:srgbClr val="FB8072"/>
                </a:solidFill>
              </a:rPr>
              <a:t>might want to know where the verbs and subjects are</a:t>
            </a:r>
            <a:r>
              <a:rPr lang="en-GB" sz="1900" dirty="0" smtClean="0">
                <a:solidFill>
                  <a:srgbClr val="FB8072"/>
                </a:solidFill>
              </a:rPr>
              <a:t>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might want to know which words are the named entities.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2" y="5281792"/>
            <a:ext cx="11039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18600" y="2816504"/>
                <a:ext cx="8654549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>
                    <a:solidFill>
                      <a:srgbClr val="002060"/>
                    </a:solidFill>
                  </a:rPr>
                  <a:t>Automatic Speech Recognition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input sequence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an audio recording of a speaker (shown in </a:t>
                </a:r>
                <a:r>
                  <a:rPr lang="en-GB" sz="1900" u="sng" dirty="0">
                    <a:solidFill>
                      <a:srgbClr val="FB8072"/>
                    </a:solidFill>
                  </a:rPr>
                  <a:t>Fig. 1.3.5</a:t>
                </a:r>
                <a:r>
                  <a:rPr lang="en-GB" sz="1900" dirty="0">
                    <a:solidFill>
                      <a:srgbClr val="FB8072"/>
                    </a:solidFill>
                  </a:rPr>
                  <a:t>),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output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textual transcript of what the speaker said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challenge is that there are many more audio frames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than text.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i.e</a:t>
                </a:r>
                <a:r>
                  <a:rPr lang="en-GB" sz="1900" dirty="0">
                    <a:solidFill>
                      <a:srgbClr val="FB8072"/>
                    </a:solidFill>
                  </a:rPr>
                  <a:t>., there is no 1:1 correspondence between audio and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text.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" y="2816504"/>
                <a:ext cx="8654549" cy="1554272"/>
              </a:xfrm>
              <a:prstGeom prst="rect">
                <a:avLst/>
              </a:prstGeom>
              <a:blipFill>
                <a:blip r:embed="rId2"/>
                <a:stretch>
                  <a:fillRect l="-49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98" y="4370776"/>
            <a:ext cx="8686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19412" y="2816504"/>
                <a:ext cx="6626429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>
                    <a:solidFill>
                      <a:srgbClr val="002060"/>
                    </a:solidFill>
                  </a:rPr>
                  <a:t>Text to Speech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Text-to-Speech (TTS) is the inverse of speech recognition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text and the output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an audio file.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this case, the output is much longer than the input.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2" y="2816504"/>
                <a:ext cx="6626429" cy="1261884"/>
              </a:xfrm>
              <a:prstGeom prst="rect">
                <a:avLst/>
              </a:prstGeom>
              <a:blipFill>
                <a:blip r:embed="rId2"/>
                <a:stretch>
                  <a:fillRect l="-736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9411" y="4404629"/>
            <a:ext cx="111767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Machine </a:t>
            </a:r>
            <a:r>
              <a:rPr lang="en-GB" sz="1900" b="1" dirty="0" smtClean="0">
                <a:solidFill>
                  <a:srgbClr val="002060"/>
                </a:solidFill>
              </a:rPr>
              <a:t>Translation.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Unlike the case of speech recognition, where corresponding inputs and outputs occur in the same </a:t>
            </a:r>
            <a:r>
              <a:rPr lang="en-GB" sz="1900" dirty="0" smtClean="0">
                <a:solidFill>
                  <a:srgbClr val="FB8072"/>
                </a:solidFill>
              </a:rPr>
              <a:t>order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in machine translation, order inversion can be vital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this case, the output is much longer than the input.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49" y="2816504"/>
            <a:ext cx="120329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Machine Translation</a:t>
            </a:r>
            <a:r>
              <a:rPr lang="en-GB" sz="1900" b="1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Unlike the case of speech recognition, where corresponding inputs and outputs occur in the same </a:t>
            </a:r>
            <a:r>
              <a:rPr lang="en-GB" sz="1900" dirty="0" smtClean="0">
                <a:solidFill>
                  <a:srgbClr val="FB8072"/>
                </a:solidFill>
              </a:rPr>
              <a:t>order,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machine translation, order inversion can be vital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while we are still converting one sequence into another, </a:t>
            </a:r>
            <a:r>
              <a:rPr lang="en-GB" sz="1900" dirty="0" smtClean="0">
                <a:solidFill>
                  <a:srgbClr val="FB8072"/>
                </a:solidFill>
              </a:rPr>
              <a:t>neither </a:t>
            </a:r>
            <a:r>
              <a:rPr lang="en-GB" sz="1900" dirty="0">
                <a:solidFill>
                  <a:srgbClr val="FB8072"/>
                </a:solidFill>
              </a:rPr>
              <a:t>the number of inputs and </a:t>
            </a:r>
            <a:r>
              <a:rPr lang="en-GB" sz="1900" dirty="0" smtClean="0">
                <a:solidFill>
                  <a:srgbClr val="FB8072"/>
                </a:solidFill>
              </a:rPr>
              <a:t>outputs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nor </a:t>
            </a:r>
            <a:r>
              <a:rPr lang="en-GB" sz="1900" dirty="0">
                <a:solidFill>
                  <a:srgbClr val="FB8072"/>
                </a:solidFill>
              </a:rPr>
              <a:t>the order of corresponding data examples are assumed to be the same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Consider the following </a:t>
            </a:r>
            <a:r>
              <a:rPr lang="en-GB" sz="1900" dirty="0" smtClean="0">
                <a:solidFill>
                  <a:srgbClr val="FB8072"/>
                </a:solidFill>
              </a:rPr>
              <a:t>example </a:t>
            </a:r>
            <a:r>
              <a:rPr lang="en-GB" sz="1900" dirty="0">
                <a:solidFill>
                  <a:srgbClr val="FB8072"/>
                </a:solidFill>
              </a:rPr>
              <a:t>of the peculiar tendency of Germans to place the verbs at the end of sentences.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6" y="4989404"/>
            <a:ext cx="10972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332028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Learning: </a:t>
            </a:r>
            <a:r>
              <a:rPr lang="en-US" sz="4400" dirty="0"/>
              <a:t>Unsupervised </a:t>
            </a:r>
            <a:r>
              <a:rPr lang="en-US" sz="4400" dirty="0" smtClean="0"/>
              <a:t>learning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3363" y="1001487"/>
            <a:ext cx="11974945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All the examples so far were related to Supervised Learning, 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i.e</a:t>
            </a:r>
            <a:r>
              <a:rPr lang="en-GB" sz="1900" dirty="0">
                <a:solidFill>
                  <a:srgbClr val="002060"/>
                </a:solidFill>
              </a:rPr>
              <a:t>., situations where we feed the model a </a:t>
            </a:r>
            <a:r>
              <a:rPr lang="en-GB" sz="1900" dirty="0" smtClean="0">
                <a:solidFill>
                  <a:srgbClr val="002060"/>
                </a:solidFill>
              </a:rPr>
              <a:t>dataset </a:t>
            </a:r>
            <a:r>
              <a:rPr lang="en-GB" sz="1900" dirty="0">
                <a:solidFill>
                  <a:srgbClr val="002060"/>
                </a:solidFill>
              </a:rPr>
              <a:t>containing both the features and corresponding target values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a completely opposite way</a:t>
            </a:r>
            <a:r>
              <a:rPr lang="en-GB" sz="1900" dirty="0" smtClean="0">
                <a:solidFill>
                  <a:srgbClr val="002060"/>
                </a:solidFill>
              </a:rPr>
              <a:t>,</a:t>
            </a:r>
            <a:r>
              <a:rPr lang="ar-EG" sz="1900" dirty="0" smtClean="0">
                <a:solidFill>
                  <a:srgbClr val="002060"/>
                </a:solidFill>
              </a:rPr>
              <a:t> </a:t>
            </a:r>
            <a:r>
              <a:rPr lang="en-US" sz="1900" dirty="0" smtClean="0">
                <a:solidFill>
                  <a:srgbClr val="002060"/>
                </a:solidFill>
              </a:rPr>
              <a:t> there is another class of problems called </a:t>
            </a:r>
            <a:r>
              <a:rPr lang="en-US" sz="1900" i="1" dirty="0" smtClean="0">
                <a:solidFill>
                  <a:srgbClr val="002060"/>
                </a:solidFill>
              </a:rPr>
              <a:t>unsupervised learning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</a:rPr>
              <a:t>Unsupervised learning is about </a:t>
            </a:r>
            <a:r>
              <a:rPr lang="en-GB" sz="1900" dirty="0" smtClean="0">
                <a:solidFill>
                  <a:srgbClr val="FB8072"/>
                </a:solidFill>
              </a:rPr>
              <a:t>training </a:t>
            </a:r>
            <a:r>
              <a:rPr lang="en-GB" sz="1900" dirty="0">
                <a:solidFill>
                  <a:srgbClr val="FB8072"/>
                </a:solidFill>
              </a:rPr>
              <a:t>a model to find patterns in a </a:t>
            </a:r>
            <a:r>
              <a:rPr lang="en-GB" sz="1900" dirty="0" err="1" smtClean="0">
                <a:solidFill>
                  <a:srgbClr val="FB8072"/>
                </a:solidFill>
              </a:rPr>
              <a:t>unlabeled</a:t>
            </a:r>
            <a:r>
              <a:rPr lang="en-GB" sz="1900" dirty="0" smtClean="0">
                <a:solidFill>
                  <a:srgbClr val="FB8072"/>
                </a:solidFill>
              </a:rPr>
              <a:t> dataset.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dirty="0" smtClean="0">
                <a:solidFill>
                  <a:srgbClr val="FB8072"/>
                </a:solidFill>
              </a:rPr>
              <a:t/>
            </a:r>
            <a:br>
              <a:rPr lang="en-GB" dirty="0" smtClean="0">
                <a:solidFill>
                  <a:srgbClr val="FB8072"/>
                </a:solidFill>
              </a:rPr>
            </a:br>
            <a:endParaRPr lang="en-GB" dirty="0" smtClean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unsupervised learning </a:t>
            </a:r>
            <a:r>
              <a:rPr lang="en-GB" sz="1900" dirty="0" smtClean="0">
                <a:solidFill>
                  <a:srgbClr val="002060"/>
                </a:solidFill>
              </a:rPr>
              <a:t>techniques: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FB8072"/>
                </a:solidFill>
              </a:rPr>
              <a:t>Clustering</a:t>
            </a:r>
            <a:r>
              <a:rPr lang="en-US" sz="1900" dirty="0">
                <a:solidFill>
                  <a:srgbClr val="FB8072"/>
                </a:solidFill>
              </a:rPr>
              <a:t>: Grouping related </a:t>
            </a:r>
            <a:r>
              <a:rPr lang="en-US" sz="1900" dirty="0" smtClean="0">
                <a:solidFill>
                  <a:srgbClr val="FB8072"/>
                </a:solidFill>
              </a:rPr>
              <a:t>examples.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>
                <a:solidFill>
                  <a:srgbClr val="FB8072"/>
                </a:solidFill>
              </a:rPr>
              <a:t>Principal component analysis (PCA</a:t>
            </a:r>
            <a:r>
              <a:rPr lang="en-GB" sz="1900" b="1" dirty="0" smtClean="0">
                <a:solidFill>
                  <a:srgbClr val="FB8072"/>
                </a:solidFill>
              </a:rPr>
              <a:t>)</a:t>
            </a:r>
            <a:r>
              <a:rPr lang="en-GB" sz="1900" dirty="0" smtClean="0">
                <a:solidFill>
                  <a:srgbClr val="FB8072"/>
                </a:solidFill>
              </a:rPr>
              <a:t>: </a:t>
            </a: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 </a:t>
            </a:r>
            <a:r>
              <a:rPr lang="en-GB" sz="1900" dirty="0">
                <a:solidFill>
                  <a:srgbClr val="FB8072"/>
                </a:solidFill>
              </a:rPr>
              <a:t>process of computing the principal components and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using </a:t>
            </a:r>
            <a:r>
              <a:rPr lang="en-GB" sz="1900" dirty="0">
                <a:solidFill>
                  <a:srgbClr val="FB8072"/>
                </a:solidFill>
              </a:rPr>
              <a:t>them to perform a change of basis on the </a:t>
            </a:r>
            <a:r>
              <a:rPr lang="en-GB" sz="1900" dirty="0" smtClean="0">
                <a:solidFill>
                  <a:srgbClr val="FB8072"/>
                </a:solidFill>
              </a:rPr>
              <a:t>data</a:t>
            </a:r>
            <a:r>
              <a:rPr lang="en-GB" sz="1900" dirty="0">
                <a:solidFill>
                  <a:srgbClr val="FB8072"/>
                </a:solidFill>
              </a:rPr>
              <a:t>. </a:t>
            </a:r>
            <a:r>
              <a:rPr lang="en-GB" sz="1050" dirty="0">
                <a:solidFill>
                  <a:srgbClr val="FB8072"/>
                </a:solidFill>
              </a:rPr>
              <a:t>(</a:t>
            </a:r>
            <a:r>
              <a:rPr lang="en-GB" sz="1050" dirty="0">
                <a:solidFill>
                  <a:srgbClr val="FB8072"/>
                </a:solidFill>
                <a:hlinkClick r:id="rId2"/>
              </a:rPr>
              <a:t>https://</a:t>
            </a:r>
            <a:r>
              <a:rPr lang="en-GB" sz="1050" dirty="0" smtClean="0">
                <a:solidFill>
                  <a:srgbClr val="FB8072"/>
                </a:solidFill>
                <a:hlinkClick r:id="rId2"/>
              </a:rPr>
              <a:t>en.wikipedia.org/wiki/Principal_component_analysis</a:t>
            </a:r>
            <a:r>
              <a:rPr lang="en-GB" sz="1050" dirty="0" smtClean="0">
                <a:solidFill>
                  <a:srgbClr val="FB8072"/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>
                <a:solidFill>
                  <a:srgbClr val="FB8072"/>
                </a:solidFill>
              </a:rPr>
              <a:t>R</a:t>
            </a:r>
            <a:r>
              <a:rPr lang="en-GB" sz="1900" b="1" dirty="0" smtClean="0">
                <a:solidFill>
                  <a:srgbClr val="FB8072"/>
                </a:solidFill>
              </a:rPr>
              <a:t>epresentation learning</a:t>
            </a:r>
            <a:r>
              <a:rPr lang="en-GB" sz="1900" dirty="0">
                <a:solidFill>
                  <a:srgbClr val="FB8072"/>
                </a:solidFill>
              </a:rPr>
              <a:t>: </a:t>
            </a:r>
            <a:r>
              <a:rPr lang="en-GB" sz="1900" dirty="0" smtClean="0">
                <a:solidFill>
                  <a:srgbClr val="FB8072"/>
                </a:solidFill>
              </a:rPr>
              <a:t>Used </a:t>
            </a:r>
            <a:r>
              <a:rPr lang="en-GB" sz="1900" dirty="0">
                <a:solidFill>
                  <a:srgbClr val="FB8072"/>
                </a:solidFill>
              </a:rPr>
              <a:t>to describe entities and their relations, such as Rome  −  Italy  +  France  =  Paris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 smtClean="0">
                <a:solidFill>
                  <a:srgbClr val="FB8072"/>
                </a:solidFill>
              </a:rPr>
              <a:t>Probabilistic </a:t>
            </a:r>
            <a:r>
              <a:rPr lang="en-GB" sz="1900" b="1" dirty="0">
                <a:solidFill>
                  <a:srgbClr val="FB8072"/>
                </a:solidFill>
              </a:rPr>
              <a:t>graphical </a:t>
            </a:r>
            <a:r>
              <a:rPr lang="en-GB" sz="1900" b="1" dirty="0" smtClean="0">
                <a:solidFill>
                  <a:srgbClr val="FB8072"/>
                </a:solidFill>
              </a:rPr>
              <a:t>models</a:t>
            </a:r>
            <a:r>
              <a:rPr lang="en-GB" sz="1900" dirty="0" smtClean="0">
                <a:solidFill>
                  <a:srgbClr val="FB8072"/>
                </a:solidFill>
              </a:rPr>
              <a:t>: Used </a:t>
            </a:r>
            <a:r>
              <a:rPr lang="en-GB" sz="1900" dirty="0">
                <a:solidFill>
                  <a:srgbClr val="FB8072"/>
                </a:solidFill>
              </a:rPr>
              <a:t>to describe the root causes of much of the data that we </a:t>
            </a:r>
            <a:r>
              <a:rPr lang="en-GB" sz="1900" dirty="0" smtClean="0">
                <a:solidFill>
                  <a:srgbClr val="FB8072"/>
                </a:solidFill>
              </a:rPr>
              <a:t>observe.</a:t>
            </a:r>
            <a:r>
              <a:rPr lang="en-GB" sz="1900" dirty="0">
                <a:solidFill>
                  <a:srgbClr val="FB8072"/>
                </a:solidFill>
              </a:rPr>
              <a:t/>
            </a:r>
            <a:br>
              <a:rPr lang="en-GB" sz="1900" dirty="0">
                <a:solidFill>
                  <a:srgbClr val="FB8072"/>
                </a:solidFill>
              </a:rPr>
            </a:br>
            <a:r>
              <a:rPr lang="en-GB" sz="1900" dirty="0">
                <a:solidFill>
                  <a:srgbClr val="FB8072"/>
                </a:solidFill>
              </a:rPr>
              <a:t>For instance, if we have demographic data about house prices, pollution, crime, location, education,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salaries</a:t>
            </a:r>
            <a:r>
              <a:rPr lang="en-GB" sz="1900" dirty="0">
                <a:solidFill>
                  <a:srgbClr val="FB8072"/>
                </a:solidFill>
              </a:rPr>
              <a:t>, etc., can we discover how they are related simply based on empirical data</a:t>
            </a:r>
            <a:r>
              <a:rPr lang="en-GB" sz="1900" dirty="0" smtClean="0">
                <a:solidFill>
                  <a:srgbClr val="FB8072"/>
                </a:solidFill>
              </a:rPr>
              <a:t>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 smtClean="0">
                <a:solidFill>
                  <a:srgbClr val="FB8072"/>
                </a:solidFill>
              </a:rPr>
              <a:t>Generative </a:t>
            </a:r>
            <a:r>
              <a:rPr lang="en-GB" sz="1900" b="1" dirty="0">
                <a:solidFill>
                  <a:srgbClr val="FB8072"/>
                </a:solidFill>
              </a:rPr>
              <a:t>adversarial networks (GANs)</a:t>
            </a:r>
            <a:r>
              <a:rPr lang="en-GB" sz="1900" dirty="0">
                <a:solidFill>
                  <a:srgbClr val="FB8072"/>
                </a:solidFill>
              </a:rPr>
              <a:t>: These give us a procedural way to synthesize data,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even </a:t>
            </a:r>
            <a:r>
              <a:rPr lang="en-GB" sz="1900" dirty="0">
                <a:solidFill>
                  <a:srgbClr val="FB8072"/>
                </a:solidFill>
              </a:rPr>
              <a:t>complicated structured data like images and audio.</a:t>
            </a:r>
          </a:p>
        </p:txBody>
      </p:sp>
    </p:spTree>
    <p:extLst>
      <p:ext uri="{BB962C8B-B14F-4D97-AF65-F5344CB8AC3E}">
        <p14:creationId xmlns:p14="http://schemas.microsoft.com/office/powerpoint/2010/main" val="7532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401832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/>
              <a:t>Kinds of Machine </a:t>
            </a:r>
            <a:r>
              <a:rPr lang="en-US" sz="3600" dirty="0" smtClean="0"/>
              <a:t>Learning: </a:t>
            </a:r>
            <a:r>
              <a:rPr lang="en-US" sz="3600" dirty="0"/>
              <a:t>Interacting with an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630" y="1001487"/>
            <a:ext cx="1109028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Supervised and unsupervised learning do </a:t>
            </a:r>
            <a:r>
              <a:rPr lang="en-GB" sz="1900" dirty="0">
                <a:solidFill>
                  <a:srgbClr val="002060"/>
                </a:solidFill>
              </a:rPr>
              <a:t>not address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</a:t>
            </a:r>
            <a:r>
              <a:rPr lang="en-GB" sz="1900" dirty="0" smtClean="0">
                <a:solidFill>
                  <a:srgbClr val="FB8072"/>
                </a:solidFill>
              </a:rPr>
              <a:t>here </a:t>
            </a:r>
            <a:r>
              <a:rPr lang="en-GB" sz="1900" dirty="0">
                <a:solidFill>
                  <a:srgbClr val="FB8072"/>
                </a:solidFill>
              </a:rPr>
              <a:t>data actually comes from,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o</a:t>
            </a:r>
            <a:r>
              <a:rPr lang="en-GB" sz="1900" dirty="0" smtClean="0">
                <a:solidFill>
                  <a:srgbClr val="FB8072"/>
                </a:solidFill>
              </a:rPr>
              <a:t>r what </a:t>
            </a:r>
            <a:r>
              <a:rPr lang="en-GB" sz="1900" dirty="0">
                <a:solidFill>
                  <a:srgbClr val="FB8072"/>
                </a:solidFill>
              </a:rPr>
              <a:t>actually happens when a machine learning model generates an output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either case, we grab a big pile of data upfront, </a:t>
            </a:r>
            <a:r>
              <a:rPr lang="en-GB" sz="1900" dirty="0" smtClean="0">
                <a:solidFill>
                  <a:srgbClr val="002060"/>
                </a:solidFill>
              </a:rPr>
              <a:t>then </a:t>
            </a:r>
            <a:r>
              <a:rPr lang="en-GB" sz="1900" dirty="0">
                <a:solidFill>
                  <a:srgbClr val="002060"/>
                </a:solidFill>
              </a:rPr>
              <a:t>set our pattern recognition machines in motion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without </a:t>
            </a:r>
            <a:r>
              <a:rPr lang="en-GB" sz="1900" dirty="0">
                <a:solidFill>
                  <a:srgbClr val="002060"/>
                </a:solidFill>
              </a:rPr>
              <a:t>ever interacting with the environment </a:t>
            </a:r>
            <a:r>
              <a:rPr lang="en-GB" sz="1900" dirty="0" smtClean="0">
                <a:solidFill>
                  <a:srgbClr val="002060"/>
                </a:solidFill>
              </a:rPr>
              <a:t>again; this called </a:t>
            </a:r>
            <a:r>
              <a:rPr lang="en-GB" sz="1900" i="1" dirty="0" smtClean="0">
                <a:solidFill>
                  <a:srgbClr val="002060"/>
                </a:solidFill>
              </a:rPr>
              <a:t>offline learning</a:t>
            </a:r>
            <a:r>
              <a:rPr lang="en-GB" sz="1900" i="1" dirty="0" smtClean="0">
                <a:solidFill>
                  <a:srgbClr val="002060"/>
                </a:solidFill>
              </a:rPr>
              <a:t>.</a:t>
            </a:r>
            <a:r>
              <a:rPr lang="ar-EG" sz="1900" i="1" dirty="0" smtClean="0">
                <a:solidFill>
                  <a:srgbClr val="002060"/>
                </a:solidFill>
              </a:rPr>
              <a:t/>
            </a:r>
            <a:br>
              <a:rPr lang="ar-EG" sz="1900" i="1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offline learning, all of the learning takes place after the algorithm is disconnected from the </a:t>
            </a:r>
            <a:r>
              <a:rPr lang="en-GB" sz="1900" dirty="0" smtClean="0">
                <a:solidFill>
                  <a:srgbClr val="002060"/>
                </a:solidFill>
              </a:rPr>
              <a:t>environment.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supervised learning, the process looks like </a:t>
            </a:r>
            <a:r>
              <a:rPr lang="en-GB" sz="1900" u="sng" dirty="0">
                <a:solidFill>
                  <a:srgbClr val="FB8072"/>
                </a:solidFill>
              </a:rPr>
              <a:t>Fig. 1.3.6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95" y="3768855"/>
            <a:ext cx="5984149" cy="29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/>
              <a:t>Kinds of Machine </a:t>
            </a:r>
            <a:r>
              <a:rPr lang="en-US" sz="3600" dirty="0" smtClean="0"/>
              <a:t>Learning: </a:t>
            </a:r>
            <a:r>
              <a:rPr lang="en-US" sz="3600" dirty="0"/>
              <a:t>Interacting with an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11603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upside </a:t>
            </a:r>
            <a:r>
              <a:rPr lang="en-GB" sz="1900" dirty="0" smtClean="0">
                <a:solidFill>
                  <a:srgbClr val="002060"/>
                </a:solidFill>
              </a:rPr>
              <a:t>of offline learning is </a:t>
            </a:r>
            <a:r>
              <a:rPr lang="en-GB" sz="1900" dirty="0">
                <a:solidFill>
                  <a:srgbClr val="002060"/>
                </a:solidFill>
              </a:rPr>
              <a:t>we can worry about pattern recognition in isolation, </a:t>
            </a:r>
            <a:r>
              <a:rPr lang="en-GB" sz="1900" dirty="0" smtClean="0">
                <a:solidFill>
                  <a:srgbClr val="002060"/>
                </a:solidFill>
              </a:rPr>
              <a:t>without </a:t>
            </a:r>
            <a:r>
              <a:rPr lang="en-GB" sz="1900" dirty="0">
                <a:solidFill>
                  <a:srgbClr val="002060"/>
                </a:solidFill>
              </a:rPr>
              <a:t>any distraction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from </a:t>
            </a:r>
            <a:r>
              <a:rPr lang="en-GB" sz="1900" dirty="0">
                <a:solidFill>
                  <a:srgbClr val="002060"/>
                </a:solidFill>
              </a:rPr>
              <a:t>these other problems. </a:t>
            </a: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the downside is that the problem formulation is quite limiting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Artificially intelligent bots capable of making predictions and taking actions in the world.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These </a:t>
            </a:r>
            <a:r>
              <a:rPr lang="en-GB" sz="1900" dirty="0">
                <a:solidFill>
                  <a:srgbClr val="FB8072"/>
                </a:solidFill>
              </a:rPr>
              <a:t>actions impact the </a:t>
            </a:r>
            <a:r>
              <a:rPr lang="en-GB" sz="1900" dirty="0" smtClean="0">
                <a:solidFill>
                  <a:srgbClr val="FB8072"/>
                </a:solidFill>
              </a:rPr>
              <a:t>environment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we want to train an intelligent agent, we must account for the way its actions </a:t>
            </a:r>
            <a:r>
              <a:rPr lang="en-GB" sz="1900" dirty="0" smtClean="0">
                <a:solidFill>
                  <a:srgbClr val="002060"/>
                </a:solidFill>
              </a:rPr>
              <a:t>might </a:t>
            </a:r>
            <a:r>
              <a:rPr lang="en-GB" sz="1900" dirty="0">
                <a:solidFill>
                  <a:srgbClr val="002060"/>
                </a:solidFill>
              </a:rPr>
              <a:t>impact the future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observations </a:t>
            </a:r>
            <a:r>
              <a:rPr lang="en-GB" sz="1900" dirty="0">
                <a:solidFill>
                  <a:srgbClr val="002060"/>
                </a:solidFill>
              </a:rPr>
              <a:t>of the agent.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047" y="3566161"/>
            <a:ext cx="11199604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Considering the interaction with an environment opens a whole set of new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questions.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Does </a:t>
            </a:r>
            <a:r>
              <a:rPr lang="en-GB" sz="1900" dirty="0">
                <a:solidFill>
                  <a:srgbClr val="002060"/>
                </a:solidFill>
              </a:rPr>
              <a:t>the environment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Remember what we did previously</a:t>
            </a:r>
            <a:r>
              <a:rPr lang="en-GB" sz="1900" dirty="0" smtClean="0">
                <a:solidFill>
                  <a:srgbClr val="FB8072"/>
                </a:solidFill>
              </a:rPr>
              <a:t>?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Want to help us, e.g., a user reading text into a speech recognizer</a:t>
            </a:r>
            <a:r>
              <a:rPr lang="en-GB" sz="1900" dirty="0" smtClean="0">
                <a:solidFill>
                  <a:srgbClr val="FB8072"/>
                </a:solidFill>
              </a:rPr>
              <a:t>?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Want to beat us, i.e., an adversarial setting like spam filtering (against spammers)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playing a game (vs an opponent</a:t>
            </a:r>
            <a:r>
              <a:rPr lang="en-GB" sz="1900" dirty="0" smtClean="0">
                <a:solidFill>
                  <a:srgbClr val="FB8072"/>
                </a:solidFill>
              </a:rPr>
              <a:t>)?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Not care (as in many cases</a:t>
            </a:r>
            <a:r>
              <a:rPr lang="en-GB" sz="1900" dirty="0" smtClean="0">
                <a:solidFill>
                  <a:srgbClr val="FB8072"/>
                </a:solidFill>
              </a:rPr>
              <a:t>)?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Have shifting dynamics (does future data always resemble the past or do the patterns change over time</a:t>
            </a:r>
            <a:r>
              <a:rPr lang="en-GB" sz="1900" dirty="0" smtClean="0">
                <a:solidFill>
                  <a:srgbClr val="FB8072"/>
                </a:solidFill>
              </a:rPr>
              <a:t>,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either </a:t>
            </a:r>
            <a:r>
              <a:rPr lang="en-GB" sz="1900" dirty="0">
                <a:solidFill>
                  <a:srgbClr val="FB8072"/>
                </a:solidFill>
              </a:rPr>
              <a:t>naturally or in response to our automated tools)?</a:t>
            </a:r>
          </a:p>
        </p:txBody>
      </p:sp>
    </p:spTree>
    <p:extLst>
      <p:ext uri="{BB962C8B-B14F-4D97-AF65-F5344CB8AC3E}">
        <p14:creationId xmlns:p14="http://schemas.microsoft.com/office/powerpoint/2010/main" val="3293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84212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rite a program to respond to a </a:t>
            </a:r>
            <a:r>
              <a:rPr lang="en-GB" sz="1900" i="1" dirty="0" smtClean="0">
                <a:solidFill>
                  <a:srgbClr val="002060"/>
                </a:solidFill>
              </a:rPr>
              <a:t>wake word</a:t>
            </a:r>
            <a:r>
              <a:rPr lang="en-GB" sz="1900" dirty="0" smtClean="0">
                <a:solidFill>
                  <a:srgbClr val="002060"/>
                </a:solidFill>
              </a:rPr>
              <a:t> like “Alexa”, “Okay, Google” or “Siri”.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09" y="1370819"/>
            <a:ext cx="5800725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3207001"/>
            <a:ext cx="11857670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What rule could map reliably from a snippet of raw audio to confident predictions {yes, no}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on </a:t>
            </a:r>
            <a:r>
              <a:rPr lang="en-GB" sz="1900" dirty="0">
                <a:solidFill>
                  <a:srgbClr val="002060"/>
                </a:solidFill>
              </a:rPr>
              <a:t>whether the snippet contains the wake word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ar-EG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In ML approach: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Collect a dataset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containing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examples of audio and label those that </a:t>
            </a:r>
            <a:r>
              <a:rPr lang="en-GB" sz="1900" i="1" dirty="0">
                <a:solidFill>
                  <a:srgbClr val="FB8072"/>
                </a:solidFill>
                <a:cs typeface="Aharoni" panose="02010803020104030203" pitchFamily="2" charset="-79"/>
              </a:rPr>
              <a:t>do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 and that </a:t>
            </a:r>
            <a:r>
              <a:rPr lang="en-GB" sz="1900" i="1" dirty="0">
                <a:solidFill>
                  <a:srgbClr val="FB8072"/>
                </a:solidFill>
                <a:cs typeface="Aharoni" panose="02010803020104030203" pitchFamily="2" charset="-79"/>
              </a:rPr>
              <a:t>do not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 contain the wake word.</a:t>
            </a: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Define a program (model)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whose behaviour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is determined by a number of </a:t>
            </a:r>
            <a:r>
              <a:rPr lang="en-GB" sz="1900" i="1" dirty="0" smtClean="0">
                <a:solidFill>
                  <a:srgbClr val="FB8072"/>
                </a:solidFill>
                <a:cs typeface="Aharoni" panose="02010803020104030203" pitchFamily="2" charset="-79"/>
              </a:rPr>
              <a:t>parameters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Use the dataset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to determine the best possible set of parameters to improve the performance of our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program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  <a:b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</a:br>
            <a:endParaRPr lang="en-GB" sz="1900" dirty="0">
              <a:solidFill>
                <a:srgbClr val="FB8072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set of all distinct programs (input-output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mappings) produced by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manipulating the parameters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called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family of models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meta-program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that uses our dataset to choose the parameters is called a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learning algorithm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04962" y="470948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0630" y="1001487"/>
            <a:ext cx="1156932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Reinforcement </a:t>
            </a:r>
            <a:r>
              <a:rPr lang="en-GB" sz="1900" dirty="0">
                <a:solidFill>
                  <a:srgbClr val="002060"/>
                </a:solidFill>
              </a:rPr>
              <a:t>learning (RL</a:t>
            </a:r>
            <a:r>
              <a:rPr lang="en-GB" sz="1900" dirty="0" smtClean="0">
                <a:solidFill>
                  <a:srgbClr val="002060"/>
                </a:solidFill>
              </a:rPr>
              <a:t>) is used </a:t>
            </a:r>
            <a:r>
              <a:rPr lang="en-GB" sz="1900" dirty="0">
                <a:solidFill>
                  <a:srgbClr val="002060"/>
                </a:solidFill>
              </a:rPr>
              <a:t>to </a:t>
            </a:r>
            <a:r>
              <a:rPr lang="en-GB" sz="1900" dirty="0" smtClean="0">
                <a:solidFill>
                  <a:srgbClr val="002060"/>
                </a:solidFill>
              </a:rPr>
              <a:t>develop </a:t>
            </a:r>
            <a:r>
              <a:rPr lang="en-GB" sz="1900" dirty="0">
                <a:solidFill>
                  <a:srgbClr val="002060"/>
                </a:solidFill>
              </a:rPr>
              <a:t>an agent that interacts with an environment and takes </a:t>
            </a:r>
            <a:r>
              <a:rPr lang="en-GB" sz="1900" dirty="0" smtClean="0">
                <a:solidFill>
                  <a:srgbClr val="002060"/>
                </a:solidFill>
              </a:rPr>
              <a:t>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might include applications to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Robotics.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D</a:t>
            </a:r>
            <a:r>
              <a:rPr lang="en-GB" sz="1900" dirty="0" smtClean="0">
                <a:solidFill>
                  <a:srgbClr val="FB8072"/>
                </a:solidFill>
              </a:rPr>
              <a:t>ialogue systems.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AI </a:t>
            </a:r>
            <a:r>
              <a:rPr lang="en-GB" sz="1900" dirty="0">
                <a:solidFill>
                  <a:srgbClr val="FB8072"/>
                </a:solidFill>
              </a:rPr>
              <a:t>for video games.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30" y="2786744"/>
            <a:ext cx="95507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behaviour </a:t>
            </a:r>
            <a:r>
              <a:rPr lang="en-GB" sz="1900" dirty="0">
                <a:solidFill>
                  <a:srgbClr val="002060"/>
                </a:solidFill>
              </a:rPr>
              <a:t>of an RL agent is governed by a </a:t>
            </a:r>
            <a:r>
              <a:rPr lang="en-GB" sz="1900" i="1" dirty="0">
                <a:solidFill>
                  <a:srgbClr val="002060"/>
                </a:solidFill>
              </a:rPr>
              <a:t>policy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 </a:t>
            </a:r>
            <a:r>
              <a:rPr lang="en-GB" sz="1900" dirty="0">
                <a:solidFill>
                  <a:srgbClr val="FB8072"/>
                </a:solidFill>
              </a:rPr>
              <a:t>policy is just a function that maps from observations (of the environment) to actions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goal of reinforcement learning is to produce a good policy.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30" y="4206967"/>
            <a:ext cx="1186972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can cast any supervised learning problem as an RL problem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a classification problem. We could create an RL agent with one action corresponding to each class.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Then create an environment which gave a reward that was exactly equal to the loss function from the </a:t>
            </a:r>
            <a:br>
              <a:rPr lang="en-GB" sz="1900" dirty="0">
                <a:solidFill>
                  <a:srgbClr val="FB8072"/>
                </a:solidFill>
              </a:rPr>
            </a:br>
            <a:r>
              <a:rPr lang="en-GB" sz="1900" dirty="0">
                <a:solidFill>
                  <a:srgbClr val="FB8072"/>
                </a:solidFill>
              </a:rPr>
              <a:t>original supervised problem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RL can also address many problems that supervised learning cannot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example, in supervised learning we </a:t>
            </a:r>
            <a:r>
              <a:rPr lang="en-GB" sz="1900" dirty="0">
                <a:solidFill>
                  <a:srgbClr val="FB8072"/>
                </a:solidFill>
              </a:rPr>
              <a:t>expect </a:t>
            </a:r>
            <a:r>
              <a:rPr lang="en-GB" sz="1900" dirty="0">
                <a:solidFill>
                  <a:srgbClr val="FB8072"/>
                </a:solidFill>
              </a:rPr>
              <a:t>that the training input comes associated with the correct label. </a:t>
            </a:r>
            <a:br>
              <a:rPr lang="en-GB" sz="1900" dirty="0">
                <a:solidFill>
                  <a:srgbClr val="FB8072"/>
                </a:solidFill>
              </a:rPr>
            </a:br>
            <a:r>
              <a:rPr lang="en-GB" sz="1900" dirty="0">
                <a:solidFill>
                  <a:srgbClr val="FB8072"/>
                </a:solidFill>
              </a:rPr>
              <a:t>But in RL, we do not assume that for each observation, the environment tells us the optimal action.</a:t>
            </a:r>
          </a:p>
        </p:txBody>
      </p:sp>
    </p:spTree>
    <p:extLst>
      <p:ext uri="{BB962C8B-B14F-4D97-AF65-F5344CB8AC3E}">
        <p14:creationId xmlns:p14="http://schemas.microsoft.com/office/powerpoint/2010/main" val="518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2" y="3725310"/>
            <a:ext cx="5397137" cy="2421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9339" y="1001487"/>
                <a:ext cx="10487999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Deep reinforcement learning (DRL) applies deep neural networks to RL problems.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Reinforcement learning works by: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Giving a very general statement of a problem, 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in which an agent interacts with an environment over a series of time steps.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the agent receives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from the environment.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agent must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action is transmitted back to the environment via some mechanism called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actuator.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Finally, the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from the environment.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agent then receives a subsequent observation, and chooses a subsequent action, and so on.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1001487"/>
                <a:ext cx="10487999" cy="2723823"/>
              </a:xfrm>
              <a:prstGeom prst="rect">
                <a:avLst/>
              </a:prstGeom>
              <a:blipFill>
                <a:blip r:embed="rId3"/>
                <a:stretch>
                  <a:fillRect l="-465" t="-1119" b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3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9338" y="1001487"/>
            <a:ext cx="1175456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Reinforcement learners may also have to deal with the problem of partial observability.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That is, the current observation might not tell you everything about your current state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Reinforcement </a:t>
            </a:r>
            <a:r>
              <a:rPr lang="en-GB" sz="1900" dirty="0">
                <a:solidFill>
                  <a:srgbClr val="002060"/>
                </a:solidFill>
              </a:rPr>
              <a:t>learners might know of one good policy, but there might be many other better </a:t>
            </a:r>
            <a:r>
              <a:rPr lang="en-GB" sz="1900" dirty="0" smtClean="0">
                <a:solidFill>
                  <a:srgbClr val="002060"/>
                </a:solidFill>
              </a:rPr>
              <a:t>policies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that the agent has never tried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reinforcement learner must constantly choose whether 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o exploit </a:t>
            </a:r>
            <a:r>
              <a:rPr lang="en-GB" sz="1900" dirty="0">
                <a:solidFill>
                  <a:srgbClr val="FB8072"/>
                </a:solidFill>
              </a:rPr>
              <a:t>the best currently-known strategy as a policy,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to explore the space of strategies, potentially giving up some short-run reward in exchange for knowledge.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38" y="3914504"/>
            <a:ext cx="111204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the environment is fully observed, we call the RL problem a </a:t>
            </a:r>
            <a:r>
              <a:rPr lang="en-GB" sz="1900" i="1" dirty="0">
                <a:solidFill>
                  <a:srgbClr val="002060"/>
                </a:solidFill>
              </a:rPr>
              <a:t>Markov Decision Process (MDP</a:t>
            </a:r>
            <a:r>
              <a:rPr lang="en-GB" sz="1900" i="1" dirty="0" smtClean="0">
                <a:solidFill>
                  <a:srgbClr val="002060"/>
                </a:solidFill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When </a:t>
            </a:r>
            <a:r>
              <a:rPr lang="en-GB" sz="1900" dirty="0">
                <a:solidFill>
                  <a:srgbClr val="002060"/>
                </a:solidFill>
              </a:rPr>
              <a:t>the state does not depend on the previous actions, we call the problem a </a:t>
            </a:r>
            <a:r>
              <a:rPr lang="en-GB" sz="1900" i="1" dirty="0">
                <a:solidFill>
                  <a:srgbClr val="002060"/>
                </a:solidFill>
              </a:rPr>
              <a:t>contextual bandit </a:t>
            </a:r>
            <a:r>
              <a:rPr lang="en-GB" sz="1900" dirty="0">
                <a:solidFill>
                  <a:srgbClr val="002060"/>
                </a:solidFill>
              </a:rPr>
              <a:t>problem. 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When </a:t>
            </a:r>
            <a:r>
              <a:rPr lang="en-GB" sz="1900" dirty="0">
                <a:solidFill>
                  <a:srgbClr val="002060"/>
                </a:solidFill>
              </a:rPr>
              <a:t>there is no state, just a set of available actions with initially unknown rewards, this problem is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i="1" dirty="0" smtClean="0">
                <a:solidFill>
                  <a:srgbClr val="002060"/>
                </a:solidFill>
              </a:rPr>
              <a:t>classic </a:t>
            </a:r>
            <a:r>
              <a:rPr lang="en-GB" sz="1900" i="1" dirty="0">
                <a:solidFill>
                  <a:srgbClr val="002060"/>
                </a:solidFill>
              </a:rPr>
              <a:t>multi-armed bandit </a:t>
            </a:r>
            <a:r>
              <a:rPr lang="en-GB" sz="1900" dirty="0">
                <a:solidFill>
                  <a:srgbClr val="002060"/>
                </a:solidFill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9560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390555" y="19147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8" y="1001487"/>
            <a:ext cx="938654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Although many deep learning methods are recent inventions,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humans </a:t>
            </a:r>
            <a:r>
              <a:rPr lang="en-GB" sz="1900" dirty="0">
                <a:solidFill>
                  <a:srgbClr val="002060"/>
                </a:solidFill>
              </a:rPr>
              <a:t>have held the desire to </a:t>
            </a:r>
            <a:r>
              <a:rPr lang="en-GB" sz="1900" dirty="0" err="1">
                <a:solidFill>
                  <a:srgbClr val="002060"/>
                </a:solidFill>
              </a:rPr>
              <a:t>analyze</a:t>
            </a:r>
            <a:r>
              <a:rPr lang="en-GB" sz="1900" dirty="0">
                <a:solidFill>
                  <a:srgbClr val="002060"/>
                </a:solidFill>
              </a:rPr>
              <a:t> data and to predict future outcomes for </a:t>
            </a:r>
            <a:r>
              <a:rPr lang="en-GB" sz="1900" dirty="0" smtClean="0">
                <a:solidFill>
                  <a:srgbClr val="002060"/>
                </a:solidFill>
              </a:rPr>
              <a:t>centuries.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Bernoulli </a:t>
            </a:r>
            <a:r>
              <a:rPr lang="en-GB" sz="1900" dirty="0" smtClean="0">
                <a:solidFill>
                  <a:srgbClr val="FB8072"/>
                </a:solidFill>
              </a:rPr>
              <a:t>distribution by </a:t>
            </a:r>
            <a:r>
              <a:rPr lang="en-GB" sz="1900" dirty="0" smtClean="0">
                <a:solidFill>
                  <a:srgbClr val="FB8072"/>
                </a:solidFill>
                <a:hlinkClick r:id="rId2"/>
              </a:rPr>
              <a:t>Jacob </a:t>
            </a:r>
            <a:r>
              <a:rPr lang="en-GB" sz="1900" dirty="0">
                <a:solidFill>
                  <a:srgbClr val="FB8072"/>
                </a:solidFill>
                <a:hlinkClick r:id="rId2"/>
              </a:rPr>
              <a:t>Bernoulli (1655-1705</a:t>
            </a:r>
            <a:r>
              <a:rPr lang="en-GB" sz="1900" dirty="0" smtClean="0">
                <a:solidFill>
                  <a:srgbClr val="FB8072"/>
                </a:solidFill>
                <a:hlinkClick r:id="rId2"/>
              </a:rPr>
              <a:t>)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Gaussian </a:t>
            </a:r>
            <a:r>
              <a:rPr lang="en-GB" sz="1900" dirty="0" smtClean="0">
                <a:solidFill>
                  <a:srgbClr val="FB8072"/>
                </a:solidFill>
              </a:rPr>
              <a:t>distribution by </a:t>
            </a:r>
            <a:r>
              <a:rPr lang="en-GB" sz="1900" dirty="0">
                <a:solidFill>
                  <a:srgbClr val="FB8072"/>
                </a:solidFill>
                <a:hlinkClick r:id="rId3"/>
              </a:rPr>
              <a:t>Carl Friedrich Gauss (1777-1855</a:t>
            </a:r>
            <a:r>
              <a:rPr lang="en-GB" sz="1900" dirty="0" smtClean="0">
                <a:solidFill>
                  <a:srgbClr val="FB8072"/>
                </a:solidFill>
                <a:hlinkClick r:id="rId3"/>
              </a:rPr>
              <a:t>)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tools gave rise to an experimental approach in the natural </a:t>
            </a:r>
            <a:r>
              <a:rPr lang="en-GB" sz="1900" dirty="0" smtClean="0">
                <a:solidFill>
                  <a:srgbClr val="002060"/>
                </a:solidFill>
              </a:rPr>
              <a:t>sciences.</a:t>
            </a: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Jakob Bernoull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89" y="3353034"/>
            <a:ext cx="2552115" cy="2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5785" y="6320203"/>
            <a:ext cx="3647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Jacob Bernoulli (also known as James or Jacques) (1654 – 1705)</a:t>
            </a:r>
            <a:endParaRPr lang="en-US" sz="1050" dirty="0"/>
          </a:p>
        </p:txBody>
      </p:sp>
      <p:pic>
        <p:nvPicPr>
          <p:cNvPr id="2052" name="Picture 4" descr="Carl Friedrich Gauss 1840 by Jens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28" y="3240042"/>
            <a:ext cx="2427827" cy="30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00428" y="6326345"/>
            <a:ext cx="2525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Portrait of Carl Friedrich </a:t>
            </a:r>
            <a:r>
              <a:rPr lang="en-GB" sz="1050" dirty="0" err="1"/>
              <a:t>Gauß</a:t>
            </a:r>
            <a:r>
              <a:rPr lang="en-GB" sz="1050" dirty="0"/>
              <a:t> (1777-1855)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178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449673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geometry book of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Jacob </a:t>
            </a:r>
            <a:r>
              <a:rPr lang="en-GB" sz="1900" dirty="0" err="1">
                <a:solidFill>
                  <a:srgbClr val="002060"/>
                </a:solidFill>
                <a:hlinkClick r:id="rId2"/>
              </a:rPr>
              <a:t>Köbel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 (1460-1533) </a:t>
            </a:r>
            <a:r>
              <a:rPr lang="en-GB" sz="1900" dirty="0">
                <a:solidFill>
                  <a:srgbClr val="002060"/>
                </a:solidFill>
              </a:rPr>
              <a:t>illustrates averaging the length of 16 adult men’s feet to obtain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average foot length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16 adult men were asked to line up in a </a:t>
            </a:r>
            <a:r>
              <a:rPr lang="en-GB" sz="1900" dirty="0" smtClean="0">
                <a:solidFill>
                  <a:srgbClr val="FB8072"/>
                </a:solidFill>
              </a:rPr>
              <a:t>row.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Their aggregate length was then divided by 16 to obtain an estimate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what now amounts to 1 </a:t>
            </a:r>
            <a:r>
              <a:rPr lang="en-GB" sz="1900" dirty="0" smtClean="0">
                <a:solidFill>
                  <a:srgbClr val="FB8072"/>
                </a:solidFill>
              </a:rPr>
              <a:t>foot.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4164018"/>
            <a:ext cx="108869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Statistics really took off with the collection and availability of </a:t>
            </a:r>
            <a:r>
              <a:rPr lang="en-GB" sz="1900" dirty="0" smtClean="0">
                <a:solidFill>
                  <a:srgbClr val="002060"/>
                </a:solidFill>
              </a:rPr>
              <a:t>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  <a:hlinkClick r:id="rId3"/>
              </a:rPr>
              <a:t>Ronald </a:t>
            </a:r>
            <a:r>
              <a:rPr lang="en-GB" sz="1900" dirty="0">
                <a:solidFill>
                  <a:srgbClr val="FB8072"/>
                </a:solidFill>
                <a:hlinkClick r:id="rId3"/>
              </a:rPr>
              <a:t>Fisher (1890-1962)</a:t>
            </a:r>
            <a:r>
              <a:rPr lang="en-GB" sz="1900" dirty="0">
                <a:solidFill>
                  <a:srgbClr val="FB8072"/>
                </a:solidFill>
              </a:rPr>
              <a:t>, contributed significantly to its theory and also its applications in genetics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Fisher introduced </a:t>
            </a:r>
            <a:r>
              <a:rPr lang="en-GB" sz="1900" i="1" dirty="0" smtClean="0">
                <a:solidFill>
                  <a:srgbClr val="FB8072"/>
                </a:solidFill>
              </a:rPr>
              <a:t>Linear </a:t>
            </a:r>
            <a:r>
              <a:rPr lang="en-GB" sz="1900" i="1" dirty="0">
                <a:solidFill>
                  <a:srgbClr val="FB8072"/>
                </a:solidFill>
              </a:rPr>
              <a:t>Discriminant </a:t>
            </a:r>
            <a:r>
              <a:rPr lang="en-GB" sz="1900" i="1" dirty="0" smtClean="0">
                <a:solidFill>
                  <a:srgbClr val="FB8072"/>
                </a:solidFill>
              </a:rPr>
              <a:t>Analysis </a:t>
            </a:r>
            <a:r>
              <a:rPr lang="en-GB" sz="1900" dirty="0">
                <a:solidFill>
                  <a:srgbClr val="FB8072"/>
                </a:solidFill>
              </a:rPr>
              <a:t>algorithm</a:t>
            </a:r>
            <a:r>
              <a:rPr lang="en-GB" sz="1900" dirty="0" smtClean="0">
                <a:solidFill>
                  <a:srgbClr val="FB8072"/>
                </a:solidFill>
              </a:rPr>
              <a:t>, </a:t>
            </a:r>
            <a:r>
              <a:rPr lang="en-GB" sz="1900" dirty="0">
                <a:solidFill>
                  <a:srgbClr val="FB8072"/>
                </a:solidFill>
              </a:rPr>
              <a:t>and </a:t>
            </a:r>
            <a:r>
              <a:rPr lang="en-GB" sz="1900" i="1" dirty="0">
                <a:solidFill>
                  <a:srgbClr val="FB8072"/>
                </a:solidFill>
              </a:rPr>
              <a:t>Fisher Information </a:t>
            </a:r>
            <a:r>
              <a:rPr lang="en-GB" sz="1900" i="1" dirty="0" smtClean="0">
                <a:solidFill>
                  <a:srgbClr val="FB8072"/>
                </a:solidFill>
              </a:rPr>
              <a:t>Matrix </a:t>
            </a:r>
            <a:r>
              <a:rPr lang="en-GB" sz="1900" dirty="0" smtClean="0">
                <a:solidFill>
                  <a:srgbClr val="FB8072"/>
                </a:solidFill>
              </a:rPr>
              <a:t>formula.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Also, Fisher released Iris </a:t>
            </a:r>
            <a:r>
              <a:rPr lang="en-GB" sz="1900" dirty="0">
                <a:solidFill>
                  <a:srgbClr val="FB8072"/>
                </a:solidFill>
              </a:rPr>
              <a:t>dataset that used to illustrate machine learning </a:t>
            </a:r>
            <a:r>
              <a:rPr lang="en-GB" sz="1900" dirty="0" smtClean="0">
                <a:solidFill>
                  <a:srgbClr val="FB8072"/>
                </a:solidFill>
              </a:rPr>
              <a:t>algorithms.</a:t>
            </a:r>
            <a:endParaRPr lang="en-GB" sz="1900" dirty="0">
              <a:solidFill>
                <a:srgbClr val="FB8072"/>
              </a:solidFill>
            </a:endParaRPr>
          </a:p>
        </p:txBody>
      </p:sp>
      <p:pic>
        <p:nvPicPr>
          <p:cNvPr id="3076" name="Picture 4" descr="Youngronaldfish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247" y="1431991"/>
            <a:ext cx="1901708" cy="2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07621" y="4094383"/>
            <a:ext cx="2048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An image of Ronald Fisher in </a:t>
            </a:r>
            <a:r>
              <a:rPr lang="en-GB" sz="1050" dirty="0" smtClean="0"/>
              <a:t>1913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743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09507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second influence for machine learning came from Information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Theory (Claude Shannon, 1916-2001) </a:t>
            </a:r>
            <a:r>
              <a:rPr lang="en-GB" sz="1900" dirty="0" smtClean="0">
                <a:solidFill>
                  <a:srgbClr val="002060"/>
                </a:solidFill>
              </a:rPr>
              <a:t>and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Theory of computation via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Alan Turing (1912-1954</a:t>
            </a: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Another influence can be found in neuroscience and psychology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  <a:hlinkClick r:id="rId4"/>
              </a:rPr>
              <a:t>Donald </a:t>
            </a:r>
            <a:r>
              <a:rPr lang="en-GB" sz="1900" dirty="0">
                <a:solidFill>
                  <a:srgbClr val="FB8072"/>
                </a:solidFill>
                <a:hlinkClick r:id="rId4"/>
              </a:rPr>
              <a:t>Hebb (1904-1985</a:t>
            </a:r>
            <a:r>
              <a:rPr lang="en-GB" sz="1900" dirty="0" smtClean="0">
                <a:solidFill>
                  <a:srgbClr val="FB8072"/>
                </a:solidFill>
                <a:hlinkClick r:id="rId4"/>
              </a:rPr>
              <a:t>)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posited that neurons learn by positive </a:t>
            </a:r>
            <a:r>
              <a:rPr lang="en-GB" sz="1900" dirty="0" smtClean="0">
                <a:solidFill>
                  <a:srgbClr val="FB8072"/>
                </a:solidFill>
              </a:rPr>
              <a:t>reinforcement.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This </a:t>
            </a:r>
            <a:r>
              <a:rPr lang="en-GB" sz="1900" dirty="0">
                <a:solidFill>
                  <a:srgbClr val="FB8072"/>
                </a:solidFill>
              </a:rPr>
              <a:t>became known as the </a:t>
            </a:r>
            <a:r>
              <a:rPr lang="en-GB" sz="1900" dirty="0" err="1">
                <a:solidFill>
                  <a:srgbClr val="FB8072"/>
                </a:solidFill>
              </a:rPr>
              <a:t>Hebbian</a:t>
            </a:r>
            <a:r>
              <a:rPr lang="en-GB" sz="1900" dirty="0">
                <a:solidFill>
                  <a:srgbClr val="FB8072"/>
                </a:solidFill>
              </a:rPr>
              <a:t> learning rule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It is the prototype of Rosenblatt’s perceptron learning algorithm and it laid the foundations of many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stochastic gradient </a:t>
            </a:r>
            <a:r>
              <a:rPr lang="en-GB" sz="1900" dirty="0">
                <a:solidFill>
                  <a:srgbClr val="FB8072"/>
                </a:solidFill>
              </a:rPr>
              <a:t>descent </a:t>
            </a:r>
            <a:r>
              <a:rPr lang="en-GB" sz="1900" dirty="0" smtClean="0">
                <a:solidFill>
                  <a:srgbClr val="FB8072"/>
                </a:solidFill>
              </a:rPr>
              <a:t>algorithms.</a:t>
            </a:r>
            <a:endParaRPr lang="en-GB" sz="1900" dirty="0">
              <a:solidFill>
                <a:srgbClr val="FB8072"/>
              </a:solidFill>
            </a:endParaRPr>
          </a:p>
        </p:txBody>
      </p:sp>
      <p:pic>
        <p:nvPicPr>
          <p:cNvPr id="4098" name="Picture 2" descr="ClaudeShannon MFO38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7" y="3593395"/>
            <a:ext cx="2037327" cy="28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3373" y="6462870"/>
            <a:ext cx="23567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Claude Elwood Shannon </a:t>
            </a:r>
            <a:r>
              <a:rPr lang="en-GB" sz="1050" dirty="0" smtClean="0"/>
              <a:t>(1916 </a:t>
            </a:r>
            <a:r>
              <a:rPr lang="en-GB" sz="1050" dirty="0"/>
              <a:t>– </a:t>
            </a:r>
            <a:r>
              <a:rPr lang="en-GB" sz="1050" dirty="0" smtClean="0"/>
              <a:t>2001</a:t>
            </a:r>
            <a:r>
              <a:rPr lang="en-GB" sz="1050" dirty="0"/>
              <a:t>)</a:t>
            </a:r>
            <a:endParaRPr lang="en-US" sz="1050" dirty="0"/>
          </a:p>
        </p:txBody>
      </p:sp>
      <p:pic>
        <p:nvPicPr>
          <p:cNvPr id="4100" name="Picture 4" descr="Alan Turing Aged 1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40" y="3593395"/>
            <a:ext cx="2149341" cy="28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7294" y="6462870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Alan Turing at age 16</a:t>
            </a:r>
            <a:endParaRPr lang="en-US" sz="1050" dirty="0"/>
          </a:p>
        </p:txBody>
      </p:sp>
      <p:pic>
        <p:nvPicPr>
          <p:cNvPr id="11" name="Picture 2" descr="Donald Hebb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67" y="3550202"/>
            <a:ext cx="2265407" cy="29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25568" y="6462870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Donald </a:t>
            </a:r>
            <a:r>
              <a:rPr lang="en-GB" sz="1050" dirty="0" err="1"/>
              <a:t>Olding</a:t>
            </a:r>
            <a:r>
              <a:rPr lang="en-GB" sz="1050" dirty="0"/>
              <a:t> Hebb </a:t>
            </a:r>
            <a:r>
              <a:rPr lang="en-GB" sz="1050" dirty="0" smtClean="0"/>
              <a:t>(1904 –1985</a:t>
            </a:r>
            <a:r>
              <a:rPr lang="en-GB" sz="1050" dirty="0"/>
              <a:t>)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5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1790920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Biological inspiration is what gave neural networks their name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Researchers have tried to assemble computational circuits that resemble networks of interacting neurons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few key principles that can be found in most networks today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alternation of linear and nonlinear processing units, often referred to as </a:t>
            </a:r>
            <a:r>
              <a:rPr lang="en-GB" sz="1900" i="1" dirty="0">
                <a:solidFill>
                  <a:srgbClr val="FB8072"/>
                </a:solidFill>
              </a:rPr>
              <a:t>layers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en-GB" sz="1900" dirty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use of the chain rule </a:t>
            </a:r>
            <a:r>
              <a:rPr lang="en-GB" sz="1900" dirty="0" smtClean="0">
                <a:solidFill>
                  <a:srgbClr val="FB8072"/>
                </a:solidFill>
              </a:rPr>
              <a:t>(known </a:t>
            </a:r>
            <a:r>
              <a:rPr lang="en-GB" sz="1900" dirty="0">
                <a:solidFill>
                  <a:srgbClr val="FB8072"/>
                </a:solidFill>
              </a:rPr>
              <a:t>as </a:t>
            </a:r>
            <a:r>
              <a:rPr lang="en-GB" sz="1900" i="1" dirty="0">
                <a:solidFill>
                  <a:srgbClr val="FB8072"/>
                </a:solidFill>
              </a:rPr>
              <a:t>backpropagation</a:t>
            </a:r>
            <a:r>
              <a:rPr lang="en-GB" sz="1900" dirty="0">
                <a:solidFill>
                  <a:srgbClr val="FB8072"/>
                </a:solidFill>
              </a:rPr>
              <a:t>) for adjusting parameters in the entire network at once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en-GB" sz="1900" dirty="0">
              <a:solidFill>
                <a:srgbClr val="FB8072"/>
              </a:solidFill>
            </a:endParaRPr>
          </a:p>
        </p:txBody>
      </p:sp>
      <p:pic>
        <p:nvPicPr>
          <p:cNvPr id="5124" name="Picture 4" descr="The differences between Artificial and Biological Neural Networks | by  Richard Nagyf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7" y="3174072"/>
            <a:ext cx="4068083" cy="33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4940" y="650189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The </a:t>
            </a:r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differences between Artificial and Biological Neural </a:t>
            </a:r>
            <a:r>
              <a:rPr lang="en-GB" sz="105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Network</a:t>
            </a:r>
            <a:endParaRPr lang="en-GB" sz="10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109290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Research </a:t>
            </a:r>
            <a:r>
              <a:rPr lang="en-GB" sz="1900" dirty="0">
                <a:solidFill>
                  <a:srgbClr val="002060"/>
                </a:solidFill>
              </a:rPr>
              <a:t>in neural networks languished from around 1995 until 2005. This was due to a number of </a:t>
            </a:r>
            <a:r>
              <a:rPr lang="en-GB" sz="1900" dirty="0" smtClean="0">
                <a:solidFill>
                  <a:srgbClr val="002060"/>
                </a:solidFill>
              </a:rPr>
              <a:t>reasons: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Training a network is computationally very </a:t>
            </a:r>
            <a:r>
              <a:rPr lang="en-GB" sz="1900" dirty="0" smtClean="0">
                <a:solidFill>
                  <a:srgbClr val="FB8072"/>
                </a:solidFill>
              </a:rPr>
              <a:t>expensive.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RAM was plentiful at the end of the past </a:t>
            </a:r>
            <a:r>
              <a:rPr lang="en-GB" sz="1900" dirty="0" smtClean="0">
                <a:solidFill>
                  <a:srgbClr val="FB8072"/>
                </a:solidFill>
              </a:rPr>
              <a:t>century.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Computational </a:t>
            </a:r>
            <a:r>
              <a:rPr lang="en-GB" sz="1900" dirty="0">
                <a:solidFill>
                  <a:srgbClr val="FB8072"/>
                </a:solidFill>
              </a:rPr>
              <a:t>power was scarce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Datasets </a:t>
            </a:r>
            <a:r>
              <a:rPr lang="en-GB" sz="1900" dirty="0">
                <a:solidFill>
                  <a:srgbClr val="FB8072"/>
                </a:solidFill>
              </a:rPr>
              <a:t>were relatively </a:t>
            </a:r>
            <a:r>
              <a:rPr lang="en-GB" sz="1900" dirty="0" smtClean="0">
                <a:solidFill>
                  <a:srgbClr val="FB8072"/>
                </a:solidFill>
              </a:rPr>
              <a:t>small</a:t>
            </a:r>
            <a:r>
              <a:rPr lang="ar-EG" sz="1900" dirty="0" smtClean="0">
                <a:solidFill>
                  <a:srgbClr val="FB8072"/>
                </a:solidFill>
              </a:rPr>
              <a:t>ــ</a:t>
            </a:r>
            <a:r>
              <a:rPr lang="en-GB" sz="1900" dirty="0" smtClean="0">
                <a:solidFill>
                  <a:srgbClr val="FB8072"/>
                </a:solidFill>
              </a:rPr>
              <a:t> MNIST </a:t>
            </a:r>
            <a:r>
              <a:rPr lang="en-GB" sz="1900" dirty="0">
                <a:solidFill>
                  <a:srgbClr val="FB8072"/>
                </a:solidFill>
              </a:rPr>
              <a:t>with its 60,000 handwritten digits was considered huge.</a:t>
            </a:r>
          </a:p>
        </p:txBody>
      </p:sp>
      <p:pic>
        <p:nvPicPr>
          <p:cNvPr id="1026" name="Picture 2" descr="MNIST samp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23" y="2622260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4940" y="5893863"/>
            <a:ext cx="2374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hlinkClick r:id="rId3"/>
              </a:rPr>
              <a:t>Sample images from MNIST test </a:t>
            </a:r>
            <a:r>
              <a:rPr lang="en-GB" sz="1050" dirty="0" smtClean="0">
                <a:hlinkClick r:id="rId3"/>
              </a:rPr>
              <a:t>dataset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84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338" y="1001487"/>
            <a:ext cx="1130905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deep learning, the </a:t>
            </a:r>
            <a:r>
              <a:rPr lang="en-GB" sz="1900" i="1" dirty="0">
                <a:solidFill>
                  <a:srgbClr val="002060"/>
                </a:solidFill>
              </a:rPr>
              <a:t>learning</a:t>
            </a:r>
            <a:r>
              <a:rPr lang="en-GB" sz="1900" dirty="0">
                <a:solidFill>
                  <a:srgbClr val="002060"/>
                </a:solidFill>
              </a:rPr>
              <a:t> is the process by which we discover the right setting of the </a:t>
            </a:r>
            <a:r>
              <a:rPr lang="en-GB" sz="1900" dirty="0" smtClean="0">
                <a:solidFill>
                  <a:srgbClr val="002060"/>
                </a:solidFill>
              </a:rPr>
              <a:t>parameters coercing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desired </a:t>
            </a:r>
            <a:r>
              <a:rPr lang="en-GB" sz="1900" dirty="0" smtClean="0">
                <a:solidFill>
                  <a:srgbClr val="002060"/>
                </a:solidFill>
              </a:rPr>
              <a:t>behaviour from </a:t>
            </a:r>
            <a:r>
              <a:rPr lang="en-GB" sz="1900" dirty="0">
                <a:solidFill>
                  <a:srgbClr val="002060"/>
                </a:solidFill>
              </a:rPr>
              <a:t>our model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training process usually looks like this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Start off with a randomly initialized model that cannot do anything useful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Grab some of your </a:t>
            </a:r>
            <a:r>
              <a:rPr lang="en-GB" sz="1900" dirty="0" err="1" smtClean="0">
                <a:solidFill>
                  <a:srgbClr val="FB8072"/>
                </a:solidFill>
                <a:cs typeface="Aharoni" panose="02010803020104030203" pitchFamily="2" charset="-79"/>
              </a:rPr>
              <a:t>labeled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data (e.g., audio snippets and corresponding {yes, no} labels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Tweak the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parameters to improve the model’s performance.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Repeat until the model is awesome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11" y="3691899"/>
            <a:ext cx="601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796127" y="192874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08627"/>
              </p:ext>
            </p:extLst>
          </p:nvPr>
        </p:nvGraphicFramePr>
        <p:xfrm>
          <a:off x="592186" y="1932511"/>
          <a:ext cx="10162900" cy="35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25">
                  <a:extLst>
                    <a:ext uri="{9D8B030D-6E8A-4147-A177-3AD203B41FA5}">
                      <a16:colId xmlns:a16="http://schemas.microsoft.com/office/drawing/2014/main" val="2756405812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3405345425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3372054017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1321307190"/>
                    </a:ext>
                  </a:extLst>
                </a:gridCol>
              </a:tblGrid>
              <a:tr h="623095">
                <a:tc>
                  <a:txBody>
                    <a:bodyPr/>
                    <a:lstStyle/>
                    <a:p>
                      <a:r>
                        <a:rPr lang="en-US" dirty="0" smtClean="0"/>
                        <a:t>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Calculations per</a:t>
                      </a:r>
                      <a:r>
                        <a:rPr lang="en-US" baseline="0" dirty="0" smtClean="0"/>
                        <a:t>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36915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(Iris)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KF (Intel 8080)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15591"/>
                  </a:ext>
                </a:extLst>
              </a:tr>
              <a:tr h="62309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K (House prices in Boston)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MF (Intel 80186)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18018"/>
                  </a:ext>
                </a:extLst>
              </a:tr>
              <a:tr h="62309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K (optical character recognition)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MF (Intel 80486)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6825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 (web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GF (Intel Core)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77799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G (advertising)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TF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C2050)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4951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 (social network)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PF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DGX-2)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34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5385" y="1678595"/>
            <a:ext cx="39966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Table 1.5.1 Dataset vs. computer memory and computational </a:t>
            </a:r>
            <a:r>
              <a:rPr lang="en-GB" sz="1050" dirty="0" smtClean="0"/>
              <a:t>power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0630" y="1001487"/>
            <a:ext cx="100809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Algorithms </a:t>
            </a:r>
            <a:r>
              <a:rPr lang="en-GB" sz="1900" dirty="0">
                <a:solidFill>
                  <a:srgbClr val="002060"/>
                </a:solidFill>
              </a:rPr>
              <a:t>and models that seemed computationally infeasible became relevant (and vice versa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r>
              <a:rPr lang="en-GB" sz="1900" dirty="0">
                <a:solidFill>
                  <a:srgbClr val="002060"/>
                </a:solidFill>
              </a:rPr>
              <a:t/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This is best illustrated in </a:t>
            </a:r>
            <a:r>
              <a:rPr lang="en-GB" sz="1900" u="sng" dirty="0">
                <a:solidFill>
                  <a:srgbClr val="002060"/>
                </a:solidFill>
              </a:rPr>
              <a:t>Table 1.5.1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30" y="5529599"/>
            <a:ext cx="68561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It is evident that RAM has not kept pace with the growth in data.</a:t>
            </a:r>
          </a:p>
        </p:txBody>
      </p:sp>
    </p:spTree>
    <p:extLst>
      <p:ext uri="{BB962C8B-B14F-4D97-AF65-F5344CB8AC3E}">
        <p14:creationId xmlns:p14="http://schemas.microsoft.com/office/powerpoint/2010/main" val="3241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18256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Statistical </a:t>
            </a:r>
            <a:r>
              <a:rPr lang="en-GB" sz="1900" dirty="0">
                <a:solidFill>
                  <a:srgbClr val="002060"/>
                </a:solidFill>
              </a:rPr>
              <a:t>models needed to become more memory efficient </a:t>
            </a:r>
            <a:r>
              <a:rPr lang="en-GB" sz="1900" dirty="0" smtClean="0">
                <a:solidFill>
                  <a:srgbClr val="002060"/>
                </a:solidFill>
              </a:rPr>
              <a:t>(by </a:t>
            </a:r>
            <a:r>
              <a:rPr lang="en-GB" sz="1900" dirty="0">
                <a:solidFill>
                  <a:srgbClr val="002060"/>
                </a:solidFill>
              </a:rPr>
              <a:t>adding nonlinearities) </a:t>
            </a:r>
            <a:r>
              <a:rPr lang="en-GB" sz="1900" dirty="0" smtClean="0">
                <a:solidFill>
                  <a:srgbClr val="002060"/>
                </a:solidFill>
              </a:rPr>
              <a:t>while </a:t>
            </a:r>
            <a:r>
              <a:rPr lang="en-GB" sz="1900" dirty="0">
                <a:solidFill>
                  <a:srgbClr val="002060"/>
                </a:solidFill>
              </a:rPr>
              <a:t>simultaneously being 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able </a:t>
            </a:r>
            <a:r>
              <a:rPr lang="en-GB" sz="1900" dirty="0">
                <a:solidFill>
                  <a:srgbClr val="002060"/>
                </a:solidFill>
              </a:rPr>
              <a:t>to spend more time on optimizing these parameters, </a:t>
            </a:r>
            <a:r>
              <a:rPr lang="en-GB" sz="1900" dirty="0" smtClean="0">
                <a:solidFill>
                  <a:srgbClr val="002060"/>
                </a:solidFill>
              </a:rPr>
              <a:t>due </a:t>
            </a:r>
            <a:r>
              <a:rPr lang="en-GB" sz="1900" dirty="0">
                <a:solidFill>
                  <a:srgbClr val="002060"/>
                </a:solidFill>
              </a:rPr>
              <a:t>to an increased compute budget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and statistics moved from (generalized) linear models and kernel methods to deep networks.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047" y="2526120"/>
            <a:ext cx="11214032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list below </a:t>
            </a:r>
            <a:r>
              <a:rPr lang="en-GB" sz="1900" dirty="0" smtClean="0">
                <a:solidFill>
                  <a:srgbClr val="002060"/>
                </a:solidFill>
              </a:rPr>
              <a:t>scratches </a:t>
            </a:r>
            <a:r>
              <a:rPr lang="en-GB" sz="1900" dirty="0">
                <a:solidFill>
                  <a:srgbClr val="002060"/>
                </a:solidFill>
              </a:rPr>
              <a:t>the surface of the ideas that have helped researchers achieve tremendous </a:t>
            </a:r>
            <a:r>
              <a:rPr lang="en-GB" sz="1900" dirty="0" smtClean="0">
                <a:solidFill>
                  <a:srgbClr val="002060"/>
                </a:solidFill>
              </a:rPr>
              <a:t>progress: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Novel methods for capacity control, such as Dropout </a:t>
            </a:r>
            <a:r>
              <a:rPr lang="en-GB" sz="1900" dirty="0">
                <a:solidFill>
                  <a:srgbClr val="FB8072"/>
                </a:solidFill>
                <a:hlinkClick r:id="rId2"/>
              </a:rPr>
              <a:t>[Srivastava et al., 2014]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have </a:t>
            </a:r>
            <a:r>
              <a:rPr lang="en-GB" sz="1900" dirty="0">
                <a:solidFill>
                  <a:srgbClr val="FB8072"/>
                </a:solidFill>
              </a:rPr>
              <a:t>helped to mitigate the danger of overfitting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Attention mechanisms </a:t>
            </a:r>
            <a:r>
              <a:rPr lang="en-GB" sz="1900" dirty="0" smtClean="0">
                <a:solidFill>
                  <a:srgbClr val="FB8072"/>
                </a:solidFill>
              </a:rPr>
              <a:t>addressed the problem of increasing </a:t>
            </a:r>
            <a:r>
              <a:rPr lang="en-GB" sz="1900" dirty="0">
                <a:solidFill>
                  <a:srgbClr val="FB8072"/>
                </a:solidFill>
              </a:rPr>
              <a:t>the memory and complexity of a system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without </a:t>
            </a:r>
            <a:r>
              <a:rPr lang="en-GB" sz="1900" dirty="0">
                <a:solidFill>
                  <a:srgbClr val="FB8072"/>
                </a:solidFill>
              </a:rPr>
              <a:t>increasing the number of learnable parameters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Multi-stage designs, e.g., via the Memory Networks (</a:t>
            </a:r>
            <a:r>
              <a:rPr lang="en-GB" sz="1900" dirty="0" err="1">
                <a:solidFill>
                  <a:srgbClr val="FB8072"/>
                </a:solidFill>
              </a:rPr>
              <a:t>MemNets</a:t>
            </a:r>
            <a:r>
              <a:rPr lang="en-GB" sz="1900" dirty="0">
                <a:solidFill>
                  <a:srgbClr val="FB8072"/>
                </a:solidFill>
              </a:rPr>
              <a:t>) </a:t>
            </a:r>
            <a:r>
              <a:rPr lang="en-GB" sz="1900" dirty="0">
                <a:solidFill>
                  <a:srgbClr val="FB8072"/>
                </a:solidFill>
                <a:hlinkClick r:id="rId3"/>
              </a:rPr>
              <a:t>[</a:t>
            </a:r>
            <a:r>
              <a:rPr lang="en-GB" sz="1900" dirty="0" err="1">
                <a:solidFill>
                  <a:srgbClr val="FB8072"/>
                </a:solidFill>
                <a:hlinkClick r:id="rId3"/>
              </a:rPr>
              <a:t>Sukhbaatar</a:t>
            </a:r>
            <a:r>
              <a:rPr lang="en-GB" sz="1900" dirty="0">
                <a:solidFill>
                  <a:srgbClr val="FB8072"/>
                </a:solidFill>
                <a:hlinkClick r:id="rId3"/>
              </a:rPr>
              <a:t> et al., 2015]</a:t>
            </a:r>
            <a:r>
              <a:rPr lang="en-GB" sz="1900" dirty="0">
                <a:solidFill>
                  <a:srgbClr val="FB8072"/>
                </a:solidFill>
              </a:rPr>
              <a:t> and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Neural Programmer-Interpreter </a:t>
            </a:r>
            <a:r>
              <a:rPr lang="en-GB" sz="1900" dirty="0">
                <a:solidFill>
                  <a:srgbClr val="FB8072"/>
                </a:solidFill>
                <a:hlinkClick r:id="rId4"/>
              </a:rPr>
              <a:t>[Reed &amp; </a:t>
            </a:r>
            <a:r>
              <a:rPr lang="en-GB" sz="1900" dirty="0" err="1">
                <a:solidFill>
                  <a:srgbClr val="FB8072"/>
                </a:solidFill>
                <a:hlinkClick r:id="rId4"/>
              </a:rPr>
              <a:t>DeFreitas</a:t>
            </a:r>
            <a:r>
              <a:rPr lang="en-GB" sz="1900" dirty="0">
                <a:solidFill>
                  <a:srgbClr val="FB8072"/>
                </a:solidFill>
                <a:hlinkClick r:id="rId4"/>
              </a:rPr>
              <a:t>, 2015]</a:t>
            </a:r>
            <a:r>
              <a:rPr lang="en-GB" sz="1900" dirty="0">
                <a:solidFill>
                  <a:srgbClr val="FB8072"/>
                </a:solidFill>
              </a:rPr>
              <a:t> allowed statistical </a:t>
            </a:r>
            <a:r>
              <a:rPr lang="en-GB" sz="1900" dirty="0" err="1">
                <a:solidFill>
                  <a:srgbClr val="FB8072"/>
                </a:solidFill>
              </a:rPr>
              <a:t>modelers</a:t>
            </a:r>
            <a:r>
              <a:rPr lang="en-GB" sz="1900" dirty="0">
                <a:solidFill>
                  <a:srgbClr val="FB8072"/>
                </a:solidFill>
              </a:rPr>
              <a:t> to describe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iterative </a:t>
            </a:r>
            <a:r>
              <a:rPr lang="en-GB" sz="1900" dirty="0">
                <a:solidFill>
                  <a:srgbClr val="FB8072"/>
                </a:solidFill>
              </a:rPr>
              <a:t>approaches to reasoning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Invention </a:t>
            </a:r>
            <a:r>
              <a:rPr lang="en-GB" sz="1900" dirty="0">
                <a:solidFill>
                  <a:srgbClr val="FB8072"/>
                </a:solidFill>
              </a:rPr>
              <a:t>of GANs </a:t>
            </a:r>
            <a:r>
              <a:rPr lang="en-GB" sz="1900" dirty="0">
                <a:solidFill>
                  <a:srgbClr val="FB8072"/>
                </a:solidFill>
                <a:hlinkClick r:id="rId5"/>
              </a:rPr>
              <a:t>[</a:t>
            </a:r>
            <a:r>
              <a:rPr lang="en-GB" sz="1900" dirty="0" err="1">
                <a:solidFill>
                  <a:srgbClr val="FB8072"/>
                </a:solidFill>
                <a:hlinkClick r:id="rId5"/>
              </a:rPr>
              <a:t>Goodfellow</a:t>
            </a:r>
            <a:r>
              <a:rPr lang="en-GB" sz="1900" dirty="0">
                <a:solidFill>
                  <a:srgbClr val="FB8072"/>
                </a:solidFill>
                <a:hlinkClick r:id="rId5"/>
              </a:rPr>
              <a:t> et al., 2014</a:t>
            </a:r>
            <a:r>
              <a:rPr lang="en-GB" sz="1900" dirty="0" smtClean="0">
                <a:solidFill>
                  <a:srgbClr val="FB8072"/>
                </a:solidFill>
                <a:hlinkClick r:id="rId5"/>
              </a:rPr>
              <a:t>]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Building </a:t>
            </a:r>
            <a:r>
              <a:rPr lang="en-GB" sz="1900" dirty="0">
                <a:solidFill>
                  <a:srgbClr val="FB8072"/>
                </a:solidFill>
              </a:rPr>
              <a:t>parallel distributed training </a:t>
            </a:r>
            <a:r>
              <a:rPr lang="en-GB" sz="1900" dirty="0" smtClean="0">
                <a:solidFill>
                  <a:srgbClr val="FB8072"/>
                </a:solidFill>
              </a:rPr>
              <a:t>algorithms and parallelizing computations.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Development </a:t>
            </a:r>
            <a:r>
              <a:rPr lang="en-GB" sz="1900" dirty="0">
                <a:solidFill>
                  <a:srgbClr val="FB8072"/>
                </a:solidFill>
              </a:rPr>
              <a:t>of </a:t>
            </a:r>
            <a:r>
              <a:rPr lang="en-GB" sz="1900" dirty="0" smtClean="0">
                <a:solidFill>
                  <a:srgbClr val="FB8072"/>
                </a:solidFill>
              </a:rPr>
              <a:t>deep </a:t>
            </a:r>
            <a:r>
              <a:rPr lang="en-GB" sz="1900" dirty="0">
                <a:solidFill>
                  <a:srgbClr val="FB8072"/>
                </a:solidFill>
              </a:rPr>
              <a:t>Learning </a:t>
            </a:r>
            <a:r>
              <a:rPr lang="en-GB" sz="1900" dirty="0" smtClean="0">
                <a:solidFill>
                  <a:srgbClr val="FB8072"/>
                </a:solidFill>
              </a:rPr>
              <a:t>frameworks.</a:t>
            </a:r>
            <a:endParaRPr lang="en-GB" sz="1900" dirty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151796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first generation of frameworks allowing for easy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encompassed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Caffe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Torch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Theano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High level APIs: </a:t>
            </a:r>
            <a:r>
              <a:rPr lang="en-GB" sz="1900" dirty="0" smtClean="0">
                <a:solidFill>
                  <a:srgbClr val="002060"/>
                </a:solidFill>
                <a:hlinkClick r:id="rId5"/>
              </a:rPr>
              <a:t>TensorFlow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6"/>
              </a:rPr>
              <a:t>Keras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7"/>
              </a:rPr>
              <a:t>CNTK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8"/>
              </a:rPr>
              <a:t>Caffe 2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>
                <a:solidFill>
                  <a:srgbClr val="002060"/>
                </a:solidFill>
                <a:hlinkClick r:id="rId9"/>
              </a:rPr>
              <a:t>Apache MxNet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third generation of tools, namely imperative tools for deep learning, was arguably spearheaded by </a:t>
            </a:r>
            <a:r>
              <a:rPr lang="en-GB" sz="1900" dirty="0" err="1" smtClean="0">
                <a:solidFill>
                  <a:srgbClr val="002060"/>
                </a:solidFill>
                <a:hlinkClick r:id="rId10"/>
              </a:rPr>
              <a:t>Chainer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which </a:t>
            </a:r>
            <a:r>
              <a:rPr lang="en-GB" sz="1900" dirty="0">
                <a:solidFill>
                  <a:srgbClr val="002060"/>
                </a:solidFill>
              </a:rPr>
              <a:t>used a syntax similar to Python </a:t>
            </a:r>
            <a:r>
              <a:rPr lang="en-GB" sz="1900" dirty="0" err="1">
                <a:solidFill>
                  <a:srgbClr val="002060"/>
                </a:solidFill>
              </a:rPr>
              <a:t>NumPy</a:t>
            </a:r>
            <a:r>
              <a:rPr lang="en-GB" sz="1900" dirty="0">
                <a:solidFill>
                  <a:srgbClr val="002060"/>
                </a:solidFill>
              </a:rPr>
              <a:t> to describe models. </a:t>
            </a:r>
            <a:r>
              <a:rPr lang="en-GB" sz="1900" dirty="0" smtClean="0">
                <a:solidFill>
                  <a:srgbClr val="002060"/>
                </a:solidFill>
              </a:rPr>
              <a:t>This </a:t>
            </a:r>
            <a:r>
              <a:rPr lang="en-GB" sz="1900" dirty="0">
                <a:solidFill>
                  <a:srgbClr val="002060"/>
                </a:solidFill>
              </a:rPr>
              <a:t>idea was adopted by both </a:t>
            </a:r>
            <a:r>
              <a:rPr lang="en-GB" sz="1900" dirty="0" err="1">
                <a:solidFill>
                  <a:srgbClr val="002060"/>
                </a:solidFill>
                <a:hlinkClick r:id="rId11"/>
              </a:rPr>
              <a:t>PyTorch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  <a:hlinkClick r:id="rId9"/>
              </a:rPr>
              <a:t>Gluon API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dirty="0" err="1">
                <a:solidFill>
                  <a:srgbClr val="002060"/>
                </a:solidFill>
              </a:rPr>
              <a:t>MXNet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 err="1">
                <a:solidFill>
                  <a:srgbClr val="002060"/>
                </a:solidFill>
                <a:hlinkClick r:id="rId12"/>
              </a:rPr>
              <a:t>Jax</a:t>
            </a:r>
            <a:r>
              <a:rPr lang="en-GB" sz="19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1383" y="3284881"/>
            <a:ext cx="3056709" cy="914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1333" y="3296013"/>
            <a:ext cx="3247219" cy="902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047" y="4416169"/>
            <a:ext cx="114670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division of </a:t>
            </a:r>
            <a:r>
              <a:rPr lang="en-GB" sz="1900" dirty="0" err="1">
                <a:solidFill>
                  <a:srgbClr val="002060"/>
                </a:solidFill>
              </a:rPr>
              <a:t>labor</a:t>
            </a:r>
            <a:r>
              <a:rPr lang="en-GB" sz="1900" dirty="0">
                <a:solidFill>
                  <a:srgbClr val="002060"/>
                </a:solidFill>
              </a:rPr>
              <a:t> between systems researchers building better tools and statistical </a:t>
            </a:r>
            <a:r>
              <a:rPr lang="en-GB" sz="1900" dirty="0" err="1">
                <a:solidFill>
                  <a:srgbClr val="002060"/>
                </a:solidFill>
              </a:rPr>
              <a:t>modelers</a:t>
            </a:r>
            <a:r>
              <a:rPr lang="en-GB" sz="1900" dirty="0">
                <a:solidFill>
                  <a:srgbClr val="002060"/>
                </a:solidFill>
              </a:rPr>
              <a:t> building better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networks </a:t>
            </a:r>
            <a:r>
              <a:rPr lang="en-GB" sz="1900" dirty="0">
                <a:solidFill>
                  <a:srgbClr val="002060"/>
                </a:solidFill>
              </a:rPr>
              <a:t>has greatly simplified things.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instance, training a linear logistic regression model used to be a nontrivial homework problem,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worthy </a:t>
            </a:r>
            <a:r>
              <a:rPr lang="en-GB" sz="1900" dirty="0">
                <a:solidFill>
                  <a:srgbClr val="FB8072"/>
                </a:solidFill>
              </a:rPr>
              <a:t>to give to new machine learning PhD students at Carnegie Mellon University in 2014.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By </a:t>
            </a:r>
            <a:r>
              <a:rPr lang="en-GB" sz="1900" dirty="0">
                <a:solidFill>
                  <a:srgbClr val="FB8072"/>
                </a:solidFill>
              </a:rPr>
              <a:t>now, this task can be accomplished with less than 10 lines of code, putting it firmly into the grasp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of </a:t>
            </a:r>
            <a:r>
              <a:rPr lang="en-GB" sz="1900" dirty="0">
                <a:solidFill>
                  <a:srgbClr val="FB8072"/>
                </a:solidFill>
              </a:rPr>
              <a:t>programmers.</a:t>
            </a:r>
          </a:p>
        </p:txBody>
      </p:sp>
    </p:spTree>
    <p:extLst>
      <p:ext uri="{BB962C8B-B14F-4D97-AF65-F5344CB8AC3E}">
        <p14:creationId xmlns:p14="http://schemas.microsoft.com/office/powerpoint/2010/main" val="41110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185324" y="190652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Success Stories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9338" y="1001487"/>
            <a:ext cx="118913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Intelligent assistants, such as Apple’s Siri, Amazon’s Alexa, or Google’s assistant are able to answer spoken </a:t>
            </a:r>
            <a:r>
              <a:rPr lang="en-GB" sz="1900" dirty="0" smtClean="0">
                <a:solidFill>
                  <a:srgbClr val="002060"/>
                </a:solidFill>
              </a:rPr>
              <a:t>questions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 </a:t>
            </a:r>
            <a:r>
              <a:rPr lang="en-GB" sz="1900" dirty="0">
                <a:solidFill>
                  <a:srgbClr val="002060"/>
                </a:solidFill>
              </a:rPr>
              <a:t>a reasonable degree of accuracy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key ingredient in digital assistants is the ability to recognize speech accurately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Object recognition likewise has come a long way. Estimating the object in a picture was a </a:t>
            </a:r>
            <a:r>
              <a:rPr lang="en-GB" sz="1900" dirty="0" smtClean="0">
                <a:solidFill>
                  <a:srgbClr val="002060"/>
                </a:solidFill>
              </a:rPr>
              <a:t>challenging </a:t>
            </a:r>
            <a:r>
              <a:rPr lang="en-GB" sz="1900" dirty="0">
                <a:solidFill>
                  <a:srgbClr val="002060"/>
                </a:solidFill>
              </a:rPr>
              <a:t>task in 2010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Games agents such as chess and </a:t>
            </a:r>
            <a:r>
              <a:rPr lang="en-GB" sz="1900" dirty="0" err="1" smtClean="0">
                <a:solidFill>
                  <a:srgbClr val="002060"/>
                </a:solidFill>
              </a:rPr>
              <a:t>AlphaGo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advent of self-driving cars and trucks.</a:t>
            </a:r>
          </a:p>
        </p:txBody>
      </p:sp>
      <p:pic>
        <p:nvPicPr>
          <p:cNvPr id="7170" name="Picture 2" descr="Application of AI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99" y="2848146"/>
            <a:ext cx="4075611" cy="33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5274" y="618473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3"/>
              </a:rPr>
              <a:t>Applications of AI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804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582708" y="192570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Summary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9338" y="1001487"/>
            <a:ext cx="11784957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Machine learning studies how computer systems can leverage experience (often data) to improve </a:t>
            </a:r>
            <a:r>
              <a:rPr lang="en-GB" sz="1900" dirty="0" smtClean="0">
                <a:solidFill>
                  <a:srgbClr val="002060"/>
                </a:solidFill>
              </a:rPr>
              <a:t>performance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at </a:t>
            </a:r>
            <a:r>
              <a:rPr lang="en-GB" sz="1900" dirty="0">
                <a:solidFill>
                  <a:srgbClr val="002060"/>
                </a:solidFill>
              </a:rPr>
              <a:t>specific tasks. It combines ideas from statistics, data mining, artificial intelligence, and optimization.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Often</a:t>
            </a:r>
            <a:r>
              <a:rPr lang="en-GB" sz="1900" dirty="0">
                <a:solidFill>
                  <a:srgbClr val="002060"/>
                </a:solidFill>
              </a:rPr>
              <a:t>, it is used as a means of implementing artificially-intelligent solutions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As a class of machine learning, representational learning focuses on how to automatically find the appropriate </a:t>
            </a:r>
            <a:r>
              <a:rPr lang="en-GB" sz="1900" dirty="0" smtClean="0">
                <a:solidFill>
                  <a:srgbClr val="002060"/>
                </a:solidFill>
              </a:rPr>
              <a:t>way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represent data. This is often accomplished by a progression of learned transformations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Much of the recent progress in deep learning has been triggered by an abundance of data arising from cheap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sensors </a:t>
            </a:r>
            <a:r>
              <a:rPr lang="en-GB" sz="1900" dirty="0">
                <a:solidFill>
                  <a:srgbClr val="002060"/>
                </a:solidFill>
              </a:rPr>
              <a:t>and Internet-scale applications, and by significant progress in computation, mostly through GPUs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Whole system optimization is a key component in obtaining good performance. The availability of efficient deep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learning </a:t>
            </a:r>
            <a:r>
              <a:rPr lang="en-GB" sz="1900" dirty="0">
                <a:solidFill>
                  <a:srgbClr val="002060"/>
                </a:solidFill>
              </a:rPr>
              <a:t>frameworks has made design and implementation of this significantly easier.</a:t>
            </a:r>
          </a:p>
        </p:txBody>
      </p:sp>
    </p:spTree>
    <p:extLst>
      <p:ext uri="{BB962C8B-B14F-4D97-AF65-F5344CB8AC3E}">
        <p14:creationId xmlns:p14="http://schemas.microsoft.com/office/powerpoint/2010/main" val="616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1700639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summarize, rather than code up a wake word recognizer,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code up a program that can </a:t>
            </a:r>
            <a:r>
              <a:rPr lang="en-GB" sz="1900" i="1" dirty="0">
                <a:solidFill>
                  <a:srgbClr val="002060"/>
                </a:solidFill>
              </a:rPr>
              <a:t>learn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recognize </a:t>
            </a:r>
            <a:r>
              <a:rPr lang="en-GB" sz="1900" dirty="0">
                <a:solidFill>
                  <a:srgbClr val="002060"/>
                </a:solidFill>
              </a:rPr>
              <a:t>wake words, </a:t>
            </a:r>
            <a:r>
              <a:rPr lang="en-GB" sz="1900" i="1" dirty="0">
                <a:solidFill>
                  <a:srgbClr val="002060"/>
                </a:solidFill>
              </a:rPr>
              <a:t>if we present it with a large </a:t>
            </a:r>
            <a:r>
              <a:rPr lang="en-GB" sz="1900" i="1" dirty="0" err="1">
                <a:solidFill>
                  <a:srgbClr val="002060"/>
                </a:solidFill>
              </a:rPr>
              <a:t>labeled</a:t>
            </a:r>
            <a:r>
              <a:rPr lang="en-GB" sz="1900" i="1" dirty="0">
                <a:solidFill>
                  <a:srgbClr val="002060"/>
                </a:solidFill>
              </a:rPr>
              <a:t> dataset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hink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of this act of determining a program’s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behaviour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by presenting it with a dataset as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programming with data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We can “program” a cat detector by providing our machine learning system with many examples of cats and dogs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,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such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as the images below: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00" y="3140534"/>
            <a:ext cx="7069584" cy="2135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047" y="5485277"/>
            <a:ext cx="11682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In this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way the detector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will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learn to emit a very large positive number if it is a cat, a very large negative number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if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it is a dog, and something closer to zero if it is not sure, and this barely scratches the surface of what ML can do.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16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338" y="2124903"/>
            <a:ext cx="1091984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Deep learning is just one among many popular methods for solving machine learning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Important points about deep learning: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he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problems that we have discussed previously are problems where deep learning excels and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where</a:t>
            </a:r>
            <a:b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traditional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ML methods faltered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Deep models are </a:t>
            </a:r>
            <a:r>
              <a:rPr lang="en-GB" sz="1900" i="1" dirty="0">
                <a:solidFill>
                  <a:srgbClr val="FB8072"/>
                </a:solidFill>
                <a:cs typeface="Aharoni" panose="02010803020104030203" pitchFamily="2" charset="-79"/>
              </a:rPr>
              <a:t>deep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 in precisely the sense that they learn many </a:t>
            </a:r>
            <a:r>
              <a:rPr lang="en-GB" sz="1900" i="1" dirty="0">
                <a:solidFill>
                  <a:srgbClr val="FB8072"/>
                </a:solidFill>
                <a:cs typeface="Aharoni" panose="02010803020104030203" pitchFamily="2" charset="-79"/>
              </a:rPr>
              <a:t>layers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 of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computation.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hese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many-layered (or hierarchical) models are capable of addressing low-level perceptual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data.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Deep learning replaces the </a:t>
            </a:r>
            <a:r>
              <a:rPr lang="en-US" sz="1900" i="1" dirty="0" smtClean="0">
                <a:solidFill>
                  <a:srgbClr val="FB8072"/>
                </a:solidFill>
                <a:cs typeface="Aharoni" panose="02010803020104030203" pitchFamily="2" charset="-79"/>
              </a:rPr>
              <a:t>shallow</a:t>
            </a: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 models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the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labour-intensive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process of feature engineering. </a:t>
            </a:r>
            <a:endParaRPr lang="en-GB" sz="1900" dirty="0" smtClean="0">
              <a:solidFill>
                <a:srgbClr val="FB8072"/>
              </a:solidFill>
              <a:cs typeface="Aharoni" panose="02010803020104030203" pitchFamily="2" charset="-79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Deep learning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offers </a:t>
            </a:r>
            <a:r>
              <a:rPr lang="en-GB" sz="1900" dirty="0">
                <a:solidFill>
                  <a:srgbClr val="FB8072"/>
                </a:solidFill>
                <a:cs typeface="Aharoni" panose="02010803020104030203" pitchFamily="2" charset="-79"/>
              </a:rPr>
              <a:t>a unified set of tools for tackling diverse </a:t>
            </a:r>
            <a:r>
              <a:rPr lang="en-GB" sz="1900" dirty="0" smtClean="0">
                <a:solidFill>
                  <a:srgbClr val="FB8072"/>
                </a:solidFill>
                <a:cs typeface="Aharoni" panose="02010803020104030203" pitchFamily="2" charset="-79"/>
              </a:rPr>
              <a:t>problems.</a:t>
            </a:r>
            <a:endParaRPr lang="en-US" sz="1900" dirty="0">
              <a:solidFill>
                <a:srgbClr val="FB807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6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26838" y="187443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3773</Words>
  <Application>Microsoft Office PowerPoint</Application>
  <PresentationFormat>Widescreen</PresentationFormat>
  <Paragraphs>875</Paragraphs>
  <Slides>67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Aharoni</vt:lpstr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128</cp:revision>
  <dcterms:created xsi:type="dcterms:W3CDTF">2020-09-22T17:05:08Z</dcterms:created>
  <dcterms:modified xsi:type="dcterms:W3CDTF">2020-11-15T06:37:43Z</dcterms:modified>
</cp:coreProperties>
</file>