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60" r:id="rId2"/>
    <p:sldId id="256" r:id="rId3"/>
    <p:sldId id="340" r:id="rId4"/>
    <p:sldId id="376" r:id="rId5"/>
    <p:sldId id="377" r:id="rId6"/>
    <p:sldId id="267" r:id="rId7"/>
    <p:sldId id="378" r:id="rId8"/>
    <p:sldId id="379" r:id="rId9"/>
    <p:sldId id="380" r:id="rId10"/>
    <p:sldId id="382" r:id="rId11"/>
    <p:sldId id="383" r:id="rId12"/>
    <p:sldId id="381" r:id="rId13"/>
    <p:sldId id="384" r:id="rId14"/>
    <p:sldId id="385" r:id="rId15"/>
    <p:sldId id="386" r:id="rId16"/>
    <p:sldId id="387" r:id="rId17"/>
    <p:sldId id="388" r:id="rId18"/>
    <p:sldId id="389" r:id="rId19"/>
    <p:sldId id="390" r:id="rId20"/>
    <p:sldId id="391" r:id="rId21"/>
    <p:sldId id="392" r:id="rId22"/>
    <p:sldId id="393" r:id="rId23"/>
    <p:sldId id="394" r:id="rId24"/>
    <p:sldId id="395" r:id="rId25"/>
    <p:sldId id="396" r:id="rId26"/>
    <p:sldId id="398" r:id="rId27"/>
    <p:sldId id="397" r:id="rId28"/>
    <p:sldId id="399" r:id="rId29"/>
    <p:sldId id="400" r:id="rId30"/>
    <p:sldId id="401" r:id="rId31"/>
    <p:sldId id="402" r:id="rId32"/>
    <p:sldId id="403" r:id="rId33"/>
    <p:sldId id="404" r:id="rId34"/>
    <p:sldId id="405" r:id="rId35"/>
    <p:sldId id="406" r:id="rId36"/>
    <p:sldId id="407" r:id="rId37"/>
    <p:sldId id="408" r:id="rId38"/>
    <p:sldId id="409" r:id="rId39"/>
    <p:sldId id="410" r:id="rId40"/>
    <p:sldId id="411" r:id="rId41"/>
    <p:sldId id="412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8072"/>
    <a:srgbClr val="007020"/>
    <a:srgbClr val="5B9BD5"/>
    <a:srgbClr val="FFFFB3"/>
    <a:srgbClr val="BEBADA"/>
    <a:srgbClr val="8DD3C7"/>
    <a:srgbClr val="FFFFFF"/>
    <a:srgbClr val="FAFAFA"/>
    <a:srgbClr val="F3F4F3"/>
    <a:srgbClr val="EBFF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627" autoAdjust="0"/>
  </p:normalViewPr>
  <p:slideViewPr>
    <p:cSldViewPr snapToGrid="0">
      <p:cViewPr varScale="1">
        <p:scale>
          <a:sx n="82" d="100"/>
          <a:sy n="82" d="100"/>
        </p:scale>
        <p:origin x="72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4D35BC-1F2D-4EAA-85A6-BE48232E40CC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B01F461-8F0A-45B7-8F83-D65F4CC3C517}">
      <dgm:prSet phldrT="[Text]"/>
      <dgm:spPr/>
      <dgm:t>
        <a:bodyPr/>
        <a:lstStyle/>
        <a:p>
          <a:r>
            <a:rPr lang="en-US" dirty="0" smtClean="0"/>
            <a:t>Data Manipulation</a:t>
          </a:r>
          <a:endParaRPr lang="en-US" dirty="0"/>
        </a:p>
      </dgm:t>
    </dgm:pt>
    <dgm:pt modelId="{CA931EE5-AC48-4663-96D1-67FB2602E149}" type="parTrans" cxnId="{D6141925-DFA7-4032-852B-93C0881305E1}">
      <dgm:prSet/>
      <dgm:spPr/>
      <dgm:t>
        <a:bodyPr/>
        <a:lstStyle/>
        <a:p>
          <a:endParaRPr lang="en-US"/>
        </a:p>
      </dgm:t>
    </dgm:pt>
    <dgm:pt modelId="{00200978-CB5B-4B6F-8894-C694BE4383C2}" type="sibTrans" cxnId="{D6141925-DFA7-4032-852B-93C0881305E1}">
      <dgm:prSet/>
      <dgm:spPr/>
      <dgm:t>
        <a:bodyPr/>
        <a:lstStyle/>
        <a:p>
          <a:endParaRPr lang="en-US"/>
        </a:p>
      </dgm:t>
    </dgm:pt>
    <dgm:pt modelId="{4044F0E1-FE15-4E9E-B02A-1336CA144B1E}">
      <dgm:prSet phldrT="[Text]"/>
      <dgm:spPr/>
      <dgm:t>
        <a:bodyPr/>
        <a:lstStyle/>
        <a:p>
          <a:r>
            <a:rPr lang="en-US" b="0" i="0" dirty="0" smtClean="0">
              <a:solidFill>
                <a:schemeClr val="tx1">
                  <a:lumMod val="95000"/>
                  <a:lumOff val="5000"/>
                </a:schemeClr>
              </a:solidFill>
              <a:effectLst/>
              <a:latin typeface="Roboto"/>
            </a:rPr>
            <a:t>Reading the Dataset</a:t>
          </a:r>
          <a:endParaRPr lang="en-US" dirty="0"/>
        </a:p>
      </dgm:t>
    </dgm:pt>
    <dgm:pt modelId="{3CD92BE8-13F8-4734-BCF4-E364B0322E35}" type="parTrans" cxnId="{74CA8A8D-A7B1-4E72-BBF2-DFFC76F779D2}">
      <dgm:prSet/>
      <dgm:spPr/>
      <dgm:t>
        <a:bodyPr/>
        <a:lstStyle/>
        <a:p>
          <a:endParaRPr lang="en-US"/>
        </a:p>
      </dgm:t>
    </dgm:pt>
    <dgm:pt modelId="{E2D5D534-8C12-4740-B104-D61F926C788F}" type="sibTrans" cxnId="{74CA8A8D-A7B1-4E72-BBF2-DFFC76F779D2}">
      <dgm:prSet/>
      <dgm:spPr/>
      <dgm:t>
        <a:bodyPr/>
        <a:lstStyle/>
        <a:p>
          <a:endParaRPr lang="en-US"/>
        </a:p>
      </dgm:t>
    </dgm:pt>
    <dgm:pt modelId="{44BBD6BB-3D55-49A5-9193-95BEA0AE9624}">
      <dgm:prSet phldrT="[Text]"/>
      <dgm:spPr/>
      <dgm:t>
        <a:bodyPr/>
        <a:lstStyle/>
        <a:p>
          <a:r>
            <a:rPr lang="en-US" b="0" i="0" smtClean="0"/>
            <a:t>Handling Missing Data</a:t>
          </a:r>
          <a:endParaRPr lang="en-US" dirty="0"/>
        </a:p>
      </dgm:t>
    </dgm:pt>
    <dgm:pt modelId="{085A0DC9-41CE-433E-888C-58612E1D2B21}" type="parTrans" cxnId="{6F4C986D-AF05-46D2-99C4-81A37FCDED14}">
      <dgm:prSet/>
      <dgm:spPr/>
      <dgm:t>
        <a:bodyPr/>
        <a:lstStyle/>
        <a:p>
          <a:endParaRPr lang="en-US"/>
        </a:p>
      </dgm:t>
    </dgm:pt>
    <dgm:pt modelId="{78042BFB-E013-4C78-A44C-8024485A6CFE}" type="sibTrans" cxnId="{6F4C986D-AF05-46D2-99C4-81A37FCDED14}">
      <dgm:prSet/>
      <dgm:spPr/>
      <dgm:t>
        <a:bodyPr/>
        <a:lstStyle/>
        <a:p>
          <a:endParaRPr lang="en-US"/>
        </a:p>
      </dgm:t>
    </dgm:pt>
    <dgm:pt modelId="{59508381-BDDA-4E8C-BC7C-B78ED07EE39E}">
      <dgm:prSet phldrT="[Text]"/>
      <dgm:spPr/>
      <dgm:t>
        <a:bodyPr/>
        <a:lstStyle/>
        <a:p>
          <a:r>
            <a:rPr lang="en-US" b="0" i="0" dirty="0" smtClean="0"/>
            <a:t>Linear Algebra</a:t>
          </a:r>
          <a:endParaRPr lang="en-US" dirty="0"/>
        </a:p>
      </dgm:t>
    </dgm:pt>
    <dgm:pt modelId="{FC0EACBB-E090-4A2C-9B39-6C4D7D28673E}" type="parTrans" cxnId="{E9D55855-84A9-4520-8C65-E0AB3F9E1E38}">
      <dgm:prSet/>
      <dgm:spPr/>
      <dgm:t>
        <a:bodyPr/>
        <a:lstStyle/>
        <a:p>
          <a:endParaRPr lang="en-US"/>
        </a:p>
      </dgm:t>
    </dgm:pt>
    <dgm:pt modelId="{B9361DED-B6D3-4648-9BA6-B9A86E34021B}" type="sibTrans" cxnId="{E9D55855-84A9-4520-8C65-E0AB3F9E1E38}">
      <dgm:prSet/>
      <dgm:spPr/>
      <dgm:t>
        <a:bodyPr/>
        <a:lstStyle/>
        <a:p>
          <a:endParaRPr lang="en-US"/>
        </a:p>
      </dgm:t>
    </dgm:pt>
    <dgm:pt modelId="{EFC13256-2C4F-4ABE-9050-69BD4DE3D377}">
      <dgm:prSet phldrT="[Text]"/>
      <dgm:spPr/>
      <dgm:t>
        <a:bodyPr/>
        <a:lstStyle/>
        <a:p>
          <a:r>
            <a:rPr lang="en-US" b="0" i="0" dirty="0" smtClean="0"/>
            <a:t>Scalars</a:t>
          </a:r>
          <a:endParaRPr lang="en-US" dirty="0"/>
        </a:p>
      </dgm:t>
    </dgm:pt>
    <dgm:pt modelId="{12F97A3A-15C9-4A61-9C72-9CD65C1D597C}" type="parTrans" cxnId="{3A41009C-82F8-467D-9D52-7B95DA3DF3B9}">
      <dgm:prSet/>
      <dgm:spPr/>
      <dgm:t>
        <a:bodyPr/>
        <a:lstStyle/>
        <a:p>
          <a:endParaRPr lang="en-US"/>
        </a:p>
      </dgm:t>
    </dgm:pt>
    <dgm:pt modelId="{9AF1D2F2-29E5-4EEB-B526-0D8CD7075FE6}" type="sibTrans" cxnId="{3A41009C-82F8-467D-9D52-7B95DA3DF3B9}">
      <dgm:prSet/>
      <dgm:spPr/>
      <dgm:t>
        <a:bodyPr/>
        <a:lstStyle/>
        <a:p>
          <a:endParaRPr lang="en-US"/>
        </a:p>
      </dgm:t>
    </dgm:pt>
    <dgm:pt modelId="{8B37F236-DD10-4E7F-B8E7-C94829AB9BCD}">
      <dgm:prSet phldrT="[Text]"/>
      <dgm:spPr/>
      <dgm:t>
        <a:bodyPr/>
        <a:lstStyle/>
        <a:p>
          <a:r>
            <a:rPr lang="en-US" b="0" i="0" dirty="0" smtClean="0"/>
            <a:t>Automatic Differentiation</a:t>
          </a:r>
          <a:endParaRPr lang="en-US" dirty="0"/>
        </a:p>
      </dgm:t>
    </dgm:pt>
    <dgm:pt modelId="{537ACCB1-CDB1-4178-B1A5-A6CAD6FCF978}" type="parTrans" cxnId="{822D2626-C165-4F78-96F9-15E5E4B8062F}">
      <dgm:prSet/>
      <dgm:spPr/>
      <dgm:t>
        <a:bodyPr/>
        <a:lstStyle/>
        <a:p>
          <a:endParaRPr lang="en-US"/>
        </a:p>
      </dgm:t>
    </dgm:pt>
    <dgm:pt modelId="{17FEB760-E216-4916-A538-0DAE8742CC9F}" type="sibTrans" cxnId="{822D2626-C165-4F78-96F9-15E5E4B8062F}">
      <dgm:prSet/>
      <dgm:spPr/>
      <dgm:t>
        <a:bodyPr/>
        <a:lstStyle/>
        <a:p>
          <a:endParaRPr lang="en-US"/>
        </a:p>
      </dgm:t>
    </dgm:pt>
    <dgm:pt modelId="{30AC01E8-1F7B-43F6-BC0A-70DD06214353}">
      <dgm:prSet phldrT="[Text]"/>
      <dgm:spPr/>
      <dgm:t>
        <a:bodyPr/>
        <a:lstStyle/>
        <a:p>
          <a:r>
            <a:rPr lang="en-US" b="0" i="0" dirty="0" smtClean="0"/>
            <a:t>Probability</a:t>
          </a:r>
          <a:endParaRPr lang="en-US" dirty="0"/>
        </a:p>
      </dgm:t>
    </dgm:pt>
    <dgm:pt modelId="{5BACB5EE-F6EF-4717-B2C7-0A7356685816}" type="parTrans" cxnId="{30C974D4-99DD-4E73-88EE-98C1F0BDAC26}">
      <dgm:prSet/>
      <dgm:spPr/>
      <dgm:t>
        <a:bodyPr/>
        <a:lstStyle/>
        <a:p>
          <a:endParaRPr lang="en-US"/>
        </a:p>
      </dgm:t>
    </dgm:pt>
    <dgm:pt modelId="{AD4B7B5D-0CA6-4237-9B19-057590FBC865}" type="sibTrans" cxnId="{30C974D4-99DD-4E73-88EE-98C1F0BDAC26}">
      <dgm:prSet/>
      <dgm:spPr/>
      <dgm:t>
        <a:bodyPr/>
        <a:lstStyle/>
        <a:p>
          <a:endParaRPr lang="en-US"/>
        </a:p>
      </dgm:t>
    </dgm:pt>
    <dgm:pt modelId="{97F0ABBE-D5D0-4B15-B733-F568695A8856}">
      <dgm:prSet phldrT="[Text]"/>
      <dgm:spPr/>
      <dgm:t>
        <a:bodyPr/>
        <a:lstStyle/>
        <a:p>
          <a:r>
            <a:rPr lang="en-US" b="0" i="0" dirty="0" smtClean="0"/>
            <a:t>Calculus</a:t>
          </a:r>
          <a:endParaRPr lang="en-US" dirty="0"/>
        </a:p>
      </dgm:t>
    </dgm:pt>
    <dgm:pt modelId="{5DB83438-CA92-4EE1-9E20-C456A4D68811}" type="parTrans" cxnId="{72E688A8-CD82-4A0E-98A5-D1EE1F9492CC}">
      <dgm:prSet/>
      <dgm:spPr/>
      <dgm:t>
        <a:bodyPr/>
        <a:lstStyle/>
        <a:p>
          <a:endParaRPr lang="en-US"/>
        </a:p>
      </dgm:t>
    </dgm:pt>
    <dgm:pt modelId="{174F84ED-D00E-4BE2-BD89-39AEF790C12A}" type="sibTrans" cxnId="{72E688A8-CD82-4A0E-98A5-D1EE1F9492CC}">
      <dgm:prSet/>
      <dgm:spPr/>
      <dgm:t>
        <a:bodyPr/>
        <a:lstStyle/>
        <a:p>
          <a:endParaRPr lang="en-US"/>
        </a:p>
      </dgm:t>
    </dgm:pt>
    <dgm:pt modelId="{86BA74F2-517E-460F-8310-8CF361495833}">
      <dgm:prSet phldrT="[Text]"/>
      <dgm:spPr/>
      <dgm:t>
        <a:bodyPr/>
        <a:lstStyle/>
        <a:p>
          <a:r>
            <a:rPr lang="en-US" dirty="0" smtClean="0"/>
            <a:t>Documentation</a:t>
          </a:r>
          <a:endParaRPr lang="en-US" dirty="0"/>
        </a:p>
      </dgm:t>
    </dgm:pt>
    <dgm:pt modelId="{7CB52F5E-E2BE-414B-99DF-3F53FC53A002}" type="parTrans" cxnId="{76B06992-E9C7-4B73-B558-F4CD9557C6AD}">
      <dgm:prSet/>
      <dgm:spPr/>
      <dgm:t>
        <a:bodyPr/>
        <a:lstStyle/>
        <a:p>
          <a:endParaRPr lang="en-US"/>
        </a:p>
      </dgm:t>
    </dgm:pt>
    <dgm:pt modelId="{5E0AA94C-975C-4C77-BDD2-ECD197440BEE}" type="sibTrans" cxnId="{76B06992-E9C7-4B73-B558-F4CD9557C6AD}">
      <dgm:prSet/>
      <dgm:spPr/>
      <dgm:t>
        <a:bodyPr/>
        <a:lstStyle/>
        <a:p>
          <a:endParaRPr lang="en-US"/>
        </a:p>
      </dgm:t>
    </dgm:pt>
    <dgm:pt modelId="{71816DD0-841D-482F-87E1-1710163EFD13}">
      <dgm:prSet/>
      <dgm:spPr/>
      <dgm:t>
        <a:bodyPr/>
        <a:lstStyle/>
        <a:p>
          <a:r>
            <a:rPr lang="en-US" dirty="0" smtClean="0"/>
            <a:t>Data Preprocessing</a:t>
          </a:r>
          <a:endParaRPr lang="en-US" dirty="0"/>
        </a:p>
      </dgm:t>
    </dgm:pt>
    <dgm:pt modelId="{80B1FA3F-9BD7-4D83-9EA9-5A8D8DCE9D74}" type="parTrans" cxnId="{BCF8A6E9-90B6-49AD-8513-3227254B7748}">
      <dgm:prSet/>
      <dgm:spPr/>
      <dgm:t>
        <a:bodyPr/>
        <a:lstStyle/>
        <a:p>
          <a:endParaRPr lang="en-US"/>
        </a:p>
      </dgm:t>
    </dgm:pt>
    <dgm:pt modelId="{0F5F0357-4514-4A65-A102-62FAD3706D4F}" type="sibTrans" cxnId="{BCF8A6E9-90B6-49AD-8513-3227254B7748}">
      <dgm:prSet/>
      <dgm:spPr/>
      <dgm:t>
        <a:bodyPr/>
        <a:lstStyle/>
        <a:p>
          <a:endParaRPr lang="en-US"/>
        </a:p>
      </dgm:t>
    </dgm:pt>
    <dgm:pt modelId="{C3C435E6-E116-475F-8D6D-C232F7D94E15}">
      <dgm:prSet phldrT="[Text]"/>
      <dgm:spPr/>
      <dgm:t>
        <a:bodyPr/>
        <a:lstStyle/>
        <a:p>
          <a:r>
            <a:rPr lang="en-GB" b="0" i="0" dirty="0" smtClean="0"/>
            <a:t>Conversion to the Tensor Format</a:t>
          </a:r>
          <a:endParaRPr lang="en-US" dirty="0"/>
        </a:p>
      </dgm:t>
    </dgm:pt>
    <dgm:pt modelId="{C3C41858-8717-4C3C-84E9-3360A7F4086C}" type="parTrans" cxnId="{0229A9A6-8183-40AF-A8C5-E5E160A58C5C}">
      <dgm:prSet/>
      <dgm:spPr/>
      <dgm:t>
        <a:bodyPr/>
        <a:lstStyle/>
        <a:p>
          <a:endParaRPr lang="en-US"/>
        </a:p>
      </dgm:t>
    </dgm:pt>
    <dgm:pt modelId="{60CB77D1-5ECD-4126-81C5-9CCE89519EBF}" type="sibTrans" cxnId="{0229A9A6-8183-40AF-A8C5-E5E160A58C5C}">
      <dgm:prSet/>
      <dgm:spPr/>
      <dgm:t>
        <a:bodyPr/>
        <a:lstStyle/>
        <a:p>
          <a:endParaRPr lang="en-US"/>
        </a:p>
      </dgm:t>
    </dgm:pt>
    <dgm:pt modelId="{3A3402C9-27E7-4BB8-B505-112B51E7C0C2}">
      <dgm:prSet phldrT="[Text]"/>
      <dgm:spPr/>
      <dgm:t>
        <a:bodyPr/>
        <a:lstStyle/>
        <a:p>
          <a:r>
            <a:rPr lang="en-US" b="0" i="0" dirty="0" smtClean="0"/>
            <a:t>Matrices</a:t>
          </a:r>
          <a:endParaRPr lang="en-US" dirty="0"/>
        </a:p>
      </dgm:t>
    </dgm:pt>
    <dgm:pt modelId="{9FEB9203-23E2-4367-A66D-A86F13605F4E}" type="parTrans" cxnId="{67551018-62DB-49CD-AB3F-6F200C6571B3}">
      <dgm:prSet/>
      <dgm:spPr/>
      <dgm:t>
        <a:bodyPr/>
        <a:lstStyle/>
        <a:p>
          <a:endParaRPr lang="en-US"/>
        </a:p>
      </dgm:t>
    </dgm:pt>
    <dgm:pt modelId="{D201316B-6487-4E97-9757-67A52D3BF309}" type="sibTrans" cxnId="{67551018-62DB-49CD-AB3F-6F200C6571B3}">
      <dgm:prSet/>
      <dgm:spPr/>
      <dgm:t>
        <a:bodyPr/>
        <a:lstStyle/>
        <a:p>
          <a:endParaRPr lang="en-US"/>
        </a:p>
      </dgm:t>
    </dgm:pt>
    <dgm:pt modelId="{74C022DB-489A-4A88-818A-ADB4401CF330}">
      <dgm:prSet phldrT="[Text]"/>
      <dgm:spPr/>
      <dgm:t>
        <a:bodyPr/>
        <a:lstStyle/>
        <a:p>
          <a:r>
            <a:rPr lang="en-US" b="0" i="0" dirty="0" smtClean="0"/>
            <a:t>Tensors</a:t>
          </a:r>
          <a:endParaRPr lang="en-US" dirty="0"/>
        </a:p>
      </dgm:t>
    </dgm:pt>
    <dgm:pt modelId="{96F2E235-CB2E-4474-8D51-9895B6280F02}" type="parTrans" cxnId="{234F9E90-DF20-46B6-8F04-5E7EE79760EE}">
      <dgm:prSet/>
      <dgm:spPr/>
      <dgm:t>
        <a:bodyPr/>
        <a:lstStyle/>
        <a:p>
          <a:endParaRPr lang="en-US"/>
        </a:p>
      </dgm:t>
    </dgm:pt>
    <dgm:pt modelId="{F696939B-BFD0-4785-A0DE-3C56532E7F58}" type="sibTrans" cxnId="{234F9E90-DF20-46B6-8F04-5E7EE79760EE}">
      <dgm:prSet/>
      <dgm:spPr/>
      <dgm:t>
        <a:bodyPr/>
        <a:lstStyle/>
        <a:p>
          <a:endParaRPr lang="en-US"/>
        </a:p>
      </dgm:t>
    </dgm:pt>
    <dgm:pt modelId="{B81394E0-BDE9-4883-9702-1445BEB57AF1}">
      <dgm:prSet phldrT="[Text]"/>
      <dgm:spPr/>
      <dgm:t>
        <a:bodyPr/>
        <a:lstStyle/>
        <a:p>
          <a:r>
            <a:rPr lang="en-US" dirty="0" smtClean="0"/>
            <a:t>Getting Started</a:t>
          </a:r>
          <a:endParaRPr lang="en-US" dirty="0"/>
        </a:p>
      </dgm:t>
    </dgm:pt>
    <dgm:pt modelId="{9F791647-C1DA-45D3-A3EC-117DDB0C0E6F}" type="parTrans" cxnId="{60B37814-5D4D-484D-B412-3FF2B5B48350}">
      <dgm:prSet/>
      <dgm:spPr/>
      <dgm:t>
        <a:bodyPr/>
        <a:lstStyle/>
        <a:p>
          <a:endParaRPr lang="en-US"/>
        </a:p>
      </dgm:t>
    </dgm:pt>
    <dgm:pt modelId="{CC6ABFBD-C023-4785-90CB-19947670A0C3}" type="sibTrans" cxnId="{60B37814-5D4D-484D-B412-3FF2B5B48350}">
      <dgm:prSet/>
      <dgm:spPr/>
      <dgm:t>
        <a:bodyPr/>
        <a:lstStyle/>
        <a:p>
          <a:endParaRPr lang="en-US"/>
        </a:p>
      </dgm:t>
    </dgm:pt>
    <dgm:pt modelId="{EC8F9496-CEFF-4D4A-8A75-08DEAE15066B}">
      <dgm:prSet phldrT="[Text]"/>
      <dgm:spPr/>
      <dgm:t>
        <a:bodyPr/>
        <a:lstStyle/>
        <a:p>
          <a:r>
            <a:rPr lang="en-US" dirty="0" smtClean="0"/>
            <a:t>Operations</a:t>
          </a:r>
          <a:endParaRPr lang="en-US" dirty="0"/>
        </a:p>
      </dgm:t>
    </dgm:pt>
    <dgm:pt modelId="{D06B9631-2288-4E4D-8D1D-B645A7C88D25}" type="parTrans" cxnId="{7223D254-7422-468B-AD48-CD50861237C3}">
      <dgm:prSet/>
      <dgm:spPr/>
      <dgm:t>
        <a:bodyPr/>
        <a:lstStyle/>
        <a:p>
          <a:endParaRPr lang="en-US"/>
        </a:p>
      </dgm:t>
    </dgm:pt>
    <dgm:pt modelId="{3BD30ACF-EA89-4BCA-985B-D8F190555AAB}" type="sibTrans" cxnId="{7223D254-7422-468B-AD48-CD50861237C3}">
      <dgm:prSet/>
      <dgm:spPr/>
      <dgm:t>
        <a:bodyPr/>
        <a:lstStyle/>
        <a:p>
          <a:endParaRPr lang="en-US"/>
        </a:p>
      </dgm:t>
    </dgm:pt>
    <dgm:pt modelId="{7D310C78-4952-4215-BF49-F9821952A3BF}">
      <dgm:prSet phldrT="[Text]"/>
      <dgm:spPr/>
      <dgm:t>
        <a:bodyPr/>
        <a:lstStyle/>
        <a:p>
          <a:r>
            <a:rPr lang="en-US" dirty="0" smtClean="0"/>
            <a:t>Broadcasting Mechanism</a:t>
          </a:r>
          <a:endParaRPr lang="en-US" dirty="0"/>
        </a:p>
      </dgm:t>
    </dgm:pt>
    <dgm:pt modelId="{838925C4-E588-4425-8D15-9D4DC61E82D1}" type="parTrans" cxnId="{86D06746-9DC2-410D-BBB3-4C07CF195180}">
      <dgm:prSet/>
      <dgm:spPr/>
      <dgm:t>
        <a:bodyPr/>
        <a:lstStyle/>
        <a:p>
          <a:endParaRPr lang="en-US"/>
        </a:p>
      </dgm:t>
    </dgm:pt>
    <dgm:pt modelId="{66F5602F-884E-4E45-AACC-0B9CF36C64BD}" type="sibTrans" cxnId="{86D06746-9DC2-410D-BBB3-4C07CF195180}">
      <dgm:prSet/>
      <dgm:spPr/>
      <dgm:t>
        <a:bodyPr/>
        <a:lstStyle/>
        <a:p>
          <a:endParaRPr lang="en-US"/>
        </a:p>
      </dgm:t>
    </dgm:pt>
    <dgm:pt modelId="{68F6B481-1333-4259-AAD1-95535C82E2D0}">
      <dgm:prSet phldrT="[Text]"/>
      <dgm:spPr/>
      <dgm:t>
        <a:bodyPr/>
        <a:lstStyle/>
        <a:p>
          <a:r>
            <a:rPr lang="en-US" dirty="0" smtClean="0"/>
            <a:t>Indexing and </a:t>
          </a:r>
          <a:br>
            <a:rPr lang="en-US" dirty="0" smtClean="0"/>
          </a:br>
          <a:r>
            <a:rPr lang="en-US" dirty="0" smtClean="0"/>
            <a:t>Slicing</a:t>
          </a:r>
          <a:endParaRPr lang="en-US" dirty="0"/>
        </a:p>
      </dgm:t>
    </dgm:pt>
    <dgm:pt modelId="{2CA41D84-7444-4D7C-A866-D38299D7F242}" type="parTrans" cxnId="{99BC4547-ED01-4D6A-9E32-10BE2F805AAA}">
      <dgm:prSet/>
      <dgm:spPr/>
      <dgm:t>
        <a:bodyPr/>
        <a:lstStyle/>
        <a:p>
          <a:endParaRPr lang="en-US"/>
        </a:p>
      </dgm:t>
    </dgm:pt>
    <dgm:pt modelId="{1AC1728A-D91E-431D-9517-02BA9186B6D0}" type="sibTrans" cxnId="{99BC4547-ED01-4D6A-9E32-10BE2F805AAA}">
      <dgm:prSet/>
      <dgm:spPr/>
      <dgm:t>
        <a:bodyPr/>
        <a:lstStyle/>
        <a:p>
          <a:endParaRPr lang="en-US"/>
        </a:p>
      </dgm:t>
    </dgm:pt>
    <dgm:pt modelId="{DD7A6645-6DD2-46D9-AB86-875A915C9E49}">
      <dgm:prSet phldrT="[Text]"/>
      <dgm:spPr/>
      <dgm:t>
        <a:bodyPr/>
        <a:lstStyle/>
        <a:p>
          <a:r>
            <a:rPr lang="en-US" dirty="0" smtClean="0"/>
            <a:t>Saving Memory</a:t>
          </a:r>
          <a:endParaRPr lang="en-US" dirty="0"/>
        </a:p>
      </dgm:t>
    </dgm:pt>
    <dgm:pt modelId="{C2F63F04-B0E9-4194-9924-FD3EBB429DAB}" type="parTrans" cxnId="{85384BFD-C471-4E6B-A9A7-55E843187E35}">
      <dgm:prSet/>
      <dgm:spPr/>
      <dgm:t>
        <a:bodyPr/>
        <a:lstStyle/>
        <a:p>
          <a:endParaRPr lang="en-US"/>
        </a:p>
      </dgm:t>
    </dgm:pt>
    <dgm:pt modelId="{67F4CBA6-4186-4C3B-ADAD-980E5ECDABCB}" type="sibTrans" cxnId="{85384BFD-C471-4E6B-A9A7-55E843187E35}">
      <dgm:prSet/>
      <dgm:spPr/>
      <dgm:t>
        <a:bodyPr/>
        <a:lstStyle/>
        <a:p>
          <a:endParaRPr lang="en-US"/>
        </a:p>
      </dgm:t>
    </dgm:pt>
    <dgm:pt modelId="{7A12FF63-E15D-4BBE-8B73-4A3DAF904364}">
      <dgm:prSet phldrT="[Text]"/>
      <dgm:spPr/>
      <dgm:t>
        <a:bodyPr/>
        <a:lstStyle/>
        <a:p>
          <a:r>
            <a:rPr lang="en-GB" dirty="0" smtClean="0"/>
            <a:t>Conversion to Other Python Objects</a:t>
          </a:r>
          <a:endParaRPr lang="en-US" dirty="0"/>
        </a:p>
      </dgm:t>
    </dgm:pt>
    <dgm:pt modelId="{41CD0A05-32F4-4279-8B5B-CC8893866D84}" type="parTrans" cxnId="{41FDB4C3-D56B-4D34-97E0-1AF464C44E61}">
      <dgm:prSet/>
      <dgm:spPr/>
      <dgm:t>
        <a:bodyPr/>
        <a:lstStyle/>
        <a:p>
          <a:endParaRPr lang="en-US"/>
        </a:p>
      </dgm:t>
    </dgm:pt>
    <dgm:pt modelId="{F185110B-E57B-456F-A688-393E883810A2}" type="sibTrans" cxnId="{41FDB4C3-D56B-4D34-97E0-1AF464C44E61}">
      <dgm:prSet/>
      <dgm:spPr/>
      <dgm:t>
        <a:bodyPr/>
        <a:lstStyle/>
        <a:p>
          <a:endParaRPr lang="en-US"/>
        </a:p>
      </dgm:t>
    </dgm:pt>
    <dgm:pt modelId="{2AE70087-543D-41FC-92B2-C093272CECCA}">
      <dgm:prSet phldrT="[Text]"/>
      <dgm:spPr/>
      <dgm:t>
        <a:bodyPr/>
        <a:lstStyle/>
        <a:p>
          <a:r>
            <a:rPr lang="en-US" dirty="0" smtClean="0"/>
            <a:t>Vectors</a:t>
          </a:r>
          <a:endParaRPr lang="en-US" dirty="0"/>
        </a:p>
      </dgm:t>
    </dgm:pt>
    <dgm:pt modelId="{D1F44FCF-4023-4B0A-9DF7-0A592D556DDD}" type="parTrans" cxnId="{8F194A57-F603-4941-A2E4-84B39E007366}">
      <dgm:prSet/>
      <dgm:spPr/>
      <dgm:t>
        <a:bodyPr/>
        <a:lstStyle/>
        <a:p>
          <a:endParaRPr lang="en-US"/>
        </a:p>
      </dgm:t>
    </dgm:pt>
    <dgm:pt modelId="{FDF235D7-CA30-447D-A307-7408C4772CB5}" type="sibTrans" cxnId="{8F194A57-F603-4941-A2E4-84B39E007366}">
      <dgm:prSet/>
      <dgm:spPr/>
      <dgm:t>
        <a:bodyPr/>
        <a:lstStyle/>
        <a:p>
          <a:endParaRPr lang="en-US"/>
        </a:p>
      </dgm:t>
    </dgm:pt>
    <dgm:pt modelId="{BC6B7C48-774B-4540-9D23-22F5723040E0}">
      <dgm:prSet phldrT="[Text]"/>
      <dgm:spPr/>
      <dgm:t>
        <a:bodyPr/>
        <a:lstStyle/>
        <a:p>
          <a:r>
            <a:rPr lang="en-GB" dirty="0" smtClean="0"/>
            <a:t>Basic Properties of Tensor Arithmetic</a:t>
          </a:r>
          <a:endParaRPr lang="en-US" dirty="0"/>
        </a:p>
      </dgm:t>
    </dgm:pt>
    <dgm:pt modelId="{BAE64036-8A12-4C4B-A3B2-62D8F98B8BF7}" type="parTrans" cxnId="{DFBB9788-8D13-4DE4-AD91-62EA51556613}">
      <dgm:prSet/>
      <dgm:spPr/>
      <dgm:t>
        <a:bodyPr/>
        <a:lstStyle/>
        <a:p>
          <a:endParaRPr lang="en-US"/>
        </a:p>
      </dgm:t>
    </dgm:pt>
    <dgm:pt modelId="{082B4D75-82A5-44BA-9120-02FFF4357913}" type="sibTrans" cxnId="{DFBB9788-8D13-4DE4-AD91-62EA51556613}">
      <dgm:prSet/>
      <dgm:spPr/>
      <dgm:t>
        <a:bodyPr/>
        <a:lstStyle/>
        <a:p>
          <a:endParaRPr lang="en-US"/>
        </a:p>
      </dgm:t>
    </dgm:pt>
    <dgm:pt modelId="{5565D21A-EB5C-49DD-BAD4-7926D0A7B700}">
      <dgm:prSet phldrT="[Text]"/>
      <dgm:spPr/>
      <dgm:t>
        <a:bodyPr/>
        <a:lstStyle/>
        <a:p>
          <a:r>
            <a:rPr lang="en-US" dirty="0" smtClean="0"/>
            <a:t>Derivatives and Differentiation</a:t>
          </a:r>
          <a:endParaRPr lang="en-US" dirty="0"/>
        </a:p>
      </dgm:t>
    </dgm:pt>
    <dgm:pt modelId="{5509A126-D029-4517-8745-80B14957B16D}" type="parTrans" cxnId="{770C339F-8DEC-427C-A000-5C29A3826A55}">
      <dgm:prSet/>
      <dgm:spPr/>
      <dgm:t>
        <a:bodyPr/>
        <a:lstStyle/>
        <a:p>
          <a:endParaRPr lang="en-US"/>
        </a:p>
      </dgm:t>
    </dgm:pt>
    <dgm:pt modelId="{66FA41D5-9F9C-4D79-B1E4-55360B3A9F33}" type="sibTrans" cxnId="{770C339F-8DEC-427C-A000-5C29A3826A55}">
      <dgm:prSet/>
      <dgm:spPr/>
      <dgm:t>
        <a:bodyPr/>
        <a:lstStyle/>
        <a:p>
          <a:endParaRPr lang="en-US"/>
        </a:p>
      </dgm:t>
    </dgm:pt>
    <dgm:pt modelId="{C31D2F7D-EC26-45C5-9284-2D5F5E2B3A9C}">
      <dgm:prSet phldrT="[Text]"/>
      <dgm:spPr/>
      <dgm:t>
        <a:bodyPr/>
        <a:lstStyle/>
        <a:p>
          <a:r>
            <a:rPr lang="en-US" dirty="0" smtClean="0"/>
            <a:t>Partial Derivatives</a:t>
          </a:r>
          <a:endParaRPr lang="en-US" dirty="0"/>
        </a:p>
      </dgm:t>
    </dgm:pt>
    <dgm:pt modelId="{7F009598-64E0-43D6-A027-9A7CD79A52B3}" type="parTrans" cxnId="{9CDCE39D-4C15-4F5A-8C2B-AE214856E667}">
      <dgm:prSet/>
      <dgm:spPr/>
      <dgm:t>
        <a:bodyPr/>
        <a:lstStyle/>
        <a:p>
          <a:endParaRPr lang="en-US"/>
        </a:p>
      </dgm:t>
    </dgm:pt>
    <dgm:pt modelId="{D5915E7B-1FC1-4E45-96F8-1BE7F967D409}" type="sibTrans" cxnId="{9CDCE39D-4C15-4F5A-8C2B-AE214856E667}">
      <dgm:prSet/>
      <dgm:spPr/>
      <dgm:t>
        <a:bodyPr/>
        <a:lstStyle/>
        <a:p>
          <a:endParaRPr lang="en-US"/>
        </a:p>
      </dgm:t>
    </dgm:pt>
    <dgm:pt modelId="{E7636FB0-C6DF-44B2-A595-27F46DC906D4}">
      <dgm:prSet phldrT="[Text]"/>
      <dgm:spPr/>
      <dgm:t>
        <a:bodyPr/>
        <a:lstStyle/>
        <a:p>
          <a:r>
            <a:rPr lang="en-US" dirty="0" smtClean="0"/>
            <a:t>Gradients</a:t>
          </a:r>
          <a:endParaRPr lang="en-US" dirty="0"/>
        </a:p>
      </dgm:t>
    </dgm:pt>
    <dgm:pt modelId="{2B3A4484-2727-4EDF-9567-978478E1E215}" type="parTrans" cxnId="{D9BBF749-85B5-4E20-932E-5A60B865078F}">
      <dgm:prSet/>
      <dgm:spPr/>
      <dgm:t>
        <a:bodyPr/>
        <a:lstStyle/>
        <a:p>
          <a:endParaRPr lang="en-US"/>
        </a:p>
      </dgm:t>
    </dgm:pt>
    <dgm:pt modelId="{DCC73462-60DC-4704-B756-F8558FBA77BD}" type="sibTrans" cxnId="{D9BBF749-85B5-4E20-932E-5A60B865078F}">
      <dgm:prSet/>
      <dgm:spPr/>
      <dgm:t>
        <a:bodyPr/>
        <a:lstStyle/>
        <a:p>
          <a:endParaRPr lang="en-US"/>
        </a:p>
      </dgm:t>
    </dgm:pt>
    <dgm:pt modelId="{72DCE3AD-2139-43D9-A094-CCE505B6A130}">
      <dgm:prSet phldrT="[Text]"/>
      <dgm:spPr/>
      <dgm:t>
        <a:bodyPr/>
        <a:lstStyle/>
        <a:p>
          <a:r>
            <a:rPr lang="en-US" dirty="0" smtClean="0"/>
            <a:t>Chain Rule</a:t>
          </a:r>
          <a:endParaRPr lang="en-US" dirty="0"/>
        </a:p>
      </dgm:t>
    </dgm:pt>
    <dgm:pt modelId="{06560104-DD76-4610-89D0-93D28DC3810C}" type="parTrans" cxnId="{6774C7FE-A53B-44E6-A88F-57B6289EAA20}">
      <dgm:prSet/>
      <dgm:spPr/>
      <dgm:t>
        <a:bodyPr/>
        <a:lstStyle/>
        <a:p>
          <a:endParaRPr lang="en-US"/>
        </a:p>
      </dgm:t>
    </dgm:pt>
    <dgm:pt modelId="{902BB569-CE58-4EB5-BA6B-13425AC063FB}" type="sibTrans" cxnId="{6774C7FE-A53B-44E6-A88F-57B6289EAA20}">
      <dgm:prSet/>
      <dgm:spPr/>
      <dgm:t>
        <a:bodyPr/>
        <a:lstStyle/>
        <a:p>
          <a:endParaRPr lang="en-US"/>
        </a:p>
      </dgm:t>
    </dgm:pt>
    <dgm:pt modelId="{3DB63866-C325-4823-AC59-91F978007FD7}">
      <dgm:prSet phldrT="[Text]"/>
      <dgm:spPr/>
      <dgm:t>
        <a:bodyPr/>
        <a:lstStyle/>
        <a:p>
          <a:r>
            <a:rPr lang="en-US" dirty="0" smtClean="0"/>
            <a:t>A Simple Example</a:t>
          </a:r>
          <a:endParaRPr lang="en-US" dirty="0"/>
        </a:p>
      </dgm:t>
    </dgm:pt>
    <dgm:pt modelId="{2EDA260F-A15C-4584-A420-F9C1D1C471B5}" type="parTrans" cxnId="{AABDAAC0-731A-4AA4-BFCC-272C502CC71C}">
      <dgm:prSet/>
      <dgm:spPr/>
      <dgm:t>
        <a:bodyPr/>
        <a:lstStyle/>
        <a:p>
          <a:endParaRPr lang="en-US"/>
        </a:p>
      </dgm:t>
    </dgm:pt>
    <dgm:pt modelId="{62EBBD8E-9D7F-4419-AEA1-BBEAB37433B9}" type="sibTrans" cxnId="{AABDAAC0-731A-4AA4-BFCC-272C502CC71C}">
      <dgm:prSet/>
      <dgm:spPr/>
      <dgm:t>
        <a:bodyPr/>
        <a:lstStyle/>
        <a:p>
          <a:endParaRPr lang="en-US"/>
        </a:p>
      </dgm:t>
    </dgm:pt>
    <dgm:pt modelId="{1A2B48C8-519C-4E59-BCC7-DBDB79EE630B}">
      <dgm:prSet phldrT="[Text]"/>
      <dgm:spPr/>
      <dgm:t>
        <a:bodyPr/>
        <a:lstStyle/>
        <a:p>
          <a:r>
            <a:rPr lang="en-US" dirty="0" smtClean="0"/>
            <a:t>Backward for Non-Scalar Variables</a:t>
          </a:r>
          <a:endParaRPr lang="en-US" dirty="0"/>
        </a:p>
      </dgm:t>
    </dgm:pt>
    <dgm:pt modelId="{17595FDA-44C5-464C-BE77-7CEDE40E6EC1}" type="parTrans" cxnId="{F5ED89B4-26CF-442B-B801-9D02288A3A5F}">
      <dgm:prSet/>
      <dgm:spPr/>
      <dgm:t>
        <a:bodyPr/>
        <a:lstStyle/>
        <a:p>
          <a:endParaRPr lang="en-US"/>
        </a:p>
      </dgm:t>
    </dgm:pt>
    <dgm:pt modelId="{892526E7-C597-48F1-A795-595F32A7683A}" type="sibTrans" cxnId="{F5ED89B4-26CF-442B-B801-9D02288A3A5F}">
      <dgm:prSet/>
      <dgm:spPr/>
      <dgm:t>
        <a:bodyPr/>
        <a:lstStyle/>
        <a:p>
          <a:endParaRPr lang="en-US"/>
        </a:p>
      </dgm:t>
    </dgm:pt>
    <dgm:pt modelId="{28A0C26A-2F04-48C3-B9F3-FB1AB1D74527}">
      <dgm:prSet phldrT="[Text]"/>
      <dgm:spPr/>
      <dgm:t>
        <a:bodyPr/>
        <a:lstStyle/>
        <a:p>
          <a:r>
            <a:rPr lang="en-US" dirty="0" smtClean="0"/>
            <a:t>Detaching Computation</a:t>
          </a:r>
          <a:endParaRPr lang="en-US" dirty="0"/>
        </a:p>
      </dgm:t>
    </dgm:pt>
    <dgm:pt modelId="{38B01398-E265-41AF-BF8D-C4CEE743782C}" type="parTrans" cxnId="{542C4028-127C-43FE-B261-C2808793B821}">
      <dgm:prSet/>
      <dgm:spPr/>
      <dgm:t>
        <a:bodyPr/>
        <a:lstStyle/>
        <a:p>
          <a:endParaRPr lang="en-US"/>
        </a:p>
      </dgm:t>
    </dgm:pt>
    <dgm:pt modelId="{37F34336-84E8-40B6-92B2-F2AB43FD3E9A}" type="sibTrans" cxnId="{542C4028-127C-43FE-B261-C2808793B821}">
      <dgm:prSet/>
      <dgm:spPr/>
      <dgm:t>
        <a:bodyPr/>
        <a:lstStyle/>
        <a:p>
          <a:endParaRPr lang="en-US"/>
        </a:p>
      </dgm:t>
    </dgm:pt>
    <dgm:pt modelId="{2C181838-F8F3-4B02-9EAF-803A79E08A2C}">
      <dgm:prSet phldrT="[Text]"/>
      <dgm:spPr/>
      <dgm:t>
        <a:bodyPr/>
        <a:lstStyle/>
        <a:p>
          <a:r>
            <a:rPr lang="en-GB" dirty="0" smtClean="0"/>
            <a:t>Computing the Gradient of Python Control Flow</a:t>
          </a:r>
          <a:endParaRPr lang="en-US" dirty="0"/>
        </a:p>
      </dgm:t>
    </dgm:pt>
    <dgm:pt modelId="{AADBAD04-4A02-4E10-9BF5-7808ED13072F}" type="parTrans" cxnId="{E743561B-1D58-44AC-88FD-C41C3061E31D}">
      <dgm:prSet/>
      <dgm:spPr/>
      <dgm:t>
        <a:bodyPr/>
        <a:lstStyle/>
        <a:p>
          <a:endParaRPr lang="en-US"/>
        </a:p>
      </dgm:t>
    </dgm:pt>
    <dgm:pt modelId="{85D4845F-2B1A-4C16-971B-0FE529660EDF}" type="sibTrans" cxnId="{E743561B-1D58-44AC-88FD-C41C3061E31D}">
      <dgm:prSet/>
      <dgm:spPr/>
      <dgm:t>
        <a:bodyPr/>
        <a:lstStyle/>
        <a:p>
          <a:endParaRPr lang="en-US"/>
        </a:p>
      </dgm:t>
    </dgm:pt>
    <dgm:pt modelId="{ADFCCBF2-2AEA-49AF-AF8A-7C638B01F4B3}">
      <dgm:prSet phldrT="[Text]"/>
      <dgm:spPr/>
      <dgm:t>
        <a:bodyPr/>
        <a:lstStyle/>
        <a:p>
          <a:r>
            <a:rPr lang="en-US" dirty="0" smtClean="0"/>
            <a:t>Basic Probability Theory</a:t>
          </a:r>
          <a:endParaRPr lang="en-US" dirty="0"/>
        </a:p>
      </dgm:t>
    </dgm:pt>
    <dgm:pt modelId="{9EDEDFA9-8BB5-482D-A568-D4AD4EDAEC0A}" type="parTrans" cxnId="{CF10A244-2DBC-4EFB-A01A-9B1000714004}">
      <dgm:prSet/>
      <dgm:spPr/>
      <dgm:t>
        <a:bodyPr/>
        <a:lstStyle/>
        <a:p>
          <a:endParaRPr lang="en-US"/>
        </a:p>
      </dgm:t>
    </dgm:pt>
    <dgm:pt modelId="{B4D0683B-F1EF-4091-884E-E6916CAC6815}" type="sibTrans" cxnId="{CF10A244-2DBC-4EFB-A01A-9B1000714004}">
      <dgm:prSet/>
      <dgm:spPr/>
      <dgm:t>
        <a:bodyPr/>
        <a:lstStyle/>
        <a:p>
          <a:endParaRPr lang="en-US"/>
        </a:p>
      </dgm:t>
    </dgm:pt>
    <dgm:pt modelId="{9D0CAAEC-B89D-4779-8C98-07917A921327}">
      <dgm:prSet phldrT="[Text]"/>
      <dgm:spPr/>
      <dgm:t>
        <a:bodyPr/>
        <a:lstStyle/>
        <a:p>
          <a:r>
            <a:rPr lang="en-GB" dirty="0" smtClean="0"/>
            <a:t>Dealing with Multiple Random Variables</a:t>
          </a:r>
          <a:endParaRPr lang="en-US" dirty="0"/>
        </a:p>
      </dgm:t>
    </dgm:pt>
    <dgm:pt modelId="{E6FFC343-EF4B-4BEB-8A8B-6904F45D52DE}" type="parTrans" cxnId="{6FCACD71-A807-47B6-ADC7-B94B7C32425B}">
      <dgm:prSet/>
      <dgm:spPr/>
      <dgm:t>
        <a:bodyPr/>
        <a:lstStyle/>
        <a:p>
          <a:endParaRPr lang="en-US"/>
        </a:p>
      </dgm:t>
    </dgm:pt>
    <dgm:pt modelId="{C8D428C1-6EA7-45F8-AC84-55A3681EBD4A}" type="sibTrans" cxnId="{6FCACD71-A807-47B6-ADC7-B94B7C32425B}">
      <dgm:prSet/>
      <dgm:spPr/>
      <dgm:t>
        <a:bodyPr/>
        <a:lstStyle/>
        <a:p>
          <a:endParaRPr lang="en-US"/>
        </a:p>
      </dgm:t>
    </dgm:pt>
    <dgm:pt modelId="{43F439B7-8556-42E3-B13F-447909B03336}">
      <dgm:prSet phldrT="[Text]"/>
      <dgm:spPr/>
      <dgm:t>
        <a:bodyPr/>
        <a:lstStyle/>
        <a:p>
          <a:r>
            <a:rPr lang="en-US" dirty="0" smtClean="0"/>
            <a:t>Expectation and Variance</a:t>
          </a:r>
          <a:endParaRPr lang="en-US" dirty="0"/>
        </a:p>
      </dgm:t>
    </dgm:pt>
    <dgm:pt modelId="{E7236B83-C7FE-4FFF-BF20-BE4FA19AC1DE}" type="parTrans" cxnId="{0EB8D593-879A-4EDE-A971-751B196CFD7A}">
      <dgm:prSet/>
      <dgm:spPr/>
      <dgm:t>
        <a:bodyPr/>
        <a:lstStyle/>
        <a:p>
          <a:endParaRPr lang="en-US"/>
        </a:p>
      </dgm:t>
    </dgm:pt>
    <dgm:pt modelId="{3EE6D6CD-46C5-43CE-9116-A53E68456756}" type="sibTrans" cxnId="{0EB8D593-879A-4EDE-A971-751B196CFD7A}">
      <dgm:prSet/>
      <dgm:spPr/>
      <dgm:t>
        <a:bodyPr/>
        <a:lstStyle/>
        <a:p>
          <a:endParaRPr lang="en-US"/>
        </a:p>
      </dgm:t>
    </dgm:pt>
    <dgm:pt modelId="{C4684D50-14B4-455A-A568-63CE01245F82}">
      <dgm:prSet phldrT="[Text]"/>
      <dgm:spPr/>
      <dgm:t>
        <a:bodyPr/>
        <a:lstStyle/>
        <a:p>
          <a:r>
            <a:rPr lang="en-GB" dirty="0" smtClean="0"/>
            <a:t>Finding All the Functions and Classes in a Module</a:t>
          </a:r>
          <a:endParaRPr lang="en-US" dirty="0"/>
        </a:p>
      </dgm:t>
    </dgm:pt>
    <dgm:pt modelId="{AA69F6C2-DA9C-4BC3-B57D-ECFEA1F3192F}" type="parTrans" cxnId="{3BACD355-9DC4-4980-890E-8A53AF294C8F}">
      <dgm:prSet/>
      <dgm:spPr/>
      <dgm:t>
        <a:bodyPr/>
        <a:lstStyle/>
        <a:p>
          <a:endParaRPr lang="en-US"/>
        </a:p>
      </dgm:t>
    </dgm:pt>
    <dgm:pt modelId="{2C4C2A84-08FF-4864-8248-9415852A8617}" type="sibTrans" cxnId="{3BACD355-9DC4-4980-890E-8A53AF294C8F}">
      <dgm:prSet/>
      <dgm:spPr/>
      <dgm:t>
        <a:bodyPr/>
        <a:lstStyle/>
        <a:p>
          <a:endParaRPr lang="en-US"/>
        </a:p>
      </dgm:t>
    </dgm:pt>
    <dgm:pt modelId="{5354B872-F97B-4BB7-B4F1-EC8919E97EAA}">
      <dgm:prSet phldrT="[Text]"/>
      <dgm:spPr/>
      <dgm:t>
        <a:bodyPr/>
        <a:lstStyle/>
        <a:p>
          <a:r>
            <a:rPr lang="en-GB" dirty="0" smtClean="0"/>
            <a:t>Finding the Usage of Specific Functions and Classes</a:t>
          </a:r>
          <a:endParaRPr lang="en-US" dirty="0"/>
        </a:p>
      </dgm:t>
    </dgm:pt>
    <dgm:pt modelId="{425F0FF8-7C96-4648-8D7B-F47B5A16E0D1}" type="parTrans" cxnId="{9FBDFFD3-692C-494C-B328-57BFBEDC0784}">
      <dgm:prSet/>
      <dgm:spPr/>
      <dgm:t>
        <a:bodyPr/>
        <a:lstStyle/>
        <a:p>
          <a:endParaRPr lang="en-US"/>
        </a:p>
      </dgm:t>
    </dgm:pt>
    <dgm:pt modelId="{07859DA4-5E37-4E73-8504-6BF7C3CC9A71}" type="sibTrans" cxnId="{9FBDFFD3-692C-494C-B328-57BFBEDC0784}">
      <dgm:prSet/>
      <dgm:spPr/>
      <dgm:t>
        <a:bodyPr/>
        <a:lstStyle/>
        <a:p>
          <a:endParaRPr lang="en-US"/>
        </a:p>
      </dgm:t>
    </dgm:pt>
    <dgm:pt modelId="{B2AD441F-BBA7-4BEC-A267-FE4C7CD8ADA9}">
      <dgm:prSet phldrT="[Text]"/>
      <dgm:spPr/>
      <dgm:t>
        <a:bodyPr/>
        <a:lstStyle/>
        <a:p>
          <a:r>
            <a:rPr lang="en-US" i="1" dirty="0" smtClean="0"/>
            <a:t>+6 sections</a:t>
          </a:r>
          <a:endParaRPr lang="en-US" i="1" dirty="0"/>
        </a:p>
      </dgm:t>
    </dgm:pt>
    <dgm:pt modelId="{B06D9E06-F979-461B-B15C-EFBE320158CD}" type="parTrans" cxnId="{44575237-5FA8-4785-ACD4-CA391D7E14F9}">
      <dgm:prSet/>
      <dgm:spPr/>
      <dgm:t>
        <a:bodyPr/>
        <a:lstStyle/>
        <a:p>
          <a:endParaRPr lang="en-US"/>
        </a:p>
      </dgm:t>
    </dgm:pt>
    <dgm:pt modelId="{0F1C1847-4A22-4270-9256-E4FA885CE0BB}" type="sibTrans" cxnId="{44575237-5FA8-4785-ACD4-CA391D7E14F9}">
      <dgm:prSet/>
      <dgm:spPr/>
      <dgm:t>
        <a:bodyPr/>
        <a:lstStyle/>
        <a:p>
          <a:endParaRPr lang="en-US"/>
        </a:p>
      </dgm:t>
    </dgm:pt>
    <dgm:pt modelId="{87346056-285D-4591-8C82-33B2DE1822D8}">
      <dgm:prSet phldrT="[Text]"/>
      <dgm:spPr/>
      <dgm:t>
        <a:bodyPr/>
        <a:lstStyle/>
        <a:p>
          <a:r>
            <a:rPr lang="en-US" i="0" dirty="0" smtClean="0"/>
            <a:t>Linear Algebra cont.</a:t>
          </a:r>
          <a:endParaRPr lang="en-US" i="0" dirty="0"/>
        </a:p>
      </dgm:t>
    </dgm:pt>
    <dgm:pt modelId="{C6BBB186-6DD6-4B6D-8363-BFB2D837BC7C}" type="parTrans" cxnId="{5B3C5FBD-FECF-45E3-A4F6-E13DB8A5CDD3}">
      <dgm:prSet/>
      <dgm:spPr/>
      <dgm:t>
        <a:bodyPr/>
        <a:lstStyle/>
        <a:p>
          <a:endParaRPr lang="en-US"/>
        </a:p>
      </dgm:t>
    </dgm:pt>
    <dgm:pt modelId="{7DA44C0E-8685-41A3-9F82-BBDEF4D2B64A}" type="sibTrans" cxnId="{5B3C5FBD-FECF-45E3-A4F6-E13DB8A5CDD3}">
      <dgm:prSet/>
      <dgm:spPr/>
      <dgm:t>
        <a:bodyPr/>
        <a:lstStyle/>
        <a:p>
          <a:endParaRPr lang="en-US"/>
        </a:p>
      </dgm:t>
    </dgm:pt>
    <dgm:pt modelId="{8E27B5B8-930E-4718-9C07-3E2D5C078C65}">
      <dgm:prSet phldrT="[Text]"/>
      <dgm:spPr/>
      <dgm:t>
        <a:bodyPr/>
        <a:lstStyle/>
        <a:p>
          <a:r>
            <a:rPr lang="en-US" i="0" dirty="0" smtClean="0"/>
            <a:t>Reduction</a:t>
          </a:r>
          <a:endParaRPr lang="en-US" i="0" dirty="0"/>
        </a:p>
      </dgm:t>
    </dgm:pt>
    <dgm:pt modelId="{247D3E16-4E44-4479-A2A5-85E6F706995C}" type="parTrans" cxnId="{A2DCAE8A-7666-45E5-9588-9D1ADB47FE15}">
      <dgm:prSet/>
      <dgm:spPr/>
      <dgm:t>
        <a:bodyPr/>
        <a:lstStyle/>
        <a:p>
          <a:endParaRPr lang="en-US"/>
        </a:p>
      </dgm:t>
    </dgm:pt>
    <dgm:pt modelId="{5E729D93-96AB-4FF1-8C94-783C658FFCBE}" type="sibTrans" cxnId="{A2DCAE8A-7666-45E5-9588-9D1ADB47FE15}">
      <dgm:prSet/>
      <dgm:spPr/>
      <dgm:t>
        <a:bodyPr/>
        <a:lstStyle/>
        <a:p>
          <a:endParaRPr lang="en-US"/>
        </a:p>
      </dgm:t>
    </dgm:pt>
    <dgm:pt modelId="{E860E255-8E02-44BA-9630-667B0746C94A}">
      <dgm:prSet phldrT="[Text]"/>
      <dgm:spPr/>
      <dgm:t>
        <a:bodyPr/>
        <a:lstStyle/>
        <a:p>
          <a:r>
            <a:rPr lang="en-US" i="0" dirty="0" smtClean="0"/>
            <a:t>Dot Products</a:t>
          </a:r>
          <a:endParaRPr lang="en-US" i="0" dirty="0"/>
        </a:p>
      </dgm:t>
    </dgm:pt>
    <dgm:pt modelId="{54456840-29B6-4DA1-950A-2046FB5C5675}" type="parTrans" cxnId="{293BC525-5B85-480D-8CC4-BDA6483B2D4F}">
      <dgm:prSet/>
      <dgm:spPr/>
      <dgm:t>
        <a:bodyPr/>
        <a:lstStyle/>
        <a:p>
          <a:endParaRPr lang="en-US"/>
        </a:p>
      </dgm:t>
    </dgm:pt>
    <dgm:pt modelId="{E88A0621-9DBF-436C-9ABD-43832B0C60FB}" type="sibTrans" cxnId="{293BC525-5B85-480D-8CC4-BDA6483B2D4F}">
      <dgm:prSet/>
      <dgm:spPr/>
      <dgm:t>
        <a:bodyPr/>
        <a:lstStyle/>
        <a:p>
          <a:endParaRPr lang="en-US"/>
        </a:p>
      </dgm:t>
    </dgm:pt>
    <dgm:pt modelId="{0E2F0FD0-8200-4746-9245-5A15BA1956ED}">
      <dgm:prSet phldrT="[Text]"/>
      <dgm:spPr/>
      <dgm:t>
        <a:bodyPr/>
        <a:lstStyle/>
        <a:p>
          <a:r>
            <a:rPr lang="en-US" i="0" dirty="0" smtClean="0"/>
            <a:t>Matrix-Vector Products</a:t>
          </a:r>
          <a:endParaRPr lang="en-US" i="0" dirty="0"/>
        </a:p>
      </dgm:t>
    </dgm:pt>
    <dgm:pt modelId="{D823003C-A8EA-42BE-964E-28958FA08D54}" type="parTrans" cxnId="{D0BCC0D7-0A99-4CC6-80A6-49A600AEA572}">
      <dgm:prSet/>
      <dgm:spPr/>
      <dgm:t>
        <a:bodyPr/>
        <a:lstStyle/>
        <a:p>
          <a:endParaRPr lang="en-US"/>
        </a:p>
      </dgm:t>
    </dgm:pt>
    <dgm:pt modelId="{FBA30CD4-CE67-4605-883B-611B2DFF3CDC}" type="sibTrans" cxnId="{D0BCC0D7-0A99-4CC6-80A6-49A600AEA572}">
      <dgm:prSet/>
      <dgm:spPr/>
      <dgm:t>
        <a:bodyPr/>
        <a:lstStyle/>
        <a:p>
          <a:endParaRPr lang="en-US"/>
        </a:p>
      </dgm:t>
    </dgm:pt>
    <dgm:pt modelId="{43460FC6-E5F4-45DB-97C4-C28E7CE805A1}">
      <dgm:prSet phldrT="[Text]"/>
      <dgm:spPr/>
      <dgm:t>
        <a:bodyPr/>
        <a:lstStyle/>
        <a:p>
          <a:r>
            <a:rPr lang="en-US" i="0" dirty="0" smtClean="0"/>
            <a:t>Matrix-Matrix Multiplication</a:t>
          </a:r>
          <a:endParaRPr lang="en-US" i="0" dirty="0"/>
        </a:p>
      </dgm:t>
    </dgm:pt>
    <dgm:pt modelId="{D99E1DBC-9458-411E-BF0F-1B53D5129B4D}" type="parTrans" cxnId="{6F86D485-37BB-4699-ABA5-8A3D088E7031}">
      <dgm:prSet/>
      <dgm:spPr/>
      <dgm:t>
        <a:bodyPr/>
        <a:lstStyle/>
        <a:p>
          <a:endParaRPr lang="en-US"/>
        </a:p>
      </dgm:t>
    </dgm:pt>
    <dgm:pt modelId="{EBD48C6B-1932-4D05-A45B-9BCEE86B6EBD}" type="sibTrans" cxnId="{6F86D485-37BB-4699-ABA5-8A3D088E7031}">
      <dgm:prSet/>
      <dgm:spPr/>
      <dgm:t>
        <a:bodyPr/>
        <a:lstStyle/>
        <a:p>
          <a:endParaRPr lang="en-US"/>
        </a:p>
      </dgm:t>
    </dgm:pt>
    <dgm:pt modelId="{8617E666-A00B-44AC-B088-3EB90455DFB2}">
      <dgm:prSet phldrT="[Text]"/>
      <dgm:spPr/>
      <dgm:t>
        <a:bodyPr/>
        <a:lstStyle/>
        <a:p>
          <a:r>
            <a:rPr lang="en-US" i="0" dirty="0" smtClean="0"/>
            <a:t>Norms</a:t>
          </a:r>
          <a:endParaRPr lang="en-US" i="0" dirty="0"/>
        </a:p>
      </dgm:t>
    </dgm:pt>
    <dgm:pt modelId="{0F4B709B-D871-4E9D-980A-6DF8F74EFF53}" type="parTrans" cxnId="{0018CB0F-8F14-45B6-B2DE-A75AC41BFD70}">
      <dgm:prSet/>
      <dgm:spPr/>
      <dgm:t>
        <a:bodyPr/>
        <a:lstStyle/>
        <a:p>
          <a:endParaRPr lang="en-US"/>
        </a:p>
      </dgm:t>
    </dgm:pt>
    <dgm:pt modelId="{1BC9E4CD-C80B-4B37-9491-3E3D1299D95E}" type="sibTrans" cxnId="{0018CB0F-8F14-45B6-B2DE-A75AC41BFD70}">
      <dgm:prSet/>
      <dgm:spPr/>
      <dgm:t>
        <a:bodyPr/>
        <a:lstStyle/>
        <a:p>
          <a:endParaRPr lang="en-US"/>
        </a:p>
      </dgm:t>
    </dgm:pt>
    <dgm:pt modelId="{7113A5F8-6DCE-483C-BA92-220AF84ACD57}">
      <dgm:prSet phldrT="[Text]"/>
      <dgm:spPr/>
      <dgm:t>
        <a:bodyPr/>
        <a:lstStyle/>
        <a:p>
          <a:r>
            <a:rPr lang="en-US" i="0" dirty="0" smtClean="0"/>
            <a:t>More on Linear Algebra</a:t>
          </a:r>
          <a:endParaRPr lang="en-US" i="0" dirty="0"/>
        </a:p>
      </dgm:t>
    </dgm:pt>
    <dgm:pt modelId="{9BDECBE4-FAD1-442E-B357-4DFAE77D0562}" type="parTrans" cxnId="{FA471E79-1F1D-4B9D-9DA6-8C4F38A1E245}">
      <dgm:prSet/>
      <dgm:spPr/>
      <dgm:t>
        <a:bodyPr/>
        <a:lstStyle/>
        <a:p>
          <a:endParaRPr lang="en-US"/>
        </a:p>
      </dgm:t>
    </dgm:pt>
    <dgm:pt modelId="{989C7C46-B4D1-4E88-9679-95940904B9E6}" type="sibTrans" cxnId="{FA471E79-1F1D-4B9D-9DA6-8C4F38A1E245}">
      <dgm:prSet/>
      <dgm:spPr/>
      <dgm:t>
        <a:bodyPr/>
        <a:lstStyle/>
        <a:p>
          <a:endParaRPr lang="en-US"/>
        </a:p>
      </dgm:t>
    </dgm:pt>
    <dgm:pt modelId="{5363648D-66E0-4B34-AC6C-83E5A4CF1DFD}" type="pres">
      <dgm:prSet presAssocID="{354D35BC-1F2D-4EAA-85A6-BE48232E40C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F790963E-F9CF-446F-A088-41FFBBFD67B4}" type="pres">
      <dgm:prSet presAssocID="{AB01F461-8F0A-45B7-8F83-D65F4CC3C517}" presName="root" presStyleCnt="0"/>
      <dgm:spPr/>
    </dgm:pt>
    <dgm:pt modelId="{90C2C509-76C9-4877-9546-98EEF183C045}" type="pres">
      <dgm:prSet presAssocID="{AB01F461-8F0A-45B7-8F83-D65F4CC3C517}" presName="rootComposite" presStyleCnt="0"/>
      <dgm:spPr/>
    </dgm:pt>
    <dgm:pt modelId="{D5B2DC0C-7D2F-4A23-892B-1FA91606BCC6}" type="pres">
      <dgm:prSet presAssocID="{AB01F461-8F0A-45B7-8F83-D65F4CC3C517}" presName="rootText" presStyleLbl="node1" presStyleIdx="0" presStyleCnt="8"/>
      <dgm:spPr/>
      <dgm:t>
        <a:bodyPr/>
        <a:lstStyle/>
        <a:p>
          <a:endParaRPr lang="en-US"/>
        </a:p>
      </dgm:t>
    </dgm:pt>
    <dgm:pt modelId="{FF46F36E-A5ED-4D68-91F3-0EAC3F1191D2}" type="pres">
      <dgm:prSet presAssocID="{AB01F461-8F0A-45B7-8F83-D65F4CC3C517}" presName="rootConnector" presStyleLbl="node1" presStyleIdx="0" presStyleCnt="8"/>
      <dgm:spPr/>
      <dgm:t>
        <a:bodyPr/>
        <a:lstStyle/>
        <a:p>
          <a:endParaRPr lang="en-US"/>
        </a:p>
      </dgm:t>
    </dgm:pt>
    <dgm:pt modelId="{6EF63794-815D-4FCE-AAF4-CD6ED4E24BF6}" type="pres">
      <dgm:prSet presAssocID="{AB01F461-8F0A-45B7-8F83-D65F4CC3C517}" presName="childShape" presStyleCnt="0"/>
      <dgm:spPr/>
    </dgm:pt>
    <dgm:pt modelId="{CD299964-E5D7-4AB2-91DF-64053F58977E}" type="pres">
      <dgm:prSet presAssocID="{9F791647-C1DA-45D3-A3EC-117DDB0C0E6F}" presName="Name13" presStyleLbl="parChTrans1D2" presStyleIdx="0" presStyleCnt="34"/>
      <dgm:spPr/>
      <dgm:t>
        <a:bodyPr/>
        <a:lstStyle/>
        <a:p>
          <a:endParaRPr lang="en-US"/>
        </a:p>
      </dgm:t>
    </dgm:pt>
    <dgm:pt modelId="{35FA0E77-694F-4302-92D1-55756C5BC5BE}" type="pres">
      <dgm:prSet presAssocID="{B81394E0-BDE9-4883-9702-1445BEB57AF1}" presName="childText" presStyleLbl="bgAcc1" presStyleIdx="0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E548D3-D824-4AD9-92F4-071E8262E2B3}" type="pres">
      <dgm:prSet presAssocID="{D06B9631-2288-4E4D-8D1D-B645A7C88D25}" presName="Name13" presStyleLbl="parChTrans1D2" presStyleIdx="1" presStyleCnt="34"/>
      <dgm:spPr/>
      <dgm:t>
        <a:bodyPr/>
        <a:lstStyle/>
        <a:p>
          <a:endParaRPr lang="en-US"/>
        </a:p>
      </dgm:t>
    </dgm:pt>
    <dgm:pt modelId="{304B0E0A-449C-4800-A57B-6ADBA687653B}" type="pres">
      <dgm:prSet presAssocID="{EC8F9496-CEFF-4D4A-8A75-08DEAE15066B}" presName="childText" presStyleLbl="bgAcc1" presStyleIdx="1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746370-5315-4CC1-AD13-BDC52CDB9BF8}" type="pres">
      <dgm:prSet presAssocID="{838925C4-E588-4425-8D15-9D4DC61E82D1}" presName="Name13" presStyleLbl="parChTrans1D2" presStyleIdx="2" presStyleCnt="34"/>
      <dgm:spPr/>
      <dgm:t>
        <a:bodyPr/>
        <a:lstStyle/>
        <a:p>
          <a:endParaRPr lang="en-US"/>
        </a:p>
      </dgm:t>
    </dgm:pt>
    <dgm:pt modelId="{025914D4-7F43-40E0-9C26-4D00DB05224D}" type="pres">
      <dgm:prSet presAssocID="{7D310C78-4952-4215-BF49-F9821952A3BF}" presName="childText" presStyleLbl="bgAcc1" presStyleIdx="2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958BCF-8C02-413C-A24B-A8B6F8C1BA32}" type="pres">
      <dgm:prSet presAssocID="{2CA41D84-7444-4D7C-A866-D38299D7F242}" presName="Name13" presStyleLbl="parChTrans1D2" presStyleIdx="3" presStyleCnt="34"/>
      <dgm:spPr/>
      <dgm:t>
        <a:bodyPr/>
        <a:lstStyle/>
        <a:p>
          <a:endParaRPr lang="en-US"/>
        </a:p>
      </dgm:t>
    </dgm:pt>
    <dgm:pt modelId="{8694C215-4AC4-45A9-B238-FD5D64FEE88A}" type="pres">
      <dgm:prSet presAssocID="{68F6B481-1333-4259-AAD1-95535C82E2D0}" presName="childText" presStyleLbl="bgAcc1" presStyleIdx="3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0E3F31-37E7-433F-A5CE-CB16FF34A3A9}" type="pres">
      <dgm:prSet presAssocID="{C2F63F04-B0E9-4194-9924-FD3EBB429DAB}" presName="Name13" presStyleLbl="parChTrans1D2" presStyleIdx="4" presStyleCnt="34"/>
      <dgm:spPr/>
      <dgm:t>
        <a:bodyPr/>
        <a:lstStyle/>
        <a:p>
          <a:endParaRPr lang="en-US"/>
        </a:p>
      </dgm:t>
    </dgm:pt>
    <dgm:pt modelId="{4F3CEA63-6AD3-447F-B23B-43C9890A7B45}" type="pres">
      <dgm:prSet presAssocID="{DD7A6645-6DD2-46D9-AB86-875A915C9E49}" presName="childText" presStyleLbl="bgAcc1" presStyleIdx="4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03CE69-3E0B-4579-A24C-E3D81AE177ED}" type="pres">
      <dgm:prSet presAssocID="{41CD0A05-32F4-4279-8B5B-CC8893866D84}" presName="Name13" presStyleLbl="parChTrans1D2" presStyleIdx="5" presStyleCnt="34"/>
      <dgm:spPr/>
      <dgm:t>
        <a:bodyPr/>
        <a:lstStyle/>
        <a:p>
          <a:endParaRPr lang="en-US"/>
        </a:p>
      </dgm:t>
    </dgm:pt>
    <dgm:pt modelId="{F520B58C-1015-4CBE-9380-F855AC5426B7}" type="pres">
      <dgm:prSet presAssocID="{7A12FF63-E15D-4BBE-8B73-4A3DAF904364}" presName="childText" presStyleLbl="bgAcc1" presStyleIdx="5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24DB0C-F9BC-4011-A550-D4828B536FC7}" type="pres">
      <dgm:prSet presAssocID="{71816DD0-841D-482F-87E1-1710163EFD13}" presName="root" presStyleCnt="0"/>
      <dgm:spPr/>
    </dgm:pt>
    <dgm:pt modelId="{AB958009-018D-43F6-A305-3B7FD484D580}" type="pres">
      <dgm:prSet presAssocID="{71816DD0-841D-482F-87E1-1710163EFD13}" presName="rootComposite" presStyleCnt="0"/>
      <dgm:spPr/>
    </dgm:pt>
    <dgm:pt modelId="{12AFD21C-52D2-42E2-B236-08EDAEBB9D65}" type="pres">
      <dgm:prSet presAssocID="{71816DD0-841D-482F-87E1-1710163EFD13}" presName="rootText" presStyleLbl="node1" presStyleIdx="1" presStyleCnt="8"/>
      <dgm:spPr/>
      <dgm:t>
        <a:bodyPr/>
        <a:lstStyle/>
        <a:p>
          <a:endParaRPr lang="en-US"/>
        </a:p>
      </dgm:t>
    </dgm:pt>
    <dgm:pt modelId="{0E17FE03-38BD-4CBA-9F5B-8C76F8B18A3F}" type="pres">
      <dgm:prSet presAssocID="{71816DD0-841D-482F-87E1-1710163EFD13}" presName="rootConnector" presStyleLbl="node1" presStyleIdx="1" presStyleCnt="8"/>
      <dgm:spPr/>
      <dgm:t>
        <a:bodyPr/>
        <a:lstStyle/>
        <a:p>
          <a:endParaRPr lang="en-US"/>
        </a:p>
      </dgm:t>
    </dgm:pt>
    <dgm:pt modelId="{B9998EB2-D656-4A97-B025-87EBD36431BA}" type="pres">
      <dgm:prSet presAssocID="{71816DD0-841D-482F-87E1-1710163EFD13}" presName="childShape" presStyleCnt="0"/>
      <dgm:spPr/>
    </dgm:pt>
    <dgm:pt modelId="{AD1E4E55-6F34-477C-9329-3B9837B204CA}" type="pres">
      <dgm:prSet presAssocID="{3CD92BE8-13F8-4734-BCF4-E364B0322E35}" presName="Name13" presStyleLbl="parChTrans1D2" presStyleIdx="6" presStyleCnt="34"/>
      <dgm:spPr/>
      <dgm:t>
        <a:bodyPr/>
        <a:lstStyle/>
        <a:p>
          <a:endParaRPr lang="en-US"/>
        </a:p>
      </dgm:t>
    </dgm:pt>
    <dgm:pt modelId="{16C7F150-CCE7-458F-BAC7-82B95C85A055}" type="pres">
      <dgm:prSet presAssocID="{4044F0E1-FE15-4E9E-B02A-1336CA144B1E}" presName="childText" presStyleLbl="bgAcc1" presStyleIdx="6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EA4E09-21A8-4C8C-899C-E13C65F06FCC}" type="pres">
      <dgm:prSet presAssocID="{085A0DC9-41CE-433E-888C-58612E1D2B21}" presName="Name13" presStyleLbl="parChTrans1D2" presStyleIdx="7" presStyleCnt="34"/>
      <dgm:spPr/>
      <dgm:t>
        <a:bodyPr/>
        <a:lstStyle/>
        <a:p>
          <a:endParaRPr lang="en-US"/>
        </a:p>
      </dgm:t>
    </dgm:pt>
    <dgm:pt modelId="{ED4509CF-3F7E-4260-8C97-54CD4358C4EA}" type="pres">
      <dgm:prSet presAssocID="{44BBD6BB-3D55-49A5-9193-95BEA0AE9624}" presName="childText" presStyleLbl="bgAcc1" presStyleIdx="7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17406F-E20C-407E-98ED-1F24C1EB83D8}" type="pres">
      <dgm:prSet presAssocID="{C3C41858-8717-4C3C-84E9-3360A7F4086C}" presName="Name13" presStyleLbl="parChTrans1D2" presStyleIdx="8" presStyleCnt="34"/>
      <dgm:spPr/>
      <dgm:t>
        <a:bodyPr/>
        <a:lstStyle/>
        <a:p>
          <a:endParaRPr lang="en-US"/>
        </a:p>
      </dgm:t>
    </dgm:pt>
    <dgm:pt modelId="{A59641DD-FD0F-4C57-8C78-BEDA7536FB0F}" type="pres">
      <dgm:prSet presAssocID="{C3C435E6-E116-475F-8D6D-C232F7D94E15}" presName="childText" presStyleLbl="bgAcc1" presStyleIdx="8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73595F-1EFC-452E-A65E-66B0297416CB}" type="pres">
      <dgm:prSet presAssocID="{59508381-BDDA-4E8C-BC7C-B78ED07EE39E}" presName="root" presStyleCnt="0"/>
      <dgm:spPr/>
    </dgm:pt>
    <dgm:pt modelId="{01923B09-7458-417A-943B-DD22C1CAB9E9}" type="pres">
      <dgm:prSet presAssocID="{59508381-BDDA-4E8C-BC7C-B78ED07EE39E}" presName="rootComposite" presStyleCnt="0"/>
      <dgm:spPr/>
    </dgm:pt>
    <dgm:pt modelId="{2417A736-F546-4F20-9B1C-7C64AC79CEA2}" type="pres">
      <dgm:prSet presAssocID="{59508381-BDDA-4E8C-BC7C-B78ED07EE39E}" presName="rootText" presStyleLbl="node1" presStyleIdx="2" presStyleCnt="8"/>
      <dgm:spPr/>
      <dgm:t>
        <a:bodyPr/>
        <a:lstStyle/>
        <a:p>
          <a:endParaRPr lang="en-US"/>
        </a:p>
      </dgm:t>
    </dgm:pt>
    <dgm:pt modelId="{7C9758F0-1868-4BCC-AF09-3BE39E0042D6}" type="pres">
      <dgm:prSet presAssocID="{59508381-BDDA-4E8C-BC7C-B78ED07EE39E}" presName="rootConnector" presStyleLbl="node1" presStyleIdx="2" presStyleCnt="8"/>
      <dgm:spPr/>
      <dgm:t>
        <a:bodyPr/>
        <a:lstStyle/>
        <a:p>
          <a:endParaRPr lang="en-US"/>
        </a:p>
      </dgm:t>
    </dgm:pt>
    <dgm:pt modelId="{723D1E9B-CAE3-4D79-9D37-E4EDBB38187D}" type="pres">
      <dgm:prSet presAssocID="{59508381-BDDA-4E8C-BC7C-B78ED07EE39E}" presName="childShape" presStyleCnt="0"/>
      <dgm:spPr/>
    </dgm:pt>
    <dgm:pt modelId="{4B15EEFE-1F47-498D-ADCB-9F19D795E9D0}" type="pres">
      <dgm:prSet presAssocID="{12F97A3A-15C9-4A61-9C72-9CD65C1D597C}" presName="Name13" presStyleLbl="parChTrans1D2" presStyleIdx="9" presStyleCnt="34"/>
      <dgm:spPr/>
      <dgm:t>
        <a:bodyPr/>
        <a:lstStyle/>
        <a:p>
          <a:endParaRPr lang="en-US"/>
        </a:p>
      </dgm:t>
    </dgm:pt>
    <dgm:pt modelId="{FA16B25E-DD6F-4BC1-842F-CC3B6FB82CF3}" type="pres">
      <dgm:prSet presAssocID="{EFC13256-2C4F-4ABE-9050-69BD4DE3D377}" presName="childText" presStyleLbl="bgAcc1" presStyleIdx="9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56683F-E978-4093-999E-31C85D922207}" type="pres">
      <dgm:prSet presAssocID="{D1F44FCF-4023-4B0A-9DF7-0A592D556DDD}" presName="Name13" presStyleLbl="parChTrans1D2" presStyleIdx="10" presStyleCnt="34"/>
      <dgm:spPr/>
      <dgm:t>
        <a:bodyPr/>
        <a:lstStyle/>
        <a:p>
          <a:endParaRPr lang="en-US"/>
        </a:p>
      </dgm:t>
    </dgm:pt>
    <dgm:pt modelId="{123043D3-839D-4436-A712-B301A189D26B}" type="pres">
      <dgm:prSet presAssocID="{2AE70087-543D-41FC-92B2-C093272CECCA}" presName="childText" presStyleLbl="bgAcc1" presStyleIdx="10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754FA6-3DFA-4385-B238-CB86871B1D35}" type="pres">
      <dgm:prSet presAssocID="{9FEB9203-23E2-4367-A66D-A86F13605F4E}" presName="Name13" presStyleLbl="parChTrans1D2" presStyleIdx="11" presStyleCnt="34"/>
      <dgm:spPr/>
      <dgm:t>
        <a:bodyPr/>
        <a:lstStyle/>
        <a:p>
          <a:endParaRPr lang="en-US"/>
        </a:p>
      </dgm:t>
    </dgm:pt>
    <dgm:pt modelId="{0581E0D5-996D-4F10-B968-15895A106992}" type="pres">
      <dgm:prSet presAssocID="{3A3402C9-27E7-4BB8-B505-112B51E7C0C2}" presName="childText" presStyleLbl="bgAcc1" presStyleIdx="11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7B11E8-C423-44D0-B212-95624E9C8160}" type="pres">
      <dgm:prSet presAssocID="{96F2E235-CB2E-4474-8D51-9895B6280F02}" presName="Name13" presStyleLbl="parChTrans1D2" presStyleIdx="12" presStyleCnt="34"/>
      <dgm:spPr/>
      <dgm:t>
        <a:bodyPr/>
        <a:lstStyle/>
        <a:p>
          <a:endParaRPr lang="en-US"/>
        </a:p>
      </dgm:t>
    </dgm:pt>
    <dgm:pt modelId="{825E6AC6-4213-47FA-9A01-C907C6E073DB}" type="pres">
      <dgm:prSet presAssocID="{74C022DB-489A-4A88-818A-ADB4401CF330}" presName="childText" presStyleLbl="bgAcc1" presStyleIdx="12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44F170-8475-4427-BAB6-AF02C889F153}" type="pres">
      <dgm:prSet presAssocID="{BAE64036-8A12-4C4B-A3B2-62D8F98B8BF7}" presName="Name13" presStyleLbl="parChTrans1D2" presStyleIdx="13" presStyleCnt="34"/>
      <dgm:spPr/>
      <dgm:t>
        <a:bodyPr/>
        <a:lstStyle/>
        <a:p>
          <a:endParaRPr lang="en-US"/>
        </a:p>
      </dgm:t>
    </dgm:pt>
    <dgm:pt modelId="{1633B0D4-46A2-4C5F-A2FF-403F4A29A8E0}" type="pres">
      <dgm:prSet presAssocID="{BC6B7C48-774B-4540-9D23-22F5723040E0}" presName="childText" presStyleLbl="bgAcc1" presStyleIdx="13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BC214A-DB51-4CD8-B3C3-9D0BEE6B4CC5}" type="pres">
      <dgm:prSet presAssocID="{B06D9E06-F979-461B-B15C-EFBE320158CD}" presName="Name13" presStyleLbl="parChTrans1D2" presStyleIdx="14" presStyleCnt="34"/>
      <dgm:spPr/>
      <dgm:t>
        <a:bodyPr/>
        <a:lstStyle/>
        <a:p>
          <a:endParaRPr lang="en-US"/>
        </a:p>
      </dgm:t>
    </dgm:pt>
    <dgm:pt modelId="{0380C960-1924-4543-B574-BC1766FC1C8F}" type="pres">
      <dgm:prSet presAssocID="{B2AD441F-BBA7-4BEC-A267-FE4C7CD8ADA9}" presName="childText" presStyleLbl="bgAcc1" presStyleIdx="14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AFF119-7267-4CC3-93B2-76A744C2F25C}" type="pres">
      <dgm:prSet presAssocID="{87346056-285D-4591-8C82-33B2DE1822D8}" presName="root" presStyleCnt="0"/>
      <dgm:spPr/>
    </dgm:pt>
    <dgm:pt modelId="{D5608287-05BD-4B5C-989D-F2686230CCCF}" type="pres">
      <dgm:prSet presAssocID="{87346056-285D-4591-8C82-33B2DE1822D8}" presName="rootComposite" presStyleCnt="0"/>
      <dgm:spPr/>
    </dgm:pt>
    <dgm:pt modelId="{B719827E-69B5-4FBF-AD5C-C310C5EBF66C}" type="pres">
      <dgm:prSet presAssocID="{87346056-285D-4591-8C82-33B2DE1822D8}" presName="rootText" presStyleLbl="node1" presStyleIdx="3" presStyleCnt="8"/>
      <dgm:spPr/>
      <dgm:t>
        <a:bodyPr/>
        <a:lstStyle/>
        <a:p>
          <a:endParaRPr lang="en-US"/>
        </a:p>
      </dgm:t>
    </dgm:pt>
    <dgm:pt modelId="{6657C0A5-09DD-45D8-B790-B2BBFD20208A}" type="pres">
      <dgm:prSet presAssocID="{87346056-285D-4591-8C82-33B2DE1822D8}" presName="rootConnector" presStyleLbl="node1" presStyleIdx="3" presStyleCnt="8"/>
      <dgm:spPr/>
      <dgm:t>
        <a:bodyPr/>
        <a:lstStyle/>
        <a:p>
          <a:endParaRPr lang="en-US"/>
        </a:p>
      </dgm:t>
    </dgm:pt>
    <dgm:pt modelId="{64D0FBB2-AE35-43FE-835C-D90D3502FD52}" type="pres">
      <dgm:prSet presAssocID="{87346056-285D-4591-8C82-33B2DE1822D8}" presName="childShape" presStyleCnt="0"/>
      <dgm:spPr/>
    </dgm:pt>
    <dgm:pt modelId="{937AAAF2-0737-4067-94E9-1DA90317891B}" type="pres">
      <dgm:prSet presAssocID="{247D3E16-4E44-4479-A2A5-85E6F706995C}" presName="Name13" presStyleLbl="parChTrans1D2" presStyleIdx="15" presStyleCnt="34"/>
      <dgm:spPr/>
      <dgm:t>
        <a:bodyPr/>
        <a:lstStyle/>
        <a:p>
          <a:endParaRPr lang="en-US"/>
        </a:p>
      </dgm:t>
    </dgm:pt>
    <dgm:pt modelId="{F0647FA6-806B-4E62-8811-51B596C0A1F7}" type="pres">
      <dgm:prSet presAssocID="{8E27B5B8-930E-4718-9C07-3E2D5C078C65}" presName="childText" presStyleLbl="bgAcc1" presStyleIdx="15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608D8E-CD44-44B0-8A60-C6B13E1D80FA}" type="pres">
      <dgm:prSet presAssocID="{54456840-29B6-4DA1-950A-2046FB5C5675}" presName="Name13" presStyleLbl="parChTrans1D2" presStyleIdx="16" presStyleCnt="34"/>
      <dgm:spPr/>
      <dgm:t>
        <a:bodyPr/>
        <a:lstStyle/>
        <a:p>
          <a:endParaRPr lang="en-US"/>
        </a:p>
      </dgm:t>
    </dgm:pt>
    <dgm:pt modelId="{7653EEC8-2A99-478D-953A-C249815B8ED6}" type="pres">
      <dgm:prSet presAssocID="{E860E255-8E02-44BA-9630-667B0746C94A}" presName="childText" presStyleLbl="bgAcc1" presStyleIdx="16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676C5E-32C9-475B-8148-6784931E1388}" type="pres">
      <dgm:prSet presAssocID="{D823003C-A8EA-42BE-964E-28958FA08D54}" presName="Name13" presStyleLbl="parChTrans1D2" presStyleIdx="17" presStyleCnt="34"/>
      <dgm:spPr/>
      <dgm:t>
        <a:bodyPr/>
        <a:lstStyle/>
        <a:p>
          <a:endParaRPr lang="en-US"/>
        </a:p>
      </dgm:t>
    </dgm:pt>
    <dgm:pt modelId="{5FF14FF6-C67A-4DE1-ABB0-80284EC3E57B}" type="pres">
      <dgm:prSet presAssocID="{0E2F0FD0-8200-4746-9245-5A15BA1956ED}" presName="childText" presStyleLbl="bgAcc1" presStyleIdx="17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68845D-F5B8-4DCD-8E37-05A4E47C0A71}" type="pres">
      <dgm:prSet presAssocID="{D99E1DBC-9458-411E-BF0F-1B53D5129B4D}" presName="Name13" presStyleLbl="parChTrans1D2" presStyleIdx="18" presStyleCnt="34"/>
      <dgm:spPr/>
      <dgm:t>
        <a:bodyPr/>
        <a:lstStyle/>
        <a:p>
          <a:endParaRPr lang="en-US"/>
        </a:p>
      </dgm:t>
    </dgm:pt>
    <dgm:pt modelId="{2B517470-75ED-4B62-922E-F40087E6752C}" type="pres">
      <dgm:prSet presAssocID="{43460FC6-E5F4-45DB-97C4-C28E7CE805A1}" presName="childText" presStyleLbl="bgAcc1" presStyleIdx="18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A02D01-D901-49A7-AA55-A2D7623D0B9E}" type="pres">
      <dgm:prSet presAssocID="{0F4B709B-D871-4E9D-980A-6DF8F74EFF53}" presName="Name13" presStyleLbl="parChTrans1D2" presStyleIdx="19" presStyleCnt="34"/>
      <dgm:spPr/>
      <dgm:t>
        <a:bodyPr/>
        <a:lstStyle/>
        <a:p>
          <a:endParaRPr lang="en-US"/>
        </a:p>
      </dgm:t>
    </dgm:pt>
    <dgm:pt modelId="{35A5BF80-E72F-47BA-9679-4D92D580C06E}" type="pres">
      <dgm:prSet presAssocID="{8617E666-A00B-44AC-B088-3EB90455DFB2}" presName="childText" presStyleLbl="bgAcc1" presStyleIdx="19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51A2A6-5854-4D26-A894-390520F3E79E}" type="pres">
      <dgm:prSet presAssocID="{9BDECBE4-FAD1-442E-B357-4DFAE77D0562}" presName="Name13" presStyleLbl="parChTrans1D2" presStyleIdx="20" presStyleCnt="34"/>
      <dgm:spPr/>
      <dgm:t>
        <a:bodyPr/>
        <a:lstStyle/>
        <a:p>
          <a:endParaRPr lang="en-US"/>
        </a:p>
      </dgm:t>
    </dgm:pt>
    <dgm:pt modelId="{9FDE4B40-2D64-42DA-BAAE-0B9938E42597}" type="pres">
      <dgm:prSet presAssocID="{7113A5F8-6DCE-483C-BA92-220AF84ACD57}" presName="childText" presStyleLbl="bgAcc1" presStyleIdx="20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1C430B-BB1D-4ABC-B6BA-33E64EAE5869}" type="pres">
      <dgm:prSet presAssocID="{97F0ABBE-D5D0-4B15-B733-F568695A8856}" presName="root" presStyleCnt="0"/>
      <dgm:spPr/>
    </dgm:pt>
    <dgm:pt modelId="{B0150976-C24C-4D21-AC58-DA7B9ADDEFB3}" type="pres">
      <dgm:prSet presAssocID="{97F0ABBE-D5D0-4B15-B733-F568695A8856}" presName="rootComposite" presStyleCnt="0"/>
      <dgm:spPr/>
    </dgm:pt>
    <dgm:pt modelId="{141C8125-0E03-481F-B78F-71E7ABA5C2AD}" type="pres">
      <dgm:prSet presAssocID="{97F0ABBE-D5D0-4B15-B733-F568695A8856}" presName="rootText" presStyleLbl="node1" presStyleIdx="4" presStyleCnt="8"/>
      <dgm:spPr/>
      <dgm:t>
        <a:bodyPr/>
        <a:lstStyle/>
        <a:p>
          <a:endParaRPr lang="en-US"/>
        </a:p>
      </dgm:t>
    </dgm:pt>
    <dgm:pt modelId="{025E64AF-3CB6-4863-9E91-580735EBFBEB}" type="pres">
      <dgm:prSet presAssocID="{97F0ABBE-D5D0-4B15-B733-F568695A8856}" presName="rootConnector" presStyleLbl="node1" presStyleIdx="4" presStyleCnt="8"/>
      <dgm:spPr/>
      <dgm:t>
        <a:bodyPr/>
        <a:lstStyle/>
        <a:p>
          <a:endParaRPr lang="en-US"/>
        </a:p>
      </dgm:t>
    </dgm:pt>
    <dgm:pt modelId="{6CF7A9EB-8A7D-47E1-9248-701CD0CC7E6D}" type="pres">
      <dgm:prSet presAssocID="{97F0ABBE-D5D0-4B15-B733-F568695A8856}" presName="childShape" presStyleCnt="0"/>
      <dgm:spPr/>
    </dgm:pt>
    <dgm:pt modelId="{8918BBD5-FF38-4CE3-8A4B-66D1C2C71DDE}" type="pres">
      <dgm:prSet presAssocID="{5509A126-D029-4517-8745-80B14957B16D}" presName="Name13" presStyleLbl="parChTrans1D2" presStyleIdx="21" presStyleCnt="34"/>
      <dgm:spPr/>
      <dgm:t>
        <a:bodyPr/>
        <a:lstStyle/>
        <a:p>
          <a:endParaRPr lang="en-US"/>
        </a:p>
      </dgm:t>
    </dgm:pt>
    <dgm:pt modelId="{FE5580F7-C4C4-4070-AF2E-88386998F4A0}" type="pres">
      <dgm:prSet presAssocID="{5565D21A-EB5C-49DD-BAD4-7926D0A7B700}" presName="childText" presStyleLbl="bgAcc1" presStyleIdx="21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064CBB-E916-401D-9A68-E3A7C2241785}" type="pres">
      <dgm:prSet presAssocID="{7F009598-64E0-43D6-A027-9A7CD79A52B3}" presName="Name13" presStyleLbl="parChTrans1D2" presStyleIdx="22" presStyleCnt="34"/>
      <dgm:spPr/>
      <dgm:t>
        <a:bodyPr/>
        <a:lstStyle/>
        <a:p>
          <a:endParaRPr lang="en-US"/>
        </a:p>
      </dgm:t>
    </dgm:pt>
    <dgm:pt modelId="{7AC99B2E-9BEA-42D4-98F1-3777E62E81DB}" type="pres">
      <dgm:prSet presAssocID="{C31D2F7D-EC26-45C5-9284-2D5F5E2B3A9C}" presName="childText" presStyleLbl="bgAcc1" presStyleIdx="22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93B0F5-B6A2-4A6B-8352-1B96EDE66D74}" type="pres">
      <dgm:prSet presAssocID="{2B3A4484-2727-4EDF-9567-978478E1E215}" presName="Name13" presStyleLbl="parChTrans1D2" presStyleIdx="23" presStyleCnt="34"/>
      <dgm:spPr/>
      <dgm:t>
        <a:bodyPr/>
        <a:lstStyle/>
        <a:p>
          <a:endParaRPr lang="en-US"/>
        </a:p>
      </dgm:t>
    </dgm:pt>
    <dgm:pt modelId="{A4137CB9-78CF-4265-B573-095FBA95EF89}" type="pres">
      <dgm:prSet presAssocID="{E7636FB0-C6DF-44B2-A595-27F46DC906D4}" presName="childText" presStyleLbl="bgAcc1" presStyleIdx="23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A91938-28BF-4AED-8B5B-C9C8F96B1006}" type="pres">
      <dgm:prSet presAssocID="{06560104-DD76-4610-89D0-93D28DC3810C}" presName="Name13" presStyleLbl="parChTrans1D2" presStyleIdx="24" presStyleCnt="34"/>
      <dgm:spPr/>
      <dgm:t>
        <a:bodyPr/>
        <a:lstStyle/>
        <a:p>
          <a:endParaRPr lang="en-US"/>
        </a:p>
      </dgm:t>
    </dgm:pt>
    <dgm:pt modelId="{54A20CC6-8F31-41ED-83FC-12BCF0927CD9}" type="pres">
      <dgm:prSet presAssocID="{72DCE3AD-2139-43D9-A094-CCE505B6A130}" presName="childText" presStyleLbl="bgAcc1" presStyleIdx="24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BF08B6-AD97-45B2-BF5C-D2E8A2F86293}" type="pres">
      <dgm:prSet presAssocID="{8B37F236-DD10-4E7F-B8E7-C94829AB9BCD}" presName="root" presStyleCnt="0"/>
      <dgm:spPr/>
    </dgm:pt>
    <dgm:pt modelId="{8BDEC917-D1EE-4034-A00C-B9460B075058}" type="pres">
      <dgm:prSet presAssocID="{8B37F236-DD10-4E7F-B8E7-C94829AB9BCD}" presName="rootComposite" presStyleCnt="0"/>
      <dgm:spPr/>
    </dgm:pt>
    <dgm:pt modelId="{AC38D8A0-9B22-4BE2-AF6F-344AADFE1D8E}" type="pres">
      <dgm:prSet presAssocID="{8B37F236-DD10-4E7F-B8E7-C94829AB9BCD}" presName="rootText" presStyleLbl="node1" presStyleIdx="5" presStyleCnt="8"/>
      <dgm:spPr/>
      <dgm:t>
        <a:bodyPr/>
        <a:lstStyle/>
        <a:p>
          <a:endParaRPr lang="en-US"/>
        </a:p>
      </dgm:t>
    </dgm:pt>
    <dgm:pt modelId="{3C89107A-8F1D-4FEB-90A7-C5899857143B}" type="pres">
      <dgm:prSet presAssocID="{8B37F236-DD10-4E7F-B8E7-C94829AB9BCD}" presName="rootConnector" presStyleLbl="node1" presStyleIdx="5" presStyleCnt="8"/>
      <dgm:spPr/>
      <dgm:t>
        <a:bodyPr/>
        <a:lstStyle/>
        <a:p>
          <a:endParaRPr lang="en-US"/>
        </a:p>
      </dgm:t>
    </dgm:pt>
    <dgm:pt modelId="{39AE91FF-EBE0-435A-8149-C764EC03684E}" type="pres">
      <dgm:prSet presAssocID="{8B37F236-DD10-4E7F-B8E7-C94829AB9BCD}" presName="childShape" presStyleCnt="0"/>
      <dgm:spPr/>
    </dgm:pt>
    <dgm:pt modelId="{8619D0CB-8D35-4D6B-8C3D-FF8B5E64CD5E}" type="pres">
      <dgm:prSet presAssocID="{2EDA260F-A15C-4584-A420-F9C1D1C471B5}" presName="Name13" presStyleLbl="parChTrans1D2" presStyleIdx="25" presStyleCnt="34"/>
      <dgm:spPr/>
      <dgm:t>
        <a:bodyPr/>
        <a:lstStyle/>
        <a:p>
          <a:endParaRPr lang="en-US"/>
        </a:p>
      </dgm:t>
    </dgm:pt>
    <dgm:pt modelId="{E82F9EC4-E11F-4AE2-BA0E-221F8453EC7F}" type="pres">
      <dgm:prSet presAssocID="{3DB63866-C325-4823-AC59-91F978007FD7}" presName="childText" presStyleLbl="bgAcc1" presStyleIdx="25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49079D-8B0A-441A-8F8A-847BFF271714}" type="pres">
      <dgm:prSet presAssocID="{17595FDA-44C5-464C-BE77-7CEDE40E6EC1}" presName="Name13" presStyleLbl="parChTrans1D2" presStyleIdx="26" presStyleCnt="34"/>
      <dgm:spPr/>
      <dgm:t>
        <a:bodyPr/>
        <a:lstStyle/>
        <a:p>
          <a:endParaRPr lang="en-US"/>
        </a:p>
      </dgm:t>
    </dgm:pt>
    <dgm:pt modelId="{3F76FD13-21DB-4DEF-97E7-A892F80B44AC}" type="pres">
      <dgm:prSet presAssocID="{1A2B48C8-519C-4E59-BCC7-DBDB79EE630B}" presName="childText" presStyleLbl="bgAcc1" presStyleIdx="26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1E05E8-3A76-4877-8928-9040D03E3885}" type="pres">
      <dgm:prSet presAssocID="{38B01398-E265-41AF-BF8D-C4CEE743782C}" presName="Name13" presStyleLbl="parChTrans1D2" presStyleIdx="27" presStyleCnt="34"/>
      <dgm:spPr/>
      <dgm:t>
        <a:bodyPr/>
        <a:lstStyle/>
        <a:p>
          <a:endParaRPr lang="en-US"/>
        </a:p>
      </dgm:t>
    </dgm:pt>
    <dgm:pt modelId="{1FE16D80-FECC-4308-94F9-F6DFC4E88E41}" type="pres">
      <dgm:prSet presAssocID="{28A0C26A-2F04-48C3-B9F3-FB1AB1D74527}" presName="childText" presStyleLbl="bgAcc1" presStyleIdx="27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1D9A60-D480-491D-9D86-51FF5E137910}" type="pres">
      <dgm:prSet presAssocID="{AADBAD04-4A02-4E10-9BF5-7808ED13072F}" presName="Name13" presStyleLbl="parChTrans1D2" presStyleIdx="28" presStyleCnt="34"/>
      <dgm:spPr/>
      <dgm:t>
        <a:bodyPr/>
        <a:lstStyle/>
        <a:p>
          <a:endParaRPr lang="en-US"/>
        </a:p>
      </dgm:t>
    </dgm:pt>
    <dgm:pt modelId="{D35BD585-225C-4533-836B-5A057CDD4C9B}" type="pres">
      <dgm:prSet presAssocID="{2C181838-F8F3-4B02-9EAF-803A79E08A2C}" presName="childText" presStyleLbl="bgAcc1" presStyleIdx="28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70CB5A-87C7-4421-988D-4D1A256E5471}" type="pres">
      <dgm:prSet presAssocID="{30AC01E8-1F7B-43F6-BC0A-70DD06214353}" presName="root" presStyleCnt="0"/>
      <dgm:spPr/>
    </dgm:pt>
    <dgm:pt modelId="{CB368991-DA9A-46BB-9815-47476C689194}" type="pres">
      <dgm:prSet presAssocID="{30AC01E8-1F7B-43F6-BC0A-70DD06214353}" presName="rootComposite" presStyleCnt="0"/>
      <dgm:spPr/>
    </dgm:pt>
    <dgm:pt modelId="{4862EF85-1486-42B2-B3EA-FD8FF5BED2D2}" type="pres">
      <dgm:prSet presAssocID="{30AC01E8-1F7B-43F6-BC0A-70DD06214353}" presName="rootText" presStyleLbl="node1" presStyleIdx="6" presStyleCnt="8"/>
      <dgm:spPr/>
      <dgm:t>
        <a:bodyPr/>
        <a:lstStyle/>
        <a:p>
          <a:endParaRPr lang="en-US"/>
        </a:p>
      </dgm:t>
    </dgm:pt>
    <dgm:pt modelId="{3B36AD0E-CC43-4AD3-A196-EA40A427D05D}" type="pres">
      <dgm:prSet presAssocID="{30AC01E8-1F7B-43F6-BC0A-70DD06214353}" presName="rootConnector" presStyleLbl="node1" presStyleIdx="6" presStyleCnt="8"/>
      <dgm:spPr/>
      <dgm:t>
        <a:bodyPr/>
        <a:lstStyle/>
        <a:p>
          <a:endParaRPr lang="en-US"/>
        </a:p>
      </dgm:t>
    </dgm:pt>
    <dgm:pt modelId="{56FA3E8E-6DAC-4B6B-91B1-98C6DCBC9D18}" type="pres">
      <dgm:prSet presAssocID="{30AC01E8-1F7B-43F6-BC0A-70DD06214353}" presName="childShape" presStyleCnt="0"/>
      <dgm:spPr/>
    </dgm:pt>
    <dgm:pt modelId="{6730FFAB-5E5D-4BCC-914C-E40A5FB46761}" type="pres">
      <dgm:prSet presAssocID="{9EDEDFA9-8BB5-482D-A568-D4AD4EDAEC0A}" presName="Name13" presStyleLbl="parChTrans1D2" presStyleIdx="29" presStyleCnt="34"/>
      <dgm:spPr/>
      <dgm:t>
        <a:bodyPr/>
        <a:lstStyle/>
        <a:p>
          <a:endParaRPr lang="en-US"/>
        </a:p>
      </dgm:t>
    </dgm:pt>
    <dgm:pt modelId="{0D239387-DC97-4C36-8999-FDFDFF3D739B}" type="pres">
      <dgm:prSet presAssocID="{ADFCCBF2-2AEA-49AF-AF8A-7C638B01F4B3}" presName="childText" presStyleLbl="bgAcc1" presStyleIdx="29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75D566-F2D2-43D3-B477-EF9B7C47C070}" type="pres">
      <dgm:prSet presAssocID="{E6FFC343-EF4B-4BEB-8A8B-6904F45D52DE}" presName="Name13" presStyleLbl="parChTrans1D2" presStyleIdx="30" presStyleCnt="34"/>
      <dgm:spPr/>
      <dgm:t>
        <a:bodyPr/>
        <a:lstStyle/>
        <a:p>
          <a:endParaRPr lang="en-US"/>
        </a:p>
      </dgm:t>
    </dgm:pt>
    <dgm:pt modelId="{6B3145DB-4D6A-4EC3-ADF6-1D78B5F4B076}" type="pres">
      <dgm:prSet presAssocID="{9D0CAAEC-B89D-4779-8C98-07917A921327}" presName="childText" presStyleLbl="bgAcc1" presStyleIdx="30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CC3BD1-C968-4454-B0FD-91E91DEF49D2}" type="pres">
      <dgm:prSet presAssocID="{E7236B83-C7FE-4FFF-BF20-BE4FA19AC1DE}" presName="Name13" presStyleLbl="parChTrans1D2" presStyleIdx="31" presStyleCnt="34"/>
      <dgm:spPr/>
      <dgm:t>
        <a:bodyPr/>
        <a:lstStyle/>
        <a:p>
          <a:endParaRPr lang="en-US"/>
        </a:p>
      </dgm:t>
    </dgm:pt>
    <dgm:pt modelId="{A307AFB6-3431-43A3-976C-B977F6AD264B}" type="pres">
      <dgm:prSet presAssocID="{43F439B7-8556-42E3-B13F-447909B03336}" presName="childText" presStyleLbl="bgAcc1" presStyleIdx="31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CEF6A4-79C4-449E-9A01-7FB08D8625EE}" type="pres">
      <dgm:prSet presAssocID="{86BA74F2-517E-460F-8310-8CF361495833}" presName="root" presStyleCnt="0"/>
      <dgm:spPr/>
    </dgm:pt>
    <dgm:pt modelId="{1FCF0929-EDE8-4345-BFEC-73C9665880B4}" type="pres">
      <dgm:prSet presAssocID="{86BA74F2-517E-460F-8310-8CF361495833}" presName="rootComposite" presStyleCnt="0"/>
      <dgm:spPr/>
    </dgm:pt>
    <dgm:pt modelId="{EB45E372-9F23-437E-8101-05E43BDE44B1}" type="pres">
      <dgm:prSet presAssocID="{86BA74F2-517E-460F-8310-8CF361495833}" presName="rootText" presStyleLbl="node1" presStyleIdx="7" presStyleCnt="8"/>
      <dgm:spPr/>
      <dgm:t>
        <a:bodyPr/>
        <a:lstStyle/>
        <a:p>
          <a:endParaRPr lang="en-US"/>
        </a:p>
      </dgm:t>
    </dgm:pt>
    <dgm:pt modelId="{EF4966DE-73DF-4243-AFD7-0F6D6A9D1037}" type="pres">
      <dgm:prSet presAssocID="{86BA74F2-517E-460F-8310-8CF361495833}" presName="rootConnector" presStyleLbl="node1" presStyleIdx="7" presStyleCnt="8"/>
      <dgm:spPr/>
      <dgm:t>
        <a:bodyPr/>
        <a:lstStyle/>
        <a:p>
          <a:endParaRPr lang="en-US"/>
        </a:p>
      </dgm:t>
    </dgm:pt>
    <dgm:pt modelId="{8453F686-89D3-4900-B77E-F15D008D4E16}" type="pres">
      <dgm:prSet presAssocID="{86BA74F2-517E-460F-8310-8CF361495833}" presName="childShape" presStyleCnt="0"/>
      <dgm:spPr/>
    </dgm:pt>
    <dgm:pt modelId="{41604650-38C5-4BF6-B666-605532395DD6}" type="pres">
      <dgm:prSet presAssocID="{AA69F6C2-DA9C-4BC3-B57D-ECFEA1F3192F}" presName="Name13" presStyleLbl="parChTrans1D2" presStyleIdx="32" presStyleCnt="34"/>
      <dgm:spPr/>
      <dgm:t>
        <a:bodyPr/>
        <a:lstStyle/>
        <a:p>
          <a:endParaRPr lang="en-US"/>
        </a:p>
      </dgm:t>
    </dgm:pt>
    <dgm:pt modelId="{C2D2209D-22CC-4C7A-9862-99A5A8E6300A}" type="pres">
      <dgm:prSet presAssocID="{C4684D50-14B4-455A-A568-63CE01245F82}" presName="childText" presStyleLbl="bgAcc1" presStyleIdx="32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5726F8-D07C-4950-B205-5C2BE2E0B734}" type="pres">
      <dgm:prSet presAssocID="{425F0FF8-7C96-4648-8D7B-F47B5A16E0D1}" presName="Name13" presStyleLbl="parChTrans1D2" presStyleIdx="33" presStyleCnt="34"/>
      <dgm:spPr/>
      <dgm:t>
        <a:bodyPr/>
        <a:lstStyle/>
        <a:p>
          <a:endParaRPr lang="en-US"/>
        </a:p>
      </dgm:t>
    </dgm:pt>
    <dgm:pt modelId="{A8925BE4-A564-41C2-A751-448FC33DE65B}" type="pres">
      <dgm:prSet presAssocID="{5354B872-F97B-4BB7-B4F1-EC8919E97EAA}" presName="childText" presStyleLbl="bgAcc1" presStyleIdx="33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4255E99-C959-40D3-B368-6A8F4DE8B3E1}" type="presOf" srcId="{DD7A6645-6DD2-46D9-AB86-875A915C9E49}" destId="{4F3CEA63-6AD3-447F-B23B-43C9890A7B45}" srcOrd="0" destOrd="0" presId="urn:microsoft.com/office/officeart/2005/8/layout/hierarchy3"/>
    <dgm:cxn modelId="{DCDB204E-81E0-4913-B58A-090DA463D59B}" type="presOf" srcId="{BAE64036-8A12-4C4B-A3B2-62D8F98B8BF7}" destId="{9A44F170-8475-4427-BAB6-AF02C889F153}" srcOrd="0" destOrd="0" presId="urn:microsoft.com/office/officeart/2005/8/layout/hierarchy3"/>
    <dgm:cxn modelId="{1F2F2970-C05F-4A46-82F0-17A584489E16}" type="presOf" srcId="{C3C435E6-E116-475F-8D6D-C232F7D94E15}" destId="{A59641DD-FD0F-4C57-8C78-BEDA7536FB0F}" srcOrd="0" destOrd="0" presId="urn:microsoft.com/office/officeart/2005/8/layout/hierarchy3"/>
    <dgm:cxn modelId="{1F01C502-B80A-49C4-BC38-6ACEF47847B4}" type="presOf" srcId="{68F6B481-1333-4259-AAD1-95535C82E2D0}" destId="{8694C215-4AC4-45A9-B238-FD5D64FEE88A}" srcOrd="0" destOrd="0" presId="urn:microsoft.com/office/officeart/2005/8/layout/hierarchy3"/>
    <dgm:cxn modelId="{2A21E673-4035-4F4B-8551-8C57476BD913}" type="presOf" srcId="{E7236B83-C7FE-4FFF-BF20-BE4FA19AC1DE}" destId="{F0CC3BD1-C968-4454-B0FD-91E91DEF49D2}" srcOrd="0" destOrd="0" presId="urn:microsoft.com/office/officeart/2005/8/layout/hierarchy3"/>
    <dgm:cxn modelId="{6031C9E6-A8C7-49D7-9E1A-26DD9253720D}" type="presOf" srcId="{8B37F236-DD10-4E7F-B8E7-C94829AB9BCD}" destId="{AC38D8A0-9B22-4BE2-AF6F-344AADFE1D8E}" srcOrd="0" destOrd="0" presId="urn:microsoft.com/office/officeart/2005/8/layout/hierarchy3"/>
    <dgm:cxn modelId="{DFBB9788-8D13-4DE4-AD91-62EA51556613}" srcId="{59508381-BDDA-4E8C-BC7C-B78ED07EE39E}" destId="{BC6B7C48-774B-4540-9D23-22F5723040E0}" srcOrd="4" destOrd="0" parTransId="{BAE64036-8A12-4C4B-A3B2-62D8F98B8BF7}" sibTransId="{082B4D75-82A5-44BA-9120-02FFF4357913}"/>
    <dgm:cxn modelId="{0D768E1B-2828-4226-A53B-7244CF0760AD}" type="presOf" srcId="{2B3A4484-2727-4EDF-9567-978478E1E215}" destId="{A593B0F5-B6A2-4A6B-8352-1B96EDE66D74}" srcOrd="0" destOrd="0" presId="urn:microsoft.com/office/officeart/2005/8/layout/hierarchy3"/>
    <dgm:cxn modelId="{3A41009C-82F8-467D-9D52-7B95DA3DF3B9}" srcId="{59508381-BDDA-4E8C-BC7C-B78ED07EE39E}" destId="{EFC13256-2C4F-4ABE-9050-69BD4DE3D377}" srcOrd="0" destOrd="0" parTransId="{12F97A3A-15C9-4A61-9C72-9CD65C1D597C}" sibTransId="{9AF1D2F2-29E5-4EEB-B526-0D8CD7075FE6}"/>
    <dgm:cxn modelId="{99BC4547-ED01-4D6A-9E32-10BE2F805AAA}" srcId="{AB01F461-8F0A-45B7-8F83-D65F4CC3C517}" destId="{68F6B481-1333-4259-AAD1-95535C82E2D0}" srcOrd="3" destOrd="0" parTransId="{2CA41D84-7444-4D7C-A866-D38299D7F242}" sibTransId="{1AC1728A-D91E-431D-9517-02BA9186B6D0}"/>
    <dgm:cxn modelId="{85384BFD-C471-4E6B-A9A7-55E843187E35}" srcId="{AB01F461-8F0A-45B7-8F83-D65F4CC3C517}" destId="{DD7A6645-6DD2-46D9-AB86-875A915C9E49}" srcOrd="4" destOrd="0" parTransId="{C2F63F04-B0E9-4194-9924-FD3EBB429DAB}" sibTransId="{67F4CBA6-4186-4C3B-ADAD-980E5ECDABCB}"/>
    <dgm:cxn modelId="{6B839B7F-B2EB-4E4E-A7CC-5193AFB90478}" type="presOf" srcId="{9D0CAAEC-B89D-4779-8C98-07917A921327}" destId="{6B3145DB-4D6A-4EC3-ADF6-1D78B5F4B076}" srcOrd="0" destOrd="0" presId="urn:microsoft.com/office/officeart/2005/8/layout/hierarchy3"/>
    <dgm:cxn modelId="{E743561B-1D58-44AC-88FD-C41C3061E31D}" srcId="{8B37F236-DD10-4E7F-B8E7-C94829AB9BCD}" destId="{2C181838-F8F3-4B02-9EAF-803A79E08A2C}" srcOrd="3" destOrd="0" parTransId="{AADBAD04-4A02-4E10-9BF5-7808ED13072F}" sibTransId="{85D4845F-2B1A-4C16-971B-0FE529660EDF}"/>
    <dgm:cxn modelId="{30C974D4-99DD-4E73-88EE-98C1F0BDAC26}" srcId="{354D35BC-1F2D-4EAA-85A6-BE48232E40CC}" destId="{30AC01E8-1F7B-43F6-BC0A-70DD06214353}" srcOrd="6" destOrd="0" parTransId="{5BACB5EE-F6EF-4717-B2C7-0A7356685816}" sibTransId="{AD4B7B5D-0CA6-4237-9B19-057590FBC865}"/>
    <dgm:cxn modelId="{5B3C5FBD-FECF-45E3-A4F6-E13DB8A5CDD3}" srcId="{354D35BC-1F2D-4EAA-85A6-BE48232E40CC}" destId="{87346056-285D-4591-8C82-33B2DE1822D8}" srcOrd="3" destOrd="0" parTransId="{C6BBB186-6DD6-4B6D-8363-BFB2D837BC7C}" sibTransId="{7DA44C0E-8685-41A3-9F82-BBDEF4D2B64A}"/>
    <dgm:cxn modelId="{FDF54B35-4448-4ABC-B8CB-619411988299}" type="presOf" srcId="{AADBAD04-4A02-4E10-9BF5-7808ED13072F}" destId="{191D9A60-D480-491D-9D86-51FF5E137910}" srcOrd="0" destOrd="0" presId="urn:microsoft.com/office/officeart/2005/8/layout/hierarchy3"/>
    <dgm:cxn modelId="{BF3723FD-EA67-4AE6-829F-DF77A7EF7201}" type="presOf" srcId="{3A3402C9-27E7-4BB8-B505-112B51E7C0C2}" destId="{0581E0D5-996D-4F10-B968-15895A106992}" srcOrd="0" destOrd="0" presId="urn:microsoft.com/office/officeart/2005/8/layout/hierarchy3"/>
    <dgm:cxn modelId="{38E22A6C-13FA-4416-97BA-488F599E2CFB}" type="presOf" srcId="{C4684D50-14B4-455A-A568-63CE01245F82}" destId="{C2D2209D-22CC-4C7A-9862-99A5A8E6300A}" srcOrd="0" destOrd="0" presId="urn:microsoft.com/office/officeart/2005/8/layout/hierarchy3"/>
    <dgm:cxn modelId="{5121200F-A41A-4819-902B-52DE64FD6AAF}" type="presOf" srcId="{BC6B7C48-774B-4540-9D23-22F5723040E0}" destId="{1633B0D4-46A2-4C5F-A2FF-403F4A29A8E0}" srcOrd="0" destOrd="0" presId="urn:microsoft.com/office/officeart/2005/8/layout/hierarchy3"/>
    <dgm:cxn modelId="{2C66B28F-CD6F-4C15-A6F9-A6A2DE9AE266}" type="presOf" srcId="{71816DD0-841D-482F-87E1-1710163EFD13}" destId="{0E17FE03-38BD-4CBA-9F5B-8C76F8B18A3F}" srcOrd="1" destOrd="0" presId="urn:microsoft.com/office/officeart/2005/8/layout/hierarchy3"/>
    <dgm:cxn modelId="{A2DCAE8A-7666-45E5-9588-9D1ADB47FE15}" srcId="{87346056-285D-4591-8C82-33B2DE1822D8}" destId="{8E27B5B8-930E-4718-9C07-3E2D5C078C65}" srcOrd="0" destOrd="0" parTransId="{247D3E16-4E44-4479-A2A5-85E6F706995C}" sibTransId="{5E729D93-96AB-4FF1-8C94-783C658FFCBE}"/>
    <dgm:cxn modelId="{D051D5C0-0EE7-43D6-AD84-9D9DCF025264}" type="presOf" srcId="{AA69F6C2-DA9C-4BC3-B57D-ECFEA1F3192F}" destId="{41604650-38C5-4BF6-B666-605532395DD6}" srcOrd="0" destOrd="0" presId="urn:microsoft.com/office/officeart/2005/8/layout/hierarchy3"/>
    <dgm:cxn modelId="{F5ED89B4-26CF-442B-B801-9D02288A3A5F}" srcId="{8B37F236-DD10-4E7F-B8E7-C94829AB9BCD}" destId="{1A2B48C8-519C-4E59-BCC7-DBDB79EE630B}" srcOrd="1" destOrd="0" parTransId="{17595FDA-44C5-464C-BE77-7CEDE40E6EC1}" sibTransId="{892526E7-C597-48F1-A795-595F32A7683A}"/>
    <dgm:cxn modelId="{8F194A57-F603-4941-A2E4-84B39E007366}" srcId="{59508381-BDDA-4E8C-BC7C-B78ED07EE39E}" destId="{2AE70087-543D-41FC-92B2-C093272CECCA}" srcOrd="1" destOrd="0" parTransId="{D1F44FCF-4023-4B0A-9DF7-0A592D556DDD}" sibTransId="{FDF235D7-CA30-447D-A307-7408C4772CB5}"/>
    <dgm:cxn modelId="{60B37814-5D4D-484D-B412-3FF2B5B48350}" srcId="{AB01F461-8F0A-45B7-8F83-D65F4CC3C517}" destId="{B81394E0-BDE9-4883-9702-1445BEB57AF1}" srcOrd="0" destOrd="0" parTransId="{9F791647-C1DA-45D3-A3EC-117DDB0C0E6F}" sibTransId="{CC6ABFBD-C023-4785-90CB-19947670A0C3}"/>
    <dgm:cxn modelId="{6F4C986D-AF05-46D2-99C4-81A37FCDED14}" srcId="{71816DD0-841D-482F-87E1-1710163EFD13}" destId="{44BBD6BB-3D55-49A5-9193-95BEA0AE9624}" srcOrd="1" destOrd="0" parTransId="{085A0DC9-41CE-433E-888C-58612E1D2B21}" sibTransId="{78042BFB-E013-4C78-A44C-8024485A6CFE}"/>
    <dgm:cxn modelId="{A14D3735-C3C4-46B8-BF79-42462B6A374F}" type="presOf" srcId="{86BA74F2-517E-460F-8310-8CF361495833}" destId="{EB45E372-9F23-437E-8101-05E43BDE44B1}" srcOrd="0" destOrd="0" presId="urn:microsoft.com/office/officeart/2005/8/layout/hierarchy3"/>
    <dgm:cxn modelId="{770C339F-8DEC-427C-A000-5C29A3826A55}" srcId="{97F0ABBE-D5D0-4B15-B733-F568695A8856}" destId="{5565D21A-EB5C-49DD-BAD4-7926D0A7B700}" srcOrd="0" destOrd="0" parTransId="{5509A126-D029-4517-8745-80B14957B16D}" sibTransId="{66FA41D5-9F9C-4D79-B1E4-55360B3A9F33}"/>
    <dgm:cxn modelId="{85E03E8B-32CC-4077-A466-4D22BE51E375}" type="presOf" srcId="{97F0ABBE-D5D0-4B15-B733-F568695A8856}" destId="{025E64AF-3CB6-4863-9E91-580735EBFBEB}" srcOrd="1" destOrd="0" presId="urn:microsoft.com/office/officeart/2005/8/layout/hierarchy3"/>
    <dgm:cxn modelId="{223E35EC-2E90-4371-9256-F2B18487ABC6}" type="presOf" srcId="{D06B9631-2288-4E4D-8D1D-B645A7C88D25}" destId="{89E548D3-D824-4AD9-92F4-071E8262E2B3}" srcOrd="0" destOrd="0" presId="urn:microsoft.com/office/officeart/2005/8/layout/hierarchy3"/>
    <dgm:cxn modelId="{1C88B348-9F8A-4A01-88D3-F65B2E42BDD3}" type="presOf" srcId="{2AE70087-543D-41FC-92B2-C093272CECCA}" destId="{123043D3-839D-4436-A712-B301A189D26B}" srcOrd="0" destOrd="0" presId="urn:microsoft.com/office/officeart/2005/8/layout/hierarchy3"/>
    <dgm:cxn modelId="{3BACD355-9DC4-4980-890E-8A53AF294C8F}" srcId="{86BA74F2-517E-460F-8310-8CF361495833}" destId="{C4684D50-14B4-455A-A568-63CE01245F82}" srcOrd="0" destOrd="0" parTransId="{AA69F6C2-DA9C-4BC3-B57D-ECFEA1F3192F}" sibTransId="{2C4C2A84-08FF-4864-8248-9415852A8617}"/>
    <dgm:cxn modelId="{6B187AC0-643D-46A6-A8D8-7D804A18FD49}" type="presOf" srcId="{838925C4-E588-4425-8D15-9D4DC61E82D1}" destId="{36746370-5315-4CC1-AD13-BDC52CDB9BF8}" srcOrd="0" destOrd="0" presId="urn:microsoft.com/office/officeart/2005/8/layout/hierarchy3"/>
    <dgm:cxn modelId="{CD7F5B8C-AB1B-4391-879F-B375570EF89E}" type="presOf" srcId="{EC8F9496-CEFF-4D4A-8A75-08DEAE15066B}" destId="{304B0E0A-449C-4800-A57B-6ADBA687653B}" srcOrd="0" destOrd="0" presId="urn:microsoft.com/office/officeart/2005/8/layout/hierarchy3"/>
    <dgm:cxn modelId="{0569268D-2C4B-44CD-B3A5-CE100B2C6A40}" type="presOf" srcId="{7D310C78-4952-4215-BF49-F9821952A3BF}" destId="{025914D4-7F43-40E0-9C26-4D00DB05224D}" srcOrd="0" destOrd="0" presId="urn:microsoft.com/office/officeart/2005/8/layout/hierarchy3"/>
    <dgm:cxn modelId="{D0BCC0D7-0A99-4CC6-80A6-49A600AEA572}" srcId="{87346056-285D-4591-8C82-33B2DE1822D8}" destId="{0E2F0FD0-8200-4746-9245-5A15BA1956ED}" srcOrd="2" destOrd="0" parTransId="{D823003C-A8EA-42BE-964E-28958FA08D54}" sibTransId="{FBA30CD4-CE67-4605-883B-611B2DFF3CDC}"/>
    <dgm:cxn modelId="{B5245907-4FA0-45CB-A857-834EEA6CA7DB}" type="presOf" srcId="{38B01398-E265-41AF-BF8D-C4CEE743782C}" destId="{F61E05E8-3A76-4877-8928-9040D03E3885}" srcOrd="0" destOrd="0" presId="urn:microsoft.com/office/officeart/2005/8/layout/hierarchy3"/>
    <dgm:cxn modelId="{AD04D040-7872-44D4-AA36-4590B2BFB946}" type="presOf" srcId="{3CD92BE8-13F8-4734-BCF4-E364B0322E35}" destId="{AD1E4E55-6F34-477C-9329-3B9837B204CA}" srcOrd="0" destOrd="0" presId="urn:microsoft.com/office/officeart/2005/8/layout/hierarchy3"/>
    <dgm:cxn modelId="{F2CEB577-3517-4BC3-AADE-2B50559F8A09}" type="presOf" srcId="{0E2F0FD0-8200-4746-9245-5A15BA1956ED}" destId="{5FF14FF6-C67A-4DE1-ABB0-80284EC3E57B}" srcOrd="0" destOrd="0" presId="urn:microsoft.com/office/officeart/2005/8/layout/hierarchy3"/>
    <dgm:cxn modelId="{9423E3A4-CAF7-454F-9DF5-B417CE362300}" type="presOf" srcId="{D823003C-A8EA-42BE-964E-28958FA08D54}" destId="{D1676C5E-32C9-475B-8148-6784931E1388}" srcOrd="0" destOrd="0" presId="urn:microsoft.com/office/officeart/2005/8/layout/hierarchy3"/>
    <dgm:cxn modelId="{BE3273AC-F8CE-4BDC-A740-AC82EBE7E945}" type="presOf" srcId="{12F97A3A-15C9-4A61-9C72-9CD65C1D597C}" destId="{4B15EEFE-1F47-498D-ADCB-9F19D795E9D0}" srcOrd="0" destOrd="0" presId="urn:microsoft.com/office/officeart/2005/8/layout/hierarchy3"/>
    <dgm:cxn modelId="{61A6DC0C-EF6B-44E7-885C-35B213A016F9}" type="presOf" srcId="{43F439B7-8556-42E3-B13F-447909B03336}" destId="{A307AFB6-3431-43A3-976C-B977F6AD264B}" srcOrd="0" destOrd="0" presId="urn:microsoft.com/office/officeart/2005/8/layout/hierarchy3"/>
    <dgm:cxn modelId="{139E0EE2-92BA-42C4-A4AB-62D69AFB00E6}" type="presOf" srcId="{354D35BC-1F2D-4EAA-85A6-BE48232E40CC}" destId="{5363648D-66E0-4B34-AC6C-83E5A4CF1DFD}" srcOrd="0" destOrd="0" presId="urn:microsoft.com/office/officeart/2005/8/layout/hierarchy3"/>
    <dgm:cxn modelId="{E7ECEB4F-BA33-4C08-9FF1-036F16B53554}" type="presOf" srcId="{E860E255-8E02-44BA-9630-667B0746C94A}" destId="{7653EEC8-2A99-478D-953A-C249815B8ED6}" srcOrd="0" destOrd="0" presId="urn:microsoft.com/office/officeart/2005/8/layout/hierarchy3"/>
    <dgm:cxn modelId="{72CE03BE-0F3B-4ADB-85BF-277A360F8DC4}" type="presOf" srcId="{5565D21A-EB5C-49DD-BAD4-7926D0A7B700}" destId="{FE5580F7-C4C4-4070-AF2E-88386998F4A0}" srcOrd="0" destOrd="0" presId="urn:microsoft.com/office/officeart/2005/8/layout/hierarchy3"/>
    <dgm:cxn modelId="{2A6CDA61-D151-4C75-99F2-B29CAC7A52A3}" type="presOf" srcId="{C2F63F04-B0E9-4194-9924-FD3EBB429DAB}" destId="{790E3F31-37E7-433F-A5CE-CB16FF34A3A9}" srcOrd="0" destOrd="0" presId="urn:microsoft.com/office/officeart/2005/8/layout/hierarchy3"/>
    <dgm:cxn modelId="{D9BBF749-85B5-4E20-932E-5A60B865078F}" srcId="{97F0ABBE-D5D0-4B15-B733-F568695A8856}" destId="{E7636FB0-C6DF-44B2-A595-27F46DC906D4}" srcOrd="2" destOrd="0" parTransId="{2B3A4484-2727-4EDF-9567-978478E1E215}" sibTransId="{DCC73462-60DC-4704-B756-F8558FBA77BD}"/>
    <dgm:cxn modelId="{CD623FCB-723F-47D8-8D7D-011BB6A6EE93}" type="presOf" srcId="{C3C41858-8717-4C3C-84E9-3360A7F4086C}" destId="{2717406F-E20C-407E-98ED-1F24C1EB83D8}" srcOrd="0" destOrd="0" presId="urn:microsoft.com/office/officeart/2005/8/layout/hierarchy3"/>
    <dgm:cxn modelId="{234F9E90-DF20-46B6-8F04-5E7EE79760EE}" srcId="{59508381-BDDA-4E8C-BC7C-B78ED07EE39E}" destId="{74C022DB-489A-4A88-818A-ADB4401CF330}" srcOrd="3" destOrd="0" parTransId="{96F2E235-CB2E-4474-8D51-9895B6280F02}" sibTransId="{F696939B-BFD0-4785-A0DE-3C56532E7F58}"/>
    <dgm:cxn modelId="{023312A7-9EB8-401D-B344-DB39D05A1DFF}" type="presOf" srcId="{AB01F461-8F0A-45B7-8F83-D65F4CC3C517}" destId="{FF46F36E-A5ED-4D68-91F3-0EAC3F1191D2}" srcOrd="1" destOrd="0" presId="urn:microsoft.com/office/officeart/2005/8/layout/hierarchy3"/>
    <dgm:cxn modelId="{7D7539D0-2BA2-41F5-BB4B-22DA2B33220A}" type="presOf" srcId="{B2AD441F-BBA7-4BEC-A267-FE4C7CD8ADA9}" destId="{0380C960-1924-4543-B574-BC1766FC1C8F}" srcOrd="0" destOrd="0" presId="urn:microsoft.com/office/officeart/2005/8/layout/hierarchy3"/>
    <dgm:cxn modelId="{B4AAC5E8-9B93-4FC9-A339-22E87338390B}" type="presOf" srcId="{59508381-BDDA-4E8C-BC7C-B78ED07EE39E}" destId="{7C9758F0-1868-4BCC-AF09-3BE39E0042D6}" srcOrd="1" destOrd="0" presId="urn:microsoft.com/office/officeart/2005/8/layout/hierarchy3"/>
    <dgm:cxn modelId="{1BF21046-0D6F-44AF-9D06-1F830F331973}" type="presOf" srcId="{8E27B5B8-930E-4718-9C07-3E2D5C078C65}" destId="{F0647FA6-806B-4E62-8811-51B596C0A1F7}" srcOrd="0" destOrd="0" presId="urn:microsoft.com/office/officeart/2005/8/layout/hierarchy3"/>
    <dgm:cxn modelId="{D8F1E70D-5F3F-46EA-8CFF-64C1CC806062}" type="presOf" srcId="{B81394E0-BDE9-4883-9702-1445BEB57AF1}" destId="{35FA0E77-694F-4302-92D1-55756C5BC5BE}" srcOrd="0" destOrd="0" presId="urn:microsoft.com/office/officeart/2005/8/layout/hierarchy3"/>
    <dgm:cxn modelId="{DB70EAE1-AEEB-4626-A4CD-9889FAC00B2E}" type="presOf" srcId="{30AC01E8-1F7B-43F6-BC0A-70DD06214353}" destId="{3B36AD0E-CC43-4AD3-A196-EA40A427D05D}" srcOrd="1" destOrd="0" presId="urn:microsoft.com/office/officeart/2005/8/layout/hierarchy3"/>
    <dgm:cxn modelId="{6774C7FE-A53B-44E6-A88F-57B6289EAA20}" srcId="{97F0ABBE-D5D0-4B15-B733-F568695A8856}" destId="{72DCE3AD-2139-43D9-A094-CCE505B6A130}" srcOrd="3" destOrd="0" parTransId="{06560104-DD76-4610-89D0-93D28DC3810C}" sibTransId="{902BB569-CE58-4EB5-BA6B-13425AC063FB}"/>
    <dgm:cxn modelId="{67551018-62DB-49CD-AB3F-6F200C6571B3}" srcId="{59508381-BDDA-4E8C-BC7C-B78ED07EE39E}" destId="{3A3402C9-27E7-4BB8-B505-112B51E7C0C2}" srcOrd="2" destOrd="0" parTransId="{9FEB9203-23E2-4367-A66D-A86F13605F4E}" sibTransId="{D201316B-6487-4E97-9757-67A52D3BF309}"/>
    <dgm:cxn modelId="{6E327768-7816-4357-9970-79FC51FE2A35}" type="presOf" srcId="{7A12FF63-E15D-4BBE-8B73-4A3DAF904364}" destId="{F520B58C-1015-4CBE-9380-F855AC5426B7}" srcOrd="0" destOrd="0" presId="urn:microsoft.com/office/officeart/2005/8/layout/hierarchy3"/>
    <dgm:cxn modelId="{41FDB4C3-D56B-4D34-97E0-1AF464C44E61}" srcId="{AB01F461-8F0A-45B7-8F83-D65F4CC3C517}" destId="{7A12FF63-E15D-4BBE-8B73-4A3DAF904364}" srcOrd="5" destOrd="0" parTransId="{41CD0A05-32F4-4279-8B5B-CC8893866D84}" sibTransId="{F185110B-E57B-456F-A688-393E883810A2}"/>
    <dgm:cxn modelId="{6CF291F9-8619-4886-8469-8CA8D78FD9FD}" type="presOf" srcId="{9F791647-C1DA-45D3-A3EC-117DDB0C0E6F}" destId="{CD299964-E5D7-4AB2-91DF-64053F58977E}" srcOrd="0" destOrd="0" presId="urn:microsoft.com/office/officeart/2005/8/layout/hierarchy3"/>
    <dgm:cxn modelId="{06D459DC-9E58-4C20-A394-E63FCB7C9950}" type="presOf" srcId="{97F0ABBE-D5D0-4B15-B733-F568695A8856}" destId="{141C8125-0E03-481F-B78F-71E7ABA5C2AD}" srcOrd="0" destOrd="0" presId="urn:microsoft.com/office/officeart/2005/8/layout/hierarchy3"/>
    <dgm:cxn modelId="{DF13076A-6984-470A-A831-222D3FA8ABB7}" type="presOf" srcId="{71816DD0-841D-482F-87E1-1710163EFD13}" destId="{12AFD21C-52D2-42E2-B236-08EDAEBB9D65}" srcOrd="0" destOrd="0" presId="urn:microsoft.com/office/officeart/2005/8/layout/hierarchy3"/>
    <dgm:cxn modelId="{1C86D788-55AC-4DB0-B1F0-3531F3A02A1B}" type="presOf" srcId="{E7636FB0-C6DF-44B2-A595-27F46DC906D4}" destId="{A4137CB9-78CF-4265-B573-095FBA95EF89}" srcOrd="0" destOrd="0" presId="urn:microsoft.com/office/officeart/2005/8/layout/hierarchy3"/>
    <dgm:cxn modelId="{72E688A8-CD82-4A0E-98A5-D1EE1F9492CC}" srcId="{354D35BC-1F2D-4EAA-85A6-BE48232E40CC}" destId="{97F0ABBE-D5D0-4B15-B733-F568695A8856}" srcOrd="4" destOrd="0" parTransId="{5DB83438-CA92-4EE1-9E20-C456A4D68811}" sibTransId="{174F84ED-D00E-4BE2-BD89-39AEF790C12A}"/>
    <dgm:cxn modelId="{CC12B516-4891-4128-A96F-6497CF1FA179}" type="presOf" srcId="{86BA74F2-517E-460F-8310-8CF361495833}" destId="{EF4966DE-73DF-4243-AFD7-0F6D6A9D1037}" srcOrd="1" destOrd="0" presId="urn:microsoft.com/office/officeart/2005/8/layout/hierarchy3"/>
    <dgm:cxn modelId="{B6775B96-FCE6-42A2-A869-9E4346E07982}" type="presOf" srcId="{96F2E235-CB2E-4474-8D51-9895B6280F02}" destId="{BF7B11E8-C423-44D0-B212-95624E9C8160}" srcOrd="0" destOrd="0" presId="urn:microsoft.com/office/officeart/2005/8/layout/hierarchy3"/>
    <dgm:cxn modelId="{B0C461B5-EA4C-4E87-8B00-220B397E1DA0}" type="presOf" srcId="{43460FC6-E5F4-45DB-97C4-C28E7CE805A1}" destId="{2B517470-75ED-4B62-922E-F40087E6752C}" srcOrd="0" destOrd="0" presId="urn:microsoft.com/office/officeart/2005/8/layout/hierarchy3"/>
    <dgm:cxn modelId="{86D06746-9DC2-410D-BBB3-4C07CF195180}" srcId="{AB01F461-8F0A-45B7-8F83-D65F4CC3C517}" destId="{7D310C78-4952-4215-BF49-F9821952A3BF}" srcOrd="2" destOrd="0" parTransId="{838925C4-E588-4425-8D15-9D4DC61E82D1}" sibTransId="{66F5602F-884E-4E45-AACC-0B9CF36C64BD}"/>
    <dgm:cxn modelId="{904215AD-A8B3-4244-9809-8ACAF0592E03}" type="presOf" srcId="{44BBD6BB-3D55-49A5-9193-95BEA0AE9624}" destId="{ED4509CF-3F7E-4260-8C97-54CD4358C4EA}" srcOrd="0" destOrd="0" presId="urn:microsoft.com/office/officeart/2005/8/layout/hierarchy3"/>
    <dgm:cxn modelId="{D6141925-DFA7-4032-852B-93C0881305E1}" srcId="{354D35BC-1F2D-4EAA-85A6-BE48232E40CC}" destId="{AB01F461-8F0A-45B7-8F83-D65F4CC3C517}" srcOrd="0" destOrd="0" parTransId="{CA931EE5-AC48-4663-96D1-67FB2602E149}" sibTransId="{00200978-CB5B-4B6F-8894-C694BE4383C2}"/>
    <dgm:cxn modelId="{20D7CCE9-1F0F-42E4-8061-DE96BCE5B1B7}" type="presOf" srcId="{9BDECBE4-FAD1-442E-B357-4DFAE77D0562}" destId="{F051A2A6-5854-4D26-A894-390520F3E79E}" srcOrd="0" destOrd="0" presId="urn:microsoft.com/office/officeart/2005/8/layout/hierarchy3"/>
    <dgm:cxn modelId="{9FBDFFD3-692C-494C-B328-57BFBEDC0784}" srcId="{86BA74F2-517E-460F-8310-8CF361495833}" destId="{5354B872-F97B-4BB7-B4F1-EC8919E97EAA}" srcOrd="1" destOrd="0" parTransId="{425F0FF8-7C96-4648-8D7B-F47B5A16E0D1}" sibTransId="{07859DA4-5E37-4E73-8504-6BF7C3CC9A71}"/>
    <dgm:cxn modelId="{E27DB33B-267F-40DA-BDC7-0A5F9AB8A8FF}" type="presOf" srcId="{54456840-29B6-4DA1-950A-2046FB5C5675}" destId="{73608D8E-CD44-44B0-8A60-C6B13E1D80FA}" srcOrd="0" destOrd="0" presId="urn:microsoft.com/office/officeart/2005/8/layout/hierarchy3"/>
    <dgm:cxn modelId="{32251FD6-969C-44EF-B7CB-AE4F72A9DDEB}" type="presOf" srcId="{425F0FF8-7C96-4648-8D7B-F47B5A16E0D1}" destId="{0E5726F8-D07C-4950-B205-5C2BE2E0B734}" srcOrd="0" destOrd="0" presId="urn:microsoft.com/office/officeart/2005/8/layout/hierarchy3"/>
    <dgm:cxn modelId="{61A18541-AF25-4CF5-B9D4-6E19BA924D3C}" type="presOf" srcId="{085A0DC9-41CE-433E-888C-58612E1D2B21}" destId="{1AEA4E09-21A8-4C8C-899C-E13C65F06FCC}" srcOrd="0" destOrd="0" presId="urn:microsoft.com/office/officeart/2005/8/layout/hierarchy3"/>
    <dgm:cxn modelId="{822D2626-C165-4F78-96F9-15E5E4B8062F}" srcId="{354D35BC-1F2D-4EAA-85A6-BE48232E40CC}" destId="{8B37F236-DD10-4E7F-B8E7-C94829AB9BCD}" srcOrd="5" destOrd="0" parTransId="{537ACCB1-CDB1-4178-B1A5-A6CAD6FCF978}" sibTransId="{17FEB760-E216-4916-A538-0DAE8742CC9F}"/>
    <dgm:cxn modelId="{CF432F02-562E-42FA-B3E7-631BECF1489E}" type="presOf" srcId="{D1F44FCF-4023-4B0A-9DF7-0A592D556DDD}" destId="{0056683F-E978-4093-999E-31C85D922207}" srcOrd="0" destOrd="0" presId="urn:microsoft.com/office/officeart/2005/8/layout/hierarchy3"/>
    <dgm:cxn modelId="{BED87255-410A-4657-9D17-5CCCC7BC1138}" type="presOf" srcId="{8B37F236-DD10-4E7F-B8E7-C94829AB9BCD}" destId="{3C89107A-8F1D-4FEB-90A7-C5899857143B}" srcOrd="1" destOrd="0" presId="urn:microsoft.com/office/officeart/2005/8/layout/hierarchy3"/>
    <dgm:cxn modelId="{4A575C6D-22B1-410E-A249-E772DB366ABC}" type="presOf" srcId="{247D3E16-4E44-4479-A2A5-85E6F706995C}" destId="{937AAAF2-0737-4067-94E9-1DA90317891B}" srcOrd="0" destOrd="0" presId="urn:microsoft.com/office/officeart/2005/8/layout/hierarchy3"/>
    <dgm:cxn modelId="{725BFCAD-7138-455C-9B38-60761F325AF5}" type="presOf" srcId="{C31D2F7D-EC26-45C5-9284-2D5F5E2B3A9C}" destId="{7AC99B2E-9BEA-42D4-98F1-3777E62E81DB}" srcOrd="0" destOrd="0" presId="urn:microsoft.com/office/officeart/2005/8/layout/hierarchy3"/>
    <dgm:cxn modelId="{293BC525-5B85-480D-8CC4-BDA6483B2D4F}" srcId="{87346056-285D-4591-8C82-33B2DE1822D8}" destId="{E860E255-8E02-44BA-9630-667B0746C94A}" srcOrd="1" destOrd="0" parTransId="{54456840-29B6-4DA1-950A-2046FB5C5675}" sibTransId="{E88A0621-9DBF-436C-9ABD-43832B0C60FB}"/>
    <dgm:cxn modelId="{0229A9A6-8183-40AF-A8C5-E5E160A58C5C}" srcId="{71816DD0-841D-482F-87E1-1710163EFD13}" destId="{C3C435E6-E116-475F-8D6D-C232F7D94E15}" srcOrd="2" destOrd="0" parTransId="{C3C41858-8717-4C3C-84E9-3360A7F4086C}" sibTransId="{60CB77D1-5ECD-4126-81C5-9CCE89519EBF}"/>
    <dgm:cxn modelId="{61F77AF5-225C-40EF-ABBB-E06D347734A5}" type="presOf" srcId="{74C022DB-489A-4A88-818A-ADB4401CF330}" destId="{825E6AC6-4213-47FA-9A01-C907C6E073DB}" srcOrd="0" destOrd="0" presId="urn:microsoft.com/office/officeart/2005/8/layout/hierarchy3"/>
    <dgm:cxn modelId="{CF10A244-2DBC-4EFB-A01A-9B1000714004}" srcId="{30AC01E8-1F7B-43F6-BC0A-70DD06214353}" destId="{ADFCCBF2-2AEA-49AF-AF8A-7C638B01F4B3}" srcOrd="0" destOrd="0" parTransId="{9EDEDFA9-8BB5-482D-A568-D4AD4EDAEC0A}" sibTransId="{B4D0683B-F1EF-4091-884E-E6916CAC6815}"/>
    <dgm:cxn modelId="{0018CB0F-8F14-45B6-B2DE-A75AC41BFD70}" srcId="{87346056-285D-4591-8C82-33B2DE1822D8}" destId="{8617E666-A00B-44AC-B088-3EB90455DFB2}" srcOrd="4" destOrd="0" parTransId="{0F4B709B-D871-4E9D-980A-6DF8F74EFF53}" sibTransId="{1BC9E4CD-C80B-4B37-9491-3E3D1299D95E}"/>
    <dgm:cxn modelId="{44575237-5FA8-4785-ACD4-CA391D7E14F9}" srcId="{59508381-BDDA-4E8C-BC7C-B78ED07EE39E}" destId="{B2AD441F-BBA7-4BEC-A267-FE4C7CD8ADA9}" srcOrd="5" destOrd="0" parTransId="{B06D9E06-F979-461B-B15C-EFBE320158CD}" sibTransId="{0F1C1847-4A22-4270-9256-E4FA885CE0BB}"/>
    <dgm:cxn modelId="{49A59618-F270-42BC-BD4E-438E8BFEA0A3}" type="presOf" srcId="{7113A5F8-6DCE-483C-BA92-220AF84ACD57}" destId="{9FDE4B40-2D64-42DA-BAAE-0B9938E42597}" srcOrd="0" destOrd="0" presId="urn:microsoft.com/office/officeart/2005/8/layout/hierarchy3"/>
    <dgm:cxn modelId="{84B23FD4-C555-4DE4-9348-88975E5B233F}" type="presOf" srcId="{ADFCCBF2-2AEA-49AF-AF8A-7C638B01F4B3}" destId="{0D239387-DC97-4C36-8999-FDFDFF3D739B}" srcOrd="0" destOrd="0" presId="urn:microsoft.com/office/officeart/2005/8/layout/hierarchy3"/>
    <dgm:cxn modelId="{51F182B4-A43B-4C4A-A61C-C5F7687D2CEC}" type="presOf" srcId="{2CA41D84-7444-4D7C-A866-D38299D7F242}" destId="{6C958BCF-8C02-413C-A24B-A8B6F8C1BA32}" srcOrd="0" destOrd="0" presId="urn:microsoft.com/office/officeart/2005/8/layout/hierarchy3"/>
    <dgm:cxn modelId="{018522BE-77FB-4D35-B22F-452DF024FAB4}" type="presOf" srcId="{D99E1DBC-9458-411E-BF0F-1B53D5129B4D}" destId="{1068845D-F5B8-4DCD-8E37-05A4E47C0A71}" srcOrd="0" destOrd="0" presId="urn:microsoft.com/office/officeart/2005/8/layout/hierarchy3"/>
    <dgm:cxn modelId="{AABDAAC0-731A-4AA4-BFCC-272C502CC71C}" srcId="{8B37F236-DD10-4E7F-B8E7-C94829AB9BCD}" destId="{3DB63866-C325-4823-AC59-91F978007FD7}" srcOrd="0" destOrd="0" parTransId="{2EDA260F-A15C-4584-A420-F9C1D1C471B5}" sibTransId="{62EBBD8E-9D7F-4419-AEA1-BBEAB37433B9}"/>
    <dgm:cxn modelId="{ACD76513-A9AB-407C-A66B-C5F38E4E0065}" type="presOf" srcId="{B06D9E06-F979-461B-B15C-EFBE320158CD}" destId="{F9BC214A-DB51-4CD8-B3C3-9D0BEE6B4CC5}" srcOrd="0" destOrd="0" presId="urn:microsoft.com/office/officeart/2005/8/layout/hierarchy3"/>
    <dgm:cxn modelId="{B60C5067-AAE6-44C9-9B08-E5E9E0926ECD}" type="presOf" srcId="{EFC13256-2C4F-4ABE-9050-69BD4DE3D377}" destId="{FA16B25E-DD6F-4BC1-842F-CC3B6FB82CF3}" srcOrd="0" destOrd="0" presId="urn:microsoft.com/office/officeart/2005/8/layout/hierarchy3"/>
    <dgm:cxn modelId="{DE65BA87-01CD-445F-AD8C-DF46A31F10D0}" type="presOf" srcId="{06560104-DD76-4610-89D0-93D28DC3810C}" destId="{D2A91938-28BF-4AED-8B5B-C9C8F96B1006}" srcOrd="0" destOrd="0" presId="urn:microsoft.com/office/officeart/2005/8/layout/hierarchy3"/>
    <dgm:cxn modelId="{A09D6A4D-29C3-4188-8855-5DBD4A108C9D}" type="presOf" srcId="{9FEB9203-23E2-4367-A66D-A86F13605F4E}" destId="{6C754FA6-3DFA-4385-B238-CB86871B1D35}" srcOrd="0" destOrd="0" presId="urn:microsoft.com/office/officeart/2005/8/layout/hierarchy3"/>
    <dgm:cxn modelId="{084511CD-0CB7-414D-AFE7-0AA9756B0DF0}" type="presOf" srcId="{17595FDA-44C5-464C-BE77-7CEDE40E6EC1}" destId="{FA49079D-8B0A-441A-8F8A-847BFF271714}" srcOrd="0" destOrd="0" presId="urn:microsoft.com/office/officeart/2005/8/layout/hierarchy3"/>
    <dgm:cxn modelId="{9F3D9E2F-EA03-4CB9-BA80-3C709771B3FA}" type="presOf" srcId="{28A0C26A-2F04-48C3-B9F3-FB1AB1D74527}" destId="{1FE16D80-FECC-4308-94F9-F6DFC4E88E41}" srcOrd="0" destOrd="0" presId="urn:microsoft.com/office/officeart/2005/8/layout/hierarchy3"/>
    <dgm:cxn modelId="{74CA8A8D-A7B1-4E72-BBF2-DFFC76F779D2}" srcId="{71816DD0-841D-482F-87E1-1710163EFD13}" destId="{4044F0E1-FE15-4E9E-B02A-1336CA144B1E}" srcOrd="0" destOrd="0" parTransId="{3CD92BE8-13F8-4734-BCF4-E364B0322E35}" sibTransId="{E2D5D534-8C12-4740-B104-D61F926C788F}"/>
    <dgm:cxn modelId="{6F86D485-37BB-4699-ABA5-8A3D088E7031}" srcId="{87346056-285D-4591-8C82-33B2DE1822D8}" destId="{43460FC6-E5F4-45DB-97C4-C28E7CE805A1}" srcOrd="3" destOrd="0" parTransId="{D99E1DBC-9458-411E-BF0F-1B53D5129B4D}" sibTransId="{EBD48C6B-1932-4D05-A45B-9BCEE86B6EBD}"/>
    <dgm:cxn modelId="{61F01A49-3BF7-4F87-A35D-4EFAEAFB12EB}" type="presOf" srcId="{9EDEDFA9-8BB5-482D-A568-D4AD4EDAEC0A}" destId="{6730FFAB-5E5D-4BCC-914C-E40A5FB46761}" srcOrd="0" destOrd="0" presId="urn:microsoft.com/office/officeart/2005/8/layout/hierarchy3"/>
    <dgm:cxn modelId="{0C0A7F38-9312-4FFE-9D7C-7314A2ED786F}" type="presOf" srcId="{2EDA260F-A15C-4584-A420-F9C1D1C471B5}" destId="{8619D0CB-8D35-4D6B-8C3D-FF8B5E64CD5E}" srcOrd="0" destOrd="0" presId="urn:microsoft.com/office/officeart/2005/8/layout/hierarchy3"/>
    <dgm:cxn modelId="{E9D55855-84A9-4520-8C65-E0AB3F9E1E38}" srcId="{354D35BC-1F2D-4EAA-85A6-BE48232E40CC}" destId="{59508381-BDDA-4E8C-BC7C-B78ED07EE39E}" srcOrd="2" destOrd="0" parTransId="{FC0EACBB-E090-4A2C-9B39-6C4D7D28673E}" sibTransId="{B9361DED-B6D3-4648-9BA6-B9A86E34021B}"/>
    <dgm:cxn modelId="{0EB8D593-879A-4EDE-A971-751B196CFD7A}" srcId="{30AC01E8-1F7B-43F6-BC0A-70DD06214353}" destId="{43F439B7-8556-42E3-B13F-447909B03336}" srcOrd="2" destOrd="0" parTransId="{E7236B83-C7FE-4FFF-BF20-BE4FA19AC1DE}" sibTransId="{3EE6D6CD-46C5-43CE-9116-A53E68456756}"/>
    <dgm:cxn modelId="{DC751B6A-C08B-4A71-8A3F-DB9B48DFB1AC}" type="presOf" srcId="{59508381-BDDA-4E8C-BC7C-B78ED07EE39E}" destId="{2417A736-F546-4F20-9B1C-7C64AC79CEA2}" srcOrd="0" destOrd="0" presId="urn:microsoft.com/office/officeart/2005/8/layout/hierarchy3"/>
    <dgm:cxn modelId="{BCF8A6E9-90B6-49AD-8513-3227254B7748}" srcId="{354D35BC-1F2D-4EAA-85A6-BE48232E40CC}" destId="{71816DD0-841D-482F-87E1-1710163EFD13}" srcOrd="1" destOrd="0" parTransId="{80B1FA3F-9BD7-4D83-9EA9-5A8D8DCE9D74}" sibTransId="{0F5F0357-4514-4A65-A102-62FAD3706D4F}"/>
    <dgm:cxn modelId="{76B06992-E9C7-4B73-B558-F4CD9557C6AD}" srcId="{354D35BC-1F2D-4EAA-85A6-BE48232E40CC}" destId="{86BA74F2-517E-460F-8310-8CF361495833}" srcOrd="7" destOrd="0" parTransId="{7CB52F5E-E2BE-414B-99DF-3F53FC53A002}" sibTransId="{5E0AA94C-975C-4C77-BDD2-ECD197440BEE}"/>
    <dgm:cxn modelId="{EC5CDCC5-6D28-4FB2-8DEC-25E62BA1638A}" type="presOf" srcId="{5354B872-F97B-4BB7-B4F1-EC8919E97EAA}" destId="{A8925BE4-A564-41C2-A751-448FC33DE65B}" srcOrd="0" destOrd="0" presId="urn:microsoft.com/office/officeart/2005/8/layout/hierarchy3"/>
    <dgm:cxn modelId="{2F2773BF-8545-48FA-9BFD-2FADA47C1342}" type="presOf" srcId="{7F009598-64E0-43D6-A027-9A7CD79A52B3}" destId="{00064CBB-E916-401D-9A68-E3A7C2241785}" srcOrd="0" destOrd="0" presId="urn:microsoft.com/office/officeart/2005/8/layout/hierarchy3"/>
    <dgm:cxn modelId="{4D28D3E3-CB4D-474F-B229-A82B5F6F021D}" type="presOf" srcId="{41CD0A05-32F4-4279-8B5B-CC8893866D84}" destId="{DD03CE69-3E0B-4579-A24C-E3D81AE177ED}" srcOrd="0" destOrd="0" presId="urn:microsoft.com/office/officeart/2005/8/layout/hierarchy3"/>
    <dgm:cxn modelId="{89DCA1DA-D118-4492-AAB0-3B765578E9BD}" type="presOf" srcId="{0F4B709B-D871-4E9D-980A-6DF8F74EFF53}" destId="{84A02D01-D901-49A7-AA55-A2D7623D0B9E}" srcOrd="0" destOrd="0" presId="urn:microsoft.com/office/officeart/2005/8/layout/hierarchy3"/>
    <dgm:cxn modelId="{91905713-1E68-4F73-A841-631113082B92}" type="presOf" srcId="{E6FFC343-EF4B-4BEB-8A8B-6904F45D52DE}" destId="{6575D566-F2D2-43D3-B477-EF9B7C47C070}" srcOrd="0" destOrd="0" presId="urn:microsoft.com/office/officeart/2005/8/layout/hierarchy3"/>
    <dgm:cxn modelId="{7FCD8C93-9A78-4B44-B375-783374810553}" type="presOf" srcId="{72DCE3AD-2139-43D9-A094-CCE505B6A130}" destId="{54A20CC6-8F31-41ED-83FC-12BCF0927CD9}" srcOrd="0" destOrd="0" presId="urn:microsoft.com/office/officeart/2005/8/layout/hierarchy3"/>
    <dgm:cxn modelId="{E1AEA616-BD5B-46E1-AD41-79061B439248}" type="presOf" srcId="{4044F0E1-FE15-4E9E-B02A-1336CA144B1E}" destId="{16C7F150-CCE7-458F-BAC7-82B95C85A055}" srcOrd="0" destOrd="0" presId="urn:microsoft.com/office/officeart/2005/8/layout/hierarchy3"/>
    <dgm:cxn modelId="{3C638335-7C8C-4313-B0E2-6B97A5219DDF}" type="presOf" srcId="{8617E666-A00B-44AC-B088-3EB90455DFB2}" destId="{35A5BF80-E72F-47BA-9679-4D92D580C06E}" srcOrd="0" destOrd="0" presId="urn:microsoft.com/office/officeart/2005/8/layout/hierarchy3"/>
    <dgm:cxn modelId="{7223D254-7422-468B-AD48-CD50861237C3}" srcId="{AB01F461-8F0A-45B7-8F83-D65F4CC3C517}" destId="{EC8F9496-CEFF-4D4A-8A75-08DEAE15066B}" srcOrd="1" destOrd="0" parTransId="{D06B9631-2288-4E4D-8D1D-B645A7C88D25}" sibTransId="{3BD30ACF-EA89-4BCA-985B-D8F190555AAB}"/>
    <dgm:cxn modelId="{542C4028-127C-43FE-B261-C2808793B821}" srcId="{8B37F236-DD10-4E7F-B8E7-C94829AB9BCD}" destId="{28A0C26A-2F04-48C3-B9F3-FB1AB1D74527}" srcOrd="2" destOrd="0" parTransId="{38B01398-E265-41AF-BF8D-C4CEE743782C}" sibTransId="{37F34336-84E8-40B6-92B2-F2AB43FD3E9A}"/>
    <dgm:cxn modelId="{3A0B2893-6BEC-4E41-8695-4B3E3E363B9D}" type="presOf" srcId="{87346056-285D-4591-8C82-33B2DE1822D8}" destId="{6657C0A5-09DD-45D8-B790-B2BBFD20208A}" srcOrd="1" destOrd="0" presId="urn:microsoft.com/office/officeart/2005/8/layout/hierarchy3"/>
    <dgm:cxn modelId="{215A4128-123A-4981-95BB-5E6AD0D481DD}" type="presOf" srcId="{2C181838-F8F3-4B02-9EAF-803A79E08A2C}" destId="{D35BD585-225C-4533-836B-5A057CDD4C9B}" srcOrd="0" destOrd="0" presId="urn:microsoft.com/office/officeart/2005/8/layout/hierarchy3"/>
    <dgm:cxn modelId="{D7913D99-24D1-47BD-9D9E-CA6353D47506}" type="presOf" srcId="{1A2B48C8-519C-4E59-BCC7-DBDB79EE630B}" destId="{3F76FD13-21DB-4DEF-97E7-A892F80B44AC}" srcOrd="0" destOrd="0" presId="urn:microsoft.com/office/officeart/2005/8/layout/hierarchy3"/>
    <dgm:cxn modelId="{E1B6FCC2-D709-4A1B-B025-2B33D146C5F3}" type="presOf" srcId="{AB01F461-8F0A-45B7-8F83-D65F4CC3C517}" destId="{D5B2DC0C-7D2F-4A23-892B-1FA91606BCC6}" srcOrd="0" destOrd="0" presId="urn:microsoft.com/office/officeart/2005/8/layout/hierarchy3"/>
    <dgm:cxn modelId="{91FD69C9-A0CB-49E6-B633-42EDE1FC5AB3}" type="presOf" srcId="{5509A126-D029-4517-8745-80B14957B16D}" destId="{8918BBD5-FF38-4CE3-8A4B-66D1C2C71DDE}" srcOrd="0" destOrd="0" presId="urn:microsoft.com/office/officeart/2005/8/layout/hierarchy3"/>
    <dgm:cxn modelId="{6FCACD71-A807-47B6-ADC7-B94B7C32425B}" srcId="{30AC01E8-1F7B-43F6-BC0A-70DD06214353}" destId="{9D0CAAEC-B89D-4779-8C98-07917A921327}" srcOrd="1" destOrd="0" parTransId="{E6FFC343-EF4B-4BEB-8A8B-6904F45D52DE}" sibTransId="{C8D428C1-6EA7-45F8-AC84-55A3681EBD4A}"/>
    <dgm:cxn modelId="{FA471E79-1F1D-4B9D-9DA6-8C4F38A1E245}" srcId="{87346056-285D-4591-8C82-33B2DE1822D8}" destId="{7113A5F8-6DCE-483C-BA92-220AF84ACD57}" srcOrd="5" destOrd="0" parTransId="{9BDECBE4-FAD1-442E-B357-4DFAE77D0562}" sibTransId="{989C7C46-B4D1-4E88-9679-95940904B9E6}"/>
    <dgm:cxn modelId="{2B789BF9-28D1-4699-94C6-363DE0D8CF40}" type="presOf" srcId="{3DB63866-C325-4823-AC59-91F978007FD7}" destId="{E82F9EC4-E11F-4AE2-BA0E-221F8453EC7F}" srcOrd="0" destOrd="0" presId="urn:microsoft.com/office/officeart/2005/8/layout/hierarchy3"/>
    <dgm:cxn modelId="{E6BE25BF-100F-4A53-A0DE-B29EFA536AC9}" type="presOf" srcId="{30AC01E8-1F7B-43F6-BC0A-70DD06214353}" destId="{4862EF85-1486-42B2-B3EA-FD8FF5BED2D2}" srcOrd="0" destOrd="0" presId="urn:microsoft.com/office/officeart/2005/8/layout/hierarchy3"/>
    <dgm:cxn modelId="{9CDCE39D-4C15-4F5A-8C2B-AE214856E667}" srcId="{97F0ABBE-D5D0-4B15-B733-F568695A8856}" destId="{C31D2F7D-EC26-45C5-9284-2D5F5E2B3A9C}" srcOrd="1" destOrd="0" parTransId="{7F009598-64E0-43D6-A027-9A7CD79A52B3}" sibTransId="{D5915E7B-1FC1-4E45-96F8-1BE7F967D409}"/>
    <dgm:cxn modelId="{9CAA9FFF-F062-4C56-8978-DCAD5F6F5081}" type="presOf" srcId="{87346056-285D-4591-8C82-33B2DE1822D8}" destId="{B719827E-69B5-4FBF-AD5C-C310C5EBF66C}" srcOrd="0" destOrd="0" presId="urn:microsoft.com/office/officeart/2005/8/layout/hierarchy3"/>
    <dgm:cxn modelId="{9456F706-F04A-45C2-955E-73405506E6A3}" type="presParOf" srcId="{5363648D-66E0-4B34-AC6C-83E5A4CF1DFD}" destId="{F790963E-F9CF-446F-A088-41FFBBFD67B4}" srcOrd="0" destOrd="0" presId="urn:microsoft.com/office/officeart/2005/8/layout/hierarchy3"/>
    <dgm:cxn modelId="{F4C2063E-95D2-480C-AD34-324765ACBC45}" type="presParOf" srcId="{F790963E-F9CF-446F-A088-41FFBBFD67B4}" destId="{90C2C509-76C9-4877-9546-98EEF183C045}" srcOrd="0" destOrd="0" presId="urn:microsoft.com/office/officeart/2005/8/layout/hierarchy3"/>
    <dgm:cxn modelId="{11572870-ED10-4B1E-842F-8DAE02AC0823}" type="presParOf" srcId="{90C2C509-76C9-4877-9546-98EEF183C045}" destId="{D5B2DC0C-7D2F-4A23-892B-1FA91606BCC6}" srcOrd="0" destOrd="0" presId="urn:microsoft.com/office/officeart/2005/8/layout/hierarchy3"/>
    <dgm:cxn modelId="{BCA595B4-EF10-4C4B-BCD4-24EF881ED2EC}" type="presParOf" srcId="{90C2C509-76C9-4877-9546-98EEF183C045}" destId="{FF46F36E-A5ED-4D68-91F3-0EAC3F1191D2}" srcOrd="1" destOrd="0" presId="urn:microsoft.com/office/officeart/2005/8/layout/hierarchy3"/>
    <dgm:cxn modelId="{6DE6E7EB-4A2F-452B-A897-1CD3869F6B58}" type="presParOf" srcId="{F790963E-F9CF-446F-A088-41FFBBFD67B4}" destId="{6EF63794-815D-4FCE-AAF4-CD6ED4E24BF6}" srcOrd="1" destOrd="0" presId="urn:microsoft.com/office/officeart/2005/8/layout/hierarchy3"/>
    <dgm:cxn modelId="{BE0FD880-7422-45CE-B151-0FFFD205D77D}" type="presParOf" srcId="{6EF63794-815D-4FCE-AAF4-CD6ED4E24BF6}" destId="{CD299964-E5D7-4AB2-91DF-64053F58977E}" srcOrd="0" destOrd="0" presId="urn:microsoft.com/office/officeart/2005/8/layout/hierarchy3"/>
    <dgm:cxn modelId="{C018A326-172C-441A-A466-8D37E8A27BF7}" type="presParOf" srcId="{6EF63794-815D-4FCE-AAF4-CD6ED4E24BF6}" destId="{35FA0E77-694F-4302-92D1-55756C5BC5BE}" srcOrd="1" destOrd="0" presId="urn:microsoft.com/office/officeart/2005/8/layout/hierarchy3"/>
    <dgm:cxn modelId="{D0A66219-D4C1-4F98-83EB-3F2CDC00AF36}" type="presParOf" srcId="{6EF63794-815D-4FCE-AAF4-CD6ED4E24BF6}" destId="{89E548D3-D824-4AD9-92F4-071E8262E2B3}" srcOrd="2" destOrd="0" presId="urn:microsoft.com/office/officeart/2005/8/layout/hierarchy3"/>
    <dgm:cxn modelId="{0F6A4622-3034-4264-B2CD-01A3DCC2E595}" type="presParOf" srcId="{6EF63794-815D-4FCE-AAF4-CD6ED4E24BF6}" destId="{304B0E0A-449C-4800-A57B-6ADBA687653B}" srcOrd="3" destOrd="0" presId="urn:microsoft.com/office/officeart/2005/8/layout/hierarchy3"/>
    <dgm:cxn modelId="{C8BA6476-8C54-4B79-85F7-DCD7F0C27C9D}" type="presParOf" srcId="{6EF63794-815D-4FCE-AAF4-CD6ED4E24BF6}" destId="{36746370-5315-4CC1-AD13-BDC52CDB9BF8}" srcOrd="4" destOrd="0" presId="urn:microsoft.com/office/officeart/2005/8/layout/hierarchy3"/>
    <dgm:cxn modelId="{AAD2FB4D-377E-47B9-9BBD-256AAA9A33BF}" type="presParOf" srcId="{6EF63794-815D-4FCE-AAF4-CD6ED4E24BF6}" destId="{025914D4-7F43-40E0-9C26-4D00DB05224D}" srcOrd="5" destOrd="0" presId="urn:microsoft.com/office/officeart/2005/8/layout/hierarchy3"/>
    <dgm:cxn modelId="{3B9C24E3-BEE7-4855-9003-3BA280AE0A49}" type="presParOf" srcId="{6EF63794-815D-4FCE-AAF4-CD6ED4E24BF6}" destId="{6C958BCF-8C02-413C-A24B-A8B6F8C1BA32}" srcOrd="6" destOrd="0" presId="urn:microsoft.com/office/officeart/2005/8/layout/hierarchy3"/>
    <dgm:cxn modelId="{746659E7-89DD-459B-9740-CB337B4B6D2C}" type="presParOf" srcId="{6EF63794-815D-4FCE-AAF4-CD6ED4E24BF6}" destId="{8694C215-4AC4-45A9-B238-FD5D64FEE88A}" srcOrd="7" destOrd="0" presId="urn:microsoft.com/office/officeart/2005/8/layout/hierarchy3"/>
    <dgm:cxn modelId="{71818879-DDA7-4C3C-A4BF-4F288ED937E1}" type="presParOf" srcId="{6EF63794-815D-4FCE-AAF4-CD6ED4E24BF6}" destId="{790E3F31-37E7-433F-A5CE-CB16FF34A3A9}" srcOrd="8" destOrd="0" presId="urn:microsoft.com/office/officeart/2005/8/layout/hierarchy3"/>
    <dgm:cxn modelId="{34699EAA-28AA-456B-A351-D145702CFD39}" type="presParOf" srcId="{6EF63794-815D-4FCE-AAF4-CD6ED4E24BF6}" destId="{4F3CEA63-6AD3-447F-B23B-43C9890A7B45}" srcOrd="9" destOrd="0" presId="urn:microsoft.com/office/officeart/2005/8/layout/hierarchy3"/>
    <dgm:cxn modelId="{7D3F9C2C-7E53-4CB3-9346-01674F86FF4E}" type="presParOf" srcId="{6EF63794-815D-4FCE-AAF4-CD6ED4E24BF6}" destId="{DD03CE69-3E0B-4579-A24C-E3D81AE177ED}" srcOrd="10" destOrd="0" presId="urn:microsoft.com/office/officeart/2005/8/layout/hierarchy3"/>
    <dgm:cxn modelId="{E53CCD7F-4F21-40CE-B58D-59C11BC0A09F}" type="presParOf" srcId="{6EF63794-815D-4FCE-AAF4-CD6ED4E24BF6}" destId="{F520B58C-1015-4CBE-9380-F855AC5426B7}" srcOrd="11" destOrd="0" presId="urn:microsoft.com/office/officeart/2005/8/layout/hierarchy3"/>
    <dgm:cxn modelId="{6D9FC185-BCA0-41BB-9796-540197B3E11B}" type="presParOf" srcId="{5363648D-66E0-4B34-AC6C-83E5A4CF1DFD}" destId="{0F24DB0C-F9BC-4011-A550-D4828B536FC7}" srcOrd="1" destOrd="0" presId="urn:microsoft.com/office/officeart/2005/8/layout/hierarchy3"/>
    <dgm:cxn modelId="{4D206798-7D9A-4E29-AB2D-4602EE276571}" type="presParOf" srcId="{0F24DB0C-F9BC-4011-A550-D4828B536FC7}" destId="{AB958009-018D-43F6-A305-3B7FD484D580}" srcOrd="0" destOrd="0" presId="urn:microsoft.com/office/officeart/2005/8/layout/hierarchy3"/>
    <dgm:cxn modelId="{CA6B9270-6BF8-4302-B948-A92272C65BBE}" type="presParOf" srcId="{AB958009-018D-43F6-A305-3B7FD484D580}" destId="{12AFD21C-52D2-42E2-B236-08EDAEBB9D65}" srcOrd="0" destOrd="0" presId="urn:microsoft.com/office/officeart/2005/8/layout/hierarchy3"/>
    <dgm:cxn modelId="{CA58E28B-EC00-43E8-A1FF-815ED158F1ED}" type="presParOf" srcId="{AB958009-018D-43F6-A305-3B7FD484D580}" destId="{0E17FE03-38BD-4CBA-9F5B-8C76F8B18A3F}" srcOrd="1" destOrd="0" presId="urn:microsoft.com/office/officeart/2005/8/layout/hierarchy3"/>
    <dgm:cxn modelId="{C600B2EE-28C8-4D10-88C7-E808BB142C98}" type="presParOf" srcId="{0F24DB0C-F9BC-4011-A550-D4828B536FC7}" destId="{B9998EB2-D656-4A97-B025-87EBD36431BA}" srcOrd="1" destOrd="0" presId="urn:microsoft.com/office/officeart/2005/8/layout/hierarchy3"/>
    <dgm:cxn modelId="{EFBA9035-3C31-4DA1-921E-152DA82E1FA6}" type="presParOf" srcId="{B9998EB2-D656-4A97-B025-87EBD36431BA}" destId="{AD1E4E55-6F34-477C-9329-3B9837B204CA}" srcOrd="0" destOrd="0" presId="urn:microsoft.com/office/officeart/2005/8/layout/hierarchy3"/>
    <dgm:cxn modelId="{4F5198CA-4C52-41EB-85A6-02D0A5BD4629}" type="presParOf" srcId="{B9998EB2-D656-4A97-B025-87EBD36431BA}" destId="{16C7F150-CCE7-458F-BAC7-82B95C85A055}" srcOrd="1" destOrd="0" presId="urn:microsoft.com/office/officeart/2005/8/layout/hierarchy3"/>
    <dgm:cxn modelId="{2314A899-4384-4D01-8C5C-1715D2275767}" type="presParOf" srcId="{B9998EB2-D656-4A97-B025-87EBD36431BA}" destId="{1AEA4E09-21A8-4C8C-899C-E13C65F06FCC}" srcOrd="2" destOrd="0" presId="urn:microsoft.com/office/officeart/2005/8/layout/hierarchy3"/>
    <dgm:cxn modelId="{375668BC-D54E-49E7-B1B7-0C9F68E8B4C2}" type="presParOf" srcId="{B9998EB2-D656-4A97-B025-87EBD36431BA}" destId="{ED4509CF-3F7E-4260-8C97-54CD4358C4EA}" srcOrd="3" destOrd="0" presId="urn:microsoft.com/office/officeart/2005/8/layout/hierarchy3"/>
    <dgm:cxn modelId="{F62FC1BA-73B1-4D71-8E71-792F715F5B88}" type="presParOf" srcId="{B9998EB2-D656-4A97-B025-87EBD36431BA}" destId="{2717406F-E20C-407E-98ED-1F24C1EB83D8}" srcOrd="4" destOrd="0" presId="urn:microsoft.com/office/officeart/2005/8/layout/hierarchy3"/>
    <dgm:cxn modelId="{FD0DC2F7-85A5-4AA0-BC7A-71A6AF34D8AD}" type="presParOf" srcId="{B9998EB2-D656-4A97-B025-87EBD36431BA}" destId="{A59641DD-FD0F-4C57-8C78-BEDA7536FB0F}" srcOrd="5" destOrd="0" presId="urn:microsoft.com/office/officeart/2005/8/layout/hierarchy3"/>
    <dgm:cxn modelId="{D5574913-9860-4251-8640-3E1149155404}" type="presParOf" srcId="{5363648D-66E0-4B34-AC6C-83E5A4CF1DFD}" destId="{7073595F-1EFC-452E-A65E-66B0297416CB}" srcOrd="2" destOrd="0" presId="urn:microsoft.com/office/officeart/2005/8/layout/hierarchy3"/>
    <dgm:cxn modelId="{7DF84602-9388-4D84-A8A7-78B731FE15A8}" type="presParOf" srcId="{7073595F-1EFC-452E-A65E-66B0297416CB}" destId="{01923B09-7458-417A-943B-DD22C1CAB9E9}" srcOrd="0" destOrd="0" presId="urn:microsoft.com/office/officeart/2005/8/layout/hierarchy3"/>
    <dgm:cxn modelId="{FEBC6A4E-0C21-4074-840D-66436CBFD2DE}" type="presParOf" srcId="{01923B09-7458-417A-943B-DD22C1CAB9E9}" destId="{2417A736-F546-4F20-9B1C-7C64AC79CEA2}" srcOrd="0" destOrd="0" presId="urn:microsoft.com/office/officeart/2005/8/layout/hierarchy3"/>
    <dgm:cxn modelId="{65B46F3A-2DC8-4231-8F0E-DEC1C59BE468}" type="presParOf" srcId="{01923B09-7458-417A-943B-DD22C1CAB9E9}" destId="{7C9758F0-1868-4BCC-AF09-3BE39E0042D6}" srcOrd="1" destOrd="0" presId="urn:microsoft.com/office/officeart/2005/8/layout/hierarchy3"/>
    <dgm:cxn modelId="{B338E5FE-9640-4BDA-B3D4-E2D7DEC406F9}" type="presParOf" srcId="{7073595F-1EFC-452E-A65E-66B0297416CB}" destId="{723D1E9B-CAE3-4D79-9D37-E4EDBB38187D}" srcOrd="1" destOrd="0" presId="urn:microsoft.com/office/officeart/2005/8/layout/hierarchy3"/>
    <dgm:cxn modelId="{001F47ED-73E8-4E11-8B66-B7B1A43D3DB3}" type="presParOf" srcId="{723D1E9B-CAE3-4D79-9D37-E4EDBB38187D}" destId="{4B15EEFE-1F47-498D-ADCB-9F19D795E9D0}" srcOrd="0" destOrd="0" presId="urn:microsoft.com/office/officeart/2005/8/layout/hierarchy3"/>
    <dgm:cxn modelId="{A535954E-FB53-4E86-8496-0C67951CC6FE}" type="presParOf" srcId="{723D1E9B-CAE3-4D79-9D37-E4EDBB38187D}" destId="{FA16B25E-DD6F-4BC1-842F-CC3B6FB82CF3}" srcOrd="1" destOrd="0" presId="urn:microsoft.com/office/officeart/2005/8/layout/hierarchy3"/>
    <dgm:cxn modelId="{5E8190B9-CFC9-4171-9B4D-D2BE0EFB45BC}" type="presParOf" srcId="{723D1E9B-CAE3-4D79-9D37-E4EDBB38187D}" destId="{0056683F-E978-4093-999E-31C85D922207}" srcOrd="2" destOrd="0" presId="urn:microsoft.com/office/officeart/2005/8/layout/hierarchy3"/>
    <dgm:cxn modelId="{B92CBC05-4183-4BC6-A06E-A3FE0F76BCA5}" type="presParOf" srcId="{723D1E9B-CAE3-4D79-9D37-E4EDBB38187D}" destId="{123043D3-839D-4436-A712-B301A189D26B}" srcOrd="3" destOrd="0" presId="urn:microsoft.com/office/officeart/2005/8/layout/hierarchy3"/>
    <dgm:cxn modelId="{6409736D-984F-4913-82BA-CD697F5DE1D9}" type="presParOf" srcId="{723D1E9B-CAE3-4D79-9D37-E4EDBB38187D}" destId="{6C754FA6-3DFA-4385-B238-CB86871B1D35}" srcOrd="4" destOrd="0" presId="urn:microsoft.com/office/officeart/2005/8/layout/hierarchy3"/>
    <dgm:cxn modelId="{D6E57F86-982E-4D51-8D22-39FD1BD2826F}" type="presParOf" srcId="{723D1E9B-CAE3-4D79-9D37-E4EDBB38187D}" destId="{0581E0D5-996D-4F10-B968-15895A106992}" srcOrd="5" destOrd="0" presId="urn:microsoft.com/office/officeart/2005/8/layout/hierarchy3"/>
    <dgm:cxn modelId="{BFE6017C-B42C-4D5B-9050-7EF9460EB2B6}" type="presParOf" srcId="{723D1E9B-CAE3-4D79-9D37-E4EDBB38187D}" destId="{BF7B11E8-C423-44D0-B212-95624E9C8160}" srcOrd="6" destOrd="0" presId="urn:microsoft.com/office/officeart/2005/8/layout/hierarchy3"/>
    <dgm:cxn modelId="{87F99B04-7D0C-4507-935A-F8E451CA6E0F}" type="presParOf" srcId="{723D1E9B-CAE3-4D79-9D37-E4EDBB38187D}" destId="{825E6AC6-4213-47FA-9A01-C907C6E073DB}" srcOrd="7" destOrd="0" presId="urn:microsoft.com/office/officeart/2005/8/layout/hierarchy3"/>
    <dgm:cxn modelId="{6AC6B1C2-25B2-4D78-A6DC-1578C69862F0}" type="presParOf" srcId="{723D1E9B-CAE3-4D79-9D37-E4EDBB38187D}" destId="{9A44F170-8475-4427-BAB6-AF02C889F153}" srcOrd="8" destOrd="0" presId="urn:microsoft.com/office/officeart/2005/8/layout/hierarchy3"/>
    <dgm:cxn modelId="{4B3E4BD9-41DA-4FEC-87D2-5EEF0812CFAE}" type="presParOf" srcId="{723D1E9B-CAE3-4D79-9D37-E4EDBB38187D}" destId="{1633B0D4-46A2-4C5F-A2FF-403F4A29A8E0}" srcOrd="9" destOrd="0" presId="urn:microsoft.com/office/officeart/2005/8/layout/hierarchy3"/>
    <dgm:cxn modelId="{D2C116D5-47F9-41E1-ABB7-E749BC55FF15}" type="presParOf" srcId="{723D1E9B-CAE3-4D79-9D37-E4EDBB38187D}" destId="{F9BC214A-DB51-4CD8-B3C3-9D0BEE6B4CC5}" srcOrd="10" destOrd="0" presId="urn:microsoft.com/office/officeart/2005/8/layout/hierarchy3"/>
    <dgm:cxn modelId="{8D482F6B-9644-4FAA-B33C-DFA26F5D004A}" type="presParOf" srcId="{723D1E9B-CAE3-4D79-9D37-E4EDBB38187D}" destId="{0380C960-1924-4543-B574-BC1766FC1C8F}" srcOrd="11" destOrd="0" presId="urn:microsoft.com/office/officeart/2005/8/layout/hierarchy3"/>
    <dgm:cxn modelId="{5A250F39-B071-49B3-95E4-BB5484A1DEF8}" type="presParOf" srcId="{5363648D-66E0-4B34-AC6C-83E5A4CF1DFD}" destId="{03AFF119-7267-4CC3-93B2-76A744C2F25C}" srcOrd="3" destOrd="0" presId="urn:microsoft.com/office/officeart/2005/8/layout/hierarchy3"/>
    <dgm:cxn modelId="{A20E9451-C662-43EC-B743-180419A2ED5D}" type="presParOf" srcId="{03AFF119-7267-4CC3-93B2-76A744C2F25C}" destId="{D5608287-05BD-4B5C-989D-F2686230CCCF}" srcOrd="0" destOrd="0" presId="urn:microsoft.com/office/officeart/2005/8/layout/hierarchy3"/>
    <dgm:cxn modelId="{B2D75671-41FD-4E0B-9F46-8D47CFFE6DBB}" type="presParOf" srcId="{D5608287-05BD-4B5C-989D-F2686230CCCF}" destId="{B719827E-69B5-4FBF-AD5C-C310C5EBF66C}" srcOrd="0" destOrd="0" presId="urn:microsoft.com/office/officeart/2005/8/layout/hierarchy3"/>
    <dgm:cxn modelId="{2A49C23E-C856-40CF-AB10-31F2EF742F9A}" type="presParOf" srcId="{D5608287-05BD-4B5C-989D-F2686230CCCF}" destId="{6657C0A5-09DD-45D8-B790-B2BBFD20208A}" srcOrd="1" destOrd="0" presId="urn:microsoft.com/office/officeart/2005/8/layout/hierarchy3"/>
    <dgm:cxn modelId="{F2A1069A-F974-4085-ACB4-8D9280DFC771}" type="presParOf" srcId="{03AFF119-7267-4CC3-93B2-76A744C2F25C}" destId="{64D0FBB2-AE35-43FE-835C-D90D3502FD52}" srcOrd="1" destOrd="0" presId="urn:microsoft.com/office/officeart/2005/8/layout/hierarchy3"/>
    <dgm:cxn modelId="{F4E77690-9C3E-46CF-8645-27D8CE95D94E}" type="presParOf" srcId="{64D0FBB2-AE35-43FE-835C-D90D3502FD52}" destId="{937AAAF2-0737-4067-94E9-1DA90317891B}" srcOrd="0" destOrd="0" presId="urn:microsoft.com/office/officeart/2005/8/layout/hierarchy3"/>
    <dgm:cxn modelId="{6B0F6718-8CE1-48EF-B5B8-2D12F9DACA37}" type="presParOf" srcId="{64D0FBB2-AE35-43FE-835C-D90D3502FD52}" destId="{F0647FA6-806B-4E62-8811-51B596C0A1F7}" srcOrd="1" destOrd="0" presId="urn:microsoft.com/office/officeart/2005/8/layout/hierarchy3"/>
    <dgm:cxn modelId="{B596CF12-26D3-44CC-AEA5-7C64A33F8F2D}" type="presParOf" srcId="{64D0FBB2-AE35-43FE-835C-D90D3502FD52}" destId="{73608D8E-CD44-44B0-8A60-C6B13E1D80FA}" srcOrd="2" destOrd="0" presId="urn:microsoft.com/office/officeart/2005/8/layout/hierarchy3"/>
    <dgm:cxn modelId="{FA6969CE-7138-4D22-97CF-ADDA83B3A631}" type="presParOf" srcId="{64D0FBB2-AE35-43FE-835C-D90D3502FD52}" destId="{7653EEC8-2A99-478D-953A-C249815B8ED6}" srcOrd="3" destOrd="0" presId="urn:microsoft.com/office/officeart/2005/8/layout/hierarchy3"/>
    <dgm:cxn modelId="{A926EF22-0A69-44DA-9A9D-7A08F7D77352}" type="presParOf" srcId="{64D0FBB2-AE35-43FE-835C-D90D3502FD52}" destId="{D1676C5E-32C9-475B-8148-6784931E1388}" srcOrd="4" destOrd="0" presId="urn:microsoft.com/office/officeart/2005/8/layout/hierarchy3"/>
    <dgm:cxn modelId="{563205F1-80E0-4F12-B4B3-62486EAFD08F}" type="presParOf" srcId="{64D0FBB2-AE35-43FE-835C-D90D3502FD52}" destId="{5FF14FF6-C67A-4DE1-ABB0-80284EC3E57B}" srcOrd="5" destOrd="0" presId="urn:microsoft.com/office/officeart/2005/8/layout/hierarchy3"/>
    <dgm:cxn modelId="{4DE52295-AFEF-49BB-8751-10D3A60A596E}" type="presParOf" srcId="{64D0FBB2-AE35-43FE-835C-D90D3502FD52}" destId="{1068845D-F5B8-4DCD-8E37-05A4E47C0A71}" srcOrd="6" destOrd="0" presId="urn:microsoft.com/office/officeart/2005/8/layout/hierarchy3"/>
    <dgm:cxn modelId="{0EAC18BE-D5A9-4D02-9B82-B46434598CCC}" type="presParOf" srcId="{64D0FBB2-AE35-43FE-835C-D90D3502FD52}" destId="{2B517470-75ED-4B62-922E-F40087E6752C}" srcOrd="7" destOrd="0" presId="urn:microsoft.com/office/officeart/2005/8/layout/hierarchy3"/>
    <dgm:cxn modelId="{AFA0AFDE-FDE1-4F18-ADAC-CA966E4C520C}" type="presParOf" srcId="{64D0FBB2-AE35-43FE-835C-D90D3502FD52}" destId="{84A02D01-D901-49A7-AA55-A2D7623D0B9E}" srcOrd="8" destOrd="0" presId="urn:microsoft.com/office/officeart/2005/8/layout/hierarchy3"/>
    <dgm:cxn modelId="{D9CC9C2D-BF9C-43DB-90A5-4818EBE0DC1D}" type="presParOf" srcId="{64D0FBB2-AE35-43FE-835C-D90D3502FD52}" destId="{35A5BF80-E72F-47BA-9679-4D92D580C06E}" srcOrd="9" destOrd="0" presId="urn:microsoft.com/office/officeart/2005/8/layout/hierarchy3"/>
    <dgm:cxn modelId="{0B7A0DCB-B683-4468-97D3-DF9C9B2D6C3C}" type="presParOf" srcId="{64D0FBB2-AE35-43FE-835C-D90D3502FD52}" destId="{F051A2A6-5854-4D26-A894-390520F3E79E}" srcOrd="10" destOrd="0" presId="urn:microsoft.com/office/officeart/2005/8/layout/hierarchy3"/>
    <dgm:cxn modelId="{283EE1A1-4824-48B9-A754-34B72C23D9B1}" type="presParOf" srcId="{64D0FBB2-AE35-43FE-835C-D90D3502FD52}" destId="{9FDE4B40-2D64-42DA-BAAE-0B9938E42597}" srcOrd="11" destOrd="0" presId="urn:microsoft.com/office/officeart/2005/8/layout/hierarchy3"/>
    <dgm:cxn modelId="{EFE0A3A6-88B3-406E-88E7-32A5A2C55E22}" type="presParOf" srcId="{5363648D-66E0-4B34-AC6C-83E5A4CF1DFD}" destId="{4E1C430B-BB1D-4ABC-B6BA-33E64EAE5869}" srcOrd="4" destOrd="0" presId="urn:microsoft.com/office/officeart/2005/8/layout/hierarchy3"/>
    <dgm:cxn modelId="{2C93696F-8BFA-4F5E-AF33-F27F8084CB25}" type="presParOf" srcId="{4E1C430B-BB1D-4ABC-B6BA-33E64EAE5869}" destId="{B0150976-C24C-4D21-AC58-DA7B9ADDEFB3}" srcOrd="0" destOrd="0" presId="urn:microsoft.com/office/officeart/2005/8/layout/hierarchy3"/>
    <dgm:cxn modelId="{38B2E5D8-7292-4E8F-8E3B-2AC969A6F84A}" type="presParOf" srcId="{B0150976-C24C-4D21-AC58-DA7B9ADDEFB3}" destId="{141C8125-0E03-481F-B78F-71E7ABA5C2AD}" srcOrd="0" destOrd="0" presId="urn:microsoft.com/office/officeart/2005/8/layout/hierarchy3"/>
    <dgm:cxn modelId="{E296F679-2721-4129-AC59-4903291E9A16}" type="presParOf" srcId="{B0150976-C24C-4D21-AC58-DA7B9ADDEFB3}" destId="{025E64AF-3CB6-4863-9E91-580735EBFBEB}" srcOrd="1" destOrd="0" presId="urn:microsoft.com/office/officeart/2005/8/layout/hierarchy3"/>
    <dgm:cxn modelId="{29C04A82-3158-4FD8-862B-714722761504}" type="presParOf" srcId="{4E1C430B-BB1D-4ABC-B6BA-33E64EAE5869}" destId="{6CF7A9EB-8A7D-47E1-9248-701CD0CC7E6D}" srcOrd="1" destOrd="0" presId="urn:microsoft.com/office/officeart/2005/8/layout/hierarchy3"/>
    <dgm:cxn modelId="{D0663932-7990-4A55-A841-59D8AA90D7D2}" type="presParOf" srcId="{6CF7A9EB-8A7D-47E1-9248-701CD0CC7E6D}" destId="{8918BBD5-FF38-4CE3-8A4B-66D1C2C71DDE}" srcOrd="0" destOrd="0" presId="urn:microsoft.com/office/officeart/2005/8/layout/hierarchy3"/>
    <dgm:cxn modelId="{0DB907A3-27FD-45FF-9CEA-9760A236BFEA}" type="presParOf" srcId="{6CF7A9EB-8A7D-47E1-9248-701CD0CC7E6D}" destId="{FE5580F7-C4C4-4070-AF2E-88386998F4A0}" srcOrd="1" destOrd="0" presId="urn:microsoft.com/office/officeart/2005/8/layout/hierarchy3"/>
    <dgm:cxn modelId="{718A5CE6-7514-4A33-B071-9FF3646CFCF3}" type="presParOf" srcId="{6CF7A9EB-8A7D-47E1-9248-701CD0CC7E6D}" destId="{00064CBB-E916-401D-9A68-E3A7C2241785}" srcOrd="2" destOrd="0" presId="urn:microsoft.com/office/officeart/2005/8/layout/hierarchy3"/>
    <dgm:cxn modelId="{87BA5C01-714A-4219-8247-C61018A1D00B}" type="presParOf" srcId="{6CF7A9EB-8A7D-47E1-9248-701CD0CC7E6D}" destId="{7AC99B2E-9BEA-42D4-98F1-3777E62E81DB}" srcOrd="3" destOrd="0" presId="urn:microsoft.com/office/officeart/2005/8/layout/hierarchy3"/>
    <dgm:cxn modelId="{E61EF18C-AA5A-4A18-A609-BAB02C5AACE4}" type="presParOf" srcId="{6CF7A9EB-8A7D-47E1-9248-701CD0CC7E6D}" destId="{A593B0F5-B6A2-4A6B-8352-1B96EDE66D74}" srcOrd="4" destOrd="0" presId="urn:microsoft.com/office/officeart/2005/8/layout/hierarchy3"/>
    <dgm:cxn modelId="{1B0A79D0-7ADE-43A0-B2A6-5A61DC406220}" type="presParOf" srcId="{6CF7A9EB-8A7D-47E1-9248-701CD0CC7E6D}" destId="{A4137CB9-78CF-4265-B573-095FBA95EF89}" srcOrd="5" destOrd="0" presId="urn:microsoft.com/office/officeart/2005/8/layout/hierarchy3"/>
    <dgm:cxn modelId="{451819E4-7B7D-4965-AAC2-46E191789559}" type="presParOf" srcId="{6CF7A9EB-8A7D-47E1-9248-701CD0CC7E6D}" destId="{D2A91938-28BF-4AED-8B5B-C9C8F96B1006}" srcOrd="6" destOrd="0" presId="urn:microsoft.com/office/officeart/2005/8/layout/hierarchy3"/>
    <dgm:cxn modelId="{2DF36B97-EC73-4B8C-BE80-16389FEF2C65}" type="presParOf" srcId="{6CF7A9EB-8A7D-47E1-9248-701CD0CC7E6D}" destId="{54A20CC6-8F31-41ED-83FC-12BCF0927CD9}" srcOrd="7" destOrd="0" presId="urn:microsoft.com/office/officeart/2005/8/layout/hierarchy3"/>
    <dgm:cxn modelId="{9BE5173E-C453-490F-B16B-EB551C88F706}" type="presParOf" srcId="{5363648D-66E0-4B34-AC6C-83E5A4CF1DFD}" destId="{A7BF08B6-AD97-45B2-BF5C-D2E8A2F86293}" srcOrd="5" destOrd="0" presId="urn:microsoft.com/office/officeart/2005/8/layout/hierarchy3"/>
    <dgm:cxn modelId="{43853F06-4EE9-436E-9D0B-71FA15A834FF}" type="presParOf" srcId="{A7BF08B6-AD97-45B2-BF5C-D2E8A2F86293}" destId="{8BDEC917-D1EE-4034-A00C-B9460B075058}" srcOrd="0" destOrd="0" presId="urn:microsoft.com/office/officeart/2005/8/layout/hierarchy3"/>
    <dgm:cxn modelId="{84B36FA7-FE46-4D88-9E90-B1D06C895958}" type="presParOf" srcId="{8BDEC917-D1EE-4034-A00C-B9460B075058}" destId="{AC38D8A0-9B22-4BE2-AF6F-344AADFE1D8E}" srcOrd="0" destOrd="0" presId="urn:microsoft.com/office/officeart/2005/8/layout/hierarchy3"/>
    <dgm:cxn modelId="{E12BF8BD-848A-44E9-8A4B-0FFAADF1511C}" type="presParOf" srcId="{8BDEC917-D1EE-4034-A00C-B9460B075058}" destId="{3C89107A-8F1D-4FEB-90A7-C5899857143B}" srcOrd="1" destOrd="0" presId="urn:microsoft.com/office/officeart/2005/8/layout/hierarchy3"/>
    <dgm:cxn modelId="{854DF01A-A886-4623-AA8A-74808792E4AD}" type="presParOf" srcId="{A7BF08B6-AD97-45B2-BF5C-D2E8A2F86293}" destId="{39AE91FF-EBE0-435A-8149-C764EC03684E}" srcOrd="1" destOrd="0" presId="urn:microsoft.com/office/officeart/2005/8/layout/hierarchy3"/>
    <dgm:cxn modelId="{A1EF49C5-E782-47EB-B08D-3265C13B206F}" type="presParOf" srcId="{39AE91FF-EBE0-435A-8149-C764EC03684E}" destId="{8619D0CB-8D35-4D6B-8C3D-FF8B5E64CD5E}" srcOrd="0" destOrd="0" presId="urn:microsoft.com/office/officeart/2005/8/layout/hierarchy3"/>
    <dgm:cxn modelId="{C629B786-208D-4460-86C8-745B7618857D}" type="presParOf" srcId="{39AE91FF-EBE0-435A-8149-C764EC03684E}" destId="{E82F9EC4-E11F-4AE2-BA0E-221F8453EC7F}" srcOrd="1" destOrd="0" presId="urn:microsoft.com/office/officeart/2005/8/layout/hierarchy3"/>
    <dgm:cxn modelId="{C9CC3A87-251F-4FBD-8668-B8B7D5A59920}" type="presParOf" srcId="{39AE91FF-EBE0-435A-8149-C764EC03684E}" destId="{FA49079D-8B0A-441A-8F8A-847BFF271714}" srcOrd="2" destOrd="0" presId="urn:microsoft.com/office/officeart/2005/8/layout/hierarchy3"/>
    <dgm:cxn modelId="{19D5BF97-AA67-4026-A671-B6A8B71F7AB7}" type="presParOf" srcId="{39AE91FF-EBE0-435A-8149-C764EC03684E}" destId="{3F76FD13-21DB-4DEF-97E7-A892F80B44AC}" srcOrd="3" destOrd="0" presId="urn:microsoft.com/office/officeart/2005/8/layout/hierarchy3"/>
    <dgm:cxn modelId="{9FFA4DA7-A54E-4B40-A412-77FBDD4C5D28}" type="presParOf" srcId="{39AE91FF-EBE0-435A-8149-C764EC03684E}" destId="{F61E05E8-3A76-4877-8928-9040D03E3885}" srcOrd="4" destOrd="0" presId="urn:microsoft.com/office/officeart/2005/8/layout/hierarchy3"/>
    <dgm:cxn modelId="{EC34CA13-7D1D-4A6C-A036-7409F48E0D5E}" type="presParOf" srcId="{39AE91FF-EBE0-435A-8149-C764EC03684E}" destId="{1FE16D80-FECC-4308-94F9-F6DFC4E88E41}" srcOrd="5" destOrd="0" presId="urn:microsoft.com/office/officeart/2005/8/layout/hierarchy3"/>
    <dgm:cxn modelId="{5DB1E49D-8274-4A3C-940A-FDFF9BA1DD8A}" type="presParOf" srcId="{39AE91FF-EBE0-435A-8149-C764EC03684E}" destId="{191D9A60-D480-491D-9D86-51FF5E137910}" srcOrd="6" destOrd="0" presId="urn:microsoft.com/office/officeart/2005/8/layout/hierarchy3"/>
    <dgm:cxn modelId="{3ED6C9C9-9B5E-4A05-A3E7-42243B9B3856}" type="presParOf" srcId="{39AE91FF-EBE0-435A-8149-C764EC03684E}" destId="{D35BD585-225C-4533-836B-5A057CDD4C9B}" srcOrd="7" destOrd="0" presId="urn:microsoft.com/office/officeart/2005/8/layout/hierarchy3"/>
    <dgm:cxn modelId="{7D46768C-B4AF-4C19-B2ED-E69FB36AB150}" type="presParOf" srcId="{5363648D-66E0-4B34-AC6C-83E5A4CF1DFD}" destId="{2870CB5A-87C7-4421-988D-4D1A256E5471}" srcOrd="6" destOrd="0" presId="urn:microsoft.com/office/officeart/2005/8/layout/hierarchy3"/>
    <dgm:cxn modelId="{F81C13F4-FB5B-4FB8-981A-D61B91CBDB4E}" type="presParOf" srcId="{2870CB5A-87C7-4421-988D-4D1A256E5471}" destId="{CB368991-DA9A-46BB-9815-47476C689194}" srcOrd="0" destOrd="0" presId="urn:microsoft.com/office/officeart/2005/8/layout/hierarchy3"/>
    <dgm:cxn modelId="{E3F2037D-C22D-447D-B2C2-2F038B6049C3}" type="presParOf" srcId="{CB368991-DA9A-46BB-9815-47476C689194}" destId="{4862EF85-1486-42B2-B3EA-FD8FF5BED2D2}" srcOrd="0" destOrd="0" presId="urn:microsoft.com/office/officeart/2005/8/layout/hierarchy3"/>
    <dgm:cxn modelId="{5F09A469-BF6F-4286-8D5D-E6951F89AD5A}" type="presParOf" srcId="{CB368991-DA9A-46BB-9815-47476C689194}" destId="{3B36AD0E-CC43-4AD3-A196-EA40A427D05D}" srcOrd="1" destOrd="0" presId="urn:microsoft.com/office/officeart/2005/8/layout/hierarchy3"/>
    <dgm:cxn modelId="{7B4450A1-6152-4E81-AD50-1D7455A64D84}" type="presParOf" srcId="{2870CB5A-87C7-4421-988D-4D1A256E5471}" destId="{56FA3E8E-6DAC-4B6B-91B1-98C6DCBC9D18}" srcOrd="1" destOrd="0" presId="urn:microsoft.com/office/officeart/2005/8/layout/hierarchy3"/>
    <dgm:cxn modelId="{EA18F92E-93BE-4CBD-B2CF-5A0A2C89ABE8}" type="presParOf" srcId="{56FA3E8E-6DAC-4B6B-91B1-98C6DCBC9D18}" destId="{6730FFAB-5E5D-4BCC-914C-E40A5FB46761}" srcOrd="0" destOrd="0" presId="urn:microsoft.com/office/officeart/2005/8/layout/hierarchy3"/>
    <dgm:cxn modelId="{8DC7E6CE-FD0C-4C6D-B4CF-2BF8C0752A36}" type="presParOf" srcId="{56FA3E8E-6DAC-4B6B-91B1-98C6DCBC9D18}" destId="{0D239387-DC97-4C36-8999-FDFDFF3D739B}" srcOrd="1" destOrd="0" presId="urn:microsoft.com/office/officeart/2005/8/layout/hierarchy3"/>
    <dgm:cxn modelId="{566B1BDA-4C9E-45DA-AA05-7AA43B494A97}" type="presParOf" srcId="{56FA3E8E-6DAC-4B6B-91B1-98C6DCBC9D18}" destId="{6575D566-F2D2-43D3-B477-EF9B7C47C070}" srcOrd="2" destOrd="0" presId="urn:microsoft.com/office/officeart/2005/8/layout/hierarchy3"/>
    <dgm:cxn modelId="{9F1BE229-2263-45A3-8DFB-4DBBC3BA6462}" type="presParOf" srcId="{56FA3E8E-6DAC-4B6B-91B1-98C6DCBC9D18}" destId="{6B3145DB-4D6A-4EC3-ADF6-1D78B5F4B076}" srcOrd="3" destOrd="0" presId="urn:microsoft.com/office/officeart/2005/8/layout/hierarchy3"/>
    <dgm:cxn modelId="{403CDD18-8FD8-4221-9473-11859C39EBC1}" type="presParOf" srcId="{56FA3E8E-6DAC-4B6B-91B1-98C6DCBC9D18}" destId="{F0CC3BD1-C968-4454-B0FD-91E91DEF49D2}" srcOrd="4" destOrd="0" presId="urn:microsoft.com/office/officeart/2005/8/layout/hierarchy3"/>
    <dgm:cxn modelId="{3A7EB617-9A58-4455-9B7F-C234048419A8}" type="presParOf" srcId="{56FA3E8E-6DAC-4B6B-91B1-98C6DCBC9D18}" destId="{A307AFB6-3431-43A3-976C-B977F6AD264B}" srcOrd="5" destOrd="0" presId="urn:microsoft.com/office/officeart/2005/8/layout/hierarchy3"/>
    <dgm:cxn modelId="{E11F3C96-D637-4AE7-8287-9B7529AA9D44}" type="presParOf" srcId="{5363648D-66E0-4B34-AC6C-83E5A4CF1DFD}" destId="{3ACEF6A4-79C4-449E-9A01-7FB08D8625EE}" srcOrd="7" destOrd="0" presId="urn:microsoft.com/office/officeart/2005/8/layout/hierarchy3"/>
    <dgm:cxn modelId="{262DC818-D030-40A9-86B5-DAC28CB0AAF1}" type="presParOf" srcId="{3ACEF6A4-79C4-449E-9A01-7FB08D8625EE}" destId="{1FCF0929-EDE8-4345-BFEC-73C9665880B4}" srcOrd="0" destOrd="0" presId="urn:microsoft.com/office/officeart/2005/8/layout/hierarchy3"/>
    <dgm:cxn modelId="{4F7E6437-C41F-4A00-B858-E342299B5ADD}" type="presParOf" srcId="{1FCF0929-EDE8-4345-BFEC-73C9665880B4}" destId="{EB45E372-9F23-437E-8101-05E43BDE44B1}" srcOrd="0" destOrd="0" presId="urn:microsoft.com/office/officeart/2005/8/layout/hierarchy3"/>
    <dgm:cxn modelId="{474C8408-64A6-44C1-B9DE-9A69CC5A990F}" type="presParOf" srcId="{1FCF0929-EDE8-4345-BFEC-73C9665880B4}" destId="{EF4966DE-73DF-4243-AFD7-0F6D6A9D1037}" srcOrd="1" destOrd="0" presId="urn:microsoft.com/office/officeart/2005/8/layout/hierarchy3"/>
    <dgm:cxn modelId="{05A3F87E-D378-4E24-B506-C7948951E9DF}" type="presParOf" srcId="{3ACEF6A4-79C4-449E-9A01-7FB08D8625EE}" destId="{8453F686-89D3-4900-B77E-F15D008D4E16}" srcOrd="1" destOrd="0" presId="urn:microsoft.com/office/officeart/2005/8/layout/hierarchy3"/>
    <dgm:cxn modelId="{FFE5A9EE-EB0D-4EA5-BAA9-302FF5ED64FB}" type="presParOf" srcId="{8453F686-89D3-4900-B77E-F15D008D4E16}" destId="{41604650-38C5-4BF6-B666-605532395DD6}" srcOrd="0" destOrd="0" presId="urn:microsoft.com/office/officeart/2005/8/layout/hierarchy3"/>
    <dgm:cxn modelId="{A8021EB8-C2A5-4DDD-82DD-AC1B70811FE2}" type="presParOf" srcId="{8453F686-89D3-4900-B77E-F15D008D4E16}" destId="{C2D2209D-22CC-4C7A-9862-99A5A8E6300A}" srcOrd="1" destOrd="0" presId="urn:microsoft.com/office/officeart/2005/8/layout/hierarchy3"/>
    <dgm:cxn modelId="{2F6B7827-CAD5-4297-9BC6-2179B9666100}" type="presParOf" srcId="{8453F686-89D3-4900-B77E-F15D008D4E16}" destId="{0E5726F8-D07C-4950-B205-5C2BE2E0B734}" srcOrd="2" destOrd="0" presId="urn:microsoft.com/office/officeart/2005/8/layout/hierarchy3"/>
    <dgm:cxn modelId="{6EBAC959-74FA-44EB-8175-F65307B7100E}" type="presParOf" srcId="{8453F686-89D3-4900-B77E-F15D008D4E16}" destId="{A8925BE4-A564-41C2-A751-448FC33DE65B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B2DC0C-7D2F-4A23-892B-1FA91606BCC6}">
      <dsp:nvSpPr>
        <dsp:cNvPr id="0" name=""/>
        <dsp:cNvSpPr/>
      </dsp:nvSpPr>
      <dsp:spPr>
        <a:xfrm>
          <a:off x="1317" y="231092"/>
          <a:ext cx="1106388" cy="5531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Data Manipulation</a:t>
          </a:r>
          <a:endParaRPr lang="en-US" sz="1200" kern="1200" dirty="0"/>
        </a:p>
      </dsp:txBody>
      <dsp:txXfrm>
        <a:off x="17519" y="247294"/>
        <a:ext cx="1073984" cy="520790"/>
      </dsp:txXfrm>
    </dsp:sp>
    <dsp:sp modelId="{CD299964-E5D7-4AB2-91DF-64053F58977E}">
      <dsp:nvSpPr>
        <dsp:cNvPr id="0" name=""/>
        <dsp:cNvSpPr/>
      </dsp:nvSpPr>
      <dsp:spPr>
        <a:xfrm>
          <a:off x="111955" y="784286"/>
          <a:ext cx="110638" cy="4148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4895"/>
              </a:lnTo>
              <a:lnTo>
                <a:pt x="110638" y="4148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FA0E77-694F-4302-92D1-55756C5BC5BE}">
      <dsp:nvSpPr>
        <dsp:cNvPr id="0" name=""/>
        <dsp:cNvSpPr/>
      </dsp:nvSpPr>
      <dsp:spPr>
        <a:xfrm>
          <a:off x="222594" y="922585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Getting Started</a:t>
          </a:r>
          <a:endParaRPr lang="en-US" sz="800" kern="1200" dirty="0"/>
        </a:p>
      </dsp:txBody>
      <dsp:txXfrm>
        <a:off x="238796" y="938787"/>
        <a:ext cx="852706" cy="520790"/>
      </dsp:txXfrm>
    </dsp:sp>
    <dsp:sp modelId="{89E548D3-D824-4AD9-92F4-071E8262E2B3}">
      <dsp:nvSpPr>
        <dsp:cNvPr id="0" name=""/>
        <dsp:cNvSpPr/>
      </dsp:nvSpPr>
      <dsp:spPr>
        <a:xfrm>
          <a:off x="111955" y="784286"/>
          <a:ext cx="110638" cy="11063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6388"/>
              </a:lnTo>
              <a:lnTo>
                <a:pt x="110638" y="110638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4B0E0A-449C-4800-A57B-6ADBA687653B}">
      <dsp:nvSpPr>
        <dsp:cNvPr id="0" name=""/>
        <dsp:cNvSpPr/>
      </dsp:nvSpPr>
      <dsp:spPr>
        <a:xfrm>
          <a:off x="222594" y="1614077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Operations</a:t>
          </a:r>
          <a:endParaRPr lang="en-US" sz="800" kern="1200" dirty="0"/>
        </a:p>
      </dsp:txBody>
      <dsp:txXfrm>
        <a:off x="238796" y="1630279"/>
        <a:ext cx="852706" cy="520790"/>
      </dsp:txXfrm>
    </dsp:sp>
    <dsp:sp modelId="{36746370-5315-4CC1-AD13-BDC52CDB9BF8}">
      <dsp:nvSpPr>
        <dsp:cNvPr id="0" name=""/>
        <dsp:cNvSpPr/>
      </dsp:nvSpPr>
      <dsp:spPr>
        <a:xfrm>
          <a:off x="111955" y="784286"/>
          <a:ext cx="110638" cy="17978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97880"/>
              </a:lnTo>
              <a:lnTo>
                <a:pt x="110638" y="179788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5914D4-7F43-40E0-9C26-4D00DB05224D}">
      <dsp:nvSpPr>
        <dsp:cNvPr id="0" name=""/>
        <dsp:cNvSpPr/>
      </dsp:nvSpPr>
      <dsp:spPr>
        <a:xfrm>
          <a:off x="222594" y="2305570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Broadcasting Mechanism</a:t>
          </a:r>
          <a:endParaRPr lang="en-US" sz="800" kern="1200" dirty="0"/>
        </a:p>
      </dsp:txBody>
      <dsp:txXfrm>
        <a:off x="238796" y="2321772"/>
        <a:ext cx="852706" cy="520790"/>
      </dsp:txXfrm>
    </dsp:sp>
    <dsp:sp modelId="{6C958BCF-8C02-413C-A24B-A8B6F8C1BA32}">
      <dsp:nvSpPr>
        <dsp:cNvPr id="0" name=""/>
        <dsp:cNvSpPr/>
      </dsp:nvSpPr>
      <dsp:spPr>
        <a:xfrm>
          <a:off x="111955" y="784286"/>
          <a:ext cx="110638" cy="24893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89373"/>
              </a:lnTo>
              <a:lnTo>
                <a:pt x="110638" y="24893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94C215-4AC4-45A9-B238-FD5D64FEE88A}">
      <dsp:nvSpPr>
        <dsp:cNvPr id="0" name=""/>
        <dsp:cNvSpPr/>
      </dsp:nvSpPr>
      <dsp:spPr>
        <a:xfrm>
          <a:off x="222594" y="2997063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Indexing and </a:t>
          </a:r>
          <a:br>
            <a:rPr lang="en-US" sz="800" kern="1200" dirty="0" smtClean="0"/>
          </a:br>
          <a:r>
            <a:rPr lang="en-US" sz="800" kern="1200" dirty="0" smtClean="0"/>
            <a:t>Slicing</a:t>
          </a:r>
          <a:endParaRPr lang="en-US" sz="800" kern="1200" dirty="0"/>
        </a:p>
      </dsp:txBody>
      <dsp:txXfrm>
        <a:off x="238796" y="3013265"/>
        <a:ext cx="852706" cy="520790"/>
      </dsp:txXfrm>
    </dsp:sp>
    <dsp:sp modelId="{790E3F31-37E7-433F-A5CE-CB16FF34A3A9}">
      <dsp:nvSpPr>
        <dsp:cNvPr id="0" name=""/>
        <dsp:cNvSpPr/>
      </dsp:nvSpPr>
      <dsp:spPr>
        <a:xfrm>
          <a:off x="111955" y="784286"/>
          <a:ext cx="110638" cy="31808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80866"/>
              </a:lnTo>
              <a:lnTo>
                <a:pt x="110638" y="318086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3CEA63-6AD3-447F-B23B-43C9890A7B45}">
      <dsp:nvSpPr>
        <dsp:cNvPr id="0" name=""/>
        <dsp:cNvSpPr/>
      </dsp:nvSpPr>
      <dsp:spPr>
        <a:xfrm>
          <a:off x="222594" y="3688555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Saving Memory</a:t>
          </a:r>
          <a:endParaRPr lang="en-US" sz="800" kern="1200" dirty="0"/>
        </a:p>
      </dsp:txBody>
      <dsp:txXfrm>
        <a:off x="238796" y="3704757"/>
        <a:ext cx="852706" cy="520790"/>
      </dsp:txXfrm>
    </dsp:sp>
    <dsp:sp modelId="{DD03CE69-3E0B-4579-A24C-E3D81AE177ED}">
      <dsp:nvSpPr>
        <dsp:cNvPr id="0" name=""/>
        <dsp:cNvSpPr/>
      </dsp:nvSpPr>
      <dsp:spPr>
        <a:xfrm>
          <a:off x="111955" y="784286"/>
          <a:ext cx="110638" cy="38723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72358"/>
              </a:lnTo>
              <a:lnTo>
                <a:pt x="110638" y="387235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20B58C-1015-4CBE-9380-F855AC5426B7}">
      <dsp:nvSpPr>
        <dsp:cNvPr id="0" name=""/>
        <dsp:cNvSpPr/>
      </dsp:nvSpPr>
      <dsp:spPr>
        <a:xfrm>
          <a:off x="222594" y="4380048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800" kern="1200" dirty="0" smtClean="0"/>
            <a:t>Conversion to Other Python Objects</a:t>
          </a:r>
          <a:endParaRPr lang="en-US" sz="800" kern="1200" dirty="0"/>
        </a:p>
      </dsp:txBody>
      <dsp:txXfrm>
        <a:off x="238796" y="4396250"/>
        <a:ext cx="852706" cy="520790"/>
      </dsp:txXfrm>
    </dsp:sp>
    <dsp:sp modelId="{12AFD21C-52D2-42E2-B236-08EDAEBB9D65}">
      <dsp:nvSpPr>
        <dsp:cNvPr id="0" name=""/>
        <dsp:cNvSpPr/>
      </dsp:nvSpPr>
      <dsp:spPr>
        <a:xfrm>
          <a:off x="1384302" y="231092"/>
          <a:ext cx="1106388" cy="5531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Data Preprocessing</a:t>
          </a:r>
          <a:endParaRPr lang="en-US" sz="1200" kern="1200" dirty="0"/>
        </a:p>
      </dsp:txBody>
      <dsp:txXfrm>
        <a:off x="1400504" y="247294"/>
        <a:ext cx="1073984" cy="520790"/>
      </dsp:txXfrm>
    </dsp:sp>
    <dsp:sp modelId="{AD1E4E55-6F34-477C-9329-3B9837B204CA}">
      <dsp:nvSpPr>
        <dsp:cNvPr id="0" name=""/>
        <dsp:cNvSpPr/>
      </dsp:nvSpPr>
      <dsp:spPr>
        <a:xfrm>
          <a:off x="1494941" y="784286"/>
          <a:ext cx="110638" cy="4148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4895"/>
              </a:lnTo>
              <a:lnTo>
                <a:pt x="110638" y="4148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C7F150-CCE7-458F-BAC7-82B95C85A055}">
      <dsp:nvSpPr>
        <dsp:cNvPr id="0" name=""/>
        <dsp:cNvSpPr/>
      </dsp:nvSpPr>
      <dsp:spPr>
        <a:xfrm>
          <a:off x="1605580" y="922585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0" i="0" kern="1200" dirty="0" smtClean="0">
              <a:solidFill>
                <a:schemeClr val="tx1">
                  <a:lumMod val="95000"/>
                  <a:lumOff val="5000"/>
                </a:schemeClr>
              </a:solidFill>
              <a:effectLst/>
              <a:latin typeface="Roboto"/>
            </a:rPr>
            <a:t>Reading the Dataset</a:t>
          </a:r>
          <a:endParaRPr lang="en-US" sz="800" kern="1200" dirty="0"/>
        </a:p>
      </dsp:txBody>
      <dsp:txXfrm>
        <a:off x="1621782" y="938787"/>
        <a:ext cx="852706" cy="520790"/>
      </dsp:txXfrm>
    </dsp:sp>
    <dsp:sp modelId="{1AEA4E09-21A8-4C8C-899C-E13C65F06FCC}">
      <dsp:nvSpPr>
        <dsp:cNvPr id="0" name=""/>
        <dsp:cNvSpPr/>
      </dsp:nvSpPr>
      <dsp:spPr>
        <a:xfrm>
          <a:off x="1494941" y="784286"/>
          <a:ext cx="110638" cy="11063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6388"/>
              </a:lnTo>
              <a:lnTo>
                <a:pt x="110638" y="110638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4509CF-3F7E-4260-8C97-54CD4358C4EA}">
      <dsp:nvSpPr>
        <dsp:cNvPr id="0" name=""/>
        <dsp:cNvSpPr/>
      </dsp:nvSpPr>
      <dsp:spPr>
        <a:xfrm>
          <a:off x="1605580" y="1614077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0" i="0" kern="1200" smtClean="0"/>
            <a:t>Handling Missing Data</a:t>
          </a:r>
          <a:endParaRPr lang="en-US" sz="800" kern="1200" dirty="0"/>
        </a:p>
      </dsp:txBody>
      <dsp:txXfrm>
        <a:off x="1621782" y="1630279"/>
        <a:ext cx="852706" cy="520790"/>
      </dsp:txXfrm>
    </dsp:sp>
    <dsp:sp modelId="{2717406F-E20C-407E-98ED-1F24C1EB83D8}">
      <dsp:nvSpPr>
        <dsp:cNvPr id="0" name=""/>
        <dsp:cNvSpPr/>
      </dsp:nvSpPr>
      <dsp:spPr>
        <a:xfrm>
          <a:off x="1494941" y="784286"/>
          <a:ext cx="110638" cy="17978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97880"/>
              </a:lnTo>
              <a:lnTo>
                <a:pt x="110638" y="179788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9641DD-FD0F-4C57-8C78-BEDA7536FB0F}">
      <dsp:nvSpPr>
        <dsp:cNvPr id="0" name=""/>
        <dsp:cNvSpPr/>
      </dsp:nvSpPr>
      <dsp:spPr>
        <a:xfrm>
          <a:off x="1605580" y="2305570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800" b="0" i="0" kern="1200" dirty="0" smtClean="0"/>
            <a:t>Conversion to the Tensor Format</a:t>
          </a:r>
          <a:endParaRPr lang="en-US" sz="800" kern="1200" dirty="0"/>
        </a:p>
      </dsp:txBody>
      <dsp:txXfrm>
        <a:off x="1621782" y="2321772"/>
        <a:ext cx="852706" cy="520790"/>
      </dsp:txXfrm>
    </dsp:sp>
    <dsp:sp modelId="{2417A736-F546-4F20-9B1C-7C64AC79CEA2}">
      <dsp:nvSpPr>
        <dsp:cNvPr id="0" name=""/>
        <dsp:cNvSpPr/>
      </dsp:nvSpPr>
      <dsp:spPr>
        <a:xfrm>
          <a:off x="2767287" y="231092"/>
          <a:ext cx="1106388" cy="5531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kern="1200" dirty="0" smtClean="0"/>
            <a:t>Linear Algebra</a:t>
          </a:r>
          <a:endParaRPr lang="en-US" sz="1200" kern="1200" dirty="0"/>
        </a:p>
      </dsp:txBody>
      <dsp:txXfrm>
        <a:off x="2783489" y="247294"/>
        <a:ext cx="1073984" cy="520790"/>
      </dsp:txXfrm>
    </dsp:sp>
    <dsp:sp modelId="{4B15EEFE-1F47-498D-ADCB-9F19D795E9D0}">
      <dsp:nvSpPr>
        <dsp:cNvPr id="0" name=""/>
        <dsp:cNvSpPr/>
      </dsp:nvSpPr>
      <dsp:spPr>
        <a:xfrm>
          <a:off x="2877926" y="784286"/>
          <a:ext cx="110638" cy="4148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4895"/>
              </a:lnTo>
              <a:lnTo>
                <a:pt x="110638" y="4148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16B25E-DD6F-4BC1-842F-CC3B6FB82CF3}">
      <dsp:nvSpPr>
        <dsp:cNvPr id="0" name=""/>
        <dsp:cNvSpPr/>
      </dsp:nvSpPr>
      <dsp:spPr>
        <a:xfrm>
          <a:off x="2988565" y="922585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0" i="0" kern="1200" dirty="0" smtClean="0"/>
            <a:t>Scalars</a:t>
          </a:r>
          <a:endParaRPr lang="en-US" sz="800" kern="1200" dirty="0"/>
        </a:p>
      </dsp:txBody>
      <dsp:txXfrm>
        <a:off x="3004767" y="938787"/>
        <a:ext cx="852706" cy="520790"/>
      </dsp:txXfrm>
    </dsp:sp>
    <dsp:sp modelId="{0056683F-E978-4093-999E-31C85D922207}">
      <dsp:nvSpPr>
        <dsp:cNvPr id="0" name=""/>
        <dsp:cNvSpPr/>
      </dsp:nvSpPr>
      <dsp:spPr>
        <a:xfrm>
          <a:off x="2877926" y="784286"/>
          <a:ext cx="110638" cy="11063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6388"/>
              </a:lnTo>
              <a:lnTo>
                <a:pt x="110638" y="110638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3043D3-839D-4436-A712-B301A189D26B}">
      <dsp:nvSpPr>
        <dsp:cNvPr id="0" name=""/>
        <dsp:cNvSpPr/>
      </dsp:nvSpPr>
      <dsp:spPr>
        <a:xfrm>
          <a:off x="2988565" y="1614077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Vectors</a:t>
          </a:r>
          <a:endParaRPr lang="en-US" sz="800" kern="1200" dirty="0"/>
        </a:p>
      </dsp:txBody>
      <dsp:txXfrm>
        <a:off x="3004767" y="1630279"/>
        <a:ext cx="852706" cy="520790"/>
      </dsp:txXfrm>
    </dsp:sp>
    <dsp:sp modelId="{6C754FA6-3DFA-4385-B238-CB86871B1D35}">
      <dsp:nvSpPr>
        <dsp:cNvPr id="0" name=""/>
        <dsp:cNvSpPr/>
      </dsp:nvSpPr>
      <dsp:spPr>
        <a:xfrm>
          <a:off x="2877926" y="784286"/>
          <a:ext cx="110638" cy="17978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97880"/>
              </a:lnTo>
              <a:lnTo>
                <a:pt x="110638" y="179788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81E0D5-996D-4F10-B968-15895A106992}">
      <dsp:nvSpPr>
        <dsp:cNvPr id="0" name=""/>
        <dsp:cNvSpPr/>
      </dsp:nvSpPr>
      <dsp:spPr>
        <a:xfrm>
          <a:off x="2988565" y="2305570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0" i="0" kern="1200" dirty="0" smtClean="0"/>
            <a:t>Matrices</a:t>
          </a:r>
          <a:endParaRPr lang="en-US" sz="800" kern="1200" dirty="0"/>
        </a:p>
      </dsp:txBody>
      <dsp:txXfrm>
        <a:off x="3004767" y="2321772"/>
        <a:ext cx="852706" cy="520790"/>
      </dsp:txXfrm>
    </dsp:sp>
    <dsp:sp modelId="{BF7B11E8-C423-44D0-B212-95624E9C8160}">
      <dsp:nvSpPr>
        <dsp:cNvPr id="0" name=""/>
        <dsp:cNvSpPr/>
      </dsp:nvSpPr>
      <dsp:spPr>
        <a:xfrm>
          <a:off x="2877926" y="784286"/>
          <a:ext cx="110638" cy="24893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89373"/>
              </a:lnTo>
              <a:lnTo>
                <a:pt x="110638" y="24893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5E6AC6-4213-47FA-9A01-C907C6E073DB}">
      <dsp:nvSpPr>
        <dsp:cNvPr id="0" name=""/>
        <dsp:cNvSpPr/>
      </dsp:nvSpPr>
      <dsp:spPr>
        <a:xfrm>
          <a:off x="2988565" y="2997063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0" i="0" kern="1200" dirty="0" smtClean="0"/>
            <a:t>Tensors</a:t>
          </a:r>
          <a:endParaRPr lang="en-US" sz="800" kern="1200" dirty="0"/>
        </a:p>
      </dsp:txBody>
      <dsp:txXfrm>
        <a:off x="3004767" y="3013265"/>
        <a:ext cx="852706" cy="520790"/>
      </dsp:txXfrm>
    </dsp:sp>
    <dsp:sp modelId="{9A44F170-8475-4427-BAB6-AF02C889F153}">
      <dsp:nvSpPr>
        <dsp:cNvPr id="0" name=""/>
        <dsp:cNvSpPr/>
      </dsp:nvSpPr>
      <dsp:spPr>
        <a:xfrm>
          <a:off x="2877926" y="784286"/>
          <a:ext cx="110638" cy="31808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80866"/>
              </a:lnTo>
              <a:lnTo>
                <a:pt x="110638" y="318086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33B0D4-46A2-4C5F-A2FF-403F4A29A8E0}">
      <dsp:nvSpPr>
        <dsp:cNvPr id="0" name=""/>
        <dsp:cNvSpPr/>
      </dsp:nvSpPr>
      <dsp:spPr>
        <a:xfrm>
          <a:off x="2988565" y="3688555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800" kern="1200" dirty="0" smtClean="0"/>
            <a:t>Basic Properties of Tensor Arithmetic</a:t>
          </a:r>
          <a:endParaRPr lang="en-US" sz="800" kern="1200" dirty="0"/>
        </a:p>
      </dsp:txBody>
      <dsp:txXfrm>
        <a:off x="3004767" y="3704757"/>
        <a:ext cx="852706" cy="520790"/>
      </dsp:txXfrm>
    </dsp:sp>
    <dsp:sp modelId="{F9BC214A-DB51-4CD8-B3C3-9D0BEE6B4CC5}">
      <dsp:nvSpPr>
        <dsp:cNvPr id="0" name=""/>
        <dsp:cNvSpPr/>
      </dsp:nvSpPr>
      <dsp:spPr>
        <a:xfrm>
          <a:off x="2877926" y="784286"/>
          <a:ext cx="110638" cy="38723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72358"/>
              </a:lnTo>
              <a:lnTo>
                <a:pt x="110638" y="387235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80C960-1924-4543-B574-BC1766FC1C8F}">
      <dsp:nvSpPr>
        <dsp:cNvPr id="0" name=""/>
        <dsp:cNvSpPr/>
      </dsp:nvSpPr>
      <dsp:spPr>
        <a:xfrm>
          <a:off x="2988565" y="4380048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i="1" kern="1200" dirty="0" smtClean="0"/>
            <a:t>+6 sections</a:t>
          </a:r>
          <a:endParaRPr lang="en-US" sz="800" i="1" kern="1200" dirty="0"/>
        </a:p>
      </dsp:txBody>
      <dsp:txXfrm>
        <a:off x="3004767" y="4396250"/>
        <a:ext cx="852706" cy="520790"/>
      </dsp:txXfrm>
    </dsp:sp>
    <dsp:sp modelId="{B719827E-69B5-4FBF-AD5C-C310C5EBF66C}">
      <dsp:nvSpPr>
        <dsp:cNvPr id="0" name=""/>
        <dsp:cNvSpPr/>
      </dsp:nvSpPr>
      <dsp:spPr>
        <a:xfrm>
          <a:off x="4150273" y="231092"/>
          <a:ext cx="1106388" cy="5531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i="0" kern="1200" dirty="0" smtClean="0"/>
            <a:t>Linear Algebra cont.</a:t>
          </a:r>
          <a:endParaRPr lang="en-US" sz="1200" i="0" kern="1200" dirty="0"/>
        </a:p>
      </dsp:txBody>
      <dsp:txXfrm>
        <a:off x="4166475" y="247294"/>
        <a:ext cx="1073984" cy="520790"/>
      </dsp:txXfrm>
    </dsp:sp>
    <dsp:sp modelId="{937AAAF2-0737-4067-94E9-1DA90317891B}">
      <dsp:nvSpPr>
        <dsp:cNvPr id="0" name=""/>
        <dsp:cNvSpPr/>
      </dsp:nvSpPr>
      <dsp:spPr>
        <a:xfrm>
          <a:off x="4260912" y="784286"/>
          <a:ext cx="110638" cy="4148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4895"/>
              </a:lnTo>
              <a:lnTo>
                <a:pt x="110638" y="4148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647FA6-806B-4E62-8811-51B596C0A1F7}">
      <dsp:nvSpPr>
        <dsp:cNvPr id="0" name=""/>
        <dsp:cNvSpPr/>
      </dsp:nvSpPr>
      <dsp:spPr>
        <a:xfrm>
          <a:off x="4371550" y="922585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i="0" kern="1200" dirty="0" smtClean="0"/>
            <a:t>Reduction</a:t>
          </a:r>
          <a:endParaRPr lang="en-US" sz="800" i="0" kern="1200" dirty="0"/>
        </a:p>
      </dsp:txBody>
      <dsp:txXfrm>
        <a:off x="4387752" y="938787"/>
        <a:ext cx="852706" cy="520790"/>
      </dsp:txXfrm>
    </dsp:sp>
    <dsp:sp modelId="{73608D8E-CD44-44B0-8A60-C6B13E1D80FA}">
      <dsp:nvSpPr>
        <dsp:cNvPr id="0" name=""/>
        <dsp:cNvSpPr/>
      </dsp:nvSpPr>
      <dsp:spPr>
        <a:xfrm>
          <a:off x="4260912" y="784286"/>
          <a:ext cx="110638" cy="11063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6388"/>
              </a:lnTo>
              <a:lnTo>
                <a:pt x="110638" y="110638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53EEC8-2A99-478D-953A-C249815B8ED6}">
      <dsp:nvSpPr>
        <dsp:cNvPr id="0" name=""/>
        <dsp:cNvSpPr/>
      </dsp:nvSpPr>
      <dsp:spPr>
        <a:xfrm>
          <a:off x="4371550" y="1614077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i="0" kern="1200" dirty="0" smtClean="0"/>
            <a:t>Dot Products</a:t>
          </a:r>
          <a:endParaRPr lang="en-US" sz="800" i="0" kern="1200" dirty="0"/>
        </a:p>
      </dsp:txBody>
      <dsp:txXfrm>
        <a:off x="4387752" y="1630279"/>
        <a:ext cx="852706" cy="520790"/>
      </dsp:txXfrm>
    </dsp:sp>
    <dsp:sp modelId="{D1676C5E-32C9-475B-8148-6784931E1388}">
      <dsp:nvSpPr>
        <dsp:cNvPr id="0" name=""/>
        <dsp:cNvSpPr/>
      </dsp:nvSpPr>
      <dsp:spPr>
        <a:xfrm>
          <a:off x="4260912" y="784286"/>
          <a:ext cx="110638" cy="17978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97880"/>
              </a:lnTo>
              <a:lnTo>
                <a:pt x="110638" y="179788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F14FF6-C67A-4DE1-ABB0-80284EC3E57B}">
      <dsp:nvSpPr>
        <dsp:cNvPr id="0" name=""/>
        <dsp:cNvSpPr/>
      </dsp:nvSpPr>
      <dsp:spPr>
        <a:xfrm>
          <a:off x="4371550" y="2305570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i="0" kern="1200" dirty="0" smtClean="0"/>
            <a:t>Matrix-Vector Products</a:t>
          </a:r>
          <a:endParaRPr lang="en-US" sz="800" i="0" kern="1200" dirty="0"/>
        </a:p>
      </dsp:txBody>
      <dsp:txXfrm>
        <a:off x="4387752" y="2321772"/>
        <a:ext cx="852706" cy="520790"/>
      </dsp:txXfrm>
    </dsp:sp>
    <dsp:sp modelId="{1068845D-F5B8-4DCD-8E37-05A4E47C0A71}">
      <dsp:nvSpPr>
        <dsp:cNvPr id="0" name=""/>
        <dsp:cNvSpPr/>
      </dsp:nvSpPr>
      <dsp:spPr>
        <a:xfrm>
          <a:off x="4260912" y="784286"/>
          <a:ext cx="110638" cy="24893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89373"/>
              </a:lnTo>
              <a:lnTo>
                <a:pt x="110638" y="24893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517470-75ED-4B62-922E-F40087E6752C}">
      <dsp:nvSpPr>
        <dsp:cNvPr id="0" name=""/>
        <dsp:cNvSpPr/>
      </dsp:nvSpPr>
      <dsp:spPr>
        <a:xfrm>
          <a:off x="4371550" y="2997063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i="0" kern="1200" dirty="0" smtClean="0"/>
            <a:t>Matrix-Matrix Multiplication</a:t>
          </a:r>
          <a:endParaRPr lang="en-US" sz="800" i="0" kern="1200" dirty="0"/>
        </a:p>
      </dsp:txBody>
      <dsp:txXfrm>
        <a:off x="4387752" y="3013265"/>
        <a:ext cx="852706" cy="520790"/>
      </dsp:txXfrm>
    </dsp:sp>
    <dsp:sp modelId="{84A02D01-D901-49A7-AA55-A2D7623D0B9E}">
      <dsp:nvSpPr>
        <dsp:cNvPr id="0" name=""/>
        <dsp:cNvSpPr/>
      </dsp:nvSpPr>
      <dsp:spPr>
        <a:xfrm>
          <a:off x="4260912" y="784286"/>
          <a:ext cx="110638" cy="31808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80866"/>
              </a:lnTo>
              <a:lnTo>
                <a:pt x="110638" y="318086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A5BF80-E72F-47BA-9679-4D92D580C06E}">
      <dsp:nvSpPr>
        <dsp:cNvPr id="0" name=""/>
        <dsp:cNvSpPr/>
      </dsp:nvSpPr>
      <dsp:spPr>
        <a:xfrm>
          <a:off x="4371550" y="3688555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i="0" kern="1200" dirty="0" smtClean="0"/>
            <a:t>Norms</a:t>
          </a:r>
          <a:endParaRPr lang="en-US" sz="800" i="0" kern="1200" dirty="0"/>
        </a:p>
      </dsp:txBody>
      <dsp:txXfrm>
        <a:off x="4387752" y="3704757"/>
        <a:ext cx="852706" cy="520790"/>
      </dsp:txXfrm>
    </dsp:sp>
    <dsp:sp modelId="{F051A2A6-5854-4D26-A894-390520F3E79E}">
      <dsp:nvSpPr>
        <dsp:cNvPr id="0" name=""/>
        <dsp:cNvSpPr/>
      </dsp:nvSpPr>
      <dsp:spPr>
        <a:xfrm>
          <a:off x="4260912" y="784286"/>
          <a:ext cx="110638" cy="38723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72358"/>
              </a:lnTo>
              <a:lnTo>
                <a:pt x="110638" y="387235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DE4B40-2D64-42DA-BAAE-0B9938E42597}">
      <dsp:nvSpPr>
        <dsp:cNvPr id="0" name=""/>
        <dsp:cNvSpPr/>
      </dsp:nvSpPr>
      <dsp:spPr>
        <a:xfrm>
          <a:off x="4371550" y="4380048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i="0" kern="1200" dirty="0" smtClean="0"/>
            <a:t>More on Linear Algebra</a:t>
          </a:r>
          <a:endParaRPr lang="en-US" sz="800" i="0" kern="1200" dirty="0"/>
        </a:p>
      </dsp:txBody>
      <dsp:txXfrm>
        <a:off x="4387752" y="4396250"/>
        <a:ext cx="852706" cy="520790"/>
      </dsp:txXfrm>
    </dsp:sp>
    <dsp:sp modelId="{141C8125-0E03-481F-B78F-71E7ABA5C2AD}">
      <dsp:nvSpPr>
        <dsp:cNvPr id="0" name=""/>
        <dsp:cNvSpPr/>
      </dsp:nvSpPr>
      <dsp:spPr>
        <a:xfrm>
          <a:off x="5533258" y="231092"/>
          <a:ext cx="1106388" cy="5531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kern="1200" dirty="0" smtClean="0"/>
            <a:t>Calculus</a:t>
          </a:r>
          <a:endParaRPr lang="en-US" sz="1200" kern="1200" dirty="0"/>
        </a:p>
      </dsp:txBody>
      <dsp:txXfrm>
        <a:off x="5549460" y="247294"/>
        <a:ext cx="1073984" cy="520790"/>
      </dsp:txXfrm>
    </dsp:sp>
    <dsp:sp modelId="{8918BBD5-FF38-4CE3-8A4B-66D1C2C71DDE}">
      <dsp:nvSpPr>
        <dsp:cNvPr id="0" name=""/>
        <dsp:cNvSpPr/>
      </dsp:nvSpPr>
      <dsp:spPr>
        <a:xfrm>
          <a:off x="5643897" y="784286"/>
          <a:ext cx="110638" cy="4148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4895"/>
              </a:lnTo>
              <a:lnTo>
                <a:pt x="110638" y="4148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5580F7-C4C4-4070-AF2E-88386998F4A0}">
      <dsp:nvSpPr>
        <dsp:cNvPr id="0" name=""/>
        <dsp:cNvSpPr/>
      </dsp:nvSpPr>
      <dsp:spPr>
        <a:xfrm>
          <a:off x="5754536" y="922585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Derivatives and Differentiation</a:t>
          </a:r>
          <a:endParaRPr lang="en-US" sz="800" kern="1200" dirty="0"/>
        </a:p>
      </dsp:txBody>
      <dsp:txXfrm>
        <a:off x="5770738" y="938787"/>
        <a:ext cx="852706" cy="520790"/>
      </dsp:txXfrm>
    </dsp:sp>
    <dsp:sp modelId="{00064CBB-E916-401D-9A68-E3A7C2241785}">
      <dsp:nvSpPr>
        <dsp:cNvPr id="0" name=""/>
        <dsp:cNvSpPr/>
      </dsp:nvSpPr>
      <dsp:spPr>
        <a:xfrm>
          <a:off x="5643897" y="784286"/>
          <a:ext cx="110638" cy="11063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6388"/>
              </a:lnTo>
              <a:lnTo>
                <a:pt x="110638" y="110638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C99B2E-9BEA-42D4-98F1-3777E62E81DB}">
      <dsp:nvSpPr>
        <dsp:cNvPr id="0" name=""/>
        <dsp:cNvSpPr/>
      </dsp:nvSpPr>
      <dsp:spPr>
        <a:xfrm>
          <a:off x="5754536" y="1614077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Partial Derivatives</a:t>
          </a:r>
          <a:endParaRPr lang="en-US" sz="800" kern="1200" dirty="0"/>
        </a:p>
      </dsp:txBody>
      <dsp:txXfrm>
        <a:off x="5770738" y="1630279"/>
        <a:ext cx="852706" cy="520790"/>
      </dsp:txXfrm>
    </dsp:sp>
    <dsp:sp modelId="{A593B0F5-B6A2-4A6B-8352-1B96EDE66D74}">
      <dsp:nvSpPr>
        <dsp:cNvPr id="0" name=""/>
        <dsp:cNvSpPr/>
      </dsp:nvSpPr>
      <dsp:spPr>
        <a:xfrm>
          <a:off x="5643897" y="784286"/>
          <a:ext cx="110638" cy="17978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97880"/>
              </a:lnTo>
              <a:lnTo>
                <a:pt x="110638" y="179788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137CB9-78CF-4265-B573-095FBA95EF89}">
      <dsp:nvSpPr>
        <dsp:cNvPr id="0" name=""/>
        <dsp:cNvSpPr/>
      </dsp:nvSpPr>
      <dsp:spPr>
        <a:xfrm>
          <a:off x="5754536" y="2305570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Gradients</a:t>
          </a:r>
          <a:endParaRPr lang="en-US" sz="800" kern="1200" dirty="0"/>
        </a:p>
      </dsp:txBody>
      <dsp:txXfrm>
        <a:off x="5770738" y="2321772"/>
        <a:ext cx="852706" cy="520790"/>
      </dsp:txXfrm>
    </dsp:sp>
    <dsp:sp modelId="{D2A91938-28BF-4AED-8B5B-C9C8F96B1006}">
      <dsp:nvSpPr>
        <dsp:cNvPr id="0" name=""/>
        <dsp:cNvSpPr/>
      </dsp:nvSpPr>
      <dsp:spPr>
        <a:xfrm>
          <a:off x="5643897" y="784286"/>
          <a:ext cx="110638" cy="24893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89373"/>
              </a:lnTo>
              <a:lnTo>
                <a:pt x="110638" y="24893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A20CC6-8F31-41ED-83FC-12BCF0927CD9}">
      <dsp:nvSpPr>
        <dsp:cNvPr id="0" name=""/>
        <dsp:cNvSpPr/>
      </dsp:nvSpPr>
      <dsp:spPr>
        <a:xfrm>
          <a:off x="5754536" y="2997063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Chain Rule</a:t>
          </a:r>
          <a:endParaRPr lang="en-US" sz="800" kern="1200" dirty="0"/>
        </a:p>
      </dsp:txBody>
      <dsp:txXfrm>
        <a:off x="5770738" y="3013265"/>
        <a:ext cx="852706" cy="520790"/>
      </dsp:txXfrm>
    </dsp:sp>
    <dsp:sp modelId="{AC38D8A0-9B22-4BE2-AF6F-344AADFE1D8E}">
      <dsp:nvSpPr>
        <dsp:cNvPr id="0" name=""/>
        <dsp:cNvSpPr/>
      </dsp:nvSpPr>
      <dsp:spPr>
        <a:xfrm>
          <a:off x="6916243" y="231092"/>
          <a:ext cx="1106388" cy="5531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kern="1200" dirty="0" smtClean="0"/>
            <a:t>Automatic Differentiation</a:t>
          </a:r>
          <a:endParaRPr lang="en-US" sz="1200" kern="1200" dirty="0"/>
        </a:p>
      </dsp:txBody>
      <dsp:txXfrm>
        <a:off x="6932445" y="247294"/>
        <a:ext cx="1073984" cy="520790"/>
      </dsp:txXfrm>
    </dsp:sp>
    <dsp:sp modelId="{8619D0CB-8D35-4D6B-8C3D-FF8B5E64CD5E}">
      <dsp:nvSpPr>
        <dsp:cNvPr id="0" name=""/>
        <dsp:cNvSpPr/>
      </dsp:nvSpPr>
      <dsp:spPr>
        <a:xfrm>
          <a:off x="7026882" y="784286"/>
          <a:ext cx="110638" cy="4148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4895"/>
              </a:lnTo>
              <a:lnTo>
                <a:pt x="110638" y="4148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2F9EC4-E11F-4AE2-BA0E-221F8453EC7F}">
      <dsp:nvSpPr>
        <dsp:cNvPr id="0" name=""/>
        <dsp:cNvSpPr/>
      </dsp:nvSpPr>
      <dsp:spPr>
        <a:xfrm>
          <a:off x="7137521" y="922585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A Simple Example</a:t>
          </a:r>
          <a:endParaRPr lang="en-US" sz="800" kern="1200" dirty="0"/>
        </a:p>
      </dsp:txBody>
      <dsp:txXfrm>
        <a:off x="7153723" y="938787"/>
        <a:ext cx="852706" cy="520790"/>
      </dsp:txXfrm>
    </dsp:sp>
    <dsp:sp modelId="{FA49079D-8B0A-441A-8F8A-847BFF271714}">
      <dsp:nvSpPr>
        <dsp:cNvPr id="0" name=""/>
        <dsp:cNvSpPr/>
      </dsp:nvSpPr>
      <dsp:spPr>
        <a:xfrm>
          <a:off x="7026882" y="784286"/>
          <a:ext cx="110638" cy="11063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6388"/>
              </a:lnTo>
              <a:lnTo>
                <a:pt x="110638" y="110638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76FD13-21DB-4DEF-97E7-A892F80B44AC}">
      <dsp:nvSpPr>
        <dsp:cNvPr id="0" name=""/>
        <dsp:cNvSpPr/>
      </dsp:nvSpPr>
      <dsp:spPr>
        <a:xfrm>
          <a:off x="7137521" y="1614077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Backward for Non-Scalar Variables</a:t>
          </a:r>
          <a:endParaRPr lang="en-US" sz="800" kern="1200" dirty="0"/>
        </a:p>
      </dsp:txBody>
      <dsp:txXfrm>
        <a:off x="7153723" y="1630279"/>
        <a:ext cx="852706" cy="520790"/>
      </dsp:txXfrm>
    </dsp:sp>
    <dsp:sp modelId="{F61E05E8-3A76-4877-8928-9040D03E3885}">
      <dsp:nvSpPr>
        <dsp:cNvPr id="0" name=""/>
        <dsp:cNvSpPr/>
      </dsp:nvSpPr>
      <dsp:spPr>
        <a:xfrm>
          <a:off x="7026882" y="784286"/>
          <a:ext cx="110638" cy="17978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97880"/>
              </a:lnTo>
              <a:lnTo>
                <a:pt x="110638" y="179788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E16D80-FECC-4308-94F9-F6DFC4E88E41}">
      <dsp:nvSpPr>
        <dsp:cNvPr id="0" name=""/>
        <dsp:cNvSpPr/>
      </dsp:nvSpPr>
      <dsp:spPr>
        <a:xfrm>
          <a:off x="7137521" y="2305570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Detaching Computation</a:t>
          </a:r>
          <a:endParaRPr lang="en-US" sz="800" kern="1200" dirty="0"/>
        </a:p>
      </dsp:txBody>
      <dsp:txXfrm>
        <a:off x="7153723" y="2321772"/>
        <a:ext cx="852706" cy="520790"/>
      </dsp:txXfrm>
    </dsp:sp>
    <dsp:sp modelId="{191D9A60-D480-491D-9D86-51FF5E137910}">
      <dsp:nvSpPr>
        <dsp:cNvPr id="0" name=""/>
        <dsp:cNvSpPr/>
      </dsp:nvSpPr>
      <dsp:spPr>
        <a:xfrm>
          <a:off x="7026882" y="784286"/>
          <a:ext cx="110638" cy="24893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89373"/>
              </a:lnTo>
              <a:lnTo>
                <a:pt x="110638" y="24893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5BD585-225C-4533-836B-5A057CDD4C9B}">
      <dsp:nvSpPr>
        <dsp:cNvPr id="0" name=""/>
        <dsp:cNvSpPr/>
      </dsp:nvSpPr>
      <dsp:spPr>
        <a:xfrm>
          <a:off x="7137521" y="2997063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800" kern="1200" dirty="0" smtClean="0"/>
            <a:t>Computing the Gradient of Python Control Flow</a:t>
          </a:r>
          <a:endParaRPr lang="en-US" sz="800" kern="1200" dirty="0"/>
        </a:p>
      </dsp:txBody>
      <dsp:txXfrm>
        <a:off x="7153723" y="3013265"/>
        <a:ext cx="852706" cy="520790"/>
      </dsp:txXfrm>
    </dsp:sp>
    <dsp:sp modelId="{4862EF85-1486-42B2-B3EA-FD8FF5BED2D2}">
      <dsp:nvSpPr>
        <dsp:cNvPr id="0" name=""/>
        <dsp:cNvSpPr/>
      </dsp:nvSpPr>
      <dsp:spPr>
        <a:xfrm>
          <a:off x="8299229" y="231092"/>
          <a:ext cx="1106388" cy="5531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kern="1200" dirty="0" smtClean="0"/>
            <a:t>Probability</a:t>
          </a:r>
          <a:endParaRPr lang="en-US" sz="1200" kern="1200" dirty="0"/>
        </a:p>
      </dsp:txBody>
      <dsp:txXfrm>
        <a:off x="8315431" y="247294"/>
        <a:ext cx="1073984" cy="520790"/>
      </dsp:txXfrm>
    </dsp:sp>
    <dsp:sp modelId="{6730FFAB-5E5D-4BCC-914C-E40A5FB46761}">
      <dsp:nvSpPr>
        <dsp:cNvPr id="0" name=""/>
        <dsp:cNvSpPr/>
      </dsp:nvSpPr>
      <dsp:spPr>
        <a:xfrm>
          <a:off x="8409868" y="784286"/>
          <a:ext cx="110638" cy="4148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4895"/>
              </a:lnTo>
              <a:lnTo>
                <a:pt x="110638" y="4148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239387-DC97-4C36-8999-FDFDFF3D739B}">
      <dsp:nvSpPr>
        <dsp:cNvPr id="0" name=""/>
        <dsp:cNvSpPr/>
      </dsp:nvSpPr>
      <dsp:spPr>
        <a:xfrm>
          <a:off x="8520506" y="922585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Basic Probability Theory</a:t>
          </a:r>
          <a:endParaRPr lang="en-US" sz="800" kern="1200" dirty="0"/>
        </a:p>
      </dsp:txBody>
      <dsp:txXfrm>
        <a:off x="8536708" y="938787"/>
        <a:ext cx="852706" cy="520790"/>
      </dsp:txXfrm>
    </dsp:sp>
    <dsp:sp modelId="{6575D566-F2D2-43D3-B477-EF9B7C47C070}">
      <dsp:nvSpPr>
        <dsp:cNvPr id="0" name=""/>
        <dsp:cNvSpPr/>
      </dsp:nvSpPr>
      <dsp:spPr>
        <a:xfrm>
          <a:off x="8409868" y="784286"/>
          <a:ext cx="110638" cy="11063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6388"/>
              </a:lnTo>
              <a:lnTo>
                <a:pt x="110638" y="110638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3145DB-4D6A-4EC3-ADF6-1D78B5F4B076}">
      <dsp:nvSpPr>
        <dsp:cNvPr id="0" name=""/>
        <dsp:cNvSpPr/>
      </dsp:nvSpPr>
      <dsp:spPr>
        <a:xfrm>
          <a:off x="8520506" y="1614077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800" kern="1200" dirty="0" smtClean="0"/>
            <a:t>Dealing with Multiple Random Variables</a:t>
          </a:r>
          <a:endParaRPr lang="en-US" sz="800" kern="1200" dirty="0"/>
        </a:p>
      </dsp:txBody>
      <dsp:txXfrm>
        <a:off x="8536708" y="1630279"/>
        <a:ext cx="852706" cy="520790"/>
      </dsp:txXfrm>
    </dsp:sp>
    <dsp:sp modelId="{F0CC3BD1-C968-4454-B0FD-91E91DEF49D2}">
      <dsp:nvSpPr>
        <dsp:cNvPr id="0" name=""/>
        <dsp:cNvSpPr/>
      </dsp:nvSpPr>
      <dsp:spPr>
        <a:xfrm>
          <a:off x="8409868" y="784286"/>
          <a:ext cx="110638" cy="17978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97880"/>
              </a:lnTo>
              <a:lnTo>
                <a:pt x="110638" y="179788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07AFB6-3431-43A3-976C-B977F6AD264B}">
      <dsp:nvSpPr>
        <dsp:cNvPr id="0" name=""/>
        <dsp:cNvSpPr/>
      </dsp:nvSpPr>
      <dsp:spPr>
        <a:xfrm>
          <a:off x="8520506" y="2305570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Expectation and Variance</a:t>
          </a:r>
          <a:endParaRPr lang="en-US" sz="800" kern="1200" dirty="0"/>
        </a:p>
      </dsp:txBody>
      <dsp:txXfrm>
        <a:off x="8536708" y="2321772"/>
        <a:ext cx="852706" cy="520790"/>
      </dsp:txXfrm>
    </dsp:sp>
    <dsp:sp modelId="{EB45E372-9F23-437E-8101-05E43BDE44B1}">
      <dsp:nvSpPr>
        <dsp:cNvPr id="0" name=""/>
        <dsp:cNvSpPr/>
      </dsp:nvSpPr>
      <dsp:spPr>
        <a:xfrm>
          <a:off x="9682214" y="231092"/>
          <a:ext cx="1106388" cy="5531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Documentation</a:t>
          </a:r>
          <a:endParaRPr lang="en-US" sz="1200" kern="1200" dirty="0"/>
        </a:p>
      </dsp:txBody>
      <dsp:txXfrm>
        <a:off x="9698416" y="247294"/>
        <a:ext cx="1073984" cy="520790"/>
      </dsp:txXfrm>
    </dsp:sp>
    <dsp:sp modelId="{41604650-38C5-4BF6-B666-605532395DD6}">
      <dsp:nvSpPr>
        <dsp:cNvPr id="0" name=""/>
        <dsp:cNvSpPr/>
      </dsp:nvSpPr>
      <dsp:spPr>
        <a:xfrm>
          <a:off x="9792853" y="784286"/>
          <a:ext cx="110638" cy="4148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4895"/>
              </a:lnTo>
              <a:lnTo>
                <a:pt x="110638" y="4148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D2209D-22CC-4C7A-9862-99A5A8E6300A}">
      <dsp:nvSpPr>
        <dsp:cNvPr id="0" name=""/>
        <dsp:cNvSpPr/>
      </dsp:nvSpPr>
      <dsp:spPr>
        <a:xfrm>
          <a:off x="9903492" y="922585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800" kern="1200" dirty="0" smtClean="0"/>
            <a:t>Finding All the Functions and Classes in a Module</a:t>
          </a:r>
          <a:endParaRPr lang="en-US" sz="800" kern="1200" dirty="0"/>
        </a:p>
      </dsp:txBody>
      <dsp:txXfrm>
        <a:off x="9919694" y="938787"/>
        <a:ext cx="852706" cy="520790"/>
      </dsp:txXfrm>
    </dsp:sp>
    <dsp:sp modelId="{0E5726F8-D07C-4950-B205-5C2BE2E0B734}">
      <dsp:nvSpPr>
        <dsp:cNvPr id="0" name=""/>
        <dsp:cNvSpPr/>
      </dsp:nvSpPr>
      <dsp:spPr>
        <a:xfrm>
          <a:off x="9792853" y="784286"/>
          <a:ext cx="110638" cy="11063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6388"/>
              </a:lnTo>
              <a:lnTo>
                <a:pt x="110638" y="110638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925BE4-A564-41C2-A751-448FC33DE65B}">
      <dsp:nvSpPr>
        <dsp:cNvPr id="0" name=""/>
        <dsp:cNvSpPr/>
      </dsp:nvSpPr>
      <dsp:spPr>
        <a:xfrm>
          <a:off x="9903492" y="1614077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800" kern="1200" dirty="0" smtClean="0"/>
            <a:t>Finding the Usage of Specific Functions and Classes</a:t>
          </a:r>
          <a:endParaRPr lang="en-US" sz="800" kern="1200" dirty="0"/>
        </a:p>
      </dsp:txBody>
      <dsp:txXfrm>
        <a:off x="9919694" y="1630279"/>
        <a:ext cx="852706" cy="5207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35AF7D-2C29-4C24-A9B5-C2B8DACA67A2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0C37C0-6268-43CE-8A66-EDF69C29B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204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C37C0-6268-43CE-8A66-EDF69C29B6A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5777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C37C0-6268-43CE-8A66-EDF69C29B6A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2756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C37C0-6268-43CE-8A66-EDF69C29B6A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5004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C37C0-6268-43CE-8A66-EDF69C29B6A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8503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C37C0-6268-43CE-8A66-EDF69C29B6A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0299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C37C0-6268-43CE-8A66-EDF69C29B6A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5233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C37C0-6268-43CE-8A66-EDF69C29B6A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7106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C37C0-6268-43CE-8A66-EDF69C29B6A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9761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C37C0-6268-43CE-8A66-EDF69C29B6A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5009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C37C0-6268-43CE-8A66-EDF69C29B6A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7461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C37C0-6268-43CE-8A66-EDF69C29B6A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6204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C37C0-6268-43CE-8A66-EDF69C29B6A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3952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C37C0-6268-43CE-8A66-EDF69C29B6A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7648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C37C0-6268-43CE-8A66-EDF69C29B6A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7246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C37C0-6268-43CE-8A66-EDF69C29B6A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0935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C37C0-6268-43CE-8A66-EDF69C29B6A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5981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C37C0-6268-43CE-8A66-EDF69C29B6A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5782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C37C0-6268-43CE-8A66-EDF69C29B6A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5624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C37C0-6268-43CE-8A66-EDF69C29B6A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1424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C37C0-6268-43CE-8A66-EDF69C29B6A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7707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C37C0-6268-43CE-8A66-EDF69C29B6A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0029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C37C0-6268-43CE-8A66-EDF69C29B6A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4868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C37C0-6268-43CE-8A66-EDF69C29B6A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616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4DC09-7F4A-44DC-8198-C57FAC212B92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6E657-1D85-4E35-8322-AFDD1D9DA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766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4DC09-7F4A-44DC-8198-C57FAC212B92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6E657-1D85-4E35-8322-AFDD1D9DA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524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4DC09-7F4A-44DC-8198-C57FAC212B92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6E657-1D85-4E35-8322-AFDD1D9DA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690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4DC09-7F4A-44DC-8198-C57FAC212B92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6E657-1D85-4E35-8322-AFDD1D9DA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780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4DC09-7F4A-44DC-8198-C57FAC212B92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6E657-1D85-4E35-8322-AFDD1D9DA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232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4DC09-7F4A-44DC-8198-C57FAC212B92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6E657-1D85-4E35-8322-AFDD1D9DA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46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4DC09-7F4A-44DC-8198-C57FAC212B92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6E657-1D85-4E35-8322-AFDD1D9DA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517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4DC09-7F4A-44DC-8198-C57FAC212B92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6E657-1D85-4E35-8322-AFDD1D9DA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399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4DC09-7F4A-44DC-8198-C57FAC212B92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6E657-1D85-4E35-8322-AFDD1D9DA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09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4DC09-7F4A-44DC-8198-C57FAC212B92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6E657-1D85-4E35-8322-AFDD1D9DA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027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4DC09-7F4A-44DC-8198-C57FAC212B92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6E657-1D85-4E35-8322-AFDD1D9DA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374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9125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5175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4DC09-7F4A-44DC-8198-C57FAC212B92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6E657-1D85-4E35-8322-AFDD1D9DA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258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tensorflow.org/guide/tensor" TargetMode="Externa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mathsisfun.com/algebra/matrix-multiplying.html" TargetMode="External"/><Relationship Id="rId5" Type="http://schemas.openxmlformats.org/officeDocument/2006/relationships/image" Target="../media/image26.gif"/><Relationship Id="rId4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opentk.net/learn/chapter1/6-transformations.html" TargetMode="External"/><Relationship Id="rId4" Type="http://schemas.openxmlformats.org/officeDocument/2006/relationships/image" Target="../media/image3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en.wikipedia.org/wiki/Euclidean_distance" TargetMode="External"/><Relationship Id="rId4" Type="http://schemas.openxmlformats.org/officeDocument/2006/relationships/image" Target="../media/image3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d2l.ai/chapter_appendix-mathematics-for-deep-learning/geometry-linear-algebraic-ops.html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2l.ai/chapter_references/zreferences.html#petersen-pedersen-ea-2008" TargetMode="External"/><Relationship Id="rId5" Type="http://schemas.openxmlformats.org/officeDocument/2006/relationships/hyperlink" Target="https://d2l.ai/chapter_references/zreferences.html#kolter-2008" TargetMode="External"/><Relationship Id="rId4" Type="http://schemas.openxmlformats.org/officeDocument/2006/relationships/hyperlink" Target="https://d2l.ai/chapter_references/zreferences.html#strang-1993" TargetMode="Externa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82729"/>
            <a:ext cx="9144000" cy="1228951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2196F3"/>
                </a:solidFill>
              </a:rPr>
              <a:t>Dive into </a:t>
            </a:r>
            <a:r>
              <a:rPr lang="en-US" sz="6700" dirty="0" smtClean="0">
                <a:solidFill>
                  <a:srgbClr val="2196F3"/>
                </a:solidFill>
              </a:rPr>
              <a:t>Deep</a:t>
            </a:r>
            <a:r>
              <a:rPr lang="en-US" dirty="0" smtClean="0">
                <a:solidFill>
                  <a:srgbClr val="2196F3"/>
                </a:solidFill>
              </a:rPr>
              <a:t> Learning</a:t>
            </a:r>
            <a:br>
              <a:rPr lang="en-US" dirty="0" smtClean="0">
                <a:solidFill>
                  <a:srgbClr val="2196F3"/>
                </a:solidFill>
              </a:rPr>
            </a:br>
            <a:endParaRPr lang="en-US" dirty="0">
              <a:solidFill>
                <a:srgbClr val="2196F3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369" y="1849755"/>
            <a:ext cx="3009900" cy="413385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791201" y="2875768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6000" b="1" dirty="0" smtClean="0">
                <a:solidFill>
                  <a:srgbClr val="2196F3"/>
                </a:solidFill>
                <a:latin typeface="Calibri Light" panose="020F0302020204030204"/>
                <a:ea typeface="+mj-ea"/>
                <a:cs typeface="+mj-cs"/>
              </a:rPr>
              <a:t>Chapter 2:</a:t>
            </a:r>
          </a:p>
          <a:p>
            <a:r>
              <a:rPr lang="en-US" sz="6000" b="1" dirty="0" smtClean="0">
                <a:solidFill>
                  <a:srgbClr val="2196F3"/>
                </a:solidFill>
                <a:latin typeface="Calibri Light" panose="020F0302020204030204"/>
                <a:ea typeface="+mj-ea"/>
                <a:cs typeface="+mj-cs"/>
              </a:rPr>
              <a:t>Preliminaries</a:t>
            </a:r>
            <a:br>
              <a:rPr lang="en-US" sz="6000" b="1" dirty="0" smtClean="0">
                <a:solidFill>
                  <a:srgbClr val="2196F3"/>
                </a:solidFill>
                <a:latin typeface="Calibri Light" panose="020F0302020204030204"/>
                <a:ea typeface="+mj-ea"/>
                <a:cs typeface="+mj-cs"/>
              </a:rPr>
            </a:br>
            <a:r>
              <a:rPr lang="en-US" sz="2400" b="1" dirty="0" smtClean="0">
                <a:solidFill>
                  <a:srgbClr val="2196F3"/>
                </a:solidFill>
                <a:latin typeface="Calibri Light" panose="020F0302020204030204"/>
                <a:ea typeface="+mj-ea"/>
                <a:cs typeface="+mj-cs"/>
              </a:rPr>
              <a:t>Linear Algebra</a:t>
            </a:r>
            <a:endParaRPr lang="en-US" sz="6000" b="1" dirty="0">
              <a:solidFill>
                <a:srgbClr val="2196F3"/>
              </a:solidFill>
              <a:latin typeface="Calibri Light" panose="020F0302020204030204"/>
              <a:ea typeface="+mj-ea"/>
              <a:cs typeface="+mj-c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484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Vectors</a:t>
            </a:r>
            <a:endParaRPr lang="en-US" sz="4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130629" y="2149155"/>
                <a:ext cx="11711026" cy="969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>
                    <a:solidFill>
                      <a:srgbClr val="002060"/>
                    </a:solidFill>
                  </a:rPr>
                  <a:t>When a tensor represents a vector (with precisely one axis), we can also access its length via </a:t>
                </a:r>
                <a:r>
                  <a:rPr lang="en-GB" sz="1900" dirty="0">
                    <a:solidFill>
                      <a:srgbClr val="002060"/>
                    </a:solidFill>
                  </a:rPr>
                  <a:t>the </a:t>
                </a:r>
                <a14:m>
                  <m:oMath xmlns:m="http://schemas.openxmlformats.org/officeDocument/2006/math">
                    <m:r>
                      <a:rPr lang="en-GB" sz="1900" dirty="0">
                        <a:solidFill>
                          <a:srgbClr val="002060"/>
                        </a:solidFill>
                      </a:rPr>
                      <m:t>.</m:t>
                    </m:r>
                    <m:r>
                      <a:rPr lang="en-GB" sz="1900" dirty="0">
                        <a:solidFill>
                          <a:srgbClr val="002060"/>
                        </a:solidFill>
                      </a:rPr>
                      <m:t>𝑠</m:t>
                    </m:r>
                    <m:r>
                      <a:rPr lang="en-GB" sz="1900" dirty="0">
                        <a:solidFill>
                          <a:srgbClr val="002060"/>
                        </a:solidFill>
                      </a:rPr>
                      <m:t>h</m:t>
                    </m:r>
                    <m:r>
                      <a:rPr lang="en-GB" sz="1900" dirty="0">
                        <a:solidFill>
                          <a:srgbClr val="002060"/>
                        </a:solidFill>
                      </a:rPr>
                      <m:t>𝑎𝑝𝑒</m:t>
                    </m:r>
                    <m:r>
                      <a:rPr lang="en-GB" sz="1900" dirty="0">
                        <a:solidFill>
                          <a:srgbClr val="002060"/>
                        </a:solidFill>
                      </a:rPr>
                      <m:t> </m:t>
                    </m:r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attribute</a:t>
                </a:r>
                <a:r>
                  <a:rPr lang="en-GB" sz="1900" dirty="0">
                    <a:solidFill>
                      <a:srgbClr val="002060"/>
                    </a:solidFill>
                  </a:rPr>
                  <a:t>. 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 smtClean="0">
                    <a:solidFill>
                      <a:srgbClr val="FB8072"/>
                    </a:solidFill>
                  </a:rPr>
                  <a:t>The </a:t>
                </a:r>
                <a:r>
                  <a:rPr lang="en-GB" sz="1900" dirty="0">
                    <a:solidFill>
                      <a:srgbClr val="FB8072"/>
                    </a:solidFill>
                  </a:rPr>
                  <a:t>shape is a tuple that lists the length (dimensionality) along each axis of the tensor. 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 smtClean="0">
                    <a:solidFill>
                      <a:srgbClr val="FB8072"/>
                    </a:solidFill>
                  </a:rPr>
                  <a:t>For </a:t>
                </a:r>
                <a:r>
                  <a:rPr lang="en-GB" sz="1900" dirty="0">
                    <a:solidFill>
                      <a:srgbClr val="FB8072"/>
                    </a:solidFill>
                  </a:rPr>
                  <a:t>tensors with just one axis, the shape has just one </a:t>
                </a:r>
                <a:r>
                  <a:rPr lang="en-GB" sz="1900" dirty="0" smtClean="0">
                    <a:solidFill>
                      <a:srgbClr val="FB8072"/>
                    </a:solidFill>
                  </a:rPr>
                  <a:t>element.</a:t>
                </a:r>
                <a:endParaRPr lang="en-US" sz="1900" dirty="0">
                  <a:solidFill>
                    <a:srgbClr val="FB8072"/>
                  </a:solidFill>
                </a:endParaRPr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29" y="2149155"/>
                <a:ext cx="11711026" cy="969496"/>
              </a:xfrm>
              <a:prstGeom prst="rect">
                <a:avLst/>
              </a:prstGeom>
              <a:blipFill>
                <a:blip r:embed="rId2"/>
                <a:stretch>
                  <a:fillRect l="-364" t="-3145" r="-208" b="-100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333007" y="3221399"/>
            <a:ext cx="10872475" cy="33855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 smtClean="0">
                <a:solidFill>
                  <a:srgbClr val="D4D4D4"/>
                </a:solidFill>
                <a:latin typeface="Courier New" panose="02070309020205020404" pitchFamily="49" charset="0"/>
              </a:rPr>
              <a:t>x.shape</a:t>
            </a:r>
            <a:endParaRPr lang="en-US" sz="16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0629" y="3904287"/>
            <a:ext cx="9524210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 smtClean="0">
                <a:solidFill>
                  <a:srgbClr val="002060"/>
                </a:solidFill>
              </a:rPr>
              <a:t>We </a:t>
            </a:r>
            <a:r>
              <a:rPr lang="en-GB" sz="1900" dirty="0">
                <a:solidFill>
                  <a:srgbClr val="002060"/>
                </a:solidFill>
              </a:rPr>
              <a:t>use the dimensionality of a </a:t>
            </a:r>
            <a:r>
              <a:rPr lang="en-GB" sz="1900" i="1" dirty="0">
                <a:solidFill>
                  <a:srgbClr val="002060"/>
                </a:solidFill>
              </a:rPr>
              <a:t>vector</a:t>
            </a:r>
            <a:r>
              <a:rPr lang="en-GB" sz="1900" dirty="0">
                <a:solidFill>
                  <a:srgbClr val="002060"/>
                </a:solidFill>
              </a:rPr>
              <a:t> or an </a:t>
            </a:r>
            <a:r>
              <a:rPr lang="en-GB" sz="1900" i="1" dirty="0">
                <a:solidFill>
                  <a:srgbClr val="002060"/>
                </a:solidFill>
              </a:rPr>
              <a:t>axis</a:t>
            </a:r>
            <a:r>
              <a:rPr lang="en-GB" sz="1900" dirty="0">
                <a:solidFill>
                  <a:srgbClr val="002060"/>
                </a:solidFill>
              </a:rPr>
              <a:t> to </a:t>
            </a:r>
            <a:r>
              <a:rPr lang="en-GB" sz="1900" dirty="0" smtClean="0">
                <a:solidFill>
                  <a:srgbClr val="002060"/>
                </a:solidFill>
              </a:rPr>
              <a:t>refer </a:t>
            </a:r>
            <a:r>
              <a:rPr lang="en-GB" sz="1900" dirty="0">
                <a:solidFill>
                  <a:srgbClr val="002060"/>
                </a:solidFill>
              </a:rPr>
              <a:t>to its </a:t>
            </a:r>
            <a:r>
              <a:rPr lang="en-GB" sz="1900" dirty="0" smtClean="0">
                <a:solidFill>
                  <a:srgbClr val="002060"/>
                </a:solidFill>
              </a:rPr>
              <a:t>length</a:t>
            </a:r>
            <a:r>
              <a:rPr lang="en-GB" sz="1900" dirty="0">
                <a:solidFill>
                  <a:srgbClr val="002060"/>
                </a:solidFill>
              </a:rPr>
              <a:t>.</a:t>
            </a:r>
            <a:endParaRPr lang="en-GB" sz="1900" dirty="0" smtClean="0">
              <a:solidFill>
                <a:srgbClr val="002060"/>
              </a:solidFill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 smtClean="0">
                <a:solidFill>
                  <a:srgbClr val="FB8072"/>
                </a:solidFill>
              </a:rPr>
              <a:t>i.e</a:t>
            </a:r>
            <a:r>
              <a:rPr lang="en-GB" sz="1900" dirty="0">
                <a:solidFill>
                  <a:srgbClr val="FB8072"/>
                </a:solidFill>
              </a:rPr>
              <a:t>., the number of elements of a vector or an axis. </a:t>
            </a:r>
            <a:endParaRPr lang="en-GB" sz="1900" dirty="0" smtClean="0">
              <a:solidFill>
                <a:srgbClr val="FB807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 smtClean="0">
                <a:solidFill>
                  <a:srgbClr val="002060"/>
                </a:solidFill>
              </a:rPr>
              <a:t>We </a:t>
            </a:r>
            <a:r>
              <a:rPr lang="en-GB" sz="1900" dirty="0">
                <a:solidFill>
                  <a:srgbClr val="002060"/>
                </a:solidFill>
              </a:rPr>
              <a:t>use the dimensionality of a </a:t>
            </a:r>
            <a:r>
              <a:rPr lang="en-GB" sz="1900" i="1" dirty="0">
                <a:solidFill>
                  <a:srgbClr val="002060"/>
                </a:solidFill>
              </a:rPr>
              <a:t>tensor</a:t>
            </a:r>
            <a:r>
              <a:rPr lang="en-GB" sz="1900" dirty="0">
                <a:solidFill>
                  <a:srgbClr val="002060"/>
                </a:solidFill>
              </a:rPr>
              <a:t> to refer to the number of axes that a tensor has. </a:t>
            </a:r>
            <a:endParaRPr lang="en-GB" sz="1900" dirty="0" smtClean="0">
              <a:solidFill>
                <a:srgbClr val="002060"/>
              </a:solidFill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 smtClean="0">
                <a:solidFill>
                  <a:srgbClr val="FB8072"/>
                </a:solidFill>
              </a:rPr>
              <a:t>In </a:t>
            </a:r>
            <a:r>
              <a:rPr lang="en-GB" sz="1900" dirty="0">
                <a:solidFill>
                  <a:srgbClr val="FB8072"/>
                </a:solidFill>
              </a:rPr>
              <a:t>this sense, the dimensionality of some axis of a tensor will be the length of that axis.</a:t>
            </a:r>
          </a:p>
        </p:txBody>
      </p:sp>
    </p:spTree>
    <p:extLst>
      <p:ext uri="{BB962C8B-B14F-4D97-AF65-F5344CB8AC3E}">
        <p14:creationId xmlns:p14="http://schemas.microsoft.com/office/powerpoint/2010/main" val="146548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Contents</a:t>
            </a:r>
            <a:endParaRPr lang="en-US" sz="48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4670878" y="1071155"/>
            <a:ext cx="2516777" cy="47548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CH2</a:t>
            </a:r>
            <a:endParaRPr lang="en-US" sz="2000" dirty="0"/>
          </a:p>
        </p:txBody>
      </p:sp>
      <p:grpSp>
        <p:nvGrpSpPr>
          <p:cNvPr id="341" name="Group 340"/>
          <p:cNvGrpSpPr/>
          <p:nvPr/>
        </p:nvGrpSpPr>
        <p:grpSpPr>
          <a:xfrm>
            <a:off x="702357" y="1887822"/>
            <a:ext cx="1106388" cy="553194"/>
            <a:chOff x="1317" y="231092"/>
            <a:chExt cx="1106388" cy="553194"/>
          </a:xfrm>
        </p:grpSpPr>
        <p:sp>
          <p:nvSpPr>
            <p:cNvPr id="499" name="Rounded Rectangle 498"/>
            <p:cNvSpPr/>
            <p:nvPr/>
          </p:nvSpPr>
          <p:spPr>
            <a:xfrm>
              <a:off x="1317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00" name="Rounded Rectangle 4"/>
            <p:cNvSpPr txBox="1"/>
            <p:nvPr/>
          </p:nvSpPr>
          <p:spPr>
            <a:xfrm>
              <a:off x="17519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Data Manipulation</a:t>
              </a:r>
              <a:endParaRPr lang="en-US" sz="1200" kern="1200" dirty="0"/>
            </a:p>
          </p:txBody>
        </p:sp>
      </p:grpSp>
      <p:sp>
        <p:nvSpPr>
          <p:cNvPr id="342" name="Straight Connector 5"/>
          <p:cNvSpPr/>
          <p:nvPr/>
        </p:nvSpPr>
        <p:spPr>
          <a:xfrm>
            <a:off x="812995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3" name="Group 342"/>
          <p:cNvGrpSpPr/>
          <p:nvPr/>
        </p:nvGrpSpPr>
        <p:grpSpPr>
          <a:xfrm>
            <a:off x="923634" y="2579315"/>
            <a:ext cx="885110" cy="553194"/>
            <a:chOff x="222594" y="922585"/>
            <a:chExt cx="885110" cy="553194"/>
          </a:xfrm>
        </p:grpSpPr>
        <p:sp>
          <p:nvSpPr>
            <p:cNvPr id="497" name="Rounded Rectangle 496"/>
            <p:cNvSpPr/>
            <p:nvPr/>
          </p:nvSpPr>
          <p:spPr>
            <a:xfrm>
              <a:off x="222594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8" name="Rounded Rectangle 7"/>
            <p:cNvSpPr txBox="1"/>
            <p:nvPr/>
          </p:nvSpPr>
          <p:spPr>
            <a:xfrm>
              <a:off x="238796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Getting Started</a:t>
              </a:r>
              <a:endParaRPr lang="en-US" sz="800" kern="1200" dirty="0"/>
            </a:p>
          </p:txBody>
        </p:sp>
      </p:grpSp>
      <p:sp>
        <p:nvSpPr>
          <p:cNvPr id="344" name="Straight Connector 8"/>
          <p:cNvSpPr/>
          <p:nvPr/>
        </p:nvSpPr>
        <p:spPr>
          <a:xfrm>
            <a:off x="812995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5" name="Group 344"/>
          <p:cNvGrpSpPr/>
          <p:nvPr/>
        </p:nvGrpSpPr>
        <p:grpSpPr>
          <a:xfrm>
            <a:off x="923634" y="3270807"/>
            <a:ext cx="885110" cy="553194"/>
            <a:chOff x="222594" y="1614077"/>
            <a:chExt cx="885110" cy="553194"/>
          </a:xfrm>
        </p:grpSpPr>
        <p:sp>
          <p:nvSpPr>
            <p:cNvPr id="495" name="Rounded Rectangle 494"/>
            <p:cNvSpPr/>
            <p:nvPr/>
          </p:nvSpPr>
          <p:spPr>
            <a:xfrm>
              <a:off x="222594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6" name="Rounded Rectangle 10"/>
            <p:cNvSpPr txBox="1"/>
            <p:nvPr/>
          </p:nvSpPr>
          <p:spPr>
            <a:xfrm>
              <a:off x="238796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Operations</a:t>
              </a:r>
              <a:endParaRPr lang="en-US" sz="800" kern="1200" dirty="0"/>
            </a:p>
          </p:txBody>
        </p:sp>
      </p:grpSp>
      <p:sp>
        <p:nvSpPr>
          <p:cNvPr id="346" name="Straight Connector 11"/>
          <p:cNvSpPr/>
          <p:nvPr/>
        </p:nvSpPr>
        <p:spPr>
          <a:xfrm>
            <a:off x="812995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7" name="Group 346"/>
          <p:cNvGrpSpPr/>
          <p:nvPr/>
        </p:nvGrpSpPr>
        <p:grpSpPr>
          <a:xfrm>
            <a:off x="923634" y="3962300"/>
            <a:ext cx="885110" cy="553194"/>
            <a:chOff x="222594" y="2305570"/>
            <a:chExt cx="885110" cy="553194"/>
          </a:xfrm>
        </p:grpSpPr>
        <p:sp>
          <p:nvSpPr>
            <p:cNvPr id="493" name="Rounded Rectangle 492"/>
            <p:cNvSpPr/>
            <p:nvPr/>
          </p:nvSpPr>
          <p:spPr>
            <a:xfrm>
              <a:off x="222594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4" name="Rounded Rectangle 13"/>
            <p:cNvSpPr txBox="1"/>
            <p:nvPr/>
          </p:nvSpPr>
          <p:spPr>
            <a:xfrm>
              <a:off x="238796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Broadcasting Mechanism</a:t>
              </a:r>
              <a:endParaRPr lang="en-US" sz="800" kern="1200" dirty="0"/>
            </a:p>
          </p:txBody>
        </p:sp>
      </p:grpSp>
      <p:sp>
        <p:nvSpPr>
          <p:cNvPr id="348" name="Straight Connector 14"/>
          <p:cNvSpPr/>
          <p:nvPr/>
        </p:nvSpPr>
        <p:spPr>
          <a:xfrm>
            <a:off x="812995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9" name="Group 348"/>
          <p:cNvGrpSpPr/>
          <p:nvPr/>
        </p:nvGrpSpPr>
        <p:grpSpPr>
          <a:xfrm>
            <a:off x="923634" y="4653793"/>
            <a:ext cx="885110" cy="553194"/>
            <a:chOff x="222594" y="2997063"/>
            <a:chExt cx="885110" cy="553194"/>
          </a:xfrm>
        </p:grpSpPr>
        <p:sp>
          <p:nvSpPr>
            <p:cNvPr id="491" name="Rounded Rectangle 490"/>
            <p:cNvSpPr/>
            <p:nvPr/>
          </p:nvSpPr>
          <p:spPr>
            <a:xfrm>
              <a:off x="222594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2" name="Rounded Rectangle 16"/>
            <p:cNvSpPr txBox="1"/>
            <p:nvPr/>
          </p:nvSpPr>
          <p:spPr>
            <a:xfrm>
              <a:off x="238796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Indexing and </a:t>
              </a:r>
              <a:br>
                <a:rPr lang="en-US" sz="800" kern="1200" dirty="0" smtClean="0"/>
              </a:br>
              <a:r>
                <a:rPr lang="en-US" sz="800" kern="1200" dirty="0" smtClean="0"/>
                <a:t>Slicing</a:t>
              </a:r>
              <a:endParaRPr lang="en-US" sz="800" kern="1200" dirty="0"/>
            </a:p>
          </p:txBody>
        </p:sp>
      </p:grpSp>
      <p:sp>
        <p:nvSpPr>
          <p:cNvPr id="350" name="Straight Connector 17"/>
          <p:cNvSpPr/>
          <p:nvPr/>
        </p:nvSpPr>
        <p:spPr>
          <a:xfrm>
            <a:off x="812995" y="2441016"/>
            <a:ext cx="110638" cy="318086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180866"/>
                </a:lnTo>
                <a:lnTo>
                  <a:pt x="110638" y="318086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1" name="Group 350"/>
          <p:cNvGrpSpPr/>
          <p:nvPr/>
        </p:nvGrpSpPr>
        <p:grpSpPr>
          <a:xfrm>
            <a:off x="923634" y="5345285"/>
            <a:ext cx="885110" cy="553194"/>
            <a:chOff x="222594" y="3688555"/>
            <a:chExt cx="885110" cy="553194"/>
          </a:xfrm>
        </p:grpSpPr>
        <p:sp>
          <p:nvSpPr>
            <p:cNvPr id="489" name="Rounded Rectangle 488"/>
            <p:cNvSpPr/>
            <p:nvPr/>
          </p:nvSpPr>
          <p:spPr>
            <a:xfrm>
              <a:off x="222594" y="368855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0" name="Rounded Rectangle 19"/>
            <p:cNvSpPr txBox="1"/>
            <p:nvPr/>
          </p:nvSpPr>
          <p:spPr>
            <a:xfrm>
              <a:off x="238796" y="370475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Saving Memory</a:t>
              </a:r>
              <a:endParaRPr lang="en-US" sz="800" kern="1200" dirty="0"/>
            </a:p>
          </p:txBody>
        </p:sp>
      </p:grpSp>
      <p:sp>
        <p:nvSpPr>
          <p:cNvPr id="352" name="Straight Connector 20"/>
          <p:cNvSpPr/>
          <p:nvPr/>
        </p:nvSpPr>
        <p:spPr>
          <a:xfrm>
            <a:off x="812995" y="2441016"/>
            <a:ext cx="110638" cy="387235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872358"/>
                </a:lnTo>
                <a:lnTo>
                  <a:pt x="110638" y="387235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3" name="Group 352"/>
          <p:cNvGrpSpPr/>
          <p:nvPr/>
        </p:nvGrpSpPr>
        <p:grpSpPr>
          <a:xfrm>
            <a:off x="923634" y="6036778"/>
            <a:ext cx="885110" cy="553194"/>
            <a:chOff x="222594" y="4380048"/>
            <a:chExt cx="885110" cy="553194"/>
          </a:xfrm>
        </p:grpSpPr>
        <p:sp>
          <p:nvSpPr>
            <p:cNvPr id="487" name="Rounded Rectangle 486"/>
            <p:cNvSpPr/>
            <p:nvPr/>
          </p:nvSpPr>
          <p:spPr>
            <a:xfrm>
              <a:off x="222594" y="4380048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8" name="Rounded Rectangle 22"/>
            <p:cNvSpPr txBox="1"/>
            <p:nvPr/>
          </p:nvSpPr>
          <p:spPr>
            <a:xfrm>
              <a:off x="238796" y="4396250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Conversion to Other Python Objects</a:t>
              </a:r>
              <a:endParaRPr lang="en-US" sz="800" kern="1200" dirty="0"/>
            </a:p>
          </p:txBody>
        </p:sp>
      </p:grpSp>
      <p:grpSp>
        <p:nvGrpSpPr>
          <p:cNvPr id="354" name="Group 353"/>
          <p:cNvGrpSpPr/>
          <p:nvPr/>
        </p:nvGrpSpPr>
        <p:grpSpPr>
          <a:xfrm>
            <a:off x="2085342" y="1887822"/>
            <a:ext cx="1106388" cy="553194"/>
            <a:chOff x="1384302" y="231092"/>
            <a:chExt cx="1106388" cy="553194"/>
          </a:xfrm>
        </p:grpSpPr>
        <p:sp>
          <p:nvSpPr>
            <p:cNvPr id="485" name="Rounded Rectangle 484"/>
            <p:cNvSpPr/>
            <p:nvPr/>
          </p:nvSpPr>
          <p:spPr>
            <a:xfrm>
              <a:off x="1384302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6" name="Rounded Rectangle 24"/>
            <p:cNvSpPr txBox="1"/>
            <p:nvPr/>
          </p:nvSpPr>
          <p:spPr>
            <a:xfrm>
              <a:off x="1400504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Data Preprocessing</a:t>
              </a:r>
              <a:endParaRPr lang="en-US" sz="1200" kern="1200" dirty="0"/>
            </a:p>
          </p:txBody>
        </p:sp>
      </p:grpSp>
      <p:sp>
        <p:nvSpPr>
          <p:cNvPr id="355" name="Straight Connector 25"/>
          <p:cNvSpPr/>
          <p:nvPr/>
        </p:nvSpPr>
        <p:spPr>
          <a:xfrm>
            <a:off x="2195981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6" name="Group 355"/>
          <p:cNvGrpSpPr/>
          <p:nvPr/>
        </p:nvGrpSpPr>
        <p:grpSpPr>
          <a:xfrm>
            <a:off x="2306620" y="2579315"/>
            <a:ext cx="885110" cy="553194"/>
            <a:chOff x="1605580" y="922585"/>
            <a:chExt cx="885110" cy="553194"/>
          </a:xfrm>
        </p:grpSpPr>
        <p:sp>
          <p:nvSpPr>
            <p:cNvPr id="483" name="Rounded Rectangle 482"/>
            <p:cNvSpPr/>
            <p:nvPr/>
          </p:nvSpPr>
          <p:spPr>
            <a:xfrm>
              <a:off x="1605580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4" name="Rounded Rectangle 27"/>
            <p:cNvSpPr txBox="1"/>
            <p:nvPr/>
          </p:nvSpPr>
          <p:spPr>
            <a:xfrm>
              <a:off x="1621782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</a:rPr>
                <a:t>Reading the Dataset</a:t>
              </a:r>
              <a:endParaRPr lang="en-US" sz="800" kern="1200" dirty="0"/>
            </a:p>
          </p:txBody>
        </p:sp>
      </p:grpSp>
      <p:sp>
        <p:nvSpPr>
          <p:cNvPr id="357" name="Straight Connector 28"/>
          <p:cNvSpPr/>
          <p:nvPr/>
        </p:nvSpPr>
        <p:spPr>
          <a:xfrm>
            <a:off x="2195981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8" name="Group 357"/>
          <p:cNvGrpSpPr/>
          <p:nvPr/>
        </p:nvGrpSpPr>
        <p:grpSpPr>
          <a:xfrm>
            <a:off x="2306620" y="3270807"/>
            <a:ext cx="885110" cy="553194"/>
            <a:chOff x="1605580" y="1614077"/>
            <a:chExt cx="885110" cy="553194"/>
          </a:xfrm>
        </p:grpSpPr>
        <p:sp>
          <p:nvSpPr>
            <p:cNvPr id="481" name="Rounded Rectangle 480"/>
            <p:cNvSpPr/>
            <p:nvPr/>
          </p:nvSpPr>
          <p:spPr>
            <a:xfrm>
              <a:off x="1605580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2" name="Rounded Rectangle 30"/>
            <p:cNvSpPr txBox="1"/>
            <p:nvPr/>
          </p:nvSpPr>
          <p:spPr>
            <a:xfrm>
              <a:off x="1621782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smtClean="0"/>
                <a:t>Handling Missing Data</a:t>
              </a:r>
              <a:endParaRPr lang="en-US" sz="800" kern="1200" dirty="0"/>
            </a:p>
          </p:txBody>
        </p:sp>
      </p:grpSp>
      <p:sp>
        <p:nvSpPr>
          <p:cNvPr id="359" name="Straight Connector 31"/>
          <p:cNvSpPr/>
          <p:nvPr/>
        </p:nvSpPr>
        <p:spPr>
          <a:xfrm>
            <a:off x="2195981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0" name="Group 359"/>
          <p:cNvGrpSpPr/>
          <p:nvPr/>
        </p:nvGrpSpPr>
        <p:grpSpPr>
          <a:xfrm>
            <a:off x="2306620" y="3962300"/>
            <a:ext cx="885110" cy="553194"/>
            <a:chOff x="1605580" y="2305570"/>
            <a:chExt cx="885110" cy="553194"/>
          </a:xfrm>
        </p:grpSpPr>
        <p:sp>
          <p:nvSpPr>
            <p:cNvPr id="479" name="Rounded Rectangle 478"/>
            <p:cNvSpPr/>
            <p:nvPr/>
          </p:nvSpPr>
          <p:spPr>
            <a:xfrm>
              <a:off x="1605580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0" name="Rounded Rectangle 33"/>
            <p:cNvSpPr txBox="1"/>
            <p:nvPr/>
          </p:nvSpPr>
          <p:spPr>
            <a:xfrm>
              <a:off x="1621782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b="0" i="0" kern="1200" dirty="0" smtClean="0"/>
                <a:t>Conversion to the Tensor Format</a:t>
              </a:r>
              <a:endParaRPr lang="en-US" sz="800" kern="1200" dirty="0"/>
            </a:p>
          </p:txBody>
        </p:sp>
      </p:grpSp>
      <p:grpSp>
        <p:nvGrpSpPr>
          <p:cNvPr id="361" name="Group 360"/>
          <p:cNvGrpSpPr/>
          <p:nvPr/>
        </p:nvGrpSpPr>
        <p:grpSpPr>
          <a:xfrm>
            <a:off x="3468327" y="1887822"/>
            <a:ext cx="1106388" cy="553194"/>
            <a:chOff x="2767287" y="231092"/>
            <a:chExt cx="1106388" cy="553194"/>
          </a:xfrm>
        </p:grpSpPr>
        <p:sp>
          <p:nvSpPr>
            <p:cNvPr id="477" name="Rounded Rectangle 476"/>
            <p:cNvSpPr/>
            <p:nvPr/>
          </p:nvSpPr>
          <p:spPr>
            <a:xfrm>
              <a:off x="2767287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78" name="Rounded Rectangle 35"/>
            <p:cNvSpPr txBox="1"/>
            <p:nvPr/>
          </p:nvSpPr>
          <p:spPr>
            <a:xfrm>
              <a:off x="2783489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Linear Algebra</a:t>
              </a:r>
              <a:endParaRPr lang="en-US" sz="1200" kern="1200" dirty="0"/>
            </a:p>
          </p:txBody>
        </p:sp>
      </p:grpSp>
      <p:sp>
        <p:nvSpPr>
          <p:cNvPr id="362" name="Straight Connector 36"/>
          <p:cNvSpPr/>
          <p:nvPr/>
        </p:nvSpPr>
        <p:spPr>
          <a:xfrm>
            <a:off x="3578966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3" name="Group 362"/>
          <p:cNvGrpSpPr/>
          <p:nvPr/>
        </p:nvGrpSpPr>
        <p:grpSpPr>
          <a:xfrm>
            <a:off x="3689605" y="2579315"/>
            <a:ext cx="885110" cy="553194"/>
            <a:chOff x="2988565" y="922585"/>
            <a:chExt cx="885110" cy="553194"/>
          </a:xfrm>
        </p:grpSpPr>
        <p:sp>
          <p:nvSpPr>
            <p:cNvPr id="475" name="Rounded Rectangle 474"/>
            <p:cNvSpPr/>
            <p:nvPr/>
          </p:nvSpPr>
          <p:spPr>
            <a:xfrm>
              <a:off x="2988565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6" name="Rounded Rectangle 38"/>
            <p:cNvSpPr txBox="1"/>
            <p:nvPr/>
          </p:nvSpPr>
          <p:spPr>
            <a:xfrm>
              <a:off x="3004767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/>
                <a:t>Scalars</a:t>
              </a:r>
              <a:endParaRPr lang="en-US" sz="800" kern="1200" dirty="0"/>
            </a:p>
          </p:txBody>
        </p:sp>
      </p:grpSp>
      <p:sp>
        <p:nvSpPr>
          <p:cNvPr id="364" name="Straight Connector 39"/>
          <p:cNvSpPr/>
          <p:nvPr/>
        </p:nvSpPr>
        <p:spPr>
          <a:xfrm>
            <a:off x="3578966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5" name="Group 364"/>
          <p:cNvGrpSpPr/>
          <p:nvPr/>
        </p:nvGrpSpPr>
        <p:grpSpPr>
          <a:xfrm>
            <a:off x="3689605" y="3270807"/>
            <a:ext cx="885110" cy="553194"/>
            <a:chOff x="2988565" y="1614077"/>
            <a:chExt cx="885110" cy="553194"/>
          </a:xfrm>
        </p:grpSpPr>
        <p:sp>
          <p:nvSpPr>
            <p:cNvPr id="473" name="Rounded Rectangle 472"/>
            <p:cNvSpPr/>
            <p:nvPr/>
          </p:nvSpPr>
          <p:spPr>
            <a:xfrm>
              <a:off x="2988565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4" name="Rounded Rectangle 41"/>
            <p:cNvSpPr txBox="1"/>
            <p:nvPr/>
          </p:nvSpPr>
          <p:spPr>
            <a:xfrm>
              <a:off x="3004767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Vectors</a:t>
              </a:r>
              <a:endParaRPr lang="en-US" sz="800" kern="1200" dirty="0"/>
            </a:p>
          </p:txBody>
        </p:sp>
      </p:grpSp>
      <p:sp>
        <p:nvSpPr>
          <p:cNvPr id="366" name="Straight Connector 42"/>
          <p:cNvSpPr/>
          <p:nvPr/>
        </p:nvSpPr>
        <p:spPr>
          <a:xfrm>
            <a:off x="3578966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7" name="Group 366"/>
          <p:cNvGrpSpPr/>
          <p:nvPr/>
        </p:nvGrpSpPr>
        <p:grpSpPr>
          <a:xfrm>
            <a:off x="3689605" y="3962300"/>
            <a:ext cx="885110" cy="553194"/>
            <a:chOff x="2988565" y="2305570"/>
            <a:chExt cx="885110" cy="553194"/>
          </a:xfrm>
        </p:grpSpPr>
        <p:sp>
          <p:nvSpPr>
            <p:cNvPr id="471" name="Rounded Rectangle 470"/>
            <p:cNvSpPr/>
            <p:nvPr/>
          </p:nvSpPr>
          <p:spPr>
            <a:xfrm>
              <a:off x="2988565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2" name="Rounded Rectangle 44"/>
            <p:cNvSpPr txBox="1"/>
            <p:nvPr/>
          </p:nvSpPr>
          <p:spPr>
            <a:xfrm>
              <a:off x="3004767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/>
                <a:t>Matrices</a:t>
              </a:r>
              <a:endParaRPr lang="en-US" sz="800" kern="1200" dirty="0"/>
            </a:p>
          </p:txBody>
        </p:sp>
      </p:grpSp>
      <p:sp>
        <p:nvSpPr>
          <p:cNvPr id="368" name="Straight Connector 45"/>
          <p:cNvSpPr/>
          <p:nvPr/>
        </p:nvSpPr>
        <p:spPr>
          <a:xfrm>
            <a:off x="3578966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9" name="Group 368"/>
          <p:cNvGrpSpPr/>
          <p:nvPr/>
        </p:nvGrpSpPr>
        <p:grpSpPr>
          <a:xfrm>
            <a:off x="3689605" y="4653793"/>
            <a:ext cx="885110" cy="553194"/>
            <a:chOff x="2988565" y="2997063"/>
            <a:chExt cx="885110" cy="553194"/>
          </a:xfrm>
        </p:grpSpPr>
        <p:sp>
          <p:nvSpPr>
            <p:cNvPr id="469" name="Rounded Rectangle 468"/>
            <p:cNvSpPr/>
            <p:nvPr/>
          </p:nvSpPr>
          <p:spPr>
            <a:xfrm>
              <a:off x="2988565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0" name="Rounded Rectangle 47"/>
            <p:cNvSpPr txBox="1"/>
            <p:nvPr/>
          </p:nvSpPr>
          <p:spPr>
            <a:xfrm>
              <a:off x="3004767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/>
                <a:t>Tensors</a:t>
              </a:r>
              <a:endParaRPr lang="en-US" sz="800" kern="1200" dirty="0"/>
            </a:p>
          </p:txBody>
        </p:sp>
      </p:grpSp>
      <p:sp>
        <p:nvSpPr>
          <p:cNvPr id="370" name="Straight Connector 48"/>
          <p:cNvSpPr/>
          <p:nvPr/>
        </p:nvSpPr>
        <p:spPr>
          <a:xfrm>
            <a:off x="3578966" y="2441016"/>
            <a:ext cx="110638" cy="318086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180866"/>
                </a:lnTo>
                <a:lnTo>
                  <a:pt x="110638" y="318086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1" name="Group 370"/>
          <p:cNvGrpSpPr/>
          <p:nvPr/>
        </p:nvGrpSpPr>
        <p:grpSpPr>
          <a:xfrm>
            <a:off x="3689605" y="5345285"/>
            <a:ext cx="885110" cy="553194"/>
            <a:chOff x="2988565" y="3688555"/>
            <a:chExt cx="885110" cy="553194"/>
          </a:xfrm>
        </p:grpSpPr>
        <p:sp>
          <p:nvSpPr>
            <p:cNvPr id="467" name="Rounded Rectangle 466"/>
            <p:cNvSpPr/>
            <p:nvPr/>
          </p:nvSpPr>
          <p:spPr>
            <a:xfrm>
              <a:off x="2988565" y="368855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8" name="Rounded Rectangle 50"/>
            <p:cNvSpPr txBox="1"/>
            <p:nvPr/>
          </p:nvSpPr>
          <p:spPr>
            <a:xfrm>
              <a:off x="3004767" y="370475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Basic Properties of Tensor Arithmetic</a:t>
              </a:r>
              <a:endParaRPr lang="en-US" sz="800" kern="1200" dirty="0"/>
            </a:p>
          </p:txBody>
        </p:sp>
      </p:grpSp>
      <p:sp>
        <p:nvSpPr>
          <p:cNvPr id="372" name="Straight Connector 51"/>
          <p:cNvSpPr/>
          <p:nvPr/>
        </p:nvSpPr>
        <p:spPr>
          <a:xfrm>
            <a:off x="3578966" y="2441016"/>
            <a:ext cx="110638" cy="387235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872358"/>
                </a:lnTo>
                <a:lnTo>
                  <a:pt x="110638" y="387235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3" name="Group 372"/>
          <p:cNvGrpSpPr/>
          <p:nvPr/>
        </p:nvGrpSpPr>
        <p:grpSpPr>
          <a:xfrm>
            <a:off x="3689605" y="6036778"/>
            <a:ext cx="885110" cy="553194"/>
            <a:chOff x="2988565" y="4380048"/>
            <a:chExt cx="885110" cy="553194"/>
          </a:xfrm>
        </p:grpSpPr>
        <p:sp>
          <p:nvSpPr>
            <p:cNvPr id="465" name="Rounded Rectangle 464"/>
            <p:cNvSpPr/>
            <p:nvPr/>
          </p:nvSpPr>
          <p:spPr>
            <a:xfrm>
              <a:off x="2988565" y="4380048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6" name="Rounded Rectangle 53"/>
            <p:cNvSpPr txBox="1"/>
            <p:nvPr/>
          </p:nvSpPr>
          <p:spPr>
            <a:xfrm>
              <a:off x="3004767" y="4396250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1" kern="1200" dirty="0" smtClean="0"/>
                <a:t>+6 sections</a:t>
              </a:r>
              <a:endParaRPr lang="en-US" sz="800" i="1" kern="1200" dirty="0"/>
            </a:p>
          </p:txBody>
        </p:sp>
      </p:grpSp>
      <p:grpSp>
        <p:nvGrpSpPr>
          <p:cNvPr id="374" name="Group 373"/>
          <p:cNvGrpSpPr/>
          <p:nvPr/>
        </p:nvGrpSpPr>
        <p:grpSpPr>
          <a:xfrm>
            <a:off x="4851313" y="1887822"/>
            <a:ext cx="1106388" cy="553194"/>
            <a:chOff x="4150273" y="231092"/>
            <a:chExt cx="1106388" cy="553194"/>
          </a:xfrm>
        </p:grpSpPr>
        <p:sp>
          <p:nvSpPr>
            <p:cNvPr id="463" name="Rounded Rectangle 462"/>
            <p:cNvSpPr/>
            <p:nvPr/>
          </p:nvSpPr>
          <p:spPr>
            <a:xfrm>
              <a:off x="4150273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64" name="Rounded Rectangle 55"/>
            <p:cNvSpPr txBox="1"/>
            <p:nvPr/>
          </p:nvSpPr>
          <p:spPr>
            <a:xfrm>
              <a:off x="4166475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i="0" kern="1200" dirty="0" smtClean="0"/>
                <a:t>Linear Algebra cont.</a:t>
              </a:r>
              <a:endParaRPr lang="en-US" sz="1200" i="0" kern="1200" dirty="0"/>
            </a:p>
          </p:txBody>
        </p:sp>
      </p:grpSp>
      <p:sp>
        <p:nvSpPr>
          <p:cNvPr id="375" name="Straight Connector 56"/>
          <p:cNvSpPr/>
          <p:nvPr/>
        </p:nvSpPr>
        <p:spPr>
          <a:xfrm>
            <a:off x="4961952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6" name="Group 375"/>
          <p:cNvGrpSpPr/>
          <p:nvPr/>
        </p:nvGrpSpPr>
        <p:grpSpPr>
          <a:xfrm>
            <a:off x="5072590" y="2579315"/>
            <a:ext cx="885110" cy="553194"/>
            <a:chOff x="4371550" y="922585"/>
            <a:chExt cx="885110" cy="553194"/>
          </a:xfrm>
        </p:grpSpPr>
        <p:sp>
          <p:nvSpPr>
            <p:cNvPr id="461" name="Rounded Rectangle 460"/>
            <p:cNvSpPr/>
            <p:nvPr/>
          </p:nvSpPr>
          <p:spPr>
            <a:xfrm>
              <a:off x="4371550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2" name="Rounded Rectangle 58"/>
            <p:cNvSpPr txBox="1"/>
            <p:nvPr/>
          </p:nvSpPr>
          <p:spPr>
            <a:xfrm>
              <a:off x="4387752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Reduction</a:t>
              </a:r>
              <a:endParaRPr lang="en-US" sz="800" i="0" kern="1200" dirty="0"/>
            </a:p>
          </p:txBody>
        </p:sp>
      </p:grpSp>
      <p:sp>
        <p:nvSpPr>
          <p:cNvPr id="377" name="Straight Connector 59"/>
          <p:cNvSpPr/>
          <p:nvPr/>
        </p:nvSpPr>
        <p:spPr>
          <a:xfrm>
            <a:off x="4961952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8" name="Group 377"/>
          <p:cNvGrpSpPr/>
          <p:nvPr/>
        </p:nvGrpSpPr>
        <p:grpSpPr>
          <a:xfrm>
            <a:off x="5072590" y="3270807"/>
            <a:ext cx="885110" cy="553194"/>
            <a:chOff x="4371550" y="1614077"/>
            <a:chExt cx="885110" cy="553194"/>
          </a:xfrm>
        </p:grpSpPr>
        <p:sp>
          <p:nvSpPr>
            <p:cNvPr id="459" name="Rounded Rectangle 458"/>
            <p:cNvSpPr/>
            <p:nvPr/>
          </p:nvSpPr>
          <p:spPr>
            <a:xfrm>
              <a:off x="4371550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0" name="Rounded Rectangle 61"/>
            <p:cNvSpPr txBox="1"/>
            <p:nvPr/>
          </p:nvSpPr>
          <p:spPr>
            <a:xfrm>
              <a:off x="4387752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Dot Products</a:t>
              </a:r>
              <a:endParaRPr lang="en-US" sz="800" i="0" kern="1200" dirty="0"/>
            </a:p>
          </p:txBody>
        </p:sp>
      </p:grpSp>
      <p:sp>
        <p:nvSpPr>
          <p:cNvPr id="379" name="Straight Connector 62"/>
          <p:cNvSpPr/>
          <p:nvPr/>
        </p:nvSpPr>
        <p:spPr>
          <a:xfrm>
            <a:off x="4961952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0" name="Group 379"/>
          <p:cNvGrpSpPr/>
          <p:nvPr/>
        </p:nvGrpSpPr>
        <p:grpSpPr>
          <a:xfrm>
            <a:off x="5072590" y="3962300"/>
            <a:ext cx="885110" cy="553194"/>
            <a:chOff x="4371550" y="2305570"/>
            <a:chExt cx="885110" cy="553194"/>
          </a:xfrm>
        </p:grpSpPr>
        <p:sp>
          <p:nvSpPr>
            <p:cNvPr id="457" name="Rounded Rectangle 456"/>
            <p:cNvSpPr/>
            <p:nvPr/>
          </p:nvSpPr>
          <p:spPr>
            <a:xfrm>
              <a:off x="4371550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8" name="Rounded Rectangle 64"/>
            <p:cNvSpPr txBox="1"/>
            <p:nvPr/>
          </p:nvSpPr>
          <p:spPr>
            <a:xfrm>
              <a:off x="4387752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Matrix-Vector Products</a:t>
              </a:r>
              <a:endParaRPr lang="en-US" sz="800" i="0" kern="1200" dirty="0"/>
            </a:p>
          </p:txBody>
        </p:sp>
      </p:grpSp>
      <p:sp>
        <p:nvSpPr>
          <p:cNvPr id="381" name="Straight Connector 65"/>
          <p:cNvSpPr/>
          <p:nvPr/>
        </p:nvSpPr>
        <p:spPr>
          <a:xfrm>
            <a:off x="4961952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2" name="Group 381"/>
          <p:cNvGrpSpPr/>
          <p:nvPr/>
        </p:nvGrpSpPr>
        <p:grpSpPr>
          <a:xfrm>
            <a:off x="5072590" y="4653793"/>
            <a:ext cx="885110" cy="553194"/>
            <a:chOff x="4371550" y="2997063"/>
            <a:chExt cx="885110" cy="553194"/>
          </a:xfrm>
        </p:grpSpPr>
        <p:sp>
          <p:nvSpPr>
            <p:cNvPr id="455" name="Rounded Rectangle 454"/>
            <p:cNvSpPr/>
            <p:nvPr/>
          </p:nvSpPr>
          <p:spPr>
            <a:xfrm>
              <a:off x="4371550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6" name="Rounded Rectangle 67"/>
            <p:cNvSpPr txBox="1"/>
            <p:nvPr/>
          </p:nvSpPr>
          <p:spPr>
            <a:xfrm>
              <a:off x="4387752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Matrix-Matrix Multiplication</a:t>
              </a:r>
              <a:endParaRPr lang="en-US" sz="800" i="0" kern="1200" dirty="0"/>
            </a:p>
          </p:txBody>
        </p:sp>
      </p:grpSp>
      <p:sp>
        <p:nvSpPr>
          <p:cNvPr id="383" name="Straight Connector 68"/>
          <p:cNvSpPr/>
          <p:nvPr/>
        </p:nvSpPr>
        <p:spPr>
          <a:xfrm>
            <a:off x="4961952" y="2441016"/>
            <a:ext cx="110638" cy="318086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180866"/>
                </a:lnTo>
                <a:lnTo>
                  <a:pt x="110638" y="318086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4" name="Group 383"/>
          <p:cNvGrpSpPr/>
          <p:nvPr/>
        </p:nvGrpSpPr>
        <p:grpSpPr>
          <a:xfrm>
            <a:off x="5072590" y="5345285"/>
            <a:ext cx="885110" cy="553194"/>
            <a:chOff x="4371550" y="3688555"/>
            <a:chExt cx="885110" cy="553194"/>
          </a:xfrm>
        </p:grpSpPr>
        <p:sp>
          <p:nvSpPr>
            <p:cNvPr id="453" name="Rounded Rectangle 452"/>
            <p:cNvSpPr/>
            <p:nvPr/>
          </p:nvSpPr>
          <p:spPr>
            <a:xfrm>
              <a:off x="4371550" y="368855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4" name="Rounded Rectangle 70"/>
            <p:cNvSpPr txBox="1"/>
            <p:nvPr/>
          </p:nvSpPr>
          <p:spPr>
            <a:xfrm>
              <a:off x="4387752" y="370475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Norms</a:t>
              </a:r>
              <a:endParaRPr lang="en-US" sz="800" i="0" kern="1200" dirty="0"/>
            </a:p>
          </p:txBody>
        </p:sp>
      </p:grpSp>
      <p:sp>
        <p:nvSpPr>
          <p:cNvPr id="385" name="Straight Connector 71"/>
          <p:cNvSpPr/>
          <p:nvPr/>
        </p:nvSpPr>
        <p:spPr>
          <a:xfrm>
            <a:off x="4961952" y="2441016"/>
            <a:ext cx="110638" cy="387235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872358"/>
                </a:lnTo>
                <a:lnTo>
                  <a:pt x="110638" y="387235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6" name="Group 385"/>
          <p:cNvGrpSpPr/>
          <p:nvPr/>
        </p:nvGrpSpPr>
        <p:grpSpPr>
          <a:xfrm>
            <a:off x="5072590" y="6036778"/>
            <a:ext cx="885110" cy="553194"/>
            <a:chOff x="4371550" y="4380048"/>
            <a:chExt cx="885110" cy="553194"/>
          </a:xfrm>
        </p:grpSpPr>
        <p:sp>
          <p:nvSpPr>
            <p:cNvPr id="451" name="Rounded Rectangle 450"/>
            <p:cNvSpPr/>
            <p:nvPr/>
          </p:nvSpPr>
          <p:spPr>
            <a:xfrm>
              <a:off x="4371550" y="4380048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2" name="Rounded Rectangle 73"/>
            <p:cNvSpPr txBox="1"/>
            <p:nvPr/>
          </p:nvSpPr>
          <p:spPr>
            <a:xfrm>
              <a:off x="4387752" y="4396250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More on Linear Algebra</a:t>
              </a:r>
              <a:endParaRPr lang="en-US" sz="800" i="0" kern="1200" dirty="0"/>
            </a:p>
          </p:txBody>
        </p:sp>
      </p:grpSp>
      <p:grpSp>
        <p:nvGrpSpPr>
          <p:cNvPr id="387" name="Group 386"/>
          <p:cNvGrpSpPr/>
          <p:nvPr/>
        </p:nvGrpSpPr>
        <p:grpSpPr>
          <a:xfrm>
            <a:off x="6234298" y="1887822"/>
            <a:ext cx="1106388" cy="553194"/>
            <a:chOff x="5533258" y="231092"/>
            <a:chExt cx="1106388" cy="553194"/>
          </a:xfrm>
        </p:grpSpPr>
        <p:sp>
          <p:nvSpPr>
            <p:cNvPr id="449" name="Rounded Rectangle 448"/>
            <p:cNvSpPr/>
            <p:nvPr/>
          </p:nvSpPr>
          <p:spPr>
            <a:xfrm>
              <a:off x="5533258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50" name="Rounded Rectangle 75"/>
            <p:cNvSpPr txBox="1"/>
            <p:nvPr/>
          </p:nvSpPr>
          <p:spPr>
            <a:xfrm>
              <a:off x="5549460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Calculus</a:t>
              </a:r>
              <a:endParaRPr lang="en-US" sz="1200" kern="1200" dirty="0"/>
            </a:p>
          </p:txBody>
        </p:sp>
      </p:grpSp>
      <p:sp>
        <p:nvSpPr>
          <p:cNvPr id="388" name="Straight Connector 76"/>
          <p:cNvSpPr/>
          <p:nvPr/>
        </p:nvSpPr>
        <p:spPr>
          <a:xfrm>
            <a:off x="6344937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9" name="Group 388"/>
          <p:cNvGrpSpPr/>
          <p:nvPr/>
        </p:nvGrpSpPr>
        <p:grpSpPr>
          <a:xfrm>
            <a:off x="6455576" y="2579315"/>
            <a:ext cx="885110" cy="553194"/>
            <a:chOff x="5754536" y="922585"/>
            <a:chExt cx="885110" cy="553194"/>
          </a:xfrm>
        </p:grpSpPr>
        <p:sp>
          <p:nvSpPr>
            <p:cNvPr id="447" name="Rounded Rectangle 446"/>
            <p:cNvSpPr/>
            <p:nvPr/>
          </p:nvSpPr>
          <p:spPr>
            <a:xfrm>
              <a:off x="5754536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8" name="Rounded Rectangle 78"/>
            <p:cNvSpPr txBox="1"/>
            <p:nvPr/>
          </p:nvSpPr>
          <p:spPr>
            <a:xfrm>
              <a:off x="5770738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Derivatives and Differentiation</a:t>
              </a:r>
              <a:endParaRPr lang="en-US" sz="800" kern="1200" dirty="0"/>
            </a:p>
          </p:txBody>
        </p:sp>
      </p:grpSp>
      <p:sp>
        <p:nvSpPr>
          <p:cNvPr id="390" name="Straight Connector 79"/>
          <p:cNvSpPr/>
          <p:nvPr/>
        </p:nvSpPr>
        <p:spPr>
          <a:xfrm>
            <a:off x="6344937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1" name="Group 390"/>
          <p:cNvGrpSpPr/>
          <p:nvPr/>
        </p:nvGrpSpPr>
        <p:grpSpPr>
          <a:xfrm>
            <a:off x="6455576" y="3270807"/>
            <a:ext cx="885110" cy="553194"/>
            <a:chOff x="5754536" y="1614077"/>
            <a:chExt cx="885110" cy="553194"/>
          </a:xfrm>
        </p:grpSpPr>
        <p:sp>
          <p:nvSpPr>
            <p:cNvPr id="445" name="Rounded Rectangle 444"/>
            <p:cNvSpPr/>
            <p:nvPr/>
          </p:nvSpPr>
          <p:spPr>
            <a:xfrm>
              <a:off x="5754536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6" name="Rounded Rectangle 81"/>
            <p:cNvSpPr txBox="1"/>
            <p:nvPr/>
          </p:nvSpPr>
          <p:spPr>
            <a:xfrm>
              <a:off x="5770738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Partial Derivatives</a:t>
              </a:r>
              <a:endParaRPr lang="en-US" sz="800" kern="1200" dirty="0"/>
            </a:p>
          </p:txBody>
        </p:sp>
      </p:grpSp>
      <p:sp>
        <p:nvSpPr>
          <p:cNvPr id="392" name="Straight Connector 82"/>
          <p:cNvSpPr/>
          <p:nvPr/>
        </p:nvSpPr>
        <p:spPr>
          <a:xfrm>
            <a:off x="6344937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3" name="Group 392"/>
          <p:cNvGrpSpPr/>
          <p:nvPr/>
        </p:nvGrpSpPr>
        <p:grpSpPr>
          <a:xfrm>
            <a:off x="6455576" y="3962300"/>
            <a:ext cx="885110" cy="553194"/>
            <a:chOff x="5754536" y="2305570"/>
            <a:chExt cx="885110" cy="553194"/>
          </a:xfrm>
        </p:grpSpPr>
        <p:sp>
          <p:nvSpPr>
            <p:cNvPr id="443" name="Rounded Rectangle 442"/>
            <p:cNvSpPr/>
            <p:nvPr/>
          </p:nvSpPr>
          <p:spPr>
            <a:xfrm>
              <a:off x="5754536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4" name="Rounded Rectangle 84"/>
            <p:cNvSpPr txBox="1"/>
            <p:nvPr/>
          </p:nvSpPr>
          <p:spPr>
            <a:xfrm>
              <a:off x="5770738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Gradients</a:t>
              </a:r>
              <a:endParaRPr lang="en-US" sz="800" kern="1200" dirty="0"/>
            </a:p>
          </p:txBody>
        </p:sp>
      </p:grpSp>
      <p:sp>
        <p:nvSpPr>
          <p:cNvPr id="394" name="Straight Connector 85"/>
          <p:cNvSpPr/>
          <p:nvPr/>
        </p:nvSpPr>
        <p:spPr>
          <a:xfrm>
            <a:off x="6344937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5" name="Group 394"/>
          <p:cNvGrpSpPr/>
          <p:nvPr/>
        </p:nvGrpSpPr>
        <p:grpSpPr>
          <a:xfrm>
            <a:off x="6455576" y="4653793"/>
            <a:ext cx="885110" cy="553194"/>
            <a:chOff x="5754536" y="2997063"/>
            <a:chExt cx="885110" cy="553194"/>
          </a:xfrm>
        </p:grpSpPr>
        <p:sp>
          <p:nvSpPr>
            <p:cNvPr id="441" name="Rounded Rectangle 440"/>
            <p:cNvSpPr/>
            <p:nvPr/>
          </p:nvSpPr>
          <p:spPr>
            <a:xfrm>
              <a:off x="5754536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2" name="Rounded Rectangle 87"/>
            <p:cNvSpPr txBox="1"/>
            <p:nvPr/>
          </p:nvSpPr>
          <p:spPr>
            <a:xfrm>
              <a:off x="5770738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Chain Rule</a:t>
              </a:r>
              <a:endParaRPr lang="en-US" sz="800" kern="1200" dirty="0"/>
            </a:p>
          </p:txBody>
        </p:sp>
      </p:grpSp>
      <p:grpSp>
        <p:nvGrpSpPr>
          <p:cNvPr id="396" name="Group 395"/>
          <p:cNvGrpSpPr/>
          <p:nvPr/>
        </p:nvGrpSpPr>
        <p:grpSpPr>
          <a:xfrm>
            <a:off x="7617283" y="1887822"/>
            <a:ext cx="1106388" cy="553194"/>
            <a:chOff x="6916243" y="231092"/>
            <a:chExt cx="1106388" cy="553194"/>
          </a:xfrm>
        </p:grpSpPr>
        <p:sp>
          <p:nvSpPr>
            <p:cNvPr id="439" name="Rounded Rectangle 438"/>
            <p:cNvSpPr/>
            <p:nvPr/>
          </p:nvSpPr>
          <p:spPr>
            <a:xfrm>
              <a:off x="6916243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40" name="Rounded Rectangle 89"/>
            <p:cNvSpPr txBox="1"/>
            <p:nvPr/>
          </p:nvSpPr>
          <p:spPr>
            <a:xfrm>
              <a:off x="6932445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Automatic Differentiation</a:t>
              </a:r>
              <a:endParaRPr lang="en-US" sz="1200" kern="1200" dirty="0"/>
            </a:p>
          </p:txBody>
        </p:sp>
      </p:grpSp>
      <p:sp>
        <p:nvSpPr>
          <p:cNvPr id="397" name="Straight Connector 90"/>
          <p:cNvSpPr/>
          <p:nvPr/>
        </p:nvSpPr>
        <p:spPr>
          <a:xfrm>
            <a:off x="7727922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8" name="Group 397"/>
          <p:cNvGrpSpPr/>
          <p:nvPr/>
        </p:nvGrpSpPr>
        <p:grpSpPr>
          <a:xfrm>
            <a:off x="7838561" y="2579315"/>
            <a:ext cx="885110" cy="553194"/>
            <a:chOff x="7137521" y="922585"/>
            <a:chExt cx="885110" cy="553194"/>
          </a:xfrm>
        </p:grpSpPr>
        <p:sp>
          <p:nvSpPr>
            <p:cNvPr id="437" name="Rounded Rectangle 436"/>
            <p:cNvSpPr/>
            <p:nvPr/>
          </p:nvSpPr>
          <p:spPr>
            <a:xfrm>
              <a:off x="7137521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8" name="Rounded Rectangle 92"/>
            <p:cNvSpPr txBox="1"/>
            <p:nvPr/>
          </p:nvSpPr>
          <p:spPr>
            <a:xfrm>
              <a:off x="7153723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A Simple Example</a:t>
              </a:r>
              <a:endParaRPr lang="en-US" sz="800" kern="1200" dirty="0"/>
            </a:p>
          </p:txBody>
        </p:sp>
      </p:grpSp>
      <p:sp>
        <p:nvSpPr>
          <p:cNvPr id="399" name="Straight Connector 93"/>
          <p:cNvSpPr/>
          <p:nvPr/>
        </p:nvSpPr>
        <p:spPr>
          <a:xfrm>
            <a:off x="7727922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0" name="Group 399"/>
          <p:cNvGrpSpPr/>
          <p:nvPr/>
        </p:nvGrpSpPr>
        <p:grpSpPr>
          <a:xfrm>
            <a:off x="7838561" y="3270807"/>
            <a:ext cx="885110" cy="553194"/>
            <a:chOff x="7137521" y="1614077"/>
            <a:chExt cx="885110" cy="553194"/>
          </a:xfrm>
        </p:grpSpPr>
        <p:sp>
          <p:nvSpPr>
            <p:cNvPr id="435" name="Rounded Rectangle 434"/>
            <p:cNvSpPr/>
            <p:nvPr/>
          </p:nvSpPr>
          <p:spPr>
            <a:xfrm>
              <a:off x="7137521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6" name="Rounded Rectangle 95"/>
            <p:cNvSpPr txBox="1"/>
            <p:nvPr/>
          </p:nvSpPr>
          <p:spPr>
            <a:xfrm>
              <a:off x="7153723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Backward for Non-Scalar Variables</a:t>
              </a:r>
              <a:endParaRPr lang="en-US" sz="800" kern="1200" dirty="0"/>
            </a:p>
          </p:txBody>
        </p:sp>
      </p:grpSp>
      <p:sp>
        <p:nvSpPr>
          <p:cNvPr id="401" name="Straight Connector 96"/>
          <p:cNvSpPr/>
          <p:nvPr/>
        </p:nvSpPr>
        <p:spPr>
          <a:xfrm>
            <a:off x="7727922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2" name="Group 401"/>
          <p:cNvGrpSpPr/>
          <p:nvPr/>
        </p:nvGrpSpPr>
        <p:grpSpPr>
          <a:xfrm>
            <a:off x="7838561" y="3962300"/>
            <a:ext cx="885110" cy="553194"/>
            <a:chOff x="7137521" y="2305570"/>
            <a:chExt cx="885110" cy="553194"/>
          </a:xfrm>
        </p:grpSpPr>
        <p:sp>
          <p:nvSpPr>
            <p:cNvPr id="433" name="Rounded Rectangle 432"/>
            <p:cNvSpPr/>
            <p:nvPr/>
          </p:nvSpPr>
          <p:spPr>
            <a:xfrm>
              <a:off x="7137521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4" name="Rounded Rectangle 98"/>
            <p:cNvSpPr txBox="1"/>
            <p:nvPr/>
          </p:nvSpPr>
          <p:spPr>
            <a:xfrm>
              <a:off x="7153723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Detaching Computation</a:t>
              </a:r>
              <a:endParaRPr lang="en-US" sz="800" kern="1200" dirty="0"/>
            </a:p>
          </p:txBody>
        </p:sp>
      </p:grpSp>
      <p:sp>
        <p:nvSpPr>
          <p:cNvPr id="403" name="Straight Connector 99"/>
          <p:cNvSpPr/>
          <p:nvPr/>
        </p:nvSpPr>
        <p:spPr>
          <a:xfrm>
            <a:off x="7727922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4" name="Group 403"/>
          <p:cNvGrpSpPr/>
          <p:nvPr/>
        </p:nvGrpSpPr>
        <p:grpSpPr>
          <a:xfrm>
            <a:off x="7838561" y="4653793"/>
            <a:ext cx="885110" cy="553194"/>
            <a:chOff x="7137521" y="2997063"/>
            <a:chExt cx="885110" cy="553194"/>
          </a:xfrm>
        </p:grpSpPr>
        <p:sp>
          <p:nvSpPr>
            <p:cNvPr id="431" name="Rounded Rectangle 430"/>
            <p:cNvSpPr/>
            <p:nvPr/>
          </p:nvSpPr>
          <p:spPr>
            <a:xfrm>
              <a:off x="7137521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2" name="Rounded Rectangle 101"/>
            <p:cNvSpPr txBox="1"/>
            <p:nvPr/>
          </p:nvSpPr>
          <p:spPr>
            <a:xfrm>
              <a:off x="7153723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Computing the Gradient of Python Control Flow</a:t>
              </a:r>
              <a:endParaRPr lang="en-US" sz="800" kern="1200" dirty="0"/>
            </a:p>
          </p:txBody>
        </p:sp>
      </p:grpSp>
      <p:grpSp>
        <p:nvGrpSpPr>
          <p:cNvPr id="405" name="Group 404"/>
          <p:cNvGrpSpPr/>
          <p:nvPr/>
        </p:nvGrpSpPr>
        <p:grpSpPr>
          <a:xfrm>
            <a:off x="9000269" y="1887822"/>
            <a:ext cx="1106388" cy="553194"/>
            <a:chOff x="8299229" y="231092"/>
            <a:chExt cx="1106388" cy="553194"/>
          </a:xfrm>
        </p:grpSpPr>
        <p:sp>
          <p:nvSpPr>
            <p:cNvPr id="429" name="Rounded Rectangle 428"/>
            <p:cNvSpPr/>
            <p:nvPr/>
          </p:nvSpPr>
          <p:spPr>
            <a:xfrm>
              <a:off x="8299229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0" name="Rounded Rectangle 103"/>
            <p:cNvSpPr txBox="1"/>
            <p:nvPr/>
          </p:nvSpPr>
          <p:spPr>
            <a:xfrm>
              <a:off x="8315431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Probability</a:t>
              </a:r>
              <a:endParaRPr lang="en-US" sz="1200" kern="1200" dirty="0"/>
            </a:p>
          </p:txBody>
        </p:sp>
      </p:grpSp>
      <p:sp>
        <p:nvSpPr>
          <p:cNvPr id="406" name="Straight Connector 104"/>
          <p:cNvSpPr/>
          <p:nvPr/>
        </p:nvSpPr>
        <p:spPr>
          <a:xfrm>
            <a:off x="9110908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7" name="Group 406"/>
          <p:cNvGrpSpPr/>
          <p:nvPr/>
        </p:nvGrpSpPr>
        <p:grpSpPr>
          <a:xfrm>
            <a:off x="9221546" y="2579315"/>
            <a:ext cx="885110" cy="553194"/>
            <a:chOff x="8520506" y="922585"/>
            <a:chExt cx="885110" cy="553194"/>
          </a:xfrm>
        </p:grpSpPr>
        <p:sp>
          <p:nvSpPr>
            <p:cNvPr id="427" name="Rounded Rectangle 426"/>
            <p:cNvSpPr/>
            <p:nvPr/>
          </p:nvSpPr>
          <p:spPr>
            <a:xfrm>
              <a:off x="8520506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8" name="Rounded Rectangle 106"/>
            <p:cNvSpPr txBox="1"/>
            <p:nvPr/>
          </p:nvSpPr>
          <p:spPr>
            <a:xfrm>
              <a:off x="8536708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Basic Probability Theory</a:t>
              </a:r>
              <a:endParaRPr lang="en-US" sz="800" kern="1200" dirty="0"/>
            </a:p>
          </p:txBody>
        </p:sp>
      </p:grpSp>
      <p:sp>
        <p:nvSpPr>
          <p:cNvPr id="408" name="Straight Connector 107"/>
          <p:cNvSpPr/>
          <p:nvPr/>
        </p:nvSpPr>
        <p:spPr>
          <a:xfrm>
            <a:off x="9110908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9" name="Group 408"/>
          <p:cNvGrpSpPr/>
          <p:nvPr/>
        </p:nvGrpSpPr>
        <p:grpSpPr>
          <a:xfrm>
            <a:off x="9221546" y="3270807"/>
            <a:ext cx="885110" cy="553194"/>
            <a:chOff x="8520506" y="1614077"/>
            <a:chExt cx="885110" cy="553194"/>
          </a:xfrm>
        </p:grpSpPr>
        <p:sp>
          <p:nvSpPr>
            <p:cNvPr id="425" name="Rounded Rectangle 424"/>
            <p:cNvSpPr/>
            <p:nvPr/>
          </p:nvSpPr>
          <p:spPr>
            <a:xfrm>
              <a:off x="8520506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6" name="Rounded Rectangle 109"/>
            <p:cNvSpPr txBox="1"/>
            <p:nvPr/>
          </p:nvSpPr>
          <p:spPr>
            <a:xfrm>
              <a:off x="8536708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Dealing with Multiple Random Variables</a:t>
              </a:r>
              <a:endParaRPr lang="en-US" sz="800" kern="1200" dirty="0"/>
            </a:p>
          </p:txBody>
        </p:sp>
      </p:grpSp>
      <p:sp>
        <p:nvSpPr>
          <p:cNvPr id="410" name="Straight Connector 110"/>
          <p:cNvSpPr/>
          <p:nvPr/>
        </p:nvSpPr>
        <p:spPr>
          <a:xfrm>
            <a:off x="9110908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11" name="Group 410"/>
          <p:cNvGrpSpPr/>
          <p:nvPr/>
        </p:nvGrpSpPr>
        <p:grpSpPr>
          <a:xfrm>
            <a:off x="9221546" y="3962300"/>
            <a:ext cx="885110" cy="553194"/>
            <a:chOff x="8520506" y="2305570"/>
            <a:chExt cx="885110" cy="553194"/>
          </a:xfrm>
        </p:grpSpPr>
        <p:sp>
          <p:nvSpPr>
            <p:cNvPr id="423" name="Rounded Rectangle 422"/>
            <p:cNvSpPr/>
            <p:nvPr/>
          </p:nvSpPr>
          <p:spPr>
            <a:xfrm>
              <a:off x="8520506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4" name="Rounded Rectangle 112"/>
            <p:cNvSpPr txBox="1"/>
            <p:nvPr/>
          </p:nvSpPr>
          <p:spPr>
            <a:xfrm>
              <a:off x="8536708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Expectation and Variance</a:t>
              </a:r>
              <a:endParaRPr lang="en-US" sz="800" kern="1200" dirty="0"/>
            </a:p>
          </p:txBody>
        </p:sp>
      </p:grpSp>
      <p:grpSp>
        <p:nvGrpSpPr>
          <p:cNvPr id="412" name="Group 411"/>
          <p:cNvGrpSpPr/>
          <p:nvPr/>
        </p:nvGrpSpPr>
        <p:grpSpPr>
          <a:xfrm>
            <a:off x="10383254" y="1887822"/>
            <a:ext cx="1106388" cy="553194"/>
            <a:chOff x="9682214" y="231092"/>
            <a:chExt cx="1106388" cy="553194"/>
          </a:xfrm>
        </p:grpSpPr>
        <p:sp>
          <p:nvSpPr>
            <p:cNvPr id="421" name="Rounded Rectangle 420"/>
            <p:cNvSpPr/>
            <p:nvPr/>
          </p:nvSpPr>
          <p:spPr>
            <a:xfrm>
              <a:off x="9682214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2" name="Rounded Rectangle 114"/>
            <p:cNvSpPr txBox="1"/>
            <p:nvPr/>
          </p:nvSpPr>
          <p:spPr>
            <a:xfrm>
              <a:off x="9698416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Documentation</a:t>
              </a:r>
              <a:endParaRPr lang="en-US" sz="1200" kern="1200" dirty="0"/>
            </a:p>
          </p:txBody>
        </p:sp>
      </p:grpSp>
      <p:sp>
        <p:nvSpPr>
          <p:cNvPr id="413" name="Straight Connector 115"/>
          <p:cNvSpPr/>
          <p:nvPr/>
        </p:nvSpPr>
        <p:spPr>
          <a:xfrm>
            <a:off x="10493893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14" name="Group 413"/>
          <p:cNvGrpSpPr/>
          <p:nvPr/>
        </p:nvGrpSpPr>
        <p:grpSpPr>
          <a:xfrm>
            <a:off x="10604532" y="2579315"/>
            <a:ext cx="885110" cy="553194"/>
            <a:chOff x="9903492" y="922585"/>
            <a:chExt cx="885110" cy="553194"/>
          </a:xfrm>
        </p:grpSpPr>
        <p:sp>
          <p:nvSpPr>
            <p:cNvPr id="419" name="Rounded Rectangle 418"/>
            <p:cNvSpPr/>
            <p:nvPr/>
          </p:nvSpPr>
          <p:spPr>
            <a:xfrm>
              <a:off x="9903492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0" name="Rounded Rectangle 117"/>
            <p:cNvSpPr txBox="1"/>
            <p:nvPr/>
          </p:nvSpPr>
          <p:spPr>
            <a:xfrm>
              <a:off x="9919694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Finding All the Functions and Classes in a Module</a:t>
              </a:r>
              <a:endParaRPr lang="en-US" sz="800" kern="1200" dirty="0"/>
            </a:p>
          </p:txBody>
        </p:sp>
      </p:grpSp>
      <p:sp>
        <p:nvSpPr>
          <p:cNvPr id="415" name="Straight Connector 118"/>
          <p:cNvSpPr/>
          <p:nvPr/>
        </p:nvSpPr>
        <p:spPr>
          <a:xfrm>
            <a:off x="10493893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16" name="Group 415"/>
          <p:cNvGrpSpPr/>
          <p:nvPr/>
        </p:nvGrpSpPr>
        <p:grpSpPr>
          <a:xfrm>
            <a:off x="10604532" y="3270807"/>
            <a:ext cx="885110" cy="553194"/>
            <a:chOff x="9903492" y="1614077"/>
            <a:chExt cx="885110" cy="553194"/>
          </a:xfrm>
        </p:grpSpPr>
        <p:sp>
          <p:nvSpPr>
            <p:cNvPr id="417" name="Rounded Rectangle 416"/>
            <p:cNvSpPr/>
            <p:nvPr/>
          </p:nvSpPr>
          <p:spPr>
            <a:xfrm>
              <a:off x="9903492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18" name="Rounded Rectangle 120"/>
            <p:cNvSpPr txBox="1"/>
            <p:nvPr/>
          </p:nvSpPr>
          <p:spPr>
            <a:xfrm>
              <a:off x="9919694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Finding the Usage of Specific Functions and Classes</a:t>
              </a:r>
              <a:endParaRPr lang="en-US" sz="800" kern="1200" dirty="0"/>
            </a:p>
          </p:txBody>
        </p:sp>
      </p:grpSp>
      <p:cxnSp>
        <p:nvCxnSpPr>
          <p:cNvPr id="501" name="Curved Connector 500"/>
          <p:cNvCxnSpPr>
            <a:endCxn id="500" idx="0"/>
          </p:cNvCxnSpPr>
          <p:nvPr/>
        </p:nvCxnSpPr>
        <p:spPr>
          <a:xfrm rot="10800000" flipV="1">
            <a:off x="1255552" y="1573438"/>
            <a:ext cx="4717259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Curved Connector 501"/>
          <p:cNvCxnSpPr>
            <a:endCxn id="485" idx="0"/>
          </p:cNvCxnSpPr>
          <p:nvPr/>
        </p:nvCxnSpPr>
        <p:spPr>
          <a:xfrm rot="10800000" flipV="1">
            <a:off x="2638536" y="1573438"/>
            <a:ext cx="3334274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Curved Connector 503"/>
          <p:cNvCxnSpPr>
            <a:endCxn id="478" idx="0"/>
          </p:cNvCxnSpPr>
          <p:nvPr/>
        </p:nvCxnSpPr>
        <p:spPr>
          <a:xfrm rot="10800000" flipV="1">
            <a:off x="4021522" y="1573438"/>
            <a:ext cx="1951289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Curved Connector 505"/>
          <p:cNvCxnSpPr>
            <a:endCxn id="464" idx="0"/>
          </p:cNvCxnSpPr>
          <p:nvPr/>
        </p:nvCxnSpPr>
        <p:spPr>
          <a:xfrm rot="10800000" flipV="1">
            <a:off x="5404508" y="1573438"/>
            <a:ext cx="568303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Curved Connector 507"/>
          <p:cNvCxnSpPr>
            <a:endCxn id="450" idx="0"/>
          </p:cNvCxnSpPr>
          <p:nvPr/>
        </p:nvCxnSpPr>
        <p:spPr>
          <a:xfrm>
            <a:off x="5972810" y="1573439"/>
            <a:ext cx="814682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Curved Connector 509"/>
          <p:cNvCxnSpPr>
            <a:endCxn id="439" idx="0"/>
          </p:cNvCxnSpPr>
          <p:nvPr/>
        </p:nvCxnSpPr>
        <p:spPr>
          <a:xfrm>
            <a:off x="5972810" y="1573439"/>
            <a:ext cx="2197667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Curved Connector 511"/>
          <p:cNvCxnSpPr>
            <a:endCxn id="429" idx="0"/>
          </p:cNvCxnSpPr>
          <p:nvPr/>
        </p:nvCxnSpPr>
        <p:spPr>
          <a:xfrm>
            <a:off x="5972810" y="1573439"/>
            <a:ext cx="3580653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Curved Connector 513"/>
          <p:cNvCxnSpPr>
            <a:endCxn id="421" idx="0"/>
          </p:cNvCxnSpPr>
          <p:nvPr/>
        </p:nvCxnSpPr>
        <p:spPr>
          <a:xfrm>
            <a:off x="5972810" y="1573439"/>
            <a:ext cx="4963638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Oval 171"/>
          <p:cNvSpPr/>
          <p:nvPr/>
        </p:nvSpPr>
        <p:spPr>
          <a:xfrm>
            <a:off x="3392206" y="3783919"/>
            <a:ext cx="1502968" cy="869874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4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Matrices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130629" y="1001487"/>
                <a:ext cx="11904221" cy="44094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Matrices </a:t>
                </a:r>
                <a:r>
                  <a:rPr lang="en-GB" sz="1900" dirty="0">
                    <a:solidFill>
                      <a:srgbClr val="002060"/>
                    </a:solidFill>
                  </a:rPr>
                  <a:t>generalize vectors from order one to order two. </a:t>
                </a:r>
                <a:endParaRPr lang="en-GB" sz="1900" dirty="0" smtClean="0">
                  <a:solidFill>
                    <a:srgbClr val="002060"/>
                  </a:solidFill>
                </a:endParaRP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 smtClean="0">
                    <a:solidFill>
                      <a:srgbClr val="FB8072"/>
                    </a:solidFill>
                  </a:rPr>
                  <a:t>They are </a:t>
                </a:r>
                <a:r>
                  <a:rPr lang="en-GB" sz="1900" dirty="0">
                    <a:solidFill>
                      <a:srgbClr val="FB8072"/>
                    </a:solidFill>
                  </a:rPr>
                  <a:t>represented in code as tensors with two axes</a:t>
                </a:r>
                <a:r>
                  <a:rPr lang="en-GB" sz="1900" dirty="0" smtClean="0">
                    <a:solidFill>
                      <a:srgbClr val="FB8072"/>
                    </a:solidFill>
                  </a:rPr>
                  <a:t>.</a:t>
                </a:r>
                <a:br>
                  <a:rPr lang="en-GB" sz="1900" dirty="0" smtClean="0">
                    <a:solidFill>
                      <a:srgbClr val="FB8072"/>
                    </a:solidFill>
                  </a:rPr>
                </a:br>
                <a:endParaRPr lang="en-GB" sz="1900" dirty="0" smtClean="0">
                  <a:solidFill>
                    <a:srgbClr val="FB8072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>
                    <a:solidFill>
                      <a:srgbClr val="002060"/>
                    </a:solidFill>
                  </a:rPr>
                  <a:t>In math notation, we use  </a:t>
                </a:r>
                <a14:m>
                  <m:oMath xmlns:m="http://schemas.openxmlformats.org/officeDocument/2006/math">
                    <m:r>
                      <a:rPr lang="en-GB" sz="1900" b="1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GB" sz="19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GB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GB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GB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GB" sz="19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 to express that the matrix </a:t>
                </a:r>
                <a14:m>
                  <m:oMath xmlns:m="http://schemas.openxmlformats.org/officeDocument/2006/math">
                    <m:r>
                      <a:rPr lang="en-GB" sz="1900" b="1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 consists of </a:t>
                </a:r>
                <a14:m>
                  <m:oMath xmlns:m="http://schemas.openxmlformats.org/officeDocument/2006/math">
                    <m:r>
                      <a:rPr lang="en-GB" sz="19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 rows and </a:t>
                </a:r>
                <a14:m>
                  <m:oMath xmlns:m="http://schemas.openxmlformats.org/officeDocument/2006/math">
                    <m:r>
                      <a:rPr lang="en-GB" sz="19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 columns of </a:t>
                </a:r>
                <a:br>
                  <a:rPr lang="en-GB" sz="1900" dirty="0">
                    <a:solidFill>
                      <a:srgbClr val="002060"/>
                    </a:solidFill>
                  </a:rPr>
                </a:br>
                <a:r>
                  <a:rPr lang="en-GB" sz="1900" dirty="0">
                    <a:solidFill>
                      <a:srgbClr val="002060"/>
                    </a:solidFill>
                  </a:rPr>
                  <a:t>real-valued scalars.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We </a:t>
                </a:r>
                <a:r>
                  <a:rPr lang="en-GB" sz="1900" dirty="0">
                    <a:solidFill>
                      <a:srgbClr val="002060"/>
                    </a:solidFill>
                  </a:rPr>
                  <a:t>can illustrate any matrix </a:t>
                </a:r>
                <a14:m>
                  <m:oMath xmlns:m="http://schemas.openxmlformats.org/officeDocument/2006/math">
                    <m:r>
                      <a:rPr lang="en-GB" sz="1900" b="1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GB" sz="19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GB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GB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GB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 as a table, where each element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 belongs to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 row </a:t>
                </a:r>
                <a:r>
                  <a:rPr lang="en-GB" sz="1900" dirty="0">
                    <a:solidFill>
                      <a:srgbClr val="002060"/>
                    </a:solidFill>
                  </a:rPr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GB" sz="1900" dirty="0">
                    <a:solidFill>
                      <a:srgbClr val="002060"/>
                    </a:solidFill>
                  </a:rPr>
                  <a:t>column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:</a:t>
                </a:r>
                <a:br>
                  <a:rPr lang="en-GB" sz="1900" dirty="0" smtClean="0">
                    <a:solidFill>
                      <a:srgbClr val="002060"/>
                    </a:solidFill>
                  </a:rPr>
                </a:br>
                <a:r>
                  <a:rPr lang="en-GB" sz="1900" dirty="0" smtClean="0">
                    <a:solidFill>
                      <a:srgbClr val="002060"/>
                    </a:solidFill>
                  </a:rPr>
                  <a:t/>
                </a:r>
                <a:br>
                  <a:rPr lang="en-GB" sz="1900" dirty="0" smtClean="0">
                    <a:solidFill>
                      <a:srgbClr val="002060"/>
                    </a:solidFill>
                  </a:rPr>
                </a:br>
                <a:r>
                  <a:rPr lang="en-GB" sz="1900" dirty="0" smtClean="0">
                    <a:solidFill>
                      <a:srgbClr val="002060"/>
                    </a:solidFill>
                  </a:rPr>
                  <a:t>				</a:t>
                </a:r>
                <a14:m>
                  <m:oMath xmlns:m="http://schemas.openxmlformats.org/officeDocument/2006/math">
                    <m:r>
                      <a:rPr lang="en-US" sz="19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9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19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19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19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9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9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9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9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9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9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9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19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9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9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9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9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9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9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9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9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9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9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19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19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19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19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19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9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9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9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sz="19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9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9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9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sz="19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9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9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9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9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GB" sz="1900" b="1" dirty="0" smtClean="0">
                    <a:solidFill>
                      <a:srgbClr val="002060"/>
                    </a:solidFill>
                  </a:rPr>
                  <a:t>					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(2.3.2)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sz="1900" dirty="0">
                  <a:solidFill>
                    <a:srgbClr val="00206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When </a:t>
                </a:r>
                <a:r>
                  <a:rPr lang="en-GB" sz="1900" dirty="0">
                    <a:solidFill>
                      <a:srgbClr val="002060"/>
                    </a:solidFill>
                  </a:rPr>
                  <a:t>a matrix has the same number of rows and columns, its shape becomes a square; </a:t>
                </a:r>
                <a:endParaRPr lang="en-GB" sz="1900" dirty="0" smtClean="0">
                  <a:solidFill>
                    <a:srgbClr val="002060"/>
                  </a:solidFill>
                </a:endParaRP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 smtClean="0">
                    <a:solidFill>
                      <a:srgbClr val="FB8072"/>
                    </a:solidFill>
                  </a:rPr>
                  <a:t>thus</a:t>
                </a:r>
                <a:r>
                  <a:rPr lang="en-GB" sz="1900" dirty="0">
                    <a:solidFill>
                      <a:srgbClr val="FB8072"/>
                    </a:solidFill>
                  </a:rPr>
                  <a:t>, it is called a </a:t>
                </a:r>
                <a:r>
                  <a:rPr lang="en-GB" sz="1900" i="1" dirty="0" smtClean="0">
                    <a:solidFill>
                      <a:srgbClr val="FB8072"/>
                    </a:solidFill>
                  </a:rPr>
                  <a:t>square matrix</a:t>
                </a:r>
                <a:r>
                  <a:rPr lang="en-GB" sz="1900" dirty="0" smtClean="0">
                    <a:solidFill>
                      <a:srgbClr val="FB8072"/>
                    </a:solidFill>
                  </a:rPr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1900" dirty="0">
                    <a:solidFill>
                      <a:srgbClr val="002060"/>
                    </a:solidFill>
                  </a:rPr>
                  <a:t>We can create an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 matrix by specifying a shape with two components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29" y="1001487"/>
                <a:ext cx="11904221" cy="4409412"/>
              </a:xfrm>
              <a:prstGeom prst="rect">
                <a:avLst/>
              </a:prstGeom>
              <a:blipFill>
                <a:blip r:embed="rId3"/>
                <a:stretch>
                  <a:fillRect l="-358" t="-691" b="-1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556726" y="5545233"/>
            <a:ext cx="11330474" cy="58477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A 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np.arange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AE81FF"/>
                </a:solidFill>
                <a:latin typeface="Courier New" panose="02070309020205020404" pitchFamily="49" charset="0"/>
              </a:rPr>
              <a:t>20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.reshape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AE81FF"/>
                </a:solidFill>
                <a:latin typeface="Courier New" panose="02070309020205020404" pitchFamily="49" charset="0"/>
              </a:rPr>
              <a:t>5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AE81FF"/>
                </a:solidFill>
                <a:latin typeface="Courier New" panose="02070309020205020404" pitchFamily="49" charset="0"/>
              </a:rPr>
              <a:t>4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A</a:t>
            </a:r>
            <a:endParaRPr lang="en-US" sz="16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580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Matrices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130629" y="1001487"/>
                <a:ext cx="11994181" cy="44566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We can access the scalar element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GB" sz="1900" dirty="0">
                    <a:solidFill>
                      <a:srgbClr val="002060"/>
                    </a:solidFill>
                  </a:rPr>
                  <a:t>of a matrix </a:t>
                </a:r>
                <a14:m>
                  <m:oMath xmlns:m="http://schemas.openxmlformats.org/officeDocument/2006/math">
                    <m:r>
                      <a:rPr lang="en-GB" sz="19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GB" sz="1900" dirty="0">
                    <a:solidFill>
                      <a:srgbClr val="002060"/>
                    </a:solidFill>
                  </a:rPr>
                  <a:t>in </a:t>
                </a:r>
                <a:r>
                  <a:rPr lang="en-GB" sz="1900" i="1" dirty="0">
                    <a:solidFill>
                      <a:srgbClr val="002060"/>
                    </a:solidFill>
                  </a:rPr>
                  <a:t>(2.3.2) </a:t>
                </a:r>
                <a:r>
                  <a:rPr lang="en-GB" sz="1900" dirty="0">
                    <a:solidFill>
                      <a:srgbClr val="002060"/>
                    </a:solidFill>
                  </a:rPr>
                  <a:t>by specifying the indices for the row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1900" i="1" dirty="0" err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GB" sz="1900" dirty="0">
                    <a:solidFill>
                      <a:srgbClr val="002060"/>
                    </a:solidFill>
                  </a:rPr>
                  <a:t>and column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,</a:t>
                </a:r>
                <a:br>
                  <a:rPr lang="en-GB" sz="1900" dirty="0" smtClean="0">
                    <a:solidFill>
                      <a:srgbClr val="002060"/>
                    </a:solidFill>
                  </a:rPr>
                </a:br>
                <a:r>
                  <a:rPr lang="en-GB" sz="1900" dirty="0" smtClean="0">
                    <a:solidFill>
                      <a:srgbClr val="002060"/>
                    </a:solidFill>
                  </a:rPr>
                  <a:t>such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GB" sz="190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90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b>
                        <m:r>
                          <a:rPr lang="en-GB" sz="1900" i="1" dirty="0" err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 .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/>
                </a:r>
                <a:br>
                  <a:rPr lang="en-GB" sz="1900" dirty="0" smtClean="0">
                    <a:solidFill>
                      <a:srgbClr val="002060"/>
                    </a:solidFill>
                  </a:rPr>
                </a:br>
                <a:endParaRPr lang="en-GB" sz="1900" dirty="0" smtClean="0">
                  <a:solidFill>
                    <a:srgbClr val="00206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>
                    <a:solidFill>
                      <a:srgbClr val="002060"/>
                    </a:solidFill>
                  </a:rPr>
                  <a:t>When we exchange a matrix’s rows and columns, the result is called the </a:t>
                </a:r>
                <a:r>
                  <a:rPr lang="en-GB" sz="1900" i="1" dirty="0">
                    <a:solidFill>
                      <a:srgbClr val="002060"/>
                    </a:solidFill>
                  </a:rPr>
                  <a:t>transpose</a:t>
                </a:r>
                <a:r>
                  <a:rPr lang="en-GB" sz="1900" dirty="0">
                    <a:solidFill>
                      <a:srgbClr val="002060"/>
                    </a:solidFill>
                  </a:rPr>
                  <a:t> of the matrix. </a:t>
                </a:r>
                <a:r>
                  <a:rPr lang="ar-EG" sz="1900" dirty="0" smtClean="0">
                    <a:solidFill>
                      <a:srgbClr val="002060"/>
                    </a:solidFill>
                  </a:rPr>
                  <a:t/>
                </a:r>
                <a:br>
                  <a:rPr lang="ar-EG" sz="1900" dirty="0" smtClean="0">
                    <a:solidFill>
                      <a:srgbClr val="002060"/>
                    </a:solidFill>
                  </a:rPr>
                </a:br>
                <a:endParaRPr lang="en-GB" sz="1900" dirty="0" smtClean="0">
                  <a:solidFill>
                    <a:srgbClr val="00206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Formally</a:t>
                </a:r>
                <a:r>
                  <a:rPr lang="en-GB" sz="1900" dirty="0">
                    <a:solidFill>
                      <a:srgbClr val="002060"/>
                    </a:solidFill>
                  </a:rPr>
                  <a:t>, we signify a matrix </a:t>
                </a:r>
                <a14:m>
                  <m:oMath xmlns:m="http://schemas.openxmlformats.org/officeDocument/2006/math">
                    <m:r>
                      <a:rPr lang="en-GB" sz="19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GB" sz="1900" dirty="0">
                    <a:solidFill>
                      <a:srgbClr val="002060"/>
                    </a:solidFill>
                  </a:rPr>
                  <a:t>’s transpose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900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1900" b="0" i="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 and if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, </a:t>
                </a:r>
                <a:r>
                  <a:rPr lang="en-GB" sz="1900" dirty="0">
                    <a:solidFill>
                      <a:srgbClr val="002060"/>
                    </a:solidFill>
                  </a:rPr>
                  <a:t>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900" i="1" dirty="0" err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sz="1900" i="1" dirty="0" err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𝑗𝑖</m:t>
                        </m:r>
                      </m:sub>
                    </m:sSub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GB" sz="1900" dirty="0">
                    <a:solidFill>
                      <a:srgbClr val="002060"/>
                    </a:solidFill>
                  </a:rPr>
                  <a:t>for any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. </a:t>
                </a:r>
                <a:endParaRPr lang="en-GB" sz="1900" dirty="0" smtClean="0">
                  <a:solidFill>
                    <a:srgbClr val="002060"/>
                  </a:solidFill>
                </a:endParaRP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 smtClean="0">
                    <a:solidFill>
                      <a:srgbClr val="FB8072"/>
                    </a:solidFill>
                  </a:rPr>
                  <a:t>Thus</a:t>
                </a:r>
                <a:r>
                  <a:rPr lang="en-GB" sz="1900" dirty="0">
                    <a:solidFill>
                      <a:srgbClr val="FB8072"/>
                    </a:solidFill>
                  </a:rPr>
                  <a:t>, the transpose of </a:t>
                </a:r>
                <a14:m>
                  <m:oMath xmlns:m="http://schemas.openxmlformats.org/officeDocument/2006/math">
                    <m:r>
                      <a:rPr lang="en-GB" sz="1900" b="1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GB" sz="1900" dirty="0" smtClean="0">
                    <a:solidFill>
                      <a:srgbClr val="FB8072"/>
                    </a:solidFill>
                  </a:rPr>
                  <a:t> </a:t>
                </a:r>
                <a:r>
                  <a:rPr lang="en-GB" sz="1900" dirty="0">
                    <a:solidFill>
                      <a:srgbClr val="FB8072"/>
                    </a:solidFill>
                  </a:rPr>
                  <a:t>in </a:t>
                </a:r>
                <a:r>
                  <a:rPr lang="en-GB" sz="1900" i="1" dirty="0">
                    <a:solidFill>
                      <a:srgbClr val="FB8072"/>
                    </a:solidFill>
                  </a:rPr>
                  <a:t>(2.3.2)</a:t>
                </a:r>
                <a:r>
                  <a:rPr lang="en-GB" sz="1900" dirty="0">
                    <a:solidFill>
                      <a:srgbClr val="FB8072"/>
                    </a:solidFill>
                  </a:rPr>
                  <a:t> is </a:t>
                </a:r>
                <a:r>
                  <a:rPr lang="en-GB" sz="1900" dirty="0" smtClean="0">
                    <a:solidFill>
                      <a:srgbClr val="FB8072"/>
                    </a:solidFill>
                  </a:rPr>
                  <a:t>a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GB" sz="1900" dirty="0" smtClean="0">
                    <a:solidFill>
                      <a:srgbClr val="FB8072"/>
                    </a:solidFill>
                  </a:rPr>
                  <a:t> </a:t>
                </a:r>
                <a:r>
                  <a:rPr lang="en-GB" sz="1900" dirty="0">
                    <a:solidFill>
                      <a:srgbClr val="FB8072"/>
                    </a:solidFill>
                  </a:rPr>
                  <a:t>matrix:</a:t>
                </a:r>
                <a:r>
                  <a:rPr lang="en-GB" sz="1900" dirty="0" smtClean="0">
                    <a:solidFill>
                      <a:srgbClr val="FB8072"/>
                    </a:solidFill>
                  </a:rPr>
                  <a:t/>
                </a:r>
                <a:br>
                  <a:rPr lang="en-GB" sz="1900" dirty="0" smtClean="0">
                    <a:solidFill>
                      <a:srgbClr val="FB8072"/>
                    </a:solidFill>
                  </a:rPr>
                </a:br>
                <a:r>
                  <a:rPr lang="en-GB" sz="1900" dirty="0" smtClean="0">
                    <a:solidFill>
                      <a:srgbClr val="FB8072"/>
                    </a:solidFill>
                  </a:rPr>
                  <a:t/>
                </a:r>
                <a:br>
                  <a:rPr lang="en-GB" sz="1900" dirty="0" smtClean="0">
                    <a:solidFill>
                      <a:srgbClr val="FB8072"/>
                    </a:solidFill>
                  </a:rPr>
                </a:br>
                <a:r>
                  <a:rPr lang="en-GB" sz="1900" dirty="0" smtClean="0">
                    <a:solidFill>
                      <a:srgbClr val="002060"/>
                    </a:solidFill>
                  </a:rPr>
                  <a:t>	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9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sz="19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9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19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19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19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9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9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9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9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9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9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9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sz="19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9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9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9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9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9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9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9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9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9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9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sz="19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19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19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19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19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9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9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9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19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9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9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9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19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9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9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9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9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GB" sz="1900" b="1" dirty="0" smtClean="0">
                    <a:solidFill>
                      <a:srgbClr val="002060"/>
                    </a:solidFill>
                  </a:rPr>
                  <a:t>					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(2.3.3)</a:t>
                </a:r>
                <a:br>
                  <a:rPr lang="en-GB" sz="1900" dirty="0" smtClean="0">
                    <a:solidFill>
                      <a:srgbClr val="002060"/>
                    </a:solidFill>
                  </a:rPr>
                </a:br>
                <a:endParaRPr lang="en-GB" sz="1900" dirty="0" smtClean="0">
                  <a:solidFill>
                    <a:srgbClr val="00206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sz="1900" dirty="0">
                  <a:solidFill>
                    <a:srgbClr val="00206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>
                    <a:solidFill>
                      <a:srgbClr val="002060"/>
                    </a:solidFill>
                  </a:rPr>
                  <a:t>Now we access a matrix’s transpose in code.</a:t>
                </a:r>
                <a:endParaRPr lang="en-GB" sz="1900" dirty="0" smtClean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29" y="1001487"/>
                <a:ext cx="11994181" cy="4456605"/>
              </a:xfrm>
              <a:prstGeom prst="rect">
                <a:avLst/>
              </a:prstGeom>
              <a:blipFill>
                <a:blip r:embed="rId3"/>
                <a:stretch>
                  <a:fillRect l="-356" t="-547" b="-15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565119" y="5465272"/>
            <a:ext cx="11330474" cy="33855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A.T</a:t>
            </a:r>
            <a:endParaRPr lang="en-US" sz="16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357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Matrices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130629" y="1001487"/>
                <a:ext cx="11904221" cy="49941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As a special type of the square matrix, </a:t>
                </a:r>
                <a:r>
                  <a:rPr lang="en-GB" sz="1900" i="1" dirty="0">
                    <a:solidFill>
                      <a:srgbClr val="002060"/>
                    </a:solidFill>
                  </a:rPr>
                  <a:t>a symmetric matrix </a:t>
                </a:r>
                <a14:m>
                  <m:oMath xmlns:m="http://schemas.openxmlformats.org/officeDocument/2006/math">
                    <m:r>
                      <a:rPr lang="en-GB" sz="19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 is </a:t>
                </a:r>
                <a:r>
                  <a:rPr lang="en-GB" sz="1900" dirty="0">
                    <a:solidFill>
                      <a:srgbClr val="002060"/>
                    </a:solidFill>
                  </a:rPr>
                  <a:t>equal to its transpose: </a:t>
                </a:r>
                <a14:m>
                  <m:oMath xmlns:m="http://schemas.openxmlformats.org/officeDocument/2006/math">
                    <m:r>
                      <a:rPr lang="en-GB" sz="19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GB" sz="19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900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900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GB" sz="1900" b="1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. 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 smtClean="0">
                    <a:solidFill>
                      <a:srgbClr val="FB8072"/>
                    </a:solidFill>
                  </a:rPr>
                  <a:t>Here </a:t>
                </a:r>
                <a:r>
                  <a:rPr lang="en-GB" sz="1900" dirty="0">
                    <a:solidFill>
                      <a:srgbClr val="FB8072"/>
                    </a:solidFill>
                  </a:rPr>
                  <a:t>we define a symmetric </a:t>
                </a:r>
                <a:r>
                  <a:rPr lang="en-GB" sz="1900" dirty="0" smtClean="0">
                    <a:solidFill>
                      <a:srgbClr val="FB8072"/>
                    </a:solidFill>
                  </a:rPr>
                  <a:t>matrix </a:t>
                </a:r>
                <a14:m>
                  <m:oMath xmlns:m="http://schemas.openxmlformats.org/officeDocument/2006/math">
                    <m:r>
                      <a:rPr lang="en-GB" sz="1900" b="1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GB" sz="1900" dirty="0" smtClean="0">
                    <a:solidFill>
                      <a:srgbClr val="FB8072"/>
                    </a:solidFill>
                  </a:rPr>
                  <a:t>.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/>
                </a:r>
                <a:br>
                  <a:rPr lang="en-GB" sz="1900" dirty="0" smtClean="0">
                    <a:solidFill>
                      <a:srgbClr val="002060"/>
                    </a:solidFill>
                  </a:rPr>
                </a:br>
                <a:endParaRPr lang="en-GB" sz="1900" dirty="0" smtClean="0">
                  <a:solidFill>
                    <a:srgbClr val="00206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>
                    <a:solidFill>
                      <a:srgbClr val="002060"/>
                    </a:solidFill>
                  </a:rPr>
                  <a:t>When we exchange a matrix’s rows and columns, the result is called the </a:t>
                </a:r>
                <a:r>
                  <a:rPr lang="en-GB" sz="1900" i="1" dirty="0">
                    <a:solidFill>
                      <a:srgbClr val="002060"/>
                    </a:solidFill>
                  </a:rPr>
                  <a:t>transpose</a:t>
                </a:r>
                <a:r>
                  <a:rPr lang="en-GB" sz="1900" dirty="0">
                    <a:solidFill>
                      <a:srgbClr val="002060"/>
                    </a:solidFill>
                  </a:rPr>
                  <a:t> of the matrix. </a:t>
                </a:r>
                <a:endParaRPr lang="en-GB" sz="1900" dirty="0" smtClean="0">
                  <a:solidFill>
                    <a:srgbClr val="00206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Formally</a:t>
                </a:r>
                <a:r>
                  <a:rPr lang="en-GB" sz="1900" dirty="0">
                    <a:solidFill>
                      <a:srgbClr val="002060"/>
                    </a:solidFill>
                  </a:rPr>
                  <a:t>, we signify a matrix </a:t>
                </a:r>
                <a14:m>
                  <m:oMath xmlns:m="http://schemas.openxmlformats.org/officeDocument/2006/math">
                    <m:r>
                      <a:rPr lang="en-GB" sz="19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GB" sz="1900" dirty="0">
                    <a:solidFill>
                      <a:srgbClr val="002060"/>
                    </a:solidFill>
                  </a:rPr>
                  <a:t>’s transpose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900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1900" b="0" i="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 and if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, </a:t>
                </a:r>
                <a:r>
                  <a:rPr lang="en-GB" sz="1900" dirty="0">
                    <a:solidFill>
                      <a:srgbClr val="002060"/>
                    </a:solidFill>
                  </a:rPr>
                  <a:t>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900" i="1" dirty="0" err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sz="1900" i="1" dirty="0" err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𝑗𝑖</m:t>
                        </m:r>
                      </m:sub>
                    </m:sSub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GB" sz="1900" dirty="0">
                    <a:solidFill>
                      <a:srgbClr val="002060"/>
                    </a:solidFill>
                  </a:rPr>
                  <a:t>for any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. </a:t>
                </a:r>
                <a:endParaRPr lang="en-GB" sz="1900" dirty="0" smtClean="0">
                  <a:solidFill>
                    <a:srgbClr val="002060"/>
                  </a:solidFill>
                </a:endParaRP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 smtClean="0">
                    <a:solidFill>
                      <a:srgbClr val="FB8072"/>
                    </a:solidFill>
                  </a:rPr>
                  <a:t>Thus</a:t>
                </a:r>
                <a:r>
                  <a:rPr lang="en-GB" sz="1900" dirty="0">
                    <a:solidFill>
                      <a:srgbClr val="FB8072"/>
                    </a:solidFill>
                  </a:rPr>
                  <a:t>, the transpose of </a:t>
                </a:r>
                <a14:m>
                  <m:oMath xmlns:m="http://schemas.openxmlformats.org/officeDocument/2006/math">
                    <m:r>
                      <a:rPr lang="en-GB" sz="1900" b="1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GB" sz="1900" dirty="0" smtClean="0">
                    <a:solidFill>
                      <a:srgbClr val="FB8072"/>
                    </a:solidFill>
                  </a:rPr>
                  <a:t> </a:t>
                </a:r>
                <a:r>
                  <a:rPr lang="en-GB" sz="1900" dirty="0">
                    <a:solidFill>
                      <a:srgbClr val="FB8072"/>
                    </a:solidFill>
                  </a:rPr>
                  <a:t>in </a:t>
                </a:r>
                <a:r>
                  <a:rPr lang="en-GB" sz="1900" i="1" dirty="0">
                    <a:solidFill>
                      <a:srgbClr val="FB8072"/>
                    </a:solidFill>
                  </a:rPr>
                  <a:t>(2.3.2)</a:t>
                </a:r>
                <a:r>
                  <a:rPr lang="en-GB" sz="1900" dirty="0">
                    <a:solidFill>
                      <a:srgbClr val="FB8072"/>
                    </a:solidFill>
                  </a:rPr>
                  <a:t> is </a:t>
                </a:r>
                <a:r>
                  <a:rPr lang="en-GB" sz="1900" dirty="0" smtClean="0">
                    <a:solidFill>
                      <a:srgbClr val="FB8072"/>
                    </a:solidFill>
                  </a:rPr>
                  <a:t>a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GB" sz="1900" dirty="0" smtClean="0">
                    <a:solidFill>
                      <a:srgbClr val="FB8072"/>
                    </a:solidFill>
                  </a:rPr>
                  <a:t> </a:t>
                </a:r>
                <a:r>
                  <a:rPr lang="en-GB" sz="1900" dirty="0">
                    <a:solidFill>
                      <a:srgbClr val="FB8072"/>
                    </a:solidFill>
                  </a:rPr>
                  <a:t>matrix:</a:t>
                </a:r>
                <a:r>
                  <a:rPr lang="en-GB" sz="1900" dirty="0" smtClean="0">
                    <a:solidFill>
                      <a:srgbClr val="FB8072"/>
                    </a:solidFill>
                  </a:rPr>
                  <a:t/>
                </a:r>
                <a:br>
                  <a:rPr lang="en-GB" sz="1900" dirty="0" smtClean="0">
                    <a:solidFill>
                      <a:srgbClr val="FB8072"/>
                    </a:solidFill>
                  </a:rPr>
                </a:br>
                <a:r>
                  <a:rPr lang="en-GB" sz="1900" dirty="0" smtClean="0">
                    <a:solidFill>
                      <a:srgbClr val="002060"/>
                    </a:solidFill>
                  </a:rPr>
                  <a:t/>
                </a:r>
                <a:br>
                  <a:rPr lang="en-GB" sz="1900" dirty="0" smtClean="0">
                    <a:solidFill>
                      <a:srgbClr val="002060"/>
                    </a:solidFill>
                  </a:rPr>
                </a:br>
                <a:r>
                  <a:rPr lang="en-GB" sz="1900" dirty="0" smtClean="0">
                    <a:solidFill>
                      <a:srgbClr val="002060"/>
                    </a:solidFill>
                  </a:rPr>
                  <a:t>	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9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sz="19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9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19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19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19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9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9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9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9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9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9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9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sz="19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9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9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9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9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9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9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9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9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9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9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sz="19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19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19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19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19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9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9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9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19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9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9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9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19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9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9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9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9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GB" sz="1900" b="1" dirty="0" smtClean="0">
                    <a:solidFill>
                      <a:srgbClr val="002060"/>
                    </a:solidFill>
                  </a:rPr>
                  <a:t>					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(2.3.3)</a:t>
                </a:r>
                <a:br>
                  <a:rPr lang="en-GB" sz="1900" dirty="0" smtClean="0">
                    <a:solidFill>
                      <a:srgbClr val="002060"/>
                    </a:solidFill>
                  </a:rPr>
                </a:br>
                <a:endParaRPr lang="en-GB" sz="1900" dirty="0">
                  <a:solidFill>
                    <a:srgbClr val="00206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>
                    <a:solidFill>
                      <a:srgbClr val="002060"/>
                    </a:solidFill>
                  </a:rPr>
                  <a:t>Now we access a matrix’s transpose in code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.</a:t>
                </a:r>
                <a:br>
                  <a:rPr lang="en-GB" sz="1900" dirty="0" smtClean="0">
                    <a:solidFill>
                      <a:srgbClr val="002060"/>
                    </a:solidFill>
                  </a:rPr>
                </a:br>
                <a:r>
                  <a:rPr lang="en-GB" sz="1900" dirty="0" smtClean="0">
                    <a:solidFill>
                      <a:srgbClr val="002060"/>
                    </a:solidFill>
                  </a:rPr>
                  <a:t/>
                </a:r>
                <a:br>
                  <a:rPr lang="en-GB" sz="1900" dirty="0" smtClean="0">
                    <a:solidFill>
                      <a:srgbClr val="002060"/>
                    </a:solidFill>
                  </a:rPr>
                </a:br>
                <a:endParaRPr lang="en-GB" sz="1900" dirty="0" smtClean="0">
                  <a:solidFill>
                    <a:srgbClr val="002060"/>
                  </a:solidFill>
                </a:endParaRPr>
              </a:p>
              <a:p>
                <a:endParaRPr lang="en-GB" sz="1900" dirty="0" smtClean="0">
                  <a:solidFill>
                    <a:srgbClr val="00206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>
                    <a:solidFill>
                      <a:srgbClr val="002060"/>
                    </a:solidFill>
                  </a:rPr>
                  <a:t>Now we compare B with its transpose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.</a:t>
                </a:r>
                <a:endParaRPr lang="en-GB" sz="19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29" y="1001487"/>
                <a:ext cx="11904221" cy="4994188"/>
              </a:xfrm>
              <a:prstGeom prst="rect">
                <a:avLst/>
              </a:prstGeom>
              <a:blipFill>
                <a:blip r:embed="rId3"/>
                <a:stretch>
                  <a:fillRect l="-358" t="-610" b="-10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499804" y="4857254"/>
            <a:ext cx="11330474" cy="58477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D4D4D4"/>
                </a:solidFill>
                <a:latin typeface="Courier New" panose="02070309020205020404" pitchFamily="49" charset="0"/>
              </a:rPr>
              <a:t>B </a:t>
            </a:r>
            <a:r>
              <a:rPr lang="en-GB" sz="16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GB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GB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np.array</a:t>
            </a:r>
            <a:r>
              <a:rPr lang="en-GB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([[</a:t>
            </a:r>
            <a:r>
              <a:rPr lang="en-GB" sz="1600" dirty="0">
                <a:solidFill>
                  <a:srgbClr val="AE81FF"/>
                </a:solidFill>
                <a:latin typeface="Courier New" panose="02070309020205020404" pitchFamily="49" charset="0"/>
              </a:rPr>
              <a:t>1</a:t>
            </a:r>
            <a:r>
              <a:rPr lang="en-GB" sz="16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GB" sz="1600" dirty="0">
                <a:solidFill>
                  <a:srgbClr val="AE81FF"/>
                </a:solidFill>
                <a:latin typeface="Courier New" panose="02070309020205020404" pitchFamily="49" charset="0"/>
              </a:rPr>
              <a:t>2</a:t>
            </a:r>
            <a:r>
              <a:rPr lang="en-GB" sz="16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GB" sz="1600" dirty="0">
                <a:solidFill>
                  <a:srgbClr val="AE81FF"/>
                </a:solidFill>
                <a:latin typeface="Courier New" panose="02070309020205020404" pitchFamily="49" charset="0"/>
              </a:rPr>
              <a:t>3</a:t>
            </a:r>
            <a:r>
              <a:rPr lang="en-GB" sz="1600" dirty="0">
                <a:solidFill>
                  <a:srgbClr val="DCDCDC"/>
                </a:solidFill>
                <a:latin typeface="Courier New" panose="02070309020205020404" pitchFamily="49" charset="0"/>
              </a:rPr>
              <a:t>],[</a:t>
            </a:r>
            <a:r>
              <a:rPr lang="en-GB" sz="1600" dirty="0">
                <a:solidFill>
                  <a:srgbClr val="AE81FF"/>
                </a:solidFill>
                <a:latin typeface="Courier New" panose="02070309020205020404" pitchFamily="49" charset="0"/>
              </a:rPr>
              <a:t>2</a:t>
            </a:r>
            <a:r>
              <a:rPr lang="en-GB" sz="16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GB" sz="1600" dirty="0">
                <a:solidFill>
                  <a:srgbClr val="AE81FF"/>
                </a:solidFill>
                <a:latin typeface="Courier New" panose="02070309020205020404" pitchFamily="49" charset="0"/>
              </a:rPr>
              <a:t>0</a:t>
            </a:r>
            <a:r>
              <a:rPr lang="en-GB" sz="16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GB" sz="1600" dirty="0">
                <a:solidFill>
                  <a:srgbClr val="AE81FF"/>
                </a:solidFill>
                <a:latin typeface="Courier New" panose="02070309020205020404" pitchFamily="49" charset="0"/>
              </a:rPr>
              <a:t>4</a:t>
            </a:r>
            <a:r>
              <a:rPr lang="en-GB" sz="1600" dirty="0">
                <a:solidFill>
                  <a:srgbClr val="DCDCDC"/>
                </a:solidFill>
                <a:latin typeface="Courier New" panose="02070309020205020404" pitchFamily="49" charset="0"/>
              </a:rPr>
              <a:t>],[</a:t>
            </a:r>
            <a:r>
              <a:rPr lang="en-GB" sz="1600" dirty="0">
                <a:solidFill>
                  <a:srgbClr val="AE81FF"/>
                </a:solidFill>
                <a:latin typeface="Courier New" panose="02070309020205020404" pitchFamily="49" charset="0"/>
              </a:rPr>
              <a:t>3</a:t>
            </a:r>
            <a:r>
              <a:rPr lang="en-GB" sz="16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GB" sz="1600" dirty="0">
                <a:solidFill>
                  <a:srgbClr val="AE81FF"/>
                </a:solidFill>
                <a:latin typeface="Courier New" panose="02070309020205020404" pitchFamily="49" charset="0"/>
              </a:rPr>
              <a:t>4</a:t>
            </a:r>
            <a:r>
              <a:rPr lang="en-GB" sz="16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GB" sz="1600" dirty="0">
                <a:solidFill>
                  <a:srgbClr val="AE81FF"/>
                </a:solidFill>
                <a:latin typeface="Courier New" panose="02070309020205020404" pitchFamily="49" charset="0"/>
              </a:rPr>
              <a:t>5</a:t>
            </a:r>
            <a:r>
              <a:rPr lang="en-GB" sz="1600" dirty="0">
                <a:solidFill>
                  <a:srgbClr val="DCDCDC"/>
                </a:solidFill>
                <a:latin typeface="Courier New" panose="02070309020205020404" pitchFamily="49" charset="0"/>
              </a:rPr>
              <a:t>]])</a:t>
            </a:r>
            <a:endParaRPr lang="en-GB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GB" sz="1600" dirty="0">
                <a:solidFill>
                  <a:srgbClr val="D4D4D4"/>
                </a:solidFill>
                <a:latin typeface="Courier New" panose="02070309020205020404" pitchFamily="49" charset="0"/>
              </a:rPr>
              <a:t>B</a:t>
            </a:r>
            <a:endParaRPr lang="en-GB" sz="16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99804" y="6030511"/>
            <a:ext cx="11330474" cy="33855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B 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==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B.T</a:t>
            </a:r>
            <a:endParaRPr lang="en-US" sz="16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949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Contents</a:t>
            </a:r>
            <a:endParaRPr lang="en-US" sz="48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4670878" y="1071155"/>
            <a:ext cx="2516777" cy="47548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CH2</a:t>
            </a:r>
            <a:endParaRPr lang="en-US" sz="2000" dirty="0"/>
          </a:p>
        </p:txBody>
      </p:sp>
      <p:grpSp>
        <p:nvGrpSpPr>
          <p:cNvPr id="341" name="Group 340"/>
          <p:cNvGrpSpPr/>
          <p:nvPr/>
        </p:nvGrpSpPr>
        <p:grpSpPr>
          <a:xfrm>
            <a:off x="702357" y="1887822"/>
            <a:ext cx="1106388" cy="553194"/>
            <a:chOff x="1317" y="231092"/>
            <a:chExt cx="1106388" cy="553194"/>
          </a:xfrm>
        </p:grpSpPr>
        <p:sp>
          <p:nvSpPr>
            <p:cNvPr id="499" name="Rounded Rectangle 498"/>
            <p:cNvSpPr/>
            <p:nvPr/>
          </p:nvSpPr>
          <p:spPr>
            <a:xfrm>
              <a:off x="1317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00" name="Rounded Rectangle 4"/>
            <p:cNvSpPr txBox="1"/>
            <p:nvPr/>
          </p:nvSpPr>
          <p:spPr>
            <a:xfrm>
              <a:off x="17519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Data Manipulation</a:t>
              </a:r>
              <a:endParaRPr lang="en-US" sz="1200" kern="1200" dirty="0"/>
            </a:p>
          </p:txBody>
        </p:sp>
      </p:grpSp>
      <p:sp>
        <p:nvSpPr>
          <p:cNvPr id="342" name="Straight Connector 5"/>
          <p:cNvSpPr/>
          <p:nvPr/>
        </p:nvSpPr>
        <p:spPr>
          <a:xfrm>
            <a:off x="812995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3" name="Group 342"/>
          <p:cNvGrpSpPr/>
          <p:nvPr/>
        </p:nvGrpSpPr>
        <p:grpSpPr>
          <a:xfrm>
            <a:off x="923634" y="2579315"/>
            <a:ext cx="885110" cy="553194"/>
            <a:chOff x="222594" y="922585"/>
            <a:chExt cx="885110" cy="553194"/>
          </a:xfrm>
        </p:grpSpPr>
        <p:sp>
          <p:nvSpPr>
            <p:cNvPr id="497" name="Rounded Rectangle 496"/>
            <p:cNvSpPr/>
            <p:nvPr/>
          </p:nvSpPr>
          <p:spPr>
            <a:xfrm>
              <a:off x="222594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8" name="Rounded Rectangle 7"/>
            <p:cNvSpPr txBox="1"/>
            <p:nvPr/>
          </p:nvSpPr>
          <p:spPr>
            <a:xfrm>
              <a:off x="238796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Getting Started</a:t>
              </a:r>
              <a:endParaRPr lang="en-US" sz="800" kern="1200" dirty="0"/>
            </a:p>
          </p:txBody>
        </p:sp>
      </p:grpSp>
      <p:sp>
        <p:nvSpPr>
          <p:cNvPr id="344" name="Straight Connector 8"/>
          <p:cNvSpPr/>
          <p:nvPr/>
        </p:nvSpPr>
        <p:spPr>
          <a:xfrm>
            <a:off x="812995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5" name="Group 344"/>
          <p:cNvGrpSpPr/>
          <p:nvPr/>
        </p:nvGrpSpPr>
        <p:grpSpPr>
          <a:xfrm>
            <a:off x="923634" y="3270807"/>
            <a:ext cx="885110" cy="553194"/>
            <a:chOff x="222594" y="1614077"/>
            <a:chExt cx="885110" cy="553194"/>
          </a:xfrm>
        </p:grpSpPr>
        <p:sp>
          <p:nvSpPr>
            <p:cNvPr id="495" name="Rounded Rectangle 494"/>
            <p:cNvSpPr/>
            <p:nvPr/>
          </p:nvSpPr>
          <p:spPr>
            <a:xfrm>
              <a:off x="222594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6" name="Rounded Rectangle 10"/>
            <p:cNvSpPr txBox="1"/>
            <p:nvPr/>
          </p:nvSpPr>
          <p:spPr>
            <a:xfrm>
              <a:off x="238796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Operations</a:t>
              </a:r>
              <a:endParaRPr lang="en-US" sz="800" kern="1200" dirty="0"/>
            </a:p>
          </p:txBody>
        </p:sp>
      </p:grpSp>
      <p:sp>
        <p:nvSpPr>
          <p:cNvPr id="346" name="Straight Connector 11"/>
          <p:cNvSpPr/>
          <p:nvPr/>
        </p:nvSpPr>
        <p:spPr>
          <a:xfrm>
            <a:off x="812995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7" name="Group 346"/>
          <p:cNvGrpSpPr/>
          <p:nvPr/>
        </p:nvGrpSpPr>
        <p:grpSpPr>
          <a:xfrm>
            <a:off x="923634" y="3962300"/>
            <a:ext cx="885110" cy="553194"/>
            <a:chOff x="222594" y="2305570"/>
            <a:chExt cx="885110" cy="553194"/>
          </a:xfrm>
        </p:grpSpPr>
        <p:sp>
          <p:nvSpPr>
            <p:cNvPr id="493" name="Rounded Rectangle 492"/>
            <p:cNvSpPr/>
            <p:nvPr/>
          </p:nvSpPr>
          <p:spPr>
            <a:xfrm>
              <a:off x="222594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4" name="Rounded Rectangle 13"/>
            <p:cNvSpPr txBox="1"/>
            <p:nvPr/>
          </p:nvSpPr>
          <p:spPr>
            <a:xfrm>
              <a:off x="238796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Broadcasting Mechanism</a:t>
              </a:r>
              <a:endParaRPr lang="en-US" sz="800" kern="1200" dirty="0"/>
            </a:p>
          </p:txBody>
        </p:sp>
      </p:grpSp>
      <p:sp>
        <p:nvSpPr>
          <p:cNvPr id="348" name="Straight Connector 14"/>
          <p:cNvSpPr/>
          <p:nvPr/>
        </p:nvSpPr>
        <p:spPr>
          <a:xfrm>
            <a:off x="812995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9" name="Group 348"/>
          <p:cNvGrpSpPr/>
          <p:nvPr/>
        </p:nvGrpSpPr>
        <p:grpSpPr>
          <a:xfrm>
            <a:off x="923634" y="4653793"/>
            <a:ext cx="885110" cy="553194"/>
            <a:chOff x="222594" y="2997063"/>
            <a:chExt cx="885110" cy="553194"/>
          </a:xfrm>
        </p:grpSpPr>
        <p:sp>
          <p:nvSpPr>
            <p:cNvPr id="491" name="Rounded Rectangle 490"/>
            <p:cNvSpPr/>
            <p:nvPr/>
          </p:nvSpPr>
          <p:spPr>
            <a:xfrm>
              <a:off x="222594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2" name="Rounded Rectangle 16"/>
            <p:cNvSpPr txBox="1"/>
            <p:nvPr/>
          </p:nvSpPr>
          <p:spPr>
            <a:xfrm>
              <a:off x="238796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Indexing and </a:t>
              </a:r>
              <a:br>
                <a:rPr lang="en-US" sz="800" kern="1200" dirty="0" smtClean="0"/>
              </a:br>
              <a:r>
                <a:rPr lang="en-US" sz="800" kern="1200" dirty="0" smtClean="0"/>
                <a:t>Slicing</a:t>
              </a:r>
              <a:endParaRPr lang="en-US" sz="800" kern="1200" dirty="0"/>
            </a:p>
          </p:txBody>
        </p:sp>
      </p:grpSp>
      <p:sp>
        <p:nvSpPr>
          <p:cNvPr id="350" name="Straight Connector 17"/>
          <p:cNvSpPr/>
          <p:nvPr/>
        </p:nvSpPr>
        <p:spPr>
          <a:xfrm>
            <a:off x="812995" y="2441016"/>
            <a:ext cx="110638" cy="318086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180866"/>
                </a:lnTo>
                <a:lnTo>
                  <a:pt x="110638" y="318086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1" name="Group 350"/>
          <p:cNvGrpSpPr/>
          <p:nvPr/>
        </p:nvGrpSpPr>
        <p:grpSpPr>
          <a:xfrm>
            <a:off x="923634" y="5345285"/>
            <a:ext cx="885110" cy="553194"/>
            <a:chOff x="222594" y="3688555"/>
            <a:chExt cx="885110" cy="553194"/>
          </a:xfrm>
        </p:grpSpPr>
        <p:sp>
          <p:nvSpPr>
            <p:cNvPr id="489" name="Rounded Rectangle 488"/>
            <p:cNvSpPr/>
            <p:nvPr/>
          </p:nvSpPr>
          <p:spPr>
            <a:xfrm>
              <a:off x="222594" y="368855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0" name="Rounded Rectangle 19"/>
            <p:cNvSpPr txBox="1"/>
            <p:nvPr/>
          </p:nvSpPr>
          <p:spPr>
            <a:xfrm>
              <a:off x="238796" y="370475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Saving Memory</a:t>
              </a:r>
              <a:endParaRPr lang="en-US" sz="800" kern="1200" dirty="0"/>
            </a:p>
          </p:txBody>
        </p:sp>
      </p:grpSp>
      <p:sp>
        <p:nvSpPr>
          <p:cNvPr id="352" name="Straight Connector 20"/>
          <p:cNvSpPr/>
          <p:nvPr/>
        </p:nvSpPr>
        <p:spPr>
          <a:xfrm>
            <a:off x="812995" y="2441016"/>
            <a:ext cx="110638" cy="387235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872358"/>
                </a:lnTo>
                <a:lnTo>
                  <a:pt x="110638" y="387235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3" name="Group 352"/>
          <p:cNvGrpSpPr/>
          <p:nvPr/>
        </p:nvGrpSpPr>
        <p:grpSpPr>
          <a:xfrm>
            <a:off x="923634" y="6036778"/>
            <a:ext cx="885110" cy="553194"/>
            <a:chOff x="222594" y="4380048"/>
            <a:chExt cx="885110" cy="553194"/>
          </a:xfrm>
        </p:grpSpPr>
        <p:sp>
          <p:nvSpPr>
            <p:cNvPr id="487" name="Rounded Rectangle 486"/>
            <p:cNvSpPr/>
            <p:nvPr/>
          </p:nvSpPr>
          <p:spPr>
            <a:xfrm>
              <a:off x="222594" y="4380048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8" name="Rounded Rectangle 22"/>
            <p:cNvSpPr txBox="1"/>
            <p:nvPr/>
          </p:nvSpPr>
          <p:spPr>
            <a:xfrm>
              <a:off x="238796" y="4396250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Conversion to Other Python Objects</a:t>
              </a:r>
              <a:endParaRPr lang="en-US" sz="800" kern="1200" dirty="0"/>
            </a:p>
          </p:txBody>
        </p:sp>
      </p:grpSp>
      <p:grpSp>
        <p:nvGrpSpPr>
          <p:cNvPr id="354" name="Group 353"/>
          <p:cNvGrpSpPr/>
          <p:nvPr/>
        </p:nvGrpSpPr>
        <p:grpSpPr>
          <a:xfrm>
            <a:off x="2085342" y="1887822"/>
            <a:ext cx="1106388" cy="553194"/>
            <a:chOff x="1384302" y="231092"/>
            <a:chExt cx="1106388" cy="553194"/>
          </a:xfrm>
        </p:grpSpPr>
        <p:sp>
          <p:nvSpPr>
            <p:cNvPr id="485" name="Rounded Rectangle 484"/>
            <p:cNvSpPr/>
            <p:nvPr/>
          </p:nvSpPr>
          <p:spPr>
            <a:xfrm>
              <a:off x="1384302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6" name="Rounded Rectangle 24"/>
            <p:cNvSpPr txBox="1"/>
            <p:nvPr/>
          </p:nvSpPr>
          <p:spPr>
            <a:xfrm>
              <a:off x="1400504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Data Preprocessing</a:t>
              </a:r>
              <a:endParaRPr lang="en-US" sz="1200" kern="1200" dirty="0"/>
            </a:p>
          </p:txBody>
        </p:sp>
      </p:grpSp>
      <p:sp>
        <p:nvSpPr>
          <p:cNvPr id="355" name="Straight Connector 25"/>
          <p:cNvSpPr/>
          <p:nvPr/>
        </p:nvSpPr>
        <p:spPr>
          <a:xfrm>
            <a:off x="2195981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6" name="Group 355"/>
          <p:cNvGrpSpPr/>
          <p:nvPr/>
        </p:nvGrpSpPr>
        <p:grpSpPr>
          <a:xfrm>
            <a:off x="2306620" y="2579315"/>
            <a:ext cx="885110" cy="553194"/>
            <a:chOff x="1605580" y="922585"/>
            <a:chExt cx="885110" cy="553194"/>
          </a:xfrm>
        </p:grpSpPr>
        <p:sp>
          <p:nvSpPr>
            <p:cNvPr id="483" name="Rounded Rectangle 482"/>
            <p:cNvSpPr/>
            <p:nvPr/>
          </p:nvSpPr>
          <p:spPr>
            <a:xfrm>
              <a:off x="1605580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4" name="Rounded Rectangle 27"/>
            <p:cNvSpPr txBox="1"/>
            <p:nvPr/>
          </p:nvSpPr>
          <p:spPr>
            <a:xfrm>
              <a:off x="1621782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</a:rPr>
                <a:t>Reading the Dataset</a:t>
              </a:r>
              <a:endParaRPr lang="en-US" sz="800" kern="1200" dirty="0"/>
            </a:p>
          </p:txBody>
        </p:sp>
      </p:grpSp>
      <p:sp>
        <p:nvSpPr>
          <p:cNvPr id="357" name="Straight Connector 28"/>
          <p:cNvSpPr/>
          <p:nvPr/>
        </p:nvSpPr>
        <p:spPr>
          <a:xfrm>
            <a:off x="2195981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8" name="Group 357"/>
          <p:cNvGrpSpPr/>
          <p:nvPr/>
        </p:nvGrpSpPr>
        <p:grpSpPr>
          <a:xfrm>
            <a:off x="2306620" y="3270807"/>
            <a:ext cx="885110" cy="553194"/>
            <a:chOff x="1605580" y="1614077"/>
            <a:chExt cx="885110" cy="553194"/>
          </a:xfrm>
        </p:grpSpPr>
        <p:sp>
          <p:nvSpPr>
            <p:cNvPr id="481" name="Rounded Rectangle 480"/>
            <p:cNvSpPr/>
            <p:nvPr/>
          </p:nvSpPr>
          <p:spPr>
            <a:xfrm>
              <a:off x="1605580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2" name="Rounded Rectangle 30"/>
            <p:cNvSpPr txBox="1"/>
            <p:nvPr/>
          </p:nvSpPr>
          <p:spPr>
            <a:xfrm>
              <a:off x="1621782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smtClean="0"/>
                <a:t>Handling Missing Data</a:t>
              </a:r>
              <a:endParaRPr lang="en-US" sz="800" kern="1200" dirty="0"/>
            </a:p>
          </p:txBody>
        </p:sp>
      </p:grpSp>
      <p:sp>
        <p:nvSpPr>
          <p:cNvPr id="359" name="Straight Connector 31"/>
          <p:cNvSpPr/>
          <p:nvPr/>
        </p:nvSpPr>
        <p:spPr>
          <a:xfrm>
            <a:off x="2195981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0" name="Group 359"/>
          <p:cNvGrpSpPr/>
          <p:nvPr/>
        </p:nvGrpSpPr>
        <p:grpSpPr>
          <a:xfrm>
            <a:off x="2306620" y="3962300"/>
            <a:ext cx="885110" cy="553194"/>
            <a:chOff x="1605580" y="2305570"/>
            <a:chExt cx="885110" cy="553194"/>
          </a:xfrm>
        </p:grpSpPr>
        <p:sp>
          <p:nvSpPr>
            <p:cNvPr id="479" name="Rounded Rectangle 478"/>
            <p:cNvSpPr/>
            <p:nvPr/>
          </p:nvSpPr>
          <p:spPr>
            <a:xfrm>
              <a:off x="1605580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0" name="Rounded Rectangle 33"/>
            <p:cNvSpPr txBox="1"/>
            <p:nvPr/>
          </p:nvSpPr>
          <p:spPr>
            <a:xfrm>
              <a:off x="1621782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b="0" i="0" kern="1200" dirty="0" smtClean="0"/>
                <a:t>Conversion to the Tensor Format</a:t>
              </a:r>
              <a:endParaRPr lang="en-US" sz="800" kern="1200" dirty="0"/>
            </a:p>
          </p:txBody>
        </p:sp>
      </p:grpSp>
      <p:grpSp>
        <p:nvGrpSpPr>
          <p:cNvPr id="361" name="Group 360"/>
          <p:cNvGrpSpPr/>
          <p:nvPr/>
        </p:nvGrpSpPr>
        <p:grpSpPr>
          <a:xfrm>
            <a:off x="3468327" y="1887822"/>
            <a:ext cx="1106388" cy="553194"/>
            <a:chOff x="2767287" y="231092"/>
            <a:chExt cx="1106388" cy="553194"/>
          </a:xfrm>
        </p:grpSpPr>
        <p:sp>
          <p:nvSpPr>
            <p:cNvPr id="477" name="Rounded Rectangle 476"/>
            <p:cNvSpPr/>
            <p:nvPr/>
          </p:nvSpPr>
          <p:spPr>
            <a:xfrm>
              <a:off x="2767287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78" name="Rounded Rectangle 35"/>
            <p:cNvSpPr txBox="1"/>
            <p:nvPr/>
          </p:nvSpPr>
          <p:spPr>
            <a:xfrm>
              <a:off x="2783489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Linear Algebra</a:t>
              </a:r>
              <a:endParaRPr lang="en-US" sz="1200" kern="1200" dirty="0"/>
            </a:p>
          </p:txBody>
        </p:sp>
      </p:grpSp>
      <p:sp>
        <p:nvSpPr>
          <p:cNvPr id="362" name="Straight Connector 36"/>
          <p:cNvSpPr/>
          <p:nvPr/>
        </p:nvSpPr>
        <p:spPr>
          <a:xfrm>
            <a:off x="3578966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3" name="Group 362"/>
          <p:cNvGrpSpPr/>
          <p:nvPr/>
        </p:nvGrpSpPr>
        <p:grpSpPr>
          <a:xfrm>
            <a:off x="3689605" y="2579315"/>
            <a:ext cx="885110" cy="553194"/>
            <a:chOff x="2988565" y="922585"/>
            <a:chExt cx="885110" cy="553194"/>
          </a:xfrm>
        </p:grpSpPr>
        <p:sp>
          <p:nvSpPr>
            <p:cNvPr id="475" name="Rounded Rectangle 474"/>
            <p:cNvSpPr/>
            <p:nvPr/>
          </p:nvSpPr>
          <p:spPr>
            <a:xfrm>
              <a:off x="2988565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6" name="Rounded Rectangle 38"/>
            <p:cNvSpPr txBox="1"/>
            <p:nvPr/>
          </p:nvSpPr>
          <p:spPr>
            <a:xfrm>
              <a:off x="3004767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/>
                <a:t>Scalars</a:t>
              </a:r>
              <a:endParaRPr lang="en-US" sz="800" kern="1200" dirty="0"/>
            </a:p>
          </p:txBody>
        </p:sp>
      </p:grpSp>
      <p:sp>
        <p:nvSpPr>
          <p:cNvPr id="364" name="Straight Connector 39"/>
          <p:cNvSpPr/>
          <p:nvPr/>
        </p:nvSpPr>
        <p:spPr>
          <a:xfrm>
            <a:off x="3578966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5" name="Group 364"/>
          <p:cNvGrpSpPr/>
          <p:nvPr/>
        </p:nvGrpSpPr>
        <p:grpSpPr>
          <a:xfrm>
            <a:off x="3689605" y="3270807"/>
            <a:ext cx="885110" cy="553194"/>
            <a:chOff x="2988565" y="1614077"/>
            <a:chExt cx="885110" cy="553194"/>
          </a:xfrm>
        </p:grpSpPr>
        <p:sp>
          <p:nvSpPr>
            <p:cNvPr id="473" name="Rounded Rectangle 472"/>
            <p:cNvSpPr/>
            <p:nvPr/>
          </p:nvSpPr>
          <p:spPr>
            <a:xfrm>
              <a:off x="2988565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4" name="Rounded Rectangle 41"/>
            <p:cNvSpPr txBox="1"/>
            <p:nvPr/>
          </p:nvSpPr>
          <p:spPr>
            <a:xfrm>
              <a:off x="3004767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Vectors</a:t>
              </a:r>
              <a:endParaRPr lang="en-US" sz="800" kern="1200" dirty="0"/>
            </a:p>
          </p:txBody>
        </p:sp>
      </p:grpSp>
      <p:sp>
        <p:nvSpPr>
          <p:cNvPr id="366" name="Straight Connector 42"/>
          <p:cNvSpPr/>
          <p:nvPr/>
        </p:nvSpPr>
        <p:spPr>
          <a:xfrm>
            <a:off x="3578966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7" name="Group 366"/>
          <p:cNvGrpSpPr/>
          <p:nvPr/>
        </p:nvGrpSpPr>
        <p:grpSpPr>
          <a:xfrm>
            <a:off x="3689605" y="3962300"/>
            <a:ext cx="885110" cy="553194"/>
            <a:chOff x="2988565" y="2305570"/>
            <a:chExt cx="885110" cy="553194"/>
          </a:xfrm>
        </p:grpSpPr>
        <p:sp>
          <p:nvSpPr>
            <p:cNvPr id="471" name="Rounded Rectangle 470"/>
            <p:cNvSpPr/>
            <p:nvPr/>
          </p:nvSpPr>
          <p:spPr>
            <a:xfrm>
              <a:off x="2988565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2" name="Rounded Rectangle 44"/>
            <p:cNvSpPr txBox="1"/>
            <p:nvPr/>
          </p:nvSpPr>
          <p:spPr>
            <a:xfrm>
              <a:off x="3004767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/>
                <a:t>Matrices</a:t>
              </a:r>
              <a:endParaRPr lang="en-US" sz="800" kern="1200" dirty="0"/>
            </a:p>
          </p:txBody>
        </p:sp>
      </p:grpSp>
      <p:sp>
        <p:nvSpPr>
          <p:cNvPr id="368" name="Straight Connector 45"/>
          <p:cNvSpPr/>
          <p:nvPr/>
        </p:nvSpPr>
        <p:spPr>
          <a:xfrm>
            <a:off x="3578966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9" name="Group 368"/>
          <p:cNvGrpSpPr/>
          <p:nvPr/>
        </p:nvGrpSpPr>
        <p:grpSpPr>
          <a:xfrm>
            <a:off x="3689605" y="4653793"/>
            <a:ext cx="885110" cy="553194"/>
            <a:chOff x="2988565" y="2997063"/>
            <a:chExt cx="885110" cy="553194"/>
          </a:xfrm>
        </p:grpSpPr>
        <p:sp>
          <p:nvSpPr>
            <p:cNvPr id="469" name="Rounded Rectangle 468"/>
            <p:cNvSpPr/>
            <p:nvPr/>
          </p:nvSpPr>
          <p:spPr>
            <a:xfrm>
              <a:off x="2988565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0" name="Rounded Rectangle 47"/>
            <p:cNvSpPr txBox="1"/>
            <p:nvPr/>
          </p:nvSpPr>
          <p:spPr>
            <a:xfrm>
              <a:off x="3004767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/>
                <a:t>Tensors</a:t>
              </a:r>
              <a:endParaRPr lang="en-US" sz="800" kern="1200" dirty="0"/>
            </a:p>
          </p:txBody>
        </p:sp>
      </p:grpSp>
      <p:sp>
        <p:nvSpPr>
          <p:cNvPr id="370" name="Straight Connector 48"/>
          <p:cNvSpPr/>
          <p:nvPr/>
        </p:nvSpPr>
        <p:spPr>
          <a:xfrm>
            <a:off x="3578966" y="2441016"/>
            <a:ext cx="110638" cy="318086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180866"/>
                </a:lnTo>
                <a:lnTo>
                  <a:pt x="110638" y="318086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1" name="Group 370"/>
          <p:cNvGrpSpPr/>
          <p:nvPr/>
        </p:nvGrpSpPr>
        <p:grpSpPr>
          <a:xfrm>
            <a:off x="3689605" y="5345285"/>
            <a:ext cx="885110" cy="553194"/>
            <a:chOff x="2988565" y="3688555"/>
            <a:chExt cx="885110" cy="553194"/>
          </a:xfrm>
        </p:grpSpPr>
        <p:sp>
          <p:nvSpPr>
            <p:cNvPr id="467" name="Rounded Rectangle 466"/>
            <p:cNvSpPr/>
            <p:nvPr/>
          </p:nvSpPr>
          <p:spPr>
            <a:xfrm>
              <a:off x="2988565" y="368855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8" name="Rounded Rectangle 50"/>
            <p:cNvSpPr txBox="1"/>
            <p:nvPr/>
          </p:nvSpPr>
          <p:spPr>
            <a:xfrm>
              <a:off x="3004767" y="370475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Basic Properties of Tensor Arithmetic</a:t>
              </a:r>
              <a:endParaRPr lang="en-US" sz="800" kern="1200" dirty="0"/>
            </a:p>
          </p:txBody>
        </p:sp>
      </p:grpSp>
      <p:sp>
        <p:nvSpPr>
          <p:cNvPr id="372" name="Straight Connector 51"/>
          <p:cNvSpPr/>
          <p:nvPr/>
        </p:nvSpPr>
        <p:spPr>
          <a:xfrm>
            <a:off x="3578966" y="2441016"/>
            <a:ext cx="110638" cy="387235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872358"/>
                </a:lnTo>
                <a:lnTo>
                  <a:pt x="110638" y="387235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3" name="Group 372"/>
          <p:cNvGrpSpPr/>
          <p:nvPr/>
        </p:nvGrpSpPr>
        <p:grpSpPr>
          <a:xfrm>
            <a:off x="3689605" y="6036778"/>
            <a:ext cx="885110" cy="553194"/>
            <a:chOff x="2988565" y="4380048"/>
            <a:chExt cx="885110" cy="553194"/>
          </a:xfrm>
        </p:grpSpPr>
        <p:sp>
          <p:nvSpPr>
            <p:cNvPr id="465" name="Rounded Rectangle 464"/>
            <p:cNvSpPr/>
            <p:nvPr/>
          </p:nvSpPr>
          <p:spPr>
            <a:xfrm>
              <a:off x="2988565" y="4380048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6" name="Rounded Rectangle 53"/>
            <p:cNvSpPr txBox="1"/>
            <p:nvPr/>
          </p:nvSpPr>
          <p:spPr>
            <a:xfrm>
              <a:off x="3004767" y="4396250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1" kern="1200" dirty="0" smtClean="0"/>
                <a:t>+6 sections</a:t>
              </a:r>
              <a:endParaRPr lang="en-US" sz="800" i="1" kern="1200" dirty="0"/>
            </a:p>
          </p:txBody>
        </p:sp>
      </p:grpSp>
      <p:grpSp>
        <p:nvGrpSpPr>
          <p:cNvPr id="374" name="Group 373"/>
          <p:cNvGrpSpPr/>
          <p:nvPr/>
        </p:nvGrpSpPr>
        <p:grpSpPr>
          <a:xfrm>
            <a:off x="4851313" y="1887822"/>
            <a:ext cx="1106388" cy="553194"/>
            <a:chOff x="4150273" y="231092"/>
            <a:chExt cx="1106388" cy="553194"/>
          </a:xfrm>
        </p:grpSpPr>
        <p:sp>
          <p:nvSpPr>
            <p:cNvPr id="463" name="Rounded Rectangle 462"/>
            <p:cNvSpPr/>
            <p:nvPr/>
          </p:nvSpPr>
          <p:spPr>
            <a:xfrm>
              <a:off x="4150273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64" name="Rounded Rectangle 55"/>
            <p:cNvSpPr txBox="1"/>
            <p:nvPr/>
          </p:nvSpPr>
          <p:spPr>
            <a:xfrm>
              <a:off x="4166475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i="0" kern="1200" dirty="0" smtClean="0"/>
                <a:t>Linear Algebra cont.</a:t>
              </a:r>
              <a:endParaRPr lang="en-US" sz="1200" i="0" kern="1200" dirty="0"/>
            </a:p>
          </p:txBody>
        </p:sp>
      </p:grpSp>
      <p:sp>
        <p:nvSpPr>
          <p:cNvPr id="375" name="Straight Connector 56"/>
          <p:cNvSpPr/>
          <p:nvPr/>
        </p:nvSpPr>
        <p:spPr>
          <a:xfrm>
            <a:off x="4961952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6" name="Group 375"/>
          <p:cNvGrpSpPr/>
          <p:nvPr/>
        </p:nvGrpSpPr>
        <p:grpSpPr>
          <a:xfrm>
            <a:off x="5072590" y="2579315"/>
            <a:ext cx="885110" cy="553194"/>
            <a:chOff x="4371550" y="922585"/>
            <a:chExt cx="885110" cy="553194"/>
          </a:xfrm>
        </p:grpSpPr>
        <p:sp>
          <p:nvSpPr>
            <p:cNvPr id="461" name="Rounded Rectangle 460"/>
            <p:cNvSpPr/>
            <p:nvPr/>
          </p:nvSpPr>
          <p:spPr>
            <a:xfrm>
              <a:off x="4371550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2" name="Rounded Rectangle 58"/>
            <p:cNvSpPr txBox="1"/>
            <p:nvPr/>
          </p:nvSpPr>
          <p:spPr>
            <a:xfrm>
              <a:off x="4387752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Reduction</a:t>
              </a:r>
              <a:endParaRPr lang="en-US" sz="800" i="0" kern="1200" dirty="0"/>
            </a:p>
          </p:txBody>
        </p:sp>
      </p:grpSp>
      <p:sp>
        <p:nvSpPr>
          <p:cNvPr id="377" name="Straight Connector 59"/>
          <p:cNvSpPr/>
          <p:nvPr/>
        </p:nvSpPr>
        <p:spPr>
          <a:xfrm>
            <a:off x="4961952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8" name="Group 377"/>
          <p:cNvGrpSpPr/>
          <p:nvPr/>
        </p:nvGrpSpPr>
        <p:grpSpPr>
          <a:xfrm>
            <a:off x="5072590" y="3270807"/>
            <a:ext cx="885110" cy="553194"/>
            <a:chOff x="4371550" y="1614077"/>
            <a:chExt cx="885110" cy="553194"/>
          </a:xfrm>
        </p:grpSpPr>
        <p:sp>
          <p:nvSpPr>
            <p:cNvPr id="459" name="Rounded Rectangle 458"/>
            <p:cNvSpPr/>
            <p:nvPr/>
          </p:nvSpPr>
          <p:spPr>
            <a:xfrm>
              <a:off x="4371550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0" name="Rounded Rectangle 61"/>
            <p:cNvSpPr txBox="1"/>
            <p:nvPr/>
          </p:nvSpPr>
          <p:spPr>
            <a:xfrm>
              <a:off x="4387752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Dot Products</a:t>
              </a:r>
              <a:endParaRPr lang="en-US" sz="800" i="0" kern="1200" dirty="0"/>
            </a:p>
          </p:txBody>
        </p:sp>
      </p:grpSp>
      <p:sp>
        <p:nvSpPr>
          <p:cNvPr id="379" name="Straight Connector 62"/>
          <p:cNvSpPr/>
          <p:nvPr/>
        </p:nvSpPr>
        <p:spPr>
          <a:xfrm>
            <a:off x="4961952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0" name="Group 379"/>
          <p:cNvGrpSpPr/>
          <p:nvPr/>
        </p:nvGrpSpPr>
        <p:grpSpPr>
          <a:xfrm>
            <a:off x="5072590" y="3962300"/>
            <a:ext cx="885110" cy="553194"/>
            <a:chOff x="4371550" y="2305570"/>
            <a:chExt cx="885110" cy="553194"/>
          </a:xfrm>
        </p:grpSpPr>
        <p:sp>
          <p:nvSpPr>
            <p:cNvPr id="457" name="Rounded Rectangle 456"/>
            <p:cNvSpPr/>
            <p:nvPr/>
          </p:nvSpPr>
          <p:spPr>
            <a:xfrm>
              <a:off x="4371550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8" name="Rounded Rectangle 64"/>
            <p:cNvSpPr txBox="1"/>
            <p:nvPr/>
          </p:nvSpPr>
          <p:spPr>
            <a:xfrm>
              <a:off x="4387752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Matrix-Vector Products</a:t>
              </a:r>
              <a:endParaRPr lang="en-US" sz="800" i="0" kern="1200" dirty="0"/>
            </a:p>
          </p:txBody>
        </p:sp>
      </p:grpSp>
      <p:sp>
        <p:nvSpPr>
          <p:cNvPr id="381" name="Straight Connector 65"/>
          <p:cNvSpPr/>
          <p:nvPr/>
        </p:nvSpPr>
        <p:spPr>
          <a:xfrm>
            <a:off x="4961952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2" name="Group 381"/>
          <p:cNvGrpSpPr/>
          <p:nvPr/>
        </p:nvGrpSpPr>
        <p:grpSpPr>
          <a:xfrm>
            <a:off x="5072590" y="4653793"/>
            <a:ext cx="885110" cy="553194"/>
            <a:chOff x="4371550" y="2997063"/>
            <a:chExt cx="885110" cy="553194"/>
          </a:xfrm>
        </p:grpSpPr>
        <p:sp>
          <p:nvSpPr>
            <p:cNvPr id="455" name="Rounded Rectangle 454"/>
            <p:cNvSpPr/>
            <p:nvPr/>
          </p:nvSpPr>
          <p:spPr>
            <a:xfrm>
              <a:off x="4371550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6" name="Rounded Rectangle 67"/>
            <p:cNvSpPr txBox="1"/>
            <p:nvPr/>
          </p:nvSpPr>
          <p:spPr>
            <a:xfrm>
              <a:off x="4387752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Matrix-Matrix Multiplication</a:t>
              </a:r>
              <a:endParaRPr lang="en-US" sz="800" i="0" kern="1200" dirty="0"/>
            </a:p>
          </p:txBody>
        </p:sp>
      </p:grpSp>
      <p:sp>
        <p:nvSpPr>
          <p:cNvPr id="383" name="Straight Connector 68"/>
          <p:cNvSpPr/>
          <p:nvPr/>
        </p:nvSpPr>
        <p:spPr>
          <a:xfrm>
            <a:off x="4961952" y="2441016"/>
            <a:ext cx="110638" cy="318086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180866"/>
                </a:lnTo>
                <a:lnTo>
                  <a:pt x="110638" y="318086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4" name="Group 383"/>
          <p:cNvGrpSpPr/>
          <p:nvPr/>
        </p:nvGrpSpPr>
        <p:grpSpPr>
          <a:xfrm>
            <a:off x="5072590" y="5345285"/>
            <a:ext cx="885110" cy="553194"/>
            <a:chOff x="4371550" y="3688555"/>
            <a:chExt cx="885110" cy="553194"/>
          </a:xfrm>
        </p:grpSpPr>
        <p:sp>
          <p:nvSpPr>
            <p:cNvPr id="453" name="Rounded Rectangle 452"/>
            <p:cNvSpPr/>
            <p:nvPr/>
          </p:nvSpPr>
          <p:spPr>
            <a:xfrm>
              <a:off x="4371550" y="368855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4" name="Rounded Rectangle 70"/>
            <p:cNvSpPr txBox="1"/>
            <p:nvPr/>
          </p:nvSpPr>
          <p:spPr>
            <a:xfrm>
              <a:off x="4387752" y="370475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Norms</a:t>
              </a:r>
              <a:endParaRPr lang="en-US" sz="800" i="0" kern="1200" dirty="0"/>
            </a:p>
          </p:txBody>
        </p:sp>
      </p:grpSp>
      <p:sp>
        <p:nvSpPr>
          <p:cNvPr id="385" name="Straight Connector 71"/>
          <p:cNvSpPr/>
          <p:nvPr/>
        </p:nvSpPr>
        <p:spPr>
          <a:xfrm>
            <a:off x="4961952" y="2441016"/>
            <a:ext cx="110638" cy="387235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872358"/>
                </a:lnTo>
                <a:lnTo>
                  <a:pt x="110638" y="387235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6" name="Group 385"/>
          <p:cNvGrpSpPr/>
          <p:nvPr/>
        </p:nvGrpSpPr>
        <p:grpSpPr>
          <a:xfrm>
            <a:off x="5072590" y="6036778"/>
            <a:ext cx="885110" cy="553194"/>
            <a:chOff x="4371550" y="4380048"/>
            <a:chExt cx="885110" cy="553194"/>
          </a:xfrm>
        </p:grpSpPr>
        <p:sp>
          <p:nvSpPr>
            <p:cNvPr id="451" name="Rounded Rectangle 450"/>
            <p:cNvSpPr/>
            <p:nvPr/>
          </p:nvSpPr>
          <p:spPr>
            <a:xfrm>
              <a:off x="4371550" y="4380048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2" name="Rounded Rectangle 73"/>
            <p:cNvSpPr txBox="1"/>
            <p:nvPr/>
          </p:nvSpPr>
          <p:spPr>
            <a:xfrm>
              <a:off x="4387752" y="4396250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More on Linear Algebra</a:t>
              </a:r>
              <a:endParaRPr lang="en-US" sz="800" i="0" kern="1200" dirty="0"/>
            </a:p>
          </p:txBody>
        </p:sp>
      </p:grpSp>
      <p:grpSp>
        <p:nvGrpSpPr>
          <p:cNvPr id="387" name="Group 386"/>
          <p:cNvGrpSpPr/>
          <p:nvPr/>
        </p:nvGrpSpPr>
        <p:grpSpPr>
          <a:xfrm>
            <a:off x="6234298" y="1887822"/>
            <a:ext cx="1106388" cy="553194"/>
            <a:chOff x="5533258" y="231092"/>
            <a:chExt cx="1106388" cy="553194"/>
          </a:xfrm>
        </p:grpSpPr>
        <p:sp>
          <p:nvSpPr>
            <p:cNvPr id="449" name="Rounded Rectangle 448"/>
            <p:cNvSpPr/>
            <p:nvPr/>
          </p:nvSpPr>
          <p:spPr>
            <a:xfrm>
              <a:off x="5533258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50" name="Rounded Rectangle 75"/>
            <p:cNvSpPr txBox="1"/>
            <p:nvPr/>
          </p:nvSpPr>
          <p:spPr>
            <a:xfrm>
              <a:off x="5549460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Calculus</a:t>
              </a:r>
              <a:endParaRPr lang="en-US" sz="1200" kern="1200" dirty="0"/>
            </a:p>
          </p:txBody>
        </p:sp>
      </p:grpSp>
      <p:sp>
        <p:nvSpPr>
          <p:cNvPr id="388" name="Straight Connector 76"/>
          <p:cNvSpPr/>
          <p:nvPr/>
        </p:nvSpPr>
        <p:spPr>
          <a:xfrm>
            <a:off x="6344937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9" name="Group 388"/>
          <p:cNvGrpSpPr/>
          <p:nvPr/>
        </p:nvGrpSpPr>
        <p:grpSpPr>
          <a:xfrm>
            <a:off x="6455576" y="2579315"/>
            <a:ext cx="885110" cy="553194"/>
            <a:chOff x="5754536" y="922585"/>
            <a:chExt cx="885110" cy="553194"/>
          </a:xfrm>
        </p:grpSpPr>
        <p:sp>
          <p:nvSpPr>
            <p:cNvPr id="447" name="Rounded Rectangle 446"/>
            <p:cNvSpPr/>
            <p:nvPr/>
          </p:nvSpPr>
          <p:spPr>
            <a:xfrm>
              <a:off x="5754536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8" name="Rounded Rectangle 78"/>
            <p:cNvSpPr txBox="1"/>
            <p:nvPr/>
          </p:nvSpPr>
          <p:spPr>
            <a:xfrm>
              <a:off x="5770738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Derivatives and Differentiation</a:t>
              </a:r>
              <a:endParaRPr lang="en-US" sz="800" kern="1200" dirty="0"/>
            </a:p>
          </p:txBody>
        </p:sp>
      </p:grpSp>
      <p:sp>
        <p:nvSpPr>
          <p:cNvPr id="390" name="Straight Connector 79"/>
          <p:cNvSpPr/>
          <p:nvPr/>
        </p:nvSpPr>
        <p:spPr>
          <a:xfrm>
            <a:off x="6344937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1" name="Group 390"/>
          <p:cNvGrpSpPr/>
          <p:nvPr/>
        </p:nvGrpSpPr>
        <p:grpSpPr>
          <a:xfrm>
            <a:off x="6455576" y="3270807"/>
            <a:ext cx="885110" cy="553194"/>
            <a:chOff x="5754536" y="1614077"/>
            <a:chExt cx="885110" cy="553194"/>
          </a:xfrm>
        </p:grpSpPr>
        <p:sp>
          <p:nvSpPr>
            <p:cNvPr id="445" name="Rounded Rectangle 444"/>
            <p:cNvSpPr/>
            <p:nvPr/>
          </p:nvSpPr>
          <p:spPr>
            <a:xfrm>
              <a:off x="5754536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6" name="Rounded Rectangle 81"/>
            <p:cNvSpPr txBox="1"/>
            <p:nvPr/>
          </p:nvSpPr>
          <p:spPr>
            <a:xfrm>
              <a:off x="5770738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Partial Derivatives</a:t>
              </a:r>
              <a:endParaRPr lang="en-US" sz="800" kern="1200" dirty="0"/>
            </a:p>
          </p:txBody>
        </p:sp>
      </p:grpSp>
      <p:sp>
        <p:nvSpPr>
          <p:cNvPr id="392" name="Straight Connector 82"/>
          <p:cNvSpPr/>
          <p:nvPr/>
        </p:nvSpPr>
        <p:spPr>
          <a:xfrm>
            <a:off x="6344937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3" name="Group 392"/>
          <p:cNvGrpSpPr/>
          <p:nvPr/>
        </p:nvGrpSpPr>
        <p:grpSpPr>
          <a:xfrm>
            <a:off x="6455576" y="3962300"/>
            <a:ext cx="885110" cy="553194"/>
            <a:chOff x="5754536" y="2305570"/>
            <a:chExt cx="885110" cy="553194"/>
          </a:xfrm>
        </p:grpSpPr>
        <p:sp>
          <p:nvSpPr>
            <p:cNvPr id="443" name="Rounded Rectangle 442"/>
            <p:cNvSpPr/>
            <p:nvPr/>
          </p:nvSpPr>
          <p:spPr>
            <a:xfrm>
              <a:off x="5754536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4" name="Rounded Rectangle 84"/>
            <p:cNvSpPr txBox="1"/>
            <p:nvPr/>
          </p:nvSpPr>
          <p:spPr>
            <a:xfrm>
              <a:off x="5770738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Gradients</a:t>
              </a:r>
              <a:endParaRPr lang="en-US" sz="800" kern="1200" dirty="0"/>
            </a:p>
          </p:txBody>
        </p:sp>
      </p:grpSp>
      <p:sp>
        <p:nvSpPr>
          <p:cNvPr id="394" name="Straight Connector 85"/>
          <p:cNvSpPr/>
          <p:nvPr/>
        </p:nvSpPr>
        <p:spPr>
          <a:xfrm>
            <a:off x="6344937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5" name="Group 394"/>
          <p:cNvGrpSpPr/>
          <p:nvPr/>
        </p:nvGrpSpPr>
        <p:grpSpPr>
          <a:xfrm>
            <a:off x="6455576" y="4653793"/>
            <a:ext cx="885110" cy="553194"/>
            <a:chOff x="5754536" y="2997063"/>
            <a:chExt cx="885110" cy="553194"/>
          </a:xfrm>
        </p:grpSpPr>
        <p:sp>
          <p:nvSpPr>
            <p:cNvPr id="441" name="Rounded Rectangle 440"/>
            <p:cNvSpPr/>
            <p:nvPr/>
          </p:nvSpPr>
          <p:spPr>
            <a:xfrm>
              <a:off x="5754536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2" name="Rounded Rectangle 87"/>
            <p:cNvSpPr txBox="1"/>
            <p:nvPr/>
          </p:nvSpPr>
          <p:spPr>
            <a:xfrm>
              <a:off x="5770738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Chain Rule</a:t>
              </a:r>
              <a:endParaRPr lang="en-US" sz="800" kern="1200" dirty="0"/>
            </a:p>
          </p:txBody>
        </p:sp>
      </p:grpSp>
      <p:grpSp>
        <p:nvGrpSpPr>
          <p:cNvPr id="396" name="Group 395"/>
          <p:cNvGrpSpPr/>
          <p:nvPr/>
        </p:nvGrpSpPr>
        <p:grpSpPr>
          <a:xfrm>
            <a:off x="7617283" y="1887822"/>
            <a:ext cx="1106388" cy="553194"/>
            <a:chOff x="6916243" y="231092"/>
            <a:chExt cx="1106388" cy="553194"/>
          </a:xfrm>
        </p:grpSpPr>
        <p:sp>
          <p:nvSpPr>
            <p:cNvPr id="439" name="Rounded Rectangle 438"/>
            <p:cNvSpPr/>
            <p:nvPr/>
          </p:nvSpPr>
          <p:spPr>
            <a:xfrm>
              <a:off x="6916243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40" name="Rounded Rectangle 89"/>
            <p:cNvSpPr txBox="1"/>
            <p:nvPr/>
          </p:nvSpPr>
          <p:spPr>
            <a:xfrm>
              <a:off x="6932445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Automatic Differentiation</a:t>
              </a:r>
              <a:endParaRPr lang="en-US" sz="1200" kern="1200" dirty="0"/>
            </a:p>
          </p:txBody>
        </p:sp>
      </p:grpSp>
      <p:sp>
        <p:nvSpPr>
          <p:cNvPr id="397" name="Straight Connector 90"/>
          <p:cNvSpPr/>
          <p:nvPr/>
        </p:nvSpPr>
        <p:spPr>
          <a:xfrm>
            <a:off x="7727922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8" name="Group 397"/>
          <p:cNvGrpSpPr/>
          <p:nvPr/>
        </p:nvGrpSpPr>
        <p:grpSpPr>
          <a:xfrm>
            <a:off x="7838561" y="2579315"/>
            <a:ext cx="885110" cy="553194"/>
            <a:chOff x="7137521" y="922585"/>
            <a:chExt cx="885110" cy="553194"/>
          </a:xfrm>
        </p:grpSpPr>
        <p:sp>
          <p:nvSpPr>
            <p:cNvPr id="437" name="Rounded Rectangle 436"/>
            <p:cNvSpPr/>
            <p:nvPr/>
          </p:nvSpPr>
          <p:spPr>
            <a:xfrm>
              <a:off x="7137521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8" name="Rounded Rectangle 92"/>
            <p:cNvSpPr txBox="1"/>
            <p:nvPr/>
          </p:nvSpPr>
          <p:spPr>
            <a:xfrm>
              <a:off x="7153723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A Simple Example</a:t>
              </a:r>
              <a:endParaRPr lang="en-US" sz="800" kern="1200" dirty="0"/>
            </a:p>
          </p:txBody>
        </p:sp>
      </p:grpSp>
      <p:sp>
        <p:nvSpPr>
          <p:cNvPr id="399" name="Straight Connector 93"/>
          <p:cNvSpPr/>
          <p:nvPr/>
        </p:nvSpPr>
        <p:spPr>
          <a:xfrm>
            <a:off x="7727922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0" name="Group 399"/>
          <p:cNvGrpSpPr/>
          <p:nvPr/>
        </p:nvGrpSpPr>
        <p:grpSpPr>
          <a:xfrm>
            <a:off x="7838561" y="3270807"/>
            <a:ext cx="885110" cy="553194"/>
            <a:chOff x="7137521" y="1614077"/>
            <a:chExt cx="885110" cy="553194"/>
          </a:xfrm>
        </p:grpSpPr>
        <p:sp>
          <p:nvSpPr>
            <p:cNvPr id="435" name="Rounded Rectangle 434"/>
            <p:cNvSpPr/>
            <p:nvPr/>
          </p:nvSpPr>
          <p:spPr>
            <a:xfrm>
              <a:off x="7137521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6" name="Rounded Rectangle 95"/>
            <p:cNvSpPr txBox="1"/>
            <p:nvPr/>
          </p:nvSpPr>
          <p:spPr>
            <a:xfrm>
              <a:off x="7153723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Backward for Non-Scalar Variables</a:t>
              </a:r>
              <a:endParaRPr lang="en-US" sz="800" kern="1200" dirty="0"/>
            </a:p>
          </p:txBody>
        </p:sp>
      </p:grpSp>
      <p:sp>
        <p:nvSpPr>
          <p:cNvPr id="401" name="Straight Connector 96"/>
          <p:cNvSpPr/>
          <p:nvPr/>
        </p:nvSpPr>
        <p:spPr>
          <a:xfrm>
            <a:off x="7727922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2" name="Group 401"/>
          <p:cNvGrpSpPr/>
          <p:nvPr/>
        </p:nvGrpSpPr>
        <p:grpSpPr>
          <a:xfrm>
            <a:off x="7838561" y="3962300"/>
            <a:ext cx="885110" cy="553194"/>
            <a:chOff x="7137521" y="2305570"/>
            <a:chExt cx="885110" cy="553194"/>
          </a:xfrm>
        </p:grpSpPr>
        <p:sp>
          <p:nvSpPr>
            <p:cNvPr id="433" name="Rounded Rectangle 432"/>
            <p:cNvSpPr/>
            <p:nvPr/>
          </p:nvSpPr>
          <p:spPr>
            <a:xfrm>
              <a:off x="7137521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4" name="Rounded Rectangle 98"/>
            <p:cNvSpPr txBox="1"/>
            <p:nvPr/>
          </p:nvSpPr>
          <p:spPr>
            <a:xfrm>
              <a:off x="7153723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Detaching Computation</a:t>
              </a:r>
              <a:endParaRPr lang="en-US" sz="800" kern="1200" dirty="0"/>
            </a:p>
          </p:txBody>
        </p:sp>
      </p:grpSp>
      <p:sp>
        <p:nvSpPr>
          <p:cNvPr id="403" name="Straight Connector 99"/>
          <p:cNvSpPr/>
          <p:nvPr/>
        </p:nvSpPr>
        <p:spPr>
          <a:xfrm>
            <a:off x="7727922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4" name="Group 403"/>
          <p:cNvGrpSpPr/>
          <p:nvPr/>
        </p:nvGrpSpPr>
        <p:grpSpPr>
          <a:xfrm>
            <a:off x="7838561" y="4653793"/>
            <a:ext cx="885110" cy="553194"/>
            <a:chOff x="7137521" y="2997063"/>
            <a:chExt cx="885110" cy="553194"/>
          </a:xfrm>
        </p:grpSpPr>
        <p:sp>
          <p:nvSpPr>
            <p:cNvPr id="431" name="Rounded Rectangle 430"/>
            <p:cNvSpPr/>
            <p:nvPr/>
          </p:nvSpPr>
          <p:spPr>
            <a:xfrm>
              <a:off x="7137521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2" name="Rounded Rectangle 101"/>
            <p:cNvSpPr txBox="1"/>
            <p:nvPr/>
          </p:nvSpPr>
          <p:spPr>
            <a:xfrm>
              <a:off x="7153723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Computing the Gradient of Python Control Flow</a:t>
              </a:r>
              <a:endParaRPr lang="en-US" sz="800" kern="1200" dirty="0"/>
            </a:p>
          </p:txBody>
        </p:sp>
      </p:grpSp>
      <p:grpSp>
        <p:nvGrpSpPr>
          <p:cNvPr id="405" name="Group 404"/>
          <p:cNvGrpSpPr/>
          <p:nvPr/>
        </p:nvGrpSpPr>
        <p:grpSpPr>
          <a:xfrm>
            <a:off x="9000269" y="1887822"/>
            <a:ext cx="1106388" cy="553194"/>
            <a:chOff x="8299229" y="231092"/>
            <a:chExt cx="1106388" cy="553194"/>
          </a:xfrm>
        </p:grpSpPr>
        <p:sp>
          <p:nvSpPr>
            <p:cNvPr id="429" name="Rounded Rectangle 428"/>
            <p:cNvSpPr/>
            <p:nvPr/>
          </p:nvSpPr>
          <p:spPr>
            <a:xfrm>
              <a:off x="8299229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0" name="Rounded Rectangle 103"/>
            <p:cNvSpPr txBox="1"/>
            <p:nvPr/>
          </p:nvSpPr>
          <p:spPr>
            <a:xfrm>
              <a:off x="8315431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Probability</a:t>
              </a:r>
              <a:endParaRPr lang="en-US" sz="1200" kern="1200" dirty="0"/>
            </a:p>
          </p:txBody>
        </p:sp>
      </p:grpSp>
      <p:sp>
        <p:nvSpPr>
          <p:cNvPr id="406" name="Straight Connector 104"/>
          <p:cNvSpPr/>
          <p:nvPr/>
        </p:nvSpPr>
        <p:spPr>
          <a:xfrm>
            <a:off x="9110908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7" name="Group 406"/>
          <p:cNvGrpSpPr/>
          <p:nvPr/>
        </p:nvGrpSpPr>
        <p:grpSpPr>
          <a:xfrm>
            <a:off x="9221546" y="2579315"/>
            <a:ext cx="885110" cy="553194"/>
            <a:chOff x="8520506" y="922585"/>
            <a:chExt cx="885110" cy="553194"/>
          </a:xfrm>
        </p:grpSpPr>
        <p:sp>
          <p:nvSpPr>
            <p:cNvPr id="427" name="Rounded Rectangle 426"/>
            <p:cNvSpPr/>
            <p:nvPr/>
          </p:nvSpPr>
          <p:spPr>
            <a:xfrm>
              <a:off x="8520506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8" name="Rounded Rectangle 106"/>
            <p:cNvSpPr txBox="1"/>
            <p:nvPr/>
          </p:nvSpPr>
          <p:spPr>
            <a:xfrm>
              <a:off x="8536708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Basic Probability Theory</a:t>
              </a:r>
              <a:endParaRPr lang="en-US" sz="800" kern="1200" dirty="0"/>
            </a:p>
          </p:txBody>
        </p:sp>
      </p:grpSp>
      <p:sp>
        <p:nvSpPr>
          <p:cNvPr id="408" name="Straight Connector 107"/>
          <p:cNvSpPr/>
          <p:nvPr/>
        </p:nvSpPr>
        <p:spPr>
          <a:xfrm>
            <a:off x="9110908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9" name="Group 408"/>
          <p:cNvGrpSpPr/>
          <p:nvPr/>
        </p:nvGrpSpPr>
        <p:grpSpPr>
          <a:xfrm>
            <a:off x="9221546" y="3270807"/>
            <a:ext cx="885110" cy="553194"/>
            <a:chOff x="8520506" y="1614077"/>
            <a:chExt cx="885110" cy="553194"/>
          </a:xfrm>
        </p:grpSpPr>
        <p:sp>
          <p:nvSpPr>
            <p:cNvPr id="425" name="Rounded Rectangle 424"/>
            <p:cNvSpPr/>
            <p:nvPr/>
          </p:nvSpPr>
          <p:spPr>
            <a:xfrm>
              <a:off x="8520506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6" name="Rounded Rectangle 109"/>
            <p:cNvSpPr txBox="1"/>
            <p:nvPr/>
          </p:nvSpPr>
          <p:spPr>
            <a:xfrm>
              <a:off x="8536708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Dealing with Multiple Random Variables</a:t>
              </a:r>
              <a:endParaRPr lang="en-US" sz="800" kern="1200" dirty="0"/>
            </a:p>
          </p:txBody>
        </p:sp>
      </p:grpSp>
      <p:sp>
        <p:nvSpPr>
          <p:cNvPr id="410" name="Straight Connector 110"/>
          <p:cNvSpPr/>
          <p:nvPr/>
        </p:nvSpPr>
        <p:spPr>
          <a:xfrm>
            <a:off x="9110908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11" name="Group 410"/>
          <p:cNvGrpSpPr/>
          <p:nvPr/>
        </p:nvGrpSpPr>
        <p:grpSpPr>
          <a:xfrm>
            <a:off x="9221546" y="3962300"/>
            <a:ext cx="885110" cy="553194"/>
            <a:chOff x="8520506" y="2305570"/>
            <a:chExt cx="885110" cy="553194"/>
          </a:xfrm>
        </p:grpSpPr>
        <p:sp>
          <p:nvSpPr>
            <p:cNvPr id="423" name="Rounded Rectangle 422"/>
            <p:cNvSpPr/>
            <p:nvPr/>
          </p:nvSpPr>
          <p:spPr>
            <a:xfrm>
              <a:off x="8520506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4" name="Rounded Rectangle 112"/>
            <p:cNvSpPr txBox="1"/>
            <p:nvPr/>
          </p:nvSpPr>
          <p:spPr>
            <a:xfrm>
              <a:off x="8536708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Expectation and Variance</a:t>
              </a:r>
              <a:endParaRPr lang="en-US" sz="800" kern="1200" dirty="0"/>
            </a:p>
          </p:txBody>
        </p:sp>
      </p:grpSp>
      <p:grpSp>
        <p:nvGrpSpPr>
          <p:cNvPr id="412" name="Group 411"/>
          <p:cNvGrpSpPr/>
          <p:nvPr/>
        </p:nvGrpSpPr>
        <p:grpSpPr>
          <a:xfrm>
            <a:off x="10383254" y="1887822"/>
            <a:ext cx="1106388" cy="553194"/>
            <a:chOff x="9682214" y="231092"/>
            <a:chExt cx="1106388" cy="553194"/>
          </a:xfrm>
        </p:grpSpPr>
        <p:sp>
          <p:nvSpPr>
            <p:cNvPr id="421" name="Rounded Rectangle 420"/>
            <p:cNvSpPr/>
            <p:nvPr/>
          </p:nvSpPr>
          <p:spPr>
            <a:xfrm>
              <a:off x="9682214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2" name="Rounded Rectangle 114"/>
            <p:cNvSpPr txBox="1"/>
            <p:nvPr/>
          </p:nvSpPr>
          <p:spPr>
            <a:xfrm>
              <a:off x="9698416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Documentation</a:t>
              </a:r>
              <a:endParaRPr lang="en-US" sz="1200" kern="1200" dirty="0"/>
            </a:p>
          </p:txBody>
        </p:sp>
      </p:grpSp>
      <p:sp>
        <p:nvSpPr>
          <p:cNvPr id="413" name="Straight Connector 115"/>
          <p:cNvSpPr/>
          <p:nvPr/>
        </p:nvSpPr>
        <p:spPr>
          <a:xfrm>
            <a:off x="10493893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14" name="Group 413"/>
          <p:cNvGrpSpPr/>
          <p:nvPr/>
        </p:nvGrpSpPr>
        <p:grpSpPr>
          <a:xfrm>
            <a:off x="10604532" y="2579315"/>
            <a:ext cx="885110" cy="553194"/>
            <a:chOff x="9903492" y="922585"/>
            <a:chExt cx="885110" cy="553194"/>
          </a:xfrm>
        </p:grpSpPr>
        <p:sp>
          <p:nvSpPr>
            <p:cNvPr id="419" name="Rounded Rectangle 418"/>
            <p:cNvSpPr/>
            <p:nvPr/>
          </p:nvSpPr>
          <p:spPr>
            <a:xfrm>
              <a:off x="9903492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0" name="Rounded Rectangle 117"/>
            <p:cNvSpPr txBox="1"/>
            <p:nvPr/>
          </p:nvSpPr>
          <p:spPr>
            <a:xfrm>
              <a:off x="9919694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Finding All the Functions and Classes in a Module</a:t>
              </a:r>
              <a:endParaRPr lang="en-US" sz="800" kern="1200" dirty="0"/>
            </a:p>
          </p:txBody>
        </p:sp>
      </p:grpSp>
      <p:sp>
        <p:nvSpPr>
          <p:cNvPr id="415" name="Straight Connector 118"/>
          <p:cNvSpPr/>
          <p:nvPr/>
        </p:nvSpPr>
        <p:spPr>
          <a:xfrm>
            <a:off x="10493893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16" name="Group 415"/>
          <p:cNvGrpSpPr/>
          <p:nvPr/>
        </p:nvGrpSpPr>
        <p:grpSpPr>
          <a:xfrm>
            <a:off x="10604532" y="3270807"/>
            <a:ext cx="885110" cy="553194"/>
            <a:chOff x="9903492" y="1614077"/>
            <a:chExt cx="885110" cy="553194"/>
          </a:xfrm>
        </p:grpSpPr>
        <p:sp>
          <p:nvSpPr>
            <p:cNvPr id="417" name="Rounded Rectangle 416"/>
            <p:cNvSpPr/>
            <p:nvPr/>
          </p:nvSpPr>
          <p:spPr>
            <a:xfrm>
              <a:off x="9903492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18" name="Rounded Rectangle 120"/>
            <p:cNvSpPr txBox="1"/>
            <p:nvPr/>
          </p:nvSpPr>
          <p:spPr>
            <a:xfrm>
              <a:off x="9919694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Finding the Usage of Specific Functions and Classes</a:t>
              </a:r>
              <a:endParaRPr lang="en-US" sz="800" kern="1200" dirty="0"/>
            </a:p>
          </p:txBody>
        </p:sp>
      </p:grpSp>
      <p:cxnSp>
        <p:nvCxnSpPr>
          <p:cNvPr id="501" name="Curved Connector 500"/>
          <p:cNvCxnSpPr>
            <a:endCxn id="500" idx="0"/>
          </p:cNvCxnSpPr>
          <p:nvPr/>
        </p:nvCxnSpPr>
        <p:spPr>
          <a:xfrm rot="10800000" flipV="1">
            <a:off x="1255552" y="1573438"/>
            <a:ext cx="4717259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Curved Connector 501"/>
          <p:cNvCxnSpPr>
            <a:endCxn id="485" idx="0"/>
          </p:cNvCxnSpPr>
          <p:nvPr/>
        </p:nvCxnSpPr>
        <p:spPr>
          <a:xfrm rot="10800000" flipV="1">
            <a:off x="2638536" y="1573438"/>
            <a:ext cx="3334274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Curved Connector 503"/>
          <p:cNvCxnSpPr>
            <a:endCxn id="478" idx="0"/>
          </p:cNvCxnSpPr>
          <p:nvPr/>
        </p:nvCxnSpPr>
        <p:spPr>
          <a:xfrm rot="10800000" flipV="1">
            <a:off x="4021522" y="1573438"/>
            <a:ext cx="1951289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Curved Connector 505"/>
          <p:cNvCxnSpPr>
            <a:endCxn id="464" idx="0"/>
          </p:cNvCxnSpPr>
          <p:nvPr/>
        </p:nvCxnSpPr>
        <p:spPr>
          <a:xfrm rot="10800000" flipV="1">
            <a:off x="5404508" y="1573438"/>
            <a:ext cx="568303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Curved Connector 507"/>
          <p:cNvCxnSpPr>
            <a:endCxn id="450" idx="0"/>
          </p:cNvCxnSpPr>
          <p:nvPr/>
        </p:nvCxnSpPr>
        <p:spPr>
          <a:xfrm>
            <a:off x="5972810" y="1573439"/>
            <a:ext cx="814682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Curved Connector 509"/>
          <p:cNvCxnSpPr>
            <a:endCxn id="439" idx="0"/>
          </p:cNvCxnSpPr>
          <p:nvPr/>
        </p:nvCxnSpPr>
        <p:spPr>
          <a:xfrm>
            <a:off x="5972810" y="1573439"/>
            <a:ext cx="2197667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Curved Connector 511"/>
          <p:cNvCxnSpPr>
            <a:endCxn id="429" idx="0"/>
          </p:cNvCxnSpPr>
          <p:nvPr/>
        </p:nvCxnSpPr>
        <p:spPr>
          <a:xfrm>
            <a:off x="5972810" y="1573439"/>
            <a:ext cx="3580653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Curved Connector 513"/>
          <p:cNvCxnSpPr>
            <a:endCxn id="421" idx="0"/>
          </p:cNvCxnSpPr>
          <p:nvPr/>
        </p:nvCxnSpPr>
        <p:spPr>
          <a:xfrm>
            <a:off x="5972810" y="1573439"/>
            <a:ext cx="4963638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Oval 171"/>
          <p:cNvSpPr/>
          <p:nvPr/>
        </p:nvSpPr>
        <p:spPr>
          <a:xfrm>
            <a:off x="3376004" y="4491613"/>
            <a:ext cx="1502968" cy="869874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910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Tensors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130629" y="1001487"/>
                <a:ext cx="10423366" cy="969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Vectors </a:t>
                </a:r>
                <a:r>
                  <a:rPr lang="en-GB" sz="1900" dirty="0">
                    <a:solidFill>
                      <a:srgbClr val="002060"/>
                    </a:solidFill>
                  </a:rPr>
                  <a:t>generalize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scalars, and matrices </a:t>
                </a:r>
                <a:r>
                  <a:rPr lang="en-GB" sz="1900" dirty="0">
                    <a:solidFill>
                      <a:srgbClr val="002060"/>
                    </a:solidFill>
                  </a:rPr>
                  <a:t>generalize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vectors.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>
                    <a:solidFill>
                      <a:srgbClr val="002060"/>
                    </a:solidFill>
                  </a:rPr>
                  <a:t>Tensors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(referring </a:t>
                </a:r>
                <a:r>
                  <a:rPr lang="en-GB" sz="1900" dirty="0">
                    <a:solidFill>
                      <a:srgbClr val="002060"/>
                    </a:solidFill>
                  </a:rPr>
                  <a:t>to algebraic objects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) are data structures with more axes. 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 smtClean="0">
                    <a:solidFill>
                      <a:srgbClr val="FB8072"/>
                    </a:solidFill>
                  </a:rPr>
                  <a:t>They give </a:t>
                </a:r>
                <a:r>
                  <a:rPr lang="en-GB" sz="1900" dirty="0">
                    <a:solidFill>
                      <a:srgbClr val="FB8072"/>
                    </a:solidFill>
                  </a:rPr>
                  <a:t>us a generic way of describing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1900" dirty="0" smtClean="0">
                    <a:solidFill>
                      <a:srgbClr val="FB8072"/>
                    </a:solidFill>
                  </a:rPr>
                  <a:t>-dimensional </a:t>
                </a:r>
                <a:r>
                  <a:rPr lang="en-GB" sz="1900" dirty="0">
                    <a:solidFill>
                      <a:srgbClr val="FB8072"/>
                    </a:solidFill>
                  </a:rPr>
                  <a:t>arrays with an arbitrary number of axes</a:t>
                </a:r>
                <a:r>
                  <a:rPr lang="en-GB" sz="1900" dirty="0" smtClean="0">
                    <a:solidFill>
                      <a:srgbClr val="FB8072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29" y="1001487"/>
                <a:ext cx="10423366" cy="969496"/>
              </a:xfrm>
              <a:prstGeom prst="rect">
                <a:avLst/>
              </a:prstGeom>
              <a:blipFill>
                <a:blip r:embed="rId3"/>
                <a:stretch>
                  <a:fillRect l="-409" t="-3145" b="-100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2423" y="2043150"/>
            <a:ext cx="7168896" cy="188373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/>
          <a:srcRect r="1419"/>
          <a:stretch/>
        </p:blipFill>
        <p:spPr>
          <a:xfrm>
            <a:off x="2113093" y="3847036"/>
            <a:ext cx="7170866" cy="289524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948962" y="6488368"/>
            <a:ext cx="14991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hlinkClick r:id="rId6"/>
              </a:rPr>
              <a:t>Introduction to </a:t>
            </a:r>
            <a:r>
              <a:rPr lang="en-US" sz="1050" b="1" dirty="0" smtClean="0">
                <a:hlinkClick r:id="rId6"/>
              </a:rPr>
              <a:t>Tensors</a:t>
            </a:r>
            <a:endParaRPr 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1269245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Tensors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30629" y="1001487"/>
                <a:ext cx="9015160" cy="7007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Vectors, are </a:t>
                </a:r>
                <a:r>
                  <a:rPr lang="en-GB" sz="1900" dirty="0">
                    <a:solidFill>
                      <a:srgbClr val="002060"/>
                    </a:solidFill>
                  </a:rPr>
                  <a:t>first-order tensors, and matrices are second-order tensors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Tensors indexing </a:t>
                </a:r>
                <a:r>
                  <a:rPr lang="en-GB" sz="1900" dirty="0">
                    <a:solidFill>
                      <a:srgbClr val="002060"/>
                    </a:solidFill>
                  </a:rPr>
                  <a:t>mechanism (e.g.,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𝑖𝑗𝑘</m:t>
                        </m:r>
                      </m:sub>
                    </m:sSub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GB" sz="190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90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  <m:sub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 ) is similar to that of matrices.</a:t>
                </a:r>
                <a:endParaRPr lang="en-GB" sz="1900" dirty="0" smtClean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29" y="1001487"/>
                <a:ext cx="9015160" cy="700705"/>
              </a:xfrm>
              <a:prstGeom prst="rect">
                <a:avLst/>
              </a:prstGeom>
              <a:blipFill>
                <a:blip r:embed="rId3"/>
                <a:stretch>
                  <a:fillRect l="-473" t="-4348" b="-113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30629" y="1993642"/>
                <a:ext cx="12084142" cy="6771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>
                    <a:solidFill>
                      <a:srgbClr val="002060"/>
                    </a:solidFill>
                  </a:rPr>
                  <a:t>Tensors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are important </a:t>
                </a:r>
                <a:r>
                  <a:rPr lang="en-GB" sz="1900" dirty="0">
                    <a:solidFill>
                      <a:srgbClr val="002060"/>
                    </a:solidFill>
                  </a:rPr>
                  <a:t>when we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work </a:t>
                </a:r>
                <a:r>
                  <a:rPr lang="en-GB" sz="1900" dirty="0">
                    <a:solidFill>
                      <a:srgbClr val="002060"/>
                    </a:solidFill>
                  </a:rPr>
                  <a:t>with images, which arrive as 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-dimensional </a:t>
                </a:r>
                <a:r>
                  <a:rPr lang="en-GB" sz="1900" dirty="0">
                    <a:solidFill>
                      <a:srgbClr val="002060"/>
                    </a:solidFill>
                  </a:rPr>
                  <a:t>arrays with 3 axes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corresponding to</a:t>
                </a:r>
                <a:br>
                  <a:rPr lang="en-GB" sz="1900" dirty="0" smtClean="0">
                    <a:solidFill>
                      <a:srgbClr val="002060"/>
                    </a:solidFill>
                  </a:rPr>
                </a:br>
                <a:r>
                  <a:rPr lang="en-GB" sz="1900" dirty="0" smtClean="0">
                    <a:solidFill>
                      <a:srgbClr val="002060"/>
                    </a:solidFill>
                  </a:rPr>
                  <a:t>Height, Width, Channel </a:t>
                </a:r>
                <a:r>
                  <a:rPr lang="en-GB" sz="1900" dirty="0">
                    <a:solidFill>
                      <a:srgbClr val="002060"/>
                    </a:solidFill>
                  </a:rPr>
                  <a:t>axis for stacking the </a:t>
                </a:r>
                <a:r>
                  <a:rPr lang="en-GB" sz="1900" dirty="0" err="1">
                    <a:solidFill>
                      <a:srgbClr val="002060"/>
                    </a:solidFill>
                  </a:rPr>
                  <a:t>color</a:t>
                </a:r>
                <a:r>
                  <a:rPr lang="en-GB" sz="1900" dirty="0">
                    <a:solidFill>
                      <a:srgbClr val="002060"/>
                    </a:solidFill>
                  </a:rPr>
                  <a:t> channels (red, green, and blue).</a:t>
                </a:r>
                <a:endParaRPr lang="en-GB" sz="1900" dirty="0" smtClean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29" y="1993642"/>
                <a:ext cx="12084142" cy="677108"/>
              </a:xfrm>
              <a:prstGeom prst="rect">
                <a:avLst/>
              </a:prstGeom>
              <a:blipFill>
                <a:blip r:embed="rId4"/>
                <a:stretch>
                  <a:fillRect l="-353" t="-4505" b="-153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30"/>
          <p:cNvGrpSpPr/>
          <p:nvPr/>
        </p:nvGrpSpPr>
        <p:grpSpPr>
          <a:xfrm>
            <a:off x="3522804" y="2729183"/>
            <a:ext cx="3845269" cy="3052104"/>
            <a:chOff x="3522804" y="2729183"/>
            <a:chExt cx="3845269" cy="3052104"/>
          </a:xfrm>
        </p:grpSpPr>
        <p:pic>
          <p:nvPicPr>
            <p:cNvPr id="6148" name="Picture 4" descr="https://upload.wikimedia.org/wikipedia/commons/thumb/1/18/RGBLayers.svg/1024px-RGBLayers.svg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33051" y="2729183"/>
              <a:ext cx="2579728" cy="26452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3" name="Straight Arrow Connector 12"/>
            <p:cNvCxnSpPr/>
            <p:nvPr/>
          </p:nvCxnSpPr>
          <p:spPr>
            <a:xfrm flipH="1" flipV="1">
              <a:off x="4058816" y="2829836"/>
              <a:ext cx="9330" cy="2544576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4068146" y="5514370"/>
              <a:ext cx="2873829" cy="0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6120881" y="4889220"/>
              <a:ext cx="691898" cy="485192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3522804" y="4091720"/>
              <a:ext cx="5453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Height</a:t>
              </a:r>
              <a:endParaRPr lang="en-US" sz="105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232389" y="5527371"/>
              <a:ext cx="52129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Width</a:t>
              </a:r>
              <a:endParaRPr lang="en-US" sz="105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378700" y="5120496"/>
              <a:ext cx="98937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Color channels</a:t>
              </a:r>
              <a:endParaRPr lang="en-US" sz="1050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07858" y="5654918"/>
            <a:ext cx="439242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 smtClean="0">
                <a:solidFill>
                  <a:srgbClr val="002060"/>
                </a:solidFill>
              </a:rPr>
              <a:t>A basic tensor can be created as follows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35427" y="6111960"/>
            <a:ext cx="11199846" cy="58477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X 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np.arange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AE81FF"/>
                </a:solidFill>
                <a:latin typeface="Courier New" panose="02070309020205020404" pitchFamily="49" charset="0"/>
              </a:rPr>
              <a:t>24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.reshape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AE81FF"/>
                </a:solidFill>
                <a:latin typeface="Courier New" panose="02070309020205020404" pitchFamily="49" charset="0"/>
              </a:rPr>
              <a:t>2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AE81FF"/>
                </a:solidFill>
                <a:latin typeface="Courier New" panose="02070309020205020404" pitchFamily="49" charset="0"/>
              </a:rPr>
              <a:t>3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AE81FF"/>
                </a:solidFill>
                <a:latin typeface="Courier New" panose="02070309020205020404" pitchFamily="49" charset="0"/>
              </a:rPr>
              <a:t>4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X</a:t>
            </a:r>
            <a:endParaRPr lang="en-US" sz="16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8745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Contents</a:t>
            </a:r>
            <a:endParaRPr lang="en-US" sz="48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4670878" y="1071155"/>
            <a:ext cx="2516777" cy="47548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CH2</a:t>
            </a:r>
            <a:endParaRPr lang="en-US" sz="2000" dirty="0"/>
          </a:p>
        </p:txBody>
      </p:sp>
      <p:grpSp>
        <p:nvGrpSpPr>
          <p:cNvPr id="341" name="Group 340"/>
          <p:cNvGrpSpPr/>
          <p:nvPr/>
        </p:nvGrpSpPr>
        <p:grpSpPr>
          <a:xfrm>
            <a:off x="702357" y="1887822"/>
            <a:ext cx="1106388" cy="553194"/>
            <a:chOff x="1317" y="231092"/>
            <a:chExt cx="1106388" cy="553194"/>
          </a:xfrm>
        </p:grpSpPr>
        <p:sp>
          <p:nvSpPr>
            <p:cNvPr id="499" name="Rounded Rectangle 498"/>
            <p:cNvSpPr/>
            <p:nvPr/>
          </p:nvSpPr>
          <p:spPr>
            <a:xfrm>
              <a:off x="1317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00" name="Rounded Rectangle 4"/>
            <p:cNvSpPr txBox="1"/>
            <p:nvPr/>
          </p:nvSpPr>
          <p:spPr>
            <a:xfrm>
              <a:off x="17519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Data Manipulation</a:t>
              </a:r>
              <a:endParaRPr lang="en-US" sz="1200" kern="1200" dirty="0"/>
            </a:p>
          </p:txBody>
        </p:sp>
      </p:grpSp>
      <p:sp>
        <p:nvSpPr>
          <p:cNvPr id="342" name="Straight Connector 5"/>
          <p:cNvSpPr/>
          <p:nvPr/>
        </p:nvSpPr>
        <p:spPr>
          <a:xfrm>
            <a:off x="812995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3" name="Group 342"/>
          <p:cNvGrpSpPr/>
          <p:nvPr/>
        </p:nvGrpSpPr>
        <p:grpSpPr>
          <a:xfrm>
            <a:off x="923634" y="2579315"/>
            <a:ext cx="885110" cy="553194"/>
            <a:chOff x="222594" y="922585"/>
            <a:chExt cx="885110" cy="553194"/>
          </a:xfrm>
        </p:grpSpPr>
        <p:sp>
          <p:nvSpPr>
            <p:cNvPr id="497" name="Rounded Rectangle 496"/>
            <p:cNvSpPr/>
            <p:nvPr/>
          </p:nvSpPr>
          <p:spPr>
            <a:xfrm>
              <a:off x="222594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8" name="Rounded Rectangle 7"/>
            <p:cNvSpPr txBox="1"/>
            <p:nvPr/>
          </p:nvSpPr>
          <p:spPr>
            <a:xfrm>
              <a:off x="238796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Getting Started</a:t>
              </a:r>
              <a:endParaRPr lang="en-US" sz="800" kern="1200" dirty="0"/>
            </a:p>
          </p:txBody>
        </p:sp>
      </p:grpSp>
      <p:sp>
        <p:nvSpPr>
          <p:cNvPr id="344" name="Straight Connector 8"/>
          <p:cNvSpPr/>
          <p:nvPr/>
        </p:nvSpPr>
        <p:spPr>
          <a:xfrm>
            <a:off x="812995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5" name="Group 344"/>
          <p:cNvGrpSpPr/>
          <p:nvPr/>
        </p:nvGrpSpPr>
        <p:grpSpPr>
          <a:xfrm>
            <a:off x="923634" y="3270807"/>
            <a:ext cx="885110" cy="553194"/>
            <a:chOff x="222594" y="1614077"/>
            <a:chExt cx="885110" cy="553194"/>
          </a:xfrm>
        </p:grpSpPr>
        <p:sp>
          <p:nvSpPr>
            <p:cNvPr id="495" name="Rounded Rectangle 494"/>
            <p:cNvSpPr/>
            <p:nvPr/>
          </p:nvSpPr>
          <p:spPr>
            <a:xfrm>
              <a:off x="222594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6" name="Rounded Rectangle 10"/>
            <p:cNvSpPr txBox="1"/>
            <p:nvPr/>
          </p:nvSpPr>
          <p:spPr>
            <a:xfrm>
              <a:off x="238796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Operations</a:t>
              </a:r>
              <a:endParaRPr lang="en-US" sz="800" kern="1200" dirty="0"/>
            </a:p>
          </p:txBody>
        </p:sp>
      </p:grpSp>
      <p:sp>
        <p:nvSpPr>
          <p:cNvPr id="346" name="Straight Connector 11"/>
          <p:cNvSpPr/>
          <p:nvPr/>
        </p:nvSpPr>
        <p:spPr>
          <a:xfrm>
            <a:off x="812995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7" name="Group 346"/>
          <p:cNvGrpSpPr/>
          <p:nvPr/>
        </p:nvGrpSpPr>
        <p:grpSpPr>
          <a:xfrm>
            <a:off x="923634" y="3962300"/>
            <a:ext cx="885110" cy="553194"/>
            <a:chOff x="222594" y="2305570"/>
            <a:chExt cx="885110" cy="553194"/>
          </a:xfrm>
        </p:grpSpPr>
        <p:sp>
          <p:nvSpPr>
            <p:cNvPr id="493" name="Rounded Rectangle 492"/>
            <p:cNvSpPr/>
            <p:nvPr/>
          </p:nvSpPr>
          <p:spPr>
            <a:xfrm>
              <a:off x="222594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4" name="Rounded Rectangle 13"/>
            <p:cNvSpPr txBox="1"/>
            <p:nvPr/>
          </p:nvSpPr>
          <p:spPr>
            <a:xfrm>
              <a:off x="238796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Broadcasting Mechanism</a:t>
              </a:r>
              <a:endParaRPr lang="en-US" sz="800" kern="1200" dirty="0"/>
            </a:p>
          </p:txBody>
        </p:sp>
      </p:grpSp>
      <p:sp>
        <p:nvSpPr>
          <p:cNvPr id="348" name="Straight Connector 14"/>
          <p:cNvSpPr/>
          <p:nvPr/>
        </p:nvSpPr>
        <p:spPr>
          <a:xfrm>
            <a:off x="812995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9" name="Group 348"/>
          <p:cNvGrpSpPr/>
          <p:nvPr/>
        </p:nvGrpSpPr>
        <p:grpSpPr>
          <a:xfrm>
            <a:off x="923634" y="4653793"/>
            <a:ext cx="885110" cy="553194"/>
            <a:chOff x="222594" y="2997063"/>
            <a:chExt cx="885110" cy="553194"/>
          </a:xfrm>
        </p:grpSpPr>
        <p:sp>
          <p:nvSpPr>
            <p:cNvPr id="491" name="Rounded Rectangle 490"/>
            <p:cNvSpPr/>
            <p:nvPr/>
          </p:nvSpPr>
          <p:spPr>
            <a:xfrm>
              <a:off x="222594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2" name="Rounded Rectangle 16"/>
            <p:cNvSpPr txBox="1"/>
            <p:nvPr/>
          </p:nvSpPr>
          <p:spPr>
            <a:xfrm>
              <a:off x="238796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Indexing and </a:t>
              </a:r>
              <a:br>
                <a:rPr lang="en-US" sz="800" kern="1200" dirty="0" smtClean="0"/>
              </a:br>
              <a:r>
                <a:rPr lang="en-US" sz="800" kern="1200" dirty="0" smtClean="0"/>
                <a:t>Slicing</a:t>
              </a:r>
              <a:endParaRPr lang="en-US" sz="800" kern="1200" dirty="0"/>
            </a:p>
          </p:txBody>
        </p:sp>
      </p:grpSp>
      <p:sp>
        <p:nvSpPr>
          <p:cNvPr id="350" name="Straight Connector 17"/>
          <p:cNvSpPr/>
          <p:nvPr/>
        </p:nvSpPr>
        <p:spPr>
          <a:xfrm>
            <a:off x="812995" y="2441016"/>
            <a:ext cx="110638" cy="318086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180866"/>
                </a:lnTo>
                <a:lnTo>
                  <a:pt x="110638" y="318086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1" name="Group 350"/>
          <p:cNvGrpSpPr/>
          <p:nvPr/>
        </p:nvGrpSpPr>
        <p:grpSpPr>
          <a:xfrm>
            <a:off x="923634" y="5345285"/>
            <a:ext cx="885110" cy="553194"/>
            <a:chOff x="222594" y="3688555"/>
            <a:chExt cx="885110" cy="553194"/>
          </a:xfrm>
        </p:grpSpPr>
        <p:sp>
          <p:nvSpPr>
            <p:cNvPr id="489" name="Rounded Rectangle 488"/>
            <p:cNvSpPr/>
            <p:nvPr/>
          </p:nvSpPr>
          <p:spPr>
            <a:xfrm>
              <a:off x="222594" y="368855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0" name="Rounded Rectangle 19"/>
            <p:cNvSpPr txBox="1"/>
            <p:nvPr/>
          </p:nvSpPr>
          <p:spPr>
            <a:xfrm>
              <a:off x="238796" y="370475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Saving Memory</a:t>
              </a:r>
              <a:endParaRPr lang="en-US" sz="800" kern="1200" dirty="0"/>
            </a:p>
          </p:txBody>
        </p:sp>
      </p:grpSp>
      <p:sp>
        <p:nvSpPr>
          <p:cNvPr id="352" name="Straight Connector 20"/>
          <p:cNvSpPr/>
          <p:nvPr/>
        </p:nvSpPr>
        <p:spPr>
          <a:xfrm>
            <a:off x="812995" y="2441016"/>
            <a:ext cx="110638" cy="387235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872358"/>
                </a:lnTo>
                <a:lnTo>
                  <a:pt x="110638" y="387235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3" name="Group 352"/>
          <p:cNvGrpSpPr/>
          <p:nvPr/>
        </p:nvGrpSpPr>
        <p:grpSpPr>
          <a:xfrm>
            <a:off x="923634" y="6036778"/>
            <a:ext cx="885110" cy="553194"/>
            <a:chOff x="222594" y="4380048"/>
            <a:chExt cx="885110" cy="553194"/>
          </a:xfrm>
        </p:grpSpPr>
        <p:sp>
          <p:nvSpPr>
            <p:cNvPr id="487" name="Rounded Rectangle 486"/>
            <p:cNvSpPr/>
            <p:nvPr/>
          </p:nvSpPr>
          <p:spPr>
            <a:xfrm>
              <a:off x="222594" y="4380048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8" name="Rounded Rectangle 22"/>
            <p:cNvSpPr txBox="1"/>
            <p:nvPr/>
          </p:nvSpPr>
          <p:spPr>
            <a:xfrm>
              <a:off x="238796" y="4396250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Conversion to Other Python Objects</a:t>
              </a:r>
              <a:endParaRPr lang="en-US" sz="800" kern="1200" dirty="0"/>
            </a:p>
          </p:txBody>
        </p:sp>
      </p:grpSp>
      <p:grpSp>
        <p:nvGrpSpPr>
          <p:cNvPr id="354" name="Group 353"/>
          <p:cNvGrpSpPr/>
          <p:nvPr/>
        </p:nvGrpSpPr>
        <p:grpSpPr>
          <a:xfrm>
            <a:off x="2085342" y="1887822"/>
            <a:ext cx="1106388" cy="553194"/>
            <a:chOff x="1384302" y="231092"/>
            <a:chExt cx="1106388" cy="553194"/>
          </a:xfrm>
        </p:grpSpPr>
        <p:sp>
          <p:nvSpPr>
            <p:cNvPr id="485" name="Rounded Rectangle 484"/>
            <p:cNvSpPr/>
            <p:nvPr/>
          </p:nvSpPr>
          <p:spPr>
            <a:xfrm>
              <a:off x="1384302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6" name="Rounded Rectangle 24"/>
            <p:cNvSpPr txBox="1"/>
            <p:nvPr/>
          </p:nvSpPr>
          <p:spPr>
            <a:xfrm>
              <a:off x="1400504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Data Preprocessing</a:t>
              </a:r>
              <a:endParaRPr lang="en-US" sz="1200" kern="1200" dirty="0"/>
            </a:p>
          </p:txBody>
        </p:sp>
      </p:grpSp>
      <p:sp>
        <p:nvSpPr>
          <p:cNvPr id="355" name="Straight Connector 25"/>
          <p:cNvSpPr/>
          <p:nvPr/>
        </p:nvSpPr>
        <p:spPr>
          <a:xfrm>
            <a:off x="2195981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6" name="Group 355"/>
          <p:cNvGrpSpPr/>
          <p:nvPr/>
        </p:nvGrpSpPr>
        <p:grpSpPr>
          <a:xfrm>
            <a:off x="2306620" y="2579315"/>
            <a:ext cx="885110" cy="553194"/>
            <a:chOff x="1605580" y="922585"/>
            <a:chExt cx="885110" cy="553194"/>
          </a:xfrm>
        </p:grpSpPr>
        <p:sp>
          <p:nvSpPr>
            <p:cNvPr id="483" name="Rounded Rectangle 482"/>
            <p:cNvSpPr/>
            <p:nvPr/>
          </p:nvSpPr>
          <p:spPr>
            <a:xfrm>
              <a:off x="1605580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4" name="Rounded Rectangle 27"/>
            <p:cNvSpPr txBox="1"/>
            <p:nvPr/>
          </p:nvSpPr>
          <p:spPr>
            <a:xfrm>
              <a:off x="1621782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</a:rPr>
                <a:t>Reading the Dataset</a:t>
              </a:r>
              <a:endParaRPr lang="en-US" sz="800" kern="1200" dirty="0"/>
            </a:p>
          </p:txBody>
        </p:sp>
      </p:grpSp>
      <p:sp>
        <p:nvSpPr>
          <p:cNvPr id="357" name="Straight Connector 28"/>
          <p:cNvSpPr/>
          <p:nvPr/>
        </p:nvSpPr>
        <p:spPr>
          <a:xfrm>
            <a:off x="2195981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8" name="Group 357"/>
          <p:cNvGrpSpPr/>
          <p:nvPr/>
        </p:nvGrpSpPr>
        <p:grpSpPr>
          <a:xfrm>
            <a:off x="2306620" y="3270807"/>
            <a:ext cx="885110" cy="553194"/>
            <a:chOff x="1605580" y="1614077"/>
            <a:chExt cx="885110" cy="553194"/>
          </a:xfrm>
        </p:grpSpPr>
        <p:sp>
          <p:nvSpPr>
            <p:cNvPr id="481" name="Rounded Rectangle 480"/>
            <p:cNvSpPr/>
            <p:nvPr/>
          </p:nvSpPr>
          <p:spPr>
            <a:xfrm>
              <a:off x="1605580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2" name="Rounded Rectangle 30"/>
            <p:cNvSpPr txBox="1"/>
            <p:nvPr/>
          </p:nvSpPr>
          <p:spPr>
            <a:xfrm>
              <a:off x="1621782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smtClean="0"/>
                <a:t>Handling Missing Data</a:t>
              </a:r>
              <a:endParaRPr lang="en-US" sz="800" kern="1200" dirty="0"/>
            </a:p>
          </p:txBody>
        </p:sp>
      </p:grpSp>
      <p:sp>
        <p:nvSpPr>
          <p:cNvPr id="359" name="Straight Connector 31"/>
          <p:cNvSpPr/>
          <p:nvPr/>
        </p:nvSpPr>
        <p:spPr>
          <a:xfrm>
            <a:off x="2195981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0" name="Group 359"/>
          <p:cNvGrpSpPr/>
          <p:nvPr/>
        </p:nvGrpSpPr>
        <p:grpSpPr>
          <a:xfrm>
            <a:off x="2306620" y="3962300"/>
            <a:ext cx="885110" cy="553194"/>
            <a:chOff x="1605580" y="2305570"/>
            <a:chExt cx="885110" cy="553194"/>
          </a:xfrm>
        </p:grpSpPr>
        <p:sp>
          <p:nvSpPr>
            <p:cNvPr id="479" name="Rounded Rectangle 478"/>
            <p:cNvSpPr/>
            <p:nvPr/>
          </p:nvSpPr>
          <p:spPr>
            <a:xfrm>
              <a:off x="1605580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0" name="Rounded Rectangle 33"/>
            <p:cNvSpPr txBox="1"/>
            <p:nvPr/>
          </p:nvSpPr>
          <p:spPr>
            <a:xfrm>
              <a:off x="1621782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b="0" i="0" kern="1200" dirty="0" smtClean="0"/>
                <a:t>Conversion to the Tensor Format</a:t>
              </a:r>
              <a:endParaRPr lang="en-US" sz="800" kern="1200" dirty="0"/>
            </a:p>
          </p:txBody>
        </p:sp>
      </p:grpSp>
      <p:grpSp>
        <p:nvGrpSpPr>
          <p:cNvPr id="361" name="Group 360"/>
          <p:cNvGrpSpPr/>
          <p:nvPr/>
        </p:nvGrpSpPr>
        <p:grpSpPr>
          <a:xfrm>
            <a:off x="3468327" y="1887822"/>
            <a:ext cx="1106388" cy="553194"/>
            <a:chOff x="2767287" y="231092"/>
            <a:chExt cx="1106388" cy="553194"/>
          </a:xfrm>
        </p:grpSpPr>
        <p:sp>
          <p:nvSpPr>
            <p:cNvPr id="477" name="Rounded Rectangle 476"/>
            <p:cNvSpPr/>
            <p:nvPr/>
          </p:nvSpPr>
          <p:spPr>
            <a:xfrm>
              <a:off x="2767287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78" name="Rounded Rectangle 35"/>
            <p:cNvSpPr txBox="1"/>
            <p:nvPr/>
          </p:nvSpPr>
          <p:spPr>
            <a:xfrm>
              <a:off x="2783489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Linear Algebra</a:t>
              </a:r>
              <a:endParaRPr lang="en-US" sz="1200" kern="1200" dirty="0"/>
            </a:p>
          </p:txBody>
        </p:sp>
      </p:grpSp>
      <p:sp>
        <p:nvSpPr>
          <p:cNvPr id="362" name="Straight Connector 36"/>
          <p:cNvSpPr/>
          <p:nvPr/>
        </p:nvSpPr>
        <p:spPr>
          <a:xfrm>
            <a:off x="3578966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3" name="Group 362"/>
          <p:cNvGrpSpPr/>
          <p:nvPr/>
        </p:nvGrpSpPr>
        <p:grpSpPr>
          <a:xfrm>
            <a:off x="3689605" y="2579315"/>
            <a:ext cx="885110" cy="553194"/>
            <a:chOff x="2988565" y="922585"/>
            <a:chExt cx="885110" cy="553194"/>
          </a:xfrm>
        </p:grpSpPr>
        <p:sp>
          <p:nvSpPr>
            <p:cNvPr id="475" name="Rounded Rectangle 474"/>
            <p:cNvSpPr/>
            <p:nvPr/>
          </p:nvSpPr>
          <p:spPr>
            <a:xfrm>
              <a:off x="2988565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6" name="Rounded Rectangle 38"/>
            <p:cNvSpPr txBox="1"/>
            <p:nvPr/>
          </p:nvSpPr>
          <p:spPr>
            <a:xfrm>
              <a:off x="3004767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/>
                <a:t>Scalars</a:t>
              </a:r>
              <a:endParaRPr lang="en-US" sz="800" kern="1200" dirty="0"/>
            </a:p>
          </p:txBody>
        </p:sp>
      </p:grpSp>
      <p:sp>
        <p:nvSpPr>
          <p:cNvPr id="364" name="Straight Connector 39"/>
          <p:cNvSpPr/>
          <p:nvPr/>
        </p:nvSpPr>
        <p:spPr>
          <a:xfrm>
            <a:off x="3578966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5" name="Group 364"/>
          <p:cNvGrpSpPr/>
          <p:nvPr/>
        </p:nvGrpSpPr>
        <p:grpSpPr>
          <a:xfrm>
            <a:off x="3689605" y="3270807"/>
            <a:ext cx="885110" cy="553194"/>
            <a:chOff x="2988565" y="1614077"/>
            <a:chExt cx="885110" cy="553194"/>
          </a:xfrm>
        </p:grpSpPr>
        <p:sp>
          <p:nvSpPr>
            <p:cNvPr id="473" name="Rounded Rectangle 472"/>
            <p:cNvSpPr/>
            <p:nvPr/>
          </p:nvSpPr>
          <p:spPr>
            <a:xfrm>
              <a:off x="2988565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4" name="Rounded Rectangle 41"/>
            <p:cNvSpPr txBox="1"/>
            <p:nvPr/>
          </p:nvSpPr>
          <p:spPr>
            <a:xfrm>
              <a:off x="3004767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Vectors</a:t>
              </a:r>
              <a:endParaRPr lang="en-US" sz="800" kern="1200" dirty="0"/>
            </a:p>
          </p:txBody>
        </p:sp>
      </p:grpSp>
      <p:sp>
        <p:nvSpPr>
          <p:cNvPr id="366" name="Straight Connector 42"/>
          <p:cNvSpPr/>
          <p:nvPr/>
        </p:nvSpPr>
        <p:spPr>
          <a:xfrm>
            <a:off x="3578966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7" name="Group 366"/>
          <p:cNvGrpSpPr/>
          <p:nvPr/>
        </p:nvGrpSpPr>
        <p:grpSpPr>
          <a:xfrm>
            <a:off x="3689605" y="3962300"/>
            <a:ext cx="885110" cy="553194"/>
            <a:chOff x="2988565" y="2305570"/>
            <a:chExt cx="885110" cy="553194"/>
          </a:xfrm>
        </p:grpSpPr>
        <p:sp>
          <p:nvSpPr>
            <p:cNvPr id="471" name="Rounded Rectangle 470"/>
            <p:cNvSpPr/>
            <p:nvPr/>
          </p:nvSpPr>
          <p:spPr>
            <a:xfrm>
              <a:off x="2988565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2" name="Rounded Rectangle 44"/>
            <p:cNvSpPr txBox="1"/>
            <p:nvPr/>
          </p:nvSpPr>
          <p:spPr>
            <a:xfrm>
              <a:off x="3004767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/>
                <a:t>Matrices</a:t>
              </a:r>
              <a:endParaRPr lang="en-US" sz="800" kern="1200" dirty="0"/>
            </a:p>
          </p:txBody>
        </p:sp>
      </p:grpSp>
      <p:sp>
        <p:nvSpPr>
          <p:cNvPr id="368" name="Straight Connector 45"/>
          <p:cNvSpPr/>
          <p:nvPr/>
        </p:nvSpPr>
        <p:spPr>
          <a:xfrm>
            <a:off x="3578966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9" name="Group 368"/>
          <p:cNvGrpSpPr/>
          <p:nvPr/>
        </p:nvGrpSpPr>
        <p:grpSpPr>
          <a:xfrm>
            <a:off x="3689605" y="4653793"/>
            <a:ext cx="885110" cy="553194"/>
            <a:chOff x="2988565" y="2997063"/>
            <a:chExt cx="885110" cy="553194"/>
          </a:xfrm>
        </p:grpSpPr>
        <p:sp>
          <p:nvSpPr>
            <p:cNvPr id="469" name="Rounded Rectangle 468"/>
            <p:cNvSpPr/>
            <p:nvPr/>
          </p:nvSpPr>
          <p:spPr>
            <a:xfrm>
              <a:off x="2988565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0" name="Rounded Rectangle 47"/>
            <p:cNvSpPr txBox="1"/>
            <p:nvPr/>
          </p:nvSpPr>
          <p:spPr>
            <a:xfrm>
              <a:off x="3004767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/>
                <a:t>Tensors</a:t>
              </a:r>
              <a:endParaRPr lang="en-US" sz="800" kern="1200" dirty="0"/>
            </a:p>
          </p:txBody>
        </p:sp>
      </p:grpSp>
      <p:sp>
        <p:nvSpPr>
          <p:cNvPr id="370" name="Straight Connector 48"/>
          <p:cNvSpPr/>
          <p:nvPr/>
        </p:nvSpPr>
        <p:spPr>
          <a:xfrm>
            <a:off x="3578966" y="2441016"/>
            <a:ext cx="110638" cy="318086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180866"/>
                </a:lnTo>
                <a:lnTo>
                  <a:pt x="110638" y="318086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1" name="Group 370"/>
          <p:cNvGrpSpPr/>
          <p:nvPr/>
        </p:nvGrpSpPr>
        <p:grpSpPr>
          <a:xfrm>
            <a:off x="3689605" y="5345285"/>
            <a:ext cx="885110" cy="553194"/>
            <a:chOff x="2988565" y="3688555"/>
            <a:chExt cx="885110" cy="553194"/>
          </a:xfrm>
        </p:grpSpPr>
        <p:sp>
          <p:nvSpPr>
            <p:cNvPr id="467" name="Rounded Rectangle 466"/>
            <p:cNvSpPr/>
            <p:nvPr/>
          </p:nvSpPr>
          <p:spPr>
            <a:xfrm>
              <a:off x="2988565" y="368855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8" name="Rounded Rectangle 50"/>
            <p:cNvSpPr txBox="1"/>
            <p:nvPr/>
          </p:nvSpPr>
          <p:spPr>
            <a:xfrm>
              <a:off x="3004767" y="370475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Basic Properties of Tensor Arithmetic</a:t>
              </a:r>
              <a:endParaRPr lang="en-US" sz="800" kern="1200" dirty="0"/>
            </a:p>
          </p:txBody>
        </p:sp>
      </p:grpSp>
      <p:sp>
        <p:nvSpPr>
          <p:cNvPr id="372" name="Straight Connector 51"/>
          <p:cNvSpPr/>
          <p:nvPr/>
        </p:nvSpPr>
        <p:spPr>
          <a:xfrm>
            <a:off x="3578966" y="2441016"/>
            <a:ext cx="110638" cy="387235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872358"/>
                </a:lnTo>
                <a:lnTo>
                  <a:pt x="110638" y="387235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3" name="Group 372"/>
          <p:cNvGrpSpPr/>
          <p:nvPr/>
        </p:nvGrpSpPr>
        <p:grpSpPr>
          <a:xfrm>
            <a:off x="3689605" y="6036778"/>
            <a:ext cx="885110" cy="553194"/>
            <a:chOff x="2988565" y="4380048"/>
            <a:chExt cx="885110" cy="553194"/>
          </a:xfrm>
        </p:grpSpPr>
        <p:sp>
          <p:nvSpPr>
            <p:cNvPr id="465" name="Rounded Rectangle 464"/>
            <p:cNvSpPr/>
            <p:nvPr/>
          </p:nvSpPr>
          <p:spPr>
            <a:xfrm>
              <a:off x="2988565" y="4380048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6" name="Rounded Rectangle 53"/>
            <p:cNvSpPr txBox="1"/>
            <p:nvPr/>
          </p:nvSpPr>
          <p:spPr>
            <a:xfrm>
              <a:off x="3004767" y="4396250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1" kern="1200" dirty="0" smtClean="0"/>
                <a:t>+6 sections</a:t>
              </a:r>
              <a:endParaRPr lang="en-US" sz="800" i="1" kern="1200" dirty="0"/>
            </a:p>
          </p:txBody>
        </p:sp>
      </p:grpSp>
      <p:grpSp>
        <p:nvGrpSpPr>
          <p:cNvPr id="374" name="Group 373"/>
          <p:cNvGrpSpPr/>
          <p:nvPr/>
        </p:nvGrpSpPr>
        <p:grpSpPr>
          <a:xfrm>
            <a:off x="4851313" y="1887822"/>
            <a:ext cx="1106388" cy="553194"/>
            <a:chOff x="4150273" y="231092"/>
            <a:chExt cx="1106388" cy="553194"/>
          </a:xfrm>
        </p:grpSpPr>
        <p:sp>
          <p:nvSpPr>
            <p:cNvPr id="463" name="Rounded Rectangle 462"/>
            <p:cNvSpPr/>
            <p:nvPr/>
          </p:nvSpPr>
          <p:spPr>
            <a:xfrm>
              <a:off x="4150273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64" name="Rounded Rectangle 55"/>
            <p:cNvSpPr txBox="1"/>
            <p:nvPr/>
          </p:nvSpPr>
          <p:spPr>
            <a:xfrm>
              <a:off x="4166475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i="0" kern="1200" dirty="0" smtClean="0"/>
                <a:t>Linear Algebra cont.</a:t>
              </a:r>
              <a:endParaRPr lang="en-US" sz="1200" i="0" kern="1200" dirty="0"/>
            </a:p>
          </p:txBody>
        </p:sp>
      </p:grpSp>
      <p:sp>
        <p:nvSpPr>
          <p:cNvPr id="375" name="Straight Connector 56"/>
          <p:cNvSpPr/>
          <p:nvPr/>
        </p:nvSpPr>
        <p:spPr>
          <a:xfrm>
            <a:off x="4961952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6" name="Group 375"/>
          <p:cNvGrpSpPr/>
          <p:nvPr/>
        </p:nvGrpSpPr>
        <p:grpSpPr>
          <a:xfrm>
            <a:off x="5072590" y="2579315"/>
            <a:ext cx="885110" cy="553194"/>
            <a:chOff x="4371550" y="922585"/>
            <a:chExt cx="885110" cy="553194"/>
          </a:xfrm>
        </p:grpSpPr>
        <p:sp>
          <p:nvSpPr>
            <p:cNvPr id="461" name="Rounded Rectangle 460"/>
            <p:cNvSpPr/>
            <p:nvPr/>
          </p:nvSpPr>
          <p:spPr>
            <a:xfrm>
              <a:off x="4371550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2" name="Rounded Rectangle 58"/>
            <p:cNvSpPr txBox="1"/>
            <p:nvPr/>
          </p:nvSpPr>
          <p:spPr>
            <a:xfrm>
              <a:off x="4387752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Reduction</a:t>
              </a:r>
              <a:endParaRPr lang="en-US" sz="800" i="0" kern="1200" dirty="0"/>
            </a:p>
          </p:txBody>
        </p:sp>
      </p:grpSp>
      <p:sp>
        <p:nvSpPr>
          <p:cNvPr id="377" name="Straight Connector 59"/>
          <p:cNvSpPr/>
          <p:nvPr/>
        </p:nvSpPr>
        <p:spPr>
          <a:xfrm>
            <a:off x="4961952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8" name="Group 377"/>
          <p:cNvGrpSpPr/>
          <p:nvPr/>
        </p:nvGrpSpPr>
        <p:grpSpPr>
          <a:xfrm>
            <a:off x="5072590" y="3270807"/>
            <a:ext cx="885110" cy="553194"/>
            <a:chOff x="4371550" y="1614077"/>
            <a:chExt cx="885110" cy="553194"/>
          </a:xfrm>
        </p:grpSpPr>
        <p:sp>
          <p:nvSpPr>
            <p:cNvPr id="459" name="Rounded Rectangle 458"/>
            <p:cNvSpPr/>
            <p:nvPr/>
          </p:nvSpPr>
          <p:spPr>
            <a:xfrm>
              <a:off x="4371550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0" name="Rounded Rectangle 61"/>
            <p:cNvSpPr txBox="1"/>
            <p:nvPr/>
          </p:nvSpPr>
          <p:spPr>
            <a:xfrm>
              <a:off x="4387752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Dot Products</a:t>
              </a:r>
              <a:endParaRPr lang="en-US" sz="800" i="0" kern="1200" dirty="0"/>
            </a:p>
          </p:txBody>
        </p:sp>
      </p:grpSp>
      <p:sp>
        <p:nvSpPr>
          <p:cNvPr id="379" name="Straight Connector 62"/>
          <p:cNvSpPr/>
          <p:nvPr/>
        </p:nvSpPr>
        <p:spPr>
          <a:xfrm>
            <a:off x="4961952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0" name="Group 379"/>
          <p:cNvGrpSpPr/>
          <p:nvPr/>
        </p:nvGrpSpPr>
        <p:grpSpPr>
          <a:xfrm>
            <a:off x="5072590" y="3962300"/>
            <a:ext cx="885110" cy="553194"/>
            <a:chOff x="4371550" y="2305570"/>
            <a:chExt cx="885110" cy="553194"/>
          </a:xfrm>
        </p:grpSpPr>
        <p:sp>
          <p:nvSpPr>
            <p:cNvPr id="457" name="Rounded Rectangle 456"/>
            <p:cNvSpPr/>
            <p:nvPr/>
          </p:nvSpPr>
          <p:spPr>
            <a:xfrm>
              <a:off x="4371550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8" name="Rounded Rectangle 64"/>
            <p:cNvSpPr txBox="1"/>
            <p:nvPr/>
          </p:nvSpPr>
          <p:spPr>
            <a:xfrm>
              <a:off x="4387752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Matrix-Vector Products</a:t>
              </a:r>
              <a:endParaRPr lang="en-US" sz="800" i="0" kern="1200" dirty="0"/>
            </a:p>
          </p:txBody>
        </p:sp>
      </p:grpSp>
      <p:sp>
        <p:nvSpPr>
          <p:cNvPr id="381" name="Straight Connector 65"/>
          <p:cNvSpPr/>
          <p:nvPr/>
        </p:nvSpPr>
        <p:spPr>
          <a:xfrm>
            <a:off x="4961952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2" name="Group 381"/>
          <p:cNvGrpSpPr/>
          <p:nvPr/>
        </p:nvGrpSpPr>
        <p:grpSpPr>
          <a:xfrm>
            <a:off x="5072590" y="4653793"/>
            <a:ext cx="885110" cy="553194"/>
            <a:chOff x="4371550" y="2997063"/>
            <a:chExt cx="885110" cy="553194"/>
          </a:xfrm>
        </p:grpSpPr>
        <p:sp>
          <p:nvSpPr>
            <p:cNvPr id="455" name="Rounded Rectangle 454"/>
            <p:cNvSpPr/>
            <p:nvPr/>
          </p:nvSpPr>
          <p:spPr>
            <a:xfrm>
              <a:off x="4371550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6" name="Rounded Rectangle 67"/>
            <p:cNvSpPr txBox="1"/>
            <p:nvPr/>
          </p:nvSpPr>
          <p:spPr>
            <a:xfrm>
              <a:off x="4387752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Matrix-Matrix Multiplication</a:t>
              </a:r>
              <a:endParaRPr lang="en-US" sz="800" i="0" kern="1200" dirty="0"/>
            </a:p>
          </p:txBody>
        </p:sp>
      </p:grpSp>
      <p:sp>
        <p:nvSpPr>
          <p:cNvPr id="383" name="Straight Connector 68"/>
          <p:cNvSpPr/>
          <p:nvPr/>
        </p:nvSpPr>
        <p:spPr>
          <a:xfrm>
            <a:off x="4961952" y="2441016"/>
            <a:ext cx="110638" cy="318086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180866"/>
                </a:lnTo>
                <a:lnTo>
                  <a:pt x="110638" y="318086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4" name="Group 383"/>
          <p:cNvGrpSpPr/>
          <p:nvPr/>
        </p:nvGrpSpPr>
        <p:grpSpPr>
          <a:xfrm>
            <a:off x="5072590" y="5345285"/>
            <a:ext cx="885110" cy="553194"/>
            <a:chOff x="4371550" y="3688555"/>
            <a:chExt cx="885110" cy="553194"/>
          </a:xfrm>
        </p:grpSpPr>
        <p:sp>
          <p:nvSpPr>
            <p:cNvPr id="453" name="Rounded Rectangle 452"/>
            <p:cNvSpPr/>
            <p:nvPr/>
          </p:nvSpPr>
          <p:spPr>
            <a:xfrm>
              <a:off x="4371550" y="368855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4" name="Rounded Rectangle 70"/>
            <p:cNvSpPr txBox="1"/>
            <p:nvPr/>
          </p:nvSpPr>
          <p:spPr>
            <a:xfrm>
              <a:off x="4387752" y="370475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Norms</a:t>
              </a:r>
              <a:endParaRPr lang="en-US" sz="800" i="0" kern="1200" dirty="0"/>
            </a:p>
          </p:txBody>
        </p:sp>
      </p:grpSp>
      <p:sp>
        <p:nvSpPr>
          <p:cNvPr id="385" name="Straight Connector 71"/>
          <p:cNvSpPr/>
          <p:nvPr/>
        </p:nvSpPr>
        <p:spPr>
          <a:xfrm>
            <a:off x="4961952" y="2441016"/>
            <a:ext cx="110638" cy="387235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872358"/>
                </a:lnTo>
                <a:lnTo>
                  <a:pt x="110638" y="387235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6" name="Group 385"/>
          <p:cNvGrpSpPr/>
          <p:nvPr/>
        </p:nvGrpSpPr>
        <p:grpSpPr>
          <a:xfrm>
            <a:off x="5072590" y="6036778"/>
            <a:ext cx="885110" cy="553194"/>
            <a:chOff x="4371550" y="4380048"/>
            <a:chExt cx="885110" cy="553194"/>
          </a:xfrm>
        </p:grpSpPr>
        <p:sp>
          <p:nvSpPr>
            <p:cNvPr id="451" name="Rounded Rectangle 450"/>
            <p:cNvSpPr/>
            <p:nvPr/>
          </p:nvSpPr>
          <p:spPr>
            <a:xfrm>
              <a:off x="4371550" y="4380048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2" name="Rounded Rectangle 73"/>
            <p:cNvSpPr txBox="1"/>
            <p:nvPr/>
          </p:nvSpPr>
          <p:spPr>
            <a:xfrm>
              <a:off x="4387752" y="4396250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More on Linear Algebra</a:t>
              </a:r>
              <a:endParaRPr lang="en-US" sz="800" i="0" kern="1200" dirty="0"/>
            </a:p>
          </p:txBody>
        </p:sp>
      </p:grpSp>
      <p:grpSp>
        <p:nvGrpSpPr>
          <p:cNvPr id="387" name="Group 386"/>
          <p:cNvGrpSpPr/>
          <p:nvPr/>
        </p:nvGrpSpPr>
        <p:grpSpPr>
          <a:xfrm>
            <a:off x="6234298" y="1887822"/>
            <a:ext cx="1106388" cy="553194"/>
            <a:chOff x="5533258" y="231092"/>
            <a:chExt cx="1106388" cy="553194"/>
          </a:xfrm>
        </p:grpSpPr>
        <p:sp>
          <p:nvSpPr>
            <p:cNvPr id="449" name="Rounded Rectangle 448"/>
            <p:cNvSpPr/>
            <p:nvPr/>
          </p:nvSpPr>
          <p:spPr>
            <a:xfrm>
              <a:off x="5533258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50" name="Rounded Rectangle 75"/>
            <p:cNvSpPr txBox="1"/>
            <p:nvPr/>
          </p:nvSpPr>
          <p:spPr>
            <a:xfrm>
              <a:off x="5549460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Calculus</a:t>
              </a:r>
              <a:endParaRPr lang="en-US" sz="1200" kern="1200" dirty="0"/>
            </a:p>
          </p:txBody>
        </p:sp>
      </p:grpSp>
      <p:sp>
        <p:nvSpPr>
          <p:cNvPr id="388" name="Straight Connector 76"/>
          <p:cNvSpPr/>
          <p:nvPr/>
        </p:nvSpPr>
        <p:spPr>
          <a:xfrm>
            <a:off x="6344937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9" name="Group 388"/>
          <p:cNvGrpSpPr/>
          <p:nvPr/>
        </p:nvGrpSpPr>
        <p:grpSpPr>
          <a:xfrm>
            <a:off x="6455576" y="2579315"/>
            <a:ext cx="885110" cy="553194"/>
            <a:chOff x="5754536" y="922585"/>
            <a:chExt cx="885110" cy="553194"/>
          </a:xfrm>
        </p:grpSpPr>
        <p:sp>
          <p:nvSpPr>
            <p:cNvPr id="447" name="Rounded Rectangle 446"/>
            <p:cNvSpPr/>
            <p:nvPr/>
          </p:nvSpPr>
          <p:spPr>
            <a:xfrm>
              <a:off x="5754536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8" name="Rounded Rectangle 78"/>
            <p:cNvSpPr txBox="1"/>
            <p:nvPr/>
          </p:nvSpPr>
          <p:spPr>
            <a:xfrm>
              <a:off x="5770738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Derivatives and Differentiation</a:t>
              </a:r>
              <a:endParaRPr lang="en-US" sz="800" kern="1200" dirty="0"/>
            </a:p>
          </p:txBody>
        </p:sp>
      </p:grpSp>
      <p:sp>
        <p:nvSpPr>
          <p:cNvPr id="390" name="Straight Connector 79"/>
          <p:cNvSpPr/>
          <p:nvPr/>
        </p:nvSpPr>
        <p:spPr>
          <a:xfrm>
            <a:off x="6344937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1" name="Group 390"/>
          <p:cNvGrpSpPr/>
          <p:nvPr/>
        </p:nvGrpSpPr>
        <p:grpSpPr>
          <a:xfrm>
            <a:off x="6455576" y="3270807"/>
            <a:ext cx="885110" cy="553194"/>
            <a:chOff x="5754536" y="1614077"/>
            <a:chExt cx="885110" cy="553194"/>
          </a:xfrm>
        </p:grpSpPr>
        <p:sp>
          <p:nvSpPr>
            <p:cNvPr id="445" name="Rounded Rectangle 444"/>
            <p:cNvSpPr/>
            <p:nvPr/>
          </p:nvSpPr>
          <p:spPr>
            <a:xfrm>
              <a:off x="5754536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6" name="Rounded Rectangle 81"/>
            <p:cNvSpPr txBox="1"/>
            <p:nvPr/>
          </p:nvSpPr>
          <p:spPr>
            <a:xfrm>
              <a:off x="5770738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Partial Derivatives</a:t>
              </a:r>
              <a:endParaRPr lang="en-US" sz="800" kern="1200" dirty="0"/>
            </a:p>
          </p:txBody>
        </p:sp>
      </p:grpSp>
      <p:sp>
        <p:nvSpPr>
          <p:cNvPr id="392" name="Straight Connector 82"/>
          <p:cNvSpPr/>
          <p:nvPr/>
        </p:nvSpPr>
        <p:spPr>
          <a:xfrm>
            <a:off x="6344937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3" name="Group 392"/>
          <p:cNvGrpSpPr/>
          <p:nvPr/>
        </p:nvGrpSpPr>
        <p:grpSpPr>
          <a:xfrm>
            <a:off x="6455576" y="3962300"/>
            <a:ext cx="885110" cy="553194"/>
            <a:chOff x="5754536" y="2305570"/>
            <a:chExt cx="885110" cy="553194"/>
          </a:xfrm>
        </p:grpSpPr>
        <p:sp>
          <p:nvSpPr>
            <p:cNvPr id="443" name="Rounded Rectangle 442"/>
            <p:cNvSpPr/>
            <p:nvPr/>
          </p:nvSpPr>
          <p:spPr>
            <a:xfrm>
              <a:off x="5754536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4" name="Rounded Rectangle 84"/>
            <p:cNvSpPr txBox="1"/>
            <p:nvPr/>
          </p:nvSpPr>
          <p:spPr>
            <a:xfrm>
              <a:off x="5770738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Gradients</a:t>
              </a:r>
              <a:endParaRPr lang="en-US" sz="800" kern="1200" dirty="0"/>
            </a:p>
          </p:txBody>
        </p:sp>
      </p:grpSp>
      <p:sp>
        <p:nvSpPr>
          <p:cNvPr id="394" name="Straight Connector 85"/>
          <p:cNvSpPr/>
          <p:nvPr/>
        </p:nvSpPr>
        <p:spPr>
          <a:xfrm>
            <a:off x="6344937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5" name="Group 394"/>
          <p:cNvGrpSpPr/>
          <p:nvPr/>
        </p:nvGrpSpPr>
        <p:grpSpPr>
          <a:xfrm>
            <a:off x="6455576" y="4653793"/>
            <a:ext cx="885110" cy="553194"/>
            <a:chOff x="5754536" y="2997063"/>
            <a:chExt cx="885110" cy="553194"/>
          </a:xfrm>
        </p:grpSpPr>
        <p:sp>
          <p:nvSpPr>
            <p:cNvPr id="441" name="Rounded Rectangle 440"/>
            <p:cNvSpPr/>
            <p:nvPr/>
          </p:nvSpPr>
          <p:spPr>
            <a:xfrm>
              <a:off x="5754536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2" name="Rounded Rectangle 87"/>
            <p:cNvSpPr txBox="1"/>
            <p:nvPr/>
          </p:nvSpPr>
          <p:spPr>
            <a:xfrm>
              <a:off x="5770738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Chain Rule</a:t>
              </a:r>
              <a:endParaRPr lang="en-US" sz="800" kern="1200" dirty="0"/>
            </a:p>
          </p:txBody>
        </p:sp>
      </p:grpSp>
      <p:grpSp>
        <p:nvGrpSpPr>
          <p:cNvPr id="396" name="Group 395"/>
          <p:cNvGrpSpPr/>
          <p:nvPr/>
        </p:nvGrpSpPr>
        <p:grpSpPr>
          <a:xfrm>
            <a:off x="7617283" y="1887822"/>
            <a:ext cx="1106388" cy="553194"/>
            <a:chOff x="6916243" y="231092"/>
            <a:chExt cx="1106388" cy="553194"/>
          </a:xfrm>
        </p:grpSpPr>
        <p:sp>
          <p:nvSpPr>
            <p:cNvPr id="439" name="Rounded Rectangle 438"/>
            <p:cNvSpPr/>
            <p:nvPr/>
          </p:nvSpPr>
          <p:spPr>
            <a:xfrm>
              <a:off x="6916243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40" name="Rounded Rectangle 89"/>
            <p:cNvSpPr txBox="1"/>
            <p:nvPr/>
          </p:nvSpPr>
          <p:spPr>
            <a:xfrm>
              <a:off x="6932445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Automatic Differentiation</a:t>
              </a:r>
              <a:endParaRPr lang="en-US" sz="1200" kern="1200" dirty="0"/>
            </a:p>
          </p:txBody>
        </p:sp>
      </p:grpSp>
      <p:sp>
        <p:nvSpPr>
          <p:cNvPr id="397" name="Straight Connector 90"/>
          <p:cNvSpPr/>
          <p:nvPr/>
        </p:nvSpPr>
        <p:spPr>
          <a:xfrm>
            <a:off x="7727922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8" name="Group 397"/>
          <p:cNvGrpSpPr/>
          <p:nvPr/>
        </p:nvGrpSpPr>
        <p:grpSpPr>
          <a:xfrm>
            <a:off x="7838561" y="2579315"/>
            <a:ext cx="885110" cy="553194"/>
            <a:chOff x="7137521" y="922585"/>
            <a:chExt cx="885110" cy="553194"/>
          </a:xfrm>
        </p:grpSpPr>
        <p:sp>
          <p:nvSpPr>
            <p:cNvPr id="437" name="Rounded Rectangle 436"/>
            <p:cNvSpPr/>
            <p:nvPr/>
          </p:nvSpPr>
          <p:spPr>
            <a:xfrm>
              <a:off x="7137521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8" name="Rounded Rectangle 92"/>
            <p:cNvSpPr txBox="1"/>
            <p:nvPr/>
          </p:nvSpPr>
          <p:spPr>
            <a:xfrm>
              <a:off x="7153723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A Simple Example</a:t>
              </a:r>
              <a:endParaRPr lang="en-US" sz="800" kern="1200" dirty="0"/>
            </a:p>
          </p:txBody>
        </p:sp>
      </p:grpSp>
      <p:sp>
        <p:nvSpPr>
          <p:cNvPr id="399" name="Straight Connector 93"/>
          <p:cNvSpPr/>
          <p:nvPr/>
        </p:nvSpPr>
        <p:spPr>
          <a:xfrm>
            <a:off x="7727922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0" name="Group 399"/>
          <p:cNvGrpSpPr/>
          <p:nvPr/>
        </p:nvGrpSpPr>
        <p:grpSpPr>
          <a:xfrm>
            <a:off x="7838561" y="3270807"/>
            <a:ext cx="885110" cy="553194"/>
            <a:chOff x="7137521" y="1614077"/>
            <a:chExt cx="885110" cy="553194"/>
          </a:xfrm>
        </p:grpSpPr>
        <p:sp>
          <p:nvSpPr>
            <p:cNvPr id="435" name="Rounded Rectangle 434"/>
            <p:cNvSpPr/>
            <p:nvPr/>
          </p:nvSpPr>
          <p:spPr>
            <a:xfrm>
              <a:off x="7137521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6" name="Rounded Rectangle 95"/>
            <p:cNvSpPr txBox="1"/>
            <p:nvPr/>
          </p:nvSpPr>
          <p:spPr>
            <a:xfrm>
              <a:off x="7153723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Backward for Non-Scalar Variables</a:t>
              </a:r>
              <a:endParaRPr lang="en-US" sz="800" kern="1200" dirty="0"/>
            </a:p>
          </p:txBody>
        </p:sp>
      </p:grpSp>
      <p:sp>
        <p:nvSpPr>
          <p:cNvPr id="401" name="Straight Connector 96"/>
          <p:cNvSpPr/>
          <p:nvPr/>
        </p:nvSpPr>
        <p:spPr>
          <a:xfrm>
            <a:off x="7727922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2" name="Group 401"/>
          <p:cNvGrpSpPr/>
          <p:nvPr/>
        </p:nvGrpSpPr>
        <p:grpSpPr>
          <a:xfrm>
            <a:off x="7838561" y="3962300"/>
            <a:ext cx="885110" cy="553194"/>
            <a:chOff x="7137521" y="2305570"/>
            <a:chExt cx="885110" cy="553194"/>
          </a:xfrm>
        </p:grpSpPr>
        <p:sp>
          <p:nvSpPr>
            <p:cNvPr id="433" name="Rounded Rectangle 432"/>
            <p:cNvSpPr/>
            <p:nvPr/>
          </p:nvSpPr>
          <p:spPr>
            <a:xfrm>
              <a:off x="7137521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4" name="Rounded Rectangle 98"/>
            <p:cNvSpPr txBox="1"/>
            <p:nvPr/>
          </p:nvSpPr>
          <p:spPr>
            <a:xfrm>
              <a:off x="7153723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Detaching Computation</a:t>
              </a:r>
              <a:endParaRPr lang="en-US" sz="800" kern="1200" dirty="0"/>
            </a:p>
          </p:txBody>
        </p:sp>
      </p:grpSp>
      <p:sp>
        <p:nvSpPr>
          <p:cNvPr id="403" name="Straight Connector 99"/>
          <p:cNvSpPr/>
          <p:nvPr/>
        </p:nvSpPr>
        <p:spPr>
          <a:xfrm>
            <a:off x="7727922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4" name="Group 403"/>
          <p:cNvGrpSpPr/>
          <p:nvPr/>
        </p:nvGrpSpPr>
        <p:grpSpPr>
          <a:xfrm>
            <a:off x="7838561" y="4653793"/>
            <a:ext cx="885110" cy="553194"/>
            <a:chOff x="7137521" y="2997063"/>
            <a:chExt cx="885110" cy="553194"/>
          </a:xfrm>
        </p:grpSpPr>
        <p:sp>
          <p:nvSpPr>
            <p:cNvPr id="431" name="Rounded Rectangle 430"/>
            <p:cNvSpPr/>
            <p:nvPr/>
          </p:nvSpPr>
          <p:spPr>
            <a:xfrm>
              <a:off x="7137521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2" name="Rounded Rectangle 101"/>
            <p:cNvSpPr txBox="1"/>
            <p:nvPr/>
          </p:nvSpPr>
          <p:spPr>
            <a:xfrm>
              <a:off x="7153723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Computing the Gradient of Python Control Flow</a:t>
              </a:r>
              <a:endParaRPr lang="en-US" sz="800" kern="1200" dirty="0"/>
            </a:p>
          </p:txBody>
        </p:sp>
      </p:grpSp>
      <p:grpSp>
        <p:nvGrpSpPr>
          <p:cNvPr id="405" name="Group 404"/>
          <p:cNvGrpSpPr/>
          <p:nvPr/>
        </p:nvGrpSpPr>
        <p:grpSpPr>
          <a:xfrm>
            <a:off x="9000269" y="1887822"/>
            <a:ext cx="1106388" cy="553194"/>
            <a:chOff x="8299229" y="231092"/>
            <a:chExt cx="1106388" cy="553194"/>
          </a:xfrm>
        </p:grpSpPr>
        <p:sp>
          <p:nvSpPr>
            <p:cNvPr id="429" name="Rounded Rectangle 428"/>
            <p:cNvSpPr/>
            <p:nvPr/>
          </p:nvSpPr>
          <p:spPr>
            <a:xfrm>
              <a:off x="8299229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0" name="Rounded Rectangle 103"/>
            <p:cNvSpPr txBox="1"/>
            <p:nvPr/>
          </p:nvSpPr>
          <p:spPr>
            <a:xfrm>
              <a:off x="8315431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Probability</a:t>
              </a:r>
              <a:endParaRPr lang="en-US" sz="1200" kern="1200" dirty="0"/>
            </a:p>
          </p:txBody>
        </p:sp>
      </p:grpSp>
      <p:sp>
        <p:nvSpPr>
          <p:cNvPr id="406" name="Straight Connector 104"/>
          <p:cNvSpPr/>
          <p:nvPr/>
        </p:nvSpPr>
        <p:spPr>
          <a:xfrm>
            <a:off x="9110908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7" name="Group 406"/>
          <p:cNvGrpSpPr/>
          <p:nvPr/>
        </p:nvGrpSpPr>
        <p:grpSpPr>
          <a:xfrm>
            <a:off x="9221546" y="2579315"/>
            <a:ext cx="885110" cy="553194"/>
            <a:chOff x="8520506" y="922585"/>
            <a:chExt cx="885110" cy="553194"/>
          </a:xfrm>
        </p:grpSpPr>
        <p:sp>
          <p:nvSpPr>
            <p:cNvPr id="427" name="Rounded Rectangle 426"/>
            <p:cNvSpPr/>
            <p:nvPr/>
          </p:nvSpPr>
          <p:spPr>
            <a:xfrm>
              <a:off x="8520506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8" name="Rounded Rectangle 106"/>
            <p:cNvSpPr txBox="1"/>
            <p:nvPr/>
          </p:nvSpPr>
          <p:spPr>
            <a:xfrm>
              <a:off x="8536708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Basic Probability Theory</a:t>
              </a:r>
              <a:endParaRPr lang="en-US" sz="800" kern="1200" dirty="0"/>
            </a:p>
          </p:txBody>
        </p:sp>
      </p:grpSp>
      <p:sp>
        <p:nvSpPr>
          <p:cNvPr id="408" name="Straight Connector 107"/>
          <p:cNvSpPr/>
          <p:nvPr/>
        </p:nvSpPr>
        <p:spPr>
          <a:xfrm>
            <a:off x="9110908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9" name="Group 408"/>
          <p:cNvGrpSpPr/>
          <p:nvPr/>
        </p:nvGrpSpPr>
        <p:grpSpPr>
          <a:xfrm>
            <a:off x="9221546" y="3270807"/>
            <a:ext cx="885110" cy="553194"/>
            <a:chOff x="8520506" y="1614077"/>
            <a:chExt cx="885110" cy="553194"/>
          </a:xfrm>
        </p:grpSpPr>
        <p:sp>
          <p:nvSpPr>
            <p:cNvPr id="425" name="Rounded Rectangle 424"/>
            <p:cNvSpPr/>
            <p:nvPr/>
          </p:nvSpPr>
          <p:spPr>
            <a:xfrm>
              <a:off x="8520506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6" name="Rounded Rectangle 109"/>
            <p:cNvSpPr txBox="1"/>
            <p:nvPr/>
          </p:nvSpPr>
          <p:spPr>
            <a:xfrm>
              <a:off x="8536708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Dealing with Multiple Random Variables</a:t>
              </a:r>
              <a:endParaRPr lang="en-US" sz="800" kern="1200" dirty="0"/>
            </a:p>
          </p:txBody>
        </p:sp>
      </p:grpSp>
      <p:sp>
        <p:nvSpPr>
          <p:cNvPr id="410" name="Straight Connector 110"/>
          <p:cNvSpPr/>
          <p:nvPr/>
        </p:nvSpPr>
        <p:spPr>
          <a:xfrm>
            <a:off x="9110908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11" name="Group 410"/>
          <p:cNvGrpSpPr/>
          <p:nvPr/>
        </p:nvGrpSpPr>
        <p:grpSpPr>
          <a:xfrm>
            <a:off x="9221546" y="3962300"/>
            <a:ext cx="885110" cy="553194"/>
            <a:chOff x="8520506" y="2305570"/>
            <a:chExt cx="885110" cy="553194"/>
          </a:xfrm>
        </p:grpSpPr>
        <p:sp>
          <p:nvSpPr>
            <p:cNvPr id="423" name="Rounded Rectangle 422"/>
            <p:cNvSpPr/>
            <p:nvPr/>
          </p:nvSpPr>
          <p:spPr>
            <a:xfrm>
              <a:off x="8520506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4" name="Rounded Rectangle 112"/>
            <p:cNvSpPr txBox="1"/>
            <p:nvPr/>
          </p:nvSpPr>
          <p:spPr>
            <a:xfrm>
              <a:off x="8536708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Expectation and Variance</a:t>
              </a:r>
              <a:endParaRPr lang="en-US" sz="800" kern="1200" dirty="0"/>
            </a:p>
          </p:txBody>
        </p:sp>
      </p:grpSp>
      <p:grpSp>
        <p:nvGrpSpPr>
          <p:cNvPr id="412" name="Group 411"/>
          <p:cNvGrpSpPr/>
          <p:nvPr/>
        </p:nvGrpSpPr>
        <p:grpSpPr>
          <a:xfrm>
            <a:off x="10383254" y="1887822"/>
            <a:ext cx="1106388" cy="553194"/>
            <a:chOff x="9682214" y="231092"/>
            <a:chExt cx="1106388" cy="553194"/>
          </a:xfrm>
        </p:grpSpPr>
        <p:sp>
          <p:nvSpPr>
            <p:cNvPr id="421" name="Rounded Rectangle 420"/>
            <p:cNvSpPr/>
            <p:nvPr/>
          </p:nvSpPr>
          <p:spPr>
            <a:xfrm>
              <a:off x="9682214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2" name="Rounded Rectangle 114"/>
            <p:cNvSpPr txBox="1"/>
            <p:nvPr/>
          </p:nvSpPr>
          <p:spPr>
            <a:xfrm>
              <a:off x="9698416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Documentation</a:t>
              </a:r>
              <a:endParaRPr lang="en-US" sz="1200" kern="1200" dirty="0"/>
            </a:p>
          </p:txBody>
        </p:sp>
      </p:grpSp>
      <p:sp>
        <p:nvSpPr>
          <p:cNvPr id="413" name="Straight Connector 115"/>
          <p:cNvSpPr/>
          <p:nvPr/>
        </p:nvSpPr>
        <p:spPr>
          <a:xfrm>
            <a:off x="10493893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14" name="Group 413"/>
          <p:cNvGrpSpPr/>
          <p:nvPr/>
        </p:nvGrpSpPr>
        <p:grpSpPr>
          <a:xfrm>
            <a:off x="10604532" y="2579315"/>
            <a:ext cx="885110" cy="553194"/>
            <a:chOff x="9903492" y="922585"/>
            <a:chExt cx="885110" cy="553194"/>
          </a:xfrm>
        </p:grpSpPr>
        <p:sp>
          <p:nvSpPr>
            <p:cNvPr id="419" name="Rounded Rectangle 418"/>
            <p:cNvSpPr/>
            <p:nvPr/>
          </p:nvSpPr>
          <p:spPr>
            <a:xfrm>
              <a:off x="9903492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0" name="Rounded Rectangle 117"/>
            <p:cNvSpPr txBox="1"/>
            <p:nvPr/>
          </p:nvSpPr>
          <p:spPr>
            <a:xfrm>
              <a:off x="9919694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Finding All the Functions and Classes in a Module</a:t>
              </a:r>
              <a:endParaRPr lang="en-US" sz="800" kern="1200" dirty="0"/>
            </a:p>
          </p:txBody>
        </p:sp>
      </p:grpSp>
      <p:sp>
        <p:nvSpPr>
          <p:cNvPr id="415" name="Straight Connector 118"/>
          <p:cNvSpPr/>
          <p:nvPr/>
        </p:nvSpPr>
        <p:spPr>
          <a:xfrm>
            <a:off x="10493893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16" name="Group 415"/>
          <p:cNvGrpSpPr/>
          <p:nvPr/>
        </p:nvGrpSpPr>
        <p:grpSpPr>
          <a:xfrm>
            <a:off x="10604532" y="3270807"/>
            <a:ext cx="885110" cy="553194"/>
            <a:chOff x="9903492" y="1614077"/>
            <a:chExt cx="885110" cy="553194"/>
          </a:xfrm>
        </p:grpSpPr>
        <p:sp>
          <p:nvSpPr>
            <p:cNvPr id="417" name="Rounded Rectangle 416"/>
            <p:cNvSpPr/>
            <p:nvPr/>
          </p:nvSpPr>
          <p:spPr>
            <a:xfrm>
              <a:off x="9903492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18" name="Rounded Rectangle 120"/>
            <p:cNvSpPr txBox="1"/>
            <p:nvPr/>
          </p:nvSpPr>
          <p:spPr>
            <a:xfrm>
              <a:off x="9919694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Finding the Usage of Specific Functions and Classes</a:t>
              </a:r>
              <a:endParaRPr lang="en-US" sz="800" kern="1200" dirty="0"/>
            </a:p>
          </p:txBody>
        </p:sp>
      </p:grpSp>
      <p:cxnSp>
        <p:nvCxnSpPr>
          <p:cNvPr id="501" name="Curved Connector 500"/>
          <p:cNvCxnSpPr>
            <a:endCxn id="500" idx="0"/>
          </p:cNvCxnSpPr>
          <p:nvPr/>
        </p:nvCxnSpPr>
        <p:spPr>
          <a:xfrm rot="10800000" flipV="1">
            <a:off x="1255552" y="1573438"/>
            <a:ext cx="4717259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Curved Connector 501"/>
          <p:cNvCxnSpPr>
            <a:endCxn id="485" idx="0"/>
          </p:cNvCxnSpPr>
          <p:nvPr/>
        </p:nvCxnSpPr>
        <p:spPr>
          <a:xfrm rot="10800000" flipV="1">
            <a:off x="2638536" y="1573438"/>
            <a:ext cx="3334274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Curved Connector 503"/>
          <p:cNvCxnSpPr>
            <a:endCxn id="478" idx="0"/>
          </p:cNvCxnSpPr>
          <p:nvPr/>
        </p:nvCxnSpPr>
        <p:spPr>
          <a:xfrm rot="10800000" flipV="1">
            <a:off x="4021522" y="1573438"/>
            <a:ext cx="1951289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Curved Connector 505"/>
          <p:cNvCxnSpPr>
            <a:endCxn id="464" idx="0"/>
          </p:cNvCxnSpPr>
          <p:nvPr/>
        </p:nvCxnSpPr>
        <p:spPr>
          <a:xfrm rot="10800000" flipV="1">
            <a:off x="5404508" y="1573438"/>
            <a:ext cx="568303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Curved Connector 507"/>
          <p:cNvCxnSpPr>
            <a:endCxn id="450" idx="0"/>
          </p:cNvCxnSpPr>
          <p:nvPr/>
        </p:nvCxnSpPr>
        <p:spPr>
          <a:xfrm>
            <a:off x="5972810" y="1573439"/>
            <a:ext cx="814682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Curved Connector 509"/>
          <p:cNvCxnSpPr>
            <a:endCxn id="439" idx="0"/>
          </p:cNvCxnSpPr>
          <p:nvPr/>
        </p:nvCxnSpPr>
        <p:spPr>
          <a:xfrm>
            <a:off x="5972810" y="1573439"/>
            <a:ext cx="2197667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Curved Connector 511"/>
          <p:cNvCxnSpPr>
            <a:endCxn id="429" idx="0"/>
          </p:cNvCxnSpPr>
          <p:nvPr/>
        </p:nvCxnSpPr>
        <p:spPr>
          <a:xfrm>
            <a:off x="5972810" y="1573439"/>
            <a:ext cx="3580653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Curved Connector 513"/>
          <p:cNvCxnSpPr>
            <a:endCxn id="421" idx="0"/>
          </p:cNvCxnSpPr>
          <p:nvPr/>
        </p:nvCxnSpPr>
        <p:spPr>
          <a:xfrm>
            <a:off x="5972810" y="1573439"/>
            <a:ext cx="4963638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Oval 171"/>
          <p:cNvSpPr/>
          <p:nvPr/>
        </p:nvSpPr>
        <p:spPr>
          <a:xfrm>
            <a:off x="3380676" y="5195046"/>
            <a:ext cx="1502968" cy="869874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26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dirty="0"/>
              <a:t>Basic Properties of Tensor Arithmetic</a:t>
            </a:r>
            <a:endParaRPr lang="en-US" sz="4800" dirty="0"/>
          </a:p>
        </p:txBody>
      </p:sp>
      <p:sp>
        <p:nvSpPr>
          <p:cNvPr id="2" name="TextBox 1"/>
          <p:cNvSpPr txBox="1"/>
          <p:nvPr/>
        </p:nvSpPr>
        <p:spPr>
          <a:xfrm>
            <a:off x="130629" y="1001487"/>
            <a:ext cx="11867351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 smtClean="0">
                <a:solidFill>
                  <a:srgbClr val="002060"/>
                </a:solidFill>
              </a:rPr>
              <a:t>Given </a:t>
            </a:r>
            <a:r>
              <a:rPr lang="en-GB" sz="1900" dirty="0">
                <a:solidFill>
                  <a:srgbClr val="002060"/>
                </a:solidFill>
              </a:rPr>
              <a:t>any two tensors with the same shape, the result of any binary elementwise operation will be a tensor of </a:t>
            </a:r>
            <a:r>
              <a:rPr lang="en-GB" sz="1900" dirty="0" smtClean="0">
                <a:solidFill>
                  <a:srgbClr val="002060"/>
                </a:solidFill>
              </a:rPr>
              <a:t>that </a:t>
            </a:r>
            <a:br>
              <a:rPr lang="en-GB" sz="1900" dirty="0" smtClean="0">
                <a:solidFill>
                  <a:srgbClr val="002060"/>
                </a:solidFill>
              </a:rPr>
            </a:br>
            <a:r>
              <a:rPr lang="en-GB" sz="1900" dirty="0" smtClean="0">
                <a:solidFill>
                  <a:srgbClr val="002060"/>
                </a:solidFill>
              </a:rPr>
              <a:t>same </a:t>
            </a:r>
            <a:r>
              <a:rPr lang="en-GB" sz="1900" dirty="0">
                <a:solidFill>
                  <a:srgbClr val="002060"/>
                </a:solidFill>
              </a:rPr>
              <a:t>shape. </a:t>
            </a:r>
            <a:endParaRPr lang="en-GB" sz="1900" dirty="0" smtClean="0">
              <a:solidFill>
                <a:srgbClr val="002060"/>
              </a:solidFill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 smtClean="0">
                <a:solidFill>
                  <a:srgbClr val="FB8072"/>
                </a:solidFill>
              </a:rPr>
              <a:t>For </a:t>
            </a:r>
            <a:r>
              <a:rPr lang="en-GB" sz="1900" dirty="0">
                <a:solidFill>
                  <a:srgbClr val="FB8072"/>
                </a:solidFill>
              </a:rPr>
              <a:t>example, adding two matrices of the same shape performs elementwise addition over these two matrices.</a:t>
            </a:r>
            <a:endParaRPr lang="en-GB" sz="1900" dirty="0" smtClean="0">
              <a:solidFill>
                <a:srgbClr val="FB807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/>
              <p:cNvSpPr txBox="1"/>
              <p:nvPr/>
            </p:nvSpPr>
            <p:spPr>
              <a:xfrm>
                <a:off x="130629" y="2967702"/>
                <a:ext cx="11904221" cy="24130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Specifically, elementwise </a:t>
                </a:r>
                <a:r>
                  <a:rPr lang="en-GB" sz="1900" dirty="0">
                    <a:solidFill>
                      <a:srgbClr val="002060"/>
                    </a:solidFill>
                  </a:rPr>
                  <a:t>multiplication of two matrices is called their </a:t>
                </a:r>
                <a:r>
                  <a:rPr lang="en-GB" sz="1900" i="1" dirty="0" err="1">
                    <a:solidFill>
                      <a:srgbClr val="002060"/>
                    </a:solidFill>
                  </a:rPr>
                  <a:t>Hadamard</a:t>
                </a:r>
                <a:r>
                  <a:rPr lang="en-GB" sz="1900" i="1" dirty="0">
                    <a:solidFill>
                      <a:srgbClr val="002060"/>
                    </a:solidFill>
                  </a:rPr>
                  <a:t> product </a:t>
                </a:r>
                <a:r>
                  <a:rPr lang="en-GB" sz="1900" dirty="0">
                    <a:solidFill>
                      <a:srgbClr val="002060"/>
                    </a:solidFill>
                  </a:rPr>
                  <a:t>(math notation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⊙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).</a:t>
                </a:r>
                <a:r>
                  <a:rPr lang="ar-EG" sz="1900" dirty="0" smtClean="0">
                    <a:solidFill>
                      <a:srgbClr val="002060"/>
                    </a:solidFill>
                  </a:rPr>
                  <a:t/>
                </a:r>
                <a:br>
                  <a:rPr lang="ar-EG" sz="1900" dirty="0" smtClean="0">
                    <a:solidFill>
                      <a:srgbClr val="002060"/>
                    </a:solidFill>
                  </a:rPr>
                </a:br>
                <a:endParaRPr lang="en-GB" sz="1900" dirty="0" smtClean="0">
                  <a:solidFill>
                    <a:srgbClr val="00206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Given matrix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whose </a:t>
                </a:r>
                <a:r>
                  <a:rPr lang="en-GB" sz="1900" dirty="0">
                    <a:solidFill>
                      <a:srgbClr val="002060"/>
                    </a:solidFill>
                  </a:rPr>
                  <a:t>element of row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 and </a:t>
                </a:r>
                <a:r>
                  <a:rPr lang="en-GB" sz="1900" dirty="0">
                    <a:solidFill>
                      <a:srgbClr val="002060"/>
                    </a:solidFill>
                  </a:rPr>
                  <a:t>column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. The </a:t>
                </a:r>
                <a:r>
                  <a:rPr lang="en-GB" sz="1900" dirty="0" err="1">
                    <a:solidFill>
                      <a:srgbClr val="002060"/>
                    </a:solidFill>
                  </a:rPr>
                  <a:t>Hadamard</a:t>
                </a:r>
                <a:r>
                  <a:rPr lang="en-GB" sz="1900" dirty="0">
                    <a:solidFill>
                      <a:srgbClr val="002060"/>
                    </a:solidFill>
                  </a:rPr>
                  <a:t> product of matrices </a:t>
                </a:r>
                <a14:m>
                  <m:oMath xmlns:m="http://schemas.openxmlformats.org/officeDocument/2006/math">
                    <m:r>
                      <a:rPr lang="en-GB" sz="19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19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sz="1900" b="1" dirty="0" smtClean="0">
                    <a:solidFill>
                      <a:srgbClr val="002060"/>
                    </a:solidFill>
                  </a:rPr>
                  <a:t/>
                </a:r>
                <a:br>
                  <a:rPr lang="en-US" sz="1900" b="1" dirty="0" smtClean="0">
                    <a:solidFill>
                      <a:srgbClr val="002060"/>
                    </a:solidFill>
                  </a:rPr>
                </a:br>
                <a:r>
                  <a:rPr lang="en-US" sz="1900" b="1" dirty="0" smtClean="0">
                    <a:solidFill>
                      <a:srgbClr val="002060"/>
                    </a:solidFill>
                  </a:rPr>
                  <a:t>	</a:t>
                </a:r>
              </a:p>
              <a:p>
                <a:r>
                  <a:rPr lang="en-GB" sz="1900" dirty="0" smtClean="0">
                    <a:solidFill>
                      <a:srgbClr val="002060"/>
                    </a:solidFill>
                  </a:rPr>
                  <a:t>			    </a:t>
                </a:r>
                <a14:m>
                  <m:oMath xmlns:m="http://schemas.openxmlformats.org/officeDocument/2006/math">
                    <m:r>
                      <a:rPr lang="en-US" sz="19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m:rPr>
                        <m:nor/>
                      </m:rPr>
                      <a:rPr lang="en-GB" sz="1900" dirty="0">
                        <a:solidFill>
                          <a:srgbClr val="002060"/>
                        </a:solidFill>
                      </a:rPr>
                      <m:t>⊙</m:t>
                    </m:r>
                    <m:r>
                      <m:rPr>
                        <m:nor/>
                      </m:rPr>
                      <a:rPr lang="en-US" sz="1900" b="1" i="0" dirty="0" smtClean="0">
                        <a:solidFill>
                          <a:srgbClr val="002060"/>
                        </a:solidFill>
                      </a:rPr>
                      <m:t>B</m:t>
                    </m:r>
                    <m:r>
                      <m:rPr>
                        <m:nor/>
                      </m:rPr>
                      <a:rPr lang="en-US" sz="1900" b="0" i="0" dirty="0" smtClean="0">
                        <a:solidFill>
                          <a:srgbClr val="00206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1900" b="0" i="0" dirty="0" smtClean="0">
                        <a:solidFill>
                          <a:srgbClr val="002060"/>
                        </a:solidFill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19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9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19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19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19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9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19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19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19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9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9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9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lang="en-US" sz="1900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1900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US" sz="1900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e>
                            <m:e>
                              <m:r>
                                <a:rPr lang="en-US" sz="1900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9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9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9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19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1900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1900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US" sz="1900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900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9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9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9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  <m:r>
                                <a:rPr lang="en-US" sz="1900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1900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US" sz="1900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9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9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9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9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9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9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900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9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9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9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19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1900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1900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US" sz="1900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900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sz="1900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1900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1900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1900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9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9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9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sz="19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9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9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9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sz="19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9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9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9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sz="19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900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1900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US" sz="1900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1900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1900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9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9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9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9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9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9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				(2.3.4)</a:t>
                </a:r>
              </a:p>
            </p:txBody>
          </p:sp>
        </mc:Choice>
        <mc:Fallback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29" y="2967702"/>
                <a:ext cx="11904221" cy="2413033"/>
              </a:xfrm>
              <a:prstGeom prst="rect">
                <a:avLst/>
              </a:prstGeom>
              <a:blipFill>
                <a:blip r:embed="rId3"/>
                <a:stretch>
                  <a:fillRect l="-358" t="-17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/>
          <p:cNvSpPr/>
          <p:nvPr/>
        </p:nvSpPr>
        <p:spPr>
          <a:xfrm>
            <a:off x="435427" y="2015818"/>
            <a:ext cx="11199846" cy="83099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D4D4D4"/>
                </a:solidFill>
                <a:latin typeface="Courier New" panose="02070309020205020404" pitchFamily="49" charset="0"/>
              </a:rPr>
              <a:t>A </a:t>
            </a:r>
            <a:r>
              <a:rPr lang="en-GB" sz="16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GB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GB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np.arange</a:t>
            </a:r>
            <a:r>
              <a:rPr lang="en-GB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GB" sz="1600" dirty="0">
                <a:solidFill>
                  <a:srgbClr val="AE81FF"/>
                </a:solidFill>
                <a:latin typeface="Courier New" panose="02070309020205020404" pitchFamily="49" charset="0"/>
              </a:rPr>
              <a:t>20</a:t>
            </a:r>
            <a:r>
              <a:rPr lang="en-GB" sz="16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r>
              <a:rPr lang="en-GB" sz="1600" dirty="0">
                <a:solidFill>
                  <a:srgbClr val="D4D4D4"/>
                </a:solidFill>
                <a:latin typeface="Courier New" panose="02070309020205020404" pitchFamily="49" charset="0"/>
              </a:rPr>
              <a:t>.reshape</a:t>
            </a:r>
            <a:r>
              <a:rPr lang="en-GB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GB" sz="1600" dirty="0">
                <a:solidFill>
                  <a:srgbClr val="AE81FF"/>
                </a:solidFill>
                <a:latin typeface="Courier New" panose="02070309020205020404" pitchFamily="49" charset="0"/>
              </a:rPr>
              <a:t>5</a:t>
            </a:r>
            <a:r>
              <a:rPr lang="en-GB" sz="16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GB" sz="1600" dirty="0">
                <a:solidFill>
                  <a:srgbClr val="AE81FF"/>
                </a:solidFill>
                <a:latin typeface="Courier New" panose="02070309020205020404" pitchFamily="49" charset="0"/>
              </a:rPr>
              <a:t>4</a:t>
            </a:r>
            <a:r>
              <a:rPr lang="en-GB" sz="16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GB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GB" sz="1600" dirty="0">
                <a:solidFill>
                  <a:srgbClr val="D4D4D4"/>
                </a:solidFill>
                <a:latin typeface="Courier New" panose="02070309020205020404" pitchFamily="49" charset="0"/>
              </a:rPr>
              <a:t>B </a:t>
            </a:r>
            <a:r>
              <a:rPr lang="en-GB" sz="16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GB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GB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A.copy</a:t>
            </a:r>
            <a:r>
              <a:rPr lang="en-GB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()</a:t>
            </a:r>
            <a:endParaRPr lang="en-GB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GB" sz="1600" dirty="0">
                <a:solidFill>
                  <a:srgbClr val="D4D4D4"/>
                </a:solidFill>
                <a:latin typeface="Courier New" panose="02070309020205020404" pitchFamily="49" charset="0"/>
              </a:rPr>
              <a:t>A</a:t>
            </a:r>
            <a:r>
              <a:rPr lang="en-GB" sz="16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GB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A</a:t>
            </a:r>
            <a:r>
              <a:rPr lang="en-GB" sz="1600" dirty="0">
                <a:solidFill>
                  <a:srgbClr val="F92672"/>
                </a:solidFill>
                <a:latin typeface="Courier New" panose="02070309020205020404" pitchFamily="49" charset="0"/>
              </a:rPr>
              <a:t>+</a:t>
            </a:r>
            <a:r>
              <a:rPr lang="en-GB" sz="1600" dirty="0">
                <a:solidFill>
                  <a:srgbClr val="D4D4D4"/>
                </a:solidFill>
                <a:latin typeface="Courier New" panose="02070309020205020404" pitchFamily="49" charset="0"/>
              </a:rPr>
              <a:t>B</a:t>
            </a:r>
            <a:endParaRPr lang="en-GB" sz="16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35427" y="5501622"/>
            <a:ext cx="11199846" cy="33855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A 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*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B</a:t>
            </a:r>
            <a:endParaRPr lang="en-US" sz="16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204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Contents</a:t>
            </a:r>
            <a:endParaRPr lang="en-US" sz="4800" b="1" dirty="0"/>
          </a:p>
        </p:txBody>
      </p:sp>
      <p:graphicFrame>
        <p:nvGraphicFramePr>
          <p:cNvPr id="116" name="Diagram 115"/>
          <p:cNvGraphicFramePr/>
          <p:nvPr>
            <p:extLst>
              <p:ext uri="{D42A27DB-BD31-4B8C-83A1-F6EECF244321}">
                <p14:modId xmlns:p14="http://schemas.microsoft.com/office/powerpoint/2010/main" val="2407867493"/>
              </p:ext>
            </p:extLst>
          </p:nvPr>
        </p:nvGraphicFramePr>
        <p:xfrm>
          <a:off x="748937" y="1340968"/>
          <a:ext cx="10789920" cy="51643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14336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dirty="0"/>
              <a:t>Basic Properties of Tensor Arithmetic</a:t>
            </a:r>
            <a:endParaRPr lang="en-US" sz="4800" dirty="0"/>
          </a:p>
        </p:txBody>
      </p:sp>
      <p:sp>
        <p:nvSpPr>
          <p:cNvPr id="2" name="TextBox 1"/>
          <p:cNvSpPr txBox="1"/>
          <p:nvPr/>
        </p:nvSpPr>
        <p:spPr>
          <a:xfrm>
            <a:off x="130629" y="2708999"/>
            <a:ext cx="9141157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Multiplying or adding a tensor by a scalar also does not change the shape of the tensor, </a:t>
            </a:r>
            <a:r>
              <a:rPr lang="en-GB" sz="1900" dirty="0" smtClean="0">
                <a:solidFill>
                  <a:srgbClr val="002060"/>
                </a:solidFill>
              </a:rPr>
              <a:t/>
            </a:r>
            <a:br>
              <a:rPr lang="en-GB" sz="1900" dirty="0" smtClean="0">
                <a:solidFill>
                  <a:srgbClr val="002060"/>
                </a:solidFill>
              </a:rPr>
            </a:br>
            <a:r>
              <a:rPr lang="en-GB" sz="1900" dirty="0" smtClean="0">
                <a:solidFill>
                  <a:srgbClr val="002060"/>
                </a:solidFill>
              </a:rPr>
              <a:t>where </a:t>
            </a:r>
            <a:r>
              <a:rPr lang="en-GB" sz="1900" dirty="0">
                <a:solidFill>
                  <a:srgbClr val="002060"/>
                </a:solidFill>
              </a:rPr>
              <a:t>each element of the operand tensor will be added or multiplied by the scalar.</a:t>
            </a:r>
            <a:endParaRPr lang="en-GB" sz="1900" dirty="0" smtClean="0">
              <a:solidFill>
                <a:srgbClr val="00206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35427" y="3418322"/>
            <a:ext cx="11199846" cy="83099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D4D4D4"/>
                </a:solidFill>
                <a:latin typeface="Courier New" panose="02070309020205020404" pitchFamily="49" charset="0"/>
              </a:rPr>
              <a:t>a </a:t>
            </a:r>
            <a:r>
              <a:rPr lang="en-GB" sz="16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GB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GB" sz="1600" dirty="0">
                <a:solidFill>
                  <a:srgbClr val="AE81FF"/>
                </a:solidFill>
                <a:latin typeface="Courier New" panose="02070309020205020404" pitchFamily="49" charset="0"/>
              </a:rPr>
              <a:t>2</a:t>
            </a:r>
            <a:endParaRPr lang="en-GB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GB" sz="1600" dirty="0">
                <a:solidFill>
                  <a:srgbClr val="D4D4D4"/>
                </a:solidFill>
                <a:latin typeface="Courier New" panose="02070309020205020404" pitchFamily="49" charset="0"/>
              </a:rPr>
              <a:t>X </a:t>
            </a:r>
            <a:r>
              <a:rPr lang="en-GB" sz="16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GB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GB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np.arange</a:t>
            </a:r>
            <a:r>
              <a:rPr lang="en-GB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GB" sz="1600" dirty="0">
                <a:solidFill>
                  <a:srgbClr val="AE81FF"/>
                </a:solidFill>
                <a:latin typeface="Courier New" panose="02070309020205020404" pitchFamily="49" charset="0"/>
              </a:rPr>
              <a:t>24</a:t>
            </a:r>
            <a:r>
              <a:rPr lang="en-GB" sz="16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r>
              <a:rPr lang="en-GB" sz="1600" dirty="0">
                <a:solidFill>
                  <a:srgbClr val="D4D4D4"/>
                </a:solidFill>
                <a:latin typeface="Courier New" panose="02070309020205020404" pitchFamily="49" charset="0"/>
              </a:rPr>
              <a:t>.reshape</a:t>
            </a:r>
            <a:r>
              <a:rPr lang="en-GB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GB" sz="1600" dirty="0">
                <a:solidFill>
                  <a:srgbClr val="AE81FF"/>
                </a:solidFill>
                <a:latin typeface="Courier New" panose="02070309020205020404" pitchFamily="49" charset="0"/>
              </a:rPr>
              <a:t>2</a:t>
            </a:r>
            <a:r>
              <a:rPr lang="en-GB" sz="16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GB" sz="1600" dirty="0">
                <a:solidFill>
                  <a:srgbClr val="AE81FF"/>
                </a:solidFill>
                <a:latin typeface="Courier New" panose="02070309020205020404" pitchFamily="49" charset="0"/>
              </a:rPr>
              <a:t>3</a:t>
            </a:r>
            <a:r>
              <a:rPr lang="en-GB" sz="16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GB" sz="1600" dirty="0">
                <a:solidFill>
                  <a:srgbClr val="AE81FF"/>
                </a:solidFill>
                <a:latin typeface="Courier New" panose="02070309020205020404" pitchFamily="49" charset="0"/>
              </a:rPr>
              <a:t>4</a:t>
            </a:r>
            <a:r>
              <a:rPr lang="en-GB" sz="16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GB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GB" sz="1600" dirty="0">
                <a:solidFill>
                  <a:srgbClr val="D4D4D4"/>
                </a:solidFill>
                <a:latin typeface="Courier New" panose="02070309020205020404" pitchFamily="49" charset="0"/>
              </a:rPr>
              <a:t>a </a:t>
            </a:r>
            <a:r>
              <a:rPr lang="en-GB" sz="1600" dirty="0">
                <a:solidFill>
                  <a:srgbClr val="F92672"/>
                </a:solidFill>
                <a:latin typeface="Courier New" panose="02070309020205020404" pitchFamily="49" charset="0"/>
              </a:rPr>
              <a:t>+</a:t>
            </a:r>
            <a:r>
              <a:rPr lang="en-GB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X</a:t>
            </a:r>
            <a:r>
              <a:rPr lang="en-GB" sz="16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GB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GB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GB" sz="1600" dirty="0">
                <a:solidFill>
                  <a:srgbClr val="D4D4D4"/>
                </a:solidFill>
                <a:latin typeface="Courier New" panose="02070309020205020404" pitchFamily="49" charset="0"/>
              </a:rPr>
              <a:t>a</a:t>
            </a:r>
            <a:r>
              <a:rPr lang="en-GB" sz="1600" dirty="0">
                <a:solidFill>
                  <a:srgbClr val="F92672"/>
                </a:solidFill>
                <a:latin typeface="Courier New" panose="02070309020205020404" pitchFamily="49" charset="0"/>
              </a:rPr>
              <a:t>*</a:t>
            </a:r>
            <a:r>
              <a:rPr lang="en-GB" sz="1600" dirty="0">
                <a:solidFill>
                  <a:srgbClr val="D4D4D4"/>
                </a:solidFill>
                <a:latin typeface="Courier New" panose="02070309020205020404" pitchFamily="49" charset="0"/>
              </a:rPr>
              <a:t>X</a:t>
            </a:r>
            <a:r>
              <a:rPr lang="en-GB" sz="16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r>
              <a:rPr lang="en-GB" sz="1600" dirty="0">
                <a:solidFill>
                  <a:srgbClr val="D4D4D4"/>
                </a:solidFill>
                <a:latin typeface="Courier New" panose="02070309020205020404" pitchFamily="49" charset="0"/>
              </a:rPr>
              <a:t>.shape</a:t>
            </a:r>
            <a:endParaRPr lang="en-GB" sz="16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055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Contents</a:t>
            </a:r>
            <a:endParaRPr lang="en-US" sz="48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4670878" y="1071155"/>
            <a:ext cx="2516777" cy="47548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CH2</a:t>
            </a:r>
            <a:endParaRPr lang="en-US" sz="2000" dirty="0"/>
          </a:p>
        </p:txBody>
      </p:sp>
      <p:grpSp>
        <p:nvGrpSpPr>
          <p:cNvPr id="341" name="Group 340"/>
          <p:cNvGrpSpPr/>
          <p:nvPr/>
        </p:nvGrpSpPr>
        <p:grpSpPr>
          <a:xfrm>
            <a:off x="702357" y="1887822"/>
            <a:ext cx="1106388" cy="553194"/>
            <a:chOff x="1317" y="231092"/>
            <a:chExt cx="1106388" cy="553194"/>
          </a:xfrm>
        </p:grpSpPr>
        <p:sp>
          <p:nvSpPr>
            <p:cNvPr id="499" name="Rounded Rectangle 498"/>
            <p:cNvSpPr/>
            <p:nvPr/>
          </p:nvSpPr>
          <p:spPr>
            <a:xfrm>
              <a:off x="1317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00" name="Rounded Rectangle 4"/>
            <p:cNvSpPr txBox="1"/>
            <p:nvPr/>
          </p:nvSpPr>
          <p:spPr>
            <a:xfrm>
              <a:off x="17519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Data Manipulation</a:t>
              </a:r>
              <a:endParaRPr lang="en-US" sz="1200" kern="1200" dirty="0"/>
            </a:p>
          </p:txBody>
        </p:sp>
      </p:grpSp>
      <p:sp>
        <p:nvSpPr>
          <p:cNvPr id="342" name="Straight Connector 5"/>
          <p:cNvSpPr/>
          <p:nvPr/>
        </p:nvSpPr>
        <p:spPr>
          <a:xfrm>
            <a:off x="812995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3" name="Group 342"/>
          <p:cNvGrpSpPr/>
          <p:nvPr/>
        </p:nvGrpSpPr>
        <p:grpSpPr>
          <a:xfrm>
            <a:off x="923634" y="2579315"/>
            <a:ext cx="885110" cy="553194"/>
            <a:chOff x="222594" y="922585"/>
            <a:chExt cx="885110" cy="553194"/>
          </a:xfrm>
        </p:grpSpPr>
        <p:sp>
          <p:nvSpPr>
            <p:cNvPr id="497" name="Rounded Rectangle 496"/>
            <p:cNvSpPr/>
            <p:nvPr/>
          </p:nvSpPr>
          <p:spPr>
            <a:xfrm>
              <a:off x="222594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8" name="Rounded Rectangle 7"/>
            <p:cNvSpPr txBox="1"/>
            <p:nvPr/>
          </p:nvSpPr>
          <p:spPr>
            <a:xfrm>
              <a:off x="238796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Getting Started</a:t>
              </a:r>
              <a:endParaRPr lang="en-US" sz="800" kern="1200" dirty="0"/>
            </a:p>
          </p:txBody>
        </p:sp>
      </p:grpSp>
      <p:sp>
        <p:nvSpPr>
          <p:cNvPr id="344" name="Straight Connector 8"/>
          <p:cNvSpPr/>
          <p:nvPr/>
        </p:nvSpPr>
        <p:spPr>
          <a:xfrm>
            <a:off x="812995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5" name="Group 344"/>
          <p:cNvGrpSpPr/>
          <p:nvPr/>
        </p:nvGrpSpPr>
        <p:grpSpPr>
          <a:xfrm>
            <a:off x="923634" y="3270807"/>
            <a:ext cx="885110" cy="553194"/>
            <a:chOff x="222594" y="1614077"/>
            <a:chExt cx="885110" cy="553194"/>
          </a:xfrm>
        </p:grpSpPr>
        <p:sp>
          <p:nvSpPr>
            <p:cNvPr id="495" name="Rounded Rectangle 494"/>
            <p:cNvSpPr/>
            <p:nvPr/>
          </p:nvSpPr>
          <p:spPr>
            <a:xfrm>
              <a:off x="222594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6" name="Rounded Rectangle 10"/>
            <p:cNvSpPr txBox="1"/>
            <p:nvPr/>
          </p:nvSpPr>
          <p:spPr>
            <a:xfrm>
              <a:off x="238796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Operations</a:t>
              </a:r>
              <a:endParaRPr lang="en-US" sz="800" kern="1200" dirty="0"/>
            </a:p>
          </p:txBody>
        </p:sp>
      </p:grpSp>
      <p:sp>
        <p:nvSpPr>
          <p:cNvPr id="346" name="Straight Connector 11"/>
          <p:cNvSpPr/>
          <p:nvPr/>
        </p:nvSpPr>
        <p:spPr>
          <a:xfrm>
            <a:off x="812995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7" name="Group 346"/>
          <p:cNvGrpSpPr/>
          <p:nvPr/>
        </p:nvGrpSpPr>
        <p:grpSpPr>
          <a:xfrm>
            <a:off x="923634" y="3962300"/>
            <a:ext cx="885110" cy="553194"/>
            <a:chOff x="222594" y="2305570"/>
            <a:chExt cx="885110" cy="553194"/>
          </a:xfrm>
        </p:grpSpPr>
        <p:sp>
          <p:nvSpPr>
            <p:cNvPr id="493" name="Rounded Rectangle 492"/>
            <p:cNvSpPr/>
            <p:nvPr/>
          </p:nvSpPr>
          <p:spPr>
            <a:xfrm>
              <a:off x="222594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4" name="Rounded Rectangle 13"/>
            <p:cNvSpPr txBox="1"/>
            <p:nvPr/>
          </p:nvSpPr>
          <p:spPr>
            <a:xfrm>
              <a:off x="238796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Broadcasting Mechanism</a:t>
              </a:r>
              <a:endParaRPr lang="en-US" sz="800" kern="1200" dirty="0"/>
            </a:p>
          </p:txBody>
        </p:sp>
      </p:grpSp>
      <p:sp>
        <p:nvSpPr>
          <p:cNvPr id="348" name="Straight Connector 14"/>
          <p:cNvSpPr/>
          <p:nvPr/>
        </p:nvSpPr>
        <p:spPr>
          <a:xfrm>
            <a:off x="812995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9" name="Group 348"/>
          <p:cNvGrpSpPr/>
          <p:nvPr/>
        </p:nvGrpSpPr>
        <p:grpSpPr>
          <a:xfrm>
            <a:off x="923634" y="4653793"/>
            <a:ext cx="885110" cy="553194"/>
            <a:chOff x="222594" y="2997063"/>
            <a:chExt cx="885110" cy="553194"/>
          </a:xfrm>
        </p:grpSpPr>
        <p:sp>
          <p:nvSpPr>
            <p:cNvPr id="491" name="Rounded Rectangle 490"/>
            <p:cNvSpPr/>
            <p:nvPr/>
          </p:nvSpPr>
          <p:spPr>
            <a:xfrm>
              <a:off x="222594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2" name="Rounded Rectangle 16"/>
            <p:cNvSpPr txBox="1"/>
            <p:nvPr/>
          </p:nvSpPr>
          <p:spPr>
            <a:xfrm>
              <a:off x="238796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Indexing and </a:t>
              </a:r>
              <a:br>
                <a:rPr lang="en-US" sz="800" kern="1200" dirty="0" smtClean="0"/>
              </a:br>
              <a:r>
                <a:rPr lang="en-US" sz="800" kern="1200" dirty="0" smtClean="0"/>
                <a:t>Slicing</a:t>
              </a:r>
              <a:endParaRPr lang="en-US" sz="800" kern="1200" dirty="0"/>
            </a:p>
          </p:txBody>
        </p:sp>
      </p:grpSp>
      <p:sp>
        <p:nvSpPr>
          <p:cNvPr id="350" name="Straight Connector 17"/>
          <p:cNvSpPr/>
          <p:nvPr/>
        </p:nvSpPr>
        <p:spPr>
          <a:xfrm>
            <a:off x="812995" y="2441016"/>
            <a:ext cx="110638" cy="318086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180866"/>
                </a:lnTo>
                <a:lnTo>
                  <a:pt x="110638" y="318086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1" name="Group 350"/>
          <p:cNvGrpSpPr/>
          <p:nvPr/>
        </p:nvGrpSpPr>
        <p:grpSpPr>
          <a:xfrm>
            <a:off x="923634" y="5345285"/>
            <a:ext cx="885110" cy="553194"/>
            <a:chOff x="222594" y="3688555"/>
            <a:chExt cx="885110" cy="553194"/>
          </a:xfrm>
        </p:grpSpPr>
        <p:sp>
          <p:nvSpPr>
            <p:cNvPr id="489" name="Rounded Rectangle 488"/>
            <p:cNvSpPr/>
            <p:nvPr/>
          </p:nvSpPr>
          <p:spPr>
            <a:xfrm>
              <a:off x="222594" y="368855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0" name="Rounded Rectangle 19"/>
            <p:cNvSpPr txBox="1"/>
            <p:nvPr/>
          </p:nvSpPr>
          <p:spPr>
            <a:xfrm>
              <a:off x="238796" y="370475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Saving Memory</a:t>
              </a:r>
              <a:endParaRPr lang="en-US" sz="800" kern="1200" dirty="0"/>
            </a:p>
          </p:txBody>
        </p:sp>
      </p:grpSp>
      <p:sp>
        <p:nvSpPr>
          <p:cNvPr id="352" name="Straight Connector 20"/>
          <p:cNvSpPr/>
          <p:nvPr/>
        </p:nvSpPr>
        <p:spPr>
          <a:xfrm>
            <a:off x="812995" y="2441016"/>
            <a:ext cx="110638" cy="387235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872358"/>
                </a:lnTo>
                <a:lnTo>
                  <a:pt x="110638" y="387235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3" name="Group 352"/>
          <p:cNvGrpSpPr/>
          <p:nvPr/>
        </p:nvGrpSpPr>
        <p:grpSpPr>
          <a:xfrm>
            <a:off x="923634" y="6036778"/>
            <a:ext cx="885110" cy="553194"/>
            <a:chOff x="222594" y="4380048"/>
            <a:chExt cx="885110" cy="553194"/>
          </a:xfrm>
        </p:grpSpPr>
        <p:sp>
          <p:nvSpPr>
            <p:cNvPr id="487" name="Rounded Rectangle 486"/>
            <p:cNvSpPr/>
            <p:nvPr/>
          </p:nvSpPr>
          <p:spPr>
            <a:xfrm>
              <a:off x="222594" y="4380048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8" name="Rounded Rectangle 22"/>
            <p:cNvSpPr txBox="1"/>
            <p:nvPr/>
          </p:nvSpPr>
          <p:spPr>
            <a:xfrm>
              <a:off x="238796" y="4396250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Conversion to Other Python Objects</a:t>
              </a:r>
              <a:endParaRPr lang="en-US" sz="800" kern="1200" dirty="0"/>
            </a:p>
          </p:txBody>
        </p:sp>
      </p:grpSp>
      <p:grpSp>
        <p:nvGrpSpPr>
          <p:cNvPr id="354" name="Group 353"/>
          <p:cNvGrpSpPr/>
          <p:nvPr/>
        </p:nvGrpSpPr>
        <p:grpSpPr>
          <a:xfrm>
            <a:off x="2085342" y="1887822"/>
            <a:ext cx="1106388" cy="553194"/>
            <a:chOff x="1384302" y="231092"/>
            <a:chExt cx="1106388" cy="553194"/>
          </a:xfrm>
        </p:grpSpPr>
        <p:sp>
          <p:nvSpPr>
            <p:cNvPr id="485" name="Rounded Rectangle 484"/>
            <p:cNvSpPr/>
            <p:nvPr/>
          </p:nvSpPr>
          <p:spPr>
            <a:xfrm>
              <a:off x="1384302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6" name="Rounded Rectangle 24"/>
            <p:cNvSpPr txBox="1"/>
            <p:nvPr/>
          </p:nvSpPr>
          <p:spPr>
            <a:xfrm>
              <a:off x="1400504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Data Preprocessing</a:t>
              </a:r>
              <a:endParaRPr lang="en-US" sz="1200" kern="1200" dirty="0"/>
            </a:p>
          </p:txBody>
        </p:sp>
      </p:grpSp>
      <p:sp>
        <p:nvSpPr>
          <p:cNvPr id="355" name="Straight Connector 25"/>
          <p:cNvSpPr/>
          <p:nvPr/>
        </p:nvSpPr>
        <p:spPr>
          <a:xfrm>
            <a:off x="2195981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6" name="Group 355"/>
          <p:cNvGrpSpPr/>
          <p:nvPr/>
        </p:nvGrpSpPr>
        <p:grpSpPr>
          <a:xfrm>
            <a:off x="2306620" y="2579315"/>
            <a:ext cx="885110" cy="553194"/>
            <a:chOff x="1605580" y="922585"/>
            <a:chExt cx="885110" cy="553194"/>
          </a:xfrm>
        </p:grpSpPr>
        <p:sp>
          <p:nvSpPr>
            <p:cNvPr id="483" name="Rounded Rectangle 482"/>
            <p:cNvSpPr/>
            <p:nvPr/>
          </p:nvSpPr>
          <p:spPr>
            <a:xfrm>
              <a:off x="1605580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4" name="Rounded Rectangle 27"/>
            <p:cNvSpPr txBox="1"/>
            <p:nvPr/>
          </p:nvSpPr>
          <p:spPr>
            <a:xfrm>
              <a:off x="1621782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</a:rPr>
                <a:t>Reading the Dataset</a:t>
              </a:r>
              <a:endParaRPr lang="en-US" sz="800" kern="1200" dirty="0"/>
            </a:p>
          </p:txBody>
        </p:sp>
      </p:grpSp>
      <p:sp>
        <p:nvSpPr>
          <p:cNvPr id="357" name="Straight Connector 28"/>
          <p:cNvSpPr/>
          <p:nvPr/>
        </p:nvSpPr>
        <p:spPr>
          <a:xfrm>
            <a:off x="2195981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8" name="Group 357"/>
          <p:cNvGrpSpPr/>
          <p:nvPr/>
        </p:nvGrpSpPr>
        <p:grpSpPr>
          <a:xfrm>
            <a:off x="2306620" y="3270807"/>
            <a:ext cx="885110" cy="553194"/>
            <a:chOff x="1605580" y="1614077"/>
            <a:chExt cx="885110" cy="553194"/>
          </a:xfrm>
        </p:grpSpPr>
        <p:sp>
          <p:nvSpPr>
            <p:cNvPr id="481" name="Rounded Rectangle 480"/>
            <p:cNvSpPr/>
            <p:nvPr/>
          </p:nvSpPr>
          <p:spPr>
            <a:xfrm>
              <a:off x="1605580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2" name="Rounded Rectangle 30"/>
            <p:cNvSpPr txBox="1"/>
            <p:nvPr/>
          </p:nvSpPr>
          <p:spPr>
            <a:xfrm>
              <a:off x="1621782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/>
                <a:t>Handling Missing Data</a:t>
              </a:r>
              <a:endParaRPr lang="en-US" sz="800" kern="1200" dirty="0"/>
            </a:p>
          </p:txBody>
        </p:sp>
      </p:grpSp>
      <p:sp>
        <p:nvSpPr>
          <p:cNvPr id="359" name="Straight Connector 31"/>
          <p:cNvSpPr/>
          <p:nvPr/>
        </p:nvSpPr>
        <p:spPr>
          <a:xfrm>
            <a:off x="2195981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0" name="Group 359"/>
          <p:cNvGrpSpPr/>
          <p:nvPr/>
        </p:nvGrpSpPr>
        <p:grpSpPr>
          <a:xfrm>
            <a:off x="2306620" y="3962300"/>
            <a:ext cx="885110" cy="553194"/>
            <a:chOff x="1605580" y="2305570"/>
            <a:chExt cx="885110" cy="553194"/>
          </a:xfrm>
        </p:grpSpPr>
        <p:sp>
          <p:nvSpPr>
            <p:cNvPr id="479" name="Rounded Rectangle 478"/>
            <p:cNvSpPr/>
            <p:nvPr/>
          </p:nvSpPr>
          <p:spPr>
            <a:xfrm>
              <a:off x="1605580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0" name="Rounded Rectangle 33"/>
            <p:cNvSpPr txBox="1"/>
            <p:nvPr/>
          </p:nvSpPr>
          <p:spPr>
            <a:xfrm>
              <a:off x="1621782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b="0" i="0" kern="1200" dirty="0" smtClean="0"/>
                <a:t>Conversion to the Tensor Format</a:t>
              </a:r>
              <a:endParaRPr lang="en-US" sz="800" kern="1200" dirty="0"/>
            </a:p>
          </p:txBody>
        </p:sp>
      </p:grpSp>
      <p:grpSp>
        <p:nvGrpSpPr>
          <p:cNvPr id="361" name="Group 360"/>
          <p:cNvGrpSpPr/>
          <p:nvPr/>
        </p:nvGrpSpPr>
        <p:grpSpPr>
          <a:xfrm>
            <a:off x="3468327" y="1887822"/>
            <a:ext cx="1106388" cy="553194"/>
            <a:chOff x="2767287" y="231092"/>
            <a:chExt cx="1106388" cy="553194"/>
          </a:xfrm>
        </p:grpSpPr>
        <p:sp>
          <p:nvSpPr>
            <p:cNvPr id="477" name="Rounded Rectangle 476"/>
            <p:cNvSpPr/>
            <p:nvPr/>
          </p:nvSpPr>
          <p:spPr>
            <a:xfrm>
              <a:off x="2767287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78" name="Rounded Rectangle 35"/>
            <p:cNvSpPr txBox="1"/>
            <p:nvPr/>
          </p:nvSpPr>
          <p:spPr>
            <a:xfrm>
              <a:off x="2783489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Linear Algebra</a:t>
              </a:r>
              <a:endParaRPr lang="en-US" sz="1200" kern="1200" dirty="0"/>
            </a:p>
          </p:txBody>
        </p:sp>
      </p:grpSp>
      <p:sp>
        <p:nvSpPr>
          <p:cNvPr id="362" name="Straight Connector 36"/>
          <p:cNvSpPr/>
          <p:nvPr/>
        </p:nvSpPr>
        <p:spPr>
          <a:xfrm>
            <a:off x="3578966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3" name="Group 362"/>
          <p:cNvGrpSpPr/>
          <p:nvPr/>
        </p:nvGrpSpPr>
        <p:grpSpPr>
          <a:xfrm>
            <a:off x="3689605" y="2579315"/>
            <a:ext cx="885110" cy="553194"/>
            <a:chOff x="2988565" y="922585"/>
            <a:chExt cx="885110" cy="553194"/>
          </a:xfrm>
        </p:grpSpPr>
        <p:sp>
          <p:nvSpPr>
            <p:cNvPr id="475" name="Rounded Rectangle 474"/>
            <p:cNvSpPr/>
            <p:nvPr/>
          </p:nvSpPr>
          <p:spPr>
            <a:xfrm>
              <a:off x="2988565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6" name="Rounded Rectangle 38"/>
            <p:cNvSpPr txBox="1"/>
            <p:nvPr/>
          </p:nvSpPr>
          <p:spPr>
            <a:xfrm>
              <a:off x="3004767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/>
                <a:t>Scalars</a:t>
              </a:r>
              <a:endParaRPr lang="en-US" sz="800" kern="1200" dirty="0"/>
            </a:p>
          </p:txBody>
        </p:sp>
      </p:grpSp>
      <p:sp>
        <p:nvSpPr>
          <p:cNvPr id="364" name="Straight Connector 39"/>
          <p:cNvSpPr/>
          <p:nvPr/>
        </p:nvSpPr>
        <p:spPr>
          <a:xfrm>
            <a:off x="3578966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5" name="Group 364"/>
          <p:cNvGrpSpPr/>
          <p:nvPr/>
        </p:nvGrpSpPr>
        <p:grpSpPr>
          <a:xfrm>
            <a:off x="3689605" y="3270807"/>
            <a:ext cx="885110" cy="553194"/>
            <a:chOff x="2988565" y="1614077"/>
            <a:chExt cx="885110" cy="553194"/>
          </a:xfrm>
        </p:grpSpPr>
        <p:sp>
          <p:nvSpPr>
            <p:cNvPr id="473" name="Rounded Rectangle 472"/>
            <p:cNvSpPr/>
            <p:nvPr/>
          </p:nvSpPr>
          <p:spPr>
            <a:xfrm>
              <a:off x="2988565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4" name="Rounded Rectangle 41"/>
            <p:cNvSpPr txBox="1"/>
            <p:nvPr/>
          </p:nvSpPr>
          <p:spPr>
            <a:xfrm>
              <a:off x="3004767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Vectors</a:t>
              </a:r>
              <a:endParaRPr lang="en-US" sz="800" kern="1200" dirty="0"/>
            </a:p>
          </p:txBody>
        </p:sp>
      </p:grpSp>
      <p:sp>
        <p:nvSpPr>
          <p:cNvPr id="366" name="Straight Connector 42"/>
          <p:cNvSpPr/>
          <p:nvPr/>
        </p:nvSpPr>
        <p:spPr>
          <a:xfrm>
            <a:off x="3578966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7" name="Group 366"/>
          <p:cNvGrpSpPr/>
          <p:nvPr/>
        </p:nvGrpSpPr>
        <p:grpSpPr>
          <a:xfrm>
            <a:off x="3689605" y="3962300"/>
            <a:ext cx="885110" cy="553194"/>
            <a:chOff x="2988565" y="2305570"/>
            <a:chExt cx="885110" cy="553194"/>
          </a:xfrm>
        </p:grpSpPr>
        <p:sp>
          <p:nvSpPr>
            <p:cNvPr id="471" name="Rounded Rectangle 470"/>
            <p:cNvSpPr/>
            <p:nvPr/>
          </p:nvSpPr>
          <p:spPr>
            <a:xfrm>
              <a:off x="2988565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2" name="Rounded Rectangle 44"/>
            <p:cNvSpPr txBox="1"/>
            <p:nvPr/>
          </p:nvSpPr>
          <p:spPr>
            <a:xfrm>
              <a:off x="3004767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/>
                <a:t>Matrices</a:t>
              </a:r>
              <a:endParaRPr lang="en-US" sz="800" kern="1200" dirty="0"/>
            </a:p>
          </p:txBody>
        </p:sp>
      </p:grpSp>
      <p:sp>
        <p:nvSpPr>
          <p:cNvPr id="368" name="Straight Connector 45"/>
          <p:cNvSpPr/>
          <p:nvPr/>
        </p:nvSpPr>
        <p:spPr>
          <a:xfrm>
            <a:off x="3578966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9" name="Group 368"/>
          <p:cNvGrpSpPr/>
          <p:nvPr/>
        </p:nvGrpSpPr>
        <p:grpSpPr>
          <a:xfrm>
            <a:off x="3689605" y="4653793"/>
            <a:ext cx="885110" cy="553194"/>
            <a:chOff x="2988565" y="2997063"/>
            <a:chExt cx="885110" cy="553194"/>
          </a:xfrm>
        </p:grpSpPr>
        <p:sp>
          <p:nvSpPr>
            <p:cNvPr id="469" name="Rounded Rectangle 468"/>
            <p:cNvSpPr/>
            <p:nvPr/>
          </p:nvSpPr>
          <p:spPr>
            <a:xfrm>
              <a:off x="2988565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0" name="Rounded Rectangle 47"/>
            <p:cNvSpPr txBox="1"/>
            <p:nvPr/>
          </p:nvSpPr>
          <p:spPr>
            <a:xfrm>
              <a:off x="3004767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/>
                <a:t>Tensors</a:t>
              </a:r>
              <a:endParaRPr lang="en-US" sz="800" kern="1200" dirty="0"/>
            </a:p>
          </p:txBody>
        </p:sp>
      </p:grpSp>
      <p:sp>
        <p:nvSpPr>
          <p:cNvPr id="370" name="Straight Connector 48"/>
          <p:cNvSpPr/>
          <p:nvPr/>
        </p:nvSpPr>
        <p:spPr>
          <a:xfrm>
            <a:off x="3578966" y="2441016"/>
            <a:ext cx="110638" cy="318086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180866"/>
                </a:lnTo>
                <a:lnTo>
                  <a:pt x="110638" y="318086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1" name="Group 370"/>
          <p:cNvGrpSpPr/>
          <p:nvPr/>
        </p:nvGrpSpPr>
        <p:grpSpPr>
          <a:xfrm>
            <a:off x="3689605" y="5345285"/>
            <a:ext cx="885110" cy="553194"/>
            <a:chOff x="2988565" y="3688555"/>
            <a:chExt cx="885110" cy="553194"/>
          </a:xfrm>
        </p:grpSpPr>
        <p:sp>
          <p:nvSpPr>
            <p:cNvPr id="467" name="Rounded Rectangle 466"/>
            <p:cNvSpPr/>
            <p:nvPr/>
          </p:nvSpPr>
          <p:spPr>
            <a:xfrm>
              <a:off x="2988565" y="368855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8" name="Rounded Rectangle 50"/>
            <p:cNvSpPr txBox="1"/>
            <p:nvPr/>
          </p:nvSpPr>
          <p:spPr>
            <a:xfrm>
              <a:off x="3004767" y="370475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Basic Properties of Tensor Arithmetic</a:t>
              </a:r>
              <a:endParaRPr lang="en-US" sz="800" kern="1200" dirty="0"/>
            </a:p>
          </p:txBody>
        </p:sp>
      </p:grpSp>
      <p:sp>
        <p:nvSpPr>
          <p:cNvPr id="372" name="Straight Connector 51"/>
          <p:cNvSpPr/>
          <p:nvPr/>
        </p:nvSpPr>
        <p:spPr>
          <a:xfrm>
            <a:off x="3578966" y="2441016"/>
            <a:ext cx="110638" cy="387235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872358"/>
                </a:lnTo>
                <a:lnTo>
                  <a:pt x="110638" y="387235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3" name="Group 372"/>
          <p:cNvGrpSpPr/>
          <p:nvPr/>
        </p:nvGrpSpPr>
        <p:grpSpPr>
          <a:xfrm>
            <a:off x="3689605" y="6036778"/>
            <a:ext cx="885110" cy="553194"/>
            <a:chOff x="2988565" y="4380048"/>
            <a:chExt cx="885110" cy="553194"/>
          </a:xfrm>
        </p:grpSpPr>
        <p:sp>
          <p:nvSpPr>
            <p:cNvPr id="465" name="Rounded Rectangle 464"/>
            <p:cNvSpPr/>
            <p:nvPr/>
          </p:nvSpPr>
          <p:spPr>
            <a:xfrm>
              <a:off x="2988565" y="4380048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6" name="Rounded Rectangle 53"/>
            <p:cNvSpPr txBox="1"/>
            <p:nvPr/>
          </p:nvSpPr>
          <p:spPr>
            <a:xfrm>
              <a:off x="3004767" y="4396250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1" kern="1200" dirty="0" smtClean="0"/>
                <a:t>+6 sections</a:t>
              </a:r>
              <a:endParaRPr lang="en-US" sz="800" i="1" kern="1200" dirty="0"/>
            </a:p>
          </p:txBody>
        </p:sp>
      </p:grpSp>
      <p:grpSp>
        <p:nvGrpSpPr>
          <p:cNvPr id="374" name="Group 373"/>
          <p:cNvGrpSpPr/>
          <p:nvPr/>
        </p:nvGrpSpPr>
        <p:grpSpPr>
          <a:xfrm>
            <a:off x="4851313" y="1887822"/>
            <a:ext cx="1106388" cy="553194"/>
            <a:chOff x="4150273" y="231092"/>
            <a:chExt cx="1106388" cy="553194"/>
          </a:xfrm>
        </p:grpSpPr>
        <p:sp>
          <p:nvSpPr>
            <p:cNvPr id="463" name="Rounded Rectangle 462"/>
            <p:cNvSpPr/>
            <p:nvPr/>
          </p:nvSpPr>
          <p:spPr>
            <a:xfrm>
              <a:off x="4150273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64" name="Rounded Rectangle 55"/>
            <p:cNvSpPr txBox="1"/>
            <p:nvPr/>
          </p:nvSpPr>
          <p:spPr>
            <a:xfrm>
              <a:off x="4166475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i="0" kern="1200" dirty="0" smtClean="0"/>
                <a:t>Linear Algebra cont.</a:t>
              </a:r>
              <a:endParaRPr lang="en-US" sz="1200" i="0" kern="1200" dirty="0"/>
            </a:p>
          </p:txBody>
        </p:sp>
      </p:grpSp>
      <p:sp>
        <p:nvSpPr>
          <p:cNvPr id="375" name="Straight Connector 56"/>
          <p:cNvSpPr/>
          <p:nvPr/>
        </p:nvSpPr>
        <p:spPr>
          <a:xfrm>
            <a:off x="4961952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6" name="Group 375"/>
          <p:cNvGrpSpPr/>
          <p:nvPr/>
        </p:nvGrpSpPr>
        <p:grpSpPr>
          <a:xfrm>
            <a:off x="5072590" y="2579315"/>
            <a:ext cx="885110" cy="553194"/>
            <a:chOff x="4371550" y="922585"/>
            <a:chExt cx="885110" cy="553194"/>
          </a:xfrm>
        </p:grpSpPr>
        <p:sp>
          <p:nvSpPr>
            <p:cNvPr id="461" name="Rounded Rectangle 460"/>
            <p:cNvSpPr/>
            <p:nvPr/>
          </p:nvSpPr>
          <p:spPr>
            <a:xfrm>
              <a:off x="4371550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2" name="Rounded Rectangle 58"/>
            <p:cNvSpPr txBox="1"/>
            <p:nvPr/>
          </p:nvSpPr>
          <p:spPr>
            <a:xfrm>
              <a:off x="4387752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Reduction</a:t>
              </a:r>
              <a:endParaRPr lang="en-US" sz="800" i="0" kern="1200" dirty="0"/>
            </a:p>
          </p:txBody>
        </p:sp>
      </p:grpSp>
      <p:sp>
        <p:nvSpPr>
          <p:cNvPr id="377" name="Straight Connector 59"/>
          <p:cNvSpPr/>
          <p:nvPr/>
        </p:nvSpPr>
        <p:spPr>
          <a:xfrm>
            <a:off x="4961952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8" name="Group 377"/>
          <p:cNvGrpSpPr/>
          <p:nvPr/>
        </p:nvGrpSpPr>
        <p:grpSpPr>
          <a:xfrm>
            <a:off x="5072590" y="3270807"/>
            <a:ext cx="885110" cy="553194"/>
            <a:chOff x="4371550" y="1614077"/>
            <a:chExt cx="885110" cy="553194"/>
          </a:xfrm>
        </p:grpSpPr>
        <p:sp>
          <p:nvSpPr>
            <p:cNvPr id="459" name="Rounded Rectangle 458"/>
            <p:cNvSpPr/>
            <p:nvPr/>
          </p:nvSpPr>
          <p:spPr>
            <a:xfrm>
              <a:off x="4371550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0" name="Rounded Rectangle 61"/>
            <p:cNvSpPr txBox="1"/>
            <p:nvPr/>
          </p:nvSpPr>
          <p:spPr>
            <a:xfrm>
              <a:off x="4387752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Dot Products</a:t>
              </a:r>
              <a:endParaRPr lang="en-US" sz="800" i="0" kern="1200" dirty="0"/>
            </a:p>
          </p:txBody>
        </p:sp>
      </p:grpSp>
      <p:sp>
        <p:nvSpPr>
          <p:cNvPr id="379" name="Straight Connector 62"/>
          <p:cNvSpPr/>
          <p:nvPr/>
        </p:nvSpPr>
        <p:spPr>
          <a:xfrm>
            <a:off x="4961952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0" name="Group 379"/>
          <p:cNvGrpSpPr/>
          <p:nvPr/>
        </p:nvGrpSpPr>
        <p:grpSpPr>
          <a:xfrm>
            <a:off x="5072590" y="3962300"/>
            <a:ext cx="885110" cy="553194"/>
            <a:chOff x="4371550" y="2305570"/>
            <a:chExt cx="885110" cy="553194"/>
          </a:xfrm>
        </p:grpSpPr>
        <p:sp>
          <p:nvSpPr>
            <p:cNvPr id="457" name="Rounded Rectangle 456"/>
            <p:cNvSpPr/>
            <p:nvPr/>
          </p:nvSpPr>
          <p:spPr>
            <a:xfrm>
              <a:off x="4371550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8" name="Rounded Rectangle 64"/>
            <p:cNvSpPr txBox="1"/>
            <p:nvPr/>
          </p:nvSpPr>
          <p:spPr>
            <a:xfrm>
              <a:off x="4387752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Matrix-Vector Products</a:t>
              </a:r>
              <a:endParaRPr lang="en-US" sz="800" i="0" kern="1200" dirty="0"/>
            </a:p>
          </p:txBody>
        </p:sp>
      </p:grpSp>
      <p:sp>
        <p:nvSpPr>
          <p:cNvPr id="381" name="Straight Connector 65"/>
          <p:cNvSpPr/>
          <p:nvPr/>
        </p:nvSpPr>
        <p:spPr>
          <a:xfrm>
            <a:off x="4961952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2" name="Group 381"/>
          <p:cNvGrpSpPr/>
          <p:nvPr/>
        </p:nvGrpSpPr>
        <p:grpSpPr>
          <a:xfrm>
            <a:off x="5072590" y="4653793"/>
            <a:ext cx="885110" cy="553194"/>
            <a:chOff x="4371550" y="2997063"/>
            <a:chExt cx="885110" cy="553194"/>
          </a:xfrm>
        </p:grpSpPr>
        <p:sp>
          <p:nvSpPr>
            <p:cNvPr id="455" name="Rounded Rectangle 454"/>
            <p:cNvSpPr/>
            <p:nvPr/>
          </p:nvSpPr>
          <p:spPr>
            <a:xfrm>
              <a:off x="4371550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6" name="Rounded Rectangle 67"/>
            <p:cNvSpPr txBox="1"/>
            <p:nvPr/>
          </p:nvSpPr>
          <p:spPr>
            <a:xfrm>
              <a:off x="4387752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Matrix-Matrix Multiplication</a:t>
              </a:r>
              <a:endParaRPr lang="en-US" sz="800" i="0" kern="1200" dirty="0"/>
            </a:p>
          </p:txBody>
        </p:sp>
      </p:grpSp>
      <p:sp>
        <p:nvSpPr>
          <p:cNvPr id="383" name="Straight Connector 68"/>
          <p:cNvSpPr/>
          <p:nvPr/>
        </p:nvSpPr>
        <p:spPr>
          <a:xfrm>
            <a:off x="4961952" y="2441016"/>
            <a:ext cx="110638" cy="318086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180866"/>
                </a:lnTo>
                <a:lnTo>
                  <a:pt x="110638" y="318086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4" name="Group 383"/>
          <p:cNvGrpSpPr/>
          <p:nvPr/>
        </p:nvGrpSpPr>
        <p:grpSpPr>
          <a:xfrm>
            <a:off x="5072590" y="5345285"/>
            <a:ext cx="885110" cy="553194"/>
            <a:chOff x="4371550" y="3688555"/>
            <a:chExt cx="885110" cy="553194"/>
          </a:xfrm>
        </p:grpSpPr>
        <p:sp>
          <p:nvSpPr>
            <p:cNvPr id="453" name="Rounded Rectangle 452"/>
            <p:cNvSpPr/>
            <p:nvPr/>
          </p:nvSpPr>
          <p:spPr>
            <a:xfrm>
              <a:off x="4371550" y="368855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4" name="Rounded Rectangle 70"/>
            <p:cNvSpPr txBox="1"/>
            <p:nvPr/>
          </p:nvSpPr>
          <p:spPr>
            <a:xfrm>
              <a:off x="4387752" y="370475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Norms</a:t>
              </a:r>
              <a:endParaRPr lang="en-US" sz="800" i="0" kern="1200" dirty="0"/>
            </a:p>
          </p:txBody>
        </p:sp>
      </p:grpSp>
      <p:sp>
        <p:nvSpPr>
          <p:cNvPr id="385" name="Straight Connector 71"/>
          <p:cNvSpPr/>
          <p:nvPr/>
        </p:nvSpPr>
        <p:spPr>
          <a:xfrm>
            <a:off x="4961952" y="2441016"/>
            <a:ext cx="110638" cy="387235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872358"/>
                </a:lnTo>
                <a:lnTo>
                  <a:pt x="110638" y="387235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6" name="Group 385"/>
          <p:cNvGrpSpPr/>
          <p:nvPr/>
        </p:nvGrpSpPr>
        <p:grpSpPr>
          <a:xfrm>
            <a:off x="5072590" y="6036778"/>
            <a:ext cx="885110" cy="553194"/>
            <a:chOff x="4371550" y="4380048"/>
            <a:chExt cx="885110" cy="553194"/>
          </a:xfrm>
        </p:grpSpPr>
        <p:sp>
          <p:nvSpPr>
            <p:cNvPr id="451" name="Rounded Rectangle 450"/>
            <p:cNvSpPr/>
            <p:nvPr/>
          </p:nvSpPr>
          <p:spPr>
            <a:xfrm>
              <a:off x="4371550" y="4380048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2" name="Rounded Rectangle 73"/>
            <p:cNvSpPr txBox="1"/>
            <p:nvPr/>
          </p:nvSpPr>
          <p:spPr>
            <a:xfrm>
              <a:off x="4387752" y="4396250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More on Linear Algebra</a:t>
              </a:r>
              <a:endParaRPr lang="en-US" sz="800" i="0" kern="1200" dirty="0"/>
            </a:p>
          </p:txBody>
        </p:sp>
      </p:grpSp>
      <p:grpSp>
        <p:nvGrpSpPr>
          <p:cNvPr id="387" name="Group 386"/>
          <p:cNvGrpSpPr/>
          <p:nvPr/>
        </p:nvGrpSpPr>
        <p:grpSpPr>
          <a:xfrm>
            <a:off x="6234298" y="1887822"/>
            <a:ext cx="1106388" cy="553194"/>
            <a:chOff x="5533258" y="231092"/>
            <a:chExt cx="1106388" cy="553194"/>
          </a:xfrm>
        </p:grpSpPr>
        <p:sp>
          <p:nvSpPr>
            <p:cNvPr id="449" name="Rounded Rectangle 448"/>
            <p:cNvSpPr/>
            <p:nvPr/>
          </p:nvSpPr>
          <p:spPr>
            <a:xfrm>
              <a:off x="5533258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50" name="Rounded Rectangle 75"/>
            <p:cNvSpPr txBox="1"/>
            <p:nvPr/>
          </p:nvSpPr>
          <p:spPr>
            <a:xfrm>
              <a:off x="5549460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Calculus</a:t>
              </a:r>
              <a:endParaRPr lang="en-US" sz="1200" kern="1200" dirty="0"/>
            </a:p>
          </p:txBody>
        </p:sp>
      </p:grpSp>
      <p:sp>
        <p:nvSpPr>
          <p:cNvPr id="388" name="Straight Connector 76"/>
          <p:cNvSpPr/>
          <p:nvPr/>
        </p:nvSpPr>
        <p:spPr>
          <a:xfrm>
            <a:off x="6344937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9" name="Group 388"/>
          <p:cNvGrpSpPr/>
          <p:nvPr/>
        </p:nvGrpSpPr>
        <p:grpSpPr>
          <a:xfrm>
            <a:off x="6455576" y="2579315"/>
            <a:ext cx="885110" cy="553194"/>
            <a:chOff x="5754536" y="922585"/>
            <a:chExt cx="885110" cy="553194"/>
          </a:xfrm>
        </p:grpSpPr>
        <p:sp>
          <p:nvSpPr>
            <p:cNvPr id="447" name="Rounded Rectangle 446"/>
            <p:cNvSpPr/>
            <p:nvPr/>
          </p:nvSpPr>
          <p:spPr>
            <a:xfrm>
              <a:off x="5754536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8" name="Rounded Rectangle 78"/>
            <p:cNvSpPr txBox="1"/>
            <p:nvPr/>
          </p:nvSpPr>
          <p:spPr>
            <a:xfrm>
              <a:off x="5770738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Derivatives and Differentiation</a:t>
              </a:r>
              <a:endParaRPr lang="en-US" sz="800" kern="1200" dirty="0"/>
            </a:p>
          </p:txBody>
        </p:sp>
      </p:grpSp>
      <p:sp>
        <p:nvSpPr>
          <p:cNvPr id="390" name="Straight Connector 79"/>
          <p:cNvSpPr/>
          <p:nvPr/>
        </p:nvSpPr>
        <p:spPr>
          <a:xfrm>
            <a:off x="6344937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1" name="Group 390"/>
          <p:cNvGrpSpPr/>
          <p:nvPr/>
        </p:nvGrpSpPr>
        <p:grpSpPr>
          <a:xfrm>
            <a:off x="6455576" y="3270807"/>
            <a:ext cx="885110" cy="553194"/>
            <a:chOff x="5754536" y="1614077"/>
            <a:chExt cx="885110" cy="553194"/>
          </a:xfrm>
        </p:grpSpPr>
        <p:sp>
          <p:nvSpPr>
            <p:cNvPr id="445" name="Rounded Rectangle 444"/>
            <p:cNvSpPr/>
            <p:nvPr/>
          </p:nvSpPr>
          <p:spPr>
            <a:xfrm>
              <a:off x="5754536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6" name="Rounded Rectangle 81"/>
            <p:cNvSpPr txBox="1"/>
            <p:nvPr/>
          </p:nvSpPr>
          <p:spPr>
            <a:xfrm>
              <a:off x="5770738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Partial Derivatives</a:t>
              </a:r>
              <a:endParaRPr lang="en-US" sz="800" kern="1200" dirty="0"/>
            </a:p>
          </p:txBody>
        </p:sp>
      </p:grpSp>
      <p:sp>
        <p:nvSpPr>
          <p:cNvPr id="392" name="Straight Connector 82"/>
          <p:cNvSpPr/>
          <p:nvPr/>
        </p:nvSpPr>
        <p:spPr>
          <a:xfrm>
            <a:off x="6344937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3" name="Group 392"/>
          <p:cNvGrpSpPr/>
          <p:nvPr/>
        </p:nvGrpSpPr>
        <p:grpSpPr>
          <a:xfrm>
            <a:off x="6455576" y="3962300"/>
            <a:ext cx="885110" cy="553194"/>
            <a:chOff x="5754536" y="2305570"/>
            <a:chExt cx="885110" cy="553194"/>
          </a:xfrm>
        </p:grpSpPr>
        <p:sp>
          <p:nvSpPr>
            <p:cNvPr id="443" name="Rounded Rectangle 442"/>
            <p:cNvSpPr/>
            <p:nvPr/>
          </p:nvSpPr>
          <p:spPr>
            <a:xfrm>
              <a:off x="5754536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4" name="Rounded Rectangle 84"/>
            <p:cNvSpPr txBox="1"/>
            <p:nvPr/>
          </p:nvSpPr>
          <p:spPr>
            <a:xfrm>
              <a:off x="5770738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Gradients</a:t>
              </a:r>
              <a:endParaRPr lang="en-US" sz="800" kern="1200" dirty="0"/>
            </a:p>
          </p:txBody>
        </p:sp>
      </p:grpSp>
      <p:sp>
        <p:nvSpPr>
          <p:cNvPr id="394" name="Straight Connector 85"/>
          <p:cNvSpPr/>
          <p:nvPr/>
        </p:nvSpPr>
        <p:spPr>
          <a:xfrm>
            <a:off x="6344937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5" name="Group 394"/>
          <p:cNvGrpSpPr/>
          <p:nvPr/>
        </p:nvGrpSpPr>
        <p:grpSpPr>
          <a:xfrm>
            <a:off x="6455576" y="4653793"/>
            <a:ext cx="885110" cy="553194"/>
            <a:chOff x="5754536" y="2997063"/>
            <a:chExt cx="885110" cy="553194"/>
          </a:xfrm>
        </p:grpSpPr>
        <p:sp>
          <p:nvSpPr>
            <p:cNvPr id="441" name="Rounded Rectangle 440"/>
            <p:cNvSpPr/>
            <p:nvPr/>
          </p:nvSpPr>
          <p:spPr>
            <a:xfrm>
              <a:off x="5754536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2" name="Rounded Rectangle 87"/>
            <p:cNvSpPr txBox="1"/>
            <p:nvPr/>
          </p:nvSpPr>
          <p:spPr>
            <a:xfrm>
              <a:off x="5770738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Chain Rule</a:t>
              </a:r>
              <a:endParaRPr lang="en-US" sz="800" kern="1200" dirty="0"/>
            </a:p>
          </p:txBody>
        </p:sp>
      </p:grpSp>
      <p:grpSp>
        <p:nvGrpSpPr>
          <p:cNvPr id="396" name="Group 395"/>
          <p:cNvGrpSpPr/>
          <p:nvPr/>
        </p:nvGrpSpPr>
        <p:grpSpPr>
          <a:xfrm>
            <a:off x="7617283" y="1887822"/>
            <a:ext cx="1106388" cy="553194"/>
            <a:chOff x="6916243" y="231092"/>
            <a:chExt cx="1106388" cy="553194"/>
          </a:xfrm>
        </p:grpSpPr>
        <p:sp>
          <p:nvSpPr>
            <p:cNvPr id="439" name="Rounded Rectangle 438"/>
            <p:cNvSpPr/>
            <p:nvPr/>
          </p:nvSpPr>
          <p:spPr>
            <a:xfrm>
              <a:off x="6916243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40" name="Rounded Rectangle 89"/>
            <p:cNvSpPr txBox="1"/>
            <p:nvPr/>
          </p:nvSpPr>
          <p:spPr>
            <a:xfrm>
              <a:off x="6932445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Automatic Differentiation</a:t>
              </a:r>
              <a:endParaRPr lang="en-US" sz="1200" kern="1200" dirty="0"/>
            </a:p>
          </p:txBody>
        </p:sp>
      </p:grpSp>
      <p:sp>
        <p:nvSpPr>
          <p:cNvPr id="397" name="Straight Connector 90"/>
          <p:cNvSpPr/>
          <p:nvPr/>
        </p:nvSpPr>
        <p:spPr>
          <a:xfrm>
            <a:off x="7727922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8" name="Group 397"/>
          <p:cNvGrpSpPr/>
          <p:nvPr/>
        </p:nvGrpSpPr>
        <p:grpSpPr>
          <a:xfrm>
            <a:off x="7838561" y="2579315"/>
            <a:ext cx="885110" cy="553194"/>
            <a:chOff x="7137521" y="922585"/>
            <a:chExt cx="885110" cy="553194"/>
          </a:xfrm>
        </p:grpSpPr>
        <p:sp>
          <p:nvSpPr>
            <p:cNvPr id="437" name="Rounded Rectangle 436"/>
            <p:cNvSpPr/>
            <p:nvPr/>
          </p:nvSpPr>
          <p:spPr>
            <a:xfrm>
              <a:off x="7137521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8" name="Rounded Rectangle 92"/>
            <p:cNvSpPr txBox="1"/>
            <p:nvPr/>
          </p:nvSpPr>
          <p:spPr>
            <a:xfrm>
              <a:off x="7153723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A Simple Example</a:t>
              </a:r>
              <a:endParaRPr lang="en-US" sz="800" kern="1200" dirty="0"/>
            </a:p>
          </p:txBody>
        </p:sp>
      </p:grpSp>
      <p:sp>
        <p:nvSpPr>
          <p:cNvPr id="399" name="Straight Connector 93"/>
          <p:cNvSpPr/>
          <p:nvPr/>
        </p:nvSpPr>
        <p:spPr>
          <a:xfrm>
            <a:off x="7727922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0" name="Group 399"/>
          <p:cNvGrpSpPr/>
          <p:nvPr/>
        </p:nvGrpSpPr>
        <p:grpSpPr>
          <a:xfrm>
            <a:off x="7838561" y="3270807"/>
            <a:ext cx="885110" cy="553194"/>
            <a:chOff x="7137521" y="1614077"/>
            <a:chExt cx="885110" cy="553194"/>
          </a:xfrm>
        </p:grpSpPr>
        <p:sp>
          <p:nvSpPr>
            <p:cNvPr id="435" name="Rounded Rectangle 434"/>
            <p:cNvSpPr/>
            <p:nvPr/>
          </p:nvSpPr>
          <p:spPr>
            <a:xfrm>
              <a:off x="7137521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6" name="Rounded Rectangle 95"/>
            <p:cNvSpPr txBox="1"/>
            <p:nvPr/>
          </p:nvSpPr>
          <p:spPr>
            <a:xfrm>
              <a:off x="7153723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Backward for Non-Scalar Variables</a:t>
              </a:r>
              <a:endParaRPr lang="en-US" sz="800" kern="1200" dirty="0"/>
            </a:p>
          </p:txBody>
        </p:sp>
      </p:grpSp>
      <p:sp>
        <p:nvSpPr>
          <p:cNvPr id="401" name="Straight Connector 96"/>
          <p:cNvSpPr/>
          <p:nvPr/>
        </p:nvSpPr>
        <p:spPr>
          <a:xfrm>
            <a:off x="7727922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2" name="Group 401"/>
          <p:cNvGrpSpPr/>
          <p:nvPr/>
        </p:nvGrpSpPr>
        <p:grpSpPr>
          <a:xfrm>
            <a:off x="7838561" y="3962300"/>
            <a:ext cx="885110" cy="553194"/>
            <a:chOff x="7137521" y="2305570"/>
            <a:chExt cx="885110" cy="553194"/>
          </a:xfrm>
        </p:grpSpPr>
        <p:sp>
          <p:nvSpPr>
            <p:cNvPr id="433" name="Rounded Rectangle 432"/>
            <p:cNvSpPr/>
            <p:nvPr/>
          </p:nvSpPr>
          <p:spPr>
            <a:xfrm>
              <a:off x="7137521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4" name="Rounded Rectangle 98"/>
            <p:cNvSpPr txBox="1"/>
            <p:nvPr/>
          </p:nvSpPr>
          <p:spPr>
            <a:xfrm>
              <a:off x="7153723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Detaching Computation</a:t>
              </a:r>
              <a:endParaRPr lang="en-US" sz="800" kern="1200" dirty="0"/>
            </a:p>
          </p:txBody>
        </p:sp>
      </p:grpSp>
      <p:sp>
        <p:nvSpPr>
          <p:cNvPr id="403" name="Straight Connector 99"/>
          <p:cNvSpPr/>
          <p:nvPr/>
        </p:nvSpPr>
        <p:spPr>
          <a:xfrm>
            <a:off x="7727922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4" name="Group 403"/>
          <p:cNvGrpSpPr/>
          <p:nvPr/>
        </p:nvGrpSpPr>
        <p:grpSpPr>
          <a:xfrm>
            <a:off x="7838561" y="4653793"/>
            <a:ext cx="885110" cy="553194"/>
            <a:chOff x="7137521" y="2997063"/>
            <a:chExt cx="885110" cy="553194"/>
          </a:xfrm>
        </p:grpSpPr>
        <p:sp>
          <p:nvSpPr>
            <p:cNvPr id="431" name="Rounded Rectangle 430"/>
            <p:cNvSpPr/>
            <p:nvPr/>
          </p:nvSpPr>
          <p:spPr>
            <a:xfrm>
              <a:off x="7137521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2" name="Rounded Rectangle 101"/>
            <p:cNvSpPr txBox="1"/>
            <p:nvPr/>
          </p:nvSpPr>
          <p:spPr>
            <a:xfrm>
              <a:off x="7153723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Computing the Gradient of Python Control Flow</a:t>
              </a:r>
              <a:endParaRPr lang="en-US" sz="800" kern="1200" dirty="0"/>
            </a:p>
          </p:txBody>
        </p:sp>
      </p:grpSp>
      <p:grpSp>
        <p:nvGrpSpPr>
          <p:cNvPr id="405" name="Group 404"/>
          <p:cNvGrpSpPr/>
          <p:nvPr/>
        </p:nvGrpSpPr>
        <p:grpSpPr>
          <a:xfrm>
            <a:off x="9000269" y="1887822"/>
            <a:ext cx="1106388" cy="553194"/>
            <a:chOff x="8299229" y="231092"/>
            <a:chExt cx="1106388" cy="553194"/>
          </a:xfrm>
        </p:grpSpPr>
        <p:sp>
          <p:nvSpPr>
            <p:cNvPr id="429" name="Rounded Rectangle 428"/>
            <p:cNvSpPr/>
            <p:nvPr/>
          </p:nvSpPr>
          <p:spPr>
            <a:xfrm>
              <a:off x="8299229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0" name="Rounded Rectangle 103"/>
            <p:cNvSpPr txBox="1"/>
            <p:nvPr/>
          </p:nvSpPr>
          <p:spPr>
            <a:xfrm>
              <a:off x="8315431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Probability</a:t>
              </a:r>
              <a:endParaRPr lang="en-US" sz="1200" kern="1200" dirty="0"/>
            </a:p>
          </p:txBody>
        </p:sp>
      </p:grpSp>
      <p:sp>
        <p:nvSpPr>
          <p:cNvPr id="406" name="Straight Connector 104"/>
          <p:cNvSpPr/>
          <p:nvPr/>
        </p:nvSpPr>
        <p:spPr>
          <a:xfrm>
            <a:off x="9110908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7" name="Group 406"/>
          <p:cNvGrpSpPr/>
          <p:nvPr/>
        </p:nvGrpSpPr>
        <p:grpSpPr>
          <a:xfrm>
            <a:off x="9221546" y="2579315"/>
            <a:ext cx="885110" cy="553194"/>
            <a:chOff x="8520506" y="922585"/>
            <a:chExt cx="885110" cy="553194"/>
          </a:xfrm>
        </p:grpSpPr>
        <p:sp>
          <p:nvSpPr>
            <p:cNvPr id="427" name="Rounded Rectangle 426"/>
            <p:cNvSpPr/>
            <p:nvPr/>
          </p:nvSpPr>
          <p:spPr>
            <a:xfrm>
              <a:off x="8520506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8" name="Rounded Rectangle 106"/>
            <p:cNvSpPr txBox="1"/>
            <p:nvPr/>
          </p:nvSpPr>
          <p:spPr>
            <a:xfrm>
              <a:off x="8536708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Basic Probability Theory</a:t>
              </a:r>
              <a:endParaRPr lang="en-US" sz="800" kern="1200" dirty="0"/>
            </a:p>
          </p:txBody>
        </p:sp>
      </p:grpSp>
      <p:sp>
        <p:nvSpPr>
          <p:cNvPr id="408" name="Straight Connector 107"/>
          <p:cNvSpPr/>
          <p:nvPr/>
        </p:nvSpPr>
        <p:spPr>
          <a:xfrm>
            <a:off x="9110908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9" name="Group 408"/>
          <p:cNvGrpSpPr/>
          <p:nvPr/>
        </p:nvGrpSpPr>
        <p:grpSpPr>
          <a:xfrm>
            <a:off x="9221546" y="3270807"/>
            <a:ext cx="885110" cy="553194"/>
            <a:chOff x="8520506" y="1614077"/>
            <a:chExt cx="885110" cy="553194"/>
          </a:xfrm>
        </p:grpSpPr>
        <p:sp>
          <p:nvSpPr>
            <p:cNvPr id="425" name="Rounded Rectangle 424"/>
            <p:cNvSpPr/>
            <p:nvPr/>
          </p:nvSpPr>
          <p:spPr>
            <a:xfrm>
              <a:off x="8520506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6" name="Rounded Rectangle 109"/>
            <p:cNvSpPr txBox="1"/>
            <p:nvPr/>
          </p:nvSpPr>
          <p:spPr>
            <a:xfrm>
              <a:off x="8536708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Dealing with Multiple Random Variables</a:t>
              </a:r>
              <a:endParaRPr lang="en-US" sz="800" kern="1200" dirty="0"/>
            </a:p>
          </p:txBody>
        </p:sp>
      </p:grpSp>
      <p:sp>
        <p:nvSpPr>
          <p:cNvPr id="410" name="Straight Connector 110"/>
          <p:cNvSpPr/>
          <p:nvPr/>
        </p:nvSpPr>
        <p:spPr>
          <a:xfrm>
            <a:off x="9110908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11" name="Group 410"/>
          <p:cNvGrpSpPr/>
          <p:nvPr/>
        </p:nvGrpSpPr>
        <p:grpSpPr>
          <a:xfrm>
            <a:off x="9221546" y="3962300"/>
            <a:ext cx="885110" cy="553194"/>
            <a:chOff x="8520506" y="2305570"/>
            <a:chExt cx="885110" cy="553194"/>
          </a:xfrm>
        </p:grpSpPr>
        <p:sp>
          <p:nvSpPr>
            <p:cNvPr id="423" name="Rounded Rectangle 422"/>
            <p:cNvSpPr/>
            <p:nvPr/>
          </p:nvSpPr>
          <p:spPr>
            <a:xfrm>
              <a:off x="8520506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4" name="Rounded Rectangle 112"/>
            <p:cNvSpPr txBox="1"/>
            <p:nvPr/>
          </p:nvSpPr>
          <p:spPr>
            <a:xfrm>
              <a:off x="8536708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Expectation and Variance</a:t>
              </a:r>
              <a:endParaRPr lang="en-US" sz="800" kern="1200" dirty="0"/>
            </a:p>
          </p:txBody>
        </p:sp>
      </p:grpSp>
      <p:grpSp>
        <p:nvGrpSpPr>
          <p:cNvPr id="412" name="Group 411"/>
          <p:cNvGrpSpPr/>
          <p:nvPr/>
        </p:nvGrpSpPr>
        <p:grpSpPr>
          <a:xfrm>
            <a:off x="10383254" y="1887822"/>
            <a:ext cx="1106388" cy="553194"/>
            <a:chOff x="9682214" y="231092"/>
            <a:chExt cx="1106388" cy="553194"/>
          </a:xfrm>
        </p:grpSpPr>
        <p:sp>
          <p:nvSpPr>
            <p:cNvPr id="421" name="Rounded Rectangle 420"/>
            <p:cNvSpPr/>
            <p:nvPr/>
          </p:nvSpPr>
          <p:spPr>
            <a:xfrm>
              <a:off x="9682214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2" name="Rounded Rectangle 114"/>
            <p:cNvSpPr txBox="1"/>
            <p:nvPr/>
          </p:nvSpPr>
          <p:spPr>
            <a:xfrm>
              <a:off x="9698416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Documentation</a:t>
              </a:r>
              <a:endParaRPr lang="en-US" sz="1200" kern="1200" dirty="0"/>
            </a:p>
          </p:txBody>
        </p:sp>
      </p:grpSp>
      <p:sp>
        <p:nvSpPr>
          <p:cNvPr id="413" name="Straight Connector 115"/>
          <p:cNvSpPr/>
          <p:nvPr/>
        </p:nvSpPr>
        <p:spPr>
          <a:xfrm>
            <a:off x="10493893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14" name="Group 413"/>
          <p:cNvGrpSpPr/>
          <p:nvPr/>
        </p:nvGrpSpPr>
        <p:grpSpPr>
          <a:xfrm>
            <a:off x="10604532" y="2579315"/>
            <a:ext cx="885110" cy="553194"/>
            <a:chOff x="9903492" y="922585"/>
            <a:chExt cx="885110" cy="553194"/>
          </a:xfrm>
        </p:grpSpPr>
        <p:sp>
          <p:nvSpPr>
            <p:cNvPr id="419" name="Rounded Rectangle 418"/>
            <p:cNvSpPr/>
            <p:nvPr/>
          </p:nvSpPr>
          <p:spPr>
            <a:xfrm>
              <a:off x="9903492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0" name="Rounded Rectangle 117"/>
            <p:cNvSpPr txBox="1"/>
            <p:nvPr/>
          </p:nvSpPr>
          <p:spPr>
            <a:xfrm>
              <a:off x="9919694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Finding All the Functions and Classes in a Module</a:t>
              </a:r>
              <a:endParaRPr lang="en-US" sz="800" kern="1200" dirty="0"/>
            </a:p>
          </p:txBody>
        </p:sp>
      </p:grpSp>
      <p:sp>
        <p:nvSpPr>
          <p:cNvPr id="415" name="Straight Connector 118"/>
          <p:cNvSpPr/>
          <p:nvPr/>
        </p:nvSpPr>
        <p:spPr>
          <a:xfrm>
            <a:off x="10493893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16" name="Group 415"/>
          <p:cNvGrpSpPr/>
          <p:nvPr/>
        </p:nvGrpSpPr>
        <p:grpSpPr>
          <a:xfrm>
            <a:off x="10604532" y="3270807"/>
            <a:ext cx="885110" cy="553194"/>
            <a:chOff x="9903492" y="1614077"/>
            <a:chExt cx="885110" cy="553194"/>
          </a:xfrm>
        </p:grpSpPr>
        <p:sp>
          <p:nvSpPr>
            <p:cNvPr id="417" name="Rounded Rectangle 416"/>
            <p:cNvSpPr/>
            <p:nvPr/>
          </p:nvSpPr>
          <p:spPr>
            <a:xfrm>
              <a:off x="9903492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18" name="Rounded Rectangle 120"/>
            <p:cNvSpPr txBox="1"/>
            <p:nvPr/>
          </p:nvSpPr>
          <p:spPr>
            <a:xfrm>
              <a:off x="9919694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Finding the Usage of Specific Functions and Classes</a:t>
              </a:r>
              <a:endParaRPr lang="en-US" sz="800" kern="1200" dirty="0"/>
            </a:p>
          </p:txBody>
        </p:sp>
      </p:grpSp>
      <p:cxnSp>
        <p:nvCxnSpPr>
          <p:cNvPr id="501" name="Curved Connector 500"/>
          <p:cNvCxnSpPr>
            <a:endCxn id="500" idx="0"/>
          </p:cNvCxnSpPr>
          <p:nvPr/>
        </p:nvCxnSpPr>
        <p:spPr>
          <a:xfrm rot="10800000" flipV="1">
            <a:off x="1255552" y="1573438"/>
            <a:ext cx="4717259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Curved Connector 501"/>
          <p:cNvCxnSpPr>
            <a:endCxn id="485" idx="0"/>
          </p:cNvCxnSpPr>
          <p:nvPr/>
        </p:nvCxnSpPr>
        <p:spPr>
          <a:xfrm rot="10800000" flipV="1">
            <a:off x="2638536" y="1573438"/>
            <a:ext cx="3334274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Curved Connector 503"/>
          <p:cNvCxnSpPr>
            <a:endCxn id="478" idx="0"/>
          </p:cNvCxnSpPr>
          <p:nvPr/>
        </p:nvCxnSpPr>
        <p:spPr>
          <a:xfrm rot="10800000" flipV="1">
            <a:off x="4021522" y="1573438"/>
            <a:ext cx="1951289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Curved Connector 505"/>
          <p:cNvCxnSpPr>
            <a:endCxn id="464" idx="0"/>
          </p:cNvCxnSpPr>
          <p:nvPr/>
        </p:nvCxnSpPr>
        <p:spPr>
          <a:xfrm rot="10800000" flipV="1">
            <a:off x="5404508" y="1573438"/>
            <a:ext cx="568303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Curved Connector 507"/>
          <p:cNvCxnSpPr>
            <a:endCxn id="450" idx="0"/>
          </p:cNvCxnSpPr>
          <p:nvPr/>
        </p:nvCxnSpPr>
        <p:spPr>
          <a:xfrm>
            <a:off x="5972810" y="1573439"/>
            <a:ext cx="814682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Curved Connector 509"/>
          <p:cNvCxnSpPr>
            <a:endCxn id="439" idx="0"/>
          </p:cNvCxnSpPr>
          <p:nvPr/>
        </p:nvCxnSpPr>
        <p:spPr>
          <a:xfrm>
            <a:off x="5972810" y="1573439"/>
            <a:ext cx="2197667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Curved Connector 511"/>
          <p:cNvCxnSpPr>
            <a:endCxn id="429" idx="0"/>
          </p:cNvCxnSpPr>
          <p:nvPr/>
        </p:nvCxnSpPr>
        <p:spPr>
          <a:xfrm>
            <a:off x="5972810" y="1573439"/>
            <a:ext cx="3580653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Curved Connector 513"/>
          <p:cNvCxnSpPr>
            <a:endCxn id="421" idx="0"/>
          </p:cNvCxnSpPr>
          <p:nvPr/>
        </p:nvCxnSpPr>
        <p:spPr>
          <a:xfrm>
            <a:off x="5972810" y="1573439"/>
            <a:ext cx="4963638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Oval 171"/>
          <p:cNvSpPr/>
          <p:nvPr/>
        </p:nvSpPr>
        <p:spPr>
          <a:xfrm>
            <a:off x="4758990" y="2397093"/>
            <a:ext cx="1502968" cy="869874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2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dirty="0"/>
              <a:t>Reduction</a:t>
            </a:r>
            <a:endParaRPr lang="en-US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30629" y="1477352"/>
                <a:ext cx="8744958" cy="9930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In </a:t>
                </a:r>
                <a:r>
                  <a:rPr lang="en-GB" sz="1900" dirty="0">
                    <a:solidFill>
                      <a:srgbClr val="002060"/>
                    </a:solidFill>
                  </a:rPr>
                  <a:t>mathematical notation, we express sums using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the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∑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GB" sz="1900" dirty="0">
                    <a:solidFill>
                      <a:srgbClr val="002060"/>
                    </a:solidFill>
                  </a:rPr>
                  <a:t>symbol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>
                    <a:solidFill>
                      <a:srgbClr val="002060"/>
                    </a:solidFill>
                  </a:rPr>
                  <a:t>To express the sum of the elements in a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vector </a:t>
                </a:r>
                <a14:m>
                  <m:oMath xmlns:m="http://schemas.openxmlformats.org/officeDocument/2006/math">
                    <m:r>
                      <a:rPr lang="en-GB" sz="19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GB" sz="1900" dirty="0">
                    <a:solidFill>
                      <a:srgbClr val="002060"/>
                    </a:solidFill>
                  </a:rPr>
                  <a:t>of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length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, </a:t>
                </a:r>
                <a:r>
                  <a:rPr lang="en-GB" sz="1900" dirty="0">
                    <a:solidFill>
                      <a:srgbClr val="002060"/>
                    </a:solidFill>
                  </a:rPr>
                  <a:t>we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write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5"/>
                          </m:rP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r>
                          <a:rPr lang="en-GB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𝑥𝑖</m:t>
                        </m:r>
                      </m:e>
                    </m:nary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 . </a:t>
                </a:r>
                <a:endParaRPr lang="en-GB" sz="1900" dirty="0" smtClean="0">
                  <a:solidFill>
                    <a:srgbClr val="00206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In </a:t>
                </a:r>
                <a:r>
                  <a:rPr lang="en-GB" sz="1900" dirty="0">
                    <a:solidFill>
                      <a:srgbClr val="002060"/>
                    </a:solidFill>
                  </a:rPr>
                  <a:t>code, we can just call the function for calculating the sum.</a:t>
                </a:r>
                <a:endParaRPr lang="en-GB" sz="1900" dirty="0" smtClean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29" y="1477352"/>
                <a:ext cx="8744958" cy="993029"/>
              </a:xfrm>
              <a:prstGeom prst="rect">
                <a:avLst/>
              </a:prstGeom>
              <a:blipFill>
                <a:blip r:embed="rId3"/>
                <a:stretch>
                  <a:fillRect l="-488" t="-14724" b="-40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/>
              <p:cNvSpPr txBox="1"/>
              <p:nvPr/>
            </p:nvSpPr>
            <p:spPr>
              <a:xfrm>
                <a:off x="130629" y="3807452"/>
                <a:ext cx="10933442" cy="10036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We can express sums over the elements of tensors of arbitrary shape. 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 smtClean="0">
                    <a:solidFill>
                      <a:srgbClr val="FB8072"/>
                    </a:solidFill>
                  </a:rPr>
                  <a:t>For </a:t>
                </a:r>
                <a:r>
                  <a:rPr lang="en-GB" sz="1900" dirty="0">
                    <a:solidFill>
                      <a:srgbClr val="FB8072"/>
                    </a:solidFill>
                  </a:rPr>
                  <a:t>example, the sum of the elements of an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1900" dirty="0" smtClean="0">
                    <a:solidFill>
                      <a:srgbClr val="FB8072"/>
                    </a:solidFill>
                  </a:rPr>
                  <a:t> matrix </a:t>
                </a:r>
                <a14:m>
                  <m:oMath xmlns:m="http://schemas.openxmlformats.org/officeDocument/2006/math">
                    <m:r>
                      <a:rPr lang="en-GB" sz="1900" b="1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GB" sz="1900" dirty="0">
                    <a:solidFill>
                      <a:srgbClr val="FB8072"/>
                    </a:solidFill>
                  </a:rPr>
                  <a:t> could be written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GB" sz="1900" i="1" smtClean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1900" b="0" i="1" smtClean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900" b="0" i="1" smtClean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5"/>
                          </m:rPr>
                          <a:rPr lang="en-US" sz="1900" b="0" i="1" smtClean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1900" b="0" i="1" smtClean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GB" sz="1900" i="1" smtClean="0">
                                <a:solidFill>
                                  <a:srgbClr val="FB807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900" b="0" i="1" smtClean="0">
                                <a:solidFill>
                                  <a:srgbClr val="FB8072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900" b="0" i="1" smtClean="0">
                                <a:solidFill>
                                  <a:srgbClr val="FB8072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brk m:alnAt="23"/>
                              </m:rPr>
                              <a:rPr lang="en-US" sz="1900" b="0" i="1" smtClean="0">
                                <a:solidFill>
                                  <a:srgbClr val="FB807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900" b="0" i="1" smtClean="0">
                                <a:solidFill>
                                  <a:srgbClr val="FB8072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1900" b="0" i="1" smtClean="0">
                                    <a:solidFill>
                                      <a:srgbClr val="FB807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900" b="0" i="1" smtClean="0">
                                    <a:solidFill>
                                      <a:srgbClr val="FB8072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900" b="0" i="1" smtClean="0">
                                    <a:solidFill>
                                      <a:srgbClr val="FB8072"/>
                                    </a:solidFill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r>
                  <a:rPr lang="en-GB" sz="1900" dirty="0" smtClean="0">
                    <a:solidFill>
                      <a:srgbClr val="FB8072"/>
                    </a:solidFill>
                  </a:rPr>
                  <a:t>.</a:t>
                </a:r>
                <a:endParaRPr lang="en-US" sz="1900" b="1" dirty="0">
                  <a:solidFill>
                    <a:srgbClr val="FB8072"/>
                  </a:solidFill>
                </a:endParaRP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>
                    <a:solidFill>
                      <a:srgbClr val="FB8072"/>
                    </a:solidFill>
                  </a:rPr>
                  <a:t>By default, invoking the function for calculating the sum </a:t>
                </a:r>
                <a:r>
                  <a:rPr lang="en-GB" sz="1900" i="1" dirty="0">
                    <a:solidFill>
                      <a:srgbClr val="FB8072"/>
                    </a:solidFill>
                  </a:rPr>
                  <a:t>reduces</a:t>
                </a:r>
                <a:r>
                  <a:rPr lang="en-GB" sz="1900" dirty="0">
                    <a:solidFill>
                      <a:srgbClr val="FB8072"/>
                    </a:solidFill>
                  </a:rPr>
                  <a:t> a tensor along all its axes to a scalar</a:t>
                </a:r>
                <a:r>
                  <a:rPr lang="en-GB" sz="1900" dirty="0" smtClean="0">
                    <a:solidFill>
                      <a:srgbClr val="FB8072"/>
                    </a:solidFill>
                  </a:rPr>
                  <a:t>.</a:t>
                </a:r>
                <a:endParaRPr lang="en-GB" sz="1900" dirty="0">
                  <a:solidFill>
                    <a:srgbClr val="FB8072"/>
                  </a:solidFill>
                </a:endParaRPr>
              </a:p>
            </p:txBody>
          </p:sp>
        </mc:Choice>
        <mc:Fallback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29" y="3807452"/>
                <a:ext cx="10933442" cy="1003608"/>
              </a:xfrm>
              <a:prstGeom prst="rect">
                <a:avLst/>
              </a:prstGeom>
              <a:blipFill>
                <a:blip r:embed="rId4"/>
                <a:stretch>
                  <a:fillRect l="-390" t="-16463" b="-378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/>
          <p:cNvSpPr/>
          <p:nvPr/>
        </p:nvSpPr>
        <p:spPr>
          <a:xfrm>
            <a:off x="435427" y="2530169"/>
            <a:ext cx="11199846" cy="58477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x 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np.arange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AE81FF"/>
                </a:solidFill>
                <a:latin typeface="Courier New" panose="02070309020205020404" pitchFamily="49" charset="0"/>
              </a:rPr>
              <a:t>4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x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x.</a:t>
            </a:r>
            <a:r>
              <a:rPr lang="en-US" sz="1600" dirty="0" err="1">
                <a:solidFill>
                  <a:srgbClr val="66D9EF"/>
                </a:solidFill>
                <a:latin typeface="Courier New" panose="02070309020205020404" pitchFamily="49" charset="0"/>
              </a:rPr>
              <a:t>sum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()</a:t>
            </a:r>
            <a:endParaRPr lang="en-US" sz="16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35427" y="4840630"/>
            <a:ext cx="11199846" cy="33855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A.shape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A.</a:t>
            </a:r>
            <a:r>
              <a:rPr lang="en-US" sz="1600" dirty="0" err="1">
                <a:solidFill>
                  <a:srgbClr val="66D9EF"/>
                </a:solidFill>
                <a:latin typeface="Courier New" panose="02070309020205020404" pitchFamily="49" charset="0"/>
              </a:rPr>
              <a:t>sum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()</a:t>
            </a:r>
            <a:endParaRPr lang="en-US" sz="16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615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dirty="0"/>
              <a:t>Reduction</a:t>
            </a:r>
            <a:endParaRPr lang="en-US" sz="4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130628" y="1605992"/>
                <a:ext cx="12229053" cy="15542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We </a:t>
                </a:r>
                <a:r>
                  <a:rPr lang="en-GB" sz="1900" dirty="0">
                    <a:solidFill>
                      <a:srgbClr val="002060"/>
                    </a:solidFill>
                  </a:rPr>
                  <a:t>can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specify </a:t>
                </a:r>
                <a:r>
                  <a:rPr lang="en-GB" sz="1900" dirty="0">
                    <a:solidFill>
                      <a:srgbClr val="002060"/>
                    </a:solidFill>
                  </a:rPr>
                  <a:t>the axes along which the tensor is reduced via summation.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Take </a:t>
                </a:r>
                <a:r>
                  <a:rPr lang="en-GB" sz="1900" dirty="0">
                    <a:solidFill>
                      <a:srgbClr val="002060"/>
                    </a:solidFill>
                  </a:rPr>
                  <a:t>matrices as an example. </a:t>
                </a:r>
                <a:endParaRPr lang="en-GB" sz="1900" dirty="0" smtClean="0">
                  <a:solidFill>
                    <a:srgbClr val="002060"/>
                  </a:solidFill>
                </a:endParaRP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 smtClean="0">
                    <a:solidFill>
                      <a:srgbClr val="FB8072"/>
                    </a:solidFill>
                  </a:rPr>
                  <a:t>To </a:t>
                </a:r>
                <a:r>
                  <a:rPr lang="en-GB" sz="1900" dirty="0">
                    <a:solidFill>
                      <a:srgbClr val="FB8072"/>
                    </a:solidFill>
                  </a:rPr>
                  <a:t>reduce the row dimension (axis 0) by summing up elements of all the rows, we specify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𝑎𝑥𝑖𝑠</m:t>
                    </m:r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GB" sz="1900" dirty="0">
                    <a:solidFill>
                      <a:srgbClr val="FB8072"/>
                    </a:solidFill>
                  </a:rPr>
                  <a:t> when </a:t>
                </a:r>
                <a:r>
                  <a:rPr lang="en-GB" sz="1900" dirty="0" smtClean="0">
                    <a:solidFill>
                      <a:srgbClr val="FB8072"/>
                    </a:solidFill>
                  </a:rPr>
                  <a:t>invoking</a:t>
                </a:r>
                <a:br>
                  <a:rPr lang="en-GB" sz="1900" dirty="0" smtClean="0">
                    <a:solidFill>
                      <a:srgbClr val="FB8072"/>
                    </a:solidFill>
                  </a:rPr>
                </a:br>
                <a:r>
                  <a:rPr lang="en-GB" sz="1900" dirty="0" smtClean="0">
                    <a:solidFill>
                      <a:srgbClr val="FB8072"/>
                    </a:solidFill>
                  </a:rPr>
                  <a:t>the </a:t>
                </a:r>
                <a:r>
                  <a:rPr lang="en-GB" sz="1900" dirty="0">
                    <a:solidFill>
                      <a:srgbClr val="FB8072"/>
                    </a:solidFill>
                  </a:rPr>
                  <a:t>function. </a:t>
                </a:r>
                <a:endParaRPr lang="en-GB" sz="1900" dirty="0" smtClean="0">
                  <a:solidFill>
                    <a:srgbClr val="FB8072"/>
                  </a:solidFill>
                </a:endParaRP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 smtClean="0">
                    <a:solidFill>
                      <a:srgbClr val="FB8072"/>
                    </a:solidFill>
                  </a:rPr>
                  <a:t>Since </a:t>
                </a:r>
                <a:r>
                  <a:rPr lang="en-GB" sz="1900" dirty="0">
                    <a:solidFill>
                      <a:srgbClr val="FB8072"/>
                    </a:solidFill>
                  </a:rPr>
                  <a:t>the input matrix reduces along axis 0 to generate the output vector, the dimension of axis 0 of the input is </a:t>
                </a:r>
                <a:r>
                  <a:rPr lang="en-GB" sz="1900" dirty="0" smtClean="0">
                    <a:solidFill>
                      <a:srgbClr val="FB8072"/>
                    </a:solidFill>
                  </a:rPr>
                  <a:t/>
                </a:r>
                <a:br>
                  <a:rPr lang="en-GB" sz="1900" dirty="0" smtClean="0">
                    <a:solidFill>
                      <a:srgbClr val="FB8072"/>
                    </a:solidFill>
                  </a:rPr>
                </a:br>
                <a:r>
                  <a:rPr lang="en-GB" sz="1900" dirty="0" smtClean="0">
                    <a:solidFill>
                      <a:srgbClr val="FB8072"/>
                    </a:solidFill>
                  </a:rPr>
                  <a:t>lost </a:t>
                </a:r>
                <a:r>
                  <a:rPr lang="en-GB" sz="1900" dirty="0">
                    <a:solidFill>
                      <a:srgbClr val="FB8072"/>
                    </a:solidFill>
                  </a:rPr>
                  <a:t>in the output shape.</a:t>
                </a:r>
                <a:endParaRPr lang="en-US" sz="1900" dirty="0" smtClean="0">
                  <a:solidFill>
                    <a:srgbClr val="FB8072"/>
                  </a:solidFill>
                </a:endParaRP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28" y="1605992"/>
                <a:ext cx="12229053" cy="1554272"/>
              </a:xfrm>
              <a:prstGeom prst="rect">
                <a:avLst/>
              </a:prstGeom>
              <a:blipFill>
                <a:blip r:embed="rId3"/>
                <a:stretch>
                  <a:fillRect l="-349" t="-1961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435427" y="3206040"/>
            <a:ext cx="11199846" cy="58477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A_sum_axis0 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A.</a:t>
            </a:r>
            <a:r>
              <a:rPr lang="en-US" sz="1600" dirty="0" err="1">
                <a:solidFill>
                  <a:srgbClr val="66D9EF"/>
                </a:solidFill>
                <a:latin typeface="Courier New" panose="02070309020205020404" pitchFamily="49" charset="0"/>
              </a:rPr>
              <a:t>sum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axis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AE81FF"/>
                </a:solidFill>
                <a:latin typeface="Courier New" panose="02070309020205020404" pitchFamily="49" charset="0"/>
              </a:rPr>
              <a:t>0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A_sum_axis0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A_sum_axis0.shape</a:t>
            </a:r>
            <a:endParaRPr lang="en-US" sz="16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130627" y="4175030"/>
                <a:ext cx="11067838" cy="6771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>
                    <a:solidFill>
                      <a:srgbClr val="002060"/>
                    </a:solidFill>
                  </a:rPr>
                  <a:t>Specifying </a:t>
                </a:r>
                <a14:m>
                  <m:oMath xmlns:m="http://schemas.openxmlformats.org/officeDocument/2006/math">
                    <m:r>
                      <a:rPr lang="en-GB" sz="1900" dirty="0">
                        <a:solidFill>
                          <a:srgbClr val="002060"/>
                        </a:solidFill>
                      </a:rPr>
                      <m:t>𝑎𝑥𝑖𝑠</m:t>
                    </m:r>
                    <m:r>
                      <a:rPr lang="en-GB" sz="1900" dirty="0">
                        <a:solidFill>
                          <a:srgbClr val="002060"/>
                        </a:solidFill>
                      </a:rPr>
                      <m:t>=</m:t>
                    </m:r>
                    <m:r>
                      <a:rPr lang="en-GB" sz="1900" dirty="0">
                        <a:solidFill>
                          <a:srgbClr val="002060"/>
                        </a:solidFill>
                      </a:rPr>
                      <m:t>1</m:t>
                    </m:r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 will </a:t>
                </a:r>
                <a:r>
                  <a:rPr lang="en-GB" sz="1900" dirty="0">
                    <a:solidFill>
                      <a:srgbClr val="002060"/>
                    </a:solidFill>
                  </a:rPr>
                  <a:t>reduce the column dimension (axis 1) by summing up elements of all the columns. </a:t>
                </a:r>
                <a:endParaRPr lang="en-GB" sz="1900" dirty="0" smtClean="0">
                  <a:solidFill>
                    <a:srgbClr val="002060"/>
                  </a:solidFill>
                </a:endParaRP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 smtClean="0">
                    <a:solidFill>
                      <a:srgbClr val="FB8072"/>
                    </a:solidFill>
                  </a:rPr>
                  <a:t>Thus</a:t>
                </a:r>
                <a:r>
                  <a:rPr lang="en-GB" sz="1900" dirty="0">
                    <a:solidFill>
                      <a:srgbClr val="FB8072"/>
                    </a:solidFill>
                  </a:rPr>
                  <a:t>, the dimension of axis 1 of the input is lost in the output shape.</a:t>
                </a:r>
                <a:endParaRPr lang="en-US" sz="1900" dirty="0" smtClean="0">
                  <a:solidFill>
                    <a:srgbClr val="FB8072"/>
                  </a:solidFill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27" y="4175030"/>
                <a:ext cx="11067838" cy="677108"/>
              </a:xfrm>
              <a:prstGeom prst="rect">
                <a:avLst/>
              </a:prstGeom>
              <a:blipFill>
                <a:blip r:embed="rId4"/>
                <a:stretch>
                  <a:fillRect l="-385" t="-4505" b="-153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435427" y="4947098"/>
            <a:ext cx="11199846" cy="58477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A_sum_axis1 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A.</a:t>
            </a:r>
            <a:r>
              <a:rPr lang="en-US" sz="1600" dirty="0" err="1">
                <a:solidFill>
                  <a:srgbClr val="66D9EF"/>
                </a:solidFill>
                <a:latin typeface="Courier New" panose="02070309020205020404" pitchFamily="49" charset="0"/>
              </a:rPr>
              <a:t>sum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axis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AE81FF"/>
                </a:solidFill>
                <a:latin typeface="Courier New" panose="02070309020205020404" pitchFamily="49" charset="0"/>
              </a:rPr>
              <a:t>1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A_sum_axis1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A_sum_axis1.shape</a:t>
            </a:r>
            <a:endParaRPr lang="en-US" sz="16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036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dirty="0"/>
              <a:t>Reduction</a:t>
            </a:r>
            <a:endParaRPr lang="en-US" sz="4800" dirty="0"/>
          </a:p>
        </p:txBody>
      </p:sp>
      <p:sp>
        <p:nvSpPr>
          <p:cNvPr id="7" name="TextBox 6"/>
          <p:cNvSpPr txBox="1"/>
          <p:nvPr/>
        </p:nvSpPr>
        <p:spPr>
          <a:xfrm>
            <a:off x="118402" y="1008835"/>
            <a:ext cx="11516871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Reducing a matrix along both rows and columns via summation is equivalent to summing up all the elements of </a:t>
            </a:r>
            <a:r>
              <a:rPr lang="en-GB" sz="1900" dirty="0" smtClean="0">
                <a:solidFill>
                  <a:srgbClr val="002060"/>
                </a:solidFill>
              </a:rPr>
              <a:t/>
            </a:r>
            <a:br>
              <a:rPr lang="en-GB" sz="1900" dirty="0" smtClean="0">
                <a:solidFill>
                  <a:srgbClr val="002060"/>
                </a:solidFill>
              </a:rPr>
            </a:br>
            <a:r>
              <a:rPr lang="en-GB" sz="1900" dirty="0" smtClean="0">
                <a:solidFill>
                  <a:srgbClr val="002060"/>
                </a:solidFill>
              </a:rPr>
              <a:t>the </a:t>
            </a:r>
            <a:r>
              <a:rPr lang="en-GB" sz="1900" dirty="0">
                <a:solidFill>
                  <a:srgbClr val="002060"/>
                </a:solidFill>
              </a:rPr>
              <a:t>matrix</a:t>
            </a:r>
            <a:r>
              <a:rPr lang="en-GB" sz="1900" dirty="0" smtClean="0">
                <a:solidFill>
                  <a:srgbClr val="002060"/>
                </a:solidFill>
              </a:rPr>
              <a:t>.</a:t>
            </a:r>
            <a:endParaRPr lang="en-GB" sz="1900" dirty="0">
              <a:solidFill>
                <a:srgbClr val="00206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3202" y="1744042"/>
            <a:ext cx="11199846" cy="33855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GB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A.</a:t>
            </a:r>
            <a:r>
              <a:rPr lang="en-GB" sz="1600" dirty="0" err="1">
                <a:solidFill>
                  <a:srgbClr val="66D9EF"/>
                </a:solidFill>
                <a:latin typeface="Courier New" panose="02070309020205020404" pitchFamily="49" charset="0"/>
              </a:rPr>
              <a:t>sum</a:t>
            </a:r>
            <a:r>
              <a:rPr lang="en-GB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GB" sz="1600" dirty="0">
                <a:solidFill>
                  <a:srgbClr val="D4D4D4"/>
                </a:solidFill>
                <a:latin typeface="Courier New" panose="02070309020205020404" pitchFamily="49" charset="0"/>
              </a:rPr>
              <a:t>axis</a:t>
            </a:r>
            <a:r>
              <a:rPr lang="en-GB" sz="16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GB" sz="1600" dirty="0">
                <a:solidFill>
                  <a:srgbClr val="DCDCDC"/>
                </a:solidFill>
                <a:latin typeface="Courier New" panose="02070309020205020404" pitchFamily="49" charset="0"/>
              </a:rPr>
              <a:t>[</a:t>
            </a:r>
            <a:r>
              <a:rPr lang="en-GB" sz="1600" dirty="0">
                <a:solidFill>
                  <a:srgbClr val="AE81FF"/>
                </a:solidFill>
                <a:latin typeface="Courier New" panose="02070309020205020404" pitchFamily="49" charset="0"/>
              </a:rPr>
              <a:t>0</a:t>
            </a:r>
            <a:r>
              <a:rPr lang="en-GB" sz="16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GB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GB" sz="1600" dirty="0">
                <a:solidFill>
                  <a:srgbClr val="AE81FF"/>
                </a:solidFill>
                <a:latin typeface="Courier New" panose="02070309020205020404" pitchFamily="49" charset="0"/>
              </a:rPr>
              <a:t>1</a:t>
            </a:r>
            <a:r>
              <a:rPr lang="en-GB" sz="1600" dirty="0">
                <a:solidFill>
                  <a:srgbClr val="DCDCDC"/>
                </a:solidFill>
                <a:latin typeface="Courier New" panose="02070309020205020404" pitchFamily="49" charset="0"/>
              </a:rPr>
              <a:t>])</a:t>
            </a:r>
            <a:r>
              <a:rPr lang="en-GB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 </a:t>
            </a:r>
            <a:r>
              <a:rPr lang="en-GB" sz="1600" dirty="0">
                <a:solidFill>
                  <a:srgbClr val="75715E"/>
                </a:solidFill>
                <a:latin typeface="Courier New" panose="02070309020205020404" pitchFamily="49" charset="0"/>
              </a:rPr>
              <a:t># Same as `</a:t>
            </a:r>
            <a:r>
              <a:rPr lang="en-GB" sz="1600" dirty="0" err="1">
                <a:solidFill>
                  <a:srgbClr val="75715E"/>
                </a:solidFill>
                <a:latin typeface="Courier New" panose="02070309020205020404" pitchFamily="49" charset="0"/>
              </a:rPr>
              <a:t>A.sum</a:t>
            </a:r>
            <a:r>
              <a:rPr lang="en-GB" sz="1600" dirty="0">
                <a:solidFill>
                  <a:srgbClr val="75715E"/>
                </a:solidFill>
                <a:latin typeface="Courier New" panose="02070309020205020404" pitchFamily="49" charset="0"/>
              </a:rPr>
              <a:t>()`</a:t>
            </a:r>
            <a:endParaRPr lang="en-GB" sz="16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8402" y="3008703"/>
            <a:ext cx="8502456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A related quantity is the </a:t>
            </a:r>
            <a:r>
              <a:rPr lang="en-GB" sz="1900" i="1" dirty="0">
                <a:solidFill>
                  <a:srgbClr val="002060"/>
                </a:solidFill>
              </a:rPr>
              <a:t>mean</a:t>
            </a:r>
            <a:r>
              <a:rPr lang="en-GB" sz="1900" dirty="0">
                <a:solidFill>
                  <a:srgbClr val="002060"/>
                </a:solidFill>
              </a:rPr>
              <a:t>, which is also called the </a:t>
            </a:r>
            <a:r>
              <a:rPr lang="en-GB" sz="1900" i="1" dirty="0">
                <a:solidFill>
                  <a:srgbClr val="002060"/>
                </a:solidFill>
              </a:rPr>
              <a:t>average</a:t>
            </a:r>
            <a:r>
              <a:rPr lang="en-GB" sz="1900" dirty="0">
                <a:solidFill>
                  <a:srgbClr val="002060"/>
                </a:solidFill>
              </a:rPr>
              <a:t>.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 smtClean="0">
                <a:solidFill>
                  <a:srgbClr val="FB8072"/>
                </a:solidFill>
              </a:rPr>
              <a:t>We </a:t>
            </a:r>
            <a:r>
              <a:rPr lang="en-GB" sz="1900" dirty="0">
                <a:solidFill>
                  <a:srgbClr val="FB8072"/>
                </a:solidFill>
              </a:rPr>
              <a:t>calculate the mean by dividing the sum by the total number of elements.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23202" y="3751128"/>
            <a:ext cx="11199846" cy="33855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A.mean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(),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A.</a:t>
            </a:r>
            <a:r>
              <a:rPr lang="en-US" sz="1600" dirty="0" err="1">
                <a:solidFill>
                  <a:srgbClr val="66D9EF"/>
                </a:solidFill>
                <a:latin typeface="Courier New" panose="02070309020205020404" pitchFamily="49" charset="0"/>
              </a:rPr>
              <a:t>sum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()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/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A.size</a:t>
            </a:r>
            <a:endParaRPr lang="en-US" sz="16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8402" y="4938040"/>
            <a:ext cx="90585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 smtClean="0">
                <a:solidFill>
                  <a:srgbClr val="002060"/>
                </a:solidFill>
              </a:rPr>
              <a:t>The </a:t>
            </a:r>
            <a:r>
              <a:rPr lang="en-GB" sz="1900" dirty="0">
                <a:solidFill>
                  <a:srgbClr val="002060"/>
                </a:solidFill>
              </a:rPr>
              <a:t>function for calculating the mean can also reduce a tensor along the specified axes.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23202" y="5414443"/>
            <a:ext cx="11199846" cy="33855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A.mean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axis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AE81FF"/>
                </a:solidFill>
                <a:latin typeface="Courier New" panose="02070309020205020404" pitchFamily="49" charset="0"/>
              </a:rPr>
              <a:t>0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),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A.</a:t>
            </a:r>
            <a:r>
              <a:rPr lang="en-US" sz="1600" dirty="0" err="1">
                <a:solidFill>
                  <a:srgbClr val="66D9EF"/>
                </a:solidFill>
                <a:latin typeface="Courier New" panose="02070309020205020404" pitchFamily="49" charset="0"/>
              </a:rPr>
              <a:t>sum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axis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AE81FF"/>
                </a:solidFill>
                <a:latin typeface="Courier New" panose="02070309020205020404" pitchFamily="49" charset="0"/>
              </a:rPr>
              <a:t>0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/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A.shape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[</a:t>
            </a:r>
            <a:r>
              <a:rPr lang="en-US" sz="1600" dirty="0">
                <a:solidFill>
                  <a:srgbClr val="AE81FF"/>
                </a:solidFill>
                <a:latin typeface="Courier New" panose="02070309020205020404" pitchFamily="49" charset="0"/>
              </a:rPr>
              <a:t>0</a:t>
            </a:r>
            <a:r>
              <a:rPr lang="en-US" sz="1600" dirty="0" smtClean="0">
                <a:solidFill>
                  <a:srgbClr val="DCDCDC"/>
                </a:solidFill>
                <a:latin typeface="Courier New" panose="02070309020205020404" pitchFamily="49" charset="0"/>
              </a:rPr>
              <a:t>]</a:t>
            </a:r>
            <a:endParaRPr lang="en-US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39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dirty="0"/>
              <a:t>Reduction</a:t>
            </a:r>
            <a:endParaRPr lang="en-US" sz="4800" dirty="0"/>
          </a:p>
        </p:txBody>
      </p:sp>
      <p:sp>
        <p:nvSpPr>
          <p:cNvPr id="7" name="TextBox 6"/>
          <p:cNvSpPr txBox="1"/>
          <p:nvPr/>
        </p:nvSpPr>
        <p:spPr>
          <a:xfrm>
            <a:off x="118402" y="1008835"/>
            <a:ext cx="1189229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 smtClean="0">
                <a:solidFill>
                  <a:srgbClr val="002060"/>
                </a:solidFill>
              </a:rPr>
              <a:t>It </a:t>
            </a:r>
            <a:r>
              <a:rPr lang="en-GB" sz="1900" dirty="0">
                <a:solidFill>
                  <a:srgbClr val="002060"/>
                </a:solidFill>
              </a:rPr>
              <a:t>can be useful to keep the number of axes unchanged when invoking the function for calculating the sum or mean.</a:t>
            </a:r>
          </a:p>
        </p:txBody>
      </p:sp>
      <p:sp>
        <p:nvSpPr>
          <p:cNvPr id="8" name="Rectangle 7"/>
          <p:cNvSpPr/>
          <p:nvPr/>
        </p:nvSpPr>
        <p:spPr>
          <a:xfrm>
            <a:off x="423202" y="1458873"/>
            <a:ext cx="11199846" cy="58477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sum_A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A.</a:t>
            </a:r>
            <a:r>
              <a:rPr lang="en-US" sz="1600" dirty="0" err="1">
                <a:solidFill>
                  <a:srgbClr val="66D9EF"/>
                </a:solidFill>
                <a:latin typeface="Courier New" panose="02070309020205020404" pitchFamily="49" charset="0"/>
              </a:rPr>
              <a:t>sum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axis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AE81FF"/>
                </a:solidFill>
                <a:latin typeface="Courier New" panose="02070309020205020404" pitchFamily="49" charset="0"/>
              </a:rPr>
              <a:t>1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keepdims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AE81FF"/>
                </a:solidFill>
                <a:latin typeface="Courier New" panose="02070309020205020404" pitchFamily="49" charset="0"/>
              </a:rPr>
              <a:t>True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sum_A</a:t>
            </a:r>
            <a:endParaRPr lang="en-US" sz="16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118402" y="2896732"/>
                <a:ext cx="10946266" cy="3847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>
                    <a:solidFill>
                      <a:srgbClr val="002060"/>
                    </a:solidFill>
                  </a:rPr>
                  <a:t>S</a:t>
                </a:r>
                <a:r>
                  <a:rPr lang="en-GB" sz="1900" dirty="0">
                    <a:solidFill>
                      <a:srgbClr val="002060"/>
                    </a:solidFill>
                  </a:rPr>
                  <a:t>ince </a:t>
                </a:r>
                <a14:m>
                  <m:oMath xmlns:m="http://schemas.openxmlformats.org/officeDocument/2006/math">
                    <m:r>
                      <a:rPr lang="en-GB" sz="1900" dirty="0">
                        <a:solidFill>
                          <a:srgbClr val="002060"/>
                        </a:solidFill>
                      </a:rPr>
                      <m:t>𝑠𝑢𝑚</m:t>
                    </m:r>
                    <m:r>
                      <a:rPr lang="en-GB" sz="1900" dirty="0">
                        <a:solidFill>
                          <a:srgbClr val="002060"/>
                        </a:solidFill>
                      </a:rPr>
                      <m:t>_</m:t>
                    </m:r>
                    <m:r>
                      <a:rPr lang="en-GB" sz="1900" dirty="0">
                        <a:solidFill>
                          <a:srgbClr val="002060"/>
                        </a:solidFill>
                      </a:rPr>
                      <m:t>𝐴</m:t>
                    </m:r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 still keeps its two axes after summing each row, we can divide </a:t>
                </a:r>
                <a14:m>
                  <m:oMath xmlns:m="http://schemas.openxmlformats.org/officeDocument/2006/math">
                    <m:r>
                      <a:rPr lang="en-GB" sz="1900" dirty="0">
                        <a:solidFill>
                          <a:srgbClr val="002060"/>
                        </a:solidFill>
                      </a:rPr>
                      <m:t>𝐴</m:t>
                    </m:r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 by </a:t>
                </a:r>
                <a14:m>
                  <m:oMath xmlns:m="http://schemas.openxmlformats.org/officeDocument/2006/math">
                    <m:r>
                      <a:rPr lang="en-GB" sz="1900" dirty="0">
                        <a:solidFill>
                          <a:srgbClr val="002060"/>
                        </a:solidFill>
                      </a:rPr>
                      <m:t>𝑠𝑢𝑚</m:t>
                    </m:r>
                    <m:r>
                      <a:rPr lang="en-GB" sz="1900" dirty="0">
                        <a:solidFill>
                          <a:srgbClr val="002060"/>
                        </a:solidFill>
                      </a:rPr>
                      <m:t>_</m:t>
                    </m:r>
                    <m:r>
                      <a:rPr lang="en-GB" sz="1900" dirty="0">
                        <a:solidFill>
                          <a:srgbClr val="002060"/>
                        </a:solidFill>
                      </a:rPr>
                      <m:t>𝐴</m:t>
                    </m:r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 with broadcasting</a:t>
                </a:r>
                <a:r>
                  <a:rPr lang="en-GB" sz="1900" dirty="0">
                    <a:solidFill>
                      <a:srgbClr val="002060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402" y="2896732"/>
                <a:ext cx="10946266" cy="384721"/>
              </a:xfrm>
              <a:prstGeom prst="rect">
                <a:avLst/>
              </a:prstGeom>
              <a:blipFill>
                <a:blip r:embed="rId3"/>
                <a:stretch>
                  <a:fillRect l="-390" t="-7937" r="-501" b="-269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423202" y="3377547"/>
            <a:ext cx="11199846" cy="33855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A 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/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sum_A</a:t>
            </a:r>
            <a:endParaRPr lang="en-US" sz="16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118402" y="4620800"/>
                <a:ext cx="11976548" cy="969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>
                    <a:solidFill>
                      <a:srgbClr val="002060"/>
                    </a:solidFill>
                  </a:rPr>
                  <a:t>To </a:t>
                </a:r>
                <a:r>
                  <a:rPr lang="en-GB" sz="1900" dirty="0">
                    <a:solidFill>
                      <a:srgbClr val="002060"/>
                    </a:solidFill>
                  </a:rPr>
                  <a:t>calculate the cumulative sum of elements of </a:t>
                </a:r>
                <a14:m>
                  <m:oMath xmlns:m="http://schemas.openxmlformats.org/officeDocument/2006/math">
                    <m:r>
                      <a:rPr lang="en-GB" sz="1900" dirty="0">
                        <a:solidFill>
                          <a:srgbClr val="002060"/>
                        </a:solidFill>
                      </a:rPr>
                      <m:t>𝑨</m:t>
                    </m:r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 along some axis, say axis=0 (row by row), we can call the </a:t>
                </a:r>
                <a14:m>
                  <m:oMath xmlns:m="http://schemas.openxmlformats.org/officeDocument/2006/math">
                    <m:r>
                      <a:rPr lang="en-GB" sz="1900" dirty="0">
                        <a:solidFill>
                          <a:srgbClr val="002060"/>
                        </a:solidFill>
                      </a:rPr>
                      <m:t>𝑐𝑢𝑚𝑠𝑢𝑚</m:t>
                    </m:r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 </a:t>
                </a:r>
                <a:r>
                  <a:rPr lang="en-GB" sz="1900" dirty="0">
                    <a:solidFill>
                      <a:srgbClr val="002060"/>
                    </a:solidFill>
                  </a:rPr>
                  <a:t/>
                </a:r>
                <a:br>
                  <a:rPr lang="en-GB" sz="1900" dirty="0">
                    <a:solidFill>
                      <a:srgbClr val="002060"/>
                    </a:solidFill>
                  </a:rPr>
                </a:br>
                <a:r>
                  <a:rPr lang="en-GB" sz="1900" dirty="0" smtClean="0">
                    <a:solidFill>
                      <a:srgbClr val="002060"/>
                    </a:solidFill>
                  </a:rPr>
                  <a:t>function</a:t>
                </a:r>
                <a:r>
                  <a:rPr lang="en-GB" sz="1900" dirty="0">
                    <a:solidFill>
                      <a:srgbClr val="002060"/>
                    </a:solidFill>
                  </a:rPr>
                  <a:t>. </a:t>
                </a:r>
                <a:endParaRPr lang="en-GB" sz="1900" dirty="0" smtClean="0">
                  <a:solidFill>
                    <a:srgbClr val="002060"/>
                  </a:solidFill>
                </a:endParaRP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 smtClean="0">
                    <a:solidFill>
                      <a:srgbClr val="FB8072"/>
                    </a:solidFill>
                  </a:rPr>
                  <a:t>This </a:t>
                </a:r>
                <a:r>
                  <a:rPr lang="en-GB" sz="1900" dirty="0">
                    <a:solidFill>
                      <a:srgbClr val="FB8072"/>
                    </a:solidFill>
                  </a:rPr>
                  <a:t>function will not reduce the input tensor along any axis.</a:t>
                </a:r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402" y="4620800"/>
                <a:ext cx="11976548" cy="969496"/>
              </a:xfrm>
              <a:prstGeom prst="rect">
                <a:avLst/>
              </a:prstGeom>
              <a:blipFill>
                <a:blip r:embed="rId4"/>
                <a:stretch>
                  <a:fillRect l="-356" t="-3145" b="-100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/>
          <p:cNvSpPr/>
          <p:nvPr/>
        </p:nvSpPr>
        <p:spPr>
          <a:xfrm>
            <a:off x="423202" y="5689328"/>
            <a:ext cx="11199846" cy="33855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A.cumsum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axis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AE81FF"/>
                </a:solidFill>
                <a:latin typeface="Courier New" panose="02070309020205020404" pitchFamily="49" charset="0"/>
              </a:rPr>
              <a:t>0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sz="16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594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Contents</a:t>
            </a:r>
            <a:endParaRPr lang="en-US" sz="48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4670878" y="1071155"/>
            <a:ext cx="2516777" cy="47548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CH2</a:t>
            </a:r>
            <a:endParaRPr lang="en-US" sz="2000" dirty="0"/>
          </a:p>
        </p:txBody>
      </p:sp>
      <p:grpSp>
        <p:nvGrpSpPr>
          <p:cNvPr id="341" name="Group 340"/>
          <p:cNvGrpSpPr/>
          <p:nvPr/>
        </p:nvGrpSpPr>
        <p:grpSpPr>
          <a:xfrm>
            <a:off x="702357" y="1887822"/>
            <a:ext cx="1106388" cy="553194"/>
            <a:chOff x="1317" y="231092"/>
            <a:chExt cx="1106388" cy="553194"/>
          </a:xfrm>
        </p:grpSpPr>
        <p:sp>
          <p:nvSpPr>
            <p:cNvPr id="499" name="Rounded Rectangle 498"/>
            <p:cNvSpPr/>
            <p:nvPr/>
          </p:nvSpPr>
          <p:spPr>
            <a:xfrm>
              <a:off x="1317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00" name="Rounded Rectangle 4"/>
            <p:cNvSpPr txBox="1"/>
            <p:nvPr/>
          </p:nvSpPr>
          <p:spPr>
            <a:xfrm>
              <a:off x="17519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Data Manipulation</a:t>
              </a:r>
              <a:endParaRPr lang="en-US" sz="1200" kern="1200" dirty="0"/>
            </a:p>
          </p:txBody>
        </p:sp>
      </p:grpSp>
      <p:sp>
        <p:nvSpPr>
          <p:cNvPr id="342" name="Straight Connector 5"/>
          <p:cNvSpPr/>
          <p:nvPr/>
        </p:nvSpPr>
        <p:spPr>
          <a:xfrm>
            <a:off x="812995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3" name="Group 342"/>
          <p:cNvGrpSpPr/>
          <p:nvPr/>
        </p:nvGrpSpPr>
        <p:grpSpPr>
          <a:xfrm>
            <a:off x="923634" y="2579315"/>
            <a:ext cx="885110" cy="553194"/>
            <a:chOff x="222594" y="922585"/>
            <a:chExt cx="885110" cy="553194"/>
          </a:xfrm>
        </p:grpSpPr>
        <p:sp>
          <p:nvSpPr>
            <p:cNvPr id="497" name="Rounded Rectangle 496"/>
            <p:cNvSpPr/>
            <p:nvPr/>
          </p:nvSpPr>
          <p:spPr>
            <a:xfrm>
              <a:off x="222594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8" name="Rounded Rectangle 7"/>
            <p:cNvSpPr txBox="1"/>
            <p:nvPr/>
          </p:nvSpPr>
          <p:spPr>
            <a:xfrm>
              <a:off x="238796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Getting Started</a:t>
              </a:r>
              <a:endParaRPr lang="en-US" sz="800" kern="1200" dirty="0"/>
            </a:p>
          </p:txBody>
        </p:sp>
      </p:grpSp>
      <p:sp>
        <p:nvSpPr>
          <p:cNvPr id="344" name="Straight Connector 8"/>
          <p:cNvSpPr/>
          <p:nvPr/>
        </p:nvSpPr>
        <p:spPr>
          <a:xfrm>
            <a:off x="812995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5" name="Group 344"/>
          <p:cNvGrpSpPr/>
          <p:nvPr/>
        </p:nvGrpSpPr>
        <p:grpSpPr>
          <a:xfrm>
            <a:off x="923634" y="3270807"/>
            <a:ext cx="885110" cy="553194"/>
            <a:chOff x="222594" y="1614077"/>
            <a:chExt cx="885110" cy="553194"/>
          </a:xfrm>
        </p:grpSpPr>
        <p:sp>
          <p:nvSpPr>
            <p:cNvPr id="495" name="Rounded Rectangle 494"/>
            <p:cNvSpPr/>
            <p:nvPr/>
          </p:nvSpPr>
          <p:spPr>
            <a:xfrm>
              <a:off x="222594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6" name="Rounded Rectangle 10"/>
            <p:cNvSpPr txBox="1"/>
            <p:nvPr/>
          </p:nvSpPr>
          <p:spPr>
            <a:xfrm>
              <a:off x="238796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Operations</a:t>
              </a:r>
              <a:endParaRPr lang="en-US" sz="800" kern="1200" dirty="0"/>
            </a:p>
          </p:txBody>
        </p:sp>
      </p:grpSp>
      <p:sp>
        <p:nvSpPr>
          <p:cNvPr id="346" name="Straight Connector 11"/>
          <p:cNvSpPr/>
          <p:nvPr/>
        </p:nvSpPr>
        <p:spPr>
          <a:xfrm>
            <a:off x="812995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7" name="Group 346"/>
          <p:cNvGrpSpPr/>
          <p:nvPr/>
        </p:nvGrpSpPr>
        <p:grpSpPr>
          <a:xfrm>
            <a:off x="923634" y="3962300"/>
            <a:ext cx="885110" cy="553194"/>
            <a:chOff x="222594" y="2305570"/>
            <a:chExt cx="885110" cy="553194"/>
          </a:xfrm>
        </p:grpSpPr>
        <p:sp>
          <p:nvSpPr>
            <p:cNvPr id="493" name="Rounded Rectangle 492"/>
            <p:cNvSpPr/>
            <p:nvPr/>
          </p:nvSpPr>
          <p:spPr>
            <a:xfrm>
              <a:off x="222594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4" name="Rounded Rectangle 13"/>
            <p:cNvSpPr txBox="1"/>
            <p:nvPr/>
          </p:nvSpPr>
          <p:spPr>
            <a:xfrm>
              <a:off x="238796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Broadcasting Mechanism</a:t>
              </a:r>
              <a:endParaRPr lang="en-US" sz="800" kern="1200" dirty="0"/>
            </a:p>
          </p:txBody>
        </p:sp>
      </p:grpSp>
      <p:sp>
        <p:nvSpPr>
          <p:cNvPr id="348" name="Straight Connector 14"/>
          <p:cNvSpPr/>
          <p:nvPr/>
        </p:nvSpPr>
        <p:spPr>
          <a:xfrm>
            <a:off x="812995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9" name="Group 348"/>
          <p:cNvGrpSpPr/>
          <p:nvPr/>
        </p:nvGrpSpPr>
        <p:grpSpPr>
          <a:xfrm>
            <a:off x="923634" y="4653793"/>
            <a:ext cx="885110" cy="553194"/>
            <a:chOff x="222594" y="2997063"/>
            <a:chExt cx="885110" cy="553194"/>
          </a:xfrm>
        </p:grpSpPr>
        <p:sp>
          <p:nvSpPr>
            <p:cNvPr id="491" name="Rounded Rectangle 490"/>
            <p:cNvSpPr/>
            <p:nvPr/>
          </p:nvSpPr>
          <p:spPr>
            <a:xfrm>
              <a:off x="222594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2" name="Rounded Rectangle 16"/>
            <p:cNvSpPr txBox="1"/>
            <p:nvPr/>
          </p:nvSpPr>
          <p:spPr>
            <a:xfrm>
              <a:off x="238796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Indexing and </a:t>
              </a:r>
              <a:br>
                <a:rPr lang="en-US" sz="800" kern="1200" dirty="0" smtClean="0"/>
              </a:br>
              <a:r>
                <a:rPr lang="en-US" sz="800" kern="1200" dirty="0" smtClean="0"/>
                <a:t>Slicing</a:t>
              </a:r>
              <a:endParaRPr lang="en-US" sz="800" kern="1200" dirty="0"/>
            </a:p>
          </p:txBody>
        </p:sp>
      </p:grpSp>
      <p:sp>
        <p:nvSpPr>
          <p:cNvPr id="350" name="Straight Connector 17"/>
          <p:cNvSpPr/>
          <p:nvPr/>
        </p:nvSpPr>
        <p:spPr>
          <a:xfrm>
            <a:off x="812995" y="2441016"/>
            <a:ext cx="110638" cy="318086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180866"/>
                </a:lnTo>
                <a:lnTo>
                  <a:pt x="110638" y="318086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1" name="Group 350"/>
          <p:cNvGrpSpPr/>
          <p:nvPr/>
        </p:nvGrpSpPr>
        <p:grpSpPr>
          <a:xfrm>
            <a:off x="923634" y="5345285"/>
            <a:ext cx="885110" cy="553194"/>
            <a:chOff x="222594" y="3688555"/>
            <a:chExt cx="885110" cy="553194"/>
          </a:xfrm>
        </p:grpSpPr>
        <p:sp>
          <p:nvSpPr>
            <p:cNvPr id="489" name="Rounded Rectangle 488"/>
            <p:cNvSpPr/>
            <p:nvPr/>
          </p:nvSpPr>
          <p:spPr>
            <a:xfrm>
              <a:off x="222594" y="368855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0" name="Rounded Rectangle 19"/>
            <p:cNvSpPr txBox="1"/>
            <p:nvPr/>
          </p:nvSpPr>
          <p:spPr>
            <a:xfrm>
              <a:off x="238796" y="370475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Saving Memory</a:t>
              </a:r>
              <a:endParaRPr lang="en-US" sz="800" kern="1200" dirty="0"/>
            </a:p>
          </p:txBody>
        </p:sp>
      </p:grpSp>
      <p:sp>
        <p:nvSpPr>
          <p:cNvPr id="352" name="Straight Connector 20"/>
          <p:cNvSpPr/>
          <p:nvPr/>
        </p:nvSpPr>
        <p:spPr>
          <a:xfrm>
            <a:off x="812995" y="2441016"/>
            <a:ext cx="110638" cy="387235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872358"/>
                </a:lnTo>
                <a:lnTo>
                  <a:pt x="110638" y="387235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3" name="Group 352"/>
          <p:cNvGrpSpPr/>
          <p:nvPr/>
        </p:nvGrpSpPr>
        <p:grpSpPr>
          <a:xfrm>
            <a:off x="923634" y="6036778"/>
            <a:ext cx="885110" cy="553194"/>
            <a:chOff x="222594" y="4380048"/>
            <a:chExt cx="885110" cy="553194"/>
          </a:xfrm>
        </p:grpSpPr>
        <p:sp>
          <p:nvSpPr>
            <p:cNvPr id="487" name="Rounded Rectangle 486"/>
            <p:cNvSpPr/>
            <p:nvPr/>
          </p:nvSpPr>
          <p:spPr>
            <a:xfrm>
              <a:off x="222594" y="4380048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8" name="Rounded Rectangle 22"/>
            <p:cNvSpPr txBox="1"/>
            <p:nvPr/>
          </p:nvSpPr>
          <p:spPr>
            <a:xfrm>
              <a:off x="238796" y="4396250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Conversion to Other Python Objects</a:t>
              </a:r>
              <a:endParaRPr lang="en-US" sz="800" kern="1200" dirty="0"/>
            </a:p>
          </p:txBody>
        </p:sp>
      </p:grpSp>
      <p:grpSp>
        <p:nvGrpSpPr>
          <p:cNvPr id="354" name="Group 353"/>
          <p:cNvGrpSpPr/>
          <p:nvPr/>
        </p:nvGrpSpPr>
        <p:grpSpPr>
          <a:xfrm>
            <a:off x="2085342" y="1887822"/>
            <a:ext cx="1106388" cy="553194"/>
            <a:chOff x="1384302" y="231092"/>
            <a:chExt cx="1106388" cy="553194"/>
          </a:xfrm>
        </p:grpSpPr>
        <p:sp>
          <p:nvSpPr>
            <p:cNvPr id="485" name="Rounded Rectangle 484"/>
            <p:cNvSpPr/>
            <p:nvPr/>
          </p:nvSpPr>
          <p:spPr>
            <a:xfrm>
              <a:off x="1384302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6" name="Rounded Rectangle 24"/>
            <p:cNvSpPr txBox="1"/>
            <p:nvPr/>
          </p:nvSpPr>
          <p:spPr>
            <a:xfrm>
              <a:off x="1400504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Data Preprocessing</a:t>
              </a:r>
              <a:endParaRPr lang="en-US" sz="1200" kern="1200" dirty="0"/>
            </a:p>
          </p:txBody>
        </p:sp>
      </p:grpSp>
      <p:sp>
        <p:nvSpPr>
          <p:cNvPr id="355" name="Straight Connector 25"/>
          <p:cNvSpPr/>
          <p:nvPr/>
        </p:nvSpPr>
        <p:spPr>
          <a:xfrm>
            <a:off x="2195981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6" name="Group 355"/>
          <p:cNvGrpSpPr/>
          <p:nvPr/>
        </p:nvGrpSpPr>
        <p:grpSpPr>
          <a:xfrm>
            <a:off x="2306620" y="2579315"/>
            <a:ext cx="885110" cy="553194"/>
            <a:chOff x="1605580" y="922585"/>
            <a:chExt cx="885110" cy="553194"/>
          </a:xfrm>
        </p:grpSpPr>
        <p:sp>
          <p:nvSpPr>
            <p:cNvPr id="483" name="Rounded Rectangle 482"/>
            <p:cNvSpPr/>
            <p:nvPr/>
          </p:nvSpPr>
          <p:spPr>
            <a:xfrm>
              <a:off x="1605580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4" name="Rounded Rectangle 27"/>
            <p:cNvSpPr txBox="1"/>
            <p:nvPr/>
          </p:nvSpPr>
          <p:spPr>
            <a:xfrm>
              <a:off x="1621782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</a:rPr>
                <a:t>Reading the Dataset</a:t>
              </a:r>
              <a:endParaRPr lang="en-US" sz="800" kern="1200" dirty="0"/>
            </a:p>
          </p:txBody>
        </p:sp>
      </p:grpSp>
      <p:sp>
        <p:nvSpPr>
          <p:cNvPr id="357" name="Straight Connector 28"/>
          <p:cNvSpPr/>
          <p:nvPr/>
        </p:nvSpPr>
        <p:spPr>
          <a:xfrm>
            <a:off x="2195981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8" name="Group 357"/>
          <p:cNvGrpSpPr/>
          <p:nvPr/>
        </p:nvGrpSpPr>
        <p:grpSpPr>
          <a:xfrm>
            <a:off x="2306620" y="3270807"/>
            <a:ext cx="885110" cy="553194"/>
            <a:chOff x="1605580" y="1614077"/>
            <a:chExt cx="885110" cy="553194"/>
          </a:xfrm>
        </p:grpSpPr>
        <p:sp>
          <p:nvSpPr>
            <p:cNvPr id="481" name="Rounded Rectangle 480"/>
            <p:cNvSpPr/>
            <p:nvPr/>
          </p:nvSpPr>
          <p:spPr>
            <a:xfrm>
              <a:off x="1605580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2" name="Rounded Rectangle 30"/>
            <p:cNvSpPr txBox="1"/>
            <p:nvPr/>
          </p:nvSpPr>
          <p:spPr>
            <a:xfrm>
              <a:off x="1621782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/>
                <a:t>Handling Missing Data</a:t>
              </a:r>
              <a:endParaRPr lang="en-US" sz="800" kern="1200" dirty="0"/>
            </a:p>
          </p:txBody>
        </p:sp>
      </p:grpSp>
      <p:sp>
        <p:nvSpPr>
          <p:cNvPr id="359" name="Straight Connector 31"/>
          <p:cNvSpPr/>
          <p:nvPr/>
        </p:nvSpPr>
        <p:spPr>
          <a:xfrm>
            <a:off x="2195981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0" name="Group 359"/>
          <p:cNvGrpSpPr/>
          <p:nvPr/>
        </p:nvGrpSpPr>
        <p:grpSpPr>
          <a:xfrm>
            <a:off x="2306620" y="3962300"/>
            <a:ext cx="885110" cy="553194"/>
            <a:chOff x="1605580" y="2305570"/>
            <a:chExt cx="885110" cy="553194"/>
          </a:xfrm>
        </p:grpSpPr>
        <p:sp>
          <p:nvSpPr>
            <p:cNvPr id="479" name="Rounded Rectangle 478"/>
            <p:cNvSpPr/>
            <p:nvPr/>
          </p:nvSpPr>
          <p:spPr>
            <a:xfrm>
              <a:off x="1605580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0" name="Rounded Rectangle 33"/>
            <p:cNvSpPr txBox="1"/>
            <p:nvPr/>
          </p:nvSpPr>
          <p:spPr>
            <a:xfrm>
              <a:off x="1621782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b="0" i="0" kern="1200" dirty="0" smtClean="0"/>
                <a:t>Conversion to the Tensor Format</a:t>
              </a:r>
              <a:endParaRPr lang="en-US" sz="800" kern="1200" dirty="0"/>
            </a:p>
          </p:txBody>
        </p:sp>
      </p:grpSp>
      <p:grpSp>
        <p:nvGrpSpPr>
          <p:cNvPr id="361" name="Group 360"/>
          <p:cNvGrpSpPr/>
          <p:nvPr/>
        </p:nvGrpSpPr>
        <p:grpSpPr>
          <a:xfrm>
            <a:off x="3468327" y="1887822"/>
            <a:ext cx="1106388" cy="553194"/>
            <a:chOff x="2767287" y="231092"/>
            <a:chExt cx="1106388" cy="553194"/>
          </a:xfrm>
        </p:grpSpPr>
        <p:sp>
          <p:nvSpPr>
            <p:cNvPr id="477" name="Rounded Rectangle 476"/>
            <p:cNvSpPr/>
            <p:nvPr/>
          </p:nvSpPr>
          <p:spPr>
            <a:xfrm>
              <a:off x="2767287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78" name="Rounded Rectangle 35"/>
            <p:cNvSpPr txBox="1"/>
            <p:nvPr/>
          </p:nvSpPr>
          <p:spPr>
            <a:xfrm>
              <a:off x="2783489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Linear Algebra</a:t>
              </a:r>
              <a:endParaRPr lang="en-US" sz="1200" kern="1200" dirty="0"/>
            </a:p>
          </p:txBody>
        </p:sp>
      </p:grpSp>
      <p:sp>
        <p:nvSpPr>
          <p:cNvPr id="362" name="Straight Connector 36"/>
          <p:cNvSpPr/>
          <p:nvPr/>
        </p:nvSpPr>
        <p:spPr>
          <a:xfrm>
            <a:off x="3578966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3" name="Group 362"/>
          <p:cNvGrpSpPr/>
          <p:nvPr/>
        </p:nvGrpSpPr>
        <p:grpSpPr>
          <a:xfrm>
            <a:off x="3689605" y="2579315"/>
            <a:ext cx="885110" cy="553194"/>
            <a:chOff x="2988565" y="922585"/>
            <a:chExt cx="885110" cy="553194"/>
          </a:xfrm>
        </p:grpSpPr>
        <p:sp>
          <p:nvSpPr>
            <p:cNvPr id="475" name="Rounded Rectangle 474"/>
            <p:cNvSpPr/>
            <p:nvPr/>
          </p:nvSpPr>
          <p:spPr>
            <a:xfrm>
              <a:off x="2988565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6" name="Rounded Rectangle 38"/>
            <p:cNvSpPr txBox="1"/>
            <p:nvPr/>
          </p:nvSpPr>
          <p:spPr>
            <a:xfrm>
              <a:off x="3004767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/>
                <a:t>Scalars</a:t>
              </a:r>
              <a:endParaRPr lang="en-US" sz="800" kern="1200" dirty="0"/>
            </a:p>
          </p:txBody>
        </p:sp>
      </p:grpSp>
      <p:sp>
        <p:nvSpPr>
          <p:cNvPr id="364" name="Straight Connector 39"/>
          <p:cNvSpPr/>
          <p:nvPr/>
        </p:nvSpPr>
        <p:spPr>
          <a:xfrm>
            <a:off x="3578966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5" name="Group 364"/>
          <p:cNvGrpSpPr/>
          <p:nvPr/>
        </p:nvGrpSpPr>
        <p:grpSpPr>
          <a:xfrm>
            <a:off x="3689605" y="3270807"/>
            <a:ext cx="885110" cy="553194"/>
            <a:chOff x="2988565" y="1614077"/>
            <a:chExt cx="885110" cy="553194"/>
          </a:xfrm>
        </p:grpSpPr>
        <p:sp>
          <p:nvSpPr>
            <p:cNvPr id="473" name="Rounded Rectangle 472"/>
            <p:cNvSpPr/>
            <p:nvPr/>
          </p:nvSpPr>
          <p:spPr>
            <a:xfrm>
              <a:off x="2988565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4" name="Rounded Rectangle 41"/>
            <p:cNvSpPr txBox="1"/>
            <p:nvPr/>
          </p:nvSpPr>
          <p:spPr>
            <a:xfrm>
              <a:off x="3004767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Vectors</a:t>
              </a:r>
              <a:endParaRPr lang="en-US" sz="800" kern="1200" dirty="0"/>
            </a:p>
          </p:txBody>
        </p:sp>
      </p:grpSp>
      <p:sp>
        <p:nvSpPr>
          <p:cNvPr id="366" name="Straight Connector 42"/>
          <p:cNvSpPr/>
          <p:nvPr/>
        </p:nvSpPr>
        <p:spPr>
          <a:xfrm>
            <a:off x="3578966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7" name="Group 366"/>
          <p:cNvGrpSpPr/>
          <p:nvPr/>
        </p:nvGrpSpPr>
        <p:grpSpPr>
          <a:xfrm>
            <a:off x="3689605" y="3962300"/>
            <a:ext cx="885110" cy="553194"/>
            <a:chOff x="2988565" y="2305570"/>
            <a:chExt cx="885110" cy="553194"/>
          </a:xfrm>
        </p:grpSpPr>
        <p:sp>
          <p:nvSpPr>
            <p:cNvPr id="471" name="Rounded Rectangle 470"/>
            <p:cNvSpPr/>
            <p:nvPr/>
          </p:nvSpPr>
          <p:spPr>
            <a:xfrm>
              <a:off x="2988565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2" name="Rounded Rectangle 44"/>
            <p:cNvSpPr txBox="1"/>
            <p:nvPr/>
          </p:nvSpPr>
          <p:spPr>
            <a:xfrm>
              <a:off x="3004767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/>
                <a:t>Matrices</a:t>
              </a:r>
              <a:endParaRPr lang="en-US" sz="800" kern="1200" dirty="0"/>
            </a:p>
          </p:txBody>
        </p:sp>
      </p:grpSp>
      <p:sp>
        <p:nvSpPr>
          <p:cNvPr id="368" name="Straight Connector 45"/>
          <p:cNvSpPr/>
          <p:nvPr/>
        </p:nvSpPr>
        <p:spPr>
          <a:xfrm>
            <a:off x="3578966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9" name="Group 368"/>
          <p:cNvGrpSpPr/>
          <p:nvPr/>
        </p:nvGrpSpPr>
        <p:grpSpPr>
          <a:xfrm>
            <a:off x="3689605" y="4653793"/>
            <a:ext cx="885110" cy="553194"/>
            <a:chOff x="2988565" y="2997063"/>
            <a:chExt cx="885110" cy="553194"/>
          </a:xfrm>
        </p:grpSpPr>
        <p:sp>
          <p:nvSpPr>
            <p:cNvPr id="469" name="Rounded Rectangle 468"/>
            <p:cNvSpPr/>
            <p:nvPr/>
          </p:nvSpPr>
          <p:spPr>
            <a:xfrm>
              <a:off x="2988565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0" name="Rounded Rectangle 47"/>
            <p:cNvSpPr txBox="1"/>
            <p:nvPr/>
          </p:nvSpPr>
          <p:spPr>
            <a:xfrm>
              <a:off x="3004767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/>
                <a:t>Tensors</a:t>
              </a:r>
              <a:endParaRPr lang="en-US" sz="800" kern="1200" dirty="0"/>
            </a:p>
          </p:txBody>
        </p:sp>
      </p:grpSp>
      <p:sp>
        <p:nvSpPr>
          <p:cNvPr id="370" name="Straight Connector 48"/>
          <p:cNvSpPr/>
          <p:nvPr/>
        </p:nvSpPr>
        <p:spPr>
          <a:xfrm>
            <a:off x="3578966" y="2441016"/>
            <a:ext cx="110638" cy="318086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180866"/>
                </a:lnTo>
                <a:lnTo>
                  <a:pt x="110638" y="318086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1" name="Group 370"/>
          <p:cNvGrpSpPr/>
          <p:nvPr/>
        </p:nvGrpSpPr>
        <p:grpSpPr>
          <a:xfrm>
            <a:off x="3689605" y="5345285"/>
            <a:ext cx="885110" cy="553194"/>
            <a:chOff x="2988565" y="3688555"/>
            <a:chExt cx="885110" cy="553194"/>
          </a:xfrm>
        </p:grpSpPr>
        <p:sp>
          <p:nvSpPr>
            <p:cNvPr id="467" name="Rounded Rectangle 466"/>
            <p:cNvSpPr/>
            <p:nvPr/>
          </p:nvSpPr>
          <p:spPr>
            <a:xfrm>
              <a:off x="2988565" y="368855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8" name="Rounded Rectangle 50"/>
            <p:cNvSpPr txBox="1"/>
            <p:nvPr/>
          </p:nvSpPr>
          <p:spPr>
            <a:xfrm>
              <a:off x="3004767" y="370475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Basic Properties of Tensor Arithmetic</a:t>
              </a:r>
              <a:endParaRPr lang="en-US" sz="800" kern="1200" dirty="0"/>
            </a:p>
          </p:txBody>
        </p:sp>
      </p:grpSp>
      <p:sp>
        <p:nvSpPr>
          <p:cNvPr id="372" name="Straight Connector 51"/>
          <p:cNvSpPr/>
          <p:nvPr/>
        </p:nvSpPr>
        <p:spPr>
          <a:xfrm>
            <a:off x="3578966" y="2441016"/>
            <a:ext cx="110638" cy="387235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872358"/>
                </a:lnTo>
                <a:lnTo>
                  <a:pt x="110638" y="387235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3" name="Group 372"/>
          <p:cNvGrpSpPr/>
          <p:nvPr/>
        </p:nvGrpSpPr>
        <p:grpSpPr>
          <a:xfrm>
            <a:off x="3689605" y="6036778"/>
            <a:ext cx="885110" cy="553194"/>
            <a:chOff x="2988565" y="4380048"/>
            <a:chExt cx="885110" cy="553194"/>
          </a:xfrm>
        </p:grpSpPr>
        <p:sp>
          <p:nvSpPr>
            <p:cNvPr id="465" name="Rounded Rectangle 464"/>
            <p:cNvSpPr/>
            <p:nvPr/>
          </p:nvSpPr>
          <p:spPr>
            <a:xfrm>
              <a:off x="2988565" y="4380048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6" name="Rounded Rectangle 53"/>
            <p:cNvSpPr txBox="1"/>
            <p:nvPr/>
          </p:nvSpPr>
          <p:spPr>
            <a:xfrm>
              <a:off x="3004767" y="4396250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1" kern="1200" dirty="0" smtClean="0"/>
                <a:t>+6 sections</a:t>
              </a:r>
              <a:endParaRPr lang="en-US" sz="800" i="1" kern="1200" dirty="0"/>
            </a:p>
          </p:txBody>
        </p:sp>
      </p:grpSp>
      <p:grpSp>
        <p:nvGrpSpPr>
          <p:cNvPr id="374" name="Group 373"/>
          <p:cNvGrpSpPr/>
          <p:nvPr/>
        </p:nvGrpSpPr>
        <p:grpSpPr>
          <a:xfrm>
            <a:off x="4851313" y="1887822"/>
            <a:ext cx="1106388" cy="553194"/>
            <a:chOff x="4150273" y="231092"/>
            <a:chExt cx="1106388" cy="553194"/>
          </a:xfrm>
        </p:grpSpPr>
        <p:sp>
          <p:nvSpPr>
            <p:cNvPr id="463" name="Rounded Rectangle 462"/>
            <p:cNvSpPr/>
            <p:nvPr/>
          </p:nvSpPr>
          <p:spPr>
            <a:xfrm>
              <a:off x="4150273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64" name="Rounded Rectangle 55"/>
            <p:cNvSpPr txBox="1"/>
            <p:nvPr/>
          </p:nvSpPr>
          <p:spPr>
            <a:xfrm>
              <a:off x="4166475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i="0" kern="1200" dirty="0" smtClean="0"/>
                <a:t>Linear Algebra cont.</a:t>
              </a:r>
              <a:endParaRPr lang="en-US" sz="1200" i="0" kern="1200" dirty="0"/>
            </a:p>
          </p:txBody>
        </p:sp>
      </p:grpSp>
      <p:sp>
        <p:nvSpPr>
          <p:cNvPr id="375" name="Straight Connector 56"/>
          <p:cNvSpPr/>
          <p:nvPr/>
        </p:nvSpPr>
        <p:spPr>
          <a:xfrm>
            <a:off x="4961952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6" name="Group 375"/>
          <p:cNvGrpSpPr/>
          <p:nvPr/>
        </p:nvGrpSpPr>
        <p:grpSpPr>
          <a:xfrm>
            <a:off x="5072590" y="2579315"/>
            <a:ext cx="885110" cy="553194"/>
            <a:chOff x="4371550" y="922585"/>
            <a:chExt cx="885110" cy="553194"/>
          </a:xfrm>
        </p:grpSpPr>
        <p:sp>
          <p:nvSpPr>
            <p:cNvPr id="461" name="Rounded Rectangle 460"/>
            <p:cNvSpPr/>
            <p:nvPr/>
          </p:nvSpPr>
          <p:spPr>
            <a:xfrm>
              <a:off x="4371550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2" name="Rounded Rectangle 58"/>
            <p:cNvSpPr txBox="1"/>
            <p:nvPr/>
          </p:nvSpPr>
          <p:spPr>
            <a:xfrm>
              <a:off x="4387752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Reduction</a:t>
              </a:r>
              <a:endParaRPr lang="en-US" sz="800" i="0" kern="1200" dirty="0"/>
            </a:p>
          </p:txBody>
        </p:sp>
      </p:grpSp>
      <p:sp>
        <p:nvSpPr>
          <p:cNvPr id="377" name="Straight Connector 59"/>
          <p:cNvSpPr/>
          <p:nvPr/>
        </p:nvSpPr>
        <p:spPr>
          <a:xfrm>
            <a:off x="4961952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8" name="Group 377"/>
          <p:cNvGrpSpPr/>
          <p:nvPr/>
        </p:nvGrpSpPr>
        <p:grpSpPr>
          <a:xfrm>
            <a:off x="5072590" y="3270807"/>
            <a:ext cx="885110" cy="553194"/>
            <a:chOff x="4371550" y="1614077"/>
            <a:chExt cx="885110" cy="553194"/>
          </a:xfrm>
        </p:grpSpPr>
        <p:sp>
          <p:nvSpPr>
            <p:cNvPr id="459" name="Rounded Rectangle 458"/>
            <p:cNvSpPr/>
            <p:nvPr/>
          </p:nvSpPr>
          <p:spPr>
            <a:xfrm>
              <a:off x="4371550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0" name="Rounded Rectangle 61"/>
            <p:cNvSpPr txBox="1"/>
            <p:nvPr/>
          </p:nvSpPr>
          <p:spPr>
            <a:xfrm>
              <a:off x="4387752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Dot Products</a:t>
              </a:r>
              <a:endParaRPr lang="en-US" sz="800" i="0" kern="1200" dirty="0"/>
            </a:p>
          </p:txBody>
        </p:sp>
      </p:grpSp>
      <p:sp>
        <p:nvSpPr>
          <p:cNvPr id="379" name="Straight Connector 62"/>
          <p:cNvSpPr/>
          <p:nvPr/>
        </p:nvSpPr>
        <p:spPr>
          <a:xfrm>
            <a:off x="4961952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0" name="Group 379"/>
          <p:cNvGrpSpPr/>
          <p:nvPr/>
        </p:nvGrpSpPr>
        <p:grpSpPr>
          <a:xfrm>
            <a:off x="5072590" y="3962300"/>
            <a:ext cx="885110" cy="553194"/>
            <a:chOff x="4371550" y="2305570"/>
            <a:chExt cx="885110" cy="553194"/>
          </a:xfrm>
        </p:grpSpPr>
        <p:sp>
          <p:nvSpPr>
            <p:cNvPr id="457" name="Rounded Rectangle 456"/>
            <p:cNvSpPr/>
            <p:nvPr/>
          </p:nvSpPr>
          <p:spPr>
            <a:xfrm>
              <a:off x="4371550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8" name="Rounded Rectangle 64"/>
            <p:cNvSpPr txBox="1"/>
            <p:nvPr/>
          </p:nvSpPr>
          <p:spPr>
            <a:xfrm>
              <a:off x="4387752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Matrix-Vector Products</a:t>
              </a:r>
              <a:endParaRPr lang="en-US" sz="800" i="0" kern="1200" dirty="0"/>
            </a:p>
          </p:txBody>
        </p:sp>
      </p:grpSp>
      <p:sp>
        <p:nvSpPr>
          <p:cNvPr id="381" name="Straight Connector 65"/>
          <p:cNvSpPr/>
          <p:nvPr/>
        </p:nvSpPr>
        <p:spPr>
          <a:xfrm>
            <a:off x="4961952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2" name="Group 381"/>
          <p:cNvGrpSpPr/>
          <p:nvPr/>
        </p:nvGrpSpPr>
        <p:grpSpPr>
          <a:xfrm>
            <a:off x="5072590" y="4653793"/>
            <a:ext cx="885110" cy="553194"/>
            <a:chOff x="4371550" y="2997063"/>
            <a:chExt cx="885110" cy="553194"/>
          </a:xfrm>
        </p:grpSpPr>
        <p:sp>
          <p:nvSpPr>
            <p:cNvPr id="455" name="Rounded Rectangle 454"/>
            <p:cNvSpPr/>
            <p:nvPr/>
          </p:nvSpPr>
          <p:spPr>
            <a:xfrm>
              <a:off x="4371550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6" name="Rounded Rectangle 67"/>
            <p:cNvSpPr txBox="1"/>
            <p:nvPr/>
          </p:nvSpPr>
          <p:spPr>
            <a:xfrm>
              <a:off x="4387752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Matrix-Matrix Multiplication</a:t>
              </a:r>
              <a:endParaRPr lang="en-US" sz="800" i="0" kern="1200" dirty="0"/>
            </a:p>
          </p:txBody>
        </p:sp>
      </p:grpSp>
      <p:sp>
        <p:nvSpPr>
          <p:cNvPr id="383" name="Straight Connector 68"/>
          <p:cNvSpPr/>
          <p:nvPr/>
        </p:nvSpPr>
        <p:spPr>
          <a:xfrm>
            <a:off x="4961952" y="2441016"/>
            <a:ext cx="110638" cy="318086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180866"/>
                </a:lnTo>
                <a:lnTo>
                  <a:pt x="110638" y="318086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4" name="Group 383"/>
          <p:cNvGrpSpPr/>
          <p:nvPr/>
        </p:nvGrpSpPr>
        <p:grpSpPr>
          <a:xfrm>
            <a:off x="5072590" y="5345285"/>
            <a:ext cx="885110" cy="553194"/>
            <a:chOff x="4371550" y="3688555"/>
            <a:chExt cx="885110" cy="553194"/>
          </a:xfrm>
        </p:grpSpPr>
        <p:sp>
          <p:nvSpPr>
            <p:cNvPr id="453" name="Rounded Rectangle 452"/>
            <p:cNvSpPr/>
            <p:nvPr/>
          </p:nvSpPr>
          <p:spPr>
            <a:xfrm>
              <a:off x="4371550" y="368855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4" name="Rounded Rectangle 70"/>
            <p:cNvSpPr txBox="1"/>
            <p:nvPr/>
          </p:nvSpPr>
          <p:spPr>
            <a:xfrm>
              <a:off x="4387752" y="370475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Norms</a:t>
              </a:r>
              <a:endParaRPr lang="en-US" sz="800" i="0" kern="1200" dirty="0"/>
            </a:p>
          </p:txBody>
        </p:sp>
      </p:grpSp>
      <p:sp>
        <p:nvSpPr>
          <p:cNvPr id="385" name="Straight Connector 71"/>
          <p:cNvSpPr/>
          <p:nvPr/>
        </p:nvSpPr>
        <p:spPr>
          <a:xfrm>
            <a:off x="4961952" y="2441016"/>
            <a:ext cx="110638" cy="387235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872358"/>
                </a:lnTo>
                <a:lnTo>
                  <a:pt x="110638" y="387235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6" name="Group 385"/>
          <p:cNvGrpSpPr/>
          <p:nvPr/>
        </p:nvGrpSpPr>
        <p:grpSpPr>
          <a:xfrm>
            <a:off x="5072590" y="6036778"/>
            <a:ext cx="885110" cy="553194"/>
            <a:chOff x="4371550" y="4380048"/>
            <a:chExt cx="885110" cy="553194"/>
          </a:xfrm>
        </p:grpSpPr>
        <p:sp>
          <p:nvSpPr>
            <p:cNvPr id="451" name="Rounded Rectangle 450"/>
            <p:cNvSpPr/>
            <p:nvPr/>
          </p:nvSpPr>
          <p:spPr>
            <a:xfrm>
              <a:off x="4371550" y="4380048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2" name="Rounded Rectangle 73"/>
            <p:cNvSpPr txBox="1"/>
            <p:nvPr/>
          </p:nvSpPr>
          <p:spPr>
            <a:xfrm>
              <a:off x="4387752" y="4396250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More on Linear Algebra</a:t>
              </a:r>
              <a:endParaRPr lang="en-US" sz="800" i="0" kern="1200" dirty="0"/>
            </a:p>
          </p:txBody>
        </p:sp>
      </p:grpSp>
      <p:grpSp>
        <p:nvGrpSpPr>
          <p:cNvPr id="387" name="Group 386"/>
          <p:cNvGrpSpPr/>
          <p:nvPr/>
        </p:nvGrpSpPr>
        <p:grpSpPr>
          <a:xfrm>
            <a:off x="6234298" y="1887822"/>
            <a:ext cx="1106388" cy="553194"/>
            <a:chOff x="5533258" y="231092"/>
            <a:chExt cx="1106388" cy="553194"/>
          </a:xfrm>
        </p:grpSpPr>
        <p:sp>
          <p:nvSpPr>
            <p:cNvPr id="449" name="Rounded Rectangle 448"/>
            <p:cNvSpPr/>
            <p:nvPr/>
          </p:nvSpPr>
          <p:spPr>
            <a:xfrm>
              <a:off x="5533258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50" name="Rounded Rectangle 75"/>
            <p:cNvSpPr txBox="1"/>
            <p:nvPr/>
          </p:nvSpPr>
          <p:spPr>
            <a:xfrm>
              <a:off x="5549460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Calculus</a:t>
              </a:r>
              <a:endParaRPr lang="en-US" sz="1200" kern="1200" dirty="0"/>
            </a:p>
          </p:txBody>
        </p:sp>
      </p:grpSp>
      <p:sp>
        <p:nvSpPr>
          <p:cNvPr id="388" name="Straight Connector 76"/>
          <p:cNvSpPr/>
          <p:nvPr/>
        </p:nvSpPr>
        <p:spPr>
          <a:xfrm>
            <a:off x="6344937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9" name="Group 388"/>
          <p:cNvGrpSpPr/>
          <p:nvPr/>
        </p:nvGrpSpPr>
        <p:grpSpPr>
          <a:xfrm>
            <a:off x="6455576" y="2579315"/>
            <a:ext cx="885110" cy="553194"/>
            <a:chOff x="5754536" y="922585"/>
            <a:chExt cx="885110" cy="553194"/>
          </a:xfrm>
        </p:grpSpPr>
        <p:sp>
          <p:nvSpPr>
            <p:cNvPr id="447" name="Rounded Rectangle 446"/>
            <p:cNvSpPr/>
            <p:nvPr/>
          </p:nvSpPr>
          <p:spPr>
            <a:xfrm>
              <a:off x="5754536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8" name="Rounded Rectangle 78"/>
            <p:cNvSpPr txBox="1"/>
            <p:nvPr/>
          </p:nvSpPr>
          <p:spPr>
            <a:xfrm>
              <a:off x="5770738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Derivatives and Differentiation</a:t>
              </a:r>
              <a:endParaRPr lang="en-US" sz="800" kern="1200" dirty="0"/>
            </a:p>
          </p:txBody>
        </p:sp>
      </p:grpSp>
      <p:sp>
        <p:nvSpPr>
          <p:cNvPr id="390" name="Straight Connector 79"/>
          <p:cNvSpPr/>
          <p:nvPr/>
        </p:nvSpPr>
        <p:spPr>
          <a:xfrm>
            <a:off x="6344937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1" name="Group 390"/>
          <p:cNvGrpSpPr/>
          <p:nvPr/>
        </p:nvGrpSpPr>
        <p:grpSpPr>
          <a:xfrm>
            <a:off x="6455576" y="3270807"/>
            <a:ext cx="885110" cy="553194"/>
            <a:chOff x="5754536" y="1614077"/>
            <a:chExt cx="885110" cy="553194"/>
          </a:xfrm>
        </p:grpSpPr>
        <p:sp>
          <p:nvSpPr>
            <p:cNvPr id="445" name="Rounded Rectangle 444"/>
            <p:cNvSpPr/>
            <p:nvPr/>
          </p:nvSpPr>
          <p:spPr>
            <a:xfrm>
              <a:off x="5754536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6" name="Rounded Rectangle 81"/>
            <p:cNvSpPr txBox="1"/>
            <p:nvPr/>
          </p:nvSpPr>
          <p:spPr>
            <a:xfrm>
              <a:off x="5770738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Partial Derivatives</a:t>
              </a:r>
              <a:endParaRPr lang="en-US" sz="800" kern="1200" dirty="0"/>
            </a:p>
          </p:txBody>
        </p:sp>
      </p:grpSp>
      <p:sp>
        <p:nvSpPr>
          <p:cNvPr id="392" name="Straight Connector 82"/>
          <p:cNvSpPr/>
          <p:nvPr/>
        </p:nvSpPr>
        <p:spPr>
          <a:xfrm>
            <a:off x="6344937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3" name="Group 392"/>
          <p:cNvGrpSpPr/>
          <p:nvPr/>
        </p:nvGrpSpPr>
        <p:grpSpPr>
          <a:xfrm>
            <a:off x="6455576" y="3962300"/>
            <a:ext cx="885110" cy="553194"/>
            <a:chOff x="5754536" y="2305570"/>
            <a:chExt cx="885110" cy="553194"/>
          </a:xfrm>
        </p:grpSpPr>
        <p:sp>
          <p:nvSpPr>
            <p:cNvPr id="443" name="Rounded Rectangle 442"/>
            <p:cNvSpPr/>
            <p:nvPr/>
          </p:nvSpPr>
          <p:spPr>
            <a:xfrm>
              <a:off x="5754536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4" name="Rounded Rectangle 84"/>
            <p:cNvSpPr txBox="1"/>
            <p:nvPr/>
          </p:nvSpPr>
          <p:spPr>
            <a:xfrm>
              <a:off x="5770738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Gradients</a:t>
              </a:r>
              <a:endParaRPr lang="en-US" sz="800" kern="1200" dirty="0"/>
            </a:p>
          </p:txBody>
        </p:sp>
      </p:grpSp>
      <p:sp>
        <p:nvSpPr>
          <p:cNvPr id="394" name="Straight Connector 85"/>
          <p:cNvSpPr/>
          <p:nvPr/>
        </p:nvSpPr>
        <p:spPr>
          <a:xfrm>
            <a:off x="6344937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5" name="Group 394"/>
          <p:cNvGrpSpPr/>
          <p:nvPr/>
        </p:nvGrpSpPr>
        <p:grpSpPr>
          <a:xfrm>
            <a:off x="6455576" y="4653793"/>
            <a:ext cx="885110" cy="553194"/>
            <a:chOff x="5754536" y="2997063"/>
            <a:chExt cx="885110" cy="553194"/>
          </a:xfrm>
        </p:grpSpPr>
        <p:sp>
          <p:nvSpPr>
            <p:cNvPr id="441" name="Rounded Rectangle 440"/>
            <p:cNvSpPr/>
            <p:nvPr/>
          </p:nvSpPr>
          <p:spPr>
            <a:xfrm>
              <a:off x="5754536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2" name="Rounded Rectangle 87"/>
            <p:cNvSpPr txBox="1"/>
            <p:nvPr/>
          </p:nvSpPr>
          <p:spPr>
            <a:xfrm>
              <a:off x="5770738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Chain Rule</a:t>
              </a:r>
              <a:endParaRPr lang="en-US" sz="800" kern="1200" dirty="0"/>
            </a:p>
          </p:txBody>
        </p:sp>
      </p:grpSp>
      <p:grpSp>
        <p:nvGrpSpPr>
          <p:cNvPr id="396" name="Group 395"/>
          <p:cNvGrpSpPr/>
          <p:nvPr/>
        </p:nvGrpSpPr>
        <p:grpSpPr>
          <a:xfrm>
            <a:off x="7617283" y="1887822"/>
            <a:ext cx="1106388" cy="553194"/>
            <a:chOff x="6916243" y="231092"/>
            <a:chExt cx="1106388" cy="553194"/>
          </a:xfrm>
        </p:grpSpPr>
        <p:sp>
          <p:nvSpPr>
            <p:cNvPr id="439" name="Rounded Rectangle 438"/>
            <p:cNvSpPr/>
            <p:nvPr/>
          </p:nvSpPr>
          <p:spPr>
            <a:xfrm>
              <a:off x="6916243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40" name="Rounded Rectangle 89"/>
            <p:cNvSpPr txBox="1"/>
            <p:nvPr/>
          </p:nvSpPr>
          <p:spPr>
            <a:xfrm>
              <a:off x="6932445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Automatic Differentiation</a:t>
              </a:r>
              <a:endParaRPr lang="en-US" sz="1200" kern="1200" dirty="0"/>
            </a:p>
          </p:txBody>
        </p:sp>
      </p:grpSp>
      <p:sp>
        <p:nvSpPr>
          <p:cNvPr id="397" name="Straight Connector 90"/>
          <p:cNvSpPr/>
          <p:nvPr/>
        </p:nvSpPr>
        <p:spPr>
          <a:xfrm>
            <a:off x="7727922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8" name="Group 397"/>
          <p:cNvGrpSpPr/>
          <p:nvPr/>
        </p:nvGrpSpPr>
        <p:grpSpPr>
          <a:xfrm>
            <a:off x="7838561" y="2579315"/>
            <a:ext cx="885110" cy="553194"/>
            <a:chOff x="7137521" y="922585"/>
            <a:chExt cx="885110" cy="553194"/>
          </a:xfrm>
        </p:grpSpPr>
        <p:sp>
          <p:nvSpPr>
            <p:cNvPr id="437" name="Rounded Rectangle 436"/>
            <p:cNvSpPr/>
            <p:nvPr/>
          </p:nvSpPr>
          <p:spPr>
            <a:xfrm>
              <a:off x="7137521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8" name="Rounded Rectangle 92"/>
            <p:cNvSpPr txBox="1"/>
            <p:nvPr/>
          </p:nvSpPr>
          <p:spPr>
            <a:xfrm>
              <a:off x="7153723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A Simple Example</a:t>
              </a:r>
              <a:endParaRPr lang="en-US" sz="800" kern="1200" dirty="0"/>
            </a:p>
          </p:txBody>
        </p:sp>
      </p:grpSp>
      <p:sp>
        <p:nvSpPr>
          <p:cNvPr id="399" name="Straight Connector 93"/>
          <p:cNvSpPr/>
          <p:nvPr/>
        </p:nvSpPr>
        <p:spPr>
          <a:xfrm>
            <a:off x="7727922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0" name="Group 399"/>
          <p:cNvGrpSpPr/>
          <p:nvPr/>
        </p:nvGrpSpPr>
        <p:grpSpPr>
          <a:xfrm>
            <a:off x="7838561" y="3270807"/>
            <a:ext cx="885110" cy="553194"/>
            <a:chOff x="7137521" y="1614077"/>
            <a:chExt cx="885110" cy="553194"/>
          </a:xfrm>
        </p:grpSpPr>
        <p:sp>
          <p:nvSpPr>
            <p:cNvPr id="435" name="Rounded Rectangle 434"/>
            <p:cNvSpPr/>
            <p:nvPr/>
          </p:nvSpPr>
          <p:spPr>
            <a:xfrm>
              <a:off x="7137521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6" name="Rounded Rectangle 95"/>
            <p:cNvSpPr txBox="1"/>
            <p:nvPr/>
          </p:nvSpPr>
          <p:spPr>
            <a:xfrm>
              <a:off x="7153723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Backward for Non-Scalar Variables</a:t>
              </a:r>
              <a:endParaRPr lang="en-US" sz="800" kern="1200" dirty="0"/>
            </a:p>
          </p:txBody>
        </p:sp>
      </p:grpSp>
      <p:sp>
        <p:nvSpPr>
          <p:cNvPr id="401" name="Straight Connector 96"/>
          <p:cNvSpPr/>
          <p:nvPr/>
        </p:nvSpPr>
        <p:spPr>
          <a:xfrm>
            <a:off x="7727922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2" name="Group 401"/>
          <p:cNvGrpSpPr/>
          <p:nvPr/>
        </p:nvGrpSpPr>
        <p:grpSpPr>
          <a:xfrm>
            <a:off x="7838561" y="3962300"/>
            <a:ext cx="885110" cy="553194"/>
            <a:chOff x="7137521" y="2305570"/>
            <a:chExt cx="885110" cy="553194"/>
          </a:xfrm>
        </p:grpSpPr>
        <p:sp>
          <p:nvSpPr>
            <p:cNvPr id="433" name="Rounded Rectangle 432"/>
            <p:cNvSpPr/>
            <p:nvPr/>
          </p:nvSpPr>
          <p:spPr>
            <a:xfrm>
              <a:off x="7137521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4" name="Rounded Rectangle 98"/>
            <p:cNvSpPr txBox="1"/>
            <p:nvPr/>
          </p:nvSpPr>
          <p:spPr>
            <a:xfrm>
              <a:off x="7153723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Detaching Computation</a:t>
              </a:r>
              <a:endParaRPr lang="en-US" sz="800" kern="1200" dirty="0"/>
            </a:p>
          </p:txBody>
        </p:sp>
      </p:grpSp>
      <p:sp>
        <p:nvSpPr>
          <p:cNvPr id="403" name="Straight Connector 99"/>
          <p:cNvSpPr/>
          <p:nvPr/>
        </p:nvSpPr>
        <p:spPr>
          <a:xfrm>
            <a:off x="7727922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4" name="Group 403"/>
          <p:cNvGrpSpPr/>
          <p:nvPr/>
        </p:nvGrpSpPr>
        <p:grpSpPr>
          <a:xfrm>
            <a:off x="7838561" y="4653793"/>
            <a:ext cx="885110" cy="553194"/>
            <a:chOff x="7137521" y="2997063"/>
            <a:chExt cx="885110" cy="553194"/>
          </a:xfrm>
        </p:grpSpPr>
        <p:sp>
          <p:nvSpPr>
            <p:cNvPr id="431" name="Rounded Rectangle 430"/>
            <p:cNvSpPr/>
            <p:nvPr/>
          </p:nvSpPr>
          <p:spPr>
            <a:xfrm>
              <a:off x="7137521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2" name="Rounded Rectangle 101"/>
            <p:cNvSpPr txBox="1"/>
            <p:nvPr/>
          </p:nvSpPr>
          <p:spPr>
            <a:xfrm>
              <a:off x="7153723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Computing the Gradient of Python Control Flow</a:t>
              </a:r>
              <a:endParaRPr lang="en-US" sz="800" kern="1200" dirty="0"/>
            </a:p>
          </p:txBody>
        </p:sp>
      </p:grpSp>
      <p:grpSp>
        <p:nvGrpSpPr>
          <p:cNvPr id="405" name="Group 404"/>
          <p:cNvGrpSpPr/>
          <p:nvPr/>
        </p:nvGrpSpPr>
        <p:grpSpPr>
          <a:xfrm>
            <a:off x="9000269" y="1887822"/>
            <a:ext cx="1106388" cy="553194"/>
            <a:chOff x="8299229" y="231092"/>
            <a:chExt cx="1106388" cy="553194"/>
          </a:xfrm>
        </p:grpSpPr>
        <p:sp>
          <p:nvSpPr>
            <p:cNvPr id="429" name="Rounded Rectangle 428"/>
            <p:cNvSpPr/>
            <p:nvPr/>
          </p:nvSpPr>
          <p:spPr>
            <a:xfrm>
              <a:off x="8299229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0" name="Rounded Rectangle 103"/>
            <p:cNvSpPr txBox="1"/>
            <p:nvPr/>
          </p:nvSpPr>
          <p:spPr>
            <a:xfrm>
              <a:off x="8315431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Probability</a:t>
              </a:r>
              <a:endParaRPr lang="en-US" sz="1200" kern="1200" dirty="0"/>
            </a:p>
          </p:txBody>
        </p:sp>
      </p:grpSp>
      <p:sp>
        <p:nvSpPr>
          <p:cNvPr id="406" name="Straight Connector 104"/>
          <p:cNvSpPr/>
          <p:nvPr/>
        </p:nvSpPr>
        <p:spPr>
          <a:xfrm>
            <a:off x="9110908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7" name="Group 406"/>
          <p:cNvGrpSpPr/>
          <p:nvPr/>
        </p:nvGrpSpPr>
        <p:grpSpPr>
          <a:xfrm>
            <a:off x="9221546" y="2579315"/>
            <a:ext cx="885110" cy="553194"/>
            <a:chOff x="8520506" y="922585"/>
            <a:chExt cx="885110" cy="553194"/>
          </a:xfrm>
        </p:grpSpPr>
        <p:sp>
          <p:nvSpPr>
            <p:cNvPr id="427" name="Rounded Rectangle 426"/>
            <p:cNvSpPr/>
            <p:nvPr/>
          </p:nvSpPr>
          <p:spPr>
            <a:xfrm>
              <a:off x="8520506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8" name="Rounded Rectangle 106"/>
            <p:cNvSpPr txBox="1"/>
            <p:nvPr/>
          </p:nvSpPr>
          <p:spPr>
            <a:xfrm>
              <a:off x="8536708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Basic Probability Theory</a:t>
              </a:r>
              <a:endParaRPr lang="en-US" sz="800" kern="1200" dirty="0"/>
            </a:p>
          </p:txBody>
        </p:sp>
      </p:grpSp>
      <p:sp>
        <p:nvSpPr>
          <p:cNvPr id="408" name="Straight Connector 107"/>
          <p:cNvSpPr/>
          <p:nvPr/>
        </p:nvSpPr>
        <p:spPr>
          <a:xfrm>
            <a:off x="9110908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9" name="Group 408"/>
          <p:cNvGrpSpPr/>
          <p:nvPr/>
        </p:nvGrpSpPr>
        <p:grpSpPr>
          <a:xfrm>
            <a:off x="9221546" y="3270807"/>
            <a:ext cx="885110" cy="553194"/>
            <a:chOff x="8520506" y="1614077"/>
            <a:chExt cx="885110" cy="553194"/>
          </a:xfrm>
        </p:grpSpPr>
        <p:sp>
          <p:nvSpPr>
            <p:cNvPr id="425" name="Rounded Rectangle 424"/>
            <p:cNvSpPr/>
            <p:nvPr/>
          </p:nvSpPr>
          <p:spPr>
            <a:xfrm>
              <a:off x="8520506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6" name="Rounded Rectangle 109"/>
            <p:cNvSpPr txBox="1"/>
            <p:nvPr/>
          </p:nvSpPr>
          <p:spPr>
            <a:xfrm>
              <a:off x="8536708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Dealing with Multiple Random Variables</a:t>
              </a:r>
              <a:endParaRPr lang="en-US" sz="800" kern="1200" dirty="0"/>
            </a:p>
          </p:txBody>
        </p:sp>
      </p:grpSp>
      <p:sp>
        <p:nvSpPr>
          <p:cNvPr id="410" name="Straight Connector 110"/>
          <p:cNvSpPr/>
          <p:nvPr/>
        </p:nvSpPr>
        <p:spPr>
          <a:xfrm>
            <a:off x="9110908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11" name="Group 410"/>
          <p:cNvGrpSpPr/>
          <p:nvPr/>
        </p:nvGrpSpPr>
        <p:grpSpPr>
          <a:xfrm>
            <a:off x="9221546" y="3962300"/>
            <a:ext cx="885110" cy="553194"/>
            <a:chOff x="8520506" y="2305570"/>
            <a:chExt cx="885110" cy="553194"/>
          </a:xfrm>
        </p:grpSpPr>
        <p:sp>
          <p:nvSpPr>
            <p:cNvPr id="423" name="Rounded Rectangle 422"/>
            <p:cNvSpPr/>
            <p:nvPr/>
          </p:nvSpPr>
          <p:spPr>
            <a:xfrm>
              <a:off x="8520506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4" name="Rounded Rectangle 112"/>
            <p:cNvSpPr txBox="1"/>
            <p:nvPr/>
          </p:nvSpPr>
          <p:spPr>
            <a:xfrm>
              <a:off x="8536708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Expectation and Variance</a:t>
              </a:r>
              <a:endParaRPr lang="en-US" sz="800" kern="1200" dirty="0"/>
            </a:p>
          </p:txBody>
        </p:sp>
      </p:grpSp>
      <p:grpSp>
        <p:nvGrpSpPr>
          <p:cNvPr id="412" name="Group 411"/>
          <p:cNvGrpSpPr/>
          <p:nvPr/>
        </p:nvGrpSpPr>
        <p:grpSpPr>
          <a:xfrm>
            <a:off x="10383254" y="1887822"/>
            <a:ext cx="1106388" cy="553194"/>
            <a:chOff x="9682214" y="231092"/>
            <a:chExt cx="1106388" cy="553194"/>
          </a:xfrm>
        </p:grpSpPr>
        <p:sp>
          <p:nvSpPr>
            <p:cNvPr id="421" name="Rounded Rectangle 420"/>
            <p:cNvSpPr/>
            <p:nvPr/>
          </p:nvSpPr>
          <p:spPr>
            <a:xfrm>
              <a:off x="9682214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2" name="Rounded Rectangle 114"/>
            <p:cNvSpPr txBox="1"/>
            <p:nvPr/>
          </p:nvSpPr>
          <p:spPr>
            <a:xfrm>
              <a:off x="9698416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Documentation</a:t>
              </a:r>
              <a:endParaRPr lang="en-US" sz="1200" kern="1200" dirty="0"/>
            </a:p>
          </p:txBody>
        </p:sp>
      </p:grpSp>
      <p:sp>
        <p:nvSpPr>
          <p:cNvPr id="413" name="Straight Connector 115"/>
          <p:cNvSpPr/>
          <p:nvPr/>
        </p:nvSpPr>
        <p:spPr>
          <a:xfrm>
            <a:off x="10493893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14" name="Group 413"/>
          <p:cNvGrpSpPr/>
          <p:nvPr/>
        </p:nvGrpSpPr>
        <p:grpSpPr>
          <a:xfrm>
            <a:off x="10604532" y="2579315"/>
            <a:ext cx="885110" cy="553194"/>
            <a:chOff x="9903492" y="922585"/>
            <a:chExt cx="885110" cy="553194"/>
          </a:xfrm>
        </p:grpSpPr>
        <p:sp>
          <p:nvSpPr>
            <p:cNvPr id="419" name="Rounded Rectangle 418"/>
            <p:cNvSpPr/>
            <p:nvPr/>
          </p:nvSpPr>
          <p:spPr>
            <a:xfrm>
              <a:off x="9903492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0" name="Rounded Rectangle 117"/>
            <p:cNvSpPr txBox="1"/>
            <p:nvPr/>
          </p:nvSpPr>
          <p:spPr>
            <a:xfrm>
              <a:off x="9919694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Finding All the Functions and Classes in a Module</a:t>
              </a:r>
              <a:endParaRPr lang="en-US" sz="800" kern="1200" dirty="0"/>
            </a:p>
          </p:txBody>
        </p:sp>
      </p:grpSp>
      <p:sp>
        <p:nvSpPr>
          <p:cNvPr id="415" name="Straight Connector 118"/>
          <p:cNvSpPr/>
          <p:nvPr/>
        </p:nvSpPr>
        <p:spPr>
          <a:xfrm>
            <a:off x="10493893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16" name="Group 415"/>
          <p:cNvGrpSpPr/>
          <p:nvPr/>
        </p:nvGrpSpPr>
        <p:grpSpPr>
          <a:xfrm>
            <a:off x="10604532" y="3270807"/>
            <a:ext cx="885110" cy="553194"/>
            <a:chOff x="9903492" y="1614077"/>
            <a:chExt cx="885110" cy="553194"/>
          </a:xfrm>
        </p:grpSpPr>
        <p:sp>
          <p:nvSpPr>
            <p:cNvPr id="417" name="Rounded Rectangle 416"/>
            <p:cNvSpPr/>
            <p:nvPr/>
          </p:nvSpPr>
          <p:spPr>
            <a:xfrm>
              <a:off x="9903492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18" name="Rounded Rectangle 120"/>
            <p:cNvSpPr txBox="1"/>
            <p:nvPr/>
          </p:nvSpPr>
          <p:spPr>
            <a:xfrm>
              <a:off x="9919694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Finding the Usage of Specific Functions and Classes</a:t>
              </a:r>
              <a:endParaRPr lang="en-US" sz="800" kern="1200" dirty="0"/>
            </a:p>
          </p:txBody>
        </p:sp>
      </p:grpSp>
      <p:cxnSp>
        <p:nvCxnSpPr>
          <p:cNvPr id="501" name="Curved Connector 500"/>
          <p:cNvCxnSpPr>
            <a:endCxn id="500" idx="0"/>
          </p:cNvCxnSpPr>
          <p:nvPr/>
        </p:nvCxnSpPr>
        <p:spPr>
          <a:xfrm rot="10800000" flipV="1">
            <a:off x="1255552" y="1573438"/>
            <a:ext cx="4717259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Curved Connector 501"/>
          <p:cNvCxnSpPr>
            <a:endCxn id="485" idx="0"/>
          </p:cNvCxnSpPr>
          <p:nvPr/>
        </p:nvCxnSpPr>
        <p:spPr>
          <a:xfrm rot="10800000" flipV="1">
            <a:off x="2638536" y="1573438"/>
            <a:ext cx="3334274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Curved Connector 503"/>
          <p:cNvCxnSpPr>
            <a:endCxn id="478" idx="0"/>
          </p:cNvCxnSpPr>
          <p:nvPr/>
        </p:nvCxnSpPr>
        <p:spPr>
          <a:xfrm rot="10800000" flipV="1">
            <a:off x="4021522" y="1573438"/>
            <a:ext cx="1951289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Curved Connector 505"/>
          <p:cNvCxnSpPr>
            <a:endCxn id="464" idx="0"/>
          </p:cNvCxnSpPr>
          <p:nvPr/>
        </p:nvCxnSpPr>
        <p:spPr>
          <a:xfrm rot="10800000" flipV="1">
            <a:off x="5404508" y="1573438"/>
            <a:ext cx="568303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Curved Connector 507"/>
          <p:cNvCxnSpPr>
            <a:endCxn id="450" idx="0"/>
          </p:cNvCxnSpPr>
          <p:nvPr/>
        </p:nvCxnSpPr>
        <p:spPr>
          <a:xfrm>
            <a:off x="5972810" y="1573439"/>
            <a:ext cx="814682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Curved Connector 509"/>
          <p:cNvCxnSpPr>
            <a:endCxn id="439" idx="0"/>
          </p:cNvCxnSpPr>
          <p:nvPr/>
        </p:nvCxnSpPr>
        <p:spPr>
          <a:xfrm>
            <a:off x="5972810" y="1573439"/>
            <a:ext cx="2197667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Curved Connector 511"/>
          <p:cNvCxnSpPr>
            <a:endCxn id="429" idx="0"/>
          </p:cNvCxnSpPr>
          <p:nvPr/>
        </p:nvCxnSpPr>
        <p:spPr>
          <a:xfrm>
            <a:off x="5972810" y="1573439"/>
            <a:ext cx="3580653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Curved Connector 513"/>
          <p:cNvCxnSpPr>
            <a:endCxn id="421" idx="0"/>
          </p:cNvCxnSpPr>
          <p:nvPr/>
        </p:nvCxnSpPr>
        <p:spPr>
          <a:xfrm>
            <a:off x="5972810" y="1573439"/>
            <a:ext cx="4963638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Oval 171"/>
          <p:cNvSpPr/>
          <p:nvPr/>
        </p:nvSpPr>
        <p:spPr>
          <a:xfrm>
            <a:off x="4786650" y="3112467"/>
            <a:ext cx="1502968" cy="869874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38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dirty="0"/>
              <a:t>Dot Products</a:t>
            </a:r>
            <a:endParaRPr lang="en-US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18402" y="1008835"/>
                <a:ext cx="12152109" cy="7058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Given two vectors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ar-EG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, </a:t>
                </a:r>
                <a:r>
                  <a:rPr lang="en-GB" sz="1900" dirty="0">
                    <a:solidFill>
                      <a:srgbClr val="002060"/>
                    </a:solidFill>
                  </a:rPr>
                  <a:t>their dot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product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19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a:rPr lang="en-GB" sz="19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GB" sz="19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⟨</m:t>
                    </m:r>
                    <m:r>
                      <a:rPr lang="en-GB" sz="1900" i="1" dirty="0" err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1900" i="1" dirty="0" err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1900" i="1" dirty="0" err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19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⟩)</m:t>
                    </m:r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 is a sum over the products of the elements at the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same</a:t>
                </a:r>
                <a:br>
                  <a:rPr lang="en-GB" sz="1900" dirty="0" smtClean="0">
                    <a:solidFill>
                      <a:srgbClr val="002060"/>
                    </a:solidFill>
                  </a:rPr>
                </a:br>
                <a:r>
                  <a:rPr lang="en-GB" sz="1900" dirty="0" smtClean="0">
                    <a:solidFill>
                      <a:srgbClr val="002060"/>
                    </a:solidFill>
                  </a:rPr>
                  <a:t>position</a:t>
                </a:r>
                <a:r>
                  <a:rPr lang="en-GB" sz="1900" dirty="0">
                    <a:solidFill>
                      <a:srgbClr val="002060"/>
                    </a:solidFill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1900" i="1" dirty="0" err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GB" sz="1900" i="1" dirty="0" err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19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US" sz="19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9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19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9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402" y="1008835"/>
                <a:ext cx="12152109" cy="705899"/>
              </a:xfrm>
              <a:prstGeom prst="rect">
                <a:avLst/>
              </a:prstGeom>
              <a:blipFill>
                <a:blip r:embed="rId3"/>
                <a:stretch>
                  <a:fillRect l="-351" t="-19828" b="-982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118402" y="2896732"/>
            <a:ext cx="1200854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 smtClean="0">
                <a:solidFill>
                  <a:srgbClr val="002060"/>
                </a:solidFill>
              </a:rPr>
              <a:t>We can do </a:t>
            </a:r>
            <a:r>
              <a:rPr lang="en-GB" sz="1900" dirty="0">
                <a:solidFill>
                  <a:srgbClr val="002060"/>
                </a:solidFill>
              </a:rPr>
              <a:t>the dot product of two vectors equivalently by performing an elementwise multiplication and then a sum: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23202" y="3377547"/>
            <a:ext cx="11199846" cy="33855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np.</a:t>
            </a:r>
            <a:r>
              <a:rPr lang="en-US" sz="1600" dirty="0" err="1">
                <a:solidFill>
                  <a:srgbClr val="66D9EF"/>
                </a:solidFill>
                <a:latin typeface="Courier New" panose="02070309020205020404" pitchFamily="49" charset="0"/>
              </a:rPr>
              <a:t>sum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x 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*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y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sz="16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118402" y="4228905"/>
                <a:ext cx="12203084" cy="21521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Dot products are useful in a wide range of contexts. 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 smtClean="0">
                    <a:solidFill>
                      <a:srgbClr val="FB8072"/>
                    </a:solidFill>
                  </a:rPr>
                  <a:t>For </a:t>
                </a:r>
                <a:r>
                  <a:rPr lang="en-GB" sz="1900" dirty="0">
                    <a:solidFill>
                      <a:srgbClr val="FB8072"/>
                    </a:solidFill>
                  </a:rPr>
                  <a:t>example, given some set of values, denoted by a </a:t>
                </a:r>
                <a:r>
                  <a:rPr lang="en-GB" sz="1900" dirty="0" smtClean="0">
                    <a:solidFill>
                      <a:srgbClr val="FB8072"/>
                    </a:solidFill>
                  </a:rPr>
                  <a:t>vector </a:t>
                </a:r>
                <a14:m>
                  <m:oMath xmlns:m="http://schemas.openxmlformats.org/officeDocument/2006/math">
                    <m:r>
                      <a:rPr lang="en-GB" sz="1900" b="1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1900" b="0" i="1" dirty="0" smtClean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900" dirty="0" smtClean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1900" b="0" i="0" dirty="0" smtClean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</m:t>
                        </m:r>
                      </m:sup>
                    </m:sSup>
                  </m:oMath>
                </a14:m>
                <a:r>
                  <a:rPr lang="en-GB" sz="1900" dirty="0">
                    <a:solidFill>
                      <a:srgbClr val="FB8072"/>
                    </a:solidFill>
                  </a:rPr>
                  <a:t> and a set of weights denoted by </a:t>
                </a:r>
                <a14:m>
                  <m:oMath xmlns:m="http://schemas.openxmlformats.org/officeDocument/2006/math">
                    <m:r>
                      <a:rPr lang="en-GB" sz="1900" b="1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GB" sz="1900" i="1" dirty="0" err="1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1900" b="0" i="1" dirty="0" smtClean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900" i="1" dirty="0" smtClean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1900" b="0" i="1" dirty="0" smtClean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GB" sz="1900" dirty="0" smtClean="0">
                    <a:solidFill>
                      <a:srgbClr val="FB8072"/>
                    </a:solidFill>
                  </a:rPr>
                  <a:t>, </a:t>
                </a:r>
                <a:br>
                  <a:rPr lang="en-GB" sz="1900" dirty="0" smtClean="0">
                    <a:solidFill>
                      <a:srgbClr val="FB8072"/>
                    </a:solidFill>
                  </a:rPr>
                </a:br>
                <a:r>
                  <a:rPr lang="en-GB" sz="1900" dirty="0" smtClean="0">
                    <a:solidFill>
                      <a:srgbClr val="FB8072"/>
                    </a:solidFill>
                  </a:rPr>
                  <a:t>the </a:t>
                </a:r>
                <a:r>
                  <a:rPr lang="en-GB" sz="1900" dirty="0">
                    <a:solidFill>
                      <a:srgbClr val="FB8072"/>
                    </a:solidFill>
                  </a:rPr>
                  <a:t>weighted sum of the values </a:t>
                </a:r>
                <a:r>
                  <a:rPr lang="en-GB" sz="1900" dirty="0" smtClean="0">
                    <a:solidFill>
                      <a:srgbClr val="FB8072"/>
                    </a:solidFill>
                  </a:rPr>
                  <a:t>in </a:t>
                </a:r>
                <a14:m>
                  <m:oMath xmlns:m="http://schemas.openxmlformats.org/officeDocument/2006/math">
                    <m:r>
                      <a:rPr lang="en-GB" sz="1900" b="1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GB" sz="1900" dirty="0" smtClean="0">
                    <a:solidFill>
                      <a:srgbClr val="FB8072"/>
                    </a:solidFill>
                  </a:rPr>
                  <a:t> </a:t>
                </a:r>
                <a:r>
                  <a:rPr lang="en-GB" sz="1900" dirty="0">
                    <a:solidFill>
                      <a:srgbClr val="FB8072"/>
                    </a:solidFill>
                  </a:rPr>
                  <a:t>according to the </a:t>
                </a:r>
                <a:r>
                  <a:rPr lang="en-GB" sz="1900" dirty="0" smtClean="0">
                    <a:solidFill>
                      <a:srgbClr val="FB8072"/>
                    </a:solidFill>
                  </a:rPr>
                  <a:t>weights </a:t>
                </a:r>
                <a14:m>
                  <m:oMath xmlns:m="http://schemas.openxmlformats.org/officeDocument/2006/math">
                    <m:r>
                      <a:rPr lang="en-GB" sz="1900" b="1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GB" sz="1900" dirty="0" smtClean="0">
                    <a:solidFill>
                      <a:srgbClr val="FB8072"/>
                    </a:solidFill>
                  </a:rPr>
                  <a:t> </a:t>
                </a:r>
                <a:r>
                  <a:rPr lang="en-GB" sz="1900" dirty="0">
                    <a:solidFill>
                      <a:srgbClr val="FB8072"/>
                    </a:solidFill>
                  </a:rPr>
                  <a:t>could be expressed as the dot </a:t>
                </a:r>
                <a:r>
                  <a:rPr lang="en-GB" sz="1900" dirty="0" smtClean="0">
                    <a:solidFill>
                      <a:srgbClr val="FB8072"/>
                    </a:solidFill>
                  </a:rPr>
                  <a:t>product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900" b="0" i="1" dirty="0" smtClean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900" b="1" i="1" dirty="0" smtClean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GB" sz="1900" i="1" dirty="0" smtClean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GB" sz="1900" b="1" i="1" dirty="0" err="1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GB" sz="1900" dirty="0" smtClean="0">
                    <a:solidFill>
                      <a:srgbClr val="FB8072"/>
                    </a:solidFill>
                  </a:rPr>
                  <a:t>.</a:t>
                </a:r>
                <a:br>
                  <a:rPr lang="en-GB" sz="1900" dirty="0" smtClean="0">
                    <a:solidFill>
                      <a:srgbClr val="FB8072"/>
                    </a:solidFill>
                  </a:rPr>
                </a:br>
                <a:endParaRPr lang="en-GB" sz="1900" dirty="0" smtClean="0">
                  <a:solidFill>
                    <a:srgbClr val="FB8072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1900" dirty="0">
                    <a:solidFill>
                      <a:srgbClr val="002060"/>
                    </a:solidFill>
                  </a:rPr>
                  <a:t>When the weights are non-negative and sum to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one, </a:t>
                </a:r>
                <a:r>
                  <a:rPr lang="en-GB" sz="1900" dirty="0">
                    <a:solidFill>
                      <a:srgbClr val="002060"/>
                    </a:solidFill>
                  </a:rPr>
                  <a:t>the dot product expresses a </a:t>
                </a:r>
                <a:r>
                  <a:rPr lang="en-GB" sz="1900" i="1" dirty="0">
                    <a:solidFill>
                      <a:srgbClr val="002060"/>
                    </a:solidFill>
                  </a:rPr>
                  <a:t>weighted average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.</a:t>
                </a:r>
                <a:br>
                  <a:rPr lang="en-GB" sz="1900" dirty="0" smtClean="0">
                    <a:solidFill>
                      <a:srgbClr val="002060"/>
                    </a:solidFill>
                  </a:rPr>
                </a:br>
                <a:endParaRPr lang="en-GB" sz="1900" dirty="0" smtClean="0">
                  <a:solidFill>
                    <a:srgbClr val="00206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After </a:t>
                </a:r>
                <a:r>
                  <a:rPr lang="en-GB" sz="1900" dirty="0">
                    <a:solidFill>
                      <a:srgbClr val="002060"/>
                    </a:solidFill>
                  </a:rPr>
                  <a:t>normalizing two vectors to have the unit length, the dot products express the cosine of the angle between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them.</a:t>
                </a:r>
                <a:endParaRPr lang="en-GB" sz="19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402" y="4228905"/>
                <a:ext cx="12203084" cy="2152128"/>
              </a:xfrm>
              <a:prstGeom prst="rect">
                <a:avLst/>
              </a:prstGeom>
              <a:blipFill>
                <a:blip r:embed="rId4"/>
                <a:stretch>
                  <a:fillRect l="-350" t="-1416" b="-3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423202" y="1810828"/>
            <a:ext cx="11199846" cy="58477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y 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np.ones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AE81FF"/>
                </a:solidFill>
                <a:latin typeface="Courier New" panose="02070309020205020404" pitchFamily="49" charset="0"/>
              </a:rPr>
              <a:t>4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x</a:t>
            </a:r>
            <a:r>
              <a:rPr lang="en-US" sz="1600" dirty="0" err="1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y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np.dot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x</a:t>
            </a:r>
            <a:r>
              <a:rPr lang="en-US" sz="1600" dirty="0" err="1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y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sz="16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01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Contents</a:t>
            </a:r>
            <a:endParaRPr lang="en-US" sz="48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4670878" y="1071155"/>
            <a:ext cx="2516777" cy="47548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CH2</a:t>
            </a:r>
            <a:endParaRPr lang="en-US" sz="2000" dirty="0"/>
          </a:p>
        </p:txBody>
      </p:sp>
      <p:grpSp>
        <p:nvGrpSpPr>
          <p:cNvPr id="341" name="Group 340"/>
          <p:cNvGrpSpPr/>
          <p:nvPr/>
        </p:nvGrpSpPr>
        <p:grpSpPr>
          <a:xfrm>
            <a:off x="702357" y="1887822"/>
            <a:ext cx="1106388" cy="553194"/>
            <a:chOff x="1317" y="231092"/>
            <a:chExt cx="1106388" cy="553194"/>
          </a:xfrm>
        </p:grpSpPr>
        <p:sp>
          <p:nvSpPr>
            <p:cNvPr id="499" name="Rounded Rectangle 498"/>
            <p:cNvSpPr/>
            <p:nvPr/>
          </p:nvSpPr>
          <p:spPr>
            <a:xfrm>
              <a:off x="1317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00" name="Rounded Rectangle 4"/>
            <p:cNvSpPr txBox="1"/>
            <p:nvPr/>
          </p:nvSpPr>
          <p:spPr>
            <a:xfrm>
              <a:off x="17519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Data Manipulation</a:t>
              </a:r>
              <a:endParaRPr lang="en-US" sz="1200" kern="1200" dirty="0"/>
            </a:p>
          </p:txBody>
        </p:sp>
      </p:grpSp>
      <p:sp>
        <p:nvSpPr>
          <p:cNvPr id="342" name="Straight Connector 5"/>
          <p:cNvSpPr/>
          <p:nvPr/>
        </p:nvSpPr>
        <p:spPr>
          <a:xfrm>
            <a:off x="812995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3" name="Group 342"/>
          <p:cNvGrpSpPr/>
          <p:nvPr/>
        </p:nvGrpSpPr>
        <p:grpSpPr>
          <a:xfrm>
            <a:off x="923634" y="2579315"/>
            <a:ext cx="885110" cy="553194"/>
            <a:chOff x="222594" y="922585"/>
            <a:chExt cx="885110" cy="553194"/>
          </a:xfrm>
        </p:grpSpPr>
        <p:sp>
          <p:nvSpPr>
            <p:cNvPr id="497" name="Rounded Rectangle 496"/>
            <p:cNvSpPr/>
            <p:nvPr/>
          </p:nvSpPr>
          <p:spPr>
            <a:xfrm>
              <a:off x="222594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8" name="Rounded Rectangle 7"/>
            <p:cNvSpPr txBox="1"/>
            <p:nvPr/>
          </p:nvSpPr>
          <p:spPr>
            <a:xfrm>
              <a:off x="238796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Getting Started</a:t>
              </a:r>
              <a:endParaRPr lang="en-US" sz="800" kern="1200" dirty="0"/>
            </a:p>
          </p:txBody>
        </p:sp>
      </p:grpSp>
      <p:sp>
        <p:nvSpPr>
          <p:cNvPr id="344" name="Straight Connector 8"/>
          <p:cNvSpPr/>
          <p:nvPr/>
        </p:nvSpPr>
        <p:spPr>
          <a:xfrm>
            <a:off x="812995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5" name="Group 344"/>
          <p:cNvGrpSpPr/>
          <p:nvPr/>
        </p:nvGrpSpPr>
        <p:grpSpPr>
          <a:xfrm>
            <a:off x="923634" y="3270807"/>
            <a:ext cx="885110" cy="553194"/>
            <a:chOff x="222594" y="1614077"/>
            <a:chExt cx="885110" cy="553194"/>
          </a:xfrm>
        </p:grpSpPr>
        <p:sp>
          <p:nvSpPr>
            <p:cNvPr id="495" name="Rounded Rectangle 494"/>
            <p:cNvSpPr/>
            <p:nvPr/>
          </p:nvSpPr>
          <p:spPr>
            <a:xfrm>
              <a:off x="222594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6" name="Rounded Rectangle 10"/>
            <p:cNvSpPr txBox="1"/>
            <p:nvPr/>
          </p:nvSpPr>
          <p:spPr>
            <a:xfrm>
              <a:off x="238796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Operations</a:t>
              </a:r>
              <a:endParaRPr lang="en-US" sz="800" kern="1200" dirty="0"/>
            </a:p>
          </p:txBody>
        </p:sp>
      </p:grpSp>
      <p:sp>
        <p:nvSpPr>
          <p:cNvPr id="346" name="Straight Connector 11"/>
          <p:cNvSpPr/>
          <p:nvPr/>
        </p:nvSpPr>
        <p:spPr>
          <a:xfrm>
            <a:off x="812995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7" name="Group 346"/>
          <p:cNvGrpSpPr/>
          <p:nvPr/>
        </p:nvGrpSpPr>
        <p:grpSpPr>
          <a:xfrm>
            <a:off x="923634" y="3962300"/>
            <a:ext cx="885110" cy="553194"/>
            <a:chOff x="222594" y="2305570"/>
            <a:chExt cx="885110" cy="553194"/>
          </a:xfrm>
        </p:grpSpPr>
        <p:sp>
          <p:nvSpPr>
            <p:cNvPr id="493" name="Rounded Rectangle 492"/>
            <p:cNvSpPr/>
            <p:nvPr/>
          </p:nvSpPr>
          <p:spPr>
            <a:xfrm>
              <a:off x="222594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4" name="Rounded Rectangle 13"/>
            <p:cNvSpPr txBox="1"/>
            <p:nvPr/>
          </p:nvSpPr>
          <p:spPr>
            <a:xfrm>
              <a:off x="238796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Broadcasting Mechanism</a:t>
              </a:r>
              <a:endParaRPr lang="en-US" sz="800" kern="1200" dirty="0"/>
            </a:p>
          </p:txBody>
        </p:sp>
      </p:grpSp>
      <p:sp>
        <p:nvSpPr>
          <p:cNvPr id="348" name="Straight Connector 14"/>
          <p:cNvSpPr/>
          <p:nvPr/>
        </p:nvSpPr>
        <p:spPr>
          <a:xfrm>
            <a:off x="812995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9" name="Group 348"/>
          <p:cNvGrpSpPr/>
          <p:nvPr/>
        </p:nvGrpSpPr>
        <p:grpSpPr>
          <a:xfrm>
            <a:off x="923634" y="4653793"/>
            <a:ext cx="885110" cy="553194"/>
            <a:chOff x="222594" y="2997063"/>
            <a:chExt cx="885110" cy="553194"/>
          </a:xfrm>
        </p:grpSpPr>
        <p:sp>
          <p:nvSpPr>
            <p:cNvPr id="491" name="Rounded Rectangle 490"/>
            <p:cNvSpPr/>
            <p:nvPr/>
          </p:nvSpPr>
          <p:spPr>
            <a:xfrm>
              <a:off x="222594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2" name="Rounded Rectangle 16"/>
            <p:cNvSpPr txBox="1"/>
            <p:nvPr/>
          </p:nvSpPr>
          <p:spPr>
            <a:xfrm>
              <a:off x="238796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Indexing and </a:t>
              </a:r>
              <a:br>
                <a:rPr lang="en-US" sz="800" kern="1200" dirty="0" smtClean="0"/>
              </a:br>
              <a:r>
                <a:rPr lang="en-US" sz="800" kern="1200" dirty="0" smtClean="0"/>
                <a:t>Slicing</a:t>
              </a:r>
              <a:endParaRPr lang="en-US" sz="800" kern="1200" dirty="0"/>
            </a:p>
          </p:txBody>
        </p:sp>
      </p:grpSp>
      <p:sp>
        <p:nvSpPr>
          <p:cNvPr id="350" name="Straight Connector 17"/>
          <p:cNvSpPr/>
          <p:nvPr/>
        </p:nvSpPr>
        <p:spPr>
          <a:xfrm>
            <a:off x="812995" y="2441016"/>
            <a:ext cx="110638" cy="318086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180866"/>
                </a:lnTo>
                <a:lnTo>
                  <a:pt x="110638" y="318086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1" name="Group 350"/>
          <p:cNvGrpSpPr/>
          <p:nvPr/>
        </p:nvGrpSpPr>
        <p:grpSpPr>
          <a:xfrm>
            <a:off x="923634" y="5345285"/>
            <a:ext cx="885110" cy="553194"/>
            <a:chOff x="222594" y="3688555"/>
            <a:chExt cx="885110" cy="553194"/>
          </a:xfrm>
        </p:grpSpPr>
        <p:sp>
          <p:nvSpPr>
            <p:cNvPr id="489" name="Rounded Rectangle 488"/>
            <p:cNvSpPr/>
            <p:nvPr/>
          </p:nvSpPr>
          <p:spPr>
            <a:xfrm>
              <a:off x="222594" y="368855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0" name="Rounded Rectangle 19"/>
            <p:cNvSpPr txBox="1"/>
            <p:nvPr/>
          </p:nvSpPr>
          <p:spPr>
            <a:xfrm>
              <a:off x="238796" y="370475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Saving Memory</a:t>
              </a:r>
              <a:endParaRPr lang="en-US" sz="800" kern="1200" dirty="0"/>
            </a:p>
          </p:txBody>
        </p:sp>
      </p:grpSp>
      <p:sp>
        <p:nvSpPr>
          <p:cNvPr id="352" name="Straight Connector 20"/>
          <p:cNvSpPr/>
          <p:nvPr/>
        </p:nvSpPr>
        <p:spPr>
          <a:xfrm>
            <a:off x="812995" y="2441016"/>
            <a:ext cx="110638" cy="387235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872358"/>
                </a:lnTo>
                <a:lnTo>
                  <a:pt x="110638" y="387235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3" name="Group 352"/>
          <p:cNvGrpSpPr/>
          <p:nvPr/>
        </p:nvGrpSpPr>
        <p:grpSpPr>
          <a:xfrm>
            <a:off x="923634" y="6036778"/>
            <a:ext cx="885110" cy="553194"/>
            <a:chOff x="222594" y="4380048"/>
            <a:chExt cx="885110" cy="553194"/>
          </a:xfrm>
        </p:grpSpPr>
        <p:sp>
          <p:nvSpPr>
            <p:cNvPr id="487" name="Rounded Rectangle 486"/>
            <p:cNvSpPr/>
            <p:nvPr/>
          </p:nvSpPr>
          <p:spPr>
            <a:xfrm>
              <a:off x="222594" y="4380048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8" name="Rounded Rectangle 22"/>
            <p:cNvSpPr txBox="1"/>
            <p:nvPr/>
          </p:nvSpPr>
          <p:spPr>
            <a:xfrm>
              <a:off x="238796" y="4396250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Conversion to Other Python Objects</a:t>
              </a:r>
              <a:endParaRPr lang="en-US" sz="800" kern="1200" dirty="0"/>
            </a:p>
          </p:txBody>
        </p:sp>
      </p:grpSp>
      <p:grpSp>
        <p:nvGrpSpPr>
          <p:cNvPr id="354" name="Group 353"/>
          <p:cNvGrpSpPr/>
          <p:nvPr/>
        </p:nvGrpSpPr>
        <p:grpSpPr>
          <a:xfrm>
            <a:off x="2085342" y="1887822"/>
            <a:ext cx="1106388" cy="553194"/>
            <a:chOff x="1384302" y="231092"/>
            <a:chExt cx="1106388" cy="553194"/>
          </a:xfrm>
        </p:grpSpPr>
        <p:sp>
          <p:nvSpPr>
            <p:cNvPr id="485" name="Rounded Rectangle 484"/>
            <p:cNvSpPr/>
            <p:nvPr/>
          </p:nvSpPr>
          <p:spPr>
            <a:xfrm>
              <a:off x="1384302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6" name="Rounded Rectangle 24"/>
            <p:cNvSpPr txBox="1"/>
            <p:nvPr/>
          </p:nvSpPr>
          <p:spPr>
            <a:xfrm>
              <a:off x="1400504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Data Preprocessing</a:t>
              </a:r>
              <a:endParaRPr lang="en-US" sz="1200" kern="1200" dirty="0"/>
            </a:p>
          </p:txBody>
        </p:sp>
      </p:grpSp>
      <p:sp>
        <p:nvSpPr>
          <p:cNvPr id="355" name="Straight Connector 25"/>
          <p:cNvSpPr/>
          <p:nvPr/>
        </p:nvSpPr>
        <p:spPr>
          <a:xfrm>
            <a:off x="2195981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6" name="Group 355"/>
          <p:cNvGrpSpPr/>
          <p:nvPr/>
        </p:nvGrpSpPr>
        <p:grpSpPr>
          <a:xfrm>
            <a:off x="2306620" y="2579315"/>
            <a:ext cx="885110" cy="553194"/>
            <a:chOff x="1605580" y="922585"/>
            <a:chExt cx="885110" cy="553194"/>
          </a:xfrm>
        </p:grpSpPr>
        <p:sp>
          <p:nvSpPr>
            <p:cNvPr id="483" name="Rounded Rectangle 482"/>
            <p:cNvSpPr/>
            <p:nvPr/>
          </p:nvSpPr>
          <p:spPr>
            <a:xfrm>
              <a:off x="1605580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4" name="Rounded Rectangle 27"/>
            <p:cNvSpPr txBox="1"/>
            <p:nvPr/>
          </p:nvSpPr>
          <p:spPr>
            <a:xfrm>
              <a:off x="1621782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</a:rPr>
                <a:t>Reading the Dataset</a:t>
              </a:r>
              <a:endParaRPr lang="en-US" sz="800" kern="1200" dirty="0"/>
            </a:p>
          </p:txBody>
        </p:sp>
      </p:grpSp>
      <p:sp>
        <p:nvSpPr>
          <p:cNvPr id="357" name="Straight Connector 28"/>
          <p:cNvSpPr/>
          <p:nvPr/>
        </p:nvSpPr>
        <p:spPr>
          <a:xfrm>
            <a:off x="2195981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8" name="Group 357"/>
          <p:cNvGrpSpPr/>
          <p:nvPr/>
        </p:nvGrpSpPr>
        <p:grpSpPr>
          <a:xfrm>
            <a:off x="2306620" y="3270807"/>
            <a:ext cx="885110" cy="553194"/>
            <a:chOff x="1605580" y="1614077"/>
            <a:chExt cx="885110" cy="553194"/>
          </a:xfrm>
        </p:grpSpPr>
        <p:sp>
          <p:nvSpPr>
            <p:cNvPr id="481" name="Rounded Rectangle 480"/>
            <p:cNvSpPr/>
            <p:nvPr/>
          </p:nvSpPr>
          <p:spPr>
            <a:xfrm>
              <a:off x="1605580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2" name="Rounded Rectangle 30"/>
            <p:cNvSpPr txBox="1"/>
            <p:nvPr/>
          </p:nvSpPr>
          <p:spPr>
            <a:xfrm>
              <a:off x="1621782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/>
                <a:t>Handling Missing Data</a:t>
              </a:r>
              <a:endParaRPr lang="en-US" sz="800" kern="1200" dirty="0"/>
            </a:p>
          </p:txBody>
        </p:sp>
      </p:grpSp>
      <p:sp>
        <p:nvSpPr>
          <p:cNvPr id="359" name="Straight Connector 31"/>
          <p:cNvSpPr/>
          <p:nvPr/>
        </p:nvSpPr>
        <p:spPr>
          <a:xfrm>
            <a:off x="2195981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0" name="Group 359"/>
          <p:cNvGrpSpPr/>
          <p:nvPr/>
        </p:nvGrpSpPr>
        <p:grpSpPr>
          <a:xfrm>
            <a:off x="2306620" y="3962300"/>
            <a:ext cx="885110" cy="553194"/>
            <a:chOff x="1605580" y="2305570"/>
            <a:chExt cx="885110" cy="553194"/>
          </a:xfrm>
        </p:grpSpPr>
        <p:sp>
          <p:nvSpPr>
            <p:cNvPr id="479" name="Rounded Rectangle 478"/>
            <p:cNvSpPr/>
            <p:nvPr/>
          </p:nvSpPr>
          <p:spPr>
            <a:xfrm>
              <a:off x="1605580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0" name="Rounded Rectangle 33"/>
            <p:cNvSpPr txBox="1"/>
            <p:nvPr/>
          </p:nvSpPr>
          <p:spPr>
            <a:xfrm>
              <a:off x="1621782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b="0" i="0" kern="1200" dirty="0" smtClean="0"/>
                <a:t>Conversion to the Tensor Format</a:t>
              </a:r>
              <a:endParaRPr lang="en-US" sz="800" kern="1200" dirty="0"/>
            </a:p>
          </p:txBody>
        </p:sp>
      </p:grpSp>
      <p:grpSp>
        <p:nvGrpSpPr>
          <p:cNvPr id="361" name="Group 360"/>
          <p:cNvGrpSpPr/>
          <p:nvPr/>
        </p:nvGrpSpPr>
        <p:grpSpPr>
          <a:xfrm>
            <a:off x="3468327" y="1887822"/>
            <a:ext cx="1106388" cy="553194"/>
            <a:chOff x="2767287" y="231092"/>
            <a:chExt cx="1106388" cy="553194"/>
          </a:xfrm>
        </p:grpSpPr>
        <p:sp>
          <p:nvSpPr>
            <p:cNvPr id="477" name="Rounded Rectangle 476"/>
            <p:cNvSpPr/>
            <p:nvPr/>
          </p:nvSpPr>
          <p:spPr>
            <a:xfrm>
              <a:off x="2767287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78" name="Rounded Rectangle 35"/>
            <p:cNvSpPr txBox="1"/>
            <p:nvPr/>
          </p:nvSpPr>
          <p:spPr>
            <a:xfrm>
              <a:off x="2783489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Linear Algebra</a:t>
              </a:r>
              <a:endParaRPr lang="en-US" sz="1200" kern="1200" dirty="0"/>
            </a:p>
          </p:txBody>
        </p:sp>
      </p:grpSp>
      <p:sp>
        <p:nvSpPr>
          <p:cNvPr id="362" name="Straight Connector 36"/>
          <p:cNvSpPr/>
          <p:nvPr/>
        </p:nvSpPr>
        <p:spPr>
          <a:xfrm>
            <a:off x="3578966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3" name="Group 362"/>
          <p:cNvGrpSpPr/>
          <p:nvPr/>
        </p:nvGrpSpPr>
        <p:grpSpPr>
          <a:xfrm>
            <a:off x="3689605" y="2579315"/>
            <a:ext cx="885110" cy="553194"/>
            <a:chOff x="2988565" y="922585"/>
            <a:chExt cx="885110" cy="553194"/>
          </a:xfrm>
        </p:grpSpPr>
        <p:sp>
          <p:nvSpPr>
            <p:cNvPr id="475" name="Rounded Rectangle 474"/>
            <p:cNvSpPr/>
            <p:nvPr/>
          </p:nvSpPr>
          <p:spPr>
            <a:xfrm>
              <a:off x="2988565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6" name="Rounded Rectangle 38"/>
            <p:cNvSpPr txBox="1"/>
            <p:nvPr/>
          </p:nvSpPr>
          <p:spPr>
            <a:xfrm>
              <a:off x="3004767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/>
                <a:t>Scalars</a:t>
              </a:r>
              <a:endParaRPr lang="en-US" sz="800" kern="1200" dirty="0"/>
            </a:p>
          </p:txBody>
        </p:sp>
      </p:grpSp>
      <p:sp>
        <p:nvSpPr>
          <p:cNvPr id="364" name="Straight Connector 39"/>
          <p:cNvSpPr/>
          <p:nvPr/>
        </p:nvSpPr>
        <p:spPr>
          <a:xfrm>
            <a:off x="3578966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5" name="Group 364"/>
          <p:cNvGrpSpPr/>
          <p:nvPr/>
        </p:nvGrpSpPr>
        <p:grpSpPr>
          <a:xfrm>
            <a:off x="3689605" y="3270807"/>
            <a:ext cx="885110" cy="553194"/>
            <a:chOff x="2988565" y="1614077"/>
            <a:chExt cx="885110" cy="553194"/>
          </a:xfrm>
        </p:grpSpPr>
        <p:sp>
          <p:nvSpPr>
            <p:cNvPr id="473" name="Rounded Rectangle 472"/>
            <p:cNvSpPr/>
            <p:nvPr/>
          </p:nvSpPr>
          <p:spPr>
            <a:xfrm>
              <a:off x="2988565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4" name="Rounded Rectangle 41"/>
            <p:cNvSpPr txBox="1"/>
            <p:nvPr/>
          </p:nvSpPr>
          <p:spPr>
            <a:xfrm>
              <a:off x="3004767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Vectors</a:t>
              </a:r>
              <a:endParaRPr lang="en-US" sz="800" kern="1200" dirty="0"/>
            </a:p>
          </p:txBody>
        </p:sp>
      </p:grpSp>
      <p:sp>
        <p:nvSpPr>
          <p:cNvPr id="366" name="Straight Connector 42"/>
          <p:cNvSpPr/>
          <p:nvPr/>
        </p:nvSpPr>
        <p:spPr>
          <a:xfrm>
            <a:off x="3578966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7" name="Group 366"/>
          <p:cNvGrpSpPr/>
          <p:nvPr/>
        </p:nvGrpSpPr>
        <p:grpSpPr>
          <a:xfrm>
            <a:off x="3689605" y="3962300"/>
            <a:ext cx="885110" cy="553194"/>
            <a:chOff x="2988565" y="2305570"/>
            <a:chExt cx="885110" cy="553194"/>
          </a:xfrm>
        </p:grpSpPr>
        <p:sp>
          <p:nvSpPr>
            <p:cNvPr id="471" name="Rounded Rectangle 470"/>
            <p:cNvSpPr/>
            <p:nvPr/>
          </p:nvSpPr>
          <p:spPr>
            <a:xfrm>
              <a:off x="2988565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2" name="Rounded Rectangle 44"/>
            <p:cNvSpPr txBox="1"/>
            <p:nvPr/>
          </p:nvSpPr>
          <p:spPr>
            <a:xfrm>
              <a:off x="3004767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/>
                <a:t>Matrices</a:t>
              </a:r>
              <a:endParaRPr lang="en-US" sz="800" kern="1200" dirty="0"/>
            </a:p>
          </p:txBody>
        </p:sp>
      </p:grpSp>
      <p:sp>
        <p:nvSpPr>
          <p:cNvPr id="368" name="Straight Connector 45"/>
          <p:cNvSpPr/>
          <p:nvPr/>
        </p:nvSpPr>
        <p:spPr>
          <a:xfrm>
            <a:off x="3578966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9" name="Group 368"/>
          <p:cNvGrpSpPr/>
          <p:nvPr/>
        </p:nvGrpSpPr>
        <p:grpSpPr>
          <a:xfrm>
            <a:off x="3689605" y="4653793"/>
            <a:ext cx="885110" cy="553194"/>
            <a:chOff x="2988565" y="2997063"/>
            <a:chExt cx="885110" cy="553194"/>
          </a:xfrm>
        </p:grpSpPr>
        <p:sp>
          <p:nvSpPr>
            <p:cNvPr id="469" name="Rounded Rectangle 468"/>
            <p:cNvSpPr/>
            <p:nvPr/>
          </p:nvSpPr>
          <p:spPr>
            <a:xfrm>
              <a:off x="2988565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0" name="Rounded Rectangle 47"/>
            <p:cNvSpPr txBox="1"/>
            <p:nvPr/>
          </p:nvSpPr>
          <p:spPr>
            <a:xfrm>
              <a:off x="3004767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/>
                <a:t>Tensors</a:t>
              </a:r>
              <a:endParaRPr lang="en-US" sz="800" kern="1200" dirty="0"/>
            </a:p>
          </p:txBody>
        </p:sp>
      </p:grpSp>
      <p:sp>
        <p:nvSpPr>
          <p:cNvPr id="370" name="Straight Connector 48"/>
          <p:cNvSpPr/>
          <p:nvPr/>
        </p:nvSpPr>
        <p:spPr>
          <a:xfrm>
            <a:off x="3578966" y="2441016"/>
            <a:ext cx="110638" cy="318086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180866"/>
                </a:lnTo>
                <a:lnTo>
                  <a:pt x="110638" y="318086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1" name="Group 370"/>
          <p:cNvGrpSpPr/>
          <p:nvPr/>
        </p:nvGrpSpPr>
        <p:grpSpPr>
          <a:xfrm>
            <a:off x="3689605" y="5345285"/>
            <a:ext cx="885110" cy="553194"/>
            <a:chOff x="2988565" y="3688555"/>
            <a:chExt cx="885110" cy="553194"/>
          </a:xfrm>
        </p:grpSpPr>
        <p:sp>
          <p:nvSpPr>
            <p:cNvPr id="467" name="Rounded Rectangle 466"/>
            <p:cNvSpPr/>
            <p:nvPr/>
          </p:nvSpPr>
          <p:spPr>
            <a:xfrm>
              <a:off x="2988565" y="368855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8" name="Rounded Rectangle 50"/>
            <p:cNvSpPr txBox="1"/>
            <p:nvPr/>
          </p:nvSpPr>
          <p:spPr>
            <a:xfrm>
              <a:off x="3004767" y="370475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Basic Properties of Tensor Arithmetic</a:t>
              </a:r>
              <a:endParaRPr lang="en-US" sz="800" kern="1200" dirty="0"/>
            </a:p>
          </p:txBody>
        </p:sp>
      </p:grpSp>
      <p:sp>
        <p:nvSpPr>
          <p:cNvPr id="372" name="Straight Connector 51"/>
          <p:cNvSpPr/>
          <p:nvPr/>
        </p:nvSpPr>
        <p:spPr>
          <a:xfrm>
            <a:off x="3578966" y="2441016"/>
            <a:ext cx="110638" cy="387235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872358"/>
                </a:lnTo>
                <a:lnTo>
                  <a:pt x="110638" y="387235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3" name="Group 372"/>
          <p:cNvGrpSpPr/>
          <p:nvPr/>
        </p:nvGrpSpPr>
        <p:grpSpPr>
          <a:xfrm>
            <a:off x="3689605" y="6036778"/>
            <a:ext cx="885110" cy="553194"/>
            <a:chOff x="2988565" y="4380048"/>
            <a:chExt cx="885110" cy="553194"/>
          </a:xfrm>
        </p:grpSpPr>
        <p:sp>
          <p:nvSpPr>
            <p:cNvPr id="465" name="Rounded Rectangle 464"/>
            <p:cNvSpPr/>
            <p:nvPr/>
          </p:nvSpPr>
          <p:spPr>
            <a:xfrm>
              <a:off x="2988565" y="4380048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6" name="Rounded Rectangle 53"/>
            <p:cNvSpPr txBox="1"/>
            <p:nvPr/>
          </p:nvSpPr>
          <p:spPr>
            <a:xfrm>
              <a:off x="3004767" y="4396250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1" kern="1200" dirty="0" smtClean="0"/>
                <a:t>+6 sections</a:t>
              </a:r>
              <a:endParaRPr lang="en-US" sz="800" i="1" kern="1200" dirty="0"/>
            </a:p>
          </p:txBody>
        </p:sp>
      </p:grpSp>
      <p:grpSp>
        <p:nvGrpSpPr>
          <p:cNvPr id="374" name="Group 373"/>
          <p:cNvGrpSpPr/>
          <p:nvPr/>
        </p:nvGrpSpPr>
        <p:grpSpPr>
          <a:xfrm>
            <a:off x="4851313" y="1887822"/>
            <a:ext cx="1106388" cy="553194"/>
            <a:chOff x="4150273" y="231092"/>
            <a:chExt cx="1106388" cy="553194"/>
          </a:xfrm>
        </p:grpSpPr>
        <p:sp>
          <p:nvSpPr>
            <p:cNvPr id="463" name="Rounded Rectangle 462"/>
            <p:cNvSpPr/>
            <p:nvPr/>
          </p:nvSpPr>
          <p:spPr>
            <a:xfrm>
              <a:off x="4150273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64" name="Rounded Rectangle 55"/>
            <p:cNvSpPr txBox="1"/>
            <p:nvPr/>
          </p:nvSpPr>
          <p:spPr>
            <a:xfrm>
              <a:off x="4166475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i="0" kern="1200" dirty="0" smtClean="0"/>
                <a:t>Linear Algebra cont.</a:t>
              </a:r>
              <a:endParaRPr lang="en-US" sz="1200" i="0" kern="1200" dirty="0"/>
            </a:p>
          </p:txBody>
        </p:sp>
      </p:grpSp>
      <p:sp>
        <p:nvSpPr>
          <p:cNvPr id="375" name="Straight Connector 56"/>
          <p:cNvSpPr/>
          <p:nvPr/>
        </p:nvSpPr>
        <p:spPr>
          <a:xfrm>
            <a:off x="4961952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6" name="Group 375"/>
          <p:cNvGrpSpPr/>
          <p:nvPr/>
        </p:nvGrpSpPr>
        <p:grpSpPr>
          <a:xfrm>
            <a:off x="5072590" y="2579315"/>
            <a:ext cx="885110" cy="553194"/>
            <a:chOff x="4371550" y="922585"/>
            <a:chExt cx="885110" cy="553194"/>
          </a:xfrm>
        </p:grpSpPr>
        <p:sp>
          <p:nvSpPr>
            <p:cNvPr id="461" name="Rounded Rectangle 460"/>
            <p:cNvSpPr/>
            <p:nvPr/>
          </p:nvSpPr>
          <p:spPr>
            <a:xfrm>
              <a:off x="4371550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2" name="Rounded Rectangle 58"/>
            <p:cNvSpPr txBox="1"/>
            <p:nvPr/>
          </p:nvSpPr>
          <p:spPr>
            <a:xfrm>
              <a:off x="4387752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Reduction</a:t>
              </a:r>
              <a:endParaRPr lang="en-US" sz="800" i="0" kern="1200" dirty="0"/>
            </a:p>
          </p:txBody>
        </p:sp>
      </p:grpSp>
      <p:sp>
        <p:nvSpPr>
          <p:cNvPr id="377" name="Straight Connector 59"/>
          <p:cNvSpPr/>
          <p:nvPr/>
        </p:nvSpPr>
        <p:spPr>
          <a:xfrm>
            <a:off x="4961952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8" name="Group 377"/>
          <p:cNvGrpSpPr/>
          <p:nvPr/>
        </p:nvGrpSpPr>
        <p:grpSpPr>
          <a:xfrm>
            <a:off x="5072590" y="3270807"/>
            <a:ext cx="885110" cy="553194"/>
            <a:chOff x="4371550" y="1614077"/>
            <a:chExt cx="885110" cy="553194"/>
          </a:xfrm>
        </p:grpSpPr>
        <p:sp>
          <p:nvSpPr>
            <p:cNvPr id="459" name="Rounded Rectangle 458"/>
            <p:cNvSpPr/>
            <p:nvPr/>
          </p:nvSpPr>
          <p:spPr>
            <a:xfrm>
              <a:off x="4371550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0" name="Rounded Rectangle 61"/>
            <p:cNvSpPr txBox="1"/>
            <p:nvPr/>
          </p:nvSpPr>
          <p:spPr>
            <a:xfrm>
              <a:off x="4387752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Dot Products</a:t>
              </a:r>
              <a:endParaRPr lang="en-US" sz="800" i="0" kern="1200" dirty="0"/>
            </a:p>
          </p:txBody>
        </p:sp>
      </p:grpSp>
      <p:sp>
        <p:nvSpPr>
          <p:cNvPr id="379" name="Straight Connector 62"/>
          <p:cNvSpPr/>
          <p:nvPr/>
        </p:nvSpPr>
        <p:spPr>
          <a:xfrm>
            <a:off x="4961952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0" name="Group 379"/>
          <p:cNvGrpSpPr/>
          <p:nvPr/>
        </p:nvGrpSpPr>
        <p:grpSpPr>
          <a:xfrm>
            <a:off x="5072590" y="3962300"/>
            <a:ext cx="885110" cy="553194"/>
            <a:chOff x="4371550" y="2305570"/>
            <a:chExt cx="885110" cy="553194"/>
          </a:xfrm>
        </p:grpSpPr>
        <p:sp>
          <p:nvSpPr>
            <p:cNvPr id="457" name="Rounded Rectangle 456"/>
            <p:cNvSpPr/>
            <p:nvPr/>
          </p:nvSpPr>
          <p:spPr>
            <a:xfrm>
              <a:off x="4371550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8" name="Rounded Rectangle 64"/>
            <p:cNvSpPr txBox="1"/>
            <p:nvPr/>
          </p:nvSpPr>
          <p:spPr>
            <a:xfrm>
              <a:off x="4387752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Matrix-Vector Products</a:t>
              </a:r>
              <a:endParaRPr lang="en-US" sz="800" i="0" kern="1200" dirty="0"/>
            </a:p>
          </p:txBody>
        </p:sp>
      </p:grpSp>
      <p:sp>
        <p:nvSpPr>
          <p:cNvPr id="381" name="Straight Connector 65"/>
          <p:cNvSpPr/>
          <p:nvPr/>
        </p:nvSpPr>
        <p:spPr>
          <a:xfrm>
            <a:off x="4961952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2" name="Group 381"/>
          <p:cNvGrpSpPr/>
          <p:nvPr/>
        </p:nvGrpSpPr>
        <p:grpSpPr>
          <a:xfrm>
            <a:off x="5072590" y="4653793"/>
            <a:ext cx="885110" cy="553194"/>
            <a:chOff x="4371550" y="2997063"/>
            <a:chExt cx="885110" cy="553194"/>
          </a:xfrm>
        </p:grpSpPr>
        <p:sp>
          <p:nvSpPr>
            <p:cNvPr id="455" name="Rounded Rectangle 454"/>
            <p:cNvSpPr/>
            <p:nvPr/>
          </p:nvSpPr>
          <p:spPr>
            <a:xfrm>
              <a:off x="4371550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6" name="Rounded Rectangle 67"/>
            <p:cNvSpPr txBox="1"/>
            <p:nvPr/>
          </p:nvSpPr>
          <p:spPr>
            <a:xfrm>
              <a:off x="4387752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Matrix-Matrix Multiplication</a:t>
              </a:r>
              <a:endParaRPr lang="en-US" sz="800" i="0" kern="1200" dirty="0"/>
            </a:p>
          </p:txBody>
        </p:sp>
      </p:grpSp>
      <p:sp>
        <p:nvSpPr>
          <p:cNvPr id="383" name="Straight Connector 68"/>
          <p:cNvSpPr/>
          <p:nvPr/>
        </p:nvSpPr>
        <p:spPr>
          <a:xfrm>
            <a:off x="4961952" y="2441016"/>
            <a:ext cx="110638" cy="318086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180866"/>
                </a:lnTo>
                <a:lnTo>
                  <a:pt x="110638" y="318086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4" name="Group 383"/>
          <p:cNvGrpSpPr/>
          <p:nvPr/>
        </p:nvGrpSpPr>
        <p:grpSpPr>
          <a:xfrm>
            <a:off x="5072590" y="5345285"/>
            <a:ext cx="885110" cy="553194"/>
            <a:chOff x="4371550" y="3688555"/>
            <a:chExt cx="885110" cy="553194"/>
          </a:xfrm>
        </p:grpSpPr>
        <p:sp>
          <p:nvSpPr>
            <p:cNvPr id="453" name="Rounded Rectangle 452"/>
            <p:cNvSpPr/>
            <p:nvPr/>
          </p:nvSpPr>
          <p:spPr>
            <a:xfrm>
              <a:off x="4371550" y="368855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4" name="Rounded Rectangle 70"/>
            <p:cNvSpPr txBox="1"/>
            <p:nvPr/>
          </p:nvSpPr>
          <p:spPr>
            <a:xfrm>
              <a:off x="4387752" y="370475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Norms</a:t>
              </a:r>
              <a:endParaRPr lang="en-US" sz="800" i="0" kern="1200" dirty="0"/>
            </a:p>
          </p:txBody>
        </p:sp>
      </p:grpSp>
      <p:sp>
        <p:nvSpPr>
          <p:cNvPr id="385" name="Straight Connector 71"/>
          <p:cNvSpPr/>
          <p:nvPr/>
        </p:nvSpPr>
        <p:spPr>
          <a:xfrm>
            <a:off x="4961952" y="2441016"/>
            <a:ext cx="110638" cy="387235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872358"/>
                </a:lnTo>
                <a:lnTo>
                  <a:pt x="110638" y="387235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6" name="Group 385"/>
          <p:cNvGrpSpPr/>
          <p:nvPr/>
        </p:nvGrpSpPr>
        <p:grpSpPr>
          <a:xfrm>
            <a:off x="5072590" y="6036778"/>
            <a:ext cx="885110" cy="553194"/>
            <a:chOff x="4371550" y="4380048"/>
            <a:chExt cx="885110" cy="553194"/>
          </a:xfrm>
        </p:grpSpPr>
        <p:sp>
          <p:nvSpPr>
            <p:cNvPr id="451" name="Rounded Rectangle 450"/>
            <p:cNvSpPr/>
            <p:nvPr/>
          </p:nvSpPr>
          <p:spPr>
            <a:xfrm>
              <a:off x="4371550" y="4380048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2" name="Rounded Rectangle 73"/>
            <p:cNvSpPr txBox="1"/>
            <p:nvPr/>
          </p:nvSpPr>
          <p:spPr>
            <a:xfrm>
              <a:off x="4387752" y="4396250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More on Linear Algebra</a:t>
              </a:r>
              <a:endParaRPr lang="en-US" sz="800" i="0" kern="1200" dirty="0"/>
            </a:p>
          </p:txBody>
        </p:sp>
      </p:grpSp>
      <p:grpSp>
        <p:nvGrpSpPr>
          <p:cNvPr id="387" name="Group 386"/>
          <p:cNvGrpSpPr/>
          <p:nvPr/>
        </p:nvGrpSpPr>
        <p:grpSpPr>
          <a:xfrm>
            <a:off x="6234298" y="1887822"/>
            <a:ext cx="1106388" cy="553194"/>
            <a:chOff x="5533258" y="231092"/>
            <a:chExt cx="1106388" cy="553194"/>
          </a:xfrm>
        </p:grpSpPr>
        <p:sp>
          <p:nvSpPr>
            <p:cNvPr id="449" name="Rounded Rectangle 448"/>
            <p:cNvSpPr/>
            <p:nvPr/>
          </p:nvSpPr>
          <p:spPr>
            <a:xfrm>
              <a:off x="5533258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50" name="Rounded Rectangle 75"/>
            <p:cNvSpPr txBox="1"/>
            <p:nvPr/>
          </p:nvSpPr>
          <p:spPr>
            <a:xfrm>
              <a:off x="5549460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Calculus</a:t>
              </a:r>
              <a:endParaRPr lang="en-US" sz="1200" kern="1200" dirty="0"/>
            </a:p>
          </p:txBody>
        </p:sp>
      </p:grpSp>
      <p:sp>
        <p:nvSpPr>
          <p:cNvPr id="388" name="Straight Connector 76"/>
          <p:cNvSpPr/>
          <p:nvPr/>
        </p:nvSpPr>
        <p:spPr>
          <a:xfrm>
            <a:off x="6344937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9" name="Group 388"/>
          <p:cNvGrpSpPr/>
          <p:nvPr/>
        </p:nvGrpSpPr>
        <p:grpSpPr>
          <a:xfrm>
            <a:off x="6455576" y="2579315"/>
            <a:ext cx="885110" cy="553194"/>
            <a:chOff x="5754536" y="922585"/>
            <a:chExt cx="885110" cy="553194"/>
          </a:xfrm>
        </p:grpSpPr>
        <p:sp>
          <p:nvSpPr>
            <p:cNvPr id="447" name="Rounded Rectangle 446"/>
            <p:cNvSpPr/>
            <p:nvPr/>
          </p:nvSpPr>
          <p:spPr>
            <a:xfrm>
              <a:off x="5754536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8" name="Rounded Rectangle 78"/>
            <p:cNvSpPr txBox="1"/>
            <p:nvPr/>
          </p:nvSpPr>
          <p:spPr>
            <a:xfrm>
              <a:off x="5770738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Derivatives and Differentiation</a:t>
              </a:r>
              <a:endParaRPr lang="en-US" sz="800" kern="1200" dirty="0"/>
            </a:p>
          </p:txBody>
        </p:sp>
      </p:grpSp>
      <p:sp>
        <p:nvSpPr>
          <p:cNvPr id="390" name="Straight Connector 79"/>
          <p:cNvSpPr/>
          <p:nvPr/>
        </p:nvSpPr>
        <p:spPr>
          <a:xfrm>
            <a:off x="6344937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1" name="Group 390"/>
          <p:cNvGrpSpPr/>
          <p:nvPr/>
        </p:nvGrpSpPr>
        <p:grpSpPr>
          <a:xfrm>
            <a:off x="6455576" y="3270807"/>
            <a:ext cx="885110" cy="553194"/>
            <a:chOff x="5754536" y="1614077"/>
            <a:chExt cx="885110" cy="553194"/>
          </a:xfrm>
        </p:grpSpPr>
        <p:sp>
          <p:nvSpPr>
            <p:cNvPr id="445" name="Rounded Rectangle 444"/>
            <p:cNvSpPr/>
            <p:nvPr/>
          </p:nvSpPr>
          <p:spPr>
            <a:xfrm>
              <a:off x="5754536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6" name="Rounded Rectangle 81"/>
            <p:cNvSpPr txBox="1"/>
            <p:nvPr/>
          </p:nvSpPr>
          <p:spPr>
            <a:xfrm>
              <a:off x="5770738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Partial Derivatives</a:t>
              </a:r>
              <a:endParaRPr lang="en-US" sz="800" kern="1200" dirty="0"/>
            </a:p>
          </p:txBody>
        </p:sp>
      </p:grpSp>
      <p:sp>
        <p:nvSpPr>
          <p:cNvPr id="392" name="Straight Connector 82"/>
          <p:cNvSpPr/>
          <p:nvPr/>
        </p:nvSpPr>
        <p:spPr>
          <a:xfrm>
            <a:off x="6344937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3" name="Group 392"/>
          <p:cNvGrpSpPr/>
          <p:nvPr/>
        </p:nvGrpSpPr>
        <p:grpSpPr>
          <a:xfrm>
            <a:off x="6455576" y="3962300"/>
            <a:ext cx="885110" cy="553194"/>
            <a:chOff x="5754536" y="2305570"/>
            <a:chExt cx="885110" cy="553194"/>
          </a:xfrm>
        </p:grpSpPr>
        <p:sp>
          <p:nvSpPr>
            <p:cNvPr id="443" name="Rounded Rectangle 442"/>
            <p:cNvSpPr/>
            <p:nvPr/>
          </p:nvSpPr>
          <p:spPr>
            <a:xfrm>
              <a:off x="5754536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4" name="Rounded Rectangle 84"/>
            <p:cNvSpPr txBox="1"/>
            <p:nvPr/>
          </p:nvSpPr>
          <p:spPr>
            <a:xfrm>
              <a:off x="5770738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Gradients</a:t>
              </a:r>
              <a:endParaRPr lang="en-US" sz="800" kern="1200" dirty="0"/>
            </a:p>
          </p:txBody>
        </p:sp>
      </p:grpSp>
      <p:sp>
        <p:nvSpPr>
          <p:cNvPr id="394" name="Straight Connector 85"/>
          <p:cNvSpPr/>
          <p:nvPr/>
        </p:nvSpPr>
        <p:spPr>
          <a:xfrm>
            <a:off x="6344937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5" name="Group 394"/>
          <p:cNvGrpSpPr/>
          <p:nvPr/>
        </p:nvGrpSpPr>
        <p:grpSpPr>
          <a:xfrm>
            <a:off x="6455576" y="4653793"/>
            <a:ext cx="885110" cy="553194"/>
            <a:chOff x="5754536" y="2997063"/>
            <a:chExt cx="885110" cy="553194"/>
          </a:xfrm>
        </p:grpSpPr>
        <p:sp>
          <p:nvSpPr>
            <p:cNvPr id="441" name="Rounded Rectangle 440"/>
            <p:cNvSpPr/>
            <p:nvPr/>
          </p:nvSpPr>
          <p:spPr>
            <a:xfrm>
              <a:off x="5754536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2" name="Rounded Rectangle 87"/>
            <p:cNvSpPr txBox="1"/>
            <p:nvPr/>
          </p:nvSpPr>
          <p:spPr>
            <a:xfrm>
              <a:off x="5770738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Chain Rule</a:t>
              </a:r>
              <a:endParaRPr lang="en-US" sz="800" kern="1200" dirty="0"/>
            </a:p>
          </p:txBody>
        </p:sp>
      </p:grpSp>
      <p:grpSp>
        <p:nvGrpSpPr>
          <p:cNvPr id="396" name="Group 395"/>
          <p:cNvGrpSpPr/>
          <p:nvPr/>
        </p:nvGrpSpPr>
        <p:grpSpPr>
          <a:xfrm>
            <a:off x="7617283" y="1887822"/>
            <a:ext cx="1106388" cy="553194"/>
            <a:chOff x="6916243" y="231092"/>
            <a:chExt cx="1106388" cy="553194"/>
          </a:xfrm>
        </p:grpSpPr>
        <p:sp>
          <p:nvSpPr>
            <p:cNvPr id="439" name="Rounded Rectangle 438"/>
            <p:cNvSpPr/>
            <p:nvPr/>
          </p:nvSpPr>
          <p:spPr>
            <a:xfrm>
              <a:off x="6916243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40" name="Rounded Rectangle 89"/>
            <p:cNvSpPr txBox="1"/>
            <p:nvPr/>
          </p:nvSpPr>
          <p:spPr>
            <a:xfrm>
              <a:off x="6932445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Automatic Differentiation</a:t>
              </a:r>
              <a:endParaRPr lang="en-US" sz="1200" kern="1200" dirty="0"/>
            </a:p>
          </p:txBody>
        </p:sp>
      </p:grpSp>
      <p:sp>
        <p:nvSpPr>
          <p:cNvPr id="397" name="Straight Connector 90"/>
          <p:cNvSpPr/>
          <p:nvPr/>
        </p:nvSpPr>
        <p:spPr>
          <a:xfrm>
            <a:off x="7727922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8" name="Group 397"/>
          <p:cNvGrpSpPr/>
          <p:nvPr/>
        </p:nvGrpSpPr>
        <p:grpSpPr>
          <a:xfrm>
            <a:off x="7838561" y="2579315"/>
            <a:ext cx="885110" cy="553194"/>
            <a:chOff x="7137521" y="922585"/>
            <a:chExt cx="885110" cy="553194"/>
          </a:xfrm>
        </p:grpSpPr>
        <p:sp>
          <p:nvSpPr>
            <p:cNvPr id="437" name="Rounded Rectangle 436"/>
            <p:cNvSpPr/>
            <p:nvPr/>
          </p:nvSpPr>
          <p:spPr>
            <a:xfrm>
              <a:off x="7137521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8" name="Rounded Rectangle 92"/>
            <p:cNvSpPr txBox="1"/>
            <p:nvPr/>
          </p:nvSpPr>
          <p:spPr>
            <a:xfrm>
              <a:off x="7153723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A Simple Example</a:t>
              </a:r>
              <a:endParaRPr lang="en-US" sz="800" kern="1200" dirty="0"/>
            </a:p>
          </p:txBody>
        </p:sp>
      </p:grpSp>
      <p:sp>
        <p:nvSpPr>
          <p:cNvPr id="399" name="Straight Connector 93"/>
          <p:cNvSpPr/>
          <p:nvPr/>
        </p:nvSpPr>
        <p:spPr>
          <a:xfrm>
            <a:off x="7727922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0" name="Group 399"/>
          <p:cNvGrpSpPr/>
          <p:nvPr/>
        </p:nvGrpSpPr>
        <p:grpSpPr>
          <a:xfrm>
            <a:off x="7838561" y="3270807"/>
            <a:ext cx="885110" cy="553194"/>
            <a:chOff x="7137521" y="1614077"/>
            <a:chExt cx="885110" cy="553194"/>
          </a:xfrm>
        </p:grpSpPr>
        <p:sp>
          <p:nvSpPr>
            <p:cNvPr id="435" name="Rounded Rectangle 434"/>
            <p:cNvSpPr/>
            <p:nvPr/>
          </p:nvSpPr>
          <p:spPr>
            <a:xfrm>
              <a:off x="7137521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6" name="Rounded Rectangle 95"/>
            <p:cNvSpPr txBox="1"/>
            <p:nvPr/>
          </p:nvSpPr>
          <p:spPr>
            <a:xfrm>
              <a:off x="7153723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Backward for Non-Scalar Variables</a:t>
              </a:r>
              <a:endParaRPr lang="en-US" sz="800" kern="1200" dirty="0"/>
            </a:p>
          </p:txBody>
        </p:sp>
      </p:grpSp>
      <p:sp>
        <p:nvSpPr>
          <p:cNvPr id="401" name="Straight Connector 96"/>
          <p:cNvSpPr/>
          <p:nvPr/>
        </p:nvSpPr>
        <p:spPr>
          <a:xfrm>
            <a:off x="7727922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2" name="Group 401"/>
          <p:cNvGrpSpPr/>
          <p:nvPr/>
        </p:nvGrpSpPr>
        <p:grpSpPr>
          <a:xfrm>
            <a:off x="7838561" y="3962300"/>
            <a:ext cx="885110" cy="553194"/>
            <a:chOff x="7137521" y="2305570"/>
            <a:chExt cx="885110" cy="553194"/>
          </a:xfrm>
        </p:grpSpPr>
        <p:sp>
          <p:nvSpPr>
            <p:cNvPr id="433" name="Rounded Rectangle 432"/>
            <p:cNvSpPr/>
            <p:nvPr/>
          </p:nvSpPr>
          <p:spPr>
            <a:xfrm>
              <a:off x="7137521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4" name="Rounded Rectangle 98"/>
            <p:cNvSpPr txBox="1"/>
            <p:nvPr/>
          </p:nvSpPr>
          <p:spPr>
            <a:xfrm>
              <a:off x="7153723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Detaching Computation</a:t>
              </a:r>
              <a:endParaRPr lang="en-US" sz="800" kern="1200" dirty="0"/>
            </a:p>
          </p:txBody>
        </p:sp>
      </p:grpSp>
      <p:sp>
        <p:nvSpPr>
          <p:cNvPr id="403" name="Straight Connector 99"/>
          <p:cNvSpPr/>
          <p:nvPr/>
        </p:nvSpPr>
        <p:spPr>
          <a:xfrm>
            <a:off x="7727922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4" name="Group 403"/>
          <p:cNvGrpSpPr/>
          <p:nvPr/>
        </p:nvGrpSpPr>
        <p:grpSpPr>
          <a:xfrm>
            <a:off x="7838561" y="4653793"/>
            <a:ext cx="885110" cy="553194"/>
            <a:chOff x="7137521" y="2997063"/>
            <a:chExt cx="885110" cy="553194"/>
          </a:xfrm>
        </p:grpSpPr>
        <p:sp>
          <p:nvSpPr>
            <p:cNvPr id="431" name="Rounded Rectangle 430"/>
            <p:cNvSpPr/>
            <p:nvPr/>
          </p:nvSpPr>
          <p:spPr>
            <a:xfrm>
              <a:off x="7137521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2" name="Rounded Rectangle 101"/>
            <p:cNvSpPr txBox="1"/>
            <p:nvPr/>
          </p:nvSpPr>
          <p:spPr>
            <a:xfrm>
              <a:off x="7153723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Computing the Gradient of Python Control Flow</a:t>
              </a:r>
              <a:endParaRPr lang="en-US" sz="800" kern="1200" dirty="0"/>
            </a:p>
          </p:txBody>
        </p:sp>
      </p:grpSp>
      <p:grpSp>
        <p:nvGrpSpPr>
          <p:cNvPr id="405" name="Group 404"/>
          <p:cNvGrpSpPr/>
          <p:nvPr/>
        </p:nvGrpSpPr>
        <p:grpSpPr>
          <a:xfrm>
            <a:off x="9000269" y="1887822"/>
            <a:ext cx="1106388" cy="553194"/>
            <a:chOff x="8299229" y="231092"/>
            <a:chExt cx="1106388" cy="553194"/>
          </a:xfrm>
        </p:grpSpPr>
        <p:sp>
          <p:nvSpPr>
            <p:cNvPr id="429" name="Rounded Rectangle 428"/>
            <p:cNvSpPr/>
            <p:nvPr/>
          </p:nvSpPr>
          <p:spPr>
            <a:xfrm>
              <a:off x="8299229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0" name="Rounded Rectangle 103"/>
            <p:cNvSpPr txBox="1"/>
            <p:nvPr/>
          </p:nvSpPr>
          <p:spPr>
            <a:xfrm>
              <a:off x="8315431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Probability</a:t>
              </a:r>
              <a:endParaRPr lang="en-US" sz="1200" kern="1200" dirty="0"/>
            </a:p>
          </p:txBody>
        </p:sp>
      </p:grpSp>
      <p:sp>
        <p:nvSpPr>
          <p:cNvPr id="406" name="Straight Connector 104"/>
          <p:cNvSpPr/>
          <p:nvPr/>
        </p:nvSpPr>
        <p:spPr>
          <a:xfrm>
            <a:off x="9110908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7" name="Group 406"/>
          <p:cNvGrpSpPr/>
          <p:nvPr/>
        </p:nvGrpSpPr>
        <p:grpSpPr>
          <a:xfrm>
            <a:off x="9221546" y="2579315"/>
            <a:ext cx="885110" cy="553194"/>
            <a:chOff x="8520506" y="922585"/>
            <a:chExt cx="885110" cy="553194"/>
          </a:xfrm>
        </p:grpSpPr>
        <p:sp>
          <p:nvSpPr>
            <p:cNvPr id="427" name="Rounded Rectangle 426"/>
            <p:cNvSpPr/>
            <p:nvPr/>
          </p:nvSpPr>
          <p:spPr>
            <a:xfrm>
              <a:off x="8520506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8" name="Rounded Rectangle 106"/>
            <p:cNvSpPr txBox="1"/>
            <p:nvPr/>
          </p:nvSpPr>
          <p:spPr>
            <a:xfrm>
              <a:off x="8536708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Basic Probability Theory</a:t>
              </a:r>
              <a:endParaRPr lang="en-US" sz="800" kern="1200" dirty="0"/>
            </a:p>
          </p:txBody>
        </p:sp>
      </p:grpSp>
      <p:sp>
        <p:nvSpPr>
          <p:cNvPr id="408" name="Straight Connector 107"/>
          <p:cNvSpPr/>
          <p:nvPr/>
        </p:nvSpPr>
        <p:spPr>
          <a:xfrm>
            <a:off x="9110908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9" name="Group 408"/>
          <p:cNvGrpSpPr/>
          <p:nvPr/>
        </p:nvGrpSpPr>
        <p:grpSpPr>
          <a:xfrm>
            <a:off x="9221546" y="3270807"/>
            <a:ext cx="885110" cy="553194"/>
            <a:chOff x="8520506" y="1614077"/>
            <a:chExt cx="885110" cy="553194"/>
          </a:xfrm>
        </p:grpSpPr>
        <p:sp>
          <p:nvSpPr>
            <p:cNvPr id="425" name="Rounded Rectangle 424"/>
            <p:cNvSpPr/>
            <p:nvPr/>
          </p:nvSpPr>
          <p:spPr>
            <a:xfrm>
              <a:off x="8520506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6" name="Rounded Rectangle 109"/>
            <p:cNvSpPr txBox="1"/>
            <p:nvPr/>
          </p:nvSpPr>
          <p:spPr>
            <a:xfrm>
              <a:off x="8536708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Dealing with Multiple Random Variables</a:t>
              </a:r>
              <a:endParaRPr lang="en-US" sz="800" kern="1200" dirty="0"/>
            </a:p>
          </p:txBody>
        </p:sp>
      </p:grpSp>
      <p:sp>
        <p:nvSpPr>
          <p:cNvPr id="410" name="Straight Connector 110"/>
          <p:cNvSpPr/>
          <p:nvPr/>
        </p:nvSpPr>
        <p:spPr>
          <a:xfrm>
            <a:off x="9110908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11" name="Group 410"/>
          <p:cNvGrpSpPr/>
          <p:nvPr/>
        </p:nvGrpSpPr>
        <p:grpSpPr>
          <a:xfrm>
            <a:off x="9221546" y="3962300"/>
            <a:ext cx="885110" cy="553194"/>
            <a:chOff x="8520506" y="2305570"/>
            <a:chExt cx="885110" cy="553194"/>
          </a:xfrm>
        </p:grpSpPr>
        <p:sp>
          <p:nvSpPr>
            <p:cNvPr id="423" name="Rounded Rectangle 422"/>
            <p:cNvSpPr/>
            <p:nvPr/>
          </p:nvSpPr>
          <p:spPr>
            <a:xfrm>
              <a:off x="8520506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4" name="Rounded Rectangle 112"/>
            <p:cNvSpPr txBox="1"/>
            <p:nvPr/>
          </p:nvSpPr>
          <p:spPr>
            <a:xfrm>
              <a:off x="8536708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Expectation and Variance</a:t>
              </a:r>
              <a:endParaRPr lang="en-US" sz="800" kern="1200" dirty="0"/>
            </a:p>
          </p:txBody>
        </p:sp>
      </p:grpSp>
      <p:grpSp>
        <p:nvGrpSpPr>
          <p:cNvPr id="412" name="Group 411"/>
          <p:cNvGrpSpPr/>
          <p:nvPr/>
        </p:nvGrpSpPr>
        <p:grpSpPr>
          <a:xfrm>
            <a:off x="10383254" y="1887822"/>
            <a:ext cx="1106388" cy="553194"/>
            <a:chOff x="9682214" y="231092"/>
            <a:chExt cx="1106388" cy="553194"/>
          </a:xfrm>
        </p:grpSpPr>
        <p:sp>
          <p:nvSpPr>
            <p:cNvPr id="421" name="Rounded Rectangle 420"/>
            <p:cNvSpPr/>
            <p:nvPr/>
          </p:nvSpPr>
          <p:spPr>
            <a:xfrm>
              <a:off x="9682214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2" name="Rounded Rectangle 114"/>
            <p:cNvSpPr txBox="1"/>
            <p:nvPr/>
          </p:nvSpPr>
          <p:spPr>
            <a:xfrm>
              <a:off x="9698416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Documentation</a:t>
              </a:r>
              <a:endParaRPr lang="en-US" sz="1200" kern="1200" dirty="0"/>
            </a:p>
          </p:txBody>
        </p:sp>
      </p:grpSp>
      <p:sp>
        <p:nvSpPr>
          <p:cNvPr id="413" name="Straight Connector 115"/>
          <p:cNvSpPr/>
          <p:nvPr/>
        </p:nvSpPr>
        <p:spPr>
          <a:xfrm>
            <a:off x="10493893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14" name="Group 413"/>
          <p:cNvGrpSpPr/>
          <p:nvPr/>
        </p:nvGrpSpPr>
        <p:grpSpPr>
          <a:xfrm>
            <a:off x="10604532" y="2579315"/>
            <a:ext cx="885110" cy="553194"/>
            <a:chOff x="9903492" y="922585"/>
            <a:chExt cx="885110" cy="553194"/>
          </a:xfrm>
        </p:grpSpPr>
        <p:sp>
          <p:nvSpPr>
            <p:cNvPr id="419" name="Rounded Rectangle 418"/>
            <p:cNvSpPr/>
            <p:nvPr/>
          </p:nvSpPr>
          <p:spPr>
            <a:xfrm>
              <a:off x="9903492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0" name="Rounded Rectangle 117"/>
            <p:cNvSpPr txBox="1"/>
            <p:nvPr/>
          </p:nvSpPr>
          <p:spPr>
            <a:xfrm>
              <a:off x="9919694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Finding All the Functions and Classes in a Module</a:t>
              </a:r>
              <a:endParaRPr lang="en-US" sz="800" kern="1200" dirty="0"/>
            </a:p>
          </p:txBody>
        </p:sp>
      </p:grpSp>
      <p:sp>
        <p:nvSpPr>
          <p:cNvPr id="415" name="Straight Connector 118"/>
          <p:cNvSpPr/>
          <p:nvPr/>
        </p:nvSpPr>
        <p:spPr>
          <a:xfrm>
            <a:off x="10493893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16" name="Group 415"/>
          <p:cNvGrpSpPr/>
          <p:nvPr/>
        </p:nvGrpSpPr>
        <p:grpSpPr>
          <a:xfrm>
            <a:off x="10604532" y="3270807"/>
            <a:ext cx="885110" cy="553194"/>
            <a:chOff x="9903492" y="1614077"/>
            <a:chExt cx="885110" cy="553194"/>
          </a:xfrm>
        </p:grpSpPr>
        <p:sp>
          <p:nvSpPr>
            <p:cNvPr id="417" name="Rounded Rectangle 416"/>
            <p:cNvSpPr/>
            <p:nvPr/>
          </p:nvSpPr>
          <p:spPr>
            <a:xfrm>
              <a:off x="9903492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18" name="Rounded Rectangle 120"/>
            <p:cNvSpPr txBox="1"/>
            <p:nvPr/>
          </p:nvSpPr>
          <p:spPr>
            <a:xfrm>
              <a:off x="9919694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Finding the Usage of Specific Functions and Classes</a:t>
              </a:r>
              <a:endParaRPr lang="en-US" sz="800" kern="1200" dirty="0"/>
            </a:p>
          </p:txBody>
        </p:sp>
      </p:grpSp>
      <p:cxnSp>
        <p:nvCxnSpPr>
          <p:cNvPr id="501" name="Curved Connector 500"/>
          <p:cNvCxnSpPr>
            <a:endCxn id="500" idx="0"/>
          </p:cNvCxnSpPr>
          <p:nvPr/>
        </p:nvCxnSpPr>
        <p:spPr>
          <a:xfrm rot="10800000" flipV="1">
            <a:off x="1255552" y="1573438"/>
            <a:ext cx="4717259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Curved Connector 501"/>
          <p:cNvCxnSpPr>
            <a:endCxn id="485" idx="0"/>
          </p:cNvCxnSpPr>
          <p:nvPr/>
        </p:nvCxnSpPr>
        <p:spPr>
          <a:xfrm rot="10800000" flipV="1">
            <a:off x="2638536" y="1573438"/>
            <a:ext cx="3334274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Curved Connector 503"/>
          <p:cNvCxnSpPr>
            <a:endCxn id="478" idx="0"/>
          </p:cNvCxnSpPr>
          <p:nvPr/>
        </p:nvCxnSpPr>
        <p:spPr>
          <a:xfrm rot="10800000" flipV="1">
            <a:off x="4021522" y="1573438"/>
            <a:ext cx="1951289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Curved Connector 505"/>
          <p:cNvCxnSpPr>
            <a:endCxn id="464" idx="0"/>
          </p:cNvCxnSpPr>
          <p:nvPr/>
        </p:nvCxnSpPr>
        <p:spPr>
          <a:xfrm rot="10800000" flipV="1">
            <a:off x="5404508" y="1573438"/>
            <a:ext cx="568303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Curved Connector 507"/>
          <p:cNvCxnSpPr>
            <a:endCxn id="450" idx="0"/>
          </p:cNvCxnSpPr>
          <p:nvPr/>
        </p:nvCxnSpPr>
        <p:spPr>
          <a:xfrm>
            <a:off x="5972810" y="1573439"/>
            <a:ext cx="814682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Curved Connector 509"/>
          <p:cNvCxnSpPr>
            <a:endCxn id="439" idx="0"/>
          </p:cNvCxnSpPr>
          <p:nvPr/>
        </p:nvCxnSpPr>
        <p:spPr>
          <a:xfrm>
            <a:off x="5972810" y="1573439"/>
            <a:ext cx="2197667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Curved Connector 511"/>
          <p:cNvCxnSpPr>
            <a:endCxn id="429" idx="0"/>
          </p:cNvCxnSpPr>
          <p:nvPr/>
        </p:nvCxnSpPr>
        <p:spPr>
          <a:xfrm>
            <a:off x="5972810" y="1573439"/>
            <a:ext cx="3580653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Curved Connector 513"/>
          <p:cNvCxnSpPr>
            <a:endCxn id="421" idx="0"/>
          </p:cNvCxnSpPr>
          <p:nvPr/>
        </p:nvCxnSpPr>
        <p:spPr>
          <a:xfrm>
            <a:off x="5972810" y="1573439"/>
            <a:ext cx="4963638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Oval 171"/>
          <p:cNvSpPr/>
          <p:nvPr/>
        </p:nvSpPr>
        <p:spPr>
          <a:xfrm>
            <a:off x="4786650" y="3803959"/>
            <a:ext cx="1502968" cy="869874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763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dirty="0"/>
              <a:t>Matrix-Vector Products</a:t>
            </a:r>
            <a:endParaRPr lang="en-US" sz="4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118402" y="1008835"/>
                <a:ext cx="11904221" cy="45911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Given matrix </a:t>
                </a:r>
                <a14:m>
                  <m:oMath xmlns:m="http://schemas.openxmlformats.org/officeDocument/2006/math">
                    <m:r>
                      <a:rPr lang="en-GB" sz="19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GB" sz="1900" i="1" dirty="0" err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GB" sz="1900" i="1" dirty="0" err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GB" sz="1900" i="1" dirty="0" err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GB" sz="1900" i="1" dirty="0" err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 and the vector </a:t>
                </a:r>
                <a14:m>
                  <m:oMath xmlns:m="http://schemas.openxmlformats.org/officeDocument/2006/math">
                    <m:r>
                      <a:rPr lang="en-GB" sz="19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GB" sz="1900" i="1" dirty="0" err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900" i="1" dirty="0" err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GB" sz="1900" i="1" dirty="0" err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 defined and visualized in </a:t>
                </a:r>
                <a:r>
                  <a:rPr lang="en-GB" sz="1900" i="1" dirty="0">
                    <a:solidFill>
                      <a:srgbClr val="002060"/>
                    </a:solidFill>
                  </a:rPr>
                  <a:t>(2.3.2)</a:t>
                </a:r>
                <a:r>
                  <a:rPr lang="en-GB" sz="1900" dirty="0">
                    <a:solidFill>
                      <a:srgbClr val="002060"/>
                    </a:solidFill>
                  </a:rPr>
                  <a:t> and </a:t>
                </a:r>
                <a:r>
                  <a:rPr lang="en-GB" sz="1900" i="1" dirty="0">
                    <a:solidFill>
                      <a:srgbClr val="002060"/>
                    </a:solidFill>
                  </a:rPr>
                  <a:t>(2.3.1)</a:t>
                </a:r>
                <a:r>
                  <a:rPr lang="en-GB" sz="1900" dirty="0">
                    <a:solidFill>
                      <a:srgbClr val="002060"/>
                    </a:solidFill>
                  </a:rPr>
                  <a:t> respectively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.</a:t>
                </a:r>
              </a:p>
              <a:p>
                <a:endParaRPr lang="en-GB" sz="1900" b="1" dirty="0">
                  <a:solidFill>
                    <a:srgbClr val="002060"/>
                  </a:solidFill>
                </a:endParaRPr>
              </a:p>
              <a:p>
                <a:r>
                  <a:rPr lang="en-GB" sz="1900" b="1" dirty="0" smtClean="0">
                    <a:solidFill>
                      <a:srgbClr val="002060"/>
                    </a:solidFill>
                  </a:rPr>
                  <a:t>					</a:t>
                </a:r>
                <a14:m>
                  <m:oMath xmlns:m="http://schemas.openxmlformats.org/officeDocument/2006/math">
                    <m:r>
                      <a:rPr lang="en-US" sz="19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US" sz="1900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1900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1900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m:rPr>
                                      <m:nor/>
                                    </m:rPr>
                                    <a:rPr lang="en-US" sz="2000" smtClean="0"/>
                                    <m:t>⊤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sz="19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19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sz="1900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  <m:sup>
                                  <m:r>
                                    <m:rPr>
                                      <m:nor/>
                                    </m:rPr>
                                    <a:rPr lang="en-US" sz="2000"/>
                                    <m:t>⊤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r>
                                <a:rPr lang="en-US" sz="19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sz="19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19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sz="1900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𝒎</m:t>
                                  </m:r>
                                </m:sub>
                                <m:sup>
                                  <m:r>
                                    <m:rPr>
                                      <m:nor/>
                                    </m:rPr>
                                    <a:rPr lang="en-US" sz="2000"/>
                                    <m:t>⊤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						(2.3.5)</a:t>
                </a:r>
                <a:br>
                  <a:rPr lang="en-GB" sz="1900" dirty="0" smtClean="0">
                    <a:solidFill>
                      <a:srgbClr val="002060"/>
                    </a:solidFill>
                  </a:rPr>
                </a:br>
                <a:endParaRPr lang="en-GB" sz="1900" dirty="0" smtClean="0">
                  <a:solidFill>
                    <a:srgbClr val="002060"/>
                  </a:solidFill>
                </a:endParaRPr>
              </a:p>
              <a:p>
                <a:r>
                  <a:rPr lang="en-GB" sz="1900" dirty="0">
                    <a:solidFill>
                      <a:srgbClr val="002060"/>
                    </a:solidFill>
                  </a:rPr>
                  <a:t>where each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900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900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sz="1900" i="1" dirty="0" err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bSup>
                    <m:r>
                      <a:rPr lang="en-GB" sz="1900" i="1" dirty="0" err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GB" sz="1900" i="1" dirty="0" err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is </a:t>
                </a:r>
                <a:r>
                  <a:rPr lang="en-GB" sz="1900" dirty="0">
                    <a:solidFill>
                      <a:srgbClr val="002060"/>
                    </a:solidFill>
                  </a:rPr>
                  <a:t>a row vector representing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 row </a:t>
                </a:r>
                <a:r>
                  <a:rPr lang="en-GB" sz="1900" dirty="0">
                    <a:solidFill>
                      <a:srgbClr val="002060"/>
                    </a:solidFill>
                  </a:rPr>
                  <a:t>of the matrix </a:t>
                </a:r>
                <a14:m>
                  <m:oMath xmlns:m="http://schemas.openxmlformats.org/officeDocument/2006/math">
                    <m:r>
                      <a:rPr lang="en-GB" sz="19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.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>
                    <a:solidFill>
                      <a:srgbClr val="002060"/>
                    </a:solidFill>
                  </a:rPr>
                  <a:t> </a:t>
                </a:r>
                <a:r>
                  <a:rPr lang="en-GB" sz="1900" dirty="0" smtClean="0">
                    <a:solidFill>
                      <a:srgbClr val="FB8072"/>
                    </a:solidFill>
                  </a:rPr>
                  <a:t>The matrix-vector product </a:t>
                </a:r>
                <a14:m>
                  <m:oMath xmlns:m="http://schemas.openxmlformats.org/officeDocument/2006/math">
                    <m:r>
                      <a:rPr lang="en-GB" sz="1900" b="1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𝑨𝒙</m:t>
                    </m:r>
                  </m:oMath>
                </a14:m>
                <a:r>
                  <a:rPr lang="en-GB" sz="1900" dirty="0" smtClean="0">
                    <a:solidFill>
                      <a:srgbClr val="FB8072"/>
                    </a:solidFill>
                  </a:rPr>
                  <a:t> </a:t>
                </a:r>
                <a:r>
                  <a:rPr lang="en-GB" sz="1900" dirty="0">
                    <a:solidFill>
                      <a:srgbClr val="FB8072"/>
                    </a:solidFill>
                  </a:rPr>
                  <a:t>is </a:t>
                </a:r>
                <a:r>
                  <a:rPr lang="en-GB" sz="1900" dirty="0" smtClean="0">
                    <a:solidFill>
                      <a:srgbClr val="FB8072"/>
                    </a:solidFill>
                  </a:rPr>
                  <a:t>a </a:t>
                </a:r>
                <a:r>
                  <a:rPr lang="en-GB" sz="1900" dirty="0">
                    <a:solidFill>
                      <a:srgbClr val="FB8072"/>
                    </a:solidFill>
                  </a:rPr>
                  <a:t>column vector of </a:t>
                </a:r>
                <a:r>
                  <a:rPr lang="en-GB" sz="1900" dirty="0" smtClean="0">
                    <a:solidFill>
                      <a:srgbClr val="FB8072"/>
                    </a:solidFill>
                  </a:rPr>
                  <a:t>length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GB" sz="1900" dirty="0">
                    <a:solidFill>
                      <a:srgbClr val="FB8072"/>
                    </a:solidFill>
                  </a:rPr>
                  <a:t>, whose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900" b="0" i="1" dirty="0" smtClean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900" i="1" dirty="0" smtClean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GB" sz="1900" i="1" dirty="0" smtClean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1900" i="1" dirty="0" smtClean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</m:oMath>
                </a14:m>
                <a:r>
                  <a:rPr lang="en-GB" sz="1900" dirty="0" smtClean="0">
                    <a:solidFill>
                      <a:srgbClr val="FB8072"/>
                    </a:solidFill>
                  </a:rPr>
                  <a:t> element </a:t>
                </a:r>
                <a:r>
                  <a:rPr lang="en-GB" sz="1900" dirty="0">
                    <a:solidFill>
                      <a:srgbClr val="FB8072"/>
                    </a:solidFill>
                  </a:rPr>
                  <a:t>is the dot </a:t>
                </a:r>
                <a:r>
                  <a:rPr lang="en-GB" sz="1900" dirty="0" smtClean="0">
                    <a:solidFill>
                      <a:srgbClr val="FB8072"/>
                    </a:solidFill>
                  </a:rPr>
                  <a:t>product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900" b="0" i="1" dirty="0" smtClean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900" b="1" i="1" dirty="0" smtClean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1900" b="0" i="1" dirty="0" smtClean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sz="1900" i="1" dirty="0" smtClean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bSup>
                    <m:r>
                      <a:rPr lang="en-GB" sz="1900" b="1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GB" sz="1900" dirty="0">
                    <a:solidFill>
                      <a:srgbClr val="FB8072"/>
                    </a:solidFill>
                  </a:rPr>
                  <a:t> </a:t>
                </a:r>
                <a:r>
                  <a:rPr lang="en-GB" sz="1900" dirty="0" smtClean="0">
                    <a:solidFill>
                      <a:srgbClr val="FB8072"/>
                    </a:solidFill>
                  </a:rPr>
                  <a:t>:</a:t>
                </a:r>
                <a:br>
                  <a:rPr lang="en-GB" sz="1900" dirty="0" smtClean="0">
                    <a:solidFill>
                      <a:srgbClr val="FB8072"/>
                    </a:solidFill>
                  </a:rPr>
                </a:br>
                <a:r>
                  <a:rPr lang="en-GB" sz="1900" dirty="0" smtClean="0">
                    <a:solidFill>
                      <a:srgbClr val="002060"/>
                    </a:solidFill>
                  </a:rPr>
                  <a:t>				</a:t>
                </a:r>
                <a:br>
                  <a:rPr lang="en-GB" sz="1900" dirty="0" smtClean="0">
                    <a:solidFill>
                      <a:srgbClr val="002060"/>
                    </a:solidFill>
                  </a:rPr>
                </a:br>
                <a:r>
                  <a:rPr lang="en-GB" sz="1900" dirty="0" smtClean="0">
                    <a:solidFill>
                      <a:srgbClr val="002060"/>
                    </a:solidFill>
                  </a:rPr>
                  <a:t>				     </a:t>
                </a:r>
                <a14:m>
                  <m:oMath xmlns:m="http://schemas.openxmlformats.org/officeDocument/2006/math">
                    <m:r>
                      <a:rPr lang="en-US" sz="19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𝑨𝒙</m:t>
                    </m:r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9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US" sz="19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19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19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m:rPr>
                                      <m:nor/>
                                    </m:rPr>
                                    <a:rPr lang="en-US" sz="2000"/>
                                    <m:t>⊤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sz="19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19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sz="19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  <m:sup>
                                  <m:r>
                                    <m:rPr>
                                      <m:nor/>
                                    </m:rPr>
                                    <a:rPr lang="en-US" sz="2000"/>
                                    <m:t>⊤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r>
                                <a:rPr lang="en-US" sz="19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sz="19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19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sz="19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𝒎</m:t>
                                  </m:r>
                                </m:sub>
                                <m:sup>
                                  <m:r>
                                    <m:rPr>
                                      <m:nor/>
                                    </m:rPr>
                                    <a:rPr lang="en-US" sz="2000"/>
                                    <m:t>⊤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  <m:r>
                      <a:rPr lang="en-US" sz="19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9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sz="19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9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US" sz="19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19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19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m:rPr>
                                      <m:nor/>
                                    </m:rPr>
                                    <a:rPr lang="en-US" sz="2000"/>
                                    <m:t>⊤</m:t>
                                  </m:r>
                                </m:sup>
                              </m:sSubSup>
                              <m:r>
                                <a:rPr lang="en-US" sz="2000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sz="19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19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sz="19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  <m:sup>
                                  <m:r>
                                    <m:rPr>
                                      <m:nor/>
                                    </m:rPr>
                                    <a:rPr lang="en-US" sz="2000"/>
                                    <m:t>⊤</m:t>
                                  </m:r>
                                </m:sup>
                              </m:sSubSup>
                              <m:r>
                                <a:rPr lang="en-US" sz="2000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mr>
                          <m:mr>
                            <m:e>
                              <m:r>
                                <a:rPr lang="en-US" sz="19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sz="19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19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sz="19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𝒎</m:t>
                                  </m:r>
                                </m:sub>
                                <m:sup>
                                  <m:r>
                                    <m:rPr>
                                      <m:nor/>
                                    </m:rPr>
                                    <a:rPr lang="en-US" sz="2000"/>
                                    <m:t>⊤</m:t>
                                  </m:r>
                                </m:sup>
                              </m:sSubSup>
                              <m:r>
                                <a:rPr lang="en-US" sz="2000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sz="1900" b="1" dirty="0" smtClean="0">
                    <a:solidFill>
                      <a:srgbClr val="002060"/>
                    </a:solidFill>
                  </a:rPr>
                  <a:t>						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(2.3.6)</a:t>
                </a:r>
                <a:endParaRPr lang="en-GB" sz="1900" b="1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402" y="1008835"/>
                <a:ext cx="11904221" cy="4591129"/>
              </a:xfrm>
              <a:prstGeom prst="rect">
                <a:avLst/>
              </a:prstGeom>
              <a:blipFill>
                <a:blip r:embed="rId3"/>
                <a:stretch>
                  <a:fillRect l="-461" t="-6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784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Contents</a:t>
            </a:r>
            <a:endParaRPr lang="en-US" sz="48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4670878" y="1071155"/>
            <a:ext cx="2516777" cy="47548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CH2</a:t>
            </a:r>
            <a:endParaRPr lang="en-US" sz="2000" dirty="0"/>
          </a:p>
        </p:txBody>
      </p:sp>
      <p:grpSp>
        <p:nvGrpSpPr>
          <p:cNvPr id="341" name="Group 340"/>
          <p:cNvGrpSpPr/>
          <p:nvPr/>
        </p:nvGrpSpPr>
        <p:grpSpPr>
          <a:xfrm>
            <a:off x="702357" y="1887822"/>
            <a:ext cx="1106388" cy="553194"/>
            <a:chOff x="1317" y="231092"/>
            <a:chExt cx="1106388" cy="553194"/>
          </a:xfrm>
        </p:grpSpPr>
        <p:sp>
          <p:nvSpPr>
            <p:cNvPr id="499" name="Rounded Rectangle 498"/>
            <p:cNvSpPr/>
            <p:nvPr/>
          </p:nvSpPr>
          <p:spPr>
            <a:xfrm>
              <a:off x="1317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00" name="Rounded Rectangle 4"/>
            <p:cNvSpPr txBox="1"/>
            <p:nvPr/>
          </p:nvSpPr>
          <p:spPr>
            <a:xfrm>
              <a:off x="17519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Data Manipulation</a:t>
              </a:r>
              <a:endParaRPr lang="en-US" sz="1200" kern="1200" dirty="0"/>
            </a:p>
          </p:txBody>
        </p:sp>
      </p:grpSp>
      <p:sp>
        <p:nvSpPr>
          <p:cNvPr id="342" name="Straight Connector 5"/>
          <p:cNvSpPr/>
          <p:nvPr/>
        </p:nvSpPr>
        <p:spPr>
          <a:xfrm>
            <a:off x="812995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3" name="Group 342"/>
          <p:cNvGrpSpPr/>
          <p:nvPr/>
        </p:nvGrpSpPr>
        <p:grpSpPr>
          <a:xfrm>
            <a:off x="923634" y="2579315"/>
            <a:ext cx="885110" cy="553194"/>
            <a:chOff x="222594" y="922585"/>
            <a:chExt cx="885110" cy="553194"/>
          </a:xfrm>
        </p:grpSpPr>
        <p:sp>
          <p:nvSpPr>
            <p:cNvPr id="497" name="Rounded Rectangle 496"/>
            <p:cNvSpPr/>
            <p:nvPr/>
          </p:nvSpPr>
          <p:spPr>
            <a:xfrm>
              <a:off x="222594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8" name="Rounded Rectangle 7"/>
            <p:cNvSpPr txBox="1"/>
            <p:nvPr/>
          </p:nvSpPr>
          <p:spPr>
            <a:xfrm>
              <a:off x="238796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Getting Started</a:t>
              </a:r>
              <a:endParaRPr lang="en-US" sz="800" kern="1200" dirty="0"/>
            </a:p>
          </p:txBody>
        </p:sp>
      </p:grpSp>
      <p:sp>
        <p:nvSpPr>
          <p:cNvPr id="344" name="Straight Connector 8"/>
          <p:cNvSpPr/>
          <p:nvPr/>
        </p:nvSpPr>
        <p:spPr>
          <a:xfrm>
            <a:off x="812995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5" name="Group 344"/>
          <p:cNvGrpSpPr/>
          <p:nvPr/>
        </p:nvGrpSpPr>
        <p:grpSpPr>
          <a:xfrm>
            <a:off x="923634" y="3270807"/>
            <a:ext cx="885110" cy="553194"/>
            <a:chOff x="222594" y="1614077"/>
            <a:chExt cx="885110" cy="553194"/>
          </a:xfrm>
        </p:grpSpPr>
        <p:sp>
          <p:nvSpPr>
            <p:cNvPr id="495" name="Rounded Rectangle 494"/>
            <p:cNvSpPr/>
            <p:nvPr/>
          </p:nvSpPr>
          <p:spPr>
            <a:xfrm>
              <a:off x="222594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6" name="Rounded Rectangle 10"/>
            <p:cNvSpPr txBox="1"/>
            <p:nvPr/>
          </p:nvSpPr>
          <p:spPr>
            <a:xfrm>
              <a:off x="238796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Operations</a:t>
              </a:r>
              <a:endParaRPr lang="en-US" sz="800" kern="1200" dirty="0"/>
            </a:p>
          </p:txBody>
        </p:sp>
      </p:grpSp>
      <p:sp>
        <p:nvSpPr>
          <p:cNvPr id="346" name="Straight Connector 11"/>
          <p:cNvSpPr/>
          <p:nvPr/>
        </p:nvSpPr>
        <p:spPr>
          <a:xfrm>
            <a:off x="812995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7" name="Group 346"/>
          <p:cNvGrpSpPr/>
          <p:nvPr/>
        </p:nvGrpSpPr>
        <p:grpSpPr>
          <a:xfrm>
            <a:off x="923634" y="3962300"/>
            <a:ext cx="885110" cy="553194"/>
            <a:chOff x="222594" y="2305570"/>
            <a:chExt cx="885110" cy="553194"/>
          </a:xfrm>
        </p:grpSpPr>
        <p:sp>
          <p:nvSpPr>
            <p:cNvPr id="493" name="Rounded Rectangle 492"/>
            <p:cNvSpPr/>
            <p:nvPr/>
          </p:nvSpPr>
          <p:spPr>
            <a:xfrm>
              <a:off x="222594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4" name="Rounded Rectangle 13"/>
            <p:cNvSpPr txBox="1"/>
            <p:nvPr/>
          </p:nvSpPr>
          <p:spPr>
            <a:xfrm>
              <a:off x="238796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Broadcasting Mechanism</a:t>
              </a:r>
              <a:endParaRPr lang="en-US" sz="800" kern="1200" dirty="0"/>
            </a:p>
          </p:txBody>
        </p:sp>
      </p:grpSp>
      <p:sp>
        <p:nvSpPr>
          <p:cNvPr id="348" name="Straight Connector 14"/>
          <p:cNvSpPr/>
          <p:nvPr/>
        </p:nvSpPr>
        <p:spPr>
          <a:xfrm>
            <a:off x="812995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9" name="Group 348"/>
          <p:cNvGrpSpPr/>
          <p:nvPr/>
        </p:nvGrpSpPr>
        <p:grpSpPr>
          <a:xfrm>
            <a:off x="923634" y="4653793"/>
            <a:ext cx="885110" cy="553194"/>
            <a:chOff x="222594" y="2997063"/>
            <a:chExt cx="885110" cy="553194"/>
          </a:xfrm>
        </p:grpSpPr>
        <p:sp>
          <p:nvSpPr>
            <p:cNvPr id="491" name="Rounded Rectangle 490"/>
            <p:cNvSpPr/>
            <p:nvPr/>
          </p:nvSpPr>
          <p:spPr>
            <a:xfrm>
              <a:off x="222594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2" name="Rounded Rectangle 16"/>
            <p:cNvSpPr txBox="1"/>
            <p:nvPr/>
          </p:nvSpPr>
          <p:spPr>
            <a:xfrm>
              <a:off x="238796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Indexing and </a:t>
              </a:r>
              <a:br>
                <a:rPr lang="en-US" sz="800" kern="1200" dirty="0" smtClean="0"/>
              </a:br>
              <a:r>
                <a:rPr lang="en-US" sz="800" kern="1200" dirty="0" smtClean="0"/>
                <a:t>Slicing</a:t>
              </a:r>
              <a:endParaRPr lang="en-US" sz="800" kern="1200" dirty="0"/>
            </a:p>
          </p:txBody>
        </p:sp>
      </p:grpSp>
      <p:sp>
        <p:nvSpPr>
          <p:cNvPr id="350" name="Straight Connector 17"/>
          <p:cNvSpPr/>
          <p:nvPr/>
        </p:nvSpPr>
        <p:spPr>
          <a:xfrm>
            <a:off x="812995" y="2441016"/>
            <a:ext cx="110638" cy="318086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180866"/>
                </a:lnTo>
                <a:lnTo>
                  <a:pt x="110638" y="318086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1" name="Group 350"/>
          <p:cNvGrpSpPr/>
          <p:nvPr/>
        </p:nvGrpSpPr>
        <p:grpSpPr>
          <a:xfrm>
            <a:off x="923634" y="5345285"/>
            <a:ext cx="885110" cy="553194"/>
            <a:chOff x="222594" y="3688555"/>
            <a:chExt cx="885110" cy="553194"/>
          </a:xfrm>
        </p:grpSpPr>
        <p:sp>
          <p:nvSpPr>
            <p:cNvPr id="489" name="Rounded Rectangle 488"/>
            <p:cNvSpPr/>
            <p:nvPr/>
          </p:nvSpPr>
          <p:spPr>
            <a:xfrm>
              <a:off x="222594" y="368855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0" name="Rounded Rectangle 19"/>
            <p:cNvSpPr txBox="1"/>
            <p:nvPr/>
          </p:nvSpPr>
          <p:spPr>
            <a:xfrm>
              <a:off x="238796" y="370475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Saving Memory</a:t>
              </a:r>
              <a:endParaRPr lang="en-US" sz="800" kern="1200" dirty="0"/>
            </a:p>
          </p:txBody>
        </p:sp>
      </p:grpSp>
      <p:sp>
        <p:nvSpPr>
          <p:cNvPr id="352" name="Straight Connector 20"/>
          <p:cNvSpPr/>
          <p:nvPr/>
        </p:nvSpPr>
        <p:spPr>
          <a:xfrm>
            <a:off x="812995" y="2441016"/>
            <a:ext cx="110638" cy="387235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872358"/>
                </a:lnTo>
                <a:lnTo>
                  <a:pt x="110638" y="387235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3" name="Group 352"/>
          <p:cNvGrpSpPr/>
          <p:nvPr/>
        </p:nvGrpSpPr>
        <p:grpSpPr>
          <a:xfrm>
            <a:off x="923634" y="6036778"/>
            <a:ext cx="885110" cy="553194"/>
            <a:chOff x="222594" y="4380048"/>
            <a:chExt cx="885110" cy="553194"/>
          </a:xfrm>
        </p:grpSpPr>
        <p:sp>
          <p:nvSpPr>
            <p:cNvPr id="487" name="Rounded Rectangle 486"/>
            <p:cNvSpPr/>
            <p:nvPr/>
          </p:nvSpPr>
          <p:spPr>
            <a:xfrm>
              <a:off x="222594" y="4380048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8" name="Rounded Rectangle 22"/>
            <p:cNvSpPr txBox="1"/>
            <p:nvPr/>
          </p:nvSpPr>
          <p:spPr>
            <a:xfrm>
              <a:off x="238796" y="4396250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Conversion to Other Python Objects</a:t>
              </a:r>
              <a:endParaRPr lang="en-US" sz="800" kern="1200" dirty="0"/>
            </a:p>
          </p:txBody>
        </p:sp>
      </p:grpSp>
      <p:grpSp>
        <p:nvGrpSpPr>
          <p:cNvPr id="354" name="Group 353"/>
          <p:cNvGrpSpPr/>
          <p:nvPr/>
        </p:nvGrpSpPr>
        <p:grpSpPr>
          <a:xfrm>
            <a:off x="2085342" y="1887822"/>
            <a:ext cx="1106388" cy="553194"/>
            <a:chOff x="1384302" y="231092"/>
            <a:chExt cx="1106388" cy="553194"/>
          </a:xfrm>
        </p:grpSpPr>
        <p:sp>
          <p:nvSpPr>
            <p:cNvPr id="485" name="Rounded Rectangle 484"/>
            <p:cNvSpPr/>
            <p:nvPr/>
          </p:nvSpPr>
          <p:spPr>
            <a:xfrm>
              <a:off x="1384302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6" name="Rounded Rectangle 24"/>
            <p:cNvSpPr txBox="1"/>
            <p:nvPr/>
          </p:nvSpPr>
          <p:spPr>
            <a:xfrm>
              <a:off x="1400504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Data Preprocessing</a:t>
              </a:r>
              <a:endParaRPr lang="en-US" sz="1200" kern="1200" dirty="0"/>
            </a:p>
          </p:txBody>
        </p:sp>
      </p:grpSp>
      <p:sp>
        <p:nvSpPr>
          <p:cNvPr id="355" name="Straight Connector 25"/>
          <p:cNvSpPr/>
          <p:nvPr/>
        </p:nvSpPr>
        <p:spPr>
          <a:xfrm>
            <a:off x="2195981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6" name="Group 355"/>
          <p:cNvGrpSpPr/>
          <p:nvPr/>
        </p:nvGrpSpPr>
        <p:grpSpPr>
          <a:xfrm>
            <a:off x="2306620" y="2579315"/>
            <a:ext cx="885110" cy="553194"/>
            <a:chOff x="1605580" y="922585"/>
            <a:chExt cx="885110" cy="553194"/>
          </a:xfrm>
        </p:grpSpPr>
        <p:sp>
          <p:nvSpPr>
            <p:cNvPr id="483" name="Rounded Rectangle 482"/>
            <p:cNvSpPr/>
            <p:nvPr/>
          </p:nvSpPr>
          <p:spPr>
            <a:xfrm>
              <a:off x="1605580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4" name="Rounded Rectangle 27"/>
            <p:cNvSpPr txBox="1"/>
            <p:nvPr/>
          </p:nvSpPr>
          <p:spPr>
            <a:xfrm>
              <a:off x="1621782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</a:rPr>
                <a:t>Reading the Dataset</a:t>
              </a:r>
              <a:endParaRPr lang="en-US" sz="800" kern="1200" dirty="0"/>
            </a:p>
          </p:txBody>
        </p:sp>
      </p:grpSp>
      <p:sp>
        <p:nvSpPr>
          <p:cNvPr id="357" name="Straight Connector 28"/>
          <p:cNvSpPr/>
          <p:nvPr/>
        </p:nvSpPr>
        <p:spPr>
          <a:xfrm>
            <a:off x="2195981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8" name="Group 357"/>
          <p:cNvGrpSpPr/>
          <p:nvPr/>
        </p:nvGrpSpPr>
        <p:grpSpPr>
          <a:xfrm>
            <a:off x="2306620" y="3270807"/>
            <a:ext cx="885110" cy="553194"/>
            <a:chOff x="1605580" y="1614077"/>
            <a:chExt cx="885110" cy="553194"/>
          </a:xfrm>
        </p:grpSpPr>
        <p:sp>
          <p:nvSpPr>
            <p:cNvPr id="481" name="Rounded Rectangle 480"/>
            <p:cNvSpPr/>
            <p:nvPr/>
          </p:nvSpPr>
          <p:spPr>
            <a:xfrm>
              <a:off x="1605580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2" name="Rounded Rectangle 30"/>
            <p:cNvSpPr txBox="1"/>
            <p:nvPr/>
          </p:nvSpPr>
          <p:spPr>
            <a:xfrm>
              <a:off x="1621782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smtClean="0"/>
                <a:t>Handling Missing Data</a:t>
              </a:r>
              <a:endParaRPr lang="en-US" sz="800" kern="1200" dirty="0"/>
            </a:p>
          </p:txBody>
        </p:sp>
      </p:grpSp>
      <p:sp>
        <p:nvSpPr>
          <p:cNvPr id="359" name="Straight Connector 31"/>
          <p:cNvSpPr/>
          <p:nvPr/>
        </p:nvSpPr>
        <p:spPr>
          <a:xfrm>
            <a:off x="2195981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0" name="Group 359"/>
          <p:cNvGrpSpPr/>
          <p:nvPr/>
        </p:nvGrpSpPr>
        <p:grpSpPr>
          <a:xfrm>
            <a:off x="2306620" y="3962300"/>
            <a:ext cx="885110" cy="553194"/>
            <a:chOff x="1605580" y="2305570"/>
            <a:chExt cx="885110" cy="553194"/>
          </a:xfrm>
        </p:grpSpPr>
        <p:sp>
          <p:nvSpPr>
            <p:cNvPr id="479" name="Rounded Rectangle 478"/>
            <p:cNvSpPr/>
            <p:nvPr/>
          </p:nvSpPr>
          <p:spPr>
            <a:xfrm>
              <a:off x="1605580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0" name="Rounded Rectangle 33"/>
            <p:cNvSpPr txBox="1"/>
            <p:nvPr/>
          </p:nvSpPr>
          <p:spPr>
            <a:xfrm>
              <a:off x="1621782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b="0" i="0" kern="1200" dirty="0" smtClean="0"/>
                <a:t>Conversion to the Tensor Format</a:t>
              </a:r>
              <a:endParaRPr lang="en-US" sz="800" kern="1200" dirty="0"/>
            </a:p>
          </p:txBody>
        </p:sp>
      </p:grpSp>
      <p:grpSp>
        <p:nvGrpSpPr>
          <p:cNvPr id="361" name="Group 360"/>
          <p:cNvGrpSpPr/>
          <p:nvPr/>
        </p:nvGrpSpPr>
        <p:grpSpPr>
          <a:xfrm>
            <a:off x="3468327" y="1887822"/>
            <a:ext cx="1106388" cy="553194"/>
            <a:chOff x="2767287" y="231092"/>
            <a:chExt cx="1106388" cy="553194"/>
          </a:xfrm>
        </p:grpSpPr>
        <p:sp>
          <p:nvSpPr>
            <p:cNvPr id="477" name="Rounded Rectangle 476"/>
            <p:cNvSpPr/>
            <p:nvPr/>
          </p:nvSpPr>
          <p:spPr>
            <a:xfrm>
              <a:off x="2767287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78" name="Rounded Rectangle 35"/>
            <p:cNvSpPr txBox="1"/>
            <p:nvPr/>
          </p:nvSpPr>
          <p:spPr>
            <a:xfrm>
              <a:off x="2783489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Linear Algebra</a:t>
              </a:r>
              <a:endParaRPr lang="en-US" sz="1200" kern="1200" dirty="0"/>
            </a:p>
          </p:txBody>
        </p:sp>
      </p:grpSp>
      <p:sp>
        <p:nvSpPr>
          <p:cNvPr id="362" name="Straight Connector 36"/>
          <p:cNvSpPr/>
          <p:nvPr/>
        </p:nvSpPr>
        <p:spPr>
          <a:xfrm>
            <a:off x="3578966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3" name="Group 362"/>
          <p:cNvGrpSpPr/>
          <p:nvPr/>
        </p:nvGrpSpPr>
        <p:grpSpPr>
          <a:xfrm>
            <a:off x="3689605" y="2579315"/>
            <a:ext cx="885110" cy="553194"/>
            <a:chOff x="2988565" y="922585"/>
            <a:chExt cx="885110" cy="553194"/>
          </a:xfrm>
        </p:grpSpPr>
        <p:sp>
          <p:nvSpPr>
            <p:cNvPr id="475" name="Rounded Rectangle 474"/>
            <p:cNvSpPr/>
            <p:nvPr/>
          </p:nvSpPr>
          <p:spPr>
            <a:xfrm>
              <a:off x="2988565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6" name="Rounded Rectangle 38"/>
            <p:cNvSpPr txBox="1"/>
            <p:nvPr/>
          </p:nvSpPr>
          <p:spPr>
            <a:xfrm>
              <a:off x="3004767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/>
                <a:t>Scalars</a:t>
              </a:r>
              <a:endParaRPr lang="en-US" sz="800" kern="1200" dirty="0"/>
            </a:p>
          </p:txBody>
        </p:sp>
      </p:grpSp>
      <p:sp>
        <p:nvSpPr>
          <p:cNvPr id="364" name="Straight Connector 39"/>
          <p:cNvSpPr/>
          <p:nvPr/>
        </p:nvSpPr>
        <p:spPr>
          <a:xfrm>
            <a:off x="3578966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5" name="Group 364"/>
          <p:cNvGrpSpPr/>
          <p:nvPr/>
        </p:nvGrpSpPr>
        <p:grpSpPr>
          <a:xfrm>
            <a:off x="3689605" y="3270807"/>
            <a:ext cx="885110" cy="553194"/>
            <a:chOff x="2988565" y="1614077"/>
            <a:chExt cx="885110" cy="553194"/>
          </a:xfrm>
        </p:grpSpPr>
        <p:sp>
          <p:nvSpPr>
            <p:cNvPr id="473" name="Rounded Rectangle 472"/>
            <p:cNvSpPr/>
            <p:nvPr/>
          </p:nvSpPr>
          <p:spPr>
            <a:xfrm>
              <a:off x="2988565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4" name="Rounded Rectangle 41"/>
            <p:cNvSpPr txBox="1"/>
            <p:nvPr/>
          </p:nvSpPr>
          <p:spPr>
            <a:xfrm>
              <a:off x="3004767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Vectors</a:t>
              </a:r>
              <a:endParaRPr lang="en-US" sz="800" kern="1200" dirty="0"/>
            </a:p>
          </p:txBody>
        </p:sp>
      </p:grpSp>
      <p:sp>
        <p:nvSpPr>
          <p:cNvPr id="366" name="Straight Connector 42"/>
          <p:cNvSpPr/>
          <p:nvPr/>
        </p:nvSpPr>
        <p:spPr>
          <a:xfrm>
            <a:off x="3578966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7" name="Group 366"/>
          <p:cNvGrpSpPr/>
          <p:nvPr/>
        </p:nvGrpSpPr>
        <p:grpSpPr>
          <a:xfrm>
            <a:off x="3689605" y="3962300"/>
            <a:ext cx="885110" cy="553194"/>
            <a:chOff x="2988565" y="2305570"/>
            <a:chExt cx="885110" cy="553194"/>
          </a:xfrm>
        </p:grpSpPr>
        <p:sp>
          <p:nvSpPr>
            <p:cNvPr id="471" name="Rounded Rectangle 470"/>
            <p:cNvSpPr/>
            <p:nvPr/>
          </p:nvSpPr>
          <p:spPr>
            <a:xfrm>
              <a:off x="2988565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2" name="Rounded Rectangle 44"/>
            <p:cNvSpPr txBox="1"/>
            <p:nvPr/>
          </p:nvSpPr>
          <p:spPr>
            <a:xfrm>
              <a:off x="3004767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/>
                <a:t>Matrices</a:t>
              </a:r>
              <a:endParaRPr lang="en-US" sz="800" kern="1200" dirty="0"/>
            </a:p>
          </p:txBody>
        </p:sp>
      </p:grpSp>
      <p:sp>
        <p:nvSpPr>
          <p:cNvPr id="368" name="Straight Connector 45"/>
          <p:cNvSpPr/>
          <p:nvPr/>
        </p:nvSpPr>
        <p:spPr>
          <a:xfrm>
            <a:off x="3578966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9" name="Group 368"/>
          <p:cNvGrpSpPr/>
          <p:nvPr/>
        </p:nvGrpSpPr>
        <p:grpSpPr>
          <a:xfrm>
            <a:off x="3689605" y="4653793"/>
            <a:ext cx="885110" cy="553194"/>
            <a:chOff x="2988565" y="2997063"/>
            <a:chExt cx="885110" cy="553194"/>
          </a:xfrm>
        </p:grpSpPr>
        <p:sp>
          <p:nvSpPr>
            <p:cNvPr id="469" name="Rounded Rectangle 468"/>
            <p:cNvSpPr/>
            <p:nvPr/>
          </p:nvSpPr>
          <p:spPr>
            <a:xfrm>
              <a:off x="2988565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0" name="Rounded Rectangle 47"/>
            <p:cNvSpPr txBox="1"/>
            <p:nvPr/>
          </p:nvSpPr>
          <p:spPr>
            <a:xfrm>
              <a:off x="3004767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/>
                <a:t>Tensors</a:t>
              </a:r>
              <a:endParaRPr lang="en-US" sz="800" kern="1200" dirty="0"/>
            </a:p>
          </p:txBody>
        </p:sp>
      </p:grpSp>
      <p:sp>
        <p:nvSpPr>
          <p:cNvPr id="370" name="Straight Connector 48"/>
          <p:cNvSpPr/>
          <p:nvPr/>
        </p:nvSpPr>
        <p:spPr>
          <a:xfrm>
            <a:off x="3578966" y="2441016"/>
            <a:ext cx="110638" cy="318086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180866"/>
                </a:lnTo>
                <a:lnTo>
                  <a:pt x="110638" y="318086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1" name="Group 370"/>
          <p:cNvGrpSpPr/>
          <p:nvPr/>
        </p:nvGrpSpPr>
        <p:grpSpPr>
          <a:xfrm>
            <a:off x="3689605" y="5345285"/>
            <a:ext cx="885110" cy="553194"/>
            <a:chOff x="2988565" y="3688555"/>
            <a:chExt cx="885110" cy="553194"/>
          </a:xfrm>
        </p:grpSpPr>
        <p:sp>
          <p:nvSpPr>
            <p:cNvPr id="467" name="Rounded Rectangle 466"/>
            <p:cNvSpPr/>
            <p:nvPr/>
          </p:nvSpPr>
          <p:spPr>
            <a:xfrm>
              <a:off x="2988565" y="368855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8" name="Rounded Rectangle 50"/>
            <p:cNvSpPr txBox="1"/>
            <p:nvPr/>
          </p:nvSpPr>
          <p:spPr>
            <a:xfrm>
              <a:off x="3004767" y="370475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Basic Properties of Tensor Arithmetic</a:t>
              </a:r>
              <a:endParaRPr lang="en-US" sz="800" kern="1200" dirty="0"/>
            </a:p>
          </p:txBody>
        </p:sp>
      </p:grpSp>
      <p:sp>
        <p:nvSpPr>
          <p:cNvPr id="372" name="Straight Connector 51"/>
          <p:cNvSpPr/>
          <p:nvPr/>
        </p:nvSpPr>
        <p:spPr>
          <a:xfrm>
            <a:off x="3578966" y="2441016"/>
            <a:ext cx="110638" cy="387235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872358"/>
                </a:lnTo>
                <a:lnTo>
                  <a:pt x="110638" y="387235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3" name="Group 372"/>
          <p:cNvGrpSpPr/>
          <p:nvPr/>
        </p:nvGrpSpPr>
        <p:grpSpPr>
          <a:xfrm>
            <a:off x="3689605" y="6036778"/>
            <a:ext cx="885110" cy="553194"/>
            <a:chOff x="2988565" y="4380048"/>
            <a:chExt cx="885110" cy="553194"/>
          </a:xfrm>
        </p:grpSpPr>
        <p:sp>
          <p:nvSpPr>
            <p:cNvPr id="465" name="Rounded Rectangle 464"/>
            <p:cNvSpPr/>
            <p:nvPr/>
          </p:nvSpPr>
          <p:spPr>
            <a:xfrm>
              <a:off x="2988565" y="4380048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6" name="Rounded Rectangle 53"/>
            <p:cNvSpPr txBox="1"/>
            <p:nvPr/>
          </p:nvSpPr>
          <p:spPr>
            <a:xfrm>
              <a:off x="3004767" y="4396250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1" kern="1200" dirty="0" smtClean="0"/>
                <a:t>+6 sections</a:t>
              </a:r>
              <a:endParaRPr lang="en-US" sz="800" i="1" kern="1200" dirty="0"/>
            </a:p>
          </p:txBody>
        </p:sp>
      </p:grpSp>
      <p:grpSp>
        <p:nvGrpSpPr>
          <p:cNvPr id="374" name="Group 373"/>
          <p:cNvGrpSpPr/>
          <p:nvPr/>
        </p:nvGrpSpPr>
        <p:grpSpPr>
          <a:xfrm>
            <a:off x="4851313" y="1887822"/>
            <a:ext cx="1106388" cy="553194"/>
            <a:chOff x="4150273" y="231092"/>
            <a:chExt cx="1106388" cy="553194"/>
          </a:xfrm>
        </p:grpSpPr>
        <p:sp>
          <p:nvSpPr>
            <p:cNvPr id="463" name="Rounded Rectangle 462"/>
            <p:cNvSpPr/>
            <p:nvPr/>
          </p:nvSpPr>
          <p:spPr>
            <a:xfrm>
              <a:off x="4150273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64" name="Rounded Rectangle 55"/>
            <p:cNvSpPr txBox="1"/>
            <p:nvPr/>
          </p:nvSpPr>
          <p:spPr>
            <a:xfrm>
              <a:off x="4166475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i="0" kern="1200" dirty="0" smtClean="0"/>
                <a:t>Linear Algebra cont.</a:t>
              </a:r>
              <a:endParaRPr lang="en-US" sz="1200" i="0" kern="1200" dirty="0"/>
            </a:p>
          </p:txBody>
        </p:sp>
      </p:grpSp>
      <p:sp>
        <p:nvSpPr>
          <p:cNvPr id="375" name="Straight Connector 56"/>
          <p:cNvSpPr/>
          <p:nvPr/>
        </p:nvSpPr>
        <p:spPr>
          <a:xfrm>
            <a:off x="4961952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6" name="Group 375"/>
          <p:cNvGrpSpPr/>
          <p:nvPr/>
        </p:nvGrpSpPr>
        <p:grpSpPr>
          <a:xfrm>
            <a:off x="5072590" y="2579315"/>
            <a:ext cx="885110" cy="553194"/>
            <a:chOff x="4371550" y="922585"/>
            <a:chExt cx="885110" cy="553194"/>
          </a:xfrm>
        </p:grpSpPr>
        <p:sp>
          <p:nvSpPr>
            <p:cNvPr id="461" name="Rounded Rectangle 460"/>
            <p:cNvSpPr/>
            <p:nvPr/>
          </p:nvSpPr>
          <p:spPr>
            <a:xfrm>
              <a:off x="4371550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2" name="Rounded Rectangle 58"/>
            <p:cNvSpPr txBox="1"/>
            <p:nvPr/>
          </p:nvSpPr>
          <p:spPr>
            <a:xfrm>
              <a:off x="4387752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Reduction</a:t>
              </a:r>
              <a:endParaRPr lang="en-US" sz="800" i="0" kern="1200" dirty="0"/>
            </a:p>
          </p:txBody>
        </p:sp>
      </p:grpSp>
      <p:sp>
        <p:nvSpPr>
          <p:cNvPr id="377" name="Straight Connector 59"/>
          <p:cNvSpPr/>
          <p:nvPr/>
        </p:nvSpPr>
        <p:spPr>
          <a:xfrm>
            <a:off x="4961952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8" name="Group 377"/>
          <p:cNvGrpSpPr/>
          <p:nvPr/>
        </p:nvGrpSpPr>
        <p:grpSpPr>
          <a:xfrm>
            <a:off x="5072590" y="3270807"/>
            <a:ext cx="885110" cy="553194"/>
            <a:chOff x="4371550" y="1614077"/>
            <a:chExt cx="885110" cy="553194"/>
          </a:xfrm>
        </p:grpSpPr>
        <p:sp>
          <p:nvSpPr>
            <p:cNvPr id="459" name="Rounded Rectangle 458"/>
            <p:cNvSpPr/>
            <p:nvPr/>
          </p:nvSpPr>
          <p:spPr>
            <a:xfrm>
              <a:off x="4371550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0" name="Rounded Rectangle 61"/>
            <p:cNvSpPr txBox="1"/>
            <p:nvPr/>
          </p:nvSpPr>
          <p:spPr>
            <a:xfrm>
              <a:off x="4387752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Dot Products</a:t>
              </a:r>
              <a:endParaRPr lang="en-US" sz="800" i="0" kern="1200" dirty="0"/>
            </a:p>
          </p:txBody>
        </p:sp>
      </p:grpSp>
      <p:sp>
        <p:nvSpPr>
          <p:cNvPr id="379" name="Straight Connector 62"/>
          <p:cNvSpPr/>
          <p:nvPr/>
        </p:nvSpPr>
        <p:spPr>
          <a:xfrm>
            <a:off x="4961952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0" name="Group 379"/>
          <p:cNvGrpSpPr/>
          <p:nvPr/>
        </p:nvGrpSpPr>
        <p:grpSpPr>
          <a:xfrm>
            <a:off x="5072590" y="3962300"/>
            <a:ext cx="885110" cy="553194"/>
            <a:chOff x="4371550" y="2305570"/>
            <a:chExt cx="885110" cy="553194"/>
          </a:xfrm>
        </p:grpSpPr>
        <p:sp>
          <p:nvSpPr>
            <p:cNvPr id="457" name="Rounded Rectangle 456"/>
            <p:cNvSpPr/>
            <p:nvPr/>
          </p:nvSpPr>
          <p:spPr>
            <a:xfrm>
              <a:off x="4371550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8" name="Rounded Rectangle 64"/>
            <p:cNvSpPr txBox="1"/>
            <p:nvPr/>
          </p:nvSpPr>
          <p:spPr>
            <a:xfrm>
              <a:off x="4387752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Matrix-Vector Products</a:t>
              </a:r>
              <a:endParaRPr lang="en-US" sz="800" i="0" kern="1200" dirty="0"/>
            </a:p>
          </p:txBody>
        </p:sp>
      </p:grpSp>
      <p:sp>
        <p:nvSpPr>
          <p:cNvPr id="381" name="Straight Connector 65"/>
          <p:cNvSpPr/>
          <p:nvPr/>
        </p:nvSpPr>
        <p:spPr>
          <a:xfrm>
            <a:off x="4961952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2" name="Group 381"/>
          <p:cNvGrpSpPr/>
          <p:nvPr/>
        </p:nvGrpSpPr>
        <p:grpSpPr>
          <a:xfrm>
            <a:off x="5072590" y="4653793"/>
            <a:ext cx="885110" cy="553194"/>
            <a:chOff x="4371550" y="2997063"/>
            <a:chExt cx="885110" cy="553194"/>
          </a:xfrm>
        </p:grpSpPr>
        <p:sp>
          <p:nvSpPr>
            <p:cNvPr id="455" name="Rounded Rectangle 454"/>
            <p:cNvSpPr/>
            <p:nvPr/>
          </p:nvSpPr>
          <p:spPr>
            <a:xfrm>
              <a:off x="4371550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6" name="Rounded Rectangle 67"/>
            <p:cNvSpPr txBox="1"/>
            <p:nvPr/>
          </p:nvSpPr>
          <p:spPr>
            <a:xfrm>
              <a:off x="4387752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Matrix-Matrix Multiplication</a:t>
              </a:r>
              <a:endParaRPr lang="en-US" sz="800" i="0" kern="1200" dirty="0"/>
            </a:p>
          </p:txBody>
        </p:sp>
      </p:grpSp>
      <p:sp>
        <p:nvSpPr>
          <p:cNvPr id="383" name="Straight Connector 68"/>
          <p:cNvSpPr/>
          <p:nvPr/>
        </p:nvSpPr>
        <p:spPr>
          <a:xfrm>
            <a:off x="4961952" y="2441016"/>
            <a:ext cx="110638" cy="318086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180866"/>
                </a:lnTo>
                <a:lnTo>
                  <a:pt x="110638" y="318086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4" name="Group 383"/>
          <p:cNvGrpSpPr/>
          <p:nvPr/>
        </p:nvGrpSpPr>
        <p:grpSpPr>
          <a:xfrm>
            <a:off x="5072590" y="5345285"/>
            <a:ext cx="885110" cy="553194"/>
            <a:chOff x="4371550" y="3688555"/>
            <a:chExt cx="885110" cy="553194"/>
          </a:xfrm>
        </p:grpSpPr>
        <p:sp>
          <p:nvSpPr>
            <p:cNvPr id="453" name="Rounded Rectangle 452"/>
            <p:cNvSpPr/>
            <p:nvPr/>
          </p:nvSpPr>
          <p:spPr>
            <a:xfrm>
              <a:off x="4371550" y="368855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4" name="Rounded Rectangle 70"/>
            <p:cNvSpPr txBox="1"/>
            <p:nvPr/>
          </p:nvSpPr>
          <p:spPr>
            <a:xfrm>
              <a:off x="4387752" y="370475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Norms</a:t>
              </a:r>
              <a:endParaRPr lang="en-US" sz="800" i="0" kern="1200" dirty="0"/>
            </a:p>
          </p:txBody>
        </p:sp>
      </p:grpSp>
      <p:sp>
        <p:nvSpPr>
          <p:cNvPr id="385" name="Straight Connector 71"/>
          <p:cNvSpPr/>
          <p:nvPr/>
        </p:nvSpPr>
        <p:spPr>
          <a:xfrm>
            <a:off x="4961952" y="2441016"/>
            <a:ext cx="110638" cy="387235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872358"/>
                </a:lnTo>
                <a:lnTo>
                  <a:pt x="110638" y="387235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6" name="Group 385"/>
          <p:cNvGrpSpPr/>
          <p:nvPr/>
        </p:nvGrpSpPr>
        <p:grpSpPr>
          <a:xfrm>
            <a:off x="5072590" y="6036778"/>
            <a:ext cx="885110" cy="553194"/>
            <a:chOff x="4371550" y="4380048"/>
            <a:chExt cx="885110" cy="553194"/>
          </a:xfrm>
        </p:grpSpPr>
        <p:sp>
          <p:nvSpPr>
            <p:cNvPr id="451" name="Rounded Rectangle 450"/>
            <p:cNvSpPr/>
            <p:nvPr/>
          </p:nvSpPr>
          <p:spPr>
            <a:xfrm>
              <a:off x="4371550" y="4380048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2" name="Rounded Rectangle 73"/>
            <p:cNvSpPr txBox="1"/>
            <p:nvPr/>
          </p:nvSpPr>
          <p:spPr>
            <a:xfrm>
              <a:off x="4387752" y="4396250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More on Linear Algebra</a:t>
              </a:r>
              <a:endParaRPr lang="en-US" sz="800" i="0" kern="1200" dirty="0"/>
            </a:p>
          </p:txBody>
        </p:sp>
      </p:grpSp>
      <p:grpSp>
        <p:nvGrpSpPr>
          <p:cNvPr id="387" name="Group 386"/>
          <p:cNvGrpSpPr/>
          <p:nvPr/>
        </p:nvGrpSpPr>
        <p:grpSpPr>
          <a:xfrm>
            <a:off x="6234298" y="1887822"/>
            <a:ext cx="1106388" cy="553194"/>
            <a:chOff x="5533258" y="231092"/>
            <a:chExt cx="1106388" cy="553194"/>
          </a:xfrm>
        </p:grpSpPr>
        <p:sp>
          <p:nvSpPr>
            <p:cNvPr id="449" name="Rounded Rectangle 448"/>
            <p:cNvSpPr/>
            <p:nvPr/>
          </p:nvSpPr>
          <p:spPr>
            <a:xfrm>
              <a:off x="5533258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50" name="Rounded Rectangle 75"/>
            <p:cNvSpPr txBox="1"/>
            <p:nvPr/>
          </p:nvSpPr>
          <p:spPr>
            <a:xfrm>
              <a:off x="5549460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Calculus</a:t>
              </a:r>
              <a:endParaRPr lang="en-US" sz="1200" kern="1200" dirty="0"/>
            </a:p>
          </p:txBody>
        </p:sp>
      </p:grpSp>
      <p:sp>
        <p:nvSpPr>
          <p:cNvPr id="388" name="Straight Connector 76"/>
          <p:cNvSpPr/>
          <p:nvPr/>
        </p:nvSpPr>
        <p:spPr>
          <a:xfrm>
            <a:off x="6344937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9" name="Group 388"/>
          <p:cNvGrpSpPr/>
          <p:nvPr/>
        </p:nvGrpSpPr>
        <p:grpSpPr>
          <a:xfrm>
            <a:off x="6455576" y="2579315"/>
            <a:ext cx="885110" cy="553194"/>
            <a:chOff x="5754536" y="922585"/>
            <a:chExt cx="885110" cy="553194"/>
          </a:xfrm>
        </p:grpSpPr>
        <p:sp>
          <p:nvSpPr>
            <p:cNvPr id="447" name="Rounded Rectangle 446"/>
            <p:cNvSpPr/>
            <p:nvPr/>
          </p:nvSpPr>
          <p:spPr>
            <a:xfrm>
              <a:off x="5754536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8" name="Rounded Rectangle 78"/>
            <p:cNvSpPr txBox="1"/>
            <p:nvPr/>
          </p:nvSpPr>
          <p:spPr>
            <a:xfrm>
              <a:off x="5770738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Derivatives and Differentiation</a:t>
              </a:r>
              <a:endParaRPr lang="en-US" sz="800" kern="1200" dirty="0"/>
            </a:p>
          </p:txBody>
        </p:sp>
      </p:grpSp>
      <p:sp>
        <p:nvSpPr>
          <p:cNvPr id="390" name="Straight Connector 79"/>
          <p:cNvSpPr/>
          <p:nvPr/>
        </p:nvSpPr>
        <p:spPr>
          <a:xfrm>
            <a:off x="6344937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1" name="Group 390"/>
          <p:cNvGrpSpPr/>
          <p:nvPr/>
        </p:nvGrpSpPr>
        <p:grpSpPr>
          <a:xfrm>
            <a:off x="6455576" y="3270807"/>
            <a:ext cx="885110" cy="553194"/>
            <a:chOff x="5754536" y="1614077"/>
            <a:chExt cx="885110" cy="553194"/>
          </a:xfrm>
        </p:grpSpPr>
        <p:sp>
          <p:nvSpPr>
            <p:cNvPr id="445" name="Rounded Rectangle 444"/>
            <p:cNvSpPr/>
            <p:nvPr/>
          </p:nvSpPr>
          <p:spPr>
            <a:xfrm>
              <a:off x="5754536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6" name="Rounded Rectangle 81"/>
            <p:cNvSpPr txBox="1"/>
            <p:nvPr/>
          </p:nvSpPr>
          <p:spPr>
            <a:xfrm>
              <a:off x="5770738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Partial Derivatives</a:t>
              </a:r>
              <a:endParaRPr lang="en-US" sz="800" kern="1200" dirty="0"/>
            </a:p>
          </p:txBody>
        </p:sp>
      </p:grpSp>
      <p:sp>
        <p:nvSpPr>
          <p:cNvPr id="392" name="Straight Connector 82"/>
          <p:cNvSpPr/>
          <p:nvPr/>
        </p:nvSpPr>
        <p:spPr>
          <a:xfrm>
            <a:off x="6344937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3" name="Group 392"/>
          <p:cNvGrpSpPr/>
          <p:nvPr/>
        </p:nvGrpSpPr>
        <p:grpSpPr>
          <a:xfrm>
            <a:off x="6455576" y="3962300"/>
            <a:ext cx="885110" cy="553194"/>
            <a:chOff x="5754536" y="2305570"/>
            <a:chExt cx="885110" cy="553194"/>
          </a:xfrm>
        </p:grpSpPr>
        <p:sp>
          <p:nvSpPr>
            <p:cNvPr id="443" name="Rounded Rectangle 442"/>
            <p:cNvSpPr/>
            <p:nvPr/>
          </p:nvSpPr>
          <p:spPr>
            <a:xfrm>
              <a:off x="5754536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4" name="Rounded Rectangle 84"/>
            <p:cNvSpPr txBox="1"/>
            <p:nvPr/>
          </p:nvSpPr>
          <p:spPr>
            <a:xfrm>
              <a:off x="5770738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Gradients</a:t>
              </a:r>
              <a:endParaRPr lang="en-US" sz="800" kern="1200" dirty="0"/>
            </a:p>
          </p:txBody>
        </p:sp>
      </p:grpSp>
      <p:sp>
        <p:nvSpPr>
          <p:cNvPr id="394" name="Straight Connector 85"/>
          <p:cNvSpPr/>
          <p:nvPr/>
        </p:nvSpPr>
        <p:spPr>
          <a:xfrm>
            <a:off x="6344937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5" name="Group 394"/>
          <p:cNvGrpSpPr/>
          <p:nvPr/>
        </p:nvGrpSpPr>
        <p:grpSpPr>
          <a:xfrm>
            <a:off x="6455576" y="4653793"/>
            <a:ext cx="885110" cy="553194"/>
            <a:chOff x="5754536" y="2997063"/>
            <a:chExt cx="885110" cy="553194"/>
          </a:xfrm>
        </p:grpSpPr>
        <p:sp>
          <p:nvSpPr>
            <p:cNvPr id="441" name="Rounded Rectangle 440"/>
            <p:cNvSpPr/>
            <p:nvPr/>
          </p:nvSpPr>
          <p:spPr>
            <a:xfrm>
              <a:off x="5754536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2" name="Rounded Rectangle 87"/>
            <p:cNvSpPr txBox="1"/>
            <p:nvPr/>
          </p:nvSpPr>
          <p:spPr>
            <a:xfrm>
              <a:off x="5770738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Chain Rule</a:t>
              </a:r>
              <a:endParaRPr lang="en-US" sz="800" kern="1200" dirty="0"/>
            </a:p>
          </p:txBody>
        </p:sp>
      </p:grpSp>
      <p:grpSp>
        <p:nvGrpSpPr>
          <p:cNvPr id="396" name="Group 395"/>
          <p:cNvGrpSpPr/>
          <p:nvPr/>
        </p:nvGrpSpPr>
        <p:grpSpPr>
          <a:xfrm>
            <a:off x="7617283" y="1887822"/>
            <a:ext cx="1106388" cy="553194"/>
            <a:chOff x="6916243" y="231092"/>
            <a:chExt cx="1106388" cy="553194"/>
          </a:xfrm>
        </p:grpSpPr>
        <p:sp>
          <p:nvSpPr>
            <p:cNvPr id="439" name="Rounded Rectangle 438"/>
            <p:cNvSpPr/>
            <p:nvPr/>
          </p:nvSpPr>
          <p:spPr>
            <a:xfrm>
              <a:off x="6916243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40" name="Rounded Rectangle 89"/>
            <p:cNvSpPr txBox="1"/>
            <p:nvPr/>
          </p:nvSpPr>
          <p:spPr>
            <a:xfrm>
              <a:off x="6932445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Automatic Differentiation</a:t>
              </a:r>
              <a:endParaRPr lang="en-US" sz="1200" kern="1200" dirty="0"/>
            </a:p>
          </p:txBody>
        </p:sp>
      </p:grpSp>
      <p:sp>
        <p:nvSpPr>
          <p:cNvPr id="397" name="Straight Connector 90"/>
          <p:cNvSpPr/>
          <p:nvPr/>
        </p:nvSpPr>
        <p:spPr>
          <a:xfrm>
            <a:off x="7727922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8" name="Group 397"/>
          <p:cNvGrpSpPr/>
          <p:nvPr/>
        </p:nvGrpSpPr>
        <p:grpSpPr>
          <a:xfrm>
            <a:off x="7838561" y="2579315"/>
            <a:ext cx="885110" cy="553194"/>
            <a:chOff x="7137521" y="922585"/>
            <a:chExt cx="885110" cy="553194"/>
          </a:xfrm>
        </p:grpSpPr>
        <p:sp>
          <p:nvSpPr>
            <p:cNvPr id="437" name="Rounded Rectangle 436"/>
            <p:cNvSpPr/>
            <p:nvPr/>
          </p:nvSpPr>
          <p:spPr>
            <a:xfrm>
              <a:off x="7137521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8" name="Rounded Rectangle 92"/>
            <p:cNvSpPr txBox="1"/>
            <p:nvPr/>
          </p:nvSpPr>
          <p:spPr>
            <a:xfrm>
              <a:off x="7153723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A Simple Example</a:t>
              </a:r>
              <a:endParaRPr lang="en-US" sz="800" kern="1200" dirty="0"/>
            </a:p>
          </p:txBody>
        </p:sp>
      </p:grpSp>
      <p:sp>
        <p:nvSpPr>
          <p:cNvPr id="399" name="Straight Connector 93"/>
          <p:cNvSpPr/>
          <p:nvPr/>
        </p:nvSpPr>
        <p:spPr>
          <a:xfrm>
            <a:off x="7727922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0" name="Group 399"/>
          <p:cNvGrpSpPr/>
          <p:nvPr/>
        </p:nvGrpSpPr>
        <p:grpSpPr>
          <a:xfrm>
            <a:off x="7838561" y="3270807"/>
            <a:ext cx="885110" cy="553194"/>
            <a:chOff x="7137521" y="1614077"/>
            <a:chExt cx="885110" cy="553194"/>
          </a:xfrm>
        </p:grpSpPr>
        <p:sp>
          <p:nvSpPr>
            <p:cNvPr id="435" name="Rounded Rectangle 434"/>
            <p:cNvSpPr/>
            <p:nvPr/>
          </p:nvSpPr>
          <p:spPr>
            <a:xfrm>
              <a:off x="7137521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6" name="Rounded Rectangle 95"/>
            <p:cNvSpPr txBox="1"/>
            <p:nvPr/>
          </p:nvSpPr>
          <p:spPr>
            <a:xfrm>
              <a:off x="7153723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Backward for Non-Scalar Variables</a:t>
              </a:r>
              <a:endParaRPr lang="en-US" sz="800" kern="1200" dirty="0"/>
            </a:p>
          </p:txBody>
        </p:sp>
      </p:grpSp>
      <p:sp>
        <p:nvSpPr>
          <p:cNvPr id="401" name="Straight Connector 96"/>
          <p:cNvSpPr/>
          <p:nvPr/>
        </p:nvSpPr>
        <p:spPr>
          <a:xfrm>
            <a:off x="7727922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2" name="Group 401"/>
          <p:cNvGrpSpPr/>
          <p:nvPr/>
        </p:nvGrpSpPr>
        <p:grpSpPr>
          <a:xfrm>
            <a:off x="7838561" y="3962300"/>
            <a:ext cx="885110" cy="553194"/>
            <a:chOff x="7137521" y="2305570"/>
            <a:chExt cx="885110" cy="553194"/>
          </a:xfrm>
        </p:grpSpPr>
        <p:sp>
          <p:nvSpPr>
            <p:cNvPr id="433" name="Rounded Rectangle 432"/>
            <p:cNvSpPr/>
            <p:nvPr/>
          </p:nvSpPr>
          <p:spPr>
            <a:xfrm>
              <a:off x="7137521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4" name="Rounded Rectangle 98"/>
            <p:cNvSpPr txBox="1"/>
            <p:nvPr/>
          </p:nvSpPr>
          <p:spPr>
            <a:xfrm>
              <a:off x="7153723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Detaching Computation</a:t>
              </a:r>
              <a:endParaRPr lang="en-US" sz="800" kern="1200" dirty="0"/>
            </a:p>
          </p:txBody>
        </p:sp>
      </p:grpSp>
      <p:sp>
        <p:nvSpPr>
          <p:cNvPr id="403" name="Straight Connector 99"/>
          <p:cNvSpPr/>
          <p:nvPr/>
        </p:nvSpPr>
        <p:spPr>
          <a:xfrm>
            <a:off x="7727922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4" name="Group 403"/>
          <p:cNvGrpSpPr/>
          <p:nvPr/>
        </p:nvGrpSpPr>
        <p:grpSpPr>
          <a:xfrm>
            <a:off x="7838561" y="4653793"/>
            <a:ext cx="885110" cy="553194"/>
            <a:chOff x="7137521" y="2997063"/>
            <a:chExt cx="885110" cy="553194"/>
          </a:xfrm>
        </p:grpSpPr>
        <p:sp>
          <p:nvSpPr>
            <p:cNvPr id="431" name="Rounded Rectangle 430"/>
            <p:cNvSpPr/>
            <p:nvPr/>
          </p:nvSpPr>
          <p:spPr>
            <a:xfrm>
              <a:off x="7137521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2" name="Rounded Rectangle 101"/>
            <p:cNvSpPr txBox="1"/>
            <p:nvPr/>
          </p:nvSpPr>
          <p:spPr>
            <a:xfrm>
              <a:off x="7153723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Computing the Gradient of Python Control Flow</a:t>
              </a:r>
              <a:endParaRPr lang="en-US" sz="800" kern="1200" dirty="0"/>
            </a:p>
          </p:txBody>
        </p:sp>
      </p:grpSp>
      <p:grpSp>
        <p:nvGrpSpPr>
          <p:cNvPr id="405" name="Group 404"/>
          <p:cNvGrpSpPr/>
          <p:nvPr/>
        </p:nvGrpSpPr>
        <p:grpSpPr>
          <a:xfrm>
            <a:off x="9000269" y="1887822"/>
            <a:ext cx="1106388" cy="553194"/>
            <a:chOff x="8299229" y="231092"/>
            <a:chExt cx="1106388" cy="553194"/>
          </a:xfrm>
        </p:grpSpPr>
        <p:sp>
          <p:nvSpPr>
            <p:cNvPr id="429" name="Rounded Rectangle 428"/>
            <p:cNvSpPr/>
            <p:nvPr/>
          </p:nvSpPr>
          <p:spPr>
            <a:xfrm>
              <a:off x="8299229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0" name="Rounded Rectangle 103"/>
            <p:cNvSpPr txBox="1"/>
            <p:nvPr/>
          </p:nvSpPr>
          <p:spPr>
            <a:xfrm>
              <a:off x="8315431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Probability</a:t>
              </a:r>
              <a:endParaRPr lang="en-US" sz="1200" kern="1200" dirty="0"/>
            </a:p>
          </p:txBody>
        </p:sp>
      </p:grpSp>
      <p:sp>
        <p:nvSpPr>
          <p:cNvPr id="406" name="Straight Connector 104"/>
          <p:cNvSpPr/>
          <p:nvPr/>
        </p:nvSpPr>
        <p:spPr>
          <a:xfrm>
            <a:off x="9110908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7" name="Group 406"/>
          <p:cNvGrpSpPr/>
          <p:nvPr/>
        </p:nvGrpSpPr>
        <p:grpSpPr>
          <a:xfrm>
            <a:off x="9221546" y="2579315"/>
            <a:ext cx="885110" cy="553194"/>
            <a:chOff x="8520506" y="922585"/>
            <a:chExt cx="885110" cy="553194"/>
          </a:xfrm>
        </p:grpSpPr>
        <p:sp>
          <p:nvSpPr>
            <p:cNvPr id="427" name="Rounded Rectangle 426"/>
            <p:cNvSpPr/>
            <p:nvPr/>
          </p:nvSpPr>
          <p:spPr>
            <a:xfrm>
              <a:off x="8520506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8" name="Rounded Rectangle 106"/>
            <p:cNvSpPr txBox="1"/>
            <p:nvPr/>
          </p:nvSpPr>
          <p:spPr>
            <a:xfrm>
              <a:off x="8536708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Basic Probability Theory</a:t>
              </a:r>
              <a:endParaRPr lang="en-US" sz="800" kern="1200" dirty="0"/>
            </a:p>
          </p:txBody>
        </p:sp>
      </p:grpSp>
      <p:sp>
        <p:nvSpPr>
          <p:cNvPr id="408" name="Straight Connector 107"/>
          <p:cNvSpPr/>
          <p:nvPr/>
        </p:nvSpPr>
        <p:spPr>
          <a:xfrm>
            <a:off x="9110908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9" name="Group 408"/>
          <p:cNvGrpSpPr/>
          <p:nvPr/>
        </p:nvGrpSpPr>
        <p:grpSpPr>
          <a:xfrm>
            <a:off x="9221546" y="3270807"/>
            <a:ext cx="885110" cy="553194"/>
            <a:chOff x="8520506" y="1614077"/>
            <a:chExt cx="885110" cy="553194"/>
          </a:xfrm>
        </p:grpSpPr>
        <p:sp>
          <p:nvSpPr>
            <p:cNvPr id="425" name="Rounded Rectangle 424"/>
            <p:cNvSpPr/>
            <p:nvPr/>
          </p:nvSpPr>
          <p:spPr>
            <a:xfrm>
              <a:off x="8520506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6" name="Rounded Rectangle 109"/>
            <p:cNvSpPr txBox="1"/>
            <p:nvPr/>
          </p:nvSpPr>
          <p:spPr>
            <a:xfrm>
              <a:off x="8536708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Dealing with Multiple Random Variables</a:t>
              </a:r>
              <a:endParaRPr lang="en-US" sz="800" kern="1200" dirty="0"/>
            </a:p>
          </p:txBody>
        </p:sp>
      </p:grpSp>
      <p:sp>
        <p:nvSpPr>
          <p:cNvPr id="410" name="Straight Connector 110"/>
          <p:cNvSpPr/>
          <p:nvPr/>
        </p:nvSpPr>
        <p:spPr>
          <a:xfrm>
            <a:off x="9110908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11" name="Group 410"/>
          <p:cNvGrpSpPr/>
          <p:nvPr/>
        </p:nvGrpSpPr>
        <p:grpSpPr>
          <a:xfrm>
            <a:off x="9221546" y="3962300"/>
            <a:ext cx="885110" cy="553194"/>
            <a:chOff x="8520506" y="2305570"/>
            <a:chExt cx="885110" cy="553194"/>
          </a:xfrm>
        </p:grpSpPr>
        <p:sp>
          <p:nvSpPr>
            <p:cNvPr id="423" name="Rounded Rectangle 422"/>
            <p:cNvSpPr/>
            <p:nvPr/>
          </p:nvSpPr>
          <p:spPr>
            <a:xfrm>
              <a:off x="8520506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4" name="Rounded Rectangle 112"/>
            <p:cNvSpPr txBox="1"/>
            <p:nvPr/>
          </p:nvSpPr>
          <p:spPr>
            <a:xfrm>
              <a:off x="8536708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Expectation and Variance</a:t>
              </a:r>
              <a:endParaRPr lang="en-US" sz="800" kern="1200" dirty="0"/>
            </a:p>
          </p:txBody>
        </p:sp>
      </p:grpSp>
      <p:grpSp>
        <p:nvGrpSpPr>
          <p:cNvPr id="412" name="Group 411"/>
          <p:cNvGrpSpPr/>
          <p:nvPr/>
        </p:nvGrpSpPr>
        <p:grpSpPr>
          <a:xfrm>
            <a:off x="10383254" y="1887822"/>
            <a:ext cx="1106388" cy="553194"/>
            <a:chOff x="9682214" y="231092"/>
            <a:chExt cx="1106388" cy="553194"/>
          </a:xfrm>
        </p:grpSpPr>
        <p:sp>
          <p:nvSpPr>
            <p:cNvPr id="421" name="Rounded Rectangle 420"/>
            <p:cNvSpPr/>
            <p:nvPr/>
          </p:nvSpPr>
          <p:spPr>
            <a:xfrm>
              <a:off x="9682214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2" name="Rounded Rectangle 114"/>
            <p:cNvSpPr txBox="1"/>
            <p:nvPr/>
          </p:nvSpPr>
          <p:spPr>
            <a:xfrm>
              <a:off x="9698416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Documentation</a:t>
              </a:r>
              <a:endParaRPr lang="en-US" sz="1200" kern="1200" dirty="0"/>
            </a:p>
          </p:txBody>
        </p:sp>
      </p:grpSp>
      <p:sp>
        <p:nvSpPr>
          <p:cNvPr id="413" name="Straight Connector 115"/>
          <p:cNvSpPr/>
          <p:nvPr/>
        </p:nvSpPr>
        <p:spPr>
          <a:xfrm>
            <a:off x="10493893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14" name="Group 413"/>
          <p:cNvGrpSpPr/>
          <p:nvPr/>
        </p:nvGrpSpPr>
        <p:grpSpPr>
          <a:xfrm>
            <a:off x="10604532" y="2579315"/>
            <a:ext cx="885110" cy="553194"/>
            <a:chOff x="9903492" y="922585"/>
            <a:chExt cx="885110" cy="553194"/>
          </a:xfrm>
        </p:grpSpPr>
        <p:sp>
          <p:nvSpPr>
            <p:cNvPr id="419" name="Rounded Rectangle 418"/>
            <p:cNvSpPr/>
            <p:nvPr/>
          </p:nvSpPr>
          <p:spPr>
            <a:xfrm>
              <a:off x="9903492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0" name="Rounded Rectangle 117"/>
            <p:cNvSpPr txBox="1"/>
            <p:nvPr/>
          </p:nvSpPr>
          <p:spPr>
            <a:xfrm>
              <a:off x="9919694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Finding All the Functions and Classes in a Module</a:t>
              </a:r>
              <a:endParaRPr lang="en-US" sz="800" kern="1200" dirty="0"/>
            </a:p>
          </p:txBody>
        </p:sp>
      </p:grpSp>
      <p:sp>
        <p:nvSpPr>
          <p:cNvPr id="415" name="Straight Connector 118"/>
          <p:cNvSpPr/>
          <p:nvPr/>
        </p:nvSpPr>
        <p:spPr>
          <a:xfrm>
            <a:off x="10493893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16" name="Group 415"/>
          <p:cNvGrpSpPr/>
          <p:nvPr/>
        </p:nvGrpSpPr>
        <p:grpSpPr>
          <a:xfrm>
            <a:off x="10604532" y="3270807"/>
            <a:ext cx="885110" cy="553194"/>
            <a:chOff x="9903492" y="1614077"/>
            <a:chExt cx="885110" cy="553194"/>
          </a:xfrm>
        </p:grpSpPr>
        <p:sp>
          <p:nvSpPr>
            <p:cNvPr id="417" name="Rounded Rectangle 416"/>
            <p:cNvSpPr/>
            <p:nvPr/>
          </p:nvSpPr>
          <p:spPr>
            <a:xfrm>
              <a:off x="9903492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18" name="Rounded Rectangle 120"/>
            <p:cNvSpPr txBox="1"/>
            <p:nvPr/>
          </p:nvSpPr>
          <p:spPr>
            <a:xfrm>
              <a:off x="9919694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Finding the Usage of Specific Functions and Classes</a:t>
              </a:r>
              <a:endParaRPr lang="en-US" sz="800" kern="1200" dirty="0"/>
            </a:p>
          </p:txBody>
        </p:sp>
      </p:grpSp>
      <p:cxnSp>
        <p:nvCxnSpPr>
          <p:cNvPr id="501" name="Curved Connector 500"/>
          <p:cNvCxnSpPr>
            <a:endCxn id="500" idx="0"/>
          </p:cNvCxnSpPr>
          <p:nvPr/>
        </p:nvCxnSpPr>
        <p:spPr>
          <a:xfrm rot="10800000" flipV="1">
            <a:off x="1255552" y="1573438"/>
            <a:ext cx="4717259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Curved Connector 501"/>
          <p:cNvCxnSpPr>
            <a:endCxn id="485" idx="0"/>
          </p:cNvCxnSpPr>
          <p:nvPr/>
        </p:nvCxnSpPr>
        <p:spPr>
          <a:xfrm rot="10800000" flipV="1">
            <a:off x="2638536" y="1573438"/>
            <a:ext cx="3334274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Curved Connector 503"/>
          <p:cNvCxnSpPr>
            <a:endCxn id="478" idx="0"/>
          </p:cNvCxnSpPr>
          <p:nvPr/>
        </p:nvCxnSpPr>
        <p:spPr>
          <a:xfrm rot="10800000" flipV="1">
            <a:off x="4021522" y="1573438"/>
            <a:ext cx="1951289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Curved Connector 505"/>
          <p:cNvCxnSpPr>
            <a:endCxn id="464" idx="0"/>
          </p:cNvCxnSpPr>
          <p:nvPr/>
        </p:nvCxnSpPr>
        <p:spPr>
          <a:xfrm rot="10800000" flipV="1">
            <a:off x="5404508" y="1573438"/>
            <a:ext cx="568303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Curved Connector 507"/>
          <p:cNvCxnSpPr>
            <a:endCxn id="450" idx="0"/>
          </p:cNvCxnSpPr>
          <p:nvPr/>
        </p:nvCxnSpPr>
        <p:spPr>
          <a:xfrm>
            <a:off x="5972810" y="1573439"/>
            <a:ext cx="814682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Curved Connector 509"/>
          <p:cNvCxnSpPr>
            <a:endCxn id="439" idx="0"/>
          </p:cNvCxnSpPr>
          <p:nvPr/>
        </p:nvCxnSpPr>
        <p:spPr>
          <a:xfrm>
            <a:off x="5972810" y="1573439"/>
            <a:ext cx="2197667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Curved Connector 511"/>
          <p:cNvCxnSpPr>
            <a:endCxn id="429" idx="0"/>
          </p:cNvCxnSpPr>
          <p:nvPr/>
        </p:nvCxnSpPr>
        <p:spPr>
          <a:xfrm>
            <a:off x="5972810" y="1573439"/>
            <a:ext cx="3580653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Curved Connector 513"/>
          <p:cNvCxnSpPr>
            <a:endCxn id="421" idx="0"/>
          </p:cNvCxnSpPr>
          <p:nvPr/>
        </p:nvCxnSpPr>
        <p:spPr>
          <a:xfrm>
            <a:off x="5972810" y="1573439"/>
            <a:ext cx="4963638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Oval 171"/>
          <p:cNvSpPr/>
          <p:nvPr/>
        </p:nvSpPr>
        <p:spPr>
          <a:xfrm>
            <a:off x="3265366" y="1709440"/>
            <a:ext cx="1502968" cy="869874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59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dirty="0"/>
              <a:t>Matrix-Vector Products</a:t>
            </a:r>
            <a:endParaRPr lang="en-US" sz="4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118402" y="1008835"/>
                <a:ext cx="11770658" cy="18466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We can think of multiplication by a matrix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sz="1900" i="1" dirty="0" err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GB" sz="1900" i="1" dirty="0" err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GB" sz="1900" i="1" dirty="0" err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GB" sz="1900" i="1" dirty="0" err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 as a transformation that projects vectors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.</a:t>
                </a:r>
                <a:br>
                  <a:rPr lang="en-GB" sz="1900" dirty="0" smtClean="0">
                    <a:solidFill>
                      <a:srgbClr val="002060"/>
                    </a:solidFill>
                  </a:rPr>
                </a:br>
                <a:r>
                  <a:rPr lang="en-GB" sz="1900" dirty="0" smtClean="0">
                    <a:solidFill>
                      <a:srgbClr val="002060"/>
                    </a:solidFill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>
                    <a:solidFill>
                      <a:srgbClr val="002060"/>
                    </a:solidFill>
                  </a:rPr>
                  <a:t>These transformations turn out to be remarkably useful.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For example: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>
                    <a:solidFill>
                      <a:srgbClr val="FB8072"/>
                    </a:solidFill>
                  </a:rPr>
                  <a:t>w</a:t>
                </a:r>
                <a:r>
                  <a:rPr lang="en-GB" sz="1900" dirty="0" smtClean="0">
                    <a:solidFill>
                      <a:srgbClr val="FB8072"/>
                    </a:solidFill>
                  </a:rPr>
                  <a:t>e </a:t>
                </a:r>
                <a:r>
                  <a:rPr lang="en-GB" sz="1900" dirty="0">
                    <a:solidFill>
                      <a:srgbClr val="FB8072"/>
                    </a:solidFill>
                  </a:rPr>
                  <a:t>can represent rotations as multiplications by a square matrix</a:t>
                </a:r>
                <a:r>
                  <a:rPr lang="en-GB" sz="1900" dirty="0" smtClean="0">
                    <a:solidFill>
                      <a:srgbClr val="FB8072"/>
                    </a:solidFill>
                  </a:rPr>
                  <a:t>.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 smtClean="0">
                    <a:solidFill>
                      <a:srgbClr val="FB8072"/>
                    </a:solidFill>
                  </a:rPr>
                  <a:t>We </a:t>
                </a:r>
                <a:r>
                  <a:rPr lang="en-GB" sz="1900" dirty="0">
                    <a:solidFill>
                      <a:srgbClr val="FB8072"/>
                    </a:solidFill>
                  </a:rPr>
                  <a:t>can also use matrix-vector products to describe the most intensive calculations required when computing </a:t>
                </a:r>
                <a:r>
                  <a:rPr lang="en-GB" sz="1900" dirty="0" smtClean="0">
                    <a:solidFill>
                      <a:srgbClr val="FB8072"/>
                    </a:solidFill>
                  </a:rPr>
                  <a:t/>
                </a:r>
                <a:br>
                  <a:rPr lang="en-GB" sz="1900" dirty="0" smtClean="0">
                    <a:solidFill>
                      <a:srgbClr val="FB8072"/>
                    </a:solidFill>
                  </a:rPr>
                </a:br>
                <a:r>
                  <a:rPr lang="en-GB" sz="1900" dirty="0" smtClean="0">
                    <a:solidFill>
                      <a:srgbClr val="FB8072"/>
                    </a:solidFill>
                  </a:rPr>
                  <a:t>each </a:t>
                </a:r>
                <a:r>
                  <a:rPr lang="en-GB" sz="1900" dirty="0">
                    <a:solidFill>
                      <a:srgbClr val="FB8072"/>
                    </a:solidFill>
                  </a:rPr>
                  <a:t>layer in a neural network given the values of the previous layer.</a:t>
                </a: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402" y="1008835"/>
                <a:ext cx="11770658" cy="1846659"/>
              </a:xfrm>
              <a:prstGeom prst="rect">
                <a:avLst/>
              </a:prstGeom>
              <a:blipFill>
                <a:blip r:embed="rId3"/>
                <a:stretch>
                  <a:fillRect l="-363" t="-1650" b="-49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18402" y="3046018"/>
                <a:ext cx="11618758" cy="15542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>
                    <a:solidFill>
                      <a:srgbClr val="002060"/>
                    </a:solidFill>
                  </a:rPr>
                  <a:t>Expressing matrix-vector products in code with tensors, we use </a:t>
                </a:r>
                <a:r>
                  <a:rPr lang="en-GB" sz="1900" dirty="0">
                    <a:solidFill>
                      <a:srgbClr val="002060"/>
                    </a:solidFill>
                  </a:rPr>
                  <a:t>the same </a:t>
                </a:r>
                <a14:m>
                  <m:oMath xmlns:m="http://schemas.openxmlformats.org/officeDocument/2006/math">
                    <m:r>
                      <a:rPr lang="en-GB" sz="1900" dirty="0">
                        <a:solidFill>
                          <a:srgbClr val="002060"/>
                        </a:solidFill>
                      </a:rPr>
                      <m:t>𝑑𝑜𝑡</m:t>
                    </m:r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 </a:t>
                </a:r>
                <a:r>
                  <a:rPr lang="en-GB" sz="1900" dirty="0">
                    <a:solidFill>
                      <a:srgbClr val="002060"/>
                    </a:solidFill>
                  </a:rPr>
                  <a:t>function </a:t>
                </a:r>
                <a:r>
                  <a:rPr lang="en-GB" sz="1900" dirty="0">
                    <a:solidFill>
                      <a:srgbClr val="002060"/>
                    </a:solidFill>
                  </a:rPr>
                  <a:t>as for dot products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.</a:t>
                </a:r>
                <a:br>
                  <a:rPr lang="en-GB" sz="1900" dirty="0" smtClean="0">
                    <a:solidFill>
                      <a:srgbClr val="002060"/>
                    </a:solidFill>
                  </a:rPr>
                </a:br>
                <a:r>
                  <a:rPr lang="en-GB" sz="1900" dirty="0" smtClean="0">
                    <a:solidFill>
                      <a:srgbClr val="002060"/>
                    </a:solidFill>
                  </a:rPr>
                  <a:t/>
                </a:r>
                <a:br>
                  <a:rPr lang="en-GB" sz="1900" dirty="0" smtClean="0">
                    <a:solidFill>
                      <a:srgbClr val="002060"/>
                    </a:solidFill>
                  </a:rPr>
                </a:br>
                <a:r>
                  <a:rPr lang="en-GB" sz="1900" dirty="0" smtClean="0">
                    <a:solidFill>
                      <a:srgbClr val="002060"/>
                    </a:solidFill>
                  </a:rPr>
                  <a:t/>
                </a:r>
                <a:br>
                  <a:rPr lang="en-GB" sz="1900" dirty="0" smtClean="0">
                    <a:solidFill>
                      <a:srgbClr val="002060"/>
                    </a:solidFill>
                  </a:rPr>
                </a:br>
                <a:endParaRPr lang="en-GB" sz="1900" dirty="0" smtClean="0">
                  <a:solidFill>
                    <a:srgbClr val="00206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>
                    <a:solidFill>
                      <a:srgbClr val="002060"/>
                    </a:solidFill>
                  </a:rPr>
                  <a:t>Note that the column dimension of </a:t>
                </a:r>
                <a14:m>
                  <m:oMath xmlns:m="http://schemas.openxmlformats.org/officeDocument/2006/math">
                    <m:r>
                      <a:rPr lang="en-GB" sz="19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 (its length along axis 1) must be the same as the dimension of </a:t>
                </a:r>
                <a14:m>
                  <m:oMath xmlns:m="http://schemas.openxmlformats.org/officeDocument/2006/math">
                    <m:r>
                      <a:rPr lang="en-GB" sz="19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 (its length).</a:t>
                </a:r>
                <a:endParaRPr lang="en-GB" sz="1900" dirty="0" smtClean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402" y="3046018"/>
                <a:ext cx="11618758" cy="1554272"/>
              </a:xfrm>
              <a:prstGeom prst="rect">
                <a:avLst/>
              </a:prstGeom>
              <a:blipFill>
                <a:blip r:embed="rId4"/>
                <a:stretch>
                  <a:fillRect l="-367" t="-1961" r="-52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515072" y="3561575"/>
            <a:ext cx="11213507" cy="33855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A.shape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x.shape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np.dot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A</a:t>
            </a:r>
            <a:r>
              <a:rPr lang="en-US" sz="1600" dirty="0" err="1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x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sz="16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16388" name="Picture 4" descr="How to Multiply Matrice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9608" y="4790814"/>
            <a:ext cx="6300008" cy="1554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207469" y="6408382"/>
            <a:ext cx="25442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hlinkClick r:id="rId6"/>
              </a:rPr>
              <a:t>Dot product between a vector and a matrix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61463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Contents</a:t>
            </a:r>
            <a:endParaRPr lang="en-US" sz="48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4670878" y="1071155"/>
            <a:ext cx="2516777" cy="47548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CH2</a:t>
            </a:r>
            <a:endParaRPr lang="en-US" sz="2000" dirty="0"/>
          </a:p>
        </p:txBody>
      </p:sp>
      <p:grpSp>
        <p:nvGrpSpPr>
          <p:cNvPr id="341" name="Group 340"/>
          <p:cNvGrpSpPr/>
          <p:nvPr/>
        </p:nvGrpSpPr>
        <p:grpSpPr>
          <a:xfrm>
            <a:off x="702357" y="1887822"/>
            <a:ext cx="1106388" cy="553194"/>
            <a:chOff x="1317" y="231092"/>
            <a:chExt cx="1106388" cy="553194"/>
          </a:xfrm>
        </p:grpSpPr>
        <p:sp>
          <p:nvSpPr>
            <p:cNvPr id="499" name="Rounded Rectangle 498"/>
            <p:cNvSpPr/>
            <p:nvPr/>
          </p:nvSpPr>
          <p:spPr>
            <a:xfrm>
              <a:off x="1317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00" name="Rounded Rectangle 4"/>
            <p:cNvSpPr txBox="1"/>
            <p:nvPr/>
          </p:nvSpPr>
          <p:spPr>
            <a:xfrm>
              <a:off x="17519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Data Manipulation</a:t>
              </a:r>
              <a:endParaRPr lang="en-US" sz="1200" kern="1200" dirty="0"/>
            </a:p>
          </p:txBody>
        </p:sp>
      </p:grpSp>
      <p:sp>
        <p:nvSpPr>
          <p:cNvPr id="342" name="Straight Connector 5"/>
          <p:cNvSpPr/>
          <p:nvPr/>
        </p:nvSpPr>
        <p:spPr>
          <a:xfrm>
            <a:off x="812995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3" name="Group 342"/>
          <p:cNvGrpSpPr/>
          <p:nvPr/>
        </p:nvGrpSpPr>
        <p:grpSpPr>
          <a:xfrm>
            <a:off x="923634" y="2579315"/>
            <a:ext cx="885110" cy="553194"/>
            <a:chOff x="222594" y="922585"/>
            <a:chExt cx="885110" cy="553194"/>
          </a:xfrm>
        </p:grpSpPr>
        <p:sp>
          <p:nvSpPr>
            <p:cNvPr id="497" name="Rounded Rectangle 496"/>
            <p:cNvSpPr/>
            <p:nvPr/>
          </p:nvSpPr>
          <p:spPr>
            <a:xfrm>
              <a:off x="222594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8" name="Rounded Rectangle 7"/>
            <p:cNvSpPr txBox="1"/>
            <p:nvPr/>
          </p:nvSpPr>
          <p:spPr>
            <a:xfrm>
              <a:off x="238796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Getting Started</a:t>
              </a:r>
              <a:endParaRPr lang="en-US" sz="800" kern="1200" dirty="0"/>
            </a:p>
          </p:txBody>
        </p:sp>
      </p:grpSp>
      <p:sp>
        <p:nvSpPr>
          <p:cNvPr id="344" name="Straight Connector 8"/>
          <p:cNvSpPr/>
          <p:nvPr/>
        </p:nvSpPr>
        <p:spPr>
          <a:xfrm>
            <a:off x="812995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5" name="Group 344"/>
          <p:cNvGrpSpPr/>
          <p:nvPr/>
        </p:nvGrpSpPr>
        <p:grpSpPr>
          <a:xfrm>
            <a:off x="923634" y="3270807"/>
            <a:ext cx="885110" cy="553194"/>
            <a:chOff x="222594" y="1614077"/>
            <a:chExt cx="885110" cy="553194"/>
          </a:xfrm>
        </p:grpSpPr>
        <p:sp>
          <p:nvSpPr>
            <p:cNvPr id="495" name="Rounded Rectangle 494"/>
            <p:cNvSpPr/>
            <p:nvPr/>
          </p:nvSpPr>
          <p:spPr>
            <a:xfrm>
              <a:off x="222594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6" name="Rounded Rectangle 10"/>
            <p:cNvSpPr txBox="1"/>
            <p:nvPr/>
          </p:nvSpPr>
          <p:spPr>
            <a:xfrm>
              <a:off x="238796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Operations</a:t>
              </a:r>
              <a:endParaRPr lang="en-US" sz="800" kern="1200" dirty="0"/>
            </a:p>
          </p:txBody>
        </p:sp>
      </p:grpSp>
      <p:sp>
        <p:nvSpPr>
          <p:cNvPr id="346" name="Straight Connector 11"/>
          <p:cNvSpPr/>
          <p:nvPr/>
        </p:nvSpPr>
        <p:spPr>
          <a:xfrm>
            <a:off x="812995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7" name="Group 346"/>
          <p:cNvGrpSpPr/>
          <p:nvPr/>
        </p:nvGrpSpPr>
        <p:grpSpPr>
          <a:xfrm>
            <a:off x="923634" y="3962300"/>
            <a:ext cx="885110" cy="553194"/>
            <a:chOff x="222594" y="2305570"/>
            <a:chExt cx="885110" cy="553194"/>
          </a:xfrm>
        </p:grpSpPr>
        <p:sp>
          <p:nvSpPr>
            <p:cNvPr id="493" name="Rounded Rectangle 492"/>
            <p:cNvSpPr/>
            <p:nvPr/>
          </p:nvSpPr>
          <p:spPr>
            <a:xfrm>
              <a:off x="222594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4" name="Rounded Rectangle 13"/>
            <p:cNvSpPr txBox="1"/>
            <p:nvPr/>
          </p:nvSpPr>
          <p:spPr>
            <a:xfrm>
              <a:off x="238796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Broadcasting Mechanism</a:t>
              </a:r>
              <a:endParaRPr lang="en-US" sz="800" kern="1200" dirty="0"/>
            </a:p>
          </p:txBody>
        </p:sp>
      </p:grpSp>
      <p:sp>
        <p:nvSpPr>
          <p:cNvPr id="348" name="Straight Connector 14"/>
          <p:cNvSpPr/>
          <p:nvPr/>
        </p:nvSpPr>
        <p:spPr>
          <a:xfrm>
            <a:off x="812995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9" name="Group 348"/>
          <p:cNvGrpSpPr/>
          <p:nvPr/>
        </p:nvGrpSpPr>
        <p:grpSpPr>
          <a:xfrm>
            <a:off x="923634" y="4653793"/>
            <a:ext cx="885110" cy="553194"/>
            <a:chOff x="222594" y="2997063"/>
            <a:chExt cx="885110" cy="553194"/>
          </a:xfrm>
        </p:grpSpPr>
        <p:sp>
          <p:nvSpPr>
            <p:cNvPr id="491" name="Rounded Rectangle 490"/>
            <p:cNvSpPr/>
            <p:nvPr/>
          </p:nvSpPr>
          <p:spPr>
            <a:xfrm>
              <a:off x="222594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2" name="Rounded Rectangle 16"/>
            <p:cNvSpPr txBox="1"/>
            <p:nvPr/>
          </p:nvSpPr>
          <p:spPr>
            <a:xfrm>
              <a:off x="238796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Indexing and </a:t>
              </a:r>
              <a:br>
                <a:rPr lang="en-US" sz="800" kern="1200" dirty="0" smtClean="0"/>
              </a:br>
              <a:r>
                <a:rPr lang="en-US" sz="800" kern="1200" dirty="0" smtClean="0"/>
                <a:t>Slicing</a:t>
              </a:r>
              <a:endParaRPr lang="en-US" sz="800" kern="1200" dirty="0"/>
            </a:p>
          </p:txBody>
        </p:sp>
      </p:grpSp>
      <p:sp>
        <p:nvSpPr>
          <p:cNvPr id="350" name="Straight Connector 17"/>
          <p:cNvSpPr/>
          <p:nvPr/>
        </p:nvSpPr>
        <p:spPr>
          <a:xfrm>
            <a:off x="812995" y="2441016"/>
            <a:ext cx="110638" cy="318086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180866"/>
                </a:lnTo>
                <a:lnTo>
                  <a:pt x="110638" y="318086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1" name="Group 350"/>
          <p:cNvGrpSpPr/>
          <p:nvPr/>
        </p:nvGrpSpPr>
        <p:grpSpPr>
          <a:xfrm>
            <a:off x="923634" y="5345285"/>
            <a:ext cx="885110" cy="553194"/>
            <a:chOff x="222594" y="3688555"/>
            <a:chExt cx="885110" cy="553194"/>
          </a:xfrm>
        </p:grpSpPr>
        <p:sp>
          <p:nvSpPr>
            <p:cNvPr id="489" name="Rounded Rectangle 488"/>
            <p:cNvSpPr/>
            <p:nvPr/>
          </p:nvSpPr>
          <p:spPr>
            <a:xfrm>
              <a:off x="222594" y="368855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0" name="Rounded Rectangle 19"/>
            <p:cNvSpPr txBox="1"/>
            <p:nvPr/>
          </p:nvSpPr>
          <p:spPr>
            <a:xfrm>
              <a:off x="238796" y="370475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Saving Memory</a:t>
              </a:r>
              <a:endParaRPr lang="en-US" sz="800" kern="1200" dirty="0"/>
            </a:p>
          </p:txBody>
        </p:sp>
      </p:grpSp>
      <p:sp>
        <p:nvSpPr>
          <p:cNvPr id="352" name="Straight Connector 20"/>
          <p:cNvSpPr/>
          <p:nvPr/>
        </p:nvSpPr>
        <p:spPr>
          <a:xfrm>
            <a:off x="812995" y="2441016"/>
            <a:ext cx="110638" cy="387235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872358"/>
                </a:lnTo>
                <a:lnTo>
                  <a:pt x="110638" y="387235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3" name="Group 352"/>
          <p:cNvGrpSpPr/>
          <p:nvPr/>
        </p:nvGrpSpPr>
        <p:grpSpPr>
          <a:xfrm>
            <a:off x="923634" y="6036778"/>
            <a:ext cx="885110" cy="553194"/>
            <a:chOff x="222594" y="4380048"/>
            <a:chExt cx="885110" cy="553194"/>
          </a:xfrm>
        </p:grpSpPr>
        <p:sp>
          <p:nvSpPr>
            <p:cNvPr id="487" name="Rounded Rectangle 486"/>
            <p:cNvSpPr/>
            <p:nvPr/>
          </p:nvSpPr>
          <p:spPr>
            <a:xfrm>
              <a:off x="222594" y="4380048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8" name="Rounded Rectangle 22"/>
            <p:cNvSpPr txBox="1"/>
            <p:nvPr/>
          </p:nvSpPr>
          <p:spPr>
            <a:xfrm>
              <a:off x="238796" y="4396250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Conversion to Other Python Objects</a:t>
              </a:r>
              <a:endParaRPr lang="en-US" sz="800" kern="1200" dirty="0"/>
            </a:p>
          </p:txBody>
        </p:sp>
      </p:grpSp>
      <p:grpSp>
        <p:nvGrpSpPr>
          <p:cNvPr id="354" name="Group 353"/>
          <p:cNvGrpSpPr/>
          <p:nvPr/>
        </p:nvGrpSpPr>
        <p:grpSpPr>
          <a:xfrm>
            <a:off x="2085342" y="1887822"/>
            <a:ext cx="1106388" cy="553194"/>
            <a:chOff x="1384302" y="231092"/>
            <a:chExt cx="1106388" cy="553194"/>
          </a:xfrm>
        </p:grpSpPr>
        <p:sp>
          <p:nvSpPr>
            <p:cNvPr id="485" name="Rounded Rectangle 484"/>
            <p:cNvSpPr/>
            <p:nvPr/>
          </p:nvSpPr>
          <p:spPr>
            <a:xfrm>
              <a:off x="1384302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6" name="Rounded Rectangle 24"/>
            <p:cNvSpPr txBox="1"/>
            <p:nvPr/>
          </p:nvSpPr>
          <p:spPr>
            <a:xfrm>
              <a:off x="1400504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Data Preprocessing</a:t>
              </a:r>
              <a:endParaRPr lang="en-US" sz="1200" kern="1200" dirty="0"/>
            </a:p>
          </p:txBody>
        </p:sp>
      </p:grpSp>
      <p:sp>
        <p:nvSpPr>
          <p:cNvPr id="355" name="Straight Connector 25"/>
          <p:cNvSpPr/>
          <p:nvPr/>
        </p:nvSpPr>
        <p:spPr>
          <a:xfrm>
            <a:off x="2195981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6" name="Group 355"/>
          <p:cNvGrpSpPr/>
          <p:nvPr/>
        </p:nvGrpSpPr>
        <p:grpSpPr>
          <a:xfrm>
            <a:off x="2306620" y="2579315"/>
            <a:ext cx="885110" cy="553194"/>
            <a:chOff x="1605580" y="922585"/>
            <a:chExt cx="885110" cy="553194"/>
          </a:xfrm>
        </p:grpSpPr>
        <p:sp>
          <p:nvSpPr>
            <p:cNvPr id="483" name="Rounded Rectangle 482"/>
            <p:cNvSpPr/>
            <p:nvPr/>
          </p:nvSpPr>
          <p:spPr>
            <a:xfrm>
              <a:off x="1605580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4" name="Rounded Rectangle 27"/>
            <p:cNvSpPr txBox="1"/>
            <p:nvPr/>
          </p:nvSpPr>
          <p:spPr>
            <a:xfrm>
              <a:off x="1621782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</a:rPr>
                <a:t>Reading the Dataset</a:t>
              </a:r>
              <a:endParaRPr lang="en-US" sz="800" kern="1200" dirty="0"/>
            </a:p>
          </p:txBody>
        </p:sp>
      </p:grpSp>
      <p:sp>
        <p:nvSpPr>
          <p:cNvPr id="357" name="Straight Connector 28"/>
          <p:cNvSpPr/>
          <p:nvPr/>
        </p:nvSpPr>
        <p:spPr>
          <a:xfrm>
            <a:off x="2195981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8" name="Group 357"/>
          <p:cNvGrpSpPr/>
          <p:nvPr/>
        </p:nvGrpSpPr>
        <p:grpSpPr>
          <a:xfrm>
            <a:off x="2306620" y="3270807"/>
            <a:ext cx="885110" cy="553194"/>
            <a:chOff x="1605580" y="1614077"/>
            <a:chExt cx="885110" cy="553194"/>
          </a:xfrm>
        </p:grpSpPr>
        <p:sp>
          <p:nvSpPr>
            <p:cNvPr id="481" name="Rounded Rectangle 480"/>
            <p:cNvSpPr/>
            <p:nvPr/>
          </p:nvSpPr>
          <p:spPr>
            <a:xfrm>
              <a:off x="1605580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2" name="Rounded Rectangle 30"/>
            <p:cNvSpPr txBox="1"/>
            <p:nvPr/>
          </p:nvSpPr>
          <p:spPr>
            <a:xfrm>
              <a:off x="1621782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/>
                <a:t>Handling Missing Data</a:t>
              </a:r>
              <a:endParaRPr lang="en-US" sz="800" kern="1200" dirty="0"/>
            </a:p>
          </p:txBody>
        </p:sp>
      </p:grpSp>
      <p:sp>
        <p:nvSpPr>
          <p:cNvPr id="359" name="Straight Connector 31"/>
          <p:cNvSpPr/>
          <p:nvPr/>
        </p:nvSpPr>
        <p:spPr>
          <a:xfrm>
            <a:off x="2195981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0" name="Group 359"/>
          <p:cNvGrpSpPr/>
          <p:nvPr/>
        </p:nvGrpSpPr>
        <p:grpSpPr>
          <a:xfrm>
            <a:off x="2306620" y="3962300"/>
            <a:ext cx="885110" cy="553194"/>
            <a:chOff x="1605580" y="2305570"/>
            <a:chExt cx="885110" cy="553194"/>
          </a:xfrm>
        </p:grpSpPr>
        <p:sp>
          <p:nvSpPr>
            <p:cNvPr id="479" name="Rounded Rectangle 478"/>
            <p:cNvSpPr/>
            <p:nvPr/>
          </p:nvSpPr>
          <p:spPr>
            <a:xfrm>
              <a:off x="1605580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0" name="Rounded Rectangle 33"/>
            <p:cNvSpPr txBox="1"/>
            <p:nvPr/>
          </p:nvSpPr>
          <p:spPr>
            <a:xfrm>
              <a:off x="1621782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b="0" i="0" kern="1200" dirty="0" smtClean="0"/>
                <a:t>Conversion to the Tensor Format</a:t>
              </a:r>
              <a:endParaRPr lang="en-US" sz="800" kern="1200" dirty="0"/>
            </a:p>
          </p:txBody>
        </p:sp>
      </p:grpSp>
      <p:grpSp>
        <p:nvGrpSpPr>
          <p:cNvPr id="361" name="Group 360"/>
          <p:cNvGrpSpPr/>
          <p:nvPr/>
        </p:nvGrpSpPr>
        <p:grpSpPr>
          <a:xfrm>
            <a:off x="3468327" y="1887822"/>
            <a:ext cx="1106388" cy="553194"/>
            <a:chOff x="2767287" y="231092"/>
            <a:chExt cx="1106388" cy="553194"/>
          </a:xfrm>
        </p:grpSpPr>
        <p:sp>
          <p:nvSpPr>
            <p:cNvPr id="477" name="Rounded Rectangle 476"/>
            <p:cNvSpPr/>
            <p:nvPr/>
          </p:nvSpPr>
          <p:spPr>
            <a:xfrm>
              <a:off x="2767287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78" name="Rounded Rectangle 35"/>
            <p:cNvSpPr txBox="1"/>
            <p:nvPr/>
          </p:nvSpPr>
          <p:spPr>
            <a:xfrm>
              <a:off x="2783489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Linear Algebra</a:t>
              </a:r>
              <a:endParaRPr lang="en-US" sz="1200" kern="1200" dirty="0"/>
            </a:p>
          </p:txBody>
        </p:sp>
      </p:grpSp>
      <p:sp>
        <p:nvSpPr>
          <p:cNvPr id="362" name="Straight Connector 36"/>
          <p:cNvSpPr/>
          <p:nvPr/>
        </p:nvSpPr>
        <p:spPr>
          <a:xfrm>
            <a:off x="3578966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3" name="Group 362"/>
          <p:cNvGrpSpPr/>
          <p:nvPr/>
        </p:nvGrpSpPr>
        <p:grpSpPr>
          <a:xfrm>
            <a:off x="3689605" y="2579315"/>
            <a:ext cx="885110" cy="553194"/>
            <a:chOff x="2988565" y="922585"/>
            <a:chExt cx="885110" cy="553194"/>
          </a:xfrm>
        </p:grpSpPr>
        <p:sp>
          <p:nvSpPr>
            <p:cNvPr id="475" name="Rounded Rectangle 474"/>
            <p:cNvSpPr/>
            <p:nvPr/>
          </p:nvSpPr>
          <p:spPr>
            <a:xfrm>
              <a:off x="2988565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6" name="Rounded Rectangle 38"/>
            <p:cNvSpPr txBox="1"/>
            <p:nvPr/>
          </p:nvSpPr>
          <p:spPr>
            <a:xfrm>
              <a:off x="3004767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/>
                <a:t>Scalars</a:t>
              </a:r>
              <a:endParaRPr lang="en-US" sz="800" kern="1200" dirty="0"/>
            </a:p>
          </p:txBody>
        </p:sp>
      </p:grpSp>
      <p:sp>
        <p:nvSpPr>
          <p:cNvPr id="364" name="Straight Connector 39"/>
          <p:cNvSpPr/>
          <p:nvPr/>
        </p:nvSpPr>
        <p:spPr>
          <a:xfrm>
            <a:off x="3578966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5" name="Group 364"/>
          <p:cNvGrpSpPr/>
          <p:nvPr/>
        </p:nvGrpSpPr>
        <p:grpSpPr>
          <a:xfrm>
            <a:off x="3689605" y="3270807"/>
            <a:ext cx="885110" cy="553194"/>
            <a:chOff x="2988565" y="1614077"/>
            <a:chExt cx="885110" cy="553194"/>
          </a:xfrm>
        </p:grpSpPr>
        <p:sp>
          <p:nvSpPr>
            <p:cNvPr id="473" name="Rounded Rectangle 472"/>
            <p:cNvSpPr/>
            <p:nvPr/>
          </p:nvSpPr>
          <p:spPr>
            <a:xfrm>
              <a:off x="2988565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4" name="Rounded Rectangle 41"/>
            <p:cNvSpPr txBox="1"/>
            <p:nvPr/>
          </p:nvSpPr>
          <p:spPr>
            <a:xfrm>
              <a:off x="3004767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Vectors</a:t>
              </a:r>
              <a:endParaRPr lang="en-US" sz="800" kern="1200" dirty="0"/>
            </a:p>
          </p:txBody>
        </p:sp>
      </p:grpSp>
      <p:sp>
        <p:nvSpPr>
          <p:cNvPr id="366" name="Straight Connector 42"/>
          <p:cNvSpPr/>
          <p:nvPr/>
        </p:nvSpPr>
        <p:spPr>
          <a:xfrm>
            <a:off x="3578966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7" name="Group 366"/>
          <p:cNvGrpSpPr/>
          <p:nvPr/>
        </p:nvGrpSpPr>
        <p:grpSpPr>
          <a:xfrm>
            <a:off x="3689605" y="3962300"/>
            <a:ext cx="885110" cy="553194"/>
            <a:chOff x="2988565" y="2305570"/>
            <a:chExt cx="885110" cy="553194"/>
          </a:xfrm>
        </p:grpSpPr>
        <p:sp>
          <p:nvSpPr>
            <p:cNvPr id="471" name="Rounded Rectangle 470"/>
            <p:cNvSpPr/>
            <p:nvPr/>
          </p:nvSpPr>
          <p:spPr>
            <a:xfrm>
              <a:off x="2988565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2" name="Rounded Rectangle 44"/>
            <p:cNvSpPr txBox="1"/>
            <p:nvPr/>
          </p:nvSpPr>
          <p:spPr>
            <a:xfrm>
              <a:off x="3004767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/>
                <a:t>Matrices</a:t>
              </a:r>
              <a:endParaRPr lang="en-US" sz="800" kern="1200" dirty="0"/>
            </a:p>
          </p:txBody>
        </p:sp>
      </p:grpSp>
      <p:sp>
        <p:nvSpPr>
          <p:cNvPr id="368" name="Straight Connector 45"/>
          <p:cNvSpPr/>
          <p:nvPr/>
        </p:nvSpPr>
        <p:spPr>
          <a:xfrm>
            <a:off x="3578966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9" name="Group 368"/>
          <p:cNvGrpSpPr/>
          <p:nvPr/>
        </p:nvGrpSpPr>
        <p:grpSpPr>
          <a:xfrm>
            <a:off x="3689605" y="4653793"/>
            <a:ext cx="885110" cy="553194"/>
            <a:chOff x="2988565" y="2997063"/>
            <a:chExt cx="885110" cy="553194"/>
          </a:xfrm>
        </p:grpSpPr>
        <p:sp>
          <p:nvSpPr>
            <p:cNvPr id="469" name="Rounded Rectangle 468"/>
            <p:cNvSpPr/>
            <p:nvPr/>
          </p:nvSpPr>
          <p:spPr>
            <a:xfrm>
              <a:off x="2988565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0" name="Rounded Rectangle 47"/>
            <p:cNvSpPr txBox="1"/>
            <p:nvPr/>
          </p:nvSpPr>
          <p:spPr>
            <a:xfrm>
              <a:off x="3004767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/>
                <a:t>Tensors</a:t>
              </a:r>
              <a:endParaRPr lang="en-US" sz="800" kern="1200" dirty="0"/>
            </a:p>
          </p:txBody>
        </p:sp>
      </p:grpSp>
      <p:sp>
        <p:nvSpPr>
          <p:cNvPr id="370" name="Straight Connector 48"/>
          <p:cNvSpPr/>
          <p:nvPr/>
        </p:nvSpPr>
        <p:spPr>
          <a:xfrm>
            <a:off x="3578966" y="2441016"/>
            <a:ext cx="110638" cy="318086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180866"/>
                </a:lnTo>
                <a:lnTo>
                  <a:pt x="110638" y="318086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1" name="Group 370"/>
          <p:cNvGrpSpPr/>
          <p:nvPr/>
        </p:nvGrpSpPr>
        <p:grpSpPr>
          <a:xfrm>
            <a:off x="3689605" y="5345285"/>
            <a:ext cx="885110" cy="553194"/>
            <a:chOff x="2988565" y="3688555"/>
            <a:chExt cx="885110" cy="553194"/>
          </a:xfrm>
        </p:grpSpPr>
        <p:sp>
          <p:nvSpPr>
            <p:cNvPr id="467" name="Rounded Rectangle 466"/>
            <p:cNvSpPr/>
            <p:nvPr/>
          </p:nvSpPr>
          <p:spPr>
            <a:xfrm>
              <a:off x="2988565" y="368855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8" name="Rounded Rectangle 50"/>
            <p:cNvSpPr txBox="1"/>
            <p:nvPr/>
          </p:nvSpPr>
          <p:spPr>
            <a:xfrm>
              <a:off x="3004767" y="370475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Basic Properties of Tensor Arithmetic</a:t>
              </a:r>
              <a:endParaRPr lang="en-US" sz="800" kern="1200" dirty="0"/>
            </a:p>
          </p:txBody>
        </p:sp>
      </p:grpSp>
      <p:sp>
        <p:nvSpPr>
          <p:cNvPr id="372" name="Straight Connector 51"/>
          <p:cNvSpPr/>
          <p:nvPr/>
        </p:nvSpPr>
        <p:spPr>
          <a:xfrm>
            <a:off x="3578966" y="2441016"/>
            <a:ext cx="110638" cy="387235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872358"/>
                </a:lnTo>
                <a:lnTo>
                  <a:pt x="110638" y="387235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3" name="Group 372"/>
          <p:cNvGrpSpPr/>
          <p:nvPr/>
        </p:nvGrpSpPr>
        <p:grpSpPr>
          <a:xfrm>
            <a:off x="3689605" y="6036778"/>
            <a:ext cx="885110" cy="553194"/>
            <a:chOff x="2988565" y="4380048"/>
            <a:chExt cx="885110" cy="553194"/>
          </a:xfrm>
        </p:grpSpPr>
        <p:sp>
          <p:nvSpPr>
            <p:cNvPr id="465" name="Rounded Rectangle 464"/>
            <p:cNvSpPr/>
            <p:nvPr/>
          </p:nvSpPr>
          <p:spPr>
            <a:xfrm>
              <a:off x="2988565" y="4380048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6" name="Rounded Rectangle 53"/>
            <p:cNvSpPr txBox="1"/>
            <p:nvPr/>
          </p:nvSpPr>
          <p:spPr>
            <a:xfrm>
              <a:off x="3004767" y="4396250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1" kern="1200" dirty="0" smtClean="0"/>
                <a:t>+6 sections</a:t>
              </a:r>
              <a:endParaRPr lang="en-US" sz="800" i="1" kern="1200" dirty="0"/>
            </a:p>
          </p:txBody>
        </p:sp>
      </p:grpSp>
      <p:grpSp>
        <p:nvGrpSpPr>
          <p:cNvPr id="374" name="Group 373"/>
          <p:cNvGrpSpPr/>
          <p:nvPr/>
        </p:nvGrpSpPr>
        <p:grpSpPr>
          <a:xfrm>
            <a:off x="4851313" y="1887822"/>
            <a:ext cx="1106388" cy="553194"/>
            <a:chOff x="4150273" y="231092"/>
            <a:chExt cx="1106388" cy="553194"/>
          </a:xfrm>
        </p:grpSpPr>
        <p:sp>
          <p:nvSpPr>
            <p:cNvPr id="463" name="Rounded Rectangle 462"/>
            <p:cNvSpPr/>
            <p:nvPr/>
          </p:nvSpPr>
          <p:spPr>
            <a:xfrm>
              <a:off x="4150273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64" name="Rounded Rectangle 55"/>
            <p:cNvSpPr txBox="1"/>
            <p:nvPr/>
          </p:nvSpPr>
          <p:spPr>
            <a:xfrm>
              <a:off x="4166475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i="0" kern="1200" dirty="0" smtClean="0"/>
                <a:t>Linear Algebra cont.</a:t>
              </a:r>
              <a:endParaRPr lang="en-US" sz="1200" i="0" kern="1200" dirty="0"/>
            </a:p>
          </p:txBody>
        </p:sp>
      </p:grpSp>
      <p:sp>
        <p:nvSpPr>
          <p:cNvPr id="375" name="Straight Connector 56"/>
          <p:cNvSpPr/>
          <p:nvPr/>
        </p:nvSpPr>
        <p:spPr>
          <a:xfrm>
            <a:off x="4961952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6" name="Group 375"/>
          <p:cNvGrpSpPr/>
          <p:nvPr/>
        </p:nvGrpSpPr>
        <p:grpSpPr>
          <a:xfrm>
            <a:off x="5072590" y="2579315"/>
            <a:ext cx="885110" cy="553194"/>
            <a:chOff x="4371550" y="922585"/>
            <a:chExt cx="885110" cy="553194"/>
          </a:xfrm>
        </p:grpSpPr>
        <p:sp>
          <p:nvSpPr>
            <p:cNvPr id="461" name="Rounded Rectangle 460"/>
            <p:cNvSpPr/>
            <p:nvPr/>
          </p:nvSpPr>
          <p:spPr>
            <a:xfrm>
              <a:off x="4371550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2" name="Rounded Rectangle 58"/>
            <p:cNvSpPr txBox="1"/>
            <p:nvPr/>
          </p:nvSpPr>
          <p:spPr>
            <a:xfrm>
              <a:off x="4387752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Reduction</a:t>
              </a:r>
              <a:endParaRPr lang="en-US" sz="800" i="0" kern="1200" dirty="0"/>
            </a:p>
          </p:txBody>
        </p:sp>
      </p:grpSp>
      <p:sp>
        <p:nvSpPr>
          <p:cNvPr id="377" name="Straight Connector 59"/>
          <p:cNvSpPr/>
          <p:nvPr/>
        </p:nvSpPr>
        <p:spPr>
          <a:xfrm>
            <a:off x="4961952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8" name="Group 377"/>
          <p:cNvGrpSpPr/>
          <p:nvPr/>
        </p:nvGrpSpPr>
        <p:grpSpPr>
          <a:xfrm>
            <a:off x="5072590" y="3270807"/>
            <a:ext cx="885110" cy="553194"/>
            <a:chOff x="4371550" y="1614077"/>
            <a:chExt cx="885110" cy="553194"/>
          </a:xfrm>
        </p:grpSpPr>
        <p:sp>
          <p:nvSpPr>
            <p:cNvPr id="459" name="Rounded Rectangle 458"/>
            <p:cNvSpPr/>
            <p:nvPr/>
          </p:nvSpPr>
          <p:spPr>
            <a:xfrm>
              <a:off x="4371550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0" name="Rounded Rectangle 61"/>
            <p:cNvSpPr txBox="1"/>
            <p:nvPr/>
          </p:nvSpPr>
          <p:spPr>
            <a:xfrm>
              <a:off x="4387752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Dot Products</a:t>
              </a:r>
              <a:endParaRPr lang="en-US" sz="800" i="0" kern="1200" dirty="0"/>
            </a:p>
          </p:txBody>
        </p:sp>
      </p:grpSp>
      <p:sp>
        <p:nvSpPr>
          <p:cNvPr id="379" name="Straight Connector 62"/>
          <p:cNvSpPr/>
          <p:nvPr/>
        </p:nvSpPr>
        <p:spPr>
          <a:xfrm>
            <a:off x="4961952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0" name="Group 379"/>
          <p:cNvGrpSpPr/>
          <p:nvPr/>
        </p:nvGrpSpPr>
        <p:grpSpPr>
          <a:xfrm>
            <a:off x="5072590" y="3962300"/>
            <a:ext cx="885110" cy="553194"/>
            <a:chOff x="4371550" y="2305570"/>
            <a:chExt cx="885110" cy="553194"/>
          </a:xfrm>
        </p:grpSpPr>
        <p:sp>
          <p:nvSpPr>
            <p:cNvPr id="457" name="Rounded Rectangle 456"/>
            <p:cNvSpPr/>
            <p:nvPr/>
          </p:nvSpPr>
          <p:spPr>
            <a:xfrm>
              <a:off x="4371550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8" name="Rounded Rectangle 64"/>
            <p:cNvSpPr txBox="1"/>
            <p:nvPr/>
          </p:nvSpPr>
          <p:spPr>
            <a:xfrm>
              <a:off x="4387752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Matrix-Vector Products</a:t>
              </a:r>
              <a:endParaRPr lang="en-US" sz="800" i="0" kern="1200" dirty="0"/>
            </a:p>
          </p:txBody>
        </p:sp>
      </p:grpSp>
      <p:sp>
        <p:nvSpPr>
          <p:cNvPr id="381" name="Straight Connector 65"/>
          <p:cNvSpPr/>
          <p:nvPr/>
        </p:nvSpPr>
        <p:spPr>
          <a:xfrm>
            <a:off x="4961952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2" name="Group 381"/>
          <p:cNvGrpSpPr/>
          <p:nvPr/>
        </p:nvGrpSpPr>
        <p:grpSpPr>
          <a:xfrm>
            <a:off x="5072590" y="4653793"/>
            <a:ext cx="885110" cy="553194"/>
            <a:chOff x="4371550" y="2997063"/>
            <a:chExt cx="885110" cy="553194"/>
          </a:xfrm>
        </p:grpSpPr>
        <p:sp>
          <p:nvSpPr>
            <p:cNvPr id="455" name="Rounded Rectangle 454"/>
            <p:cNvSpPr/>
            <p:nvPr/>
          </p:nvSpPr>
          <p:spPr>
            <a:xfrm>
              <a:off x="4371550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6" name="Rounded Rectangle 67"/>
            <p:cNvSpPr txBox="1"/>
            <p:nvPr/>
          </p:nvSpPr>
          <p:spPr>
            <a:xfrm>
              <a:off x="4387752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Matrix-Matrix Multiplication</a:t>
              </a:r>
              <a:endParaRPr lang="en-US" sz="800" i="0" kern="1200" dirty="0"/>
            </a:p>
          </p:txBody>
        </p:sp>
      </p:grpSp>
      <p:sp>
        <p:nvSpPr>
          <p:cNvPr id="383" name="Straight Connector 68"/>
          <p:cNvSpPr/>
          <p:nvPr/>
        </p:nvSpPr>
        <p:spPr>
          <a:xfrm>
            <a:off x="4961952" y="2441016"/>
            <a:ext cx="110638" cy="318086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180866"/>
                </a:lnTo>
                <a:lnTo>
                  <a:pt x="110638" y="318086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4" name="Group 383"/>
          <p:cNvGrpSpPr/>
          <p:nvPr/>
        </p:nvGrpSpPr>
        <p:grpSpPr>
          <a:xfrm>
            <a:off x="5072590" y="5345285"/>
            <a:ext cx="885110" cy="553194"/>
            <a:chOff x="4371550" y="3688555"/>
            <a:chExt cx="885110" cy="553194"/>
          </a:xfrm>
        </p:grpSpPr>
        <p:sp>
          <p:nvSpPr>
            <p:cNvPr id="453" name="Rounded Rectangle 452"/>
            <p:cNvSpPr/>
            <p:nvPr/>
          </p:nvSpPr>
          <p:spPr>
            <a:xfrm>
              <a:off x="4371550" y="368855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4" name="Rounded Rectangle 70"/>
            <p:cNvSpPr txBox="1"/>
            <p:nvPr/>
          </p:nvSpPr>
          <p:spPr>
            <a:xfrm>
              <a:off x="4387752" y="370475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Norms</a:t>
              </a:r>
              <a:endParaRPr lang="en-US" sz="800" i="0" kern="1200" dirty="0"/>
            </a:p>
          </p:txBody>
        </p:sp>
      </p:grpSp>
      <p:sp>
        <p:nvSpPr>
          <p:cNvPr id="385" name="Straight Connector 71"/>
          <p:cNvSpPr/>
          <p:nvPr/>
        </p:nvSpPr>
        <p:spPr>
          <a:xfrm>
            <a:off x="4961952" y="2441016"/>
            <a:ext cx="110638" cy="387235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872358"/>
                </a:lnTo>
                <a:lnTo>
                  <a:pt x="110638" y="387235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6" name="Group 385"/>
          <p:cNvGrpSpPr/>
          <p:nvPr/>
        </p:nvGrpSpPr>
        <p:grpSpPr>
          <a:xfrm>
            <a:off x="5072590" y="6036778"/>
            <a:ext cx="885110" cy="553194"/>
            <a:chOff x="4371550" y="4380048"/>
            <a:chExt cx="885110" cy="553194"/>
          </a:xfrm>
        </p:grpSpPr>
        <p:sp>
          <p:nvSpPr>
            <p:cNvPr id="451" name="Rounded Rectangle 450"/>
            <p:cNvSpPr/>
            <p:nvPr/>
          </p:nvSpPr>
          <p:spPr>
            <a:xfrm>
              <a:off x="4371550" y="4380048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2" name="Rounded Rectangle 73"/>
            <p:cNvSpPr txBox="1"/>
            <p:nvPr/>
          </p:nvSpPr>
          <p:spPr>
            <a:xfrm>
              <a:off x="4387752" y="4396250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More on Linear Algebra</a:t>
              </a:r>
              <a:endParaRPr lang="en-US" sz="800" i="0" kern="1200" dirty="0"/>
            </a:p>
          </p:txBody>
        </p:sp>
      </p:grpSp>
      <p:grpSp>
        <p:nvGrpSpPr>
          <p:cNvPr id="387" name="Group 386"/>
          <p:cNvGrpSpPr/>
          <p:nvPr/>
        </p:nvGrpSpPr>
        <p:grpSpPr>
          <a:xfrm>
            <a:off x="6234298" y="1887822"/>
            <a:ext cx="1106388" cy="553194"/>
            <a:chOff x="5533258" y="231092"/>
            <a:chExt cx="1106388" cy="553194"/>
          </a:xfrm>
        </p:grpSpPr>
        <p:sp>
          <p:nvSpPr>
            <p:cNvPr id="449" name="Rounded Rectangle 448"/>
            <p:cNvSpPr/>
            <p:nvPr/>
          </p:nvSpPr>
          <p:spPr>
            <a:xfrm>
              <a:off x="5533258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50" name="Rounded Rectangle 75"/>
            <p:cNvSpPr txBox="1"/>
            <p:nvPr/>
          </p:nvSpPr>
          <p:spPr>
            <a:xfrm>
              <a:off x="5549460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Calculus</a:t>
              </a:r>
              <a:endParaRPr lang="en-US" sz="1200" kern="1200" dirty="0"/>
            </a:p>
          </p:txBody>
        </p:sp>
      </p:grpSp>
      <p:sp>
        <p:nvSpPr>
          <p:cNvPr id="388" name="Straight Connector 76"/>
          <p:cNvSpPr/>
          <p:nvPr/>
        </p:nvSpPr>
        <p:spPr>
          <a:xfrm>
            <a:off x="6344937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9" name="Group 388"/>
          <p:cNvGrpSpPr/>
          <p:nvPr/>
        </p:nvGrpSpPr>
        <p:grpSpPr>
          <a:xfrm>
            <a:off x="6455576" y="2579315"/>
            <a:ext cx="885110" cy="553194"/>
            <a:chOff x="5754536" y="922585"/>
            <a:chExt cx="885110" cy="553194"/>
          </a:xfrm>
        </p:grpSpPr>
        <p:sp>
          <p:nvSpPr>
            <p:cNvPr id="447" name="Rounded Rectangle 446"/>
            <p:cNvSpPr/>
            <p:nvPr/>
          </p:nvSpPr>
          <p:spPr>
            <a:xfrm>
              <a:off x="5754536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8" name="Rounded Rectangle 78"/>
            <p:cNvSpPr txBox="1"/>
            <p:nvPr/>
          </p:nvSpPr>
          <p:spPr>
            <a:xfrm>
              <a:off x="5770738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Derivatives and Differentiation</a:t>
              </a:r>
              <a:endParaRPr lang="en-US" sz="800" kern="1200" dirty="0"/>
            </a:p>
          </p:txBody>
        </p:sp>
      </p:grpSp>
      <p:sp>
        <p:nvSpPr>
          <p:cNvPr id="390" name="Straight Connector 79"/>
          <p:cNvSpPr/>
          <p:nvPr/>
        </p:nvSpPr>
        <p:spPr>
          <a:xfrm>
            <a:off x="6344937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1" name="Group 390"/>
          <p:cNvGrpSpPr/>
          <p:nvPr/>
        </p:nvGrpSpPr>
        <p:grpSpPr>
          <a:xfrm>
            <a:off x="6455576" y="3270807"/>
            <a:ext cx="885110" cy="553194"/>
            <a:chOff x="5754536" y="1614077"/>
            <a:chExt cx="885110" cy="553194"/>
          </a:xfrm>
        </p:grpSpPr>
        <p:sp>
          <p:nvSpPr>
            <p:cNvPr id="445" name="Rounded Rectangle 444"/>
            <p:cNvSpPr/>
            <p:nvPr/>
          </p:nvSpPr>
          <p:spPr>
            <a:xfrm>
              <a:off x="5754536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6" name="Rounded Rectangle 81"/>
            <p:cNvSpPr txBox="1"/>
            <p:nvPr/>
          </p:nvSpPr>
          <p:spPr>
            <a:xfrm>
              <a:off x="5770738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Partial Derivatives</a:t>
              </a:r>
              <a:endParaRPr lang="en-US" sz="800" kern="1200" dirty="0"/>
            </a:p>
          </p:txBody>
        </p:sp>
      </p:grpSp>
      <p:sp>
        <p:nvSpPr>
          <p:cNvPr id="392" name="Straight Connector 82"/>
          <p:cNvSpPr/>
          <p:nvPr/>
        </p:nvSpPr>
        <p:spPr>
          <a:xfrm>
            <a:off x="6344937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3" name="Group 392"/>
          <p:cNvGrpSpPr/>
          <p:nvPr/>
        </p:nvGrpSpPr>
        <p:grpSpPr>
          <a:xfrm>
            <a:off x="6455576" y="3962300"/>
            <a:ext cx="885110" cy="553194"/>
            <a:chOff x="5754536" y="2305570"/>
            <a:chExt cx="885110" cy="553194"/>
          </a:xfrm>
        </p:grpSpPr>
        <p:sp>
          <p:nvSpPr>
            <p:cNvPr id="443" name="Rounded Rectangle 442"/>
            <p:cNvSpPr/>
            <p:nvPr/>
          </p:nvSpPr>
          <p:spPr>
            <a:xfrm>
              <a:off x="5754536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4" name="Rounded Rectangle 84"/>
            <p:cNvSpPr txBox="1"/>
            <p:nvPr/>
          </p:nvSpPr>
          <p:spPr>
            <a:xfrm>
              <a:off x="5770738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Gradients</a:t>
              </a:r>
              <a:endParaRPr lang="en-US" sz="800" kern="1200" dirty="0"/>
            </a:p>
          </p:txBody>
        </p:sp>
      </p:grpSp>
      <p:sp>
        <p:nvSpPr>
          <p:cNvPr id="394" name="Straight Connector 85"/>
          <p:cNvSpPr/>
          <p:nvPr/>
        </p:nvSpPr>
        <p:spPr>
          <a:xfrm>
            <a:off x="6344937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5" name="Group 394"/>
          <p:cNvGrpSpPr/>
          <p:nvPr/>
        </p:nvGrpSpPr>
        <p:grpSpPr>
          <a:xfrm>
            <a:off x="6455576" y="4653793"/>
            <a:ext cx="885110" cy="553194"/>
            <a:chOff x="5754536" y="2997063"/>
            <a:chExt cx="885110" cy="553194"/>
          </a:xfrm>
        </p:grpSpPr>
        <p:sp>
          <p:nvSpPr>
            <p:cNvPr id="441" name="Rounded Rectangle 440"/>
            <p:cNvSpPr/>
            <p:nvPr/>
          </p:nvSpPr>
          <p:spPr>
            <a:xfrm>
              <a:off x="5754536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2" name="Rounded Rectangle 87"/>
            <p:cNvSpPr txBox="1"/>
            <p:nvPr/>
          </p:nvSpPr>
          <p:spPr>
            <a:xfrm>
              <a:off x="5770738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Chain Rule</a:t>
              </a:r>
              <a:endParaRPr lang="en-US" sz="800" kern="1200" dirty="0"/>
            </a:p>
          </p:txBody>
        </p:sp>
      </p:grpSp>
      <p:grpSp>
        <p:nvGrpSpPr>
          <p:cNvPr id="396" name="Group 395"/>
          <p:cNvGrpSpPr/>
          <p:nvPr/>
        </p:nvGrpSpPr>
        <p:grpSpPr>
          <a:xfrm>
            <a:off x="7617283" y="1887822"/>
            <a:ext cx="1106388" cy="553194"/>
            <a:chOff x="6916243" y="231092"/>
            <a:chExt cx="1106388" cy="553194"/>
          </a:xfrm>
        </p:grpSpPr>
        <p:sp>
          <p:nvSpPr>
            <p:cNvPr id="439" name="Rounded Rectangle 438"/>
            <p:cNvSpPr/>
            <p:nvPr/>
          </p:nvSpPr>
          <p:spPr>
            <a:xfrm>
              <a:off x="6916243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40" name="Rounded Rectangle 89"/>
            <p:cNvSpPr txBox="1"/>
            <p:nvPr/>
          </p:nvSpPr>
          <p:spPr>
            <a:xfrm>
              <a:off x="6932445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Automatic Differentiation</a:t>
              </a:r>
              <a:endParaRPr lang="en-US" sz="1200" kern="1200" dirty="0"/>
            </a:p>
          </p:txBody>
        </p:sp>
      </p:grpSp>
      <p:sp>
        <p:nvSpPr>
          <p:cNvPr id="397" name="Straight Connector 90"/>
          <p:cNvSpPr/>
          <p:nvPr/>
        </p:nvSpPr>
        <p:spPr>
          <a:xfrm>
            <a:off x="7727922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8" name="Group 397"/>
          <p:cNvGrpSpPr/>
          <p:nvPr/>
        </p:nvGrpSpPr>
        <p:grpSpPr>
          <a:xfrm>
            <a:off x="7838561" y="2579315"/>
            <a:ext cx="885110" cy="553194"/>
            <a:chOff x="7137521" y="922585"/>
            <a:chExt cx="885110" cy="553194"/>
          </a:xfrm>
        </p:grpSpPr>
        <p:sp>
          <p:nvSpPr>
            <p:cNvPr id="437" name="Rounded Rectangle 436"/>
            <p:cNvSpPr/>
            <p:nvPr/>
          </p:nvSpPr>
          <p:spPr>
            <a:xfrm>
              <a:off x="7137521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8" name="Rounded Rectangle 92"/>
            <p:cNvSpPr txBox="1"/>
            <p:nvPr/>
          </p:nvSpPr>
          <p:spPr>
            <a:xfrm>
              <a:off x="7153723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A Simple Example</a:t>
              </a:r>
              <a:endParaRPr lang="en-US" sz="800" kern="1200" dirty="0"/>
            </a:p>
          </p:txBody>
        </p:sp>
      </p:grpSp>
      <p:sp>
        <p:nvSpPr>
          <p:cNvPr id="399" name="Straight Connector 93"/>
          <p:cNvSpPr/>
          <p:nvPr/>
        </p:nvSpPr>
        <p:spPr>
          <a:xfrm>
            <a:off x="7727922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0" name="Group 399"/>
          <p:cNvGrpSpPr/>
          <p:nvPr/>
        </p:nvGrpSpPr>
        <p:grpSpPr>
          <a:xfrm>
            <a:off x="7838561" y="3270807"/>
            <a:ext cx="885110" cy="553194"/>
            <a:chOff x="7137521" y="1614077"/>
            <a:chExt cx="885110" cy="553194"/>
          </a:xfrm>
        </p:grpSpPr>
        <p:sp>
          <p:nvSpPr>
            <p:cNvPr id="435" name="Rounded Rectangle 434"/>
            <p:cNvSpPr/>
            <p:nvPr/>
          </p:nvSpPr>
          <p:spPr>
            <a:xfrm>
              <a:off x="7137521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6" name="Rounded Rectangle 95"/>
            <p:cNvSpPr txBox="1"/>
            <p:nvPr/>
          </p:nvSpPr>
          <p:spPr>
            <a:xfrm>
              <a:off x="7153723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Backward for Non-Scalar Variables</a:t>
              </a:r>
              <a:endParaRPr lang="en-US" sz="800" kern="1200" dirty="0"/>
            </a:p>
          </p:txBody>
        </p:sp>
      </p:grpSp>
      <p:sp>
        <p:nvSpPr>
          <p:cNvPr id="401" name="Straight Connector 96"/>
          <p:cNvSpPr/>
          <p:nvPr/>
        </p:nvSpPr>
        <p:spPr>
          <a:xfrm>
            <a:off x="7727922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2" name="Group 401"/>
          <p:cNvGrpSpPr/>
          <p:nvPr/>
        </p:nvGrpSpPr>
        <p:grpSpPr>
          <a:xfrm>
            <a:off x="7838561" y="3962300"/>
            <a:ext cx="885110" cy="553194"/>
            <a:chOff x="7137521" y="2305570"/>
            <a:chExt cx="885110" cy="553194"/>
          </a:xfrm>
        </p:grpSpPr>
        <p:sp>
          <p:nvSpPr>
            <p:cNvPr id="433" name="Rounded Rectangle 432"/>
            <p:cNvSpPr/>
            <p:nvPr/>
          </p:nvSpPr>
          <p:spPr>
            <a:xfrm>
              <a:off x="7137521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4" name="Rounded Rectangle 98"/>
            <p:cNvSpPr txBox="1"/>
            <p:nvPr/>
          </p:nvSpPr>
          <p:spPr>
            <a:xfrm>
              <a:off x="7153723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Detaching Computation</a:t>
              </a:r>
              <a:endParaRPr lang="en-US" sz="800" kern="1200" dirty="0"/>
            </a:p>
          </p:txBody>
        </p:sp>
      </p:grpSp>
      <p:sp>
        <p:nvSpPr>
          <p:cNvPr id="403" name="Straight Connector 99"/>
          <p:cNvSpPr/>
          <p:nvPr/>
        </p:nvSpPr>
        <p:spPr>
          <a:xfrm>
            <a:off x="7727922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4" name="Group 403"/>
          <p:cNvGrpSpPr/>
          <p:nvPr/>
        </p:nvGrpSpPr>
        <p:grpSpPr>
          <a:xfrm>
            <a:off x="7838561" y="4653793"/>
            <a:ext cx="885110" cy="553194"/>
            <a:chOff x="7137521" y="2997063"/>
            <a:chExt cx="885110" cy="553194"/>
          </a:xfrm>
        </p:grpSpPr>
        <p:sp>
          <p:nvSpPr>
            <p:cNvPr id="431" name="Rounded Rectangle 430"/>
            <p:cNvSpPr/>
            <p:nvPr/>
          </p:nvSpPr>
          <p:spPr>
            <a:xfrm>
              <a:off x="7137521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2" name="Rounded Rectangle 101"/>
            <p:cNvSpPr txBox="1"/>
            <p:nvPr/>
          </p:nvSpPr>
          <p:spPr>
            <a:xfrm>
              <a:off x="7153723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Computing the Gradient of Python Control Flow</a:t>
              </a:r>
              <a:endParaRPr lang="en-US" sz="800" kern="1200" dirty="0"/>
            </a:p>
          </p:txBody>
        </p:sp>
      </p:grpSp>
      <p:grpSp>
        <p:nvGrpSpPr>
          <p:cNvPr id="405" name="Group 404"/>
          <p:cNvGrpSpPr/>
          <p:nvPr/>
        </p:nvGrpSpPr>
        <p:grpSpPr>
          <a:xfrm>
            <a:off x="9000269" y="1887822"/>
            <a:ext cx="1106388" cy="553194"/>
            <a:chOff x="8299229" y="231092"/>
            <a:chExt cx="1106388" cy="553194"/>
          </a:xfrm>
        </p:grpSpPr>
        <p:sp>
          <p:nvSpPr>
            <p:cNvPr id="429" name="Rounded Rectangle 428"/>
            <p:cNvSpPr/>
            <p:nvPr/>
          </p:nvSpPr>
          <p:spPr>
            <a:xfrm>
              <a:off x="8299229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0" name="Rounded Rectangle 103"/>
            <p:cNvSpPr txBox="1"/>
            <p:nvPr/>
          </p:nvSpPr>
          <p:spPr>
            <a:xfrm>
              <a:off x="8315431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Probability</a:t>
              </a:r>
              <a:endParaRPr lang="en-US" sz="1200" kern="1200" dirty="0"/>
            </a:p>
          </p:txBody>
        </p:sp>
      </p:grpSp>
      <p:sp>
        <p:nvSpPr>
          <p:cNvPr id="406" name="Straight Connector 104"/>
          <p:cNvSpPr/>
          <p:nvPr/>
        </p:nvSpPr>
        <p:spPr>
          <a:xfrm>
            <a:off x="9110908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7" name="Group 406"/>
          <p:cNvGrpSpPr/>
          <p:nvPr/>
        </p:nvGrpSpPr>
        <p:grpSpPr>
          <a:xfrm>
            <a:off x="9221546" y="2579315"/>
            <a:ext cx="885110" cy="553194"/>
            <a:chOff x="8520506" y="922585"/>
            <a:chExt cx="885110" cy="553194"/>
          </a:xfrm>
        </p:grpSpPr>
        <p:sp>
          <p:nvSpPr>
            <p:cNvPr id="427" name="Rounded Rectangle 426"/>
            <p:cNvSpPr/>
            <p:nvPr/>
          </p:nvSpPr>
          <p:spPr>
            <a:xfrm>
              <a:off x="8520506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8" name="Rounded Rectangle 106"/>
            <p:cNvSpPr txBox="1"/>
            <p:nvPr/>
          </p:nvSpPr>
          <p:spPr>
            <a:xfrm>
              <a:off x="8536708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Basic Probability Theory</a:t>
              </a:r>
              <a:endParaRPr lang="en-US" sz="800" kern="1200" dirty="0"/>
            </a:p>
          </p:txBody>
        </p:sp>
      </p:grpSp>
      <p:sp>
        <p:nvSpPr>
          <p:cNvPr id="408" name="Straight Connector 107"/>
          <p:cNvSpPr/>
          <p:nvPr/>
        </p:nvSpPr>
        <p:spPr>
          <a:xfrm>
            <a:off x="9110908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9" name="Group 408"/>
          <p:cNvGrpSpPr/>
          <p:nvPr/>
        </p:nvGrpSpPr>
        <p:grpSpPr>
          <a:xfrm>
            <a:off x="9221546" y="3270807"/>
            <a:ext cx="885110" cy="553194"/>
            <a:chOff x="8520506" y="1614077"/>
            <a:chExt cx="885110" cy="553194"/>
          </a:xfrm>
        </p:grpSpPr>
        <p:sp>
          <p:nvSpPr>
            <p:cNvPr id="425" name="Rounded Rectangle 424"/>
            <p:cNvSpPr/>
            <p:nvPr/>
          </p:nvSpPr>
          <p:spPr>
            <a:xfrm>
              <a:off x="8520506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6" name="Rounded Rectangle 109"/>
            <p:cNvSpPr txBox="1"/>
            <p:nvPr/>
          </p:nvSpPr>
          <p:spPr>
            <a:xfrm>
              <a:off x="8536708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Dealing with Multiple Random Variables</a:t>
              </a:r>
              <a:endParaRPr lang="en-US" sz="800" kern="1200" dirty="0"/>
            </a:p>
          </p:txBody>
        </p:sp>
      </p:grpSp>
      <p:sp>
        <p:nvSpPr>
          <p:cNvPr id="410" name="Straight Connector 110"/>
          <p:cNvSpPr/>
          <p:nvPr/>
        </p:nvSpPr>
        <p:spPr>
          <a:xfrm>
            <a:off x="9110908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11" name="Group 410"/>
          <p:cNvGrpSpPr/>
          <p:nvPr/>
        </p:nvGrpSpPr>
        <p:grpSpPr>
          <a:xfrm>
            <a:off x="9221546" y="3962300"/>
            <a:ext cx="885110" cy="553194"/>
            <a:chOff x="8520506" y="2305570"/>
            <a:chExt cx="885110" cy="553194"/>
          </a:xfrm>
        </p:grpSpPr>
        <p:sp>
          <p:nvSpPr>
            <p:cNvPr id="423" name="Rounded Rectangle 422"/>
            <p:cNvSpPr/>
            <p:nvPr/>
          </p:nvSpPr>
          <p:spPr>
            <a:xfrm>
              <a:off x="8520506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4" name="Rounded Rectangle 112"/>
            <p:cNvSpPr txBox="1"/>
            <p:nvPr/>
          </p:nvSpPr>
          <p:spPr>
            <a:xfrm>
              <a:off x="8536708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Expectation and Variance</a:t>
              </a:r>
              <a:endParaRPr lang="en-US" sz="800" kern="1200" dirty="0"/>
            </a:p>
          </p:txBody>
        </p:sp>
      </p:grpSp>
      <p:grpSp>
        <p:nvGrpSpPr>
          <p:cNvPr id="412" name="Group 411"/>
          <p:cNvGrpSpPr/>
          <p:nvPr/>
        </p:nvGrpSpPr>
        <p:grpSpPr>
          <a:xfrm>
            <a:off x="10383254" y="1887822"/>
            <a:ext cx="1106388" cy="553194"/>
            <a:chOff x="9682214" y="231092"/>
            <a:chExt cx="1106388" cy="553194"/>
          </a:xfrm>
        </p:grpSpPr>
        <p:sp>
          <p:nvSpPr>
            <p:cNvPr id="421" name="Rounded Rectangle 420"/>
            <p:cNvSpPr/>
            <p:nvPr/>
          </p:nvSpPr>
          <p:spPr>
            <a:xfrm>
              <a:off x="9682214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2" name="Rounded Rectangle 114"/>
            <p:cNvSpPr txBox="1"/>
            <p:nvPr/>
          </p:nvSpPr>
          <p:spPr>
            <a:xfrm>
              <a:off x="9698416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Documentation</a:t>
              </a:r>
              <a:endParaRPr lang="en-US" sz="1200" kern="1200" dirty="0"/>
            </a:p>
          </p:txBody>
        </p:sp>
      </p:grpSp>
      <p:sp>
        <p:nvSpPr>
          <p:cNvPr id="413" name="Straight Connector 115"/>
          <p:cNvSpPr/>
          <p:nvPr/>
        </p:nvSpPr>
        <p:spPr>
          <a:xfrm>
            <a:off x="10493893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14" name="Group 413"/>
          <p:cNvGrpSpPr/>
          <p:nvPr/>
        </p:nvGrpSpPr>
        <p:grpSpPr>
          <a:xfrm>
            <a:off x="10604532" y="2579315"/>
            <a:ext cx="885110" cy="553194"/>
            <a:chOff x="9903492" y="922585"/>
            <a:chExt cx="885110" cy="553194"/>
          </a:xfrm>
        </p:grpSpPr>
        <p:sp>
          <p:nvSpPr>
            <p:cNvPr id="419" name="Rounded Rectangle 418"/>
            <p:cNvSpPr/>
            <p:nvPr/>
          </p:nvSpPr>
          <p:spPr>
            <a:xfrm>
              <a:off x="9903492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0" name="Rounded Rectangle 117"/>
            <p:cNvSpPr txBox="1"/>
            <p:nvPr/>
          </p:nvSpPr>
          <p:spPr>
            <a:xfrm>
              <a:off x="9919694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Finding All the Functions and Classes in a Module</a:t>
              </a:r>
              <a:endParaRPr lang="en-US" sz="800" kern="1200" dirty="0"/>
            </a:p>
          </p:txBody>
        </p:sp>
      </p:grpSp>
      <p:sp>
        <p:nvSpPr>
          <p:cNvPr id="415" name="Straight Connector 118"/>
          <p:cNvSpPr/>
          <p:nvPr/>
        </p:nvSpPr>
        <p:spPr>
          <a:xfrm>
            <a:off x="10493893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16" name="Group 415"/>
          <p:cNvGrpSpPr/>
          <p:nvPr/>
        </p:nvGrpSpPr>
        <p:grpSpPr>
          <a:xfrm>
            <a:off x="10604532" y="3270807"/>
            <a:ext cx="885110" cy="553194"/>
            <a:chOff x="9903492" y="1614077"/>
            <a:chExt cx="885110" cy="553194"/>
          </a:xfrm>
        </p:grpSpPr>
        <p:sp>
          <p:nvSpPr>
            <p:cNvPr id="417" name="Rounded Rectangle 416"/>
            <p:cNvSpPr/>
            <p:nvPr/>
          </p:nvSpPr>
          <p:spPr>
            <a:xfrm>
              <a:off x="9903492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18" name="Rounded Rectangle 120"/>
            <p:cNvSpPr txBox="1"/>
            <p:nvPr/>
          </p:nvSpPr>
          <p:spPr>
            <a:xfrm>
              <a:off x="9919694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Finding the Usage of Specific Functions and Classes</a:t>
              </a:r>
              <a:endParaRPr lang="en-US" sz="800" kern="1200" dirty="0"/>
            </a:p>
          </p:txBody>
        </p:sp>
      </p:grpSp>
      <p:cxnSp>
        <p:nvCxnSpPr>
          <p:cNvPr id="501" name="Curved Connector 500"/>
          <p:cNvCxnSpPr>
            <a:endCxn id="500" idx="0"/>
          </p:cNvCxnSpPr>
          <p:nvPr/>
        </p:nvCxnSpPr>
        <p:spPr>
          <a:xfrm rot="10800000" flipV="1">
            <a:off x="1255552" y="1573438"/>
            <a:ext cx="4717259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Curved Connector 501"/>
          <p:cNvCxnSpPr>
            <a:endCxn id="485" idx="0"/>
          </p:cNvCxnSpPr>
          <p:nvPr/>
        </p:nvCxnSpPr>
        <p:spPr>
          <a:xfrm rot="10800000" flipV="1">
            <a:off x="2638536" y="1573438"/>
            <a:ext cx="3334274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Curved Connector 503"/>
          <p:cNvCxnSpPr>
            <a:endCxn id="478" idx="0"/>
          </p:cNvCxnSpPr>
          <p:nvPr/>
        </p:nvCxnSpPr>
        <p:spPr>
          <a:xfrm rot="10800000" flipV="1">
            <a:off x="4021522" y="1573438"/>
            <a:ext cx="1951289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Curved Connector 505"/>
          <p:cNvCxnSpPr>
            <a:endCxn id="464" idx="0"/>
          </p:cNvCxnSpPr>
          <p:nvPr/>
        </p:nvCxnSpPr>
        <p:spPr>
          <a:xfrm rot="10800000" flipV="1">
            <a:off x="5404508" y="1573438"/>
            <a:ext cx="568303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Curved Connector 507"/>
          <p:cNvCxnSpPr>
            <a:endCxn id="450" idx="0"/>
          </p:cNvCxnSpPr>
          <p:nvPr/>
        </p:nvCxnSpPr>
        <p:spPr>
          <a:xfrm>
            <a:off x="5972810" y="1573439"/>
            <a:ext cx="814682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Curved Connector 509"/>
          <p:cNvCxnSpPr>
            <a:endCxn id="439" idx="0"/>
          </p:cNvCxnSpPr>
          <p:nvPr/>
        </p:nvCxnSpPr>
        <p:spPr>
          <a:xfrm>
            <a:off x="5972810" y="1573439"/>
            <a:ext cx="2197667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Curved Connector 511"/>
          <p:cNvCxnSpPr>
            <a:endCxn id="429" idx="0"/>
          </p:cNvCxnSpPr>
          <p:nvPr/>
        </p:nvCxnSpPr>
        <p:spPr>
          <a:xfrm>
            <a:off x="5972810" y="1573439"/>
            <a:ext cx="3580653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Curved Connector 513"/>
          <p:cNvCxnSpPr>
            <a:endCxn id="421" idx="0"/>
          </p:cNvCxnSpPr>
          <p:nvPr/>
        </p:nvCxnSpPr>
        <p:spPr>
          <a:xfrm>
            <a:off x="5972810" y="1573439"/>
            <a:ext cx="4963638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Oval 171"/>
          <p:cNvSpPr/>
          <p:nvPr/>
        </p:nvSpPr>
        <p:spPr>
          <a:xfrm>
            <a:off x="4764534" y="4495452"/>
            <a:ext cx="1502968" cy="869874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74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dirty="0"/>
              <a:t>Matrix-Matrix Multiplication</a:t>
            </a:r>
            <a:endParaRPr lang="en-US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18402" y="1008835"/>
                <a:ext cx="11904221" cy="23946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Say that we have two matrices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:</a:t>
                </a:r>
              </a:p>
              <a:p>
                <a:r>
                  <a:rPr lang="en-GB" sz="1900" dirty="0">
                    <a:solidFill>
                      <a:srgbClr val="002060"/>
                    </a:solidFill>
                  </a:rPr>
                  <a:t>	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		</a:t>
                </a:r>
              </a:p>
              <a:p>
                <a:r>
                  <a:rPr lang="en-GB" sz="1900" dirty="0">
                    <a:solidFill>
                      <a:srgbClr val="002060"/>
                    </a:solidFill>
                  </a:rPr>
                  <a:t>	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a:rPr lang="en-US" sz="19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9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19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19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19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9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9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9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9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9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9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9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19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9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9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9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9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9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9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9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9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9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9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19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19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19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19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19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9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9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9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9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9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9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9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9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9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9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9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9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𝑛𝑘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19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sz="19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sz="19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19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9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9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19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19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9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9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9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9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9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9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9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19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9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9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9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9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9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9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9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9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9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9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19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19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19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19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19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9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9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9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19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9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9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9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19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9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9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9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9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𝑘𝑚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GB" sz="1600" b="1" dirty="0" smtClean="0">
                    <a:solidFill>
                      <a:srgbClr val="002060"/>
                    </a:solidFill>
                  </a:rPr>
                  <a:t>  			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(2.3.7)</a:t>
                </a:r>
              </a:p>
              <a:p>
                <a:endParaRPr lang="en-GB" sz="1900" b="1" dirty="0">
                  <a:solidFill>
                    <a:srgbClr val="002060"/>
                  </a:solidFill>
                </a:endParaRPr>
              </a:p>
              <a:p>
                <a:endParaRPr lang="en-GB" sz="19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402" y="1008835"/>
                <a:ext cx="11904221" cy="2394695"/>
              </a:xfrm>
              <a:prstGeom prst="rect">
                <a:avLst/>
              </a:prstGeom>
              <a:blipFill>
                <a:blip r:embed="rId3"/>
                <a:stretch>
                  <a:fillRect l="-358" t="-10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18402" y="2887395"/>
                <a:ext cx="11904221" cy="20101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To produce the matrix product </a:t>
                </a:r>
                <a14:m>
                  <m:oMath xmlns:m="http://schemas.openxmlformats.org/officeDocument/2006/math">
                    <m:r>
                      <a:rPr lang="en-GB" sz="19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GB" sz="19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9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𝑨𝑩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, </a:t>
                </a:r>
                <a:r>
                  <a:rPr lang="en-GB" sz="1900" dirty="0">
                    <a:solidFill>
                      <a:srgbClr val="002060"/>
                    </a:solidFill>
                  </a:rPr>
                  <a:t>it is easiest to think of </a:t>
                </a:r>
                <a14:m>
                  <m:oMath xmlns:m="http://schemas.openxmlformats.org/officeDocument/2006/math">
                    <m:r>
                      <a:rPr lang="en-GB" sz="19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GB" sz="1900" dirty="0">
                    <a:solidFill>
                      <a:srgbClr val="002060"/>
                    </a:solidFill>
                  </a:rPr>
                  <a:t>in terms of its row vectors and </a:t>
                </a:r>
                <a14:m>
                  <m:oMath xmlns:m="http://schemas.openxmlformats.org/officeDocument/2006/math">
                    <m:r>
                      <a:rPr lang="en-GB" sz="19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GB" sz="1900" dirty="0">
                    <a:solidFill>
                      <a:srgbClr val="002060"/>
                    </a:solidFill>
                  </a:rPr>
                  <a:t>in terms of its </a:t>
                </a:r>
                <a:br>
                  <a:rPr lang="en-GB" sz="1900" dirty="0">
                    <a:solidFill>
                      <a:srgbClr val="002060"/>
                    </a:solidFill>
                  </a:rPr>
                </a:br>
                <a:r>
                  <a:rPr lang="en-GB" sz="1900" dirty="0" smtClean="0">
                    <a:solidFill>
                      <a:srgbClr val="002060"/>
                    </a:solidFill>
                  </a:rPr>
                  <a:t>column </a:t>
                </a:r>
                <a:r>
                  <a:rPr lang="en-GB" sz="1900" dirty="0">
                    <a:solidFill>
                      <a:srgbClr val="002060"/>
                    </a:solidFill>
                  </a:rPr>
                  <a:t>vectors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:</a:t>
                </a:r>
              </a:p>
              <a:p>
                <a:r>
                  <a:rPr lang="en-GB" sz="1900" dirty="0">
                    <a:solidFill>
                      <a:srgbClr val="002060"/>
                    </a:solidFill>
                  </a:rPr>
                  <a:t>	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			</a:t>
                </a:r>
                <a:r>
                  <a:rPr lang="en-US" sz="1900" b="1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9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19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9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US" sz="19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19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19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m:rPr>
                                      <m:nor/>
                                    </m:rPr>
                                    <a:rPr lang="en-US" sz="1900"/>
                                    <m:t>⊤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sz="19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19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sz="19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  <m:sup>
                                  <m:r>
                                    <m:rPr>
                                      <m:nor/>
                                    </m:rPr>
                                    <a:rPr lang="en-US" sz="1900"/>
                                    <m:t>⊤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r>
                                <a:rPr lang="en-US" sz="19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sz="19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19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sz="19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𝒎</m:t>
                                  </m:r>
                                </m:sub>
                                <m:sup>
                                  <m:r>
                                    <m:rPr>
                                      <m:nor/>
                                    </m:rPr>
                                    <a:rPr lang="en-US" sz="1900"/>
                                    <m:t>⊤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  <m:r>
                      <a:rPr lang="en-US" sz="19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a:rPr lang="en-US" sz="19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sz="19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19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900" b="1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1900" b="1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1900" b="1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900" b="1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900" b="1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sz="1900" b="1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900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900" b="1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900" b="1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sz="1900" b="1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𝒎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				(2.3.8)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402" y="2887395"/>
                <a:ext cx="11904221" cy="2010166"/>
              </a:xfrm>
              <a:prstGeom prst="rect">
                <a:avLst/>
              </a:prstGeom>
              <a:blipFill>
                <a:blip r:embed="rId4"/>
                <a:stretch>
                  <a:fillRect l="-358" t="-15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18402" y="4904578"/>
                <a:ext cx="11904221" cy="21022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Then the matrix product </a:t>
                </a:r>
                <a14:m>
                  <m:oMath xmlns:m="http://schemas.openxmlformats.org/officeDocument/2006/math">
                    <m:r>
                      <a:rPr lang="en-GB" sz="19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GB" sz="1900" i="1" dirty="0" err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GB" sz="1900" i="1" dirty="0" err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sz="1900" i="1" dirty="0" err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GB" sz="1900" i="1" dirty="0" err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is </a:t>
                </a:r>
                <a:r>
                  <a:rPr lang="en-GB" sz="1900" dirty="0">
                    <a:solidFill>
                      <a:srgbClr val="002060"/>
                    </a:solidFill>
                  </a:rPr>
                  <a:t>produced as we simply compute each element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GB" sz="1900" dirty="0">
                    <a:solidFill>
                      <a:srgbClr val="002060"/>
                    </a:solidFill>
                  </a:rPr>
                  <a:t>as the dot product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sz="1900" i="1" dirty="0" err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sz="1900" i="1" dirty="0" err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bSup>
                    <m:sSub>
                      <m:sSubPr>
                        <m:ctrlP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900" i="1" dirty="0" err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GB" sz="1900" i="1" dirty="0" err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:</a:t>
                </a:r>
              </a:p>
              <a:p>
                <a:r>
                  <a:rPr lang="en-GB" sz="1900" dirty="0">
                    <a:solidFill>
                      <a:srgbClr val="002060"/>
                    </a:solidFill>
                  </a:rPr>
                  <a:t>	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a:rPr lang="en-US" sz="19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9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𝑨𝑩</m:t>
                    </m:r>
                    <m:r>
                      <a:rPr lang="en-US" sz="19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US" sz="20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0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m:rPr>
                                      <m:nor/>
                                    </m:rPr>
                                    <a:rPr lang="en-US" sz="2000"/>
                                    <m:t>⊤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sz="20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  <m:sup>
                                  <m:r>
                                    <m:rPr>
                                      <m:nor/>
                                    </m:rPr>
                                    <a:rPr lang="en-US" sz="2000"/>
                                    <m:t>⊤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sz="20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𝒎</m:t>
                                  </m:r>
                                </m:sub>
                                <m:sup>
                                  <m:r>
                                    <m:rPr>
                                      <m:nor/>
                                    </m:rPr>
                                    <a:rPr lang="en-US" sz="2000"/>
                                    <m:t>⊤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r>
                  <a:rPr lang="en-GB" sz="1900" b="1" dirty="0" smtClean="0">
                    <a:solidFill>
                      <a:srgbClr val="002060"/>
                    </a:solidFill>
                  </a:rPr>
                  <a:t>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b="1" i="1" dirty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b="1" i="1" dirty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000" b="1" i="1" dirty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b="1" i="1" dirty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 dirty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sz="2000" b="1" i="1" dirty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0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000" b="1" i="1" dirty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 dirty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sz="2000" b="1" i="1" dirty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𝒎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0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US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m:rPr>
                                      <m:nor/>
                                    </m:rPr>
                                    <a:rPr lang="en-US"/>
                                    <m:t>⊤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Sup>
                                <m:sSubSupPr>
                                  <m:ctrlP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m:rPr>
                                      <m:nor/>
                                    </m:rPr>
                                    <a:rPr lang="en-US" sz="2000"/>
                                    <m:t>⊤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m:rPr>
                                      <m:nor/>
                                    </m:rPr>
                                    <a:rPr lang="en-US" sz="2000"/>
                                    <m:t>⊤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m:rPr>
                                      <m:nor/>
                                    </m:rPr>
                                    <a:rPr lang="en-US" sz="2000"/>
                                    <m:t>⊤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Sup>
                                <m:sSubSupPr>
                                  <m:ctrlP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m:rPr>
                                      <m:nor/>
                                    </m:rPr>
                                    <a:rPr lang="en-US" sz="2000"/>
                                    <m:t>⊤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m:rPr>
                                      <m:nor/>
                                    </m:rPr>
                                    <a:rPr lang="en-US" sz="2000"/>
                                    <m:t>⊤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sz="200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m:rPr>
                                      <m:nor/>
                                    </m:rPr>
                                    <a:rPr lang="en-US" sz="2000"/>
                                    <m:t>⊤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Sup>
                                <m:sSubSupPr>
                                  <m:ctrlP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m:rPr>
                                      <m:nor/>
                                    </m:rPr>
                                    <a:rPr lang="en-US" sz="2000"/>
                                    <m:t>⊤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sz="200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m:rPr>
                                      <m:nor/>
                                    </m:rPr>
                                    <a:rPr lang="en-US" sz="2000"/>
                                    <m:t>⊤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		(2.3.9)</a:t>
                </a:r>
                <a:endParaRPr lang="en-GB" sz="1900" dirty="0">
                  <a:solidFill>
                    <a:srgbClr val="002060"/>
                  </a:solidFill>
                </a:endParaRPr>
              </a:p>
              <a:p>
                <a:endParaRPr lang="en-GB" sz="1900" b="1" dirty="0" smtClean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402" y="4904578"/>
                <a:ext cx="11904221" cy="2102242"/>
              </a:xfrm>
              <a:prstGeom prst="rect">
                <a:avLst/>
              </a:prstGeom>
              <a:blipFill>
                <a:blip r:embed="rId5"/>
                <a:stretch>
                  <a:fillRect l="-358" t="-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0147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dirty="0"/>
              <a:t>Matrix-Matrix Multiplication</a:t>
            </a:r>
            <a:endParaRPr lang="en-US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18402" y="1484697"/>
                <a:ext cx="11012502" cy="6771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>
                    <a:solidFill>
                      <a:srgbClr val="002060"/>
                    </a:solidFill>
                  </a:rPr>
                  <a:t>We can think of the matrix-matrix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multiplication </a:t>
                </a:r>
                <a14:m>
                  <m:oMath xmlns:m="http://schemas.openxmlformats.org/officeDocument/2006/math">
                    <m:r>
                      <a:rPr lang="en-GB" sz="19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𝑨𝑩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GB" sz="1900" dirty="0">
                    <a:solidFill>
                      <a:srgbClr val="002060"/>
                    </a:solidFill>
                  </a:rPr>
                  <a:t>as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performing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GB" sz="1900" dirty="0">
                    <a:solidFill>
                      <a:srgbClr val="002060"/>
                    </a:solidFill>
                  </a:rPr>
                  <a:t>matrix-vector products and stitching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/>
                </a:r>
                <a:br>
                  <a:rPr lang="en-GB" sz="1900" dirty="0" smtClean="0">
                    <a:solidFill>
                      <a:srgbClr val="002060"/>
                    </a:solidFill>
                  </a:rPr>
                </a:br>
                <a:r>
                  <a:rPr lang="en-GB" sz="1900" dirty="0" smtClean="0">
                    <a:solidFill>
                      <a:srgbClr val="002060"/>
                    </a:solidFill>
                  </a:rPr>
                  <a:t>the </a:t>
                </a:r>
                <a:r>
                  <a:rPr lang="en-GB" sz="1900" dirty="0">
                    <a:solidFill>
                      <a:srgbClr val="002060"/>
                    </a:solidFill>
                  </a:rPr>
                  <a:t>results together to form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an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matrix.</a:t>
                </a:r>
                <a:endParaRPr lang="en-GB" sz="19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402" y="1484697"/>
                <a:ext cx="11012502" cy="677108"/>
              </a:xfrm>
              <a:prstGeom prst="rect">
                <a:avLst/>
              </a:prstGeom>
              <a:blipFill>
                <a:blip r:embed="rId3"/>
                <a:stretch>
                  <a:fillRect l="-387" t="-4505" b="-153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434" name="Picture 2" descr="Transformations - OpenT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934" y="2311206"/>
            <a:ext cx="9342988" cy="1957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013241" y="4291603"/>
            <a:ext cx="173637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hlinkClick r:id="rId5"/>
              </a:rPr>
              <a:t>Matrix-Matrix Multiplication</a:t>
            </a:r>
            <a:endParaRPr lang="en-US" sz="1050" dirty="0"/>
          </a:p>
        </p:txBody>
      </p:sp>
      <p:sp>
        <p:nvSpPr>
          <p:cNvPr id="8" name="TextBox 7"/>
          <p:cNvSpPr txBox="1"/>
          <p:nvPr/>
        </p:nvSpPr>
        <p:spPr>
          <a:xfrm>
            <a:off x="118402" y="4660215"/>
            <a:ext cx="737701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In the following snippet, we perform matrix multiplication on </a:t>
            </a:r>
            <a:r>
              <a:rPr lang="en-GB" sz="1900" b="1" dirty="0">
                <a:solidFill>
                  <a:srgbClr val="002060"/>
                </a:solidFill>
              </a:rPr>
              <a:t>A</a:t>
            </a:r>
            <a:r>
              <a:rPr lang="en-GB" sz="1900" dirty="0">
                <a:solidFill>
                  <a:srgbClr val="002060"/>
                </a:solidFill>
              </a:rPr>
              <a:t> and </a:t>
            </a:r>
            <a:r>
              <a:rPr lang="en-GB" sz="1900" b="1" dirty="0">
                <a:solidFill>
                  <a:srgbClr val="002060"/>
                </a:solidFill>
              </a:rPr>
              <a:t>B</a:t>
            </a:r>
            <a:r>
              <a:rPr lang="en-GB" sz="1900" dirty="0">
                <a:solidFill>
                  <a:srgbClr val="002060"/>
                </a:solidFill>
              </a:rPr>
              <a:t>.</a:t>
            </a:r>
            <a:endParaRPr lang="en-GB" sz="1900" b="1" dirty="0">
              <a:solidFill>
                <a:srgbClr val="00206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6530" y="5159632"/>
            <a:ext cx="11028783" cy="58477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B 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np.ones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shape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AE81FF"/>
                </a:solidFill>
                <a:latin typeface="Courier New" panose="02070309020205020404" pitchFamily="49" charset="0"/>
              </a:rPr>
              <a:t>4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AE81FF"/>
                </a:solidFill>
                <a:latin typeface="Courier New" panose="02070309020205020404" pitchFamily="49" charset="0"/>
              </a:rPr>
              <a:t>3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))</a:t>
            </a:r>
            <a:endParaRPr lang="en-US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np.dot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A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B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sz="16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649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Contents</a:t>
            </a:r>
            <a:endParaRPr lang="en-US" sz="48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4670878" y="1071155"/>
            <a:ext cx="2516777" cy="47548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CH2</a:t>
            </a:r>
            <a:endParaRPr lang="en-US" sz="2000" dirty="0"/>
          </a:p>
        </p:txBody>
      </p:sp>
      <p:grpSp>
        <p:nvGrpSpPr>
          <p:cNvPr id="341" name="Group 340"/>
          <p:cNvGrpSpPr/>
          <p:nvPr/>
        </p:nvGrpSpPr>
        <p:grpSpPr>
          <a:xfrm>
            <a:off x="702357" y="1887822"/>
            <a:ext cx="1106388" cy="553194"/>
            <a:chOff x="1317" y="231092"/>
            <a:chExt cx="1106388" cy="553194"/>
          </a:xfrm>
        </p:grpSpPr>
        <p:sp>
          <p:nvSpPr>
            <p:cNvPr id="499" name="Rounded Rectangle 498"/>
            <p:cNvSpPr/>
            <p:nvPr/>
          </p:nvSpPr>
          <p:spPr>
            <a:xfrm>
              <a:off x="1317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00" name="Rounded Rectangle 4"/>
            <p:cNvSpPr txBox="1"/>
            <p:nvPr/>
          </p:nvSpPr>
          <p:spPr>
            <a:xfrm>
              <a:off x="17519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Data Manipulation</a:t>
              </a:r>
              <a:endParaRPr lang="en-US" sz="1200" kern="1200" dirty="0"/>
            </a:p>
          </p:txBody>
        </p:sp>
      </p:grpSp>
      <p:sp>
        <p:nvSpPr>
          <p:cNvPr id="342" name="Straight Connector 5"/>
          <p:cNvSpPr/>
          <p:nvPr/>
        </p:nvSpPr>
        <p:spPr>
          <a:xfrm>
            <a:off x="812995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3" name="Group 342"/>
          <p:cNvGrpSpPr/>
          <p:nvPr/>
        </p:nvGrpSpPr>
        <p:grpSpPr>
          <a:xfrm>
            <a:off x="923634" y="2579315"/>
            <a:ext cx="885110" cy="553194"/>
            <a:chOff x="222594" y="922585"/>
            <a:chExt cx="885110" cy="553194"/>
          </a:xfrm>
        </p:grpSpPr>
        <p:sp>
          <p:nvSpPr>
            <p:cNvPr id="497" name="Rounded Rectangle 496"/>
            <p:cNvSpPr/>
            <p:nvPr/>
          </p:nvSpPr>
          <p:spPr>
            <a:xfrm>
              <a:off x="222594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8" name="Rounded Rectangle 7"/>
            <p:cNvSpPr txBox="1"/>
            <p:nvPr/>
          </p:nvSpPr>
          <p:spPr>
            <a:xfrm>
              <a:off x="238796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Getting Started</a:t>
              </a:r>
              <a:endParaRPr lang="en-US" sz="800" kern="1200" dirty="0"/>
            </a:p>
          </p:txBody>
        </p:sp>
      </p:grpSp>
      <p:sp>
        <p:nvSpPr>
          <p:cNvPr id="344" name="Straight Connector 8"/>
          <p:cNvSpPr/>
          <p:nvPr/>
        </p:nvSpPr>
        <p:spPr>
          <a:xfrm>
            <a:off x="812995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5" name="Group 344"/>
          <p:cNvGrpSpPr/>
          <p:nvPr/>
        </p:nvGrpSpPr>
        <p:grpSpPr>
          <a:xfrm>
            <a:off x="923634" y="3270807"/>
            <a:ext cx="885110" cy="553194"/>
            <a:chOff x="222594" y="1614077"/>
            <a:chExt cx="885110" cy="553194"/>
          </a:xfrm>
        </p:grpSpPr>
        <p:sp>
          <p:nvSpPr>
            <p:cNvPr id="495" name="Rounded Rectangle 494"/>
            <p:cNvSpPr/>
            <p:nvPr/>
          </p:nvSpPr>
          <p:spPr>
            <a:xfrm>
              <a:off x="222594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6" name="Rounded Rectangle 10"/>
            <p:cNvSpPr txBox="1"/>
            <p:nvPr/>
          </p:nvSpPr>
          <p:spPr>
            <a:xfrm>
              <a:off x="238796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Operations</a:t>
              </a:r>
              <a:endParaRPr lang="en-US" sz="800" kern="1200" dirty="0"/>
            </a:p>
          </p:txBody>
        </p:sp>
      </p:grpSp>
      <p:sp>
        <p:nvSpPr>
          <p:cNvPr id="346" name="Straight Connector 11"/>
          <p:cNvSpPr/>
          <p:nvPr/>
        </p:nvSpPr>
        <p:spPr>
          <a:xfrm>
            <a:off x="812995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7" name="Group 346"/>
          <p:cNvGrpSpPr/>
          <p:nvPr/>
        </p:nvGrpSpPr>
        <p:grpSpPr>
          <a:xfrm>
            <a:off x="923634" y="3962300"/>
            <a:ext cx="885110" cy="553194"/>
            <a:chOff x="222594" y="2305570"/>
            <a:chExt cx="885110" cy="553194"/>
          </a:xfrm>
        </p:grpSpPr>
        <p:sp>
          <p:nvSpPr>
            <p:cNvPr id="493" name="Rounded Rectangle 492"/>
            <p:cNvSpPr/>
            <p:nvPr/>
          </p:nvSpPr>
          <p:spPr>
            <a:xfrm>
              <a:off x="222594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4" name="Rounded Rectangle 13"/>
            <p:cNvSpPr txBox="1"/>
            <p:nvPr/>
          </p:nvSpPr>
          <p:spPr>
            <a:xfrm>
              <a:off x="238796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Broadcasting Mechanism</a:t>
              </a:r>
              <a:endParaRPr lang="en-US" sz="800" kern="1200" dirty="0"/>
            </a:p>
          </p:txBody>
        </p:sp>
      </p:grpSp>
      <p:sp>
        <p:nvSpPr>
          <p:cNvPr id="348" name="Straight Connector 14"/>
          <p:cNvSpPr/>
          <p:nvPr/>
        </p:nvSpPr>
        <p:spPr>
          <a:xfrm>
            <a:off x="812995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9" name="Group 348"/>
          <p:cNvGrpSpPr/>
          <p:nvPr/>
        </p:nvGrpSpPr>
        <p:grpSpPr>
          <a:xfrm>
            <a:off x="923634" y="4653793"/>
            <a:ext cx="885110" cy="553194"/>
            <a:chOff x="222594" y="2997063"/>
            <a:chExt cx="885110" cy="553194"/>
          </a:xfrm>
        </p:grpSpPr>
        <p:sp>
          <p:nvSpPr>
            <p:cNvPr id="491" name="Rounded Rectangle 490"/>
            <p:cNvSpPr/>
            <p:nvPr/>
          </p:nvSpPr>
          <p:spPr>
            <a:xfrm>
              <a:off x="222594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2" name="Rounded Rectangle 16"/>
            <p:cNvSpPr txBox="1"/>
            <p:nvPr/>
          </p:nvSpPr>
          <p:spPr>
            <a:xfrm>
              <a:off x="238796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Indexing and </a:t>
              </a:r>
              <a:br>
                <a:rPr lang="en-US" sz="800" kern="1200" dirty="0" smtClean="0"/>
              </a:br>
              <a:r>
                <a:rPr lang="en-US" sz="800" kern="1200" dirty="0" smtClean="0"/>
                <a:t>Slicing</a:t>
              </a:r>
              <a:endParaRPr lang="en-US" sz="800" kern="1200" dirty="0"/>
            </a:p>
          </p:txBody>
        </p:sp>
      </p:grpSp>
      <p:sp>
        <p:nvSpPr>
          <p:cNvPr id="350" name="Straight Connector 17"/>
          <p:cNvSpPr/>
          <p:nvPr/>
        </p:nvSpPr>
        <p:spPr>
          <a:xfrm>
            <a:off x="812995" y="2441016"/>
            <a:ext cx="110638" cy="318086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180866"/>
                </a:lnTo>
                <a:lnTo>
                  <a:pt x="110638" y="318086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1" name="Group 350"/>
          <p:cNvGrpSpPr/>
          <p:nvPr/>
        </p:nvGrpSpPr>
        <p:grpSpPr>
          <a:xfrm>
            <a:off x="923634" y="5345285"/>
            <a:ext cx="885110" cy="553194"/>
            <a:chOff x="222594" y="3688555"/>
            <a:chExt cx="885110" cy="553194"/>
          </a:xfrm>
        </p:grpSpPr>
        <p:sp>
          <p:nvSpPr>
            <p:cNvPr id="489" name="Rounded Rectangle 488"/>
            <p:cNvSpPr/>
            <p:nvPr/>
          </p:nvSpPr>
          <p:spPr>
            <a:xfrm>
              <a:off x="222594" y="368855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0" name="Rounded Rectangle 19"/>
            <p:cNvSpPr txBox="1"/>
            <p:nvPr/>
          </p:nvSpPr>
          <p:spPr>
            <a:xfrm>
              <a:off x="238796" y="370475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Saving Memory</a:t>
              </a:r>
              <a:endParaRPr lang="en-US" sz="800" kern="1200" dirty="0"/>
            </a:p>
          </p:txBody>
        </p:sp>
      </p:grpSp>
      <p:sp>
        <p:nvSpPr>
          <p:cNvPr id="352" name="Straight Connector 20"/>
          <p:cNvSpPr/>
          <p:nvPr/>
        </p:nvSpPr>
        <p:spPr>
          <a:xfrm>
            <a:off x="812995" y="2441016"/>
            <a:ext cx="110638" cy="387235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872358"/>
                </a:lnTo>
                <a:lnTo>
                  <a:pt x="110638" y="387235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3" name="Group 352"/>
          <p:cNvGrpSpPr/>
          <p:nvPr/>
        </p:nvGrpSpPr>
        <p:grpSpPr>
          <a:xfrm>
            <a:off x="923634" y="6036778"/>
            <a:ext cx="885110" cy="553194"/>
            <a:chOff x="222594" y="4380048"/>
            <a:chExt cx="885110" cy="553194"/>
          </a:xfrm>
        </p:grpSpPr>
        <p:sp>
          <p:nvSpPr>
            <p:cNvPr id="487" name="Rounded Rectangle 486"/>
            <p:cNvSpPr/>
            <p:nvPr/>
          </p:nvSpPr>
          <p:spPr>
            <a:xfrm>
              <a:off x="222594" y="4380048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8" name="Rounded Rectangle 22"/>
            <p:cNvSpPr txBox="1"/>
            <p:nvPr/>
          </p:nvSpPr>
          <p:spPr>
            <a:xfrm>
              <a:off x="238796" y="4396250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Conversion to Other Python Objects</a:t>
              </a:r>
              <a:endParaRPr lang="en-US" sz="800" kern="1200" dirty="0"/>
            </a:p>
          </p:txBody>
        </p:sp>
      </p:grpSp>
      <p:grpSp>
        <p:nvGrpSpPr>
          <p:cNvPr id="354" name="Group 353"/>
          <p:cNvGrpSpPr/>
          <p:nvPr/>
        </p:nvGrpSpPr>
        <p:grpSpPr>
          <a:xfrm>
            <a:off x="2085342" y="1887822"/>
            <a:ext cx="1106388" cy="553194"/>
            <a:chOff x="1384302" y="231092"/>
            <a:chExt cx="1106388" cy="553194"/>
          </a:xfrm>
        </p:grpSpPr>
        <p:sp>
          <p:nvSpPr>
            <p:cNvPr id="485" name="Rounded Rectangle 484"/>
            <p:cNvSpPr/>
            <p:nvPr/>
          </p:nvSpPr>
          <p:spPr>
            <a:xfrm>
              <a:off x="1384302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6" name="Rounded Rectangle 24"/>
            <p:cNvSpPr txBox="1"/>
            <p:nvPr/>
          </p:nvSpPr>
          <p:spPr>
            <a:xfrm>
              <a:off x="1400504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Data Preprocessing</a:t>
              </a:r>
              <a:endParaRPr lang="en-US" sz="1200" kern="1200" dirty="0"/>
            </a:p>
          </p:txBody>
        </p:sp>
      </p:grpSp>
      <p:sp>
        <p:nvSpPr>
          <p:cNvPr id="355" name="Straight Connector 25"/>
          <p:cNvSpPr/>
          <p:nvPr/>
        </p:nvSpPr>
        <p:spPr>
          <a:xfrm>
            <a:off x="2195981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6" name="Group 355"/>
          <p:cNvGrpSpPr/>
          <p:nvPr/>
        </p:nvGrpSpPr>
        <p:grpSpPr>
          <a:xfrm>
            <a:off x="2306620" y="2579315"/>
            <a:ext cx="885110" cy="553194"/>
            <a:chOff x="1605580" y="922585"/>
            <a:chExt cx="885110" cy="553194"/>
          </a:xfrm>
        </p:grpSpPr>
        <p:sp>
          <p:nvSpPr>
            <p:cNvPr id="483" name="Rounded Rectangle 482"/>
            <p:cNvSpPr/>
            <p:nvPr/>
          </p:nvSpPr>
          <p:spPr>
            <a:xfrm>
              <a:off x="1605580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4" name="Rounded Rectangle 27"/>
            <p:cNvSpPr txBox="1"/>
            <p:nvPr/>
          </p:nvSpPr>
          <p:spPr>
            <a:xfrm>
              <a:off x="1621782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</a:rPr>
                <a:t>Reading the Dataset</a:t>
              </a:r>
              <a:endParaRPr lang="en-US" sz="800" kern="1200" dirty="0"/>
            </a:p>
          </p:txBody>
        </p:sp>
      </p:grpSp>
      <p:sp>
        <p:nvSpPr>
          <p:cNvPr id="357" name="Straight Connector 28"/>
          <p:cNvSpPr/>
          <p:nvPr/>
        </p:nvSpPr>
        <p:spPr>
          <a:xfrm>
            <a:off x="2195981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8" name="Group 357"/>
          <p:cNvGrpSpPr/>
          <p:nvPr/>
        </p:nvGrpSpPr>
        <p:grpSpPr>
          <a:xfrm>
            <a:off x="2306620" y="3270807"/>
            <a:ext cx="885110" cy="553194"/>
            <a:chOff x="1605580" y="1614077"/>
            <a:chExt cx="885110" cy="553194"/>
          </a:xfrm>
        </p:grpSpPr>
        <p:sp>
          <p:nvSpPr>
            <p:cNvPr id="481" name="Rounded Rectangle 480"/>
            <p:cNvSpPr/>
            <p:nvPr/>
          </p:nvSpPr>
          <p:spPr>
            <a:xfrm>
              <a:off x="1605580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2" name="Rounded Rectangle 30"/>
            <p:cNvSpPr txBox="1"/>
            <p:nvPr/>
          </p:nvSpPr>
          <p:spPr>
            <a:xfrm>
              <a:off x="1621782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/>
                <a:t>Handling Missing Data</a:t>
              </a:r>
              <a:endParaRPr lang="en-US" sz="800" kern="1200" dirty="0"/>
            </a:p>
          </p:txBody>
        </p:sp>
      </p:grpSp>
      <p:sp>
        <p:nvSpPr>
          <p:cNvPr id="359" name="Straight Connector 31"/>
          <p:cNvSpPr/>
          <p:nvPr/>
        </p:nvSpPr>
        <p:spPr>
          <a:xfrm>
            <a:off x="2195981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0" name="Group 359"/>
          <p:cNvGrpSpPr/>
          <p:nvPr/>
        </p:nvGrpSpPr>
        <p:grpSpPr>
          <a:xfrm>
            <a:off x="2306620" y="3962300"/>
            <a:ext cx="885110" cy="553194"/>
            <a:chOff x="1605580" y="2305570"/>
            <a:chExt cx="885110" cy="553194"/>
          </a:xfrm>
        </p:grpSpPr>
        <p:sp>
          <p:nvSpPr>
            <p:cNvPr id="479" name="Rounded Rectangle 478"/>
            <p:cNvSpPr/>
            <p:nvPr/>
          </p:nvSpPr>
          <p:spPr>
            <a:xfrm>
              <a:off x="1605580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0" name="Rounded Rectangle 33"/>
            <p:cNvSpPr txBox="1"/>
            <p:nvPr/>
          </p:nvSpPr>
          <p:spPr>
            <a:xfrm>
              <a:off x="1621782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b="0" i="0" kern="1200" dirty="0" smtClean="0"/>
                <a:t>Conversion to the Tensor Format</a:t>
              </a:r>
              <a:endParaRPr lang="en-US" sz="800" kern="1200" dirty="0"/>
            </a:p>
          </p:txBody>
        </p:sp>
      </p:grpSp>
      <p:grpSp>
        <p:nvGrpSpPr>
          <p:cNvPr id="361" name="Group 360"/>
          <p:cNvGrpSpPr/>
          <p:nvPr/>
        </p:nvGrpSpPr>
        <p:grpSpPr>
          <a:xfrm>
            <a:off x="3468327" y="1887822"/>
            <a:ext cx="1106388" cy="553194"/>
            <a:chOff x="2767287" y="231092"/>
            <a:chExt cx="1106388" cy="553194"/>
          </a:xfrm>
        </p:grpSpPr>
        <p:sp>
          <p:nvSpPr>
            <p:cNvPr id="477" name="Rounded Rectangle 476"/>
            <p:cNvSpPr/>
            <p:nvPr/>
          </p:nvSpPr>
          <p:spPr>
            <a:xfrm>
              <a:off x="2767287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78" name="Rounded Rectangle 35"/>
            <p:cNvSpPr txBox="1"/>
            <p:nvPr/>
          </p:nvSpPr>
          <p:spPr>
            <a:xfrm>
              <a:off x="2783489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Linear Algebra</a:t>
              </a:r>
              <a:endParaRPr lang="en-US" sz="1200" kern="1200" dirty="0"/>
            </a:p>
          </p:txBody>
        </p:sp>
      </p:grpSp>
      <p:sp>
        <p:nvSpPr>
          <p:cNvPr id="362" name="Straight Connector 36"/>
          <p:cNvSpPr/>
          <p:nvPr/>
        </p:nvSpPr>
        <p:spPr>
          <a:xfrm>
            <a:off x="3578966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3" name="Group 362"/>
          <p:cNvGrpSpPr/>
          <p:nvPr/>
        </p:nvGrpSpPr>
        <p:grpSpPr>
          <a:xfrm>
            <a:off x="3689605" y="2579315"/>
            <a:ext cx="885110" cy="553194"/>
            <a:chOff x="2988565" y="922585"/>
            <a:chExt cx="885110" cy="553194"/>
          </a:xfrm>
        </p:grpSpPr>
        <p:sp>
          <p:nvSpPr>
            <p:cNvPr id="475" name="Rounded Rectangle 474"/>
            <p:cNvSpPr/>
            <p:nvPr/>
          </p:nvSpPr>
          <p:spPr>
            <a:xfrm>
              <a:off x="2988565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6" name="Rounded Rectangle 38"/>
            <p:cNvSpPr txBox="1"/>
            <p:nvPr/>
          </p:nvSpPr>
          <p:spPr>
            <a:xfrm>
              <a:off x="3004767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/>
                <a:t>Scalars</a:t>
              </a:r>
              <a:endParaRPr lang="en-US" sz="800" kern="1200" dirty="0"/>
            </a:p>
          </p:txBody>
        </p:sp>
      </p:grpSp>
      <p:sp>
        <p:nvSpPr>
          <p:cNvPr id="364" name="Straight Connector 39"/>
          <p:cNvSpPr/>
          <p:nvPr/>
        </p:nvSpPr>
        <p:spPr>
          <a:xfrm>
            <a:off x="3578966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5" name="Group 364"/>
          <p:cNvGrpSpPr/>
          <p:nvPr/>
        </p:nvGrpSpPr>
        <p:grpSpPr>
          <a:xfrm>
            <a:off x="3689605" y="3270807"/>
            <a:ext cx="885110" cy="553194"/>
            <a:chOff x="2988565" y="1614077"/>
            <a:chExt cx="885110" cy="553194"/>
          </a:xfrm>
        </p:grpSpPr>
        <p:sp>
          <p:nvSpPr>
            <p:cNvPr id="473" name="Rounded Rectangle 472"/>
            <p:cNvSpPr/>
            <p:nvPr/>
          </p:nvSpPr>
          <p:spPr>
            <a:xfrm>
              <a:off x="2988565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4" name="Rounded Rectangle 41"/>
            <p:cNvSpPr txBox="1"/>
            <p:nvPr/>
          </p:nvSpPr>
          <p:spPr>
            <a:xfrm>
              <a:off x="3004767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Vectors</a:t>
              </a:r>
              <a:endParaRPr lang="en-US" sz="800" kern="1200" dirty="0"/>
            </a:p>
          </p:txBody>
        </p:sp>
      </p:grpSp>
      <p:sp>
        <p:nvSpPr>
          <p:cNvPr id="366" name="Straight Connector 42"/>
          <p:cNvSpPr/>
          <p:nvPr/>
        </p:nvSpPr>
        <p:spPr>
          <a:xfrm>
            <a:off x="3578966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7" name="Group 366"/>
          <p:cNvGrpSpPr/>
          <p:nvPr/>
        </p:nvGrpSpPr>
        <p:grpSpPr>
          <a:xfrm>
            <a:off x="3689605" y="3962300"/>
            <a:ext cx="885110" cy="553194"/>
            <a:chOff x="2988565" y="2305570"/>
            <a:chExt cx="885110" cy="553194"/>
          </a:xfrm>
        </p:grpSpPr>
        <p:sp>
          <p:nvSpPr>
            <p:cNvPr id="471" name="Rounded Rectangle 470"/>
            <p:cNvSpPr/>
            <p:nvPr/>
          </p:nvSpPr>
          <p:spPr>
            <a:xfrm>
              <a:off x="2988565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2" name="Rounded Rectangle 44"/>
            <p:cNvSpPr txBox="1"/>
            <p:nvPr/>
          </p:nvSpPr>
          <p:spPr>
            <a:xfrm>
              <a:off x="3004767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/>
                <a:t>Matrices</a:t>
              </a:r>
              <a:endParaRPr lang="en-US" sz="800" kern="1200" dirty="0"/>
            </a:p>
          </p:txBody>
        </p:sp>
      </p:grpSp>
      <p:sp>
        <p:nvSpPr>
          <p:cNvPr id="368" name="Straight Connector 45"/>
          <p:cNvSpPr/>
          <p:nvPr/>
        </p:nvSpPr>
        <p:spPr>
          <a:xfrm>
            <a:off x="3578966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9" name="Group 368"/>
          <p:cNvGrpSpPr/>
          <p:nvPr/>
        </p:nvGrpSpPr>
        <p:grpSpPr>
          <a:xfrm>
            <a:off x="3689605" y="4653793"/>
            <a:ext cx="885110" cy="553194"/>
            <a:chOff x="2988565" y="2997063"/>
            <a:chExt cx="885110" cy="553194"/>
          </a:xfrm>
        </p:grpSpPr>
        <p:sp>
          <p:nvSpPr>
            <p:cNvPr id="469" name="Rounded Rectangle 468"/>
            <p:cNvSpPr/>
            <p:nvPr/>
          </p:nvSpPr>
          <p:spPr>
            <a:xfrm>
              <a:off x="2988565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0" name="Rounded Rectangle 47"/>
            <p:cNvSpPr txBox="1"/>
            <p:nvPr/>
          </p:nvSpPr>
          <p:spPr>
            <a:xfrm>
              <a:off x="3004767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/>
                <a:t>Tensors</a:t>
              </a:r>
              <a:endParaRPr lang="en-US" sz="800" kern="1200" dirty="0"/>
            </a:p>
          </p:txBody>
        </p:sp>
      </p:grpSp>
      <p:sp>
        <p:nvSpPr>
          <p:cNvPr id="370" name="Straight Connector 48"/>
          <p:cNvSpPr/>
          <p:nvPr/>
        </p:nvSpPr>
        <p:spPr>
          <a:xfrm>
            <a:off x="3578966" y="2441016"/>
            <a:ext cx="110638" cy="318086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180866"/>
                </a:lnTo>
                <a:lnTo>
                  <a:pt x="110638" y="318086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1" name="Group 370"/>
          <p:cNvGrpSpPr/>
          <p:nvPr/>
        </p:nvGrpSpPr>
        <p:grpSpPr>
          <a:xfrm>
            <a:off x="3689605" y="5345285"/>
            <a:ext cx="885110" cy="553194"/>
            <a:chOff x="2988565" y="3688555"/>
            <a:chExt cx="885110" cy="553194"/>
          </a:xfrm>
        </p:grpSpPr>
        <p:sp>
          <p:nvSpPr>
            <p:cNvPr id="467" name="Rounded Rectangle 466"/>
            <p:cNvSpPr/>
            <p:nvPr/>
          </p:nvSpPr>
          <p:spPr>
            <a:xfrm>
              <a:off x="2988565" y="368855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8" name="Rounded Rectangle 50"/>
            <p:cNvSpPr txBox="1"/>
            <p:nvPr/>
          </p:nvSpPr>
          <p:spPr>
            <a:xfrm>
              <a:off x="3004767" y="370475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Basic Properties of Tensor Arithmetic</a:t>
              </a:r>
              <a:endParaRPr lang="en-US" sz="800" kern="1200" dirty="0"/>
            </a:p>
          </p:txBody>
        </p:sp>
      </p:grpSp>
      <p:sp>
        <p:nvSpPr>
          <p:cNvPr id="372" name="Straight Connector 51"/>
          <p:cNvSpPr/>
          <p:nvPr/>
        </p:nvSpPr>
        <p:spPr>
          <a:xfrm>
            <a:off x="3578966" y="2441016"/>
            <a:ext cx="110638" cy="387235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872358"/>
                </a:lnTo>
                <a:lnTo>
                  <a:pt x="110638" y="387235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3" name="Group 372"/>
          <p:cNvGrpSpPr/>
          <p:nvPr/>
        </p:nvGrpSpPr>
        <p:grpSpPr>
          <a:xfrm>
            <a:off x="3689605" y="6036778"/>
            <a:ext cx="885110" cy="553194"/>
            <a:chOff x="2988565" y="4380048"/>
            <a:chExt cx="885110" cy="553194"/>
          </a:xfrm>
        </p:grpSpPr>
        <p:sp>
          <p:nvSpPr>
            <p:cNvPr id="465" name="Rounded Rectangle 464"/>
            <p:cNvSpPr/>
            <p:nvPr/>
          </p:nvSpPr>
          <p:spPr>
            <a:xfrm>
              <a:off x="2988565" y="4380048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6" name="Rounded Rectangle 53"/>
            <p:cNvSpPr txBox="1"/>
            <p:nvPr/>
          </p:nvSpPr>
          <p:spPr>
            <a:xfrm>
              <a:off x="3004767" y="4396250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1" kern="1200" dirty="0" smtClean="0"/>
                <a:t>+6 sections</a:t>
              </a:r>
              <a:endParaRPr lang="en-US" sz="800" i="1" kern="1200" dirty="0"/>
            </a:p>
          </p:txBody>
        </p:sp>
      </p:grpSp>
      <p:grpSp>
        <p:nvGrpSpPr>
          <p:cNvPr id="374" name="Group 373"/>
          <p:cNvGrpSpPr/>
          <p:nvPr/>
        </p:nvGrpSpPr>
        <p:grpSpPr>
          <a:xfrm>
            <a:off x="4851313" y="1887822"/>
            <a:ext cx="1106388" cy="553194"/>
            <a:chOff x="4150273" y="231092"/>
            <a:chExt cx="1106388" cy="553194"/>
          </a:xfrm>
        </p:grpSpPr>
        <p:sp>
          <p:nvSpPr>
            <p:cNvPr id="463" name="Rounded Rectangle 462"/>
            <p:cNvSpPr/>
            <p:nvPr/>
          </p:nvSpPr>
          <p:spPr>
            <a:xfrm>
              <a:off x="4150273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64" name="Rounded Rectangle 55"/>
            <p:cNvSpPr txBox="1"/>
            <p:nvPr/>
          </p:nvSpPr>
          <p:spPr>
            <a:xfrm>
              <a:off x="4166475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i="0" kern="1200" dirty="0" smtClean="0"/>
                <a:t>Linear Algebra cont.</a:t>
              </a:r>
              <a:endParaRPr lang="en-US" sz="1200" i="0" kern="1200" dirty="0"/>
            </a:p>
          </p:txBody>
        </p:sp>
      </p:grpSp>
      <p:sp>
        <p:nvSpPr>
          <p:cNvPr id="375" name="Straight Connector 56"/>
          <p:cNvSpPr/>
          <p:nvPr/>
        </p:nvSpPr>
        <p:spPr>
          <a:xfrm>
            <a:off x="4961952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6" name="Group 375"/>
          <p:cNvGrpSpPr/>
          <p:nvPr/>
        </p:nvGrpSpPr>
        <p:grpSpPr>
          <a:xfrm>
            <a:off x="5072590" y="2579315"/>
            <a:ext cx="885110" cy="553194"/>
            <a:chOff x="4371550" y="922585"/>
            <a:chExt cx="885110" cy="553194"/>
          </a:xfrm>
        </p:grpSpPr>
        <p:sp>
          <p:nvSpPr>
            <p:cNvPr id="461" name="Rounded Rectangle 460"/>
            <p:cNvSpPr/>
            <p:nvPr/>
          </p:nvSpPr>
          <p:spPr>
            <a:xfrm>
              <a:off x="4371550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2" name="Rounded Rectangle 58"/>
            <p:cNvSpPr txBox="1"/>
            <p:nvPr/>
          </p:nvSpPr>
          <p:spPr>
            <a:xfrm>
              <a:off x="4387752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Reduction</a:t>
              </a:r>
              <a:endParaRPr lang="en-US" sz="800" i="0" kern="1200" dirty="0"/>
            </a:p>
          </p:txBody>
        </p:sp>
      </p:grpSp>
      <p:sp>
        <p:nvSpPr>
          <p:cNvPr id="377" name="Straight Connector 59"/>
          <p:cNvSpPr/>
          <p:nvPr/>
        </p:nvSpPr>
        <p:spPr>
          <a:xfrm>
            <a:off x="4961952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8" name="Group 377"/>
          <p:cNvGrpSpPr/>
          <p:nvPr/>
        </p:nvGrpSpPr>
        <p:grpSpPr>
          <a:xfrm>
            <a:off x="5072590" y="3270807"/>
            <a:ext cx="885110" cy="553194"/>
            <a:chOff x="4371550" y="1614077"/>
            <a:chExt cx="885110" cy="553194"/>
          </a:xfrm>
        </p:grpSpPr>
        <p:sp>
          <p:nvSpPr>
            <p:cNvPr id="459" name="Rounded Rectangle 458"/>
            <p:cNvSpPr/>
            <p:nvPr/>
          </p:nvSpPr>
          <p:spPr>
            <a:xfrm>
              <a:off x="4371550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0" name="Rounded Rectangle 61"/>
            <p:cNvSpPr txBox="1"/>
            <p:nvPr/>
          </p:nvSpPr>
          <p:spPr>
            <a:xfrm>
              <a:off x="4387752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Dot Products</a:t>
              </a:r>
              <a:endParaRPr lang="en-US" sz="800" i="0" kern="1200" dirty="0"/>
            </a:p>
          </p:txBody>
        </p:sp>
      </p:grpSp>
      <p:sp>
        <p:nvSpPr>
          <p:cNvPr id="379" name="Straight Connector 62"/>
          <p:cNvSpPr/>
          <p:nvPr/>
        </p:nvSpPr>
        <p:spPr>
          <a:xfrm>
            <a:off x="4961952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0" name="Group 379"/>
          <p:cNvGrpSpPr/>
          <p:nvPr/>
        </p:nvGrpSpPr>
        <p:grpSpPr>
          <a:xfrm>
            <a:off x="5072590" y="3962300"/>
            <a:ext cx="885110" cy="553194"/>
            <a:chOff x="4371550" y="2305570"/>
            <a:chExt cx="885110" cy="553194"/>
          </a:xfrm>
        </p:grpSpPr>
        <p:sp>
          <p:nvSpPr>
            <p:cNvPr id="457" name="Rounded Rectangle 456"/>
            <p:cNvSpPr/>
            <p:nvPr/>
          </p:nvSpPr>
          <p:spPr>
            <a:xfrm>
              <a:off x="4371550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8" name="Rounded Rectangle 64"/>
            <p:cNvSpPr txBox="1"/>
            <p:nvPr/>
          </p:nvSpPr>
          <p:spPr>
            <a:xfrm>
              <a:off x="4387752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Matrix-Vector Products</a:t>
              </a:r>
              <a:endParaRPr lang="en-US" sz="800" i="0" kern="1200" dirty="0"/>
            </a:p>
          </p:txBody>
        </p:sp>
      </p:grpSp>
      <p:sp>
        <p:nvSpPr>
          <p:cNvPr id="381" name="Straight Connector 65"/>
          <p:cNvSpPr/>
          <p:nvPr/>
        </p:nvSpPr>
        <p:spPr>
          <a:xfrm>
            <a:off x="4961952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2" name="Group 381"/>
          <p:cNvGrpSpPr/>
          <p:nvPr/>
        </p:nvGrpSpPr>
        <p:grpSpPr>
          <a:xfrm>
            <a:off x="5072590" y="4653793"/>
            <a:ext cx="885110" cy="553194"/>
            <a:chOff x="4371550" y="2997063"/>
            <a:chExt cx="885110" cy="553194"/>
          </a:xfrm>
        </p:grpSpPr>
        <p:sp>
          <p:nvSpPr>
            <p:cNvPr id="455" name="Rounded Rectangle 454"/>
            <p:cNvSpPr/>
            <p:nvPr/>
          </p:nvSpPr>
          <p:spPr>
            <a:xfrm>
              <a:off x="4371550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6" name="Rounded Rectangle 67"/>
            <p:cNvSpPr txBox="1"/>
            <p:nvPr/>
          </p:nvSpPr>
          <p:spPr>
            <a:xfrm>
              <a:off x="4387752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Matrix-Matrix Multiplication</a:t>
              </a:r>
              <a:endParaRPr lang="en-US" sz="800" i="0" kern="1200" dirty="0"/>
            </a:p>
          </p:txBody>
        </p:sp>
      </p:grpSp>
      <p:sp>
        <p:nvSpPr>
          <p:cNvPr id="383" name="Straight Connector 68"/>
          <p:cNvSpPr/>
          <p:nvPr/>
        </p:nvSpPr>
        <p:spPr>
          <a:xfrm>
            <a:off x="4961952" y="2441016"/>
            <a:ext cx="110638" cy="318086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180866"/>
                </a:lnTo>
                <a:lnTo>
                  <a:pt x="110638" y="318086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4" name="Group 383"/>
          <p:cNvGrpSpPr/>
          <p:nvPr/>
        </p:nvGrpSpPr>
        <p:grpSpPr>
          <a:xfrm>
            <a:off x="5072590" y="5345285"/>
            <a:ext cx="885110" cy="553194"/>
            <a:chOff x="4371550" y="3688555"/>
            <a:chExt cx="885110" cy="553194"/>
          </a:xfrm>
        </p:grpSpPr>
        <p:sp>
          <p:nvSpPr>
            <p:cNvPr id="453" name="Rounded Rectangle 452"/>
            <p:cNvSpPr/>
            <p:nvPr/>
          </p:nvSpPr>
          <p:spPr>
            <a:xfrm>
              <a:off x="4371550" y="368855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4" name="Rounded Rectangle 70"/>
            <p:cNvSpPr txBox="1"/>
            <p:nvPr/>
          </p:nvSpPr>
          <p:spPr>
            <a:xfrm>
              <a:off x="4387752" y="370475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Norms</a:t>
              </a:r>
              <a:endParaRPr lang="en-US" sz="800" i="0" kern="1200" dirty="0"/>
            </a:p>
          </p:txBody>
        </p:sp>
      </p:grpSp>
      <p:sp>
        <p:nvSpPr>
          <p:cNvPr id="385" name="Straight Connector 71"/>
          <p:cNvSpPr/>
          <p:nvPr/>
        </p:nvSpPr>
        <p:spPr>
          <a:xfrm>
            <a:off x="4961952" y="2441016"/>
            <a:ext cx="110638" cy="387235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872358"/>
                </a:lnTo>
                <a:lnTo>
                  <a:pt x="110638" y="387235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6" name="Group 385"/>
          <p:cNvGrpSpPr/>
          <p:nvPr/>
        </p:nvGrpSpPr>
        <p:grpSpPr>
          <a:xfrm>
            <a:off x="5072590" y="6036778"/>
            <a:ext cx="885110" cy="553194"/>
            <a:chOff x="4371550" y="4380048"/>
            <a:chExt cx="885110" cy="553194"/>
          </a:xfrm>
        </p:grpSpPr>
        <p:sp>
          <p:nvSpPr>
            <p:cNvPr id="451" name="Rounded Rectangle 450"/>
            <p:cNvSpPr/>
            <p:nvPr/>
          </p:nvSpPr>
          <p:spPr>
            <a:xfrm>
              <a:off x="4371550" y="4380048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2" name="Rounded Rectangle 73"/>
            <p:cNvSpPr txBox="1"/>
            <p:nvPr/>
          </p:nvSpPr>
          <p:spPr>
            <a:xfrm>
              <a:off x="4387752" y="4396250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More on Linear Algebra</a:t>
              </a:r>
              <a:endParaRPr lang="en-US" sz="800" i="0" kern="1200" dirty="0"/>
            </a:p>
          </p:txBody>
        </p:sp>
      </p:grpSp>
      <p:grpSp>
        <p:nvGrpSpPr>
          <p:cNvPr id="387" name="Group 386"/>
          <p:cNvGrpSpPr/>
          <p:nvPr/>
        </p:nvGrpSpPr>
        <p:grpSpPr>
          <a:xfrm>
            <a:off x="6234298" y="1887822"/>
            <a:ext cx="1106388" cy="553194"/>
            <a:chOff x="5533258" y="231092"/>
            <a:chExt cx="1106388" cy="553194"/>
          </a:xfrm>
        </p:grpSpPr>
        <p:sp>
          <p:nvSpPr>
            <p:cNvPr id="449" name="Rounded Rectangle 448"/>
            <p:cNvSpPr/>
            <p:nvPr/>
          </p:nvSpPr>
          <p:spPr>
            <a:xfrm>
              <a:off x="5533258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50" name="Rounded Rectangle 75"/>
            <p:cNvSpPr txBox="1"/>
            <p:nvPr/>
          </p:nvSpPr>
          <p:spPr>
            <a:xfrm>
              <a:off x="5549460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Calculus</a:t>
              </a:r>
              <a:endParaRPr lang="en-US" sz="1200" kern="1200" dirty="0"/>
            </a:p>
          </p:txBody>
        </p:sp>
      </p:grpSp>
      <p:sp>
        <p:nvSpPr>
          <p:cNvPr id="388" name="Straight Connector 76"/>
          <p:cNvSpPr/>
          <p:nvPr/>
        </p:nvSpPr>
        <p:spPr>
          <a:xfrm>
            <a:off x="6344937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9" name="Group 388"/>
          <p:cNvGrpSpPr/>
          <p:nvPr/>
        </p:nvGrpSpPr>
        <p:grpSpPr>
          <a:xfrm>
            <a:off x="6455576" y="2579315"/>
            <a:ext cx="885110" cy="553194"/>
            <a:chOff x="5754536" y="922585"/>
            <a:chExt cx="885110" cy="553194"/>
          </a:xfrm>
        </p:grpSpPr>
        <p:sp>
          <p:nvSpPr>
            <p:cNvPr id="447" name="Rounded Rectangle 446"/>
            <p:cNvSpPr/>
            <p:nvPr/>
          </p:nvSpPr>
          <p:spPr>
            <a:xfrm>
              <a:off x="5754536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8" name="Rounded Rectangle 78"/>
            <p:cNvSpPr txBox="1"/>
            <p:nvPr/>
          </p:nvSpPr>
          <p:spPr>
            <a:xfrm>
              <a:off x="5770738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Derivatives and Differentiation</a:t>
              </a:r>
              <a:endParaRPr lang="en-US" sz="800" kern="1200" dirty="0"/>
            </a:p>
          </p:txBody>
        </p:sp>
      </p:grpSp>
      <p:sp>
        <p:nvSpPr>
          <p:cNvPr id="390" name="Straight Connector 79"/>
          <p:cNvSpPr/>
          <p:nvPr/>
        </p:nvSpPr>
        <p:spPr>
          <a:xfrm>
            <a:off x="6344937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1" name="Group 390"/>
          <p:cNvGrpSpPr/>
          <p:nvPr/>
        </p:nvGrpSpPr>
        <p:grpSpPr>
          <a:xfrm>
            <a:off x="6455576" y="3270807"/>
            <a:ext cx="885110" cy="553194"/>
            <a:chOff x="5754536" y="1614077"/>
            <a:chExt cx="885110" cy="553194"/>
          </a:xfrm>
        </p:grpSpPr>
        <p:sp>
          <p:nvSpPr>
            <p:cNvPr id="445" name="Rounded Rectangle 444"/>
            <p:cNvSpPr/>
            <p:nvPr/>
          </p:nvSpPr>
          <p:spPr>
            <a:xfrm>
              <a:off x="5754536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6" name="Rounded Rectangle 81"/>
            <p:cNvSpPr txBox="1"/>
            <p:nvPr/>
          </p:nvSpPr>
          <p:spPr>
            <a:xfrm>
              <a:off x="5770738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Partial Derivatives</a:t>
              </a:r>
              <a:endParaRPr lang="en-US" sz="800" kern="1200" dirty="0"/>
            </a:p>
          </p:txBody>
        </p:sp>
      </p:grpSp>
      <p:sp>
        <p:nvSpPr>
          <p:cNvPr id="392" name="Straight Connector 82"/>
          <p:cNvSpPr/>
          <p:nvPr/>
        </p:nvSpPr>
        <p:spPr>
          <a:xfrm>
            <a:off x="6344937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3" name="Group 392"/>
          <p:cNvGrpSpPr/>
          <p:nvPr/>
        </p:nvGrpSpPr>
        <p:grpSpPr>
          <a:xfrm>
            <a:off x="6455576" y="3962300"/>
            <a:ext cx="885110" cy="553194"/>
            <a:chOff x="5754536" y="2305570"/>
            <a:chExt cx="885110" cy="553194"/>
          </a:xfrm>
        </p:grpSpPr>
        <p:sp>
          <p:nvSpPr>
            <p:cNvPr id="443" name="Rounded Rectangle 442"/>
            <p:cNvSpPr/>
            <p:nvPr/>
          </p:nvSpPr>
          <p:spPr>
            <a:xfrm>
              <a:off x="5754536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4" name="Rounded Rectangle 84"/>
            <p:cNvSpPr txBox="1"/>
            <p:nvPr/>
          </p:nvSpPr>
          <p:spPr>
            <a:xfrm>
              <a:off x="5770738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Gradients</a:t>
              </a:r>
              <a:endParaRPr lang="en-US" sz="800" kern="1200" dirty="0"/>
            </a:p>
          </p:txBody>
        </p:sp>
      </p:grpSp>
      <p:sp>
        <p:nvSpPr>
          <p:cNvPr id="394" name="Straight Connector 85"/>
          <p:cNvSpPr/>
          <p:nvPr/>
        </p:nvSpPr>
        <p:spPr>
          <a:xfrm>
            <a:off x="6344937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5" name="Group 394"/>
          <p:cNvGrpSpPr/>
          <p:nvPr/>
        </p:nvGrpSpPr>
        <p:grpSpPr>
          <a:xfrm>
            <a:off x="6455576" y="4653793"/>
            <a:ext cx="885110" cy="553194"/>
            <a:chOff x="5754536" y="2997063"/>
            <a:chExt cx="885110" cy="553194"/>
          </a:xfrm>
        </p:grpSpPr>
        <p:sp>
          <p:nvSpPr>
            <p:cNvPr id="441" name="Rounded Rectangle 440"/>
            <p:cNvSpPr/>
            <p:nvPr/>
          </p:nvSpPr>
          <p:spPr>
            <a:xfrm>
              <a:off x="5754536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2" name="Rounded Rectangle 87"/>
            <p:cNvSpPr txBox="1"/>
            <p:nvPr/>
          </p:nvSpPr>
          <p:spPr>
            <a:xfrm>
              <a:off x="5770738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Chain Rule</a:t>
              </a:r>
              <a:endParaRPr lang="en-US" sz="800" kern="1200" dirty="0"/>
            </a:p>
          </p:txBody>
        </p:sp>
      </p:grpSp>
      <p:grpSp>
        <p:nvGrpSpPr>
          <p:cNvPr id="396" name="Group 395"/>
          <p:cNvGrpSpPr/>
          <p:nvPr/>
        </p:nvGrpSpPr>
        <p:grpSpPr>
          <a:xfrm>
            <a:off x="7617283" y="1887822"/>
            <a:ext cx="1106388" cy="553194"/>
            <a:chOff x="6916243" y="231092"/>
            <a:chExt cx="1106388" cy="553194"/>
          </a:xfrm>
        </p:grpSpPr>
        <p:sp>
          <p:nvSpPr>
            <p:cNvPr id="439" name="Rounded Rectangle 438"/>
            <p:cNvSpPr/>
            <p:nvPr/>
          </p:nvSpPr>
          <p:spPr>
            <a:xfrm>
              <a:off x="6916243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40" name="Rounded Rectangle 89"/>
            <p:cNvSpPr txBox="1"/>
            <p:nvPr/>
          </p:nvSpPr>
          <p:spPr>
            <a:xfrm>
              <a:off x="6932445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Automatic Differentiation</a:t>
              </a:r>
              <a:endParaRPr lang="en-US" sz="1200" kern="1200" dirty="0"/>
            </a:p>
          </p:txBody>
        </p:sp>
      </p:grpSp>
      <p:sp>
        <p:nvSpPr>
          <p:cNvPr id="397" name="Straight Connector 90"/>
          <p:cNvSpPr/>
          <p:nvPr/>
        </p:nvSpPr>
        <p:spPr>
          <a:xfrm>
            <a:off x="7727922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8" name="Group 397"/>
          <p:cNvGrpSpPr/>
          <p:nvPr/>
        </p:nvGrpSpPr>
        <p:grpSpPr>
          <a:xfrm>
            <a:off x="7838561" y="2579315"/>
            <a:ext cx="885110" cy="553194"/>
            <a:chOff x="7137521" y="922585"/>
            <a:chExt cx="885110" cy="553194"/>
          </a:xfrm>
        </p:grpSpPr>
        <p:sp>
          <p:nvSpPr>
            <p:cNvPr id="437" name="Rounded Rectangle 436"/>
            <p:cNvSpPr/>
            <p:nvPr/>
          </p:nvSpPr>
          <p:spPr>
            <a:xfrm>
              <a:off x="7137521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8" name="Rounded Rectangle 92"/>
            <p:cNvSpPr txBox="1"/>
            <p:nvPr/>
          </p:nvSpPr>
          <p:spPr>
            <a:xfrm>
              <a:off x="7153723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A Simple Example</a:t>
              </a:r>
              <a:endParaRPr lang="en-US" sz="800" kern="1200" dirty="0"/>
            </a:p>
          </p:txBody>
        </p:sp>
      </p:grpSp>
      <p:sp>
        <p:nvSpPr>
          <p:cNvPr id="399" name="Straight Connector 93"/>
          <p:cNvSpPr/>
          <p:nvPr/>
        </p:nvSpPr>
        <p:spPr>
          <a:xfrm>
            <a:off x="7727922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0" name="Group 399"/>
          <p:cNvGrpSpPr/>
          <p:nvPr/>
        </p:nvGrpSpPr>
        <p:grpSpPr>
          <a:xfrm>
            <a:off x="7838561" y="3270807"/>
            <a:ext cx="885110" cy="553194"/>
            <a:chOff x="7137521" y="1614077"/>
            <a:chExt cx="885110" cy="553194"/>
          </a:xfrm>
        </p:grpSpPr>
        <p:sp>
          <p:nvSpPr>
            <p:cNvPr id="435" name="Rounded Rectangle 434"/>
            <p:cNvSpPr/>
            <p:nvPr/>
          </p:nvSpPr>
          <p:spPr>
            <a:xfrm>
              <a:off x="7137521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6" name="Rounded Rectangle 95"/>
            <p:cNvSpPr txBox="1"/>
            <p:nvPr/>
          </p:nvSpPr>
          <p:spPr>
            <a:xfrm>
              <a:off x="7153723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Backward for Non-Scalar Variables</a:t>
              </a:r>
              <a:endParaRPr lang="en-US" sz="800" kern="1200" dirty="0"/>
            </a:p>
          </p:txBody>
        </p:sp>
      </p:grpSp>
      <p:sp>
        <p:nvSpPr>
          <p:cNvPr id="401" name="Straight Connector 96"/>
          <p:cNvSpPr/>
          <p:nvPr/>
        </p:nvSpPr>
        <p:spPr>
          <a:xfrm>
            <a:off x="7727922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2" name="Group 401"/>
          <p:cNvGrpSpPr/>
          <p:nvPr/>
        </p:nvGrpSpPr>
        <p:grpSpPr>
          <a:xfrm>
            <a:off x="7838561" y="3962300"/>
            <a:ext cx="885110" cy="553194"/>
            <a:chOff x="7137521" y="2305570"/>
            <a:chExt cx="885110" cy="553194"/>
          </a:xfrm>
        </p:grpSpPr>
        <p:sp>
          <p:nvSpPr>
            <p:cNvPr id="433" name="Rounded Rectangle 432"/>
            <p:cNvSpPr/>
            <p:nvPr/>
          </p:nvSpPr>
          <p:spPr>
            <a:xfrm>
              <a:off x="7137521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4" name="Rounded Rectangle 98"/>
            <p:cNvSpPr txBox="1"/>
            <p:nvPr/>
          </p:nvSpPr>
          <p:spPr>
            <a:xfrm>
              <a:off x="7153723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Detaching Computation</a:t>
              </a:r>
              <a:endParaRPr lang="en-US" sz="800" kern="1200" dirty="0"/>
            </a:p>
          </p:txBody>
        </p:sp>
      </p:grpSp>
      <p:sp>
        <p:nvSpPr>
          <p:cNvPr id="403" name="Straight Connector 99"/>
          <p:cNvSpPr/>
          <p:nvPr/>
        </p:nvSpPr>
        <p:spPr>
          <a:xfrm>
            <a:off x="7727922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4" name="Group 403"/>
          <p:cNvGrpSpPr/>
          <p:nvPr/>
        </p:nvGrpSpPr>
        <p:grpSpPr>
          <a:xfrm>
            <a:off x="7838561" y="4653793"/>
            <a:ext cx="885110" cy="553194"/>
            <a:chOff x="7137521" y="2997063"/>
            <a:chExt cx="885110" cy="553194"/>
          </a:xfrm>
        </p:grpSpPr>
        <p:sp>
          <p:nvSpPr>
            <p:cNvPr id="431" name="Rounded Rectangle 430"/>
            <p:cNvSpPr/>
            <p:nvPr/>
          </p:nvSpPr>
          <p:spPr>
            <a:xfrm>
              <a:off x="7137521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2" name="Rounded Rectangle 101"/>
            <p:cNvSpPr txBox="1"/>
            <p:nvPr/>
          </p:nvSpPr>
          <p:spPr>
            <a:xfrm>
              <a:off x="7153723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Computing the Gradient of Python Control Flow</a:t>
              </a:r>
              <a:endParaRPr lang="en-US" sz="800" kern="1200" dirty="0"/>
            </a:p>
          </p:txBody>
        </p:sp>
      </p:grpSp>
      <p:grpSp>
        <p:nvGrpSpPr>
          <p:cNvPr id="405" name="Group 404"/>
          <p:cNvGrpSpPr/>
          <p:nvPr/>
        </p:nvGrpSpPr>
        <p:grpSpPr>
          <a:xfrm>
            <a:off x="9000269" y="1887822"/>
            <a:ext cx="1106388" cy="553194"/>
            <a:chOff x="8299229" y="231092"/>
            <a:chExt cx="1106388" cy="553194"/>
          </a:xfrm>
        </p:grpSpPr>
        <p:sp>
          <p:nvSpPr>
            <p:cNvPr id="429" name="Rounded Rectangle 428"/>
            <p:cNvSpPr/>
            <p:nvPr/>
          </p:nvSpPr>
          <p:spPr>
            <a:xfrm>
              <a:off x="8299229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0" name="Rounded Rectangle 103"/>
            <p:cNvSpPr txBox="1"/>
            <p:nvPr/>
          </p:nvSpPr>
          <p:spPr>
            <a:xfrm>
              <a:off x="8315431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Probability</a:t>
              </a:r>
              <a:endParaRPr lang="en-US" sz="1200" kern="1200" dirty="0"/>
            </a:p>
          </p:txBody>
        </p:sp>
      </p:grpSp>
      <p:sp>
        <p:nvSpPr>
          <p:cNvPr id="406" name="Straight Connector 104"/>
          <p:cNvSpPr/>
          <p:nvPr/>
        </p:nvSpPr>
        <p:spPr>
          <a:xfrm>
            <a:off x="9110908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7" name="Group 406"/>
          <p:cNvGrpSpPr/>
          <p:nvPr/>
        </p:nvGrpSpPr>
        <p:grpSpPr>
          <a:xfrm>
            <a:off x="9221546" y="2579315"/>
            <a:ext cx="885110" cy="553194"/>
            <a:chOff x="8520506" y="922585"/>
            <a:chExt cx="885110" cy="553194"/>
          </a:xfrm>
        </p:grpSpPr>
        <p:sp>
          <p:nvSpPr>
            <p:cNvPr id="427" name="Rounded Rectangle 426"/>
            <p:cNvSpPr/>
            <p:nvPr/>
          </p:nvSpPr>
          <p:spPr>
            <a:xfrm>
              <a:off x="8520506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8" name="Rounded Rectangle 106"/>
            <p:cNvSpPr txBox="1"/>
            <p:nvPr/>
          </p:nvSpPr>
          <p:spPr>
            <a:xfrm>
              <a:off x="8536708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Basic Probability Theory</a:t>
              </a:r>
              <a:endParaRPr lang="en-US" sz="800" kern="1200" dirty="0"/>
            </a:p>
          </p:txBody>
        </p:sp>
      </p:grpSp>
      <p:sp>
        <p:nvSpPr>
          <p:cNvPr id="408" name="Straight Connector 107"/>
          <p:cNvSpPr/>
          <p:nvPr/>
        </p:nvSpPr>
        <p:spPr>
          <a:xfrm>
            <a:off x="9110908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9" name="Group 408"/>
          <p:cNvGrpSpPr/>
          <p:nvPr/>
        </p:nvGrpSpPr>
        <p:grpSpPr>
          <a:xfrm>
            <a:off x="9221546" y="3270807"/>
            <a:ext cx="885110" cy="553194"/>
            <a:chOff x="8520506" y="1614077"/>
            <a:chExt cx="885110" cy="553194"/>
          </a:xfrm>
        </p:grpSpPr>
        <p:sp>
          <p:nvSpPr>
            <p:cNvPr id="425" name="Rounded Rectangle 424"/>
            <p:cNvSpPr/>
            <p:nvPr/>
          </p:nvSpPr>
          <p:spPr>
            <a:xfrm>
              <a:off x="8520506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6" name="Rounded Rectangle 109"/>
            <p:cNvSpPr txBox="1"/>
            <p:nvPr/>
          </p:nvSpPr>
          <p:spPr>
            <a:xfrm>
              <a:off x="8536708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Dealing with Multiple Random Variables</a:t>
              </a:r>
              <a:endParaRPr lang="en-US" sz="800" kern="1200" dirty="0"/>
            </a:p>
          </p:txBody>
        </p:sp>
      </p:grpSp>
      <p:sp>
        <p:nvSpPr>
          <p:cNvPr id="410" name="Straight Connector 110"/>
          <p:cNvSpPr/>
          <p:nvPr/>
        </p:nvSpPr>
        <p:spPr>
          <a:xfrm>
            <a:off x="9110908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11" name="Group 410"/>
          <p:cNvGrpSpPr/>
          <p:nvPr/>
        </p:nvGrpSpPr>
        <p:grpSpPr>
          <a:xfrm>
            <a:off x="9221546" y="3962300"/>
            <a:ext cx="885110" cy="553194"/>
            <a:chOff x="8520506" y="2305570"/>
            <a:chExt cx="885110" cy="553194"/>
          </a:xfrm>
        </p:grpSpPr>
        <p:sp>
          <p:nvSpPr>
            <p:cNvPr id="423" name="Rounded Rectangle 422"/>
            <p:cNvSpPr/>
            <p:nvPr/>
          </p:nvSpPr>
          <p:spPr>
            <a:xfrm>
              <a:off x="8520506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4" name="Rounded Rectangle 112"/>
            <p:cNvSpPr txBox="1"/>
            <p:nvPr/>
          </p:nvSpPr>
          <p:spPr>
            <a:xfrm>
              <a:off x="8536708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Expectation and Variance</a:t>
              </a:r>
              <a:endParaRPr lang="en-US" sz="800" kern="1200" dirty="0"/>
            </a:p>
          </p:txBody>
        </p:sp>
      </p:grpSp>
      <p:grpSp>
        <p:nvGrpSpPr>
          <p:cNvPr id="412" name="Group 411"/>
          <p:cNvGrpSpPr/>
          <p:nvPr/>
        </p:nvGrpSpPr>
        <p:grpSpPr>
          <a:xfrm>
            <a:off x="10383254" y="1887822"/>
            <a:ext cx="1106388" cy="553194"/>
            <a:chOff x="9682214" y="231092"/>
            <a:chExt cx="1106388" cy="553194"/>
          </a:xfrm>
        </p:grpSpPr>
        <p:sp>
          <p:nvSpPr>
            <p:cNvPr id="421" name="Rounded Rectangle 420"/>
            <p:cNvSpPr/>
            <p:nvPr/>
          </p:nvSpPr>
          <p:spPr>
            <a:xfrm>
              <a:off x="9682214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2" name="Rounded Rectangle 114"/>
            <p:cNvSpPr txBox="1"/>
            <p:nvPr/>
          </p:nvSpPr>
          <p:spPr>
            <a:xfrm>
              <a:off x="9698416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Documentation</a:t>
              </a:r>
              <a:endParaRPr lang="en-US" sz="1200" kern="1200" dirty="0"/>
            </a:p>
          </p:txBody>
        </p:sp>
      </p:grpSp>
      <p:sp>
        <p:nvSpPr>
          <p:cNvPr id="413" name="Straight Connector 115"/>
          <p:cNvSpPr/>
          <p:nvPr/>
        </p:nvSpPr>
        <p:spPr>
          <a:xfrm>
            <a:off x="10493893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14" name="Group 413"/>
          <p:cNvGrpSpPr/>
          <p:nvPr/>
        </p:nvGrpSpPr>
        <p:grpSpPr>
          <a:xfrm>
            <a:off x="10604532" y="2579315"/>
            <a:ext cx="885110" cy="553194"/>
            <a:chOff x="9903492" y="922585"/>
            <a:chExt cx="885110" cy="553194"/>
          </a:xfrm>
        </p:grpSpPr>
        <p:sp>
          <p:nvSpPr>
            <p:cNvPr id="419" name="Rounded Rectangle 418"/>
            <p:cNvSpPr/>
            <p:nvPr/>
          </p:nvSpPr>
          <p:spPr>
            <a:xfrm>
              <a:off x="9903492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0" name="Rounded Rectangle 117"/>
            <p:cNvSpPr txBox="1"/>
            <p:nvPr/>
          </p:nvSpPr>
          <p:spPr>
            <a:xfrm>
              <a:off x="9919694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Finding All the Functions and Classes in a Module</a:t>
              </a:r>
              <a:endParaRPr lang="en-US" sz="800" kern="1200" dirty="0"/>
            </a:p>
          </p:txBody>
        </p:sp>
      </p:grpSp>
      <p:sp>
        <p:nvSpPr>
          <p:cNvPr id="415" name="Straight Connector 118"/>
          <p:cNvSpPr/>
          <p:nvPr/>
        </p:nvSpPr>
        <p:spPr>
          <a:xfrm>
            <a:off x="10493893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16" name="Group 415"/>
          <p:cNvGrpSpPr/>
          <p:nvPr/>
        </p:nvGrpSpPr>
        <p:grpSpPr>
          <a:xfrm>
            <a:off x="10604532" y="3270807"/>
            <a:ext cx="885110" cy="553194"/>
            <a:chOff x="9903492" y="1614077"/>
            <a:chExt cx="885110" cy="553194"/>
          </a:xfrm>
        </p:grpSpPr>
        <p:sp>
          <p:nvSpPr>
            <p:cNvPr id="417" name="Rounded Rectangle 416"/>
            <p:cNvSpPr/>
            <p:nvPr/>
          </p:nvSpPr>
          <p:spPr>
            <a:xfrm>
              <a:off x="9903492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18" name="Rounded Rectangle 120"/>
            <p:cNvSpPr txBox="1"/>
            <p:nvPr/>
          </p:nvSpPr>
          <p:spPr>
            <a:xfrm>
              <a:off x="9919694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Finding the Usage of Specific Functions and Classes</a:t>
              </a:r>
              <a:endParaRPr lang="en-US" sz="800" kern="1200" dirty="0"/>
            </a:p>
          </p:txBody>
        </p:sp>
      </p:grpSp>
      <p:cxnSp>
        <p:nvCxnSpPr>
          <p:cNvPr id="501" name="Curved Connector 500"/>
          <p:cNvCxnSpPr>
            <a:endCxn id="500" idx="0"/>
          </p:cNvCxnSpPr>
          <p:nvPr/>
        </p:nvCxnSpPr>
        <p:spPr>
          <a:xfrm rot="10800000" flipV="1">
            <a:off x="1255552" y="1573438"/>
            <a:ext cx="4717259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Curved Connector 501"/>
          <p:cNvCxnSpPr>
            <a:endCxn id="485" idx="0"/>
          </p:cNvCxnSpPr>
          <p:nvPr/>
        </p:nvCxnSpPr>
        <p:spPr>
          <a:xfrm rot="10800000" flipV="1">
            <a:off x="2638536" y="1573438"/>
            <a:ext cx="3334274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Curved Connector 503"/>
          <p:cNvCxnSpPr>
            <a:endCxn id="478" idx="0"/>
          </p:cNvCxnSpPr>
          <p:nvPr/>
        </p:nvCxnSpPr>
        <p:spPr>
          <a:xfrm rot="10800000" flipV="1">
            <a:off x="4021522" y="1573438"/>
            <a:ext cx="1951289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Curved Connector 505"/>
          <p:cNvCxnSpPr>
            <a:endCxn id="464" idx="0"/>
          </p:cNvCxnSpPr>
          <p:nvPr/>
        </p:nvCxnSpPr>
        <p:spPr>
          <a:xfrm rot="10800000" flipV="1">
            <a:off x="5404508" y="1573438"/>
            <a:ext cx="568303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Curved Connector 507"/>
          <p:cNvCxnSpPr>
            <a:endCxn id="450" idx="0"/>
          </p:cNvCxnSpPr>
          <p:nvPr/>
        </p:nvCxnSpPr>
        <p:spPr>
          <a:xfrm>
            <a:off x="5972810" y="1573439"/>
            <a:ext cx="814682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Curved Connector 509"/>
          <p:cNvCxnSpPr>
            <a:endCxn id="439" idx="0"/>
          </p:cNvCxnSpPr>
          <p:nvPr/>
        </p:nvCxnSpPr>
        <p:spPr>
          <a:xfrm>
            <a:off x="5972810" y="1573439"/>
            <a:ext cx="2197667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Curved Connector 511"/>
          <p:cNvCxnSpPr>
            <a:endCxn id="429" idx="0"/>
          </p:cNvCxnSpPr>
          <p:nvPr/>
        </p:nvCxnSpPr>
        <p:spPr>
          <a:xfrm>
            <a:off x="5972810" y="1573439"/>
            <a:ext cx="3580653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Curved Connector 513"/>
          <p:cNvCxnSpPr>
            <a:endCxn id="421" idx="0"/>
          </p:cNvCxnSpPr>
          <p:nvPr/>
        </p:nvCxnSpPr>
        <p:spPr>
          <a:xfrm>
            <a:off x="5972810" y="1573439"/>
            <a:ext cx="4963638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Oval 171"/>
          <p:cNvSpPr/>
          <p:nvPr/>
        </p:nvSpPr>
        <p:spPr>
          <a:xfrm>
            <a:off x="4763661" y="5186945"/>
            <a:ext cx="1502968" cy="869874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145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Norms</a:t>
            </a:r>
            <a:endParaRPr lang="en-US" sz="4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118402" y="1008835"/>
                <a:ext cx="12027652" cy="50629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Some of the most useful operators in linear algebra are </a:t>
                </a:r>
                <a:r>
                  <a:rPr lang="en-GB" sz="1900" i="1" dirty="0" smtClean="0">
                    <a:solidFill>
                      <a:srgbClr val="002060"/>
                    </a:solidFill>
                  </a:rPr>
                  <a:t>norms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 smtClean="0">
                    <a:solidFill>
                      <a:srgbClr val="FB8072"/>
                    </a:solidFill>
                  </a:rPr>
                  <a:t>The </a:t>
                </a:r>
                <a:r>
                  <a:rPr lang="en-GB" sz="1900" dirty="0">
                    <a:solidFill>
                      <a:srgbClr val="FB8072"/>
                    </a:solidFill>
                  </a:rPr>
                  <a:t>norm of a vector tells us how </a:t>
                </a:r>
                <a:r>
                  <a:rPr lang="en-GB" sz="1900" i="1" dirty="0">
                    <a:solidFill>
                      <a:srgbClr val="FB8072"/>
                    </a:solidFill>
                  </a:rPr>
                  <a:t>big</a:t>
                </a:r>
                <a:r>
                  <a:rPr lang="en-GB" sz="1900" dirty="0">
                    <a:solidFill>
                      <a:srgbClr val="FB8072"/>
                    </a:solidFill>
                  </a:rPr>
                  <a:t> a vector is. </a:t>
                </a:r>
                <a:endParaRPr lang="en-GB" sz="1900" dirty="0" smtClean="0">
                  <a:solidFill>
                    <a:srgbClr val="FB8072"/>
                  </a:solidFill>
                </a:endParaRP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 smtClean="0">
                    <a:solidFill>
                      <a:srgbClr val="FB8072"/>
                    </a:solidFill>
                  </a:rPr>
                  <a:t>The </a:t>
                </a:r>
                <a:r>
                  <a:rPr lang="en-GB" sz="1900" dirty="0">
                    <a:solidFill>
                      <a:srgbClr val="FB8072"/>
                    </a:solidFill>
                  </a:rPr>
                  <a:t>notion of size under consideration here concerns not dimensionality but rather the magnitude of the </a:t>
                </a:r>
                <a:r>
                  <a:rPr lang="en-GB" sz="1900" dirty="0" smtClean="0">
                    <a:solidFill>
                      <a:srgbClr val="FB8072"/>
                    </a:solidFill>
                  </a:rPr>
                  <a:t/>
                </a:r>
                <a:br>
                  <a:rPr lang="en-GB" sz="1900" dirty="0" smtClean="0">
                    <a:solidFill>
                      <a:srgbClr val="FB8072"/>
                    </a:solidFill>
                  </a:rPr>
                </a:br>
                <a:r>
                  <a:rPr lang="en-GB" sz="1900" dirty="0" smtClean="0">
                    <a:solidFill>
                      <a:srgbClr val="FB8072"/>
                    </a:solidFill>
                  </a:rPr>
                  <a:t>components.</a:t>
                </a:r>
                <a:br>
                  <a:rPr lang="en-GB" sz="1900" dirty="0" smtClean="0">
                    <a:solidFill>
                      <a:srgbClr val="FB8072"/>
                    </a:solidFill>
                  </a:rPr>
                </a:br>
                <a:r>
                  <a:rPr lang="en-GB" sz="1900" dirty="0" smtClean="0">
                    <a:solidFill>
                      <a:srgbClr val="002060"/>
                    </a:solidFill>
                  </a:rPr>
                  <a:t/>
                </a:r>
                <a:br>
                  <a:rPr lang="en-GB" sz="1900" dirty="0" smtClean="0">
                    <a:solidFill>
                      <a:srgbClr val="002060"/>
                    </a:solidFill>
                  </a:rPr>
                </a:br>
                <a:r>
                  <a:rPr lang="en-GB" sz="1900" dirty="0" smtClean="0">
                    <a:solidFill>
                      <a:srgbClr val="002060"/>
                    </a:solidFill>
                  </a:rPr>
                  <a:t/>
                </a:r>
                <a:br>
                  <a:rPr lang="en-GB" sz="1900" dirty="0" smtClean="0">
                    <a:solidFill>
                      <a:srgbClr val="002060"/>
                    </a:solidFill>
                  </a:rPr>
                </a:br>
                <a:endParaRPr lang="en-GB" sz="1900" dirty="0" smtClean="0">
                  <a:solidFill>
                    <a:srgbClr val="00206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A </a:t>
                </a:r>
                <a:r>
                  <a:rPr lang="en-GB" sz="1900" dirty="0">
                    <a:solidFill>
                      <a:srgbClr val="002060"/>
                    </a:solidFill>
                  </a:rPr>
                  <a:t>vector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norm </a:t>
                </a:r>
                <a:r>
                  <a:rPr lang="en-GB" sz="1900" dirty="0">
                    <a:solidFill>
                      <a:srgbClr val="002060"/>
                    </a:solidFill>
                  </a:rPr>
                  <a:t>is a function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GB" sz="1900" dirty="0">
                    <a:solidFill>
                      <a:srgbClr val="002060"/>
                    </a:solidFill>
                  </a:rPr>
                  <a:t>that maps a vector to a scalar, satisfying a handful of properties. Given any vector </a:t>
                </a:r>
                <a14:m>
                  <m:oMath xmlns:m="http://schemas.openxmlformats.org/officeDocument/2006/math">
                    <m:r>
                      <a:rPr lang="en-GB" sz="19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,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GB" sz="1900" dirty="0" smtClean="0">
                    <a:solidFill>
                      <a:srgbClr val="FB8072"/>
                    </a:solidFill>
                  </a:rPr>
                  <a:t>If </a:t>
                </a:r>
                <a:r>
                  <a:rPr lang="en-GB" sz="1900" dirty="0">
                    <a:solidFill>
                      <a:srgbClr val="FB8072"/>
                    </a:solidFill>
                  </a:rPr>
                  <a:t>we scale all the elements of a vector by a constant factor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sz="1900" dirty="0">
                    <a:solidFill>
                      <a:srgbClr val="FB8072"/>
                    </a:solidFill>
                  </a:rPr>
                  <a:t>, </a:t>
                </a:r>
                <a:r>
                  <a:rPr lang="en-GB" sz="1900" dirty="0" smtClean="0">
                    <a:solidFill>
                      <a:srgbClr val="FB8072"/>
                    </a:solidFill>
                  </a:rPr>
                  <a:t>its </a:t>
                </a:r>
                <a:r>
                  <a:rPr lang="en-GB" sz="1900" dirty="0">
                    <a:solidFill>
                      <a:srgbClr val="FB8072"/>
                    </a:solidFill>
                  </a:rPr>
                  <a:t>norm also scales by the absolute value of the </a:t>
                </a:r>
                <a:r>
                  <a:rPr lang="en-GB" sz="1900" dirty="0" smtClean="0">
                    <a:solidFill>
                      <a:srgbClr val="FB8072"/>
                    </a:solidFill>
                  </a:rPr>
                  <a:t/>
                </a:r>
                <a:br>
                  <a:rPr lang="en-GB" sz="1900" dirty="0" smtClean="0">
                    <a:solidFill>
                      <a:srgbClr val="FB8072"/>
                    </a:solidFill>
                  </a:rPr>
                </a:br>
                <a:r>
                  <a:rPr lang="en-GB" sz="1900" dirty="0" smtClean="0">
                    <a:solidFill>
                      <a:srgbClr val="FB8072"/>
                    </a:solidFill>
                  </a:rPr>
                  <a:t>same constant </a:t>
                </a:r>
                <a:r>
                  <a:rPr lang="en-GB" sz="1900" dirty="0">
                    <a:solidFill>
                      <a:srgbClr val="FB8072"/>
                    </a:solidFill>
                  </a:rPr>
                  <a:t>factor</a:t>
                </a:r>
                <a:r>
                  <a:rPr lang="en-GB" sz="1900" dirty="0" smtClean="0">
                    <a:solidFill>
                      <a:srgbClr val="FB8072"/>
                    </a:solidFill>
                  </a:rPr>
                  <a:t>:	</a:t>
                </a:r>
              </a:p>
              <a:p>
                <a:pPr lvl="2"/>
                <a:r>
                  <a:rPr lang="en-GB" sz="1900" dirty="0">
                    <a:solidFill>
                      <a:srgbClr val="FB8072"/>
                    </a:solidFill>
                  </a:rPr>
                  <a:t>	</a:t>
                </a:r>
                <a:r>
                  <a:rPr lang="en-GB" sz="1900" dirty="0" smtClean="0">
                    <a:solidFill>
                      <a:srgbClr val="FB8072"/>
                    </a:solidFill>
                  </a:rPr>
                  <a:t>			</a:t>
                </a:r>
                <a14:m>
                  <m:oMath xmlns:m="http://schemas.openxmlformats.org/officeDocument/2006/math">
                    <m:r>
                      <a:rPr lang="en-US" sz="1900" b="0" i="1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900" b="0" i="1" smtClean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900" b="0" i="1" smtClean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sz="1900" b="1" i="1" smtClean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1900" b="0" i="1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1900" b="0" i="1" smtClean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900" i="1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sz="1900" b="0" i="1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900" b="0" i="1" smtClean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900" b="1" i="1" smtClean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GB" sz="1900" dirty="0" smtClean="0">
                    <a:solidFill>
                      <a:srgbClr val="FB8072"/>
                    </a:solidFill>
                  </a:rPr>
                  <a:t> 						(2.3.10)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GB" sz="1900" dirty="0" smtClean="0">
                    <a:solidFill>
                      <a:srgbClr val="FB8072"/>
                    </a:solidFill>
                  </a:rPr>
                  <a:t>The triangle </a:t>
                </a:r>
                <a:r>
                  <a:rPr lang="en-GB" sz="1900" dirty="0">
                    <a:solidFill>
                      <a:srgbClr val="FB8072"/>
                    </a:solidFill>
                  </a:rPr>
                  <a:t>inequality</a:t>
                </a:r>
                <a:r>
                  <a:rPr lang="en-GB" sz="1900" dirty="0" smtClean="0">
                    <a:solidFill>
                      <a:srgbClr val="FB8072"/>
                    </a:solidFill>
                  </a:rPr>
                  <a:t>:</a:t>
                </a:r>
              </a:p>
              <a:p>
                <a:pPr lvl="8"/>
                <a:r>
                  <a:rPr lang="en-GB" sz="1900" dirty="0" smtClean="0">
                    <a:solidFill>
                      <a:srgbClr val="FB8072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1900" b="0" i="1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900" b="0" i="1" smtClean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900" b="1" i="1" smtClean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1900" b="1" i="1" smtClean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900" b="1" i="1" smtClean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sz="1900" b="1" i="1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1900" b="0" i="1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900" b="0" i="1" smtClean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900" b="1" i="1" smtClean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1900" b="1" i="1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900" b="0" i="1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900" b="0" i="1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900" b="1" i="1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1900" b="1" i="1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900" dirty="0" smtClean="0">
                    <a:solidFill>
                      <a:srgbClr val="FB8072"/>
                    </a:solidFill>
                  </a:rPr>
                  <a:t>					(2.3.11)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GB" sz="1900" dirty="0" smtClean="0">
                    <a:solidFill>
                      <a:srgbClr val="FB8072"/>
                    </a:solidFill>
                  </a:rPr>
                  <a:t>The </a:t>
                </a:r>
                <a:r>
                  <a:rPr lang="en-GB" sz="1900" dirty="0">
                    <a:solidFill>
                      <a:srgbClr val="FB8072"/>
                    </a:solidFill>
                  </a:rPr>
                  <a:t>norm must be non-negative</a:t>
                </a:r>
                <a:r>
                  <a:rPr lang="en-GB" sz="1900" dirty="0" smtClean="0">
                    <a:solidFill>
                      <a:srgbClr val="FB8072"/>
                    </a:solidFill>
                  </a:rPr>
                  <a:t>:</a:t>
                </a:r>
              </a:p>
              <a:p>
                <a:pPr lvl="8"/>
                <a:r>
                  <a:rPr lang="en-GB" sz="1900" dirty="0">
                    <a:solidFill>
                      <a:srgbClr val="FB8072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1900" b="0" i="1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900" b="0" i="1" smtClean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900" b="1" i="1" smtClean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1900" b="0" i="1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1900" b="0" i="1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GB" sz="1900" dirty="0" smtClean="0">
                    <a:solidFill>
                      <a:srgbClr val="FB8072"/>
                    </a:solidFill>
                  </a:rPr>
                  <a:t>						(2.3.12)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GB" sz="1900" dirty="0" smtClean="0">
                    <a:solidFill>
                      <a:srgbClr val="FB8072"/>
                    </a:solidFill>
                  </a:rPr>
                  <a:t>The </a:t>
                </a:r>
                <a:r>
                  <a:rPr lang="en-GB" sz="1900" dirty="0">
                    <a:solidFill>
                      <a:srgbClr val="FB8072"/>
                    </a:solidFill>
                  </a:rPr>
                  <a:t>smallest norm is achieved and only achieved by a vector consisting of all </a:t>
                </a:r>
                <a:r>
                  <a:rPr lang="en-GB" sz="1900" dirty="0" smtClean="0">
                    <a:solidFill>
                      <a:srgbClr val="FB8072"/>
                    </a:solidFill>
                  </a:rPr>
                  <a:t>zeros:</a:t>
                </a:r>
              </a:p>
              <a:p>
                <a:pPr lvl="1"/>
                <a:r>
                  <a:rPr lang="en-GB" sz="1900" dirty="0">
                    <a:solidFill>
                      <a:srgbClr val="FB8072"/>
                    </a:solidFill>
                  </a:rPr>
                  <a:t>	</a:t>
                </a:r>
                <a:r>
                  <a:rPr lang="en-GB" sz="1900" dirty="0" smtClean="0">
                    <a:solidFill>
                      <a:srgbClr val="FB8072"/>
                    </a:solidFill>
                  </a:rPr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b="0" i="1" smtClean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900" i="1" smtClean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</m:e>
                      <m:sub>
                        <m:r>
                          <a:rPr lang="en-US" sz="1900" b="0" i="1" smtClean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900" b="0" i="1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900" b="0" i="1" smtClean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b="0" i="1" smtClean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900" b="0" i="1" smtClean="0">
                                <a:solidFill>
                                  <a:srgbClr val="FB807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900" b="1" i="1" smtClean="0">
                                <a:solidFill>
                                  <a:srgbClr val="FB807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  <m:sub>
                        <m:r>
                          <a:rPr lang="en-US" sz="1900" b="0" i="1" smtClean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1900" b="0" i="1" smtClean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sz="1900" i="1">
                        <a:solidFill>
                          <a:srgbClr val="FB807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900" i="1">
                        <a:solidFill>
                          <a:srgbClr val="FB807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sz="1900" i="1">
                        <a:solidFill>
                          <a:srgbClr val="FB807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  <m:r>
                      <a:rPr lang="en-US" sz="1900" i="1">
                        <a:solidFill>
                          <a:srgbClr val="FB807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900" b="0" i="1" smtClean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900" b="1" i="1" smtClean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1900" b="1" i="1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900" b="0" i="1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GB" sz="1900" dirty="0" smtClean="0">
                    <a:solidFill>
                      <a:srgbClr val="FB8072"/>
                    </a:solidFill>
                  </a:rPr>
                  <a:t>					(2.3.13)</a:t>
                </a:r>
                <a:endParaRPr lang="en-GB" sz="1900" dirty="0">
                  <a:solidFill>
                    <a:srgbClr val="FB8072"/>
                  </a:solidFill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402" y="1008835"/>
                <a:ext cx="12027652" cy="5062924"/>
              </a:xfrm>
              <a:prstGeom prst="rect">
                <a:avLst/>
              </a:prstGeom>
              <a:blipFill>
                <a:blip r:embed="rId3"/>
                <a:stretch>
                  <a:fillRect l="-355" t="-602" b="-1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526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Norms</a:t>
            </a:r>
            <a:endParaRPr lang="en-US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18402" y="1008835"/>
                <a:ext cx="12027652" cy="50731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900" dirty="0" smtClean="0">
                    <a:solidFill>
                      <a:srgbClr val="002060"/>
                    </a:solidFill>
                  </a:rPr>
                  <a:t>T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he </a:t>
                </a:r>
                <a:r>
                  <a:rPr lang="en-GB" sz="1900" dirty="0">
                    <a:solidFill>
                      <a:srgbClr val="002060"/>
                    </a:solidFill>
                  </a:rPr>
                  <a:t>Euclidean distance is a norm: specifically it is the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GB" sz="1900" dirty="0">
                    <a:solidFill>
                      <a:srgbClr val="002060"/>
                    </a:solidFill>
                  </a:rPr>
                  <a:t>norm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sz="1900" dirty="0" smtClean="0">
                  <a:solidFill>
                    <a:srgbClr val="00206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sz="1900" dirty="0">
                  <a:solidFill>
                    <a:srgbClr val="00206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sz="1900" dirty="0" smtClean="0">
                  <a:solidFill>
                    <a:srgbClr val="00206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sz="1900" dirty="0">
                  <a:solidFill>
                    <a:srgbClr val="00206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sz="1900" dirty="0" smtClean="0">
                  <a:solidFill>
                    <a:srgbClr val="00206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sz="1900" dirty="0">
                  <a:solidFill>
                    <a:srgbClr val="00206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sz="1900" dirty="0" smtClean="0">
                  <a:solidFill>
                    <a:srgbClr val="00206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sz="1900" dirty="0">
                  <a:solidFill>
                    <a:srgbClr val="002060"/>
                  </a:solidFill>
                </a:endParaRPr>
              </a:p>
              <a:p>
                <a:endParaRPr lang="en-GB" sz="1900" dirty="0" smtClean="0">
                  <a:solidFill>
                    <a:srgbClr val="00206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Suppose </a:t>
                </a:r>
                <a:r>
                  <a:rPr lang="en-GB" sz="1900" dirty="0">
                    <a:solidFill>
                      <a:srgbClr val="002060"/>
                    </a:solidFill>
                  </a:rPr>
                  <a:t>that the elements in the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-dimensional </a:t>
                </a:r>
                <a:r>
                  <a:rPr lang="en-GB" sz="1900" dirty="0">
                    <a:solidFill>
                      <a:srgbClr val="002060"/>
                    </a:solidFill>
                  </a:rPr>
                  <a:t>vector </a:t>
                </a:r>
                <a14:m>
                  <m:oMath xmlns:m="http://schemas.openxmlformats.org/officeDocument/2006/math">
                    <m:r>
                      <a:rPr lang="en-GB" sz="19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900" i="1" dirty="0" err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1900" i="1" dirty="0" err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.  The L2 </a:t>
                </a:r>
                <a:r>
                  <a:rPr lang="en-GB" sz="1900" dirty="0">
                    <a:solidFill>
                      <a:srgbClr val="002060"/>
                    </a:solidFill>
                  </a:rPr>
                  <a:t>norm of </a:t>
                </a:r>
                <a14:m>
                  <m:oMath xmlns:m="http://schemas.openxmlformats.org/officeDocument/2006/math">
                    <m:r>
                      <a:rPr lang="en-GB" sz="19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GB" sz="1900" dirty="0">
                    <a:solidFill>
                      <a:srgbClr val="002060"/>
                    </a:solidFill>
                  </a:rPr>
                  <a:t>is the square root of the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/>
                </a:r>
                <a:br>
                  <a:rPr lang="en-GB" sz="1900" dirty="0" smtClean="0">
                    <a:solidFill>
                      <a:srgbClr val="002060"/>
                    </a:solidFill>
                  </a:rPr>
                </a:br>
                <a:r>
                  <a:rPr lang="en-GB" sz="1900" dirty="0" smtClean="0">
                    <a:solidFill>
                      <a:srgbClr val="002060"/>
                    </a:solidFill>
                  </a:rPr>
                  <a:t>sum </a:t>
                </a:r>
                <a:r>
                  <a:rPr lang="en-GB" sz="1900" dirty="0">
                    <a:solidFill>
                      <a:srgbClr val="002060"/>
                    </a:solidFill>
                  </a:rPr>
                  <a:t>of the squares of the vector elements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:	</a:t>
                </a:r>
              </a:p>
              <a:p>
                <a:r>
                  <a:rPr lang="en-GB" sz="1900" dirty="0">
                    <a:solidFill>
                      <a:srgbClr val="002060"/>
                    </a:solidFill>
                  </a:rPr>
                  <a:t>	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GB" sz="19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9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  <m:sub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ctrlP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brk m:alnAt="23"/>
                              </m:rP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sz="19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9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9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19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e>
                    </m:rad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						(2.3.14)</a:t>
                </a:r>
                <a:endParaRPr lang="ar-EG" sz="1900" dirty="0" smtClean="0">
                  <a:solidFill>
                    <a:srgbClr val="00206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ar-EG" sz="1900" dirty="0" smtClean="0">
                  <a:solidFill>
                    <a:srgbClr val="00206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In </a:t>
                </a:r>
                <a:r>
                  <a:rPr lang="en-GB" sz="1900" dirty="0">
                    <a:solidFill>
                      <a:srgbClr val="002060"/>
                    </a:solidFill>
                  </a:rPr>
                  <a:t>code, we can calculate the  L2  norm of a vector as follows.</a:t>
                </a:r>
              </a:p>
              <a:p>
                <a:endParaRPr lang="en-GB" sz="19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402" y="1008835"/>
                <a:ext cx="12027652" cy="5073184"/>
              </a:xfrm>
              <a:prstGeom prst="rect">
                <a:avLst/>
              </a:prstGeom>
              <a:blipFill>
                <a:blip r:embed="rId3"/>
                <a:stretch>
                  <a:fillRect l="-355" t="-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482" name="Picture 2" descr="https://upload.wikimedia.org/wikipedia/commons/thumb/5/55/Euclidean_distance_2d.svg/1280px-Euclidean_distance_2d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6548" y="1474764"/>
            <a:ext cx="3087942" cy="2127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179771" y="3537676"/>
            <a:ext cx="14814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hlinkClick r:id="rId5"/>
              </a:rPr>
              <a:t>Euclidean distance in R</a:t>
            </a:r>
            <a:r>
              <a:rPr lang="en-US" sz="1050" baseline="30000" dirty="0">
                <a:hlinkClick r:id="rId5"/>
              </a:rPr>
              <a:t>2</a:t>
            </a:r>
            <a:endParaRPr lang="en-US" sz="1050" dirty="0"/>
          </a:p>
        </p:txBody>
      </p:sp>
      <p:sp>
        <p:nvSpPr>
          <p:cNvPr id="5" name="Rectangle 4"/>
          <p:cNvSpPr/>
          <p:nvPr/>
        </p:nvSpPr>
        <p:spPr>
          <a:xfrm>
            <a:off x="541176" y="5789631"/>
            <a:ext cx="11504645" cy="58477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pl-PL" sz="1600" dirty="0">
                <a:solidFill>
                  <a:srgbClr val="D4D4D4"/>
                </a:solidFill>
                <a:latin typeface="Courier New" panose="02070309020205020404" pitchFamily="49" charset="0"/>
              </a:rPr>
              <a:t>u </a:t>
            </a:r>
            <a:r>
              <a:rPr lang="pl-PL" sz="16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pl-PL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np.array</a:t>
            </a:r>
            <a:r>
              <a:rPr lang="pl-PL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([</a:t>
            </a:r>
            <a:r>
              <a:rPr lang="pl-PL" sz="1600" dirty="0">
                <a:solidFill>
                  <a:srgbClr val="AE81FF"/>
                </a:solidFill>
                <a:latin typeface="Courier New" panose="02070309020205020404" pitchFamily="49" charset="0"/>
              </a:rPr>
              <a:t>3</a:t>
            </a:r>
            <a:r>
              <a:rPr lang="pl-PL" sz="16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pl-PL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pl-PL" sz="1600" dirty="0">
                <a:solidFill>
                  <a:srgbClr val="AE81FF"/>
                </a:solidFill>
                <a:latin typeface="Courier New" panose="02070309020205020404" pitchFamily="49" charset="0"/>
              </a:rPr>
              <a:t>-4</a:t>
            </a:r>
            <a:r>
              <a:rPr lang="pl-PL" sz="1600" dirty="0">
                <a:solidFill>
                  <a:srgbClr val="DCDCDC"/>
                </a:solidFill>
                <a:latin typeface="Courier New" panose="02070309020205020404" pitchFamily="49" charset="0"/>
              </a:rPr>
              <a:t>])</a:t>
            </a:r>
            <a:endParaRPr lang="pl-PL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pl-PL" sz="1600" dirty="0">
                <a:solidFill>
                  <a:srgbClr val="D4D4D4"/>
                </a:solidFill>
                <a:latin typeface="Courier New" panose="02070309020205020404" pitchFamily="49" charset="0"/>
              </a:rPr>
              <a:t>np.linalg.norm</a:t>
            </a:r>
            <a:r>
              <a:rPr lang="pl-PL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pl-PL" sz="1600" dirty="0">
                <a:solidFill>
                  <a:srgbClr val="D4D4D4"/>
                </a:solidFill>
                <a:latin typeface="Courier New" panose="02070309020205020404" pitchFamily="49" charset="0"/>
              </a:rPr>
              <a:t>u</a:t>
            </a:r>
            <a:r>
              <a:rPr lang="pl-PL" sz="16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pl-PL" sz="16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4447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Norms</a:t>
            </a:r>
            <a:endParaRPr lang="en-US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18402" y="1008835"/>
                <a:ext cx="12027652" cy="18476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Another form of norms is the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GB" sz="1900" dirty="0">
                    <a:solidFill>
                      <a:srgbClr val="002060"/>
                    </a:solidFill>
                  </a:rPr>
                  <a:t>norm, which is expressed as the sum of the absolute values of the vector elements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:</a:t>
                </a:r>
              </a:p>
              <a:p>
                <a:endParaRPr lang="en-GB" sz="1900" dirty="0" smtClean="0">
                  <a:solidFill>
                    <a:srgbClr val="002060"/>
                  </a:solidFill>
                </a:endParaRPr>
              </a:p>
              <a:p>
                <a:r>
                  <a:rPr lang="en-GB" sz="1900" dirty="0">
                    <a:solidFill>
                      <a:srgbClr val="002060"/>
                    </a:solidFill>
                  </a:rPr>
                  <a:t>	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GB" sz="19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9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  <m:sub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5"/>
                          </m:rP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nary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						(2.3.15)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900" b="0" i="1" dirty="0" smtClean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 norm is less influenced by outliers than </a:t>
                </a:r>
                <a14:m>
                  <m:oMath xmlns:m="http://schemas.openxmlformats.org/officeDocument/2006/math"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 norm.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>
                    <a:solidFill>
                      <a:srgbClr val="002060"/>
                    </a:solidFill>
                  </a:rPr>
                  <a:t>To calculate the  L1  norm, we compose the absolute value function with a sum over the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elements.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402" y="1008835"/>
                <a:ext cx="12027652" cy="1847685"/>
              </a:xfrm>
              <a:prstGeom prst="rect">
                <a:avLst/>
              </a:prstGeom>
              <a:blipFill>
                <a:blip r:embed="rId3"/>
                <a:stretch>
                  <a:fillRect l="-355" t="-1645" b="-46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493551" y="2898704"/>
            <a:ext cx="11504645" cy="33855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np.</a:t>
            </a:r>
            <a:r>
              <a:rPr lang="en-US" sz="1600" dirty="0" err="1">
                <a:solidFill>
                  <a:srgbClr val="66D9EF"/>
                </a:solidFill>
                <a:latin typeface="Courier New" panose="02070309020205020404" pitchFamily="49" charset="0"/>
              </a:rPr>
              <a:t>abs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u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>
                <a:solidFill>
                  <a:srgbClr val="66D9EF"/>
                </a:solidFill>
                <a:latin typeface="Courier New" panose="02070309020205020404" pitchFamily="49" charset="0"/>
              </a:rPr>
              <a:t>sum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()</a:t>
            </a:r>
            <a:endParaRPr lang="en-US" sz="16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2174" y="3456760"/>
                <a:ext cx="12027652" cy="11360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Both the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GB" sz="1900" dirty="0">
                    <a:solidFill>
                      <a:srgbClr val="002060"/>
                    </a:solidFill>
                  </a:rPr>
                  <a:t>norm and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the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GB" sz="1900" dirty="0">
                    <a:solidFill>
                      <a:srgbClr val="002060"/>
                    </a:solidFill>
                  </a:rPr>
                  <a:t>norm are special cases of the more general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𝐿𝑝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GB" sz="1900" dirty="0">
                    <a:solidFill>
                      <a:srgbClr val="002060"/>
                    </a:solidFill>
                  </a:rPr>
                  <a:t>norm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:</a:t>
                </a:r>
                <a:br>
                  <a:rPr lang="en-GB" sz="1900" dirty="0" smtClean="0">
                    <a:solidFill>
                      <a:srgbClr val="002060"/>
                    </a:solidFill>
                  </a:rPr>
                </a:br>
                <a:endParaRPr lang="en-GB" sz="1900" dirty="0" smtClean="0">
                  <a:solidFill>
                    <a:srgbClr val="002060"/>
                  </a:solidFill>
                </a:endParaRPr>
              </a:p>
              <a:p>
                <a:r>
                  <a:rPr lang="en-GB" sz="1900" dirty="0">
                    <a:solidFill>
                      <a:srgbClr val="002060"/>
                    </a:solidFill>
                  </a:rPr>
                  <a:t>	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GB" sz="19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9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  <m:sub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ctrlPr>
                                  <a:rPr lang="en-US" sz="19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19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19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sz="19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1900" b="0" i="1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900" b="0" i="1" smtClean="0">
                                                <a:solidFill>
                                                  <a:srgbClr val="00206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900" b="0" i="1" smtClean="0">
                                                <a:solidFill>
                                                  <a:srgbClr val="00206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1900" b="0" i="1" smtClean="0">
                                                <a:solidFill>
                                                  <a:srgbClr val="00206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sz="19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p>
                                </m:sSup>
                              </m:e>
                            </m:nary>
                          </m:e>
                        </m:d>
                      </m:e>
                      <m:sup>
                        <m:f>
                          <m:fPr>
                            <m:ctrlP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</m:sup>
                    </m:sSup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					(2.3.16)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74" y="3456760"/>
                <a:ext cx="12027652" cy="1136080"/>
              </a:xfrm>
              <a:prstGeom prst="rect">
                <a:avLst/>
              </a:prstGeom>
              <a:blipFill>
                <a:blip r:embed="rId4"/>
                <a:stretch>
                  <a:fillRect l="-355" t="-2688" b="-69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2174" y="4710557"/>
                <a:ext cx="12027652" cy="12721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The </a:t>
                </a:r>
                <a:r>
                  <a:rPr lang="en-GB" sz="1900" i="1" dirty="0" err="1">
                    <a:solidFill>
                      <a:srgbClr val="002060"/>
                    </a:solidFill>
                  </a:rPr>
                  <a:t>Frobenius</a:t>
                </a:r>
                <a:r>
                  <a:rPr lang="en-GB" sz="1900" i="1" dirty="0">
                    <a:solidFill>
                      <a:srgbClr val="002060"/>
                    </a:solidFill>
                  </a:rPr>
                  <a:t> norm</a:t>
                </a:r>
                <a:r>
                  <a:rPr lang="en-GB" sz="1900" dirty="0">
                    <a:solidFill>
                      <a:srgbClr val="002060"/>
                    </a:solidFill>
                  </a:rPr>
                  <a:t> of a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matrix </a:t>
                </a:r>
                <a14:m>
                  <m:oMath xmlns:m="http://schemas.openxmlformats.org/officeDocument/2006/math">
                    <m:r>
                      <a:rPr lang="en-GB" sz="19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is </a:t>
                </a:r>
                <a:r>
                  <a:rPr lang="en-GB" sz="1900" dirty="0">
                    <a:solidFill>
                      <a:srgbClr val="002060"/>
                    </a:solidFill>
                  </a:rPr>
                  <a:t>the square root of the sum of the squares of the matrix elements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:</a:t>
                </a:r>
                <a:br>
                  <a:rPr lang="en-GB" sz="1900" dirty="0" smtClean="0">
                    <a:solidFill>
                      <a:srgbClr val="002060"/>
                    </a:solidFill>
                  </a:rPr>
                </a:br>
                <a:endParaRPr lang="en-GB" sz="1900" dirty="0" smtClean="0">
                  <a:solidFill>
                    <a:srgbClr val="002060"/>
                  </a:solidFill>
                </a:endParaRPr>
              </a:p>
              <a:p>
                <a:pPr lvl="3"/>
                <a:r>
                  <a:rPr lang="en-GB" sz="1900" dirty="0">
                    <a:solidFill>
                      <a:srgbClr val="002060"/>
                    </a:solidFill>
                  </a:rPr>
                  <a:t>	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GB" sz="19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9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d>
                      </m:e>
                      <m:sub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brk m:alnAt="25"/>
                              </m:rP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US" sz="19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19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9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brk m:alnAt="23"/>
                                  </m:rPr>
                                  <a:rPr lang="en-US" sz="19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19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Sup>
                                  <m:sSubSupPr>
                                    <m:ctrlPr>
                                      <a:rPr lang="en-US" sz="19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9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9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sz="19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nary>
                          </m:e>
                        </m:nary>
                      </m:e>
                    </m:rad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					(2.3.17)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74" y="4710557"/>
                <a:ext cx="12027652" cy="1272143"/>
              </a:xfrm>
              <a:prstGeom prst="rect">
                <a:avLst/>
              </a:prstGeom>
              <a:blipFill>
                <a:blip r:embed="rId5"/>
                <a:stretch>
                  <a:fillRect l="-355" t="-2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312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Norms</a:t>
            </a:r>
            <a:endParaRPr lang="en-US" sz="4800" dirty="0"/>
          </a:p>
        </p:txBody>
      </p:sp>
      <p:sp>
        <p:nvSpPr>
          <p:cNvPr id="5" name="Rectangle 4"/>
          <p:cNvSpPr/>
          <p:nvPr/>
        </p:nvSpPr>
        <p:spPr>
          <a:xfrm>
            <a:off x="493551" y="2970128"/>
            <a:ext cx="11504645" cy="33855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np.linalg.norm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np.ones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((</a:t>
            </a:r>
            <a:r>
              <a:rPr lang="en-US" sz="1600" dirty="0">
                <a:solidFill>
                  <a:srgbClr val="AE81FF"/>
                </a:solidFill>
                <a:latin typeface="Courier New" panose="02070309020205020404" pitchFamily="49" charset="0"/>
              </a:rPr>
              <a:t>4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AE81FF"/>
                </a:solidFill>
                <a:latin typeface="Courier New" panose="02070309020205020404" pitchFamily="49" charset="0"/>
              </a:rPr>
              <a:t>9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)))</a:t>
            </a:r>
            <a:endParaRPr lang="en-US" sz="16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118402" y="1666060"/>
                <a:ext cx="8057206" cy="12618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>
                    <a:solidFill>
                      <a:srgbClr val="002060"/>
                    </a:solidFill>
                  </a:rPr>
                  <a:t>The </a:t>
                </a:r>
                <a:r>
                  <a:rPr lang="en-GB" sz="1900" dirty="0" err="1">
                    <a:solidFill>
                      <a:srgbClr val="002060"/>
                    </a:solidFill>
                  </a:rPr>
                  <a:t>Frobenius</a:t>
                </a:r>
                <a:r>
                  <a:rPr lang="en-GB" sz="1900" dirty="0">
                    <a:solidFill>
                      <a:srgbClr val="002060"/>
                    </a:solidFill>
                  </a:rPr>
                  <a:t> norm satisfies all the properties of vector norms. </a:t>
                </a:r>
                <a:endParaRPr lang="en-GB" sz="1900" dirty="0" smtClean="0">
                  <a:solidFill>
                    <a:srgbClr val="002060"/>
                  </a:solidFill>
                </a:endParaRP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 smtClean="0">
                    <a:solidFill>
                      <a:srgbClr val="FB8072"/>
                    </a:solidFill>
                  </a:rPr>
                  <a:t>It </a:t>
                </a:r>
                <a:r>
                  <a:rPr lang="en-GB" sz="1900" dirty="0">
                    <a:solidFill>
                      <a:srgbClr val="FB8072"/>
                    </a:solidFill>
                  </a:rPr>
                  <a:t>behaves as if it were an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GB" sz="1900" dirty="0" smtClean="0">
                    <a:solidFill>
                      <a:srgbClr val="FB8072"/>
                    </a:solidFill>
                  </a:rPr>
                  <a:t> </a:t>
                </a:r>
                <a:r>
                  <a:rPr lang="en-GB" sz="1900" dirty="0">
                    <a:solidFill>
                      <a:srgbClr val="FB8072"/>
                    </a:solidFill>
                  </a:rPr>
                  <a:t>norm of a matrix-shaped vector. </a:t>
                </a:r>
                <a:endParaRPr lang="en-GB" sz="1900" dirty="0" smtClean="0">
                  <a:solidFill>
                    <a:srgbClr val="FB8072"/>
                  </a:solidFill>
                </a:endParaRPr>
              </a:p>
              <a:p>
                <a:pPr lvl="1"/>
                <a:endParaRPr lang="en-GB" sz="1900" dirty="0" smtClean="0">
                  <a:solidFill>
                    <a:srgbClr val="00206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Invoking </a:t>
                </a:r>
                <a:r>
                  <a:rPr lang="en-GB" sz="1900" dirty="0">
                    <a:solidFill>
                      <a:srgbClr val="002060"/>
                    </a:solidFill>
                  </a:rPr>
                  <a:t>the following function will calculate the </a:t>
                </a:r>
                <a:r>
                  <a:rPr lang="en-GB" sz="1900" dirty="0" err="1">
                    <a:solidFill>
                      <a:srgbClr val="002060"/>
                    </a:solidFill>
                  </a:rPr>
                  <a:t>Frobenius</a:t>
                </a:r>
                <a:r>
                  <a:rPr lang="en-GB" sz="1900" dirty="0">
                    <a:solidFill>
                      <a:srgbClr val="002060"/>
                    </a:solidFill>
                  </a:rPr>
                  <a:t> norm of a matrix.</a:t>
                </a:r>
                <a:endParaRPr lang="en-GB" sz="1900" dirty="0" smtClean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402" y="1666060"/>
                <a:ext cx="8057206" cy="1261884"/>
              </a:xfrm>
              <a:prstGeom prst="rect">
                <a:avLst/>
              </a:prstGeom>
              <a:blipFill>
                <a:blip r:embed="rId3"/>
                <a:stretch>
                  <a:fillRect l="-530" t="-2415" b="-77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118402" y="3643254"/>
            <a:ext cx="11853438" cy="24314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i="1" dirty="0" smtClean="0">
                <a:solidFill>
                  <a:srgbClr val="002060"/>
                </a:solidFill>
              </a:rPr>
              <a:t>Why norms are useful?</a:t>
            </a:r>
            <a:endParaRPr lang="en-GB" sz="1900" dirty="0">
              <a:solidFill>
                <a:srgbClr val="002060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GB" sz="1900" dirty="0" smtClean="0">
                <a:solidFill>
                  <a:srgbClr val="002060"/>
                </a:solidFill>
              </a:rPr>
              <a:t>In </a:t>
            </a:r>
            <a:r>
              <a:rPr lang="en-GB" sz="1900" dirty="0">
                <a:solidFill>
                  <a:srgbClr val="002060"/>
                </a:solidFill>
              </a:rPr>
              <a:t>deep learning, we are often trying to solve optimization </a:t>
            </a:r>
            <a:r>
              <a:rPr lang="en-GB" sz="1900" dirty="0" smtClean="0">
                <a:solidFill>
                  <a:srgbClr val="002060"/>
                </a:solidFill>
              </a:rPr>
              <a:t>problem</a:t>
            </a:r>
            <a:r>
              <a:rPr lang="en-GB" sz="1900" dirty="0">
                <a:solidFill>
                  <a:srgbClr val="002060"/>
                </a:solidFill>
              </a:rPr>
              <a:t>s.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GB" sz="1900" dirty="0">
                <a:solidFill>
                  <a:srgbClr val="FB8072"/>
                </a:solidFill>
              </a:rPr>
              <a:t>Optimization: maximize the probability assigned to observed data; minimize the distance between </a:t>
            </a:r>
            <a:r>
              <a:rPr lang="ar-EG" sz="1900" dirty="0" smtClean="0">
                <a:solidFill>
                  <a:srgbClr val="FB8072"/>
                </a:solidFill>
              </a:rPr>
              <a:t/>
            </a:r>
            <a:br>
              <a:rPr lang="ar-EG" sz="1900" dirty="0" smtClean="0">
                <a:solidFill>
                  <a:srgbClr val="FB8072"/>
                </a:solidFill>
              </a:rPr>
            </a:br>
            <a:r>
              <a:rPr lang="en-GB" sz="1900" dirty="0" smtClean="0">
                <a:solidFill>
                  <a:srgbClr val="FB8072"/>
                </a:solidFill>
              </a:rPr>
              <a:t>predictions and </a:t>
            </a:r>
            <a:r>
              <a:rPr lang="en-GB" sz="1900" dirty="0">
                <a:solidFill>
                  <a:srgbClr val="FB8072"/>
                </a:solidFill>
              </a:rPr>
              <a:t>the ground-truth observations.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sz="1900" dirty="0">
                <a:solidFill>
                  <a:srgbClr val="002060"/>
                </a:solidFill>
              </a:rPr>
              <a:t>Assign vector representations to items (like words, products, or news articles) such that the distance between </a:t>
            </a:r>
            <a:br>
              <a:rPr lang="en-GB" sz="1900" dirty="0">
                <a:solidFill>
                  <a:srgbClr val="002060"/>
                </a:solidFill>
              </a:rPr>
            </a:br>
            <a:r>
              <a:rPr lang="en-GB" sz="1900" dirty="0">
                <a:solidFill>
                  <a:srgbClr val="002060"/>
                </a:solidFill>
              </a:rPr>
              <a:t>similar items is minimized, and the distance between dissimilar items is maximized.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sz="1900" dirty="0">
                <a:solidFill>
                  <a:srgbClr val="002060"/>
                </a:solidFill>
              </a:rPr>
              <a:t>The objectives are expressed as norms.</a:t>
            </a:r>
          </a:p>
          <a:p>
            <a:pPr lvl="1"/>
            <a:endParaRPr lang="en-GB" sz="19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41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Contents</a:t>
            </a:r>
            <a:endParaRPr lang="en-US" sz="48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4670878" y="1071155"/>
            <a:ext cx="2516777" cy="47548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CH2</a:t>
            </a:r>
            <a:endParaRPr lang="en-US" sz="2000" dirty="0"/>
          </a:p>
        </p:txBody>
      </p:sp>
      <p:grpSp>
        <p:nvGrpSpPr>
          <p:cNvPr id="341" name="Group 340"/>
          <p:cNvGrpSpPr/>
          <p:nvPr/>
        </p:nvGrpSpPr>
        <p:grpSpPr>
          <a:xfrm>
            <a:off x="702357" y="1887822"/>
            <a:ext cx="1106388" cy="553194"/>
            <a:chOff x="1317" y="231092"/>
            <a:chExt cx="1106388" cy="553194"/>
          </a:xfrm>
        </p:grpSpPr>
        <p:sp>
          <p:nvSpPr>
            <p:cNvPr id="499" name="Rounded Rectangle 498"/>
            <p:cNvSpPr/>
            <p:nvPr/>
          </p:nvSpPr>
          <p:spPr>
            <a:xfrm>
              <a:off x="1317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00" name="Rounded Rectangle 4"/>
            <p:cNvSpPr txBox="1"/>
            <p:nvPr/>
          </p:nvSpPr>
          <p:spPr>
            <a:xfrm>
              <a:off x="17519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Data Manipulation</a:t>
              </a:r>
              <a:endParaRPr lang="en-US" sz="1200" kern="1200" dirty="0"/>
            </a:p>
          </p:txBody>
        </p:sp>
      </p:grpSp>
      <p:sp>
        <p:nvSpPr>
          <p:cNvPr id="342" name="Straight Connector 5"/>
          <p:cNvSpPr/>
          <p:nvPr/>
        </p:nvSpPr>
        <p:spPr>
          <a:xfrm>
            <a:off x="812995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3" name="Group 342"/>
          <p:cNvGrpSpPr/>
          <p:nvPr/>
        </p:nvGrpSpPr>
        <p:grpSpPr>
          <a:xfrm>
            <a:off x="923634" y="2579315"/>
            <a:ext cx="885110" cy="553194"/>
            <a:chOff x="222594" y="922585"/>
            <a:chExt cx="885110" cy="553194"/>
          </a:xfrm>
        </p:grpSpPr>
        <p:sp>
          <p:nvSpPr>
            <p:cNvPr id="497" name="Rounded Rectangle 496"/>
            <p:cNvSpPr/>
            <p:nvPr/>
          </p:nvSpPr>
          <p:spPr>
            <a:xfrm>
              <a:off x="222594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8" name="Rounded Rectangle 7"/>
            <p:cNvSpPr txBox="1"/>
            <p:nvPr/>
          </p:nvSpPr>
          <p:spPr>
            <a:xfrm>
              <a:off x="238796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Getting Started</a:t>
              </a:r>
              <a:endParaRPr lang="en-US" sz="800" kern="1200" dirty="0"/>
            </a:p>
          </p:txBody>
        </p:sp>
      </p:grpSp>
      <p:sp>
        <p:nvSpPr>
          <p:cNvPr id="344" name="Straight Connector 8"/>
          <p:cNvSpPr/>
          <p:nvPr/>
        </p:nvSpPr>
        <p:spPr>
          <a:xfrm>
            <a:off x="812995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5" name="Group 344"/>
          <p:cNvGrpSpPr/>
          <p:nvPr/>
        </p:nvGrpSpPr>
        <p:grpSpPr>
          <a:xfrm>
            <a:off x="923634" y="3270807"/>
            <a:ext cx="885110" cy="553194"/>
            <a:chOff x="222594" y="1614077"/>
            <a:chExt cx="885110" cy="553194"/>
          </a:xfrm>
        </p:grpSpPr>
        <p:sp>
          <p:nvSpPr>
            <p:cNvPr id="495" name="Rounded Rectangle 494"/>
            <p:cNvSpPr/>
            <p:nvPr/>
          </p:nvSpPr>
          <p:spPr>
            <a:xfrm>
              <a:off x="222594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6" name="Rounded Rectangle 10"/>
            <p:cNvSpPr txBox="1"/>
            <p:nvPr/>
          </p:nvSpPr>
          <p:spPr>
            <a:xfrm>
              <a:off x="238796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Operations</a:t>
              </a:r>
              <a:endParaRPr lang="en-US" sz="800" kern="1200" dirty="0"/>
            </a:p>
          </p:txBody>
        </p:sp>
      </p:grpSp>
      <p:sp>
        <p:nvSpPr>
          <p:cNvPr id="346" name="Straight Connector 11"/>
          <p:cNvSpPr/>
          <p:nvPr/>
        </p:nvSpPr>
        <p:spPr>
          <a:xfrm>
            <a:off x="812995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7" name="Group 346"/>
          <p:cNvGrpSpPr/>
          <p:nvPr/>
        </p:nvGrpSpPr>
        <p:grpSpPr>
          <a:xfrm>
            <a:off x="923634" y="3962300"/>
            <a:ext cx="885110" cy="553194"/>
            <a:chOff x="222594" y="2305570"/>
            <a:chExt cx="885110" cy="553194"/>
          </a:xfrm>
        </p:grpSpPr>
        <p:sp>
          <p:nvSpPr>
            <p:cNvPr id="493" name="Rounded Rectangle 492"/>
            <p:cNvSpPr/>
            <p:nvPr/>
          </p:nvSpPr>
          <p:spPr>
            <a:xfrm>
              <a:off x="222594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4" name="Rounded Rectangle 13"/>
            <p:cNvSpPr txBox="1"/>
            <p:nvPr/>
          </p:nvSpPr>
          <p:spPr>
            <a:xfrm>
              <a:off x="238796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Broadcasting Mechanism</a:t>
              </a:r>
              <a:endParaRPr lang="en-US" sz="800" kern="1200" dirty="0"/>
            </a:p>
          </p:txBody>
        </p:sp>
      </p:grpSp>
      <p:sp>
        <p:nvSpPr>
          <p:cNvPr id="348" name="Straight Connector 14"/>
          <p:cNvSpPr/>
          <p:nvPr/>
        </p:nvSpPr>
        <p:spPr>
          <a:xfrm>
            <a:off x="812995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9" name="Group 348"/>
          <p:cNvGrpSpPr/>
          <p:nvPr/>
        </p:nvGrpSpPr>
        <p:grpSpPr>
          <a:xfrm>
            <a:off x="923634" y="4653793"/>
            <a:ext cx="885110" cy="553194"/>
            <a:chOff x="222594" y="2997063"/>
            <a:chExt cx="885110" cy="553194"/>
          </a:xfrm>
        </p:grpSpPr>
        <p:sp>
          <p:nvSpPr>
            <p:cNvPr id="491" name="Rounded Rectangle 490"/>
            <p:cNvSpPr/>
            <p:nvPr/>
          </p:nvSpPr>
          <p:spPr>
            <a:xfrm>
              <a:off x="222594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2" name="Rounded Rectangle 16"/>
            <p:cNvSpPr txBox="1"/>
            <p:nvPr/>
          </p:nvSpPr>
          <p:spPr>
            <a:xfrm>
              <a:off x="238796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Indexing and </a:t>
              </a:r>
              <a:br>
                <a:rPr lang="en-US" sz="800" kern="1200" dirty="0" smtClean="0"/>
              </a:br>
              <a:r>
                <a:rPr lang="en-US" sz="800" kern="1200" dirty="0" smtClean="0"/>
                <a:t>Slicing</a:t>
              </a:r>
              <a:endParaRPr lang="en-US" sz="800" kern="1200" dirty="0"/>
            </a:p>
          </p:txBody>
        </p:sp>
      </p:grpSp>
      <p:sp>
        <p:nvSpPr>
          <p:cNvPr id="350" name="Straight Connector 17"/>
          <p:cNvSpPr/>
          <p:nvPr/>
        </p:nvSpPr>
        <p:spPr>
          <a:xfrm>
            <a:off x="812995" y="2441016"/>
            <a:ext cx="110638" cy="318086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180866"/>
                </a:lnTo>
                <a:lnTo>
                  <a:pt x="110638" y="318086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1" name="Group 350"/>
          <p:cNvGrpSpPr/>
          <p:nvPr/>
        </p:nvGrpSpPr>
        <p:grpSpPr>
          <a:xfrm>
            <a:off x="923634" y="5345285"/>
            <a:ext cx="885110" cy="553194"/>
            <a:chOff x="222594" y="3688555"/>
            <a:chExt cx="885110" cy="553194"/>
          </a:xfrm>
        </p:grpSpPr>
        <p:sp>
          <p:nvSpPr>
            <p:cNvPr id="489" name="Rounded Rectangle 488"/>
            <p:cNvSpPr/>
            <p:nvPr/>
          </p:nvSpPr>
          <p:spPr>
            <a:xfrm>
              <a:off x="222594" y="368855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0" name="Rounded Rectangle 19"/>
            <p:cNvSpPr txBox="1"/>
            <p:nvPr/>
          </p:nvSpPr>
          <p:spPr>
            <a:xfrm>
              <a:off x="238796" y="370475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Saving Memory</a:t>
              </a:r>
              <a:endParaRPr lang="en-US" sz="800" kern="1200" dirty="0"/>
            </a:p>
          </p:txBody>
        </p:sp>
      </p:grpSp>
      <p:sp>
        <p:nvSpPr>
          <p:cNvPr id="352" name="Straight Connector 20"/>
          <p:cNvSpPr/>
          <p:nvPr/>
        </p:nvSpPr>
        <p:spPr>
          <a:xfrm>
            <a:off x="812995" y="2441016"/>
            <a:ext cx="110638" cy="387235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872358"/>
                </a:lnTo>
                <a:lnTo>
                  <a:pt x="110638" y="387235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3" name="Group 352"/>
          <p:cNvGrpSpPr/>
          <p:nvPr/>
        </p:nvGrpSpPr>
        <p:grpSpPr>
          <a:xfrm>
            <a:off x="923634" y="6036778"/>
            <a:ext cx="885110" cy="553194"/>
            <a:chOff x="222594" y="4380048"/>
            <a:chExt cx="885110" cy="553194"/>
          </a:xfrm>
        </p:grpSpPr>
        <p:sp>
          <p:nvSpPr>
            <p:cNvPr id="487" name="Rounded Rectangle 486"/>
            <p:cNvSpPr/>
            <p:nvPr/>
          </p:nvSpPr>
          <p:spPr>
            <a:xfrm>
              <a:off x="222594" y="4380048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8" name="Rounded Rectangle 22"/>
            <p:cNvSpPr txBox="1"/>
            <p:nvPr/>
          </p:nvSpPr>
          <p:spPr>
            <a:xfrm>
              <a:off x="238796" y="4396250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Conversion to Other Python Objects</a:t>
              </a:r>
              <a:endParaRPr lang="en-US" sz="800" kern="1200" dirty="0"/>
            </a:p>
          </p:txBody>
        </p:sp>
      </p:grpSp>
      <p:grpSp>
        <p:nvGrpSpPr>
          <p:cNvPr id="354" name="Group 353"/>
          <p:cNvGrpSpPr/>
          <p:nvPr/>
        </p:nvGrpSpPr>
        <p:grpSpPr>
          <a:xfrm>
            <a:off x="2085342" y="1887822"/>
            <a:ext cx="1106388" cy="553194"/>
            <a:chOff x="1384302" y="231092"/>
            <a:chExt cx="1106388" cy="553194"/>
          </a:xfrm>
        </p:grpSpPr>
        <p:sp>
          <p:nvSpPr>
            <p:cNvPr id="485" name="Rounded Rectangle 484"/>
            <p:cNvSpPr/>
            <p:nvPr/>
          </p:nvSpPr>
          <p:spPr>
            <a:xfrm>
              <a:off x="1384302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6" name="Rounded Rectangle 24"/>
            <p:cNvSpPr txBox="1"/>
            <p:nvPr/>
          </p:nvSpPr>
          <p:spPr>
            <a:xfrm>
              <a:off x="1400504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Data Preprocessing</a:t>
              </a:r>
              <a:endParaRPr lang="en-US" sz="1200" kern="1200" dirty="0"/>
            </a:p>
          </p:txBody>
        </p:sp>
      </p:grpSp>
      <p:sp>
        <p:nvSpPr>
          <p:cNvPr id="355" name="Straight Connector 25"/>
          <p:cNvSpPr/>
          <p:nvPr/>
        </p:nvSpPr>
        <p:spPr>
          <a:xfrm>
            <a:off x="2195981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6" name="Group 355"/>
          <p:cNvGrpSpPr/>
          <p:nvPr/>
        </p:nvGrpSpPr>
        <p:grpSpPr>
          <a:xfrm>
            <a:off x="2306620" y="2579315"/>
            <a:ext cx="885110" cy="553194"/>
            <a:chOff x="1605580" y="922585"/>
            <a:chExt cx="885110" cy="553194"/>
          </a:xfrm>
        </p:grpSpPr>
        <p:sp>
          <p:nvSpPr>
            <p:cNvPr id="483" name="Rounded Rectangle 482"/>
            <p:cNvSpPr/>
            <p:nvPr/>
          </p:nvSpPr>
          <p:spPr>
            <a:xfrm>
              <a:off x="1605580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4" name="Rounded Rectangle 27"/>
            <p:cNvSpPr txBox="1"/>
            <p:nvPr/>
          </p:nvSpPr>
          <p:spPr>
            <a:xfrm>
              <a:off x="1621782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</a:rPr>
                <a:t>Reading the Dataset</a:t>
              </a:r>
              <a:endParaRPr lang="en-US" sz="800" kern="1200" dirty="0"/>
            </a:p>
          </p:txBody>
        </p:sp>
      </p:grpSp>
      <p:sp>
        <p:nvSpPr>
          <p:cNvPr id="357" name="Straight Connector 28"/>
          <p:cNvSpPr/>
          <p:nvPr/>
        </p:nvSpPr>
        <p:spPr>
          <a:xfrm>
            <a:off x="2195981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8" name="Group 357"/>
          <p:cNvGrpSpPr/>
          <p:nvPr/>
        </p:nvGrpSpPr>
        <p:grpSpPr>
          <a:xfrm>
            <a:off x="2306620" y="3270807"/>
            <a:ext cx="885110" cy="553194"/>
            <a:chOff x="1605580" y="1614077"/>
            <a:chExt cx="885110" cy="553194"/>
          </a:xfrm>
        </p:grpSpPr>
        <p:sp>
          <p:nvSpPr>
            <p:cNvPr id="481" name="Rounded Rectangle 480"/>
            <p:cNvSpPr/>
            <p:nvPr/>
          </p:nvSpPr>
          <p:spPr>
            <a:xfrm>
              <a:off x="1605580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2" name="Rounded Rectangle 30"/>
            <p:cNvSpPr txBox="1"/>
            <p:nvPr/>
          </p:nvSpPr>
          <p:spPr>
            <a:xfrm>
              <a:off x="1621782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/>
                <a:t>Handling Missing Data</a:t>
              </a:r>
              <a:endParaRPr lang="en-US" sz="800" kern="1200" dirty="0"/>
            </a:p>
          </p:txBody>
        </p:sp>
      </p:grpSp>
      <p:sp>
        <p:nvSpPr>
          <p:cNvPr id="359" name="Straight Connector 31"/>
          <p:cNvSpPr/>
          <p:nvPr/>
        </p:nvSpPr>
        <p:spPr>
          <a:xfrm>
            <a:off x="2195981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0" name="Group 359"/>
          <p:cNvGrpSpPr/>
          <p:nvPr/>
        </p:nvGrpSpPr>
        <p:grpSpPr>
          <a:xfrm>
            <a:off x="2306620" y="3962300"/>
            <a:ext cx="885110" cy="553194"/>
            <a:chOff x="1605580" y="2305570"/>
            <a:chExt cx="885110" cy="553194"/>
          </a:xfrm>
        </p:grpSpPr>
        <p:sp>
          <p:nvSpPr>
            <p:cNvPr id="479" name="Rounded Rectangle 478"/>
            <p:cNvSpPr/>
            <p:nvPr/>
          </p:nvSpPr>
          <p:spPr>
            <a:xfrm>
              <a:off x="1605580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0" name="Rounded Rectangle 33"/>
            <p:cNvSpPr txBox="1"/>
            <p:nvPr/>
          </p:nvSpPr>
          <p:spPr>
            <a:xfrm>
              <a:off x="1621782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b="0" i="0" kern="1200" dirty="0" smtClean="0"/>
                <a:t>Conversion to the Tensor Format</a:t>
              </a:r>
              <a:endParaRPr lang="en-US" sz="800" kern="1200" dirty="0"/>
            </a:p>
          </p:txBody>
        </p:sp>
      </p:grpSp>
      <p:grpSp>
        <p:nvGrpSpPr>
          <p:cNvPr id="361" name="Group 360"/>
          <p:cNvGrpSpPr/>
          <p:nvPr/>
        </p:nvGrpSpPr>
        <p:grpSpPr>
          <a:xfrm>
            <a:off x="3468327" y="1887822"/>
            <a:ext cx="1106388" cy="553194"/>
            <a:chOff x="2767287" y="231092"/>
            <a:chExt cx="1106388" cy="553194"/>
          </a:xfrm>
        </p:grpSpPr>
        <p:sp>
          <p:nvSpPr>
            <p:cNvPr id="477" name="Rounded Rectangle 476"/>
            <p:cNvSpPr/>
            <p:nvPr/>
          </p:nvSpPr>
          <p:spPr>
            <a:xfrm>
              <a:off x="2767287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78" name="Rounded Rectangle 35"/>
            <p:cNvSpPr txBox="1"/>
            <p:nvPr/>
          </p:nvSpPr>
          <p:spPr>
            <a:xfrm>
              <a:off x="2783489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Linear Algebra</a:t>
              </a:r>
              <a:endParaRPr lang="en-US" sz="1200" kern="1200" dirty="0"/>
            </a:p>
          </p:txBody>
        </p:sp>
      </p:grpSp>
      <p:sp>
        <p:nvSpPr>
          <p:cNvPr id="362" name="Straight Connector 36"/>
          <p:cNvSpPr/>
          <p:nvPr/>
        </p:nvSpPr>
        <p:spPr>
          <a:xfrm>
            <a:off x="3578966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3" name="Group 362"/>
          <p:cNvGrpSpPr/>
          <p:nvPr/>
        </p:nvGrpSpPr>
        <p:grpSpPr>
          <a:xfrm>
            <a:off x="3689605" y="2579315"/>
            <a:ext cx="885110" cy="553194"/>
            <a:chOff x="2988565" y="922585"/>
            <a:chExt cx="885110" cy="553194"/>
          </a:xfrm>
        </p:grpSpPr>
        <p:sp>
          <p:nvSpPr>
            <p:cNvPr id="475" name="Rounded Rectangle 474"/>
            <p:cNvSpPr/>
            <p:nvPr/>
          </p:nvSpPr>
          <p:spPr>
            <a:xfrm>
              <a:off x="2988565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6" name="Rounded Rectangle 38"/>
            <p:cNvSpPr txBox="1"/>
            <p:nvPr/>
          </p:nvSpPr>
          <p:spPr>
            <a:xfrm>
              <a:off x="3004767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/>
                <a:t>Scalars</a:t>
              </a:r>
              <a:endParaRPr lang="en-US" sz="800" kern="1200" dirty="0"/>
            </a:p>
          </p:txBody>
        </p:sp>
      </p:grpSp>
      <p:sp>
        <p:nvSpPr>
          <p:cNvPr id="364" name="Straight Connector 39"/>
          <p:cNvSpPr/>
          <p:nvPr/>
        </p:nvSpPr>
        <p:spPr>
          <a:xfrm>
            <a:off x="3578966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5" name="Group 364"/>
          <p:cNvGrpSpPr/>
          <p:nvPr/>
        </p:nvGrpSpPr>
        <p:grpSpPr>
          <a:xfrm>
            <a:off x="3689605" y="3270807"/>
            <a:ext cx="885110" cy="553194"/>
            <a:chOff x="2988565" y="1614077"/>
            <a:chExt cx="885110" cy="553194"/>
          </a:xfrm>
        </p:grpSpPr>
        <p:sp>
          <p:nvSpPr>
            <p:cNvPr id="473" name="Rounded Rectangle 472"/>
            <p:cNvSpPr/>
            <p:nvPr/>
          </p:nvSpPr>
          <p:spPr>
            <a:xfrm>
              <a:off x="2988565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4" name="Rounded Rectangle 41"/>
            <p:cNvSpPr txBox="1"/>
            <p:nvPr/>
          </p:nvSpPr>
          <p:spPr>
            <a:xfrm>
              <a:off x="3004767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Vectors</a:t>
              </a:r>
              <a:endParaRPr lang="en-US" sz="800" kern="1200" dirty="0"/>
            </a:p>
          </p:txBody>
        </p:sp>
      </p:grpSp>
      <p:sp>
        <p:nvSpPr>
          <p:cNvPr id="366" name="Straight Connector 42"/>
          <p:cNvSpPr/>
          <p:nvPr/>
        </p:nvSpPr>
        <p:spPr>
          <a:xfrm>
            <a:off x="3578966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7" name="Group 366"/>
          <p:cNvGrpSpPr/>
          <p:nvPr/>
        </p:nvGrpSpPr>
        <p:grpSpPr>
          <a:xfrm>
            <a:off x="3689605" y="3962300"/>
            <a:ext cx="885110" cy="553194"/>
            <a:chOff x="2988565" y="2305570"/>
            <a:chExt cx="885110" cy="553194"/>
          </a:xfrm>
        </p:grpSpPr>
        <p:sp>
          <p:nvSpPr>
            <p:cNvPr id="471" name="Rounded Rectangle 470"/>
            <p:cNvSpPr/>
            <p:nvPr/>
          </p:nvSpPr>
          <p:spPr>
            <a:xfrm>
              <a:off x="2988565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2" name="Rounded Rectangle 44"/>
            <p:cNvSpPr txBox="1"/>
            <p:nvPr/>
          </p:nvSpPr>
          <p:spPr>
            <a:xfrm>
              <a:off x="3004767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/>
                <a:t>Matrices</a:t>
              </a:r>
              <a:endParaRPr lang="en-US" sz="800" kern="1200" dirty="0"/>
            </a:p>
          </p:txBody>
        </p:sp>
      </p:grpSp>
      <p:sp>
        <p:nvSpPr>
          <p:cNvPr id="368" name="Straight Connector 45"/>
          <p:cNvSpPr/>
          <p:nvPr/>
        </p:nvSpPr>
        <p:spPr>
          <a:xfrm>
            <a:off x="3578966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9" name="Group 368"/>
          <p:cNvGrpSpPr/>
          <p:nvPr/>
        </p:nvGrpSpPr>
        <p:grpSpPr>
          <a:xfrm>
            <a:off x="3689605" y="4653793"/>
            <a:ext cx="885110" cy="553194"/>
            <a:chOff x="2988565" y="2997063"/>
            <a:chExt cx="885110" cy="553194"/>
          </a:xfrm>
        </p:grpSpPr>
        <p:sp>
          <p:nvSpPr>
            <p:cNvPr id="469" name="Rounded Rectangle 468"/>
            <p:cNvSpPr/>
            <p:nvPr/>
          </p:nvSpPr>
          <p:spPr>
            <a:xfrm>
              <a:off x="2988565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0" name="Rounded Rectangle 47"/>
            <p:cNvSpPr txBox="1"/>
            <p:nvPr/>
          </p:nvSpPr>
          <p:spPr>
            <a:xfrm>
              <a:off x="3004767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/>
                <a:t>Tensors</a:t>
              </a:r>
              <a:endParaRPr lang="en-US" sz="800" kern="1200" dirty="0"/>
            </a:p>
          </p:txBody>
        </p:sp>
      </p:grpSp>
      <p:sp>
        <p:nvSpPr>
          <p:cNvPr id="370" name="Straight Connector 48"/>
          <p:cNvSpPr/>
          <p:nvPr/>
        </p:nvSpPr>
        <p:spPr>
          <a:xfrm>
            <a:off x="3578966" y="2441016"/>
            <a:ext cx="110638" cy="318086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180866"/>
                </a:lnTo>
                <a:lnTo>
                  <a:pt x="110638" y="318086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1" name="Group 370"/>
          <p:cNvGrpSpPr/>
          <p:nvPr/>
        </p:nvGrpSpPr>
        <p:grpSpPr>
          <a:xfrm>
            <a:off x="3689605" y="5345285"/>
            <a:ext cx="885110" cy="553194"/>
            <a:chOff x="2988565" y="3688555"/>
            <a:chExt cx="885110" cy="553194"/>
          </a:xfrm>
        </p:grpSpPr>
        <p:sp>
          <p:nvSpPr>
            <p:cNvPr id="467" name="Rounded Rectangle 466"/>
            <p:cNvSpPr/>
            <p:nvPr/>
          </p:nvSpPr>
          <p:spPr>
            <a:xfrm>
              <a:off x="2988565" y="368855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8" name="Rounded Rectangle 50"/>
            <p:cNvSpPr txBox="1"/>
            <p:nvPr/>
          </p:nvSpPr>
          <p:spPr>
            <a:xfrm>
              <a:off x="3004767" y="370475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Basic Properties of Tensor Arithmetic</a:t>
              </a:r>
              <a:endParaRPr lang="en-US" sz="800" kern="1200" dirty="0"/>
            </a:p>
          </p:txBody>
        </p:sp>
      </p:grpSp>
      <p:sp>
        <p:nvSpPr>
          <p:cNvPr id="372" name="Straight Connector 51"/>
          <p:cNvSpPr/>
          <p:nvPr/>
        </p:nvSpPr>
        <p:spPr>
          <a:xfrm>
            <a:off x="3578966" y="2441016"/>
            <a:ext cx="110638" cy="387235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872358"/>
                </a:lnTo>
                <a:lnTo>
                  <a:pt x="110638" y="387235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3" name="Group 372"/>
          <p:cNvGrpSpPr/>
          <p:nvPr/>
        </p:nvGrpSpPr>
        <p:grpSpPr>
          <a:xfrm>
            <a:off x="3689605" y="6036778"/>
            <a:ext cx="885110" cy="553194"/>
            <a:chOff x="2988565" y="4380048"/>
            <a:chExt cx="885110" cy="553194"/>
          </a:xfrm>
        </p:grpSpPr>
        <p:sp>
          <p:nvSpPr>
            <p:cNvPr id="465" name="Rounded Rectangle 464"/>
            <p:cNvSpPr/>
            <p:nvPr/>
          </p:nvSpPr>
          <p:spPr>
            <a:xfrm>
              <a:off x="2988565" y="4380048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6" name="Rounded Rectangle 53"/>
            <p:cNvSpPr txBox="1"/>
            <p:nvPr/>
          </p:nvSpPr>
          <p:spPr>
            <a:xfrm>
              <a:off x="3004767" y="4396250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1" kern="1200" dirty="0" smtClean="0"/>
                <a:t>+6 sections</a:t>
              </a:r>
              <a:endParaRPr lang="en-US" sz="800" i="1" kern="1200" dirty="0"/>
            </a:p>
          </p:txBody>
        </p:sp>
      </p:grpSp>
      <p:grpSp>
        <p:nvGrpSpPr>
          <p:cNvPr id="374" name="Group 373"/>
          <p:cNvGrpSpPr/>
          <p:nvPr/>
        </p:nvGrpSpPr>
        <p:grpSpPr>
          <a:xfrm>
            <a:off x="4851313" y="1887822"/>
            <a:ext cx="1106388" cy="553194"/>
            <a:chOff x="4150273" y="231092"/>
            <a:chExt cx="1106388" cy="553194"/>
          </a:xfrm>
        </p:grpSpPr>
        <p:sp>
          <p:nvSpPr>
            <p:cNvPr id="463" name="Rounded Rectangle 462"/>
            <p:cNvSpPr/>
            <p:nvPr/>
          </p:nvSpPr>
          <p:spPr>
            <a:xfrm>
              <a:off x="4150273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64" name="Rounded Rectangle 55"/>
            <p:cNvSpPr txBox="1"/>
            <p:nvPr/>
          </p:nvSpPr>
          <p:spPr>
            <a:xfrm>
              <a:off x="4166475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i="0" kern="1200" dirty="0" smtClean="0"/>
                <a:t>Linear Algebra cont.</a:t>
              </a:r>
              <a:endParaRPr lang="en-US" sz="1200" i="0" kern="1200" dirty="0"/>
            </a:p>
          </p:txBody>
        </p:sp>
      </p:grpSp>
      <p:sp>
        <p:nvSpPr>
          <p:cNvPr id="375" name="Straight Connector 56"/>
          <p:cNvSpPr/>
          <p:nvPr/>
        </p:nvSpPr>
        <p:spPr>
          <a:xfrm>
            <a:off x="4961952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6" name="Group 375"/>
          <p:cNvGrpSpPr/>
          <p:nvPr/>
        </p:nvGrpSpPr>
        <p:grpSpPr>
          <a:xfrm>
            <a:off x="5072590" y="2579315"/>
            <a:ext cx="885110" cy="553194"/>
            <a:chOff x="4371550" y="922585"/>
            <a:chExt cx="885110" cy="553194"/>
          </a:xfrm>
        </p:grpSpPr>
        <p:sp>
          <p:nvSpPr>
            <p:cNvPr id="461" name="Rounded Rectangle 460"/>
            <p:cNvSpPr/>
            <p:nvPr/>
          </p:nvSpPr>
          <p:spPr>
            <a:xfrm>
              <a:off x="4371550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2" name="Rounded Rectangle 58"/>
            <p:cNvSpPr txBox="1"/>
            <p:nvPr/>
          </p:nvSpPr>
          <p:spPr>
            <a:xfrm>
              <a:off x="4387752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Reduction</a:t>
              </a:r>
              <a:endParaRPr lang="en-US" sz="800" i="0" kern="1200" dirty="0"/>
            </a:p>
          </p:txBody>
        </p:sp>
      </p:grpSp>
      <p:sp>
        <p:nvSpPr>
          <p:cNvPr id="377" name="Straight Connector 59"/>
          <p:cNvSpPr/>
          <p:nvPr/>
        </p:nvSpPr>
        <p:spPr>
          <a:xfrm>
            <a:off x="4961952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8" name="Group 377"/>
          <p:cNvGrpSpPr/>
          <p:nvPr/>
        </p:nvGrpSpPr>
        <p:grpSpPr>
          <a:xfrm>
            <a:off x="5072590" y="3270807"/>
            <a:ext cx="885110" cy="553194"/>
            <a:chOff x="4371550" y="1614077"/>
            <a:chExt cx="885110" cy="553194"/>
          </a:xfrm>
        </p:grpSpPr>
        <p:sp>
          <p:nvSpPr>
            <p:cNvPr id="459" name="Rounded Rectangle 458"/>
            <p:cNvSpPr/>
            <p:nvPr/>
          </p:nvSpPr>
          <p:spPr>
            <a:xfrm>
              <a:off x="4371550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0" name="Rounded Rectangle 61"/>
            <p:cNvSpPr txBox="1"/>
            <p:nvPr/>
          </p:nvSpPr>
          <p:spPr>
            <a:xfrm>
              <a:off x="4387752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Dot Products</a:t>
              </a:r>
              <a:endParaRPr lang="en-US" sz="800" i="0" kern="1200" dirty="0"/>
            </a:p>
          </p:txBody>
        </p:sp>
      </p:grpSp>
      <p:sp>
        <p:nvSpPr>
          <p:cNvPr id="379" name="Straight Connector 62"/>
          <p:cNvSpPr/>
          <p:nvPr/>
        </p:nvSpPr>
        <p:spPr>
          <a:xfrm>
            <a:off x="4961952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0" name="Group 379"/>
          <p:cNvGrpSpPr/>
          <p:nvPr/>
        </p:nvGrpSpPr>
        <p:grpSpPr>
          <a:xfrm>
            <a:off x="5072590" y="3962300"/>
            <a:ext cx="885110" cy="553194"/>
            <a:chOff x="4371550" y="2305570"/>
            <a:chExt cx="885110" cy="553194"/>
          </a:xfrm>
        </p:grpSpPr>
        <p:sp>
          <p:nvSpPr>
            <p:cNvPr id="457" name="Rounded Rectangle 456"/>
            <p:cNvSpPr/>
            <p:nvPr/>
          </p:nvSpPr>
          <p:spPr>
            <a:xfrm>
              <a:off x="4371550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8" name="Rounded Rectangle 64"/>
            <p:cNvSpPr txBox="1"/>
            <p:nvPr/>
          </p:nvSpPr>
          <p:spPr>
            <a:xfrm>
              <a:off x="4387752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Matrix-Vector Products</a:t>
              </a:r>
              <a:endParaRPr lang="en-US" sz="800" i="0" kern="1200" dirty="0"/>
            </a:p>
          </p:txBody>
        </p:sp>
      </p:grpSp>
      <p:sp>
        <p:nvSpPr>
          <p:cNvPr id="381" name="Straight Connector 65"/>
          <p:cNvSpPr/>
          <p:nvPr/>
        </p:nvSpPr>
        <p:spPr>
          <a:xfrm>
            <a:off x="4961952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2" name="Group 381"/>
          <p:cNvGrpSpPr/>
          <p:nvPr/>
        </p:nvGrpSpPr>
        <p:grpSpPr>
          <a:xfrm>
            <a:off x="5072590" y="4653793"/>
            <a:ext cx="885110" cy="553194"/>
            <a:chOff x="4371550" y="2997063"/>
            <a:chExt cx="885110" cy="553194"/>
          </a:xfrm>
        </p:grpSpPr>
        <p:sp>
          <p:nvSpPr>
            <p:cNvPr id="455" name="Rounded Rectangle 454"/>
            <p:cNvSpPr/>
            <p:nvPr/>
          </p:nvSpPr>
          <p:spPr>
            <a:xfrm>
              <a:off x="4371550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6" name="Rounded Rectangle 67"/>
            <p:cNvSpPr txBox="1"/>
            <p:nvPr/>
          </p:nvSpPr>
          <p:spPr>
            <a:xfrm>
              <a:off x="4387752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Matrix-Matrix Multiplication</a:t>
              </a:r>
              <a:endParaRPr lang="en-US" sz="800" i="0" kern="1200" dirty="0"/>
            </a:p>
          </p:txBody>
        </p:sp>
      </p:grpSp>
      <p:sp>
        <p:nvSpPr>
          <p:cNvPr id="383" name="Straight Connector 68"/>
          <p:cNvSpPr/>
          <p:nvPr/>
        </p:nvSpPr>
        <p:spPr>
          <a:xfrm>
            <a:off x="4961952" y="2441016"/>
            <a:ext cx="110638" cy="318086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180866"/>
                </a:lnTo>
                <a:lnTo>
                  <a:pt x="110638" y="318086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4" name="Group 383"/>
          <p:cNvGrpSpPr/>
          <p:nvPr/>
        </p:nvGrpSpPr>
        <p:grpSpPr>
          <a:xfrm>
            <a:off x="5072590" y="5345285"/>
            <a:ext cx="885110" cy="553194"/>
            <a:chOff x="4371550" y="3688555"/>
            <a:chExt cx="885110" cy="553194"/>
          </a:xfrm>
        </p:grpSpPr>
        <p:sp>
          <p:nvSpPr>
            <p:cNvPr id="453" name="Rounded Rectangle 452"/>
            <p:cNvSpPr/>
            <p:nvPr/>
          </p:nvSpPr>
          <p:spPr>
            <a:xfrm>
              <a:off x="4371550" y="368855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4" name="Rounded Rectangle 70"/>
            <p:cNvSpPr txBox="1"/>
            <p:nvPr/>
          </p:nvSpPr>
          <p:spPr>
            <a:xfrm>
              <a:off x="4387752" y="370475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Norms</a:t>
              </a:r>
              <a:endParaRPr lang="en-US" sz="800" i="0" kern="1200" dirty="0"/>
            </a:p>
          </p:txBody>
        </p:sp>
      </p:grpSp>
      <p:sp>
        <p:nvSpPr>
          <p:cNvPr id="385" name="Straight Connector 71"/>
          <p:cNvSpPr/>
          <p:nvPr/>
        </p:nvSpPr>
        <p:spPr>
          <a:xfrm>
            <a:off x="4961952" y="2441016"/>
            <a:ext cx="110638" cy="387235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872358"/>
                </a:lnTo>
                <a:lnTo>
                  <a:pt x="110638" y="387235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6" name="Group 385"/>
          <p:cNvGrpSpPr/>
          <p:nvPr/>
        </p:nvGrpSpPr>
        <p:grpSpPr>
          <a:xfrm>
            <a:off x="5072590" y="6036778"/>
            <a:ext cx="885110" cy="553194"/>
            <a:chOff x="4371550" y="4380048"/>
            <a:chExt cx="885110" cy="553194"/>
          </a:xfrm>
        </p:grpSpPr>
        <p:sp>
          <p:nvSpPr>
            <p:cNvPr id="451" name="Rounded Rectangle 450"/>
            <p:cNvSpPr/>
            <p:nvPr/>
          </p:nvSpPr>
          <p:spPr>
            <a:xfrm>
              <a:off x="4371550" y="4380048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2" name="Rounded Rectangle 73"/>
            <p:cNvSpPr txBox="1"/>
            <p:nvPr/>
          </p:nvSpPr>
          <p:spPr>
            <a:xfrm>
              <a:off x="4387752" y="4396250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More on Linear Algebra</a:t>
              </a:r>
              <a:endParaRPr lang="en-US" sz="800" i="0" kern="1200" dirty="0"/>
            </a:p>
          </p:txBody>
        </p:sp>
      </p:grpSp>
      <p:grpSp>
        <p:nvGrpSpPr>
          <p:cNvPr id="387" name="Group 386"/>
          <p:cNvGrpSpPr/>
          <p:nvPr/>
        </p:nvGrpSpPr>
        <p:grpSpPr>
          <a:xfrm>
            <a:off x="6234298" y="1887822"/>
            <a:ext cx="1106388" cy="553194"/>
            <a:chOff x="5533258" y="231092"/>
            <a:chExt cx="1106388" cy="553194"/>
          </a:xfrm>
        </p:grpSpPr>
        <p:sp>
          <p:nvSpPr>
            <p:cNvPr id="449" name="Rounded Rectangle 448"/>
            <p:cNvSpPr/>
            <p:nvPr/>
          </p:nvSpPr>
          <p:spPr>
            <a:xfrm>
              <a:off x="5533258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50" name="Rounded Rectangle 75"/>
            <p:cNvSpPr txBox="1"/>
            <p:nvPr/>
          </p:nvSpPr>
          <p:spPr>
            <a:xfrm>
              <a:off x="5549460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Calculus</a:t>
              </a:r>
              <a:endParaRPr lang="en-US" sz="1200" kern="1200" dirty="0"/>
            </a:p>
          </p:txBody>
        </p:sp>
      </p:grpSp>
      <p:sp>
        <p:nvSpPr>
          <p:cNvPr id="388" name="Straight Connector 76"/>
          <p:cNvSpPr/>
          <p:nvPr/>
        </p:nvSpPr>
        <p:spPr>
          <a:xfrm>
            <a:off x="6344937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9" name="Group 388"/>
          <p:cNvGrpSpPr/>
          <p:nvPr/>
        </p:nvGrpSpPr>
        <p:grpSpPr>
          <a:xfrm>
            <a:off x="6455576" y="2579315"/>
            <a:ext cx="885110" cy="553194"/>
            <a:chOff x="5754536" y="922585"/>
            <a:chExt cx="885110" cy="553194"/>
          </a:xfrm>
        </p:grpSpPr>
        <p:sp>
          <p:nvSpPr>
            <p:cNvPr id="447" name="Rounded Rectangle 446"/>
            <p:cNvSpPr/>
            <p:nvPr/>
          </p:nvSpPr>
          <p:spPr>
            <a:xfrm>
              <a:off x="5754536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8" name="Rounded Rectangle 78"/>
            <p:cNvSpPr txBox="1"/>
            <p:nvPr/>
          </p:nvSpPr>
          <p:spPr>
            <a:xfrm>
              <a:off x="5770738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Derivatives and Differentiation</a:t>
              </a:r>
              <a:endParaRPr lang="en-US" sz="800" kern="1200" dirty="0"/>
            </a:p>
          </p:txBody>
        </p:sp>
      </p:grpSp>
      <p:sp>
        <p:nvSpPr>
          <p:cNvPr id="390" name="Straight Connector 79"/>
          <p:cNvSpPr/>
          <p:nvPr/>
        </p:nvSpPr>
        <p:spPr>
          <a:xfrm>
            <a:off x="6344937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1" name="Group 390"/>
          <p:cNvGrpSpPr/>
          <p:nvPr/>
        </p:nvGrpSpPr>
        <p:grpSpPr>
          <a:xfrm>
            <a:off x="6455576" y="3270807"/>
            <a:ext cx="885110" cy="553194"/>
            <a:chOff x="5754536" y="1614077"/>
            <a:chExt cx="885110" cy="553194"/>
          </a:xfrm>
        </p:grpSpPr>
        <p:sp>
          <p:nvSpPr>
            <p:cNvPr id="445" name="Rounded Rectangle 444"/>
            <p:cNvSpPr/>
            <p:nvPr/>
          </p:nvSpPr>
          <p:spPr>
            <a:xfrm>
              <a:off x="5754536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6" name="Rounded Rectangle 81"/>
            <p:cNvSpPr txBox="1"/>
            <p:nvPr/>
          </p:nvSpPr>
          <p:spPr>
            <a:xfrm>
              <a:off x="5770738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Partial Derivatives</a:t>
              </a:r>
              <a:endParaRPr lang="en-US" sz="800" kern="1200" dirty="0"/>
            </a:p>
          </p:txBody>
        </p:sp>
      </p:grpSp>
      <p:sp>
        <p:nvSpPr>
          <p:cNvPr id="392" name="Straight Connector 82"/>
          <p:cNvSpPr/>
          <p:nvPr/>
        </p:nvSpPr>
        <p:spPr>
          <a:xfrm>
            <a:off x="6344937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3" name="Group 392"/>
          <p:cNvGrpSpPr/>
          <p:nvPr/>
        </p:nvGrpSpPr>
        <p:grpSpPr>
          <a:xfrm>
            <a:off x="6455576" y="3962300"/>
            <a:ext cx="885110" cy="553194"/>
            <a:chOff x="5754536" y="2305570"/>
            <a:chExt cx="885110" cy="553194"/>
          </a:xfrm>
        </p:grpSpPr>
        <p:sp>
          <p:nvSpPr>
            <p:cNvPr id="443" name="Rounded Rectangle 442"/>
            <p:cNvSpPr/>
            <p:nvPr/>
          </p:nvSpPr>
          <p:spPr>
            <a:xfrm>
              <a:off x="5754536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4" name="Rounded Rectangle 84"/>
            <p:cNvSpPr txBox="1"/>
            <p:nvPr/>
          </p:nvSpPr>
          <p:spPr>
            <a:xfrm>
              <a:off x="5770738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Gradients</a:t>
              </a:r>
              <a:endParaRPr lang="en-US" sz="800" kern="1200" dirty="0"/>
            </a:p>
          </p:txBody>
        </p:sp>
      </p:grpSp>
      <p:sp>
        <p:nvSpPr>
          <p:cNvPr id="394" name="Straight Connector 85"/>
          <p:cNvSpPr/>
          <p:nvPr/>
        </p:nvSpPr>
        <p:spPr>
          <a:xfrm>
            <a:off x="6344937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5" name="Group 394"/>
          <p:cNvGrpSpPr/>
          <p:nvPr/>
        </p:nvGrpSpPr>
        <p:grpSpPr>
          <a:xfrm>
            <a:off x="6455576" y="4653793"/>
            <a:ext cx="885110" cy="553194"/>
            <a:chOff x="5754536" y="2997063"/>
            <a:chExt cx="885110" cy="553194"/>
          </a:xfrm>
        </p:grpSpPr>
        <p:sp>
          <p:nvSpPr>
            <p:cNvPr id="441" name="Rounded Rectangle 440"/>
            <p:cNvSpPr/>
            <p:nvPr/>
          </p:nvSpPr>
          <p:spPr>
            <a:xfrm>
              <a:off x="5754536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2" name="Rounded Rectangle 87"/>
            <p:cNvSpPr txBox="1"/>
            <p:nvPr/>
          </p:nvSpPr>
          <p:spPr>
            <a:xfrm>
              <a:off x="5770738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Chain Rule</a:t>
              </a:r>
              <a:endParaRPr lang="en-US" sz="800" kern="1200" dirty="0"/>
            </a:p>
          </p:txBody>
        </p:sp>
      </p:grpSp>
      <p:grpSp>
        <p:nvGrpSpPr>
          <p:cNvPr id="396" name="Group 395"/>
          <p:cNvGrpSpPr/>
          <p:nvPr/>
        </p:nvGrpSpPr>
        <p:grpSpPr>
          <a:xfrm>
            <a:off x="7617283" y="1887822"/>
            <a:ext cx="1106388" cy="553194"/>
            <a:chOff x="6916243" y="231092"/>
            <a:chExt cx="1106388" cy="553194"/>
          </a:xfrm>
        </p:grpSpPr>
        <p:sp>
          <p:nvSpPr>
            <p:cNvPr id="439" name="Rounded Rectangle 438"/>
            <p:cNvSpPr/>
            <p:nvPr/>
          </p:nvSpPr>
          <p:spPr>
            <a:xfrm>
              <a:off x="6916243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40" name="Rounded Rectangle 89"/>
            <p:cNvSpPr txBox="1"/>
            <p:nvPr/>
          </p:nvSpPr>
          <p:spPr>
            <a:xfrm>
              <a:off x="6932445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Automatic Differentiation</a:t>
              </a:r>
              <a:endParaRPr lang="en-US" sz="1200" kern="1200" dirty="0"/>
            </a:p>
          </p:txBody>
        </p:sp>
      </p:grpSp>
      <p:sp>
        <p:nvSpPr>
          <p:cNvPr id="397" name="Straight Connector 90"/>
          <p:cNvSpPr/>
          <p:nvPr/>
        </p:nvSpPr>
        <p:spPr>
          <a:xfrm>
            <a:off x="7727922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8" name="Group 397"/>
          <p:cNvGrpSpPr/>
          <p:nvPr/>
        </p:nvGrpSpPr>
        <p:grpSpPr>
          <a:xfrm>
            <a:off x="7838561" y="2579315"/>
            <a:ext cx="885110" cy="553194"/>
            <a:chOff x="7137521" y="922585"/>
            <a:chExt cx="885110" cy="553194"/>
          </a:xfrm>
        </p:grpSpPr>
        <p:sp>
          <p:nvSpPr>
            <p:cNvPr id="437" name="Rounded Rectangle 436"/>
            <p:cNvSpPr/>
            <p:nvPr/>
          </p:nvSpPr>
          <p:spPr>
            <a:xfrm>
              <a:off x="7137521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8" name="Rounded Rectangle 92"/>
            <p:cNvSpPr txBox="1"/>
            <p:nvPr/>
          </p:nvSpPr>
          <p:spPr>
            <a:xfrm>
              <a:off x="7153723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A Simple Example</a:t>
              </a:r>
              <a:endParaRPr lang="en-US" sz="800" kern="1200" dirty="0"/>
            </a:p>
          </p:txBody>
        </p:sp>
      </p:grpSp>
      <p:sp>
        <p:nvSpPr>
          <p:cNvPr id="399" name="Straight Connector 93"/>
          <p:cNvSpPr/>
          <p:nvPr/>
        </p:nvSpPr>
        <p:spPr>
          <a:xfrm>
            <a:off x="7727922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0" name="Group 399"/>
          <p:cNvGrpSpPr/>
          <p:nvPr/>
        </p:nvGrpSpPr>
        <p:grpSpPr>
          <a:xfrm>
            <a:off x="7838561" y="3270807"/>
            <a:ext cx="885110" cy="553194"/>
            <a:chOff x="7137521" y="1614077"/>
            <a:chExt cx="885110" cy="553194"/>
          </a:xfrm>
        </p:grpSpPr>
        <p:sp>
          <p:nvSpPr>
            <p:cNvPr id="435" name="Rounded Rectangle 434"/>
            <p:cNvSpPr/>
            <p:nvPr/>
          </p:nvSpPr>
          <p:spPr>
            <a:xfrm>
              <a:off x="7137521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6" name="Rounded Rectangle 95"/>
            <p:cNvSpPr txBox="1"/>
            <p:nvPr/>
          </p:nvSpPr>
          <p:spPr>
            <a:xfrm>
              <a:off x="7153723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Backward for Non-Scalar Variables</a:t>
              </a:r>
              <a:endParaRPr lang="en-US" sz="800" kern="1200" dirty="0"/>
            </a:p>
          </p:txBody>
        </p:sp>
      </p:grpSp>
      <p:sp>
        <p:nvSpPr>
          <p:cNvPr id="401" name="Straight Connector 96"/>
          <p:cNvSpPr/>
          <p:nvPr/>
        </p:nvSpPr>
        <p:spPr>
          <a:xfrm>
            <a:off x="7727922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2" name="Group 401"/>
          <p:cNvGrpSpPr/>
          <p:nvPr/>
        </p:nvGrpSpPr>
        <p:grpSpPr>
          <a:xfrm>
            <a:off x="7838561" y="3962300"/>
            <a:ext cx="885110" cy="553194"/>
            <a:chOff x="7137521" y="2305570"/>
            <a:chExt cx="885110" cy="553194"/>
          </a:xfrm>
        </p:grpSpPr>
        <p:sp>
          <p:nvSpPr>
            <p:cNvPr id="433" name="Rounded Rectangle 432"/>
            <p:cNvSpPr/>
            <p:nvPr/>
          </p:nvSpPr>
          <p:spPr>
            <a:xfrm>
              <a:off x="7137521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4" name="Rounded Rectangle 98"/>
            <p:cNvSpPr txBox="1"/>
            <p:nvPr/>
          </p:nvSpPr>
          <p:spPr>
            <a:xfrm>
              <a:off x="7153723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Detaching Computation</a:t>
              </a:r>
              <a:endParaRPr lang="en-US" sz="800" kern="1200" dirty="0"/>
            </a:p>
          </p:txBody>
        </p:sp>
      </p:grpSp>
      <p:sp>
        <p:nvSpPr>
          <p:cNvPr id="403" name="Straight Connector 99"/>
          <p:cNvSpPr/>
          <p:nvPr/>
        </p:nvSpPr>
        <p:spPr>
          <a:xfrm>
            <a:off x="7727922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4" name="Group 403"/>
          <p:cNvGrpSpPr/>
          <p:nvPr/>
        </p:nvGrpSpPr>
        <p:grpSpPr>
          <a:xfrm>
            <a:off x="7838561" y="4653793"/>
            <a:ext cx="885110" cy="553194"/>
            <a:chOff x="7137521" y="2997063"/>
            <a:chExt cx="885110" cy="553194"/>
          </a:xfrm>
        </p:grpSpPr>
        <p:sp>
          <p:nvSpPr>
            <p:cNvPr id="431" name="Rounded Rectangle 430"/>
            <p:cNvSpPr/>
            <p:nvPr/>
          </p:nvSpPr>
          <p:spPr>
            <a:xfrm>
              <a:off x="7137521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2" name="Rounded Rectangle 101"/>
            <p:cNvSpPr txBox="1"/>
            <p:nvPr/>
          </p:nvSpPr>
          <p:spPr>
            <a:xfrm>
              <a:off x="7153723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Computing the Gradient of Python Control Flow</a:t>
              </a:r>
              <a:endParaRPr lang="en-US" sz="800" kern="1200" dirty="0"/>
            </a:p>
          </p:txBody>
        </p:sp>
      </p:grpSp>
      <p:grpSp>
        <p:nvGrpSpPr>
          <p:cNvPr id="405" name="Group 404"/>
          <p:cNvGrpSpPr/>
          <p:nvPr/>
        </p:nvGrpSpPr>
        <p:grpSpPr>
          <a:xfrm>
            <a:off x="9000269" y="1887822"/>
            <a:ext cx="1106388" cy="553194"/>
            <a:chOff x="8299229" y="231092"/>
            <a:chExt cx="1106388" cy="553194"/>
          </a:xfrm>
        </p:grpSpPr>
        <p:sp>
          <p:nvSpPr>
            <p:cNvPr id="429" name="Rounded Rectangle 428"/>
            <p:cNvSpPr/>
            <p:nvPr/>
          </p:nvSpPr>
          <p:spPr>
            <a:xfrm>
              <a:off x="8299229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0" name="Rounded Rectangle 103"/>
            <p:cNvSpPr txBox="1"/>
            <p:nvPr/>
          </p:nvSpPr>
          <p:spPr>
            <a:xfrm>
              <a:off x="8315431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Probability</a:t>
              </a:r>
              <a:endParaRPr lang="en-US" sz="1200" kern="1200" dirty="0"/>
            </a:p>
          </p:txBody>
        </p:sp>
      </p:grpSp>
      <p:sp>
        <p:nvSpPr>
          <p:cNvPr id="406" name="Straight Connector 104"/>
          <p:cNvSpPr/>
          <p:nvPr/>
        </p:nvSpPr>
        <p:spPr>
          <a:xfrm>
            <a:off x="9110908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7" name="Group 406"/>
          <p:cNvGrpSpPr/>
          <p:nvPr/>
        </p:nvGrpSpPr>
        <p:grpSpPr>
          <a:xfrm>
            <a:off x="9221546" y="2579315"/>
            <a:ext cx="885110" cy="553194"/>
            <a:chOff x="8520506" y="922585"/>
            <a:chExt cx="885110" cy="553194"/>
          </a:xfrm>
        </p:grpSpPr>
        <p:sp>
          <p:nvSpPr>
            <p:cNvPr id="427" name="Rounded Rectangle 426"/>
            <p:cNvSpPr/>
            <p:nvPr/>
          </p:nvSpPr>
          <p:spPr>
            <a:xfrm>
              <a:off x="8520506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8" name="Rounded Rectangle 106"/>
            <p:cNvSpPr txBox="1"/>
            <p:nvPr/>
          </p:nvSpPr>
          <p:spPr>
            <a:xfrm>
              <a:off x="8536708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Basic Probability Theory</a:t>
              </a:r>
              <a:endParaRPr lang="en-US" sz="800" kern="1200" dirty="0"/>
            </a:p>
          </p:txBody>
        </p:sp>
      </p:grpSp>
      <p:sp>
        <p:nvSpPr>
          <p:cNvPr id="408" name="Straight Connector 107"/>
          <p:cNvSpPr/>
          <p:nvPr/>
        </p:nvSpPr>
        <p:spPr>
          <a:xfrm>
            <a:off x="9110908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9" name="Group 408"/>
          <p:cNvGrpSpPr/>
          <p:nvPr/>
        </p:nvGrpSpPr>
        <p:grpSpPr>
          <a:xfrm>
            <a:off x="9221546" y="3270807"/>
            <a:ext cx="885110" cy="553194"/>
            <a:chOff x="8520506" y="1614077"/>
            <a:chExt cx="885110" cy="553194"/>
          </a:xfrm>
        </p:grpSpPr>
        <p:sp>
          <p:nvSpPr>
            <p:cNvPr id="425" name="Rounded Rectangle 424"/>
            <p:cNvSpPr/>
            <p:nvPr/>
          </p:nvSpPr>
          <p:spPr>
            <a:xfrm>
              <a:off x="8520506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6" name="Rounded Rectangle 109"/>
            <p:cNvSpPr txBox="1"/>
            <p:nvPr/>
          </p:nvSpPr>
          <p:spPr>
            <a:xfrm>
              <a:off x="8536708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Dealing with Multiple Random Variables</a:t>
              </a:r>
              <a:endParaRPr lang="en-US" sz="800" kern="1200" dirty="0"/>
            </a:p>
          </p:txBody>
        </p:sp>
      </p:grpSp>
      <p:sp>
        <p:nvSpPr>
          <p:cNvPr id="410" name="Straight Connector 110"/>
          <p:cNvSpPr/>
          <p:nvPr/>
        </p:nvSpPr>
        <p:spPr>
          <a:xfrm>
            <a:off x="9110908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11" name="Group 410"/>
          <p:cNvGrpSpPr/>
          <p:nvPr/>
        </p:nvGrpSpPr>
        <p:grpSpPr>
          <a:xfrm>
            <a:off x="9221546" y="3962300"/>
            <a:ext cx="885110" cy="553194"/>
            <a:chOff x="8520506" y="2305570"/>
            <a:chExt cx="885110" cy="553194"/>
          </a:xfrm>
        </p:grpSpPr>
        <p:sp>
          <p:nvSpPr>
            <p:cNvPr id="423" name="Rounded Rectangle 422"/>
            <p:cNvSpPr/>
            <p:nvPr/>
          </p:nvSpPr>
          <p:spPr>
            <a:xfrm>
              <a:off x="8520506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4" name="Rounded Rectangle 112"/>
            <p:cNvSpPr txBox="1"/>
            <p:nvPr/>
          </p:nvSpPr>
          <p:spPr>
            <a:xfrm>
              <a:off x="8536708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Expectation and Variance</a:t>
              </a:r>
              <a:endParaRPr lang="en-US" sz="800" kern="1200" dirty="0"/>
            </a:p>
          </p:txBody>
        </p:sp>
      </p:grpSp>
      <p:grpSp>
        <p:nvGrpSpPr>
          <p:cNvPr id="412" name="Group 411"/>
          <p:cNvGrpSpPr/>
          <p:nvPr/>
        </p:nvGrpSpPr>
        <p:grpSpPr>
          <a:xfrm>
            <a:off x="10383254" y="1887822"/>
            <a:ext cx="1106388" cy="553194"/>
            <a:chOff x="9682214" y="231092"/>
            <a:chExt cx="1106388" cy="553194"/>
          </a:xfrm>
        </p:grpSpPr>
        <p:sp>
          <p:nvSpPr>
            <p:cNvPr id="421" name="Rounded Rectangle 420"/>
            <p:cNvSpPr/>
            <p:nvPr/>
          </p:nvSpPr>
          <p:spPr>
            <a:xfrm>
              <a:off x="9682214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2" name="Rounded Rectangle 114"/>
            <p:cNvSpPr txBox="1"/>
            <p:nvPr/>
          </p:nvSpPr>
          <p:spPr>
            <a:xfrm>
              <a:off x="9698416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Documentation</a:t>
              </a:r>
              <a:endParaRPr lang="en-US" sz="1200" kern="1200" dirty="0"/>
            </a:p>
          </p:txBody>
        </p:sp>
      </p:grpSp>
      <p:sp>
        <p:nvSpPr>
          <p:cNvPr id="413" name="Straight Connector 115"/>
          <p:cNvSpPr/>
          <p:nvPr/>
        </p:nvSpPr>
        <p:spPr>
          <a:xfrm>
            <a:off x="10493893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14" name="Group 413"/>
          <p:cNvGrpSpPr/>
          <p:nvPr/>
        </p:nvGrpSpPr>
        <p:grpSpPr>
          <a:xfrm>
            <a:off x="10604532" y="2579315"/>
            <a:ext cx="885110" cy="553194"/>
            <a:chOff x="9903492" y="922585"/>
            <a:chExt cx="885110" cy="553194"/>
          </a:xfrm>
        </p:grpSpPr>
        <p:sp>
          <p:nvSpPr>
            <p:cNvPr id="419" name="Rounded Rectangle 418"/>
            <p:cNvSpPr/>
            <p:nvPr/>
          </p:nvSpPr>
          <p:spPr>
            <a:xfrm>
              <a:off x="9903492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0" name="Rounded Rectangle 117"/>
            <p:cNvSpPr txBox="1"/>
            <p:nvPr/>
          </p:nvSpPr>
          <p:spPr>
            <a:xfrm>
              <a:off x="9919694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Finding All the Functions and Classes in a Module</a:t>
              </a:r>
              <a:endParaRPr lang="en-US" sz="800" kern="1200" dirty="0"/>
            </a:p>
          </p:txBody>
        </p:sp>
      </p:grpSp>
      <p:sp>
        <p:nvSpPr>
          <p:cNvPr id="415" name="Straight Connector 118"/>
          <p:cNvSpPr/>
          <p:nvPr/>
        </p:nvSpPr>
        <p:spPr>
          <a:xfrm>
            <a:off x="10493893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16" name="Group 415"/>
          <p:cNvGrpSpPr/>
          <p:nvPr/>
        </p:nvGrpSpPr>
        <p:grpSpPr>
          <a:xfrm>
            <a:off x="10604532" y="3270807"/>
            <a:ext cx="885110" cy="553194"/>
            <a:chOff x="9903492" y="1614077"/>
            <a:chExt cx="885110" cy="553194"/>
          </a:xfrm>
        </p:grpSpPr>
        <p:sp>
          <p:nvSpPr>
            <p:cNvPr id="417" name="Rounded Rectangle 416"/>
            <p:cNvSpPr/>
            <p:nvPr/>
          </p:nvSpPr>
          <p:spPr>
            <a:xfrm>
              <a:off x="9903492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18" name="Rounded Rectangle 120"/>
            <p:cNvSpPr txBox="1"/>
            <p:nvPr/>
          </p:nvSpPr>
          <p:spPr>
            <a:xfrm>
              <a:off x="9919694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Finding the Usage of Specific Functions and Classes</a:t>
              </a:r>
              <a:endParaRPr lang="en-US" sz="800" kern="1200" dirty="0"/>
            </a:p>
          </p:txBody>
        </p:sp>
      </p:grpSp>
      <p:cxnSp>
        <p:nvCxnSpPr>
          <p:cNvPr id="501" name="Curved Connector 500"/>
          <p:cNvCxnSpPr>
            <a:endCxn id="500" idx="0"/>
          </p:cNvCxnSpPr>
          <p:nvPr/>
        </p:nvCxnSpPr>
        <p:spPr>
          <a:xfrm rot="10800000" flipV="1">
            <a:off x="1255552" y="1573438"/>
            <a:ext cx="4717259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Curved Connector 501"/>
          <p:cNvCxnSpPr>
            <a:endCxn id="485" idx="0"/>
          </p:cNvCxnSpPr>
          <p:nvPr/>
        </p:nvCxnSpPr>
        <p:spPr>
          <a:xfrm rot="10800000" flipV="1">
            <a:off x="2638536" y="1573438"/>
            <a:ext cx="3334274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Curved Connector 503"/>
          <p:cNvCxnSpPr>
            <a:endCxn id="478" idx="0"/>
          </p:cNvCxnSpPr>
          <p:nvPr/>
        </p:nvCxnSpPr>
        <p:spPr>
          <a:xfrm rot="10800000" flipV="1">
            <a:off x="4021522" y="1573438"/>
            <a:ext cx="1951289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Curved Connector 505"/>
          <p:cNvCxnSpPr>
            <a:endCxn id="464" idx="0"/>
          </p:cNvCxnSpPr>
          <p:nvPr/>
        </p:nvCxnSpPr>
        <p:spPr>
          <a:xfrm rot="10800000" flipV="1">
            <a:off x="5404508" y="1573438"/>
            <a:ext cx="568303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Curved Connector 507"/>
          <p:cNvCxnSpPr>
            <a:endCxn id="450" idx="0"/>
          </p:cNvCxnSpPr>
          <p:nvPr/>
        </p:nvCxnSpPr>
        <p:spPr>
          <a:xfrm>
            <a:off x="5972810" y="1573439"/>
            <a:ext cx="814682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Curved Connector 509"/>
          <p:cNvCxnSpPr>
            <a:endCxn id="439" idx="0"/>
          </p:cNvCxnSpPr>
          <p:nvPr/>
        </p:nvCxnSpPr>
        <p:spPr>
          <a:xfrm>
            <a:off x="5972810" y="1573439"/>
            <a:ext cx="2197667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Curved Connector 511"/>
          <p:cNvCxnSpPr>
            <a:endCxn id="429" idx="0"/>
          </p:cNvCxnSpPr>
          <p:nvPr/>
        </p:nvCxnSpPr>
        <p:spPr>
          <a:xfrm>
            <a:off x="5972810" y="1573439"/>
            <a:ext cx="3580653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Curved Connector 513"/>
          <p:cNvCxnSpPr>
            <a:endCxn id="421" idx="0"/>
          </p:cNvCxnSpPr>
          <p:nvPr/>
        </p:nvCxnSpPr>
        <p:spPr>
          <a:xfrm>
            <a:off x="5972810" y="1573439"/>
            <a:ext cx="4963638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Oval 171"/>
          <p:cNvSpPr/>
          <p:nvPr/>
        </p:nvSpPr>
        <p:spPr>
          <a:xfrm>
            <a:off x="4763661" y="5878437"/>
            <a:ext cx="1502968" cy="869874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28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Linear Algebra</a:t>
            </a:r>
            <a:endParaRPr lang="en-US" sz="4800" dirty="0"/>
          </a:p>
        </p:txBody>
      </p:sp>
      <p:sp>
        <p:nvSpPr>
          <p:cNvPr id="2" name="TextBox 1"/>
          <p:cNvSpPr txBox="1"/>
          <p:nvPr/>
        </p:nvSpPr>
        <p:spPr>
          <a:xfrm>
            <a:off x="744887" y="3449412"/>
            <a:ext cx="10781926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b="1" dirty="0">
                <a:solidFill>
                  <a:srgbClr val="002060"/>
                </a:solidFill>
              </a:rPr>
              <a:t>W</a:t>
            </a:r>
            <a:r>
              <a:rPr lang="en-GB" sz="1900" b="1" dirty="0" smtClean="0">
                <a:solidFill>
                  <a:srgbClr val="002060"/>
                </a:solidFill>
              </a:rPr>
              <a:t>e </a:t>
            </a:r>
            <a:r>
              <a:rPr lang="en-GB" sz="1900" b="1" dirty="0">
                <a:solidFill>
                  <a:srgbClr val="002060"/>
                </a:solidFill>
              </a:rPr>
              <a:t>introduce the basic mathematical objects, arithmetic, and operations in linear algebra, expressing </a:t>
            </a:r>
            <a:r>
              <a:rPr lang="en-GB" sz="1900" b="1" dirty="0" smtClean="0">
                <a:solidFill>
                  <a:srgbClr val="002060"/>
                </a:solidFill>
              </a:rPr>
              <a:t/>
            </a:r>
            <a:br>
              <a:rPr lang="en-GB" sz="1900" b="1" dirty="0" smtClean="0">
                <a:solidFill>
                  <a:srgbClr val="002060"/>
                </a:solidFill>
              </a:rPr>
            </a:br>
            <a:r>
              <a:rPr lang="en-GB" sz="1900" b="1" dirty="0" smtClean="0">
                <a:solidFill>
                  <a:srgbClr val="002060"/>
                </a:solidFill>
              </a:rPr>
              <a:t>each </a:t>
            </a:r>
            <a:r>
              <a:rPr lang="en-GB" sz="1900" b="1" dirty="0">
                <a:solidFill>
                  <a:srgbClr val="002060"/>
                </a:solidFill>
              </a:rPr>
              <a:t>of them through mathematical notation and the corresponding implementation in code.</a:t>
            </a:r>
            <a:endParaRPr lang="en-US" sz="19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854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Norms</a:t>
            </a:r>
            <a:endParaRPr lang="en-US" sz="4800" dirty="0"/>
          </a:p>
        </p:txBody>
      </p:sp>
      <p:sp>
        <p:nvSpPr>
          <p:cNvPr id="7" name="TextBox 6"/>
          <p:cNvSpPr txBox="1"/>
          <p:nvPr/>
        </p:nvSpPr>
        <p:spPr>
          <a:xfrm>
            <a:off x="118402" y="2744336"/>
            <a:ext cx="12023228" cy="15542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There are entire subfields of machine learning that focus on using matrix decompositions and their generalizations </a:t>
            </a:r>
            <a:r>
              <a:rPr lang="en-GB" sz="1900" dirty="0" smtClean="0">
                <a:solidFill>
                  <a:srgbClr val="002060"/>
                </a:solidFill>
              </a:rPr>
              <a:t>to</a:t>
            </a:r>
            <a:br>
              <a:rPr lang="en-GB" sz="1900" dirty="0" smtClean="0">
                <a:solidFill>
                  <a:srgbClr val="002060"/>
                </a:solidFill>
              </a:rPr>
            </a:br>
            <a:r>
              <a:rPr lang="en-GB" sz="1900" dirty="0" smtClean="0">
                <a:solidFill>
                  <a:srgbClr val="002060"/>
                </a:solidFill>
              </a:rPr>
              <a:t>high-order </a:t>
            </a:r>
            <a:r>
              <a:rPr lang="en-GB" sz="1900" dirty="0">
                <a:solidFill>
                  <a:srgbClr val="002060"/>
                </a:solidFill>
              </a:rPr>
              <a:t>tensors to discover structure in datasets and solve prediction problems</a:t>
            </a:r>
            <a:r>
              <a:rPr lang="en-GB" sz="1900" dirty="0" smtClean="0">
                <a:solidFill>
                  <a:srgbClr val="002060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900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If you are eager to learn more about linear algebra, you may refer to either the online appendix on </a:t>
            </a:r>
            <a:r>
              <a:rPr lang="en-GB" sz="1900" dirty="0" smtClean="0">
                <a:solidFill>
                  <a:srgbClr val="002060"/>
                </a:solidFill>
              </a:rPr>
              <a:t/>
            </a:r>
            <a:br>
              <a:rPr lang="en-GB" sz="1900" dirty="0" smtClean="0">
                <a:solidFill>
                  <a:srgbClr val="002060"/>
                </a:solidFill>
              </a:rPr>
            </a:br>
            <a:r>
              <a:rPr lang="en-GB" sz="1900" dirty="0" smtClean="0">
                <a:solidFill>
                  <a:srgbClr val="002060"/>
                </a:solidFill>
                <a:hlinkClick r:id="rId3"/>
              </a:rPr>
              <a:t>linear </a:t>
            </a:r>
            <a:r>
              <a:rPr lang="en-GB" sz="1900" dirty="0">
                <a:solidFill>
                  <a:srgbClr val="002060"/>
                </a:solidFill>
                <a:hlinkClick r:id="rId3"/>
              </a:rPr>
              <a:t>algebraic operations </a:t>
            </a:r>
            <a:r>
              <a:rPr lang="en-GB" sz="1900" dirty="0">
                <a:solidFill>
                  <a:srgbClr val="002060"/>
                </a:solidFill>
              </a:rPr>
              <a:t>or other excellent resources </a:t>
            </a:r>
            <a:r>
              <a:rPr lang="en-GB" sz="1900" dirty="0" smtClean="0">
                <a:solidFill>
                  <a:srgbClr val="002060"/>
                </a:solidFill>
                <a:hlinkClick r:id="rId4"/>
              </a:rPr>
              <a:t>[</a:t>
            </a:r>
            <a:r>
              <a:rPr lang="en-GB" sz="1900" dirty="0" err="1" smtClean="0">
                <a:solidFill>
                  <a:srgbClr val="002060"/>
                </a:solidFill>
                <a:hlinkClick r:id="rId4"/>
              </a:rPr>
              <a:t>Strang</a:t>
            </a:r>
            <a:r>
              <a:rPr lang="en-GB" sz="1900" dirty="0" smtClean="0">
                <a:solidFill>
                  <a:srgbClr val="002060"/>
                </a:solidFill>
                <a:hlinkClick r:id="rId4"/>
              </a:rPr>
              <a:t>, 1993]</a:t>
            </a:r>
            <a:r>
              <a:rPr lang="en-GB" sz="1900" dirty="0" smtClean="0">
                <a:solidFill>
                  <a:srgbClr val="002060"/>
                </a:solidFill>
                <a:hlinkClick r:id="rId5"/>
              </a:rPr>
              <a:t>[</a:t>
            </a:r>
            <a:r>
              <a:rPr lang="en-GB" sz="1900" dirty="0" err="1">
                <a:solidFill>
                  <a:srgbClr val="002060"/>
                </a:solidFill>
                <a:hlinkClick r:id="rId5"/>
              </a:rPr>
              <a:t>Kolter</a:t>
            </a:r>
            <a:r>
              <a:rPr lang="en-GB" sz="1900" dirty="0">
                <a:solidFill>
                  <a:srgbClr val="002060"/>
                </a:solidFill>
                <a:hlinkClick r:id="rId5"/>
              </a:rPr>
              <a:t>, 2008]</a:t>
            </a:r>
            <a:r>
              <a:rPr lang="en-GB" sz="1900" dirty="0">
                <a:solidFill>
                  <a:srgbClr val="002060"/>
                </a:solidFill>
                <a:hlinkClick r:id="rId6"/>
              </a:rPr>
              <a:t>[Petersen et al., 2008</a:t>
            </a:r>
            <a:r>
              <a:rPr lang="en-GB" sz="1900" dirty="0" smtClean="0">
                <a:solidFill>
                  <a:srgbClr val="002060"/>
                </a:solidFill>
                <a:hlinkClick r:id="rId6"/>
              </a:rPr>
              <a:t>]</a:t>
            </a:r>
            <a:r>
              <a:rPr lang="en-GB" sz="1900" dirty="0" smtClean="0">
                <a:solidFill>
                  <a:srgbClr val="00206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9731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Summary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8402" y="1783285"/>
            <a:ext cx="12128833" cy="38933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Scalars, vectors, matrices, and tensors are basic mathematical objects in linear algebra.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900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Vectors generalize scalars, and matrices generalize vectors.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900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Scalars, vectors, matrices, and tensors have zero, one, two, and an arbitrary number of axes, respectively.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900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A tensor can be reduced along the specified axes by sum and mean.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900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Elementwise multiplication of two matrices is called their </a:t>
            </a:r>
            <a:r>
              <a:rPr lang="en-GB" sz="1900" dirty="0" err="1">
                <a:solidFill>
                  <a:srgbClr val="002060"/>
                </a:solidFill>
              </a:rPr>
              <a:t>Hadamard</a:t>
            </a:r>
            <a:r>
              <a:rPr lang="en-GB" sz="1900" dirty="0">
                <a:solidFill>
                  <a:srgbClr val="002060"/>
                </a:solidFill>
              </a:rPr>
              <a:t> product. It is different from matrix multiplication.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900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In deep learning, we often work with norms such as the  L1  norm, the  L2  norm, and the </a:t>
            </a:r>
            <a:r>
              <a:rPr lang="en-GB" sz="1900" dirty="0" err="1">
                <a:solidFill>
                  <a:srgbClr val="002060"/>
                </a:solidFill>
              </a:rPr>
              <a:t>Frobenius</a:t>
            </a:r>
            <a:r>
              <a:rPr lang="en-GB" sz="1900" dirty="0">
                <a:solidFill>
                  <a:srgbClr val="002060"/>
                </a:solidFill>
              </a:rPr>
              <a:t> norm.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900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We can perform a variety of operations over scalars, vectors, matrices, and tensors.</a:t>
            </a:r>
            <a:endParaRPr lang="en-GB" sz="1900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76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Contents</a:t>
            </a:r>
            <a:endParaRPr lang="en-US" sz="48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4670878" y="1071155"/>
            <a:ext cx="2516777" cy="47548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CH2</a:t>
            </a:r>
            <a:endParaRPr lang="en-US" sz="2000" dirty="0"/>
          </a:p>
        </p:txBody>
      </p:sp>
      <p:grpSp>
        <p:nvGrpSpPr>
          <p:cNvPr id="341" name="Group 340"/>
          <p:cNvGrpSpPr/>
          <p:nvPr/>
        </p:nvGrpSpPr>
        <p:grpSpPr>
          <a:xfrm>
            <a:off x="702357" y="1887822"/>
            <a:ext cx="1106388" cy="553194"/>
            <a:chOff x="1317" y="231092"/>
            <a:chExt cx="1106388" cy="553194"/>
          </a:xfrm>
        </p:grpSpPr>
        <p:sp>
          <p:nvSpPr>
            <p:cNvPr id="499" name="Rounded Rectangle 498"/>
            <p:cNvSpPr/>
            <p:nvPr/>
          </p:nvSpPr>
          <p:spPr>
            <a:xfrm>
              <a:off x="1317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00" name="Rounded Rectangle 4"/>
            <p:cNvSpPr txBox="1"/>
            <p:nvPr/>
          </p:nvSpPr>
          <p:spPr>
            <a:xfrm>
              <a:off x="17519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Data Manipulation</a:t>
              </a:r>
              <a:endParaRPr lang="en-US" sz="1200" kern="1200" dirty="0"/>
            </a:p>
          </p:txBody>
        </p:sp>
      </p:grpSp>
      <p:sp>
        <p:nvSpPr>
          <p:cNvPr id="342" name="Straight Connector 5"/>
          <p:cNvSpPr/>
          <p:nvPr/>
        </p:nvSpPr>
        <p:spPr>
          <a:xfrm>
            <a:off x="812995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3" name="Group 342"/>
          <p:cNvGrpSpPr/>
          <p:nvPr/>
        </p:nvGrpSpPr>
        <p:grpSpPr>
          <a:xfrm>
            <a:off x="923634" y="2579315"/>
            <a:ext cx="885110" cy="553194"/>
            <a:chOff x="222594" y="922585"/>
            <a:chExt cx="885110" cy="553194"/>
          </a:xfrm>
        </p:grpSpPr>
        <p:sp>
          <p:nvSpPr>
            <p:cNvPr id="497" name="Rounded Rectangle 496"/>
            <p:cNvSpPr/>
            <p:nvPr/>
          </p:nvSpPr>
          <p:spPr>
            <a:xfrm>
              <a:off x="222594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8" name="Rounded Rectangle 7"/>
            <p:cNvSpPr txBox="1"/>
            <p:nvPr/>
          </p:nvSpPr>
          <p:spPr>
            <a:xfrm>
              <a:off x="238796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Getting Started</a:t>
              </a:r>
              <a:endParaRPr lang="en-US" sz="800" kern="1200" dirty="0"/>
            </a:p>
          </p:txBody>
        </p:sp>
      </p:grpSp>
      <p:sp>
        <p:nvSpPr>
          <p:cNvPr id="344" name="Straight Connector 8"/>
          <p:cNvSpPr/>
          <p:nvPr/>
        </p:nvSpPr>
        <p:spPr>
          <a:xfrm>
            <a:off x="812995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5" name="Group 344"/>
          <p:cNvGrpSpPr/>
          <p:nvPr/>
        </p:nvGrpSpPr>
        <p:grpSpPr>
          <a:xfrm>
            <a:off x="923634" y="3270807"/>
            <a:ext cx="885110" cy="553194"/>
            <a:chOff x="222594" y="1614077"/>
            <a:chExt cx="885110" cy="553194"/>
          </a:xfrm>
        </p:grpSpPr>
        <p:sp>
          <p:nvSpPr>
            <p:cNvPr id="495" name="Rounded Rectangle 494"/>
            <p:cNvSpPr/>
            <p:nvPr/>
          </p:nvSpPr>
          <p:spPr>
            <a:xfrm>
              <a:off x="222594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6" name="Rounded Rectangle 10"/>
            <p:cNvSpPr txBox="1"/>
            <p:nvPr/>
          </p:nvSpPr>
          <p:spPr>
            <a:xfrm>
              <a:off x="238796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Operations</a:t>
              </a:r>
              <a:endParaRPr lang="en-US" sz="800" kern="1200" dirty="0"/>
            </a:p>
          </p:txBody>
        </p:sp>
      </p:grpSp>
      <p:sp>
        <p:nvSpPr>
          <p:cNvPr id="346" name="Straight Connector 11"/>
          <p:cNvSpPr/>
          <p:nvPr/>
        </p:nvSpPr>
        <p:spPr>
          <a:xfrm>
            <a:off x="812995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7" name="Group 346"/>
          <p:cNvGrpSpPr/>
          <p:nvPr/>
        </p:nvGrpSpPr>
        <p:grpSpPr>
          <a:xfrm>
            <a:off x="923634" y="3962300"/>
            <a:ext cx="885110" cy="553194"/>
            <a:chOff x="222594" y="2305570"/>
            <a:chExt cx="885110" cy="553194"/>
          </a:xfrm>
        </p:grpSpPr>
        <p:sp>
          <p:nvSpPr>
            <p:cNvPr id="493" name="Rounded Rectangle 492"/>
            <p:cNvSpPr/>
            <p:nvPr/>
          </p:nvSpPr>
          <p:spPr>
            <a:xfrm>
              <a:off x="222594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4" name="Rounded Rectangle 13"/>
            <p:cNvSpPr txBox="1"/>
            <p:nvPr/>
          </p:nvSpPr>
          <p:spPr>
            <a:xfrm>
              <a:off x="238796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Broadcasting Mechanism</a:t>
              </a:r>
              <a:endParaRPr lang="en-US" sz="800" kern="1200" dirty="0"/>
            </a:p>
          </p:txBody>
        </p:sp>
      </p:grpSp>
      <p:sp>
        <p:nvSpPr>
          <p:cNvPr id="348" name="Straight Connector 14"/>
          <p:cNvSpPr/>
          <p:nvPr/>
        </p:nvSpPr>
        <p:spPr>
          <a:xfrm>
            <a:off x="812995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9" name="Group 348"/>
          <p:cNvGrpSpPr/>
          <p:nvPr/>
        </p:nvGrpSpPr>
        <p:grpSpPr>
          <a:xfrm>
            <a:off x="923634" y="4653793"/>
            <a:ext cx="885110" cy="553194"/>
            <a:chOff x="222594" y="2997063"/>
            <a:chExt cx="885110" cy="553194"/>
          </a:xfrm>
        </p:grpSpPr>
        <p:sp>
          <p:nvSpPr>
            <p:cNvPr id="491" name="Rounded Rectangle 490"/>
            <p:cNvSpPr/>
            <p:nvPr/>
          </p:nvSpPr>
          <p:spPr>
            <a:xfrm>
              <a:off x="222594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2" name="Rounded Rectangle 16"/>
            <p:cNvSpPr txBox="1"/>
            <p:nvPr/>
          </p:nvSpPr>
          <p:spPr>
            <a:xfrm>
              <a:off x="238796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Indexing and </a:t>
              </a:r>
              <a:br>
                <a:rPr lang="en-US" sz="800" kern="1200" dirty="0" smtClean="0"/>
              </a:br>
              <a:r>
                <a:rPr lang="en-US" sz="800" kern="1200" dirty="0" smtClean="0"/>
                <a:t>Slicing</a:t>
              </a:r>
              <a:endParaRPr lang="en-US" sz="800" kern="1200" dirty="0"/>
            </a:p>
          </p:txBody>
        </p:sp>
      </p:grpSp>
      <p:sp>
        <p:nvSpPr>
          <p:cNvPr id="350" name="Straight Connector 17"/>
          <p:cNvSpPr/>
          <p:nvPr/>
        </p:nvSpPr>
        <p:spPr>
          <a:xfrm>
            <a:off x="812995" y="2441016"/>
            <a:ext cx="110638" cy="318086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180866"/>
                </a:lnTo>
                <a:lnTo>
                  <a:pt x="110638" y="318086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1" name="Group 350"/>
          <p:cNvGrpSpPr/>
          <p:nvPr/>
        </p:nvGrpSpPr>
        <p:grpSpPr>
          <a:xfrm>
            <a:off x="923634" y="5345285"/>
            <a:ext cx="885110" cy="553194"/>
            <a:chOff x="222594" y="3688555"/>
            <a:chExt cx="885110" cy="553194"/>
          </a:xfrm>
        </p:grpSpPr>
        <p:sp>
          <p:nvSpPr>
            <p:cNvPr id="489" name="Rounded Rectangle 488"/>
            <p:cNvSpPr/>
            <p:nvPr/>
          </p:nvSpPr>
          <p:spPr>
            <a:xfrm>
              <a:off x="222594" y="368855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0" name="Rounded Rectangle 19"/>
            <p:cNvSpPr txBox="1"/>
            <p:nvPr/>
          </p:nvSpPr>
          <p:spPr>
            <a:xfrm>
              <a:off x="238796" y="370475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Saving Memory</a:t>
              </a:r>
              <a:endParaRPr lang="en-US" sz="800" kern="1200" dirty="0"/>
            </a:p>
          </p:txBody>
        </p:sp>
      </p:grpSp>
      <p:sp>
        <p:nvSpPr>
          <p:cNvPr id="352" name="Straight Connector 20"/>
          <p:cNvSpPr/>
          <p:nvPr/>
        </p:nvSpPr>
        <p:spPr>
          <a:xfrm>
            <a:off x="812995" y="2441016"/>
            <a:ext cx="110638" cy="387235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872358"/>
                </a:lnTo>
                <a:lnTo>
                  <a:pt x="110638" y="387235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3" name="Group 352"/>
          <p:cNvGrpSpPr/>
          <p:nvPr/>
        </p:nvGrpSpPr>
        <p:grpSpPr>
          <a:xfrm>
            <a:off x="923634" y="6036778"/>
            <a:ext cx="885110" cy="553194"/>
            <a:chOff x="222594" y="4380048"/>
            <a:chExt cx="885110" cy="553194"/>
          </a:xfrm>
        </p:grpSpPr>
        <p:sp>
          <p:nvSpPr>
            <p:cNvPr id="487" name="Rounded Rectangle 486"/>
            <p:cNvSpPr/>
            <p:nvPr/>
          </p:nvSpPr>
          <p:spPr>
            <a:xfrm>
              <a:off x="222594" y="4380048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8" name="Rounded Rectangle 22"/>
            <p:cNvSpPr txBox="1"/>
            <p:nvPr/>
          </p:nvSpPr>
          <p:spPr>
            <a:xfrm>
              <a:off x="238796" y="4396250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Conversion to Other Python Objects</a:t>
              </a:r>
              <a:endParaRPr lang="en-US" sz="800" kern="1200" dirty="0"/>
            </a:p>
          </p:txBody>
        </p:sp>
      </p:grpSp>
      <p:grpSp>
        <p:nvGrpSpPr>
          <p:cNvPr id="354" name="Group 353"/>
          <p:cNvGrpSpPr/>
          <p:nvPr/>
        </p:nvGrpSpPr>
        <p:grpSpPr>
          <a:xfrm>
            <a:off x="2085342" y="1887822"/>
            <a:ext cx="1106388" cy="553194"/>
            <a:chOff x="1384302" y="231092"/>
            <a:chExt cx="1106388" cy="553194"/>
          </a:xfrm>
        </p:grpSpPr>
        <p:sp>
          <p:nvSpPr>
            <p:cNvPr id="485" name="Rounded Rectangle 484"/>
            <p:cNvSpPr/>
            <p:nvPr/>
          </p:nvSpPr>
          <p:spPr>
            <a:xfrm>
              <a:off x="1384302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6" name="Rounded Rectangle 24"/>
            <p:cNvSpPr txBox="1"/>
            <p:nvPr/>
          </p:nvSpPr>
          <p:spPr>
            <a:xfrm>
              <a:off x="1400504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Data Preprocessing</a:t>
              </a:r>
              <a:endParaRPr lang="en-US" sz="1200" kern="1200" dirty="0"/>
            </a:p>
          </p:txBody>
        </p:sp>
      </p:grpSp>
      <p:sp>
        <p:nvSpPr>
          <p:cNvPr id="355" name="Straight Connector 25"/>
          <p:cNvSpPr/>
          <p:nvPr/>
        </p:nvSpPr>
        <p:spPr>
          <a:xfrm>
            <a:off x="2195981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6" name="Group 355"/>
          <p:cNvGrpSpPr/>
          <p:nvPr/>
        </p:nvGrpSpPr>
        <p:grpSpPr>
          <a:xfrm>
            <a:off x="2306620" y="2579315"/>
            <a:ext cx="885110" cy="553194"/>
            <a:chOff x="1605580" y="922585"/>
            <a:chExt cx="885110" cy="553194"/>
          </a:xfrm>
        </p:grpSpPr>
        <p:sp>
          <p:nvSpPr>
            <p:cNvPr id="483" name="Rounded Rectangle 482"/>
            <p:cNvSpPr/>
            <p:nvPr/>
          </p:nvSpPr>
          <p:spPr>
            <a:xfrm>
              <a:off x="1605580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4" name="Rounded Rectangle 27"/>
            <p:cNvSpPr txBox="1"/>
            <p:nvPr/>
          </p:nvSpPr>
          <p:spPr>
            <a:xfrm>
              <a:off x="1621782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</a:rPr>
                <a:t>Reading the Dataset</a:t>
              </a:r>
              <a:endParaRPr lang="en-US" sz="800" kern="1200" dirty="0"/>
            </a:p>
          </p:txBody>
        </p:sp>
      </p:grpSp>
      <p:sp>
        <p:nvSpPr>
          <p:cNvPr id="357" name="Straight Connector 28"/>
          <p:cNvSpPr/>
          <p:nvPr/>
        </p:nvSpPr>
        <p:spPr>
          <a:xfrm>
            <a:off x="2195981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8" name="Group 357"/>
          <p:cNvGrpSpPr/>
          <p:nvPr/>
        </p:nvGrpSpPr>
        <p:grpSpPr>
          <a:xfrm>
            <a:off x="2306620" y="3270807"/>
            <a:ext cx="885110" cy="553194"/>
            <a:chOff x="1605580" y="1614077"/>
            <a:chExt cx="885110" cy="553194"/>
          </a:xfrm>
        </p:grpSpPr>
        <p:sp>
          <p:nvSpPr>
            <p:cNvPr id="481" name="Rounded Rectangle 480"/>
            <p:cNvSpPr/>
            <p:nvPr/>
          </p:nvSpPr>
          <p:spPr>
            <a:xfrm>
              <a:off x="1605580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2" name="Rounded Rectangle 30"/>
            <p:cNvSpPr txBox="1"/>
            <p:nvPr/>
          </p:nvSpPr>
          <p:spPr>
            <a:xfrm>
              <a:off x="1621782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smtClean="0"/>
                <a:t>Handling Missing Data</a:t>
              </a:r>
              <a:endParaRPr lang="en-US" sz="800" kern="1200" dirty="0"/>
            </a:p>
          </p:txBody>
        </p:sp>
      </p:grpSp>
      <p:sp>
        <p:nvSpPr>
          <p:cNvPr id="359" name="Straight Connector 31"/>
          <p:cNvSpPr/>
          <p:nvPr/>
        </p:nvSpPr>
        <p:spPr>
          <a:xfrm>
            <a:off x="2195981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0" name="Group 359"/>
          <p:cNvGrpSpPr/>
          <p:nvPr/>
        </p:nvGrpSpPr>
        <p:grpSpPr>
          <a:xfrm>
            <a:off x="2306620" y="3962300"/>
            <a:ext cx="885110" cy="553194"/>
            <a:chOff x="1605580" y="2305570"/>
            <a:chExt cx="885110" cy="553194"/>
          </a:xfrm>
        </p:grpSpPr>
        <p:sp>
          <p:nvSpPr>
            <p:cNvPr id="479" name="Rounded Rectangle 478"/>
            <p:cNvSpPr/>
            <p:nvPr/>
          </p:nvSpPr>
          <p:spPr>
            <a:xfrm>
              <a:off x="1605580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0" name="Rounded Rectangle 33"/>
            <p:cNvSpPr txBox="1"/>
            <p:nvPr/>
          </p:nvSpPr>
          <p:spPr>
            <a:xfrm>
              <a:off x="1621782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b="0" i="0" kern="1200" dirty="0" smtClean="0"/>
                <a:t>Conversion to the Tensor Format</a:t>
              </a:r>
              <a:endParaRPr lang="en-US" sz="800" kern="1200" dirty="0"/>
            </a:p>
          </p:txBody>
        </p:sp>
      </p:grpSp>
      <p:grpSp>
        <p:nvGrpSpPr>
          <p:cNvPr id="361" name="Group 360"/>
          <p:cNvGrpSpPr/>
          <p:nvPr/>
        </p:nvGrpSpPr>
        <p:grpSpPr>
          <a:xfrm>
            <a:off x="3468327" y="1887822"/>
            <a:ext cx="1106388" cy="553194"/>
            <a:chOff x="2767287" y="231092"/>
            <a:chExt cx="1106388" cy="553194"/>
          </a:xfrm>
        </p:grpSpPr>
        <p:sp>
          <p:nvSpPr>
            <p:cNvPr id="477" name="Rounded Rectangle 476"/>
            <p:cNvSpPr/>
            <p:nvPr/>
          </p:nvSpPr>
          <p:spPr>
            <a:xfrm>
              <a:off x="2767287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78" name="Rounded Rectangle 35"/>
            <p:cNvSpPr txBox="1"/>
            <p:nvPr/>
          </p:nvSpPr>
          <p:spPr>
            <a:xfrm>
              <a:off x="2783489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Linear Algebra</a:t>
              </a:r>
              <a:endParaRPr lang="en-US" sz="1200" kern="1200" dirty="0"/>
            </a:p>
          </p:txBody>
        </p:sp>
      </p:grpSp>
      <p:sp>
        <p:nvSpPr>
          <p:cNvPr id="362" name="Straight Connector 36"/>
          <p:cNvSpPr/>
          <p:nvPr/>
        </p:nvSpPr>
        <p:spPr>
          <a:xfrm>
            <a:off x="3578966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3" name="Group 362"/>
          <p:cNvGrpSpPr/>
          <p:nvPr/>
        </p:nvGrpSpPr>
        <p:grpSpPr>
          <a:xfrm>
            <a:off x="3689605" y="2579315"/>
            <a:ext cx="885110" cy="553194"/>
            <a:chOff x="2988565" y="922585"/>
            <a:chExt cx="885110" cy="553194"/>
          </a:xfrm>
        </p:grpSpPr>
        <p:sp>
          <p:nvSpPr>
            <p:cNvPr id="475" name="Rounded Rectangle 474"/>
            <p:cNvSpPr/>
            <p:nvPr/>
          </p:nvSpPr>
          <p:spPr>
            <a:xfrm>
              <a:off x="2988565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6" name="Rounded Rectangle 38"/>
            <p:cNvSpPr txBox="1"/>
            <p:nvPr/>
          </p:nvSpPr>
          <p:spPr>
            <a:xfrm>
              <a:off x="3004767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/>
                <a:t>Scalars</a:t>
              </a:r>
              <a:endParaRPr lang="en-US" sz="800" kern="1200" dirty="0"/>
            </a:p>
          </p:txBody>
        </p:sp>
      </p:grpSp>
      <p:sp>
        <p:nvSpPr>
          <p:cNvPr id="364" name="Straight Connector 39"/>
          <p:cNvSpPr/>
          <p:nvPr/>
        </p:nvSpPr>
        <p:spPr>
          <a:xfrm>
            <a:off x="3578966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5" name="Group 364"/>
          <p:cNvGrpSpPr/>
          <p:nvPr/>
        </p:nvGrpSpPr>
        <p:grpSpPr>
          <a:xfrm>
            <a:off x="3689605" y="3270807"/>
            <a:ext cx="885110" cy="553194"/>
            <a:chOff x="2988565" y="1614077"/>
            <a:chExt cx="885110" cy="553194"/>
          </a:xfrm>
        </p:grpSpPr>
        <p:sp>
          <p:nvSpPr>
            <p:cNvPr id="473" name="Rounded Rectangle 472"/>
            <p:cNvSpPr/>
            <p:nvPr/>
          </p:nvSpPr>
          <p:spPr>
            <a:xfrm>
              <a:off x="2988565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4" name="Rounded Rectangle 41"/>
            <p:cNvSpPr txBox="1"/>
            <p:nvPr/>
          </p:nvSpPr>
          <p:spPr>
            <a:xfrm>
              <a:off x="3004767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Vectors</a:t>
              </a:r>
              <a:endParaRPr lang="en-US" sz="800" kern="1200" dirty="0"/>
            </a:p>
          </p:txBody>
        </p:sp>
      </p:grpSp>
      <p:sp>
        <p:nvSpPr>
          <p:cNvPr id="366" name="Straight Connector 42"/>
          <p:cNvSpPr/>
          <p:nvPr/>
        </p:nvSpPr>
        <p:spPr>
          <a:xfrm>
            <a:off x="3578966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7" name="Group 366"/>
          <p:cNvGrpSpPr/>
          <p:nvPr/>
        </p:nvGrpSpPr>
        <p:grpSpPr>
          <a:xfrm>
            <a:off x="3689605" y="3962300"/>
            <a:ext cx="885110" cy="553194"/>
            <a:chOff x="2988565" y="2305570"/>
            <a:chExt cx="885110" cy="553194"/>
          </a:xfrm>
        </p:grpSpPr>
        <p:sp>
          <p:nvSpPr>
            <p:cNvPr id="471" name="Rounded Rectangle 470"/>
            <p:cNvSpPr/>
            <p:nvPr/>
          </p:nvSpPr>
          <p:spPr>
            <a:xfrm>
              <a:off x="2988565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2" name="Rounded Rectangle 44"/>
            <p:cNvSpPr txBox="1"/>
            <p:nvPr/>
          </p:nvSpPr>
          <p:spPr>
            <a:xfrm>
              <a:off x="3004767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/>
                <a:t>Matrices</a:t>
              </a:r>
              <a:endParaRPr lang="en-US" sz="800" kern="1200" dirty="0"/>
            </a:p>
          </p:txBody>
        </p:sp>
      </p:grpSp>
      <p:sp>
        <p:nvSpPr>
          <p:cNvPr id="368" name="Straight Connector 45"/>
          <p:cNvSpPr/>
          <p:nvPr/>
        </p:nvSpPr>
        <p:spPr>
          <a:xfrm>
            <a:off x="3578966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9" name="Group 368"/>
          <p:cNvGrpSpPr/>
          <p:nvPr/>
        </p:nvGrpSpPr>
        <p:grpSpPr>
          <a:xfrm>
            <a:off x="3689605" y="4653793"/>
            <a:ext cx="885110" cy="553194"/>
            <a:chOff x="2988565" y="2997063"/>
            <a:chExt cx="885110" cy="553194"/>
          </a:xfrm>
        </p:grpSpPr>
        <p:sp>
          <p:nvSpPr>
            <p:cNvPr id="469" name="Rounded Rectangle 468"/>
            <p:cNvSpPr/>
            <p:nvPr/>
          </p:nvSpPr>
          <p:spPr>
            <a:xfrm>
              <a:off x="2988565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0" name="Rounded Rectangle 47"/>
            <p:cNvSpPr txBox="1"/>
            <p:nvPr/>
          </p:nvSpPr>
          <p:spPr>
            <a:xfrm>
              <a:off x="3004767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/>
                <a:t>Tensors</a:t>
              </a:r>
              <a:endParaRPr lang="en-US" sz="800" kern="1200" dirty="0"/>
            </a:p>
          </p:txBody>
        </p:sp>
      </p:grpSp>
      <p:sp>
        <p:nvSpPr>
          <p:cNvPr id="370" name="Straight Connector 48"/>
          <p:cNvSpPr/>
          <p:nvPr/>
        </p:nvSpPr>
        <p:spPr>
          <a:xfrm>
            <a:off x="3578966" y="2441016"/>
            <a:ext cx="110638" cy="318086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180866"/>
                </a:lnTo>
                <a:lnTo>
                  <a:pt x="110638" y="318086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1" name="Group 370"/>
          <p:cNvGrpSpPr/>
          <p:nvPr/>
        </p:nvGrpSpPr>
        <p:grpSpPr>
          <a:xfrm>
            <a:off x="3689605" y="5345285"/>
            <a:ext cx="885110" cy="553194"/>
            <a:chOff x="2988565" y="3688555"/>
            <a:chExt cx="885110" cy="553194"/>
          </a:xfrm>
        </p:grpSpPr>
        <p:sp>
          <p:nvSpPr>
            <p:cNvPr id="467" name="Rounded Rectangle 466"/>
            <p:cNvSpPr/>
            <p:nvPr/>
          </p:nvSpPr>
          <p:spPr>
            <a:xfrm>
              <a:off x="2988565" y="368855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8" name="Rounded Rectangle 50"/>
            <p:cNvSpPr txBox="1"/>
            <p:nvPr/>
          </p:nvSpPr>
          <p:spPr>
            <a:xfrm>
              <a:off x="3004767" y="370475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Basic Properties of Tensor Arithmetic</a:t>
              </a:r>
              <a:endParaRPr lang="en-US" sz="800" kern="1200" dirty="0"/>
            </a:p>
          </p:txBody>
        </p:sp>
      </p:grpSp>
      <p:sp>
        <p:nvSpPr>
          <p:cNvPr id="372" name="Straight Connector 51"/>
          <p:cNvSpPr/>
          <p:nvPr/>
        </p:nvSpPr>
        <p:spPr>
          <a:xfrm>
            <a:off x="3578966" y="2441016"/>
            <a:ext cx="110638" cy="387235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872358"/>
                </a:lnTo>
                <a:lnTo>
                  <a:pt x="110638" y="387235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3" name="Group 372"/>
          <p:cNvGrpSpPr/>
          <p:nvPr/>
        </p:nvGrpSpPr>
        <p:grpSpPr>
          <a:xfrm>
            <a:off x="3689605" y="6036778"/>
            <a:ext cx="885110" cy="553194"/>
            <a:chOff x="2988565" y="4380048"/>
            <a:chExt cx="885110" cy="553194"/>
          </a:xfrm>
        </p:grpSpPr>
        <p:sp>
          <p:nvSpPr>
            <p:cNvPr id="465" name="Rounded Rectangle 464"/>
            <p:cNvSpPr/>
            <p:nvPr/>
          </p:nvSpPr>
          <p:spPr>
            <a:xfrm>
              <a:off x="2988565" y="4380048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6" name="Rounded Rectangle 53"/>
            <p:cNvSpPr txBox="1"/>
            <p:nvPr/>
          </p:nvSpPr>
          <p:spPr>
            <a:xfrm>
              <a:off x="3004767" y="4396250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1" kern="1200" dirty="0" smtClean="0"/>
                <a:t>+6 sections</a:t>
              </a:r>
              <a:endParaRPr lang="en-US" sz="800" i="1" kern="1200" dirty="0"/>
            </a:p>
          </p:txBody>
        </p:sp>
      </p:grpSp>
      <p:grpSp>
        <p:nvGrpSpPr>
          <p:cNvPr id="374" name="Group 373"/>
          <p:cNvGrpSpPr/>
          <p:nvPr/>
        </p:nvGrpSpPr>
        <p:grpSpPr>
          <a:xfrm>
            <a:off x="4851313" y="1887822"/>
            <a:ext cx="1106388" cy="553194"/>
            <a:chOff x="4150273" y="231092"/>
            <a:chExt cx="1106388" cy="553194"/>
          </a:xfrm>
        </p:grpSpPr>
        <p:sp>
          <p:nvSpPr>
            <p:cNvPr id="463" name="Rounded Rectangle 462"/>
            <p:cNvSpPr/>
            <p:nvPr/>
          </p:nvSpPr>
          <p:spPr>
            <a:xfrm>
              <a:off x="4150273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64" name="Rounded Rectangle 55"/>
            <p:cNvSpPr txBox="1"/>
            <p:nvPr/>
          </p:nvSpPr>
          <p:spPr>
            <a:xfrm>
              <a:off x="4166475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i="0" kern="1200" dirty="0" smtClean="0"/>
                <a:t>Linear Algebra cont.</a:t>
              </a:r>
              <a:endParaRPr lang="en-US" sz="1200" i="0" kern="1200" dirty="0"/>
            </a:p>
          </p:txBody>
        </p:sp>
      </p:grpSp>
      <p:sp>
        <p:nvSpPr>
          <p:cNvPr id="375" name="Straight Connector 56"/>
          <p:cNvSpPr/>
          <p:nvPr/>
        </p:nvSpPr>
        <p:spPr>
          <a:xfrm>
            <a:off x="4961952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6" name="Group 375"/>
          <p:cNvGrpSpPr/>
          <p:nvPr/>
        </p:nvGrpSpPr>
        <p:grpSpPr>
          <a:xfrm>
            <a:off x="5072590" y="2579315"/>
            <a:ext cx="885110" cy="553194"/>
            <a:chOff x="4371550" y="922585"/>
            <a:chExt cx="885110" cy="553194"/>
          </a:xfrm>
        </p:grpSpPr>
        <p:sp>
          <p:nvSpPr>
            <p:cNvPr id="461" name="Rounded Rectangle 460"/>
            <p:cNvSpPr/>
            <p:nvPr/>
          </p:nvSpPr>
          <p:spPr>
            <a:xfrm>
              <a:off x="4371550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2" name="Rounded Rectangle 58"/>
            <p:cNvSpPr txBox="1"/>
            <p:nvPr/>
          </p:nvSpPr>
          <p:spPr>
            <a:xfrm>
              <a:off x="4387752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Reduction</a:t>
              </a:r>
              <a:endParaRPr lang="en-US" sz="800" i="0" kern="1200" dirty="0"/>
            </a:p>
          </p:txBody>
        </p:sp>
      </p:grpSp>
      <p:sp>
        <p:nvSpPr>
          <p:cNvPr id="377" name="Straight Connector 59"/>
          <p:cNvSpPr/>
          <p:nvPr/>
        </p:nvSpPr>
        <p:spPr>
          <a:xfrm>
            <a:off x="4961952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8" name="Group 377"/>
          <p:cNvGrpSpPr/>
          <p:nvPr/>
        </p:nvGrpSpPr>
        <p:grpSpPr>
          <a:xfrm>
            <a:off x="5072590" y="3270807"/>
            <a:ext cx="885110" cy="553194"/>
            <a:chOff x="4371550" y="1614077"/>
            <a:chExt cx="885110" cy="553194"/>
          </a:xfrm>
        </p:grpSpPr>
        <p:sp>
          <p:nvSpPr>
            <p:cNvPr id="459" name="Rounded Rectangle 458"/>
            <p:cNvSpPr/>
            <p:nvPr/>
          </p:nvSpPr>
          <p:spPr>
            <a:xfrm>
              <a:off x="4371550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0" name="Rounded Rectangle 61"/>
            <p:cNvSpPr txBox="1"/>
            <p:nvPr/>
          </p:nvSpPr>
          <p:spPr>
            <a:xfrm>
              <a:off x="4387752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Dot Products</a:t>
              </a:r>
              <a:endParaRPr lang="en-US" sz="800" i="0" kern="1200" dirty="0"/>
            </a:p>
          </p:txBody>
        </p:sp>
      </p:grpSp>
      <p:sp>
        <p:nvSpPr>
          <p:cNvPr id="379" name="Straight Connector 62"/>
          <p:cNvSpPr/>
          <p:nvPr/>
        </p:nvSpPr>
        <p:spPr>
          <a:xfrm>
            <a:off x="4961952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0" name="Group 379"/>
          <p:cNvGrpSpPr/>
          <p:nvPr/>
        </p:nvGrpSpPr>
        <p:grpSpPr>
          <a:xfrm>
            <a:off x="5072590" y="3962300"/>
            <a:ext cx="885110" cy="553194"/>
            <a:chOff x="4371550" y="2305570"/>
            <a:chExt cx="885110" cy="553194"/>
          </a:xfrm>
        </p:grpSpPr>
        <p:sp>
          <p:nvSpPr>
            <p:cNvPr id="457" name="Rounded Rectangle 456"/>
            <p:cNvSpPr/>
            <p:nvPr/>
          </p:nvSpPr>
          <p:spPr>
            <a:xfrm>
              <a:off x="4371550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8" name="Rounded Rectangle 64"/>
            <p:cNvSpPr txBox="1"/>
            <p:nvPr/>
          </p:nvSpPr>
          <p:spPr>
            <a:xfrm>
              <a:off x="4387752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Matrix-Vector Products</a:t>
              </a:r>
              <a:endParaRPr lang="en-US" sz="800" i="0" kern="1200" dirty="0"/>
            </a:p>
          </p:txBody>
        </p:sp>
      </p:grpSp>
      <p:sp>
        <p:nvSpPr>
          <p:cNvPr id="381" name="Straight Connector 65"/>
          <p:cNvSpPr/>
          <p:nvPr/>
        </p:nvSpPr>
        <p:spPr>
          <a:xfrm>
            <a:off x="4961952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2" name="Group 381"/>
          <p:cNvGrpSpPr/>
          <p:nvPr/>
        </p:nvGrpSpPr>
        <p:grpSpPr>
          <a:xfrm>
            <a:off x="5072590" y="4653793"/>
            <a:ext cx="885110" cy="553194"/>
            <a:chOff x="4371550" y="2997063"/>
            <a:chExt cx="885110" cy="553194"/>
          </a:xfrm>
        </p:grpSpPr>
        <p:sp>
          <p:nvSpPr>
            <p:cNvPr id="455" name="Rounded Rectangle 454"/>
            <p:cNvSpPr/>
            <p:nvPr/>
          </p:nvSpPr>
          <p:spPr>
            <a:xfrm>
              <a:off x="4371550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6" name="Rounded Rectangle 67"/>
            <p:cNvSpPr txBox="1"/>
            <p:nvPr/>
          </p:nvSpPr>
          <p:spPr>
            <a:xfrm>
              <a:off x="4387752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Matrix-Matrix Multiplication</a:t>
              </a:r>
              <a:endParaRPr lang="en-US" sz="800" i="0" kern="1200" dirty="0"/>
            </a:p>
          </p:txBody>
        </p:sp>
      </p:grpSp>
      <p:sp>
        <p:nvSpPr>
          <p:cNvPr id="383" name="Straight Connector 68"/>
          <p:cNvSpPr/>
          <p:nvPr/>
        </p:nvSpPr>
        <p:spPr>
          <a:xfrm>
            <a:off x="4961952" y="2441016"/>
            <a:ext cx="110638" cy="318086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180866"/>
                </a:lnTo>
                <a:lnTo>
                  <a:pt x="110638" y="318086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4" name="Group 383"/>
          <p:cNvGrpSpPr/>
          <p:nvPr/>
        </p:nvGrpSpPr>
        <p:grpSpPr>
          <a:xfrm>
            <a:off x="5072590" y="5345285"/>
            <a:ext cx="885110" cy="553194"/>
            <a:chOff x="4371550" y="3688555"/>
            <a:chExt cx="885110" cy="553194"/>
          </a:xfrm>
        </p:grpSpPr>
        <p:sp>
          <p:nvSpPr>
            <p:cNvPr id="453" name="Rounded Rectangle 452"/>
            <p:cNvSpPr/>
            <p:nvPr/>
          </p:nvSpPr>
          <p:spPr>
            <a:xfrm>
              <a:off x="4371550" y="368855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4" name="Rounded Rectangle 70"/>
            <p:cNvSpPr txBox="1"/>
            <p:nvPr/>
          </p:nvSpPr>
          <p:spPr>
            <a:xfrm>
              <a:off x="4387752" y="370475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Norms</a:t>
              </a:r>
              <a:endParaRPr lang="en-US" sz="800" i="0" kern="1200" dirty="0"/>
            </a:p>
          </p:txBody>
        </p:sp>
      </p:grpSp>
      <p:sp>
        <p:nvSpPr>
          <p:cNvPr id="385" name="Straight Connector 71"/>
          <p:cNvSpPr/>
          <p:nvPr/>
        </p:nvSpPr>
        <p:spPr>
          <a:xfrm>
            <a:off x="4961952" y="2441016"/>
            <a:ext cx="110638" cy="387235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872358"/>
                </a:lnTo>
                <a:lnTo>
                  <a:pt x="110638" y="387235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6" name="Group 385"/>
          <p:cNvGrpSpPr/>
          <p:nvPr/>
        </p:nvGrpSpPr>
        <p:grpSpPr>
          <a:xfrm>
            <a:off x="5072590" y="6036778"/>
            <a:ext cx="885110" cy="553194"/>
            <a:chOff x="4371550" y="4380048"/>
            <a:chExt cx="885110" cy="553194"/>
          </a:xfrm>
        </p:grpSpPr>
        <p:sp>
          <p:nvSpPr>
            <p:cNvPr id="451" name="Rounded Rectangle 450"/>
            <p:cNvSpPr/>
            <p:nvPr/>
          </p:nvSpPr>
          <p:spPr>
            <a:xfrm>
              <a:off x="4371550" y="4380048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2" name="Rounded Rectangle 73"/>
            <p:cNvSpPr txBox="1"/>
            <p:nvPr/>
          </p:nvSpPr>
          <p:spPr>
            <a:xfrm>
              <a:off x="4387752" y="4396250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More on Linear Algebra</a:t>
              </a:r>
              <a:endParaRPr lang="en-US" sz="800" i="0" kern="1200" dirty="0"/>
            </a:p>
          </p:txBody>
        </p:sp>
      </p:grpSp>
      <p:grpSp>
        <p:nvGrpSpPr>
          <p:cNvPr id="387" name="Group 386"/>
          <p:cNvGrpSpPr/>
          <p:nvPr/>
        </p:nvGrpSpPr>
        <p:grpSpPr>
          <a:xfrm>
            <a:off x="6234298" y="1887822"/>
            <a:ext cx="1106388" cy="553194"/>
            <a:chOff x="5533258" y="231092"/>
            <a:chExt cx="1106388" cy="553194"/>
          </a:xfrm>
        </p:grpSpPr>
        <p:sp>
          <p:nvSpPr>
            <p:cNvPr id="449" name="Rounded Rectangle 448"/>
            <p:cNvSpPr/>
            <p:nvPr/>
          </p:nvSpPr>
          <p:spPr>
            <a:xfrm>
              <a:off x="5533258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50" name="Rounded Rectangle 75"/>
            <p:cNvSpPr txBox="1"/>
            <p:nvPr/>
          </p:nvSpPr>
          <p:spPr>
            <a:xfrm>
              <a:off x="5549460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Calculus</a:t>
              </a:r>
              <a:endParaRPr lang="en-US" sz="1200" kern="1200" dirty="0"/>
            </a:p>
          </p:txBody>
        </p:sp>
      </p:grpSp>
      <p:sp>
        <p:nvSpPr>
          <p:cNvPr id="388" name="Straight Connector 76"/>
          <p:cNvSpPr/>
          <p:nvPr/>
        </p:nvSpPr>
        <p:spPr>
          <a:xfrm>
            <a:off x="6344937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9" name="Group 388"/>
          <p:cNvGrpSpPr/>
          <p:nvPr/>
        </p:nvGrpSpPr>
        <p:grpSpPr>
          <a:xfrm>
            <a:off x="6455576" y="2579315"/>
            <a:ext cx="885110" cy="553194"/>
            <a:chOff x="5754536" y="922585"/>
            <a:chExt cx="885110" cy="553194"/>
          </a:xfrm>
        </p:grpSpPr>
        <p:sp>
          <p:nvSpPr>
            <p:cNvPr id="447" name="Rounded Rectangle 446"/>
            <p:cNvSpPr/>
            <p:nvPr/>
          </p:nvSpPr>
          <p:spPr>
            <a:xfrm>
              <a:off x="5754536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8" name="Rounded Rectangle 78"/>
            <p:cNvSpPr txBox="1"/>
            <p:nvPr/>
          </p:nvSpPr>
          <p:spPr>
            <a:xfrm>
              <a:off x="5770738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Derivatives and Differentiation</a:t>
              </a:r>
              <a:endParaRPr lang="en-US" sz="800" kern="1200" dirty="0"/>
            </a:p>
          </p:txBody>
        </p:sp>
      </p:grpSp>
      <p:sp>
        <p:nvSpPr>
          <p:cNvPr id="390" name="Straight Connector 79"/>
          <p:cNvSpPr/>
          <p:nvPr/>
        </p:nvSpPr>
        <p:spPr>
          <a:xfrm>
            <a:off x="6344937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1" name="Group 390"/>
          <p:cNvGrpSpPr/>
          <p:nvPr/>
        </p:nvGrpSpPr>
        <p:grpSpPr>
          <a:xfrm>
            <a:off x="6455576" y="3270807"/>
            <a:ext cx="885110" cy="553194"/>
            <a:chOff x="5754536" y="1614077"/>
            <a:chExt cx="885110" cy="553194"/>
          </a:xfrm>
        </p:grpSpPr>
        <p:sp>
          <p:nvSpPr>
            <p:cNvPr id="445" name="Rounded Rectangle 444"/>
            <p:cNvSpPr/>
            <p:nvPr/>
          </p:nvSpPr>
          <p:spPr>
            <a:xfrm>
              <a:off x="5754536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6" name="Rounded Rectangle 81"/>
            <p:cNvSpPr txBox="1"/>
            <p:nvPr/>
          </p:nvSpPr>
          <p:spPr>
            <a:xfrm>
              <a:off x="5770738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Partial Derivatives</a:t>
              </a:r>
              <a:endParaRPr lang="en-US" sz="800" kern="1200" dirty="0"/>
            </a:p>
          </p:txBody>
        </p:sp>
      </p:grpSp>
      <p:sp>
        <p:nvSpPr>
          <p:cNvPr id="392" name="Straight Connector 82"/>
          <p:cNvSpPr/>
          <p:nvPr/>
        </p:nvSpPr>
        <p:spPr>
          <a:xfrm>
            <a:off x="6344937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3" name="Group 392"/>
          <p:cNvGrpSpPr/>
          <p:nvPr/>
        </p:nvGrpSpPr>
        <p:grpSpPr>
          <a:xfrm>
            <a:off x="6455576" y="3962300"/>
            <a:ext cx="885110" cy="553194"/>
            <a:chOff x="5754536" y="2305570"/>
            <a:chExt cx="885110" cy="553194"/>
          </a:xfrm>
        </p:grpSpPr>
        <p:sp>
          <p:nvSpPr>
            <p:cNvPr id="443" name="Rounded Rectangle 442"/>
            <p:cNvSpPr/>
            <p:nvPr/>
          </p:nvSpPr>
          <p:spPr>
            <a:xfrm>
              <a:off x="5754536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4" name="Rounded Rectangle 84"/>
            <p:cNvSpPr txBox="1"/>
            <p:nvPr/>
          </p:nvSpPr>
          <p:spPr>
            <a:xfrm>
              <a:off x="5770738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Gradients</a:t>
              </a:r>
              <a:endParaRPr lang="en-US" sz="800" kern="1200" dirty="0"/>
            </a:p>
          </p:txBody>
        </p:sp>
      </p:grpSp>
      <p:sp>
        <p:nvSpPr>
          <p:cNvPr id="394" name="Straight Connector 85"/>
          <p:cNvSpPr/>
          <p:nvPr/>
        </p:nvSpPr>
        <p:spPr>
          <a:xfrm>
            <a:off x="6344937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5" name="Group 394"/>
          <p:cNvGrpSpPr/>
          <p:nvPr/>
        </p:nvGrpSpPr>
        <p:grpSpPr>
          <a:xfrm>
            <a:off x="6455576" y="4653793"/>
            <a:ext cx="885110" cy="553194"/>
            <a:chOff x="5754536" y="2997063"/>
            <a:chExt cx="885110" cy="553194"/>
          </a:xfrm>
        </p:grpSpPr>
        <p:sp>
          <p:nvSpPr>
            <p:cNvPr id="441" name="Rounded Rectangle 440"/>
            <p:cNvSpPr/>
            <p:nvPr/>
          </p:nvSpPr>
          <p:spPr>
            <a:xfrm>
              <a:off x="5754536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2" name="Rounded Rectangle 87"/>
            <p:cNvSpPr txBox="1"/>
            <p:nvPr/>
          </p:nvSpPr>
          <p:spPr>
            <a:xfrm>
              <a:off x="5770738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Chain Rule</a:t>
              </a:r>
              <a:endParaRPr lang="en-US" sz="800" kern="1200" dirty="0"/>
            </a:p>
          </p:txBody>
        </p:sp>
      </p:grpSp>
      <p:grpSp>
        <p:nvGrpSpPr>
          <p:cNvPr id="396" name="Group 395"/>
          <p:cNvGrpSpPr/>
          <p:nvPr/>
        </p:nvGrpSpPr>
        <p:grpSpPr>
          <a:xfrm>
            <a:off x="7617283" y="1887822"/>
            <a:ext cx="1106388" cy="553194"/>
            <a:chOff x="6916243" y="231092"/>
            <a:chExt cx="1106388" cy="553194"/>
          </a:xfrm>
        </p:grpSpPr>
        <p:sp>
          <p:nvSpPr>
            <p:cNvPr id="439" name="Rounded Rectangle 438"/>
            <p:cNvSpPr/>
            <p:nvPr/>
          </p:nvSpPr>
          <p:spPr>
            <a:xfrm>
              <a:off x="6916243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40" name="Rounded Rectangle 89"/>
            <p:cNvSpPr txBox="1"/>
            <p:nvPr/>
          </p:nvSpPr>
          <p:spPr>
            <a:xfrm>
              <a:off x="6932445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Automatic Differentiation</a:t>
              </a:r>
              <a:endParaRPr lang="en-US" sz="1200" kern="1200" dirty="0"/>
            </a:p>
          </p:txBody>
        </p:sp>
      </p:grpSp>
      <p:sp>
        <p:nvSpPr>
          <p:cNvPr id="397" name="Straight Connector 90"/>
          <p:cNvSpPr/>
          <p:nvPr/>
        </p:nvSpPr>
        <p:spPr>
          <a:xfrm>
            <a:off x="7727922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8" name="Group 397"/>
          <p:cNvGrpSpPr/>
          <p:nvPr/>
        </p:nvGrpSpPr>
        <p:grpSpPr>
          <a:xfrm>
            <a:off x="7838561" y="2579315"/>
            <a:ext cx="885110" cy="553194"/>
            <a:chOff x="7137521" y="922585"/>
            <a:chExt cx="885110" cy="553194"/>
          </a:xfrm>
        </p:grpSpPr>
        <p:sp>
          <p:nvSpPr>
            <p:cNvPr id="437" name="Rounded Rectangle 436"/>
            <p:cNvSpPr/>
            <p:nvPr/>
          </p:nvSpPr>
          <p:spPr>
            <a:xfrm>
              <a:off x="7137521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8" name="Rounded Rectangle 92"/>
            <p:cNvSpPr txBox="1"/>
            <p:nvPr/>
          </p:nvSpPr>
          <p:spPr>
            <a:xfrm>
              <a:off x="7153723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A Simple Example</a:t>
              </a:r>
              <a:endParaRPr lang="en-US" sz="800" kern="1200" dirty="0"/>
            </a:p>
          </p:txBody>
        </p:sp>
      </p:grpSp>
      <p:sp>
        <p:nvSpPr>
          <p:cNvPr id="399" name="Straight Connector 93"/>
          <p:cNvSpPr/>
          <p:nvPr/>
        </p:nvSpPr>
        <p:spPr>
          <a:xfrm>
            <a:off x="7727922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0" name="Group 399"/>
          <p:cNvGrpSpPr/>
          <p:nvPr/>
        </p:nvGrpSpPr>
        <p:grpSpPr>
          <a:xfrm>
            <a:off x="7838561" y="3270807"/>
            <a:ext cx="885110" cy="553194"/>
            <a:chOff x="7137521" y="1614077"/>
            <a:chExt cx="885110" cy="553194"/>
          </a:xfrm>
        </p:grpSpPr>
        <p:sp>
          <p:nvSpPr>
            <p:cNvPr id="435" name="Rounded Rectangle 434"/>
            <p:cNvSpPr/>
            <p:nvPr/>
          </p:nvSpPr>
          <p:spPr>
            <a:xfrm>
              <a:off x="7137521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6" name="Rounded Rectangle 95"/>
            <p:cNvSpPr txBox="1"/>
            <p:nvPr/>
          </p:nvSpPr>
          <p:spPr>
            <a:xfrm>
              <a:off x="7153723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Backward for Non-Scalar Variables</a:t>
              </a:r>
              <a:endParaRPr lang="en-US" sz="800" kern="1200" dirty="0"/>
            </a:p>
          </p:txBody>
        </p:sp>
      </p:grpSp>
      <p:sp>
        <p:nvSpPr>
          <p:cNvPr id="401" name="Straight Connector 96"/>
          <p:cNvSpPr/>
          <p:nvPr/>
        </p:nvSpPr>
        <p:spPr>
          <a:xfrm>
            <a:off x="7727922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2" name="Group 401"/>
          <p:cNvGrpSpPr/>
          <p:nvPr/>
        </p:nvGrpSpPr>
        <p:grpSpPr>
          <a:xfrm>
            <a:off x="7838561" y="3962300"/>
            <a:ext cx="885110" cy="553194"/>
            <a:chOff x="7137521" y="2305570"/>
            <a:chExt cx="885110" cy="553194"/>
          </a:xfrm>
        </p:grpSpPr>
        <p:sp>
          <p:nvSpPr>
            <p:cNvPr id="433" name="Rounded Rectangle 432"/>
            <p:cNvSpPr/>
            <p:nvPr/>
          </p:nvSpPr>
          <p:spPr>
            <a:xfrm>
              <a:off x="7137521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4" name="Rounded Rectangle 98"/>
            <p:cNvSpPr txBox="1"/>
            <p:nvPr/>
          </p:nvSpPr>
          <p:spPr>
            <a:xfrm>
              <a:off x="7153723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Detaching Computation</a:t>
              </a:r>
              <a:endParaRPr lang="en-US" sz="800" kern="1200" dirty="0"/>
            </a:p>
          </p:txBody>
        </p:sp>
      </p:grpSp>
      <p:sp>
        <p:nvSpPr>
          <p:cNvPr id="403" name="Straight Connector 99"/>
          <p:cNvSpPr/>
          <p:nvPr/>
        </p:nvSpPr>
        <p:spPr>
          <a:xfrm>
            <a:off x="7727922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4" name="Group 403"/>
          <p:cNvGrpSpPr/>
          <p:nvPr/>
        </p:nvGrpSpPr>
        <p:grpSpPr>
          <a:xfrm>
            <a:off x="7838561" y="4653793"/>
            <a:ext cx="885110" cy="553194"/>
            <a:chOff x="7137521" y="2997063"/>
            <a:chExt cx="885110" cy="553194"/>
          </a:xfrm>
        </p:grpSpPr>
        <p:sp>
          <p:nvSpPr>
            <p:cNvPr id="431" name="Rounded Rectangle 430"/>
            <p:cNvSpPr/>
            <p:nvPr/>
          </p:nvSpPr>
          <p:spPr>
            <a:xfrm>
              <a:off x="7137521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2" name="Rounded Rectangle 101"/>
            <p:cNvSpPr txBox="1"/>
            <p:nvPr/>
          </p:nvSpPr>
          <p:spPr>
            <a:xfrm>
              <a:off x="7153723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Computing the Gradient of Python Control Flow</a:t>
              </a:r>
              <a:endParaRPr lang="en-US" sz="800" kern="1200" dirty="0"/>
            </a:p>
          </p:txBody>
        </p:sp>
      </p:grpSp>
      <p:grpSp>
        <p:nvGrpSpPr>
          <p:cNvPr id="405" name="Group 404"/>
          <p:cNvGrpSpPr/>
          <p:nvPr/>
        </p:nvGrpSpPr>
        <p:grpSpPr>
          <a:xfrm>
            <a:off x="9000269" y="1887822"/>
            <a:ext cx="1106388" cy="553194"/>
            <a:chOff x="8299229" y="231092"/>
            <a:chExt cx="1106388" cy="553194"/>
          </a:xfrm>
        </p:grpSpPr>
        <p:sp>
          <p:nvSpPr>
            <p:cNvPr id="429" name="Rounded Rectangle 428"/>
            <p:cNvSpPr/>
            <p:nvPr/>
          </p:nvSpPr>
          <p:spPr>
            <a:xfrm>
              <a:off x="8299229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0" name="Rounded Rectangle 103"/>
            <p:cNvSpPr txBox="1"/>
            <p:nvPr/>
          </p:nvSpPr>
          <p:spPr>
            <a:xfrm>
              <a:off x="8315431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Probability</a:t>
              </a:r>
              <a:endParaRPr lang="en-US" sz="1200" kern="1200" dirty="0"/>
            </a:p>
          </p:txBody>
        </p:sp>
      </p:grpSp>
      <p:sp>
        <p:nvSpPr>
          <p:cNvPr id="406" name="Straight Connector 104"/>
          <p:cNvSpPr/>
          <p:nvPr/>
        </p:nvSpPr>
        <p:spPr>
          <a:xfrm>
            <a:off x="9110908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7" name="Group 406"/>
          <p:cNvGrpSpPr/>
          <p:nvPr/>
        </p:nvGrpSpPr>
        <p:grpSpPr>
          <a:xfrm>
            <a:off x="9221546" y="2579315"/>
            <a:ext cx="885110" cy="553194"/>
            <a:chOff x="8520506" y="922585"/>
            <a:chExt cx="885110" cy="553194"/>
          </a:xfrm>
        </p:grpSpPr>
        <p:sp>
          <p:nvSpPr>
            <p:cNvPr id="427" name="Rounded Rectangle 426"/>
            <p:cNvSpPr/>
            <p:nvPr/>
          </p:nvSpPr>
          <p:spPr>
            <a:xfrm>
              <a:off x="8520506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8" name="Rounded Rectangle 106"/>
            <p:cNvSpPr txBox="1"/>
            <p:nvPr/>
          </p:nvSpPr>
          <p:spPr>
            <a:xfrm>
              <a:off x="8536708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Basic Probability Theory</a:t>
              </a:r>
              <a:endParaRPr lang="en-US" sz="800" kern="1200" dirty="0"/>
            </a:p>
          </p:txBody>
        </p:sp>
      </p:grpSp>
      <p:sp>
        <p:nvSpPr>
          <p:cNvPr id="408" name="Straight Connector 107"/>
          <p:cNvSpPr/>
          <p:nvPr/>
        </p:nvSpPr>
        <p:spPr>
          <a:xfrm>
            <a:off x="9110908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9" name="Group 408"/>
          <p:cNvGrpSpPr/>
          <p:nvPr/>
        </p:nvGrpSpPr>
        <p:grpSpPr>
          <a:xfrm>
            <a:off x="9221546" y="3270807"/>
            <a:ext cx="885110" cy="553194"/>
            <a:chOff x="8520506" y="1614077"/>
            <a:chExt cx="885110" cy="553194"/>
          </a:xfrm>
        </p:grpSpPr>
        <p:sp>
          <p:nvSpPr>
            <p:cNvPr id="425" name="Rounded Rectangle 424"/>
            <p:cNvSpPr/>
            <p:nvPr/>
          </p:nvSpPr>
          <p:spPr>
            <a:xfrm>
              <a:off x="8520506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6" name="Rounded Rectangle 109"/>
            <p:cNvSpPr txBox="1"/>
            <p:nvPr/>
          </p:nvSpPr>
          <p:spPr>
            <a:xfrm>
              <a:off x="8536708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Dealing with Multiple Random Variables</a:t>
              </a:r>
              <a:endParaRPr lang="en-US" sz="800" kern="1200" dirty="0"/>
            </a:p>
          </p:txBody>
        </p:sp>
      </p:grpSp>
      <p:sp>
        <p:nvSpPr>
          <p:cNvPr id="410" name="Straight Connector 110"/>
          <p:cNvSpPr/>
          <p:nvPr/>
        </p:nvSpPr>
        <p:spPr>
          <a:xfrm>
            <a:off x="9110908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11" name="Group 410"/>
          <p:cNvGrpSpPr/>
          <p:nvPr/>
        </p:nvGrpSpPr>
        <p:grpSpPr>
          <a:xfrm>
            <a:off x="9221546" y="3962300"/>
            <a:ext cx="885110" cy="553194"/>
            <a:chOff x="8520506" y="2305570"/>
            <a:chExt cx="885110" cy="553194"/>
          </a:xfrm>
        </p:grpSpPr>
        <p:sp>
          <p:nvSpPr>
            <p:cNvPr id="423" name="Rounded Rectangle 422"/>
            <p:cNvSpPr/>
            <p:nvPr/>
          </p:nvSpPr>
          <p:spPr>
            <a:xfrm>
              <a:off x="8520506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4" name="Rounded Rectangle 112"/>
            <p:cNvSpPr txBox="1"/>
            <p:nvPr/>
          </p:nvSpPr>
          <p:spPr>
            <a:xfrm>
              <a:off x="8536708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Expectation and Variance</a:t>
              </a:r>
              <a:endParaRPr lang="en-US" sz="800" kern="1200" dirty="0"/>
            </a:p>
          </p:txBody>
        </p:sp>
      </p:grpSp>
      <p:grpSp>
        <p:nvGrpSpPr>
          <p:cNvPr id="412" name="Group 411"/>
          <p:cNvGrpSpPr/>
          <p:nvPr/>
        </p:nvGrpSpPr>
        <p:grpSpPr>
          <a:xfrm>
            <a:off x="10383254" y="1887822"/>
            <a:ext cx="1106388" cy="553194"/>
            <a:chOff x="9682214" y="231092"/>
            <a:chExt cx="1106388" cy="553194"/>
          </a:xfrm>
        </p:grpSpPr>
        <p:sp>
          <p:nvSpPr>
            <p:cNvPr id="421" name="Rounded Rectangle 420"/>
            <p:cNvSpPr/>
            <p:nvPr/>
          </p:nvSpPr>
          <p:spPr>
            <a:xfrm>
              <a:off x="9682214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2" name="Rounded Rectangle 114"/>
            <p:cNvSpPr txBox="1"/>
            <p:nvPr/>
          </p:nvSpPr>
          <p:spPr>
            <a:xfrm>
              <a:off x="9698416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Documentation</a:t>
              </a:r>
              <a:endParaRPr lang="en-US" sz="1200" kern="1200" dirty="0"/>
            </a:p>
          </p:txBody>
        </p:sp>
      </p:grpSp>
      <p:sp>
        <p:nvSpPr>
          <p:cNvPr id="413" name="Straight Connector 115"/>
          <p:cNvSpPr/>
          <p:nvPr/>
        </p:nvSpPr>
        <p:spPr>
          <a:xfrm>
            <a:off x="10493893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14" name="Group 413"/>
          <p:cNvGrpSpPr/>
          <p:nvPr/>
        </p:nvGrpSpPr>
        <p:grpSpPr>
          <a:xfrm>
            <a:off x="10604532" y="2579315"/>
            <a:ext cx="885110" cy="553194"/>
            <a:chOff x="9903492" y="922585"/>
            <a:chExt cx="885110" cy="553194"/>
          </a:xfrm>
        </p:grpSpPr>
        <p:sp>
          <p:nvSpPr>
            <p:cNvPr id="419" name="Rounded Rectangle 418"/>
            <p:cNvSpPr/>
            <p:nvPr/>
          </p:nvSpPr>
          <p:spPr>
            <a:xfrm>
              <a:off x="9903492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0" name="Rounded Rectangle 117"/>
            <p:cNvSpPr txBox="1"/>
            <p:nvPr/>
          </p:nvSpPr>
          <p:spPr>
            <a:xfrm>
              <a:off x="9919694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Finding All the Functions and Classes in a Module</a:t>
              </a:r>
              <a:endParaRPr lang="en-US" sz="800" kern="1200" dirty="0"/>
            </a:p>
          </p:txBody>
        </p:sp>
      </p:grpSp>
      <p:sp>
        <p:nvSpPr>
          <p:cNvPr id="415" name="Straight Connector 118"/>
          <p:cNvSpPr/>
          <p:nvPr/>
        </p:nvSpPr>
        <p:spPr>
          <a:xfrm>
            <a:off x="10493893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16" name="Group 415"/>
          <p:cNvGrpSpPr/>
          <p:nvPr/>
        </p:nvGrpSpPr>
        <p:grpSpPr>
          <a:xfrm>
            <a:off x="10604532" y="3270807"/>
            <a:ext cx="885110" cy="553194"/>
            <a:chOff x="9903492" y="1614077"/>
            <a:chExt cx="885110" cy="553194"/>
          </a:xfrm>
        </p:grpSpPr>
        <p:sp>
          <p:nvSpPr>
            <p:cNvPr id="417" name="Rounded Rectangle 416"/>
            <p:cNvSpPr/>
            <p:nvPr/>
          </p:nvSpPr>
          <p:spPr>
            <a:xfrm>
              <a:off x="9903492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18" name="Rounded Rectangle 120"/>
            <p:cNvSpPr txBox="1"/>
            <p:nvPr/>
          </p:nvSpPr>
          <p:spPr>
            <a:xfrm>
              <a:off x="9919694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Finding the Usage of Specific Functions and Classes</a:t>
              </a:r>
              <a:endParaRPr lang="en-US" sz="800" kern="1200" dirty="0"/>
            </a:p>
          </p:txBody>
        </p:sp>
      </p:grpSp>
      <p:cxnSp>
        <p:nvCxnSpPr>
          <p:cNvPr id="501" name="Curved Connector 500"/>
          <p:cNvCxnSpPr>
            <a:endCxn id="500" idx="0"/>
          </p:cNvCxnSpPr>
          <p:nvPr/>
        </p:nvCxnSpPr>
        <p:spPr>
          <a:xfrm rot="10800000" flipV="1">
            <a:off x="1255552" y="1573438"/>
            <a:ext cx="4717259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Curved Connector 501"/>
          <p:cNvCxnSpPr>
            <a:endCxn id="485" idx="0"/>
          </p:cNvCxnSpPr>
          <p:nvPr/>
        </p:nvCxnSpPr>
        <p:spPr>
          <a:xfrm rot="10800000" flipV="1">
            <a:off x="2638536" y="1573438"/>
            <a:ext cx="3334274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Curved Connector 503"/>
          <p:cNvCxnSpPr>
            <a:endCxn id="478" idx="0"/>
          </p:cNvCxnSpPr>
          <p:nvPr/>
        </p:nvCxnSpPr>
        <p:spPr>
          <a:xfrm rot="10800000" flipV="1">
            <a:off x="4021522" y="1573438"/>
            <a:ext cx="1951289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Curved Connector 505"/>
          <p:cNvCxnSpPr>
            <a:endCxn id="464" idx="0"/>
          </p:cNvCxnSpPr>
          <p:nvPr/>
        </p:nvCxnSpPr>
        <p:spPr>
          <a:xfrm rot="10800000" flipV="1">
            <a:off x="5404508" y="1573438"/>
            <a:ext cx="568303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Curved Connector 507"/>
          <p:cNvCxnSpPr>
            <a:endCxn id="450" idx="0"/>
          </p:cNvCxnSpPr>
          <p:nvPr/>
        </p:nvCxnSpPr>
        <p:spPr>
          <a:xfrm>
            <a:off x="5972810" y="1573439"/>
            <a:ext cx="814682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Curved Connector 509"/>
          <p:cNvCxnSpPr>
            <a:endCxn id="439" idx="0"/>
          </p:cNvCxnSpPr>
          <p:nvPr/>
        </p:nvCxnSpPr>
        <p:spPr>
          <a:xfrm>
            <a:off x="5972810" y="1573439"/>
            <a:ext cx="2197667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Curved Connector 511"/>
          <p:cNvCxnSpPr>
            <a:endCxn id="429" idx="0"/>
          </p:cNvCxnSpPr>
          <p:nvPr/>
        </p:nvCxnSpPr>
        <p:spPr>
          <a:xfrm>
            <a:off x="5972810" y="1573439"/>
            <a:ext cx="3580653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Curved Connector 513"/>
          <p:cNvCxnSpPr>
            <a:endCxn id="421" idx="0"/>
          </p:cNvCxnSpPr>
          <p:nvPr/>
        </p:nvCxnSpPr>
        <p:spPr>
          <a:xfrm>
            <a:off x="5972810" y="1573439"/>
            <a:ext cx="4963638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Oval 171"/>
          <p:cNvSpPr/>
          <p:nvPr/>
        </p:nvSpPr>
        <p:spPr>
          <a:xfrm>
            <a:off x="3376004" y="2395948"/>
            <a:ext cx="1502968" cy="869874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76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Scalars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0629" y="1747937"/>
            <a:ext cx="6689332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we call values consisting of just one numerical quantity </a:t>
            </a:r>
            <a:r>
              <a:rPr lang="en-GB" sz="1900" i="1" dirty="0">
                <a:solidFill>
                  <a:srgbClr val="002060"/>
                </a:solidFill>
              </a:rPr>
              <a:t>scalars</a:t>
            </a:r>
            <a:r>
              <a:rPr lang="en-GB" sz="1900" dirty="0" smtClean="0">
                <a:solidFill>
                  <a:srgbClr val="002060"/>
                </a:solidFill>
              </a:rPr>
              <a:t>.</a:t>
            </a:r>
            <a:endParaRPr lang="ar-EG" sz="1900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i="1" dirty="0" smtClean="0">
                <a:solidFill>
                  <a:srgbClr val="002060"/>
                </a:solidFill>
              </a:rPr>
              <a:t>Variables </a:t>
            </a:r>
            <a:r>
              <a:rPr lang="en-US" sz="1900" dirty="0" smtClean="0">
                <a:solidFill>
                  <a:srgbClr val="002060"/>
                </a:solidFill>
              </a:rPr>
              <a:t>are placeholders for unknown scalars.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A scalar is represented by a tensor with just one element</a:t>
            </a:r>
            <a:r>
              <a:rPr lang="en-GB" sz="1900" i="1" dirty="0">
                <a:solidFill>
                  <a:srgbClr val="002060"/>
                </a:solidFill>
              </a:rPr>
              <a:t>.</a:t>
            </a:r>
            <a:endParaRPr lang="en-US" sz="1900" i="1" dirty="0">
              <a:solidFill>
                <a:srgbClr val="00206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7095" y="3424337"/>
            <a:ext cx="9676367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 smtClean="0">
                <a:solidFill>
                  <a:srgbClr val="002060"/>
                </a:solidFill>
              </a:rPr>
              <a:t>In </a:t>
            </a:r>
            <a:r>
              <a:rPr lang="en-GB" sz="1900" dirty="0">
                <a:solidFill>
                  <a:srgbClr val="002060"/>
                </a:solidFill>
              </a:rPr>
              <a:t>the next snippet, we instantiate two scalars and perform </a:t>
            </a:r>
            <a:r>
              <a:rPr lang="en-GB" sz="1900" dirty="0" smtClean="0">
                <a:solidFill>
                  <a:srgbClr val="002060"/>
                </a:solidFill>
              </a:rPr>
              <a:t>arithmetic </a:t>
            </a:r>
            <a:r>
              <a:rPr lang="en-GB" sz="1900" dirty="0">
                <a:solidFill>
                  <a:srgbClr val="002060"/>
                </a:solidFill>
              </a:rPr>
              <a:t>operations with </a:t>
            </a:r>
            <a:r>
              <a:rPr lang="en-GB" sz="1900" dirty="0" smtClean="0">
                <a:solidFill>
                  <a:srgbClr val="002060"/>
                </a:solidFill>
              </a:rPr>
              <a:t>them</a:t>
            </a:r>
            <a:r>
              <a:rPr lang="en-GB" sz="1900" dirty="0">
                <a:solidFill>
                  <a:srgbClr val="002060"/>
                </a:solidFill>
              </a:rPr>
              <a:t>.</a:t>
            </a:r>
          </a:p>
        </p:txBody>
      </p:sp>
      <p:sp>
        <p:nvSpPr>
          <p:cNvPr id="3" name="Rectangle 2"/>
          <p:cNvSpPr/>
          <p:nvPr/>
        </p:nvSpPr>
        <p:spPr>
          <a:xfrm>
            <a:off x="501541" y="3854242"/>
            <a:ext cx="10872475" cy="132343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F92672"/>
                </a:solidFill>
                <a:latin typeface="Courier New" panose="02070309020205020404" pitchFamily="49" charset="0"/>
              </a:rPr>
              <a:t>from</a:t>
            </a:r>
            <a:r>
              <a:rPr lang="en-GB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GB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mxnet</a:t>
            </a:r>
            <a:r>
              <a:rPr lang="en-GB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GB" sz="1600" dirty="0">
                <a:solidFill>
                  <a:srgbClr val="F92672"/>
                </a:solidFill>
                <a:latin typeface="Courier New" panose="02070309020205020404" pitchFamily="49" charset="0"/>
              </a:rPr>
              <a:t>import</a:t>
            </a:r>
            <a:r>
              <a:rPr lang="en-GB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np</a:t>
            </a:r>
            <a:r>
              <a:rPr lang="en-GB" sz="16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GB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GB" sz="1600" dirty="0" err="1" smtClean="0">
                <a:solidFill>
                  <a:srgbClr val="D4D4D4"/>
                </a:solidFill>
                <a:latin typeface="Courier New" panose="02070309020205020404" pitchFamily="49" charset="0"/>
              </a:rPr>
              <a:t>npx</a:t>
            </a:r>
            <a:endParaRPr lang="en-GB" sz="1600" dirty="0" smtClean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s-E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npx.set_np</a:t>
            </a:r>
            <a:r>
              <a:rPr lang="es-E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()</a:t>
            </a:r>
            <a:endParaRPr lang="es-ES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s-E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x </a:t>
            </a:r>
            <a:r>
              <a:rPr lang="es-E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s-E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s-E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np.array</a:t>
            </a:r>
            <a:r>
              <a:rPr lang="es-E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s-ES" sz="1600" dirty="0">
                <a:solidFill>
                  <a:srgbClr val="AE81FF"/>
                </a:solidFill>
                <a:latin typeface="Courier New" panose="02070309020205020404" pitchFamily="49" charset="0"/>
              </a:rPr>
              <a:t>3.0</a:t>
            </a:r>
            <a:r>
              <a:rPr lang="es-E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s-ES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s-E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y </a:t>
            </a:r>
            <a:r>
              <a:rPr lang="es-E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s-E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s-E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np.array</a:t>
            </a:r>
            <a:r>
              <a:rPr lang="es-E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s-ES" sz="1600" dirty="0">
                <a:solidFill>
                  <a:srgbClr val="AE81FF"/>
                </a:solidFill>
                <a:latin typeface="Courier New" panose="02070309020205020404" pitchFamily="49" charset="0"/>
              </a:rPr>
              <a:t>2.0</a:t>
            </a:r>
            <a:r>
              <a:rPr lang="es-E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s-ES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s-E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x </a:t>
            </a:r>
            <a:r>
              <a:rPr lang="es-E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+</a:t>
            </a:r>
            <a:r>
              <a:rPr lang="es-E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y</a:t>
            </a:r>
            <a:r>
              <a:rPr lang="es-E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s-E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x </a:t>
            </a:r>
            <a:r>
              <a:rPr lang="es-E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*</a:t>
            </a:r>
            <a:r>
              <a:rPr lang="es-E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y</a:t>
            </a:r>
            <a:r>
              <a:rPr lang="es-E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s-E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x</a:t>
            </a:r>
            <a:r>
              <a:rPr lang="es-E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/</a:t>
            </a:r>
            <a:r>
              <a:rPr lang="es-E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y</a:t>
            </a:r>
            <a:r>
              <a:rPr lang="es-E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s-E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x</a:t>
            </a:r>
            <a:r>
              <a:rPr lang="es-E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**</a:t>
            </a:r>
            <a:r>
              <a:rPr lang="es-ES" sz="1600" dirty="0" smtClean="0">
                <a:solidFill>
                  <a:srgbClr val="D4D4D4"/>
                </a:solidFill>
                <a:latin typeface="Courier New" panose="02070309020205020404" pitchFamily="49" charset="0"/>
              </a:rPr>
              <a:t>y</a:t>
            </a:r>
            <a:endParaRPr lang="es-ES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896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Contents</a:t>
            </a:r>
            <a:endParaRPr lang="en-US" sz="48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4670878" y="1071155"/>
            <a:ext cx="2516777" cy="47548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CH2</a:t>
            </a:r>
            <a:endParaRPr lang="en-US" sz="2000" dirty="0"/>
          </a:p>
        </p:txBody>
      </p:sp>
      <p:grpSp>
        <p:nvGrpSpPr>
          <p:cNvPr id="341" name="Group 340"/>
          <p:cNvGrpSpPr/>
          <p:nvPr/>
        </p:nvGrpSpPr>
        <p:grpSpPr>
          <a:xfrm>
            <a:off x="702357" y="1887822"/>
            <a:ext cx="1106388" cy="553194"/>
            <a:chOff x="1317" y="231092"/>
            <a:chExt cx="1106388" cy="553194"/>
          </a:xfrm>
        </p:grpSpPr>
        <p:sp>
          <p:nvSpPr>
            <p:cNvPr id="499" name="Rounded Rectangle 498"/>
            <p:cNvSpPr/>
            <p:nvPr/>
          </p:nvSpPr>
          <p:spPr>
            <a:xfrm>
              <a:off x="1317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00" name="Rounded Rectangle 4"/>
            <p:cNvSpPr txBox="1"/>
            <p:nvPr/>
          </p:nvSpPr>
          <p:spPr>
            <a:xfrm>
              <a:off x="17519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Data Manipulation</a:t>
              </a:r>
              <a:endParaRPr lang="en-US" sz="1200" kern="1200" dirty="0"/>
            </a:p>
          </p:txBody>
        </p:sp>
      </p:grpSp>
      <p:sp>
        <p:nvSpPr>
          <p:cNvPr id="342" name="Straight Connector 5"/>
          <p:cNvSpPr/>
          <p:nvPr/>
        </p:nvSpPr>
        <p:spPr>
          <a:xfrm>
            <a:off x="812995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3" name="Group 342"/>
          <p:cNvGrpSpPr/>
          <p:nvPr/>
        </p:nvGrpSpPr>
        <p:grpSpPr>
          <a:xfrm>
            <a:off x="923634" y="2579315"/>
            <a:ext cx="885110" cy="553194"/>
            <a:chOff x="222594" y="922585"/>
            <a:chExt cx="885110" cy="553194"/>
          </a:xfrm>
        </p:grpSpPr>
        <p:sp>
          <p:nvSpPr>
            <p:cNvPr id="497" name="Rounded Rectangle 496"/>
            <p:cNvSpPr/>
            <p:nvPr/>
          </p:nvSpPr>
          <p:spPr>
            <a:xfrm>
              <a:off x="222594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8" name="Rounded Rectangle 7"/>
            <p:cNvSpPr txBox="1"/>
            <p:nvPr/>
          </p:nvSpPr>
          <p:spPr>
            <a:xfrm>
              <a:off x="238796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Getting Started</a:t>
              </a:r>
              <a:endParaRPr lang="en-US" sz="800" kern="1200" dirty="0"/>
            </a:p>
          </p:txBody>
        </p:sp>
      </p:grpSp>
      <p:sp>
        <p:nvSpPr>
          <p:cNvPr id="344" name="Straight Connector 8"/>
          <p:cNvSpPr/>
          <p:nvPr/>
        </p:nvSpPr>
        <p:spPr>
          <a:xfrm>
            <a:off x="812995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5" name="Group 344"/>
          <p:cNvGrpSpPr/>
          <p:nvPr/>
        </p:nvGrpSpPr>
        <p:grpSpPr>
          <a:xfrm>
            <a:off x="923634" y="3270807"/>
            <a:ext cx="885110" cy="553194"/>
            <a:chOff x="222594" y="1614077"/>
            <a:chExt cx="885110" cy="553194"/>
          </a:xfrm>
        </p:grpSpPr>
        <p:sp>
          <p:nvSpPr>
            <p:cNvPr id="495" name="Rounded Rectangle 494"/>
            <p:cNvSpPr/>
            <p:nvPr/>
          </p:nvSpPr>
          <p:spPr>
            <a:xfrm>
              <a:off x="222594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6" name="Rounded Rectangle 10"/>
            <p:cNvSpPr txBox="1"/>
            <p:nvPr/>
          </p:nvSpPr>
          <p:spPr>
            <a:xfrm>
              <a:off x="238796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Operations</a:t>
              </a:r>
              <a:endParaRPr lang="en-US" sz="800" kern="1200" dirty="0"/>
            </a:p>
          </p:txBody>
        </p:sp>
      </p:grpSp>
      <p:sp>
        <p:nvSpPr>
          <p:cNvPr id="346" name="Straight Connector 11"/>
          <p:cNvSpPr/>
          <p:nvPr/>
        </p:nvSpPr>
        <p:spPr>
          <a:xfrm>
            <a:off x="812995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7" name="Group 346"/>
          <p:cNvGrpSpPr/>
          <p:nvPr/>
        </p:nvGrpSpPr>
        <p:grpSpPr>
          <a:xfrm>
            <a:off x="923634" y="3962300"/>
            <a:ext cx="885110" cy="553194"/>
            <a:chOff x="222594" y="2305570"/>
            <a:chExt cx="885110" cy="553194"/>
          </a:xfrm>
        </p:grpSpPr>
        <p:sp>
          <p:nvSpPr>
            <p:cNvPr id="493" name="Rounded Rectangle 492"/>
            <p:cNvSpPr/>
            <p:nvPr/>
          </p:nvSpPr>
          <p:spPr>
            <a:xfrm>
              <a:off x="222594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4" name="Rounded Rectangle 13"/>
            <p:cNvSpPr txBox="1"/>
            <p:nvPr/>
          </p:nvSpPr>
          <p:spPr>
            <a:xfrm>
              <a:off x="238796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Broadcasting Mechanism</a:t>
              </a:r>
              <a:endParaRPr lang="en-US" sz="800" kern="1200" dirty="0"/>
            </a:p>
          </p:txBody>
        </p:sp>
      </p:grpSp>
      <p:sp>
        <p:nvSpPr>
          <p:cNvPr id="348" name="Straight Connector 14"/>
          <p:cNvSpPr/>
          <p:nvPr/>
        </p:nvSpPr>
        <p:spPr>
          <a:xfrm>
            <a:off x="812995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9" name="Group 348"/>
          <p:cNvGrpSpPr/>
          <p:nvPr/>
        </p:nvGrpSpPr>
        <p:grpSpPr>
          <a:xfrm>
            <a:off x="923634" y="4653793"/>
            <a:ext cx="885110" cy="553194"/>
            <a:chOff x="222594" y="2997063"/>
            <a:chExt cx="885110" cy="553194"/>
          </a:xfrm>
        </p:grpSpPr>
        <p:sp>
          <p:nvSpPr>
            <p:cNvPr id="491" name="Rounded Rectangle 490"/>
            <p:cNvSpPr/>
            <p:nvPr/>
          </p:nvSpPr>
          <p:spPr>
            <a:xfrm>
              <a:off x="222594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2" name="Rounded Rectangle 16"/>
            <p:cNvSpPr txBox="1"/>
            <p:nvPr/>
          </p:nvSpPr>
          <p:spPr>
            <a:xfrm>
              <a:off x="238796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Indexing and </a:t>
              </a:r>
              <a:br>
                <a:rPr lang="en-US" sz="800" kern="1200" dirty="0" smtClean="0"/>
              </a:br>
              <a:r>
                <a:rPr lang="en-US" sz="800" kern="1200" dirty="0" smtClean="0"/>
                <a:t>Slicing</a:t>
              </a:r>
              <a:endParaRPr lang="en-US" sz="800" kern="1200" dirty="0"/>
            </a:p>
          </p:txBody>
        </p:sp>
      </p:grpSp>
      <p:sp>
        <p:nvSpPr>
          <p:cNvPr id="350" name="Straight Connector 17"/>
          <p:cNvSpPr/>
          <p:nvPr/>
        </p:nvSpPr>
        <p:spPr>
          <a:xfrm>
            <a:off x="812995" y="2441016"/>
            <a:ext cx="110638" cy="318086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180866"/>
                </a:lnTo>
                <a:lnTo>
                  <a:pt x="110638" y="318086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1" name="Group 350"/>
          <p:cNvGrpSpPr/>
          <p:nvPr/>
        </p:nvGrpSpPr>
        <p:grpSpPr>
          <a:xfrm>
            <a:off x="923634" y="5345285"/>
            <a:ext cx="885110" cy="553194"/>
            <a:chOff x="222594" y="3688555"/>
            <a:chExt cx="885110" cy="553194"/>
          </a:xfrm>
        </p:grpSpPr>
        <p:sp>
          <p:nvSpPr>
            <p:cNvPr id="489" name="Rounded Rectangle 488"/>
            <p:cNvSpPr/>
            <p:nvPr/>
          </p:nvSpPr>
          <p:spPr>
            <a:xfrm>
              <a:off x="222594" y="368855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0" name="Rounded Rectangle 19"/>
            <p:cNvSpPr txBox="1"/>
            <p:nvPr/>
          </p:nvSpPr>
          <p:spPr>
            <a:xfrm>
              <a:off x="238796" y="370475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Saving Memory</a:t>
              </a:r>
              <a:endParaRPr lang="en-US" sz="800" kern="1200" dirty="0"/>
            </a:p>
          </p:txBody>
        </p:sp>
      </p:grpSp>
      <p:sp>
        <p:nvSpPr>
          <p:cNvPr id="352" name="Straight Connector 20"/>
          <p:cNvSpPr/>
          <p:nvPr/>
        </p:nvSpPr>
        <p:spPr>
          <a:xfrm>
            <a:off x="812995" y="2441016"/>
            <a:ext cx="110638" cy="387235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872358"/>
                </a:lnTo>
                <a:lnTo>
                  <a:pt x="110638" y="387235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3" name="Group 352"/>
          <p:cNvGrpSpPr/>
          <p:nvPr/>
        </p:nvGrpSpPr>
        <p:grpSpPr>
          <a:xfrm>
            <a:off x="923634" y="6036778"/>
            <a:ext cx="885110" cy="553194"/>
            <a:chOff x="222594" y="4380048"/>
            <a:chExt cx="885110" cy="553194"/>
          </a:xfrm>
        </p:grpSpPr>
        <p:sp>
          <p:nvSpPr>
            <p:cNvPr id="487" name="Rounded Rectangle 486"/>
            <p:cNvSpPr/>
            <p:nvPr/>
          </p:nvSpPr>
          <p:spPr>
            <a:xfrm>
              <a:off x="222594" y="4380048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8" name="Rounded Rectangle 22"/>
            <p:cNvSpPr txBox="1"/>
            <p:nvPr/>
          </p:nvSpPr>
          <p:spPr>
            <a:xfrm>
              <a:off x="238796" y="4396250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Conversion to Other Python Objects</a:t>
              </a:r>
              <a:endParaRPr lang="en-US" sz="800" kern="1200" dirty="0"/>
            </a:p>
          </p:txBody>
        </p:sp>
      </p:grpSp>
      <p:grpSp>
        <p:nvGrpSpPr>
          <p:cNvPr id="354" name="Group 353"/>
          <p:cNvGrpSpPr/>
          <p:nvPr/>
        </p:nvGrpSpPr>
        <p:grpSpPr>
          <a:xfrm>
            <a:off x="2085342" y="1887822"/>
            <a:ext cx="1106388" cy="553194"/>
            <a:chOff x="1384302" y="231092"/>
            <a:chExt cx="1106388" cy="553194"/>
          </a:xfrm>
        </p:grpSpPr>
        <p:sp>
          <p:nvSpPr>
            <p:cNvPr id="485" name="Rounded Rectangle 484"/>
            <p:cNvSpPr/>
            <p:nvPr/>
          </p:nvSpPr>
          <p:spPr>
            <a:xfrm>
              <a:off x="1384302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6" name="Rounded Rectangle 24"/>
            <p:cNvSpPr txBox="1"/>
            <p:nvPr/>
          </p:nvSpPr>
          <p:spPr>
            <a:xfrm>
              <a:off x="1400504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Data Preprocessing</a:t>
              </a:r>
              <a:endParaRPr lang="en-US" sz="1200" kern="1200" dirty="0"/>
            </a:p>
          </p:txBody>
        </p:sp>
      </p:grpSp>
      <p:sp>
        <p:nvSpPr>
          <p:cNvPr id="355" name="Straight Connector 25"/>
          <p:cNvSpPr/>
          <p:nvPr/>
        </p:nvSpPr>
        <p:spPr>
          <a:xfrm>
            <a:off x="2195981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6" name="Group 355"/>
          <p:cNvGrpSpPr/>
          <p:nvPr/>
        </p:nvGrpSpPr>
        <p:grpSpPr>
          <a:xfrm>
            <a:off x="2306620" y="2579315"/>
            <a:ext cx="885110" cy="553194"/>
            <a:chOff x="1605580" y="922585"/>
            <a:chExt cx="885110" cy="553194"/>
          </a:xfrm>
        </p:grpSpPr>
        <p:sp>
          <p:nvSpPr>
            <p:cNvPr id="483" name="Rounded Rectangle 482"/>
            <p:cNvSpPr/>
            <p:nvPr/>
          </p:nvSpPr>
          <p:spPr>
            <a:xfrm>
              <a:off x="1605580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4" name="Rounded Rectangle 27"/>
            <p:cNvSpPr txBox="1"/>
            <p:nvPr/>
          </p:nvSpPr>
          <p:spPr>
            <a:xfrm>
              <a:off x="1621782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Calibri "/>
                </a:rPr>
                <a:t>Reading the Dataset</a:t>
              </a:r>
              <a:endParaRPr lang="en-US" sz="800" kern="1200" dirty="0">
                <a:latin typeface="Calibri "/>
              </a:endParaRPr>
            </a:p>
          </p:txBody>
        </p:sp>
      </p:grpSp>
      <p:sp>
        <p:nvSpPr>
          <p:cNvPr id="357" name="Straight Connector 28"/>
          <p:cNvSpPr/>
          <p:nvPr/>
        </p:nvSpPr>
        <p:spPr>
          <a:xfrm>
            <a:off x="2195981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8" name="Group 357"/>
          <p:cNvGrpSpPr/>
          <p:nvPr/>
        </p:nvGrpSpPr>
        <p:grpSpPr>
          <a:xfrm>
            <a:off x="2306620" y="3270807"/>
            <a:ext cx="885110" cy="553194"/>
            <a:chOff x="1605580" y="1614077"/>
            <a:chExt cx="885110" cy="553194"/>
          </a:xfrm>
        </p:grpSpPr>
        <p:sp>
          <p:nvSpPr>
            <p:cNvPr id="481" name="Rounded Rectangle 480"/>
            <p:cNvSpPr/>
            <p:nvPr/>
          </p:nvSpPr>
          <p:spPr>
            <a:xfrm>
              <a:off x="1605580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2" name="Rounded Rectangle 30"/>
            <p:cNvSpPr txBox="1"/>
            <p:nvPr/>
          </p:nvSpPr>
          <p:spPr>
            <a:xfrm>
              <a:off x="1621782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smtClean="0"/>
                <a:t>Handling Missing Data</a:t>
              </a:r>
              <a:endParaRPr lang="en-US" sz="800" kern="1200" dirty="0"/>
            </a:p>
          </p:txBody>
        </p:sp>
      </p:grpSp>
      <p:sp>
        <p:nvSpPr>
          <p:cNvPr id="359" name="Straight Connector 31"/>
          <p:cNvSpPr/>
          <p:nvPr/>
        </p:nvSpPr>
        <p:spPr>
          <a:xfrm>
            <a:off x="2195981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0" name="Group 359"/>
          <p:cNvGrpSpPr/>
          <p:nvPr/>
        </p:nvGrpSpPr>
        <p:grpSpPr>
          <a:xfrm>
            <a:off x="2306620" y="3962300"/>
            <a:ext cx="885110" cy="553194"/>
            <a:chOff x="1605580" y="2305570"/>
            <a:chExt cx="885110" cy="553194"/>
          </a:xfrm>
        </p:grpSpPr>
        <p:sp>
          <p:nvSpPr>
            <p:cNvPr id="479" name="Rounded Rectangle 478"/>
            <p:cNvSpPr/>
            <p:nvPr/>
          </p:nvSpPr>
          <p:spPr>
            <a:xfrm>
              <a:off x="1605580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0" name="Rounded Rectangle 33"/>
            <p:cNvSpPr txBox="1"/>
            <p:nvPr/>
          </p:nvSpPr>
          <p:spPr>
            <a:xfrm>
              <a:off x="1621782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b="0" i="0" kern="1200" dirty="0" smtClean="0"/>
                <a:t>Conversion to the Tensor Format</a:t>
              </a:r>
              <a:endParaRPr lang="en-US" sz="800" kern="1200" dirty="0"/>
            </a:p>
          </p:txBody>
        </p:sp>
      </p:grpSp>
      <p:grpSp>
        <p:nvGrpSpPr>
          <p:cNvPr id="361" name="Group 360"/>
          <p:cNvGrpSpPr/>
          <p:nvPr/>
        </p:nvGrpSpPr>
        <p:grpSpPr>
          <a:xfrm>
            <a:off x="3468327" y="1887822"/>
            <a:ext cx="1106388" cy="553194"/>
            <a:chOff x="2767287" y="231092"/>
            <a:chExt cx="1106388" cy="553194"/>
          </a:xfrm>
        </p:grpSpPr>
        <p:sp>
          <p:nvSpPr>
            <p:cNvPr id="477" name="Rounded Rectangle 476"/>
            <p:cNvSpPr/>
            <p:nvPr/>
          </p:nvSpPr>
          <p:spPr>
            <a:xfrm>
              <a:off x="2767287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78" name="Rounded Rectangle 35"/>
            <p:cNvSpPr txBox="1"/>
            <p:nvPr/>
          </p:nvSpPr>
          <p:spPr>
            <a:xfrm>
              <a:off x="2783489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Linear Algebra</a:t>
              </a:r>
              <a:endParaRPr lang="en-US" sz="1200" kern="1200" dirty="0"/>
            </a:p>
          </p:txBody>
        </p:sp>
      </p:grpSp>
      <p:sp>
        <p:nvSpPr>
          <p:cNvPr id="362" name="Straight Connector 36"/>
          <p:cNvSpPr/>
          <p:nvPr/>
        </p:nvSpPr>
        <p:spPr>
          <a:xfrm>
            <a:off x="3578966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3" name="Group 362"/>
          <p:cNvGrpSpPr/>
          <p:nvPr/>
        </p:nvGrpSpPr>
        <p:grpSpPr>
          <a:xfrm>
            <a:off x="3689605" y="2579315"/>
            <a:ext cx="885110" cy="553194"/>
            <a:chOff x="2988565" y="922585"/>
            <a:chExt cx="885110" cy="553194"/>
          </a:xfrm>
        </p:grpSpPr>
        <p:sp>
          <p:nvSpPr>
            <p:cNvPr id="475" name="Rounded Rectangle 474"/>
            <p:cNvSpPr/>
            <p:nvPr/>
          </p:nvSpPr>
          <p:spPr>
            <a:xfrm>
              <a:off x="2988565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6" name="Rounded Rectangle 38"/>
            <p:cNvSpPr txBox="1"/>
            <p:nvPr/>
          </p:nvSpPr>
          <p:spPr>
            <a:xfrm>
              <a:off x="3004767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/>
                <a:t>Scalars</a:t>
              </a:r>
              <a:endParaRPr lang="en-US" sz="800" kern="1200" dirty="0"/>
            </a:p>
          </p:txBody>
        </p:sp>
      </p:grpSp>
      <p:sp>
        <p:nvSpPr>
          <p:cNvPr id="364" name="Straight Connector 39"/>
          <p:cNvSpPr/>
          <p:nvPr/>
        </p:nvSpPr>
        <p:spPr>
          <a:xfrm>
            <a:off x="3578966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5" name="Group 364"/>
          <p:cNvGrpSpPr/>
          <p:nvPr/>
        </p:nvGrpSpPr>
        <p:grpSpPr>
          <a:xfrm>
            <a:off x="3689605" y="3270807"/>
            <a:ext cx="885110" cy="553194"/>
            <a:chOff x="2988565" y="1614077"/>
            <a:chExt cx="885110" cy="553194"/>
          </a:xfrm>
        </p:grpSpPr>
        <p:sp>
          <p:nvSpPr>
            <p:cNvPr id="473" name="Rounded Rectangle 472"/>
            <p:cNvSpPr/>
            <p:nvPr/>
          </p:nvSpPr>
          <p:spPr>
            <a:xfrm>
              <a:off x="2988565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4" name="Rounded Rectangle 41"/>
            <p:cNvSpPr txBox="1"/>
            <p:nvPr/>
          </p:nvSpPr>
          <p:spPr>
            <a:xfrm>
              <a:off x="3004767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Vectors</a:t>
              </a:r>
              <a:endParaRPr lang="en-US" sz="800" kern="1200" dirty="0"/>
            </a:p>
          </p:txBody>
        </p:sp>
      </p:grpSp>
      <p:sp>
        <p:nvSpPr>
          <p:cNvPr id="366" name="Straight Connector 42"/>
          <p:cNvSpPr/>
          <p:nvPr/>
        </p:nvSpPr>
        <p:spPr>
          <a:xfrm>
            <a:off x="3578966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7" name="Group 366"/>
          <p:cNvGrpSpPr/>
          <p:nvPr/>
        </p:nvGrpSpPr>
        <p:grpSpPr>
          <a:xfrm>
            <a:off x="3689605" y="3962300"/>
            <a:ext cx="885110" cy="553194"/>
            <a:chOff x="2988565" y="2305570"/>
            <a:chExt cx="885110" cy="553194"/>
          </a:xfrm>
        </p:grpSpPr>
        <p:sp>
          <p:nvSpPr>
            <p:cNvPr id="471" name="Rounded Rectangle 470"/>
            <p:cNvSpPr/>
            <p:nvPr/>
          </p:nvSpPr>
          <p:spPr>
            <a:xfrm>
              <a:off x="2988565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2" name="Rounded Rectangle 44"/>
            <p:cNvSpPr txBox="1"/>
            <p:nvPr/>
          </p:nvSpPr>
          <p:spPr>
            <a:xfrm>
              <a:off x="3004767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/>
                <a:t>Matrices</a:t>
              </a:r>
              <a:endParaRPr lang="en-US" sz="800" kern="1200" dirty="0"/>
            </a:p>
          </p:txBody>
        </p:sp>
      </p:grpSp>
      <p:sp>
        <p:nvSpPr>
          <p:cNvPr id="368" name="Straight Connector 45"/>
          <p:cNvSpPr/>
          <p:nvPr/>
        </p:nvSpPr>
        <p:spPr>
          <a:xfrm>
            <a:off x="3578966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9" name="Group 368"/>
          <p:cNvGrpSpPr/>
          <p:nvPr/>
        </p:nvGrpSpPr>
        <p:grpSpPr>
          <a:xfrm>
            <a:off x="3689605" y="4653793"/>
            <a:ext cx="885110" cy="553194"/>
            <a:chOff x="2988565" y="2997063"/>
            <a:chExt cx="885110" cy="553194"/>
          </a:xfrm>
        </p:grpSpPr>
        <p:sp>
          <p:nvSpPr>
            <p:cNvPr id="469" name="Rounded Rectangle 468"/>
            <p:cNvSpPr/>
            <p:nvPr/>
          </p:nvSpPr>
          <p:spPr>
            <a:xfrm>
              <a:off x="2988565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0" name="Rounded Rectangle 47"/>
            <p:cNvSpPr txBox="1"/>
            <p:nvPr/>
          </p:nvSpPr>
          <p:spPr>
            <a:xfrm>
              <a:off x="3004767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/>
                <a:t>Tensors</a:t>
              </a:r>
              <a:endParaRPr lang="en-US" sz="800" kern="1200" dirty="0"/>
            </a:p>
          </p:txBody>
        </p:sp>
      </p:grpSp>
      <p:sp>
        <p:nvSpPr>
          <p:cNvPr id="370" name="Straight Connector 48"/>
          <p:cNvSpPr/>
          <p:nvPr/>
        </p:nvSpPr>
        <p:spPr>
          <a:xfrm>
            <a:off x="3578966" y="2441016"/>
            <a:ext cx="110638" cy="318086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180866"/>
                </a:lnTo>
                <a:lnTo>
                  <a:pt x="110638" y="318086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1" name="Group 370"/>
          <p:cNvGrpSpPr/>
          <p:nvPr/>
        </p:nvGrpSpPr>
        <p:grpSpPr>
          <a:xfrm>
            <a:off x="3689605" y="5345285"/>
            <a:ext cx="885110" cy="553194"/>
            <a:chOff x="2988565" y="3688555"/>
            <a:chExt cx="885110" cy="553194"/>
          </a:xfrm>
        </p:grpSpPr>
        <p:sp>
          <p:nvSpPr>
            <p:cNvPr id="467" name="Rounded Rectangle 466"/>
            <p:cNvSpPr/>
            <p:nvPr/>
          </p:nvSpPr>
          <p:spPr>
            <a:xfrm>
              <a:off x="2988565" y="368855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8" name="Rounded Rectangle 50"/>
            <p:cNvSpPr txBox="1"/>
            <p:nvPr/>
          </p:nvSpPr>
          <p:spPr>
            <a:xfrm>
              <a:off x="3004767" y="370475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Basic Properties of Tensor Arithmetic</a:t>
              </a:r>
              <a:endParaRPr lang="en-US" sz="800" kern="1200" dirty="0"/>
            </a:p>
          </p:txBody>
        </p:sp>
      </p:grpSp>
      <p:sp>
        <p:nvSpPr>
          <p:cNvPr id="372" name="Straight Connector 51"/>
          <p:cNvSpPr/>
          <p:nvPr/>
        </p:nvSpPr>
        <p:spPr>
          <a:xfrm>
            <a:off x="3578966" y="2441016"/>
            <a:ext cx="110638" cy="387235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872358"/>
                </a:lnTo>
                <a:lnTo>
                  <a:pt x="110638" y="387235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3" name="Group 372"/>
          <p:cNvGrpSpPr/>
          <p:nvPr/>
        </p:nvGrpSpPr>
        <p:grpSpPr>
          <a:xfrm>
            <a:off x="3689605" y="6036778"/>
            <a:ext cx="885110" cy="553194"/>
            <a:chOff x="2988565" y="4380048"/>
            <a:chExt cx="885110" cy="553194"/>
          </a:xfrm>
        </p:grpSpPr>
        <p:sp>
          <p:nvSpPr>
            <p:cNvPr id="465" name="Rounded Rectangle 464"/>
            <p:cNvSpPr/>
            <p:nvPr/>
          </p:nvSpPr>
          <p:spPr>
            <a:xfrm>
              <a:off x="2988565" y="4380048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6" name="Rounded Rectangle 53"/>
            <p:cNvSpPr txBox="1"/>
            <p:nvPr/>
          </p:nvSpPr>
          <p:spPr>
            <a:xfrm>
              <a:off x="3004767" y="4396250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1" kern="1200" dirty="0" smtClean="0"/>
                <a:t>+6 sections</a:t>
              </a:r>
              <a:endParaRPr lang="en-US" sz="800" i="1" kern="1200" dirty="0"/>
            </a:p>
          </p:txBody>
        </p:sp>
      </p:grpSp>
      <p:grpSp>
        <p:nvGrpSpPr>
          <p:cNvPr id="374" name="Group 373"/>
          <p:cNvGrpSpPr/>
          <p:nvPr/>
        </p:nvGrpSpPr>
        <p:grpSpPr>
          <a:xfrm>
            <a:off x="4851313" y="1887822"/>
            <a:ext cx="1106388" cy="553194"/>
            <a:chOff x="4150273" y="231092"/>
            <a:chExt cx="1106388" cy="553194"/>
          </a:xfrm>
        </p:grpSpPr>
        <p:sp>
          <p:nvSpPr>
            <p:cNvPr id="463" name="Rounded Rectangle 462"/>
            <p:cNvSpPr/>
            <p:nvPr/>
          </p:nvSpPr>
          <p:spPr>
            <a:xfrm>
              <a:off x="4150273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64" name="Rounded Rectangle 55"/>
            <p:cNvSpPr txBox="1"/>
            <p:nvPr/>
          </p:nvSpPr>
          <p:spPr>
            <a:xfrm>
              <a:off x="4166475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i="0" kern="1200" dirty="0" smtClean="0"/>
                <a:t>Linear Algebra cont.</a:t>
              </a:r>
              <a:endParaRPr lang="en-US" sz="1200" i="0" kern="1200" dirty="0"/>
            </a:p>
          </p:txBody>
        </p:sp>
      </p:grpSp>
      <p:sp>
        <p:nvSpPr>
          <p:cNvPr id="375" name="Straight Connector 56"/>
          <p:cNvSpPr/>
          <p:nvPr/>
        </p:nvSpPr>
        <p:spPr>
          <a:xfrm>
            <a:off x="4961952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6" name="Group 375"/>
          <p:cNvGrpSpPr/>
          <p:nvPr/>
        </p:nvGrpSpPr>
        <p:grpSpPr>
          <a:xfrm>
            <a:off x="5072590" y="2579315"/>
            <a:ext cx="885110" cy="553194"/>
            <a:chOff x="4371550" y="922585"/>
            <a:chExt cx="885110" cy="553194"/>
          </a:xfrm>
        </p:grpSpPr>
        <p:sp>
          <p:nvSpPr>
            <p:cNvPr id="461" name="Rounded Rectangle 460"/>
            <p:cNvSpPr/>
            <p:nvPr/>
          </p:nvSpPr>
          <p:spPr>
            <a:xfrm>
              <a:off x="4371550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2" name="Rounded Rectangle 58"/>
            <p:cNvSpPr txBox="1"/>
            <p:nvPr/>
          </p:nvSpPr>
          <p:spPr>
            <a:xfrm>
              <a:off x="4387752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Reduction</a:t>
              </a:r>
              <a:endParaRPr lang="en-US" sz="800" i="0" kern="1200" dirty="0"/>
            </a:p>
          </p:txBody>
        </p:sp>
      </p:grpSp>
      <p:sp>
        <p:nvSpPr>
          <p:cNvPr id="377" name="Straight Connector 59"/>
          <p:cNvSpPr/>
          <p:nvPr/>
        </p:nvSpPr>
        <p:spPr>
          <a:xfrm>
            <a:off x="4961952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8" name="Group 377"/>
          <p:cNvGrpSpPr/>
          <p:nvPr/>
        </p:nvGrpSpPr>
        <p:grpSpPr>
          <a:xfrm>
            <a:off x="5072590" y="3270807"/>
            <a:ext cx="885110" cy="553194"/>
            <a:chOff x="4371550" y="1614077"/>
            <a:chExt cx="885110" cy="553194"/>
          </a:xfrm>
        </p:grpSpPr>
        <p:sp>
          <p:nvSpPr>
            <p:cNvPr id="459" name="Rounded Rectangle 458"/>
            <p:cNvSpPr/>
            <p:nvPr/>
          </p:nvSpPr>
          <p:spPr>
            <a:xfrm>
              <a:off x="4371550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0" name="Rounded Rectangle 61"/>
            <p:cNvSpPr txBox="1"/>
            <p:nvPr/>
          </p:nvSpPr>
          <p:spPr>
            <a:xfrm>
              <a:off x="4387752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Dot Products</a:t>
              </a:r>
              <a:endParaRPr lang="en-US" sz="800" i="0" kern="1200" dirty="0"/>
            </a:p>
          </p:txBody>
        </p:sp>
      </p:grpSp>
      <p:sp>
        <p:nvSpPr>
          <p:cNvPr id="379" name="Straight Connector 62"/>
          <p:cNvSpPr/>
          <p:nvPr/>
        </p:nvSpPr>
        <p:spPr>
          <a:xfrm>
            <a:off x="4961952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0" name="Group 379"/>
          <p:cNvGrpSpPr/>
          <p:nvPr/>
        </p:nvGrpSpPr>
        <p:grpSpPr>
          <a:xfrm>
            <a:off x="5072590" y="3962300"/>
            <a:ext cx="885110" cy="553194"/>
            <a:chOff x="4371550" y="2305570"/>
            <a:chExt cx="885110" cy="553194"/>
          </a:xfrm>
        </p:grpSpPr>
        <p:sp>
          <p:nvSpPr>
            <p:cNvPr id="457" name="Rounded Rectangle 456"/>
            <p:cNvSpPr/>
            <p:nvPr/>
          </p:nvSpPr>
          <p:spPr>
            <a:xfrm>
              <a:off x="4371550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8" name="Rounded Rectangle 64"/>
            <p:cNvSpPr txBox="1"/>
            <p:nvPr/>
          </p:nvSpPr>
          <p:spPr>
            <a:xfrm>
              <a:off x="4387752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Matrix-Vector Products</a:t>
              </a:r>
              <a:endParaRPr lang="en-US" sz="800" i="0" kern="1200" dirty="0"/>
            </a:p>
          </p:txBody>
        </p:sp>
      </p:grpSp>
      <p:sp>
        <p:nvSpPr>
          <p:cNvPr id="381" name="Straight Connector 65"/>
          <p:cNvSpPr/>
          <p:nvPr/>
        </p:nvSpPr>
        <p:spPr>
          <a:xfrm>
            <a:off x="4961952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2" name="Group 381"/>
          <p:cNvGrpSpPr/>
          <p:nvPr/>
        </p:nvGrpSpPr>
        <p:grpSpPr>
          <a:xfrm>
            <a:off x="5072590" y="4653793"/>
            <a:ext cx="885110" cy="553194"/>
            <a:chOff x="4371550" y="2997063"/>
            <a:chExt cx="885110" cy="553194"/>
          </a:xfrm>
        </p:grpSpPr>
        <p:sp>
          <p:nvSpPr>
            <p:cNvPr id="455" name="Rounded Rectangle 454"/>
            <p:cNvSpPr/>
            <p:nvPr/>
          </p:nvSpPr>
          <p:spPr>
            <a:xfrm>
              <a:off x="4371550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6" name="Rounded Rectangle 67"/>
            <p:cNvSpPr txBox="1"/>
            <p:nvPr/>
          </p:nvSpPr>
          <p:spPr>
            <a:xfrm>
              <a:off x="4387752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Matrix-Matrix Multiplication</a:t>
              </a:r>
              <a:endParaRPr lang="en-US" sz="800" i="0" kern="1200" dirty="0"/>
            </a:p>
          </p:txBody>
        </p:sp>
      </p:grpSp>
      <p:sp>
        <p:nvSpPr>
          <p:cNvPr id="383" name="Straight Connector 68"/>
          <p:cNvSpPr/>
          <p:nvPr/>
        </p:nvSpPr>
        <p:spPr>
          <a:xfrm>
            <a:off x="4961952" y="2441016"/>
            <a:ext cx="110638" cy="318086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180866"/>
                </a:lnTo>
                <a:lnTo>
                  <a:pt x="110638" y="318086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4" name="Group 383"/>
          <p:cNvGrpSpPr/>
          <p:nvPr/>
        </p:nvGrpSpPr>
        <p:grpSpPr>
          <a:xfrm>
            <a:off x="5072590" y="5345285"/>
            <a:ext cx="885110" cy="553194"/>
            <a:chOff x="4371550" y="3688555"/>
            <a:chExt cx="885110" cy="553194"/>
          </a:xfrm>
        </p:grpSpPr>
        <p:sp>
          <p:nvSpPr>
            <p:cNvPr id="453" name="Rounded Rectangle 452"/>
            <p:cNvSpPr/>
            <p:nvPr/>
          </p:nvSpPr>
          <p:spPr>
            <a:xfrm>
              <a:off x="4371550" y="368855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4" name="Rounded Rectangle 70"/>
            <p:cNvSpPr txBox="1"/>
            <p:nvPr/>
          </p:nvSpPr>
          <p:spPr>
            <a:xfrm>
              <a:off x="4387752" y="370475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Norms</a:t>
              </a:r>
              <a:endParaRPr lang="en-US" sz="800" i="0" kern="1200" dirty="0"/>
            </a:p>
          </p:txBody>
        </p:sp>
      </p:grpSp>
      <p:sp>
        <p:nvSpPr>
          <p:cNvPr id="385" name="Straight Connector 71"/>
          <p:cNvSpPr/>
          <p:nvPr/>
        </p:nvSpPr>
        <p:spPr>
          <a:xfrm>
            <a:off x="4961952" y="2441016"/>
            <a:ext cx="110638" cy="387235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872358"/>
                </a:lnTo>
                <a:lnTo>
                  <a:pt x="110638" y="387235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6" name="Group 385"/>
          <p:cNvGrpSpPr/>
          <p:nvPr/>
        </p:nvGrpSpPr>
        <p:grpSpPr>
          <a:xfrm>
            <a:off x="5072590" y="6036778"/>
            <a:ext cx="885110" cy="553194"/>
            <a:chOff x="4371550" y="4380048"/>
            <a:chExt cx="885110" cy="553194"/>
          </a:xfrm>
        </p:grpSpPr>
        <p:sp>
          <p:nvSpPr>
            <p:cNvPr id="451" name="Rounded Rectangle 450"/>
            <p:cNvSpPr/>
            <p:nvPr/>
          </p:nvSpPr>
          <p:spPr>
            <a:xfrm>
              <a:off x="4371550" y="4380048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2" name="Rounded Rectangle 73"/>
            <p:cNvSpPr txBox="1"/>
            <p:nvPr/>
          </p:nvSpPr>
          <p:spPr>
            <a:xfrm>
              <a:off x="4387752" y="4396250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More on Linear Algebra</a:t>
              </a:r>
              <a:endParaRPr lang="en-US" sz="800" i="0" kern="1200" dirty="0"/>
            </a:p>
          </p:txBody>
        </p:sp>
      </p:grpSp>
      <p:grpSp>
        <p:nvGrpSpPr>
          <p:cNvPr id="387" name="Group 386"/>
          <p:cNvGrpSpPr/>
          <p:nvPr/>
        </p:nvGrpSpPr>
        <p:grpSpPr>
          <a:xfrm>
            <a:off x="6234298" y="1887822"/>
            <a:ext cx="1106388" cy="553194"/>
            <a:chOff x="5533258" y="231092"/>
            <a:chExt cx="1106388" cy="553194"/>
          </a:xfrm>
        </p:grpSpPr>
        <p:sp>
          <p:nvSpPr>
            <p:cNvPr id="449" name="Rounded Rectangle 448"/>
            <p:cNvSpPr/>
            <p:nvPr/>
          </p:nvSpPr>
          <p:spPr>
            <a:xfrm>
              <a:off x="5533258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50" name="Rounded Rectangle 75"/>
            <p:cNvSpPr txBox="1"/>
            <p:nvPr/>
          </p:nvSpPr>
          <p:spPr>
            <a:xfrm>
              <a:off x="5549460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Calculus</a:t>
              </a:r>
              <a:endParaRPr lang="en-US" sz="1200" kern="1200" dirty="0"/>
            </a:p>
          </p:txBody>
        </p:sp>
      </p:grpSp>
      <p:sp>
        <p:nvSpPr>
          <p:cNvPr id="388" name="Straight Connector 76"/>
          <p:cNvSpPr/>
          <p:nvPr/>
        </p:nvSpPr>
        <p:spPr>
          <a:xfrm>
            <a:off x="6344937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9" name="Group 388"/>
          <p:cNvGrpSpPr/>
          <p:nvPr/>
        </p:nvGrpSpPr>
        <p:grpSpPr>
          <a:xfrm>
            <a:off x="6455576" y="2579315"/>
            <a:ext cx="885110" cy="553194"/>
            <a:chOff x="5754536" y="922585"/>
            <a:chExt cx="885110" cy="553194"/>
          </a:xfrm>
        </p:grpSpPr>
        <p:sp>
          <p:nvSpPr>
            <p:cNvPr id="447" name="Rounded Rectangle 446"/>
            <p:cNvSpPr/>
            <p:nvPr/>
          </p:nvSpPr>
          <p:spPr>
            <a:xfrm>
              <a:off x="5754536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8" name="Rounded Rectangle 78"/>
            <p:cNvSpPr txBox="1"/>
            <p:nvPr/>
          </p:nvSpPr>
          <p:spPr>
            <a:xfrm>
              <a:off x="5770738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Derivatives and Differentiation</a:t>
              </a:r>
              <a:endParaRPr lang="en-US" sz="800" kern="1200" dirty="0"/>
            </a:p>
          </p:txBody>
        </p:sp>
      </p:grpSp>
      <p:sp>
        <p:nvSpPr>
          <p:cNvPr id="390" name="Straight Connector 79"/>
          <p:cNvSpPr/>
          <p:nvPr/>
        </p:nvSpPr>
        <p:spPr>
          <a:xfrm>
            <a:off x="6344937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1" name="Group 390"/>
          <p:cNvGrpSpPr/>
          <p:nvPr/>
        </p:nvGrpSpPr>
        <p:grpSpPr>
          <a:xfrm>
            <a:off x="6455576" y="3270807"/>
            <a:ext cx="885110" cy="553194"/>
            <a:chOff x="5754536" y="1614077"/>
            <a:chExt cx="885110" cy="553194"/>
          </a:xfrm>
        </p:grpSpPr>
        <p:sp>
          <p:nvSpPr>
            <p:cNvPr id="445" name="Rounded Rectangle 444"/>
            <p:cNvSpPr/>
            <p:nvPr/>
          </p:nvSpPr>
          <p:spPr>
            <a:xfrm>
              <a:off x="5754536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6" name="Rounded Rectangle 81"/>
            <p:cNvSpPr txBox="1"/>
            <p:nvPr/>
          </p:nvSpPr>
          <p:spPr>
            <a:xfrm>
              <a:off x="5770738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Partial Derivatives</a:t>
              </a:r>
              <a:endParaRPr lang="en-US" sz="800" kern="1200" dirty="0"/>
            </a:p>
          </p:txBody>
        </p:sp>
      </p:grpSp>
      <p:sp>
        <p:nvSpPr>
          <p:cNvPr id="392" name="Straight Connector 82"/>
          <p:cNvSpPr/>
          <p:nvPr/>
        </p:nvSpPr>
        <p:spPr>
          <a:xfrm>
            <a:off x="6344937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3" name="Group 392"/>
          <p:cNvGrpSpPr/>
          <p:nvPr/>
        </p:nvGrpSpPr>
        <p:grpSpPr>
          <a:xfrm>
            <a:off x="6455576" y="3962300"/>
            <a:ext cx="885110" cy="553194"/>
            <a:chOff x="5754536" y="2305570"/>
            <a:chExt cx="885110" cy="553194"/>
          </a:xfrm>
        </p:grpSpPr>
        <p:sp>
          <p:nvSpPr>
            <p:cNvPr id="443" name="Rounded Rectangle 442"/>
            <p:cNvSpPr/>
            <p:nvPr/>
          </p:nvSpPr>
          <p:spPr>
            <a:xfrm>
              <a:off x="5754536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4" name="Rounded Rectangle 84"/>
            <p:cNvSpPr txBox="1"/>
            <p:nvPr/>
          </p:nvSpPr>
          <p:spPr>
            <a:xfrm>
              <a:off x="5770738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Gradients</a:t>
              </a:r>
              <a:endParaRPr lang="en-US" sz="800" kern="1200" dirty="0"/>
            </a:p>
          </p:txBody>
        </p:sp>
      </p:grpSp>
      <p:sp>
        <p:nvSpPr>
          <p:cNvPr id="394" name="Straight Connector 85"/>
          <p:cNvSpPr/>
          <p:nvPr/>
        </p:nvSpPr>
        <p:spPr>
          <a:xfrm>
            <a:off x="6344937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5" name="Group 394"/>
          <p:cNvGrpSpPr/>
          <p:nvPr/>
        </p:nvGrpSpPr>
        <p:grpSpPr>
          <a:xfrm>
            <a:off x="6455576" y="4653793"/>
            <a:ext cx="885110" cy="553194"/>
            <a:chOff x="5754536" y="2997063"/>
            <a:chExt cx="885110" cy="553194"/>
          </a:xfrm>
        </p:grpSpPr>
        <p:sp>
          <p:nvSpPr>
            <p:cNvPr id="441" name="Rounded Rectangle 440"/>
            <p:cNvSpPr/>
            <p:nvPr/>
          </p:nvSpPr>
          <p:spPr>
            <a:xfrm>
              <a:off x="5754536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2" name="Rounded Rectangle 87"/>
            <p:cNvSpPr txBox="1"/>
            <p:nvPr/>
          </p:nvSpPr>
          <p:spPr>
            <a:xfrm>
              <a:off x="5770738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Chain Rule</a:t>
              </a:r>
              <a:endParaRPr lang="en-US" sz="800" kern="1200" dirty="0"/>
            </a:p>
          </p:txBody>
        </p:sp>
      </p:grpSp>
      <p:grpSp>
        <p:nvGrpSpPr>
          <p:cNvPr id="396" name="Group 395"/>
          <p:cNvGrpSpPr/>
          <p:nvPr/>
        </p:nvGrpSpPr>
        <p:grpSpPr>
          <a:xfrm>
            <a:off x="7617283" y="1887822"/>
            <a:ext cx="1106388" cy="553194"/>
            <a:chOff x="6916243" y="231092"/>
            <a:chExt cx="1106388" cy="553194"/>
          </a:xfrm>
        </p:grpSpPr>
        <p:sp>
          <p:nvSpPr>
            <p:cNvPr id="439" name="Rounded Rectangle 438"/>
            <p:cNvSpPr/>
            <p:nvPr/>
          </p:nvSpPr>
          <p:spPr>
            <a:xfrm>
              <a:off x="6916243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40" name="Rounded Rectangle 89"/>
            <p:cNvSpPr txBox="1"/>
            <p:nvPr/>
          </p:nvSpPr>
          <p:spPr>
            <a:xfrm>
              <a:off x="6932445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Automatic Differentiation</a:t>
              </a:r>
              <a:endParaRPr lang="en-US" sz="1200" kern="1200" dirty="0"/>
            </a:p>
          </p:txBody>
        </p:sp>
      </p:grpSp>
      <p:sp>
        <p:nvSpPr>
          <p:cNvPr id="397" name="Straight Connector 90"/>
          <p:cNvSpPr/>
          <p:nvPr/>
        </p:nvSpPr>
        <p:spPr>
          <a:xfrm>
            <a:off x="7727922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8" name="Group 397"/>
          <p:cNvGrpSpPr/>
          <p:nvPr/>
        </p:nvGrpSpPr>
        <p:grpSpPr>
          <a:xfrm>
            <a:off x="7838561" y="2579315"/>
            <a:ext cx="885110" cy="553194"/>
            <a:chOff x="7137521" y="922585"/>
            <a:chExt cx="885110" cy="553194"/>
          </a:xfrm>
        </p:grpSpPr>
        <p:sp>
          <p:nvSpPr>
            <p:cNvPr id="437" name="Rounded Rectangle 436"/>
            <p:cNvSpPr/>
            <p:nvPr/>
          </p:nvSpPr>
          <p:spPr>
            <a:xfrm>
              <a:off x="7137521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8" name="Rounded Rectangle 92"/>
            <p:cNvSpPr txBox="1"/>
            <p:nvPr/>
          </p:nvSpPr>
          <p:spPr>
            <a:xfrm>
              <a:off x="7153723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A Simple Example</a:t>
              </a:r>
              <a:endParaRPr lang="en-US" sz="800" kern="1200" dirty="0"/>
            </a:p>
          </p:txBody>
        </p:sp>
      </p:grpSp>
      <p:sp>
        <p:nvSpPr>
          <p:cNvPr id="399" name="Straight Connector 93"/>
          <p:cNvSpPr/>
          <p:nvPr/>
        </p:nvSpPr>
        <p:spPr>
          <a:xfrm>
            <a:off x="7727922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0" name="Group 399"/>
          <p:cNvGrpSpPr/>
          <p:nvPr/>
        </p:nvGrpSpPr>
        <p:grpSpPr>
          <a:xfrm>
            <a:off x="7838561" y="3270807"/>
            <a:ext cx="885110" cy="553194"/>
            <a:chOff x="7137521" y="1614077"/>
            <a:chExt cx="885110" cy="553194"/>
          </a:xfrm>
        </p:grpSpPr>
        <p:sp>
          <p:nvSpPr>
            <p:cNvPr id="435" name="Rounded Rectangle 434"/>
            <p:cNvSpPr/>
            <p:nvPr/>
          </p:nvSpPr>
          <p:spPr>
            <a:xfrm>
              <a:off x="7137521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6" name="Rounded Rectangle 95"/>
            <p:cNvSpPr txBox="1"/>
            <p:nvPr/>
          </p:nvSpPr>
          <p:spPr>
            <a:xfrm>
              <a:off x="7153723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Backward for Non-Scalar Variables</a:t>
              </a:r>
              <a:endParaRPr lang="en-US" sz="800" kern="1200" dirty="0"/>
            </a:p>
          </p:txBody>
        </p:sp>
      </p:grpSp>
      <p:sp>
        <p:nvSpPr>
          <p:cNvPr id="401" name="Straight Connector 96"/>
          <p:cNvSpPr/>
          <p:nvPr/>
        </p:nvSpPr>
        <p:spPr>
          <a:xfrm>
            <a:off x="7727922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2" name="Group 401"/>
          <p:cNvGrpSpPr/>
          <p:nvPr/>
        </p:nvGrpSpPr>
        <p:grpSpPr>
          <a:xfrm>
            <a:off x="7838561" y="3962300"/>
            <a:ext cx="885110" cy="553194"/>
            <a:chOff x="7137521" y="2305570"/>
            <a:chExt cx="885110" cy="553194"/>
          </a:xfrm>
        </p:grpSpPr>
        <p:sp>
          <p:nvSpPr>
            <p:cNvPr id="433" name="Rounded Rectangle 432"/>
            <p:cNvSpPr/>
            <p:nvPr/>
          </p:nvSpPr>
          <p:spPr>
            <a:xfrm>
              <a:off x="7137521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4" name="Rounded Rectangle 98"/>
            <p:cNvSpPr txBox="1"/>
            <p:nvPr/>
          </p:nvSpPr>
          <p:spPr>
            <a:xfrm>
              <a:off x="7153723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Detaching Computation</a:t>
              </a:r>
              <a:endParaRPr lang="en-US" sz="800" kern="1200" dirty="0"/>
            </a:p>
          </p:txBody>
        </p:sp>
      </p:grpSp>
      <p:sp>
        <p:nvSpPr>
          <p:cNvPr id="403" name="Straight Connector 99"/>
          <p:cNvSpPr/>
          <p:nvPr/>
        </p:nvSpPr>
        <p:spPr>
          <a:xfrm>
            <a:off x="7727922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4" name="Group 403"/>
          <p:cNvGrpSpPr/>
          <p:nvPr/>
        </p:nvGrpSpPr>
        <p:grpSpPr>
          <a:xfrm>
            <a:off x="7838561" y="4653793"/>
            <a:ext cx="885110" cy="553194"/>
            <a:chOff x="7137521" y="2997063"/>
            <a:chExt cx="885110" cy="553194"/>
          </a:xfrm>
        </p:grpSpPr>
        <p:sp>
          <p:nvSpPr>
            <p:cNvPr id="431" name="Rounded Rectangle 430"/>
            <p:cNvSpPr/>
            <p:nvPr/>
          </p:nvSpPr>
          <p:spPr>
            <a:xfrm>
              <a:off x="7137521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2" name="Rounded Rectangle 101"/>
            <p:cNvSpPr txBox="1"/>
            <p:nvPr/>
          </p:nvSpPr>
          <p:spPr>
            <a:xfrm>
              <a:off x="7153723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Computing the Gradient of Python Control Flow</a:t>
              </a:r>
              <a:endParaRPr lang="en-US" sz="800" kern="1200" dirty="0"/>
            </a:p>
          </p:txBody>
        </p:sp>
      </p:grpSp>
      <p:grpSp>
        <p:nvGrpSpPr>
          <p:cNvPr id="405" name="Group 404"/>
          <p:cNvGrpSpPr/>
          <p:nvPr/>
        </p:nvGrpSpPr>
        <p:grpSpPr>
          <a:xfrm>
            <a:off x="9000269" y="1887822"/>
            <a:ext cx="1106388" cy="553194"/>
            <a:chOff x="8299229" y="231092"/>
            <a:chExt cx="1106388" cy="553194"/>
          </a:xfrm>
        </p:grpSpPr>
        <p:sp>
          <p:nvSpPr>
            <p:cNvPr id="429" name="Rounded Rectangle 428"/>
            <p:cNvSpPr/>
            <p:nvPr/>
          </p:nvSpPr>
          <p:spPr>
            <a:xfrm>
              <a:off x="8299229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0" name="Rounded Rectangle 103"/>
            <p:cNvSpPr txBox="1"/>
            <p:nvPr/>
          </p:nvSpPr>
          <p:spPr>
            <a:xfrm>
              <a:off x="8315431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Probability</a:t>
              </a:r>
              <a:endParaRPr lang="en-US" sz="1200" kern="1200" dirty="0"/>
            </a:p>
          </p:txBody>
        </p:sp>
      </p:grpSp>
      <p:sp>
        <p:nvSpPr>
          <p:cNvPr id="406" name="Straight Connector 104"/>
          <p:cNvSpPr/>
          <p:nvPr/>
        </p:nvSpPr>
        <p:spPr>
          <a:xfrm>
            <a:off x="9110908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7" name="Group 406"/>
          <p:cNvGrpSpPr/>
          <p:nvPr/>
        </p:nvGrpSpPr>
        <p:grpSpPr>
          <a:xfrm>
            <a:off x="9221546" y="2579315"/>
            <a:ext cx="885110" cy="553194"/>
            <a:chOff x="8520506" y="922585"/>
            <a:chExt cx="885110" cy="553194"/>
          </a:xfrm>
        </p:grpSpPr>
        <p:sp>
          <p:nvSpPr>
            <p:cNvPr id="427" name="Rounded Rectangle 426"/>
            <p:cNvSpPr/>
            <p:nvPr/>
          </p:nvSpPr>
          <p:spPr>
            <a:xfrm>
              <a:off x="8520506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8" name="Rounded Rectangle 106"/>
            <p:cNvSpPr txBox="1"/>
            <p:nvPr/>
          </p:nvSpPr>
          <p:spPr>
            <a:xfrm>
              <a:off x="8536708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Basic Probability Theory</a:t>
              </a:r>
              <a:endParaRPr lang="en-US" sz="800" kern="1200" dirty="0"/>
            </a:p>
          </p:txBody>
        </p:sp>
      </p:grpSp>
      <p:sp>
        <p:nvSpPr>
          <p:cNvPr id="408" name="Straight Connector 107"/>
          <p:cNvSpPr/>
          <p:nvPr/>
        </p:nvSpPr>
        <p:spPr>
          <a:xfrm>
            <a:off x="9110908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9" name="Group 408"/>
          <p:cNvGrpSpPr/>
          <p:nvPr/>
        </p:nvGrpSpPr>
        <p:grpSpPr>
          <a:xfrm>
            <a:off x="9221546" y="3270807"/>
            <a:ext cx="885110" cy="553194"/>
            <a:chOff x="8520506" y="1614077"/>
            <a:chExt cx="885110" cy="553194"/>
          </a:xfrm>
        </p:grpSpPr>
        <p:sp>
          <p:nvSpPr>
            <p:cNvPr id="425" name="Rounded Rectangle 424"/>
            <p:cNvSpPr/>
            <p:nvPr/>
          </p:nvSpPr>
          <p:spPr>
            <a:xfrm>
              <a:off x="8520506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6" name="Rounded Rectangle 109"/>
            <p:cNvSpPr txBox="1"/>
            <p:nvPr/>
          </p:nvSpPr>
          <p:spPr>
            <a:xfrm>
              <a:off x="8536708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Dealing with Multiple Random Variables</a:t>
              </a:r>
              <a:endParaRPr lang="en-US" sz="800" kern="1200" dirty="0"/>
            </a:p>
          </p:txBody>
        </p:sp>
      </p:grpSp>
      <p:sp>
        <p:nvSpPr>
          <p:cNvPr id="410" name="Straight Connector 110"/>
          <p:cNvSpPr/>
          <p:nvPr/>
        </p:nvSpPr>
        <p:spPr>
          <a:xfrm>
            <a:off x="9110908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11" name="Group 410"/>
          <p:cNvGrpSpPr/>
          <p:nvPr/>
        </p:nvGrpSpPr>
        <p:grpSpPr>
          <a:xfrm>
            <a:off x="9221546" y="3962300"/>
            <a:ext cx="885110" cy="553194"/>
            <a:chOff x="8520506" y="2305570"/>
            <a:chExt cx="885110" cy="553194"/>
          </a:xfrm>
        </p:grpSpPr>
        <p:sp>
          <p:nvSpPr>
            <p:cNvPr id="423" name="Rounded Rectangle 422"/>
            <p:cNvSpPr/>
            <p:nvPr/>
          </p:nvSpPr>
          <p:spPr>
            <a:xfrm>
              <a:off x="8520506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4" name="Rounded Rectangle 112"/>
            <p:cNvSpPr txBox="1"/>
            <p:nvPr/>
          </p:nvSpPr>
          <p:spPr>
            <a:xfrm>
              <a:off x="8536708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Expectation and Variance</a:t>
              </a:r>
              <a:endParaRPr lang="en-US" sz="800" kern="1200" dirty="0"/>
            </a:p>
          </p:txBody>
        </p:sp>
      </p:grpSp>
      <p:grpSp>
        <p:nvGrpSpPr>
          <p:cNvPr id="412" name="Group 411"/>
          <p:cNvGrpSpPr/>
          <p:nvPr/>
        </p:nvGrpSpPr>
        <p:grpSpPr>
          <a:xfrm>
            <a:off x="10383254" y="1887822"/>
            <a:ext cx="1106388" cy="553194"/>
            <a:chOff x="9682214" y="231092"/>
            <a:chExt cx="1106388" cy="553194"/>
          </a:xfrm>
        </p:grpSpPr>
        <p:sp>
          <p:nvSpPr>
            <p:cNvPr id="421" name="Rounded Rectangle 420"/>
            <p:cNvSpPr/>
            <p:nvPr/>
          </p:nvSpPr>
          <p:spPr>
            <a:xfrm>
              <a:off x="9682214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2" name="Rounded Rectangle 114"/>
            <p:cNvSpPr txBox="1"/>
            <p:nvPr/>
          </p:nvSpPr>
          <p:spPr>
            <a:xfrm>
              <a:off x="9698416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Documentation</a:t>
              </a:r>
              <a:endParaRPr lang="en-US" sz="1200" kern="1200" dirty="0"/>
            </a:p>
          </p:txBody>
        </p:sp>
      </p:grpSp>
      <p:sp>
        <p:nvSpPr>
          <p:cNvPr id="413" name="Straight Connector 115"/>
          <p:cNvSpPr/>
          <p:nvPr/>
        </p:nvSpPr>
        <p:spPr>
          <a:xfrm>
            <a:off x="10493893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14" name="Group 413"/>
          <p:cNvGrpSpPr/>
          <p:nvPr/>
        </p:nvGrpSpPr>
        <p:grpSpPr>
          <a:xfrm>
            <a:off x="10604532" y="2579315"/>
            <a:ext cx="885110" cy="553194"/>
            <a:chOff x="9903492" y="922585"/>
            <a:chExt cx="885110" cy="553194"/>
          </a:xfrm>
        </p:grpSpPr>
        <p:sp>
          <p:nvSpPr>
            <p:cNvPr id="419" name="Rounded Rectangle 418"/>
            <p:cNvSpPr/>
            <p:nvPr/>
          </p:nvSpPr>
          <p:spPr>
            <a:xfrm>
              <a:off x="9903492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0" name="Rounded Rectangle 117"/>
            <p:cNvSpPr txBox="1"/>
            <p:nvPr/>
          </p:nvSpPr>
          <p:spPr>
            <a:xfrm>
              <a:off x="9919694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Finding All the Functions and Classes in a Module</a:t>
              </a:r>
              <a:endParaRPr lang="en-US" sz="800" kern="1200" dirty="0"/>
            </a:p>
          </p:txBody>
        </p:sp>
      </p:grpSp>
      <p:sp>
        <p:nvSpPr>
          <p:cNvPr id="415" name="Straight Connector 118"/>
          <p:cNvSpPr/>
          <p:nvPr/>
        </p:nvSpPr>
        <p:spPr>
          <a:xfrm>
            <a:off x="10493893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16" name="Group 415"/>
          <p:cNvGrpSpPr/>
          <p:nvPr/>
        </p:nvGrpSpPr>
        <p:grpSpPr>
          <a:xfrm>
            <a:off x="10604532" y="3270807"/>
            <a:ext cx="885110" cy="553194"/>
            <a:chOff x="9903492" y="1614077"/>
            <a:chExt cx="885110" cy="553194"/>
          </a:xfrm>
        </p:grpSpPr>
        <p:sp>
          <p:nvSpPr>
            <p:cNvPr id="417" name="Rounded Rectangle 416"/>
            <p:cNvSpPr/>
            <p:nvPr/>
          </p:nvSpPr>
          <p:spPr>
            <a:xfrm>
              <a:off x="9903492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18" name="Rounded Rectangle 120"/>
            <p:cNvSpPr txBox="1"/>
            <p:nvPr/>
          </p:nvSpPr>
          <p:spPr>
            <a:xfrm>
              <a:off x="9919694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Finding the Usage of Specific Functions and Classes</a:t>
              </a:r>
              <a:endParaRPr lang="en-US" sz="800" kern="1200" dirty="0"/>
            </a:p>
          </p:txBody>
        </p:sp>
      </p:grpSp>
      <p:cxnSp>
        <p:nvCxnSpPr>
          <p:cNvPr id="501" name="Curved Connector 500"/>
          <p:cNvCxnSpPr>
            <a:endCxn id="500" idx="0"/>
          </p:cNvCxnSpPr>
          <p:nvPr/>
        </p:nvCxnSpPr>
        <p:spPr>
          <a:xfrm rot="10800000" flipV="1">
            <a:off x="1255552" y="1573438"/>
            <a:ext cx="4717259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Curved Connector 501"/>
          <p:cNvCxnSpPr>
            <a:endCxn id="485" idx="0"/>
          </p:cNvCxnSpPr>
          <p:nvPr/>
        </p:nvCxnSpPr>
        <p:spPr>
          <a:xfrm rot="10800000" flipV="1">
            <a:off x="2638536" y="1573438"/>
            <a:ext cx="3334274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Curved Connector 503"/>
          <p:cNvCxnSpPr>
            <a:endCxn id="478" idx="0"/>
          </p:cNvCxnSpPr>
          <p:nvPr/>
        </p:nvCxnSpPr>
        <p:spPr>
          <a:xfrm rot="10800000" flipV="1">
            <a:off x="4021522" y="1573438"/>
            <a:ext cx="1951289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Curved Connector 505"/>
          <p:cNvCxnSpPr>
            <a:endCxn id="464" idx="0"/>
          </p:cNvCxnSpPr>
          <p:nvPr/>
        </p:nvCxnSpPr>
        <p:spPr>
          <a:xfrm rot="10800000" flipV="1">
            <a:off x="5404508" y="1573438"/>
            <a:ext cx="568303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Curved Connector 507"/>
          <p:cNvCxnSpPr>
            <a:endCxn id="450" idx="0"/>
          </p:cNvCxnSpPr>
          <p:nvPr/>
        </p:nvCxnSpPr>
        <p:spPr>
          <a:xfrm>
            <a:off x="5972810" y="1573439"/>
            <a:ext cx="814682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Curved Connector 509"/>
          <p:cNvCxnSpPr>
            <a:endCxn id="439" idx="0"/>
          </p:cNvCxnSpPr>
          <p:nvPr/>
        </p:nvCxnSpPr>
        <p:spPr>
          <a:xfrm>
            <a:off x="5972810" y="1573439"/>
            <a:ext cx="2197667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Curved Connector 511"/>
          <p:cNvCxnSpPr>
            <a:endCxn id="429" idx="0"/>
          </p:cNvCxnSpPr>
          <p:nvPr/>
        </p:nvCxnSpPr>
        <p:spPr>
          <a:xfrm>
            <a:off x="5972810" y="1573439"/>
            <a:ext cx="3580653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Curved Connector 513"/>
          <p:cNvCxnSpPr>
            <a:endCxn id="421" idx="0"/>
          </p:cNvCxnSpPr>
          <p:nvPr/>
        </p:nvCxnSpPr>
        <p:spPr>
          <a:xfrm>
            <a:off x="5972810" y="1573439"/>
            <a:ext cx="4963638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Oval 171"/>
          <p:cNvSpPr/>
          <p:nvPr/>
        </p:nvSpPr>
        <p:spPr>
          <a:xfrm>
            <a:off x="3364547" y="3112467"/>
            <a:ext cx="1502968" cy="869874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513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Vectors</a:t>
            </a:r>
            <a:endParaRPr lang="en-US" sz="4800" dirty="0"/>
          </a:p>
        </p:txBody>
      </p:sp>
      <p:sp>
        <p:nvSpPr>
          <p:cNvPr id="2" name="TextBox 1"/>
          <p:cNvSpPr txBox="1"/>
          <p:nvPr/>
        </p:nvSpPr>
        <p:spPr>
          <a:xfrm>
            <a:off x="130629" y="1440029"/>
            <a:ext cx="8090997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You can think of a vector as simply a list of scalar values.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 smtClean="0">
                <a:solidFill>
                  <a:srgbClr val="FB8072"/>
                </a:solidFill>
              </a:rPr>
              <a:t>We </a:t>
            </a:r>
            <a:r>
              <a:rPr lang="en-GB" sz="1900" dirty="0">
                <a:solidFill>
                  <a:srgbClr val="FB8072"/>
                </a:solidFill>
              </a:rPr>
              <a:t>call these values the elements (entries or components) of the vector.</a:t>
            </a:r>
            <a:endParaRPr lang="en-US" sz="1900" i="1" dirty="0">
              <a:solidFill>
                <a:srgbClr val="FB807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7095" y="2677887"/>
            <a:ext cx="11599457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When our vectors represent examples from our dataset, their values hold some real-world significance.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 smtClean="0">
                <a:solidFill>
                  <a:srgbClr val="FB8072"/>
                </a:solidFill>
              </a:rPr>
              <a:t>For </a:t>
            </a:r>
            <a:r>
              <a:rPr lang="en-GB" sz="1900" dirty="0">
                <a:solidFill>
                  <a:srgbClr val="FB8072"/>
                </a:solidFill>
              </a:rPr>
              <a:t>example, if we were training a model to predict the risk that a loan defaults, </a:t>
            </a:r>
            <a:r>
              <a:rPr lang="en-GB" sz="1900" dirty="0" smtClean="0">
                <a:solidFill>
                  <a:srgbClr val="FB8072"/>
                </a:solidFill>
              </a:rPr>
              <a:t>we </a:t>
            </a:r>
            <a:r>
              <a:rPr lang="en-GB" sz="1900" dirty="0">
                <a:solidFill>
                  <a:srgbClr val="FB8072"/>
                </a:solidFill>
              </a:rPr>
              <a:t>associate each </a:t>
            </a:r>
            <a:r>
              <a:rPr lang="en-GB" sz="1900" dirty="0" smtClean="0">
                <a:solidFill>
                  <a:srgbClr val="FB8072"/>
                </a:solidFill>
              </a:rPr>
              <a:t>applicant</a:t>
            </a:r>
            <a:br>
              <a:rPr lang="en-GB" sz="1900" dirty="0" smtClean="0">
                <a:solidFill>
                  <a:srgbClr val="FB8072"/>
                </a:solidFill>
              </a:rPr>
            </a:br>
            <a:r>
              <a:rPr lang="en-GB" sz="1900" dirty="0" smtClean="0">
                <a:solidFill>
                  <a:srgbClr val="FB8072"/>
                </a:solidFill>
              </a:rPr>
              <a:t>with </a:t>
            </a:r>
            <a:r>
              <a:rPr lang="en-GB" sz="1900" dirty="0">
                <a:solidFill>
                  <a:srgbClr val="FB8072"/>
                </a:solidFill>
              </a:rPr>
              <a:t>a vector whose components correspond to their income, length of employment, number of previous </a:t>
            </a:r>
            <a:r>
              <a:rPr lang="en-GB" sz="1900" dirty="0" smtClean="0">
                <a:solidFill>
                  <a:srgbClr val="FB8072"/>
                </a:solidFill>
              </a:rPr>
              <a:t/>
            </a:r>
            <a:br>
              <a:rPr lang="en-GB" sz="1900" dirty="0" smtClean="0">
                <a:solidFill>
                  <a:srgbClr val="FB8072"/>
                </a:solidFill>
              </a:rPr>
            </a:br>
            <a:r>
              <a:rPr lang="en-GB" sz="1900" dirty="0" smtClean="0">
                <a:solidFill>
                  <a:srgbClr val="FB8072"/>
                </a:solidFill>
              </a:rPr>
              <a:t>defaults</a:t>
            </a:r>
            <a:r>
              <a:rPr lang="en-GB" sz="1900" dirty="0">
                <a:solidFill>
                  <a:srgbClr val="FB8072"/>
                </a:solidFill>
              </a:rPr>
              <a:t>, and other factors.</a:t>
            </a:r>
          </a:p>
        </p:txBody>
      </p:sp>
      <p:sp>
        <p:nvSpPr>
          <p:cNvPr id="3" name="Rectangle 2"/>
          <p:cNvSpPr/>
          <p:nvPr/>
        </p:nvSpPr>
        <p:spPr>
          <a:xfrm>
            <a:off x="659762" y="5259037"/>
            <a:ext cx="10872475" cy="58477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x 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np.arange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AE81FF"/>
                </a:solidFill>
                <a:latin typeface="Courier New" panose="02070309020205020404" pitchFamily="49" charset="0"/>
              </a:rPr>
              <a:t>4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x</a:t>
            </a:r>
            <a:endParaRPr lang="en-US" sz="16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9474" y="4491136"/>
            <a:ext cx="9041899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We work with vectors via one-dimensional tensors. </a:t>
            </a:r>
            <a:endParaRPr lang="en-GB" sz="1900" dirty="0" smtClean="0">
              <a:solidFill>
                <a:srgbClr val="002060"/>
              </a:solidFill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 smtClean="0">
                <a:solidFill>
                  <a:srgbClr val="FB8072"/>
                </a:solidFill>
              </a:rPr>
              <a:t>Tensors </a:t>
            </a:r>
            <a:r>
              <a:rPr lang="en-GB" sz="1900" dirty="0">
                <a:solidFill>
                  <a:srgbClr val="FB8072"/>
                </a:solidFill>
              </a:rPr>
              <a:t>can have arbitrary lengths, subject to the memory limits of your machine.</a:t>
            </a:r>
          </a:p>
        </p:txBody>
      </p:sp>
    </p:spTree>
    <p:extLst>
      <p:ext uri="{BB962C8B-B14F-4D97-AF65-F5344CB8AC3E}">
        <p14:creationId xmlns:p14="http://schemas.microsoft.com/office/powerpoint/2010/main" val="21284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Vectors</a:t>
            </a:r>
            <a:endParaRPr lang="en-US" sz="4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130629" y="1001487"/>
                <a:ext cx="11917686" cy="351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We can refer to any element of a vector by using a subscript. 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 smtClean="0">
                    <a:solidFill>
                      <a:srgbClr val="FB8072"/>
                    </a:solidFill>
                  </a:rPr>
                  <a:t>For </a:t>
                </a:r>
                <a:r>
                  <a:rPr lang="en-GB" sz="1900" dirty="0">
                    <a:solidFill>
                      <a:srgbClr val="FB8072"/>
                    </a:solidFill>
                  </a:rPr>
                  <a:t>example, we can refer to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900" b="0" i="1" dirty="0" smtClean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900" i="1" dirty="0" smtClean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GB" sz="1900" i="1" dirty="0" smtClean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1900" i="1" dirty="0" smtClean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</m:oMath>
                </a14:m>
                <a:r>
                  <a:rPr lang="en-GB" sz="1900" dirty="0" smtClean="0">
                    <a:solidFill>
                      <a:srgbClr val="FB8072"/>
                    </a:solidFill>
                  </a:rPr>
                  <a:t> </a:t>
                </a:r>
                <a:r>
                  <a:rPr lang="en-GB" sz="1900" dirty="0">
                    <a:solidFill>
                      <a:srgbClr val="FB8072"/>
                    </a:solidFill>
                  </a:rPr>
                  <a:t>element of </a:t>
                </a:r>
                <a14:m>
                  <m:oMath xmlns:m="http://schemas.openxmlformats.org/officeDocument/2006/math">
                    <m:r>
                      <a:rPr lang="en-GB" sz="1900" b="1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GB" sz="1900" dirty="0" smtClean="0">
                    <a:solidFill>
                      <a:srgbClr val="FB8072"/>
                    </a:solidFill>
                  </a:rPr>
                  <a:t> </a:t>
                </a:r>
                <a:r>
                  <a:rPr lang="en-GB" sz="1900" dirty="0">
                    <a:solidFill>
                      <a:srgbClr val="FB8072"/>
                    </a:solidFill>
                  </a:rPr>
                  <a:t>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b="0" i="1" dirty="0" smtClean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900" i="1" dirty="0" smtClean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1900" i="1" dirty="0" smtClean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1900" dirty="0" smtClean="0">
                    <a:solidFill>
                      <a:srgbClr val="FB8072"/>
                    </a:solidFill>
                  </a:rPr>
                  <a:t>.</a:t>
                </a:r>
                <a:r>
                  <a:rPr lang="ar-EG" sz="1900" dirty="0" smtClean="0">
                    <a:solidFill>
                      <a:srgbClr val="FB8072"/>
                    </a:solidFill>
                  </a:rPr>
                  <a:t/>
                </a:r>
                <a:br>
                  <a:rPr lang="ar-EG" sz="1900" dirty="0" smtClean="0">
                    <a:solidFill>
                      <a:srgbClr val="FB8072"/>
                    </a:solidFill>
                  </a:rPr>
                </a:br>
                <a:endParaRPr lang="ar-EG" sz="1900" dirty="0" smtClean="0">
                  <a:solidFill>
                    <a:srgbClr val="FB8072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In </a:t>
                </a:r>
                <a:r>
                  <a:rPr lang="en-GB" sz="1900" dirty="0">
                    <a:solidFill>
                      <a:srgbClr val="002060"/>
                    </a:solidFill>
                  </a:rPr>
                  <a:t>math, a vector </a:t>
                </a:r>
                <a14:m>
                  <m:oMath xmlns:m="http://schemas.openxmlformats.org/officeDocument/2006/math">
                    <m:r>
                      <a:rPr lang="en-GB" sz="19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 can </a:t>
                </a:r>
                <a:r>
                  <a:rPr lang="en-GB" sz="1900" dirty="0">
                    <a:solidFill>
                      <a:srgbClr val="002060"/>
                    </a:solidFill>
                  </a:rPr>
                  <a:t>be written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as</a:t>
                </a:r>
                <a:endParaRPr lang="ar-EG" sz="1900" dirty="0" smtClean="0">
                  <a:solidFill>
                    <a:srgbClr val="002060"/>
                  </a:solidFill>
                </a:endParaRPr>
              </a:p>
              <a:p>
                <a:r>
                  <a:rPr lang="ar-EG" sz="1900" dirty="0">
                    <a:solidFill>
                      <a:srgbClr val="002060"/>
                    </a:solidFill>
                  </a:rPr>
                  <a:t>	</a:t>
                </a:r>
                <a:r>
                  <a:rPr lang="en-US" sz="1900" dirty="0" smtClean="0">
                    <a:solidFill>
                      <a:srgbClr val="002060"/>
                    </a:solidFill>
                  </a:rPr>
                  <a:t>   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sz="16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sz="16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ar-EG" sz="16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6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r>
                              <a:rPr lang="en-US" sz="16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en-US" sz="16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en-US" sz="16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r>
                  <a:rPr lang="en-US" sz="1900" dirty="0" smtClean="0">
                    <a:solidFill>
                      <a:srgbClr val="002060"/>
                    </a:solidFill>
                  </a:rPr>
                  <a:t>                                                                                                         (2.3.1)</a:t>
                </a:r>
              </a:p>
              <a:p>
                <a:r>
                  <a:rPr lang="en-GB" sz="1900" dirty="0">
                    <a:solidFill>
                      <a:srgbClr val="002060"/>
                    </a:solidFill>
                  </a:rPr>
                  <a:t>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     where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,…,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  are elements of the vector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.</a:t>
                </a:r>
                <a:r>
                  <a:rPr lang="ar-EG" sz="1900" dirty="0" smtClean="0">
                    <a:solidFill>
                      <a:srgbClr val="002060"/>
                    </a:solidFill>
                  </a:rPr>
                  <a:t/>
                </a:r>
                <a:br>
                  <a:rPr lang="ar-EG" sz="1900" dirty="0" smtClean="0">
                    <a:solidFill>
                      <a:srgbClr val="002060"/>
                    </a:solidFill>
                  </a:rPr>
                </a:br>
                <a:r>
                  <a:rPr lang="en-GB" sz="1900" dirty="0" smtClean="0">
                    <a:solidFill>
                      <a:srgbClr val="002060"/>
                    </a:solidFill>
                  </a:rPr>
                  <a:t> </a:t>
                </a:r>
                <a:endParaRPr lang="en-GB" sz="1900" dirty="0" smtClean="0">
                  <a:solidFill>
                    <a:srgbClr val="00206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In </a:t>
                </a:r>
                <a:r>
                  <a:rPr lang="en-GB" sz="1900" dirty="0">
                    <a:solidFill>
                      <a:srgbClr val="002060"/>
                    </a:solidFill>
                  </a:rPr>
                  <a:t>code, we access any element by indexing into the tensor.</a:t>
                </a:r>
                <a:endParaRPr lang="en-US" sz="19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29" y="1001487"/>
                <a:ext cx="11917686" cy="3517886"/>
              </a:xfrm>
              <a:prstGeom prst="rect">
                <a:avLst/>
              </a:prstGeom>
              <a:blipFill>
                <a:blip r:embed="rId2"/>
                <a:stretch>
                  <a:fillRect l="-358" t="-867" b="-20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734223" y="4504052"/>
            <a:ext cx="10872475" cy="33855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x</a:t>
            </a:r>
            <a:r>
              <a:rPr lang="en-US" sz="1600" dirty="0" smtClean="0">
                <a:solidFill>
                  <a:srgbClr val="D4D4D4"/>
                </a:solidFill>
                <a:latin typeface="Courier New" panose="02070309020205020404" pitchFamily="49" charset="0"/>
              </a:rPr>
              <a:t>[3]</a:t>
            </a:r>
            <a:endParaRPr lang="en-US" sz="16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130629" y="5014640"/>
                <a:ext cx="8778557" cy="6771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>
                    <a:solidFill>
                      <a:srgbClr val="002060"/>
                    </a:solidFill>
                  </a:rPr>
                  <a:t>The length of a vector is commonly called the dimension of the vector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.</a:t>
                </a:r>
                <a:endParaRPr lang="en-GB" sz="1900" dirty="0">
                  <a:solidFill>
                    <a:srgbClr val="002060"/>
                  </a:solidFill>
                </a:endParaRP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>
                    <a:solidFill>
                      <a:srgbClr val="002060"/>
                    </a:solidFill>
                  </a:rPr>
                  <a:t>W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e </a:t>
                </a:r>
                <a:r>
                  <a:rPr lang="en-GB" sz="1900" dirty="0">
                    <a:solidFill>
                      <a:srgbClr val="002060"/>
                    </a:solidFill>
                  </a:rPr>
                  <a:t>can access the length of a tensor by calling Python’s built-in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𝑙𝑒𝑛</m:t>
                    </m:r>
                    <m:r>
                      <a:rPr lang="en-GB" sz="1900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() </m:t>
                    </m:r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function.</a:t>
                </a:r>
                <a:endParaRPr lang="ar-EG" sz="1900" dirty="0" smtClean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29" y="5014640"/>
                <a:ext cx="8778557" cy="677108"/>
              </a:xfrm>
              <a:prstGeom prst="rect">
                <a:avLst/>
              </a:prstGeom>
              <a:blipFill>
                <a:blip r:embed="rId3"/>
                <a:stretch>
                  <a:fillRect l="-486" t="-4505" b="-153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734223" y="5698655"/>
            <a:ext cx="10872475" cy="33855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66D9EF"/>
                </a:solidFill>
                <a:latin typeface="Courier New" panose="02070309020205020404" pitchFamily="49" charset="0"/>
              </a:rPr>
              <a:t>len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x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sz="16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21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7" row="5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848836BE-3629-4AC2-B018-B8641C85EA82}">
  <we:reference id="wa104380862" version="1.5.0.0" store="en-US" storeType="OMEX"/>
  <we:alternateReferences>
    <we:reference id="WA104380862" version="1.5.0.0" store="WA104380862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7984</TotalTime>
  <Words>2966</Words>
  <Application>Microsoft Office PowerPoint</Application>
  <PresentationFormat>Widescreen</PresentationFormat>
  <Paragraphs>847</Paragraphs>
  <Slides>41</Slides>
  <Notes>23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9" baseType="lpstr">
      <vt:lpstr>Arial</vt:lpstr>
      <vt:lpstr>Calibri</vt:lpstr>
      <vt:lpstr>Calibri </vt:lpstr>
      <vt:lpstr>Calibri Light</vt:lpstr>
      <vt:lpstr>Cambria Math</vt:lpstr>
      <vt:lpstr>Courier New</vt:lpstr>
      <vt:lpstr>Roboto</vt:lpstr>
      <vt:lpstr>Office Theme</vt:lpstr>
      <vt:lpstr>Dive into Deep Learning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Dive into Deep Learning</dc:title>
  <dc:creator>Promar</dc:creator>
  <cp:lastModifiedBy>Promar</cp:lastModifiedBy>
  <cp:revision>223</cp:revision>
  <dcterms:created xsi:type="dcterms:W3CDTF">2020-09-22T17:05:08Z</dcterms:created>
  <dcterms:modified xsi:type="dcterms:W3CDTF">2020-11-15T06:55:27Z</dcterms:modified>
</cp:coreProperties>
</file>