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0" r:id="rId2"/>
    <p:sldId id="256" r:id="rId3"/>
    <p:sldId id="340" r:id="rId4"/>
    <p:sldId id="376" r:id="rId5"/>
    <p:sldId id="430" r:id="rId6"/>
    <p:sldId id="431" r:id="rId7"/>
    <p:sldId id="442" r:id="rId8"/>
    <p:sldId id="443" r:id="rId9"/>
    <p:sldId id="432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33" r:id="rId29"/>
    <p:sldId id="434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2" r:id="rId41"/>
    <p:sldId id="473" r:id="rId42"/>
    <p:sldId id="437" r:id="rId43"/>
    <p:sldId id="44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4472C4"/>
    <a:srgbClr val="37C6CF"/>
    <a:srgbClr val="29DB80"/>
    <a:srgbClr val="2EE71C"/>
    <a:srgbClr val="A7F30E"/>
    <a:srgbClr val="FFC000"/>
    <a:srgbClr val="BEBADA"/>
    <a:srgbClr val="FFFFB3"/>
    <a:srgbClr val="8D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82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smtClean="0"/>
            <a:t>Handling Missing Data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US" b="0" i="0" dirty="0" smtClean="0"/>
            <a:t>Linear Algebra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Scalars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US" b="0" i="0" dirty="0" smtClean="0"/>
            <a:t>Automatic Differentiation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US" b="0" i="0" dirty="0" smtClean="0"/>
            <a:t>Probability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Calculus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86BA74F2-517E-460F-8310-8CF361495833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7CB52F5E-E2BE-414B-99DF-3F53FC53A002}" type="parTrans" cxnId="{76B06992-E9C7-4B73-B558-F4CD9557C6AD}">
      <dgm:prSet/>
      <dgm:spPr/>
      <dgm:t>
        <a:bodyPr/>
        <a:lstStyle/>
        <a:p>
          <a:endParaRPr lang="en-US"/>
        </a:p>
      </dgm:t>
    </dgm:pt>
    <dgm:pt modelId="{5E0AA94C-975C-4C77-BDD2-ECD197440BEE}" type="sibTrans" cxnId="{76B06992-E9C7-4B73-B558-F4CD9557C6AD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GB" b="0" i="0" dirty="0" smtClean="0"/>
            <a:t>Conversion to the Tensor Format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dirty="0" smtClean="0"/>
            <a:t>Matrices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dirty="0" smtClean="0"/>
            <a:t>Tensors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US" dirty="0" smtClean="0"/>
            <a:t>Broadcasting Mechanism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US" dirty="0" smtClean="0"/>
            <a:t>Indexing and </a:t>
          </a:r>
          <a:br>
            <a:rPr lang="en-US" dirty="0" smtClean="0"/>
          </a:br>
          <a:r>
            <a:rPr lang="en-US" dirty="0" smtClean="0"/>
            <a:t>Slicing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DD7A6645-6DD2-46D9-AB86-875A915C9E49}">
      <dgm:prSet phldrT="[Text]"/>
      <dgm:spPr/>
      <dgm:t>
        <a:bodyPr/>
        <a:lstStyle/>
        <a:p>
          <a:r>
            <a:rPr lang="en-US" dirty="0" smtClean="0"/>
            <a:t>Saving Memory</a:t>
          </a:r>
          <a:endParaRPr lang="en-US" dirty="0"/>
        </a:p>
      </dgm:t>
    </dgm:pt>
    <dgm:pt modelId="{C2F63F04-B0E9-4194-9924-FD3EBB429DAB}" type="parTrans" cxnId="{85384BFD-C471-4E6B-A9A7-55E843187E35}">
      <dgm:prSet/>
      <dgm:spPr/>
      <dgm:t>
        <a:bodyPr/>
        <a:lstStyle/>
        <a:p>
          <a:endParaRPr lang="en-US"/>
        </a:p>
      </dgm:t>
    </dgm:pt>
    <dgm:pt modelId="{67F4CBA6-4186-4C3B-ADAD-980E5ECDABCB}" type="sibTrans" cxnId="{85384BFD-C471-4E6B-A9A7-55E843187E35}">
      <dgm:prSet/>
      <dgm:spPr/>
      <dgm:t>
        <a:bodyPr/>
        <a:lstStyle/>
        <a:p>
          <a:endParaRPr lang="en-US"/>
        </a:p>
      </dgm:t>
    </dgm:pt>
    <dgm:pt modelId="{7A12FF63-E15D-4BBE-8B73-4A3DAF904364}">
      <dgm:prSet phldrT="[Text]"/>
      <dgm:spPr/>
      <dgm:t>
        <a:bodyPr/>
        <a:lstStyle/>
        <a:p>
          <a:r>
            <a:rPr lang="en-GB" dirty="0" smtClean="0"/>
            <a:t>Conversion to Other Python Objects</a:t>
          </a:r>
          <a:endParaRPr lang="en-US" dirty="0"/>
        </a:p>
      </dgm:t>
    </dgm:pt>
    <dgm:pt modelId="{41CD0A05-32F4-4279-8B5B-CC8893866D84}" type="parTrans" cxnId="{41FDB4C3-D56B-4D34-97E0-1AF464C44E61}">
      <dgm:prSet/>
      <dgm:spPr/>
      <dgm:t>
        <a:bodyPr/>
        <a:lstStyle/>
        <a:p>
          <a:endParaRPr lang="en-US"/>
        </a:p>
      </dgm:t>
    </dgm:pt>
    <dgm:pt modelId="{F185110B-E57B-456F-A688-393E883810A2}" type="sibTrans" cxnId="{41FDB4C3-D56B-4D34-97E0-1AF464C44E61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GB" dirty="0" smtClean="0"/>
            <a:t>Basic Properties of Tensor Arithmetic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dirty="0" smtClean="0"/>
            <a:t>Derivatives and Differentiation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dirty="0" smtClean="0"/>
            <a:t>Partial Derivatives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dirty="0" smtClean="0"/>
            <a:t>Gradients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72DCE3AD-2139-43D9-A094-CCE505B6A130}">
      <dgm:prSet phldrT="[Text]"/>
      <dgm:spPr/>
      <dgm:t>
        <a:bodyPr/>
        <a:lstStyle/>
        <a:p>
          <a:r>
            <a:rPr lang="en-US" dirty="0" smtClean="0"/>
            <a:t>Chain Rule</a:t>
          </a:r>
          <a:endParaRPr lang="en-US" dirty="0"/>
        </a:p>
      </dgm:t>
    </dgm:pt>
    <dgm:pt modelId="{06560104-DD76-4610-89D0-93D28DC3810C}" type="parTrans" cxnId="{6774C7FE-A53B-44E6-A88F-57B6289EAA20}">
      <dgm:prSet/>
      <dgm:spPr/>
      <dgm:t>
        <a:bodyPr/>
        <a:lstStyle/>
        <a:p>
          <a:endParaRPr lang="en-US"/>
        </a:p>
      </dgm:t>
    </dgm:pt>
    <dgm:pt modelId="{902BB569-CE58-4EB5-BA6B-13425AC063FB}" type="sibTrans" cxnId="{6774C7FE-A53B-44E6-A88F-57B6289EAA20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dirty="0" smtClean="0"/>
            <a:t>A Simple Example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dirty="0" smtClean="0"/>
            <a:t>Backward for Non-Scalar Variables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dirty="0" smtClean="0"/>
            <a:t>Detaching Computation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GB" dirty="0" smtClean="0"/>
            <a:t>Computing the Gradient of Python Control Flow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Basic Probability Theory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GB" dirty="0" smtClean="0"/>
            <a:t>Dealing with Multiple Random Variables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Expectation and Variance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C4684D50-14B4-455A-A568-63CE01245F82}">
      <dgm:prSet phldrT="[Text]"/>
      <dgm:spPr/>
      <dgm:t>
        <a:bodyPr/>
        <a:lstStyle/>
        <a:p>
          <a:r>
            <a:rPr lang="en-GB" dirty="0" smtClean="0"/>
            <a:t>Finding All the Functions and Classes in a Module</a:t>
          </a:r>
          <a:endParaRPr lang="en-US" dirty="0"/>
        </a:p>
      </dgm:t>
    </dgm:pt>
    <dgm:pt modelId="{AA69F6C2-DA9C-4BC3-B57D-ECFEA1F3192F}" type="parTrans" cxnId="{3BACD355-9DC4-4980-890E-8A53AF294C8F}">
      <dgm:prSet/>
      <dgm:spPr/>
      <dgm:t>
        <a:bodyPr/>
        <a:lstStyle/>
        <a:p>
          <a:endParaRPr lang="en-US"/>
        </a:p>
      </dgm:t>
    </dgm:pt>
    <dgm:pt modelId="{2C4C2A84-08FF-4864-8248-9415852A8617}" type="sibTrans" cxnId="{3BACD355-9DC4-4980-890E-8A53AF294C8F}">
      <dgm:prSet/>
      <dgm:spPr/>
      <dgm:t>
        <a:bodyPr/>
        <a:lstStyle/>
        <a:p>
          <a:endParaRPr lang="en-US"/>
        </a:p>
      </dgm:t>
    </dgm:pt>
    <dgm:pt modelId="{5354B872-F97B-4BB7-B4F1-EC8919E97EAA}">
      <dgm:prSet phldrT="[Text]"/>
      <dgm:spPr/>
      <dgm:t>
        <a:bodyPr/>
        <a:lstStyle/>
        <a:p>
          <a:r>
            <a:rPr lang="en-GB" dirty="0" smtClean="0"/>
            <a:t>Finding the Usage of Specific Functions and Classes</a:t>
          </a:r>
          <a:endParaRPr lang="en-US" dirty="0"/>
        </a:p>
      </dgm:t>
    </dgm:pt>
    <dgm:pt modelId="{425F0FF8-7C96-4648-8D7B-F47B5A16E0D1}" type="parTrans" cxnId="{9FBDFFD3-692C-494C-B328-57BFBEDC0784}">
      <dgm:prSet/>
      <dgm:spPr/>
      <dgm:t>
        <a:bodyPr/>
        <a:lstStyle/>
        <a:p>
          <a:endParaRPr lang="en-US"/>
        </a:p>
      </dgm:t>
    </dgm:pt>
    <dgm:pt modelId="{07859DA4-5E37-4E73-8504-6BF7C3CC9A71}" type="sibTrans" cxnId="{9FBDFFD3-692C-494C-B328-57BFBEDC0784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1" dirty="0" smtClean="0"/>
            <a:t>+6 sections</a:t>
          </a:r>
          <a:endParaRPr lang="en-US" i="1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smtClean="0"/>
            <a:t>Linear Algebra cont.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Reduction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dirty="0" smtClean="0"/>
            <a:t>Dot Products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dirty="0" smtClean="0"/>
            <a:t>Matrix-Vector Products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dirty="0" smtClean="0"/>
            <a:t>Matrix-Matrix Multiplication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dirty="0" smtClean="0"/>
            <a:t>Norms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More on Linear Algebra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8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8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4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4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4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4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E3F31-37E7-433F-A5CE-CB16FF34A3A9}" type="pres">
      <dgm:prSet presAssocID="{C2F63F04-B0E9-4194-9924-FD3EBB429DAB}" presName="Name13" presStyleLbl="parChTrans1D2" presStyleIdx="4" presStyleCnt="34"/>
      <dgm:spPr/>
      <dgm:t>
        <a:bodyPr/>
        <a:lstStyle/>
        <a:p>
          <a:endParaRPr lang="en-US"/>
        </a:p>
      </dgm:t>
    </dgm:pt>
    <dgm:pt modelId="{4F3CEA63-6AD3-447F-B23B-43C9890A7B45}" type="pres">
      <dgm:prSet presAssocID="{DD7A6645-6DD2-46D9-AB86-875A915C9E49}" presName="childText" presStyleLbl="bgAcc1" presStyleIdx="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3CE69-3E0B-4579-A24C-E3D81AE177ED}" type="pres">
      <dgm:prSet presAssocID="{41CD0A05-32F4-4279-8B5B-CC8893866D84}" presName="Name13" presStyleLbl="parChTrans1D2" presStyleIdx="5" presStyleCnt="34"/>
      <dgm:spPr/>
      <dgm:t>
        <a:bodyPr/>
        <a:lstStyle/>
        <a:p>
          <a:endParaRPr lang="en-US"/>
        </a:p>
      </dgm:t>
    </dgm:pt>
    <dgm:pt modelId="{F520B58C-1015-4CBE-9380-F855AC5426B7}" type="pres">
      <dgm:prSet presAssocID="{7A12FF63-E15D-4BBE-8B73-4A3DAF904364}" presName="childText" presStyleLbl="bgAcc1" presStyleIdx="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8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8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6" presStyleCnt="34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7" presStyleCnt="34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8" presStyleCnt="34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8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8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9" presStyleCnt="34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0" presStyleCnt="34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1" presStyleCnt="34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2" presStyleCnt="34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3" presStyleCnt="34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4" presStyleCnt="34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8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8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5" presStyleCnt="34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6" presStyleCnt="34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17" presStyleCnt="34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1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18" presStyleCnt="34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1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19" presStyleCnt="34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1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0" presStyleCnt="34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8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8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1" presStyleCnt="34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2" presStyleCnt="34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3" presStyleCnt="34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91938-28BF-4AED-8B5B-C9C8F96B1006}" type="pres">
      <dgm:prSet presAssocID="{06560104-DD76-4610-89D0-93D28DC3810C}" presName="Name13" presStyleLbl="parChTrans1D2" presStyleIdx="24" presStyleCnt="34"/>
      <dgm:spPr/>
      <dgm:t>
        <a:bodyPr/>
        <a:lstStyle/>
        <a:p>
          <a:endParaRPr lang="en-US"/>
        </a:p>
      </dgm:t>
    </dgm:pt>
    <dgm:pt modelId="{54A20CC6-8F31-41ED-83FC-12BCF0927CD9}" type="pres">
      <dgm:prSet presAssocID="{72DCE3AD-2139-43D9-A094-CCE505B6A130}" presName="childText" presStyleLbl="bgAcc1" presStyleIdx="2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8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8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5" presStyleCnt="34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6" presStyleCnt="34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27" presStyleCnt="34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2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28" presStyleCnt="34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2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8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8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29" presStyleCnt="34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2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0" presStyleCnt="34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1" presStyleCnt="34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EF6A4-79C4-449E-9A01-7FB08D8625EE}" type="pres">
      <dgm:prSet presAssocID="{86BA74F2-517E-460F-8310-8CF361495833}" presName="root" presStyleCnt="0"/>
      <dgm:spPr/>
    </dgm:pt>
    <dgm:pt modelId="{1FCF0929-EDE8-4345-BFEC-73C9665880B4}" type="pres">
      <dgm:prSet presAssocID="{86BA74F2-517E-460F-8310-8CF361495833}" presName="rootComposite" presStyleCnt="0"/>
      <dgm:spPr/>
    </dgm:pt>
    <dgm:pt modelId="{EB45E372-9F23-437E-8101-05E43BDE44B1}" type="pres">
      <dgm:prSet presAssocID="{86BA74F2-517E-460F-8310-8CF361495833}" presName="rootText" presStyleLbl="node1" presStyleIdx="7" presStyleCnt="8"/>
      <dgm:spPr/>
      <dgm:t>
        <a:bodyPr/>
        <a:lstStyle/>
        <a:p>
          <a:endParaRPr lang="en-US"/>
        </a:p>
      </dgm:t>
    </dgm:pt>
    <dgm:pt modelId="{EF4966DE-73DF-4243-AFD7-0F6D6A9D1037}" type="pres">
      <dgm:prSet presAssocID="{86BA74F2-517E-460F-8310-8CF361495833}" presName="rootConnector" presStyleLbl="node1" presStyleIdx="7" presStyleCnt="8"/>
      <dgm:spPr/>
      <dgm:t>
        <a:bodyPr/>
        <a:lstStyle/>
        <a:p>
          <a:endParaRPr lang="en-US"/>
        </a:p>
      </dgm:t>
    </dgm:pt>
    <dgm:pt modelId="{8453F686-89D3-4900-B77E-F15D008D4E16}" type="pres">
      <dgm:prSet presAssocID="{86BA74F2-517E-460F-8310-8CF361495833}" presName="childShape" presStyleCnt="0"/>
      <dgm:spPr/>
    </dgm:pt>
    <dgm:pt modelId="{41604650-38C5-4BF6-B666-605532395DD6}" type="pres">
      <dgm:prSet presAssocID="{AA69F6C2-DA9C-4BC3-B57D-ECFEA1F3192F}" presName="Name13" presStyleLbl="parChTrans1D2" presStyleIdx="32" presStyleCnt="34"/>
      <dgm:spPr/>
      <dgm:t>
        <a:bodyPr/>
        <a:lstStyle/>
        <a:p>
          <a:endParaRPr lang="en-US"/>
        </a:p>
      </dgm:t>
    </dgm:pt>
    <dgm:pt modelId="{C2D2209D-22CC-4C7A-9862-99A5A8E6300A}" type="pres">
      <dgm:prSet presAssocID="{C4684D50-14B4-455A-A568-63CE01245F82}" presName="childText" presStyleLbl="bgAcc1" presStyleIdx="3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726F8-D07C-4950-B205-5C2BE2E0B734}" type="pres">
      <dgm:prSet presAssocID="{425F0FF8-7C96-4648-8D7B-F47B5A16E0D1}" presName="Name13" presStyleLbl="parChTrans1D2" presStyleIdx="33" presStyleCnt="34"/>
      <dgm:spPr/>
      <dgm:t>
        <a:bodyPr/>
        <a:lstStyle/>
        <a:p>
          <a:endParaRPr lang="en-US"/>
        </a:p>
      </dgm:t>
    </dgm:pt>
    <dgm:pt modelId="{A8925BE4-A564-41C2-A751-448FC33DE65B}" type="pres">
      <dgm:prSet presAssocID="{5354B872-F97B-4BB7-B4F1-EC8919E97EAA}" presName="childText" presStyleLbl="bgAcc1" presStyleIdx="3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774C7FE-A53B-44E6-A88F-57B6289EAA20}" srcId="{97F0ABBE-D5D0-4B15-B733-F568695A8856}" destId="{72DCE3AD-2139-43D9-A094-CCE505B6A130}" srcOrd="3" destOrd="0" parTransId="{06560104-DD76-4610-89D0-93D28DC3810C}" sibTransId="{902BB569-CE58-4EB5-BA6B-13425AC063FB}"/>
    <dgm:cxn modelId="{6E327768-7816-4357-9970-79FC51FE2A35}" type="presOf" srcId="{7A12FF63-E15D-4BBE-8B73-4A3DAF904364}" destId="{F520B58C-1015-4CBE-9380-F855AC5426B7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7FCD8C93-9A78-4B44-B375-783374810553}" type="presOf" srcId="{72DCE3AD-2139-43D9-A094-CCE505B6A130}" destId="{54A20CC6-8F31-41ED-83FC-12BCF0927CD9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4D28D3E3-CB4D-474F-B229-A82B5F6F021D}" type="presOf" srcId="{41CD0A05-32F4-4279-8B5B-CC8893866D84}" destId="{DD03CE69-3E0B-4579-A24C-E3D81AE177ED}" srcOrd="0" destOrd="0" presId="urn:microsoft.com/office/officeart/2005/8/layout/hierarchy3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38E22A6C-13FA-4416-97BA-488F599E2CFB}" type="presOf" srcId="{C4684D50-14B4-455A-A568-63CE01245F82}" destId="{C2D2209D-22CC-4C7A-9862-99A5A8E6300A}" srcOrd="0" destOrd="0" presId="urn:microsoft.com/office/officeart/2005/8/layout/hierarchy3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EC5CDCC5-6D28-4FB2-8DEC-25E62BA1638A}" type="presOf" srcId="{5354B872-F97B-4BB7-B4F1-EC8919E97EAA}" destId="{A8925BE4-A564-41C2-A751-448FC33DE65B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D051D5C0-0EE7-43D6-AD84-9D9DCF025264}" type="presOf" srcId="{AA69F6C2-DA9C-4BC3-B57D-ECFEA1F3192F}" destId="{41604650-38C5-4BF6-B666-605532395DD6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04255E99-C959-40D3-B368-6A8F4DE8B3E1}" type="presOf" srcId="{DD7A6645-6DD2-46D9-AB86-875A915C9E49}" destId="{4F3CEA63-6AD3-447F-B23B-43C9890A7B45}" srcOrd="0" destOrd="0" presId="urn:microsoft.com/office/officeart/2005/8/layout/hierarchy3"/>
    <dgm:cxn modelId="{9FBDFFD3-692C-494C-B328-57BFBEDC0784}" srcId="{86BA74F2-517E-460F-8310-8CF361495833}" destId="{5354B872-F97B-4BB7-B4F1-EC8919E97EAA}" srcOrd="1" destOrd="0" parTransId="{425F0FF8-7C96-4648-8D7B-F47B5A16E0D1}" sibTransId="{07859DA4-5E37-4E73-8504-6BF7C3CC9A71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32251FD6-969C-44EF-B7CB-AE4F72A9DDEB}" type="presOf" srcId="{425F0FF8-7C96-4648-8D7B-F47B5A16E0D1}" destId="{0E5726F8-D07C-4950-B205-5C2BE2E0B734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CC12B516-4891-4128-A96F-6497CF1FA179}" type="presOf" srcId="{86BA74F2-517E-460F-8310-8CF361495833}" destId="{EF4966DE-73DF-4243-AFD7-0F6D6A9D1037}" srcOrd="1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76B06992-E9C7-4B73-B558-F4CD9557C6AD}" srcId="{354D35BC-1F2D-4EAA-85A6-BE48232E40CC}" destId="{86BA74F2-517E-460F-8310-8CF361495833}" srcOrd="7" destOrd="0" parTransId="{7CB52F5E-E2BE-414B-99DF-3F53FC53A002}" sibTransId="{5E0AA94C-975C-4C77-BDD2-ECD197440BEE}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A14D3735-C3C4-46B8-BF79-42462B6A374F}" type="presOf" srcId="{86BA74F2-517E-460F-8310-8CF361495833}" destId="{EB45E372-9F23-437E-8101-05E43BDE44B1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DE65BA87-01CD-445F-AD8C-DF46A31F10D0}" type="presOf" srcId="{06560104-DD76-4610-89D0-93D28DC3810C}" destId="{D2A91938-28BF-4AED-8B5B-C9C8F96B1006}" srcOrd="0" destOrd="0" presId="urn:microsoft.com/office/officeart/2005/8/layout/hierarchy3"/>
    <dgm:cxn modelId="{2A6CDA61-D151-4C75-99F2-B29CAC7A52A3}" type="presOf" srcId="{C2F63F04-B0E9-4194-9924-FD3EBB429DAB}" destId="{790E3F31-37E7-433F-A5CE-CB16FF34A3A9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41FDB4C3-D56B-4D34-97E0-1AF464C44E61}" srcId="{AB01F461-8F0A-45B7-8F83-D65F4CC3C517}" destId="{7A12FF63-E15D-4BBE-8B73-4A3DAF904364}" srcOrd="5" destOrd="0" parTransId="{41CD0A05-32F4-4279-8B5B-CC8893866D84}" sibTransId="{F185110B-E57B-456F-A688-393E883810A2}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85384BFD-C471-4E6B-A9A7-55E843187E35}" srcId="{AB01F461-8F0A-45B7-8F83-D65F4CC3C517}" destId="{DD7A6645-6DD2-46D9-AB86-875A915C9E49}" srcOrd="4" destOrd="0" parTransId="{C2F63F04-B0E9-4194-9924-FD3EBB429DAB}" sibTransId="{67F4CBA6-4186-4C3B-ADAD-980E5ECDABCB}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3BACD355-9DC4-4980-890E-8A53AF294C8F}" srcId="{86BA74F2-517E-460F-8310-8CF361495833}" destId="{C4684D50-14B4-455A-A568-63CE01245F82}" srcOrd="0" destOrd="0" parTransId="{AA69F6C2-DA9C-4BC3-B57D-ECFEA1F3192F}" sibTransId="{2C4C2A84-08FF-4864-8248-9415852A8617}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71818879-DDA7-4C3C-A4BF-4F288ED937E1}" type="presParOf" srcId="{6EF63794-815D-4FCE-AAF4-CD6ED4E24BF6}" destId="{790E3F31-37E7-433F-A5CE-CB16FF34A3A9}" srcOrd="8" destOrd="0" presId="urn:microsoft.com/office/officeart/2005/8/layout/hierarchy3"/>
    <dgm:cxn modelId="{34699EAA-28AA-456B-A351-D145702CFD39}" type="presParOf" srcId="{6EF63794-815D-4FCE-AAF4-CD6ED4E24BF6}" destId="{4F3CEA63-6AD3-447F-B23B-43C9890A7B45}" srcOrd="9" destOrd="0" presId="urn:microsoft.com/office/officeart/2005/8/layout/hierarchy3"/>
    <dgm:cxn modelId="{7D3F9C2C-7E53-4CB3-9346-01674F86FF4E}" type="presParOf" srcId="{6EF63794-815D-4FCE-AAF4-CD6ED4E24BF6}" destId="{DD03CE69-3E0B-4579-A24C-E3D81AE177ED}" srcOrd="10" destOrd="0" presId="urn:microsoft.com/office/officeart/2005/8/layout/hierarchy3"/>
    <dgm:cxn modelId="{E53CCD7F-4F21-40CE-B58D-59C11BC0A09F}" type="presParOf" srcId="{6EF63794-815D-4FCE-AAF4-CD6ED4E24BF6}" destId="{F520B58C-1015-4CBE-9380-F855AC5426B7}" srcOrd="11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451819E4-7B7D-4965-AAC2-46E191789559}" type="presParOf" srcId="{6CF7A9EB-8A7D-47E1-9248-701CD0CC7E6D}" destId="{D2A91938-28BF-4AED-8B5B-C9C8F96B1006}" srcOrd="6" destOrd="0" presId="urn:microsoft.com/office/officeart/2005/8/layout/hierarchy3"/>
    <dgm:cxn modelId="{2DF36B97-EC73-4B8C-BE80-16389FEF2C65}" type="presParOf" srcId="{6CF7A9EB-8A7D-47E1-9248-701CD0CC7E6D}" destId="{54A20CC6-8F31-41ED-83FC-12BCF0927CD9}" srcOrd="7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E11F3C96-D637-4AE7-8287-9B7529AA9D44}" type="presParOf" srcId="{5363648D-66E0-4B34-AC6C-83E5A4CF1DFD}" destId="{3ACEF6A4-79C4-449E-9A01-7FB08D8625EE}" srcOrd="7" destOrd="0" presId="urn:microsoft.com/office/officeart/2005/8/layout/hierarchy3"/>
    <dgm:cxn modelId="{262DC818-D030-40A9-86B5-DAC28CB0AAF1}" type="presParOf" srcId="{3ACEF6A4-79C4-449E-9A01-7FB08D8625EE}" destId="{1FCF0929-EDE8-4345-BFEC-73C9665880B4}" srcOrd="0" destOrd="0" presId="urn:microsoft.com/office/officeart/2005/8/layout/hierarchy3"/>
    <dgm:cxn modelId="{4F7E6437-C41F-4A00-B858-E342299B5ADD}" type="presParOf" srcId="{1FCF0929-EDE8-4345-BFEC-73C9665880B4}" destId="{EB45E372-9F23-437E-8101-05E43BDE44B1}" srcOrd="0" destOrd="0" presId="urn:microsoft.com/office/officeart/2005/8/layout/hierarchy3"/>
    <dgm:cxn modelId="{474C8408-64A6-44C1-B9DE-9A69CC5A990F}" type="presParOf" srcId="{1FCF0929-EDE8-4345-BFEC-73C9665880B4}" destId="{EF4966DE-73DF-4243-AFD7-0F6D6A9D1037}" srcOrd="1" destOrd="0" presId="urn:microsoft.com/office/officeart/2005/8/layout/hierarchy3"/>
    <dgm:cxn modelId="{05A3F87E-D378-4E24-B506-C7948951E9DF}" type="presParOf" srcId="{3ACEF6A4-79C4-449E-9A01-7FB08D8625EE}" destId="{8453F686-89D3-4900-B77E-F15D008D4E16}" srcOrd="1" destOrd="0" presId="urn:microsoft.com/office/officeart/2005/8/layout/hierarchy3"/>
    <dgm:cxn modelId="{FFE5A9EE-EB0D-4EA5-BAA9-302FF5ED64FB}" type="presParOf" srcId="{8453F686-89D3-4900-B77E-F15D008D4E16}" destId="{41604650-38C5-4BF6-B666-605532395DD6}" srcOrd="0" destOrd="0" presId="urn:microsoft.com/office/officeart/2005/8/layout/hierarchy3"/>
    <dgm:cxn modelId="{A8021EB8-C2A5-4DDD-82DD-AC1B70811FE2}" type="presParOf" srcId="{8453F686-89D3-4900-B77E-F15D008D4E16}" destId="{C2D2209D-22CC-4C7A-9862-99A5A8E6300A}" srcOrd="1" destOrd="0" presId="urn:microsoft.com/office/officeart/2005/8/layout/hierarchy3"/>
    <dgm:cxn modelId="{2F6B7827-CAD5-4297-9BC6-2179B9666100}" type="presParOf" srcId="{8453F686-89D3-4900-B77E-F15D008D4E16}" destId="{0E5726F8-D07C-4950-B205-5C2BE2E0B734}" srcOrd="2" destOrd="0" presId="urn:microsoft.com/office/officeart/2005/8/layout/hierarchy3"/>
    <dgm:cxn modelId="{6EBAC959-74FA-44EB-8175-F65307B7100E}" type="presParOf" srcId="{8453F686-89D3-4900-B77E-F15D008D4E16}" destId="{A8925BE4-A564-41C2-A751-448FC33DE6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Plot the estimates of each value (element) along all the groups (</a:t>
          </a:r>
          <a:r>
            <a:rPr lang="en-US" dirty="0" err="1" smtClean="0"/>
            <a:t>i.e</a:t>
          </a:r>
          <a:r>
            <a:rPr lang="en-US" dirty="0" smtClean="0"/>
            <a:t> plot each column)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/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901C246A-3EE2-43BD-BAD9-6773F9ABB57A}">
      <dgm:prSet phldrT="[Text]"/>
      <dgm:spPr/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901C246A-3EE2-43BD-BAD9-6773F9ABB57A}">
      <dgm:prSet phldrT="[Text]"/>
      <dgm:spPr/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>
          <a:glow rad="228600">
            <a:schemeClr val="accent3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</dgm:pt>
    <dgm:pt modelId="{7AAEA408-091D-45BD-B485-1E1F14EEB2C5}" type="pres">
      <dgm:prSet presAssocID="{E51492E1-6912-4130-BDCE-AFAEBBCE5B34}" presName="connectorText" presStyleLbl="sibTrans2D1" presStyleIdx="0" presStyleCnt="4"/>
      <dgm:spPr/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</dgm:pt>
    <dgm:pt modelId="{BAEF75DC-078E-4372-A1F6-6BA52B322183}" type="pres">
      <dgm:prSet presAssocID="{752F865B-7C8D-47D3-9CC7-E59CAC0DCFCA}" presName="connectorText" presStyleLbl="sibTrans2D1" presStyleIdx="1" presStyleCnt="4"/>
      <dgm:spPr/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</dgm:pt>
    <dgm:pt modelId="{7949F22C-6080-40A5-9361-E47F1FB33849}" type="pres">
      <dgm:prSet presAssocID="{33E95BB5-B82A-4A50-8065-A2F38C2581F0}" presName="sibTrans" presStyleLbl="sibTrans2D1" presStyleIdx="2" presStyleCnt="4"/>
      <dgm:spPr/>
    </dgm:pt>
    <dgm:pt modelId="{ABAAE842-5079-41C7-9477-336845C48A7E}" type="pres">
      <dgm:prSet presAssocID="{33E95BB5-B82A-4A50-8065-A2F38C2581F0}" presName="connectorText" presStyleLbl="sibTrans2D1" presStyleIdx="2" presStyleCnt="4"/>
      <dgm:spPr/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</dgm:pt>
    <dgm:pt modelId="{DF8CA7B2-A0B6-4750-BD6C-99EA69EAE42B}" type="pres">
      <dgm:prSet presAssocID="{314D9A22-B561-4EEC-B0EE-7CD8310D5B15}" presName="connectorText" presStyleLbl="sibTrans2D1" presStyleIdx="3" presStyleCnt="4"/>
      <dgm:spPr/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131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Manipulation</a:t>
          </a:r>
          <a:endParaRPr lang="en-US" sz="1200" kern="1200" dirty="0"/>
        </a:p>
      </dsp:txBody>
      <dsp:txXfrm>
        <a:off x="17519" y="247294"/>
        <a:ext cx="1073984" cy="520790"/>
      </dsp:txXfrm>
    </dsp:sp>
    <dsp:sp modelId="{CD299964-E5D7-4AB2-91DF-64053F58977E}">
      <dsp:nvSpPr>
        <dsp:cNvPr id="0" name=""/>
        <dsp:cNvSpPr/>
      </dsp:nvSpPr>
      <dsp:spPr>
        <a:xfrm>
          <a:off x="111955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222594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Getting Started</a:t>
          </a:r>
          <a:endParaRPr lang="en-US" sz="800" kern="1200" dirty="0"/>
        </a:p>
      </dsp:txBody>
      <dsp:txXfrm>
        <a:off x="238796" y="938787"/>
        <a:ext cx="852706" cy="520790"/>
      </dsp:txXfrm>
    </dsp:sp>
    <dsp:sp modelId="{89E548D3-D824-4AD9-92F4-071E8262E2B3}">
      <dsp:nvSpPr>
        <dsp:cNvPr id="0" name=""/>
        <dsp:cNvSpPr/>
      </dsp:nvSpPr>
      <dsp:spPr>
        <a:xfrm>
          <a:off x="111955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222594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Operations</a:t>
          </a:r>
          <a:endParaRPr lang="en-US" sz="800" kern="1200" dirty="0"/>
        </a:p>
      </dsp:txBody>
      <dsp:txXfrm>
        <a:off x="238796" y="1630279"/>
        <a:ext cx="852706" cy="520790"/>
      </dsp:txXfrm>
    </dsp:sp>
    <dsp:sp modelId="{36746370-5315-4CC1-AD13-BDC52CDB9BF8}">
      <dsp:nvSpPr>
        <dsp:cNvPr id="0" name=""/>
        <dsp:cNvSpPr/>
      </dsp:nvSpPr>
      <dsp:spPr>
        <a:xfrm>
          <a:off x="111955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222594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Broadcasting Mechanism</a:t>
          </a:r>
          <a:endParaRPr lang="en-US" sz="800" kern="1200" dirty="0"/>
        </a:p>
      </dsp:txBody>
      <dsp:txXfrm>
        <a:off x="238796" y="2321772"/>
        <a:ext cx="852706" cy="520790"/>
      </dsp:txXfrm>
    </dsp:sp>
    <dsp:sp modelId="{6C958BCF-8C02-413C-A24B-A8B6F8C1BA32}">
      <dsp:nvSpPr>
        <dsp:cNvPr id="0" name=""/>
        <dsp:cNvSpPr/>
      </dsp:nvSpPr>
      <dsp:spPr>
        <a:xfrm>
          <a:off x="111955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222594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Indexing and </a:t>
          </a:r>
          <a:br>
            <a:rPr lang="en-US" sz="800" kern="1200" dirty="0" smtClean="0"/>
          </a:br>
          <a:r>
            <a:rPr lang="en-US" sz="800" kern="1200" dirty="0" smtClean="0"/>
            <a:t>Slicing</a:t>
          </a:r>
          <a:endParaRPr lang="en-US" sz="800" kern="1200" dirty="0"/>
        </a:p>
      </dsp:txBody>
      <dsp:txXfrm>
        <a:off x="238796" y="3013265"/>
        <a:ext cx="852706" cy="520790"/>
      </dsp:txXfrm>
    </dsp:sp>
    <dsp:sp modelId="{790E3F31-37E7-433F-A5CE-CB16FF34A3A9}">
      <dsp:nvSpPr>
        <dsp:cNvPr id="0" name=""/>
        <dsp:cNvSpPr/>
      </dsp:nvSpPr>
      <dsp:spPr>
        <a:xfrm>
          <a:off x="111955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CEA63-6AD3-447F-B23B-43C9890A7B45}">
      <dsp:nvSpPr>
        <dsp:cNvPr id="0" name=""/>
        <dsp:cNvSpPr/>
      </dsp:nvSpPr>
      <dsp:spPr>
        <a:xfrm>
          <a:off x="222594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Saving Memory</a:t>
          </a:r>
          <a:endParaRPr lang="en-US" sz="800" kern="1200" dirty="0"/>
        </a:p>
      </dsp:txBody>
      <dsp:txXfrm>
        <a:off x="238796" y="3704757"/>
        <a:ext cx="852706" cy="520790"/>
      </dsp:txXfrm>
    </dsp:sp>
    <dsp:sp modelId="{DD03CE69-3E0B-4579-A24C-E3D81AE177ED}">
      <dsp:nvSpPr>
        <dsp:cNvPr id="0" name=""/>
        <dsp:cNvSpPr/>
      </dsp:nvSpPr>
      <dsp:spPr>
        <a:xfrm>
          <a:off x="111955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B58C-1015-4CBE-9380-F855AC5426B7}">
      <dsp:nvSpPr>
        <dsp:cNvPr id="0" name=""/>
        <dsp:cNvSpPr/>
      </dsp:nvSpPr>
      <dsp:spPr>
        <a:xfrm>
          <a:off x="222594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Conversion to Other Python Objects</a:t>
          </a:r>
          <a:endParaRPr lang="en-US" sz="800" kern="1200" dirty="0"/>
        </a:p>
      </dsp:txBody>
      <dsp:txXfrm>
        <a:off x="238796" y="4396250"/>
        <a:ext cx="852706" cy="520790"/>
      </dsp:txXfrm>
    </dsp:sp>
    <dsp:sp modelId="{12AFD21C-52D2-42E2-B236-08EDAEBB9D65}">
      <dsp:nvSpPr>
        <dsp:cNvPr id="0" name=""/>
        <dsp:cNvSpPr/>
      </dsp:nvSpPr>
      <dsp:spPr>
        <a:xfrm>
          <a:off x="1384302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Preprocessing</a:t>
          </a:r>
          <a:endParaRPr lang="en-US" sz="1200" kern="1200" dirty="0"/>
        </a:p>
      </dsp:txBody>
      <dsp:txXfrm>
        <a:off x="1400504" y="247294"/>
        <a:ext cx="1073984" cy="520790"/>
      </dsp:txXfrm>
    </dsp:sp>
    <dsp:sp modelId="{AD1E4E55-6F34-477C-9329-3B9837B204CA}">
      <dsp:nvSpPr>
        <dsp:cNvPr id="0" name=""/>
        <dsp:cNvSpPr/>
      </dsp:nvSpPr>
      <dsp:spPr>
        <a:xfrm>
          <a:off x="1494941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160558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sz="800" kern="1200" dirty="0"/>
        </a:p>
      </dsp:txBody>
      <dsp:txXfrm>
        <a:off x="1621782" y="938787"/>
        <a:ext cx="852706" cy="520790"/>
      </dsp:txXfrm>
    </dsp:sp>
    <dsp:sp modelId="{1AEA4E09-21A8-4C8C-899C-E13C65F06FCC}">
      <dsp:nvSpPr>
        <dsp:cNvPr id="0" name=""/>
        <dsp:cNvSpPr/>
      </dsp:nvSpPr>
      <dsp:spPr>
        <a:xfrm>
          <a:off x="1494941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160558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smtClean="0"/>
            <a:t>Handling Missing Data</a:t>
          </a:r>
          <a:endParaRPr lang="en-US" sz="800" kern="1200" dirty="0"/>
        </a:p>
      </dsp:txBody>
      <dsp:txXfrm>
        <a:off x="1621782" y="1630279"/>
        <a:ext cx="852706" cy="520790"/>
      </dsp:txXfrm>
    </dsp:sp>
    <dsp:sp modelId="{2717406F-E20C-407E-98ED-1F24C1EB83D8}">
      <dsp:nvSpPr>
        <dsp:cNvPr id="0" name=""/>
        <dsp:cNvSpPr/>
      </dsp:nvSpPr>
      <dsp:spPr>
        <a:xfrm>
          <a:off x="1494941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160558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dirty="0" smtClean="0"/>
            <a:t>Conversion to the Tensor Format</a:t>
          </a:r>
          <a:endParaRPr lang="en-US" sz="800" kern="1200" dirty="0"/>
        </a:p>
      </dsp:txBody>
      <dsp:txXfrm>
        <a:off x="1621782" y="2321772"/>
        <a:ext cx="852706" cy="520790"/>
      </dsp:txXfrm>
    </dsp:sp>
    <dsp:sp modelId="{2417A736-F546-4F20-9B1C-7C64AC79CEA2}">
      <dsp:nvSpPr>
        <dsp:cNvPr id="0" name=""/>
        <dsp:cNvSpPr/>
      </dsp:nvSpPr>
      <dsp:spPr>
        <a:xfrm>
          <a:off x="276728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Linear Algebra</a:t>
          </a:r>
          <a:endParaRPr lang="en-US" sz="1200" kern="1200" dirty="0"/>
        </a:p>
      </dsp:txBody>
      <dsp:txXfrm>
        <a:off x="2783489" y="247294"/>
        <a:ext cx="1073984" cy="520790"/>
      </dsp:txXfrm>
    </dsp:sp>
    <dsp:sp modelId="{4B15EEFE-1F47-498D-ADCB-9F19D795E9D0}">
      <dsp:nvSpPr>
        <dsp:cNvPr id="0" name=""/>
        <dsp:cNvSpPr/>
      </dsp:nvSpPr>
      <dsp:spPr>
        <a:xfrm>
          <a:off x="2877926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2988565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Scalars</a:t>
          </a:r>
          <a:endParaRPr lang="en-US" sz="800" kern="1200" dirty="0"/>
        </a:p>
      </dsp:txBody>
      <dsp:txXfrm>
        <a:off x="3004767" y="938787"/>
        <a:ext cx="852706" cy="520790"/>
      </dsp:txXfrm>
    </dsp:sp>
    <dsp:sp modelId="{0056683F-E978-4093-999E-31C85D922207}">
      <dsp:nvSpPr>
        <dsp:cNvPr id="0" name=""/>
        <dsp:cNvSpPr/>
      </dsp:nvSpPr>
      <dsp:spPr>
        <a:xfrm>
          <a:off x="2877926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2988565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Vectors</a:t>
          </a:r>
          <a:endParaRPr lang="en-US" sz="800" kern="1200" dirty="0"/>
        </a:p>
      </dsp:txBody>
      <dsp:txXfrm>
        <a:off x="3004767" y="1630279"/>
        <a:ext cx="852706" cy="520790"/>
      </dsp:txXfrm>
    </dsp:sp>
    <dsp:sp modelId="{6C754FA6-3DFA-4385-B238-CB86871B1D35}">
      <dsp:nvSpPr>
        <dsp:cNvPr id="0" name=""/>
        <dsp:cNvSpPr/>
      </dsp:nvSpPr>
      <dsp:spPr>
        <a:xfrm>
          <a:off x="2877926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2988565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Matrices</a:t>
          </a:r>
          <a:endParaRPr lang="en-US" sz="800" kern="1200" dirty="0"/>
        </a:p>
      </dsp:txBody>
      <dsp:txXfrm>
        <a:off x="3004767" y="2321772"/>
        <a:ext cx="852706" cy="520790"/>
      </dsp:txXfrm>
    </dsp:sp>
    <dsp:sp modelId="{BF7B11E8-C423-44D0-B212-95624E9C8160}">
      <dsp:nvSpPr>
        <dsp:cNvPr id="0" name=""/>
        <dsp:cNvSpPr/>
      </dsp:nvSpPr>
      <dsp:spPr>
        <a:xfrm>
          <a:off x="2877926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2988565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Tensors</a:t>
          </a:r>
          <a:endParaRPr lang="en-US" sz="800" kern="1200" dirty="0"/>
        </a:p>
      </dsp:txBody>
      <dsp:txXfrm>
        <a:off x="3004767" y="3013265"/>
        <a:ext cx="852706" cy="520790"/>
      </dsp:txXfrm>
    </dsp:sp>
    <dsp:sp modelId="{9A44F170-8475-4427-BAB6-AF02C889F153}">
      <dsp:nvSpPr>
        <dsp:cNvPr id="0" name=""/>
        <dsp:cNvSpPr/>
      </dsp:nvSpPr>
      <dsp:spPr>
        <a:xfrm>
          <a:off x="2877926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2988565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Basic Properties of Tensor Arithmetic</a:t>
          </a:r>
          <a:endParaRPr lang="en-US" sz="800" kern="1200" dirty="0"/>
        </a:p>
      </dsp:txBody>
      <dsp:txXfrm>
        <a:off x="3004767" y="3704757"/>
        <a:ext cx="852706" cy="520790"/>
      </dsp:txXfrm>
    </dsp:sp>
    <dsp:sp modelId="{F9BC214A-DB51-4CD8-B3C3-9D0BEE6B4CC5}">
      <dsp:nvSpPr>
        <dsp:cNvPr id="0" name=""/>
        <dsp:cNvSpPr/>
      </dsp:nvSpPr>
      <dsp:spPr>
        <a:xfrm>
          <a:off x="2877926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2988565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1" kern="1200" dirty="0" smtClean="0"/>
            <a:t>+6 sections</a:t>
          </a:r>
          <a:endParaRPr lang="en-US" sz="800" i="1" kern="1200" dirty="0"/>
        </a:p>
      </dsp:txBody>
      <dsp:txXfrm>
        <a:off x="3004767" y="4396250"/>
        <a:ext cx="852706" cy="520790"/>
      </dsp:txXfrm>
    </dsp:sp>
    <dsp:sp modelId="{B719827E-69B5-4FBF-AD5C-C310C5EBF66C}">
      <dsp:nvSpPr>
        <dsp:cNvPr id="0" name=""/>
        <dsp:cNvSpPr/>
      </dsp:nvSpPr>
      <dsp:spPr>
        <a:xfrm>
          <a:off x="415027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/>
            <a:t>Linear Algebra cont.</a:t>
          </a:r>
          <a:endParaRPr lang="en-US" sz="1200" i="0" kern="1200" dirty="0"/>
        </a:p>
      </dsp:txBody>
      <dsp:txXfrm>
        <a:off x="4166475" y="247294"/>
        <a:ext cx="1073984" cy="520790"/>
      </dsp:txXfrm>
    </dsp:sp>
    <dsp:sp modelId="{937AAAF2-0737-4067-94E9-1DA90317891B}">
      <dsp:nvSpPr>
        <dsp:cNvPr id="0" name=""/>
        <dsp:cNvSpPr/>
      </dsp:nvSpPr>
      <dsp:spPr>
        <a:xfrm>
          <a:off x="426091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437155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Reduction</a:t>
          </a:r>
          <a:endParaRPr lang="en-US" sz="800" i="0" kern="1200" dirty="0"/>
        </a:p>
      </dsp:txBody>
      <dsp:txXfrm>
        <a:off x="4387752" y="938787"/>
        <a:ext cx="852706" cy="520790"/>
      </dsp:txXfrm>
    </dsp:sp>
    <dsp:sp modelId="{73608D8E-CD44-44B0-8A60-C6B13E1D80FA}">
      <dsp:nvSpPr>
        <dsp:cNvPr id="0" name=""/>
        <dsp:cNvSpPr/>
      </dsp:nvSpPr>
      <dsp:spPr>
        <a:xfrm>
          <a:off x="426091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437155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Dot Products</a:t>
          </a:r>
          <a:endParaRPr lang="en-US" sz="800" i="0" kern="1200" dirty="0"/>
        </a:p>
      </dsp:txBody>
      <dsp:txXfrm>
        <a:off x="4387752" y="1630279"/>
        <a:ext cx="852706" cy="520790"/>
      </dsp:txXfrm>
    </dsp:sp>
    <dsp:sp modelId="{D1676C5E-32C9-475B-8148-6784931E1388}">
      <dsp:nvSpPr>
        <dsp:cNvPr id="0" name=""/>
        <dsp:cNvSpPr/>
      </dsp:nvSpPr>
      <dsp:spPr>
        <a:xfrm>
          <a:off x="426091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437155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Matrix-Vector Products</a:t>
          </a:r>
          <a:endParaRPr lang="en-US" sz="800" i="0" kern="1200" dirty="0"/>
        </a:p>
      </dsp:txBody>
      <dsp:txXfrm>
        <a:off x="4387752" y="2321772"/>
        <a:ext cx="852706" cy="520790"/>
      </dsp:txXfrm>
    </dsp:sp>
    <dsp:sp modelId="{1068845D-F5B8-4DCD-8E37-05A4E47C0A71}">
      <dsp:nvSpPr>
        <dsp:cNvPr id="0" name=""/>
        <dsp:cNvSpPr/>
      </dsp:nvSpPr>
      <dsp:spPr>
        <a:xfrm>
          <a:off x="426091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4371550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Matrix-Matrix Multiplication</a:t>
          </a:r>
          <a:endParaRPr lang="en-US" sz="800" i="0" kern="1200" dirty="0"/>
        </a:p>
      </dsp:txBody>
      <dsp:txXfrm>
        <a:off x="4387752" y="3013265"/>
        <a:ext cx="852706" cy="520790"/>
      </dsp:txXfrm>
    </dsp:sp>
    <dsp:sp modelId="{84A02D01-D901-49A7-AA55-A2D7623D0B9E}">
      <dsp:nvSpPr>
        <dsp:cNvPr id="0" name=""/>
        <dsp:cNvSpPr/>
      </dsp:nvSpPr>
      <dsp:spPr>
        <a:xfrm>
          <a:off x="4260912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4371550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Norms</a:t>
          </a:r>
          <a:endParaRPr lang="en-US" sz="800" i="0" kern="1200" dirty="0"/>
        </a:p>
      </dsp:txBody>
      <dsp:txXfrm>
        <a:off x="4387752" y="3704757"/>
        <a:ext cx="852706" cy="520790"/>
      </dsp:txXfrm>
    </dsp:sp>
    <dsp:sp modelId="{F051A2A6-5854-4D26-A894-390520F3E79E}">
      <dsp:nvSpPr>
        <dsp:cNvPr id="0" name=""/>
        <dsp:cNvSpPr/>
      </dsp:nvSpPr>
      <dsp:spPr>
        <a:xfrm>
          <a:off x="4260912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4371550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More on Linear Algebra</a:t>
          </a:r>
          <a:endParaRPr lang="en-US" sz="800" i="0" kern="1200" dirty="0"/>
        </a:p>
      </dsp:txBody>
      <dsp:txXfrm>
        <a:off x="4387752" y="4396250"/>
        <a:ext cx="852706" cy="520790"/>
      </dsp:txXfrm>
    </dsp:sp>
    <dsp:sp modelId="{141C8125-0E03-481F-B78F-71E7ABA5C2AD}">
      <dsp:nvSpPr>
        <dsp:cNvPr id="0" name=""/>
        <dsp:cNvSpPr/>
      </dsp:nvSpPr>
      <dsp:spPr>
        <a:xfrm>
          <a:off x="5533258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Calculus</a:t>
          </a:r>
          <a:endParaRPr lang="en-US" sz="1200" kern="1200" dirty="0"/>
        </a:p>
      </dsp:txBody>
      <dsp:txXfrm>
        <a:off x="5549460" y="247294"/>
        <a:ext cx="1073984" cy="520790"/>
      </dsp:txXfrm>
    </dsp:sp>
    <dsp:sp modelId="{8918BBD5-FF38-4CE3-8A4B-66D1C2C71DDE}">
      <dsp:nvSpPr>
        <dsp:cNvPr id="0" name=""/>
        <dsp:cNvSpPr/>
      </dsp:nvSpPr>
      <dsp:spPr>
        <a:xfrm>
          <a:off x="5643897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575453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Derivatives and Differentiation</a:t>
          </a:r>
          <a:endParaRPr lang="en-US" sz="800" kern="1200" dirty="0"/>
        </a:p>
      </dsp:txBody>
      <dsp:txXfrm>
        <a:off x="5770738" y="938787"/>
        <a:ext cx="852706" cy="520790"/>
      </dsp:txXfrm>
    </dsp:sp>
    <dsp:sp modelId="{00064CBB-E916-401D-9A68-E3A7C2241785}">
      <dsp:nvSpPr>
        <dsp:cNvPr id="0" name=""/>
        <dsp:cNvSpPr/>
      </dsp:nvSpPr>
      <dsp:spPr>
        <a:xfrm>
          <a:off x="5643897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575453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Partial Derivatives</a:t>
          </a:r>
          <a:endParaRPr lang="en-US" sz="800" kern="1200" dirty="0"/>
        </a:p>
      </dsp:txBody>
      <dsp:txXfrm>
        <a:off x="5770738" y="1630279"/>
        <a:ext cx="852706" cy="520790"/>
      </dsp:txXfrm>
    </dsp:sp>
    <dsp:sp modelId="{A593B0F5-B6A2-4A6B-8352-1B96EDE66D74}">
      <dsp:nvSpPr>
        <dsp:cNvPr id="0" name=""/>
        <dsp:cNvSpPr/>
      </dsp:nvSpPr>
      <dsp:spPr>
        <a:xfrm>
          <a:off x="5643897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575453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Gradients</a:t>
          </a:r>
          <a:endParaRPr lang="en-US" sz="800" kern="1200" dirty="0"/>
        </a:p>
      </dsp:txBody>
      <dsp:txXfrm>
        <a:off x="5770738" y="2321772"/>
        <a:ext cx="852706" cy="520790"/>
      </dsp:txXfrm>
    </dsp:sp>
    <dsp:sp modelId="{D2A91938-28BF-4AED-8B5B-C9C8F96B1006}">
      <dsp:nvSpPr>
        <dsp:cNvPr id="0" name=""/>
        <dsp:cNvSpPr/>
      </dsp:nvSpPr>
      <dsp:spPr>
        <a:xfrm>
          <a:off x="5643897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20CC6-8F31-41ED-83FC-12BCF0927CD9}">
      <dsp:nvSpPr>
        <dsp:cNvPr id="0" name=""/>
        <dsp:cNvSpPr/>
      </dsp:nvSpPr>
      <dsp:spPr>
        <a:xfrm>
          <a:off x="5754536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Chain Rule</a:t>
          </a:r>
          <a:endParaRPr lang="en-US" sz="800" kern="1200" dirty="0"/>
        </a:p>
      </dsp:txBody>
      <dsp:txXfrm>
        <a:off x="5770738" y="3013265"/>
        <a:ext cx="852706" cy="520790"/>
      </dsp:txXfrm>
    </dsp:sp>
    <dsp:sp modelId="{AC38D8A0-9B22-4BE2-AF6F-344AADFE1D8E}">
      <dsp:nvSpPr>
        <dsp:cNvPr id="0" name=""/>
        <dsp:cNvSpPr/>
      </dsp:nvSpPr>
      <dsp:spPr>
        <a:xfrm>
          <a:off x="691624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Automatic Differentiation</a:t>
          </a:r>
          <a:endParaRPr lang="en-US" sz="1200" kern="1200" dirty="0"/>
        </a:p>
      </dsp:txBody>
      <dsp:txXfrm>
        <a:off x="6932445" y="247294"/>
        <a:ext cx="1073984" cy="520790"/>
      </dsp:txXfrm>
    </dsp:sp>
    <dsp:sp modelId="{8619D0CB-8D35-4D6B-8C3D-FF8B5E64CD5E}">
      <dsp:nvSpPr>
        <dsp:cNvPr id="0" name=""/>
        <dsp:cNvSpPr/>
      </dsp:nvSpPr>
      <dsp:spPr>
        <a:xfrm>
          <a:off x="702688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137521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 Simple Example</a:t>
          </a:r>
          <a:endParaRPr lang="en-US" sz="800" kern="1200" dirty="0"/>
        </a:p>
      </dsp:txBody>
      <dsp:txXfrm>
        <a:off x="7153723" y="938787"/>
        <a:ext cx="852706" cy="520790"/>
      </dsp:txXfrm>
    </dsp:sp>
    <dsp:sp modelId="{FA49079D-8B0A-441A-8F8A-847BFF271714}">
      <dsp:nvSpPr>
        <dsp:cNvPr id="0" name=""/>
        <dsp:cNvSpPr/>
      </dsp:nvSpPr>
      <dsp:spPr>
        <a:xfrm>
          <a:off x="702688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137521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Backward for Non-Scalar Variables</a:t>
          </a:r>
          <a:endParaRPr lang="en-US" sz="800" kern="1200" dirty="0"/>
        </a:p>
      </dsp:txBody>
      <dsp:txXfrm>
        <a:off x="7153723" y="1630279"/>
        <a:ext cx="852706" cy="520790"/>
      </dsp:txXfrm>
    </dsp:sp>
    <dsp:sp modelId="{F61E05E8-3A76-4877-8928-9040D03E3885}">
      <dsp:nvSpPr>
        <dsp:cNvPr id="0" name=""/>
        <dsp:cNvSpPr/>
      </dsp:nvSpPr>
      <dsp:spPr>
        <a:xfrm>
          <a:off x="702688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137521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Detaching Computation</a:t>
          </a:r>
          <a:endParaRPr lang="en-US" sz="800" kern="1200" dirty="0"/>
        </a:p>
      </dsp:txBody>
      <dsp:txXfrm>
        <a:off x="7153723" y="2321772"/>
        <a:ext cx="852706" cy="520790"/>
      </dsp:txXfrm>
    </dsp:sp>
    <dsp:sp modelId="{191D9A60-D480-491D-9D86-51FF5E137910}">
      <dsp:nvSpPr>
        <dsp:cNvPr id="0" name=""/>
        <dsp:cNvSpPr/>
      </dsp:nvSpPr>
      <dsp:spPr>
        <a:xfrm>
          <a:off x="702688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137521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Computing the Gradient of Python Control Flow</a:t>
          </a:r>
          <a:endParaRPr lang="en-US" sz="800" kern="1200" dirty="0"/>
        </a:p>
      </dsp:txBody>
      <dsp:txXfrm>
        <a:off x="7153723" y="3013265"/>
        <a:ext cx="852706" cy="520790"/>
      </dsp:txXfrm>
    </dsp:sp>
    <dsp:sp modelId="{4862EF85-1486-42B2-B3EA-FD8FF5BED2D2}">
      <dsp:nvSpPr>
        <dsp:cNvPr id="0" name=""/>
        <dsp:cNvSpPr/>
      </dsp:nvSpPr>
      <dsp:spPr>
        <a:xfrm>
          <a:off x="8299229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Probability</a:t>
          </a:r>
          <a:endParaRPr lang="en-US" sz="1200" kern="1200" dirty="0"/>
        </a:p>
      </dsp:txBody>
      <dsp:txXfrm>
        <a:off x="8315431" y="247294"/>
        <a:ext cx="1073984" cy="520790"/>
      </dsp:txXfrm>
    </dsp:sp>
    <dsp:sp modelId="{6730FFAB-5E5D-4BCC-914C-E40A5FB46761}">
      <dsp:nvSpPr>
        <dsp:cNvPr id="0" name=""/>
        <dsp:cNvSpPr/>
      </dsp:nvSpPr>
      <dsp:spPr>
        <a:xfrm>
          <a:off x="8409868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852050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Basic Probability Theory</a:t>
          </a:r>
          <a:endParaRPr lang="en-US" sz="800" kern="1200" dirty="0"/>
        </a:p>
      </dsp:txBody>
      <dsp:txXfrm>
        <a:off x="8536708" y="938787"/>
        <a:ext cx="852706" cy="520790"/>
      </dsp:txXfrm>
    </dsp:sp>
    <dsp:sp modelId="{6575D566-F2D2-43D3-B477-EF9B7C47C070}">
      <dsp:nvSpPr>
        <dsp:cNvPr id="0" name=""/>
        <dsp:cNvSpPr/>
      </dsp:nvSpPr>
      <dsp:spPr>
        <a:xfrm>
          <a:off x="8409868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852050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Dealing with Multiple Random Variables</a:t>
          </a:r>
          <a:endParaRPr lang="en-US" sz="800" kern="1200" dirty="0"/>
        </a:p>
      </dsp:txBody>
      <dsp:txXfrm>
        <a:off x="8536708" y="1630279"/>
        <a:ext cx="852706" cy="520790"/>
      </dsp:txXfrm>
    </dsp:sp>
    <dsp:sp modelId="{F0CC3BD1-C968-4454-B0FD-91E91DEF49D2}">
      <dsp:nvSpPr>
        <dsp:cNvPr id="0" name=""/>
        <dsp:cNvSpPr/>
      </dsp:nvSpPr>
      <dsp:spPr>
        <a:xfrm>
          <a:off x="8409868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852050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Expectation and Variance</a:t>
          </a:r>
          <a:endParaRPr lang="en-US" sz="800" kern="1200" dirty="0"/>
        </a:p>
      </dsp:txBody>
      <dsp:txXfrm>
        <a:off x="8536708" y="2321772"/>
        <a:ext cx="852706" cy="520790"/>
      </dsp:txXfrm>
    </dsp:sp>
    <dsp:sp modelId="{EB45E372-9F23-437E-8101-05E43BDE44B1}">
      <dsp:nvSpPr>
        <dsp:cNvPr id="0" name=""/>
        <dsp:cNvSpPr/>
      </dsp:nvSpPr>
      <dsp:spPr>
        <a:xfrm>
          <a:off x="9682214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9698416" y="247294"/>
        <a:ext cx="1073984" cy="520790"/>
      </dsp:txXfrm>
    </dsp:sp>
    <dsp:sp modelId="{41604650-38C5-4BF6-B666-605532395DD6}">
      <dsp:nvSpPr>
        <dsp:cNvPr id="0" name=""/>
        <dsp:cNvSpPr/>
      </dsp:nvSpPr>
      <dsp:spPr>
        <a:xfrm>
          <a:off x="9792853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2209D-22CC-4C7A-9862-99A5A8E6300A}">
      <dsp:nvSpPr>
        <dsp:cNvPr id="0" name=""/>
        <dsp:cNvSpPr/>
      </dsp:nvSpPr>
      <dsp:spPr>
        <a:xfrm>
          <a:off x="9903492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All the Functions and Classes in a Module</a:t>
          </a:r>
          <a:endParaRPr lang="en-US" sz="800" kern="1200" dirty="0"/>
        </a:p>
      </dsp:txBody>
      <dsp:txXfrm>
        <a:off x="9919694" y="938787"/>
        <a:ext cx="852706" cy="520790"/>
      </dsp:txXfrm>
    </dsp:sp>
    <dsp:sp modelId="{0E5726F8-D07C-4950-B205-5C2BE2E0B734}">
      <dsp:nvSpPr>
        <dsp:cNvPr id="0" name=""/>
        <dsp:cNvSpPr/>
      </dsp:nvSpPr>
      <dsp:spPr>
        <a:xfrm>
          <a:off x="9792853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25BE4-A564-41C2-A751-448FC33DE65B}">
      <dsp:nvSpPr>
        <dsp:cNvPr id="0" name=""/>
        <dsp:cNvSpPr/>
      </dsp:nvSpPr>
      <dsp:spPr>
        <a:xfrm>
          <a:off x="9903492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the Usage of Specific Functions and Classes</a:t>
          </a:r>
          <a:endParaRPr lang="en-US" sz="800" kern="1200" dirty="0"/>
        </a:p>
      </dsp:txBody>
      <dsp:txXfrm>
        <a:off x="9919694" y="1630279"/>
        <a:ext cx="852706" cy="5207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 (</a:t>
          </a:r>
          <a:r>
            <a:rPr lang="en-US" sz="1300" kern="1200" dirty="0" err="1" smtClean="0"/>
            <a:t>i.e</a:t>
          </a:r>
          <a:r>
            <a:rPr lang="en-US" sz="1300" kern="1200" dirty="0" smtClean="0"/>
            <a:t> plot each column)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2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3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7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7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7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2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0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46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1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6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1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0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53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0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39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5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69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27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20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8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0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2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3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51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62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31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07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76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5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1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9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understanding-random-variable-a618a2e99b93" TargetMode="Externa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google.com/site/cameraandphotocam/all-about-pixe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mark.rethana/bayesian-statistics-and-naive-bayes-classifier-33b735ad7b16" TargetMode="Externa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thsisfun.com/definitions/dependent-event.html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how.com/Calculate-Probabil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2:</a:t>
            </a:r>
          </a:p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Preliminaries</a:t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400" b="1" dirty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counts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np.random.multinomial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fair_probs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size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500</a:t>
            </a:r>
            <a:r>
              <a:rPr lang="en-US" sz="16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49768260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23471"/>
              </p:ext>
            </p:extLst>
          </p:nvPr>
        </p:nvGraphicFramePr>
        <p:xfrm>
          <a:off x="3277882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2978"/>
              </p:ext>
            </p:extLst>
          </p:nvPr>
        </p:nvGraphicFramePr>
        <p:xfrm>
          <a:off x="3277882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32796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66331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99866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9616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66936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777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16710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16710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616710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23398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23398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23399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97098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731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cum_counts </a:t>
            </a:r>
            <a:r>
              <a:rPr lang="en-US" sz="160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 counts.astype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np.float32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.cumsum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55636827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32246"/>
              </p:ext>
            </p:extLst>
          </p:nvPr>
        </p:nvGraphicFramePr>
        <p:xfrm>
          <a:off x="3277882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75927"/>
              </p:ext>
            </p:extLst>
          </p:nvPr>
        </p:nvGraphicFramePr>
        <p:xfrm>
          <a:off x="3277882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32796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66331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99866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9616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66936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777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16710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16710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616710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23398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23398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23399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97098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525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9342040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13087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3452327" y="2668555"/>
            <a:ext cx="4553338" cy="531845"/>
          </a:xfrm>
          <a:prstGeom prst="rect">
            <a:avLst/>
          </a:prstGeom>
          <a:noFill/>
          <a:ln w="38100">
            <a:solidFill>
              <a:srgbClr val="FB8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9" idx="0"/>
          </p:cNvCxnSpPr>
          <p:nvPr/>
        </p:nvCxnSpPr>
        <p:spPr>
          <a:xfrm rot="16200000" flipH="1">
            <a:off x="6690004" y="2239391"/>
            <a:ext cx="492752" cy="2414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7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23256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1729759" y="3414158"/>
            <a:ext cx="6404365" cy="298501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71865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2519265" y="3414158"/>
            <a:ext cx="5614859" cy="298501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45569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3372927" y="3414159"/>
            <a:ext cx="4761197" cy="278994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22154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4180114" y="3414159"/>
            <a:ext cx="3954010" cy="278993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4787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5010539" y="3414159"/>
            <a:ext cx="3123585" cy="249803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31503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5782818" y="3414159"/>
            <a:ext cx="2351306" cy="249803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69349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6103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1865272" y="6053331"/>
            <a:ext cx="6000433" cy="319477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4577" y="4825179"/>
            <a:ext cx="2958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We continue until reach last row..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483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407867493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51268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3974841" y="6053332"/>
            <a:ext cx="3890864" cy="171491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64577" y="4825179"/>
            <a:ext cx="2958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We continue until reach last row..</a:t>
            </a:r>
            <a:endParaRPr lang="en-US" sz="1600" i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69623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7090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06457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5953142" y="6053332"/>
            <a:ext cx="1912562" cy="263492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64577" y="4825179"/>
            <a:ext cx="2958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We continue until reach last row..</a:t>
            </a:r>
            <a:endParaRPr lang="en-US" sz="1600" i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69623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1215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3024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864577" y="4825179"/>
            <a:ext cx="2958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We continue until reach last row..</a:t>
            </a:r>
            <a:endParaRPr lang="en-US" sz="1600" i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69623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354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58956" y="2743833"/>
            <a:ext cx="1071465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6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plt.plot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asnumpy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label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"P(die="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 smtClean="0">
                <a:solidFill>
                  <a:srgbClr val="E6DB74"/>
                </a:solidFill>
                <a:latin typeface="Courier New" panose="02070309020205020404" pitchFamily="49" charset="0"/>
              </a:rPr>
              <a:t>")"</a:t>
            </a:r>
            <a:r>
              <a:rPr lang="en-US" sz="16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46775248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3024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69623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0591" y="3450520"/>
            <a:ext cx="4562087" cy="333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180860" y="4791268"/>
            <a:ext cx="1160054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Each solid curve corresponds to one of the six values of the die and gives our estimated probability that the die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turns </a:t>
            </a:r>
            <a:r>
              <a:rPr lang="en-GB" sz="1900" dirty="0">
                <a:solidFill>
                  <a:srgbClr val="002060"/>
                </a:solidFill>
              </a:rPr>
              <a:t>up that value as assessed after each group of experiments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dashed black line gives the true underlying probability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As we get more data by conducting more experiments, the  6  solid curves converge towards the true probability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78020"/>
              </p:ext>
            </p:extLst>
          </p:nvPr>
        </p:nvGraphicFramePr>
        <p:xfrm>
          <a:off x="1374436" y="3342545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19952" y="3410565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9952" y="376800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9953" y="4125435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93652" y="2663168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87229"/>
              </p:ext>
            </p:extLst>
          </p:nvPr>
        </p:nvGraphicFramePr>
        <p:xfrm>
          <a:off x="1374436" y="1613271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29350" y="13321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62885" y="13321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96420" y="13321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116170" y="131477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63490" y="13321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724332" y="13321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3264" y="161327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3264" y="202986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713264" y="2446453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583" y="1351132"/>
            <a:ext cx="4562087" cy="333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Basic Probability Theory: </a:t>
            </a:r>
            <a:r>
              <a:rPr lang="en-US" sz="3600" dirty="0"/>
              <a:t>Axioms of Probability Theory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10796930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dealing with the rolls of a die, we call the set  S={1,2,3,4,5,6}  the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sample space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or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outcome space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where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each element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 outcome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en-US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US" sz="1900" dirty="0" smtClean="0">
                    <a:solidFill>
                      <a:srgbClr val="002060"/>
                    </a:solidFill>
                  </a:rPr>
                </a:b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An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event</a:t>
                </a:r>
                <a:r>
                  <a:rPr lang="en-GB" sz="1900" dirty="0">
                    <a:solidFill>
                      <a:srgbClr val="002060"/>
                    </a:solidFill>
                  </a:rPr>
                  <a:t> is a set of outcomes from a given sample space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Note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that if the outcome of a random experiment is in event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event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has occurred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0796930" cy="1846659"/>
              </a:xfrm>
              <a:prstGeom prst="rect">
                <a:avLst/>
              </a:prstGeom>
              <a:blipFill>
                <a:blip r:embed="rId3"/>
                <a:stretch>
                  <a:fillRect l="-395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30628" y="3364770"/>
                <a:ext cx="11504881" cy="245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i="1" dirty="0" smtClean="0">
                    <a:solidFill>
                      <a:srgbClr val="002060"/>
                    </a:solidFill>
                  </a:rPr>
                  <a:t>Probability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be thought of a function that maps a set to a real value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probability of an event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the given sample space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denoted as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satisfies the following properties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its probability is never negative, i.e.,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;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Probability of the entire sample space is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i.e.,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;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For any countable sequence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that are mutually exclusive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∅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probability that any happens is equal to the sum of their individual probabilities,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i.e</a:t>
                </a:r>
                <a:r>
                  <a:rPr lang="en-GB" sz="1900" dirty="0">
                    <a:solidFill>
                      <a:srgbClr val="FB8072"/>
                    </a:solidFill>
                  </a:rPr>
                  <a:t>.,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3364770"/>
                <a:ext cx="11504881" cy="2455288"/>
              </a:xfrm>
              <a:prstGeom prst="rect">
                <a:avLst/>
              </a:prstGeom>
              <a:blipFill>
                <a:blip r:embed="rId4"/>
                <a:stretch>
                  <a:fillRect l="-371" t="-1241" b="-2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Basic Probability Theory: </a:t>
            </a:r>
            <a:r>
              <a:rPr lang="en-US" sz="3600" dirty="0"/>
              <a:t>Random Variables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84419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 </a:t>
            </a:r>
            <a:r>
              <a:rPr lang="en-GB" sz="1900" dirty="0">
                <a:solidFill>
                  <a:srgbClr val="002060"/>
                </a:solidFill>
              </a:rPr>
              <a:t>random variable can be pretty much any quantity and is not deterministic.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It </a:t>
            </a:r>
            <a:r>
              <a:rPr lang="en-GB" sz="1900" dirty="0">
                <a:solidFill>
                  <a:srgbClr val="FB8072"/>
                </a:solidFill>
              </a:rPr>
              <a:t>could take one value among a set of possibilities in a random experiment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endParaRPr lang="ar-EG" sz="1900" dirty="0" smtClean="0">
              <a:solidFill>
                <a:srgbClr val="FB807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30629" y="4585642"/>
                <a:ext cx="11581440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we make a distinction between the random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values (e.g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)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take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We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can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denote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distribution</a:t>
                </a:r>
                <a:r>
                  <a:rPr lang="en-GB" sz="1900" dirty="0">
                    <a:solidFill>
                      <a:srgbClr val="FB8072"/>
                    </a:solidFill>
                  </a:rPr>
                  <a:t> over the random 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: 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distribution tells us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probability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takes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any value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On the other hand, we can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write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to denote the probability that a random variable takes the value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585642"/>
                <a:ext cx="11581440" cy="1261884"/>
              </a:xfrm>
              <a:prstGeom prst="rect">
                <a:avLst/>
              </a:prstGeom>
              <a:blipFill>
                <a:blip r:embed="rId3"/>
                <a:stretch>
                  <a:fillRect l="-368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4" name="Picture 10" descr="Understanding Random Variables. Random variables are very important in… |  by Seema Singh |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27" y="1823724"/>
            <a:ext cx="4049792" cy="216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36131" y="4025014"/>
            <a:ext cx="35589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hlinkClick r:id="rId5"/>
              </a:rPr>
              <a:t>Src</a:t>
            </a:r>
            <a:r>
              <a:rPr lang="en-US" sz="1050" dirty="0" smtClean="0">
                <a:hlinkClick r:id="rId5"/>
              </a:rPr>
              <a:t>: https</a:t>
            </a:r>
            <a:r>
              <a:rPr lang="en-US" sz="1050" dirty="0">
                <a:hlinkClick r:id="rId5"/>
              </a:rPr>
              <a:t>://</a:t>
            </a:r>
            <a:r>
              <a:rPr lang="en-US" sz="1050" dirty="0" smtClean="0">
                <a:hlinkClick r:id="rId5"/>
              </a:rPr>
              <a:t>towardsdatascience.com/understanding-random-</a:t>
            </a:r>
            <a:br>
              <a:rPr lang="en-US" sz="1050" dirty="0" smtClean="0">
                <a:hlinkClick r:id="rId5"/>
              </a:rPr>
            </a:br>
            <a:r>
              <a:rPr lang="en-US" sz="1050" dirty="0" smtClean="0">
                <a:hlinkClick r:id="rId5"/>
              </a:rPr>
              <a:t>variable-a618a2e99b93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09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Basic Probability Theory: </a:t>
            </a:r>
            <a:r>
              <a:rPr lang="en-US" sz="3600" dirty="0"/>
              <a:t>Random Variables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1411062"/>
                <a:ext cx="11968982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specify a range of values for a random variable to take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denotes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probability of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event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which means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Equivalently,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represents the probability that the random 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can take a value from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ar-EG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411062"/>
                <a:ext cx="11968982" cy="969496"/>
              </a:xfrm>
              <a:prstGeom prst="rect">
                <a:avLst/>
              </a:prstGeom>
              <a:blipFill>
                <a:blip r:embed="rId3"/>
                <a:stretch>
                  <a:fillRect l="-356" t="-3125" r="-20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0629" y="3013823"/>
            <a:ext cx="11937755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There is </a:t>
            </a:r>
            <a:r>
              <a:rPr lang="en-GB" sz="1900" dirty="0">
                <a:solidFill>
                  <a:srgbClr val="002060"/>
                </a:solidFill>
              </a:rPr>
              <a:t>a </a:t>
            </a:r>
            <a:r>
              <a:rPr lang="en-GB" sz="1900" dirty="0" smtClean="0">
                <a:solidFill>
                  <a:srgbClr val="002060"/>
                </a:solidFill>
              </a:rPr>
              <a:t>difference </a:t>
            </a:r>
            <a:r>
              <a:rPr lang="en-GB" sz="1900" dirty="0">
                <a:solidFill>
                  <a:srgbClr val="002060"/>
                </a:solidFill>
              </a:rPr>
              <a:t>between </a:t>
            </a:r>
            <a:r>
              <a:rPr lang="en-GB" sz="1900" i="1" dirty="0">
                <a:solidFill>
                  <a:srgbClr val="002060"/>
                </a:solidFill>
              </a:rPr>
              <a:t>discrete</a:t>
            </a:r>
            <a:r>
              <a:rPr lang="en-GB" sz="1900" dirty="0">
                <a:solidFill>
                  <a:srgbClr val="002060"/>
                </a:solidFill>
              </a:rPr>
              <a:t> random </a:t>
            </a:r>
            <a:r>
              <a:rPr lang="en-GB" sz="1900" dirty="0" smtClean="0">
                <a:solidFill>
                  <a:srgbClr val="002060"/>
                </a:solidFill>
              </a:rPr>
              <a:t>variables (sides </a:t>
            </a:r>
            <a:r>
              <a:rPr lang="en-GB" sz="1900" dirty="0">
                <a:solidFill>
                  <a:srgbClr val="002060"/>
                </a:solidFill>
              </a:rPr>
              <a:t>of a </a:t>
            </a:r>
            <a:r>
              <a:rPr lang="en-GB" sz="1900" dirty="0" smtClean="0">
                <a:solidFill>
                  <a:srgbClr val="002060"/>
                </a:solidFill>
              </a:rPr>
              <a:t>die), and </a:t>
            </a:r>
            <a:r>
              <a:rPr lang="en-GB" sz="1900" i="1" dirty="0">
                <a:solidFill>
                  <a:srgbClr val="002060"/>
                </a:solidFill>
              </a:rPr>
              <a:t>continuous</a:t>
            </a:r>
            <a:r>
              <a:rPr lang="en-GB" sz="1900" dirty="0">
                <a:solidFill>
                  <a:srgbClr val="002060"/>
                </a:solidFill>
              </a:rPr>
              <a:t> </a:t>
            </a:r>
            <a:r>
              <a:rPr lang="en-GB" sz="1900" dirty="0" smtClean="0">
                <a:solidFill>
                  <a:srgbClr val="002060"/>
                </a:solidFill>
              </a:rPr>
              <a:t>ones </a:t>
            </a:r>
            <a:r>
              <a:rPr lang="en-GB" sz="1900" dirty="0">
                <a:solidFill>
                  <a:srgbClr val="002060"/>
                </a:solidFill>
              </a:rPr>
              <a:t>(</a:t>
            </a:r>
            <a:r>
              <a:rPr lang="en-GB" sz="1900" dirty="0" smtClean="0">
                <a:solidFill>
                  <a:srgbClr val="002060"/>
                </a:solidFill>
              </a:rPr>
              <a:t>weight and the height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 of </a:t>
            </a:r>
            <a:r>
              <a:rPr lang="en-GB" sz="1900" dirty="0">
                <a:solidFill>
                  <a:srgbClr val="002060"/>
                </a:solidFill>
              </a:rPr>
              <a:t>a </a:t>
            </a:r>
            <a:r>
              <a:rPr lang="en-GB" sz="1900" dirty="0" smtClean="0">
                <a:solidFill>
                  <a:srgbClr val="002060"/>
                </a:solidFill>
              </a:rPr>
              <a:t>person).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For </a:t>
            </a:r>
            <a:r>
              <a:rPr lang="en-GB" sz="1900" i="1" dirty="0" smtClean="0">
                <a:solidFill>
                  <a:srgbClr val="002060"/>
                </a:solidFill>
              </a:rPr>
              <a:t>continuous </a:t>
            </a:r>
            <a:r>
              <a:rPr lang="en-GB" sz="1900" dirty="0">
                <a:solidFill>
                  <a:srgbClr val="002060"/>
                </a:solidFill>
              </a:rPr>
              <a:t>random variables, It makes more sense </a:t>
            </a:r>
            <a:r>
              <a:rPr lang="en-GB" sz="1900" dirty="0" smtClean="0">
                <a:solidFill>
                  <a:srgbClr val="002060"/>
                </a:solidFill>
              </a:rPr>
              <a:t>to </a:t>
            </a:r>
            <a:r>
              <a:rPr lang="en-GB" sz="1900" dirty="0">
                <a:solidFill>
                  <a:srgbClr val="002060"/>
                </a:solidFill>
              </a:rPr>
              <a:t>ask whether someone’s height falls into a given interval,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say </a:t>
            </a:r>
            <a:r>
              <a:rPr lang="en-GB" sz="1900" dirty="0">
                <a:solidFill>
                  <a:srgbClr val="002060"/>
                </a:solidFill>
              </a:rPr>
              <a:t>between 1.79 and 1.81 meters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In these cases we quantify the likelihood that we see a value as a density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In </a:t>
            </a:r>
            <a:r>
              <a:rPr lang="en-GB" sz="1900" dirty="0">
                <a:solidFill>
                  <a:srgbClr val="FB8072"/>
                </a:solidFill>
              </a:rPr>
              <a:t>the interval between any two different heights we have nonzero probability. 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8935606" y="310052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20690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Very often, we will want to consider more than one random variable at a time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ar-EG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As </a:t>
            </a:r>
            <a:r>
              <a:rPr lang="en-GB" sz="1900" dirty="0" smtClean="0">
                <a:solidFill>
                  <a:srgbClr val="FB8072"/>
                </a:solidFill>
              </a:rPr>
              <a:t>a</a:t>
            </a:r>
            <a:r>
              <a:rPr lang="en-US" sz="1900" dirty="0">
                <a:solidFill>
                  <a:srgbClr val="FB8072"/>
                </a:solidFill>
              </a:rPr>
              <a:t>n</a:t>
            </a:r>
            <a:r>
              <a:rPr lang="en-GB" sz="1900" dirty="0" smtClean="0">
                <a:solidFill>
                  <a:srgbClr val="FB8072"/>
                </a:solidFill>
              </a:rPr>
              <a:t> example</a:t>
            </a:r>
            <a:r>
              <a:rPr lang="en-GB" sz="1900" dirty="0">
                <a:solidFill>
                  <a:srgbClr val="FB8072"/>
                </a:solidFill>
              </a:rPr>
              <a:t>, images contain millions of pixels, thus millions of random variables.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And </a:t>
            </a:r>
            <a:r>
              <a:rPr lang="en-GB" sz="1900" dirty="0">
                <a:solidFill>
                  <a:srgbClr val="FB8072"/>
                </a:solidFill>
              </a:rPr>
              <a:t>in many cases images will come with a label, identifying objects in the image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br>
              <a:rPr lang="en-GB" sz="1900" dirty="0" smtClean="0">
                <a:solidFill>
                  <a:srgbClr val="FB8072"/>
                </a:solidFill>
              </a:rPr>
            </a:br>
            <a:endParaRPr lang="en-GB" sz="1900" dirty="0" smtClean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can </a:t>
            </a:r>
            <a:r>
              <a:rPr lang="en-GB" sz="1900" dirty="0" smtClean="0">
                <a:solidFill>
                  <a:srgbClr val="FB8072"/>
                </a:solidFill>
              </a:rPr>
              <a:t>think </a:t>
            </a:r>
            <a:r>
              <a:rPr lang="en-GB" sz="1900" dirty="0">
                <a:solidFill>
                  <a:srgbClr val="FB8072"/>
                </a:solidFill>
              </a:rPr>
              <a:t>of the </a:t>
            </a:r>
            <a:r>
              <a:rPr lang="en-GB" sz="1900" dirty="0" smtClean="0">
                <a:solidFill>
                  <a:srgbClr val="FB8072"/>
                </a:solidFill>
              </a:rPr>
              <a:t>label, location</a:t>
            </a:r>
            <a:r>
              <a:rPr lang="en-GB" sz="1900" dirty="0">
                <a:solidFill>
                  <a:srgbClr val="FB8072"/>
                </a:solidFill>
              </a:rPr>
              <a:t>, time, aperture, focal length, ISO, focus distance, and camera </a:t>
            </a:r>
            <a:r>
              <a:rPr lang="en-GB" sz="1900" dirty="0" smtClean="0">
                <a:solidFill>
                  <a:srgbClr val="FB8072"/>
                </a:solidFill>
              </a:rPr>
              <a:t>type as random 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variables.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pic>
        <p:nvPicPr>
          <p:cNvPr id="7170" name="Picture 2" descr="Pixels - Camera and Photoc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60" y="2817584"/>
            <a:ext cx="48101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65155" y="5484584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4"/>
              </a:rPr>
              <a:t>Image pixels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40623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8801980" y="1738630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89912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When we deal with multiple random variables, there are several quantities of interest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7" name="Oval 6"/>
          <p:cNvSpPr/>
          <p:nvPr/>
        </p:nvSpPr>
        <p:spPr>
          <a:xfrm>
            <a:off x="793102" y="1979642"/>
            <a:ext cx="2524960" cy="11601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</a:t>
            </a:r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774426" y="1979642"/>
            <a:ext cx="2524960" cy="1160109"/>
          </a:xfrm>
          <a:prstGeom prst="ellipse">
            <a:avLst/>
          </a:prstGeom>
          <a:solidFill>
            <a:srgbClr val="A7F3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8755750" y="2023687"/>
            <a:ext cx="2524960" cy="1160109"/>
          </a:xfrm>
          <a:prstGeom prst="ellipse">
            <a:avLst/>
          </a:prstGeom>
          <a:solidFill>
            <a:srgbClr val="2EE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788968" y="3878423"/>
            <a:ext cx="2524960" cy="1160109"/>
          </a:xfrm>
          <a:prstGeom prst="ellipse">
            <a:avLst/>
          </a:prstGeom>
          <a:solidFill>
            <a:srgbClr val="29D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4774426" y="3878422"/>
            <a:ext cx="2524960" cy="1160109"/>
          </a:xfrm>
          <a:prstGeom prst="ellipse">
            <a:avLst/>
          </a:prstGeom>
          <a:solidFill>
            <a:srgbClr val="37C6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8755750" y="3878422"/>
            <a:ext cx="2524960" cy="1160109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8964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8233" y="2847807"/>
                <a:ext cx="11485388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any values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joint probability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lets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us answer, what is the probability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simultaneously</a:t>
                </a:r>
                <a:r>
                  <a:rPr lang="en-GB" sz="1900" dirty="0">
                    <a:solidFill>
                      <a:srgbClr val="002060"/>
                    </a:solidFill>
                  </a:rPr>
                  <a:t>?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For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any values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This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has to be the case, since for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to </a:t>
                </a:r>
                <a:r>
                  <a:rPr lang="en-GB" sz="1900" dirty="0">
                    <a:solidFill>
                      <a:srgbClr val="FB8072"/>
                    </a:solidFill>
                  </a:rPr>
                  <a:t>happen,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has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to happen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also </a:t>
                </a:r>
                <a:r>
                  <a:rPr lang="en-GB" sz="1900" dirty="0">
                    <a:solidFill>
                      <a:srgbClr val="FB8072"/>
                    </a:solidFill>
                  </a:rPr>
                  <a:t>has to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happen </a:t>
                </a:r>
                <a:r>
                  <a:rPr lang="en-GB" sz="1900" dirty="0">
                    <a:solidFill>
                      <a:srgbClr val="FB8072"/>
                    </a:solidFill>
                  </a:rPr>
                  <a:t>(and vice versa).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cannot be more likely than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individually</a:t>
                </a:r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3" y="2847807"/>
                <a:ext cx="11485388" cy="1846659"/>
              </a:xfrm>
              <a:prstGeom prst="rect">
                <a:avLst/>
              </a:prstGeom>
              <a:blipFill>
                <a:blip r:embed="rId3"/>
                <a:stretch>
                  <a:fillRect l="-371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4898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8233" y="2847807"/>
                <a:ext cx="8639353" cy="1142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Joint probability brings us to an interesting ratio: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FB8072"/>
                    </a:solidFill>
                  </a:rPr>
                  <a:t>We call this ratio a conditional probability and denote it by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err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It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the probability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provided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has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occurred.</a:t>
                </a:r>
                <a:endParaRPr lang="en-US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3" y="2847807"/>
                <a:ext cx="8639353" cy="1142877"/>
              </a:xfrm>
              <a:prstGeom prst="rect">
                <a:avLst/>
              </a:prstGeom>
              <a:blipFill>
                <a:blip r:embed="rId3"/>
                <a:stretch>
                  <a:fillRect l="-494"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p:sp>
        <p:nvSpPr>
          <p:cNvPr id="18" name="Oval 17"/>
          <p:cNvSpPr/>
          <p:nvPr/>
        </p:nvSpPr>
        <p:spPr>
          <a:xfrm>
            <a:off x="1396822" y="4624648"/>
            <a:ext cx="1262478" cy="1082351"/>
          </a:xfrm>
          <a:prstGeom prst="ellipse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20653" y="4966771"/>
            <a:ext cx="644127" cy="606490"/>
          </a:xfrm>
          <a:prstGeom prst="ellipse">
            <a:avLst/>
          </a:prstGeom>
          <a:noFill/>
          <a:ln w="28575">
            <a:solidFill>
              <a:srgbClr val="FB8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1045" y="4122350"/>
            <a:ext cx="2174032" cy="208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00315" y="4624648"/>
            <a:ext cx="1262478" cy="1082351"/>
          </a:xfrm>
          <a:prstGeom prst="ellipse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8249" y="5568595"/>
            <a:ext cx="644127" cy="606490"/>
          </a:xfrm>
          <a:prstGeom prst="ellipse">
            <a:avLst/>
          </a:prstGeom>
          <a:noFill/>
          <a:ln w="28575">
            <a:solidFill>
              <a:srgbClr val="FB8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44538" y="4122350"/>
            <a:ext cx="2174032" cy="208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015588" y="4638524"/>
            <a:ext cx="1262478" cy="1082351"/>
          </a:xfrm>
          <a:prstGeom prst="ellipse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324763" y="5484500"/>
            <a:ext cx="644127" cy="606490"/>
          </a:xfrm>
          <a:prstGeom prst="ellipse">
            <a:avLst/>
          </a:prstGeom>
          <a:noFill/>
          <a:ln w="28575">
            <a:solidFill>
              <a:srgbClr val="FB8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559811" y="4136226"/>
            <a:ext cx="2174032" cy="208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8203" y="443605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07458" y="484108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B8072"/>
                </a:solidFill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803" y="456818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01579" y="576346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B8072"/>
                </a:solidFill>
              </a:rPr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74363" y="462847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76043" y="583452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B8072"/>
                </a:solidFill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61725" y="6236828"/>
                <a:ext cx="2843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0" dirty="0" smtClean="0">
                    <a:latin typeface="+mj-lt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known </a:t>
                </a:r>
                <a14:m>
                  <m:oMath xmlns:m="http://schemas.openxmlformats.org/officeDocument/2006/math">
                    <m:r>
                      <a:rPr lang="en-US">
                        <a:latin typeface="+mj-lt"/>
                      </a:rPr>
                      <m:t>𝐵</m:t>
                    </m:r>
                  </m:oMath>
                </a14:m>
                <a:r>
                  <a:rPr lang="en-US" dirty="0">
                    <a:latin typeface="+mj-lt"/>
                  </a:rPr>
                  <a:t> = 1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5" y="6236828"/>
                <a:ext cx="2843022" cy="369332"/>
              </a:xfrm>
              <a:prstGeom prst="rect">
                <a:avLst/>
              </a:prstGeom>
              <a:blipFill>
                <a:blip r:embed="rId4"/>
                <a:stretch>
                  <a:fillRect l="-1931" t="-8197" r="-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265218" y="6240883"/>
                <a:ext cx="2843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0" dirty="0" smtClean="0">
                    <a:latin typeface="+mj-lt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known </a:t>
                </a:r>
                <a14:m>
                  <m:oMath xmlns:m="http://schemas.openxmlformats.org/officeDocument/2006/math">
                    <m:r>
                      <a:rPr lang="en-US">
                        <a:latin typeface="+mj-lt"/>
                      </a:rPr>
                      <m:t>𝐵</m:t>
                    </m:r>
                  </m:oMath>
                </a14:m>
                <a:r>
                  <a:rPr lang="en-US" dirty="0">
                    <a:latin typeface="+mj-lt"/>
                  </a:rPr>
                  <a:t> = 0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218" y="6240883"/>
                <a:ext cx="2843022" cy="369332"/>
              </a:xfrm>
              <a:prstGeom prst="rect">
                <a:avLst/>
              </a:prstGeom>
              <a:blipFill>
                <a:blip r:embed="rId5"/>
                <a:stretch>
                  <a:fillRect l="-1931" t="-10000" r="-8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571364" y="6238724"/>
                <a:ext cx="4125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0" dirty="0" smtClean="0">
                    <a:latin typeface="+mj-lt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known </a:t>
                </a:r>
                <a14:m>
                  <m:oMath xmlns:m="http://schemas.openxmlformats.org/officeDocument/2006/math">
                    <m:r>
                      <a:rPr lang="en-US">
                        <a:latin typeface="+mj-lt"/>
                      </a:rPr>
                      <m:t>𝐵</m:t>
                    </m:r>
                  </m:oMath>
                </a14:m>
                <a:r>
                  <a:rPr lang="en-US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dirty="0">
                        <a:latin typeface="+mj-lt"/>
                      </a:rPr>
                      <m:t>𝑃</m:t>
                    </m:r>
                    <m:r>
                      <a:rPr lang="en-US" dirty="0">
                        <a:latin typeface="+mj-lt"/>
                      </a:rPr>
                      <m:t>(</m:t>
                    </m:r>
                    <m:r>
                      <a:rPr lang="en-US" dirty="0">
                        <a:latin typeface="+mj-lt"/>
                      </a:rPr>
                      <m:t>𝐴</m:t>
                    </m:r>
                    <m:r>
                      <a:rPr lang="en-US" dirty="0">
                        <a:latin typeface="+mj-lt"/>
                      </a:rPr>
                      <m:t>,</m:t>
                    </m:r>
                    <m:r>
                      <a:rPr lang="en-US" dirty="0">
                        <a:latin typeface="+mj-lt"/>
                      </a:rPr>
                      <m:t>𝐵</m:t>
                    </m:r>
                    <m:r>
                      <a:rPr lang="en-US" dirty="0">
                        <a:latin typeface="+mj-lt"/>
                      </a:rPr>
                      <m:t>)/</m:t>
                    </m:r>
                    <m:r>
                      <a:rPr lang="en-US" dirty="0">
                        <a:latin typeface="+mj-lt"/>
                      </a:rPr>
                      <m:t>𝑃</m:t>
                    </m:r>
                    <m:r>
                      <a:rPr lang="en-US" dirty="0">
                        <a:latin typeface="+mj-lt"/>
                      </a:rPr>
                      <m:t>(</m:t>
                    </m:r>
                    <m:r>
                      <a:rPr lang="en-US" dirty="0">
                        <a:latin typeface="+mj-lt"/>
                      </a:rPr>
                      <m:t>𝐵</m:t>
                    </m:r>
                    <m:r>
                      <a:rPr lang="en-US" dirty="0">
                        <a:latin typeface="+mj-lt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364" y="6238724"/>
                <a:ext cx="4125745" cy="369332"/>
              </a:xfrm>
              <a:prstGeom prst="rect">
                <a:avLst/>
              </a:prstGeom>
              <a:blipFill>
                <a:blip r:embed="rId6"/>
                <a:stretch>
                  <a:fillRect l="-11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6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8233" y="2847807"/>
                <a:ext cx="8730532" cy="2747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From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conditional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probabilities, we can derive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Bayes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’ theorem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>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It goes as follows: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FB8072"/>
                    </a:solidFill>
                  </a:rPr>
                  <a:t>By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construction, we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have the multiplication rule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FB8072"/>
                    </a:solidFill>
                  </a:rPr>
                  <a:t>By symmetry, this also holds for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FB8072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 Solving for one of the conditional variables we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get:</a:t>
                </a:r>
                <a:r>
                  <a:rPr lang="en-GB" sz="1900" dirty="0">
                    <a:solidFill>
                      <a:srgbClr val="FB8072"/>
                    </a:solidFill>
                  </a:rPr>
                  <a:t/>
                </a:r>
                <a:br>
                  <a:rPr lang="en-GB" sz="1900" dirty="0">
                    <a:solidFill>
                      <a:srgbClr val="FB8072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GB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GB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is a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joint distribution</a:t>
                </a:r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is a </a:t>
                </a:r>
                <a:r>
                  <a:rPr lang="en-GB" sz="1900" i="1" dirty="0" smtClean="0">
                    <a:solidFill>
                      <a:srgbClr val="FB8072"/>
                    </a:solidFill>
                  </a:rPr>
                  <a:t>conditional distribution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Such </a:t>
                </a:r>
                <a:r>
                  <a:rPr lang="en-GB" sz="1900" dirty="0">
                    <a:solidFill>
                      <a:srgbClr val="FB8072"/>
                    </a:solidFill>
                  </a:rPr>
                  <a:t>distributions can be evaluated for particular values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err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3" y="2847807"/>
                <a:ext cx="8730532" cy="2747868"/>
              </a:xfrm>
              <a:prstGeom prst="rect">
                <a:avLst/>
              </a:prstGeom>
              <a:blipFill>
                <a:blip r:embed="rId3"/>
                <a:stretch>
                  <a:fillRect l="-488" t="-1552" b="-2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p:pic>
        <p:nvPicPr>
          <p:cNvPr id="12292" name="Picture 4" descr="Bayesian Statistics and Naive Bayes Classifier Refresher | by Mark Rethana 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52" y="4609837"/>
            <a:ext cx="416333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32247" y="6581512"/>
            <a:ext cx="1184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5"/>
              </a:rPr>
              <a:t>Bayesian </a:t>
            </a:r>
            <a:r>
              <a:rPr lang="en-US" sz="1050" dirty="0">
                <a:hlinkClick r:id="rId5"/>
              </a:rPr>
              <a:t>Statistics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885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8233" y="2847807"/>
                <a:ext cx="12263037" cy="3139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Bayes’ theorem is very useful if we want to infer one thing from the other, say cause and effect.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One important operation that 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need is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marginalization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It is the operation of determining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amounts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to accounting for all possible choices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and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aggregating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joint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probabilities over all of them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:</a:t>
                </a:r>
                <a:r>
                  <a:rPr lang="en-GB" sz="1900" dirty="0">
                    <a:solidFill>
                      <a:srgbClr val="FB8072"/>
                    </a:solidFill>
                  </a:rPr>
                  <a:t/>
                </a:r>
                <a:br>
                  <a:rPr lang="en-GB" sz="1900" dirty="0">
                    <a:solidFill>
                      <a:srgbClr val="FB8072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190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GB" sz="1900" dirty="0">
                            <a:solidFill>
                              <a:srgbClr val="FB8072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US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>
                    <a:solidFill>
                      <a:srgbClr val="FB8072"/>
                    </a:solidFill>
                  </a:rPr>
                  <a:t>which is also known as the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sum rule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The probability or distribution as a result of marginalization is called a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marginal </a:t>
                </a:r>
                <a:r>
                  <a:rPr lang="en-GB" sz="1900" i="1" dirty="0" smtClean="0">
                    <a:solidFill>
                      <a:srgbClr val="FB8072"/>
                    </a:solidFill>
                  </a:rPr>
                  <a:t>probability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(</a:t>
                </a:r>
                <a:r>
                  <a:rPr lang="en-GB" sz="1900" i="1" dirty="0" smtClean="0">
                    <a:solidFill>
                      <a:srgbClr val="FB8072"/>
                    </a:solidFill>
                  </a:rPr>
                  <a:t>marginal distribution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3" y="2847807"/>
                <a:ext cx="12263037" cy="3139449"/>
              </a:xfrm>
              <a:prstGeom prst="rect">
                <a:avLst/>
              </a:prstGeom>
              <a:blipFill>
                <a:blip r:embed="rId3"/>
                <a:stretch>
                  <a:fillRect l="-348" t="-971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466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1298" y="2636955"/>
                <a:ext cx="7927235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Two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random variables 𝐴 and 𝐵 being independent means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that 𝑃</a:t>
                </a:r>
                <a:r>
                  <a:rPr lang="en-GB" sz="1900" dirty="0">
                    <a:solidFill>
                      <a:srgbClr val="002060"/>
                    </a:solidFill>
                  </a:rPr>
                  <a:t>(𝐵∣𝐴)=𝑃(𝐵).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We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can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express it as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⊥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From </a:t>
                </a:r>
                <a:r>
                  <a:rPr lang="en-GB" sz="1900" dirty="0">
                    <a:solidFill>
                      <a:srgbClr val="FB8072"/>
                    </a:solidFill>
                  </a:rPr>
                  <a:t>Bayes’ theorem, it follows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that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also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900" b="0" i="0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For instance, two successive rolls of a die are independent.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2636955"/>
                <a:ext cx="7927235" cy="1261884"/>
              </a:xfrm>
              <a:prstGeom prst="rect">
                <a:avLst/>
              </a:prstGeom>
              <a:blipFill>
                <a:blip r:embed="rId3"/>
                <a:stretch>
                  <a:fillRect l="-615" t="-3382" r="-538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21298" y="4110146"/>
                <a:ext cx="11538030" cy="272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all the other cases we call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dependent.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Two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random variables are independent if and only if their joint distribution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product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their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individual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distributions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 i.e</a:t>
                </a:r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US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random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variables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𝑐𝑜𝑛𝑑𝑖𝑡𝑖𝑜𝑛𝑎𝑙𝑙𝑦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𝑖𝑛𝑑𝑒𝑝𝑒𝑛𝑑𝑒𝑛𝑡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given another random 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only if 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This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expressed as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FB8072"/>
                        </a:solidFill>
                      </a:rPr>
                      <m:t>𝐴</m:t>
                    </m:r>
                    <m:r>
                      <a:rPr lang="en-GB" sz="1900" dirty="0">
                        <a:solidFill>
                          <a:srgbClr val="FB8072"/>
                        </a:solidFill>
                      </a:rPr>
                      <m:t>⊥</m:t>
                    </m:r>
                    <m:r>
                      <a:rPr lang="en-GB" sz="1900" dirty="0">
                        <a:solidFill>
                          <a:srgbClr val="FB8072"/>
                        </a:solidFill>
                      </a:rPr>
                      <m:t>𝐵</m:t>
                    </m:r>
                    <m:r>
                      <a:rPr lang="en-GB" sz="1900" dirty="0">
                        <a:solidFill>
                          <a:srgbClr val="FB8072"/>
                        </a:solidFill>
                      </a:rPr>
                      <m:t>∣</m:t>
                    </m:r>
                    <m:r>
                      <a:rPr lang="en-GB" sz="1900" dirty="0">
                        <a:solidFill>
                          <a:srgbClr val="FB8072"/>
                        </a:solidFill>
                      </a:rPr>
                      <m:t>𝐶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en-GB" sz="1900" dirty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4110146"/>
                <a:ext cx="11538030" cy="2723823"/>
              </a:xfrm>
              <a:prstGeom prst="rect">
                <a:avLst/>
              </a:prstGeom>
              <a:blipFill>
                <a:blip r:embed="rId4"/>
                <a:stretch>
                  <a:fillRect l="-423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238" y="2636955"/>
            <a:ext cx="3324225" cy="2343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18303" y="4957835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hlinkClick r:id="rId6"/>
              </a:rPr>
              <a:t>Definition </a:t>
            </a:r>
            <a:r>
              <a:rPr lang="en-GB" sz="1050" dirty="0">
                <a:hlinkClick r:id="rId6"/>
              </a:rPr>
              <a:t>of Dependent Event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209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8233" y="2847807"/>
            <a:ext cx="1195673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Assume </a:t>
            </a:r>
            <a:r>
              <a:rPr lang="en-GB" sz="1900" dirty="0">
                <a:solidFill>
                  <a:srgbClr val="002060"/>
                </a:solidFill>
              </a:rPr>
              <a:t>that a doctor administers an HIV test to a patient. This test is fairly accurate and it fails only with 1%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probability </a:t>
            </a:r>
            <a:r>
              <a:rPr lang="en-GB" sz="1900" dirty="0">
                <a:solidFill>
                  <a:srgbClr val="002060"/>
                </a:solidFill>
              </a:rPr>
              <a:t>if the patient is healthy but reporting him as diseased. Moreover, it never fails to detect HIV if the </a:t>
            </a:r>
            <a:r>
              <a:rPr lang="en-GB" sz="1900" dirty="0" smtClean="0">
                <a:solidFill>
                  <a:srgbClr val="002060"/>
                </a:solidFill>
              </a:rPr>
              <a:t>patient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actually </a:t>
            </a:r>
            <a:r>
              <a:rPr lang="en-GB" sz="1900" dirty="0">
                <a:solidFill>
                  <a:srgbClr val="002060"/>
                </a:solidFill>
              </a:rPr>
              <a:t>has it</a:t>
            </a:r>
            <a:r>
              <a:rPr lang="en-GB" sz="1900" dirty="0" smtClean="0">
                <a:solidFill>
                  <a:srgbClr val="002060"/>
                </a:solidFill>
              </a:rPr>
              <a:t>. 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91893"/>
                  </p:ext>
                </p:extLst>
              </p:nvPr>
            </p:nvGraphicFramePr>
            <p:xfrm>
              <a:off x="1831404" y="3970002"/>
              <a:ext cx="8127999" cy="112268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54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effectLst/>
                          </a:endParaRPr>
                        </a:p>
                      </a:txBody>
                      <a:tcPr marL="137160" marR="182880" marB="60960" anchor="b"/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∣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𝐻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91893"/>
                  </p:ext>
                </p:extLst>
              </p:nvPr>
            </p:nvGraphicFramePr>
            <p:xfrm>
              <a:off x="1831404" y="3970002"/>
              <a:ext cx="8127999" cy="112268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7937" r="-10067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82880" marB="60960" anchor="b">
                        <a:blipFill>
                          <a:blip r:embed="rId3"/>
                          <a:stretch>
                            <a:fillRect l="-200000" t="-7937" r="-449" b="-2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11475" r="-200225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11475" r="-10067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1475" r="-449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11475" r="-200225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11475" r="-10067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11475" r="-449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766920" y="5118423"/>
                <a:ext cx="22569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 smtClean="0"/>
                  <a:t>Conditional probability of 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sz="105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050" dirty="0"/>
                  <a:t>.</a:t>
                </a:r>
                <a:endParaRPr lang="en-US" sz="105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920" y="5118423"/>
                <a:ext cx="2256965" cy="253916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8233" y="5376831"/>
                <a:ext cx="1193031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Let us work out the probability of the patient having HIV if the test comes back positive, i.e.,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Assume that the population is quite healthy, e.g.,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0015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3" y="5376831"/>
                <a:ext cx="11930317" cy="677108"/>
              </a:xfrm>
              <a:prstGeom prst="rect">
                <a:avLst/>
              </a:prstGeom>
              <a:blipFill>
                <a:blip r:embed="rId5"/>
                <a:stretch>
                  <a:fillRect l="-358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9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282785"/>
                  </p:ext>
                </p:extLst>
              </p:nvPr>
            </p:nvGraphicFramePr>
            <p:xfrm>
              <a:off x="6622681" y="2466088"/>
              <a:ext cx="5405271" cy="923088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801757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1801757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1801757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16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</a:endParaRPr>
                        </a:p>
                      </a:txBody>
                      <a:tcPr marL="137160" marR="182880" marB="60960" anchor="b"/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3034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3034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∣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𝐻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282785"/>
                  </p:ext>
                </p:extLst>
              </p:nvPr>
            </p:nvGraphicFramePr>
            <p:xfrm>
              <a:off x="6622681" y="2466088"/>
              <a:ext cx="5405271" cy="923088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801757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1801757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1801757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16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38" r="-100338" b="-1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82880" marB="60960" anchor="b">
                        <a:blipFill>
                          <a:blip r:embed="rId3"/>
                          <a:stretch>
                            <a:fillRect l="-200338" r="-338" b="-1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3034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" t="-104000" r="-200338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38" t="-104000" r="-100338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38" t="-104000" r="-338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3034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" t="-204000" r="-20033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38" t="-204000" r="-10033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38" t="-204000" r="-33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21298" y="3150091"/>
                <a:ext cx="4836709" cy="558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9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endChr m:val="|"/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0" i="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sz="190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9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9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9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9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9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9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9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900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0" i="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 b="0" i="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sz="1900" b="0" i="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900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900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3150091"/>
                <a:ext cx="4836709" cy="5581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loud Callout 5"/>
              <p:cNvSpPr/>
              <p:nvPr/>
            </p:nvSpPr>
            <p:spPr>
              <a:xfrm>
                <a:off x="4140443" y="2400103"/>
                <a:ext cx="2276669" cy="671800"/>
              </a:xfrm>
              <a:prstGeom prst="cloudCallout">
                <a:avLst>
                  <a:gd name="adj1" fmla="val -60244"/>
                  <a:gd name="adj2" fmla="val 5170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443" y="2400103"/>
                <a:ext cx="2276669" cy="671800"/>
              </a:xfrm>
              <a:prstGeom prst="cloudCallout">
                <a:avLst>
                  <a:gd name="adj1" fmla="val -60244"/>
                  <a:gd name="adj2" fmla="val 51703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21298" y="3841011"/>
                <a:ext cx="819609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unknown.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So, apply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marginalization and the multiplication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rule.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3841011"/>
                <a:ext cx="8196090" cy="384721"/>
              </a:xfrm>
              <a:prstGeom prst="rect">
                <a:avLst/>
              </a:prstGeom>
              <a:blipFill>
                <a:blip r:embed="rId6"/>
                <a:stretch>
                  <a:fillRect l="-595"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21298" y="4771527"/>
                <a:ext cx="8130174" cy="100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900" b="0" dirty="0" smtClean="0">
                    <a:solidFill>
                      <a:srgbClr val="002060"/>
                    </a:solidFill>
                  </a:rPr>
                  <a:t/>
                </a:r>
                <a:br>
                  <a:rPr lang="en-US" sz="1900" b="0" dirty="0" smtClean="0">
                    <a:solidFill>
                      <a:srgbClr val="002060"/>
                    </a:solidFill>
                  </a:rPr>
                </a:br>
                <a:r>
                  <a:rPr lang="en-US" sz="1900" b="0" dirty="0" smtClean="0">
                    <a:solidFill>
                      <a:srgbClr val="002060"/>
                    </a:solidFill>
                  </a:rPr>
                  <a:t>	         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19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900" b="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900" b="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r>
                  <a:rPr lang="en-US" sz="1900" b="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	         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0015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0015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011485</m:t>
                    </m:r>
                  </m:oMath>
                </a14:m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4771527"/>
                <a:ext cx="8130174" cy="1005212"/>
              </a:xfrm>
              <a:prstGeom prst="rect">
                <a:avLst/>
              </a:prstGeom>
              <a:blipFill>
                <a:blip r:embed="rId7"/>
                <a:stretch>
                  <a:fillRect l="-600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loud Callout 15"/>
              <p:cNvSpPr/>
              <p:nvPr/>
            </p:nvSpPr>
            <p:spPr>
              <a:xfrm>
                <a:off x="7020226" y="4283189"/>
                <a:ext cx="2278725" cy="695952"/>
              </a:xfrm>
              <a:prstGeom prst="cloudCallout">
                <a:avLst>
                  <a:gd name="adj1" fmla="val -105500"/>
                  <a:gd name="adj2" fmla="val 3841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6" name="Cloud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26" y="4283189"/>
                <a:ext cx="2278725" cy="695952"/>
              </a:xfrm>
              <a:prstGeom prst="cloudCallout">
                <a:avLst>
                  <a:gd name="adj1" fmla="val -105500"/>
                  <a:gd name="adj2" fmla="val 38418"/>
                </a:avLst>
              </a:prstGeom>
              <a:blipFill>
                <a:blip r:embed="rId8"/>
                <a:stretch>
                  <a:fillRect t="-63248" b="-8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loud Callout 17"/>
              <p:cNvSpPr/>
              <p:nvPr/>
            </p:nvSpPr>
            <p:spPr>
              <a:xfrm>
                <a:off x="8469581" y="5359319"/>
                <a:ext cx="2278725" cy="695952"/>
              </a:xfrm>
              <a:prstGeom prst="cloudCallout">
                <a:avLst>
                  <a:gd name="adj1" fmla="val -73152"/>
                  <a:gd name="adj2" fmla="val -527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8" name="Cloud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581" y="5359319"/>
                <a:ext cx="2278725" cy="695952"/>
              </a:xfrm>
              <a:prstGeom prst="cloudCallout">
                <a:avLst>
                  <a:gd name="adj1" fmla="val -73152"/>
                  <a:gd name="adj2" fmla="val -52749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21298" y="6009077"/>
                <a:ext cx="4940648" cy="51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So,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0015</m:t>
                        </m:r>
                      </m:num>
                      <m:den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011485</m:t>
                        </m:r>
                      </m:den>
                    </m:f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1306</m:t>
                    </m:r>
                  </m:oMath>
                </a14:m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6009077"/>
                <a:ext cx="4940648" cy="512000"/>
              </a:xfrm>
              <a:prstGeom prst="rect">
                <a:avLst/>
              </a:prstGeom>
              <a:blipFill>
                <a:blip r:embed="rId10"/>
                <a:stretch>
                  <a:fillRect l="-98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8233" y="2847807"/>
            <a:ext cx="37559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For another diagnostic, we have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2142949"/>
                  </p:ext>
                </p:extLst>
              </p:nvPr>
            </p:nvGraphicFramePr>
            <p:xfrm>
              <a:off x="1896718" y="3344498"/>
              <a:ext cx="8127999" cy="112268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54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effectLst/>
                          </a:endParaRPr>
                        </a:p>
                      </a:txBody>
                      <a:tcPr marL="137160" marR="182880" marB="60960" anchor="b"/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∣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𝐻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97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2142949"/>
                  </p:ext>
                </p:extLst>
              </p:nvPr>
            </p:nvGraphicFramePr>
            <p:xfrm>
              <a:off x="1896718" y="3344498"/>
              <a:ext cx="8127999" cy="112268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7937" r="-10067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82880" marB="60960" anchor="b">
                        <a:blipFill>
                          <a:blip r:embed="rId3"/>
                          <a:stretch>
                            <a:fillRect l="-200000" t="-7937" r="-449" b="-2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11475" r="-200225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11475" r="-10067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1475" r="-449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11475" r="-200225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11475" r="-10067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11475" r="-449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82945" y="4506899"/>
                <a:ext cx="22569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 smtClean="0"/>
                  <a:t>Conditional probability of 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EG" sz="105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050" dirty="0"/>
                  <a:t>.</a:t>
                </a:r>
                <a:endParaRPr lang="en-US" sz="105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945" y="4506899"/>
                <a:ext cx="2256965" cy="25391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8233" y="5113684"/>
            <a:ext cx="1151103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Let us work out the requisite probabilities to invoke Bayes’ theorem by assuming the conditional </a:t>
            </a:r>
            <a:r>
              <a:rPr lang="en-GB" sz="1900" dirty="0" smtClean="0">
                <a:solidFill>
                  <a:srgbClr val="002060"/>
                </a:solidFill>
              </a:rPr>
              <a:t>independence</a:t>
            </a:r>
            <a:endParaRPr lang="en-GB" sz="1900" dirty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036395"/>
                  </p:ext>
                </p:extLst>
              </p:nvPr>
            </p:nvGraphicFramePr>
            <p:xfrm>
              <a:off x="7119256" y="2375111"/>
              <a:ext cx="4908696" cy="888876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636232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04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</a:endParaRPr>
                        </a:p>
                      </a:txBody>
                      <a:tcPr marL="137160" marR="182880" marB="60960" anchor="b"/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∣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𝐻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97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036395"/>
                  </p:ext>
                </p:extLst>
              </p:nvPr>
            </p:nvGraphicFramePr>
            <p:xfrm>
              <a:off x="7119256" y="2375111"/>
              <a:ext cx="4908696" cy="888876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636232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04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r="-100372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82880" marB="60960" anchor="b">
                        <a:blipFill>
                          <a:blip r:embed="rId3"/>
                          <a:stretch>
                            <a:fillRect l="-200000" r="-372" b="-19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2041" r="-2003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041" r="-1003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2041" r="-37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6250" r="-200372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6250" r="-100372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6250" r="-372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21298" y="3402026"/>
                <a:ext cx="4856073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03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0003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3402026"/>
                <a:ext cx="4856073" cy="969496"/>
              </a:xfrm>
              <a:prstGeom prst="rect">
                <a:avLst/>
              </a:prstGeom>
              <a:blipFill>
                <a:blip r:embed="rId4"/>
                <a:stretch>
                  <a:fillRect l="-1005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loud Callout 19"/>
              <p:cNvSpPr/>
              <p:nvPr/>
            </p:nvSpPr>
            <p:spPr>
              <a:xfrm>
                <a:off x="3352536" y="2568110"/>
                <a:ext cx="3249669" cy="695952"/>
              </a:xfrm>
              <a:prstGeom prst="cloudCallout">
                <a:avLst>
                  <a:gd name="adj1" fmla="val -47788"/>
                  <a:gd name="adj2" fmla="val 1000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Cloud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536" y="2568110"/>
                <a:ext cx="3249669" cy="695952"/>
              </a:xfrm>
              <a:prstGeom prst="cloudCallout">
                <a:avLst>
                  <a:gd name="adj1" fmla="val -47788"/>
                  <a:gd name="adj2" fmla="val 10009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977371" y="3342466"/>
                <a:ext cx="4793876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EG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EG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EG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98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98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371" y="3342466"/>
                <a:ext cx="4793876" cy="969496"/>
              </a:xfrm>
              <a:prstGeom prst="rect">
                <a:avLst/>
              </a:prstGeom>
              <a:blipFill>
                <a:blip r:embed="rId6"/>
                <a:stretch>
                  <a:fillRect l="-889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loud Callout 21"/>
              <p:cNvSpPr/>
              <p:nvPr/>
            </p:nvSpPr>
            <p:spPr>
              <a:xfrm>
                <a:off x="3352535" y="2568035"/>
                <a:ext cx="3249669" cy="695952"/>
              </a:xfrm>
              <a:prstGeom prst="cloudCallout">
                <a:avLst>
                  <a:gd name="adj1" fmla="val 9638"/>
                  <a:gd name="adj2" fmla="val 10545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535" y="2568035"/>
                <a:ext cx="3249669" cy="695952"/>
              </a:xfrm>
              <a:prstGeom prst="cloudCallout">
                <a:avLst>
                  <a:gd name="adj1" fmla="val 9638"/>
                  <a:gd name="adj2" fmla="val 105452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21297" y="4575133"/>
                <a:ext cx="9339943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GB" sz="1900" dirty="0" err="1" smtClean="0">
                    <a:solidFill>
                      <a:srgbClr val="002060"/>
                    </a:solidFill>
                  </a:rPr>
                  <a:t>pply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marginalization and the multiplication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rule.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00176955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900" dirty="0">
                  <a:solidFill>
                    <a:srgbClr val="FB807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7" y="4575133"/>
                <a:ext cx="9339943" cy="1846659"/>
              </a:xfrm>
              <a:prstGeom prst="rect">
                <a:avLst/>
              </a:prstGeom>
              <a:blipFill>
                <a:blip r:embed="rId8"/>
                <a:stretch>
                  <a:fillRect l="-522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loud Callout 24"/>
              <p:cNvSpPr/>
              <p:nvPr/>
            </p:nvSpPr>
            <p:spPr>
              <a:xfrm>
                <a:off x="6602204" y="4575679"/>
                <a:ext cx="1995960" cy="483400"/>
              </a:xfrm>
              <a:prstGeom prst="cloudCallout">
                <a:avLst>
                  <a:gd name="adj1" fmla="val -68116"/>
                  <a:gd name="adj2" fmla="val 8083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" name="Cloud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204" y="4575679"/>
                <a:ext cx="1995960" cy="483400"/>
              </a:xfrm>
              <a:prstGeom prst="cloudCallout">
                <a:avLst>
                  <a:gd name="adj1" fmla="val -68116"/>
                  <a:gd name="adj2" fmla="val 80835"/>
                </a:avLst>
              </a:prstGeom>
              <a:blipFill>
                <a:blip r:embed="rId9"/>
                <a:stretch>
                  <a:fillRect t="-84259" r="-1531" b="-8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Probability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104994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Machine </a:t>
            </a:r>
            <a:r>
              <a:rPr lang="en-GB" sz="1900" dirty="0">
                <a:solidFill>
                  <a:srgbClr val="002060"/>
                </a:solidFill>
              </a:rPr>
              <a:t>learning is all about making predictions.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P</a:t>
            </a:r>
            <a:r>
              <a:rPr lang="en-GB" sz="1900" dirty="0" smtClean="0">
                <a:solidFill>
                  <a:srgbClr val="FB8072"/>
                </a:solidFill>
              </a:rPr>
              <a:t>redict </a:t>
            </a:r>
            <a:r>
              <a:rPr lang="en-GB" sz="1900" dirty="0">
                <a:solidFill>
                  <a:srgbClr val="FB8072"/>
                </a:solidFill>
              </a:rPr>
              <a:t>the probability of a patient suffering a heart attack in the next year, given their clinical history</a:t>
            </a:r>
            <a:r>
              <a:rPr lang="en-GB" sz="1900" dirty="0" smtClean="0">
                <a:solidFill>
                  <a:srgbClr val="FB8072"/>
                </a:solidFill>
              </a:rPr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Anomaly detection.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Reinforcement learning.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Recommender systems.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endParaRPr lang="en-GB" sz="1900" dirty="0" smtClean="0">
              <a:solidFill>
                <a:srgbClr val="FB807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Probability gives us a formal way of reasoning about our level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of </a:t>
            </a:r>
            <a:r>
              <a:rPr lang="en-GB" sz="1900" dirty="0">
                <a:solidFill>
                  <a:srgbClr val="002060"/>
                </a:solidFill>
              </a:rPr>
              <a:t>certainty.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96334" y="5064748"/>
            <a:ext cx="30684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hlinkClick r:id="rId3"/>
              </a:rPr>
              <a:t>Src</a:t>
            </a:r>
            <a:r>
              <a:rPr lang="en-US" sz="1050" dirty="0">
                <a:hlinkClick r:id="rId3"/>
              </a:rPr>
              <a:t>: https://www.wikihow.com/Calculate-Probability</a:t>
            </a:r>
            <a:endParaRPr lang="en-US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819" y="1778623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036395"/>
                  </p:ext>
                </p:extLst>
              </p:nvPr>
            </p:nvGraphicFramePr>
            <p:xfrm>
              <a:off x="7119256" y="2375111"/>
              <a:ext cx="4908696" cy="888876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636232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04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</a:endParaRPr>
                        </a:p>
                      </a:txBody>
                      <a:tcPr marL="137160" marR="182880" marB="60960" anchor="b"/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∣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𝐻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97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036395"/>
                  </p:ext>
                </p:extLst>
              </p:nvPr>
            </p:nvGraphicFramePr>
            <p:xfrm>
              <a:off x="7119256" y="2375111"/>
              <a:ext cx="4908696" cy="888876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636232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04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r="-100372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82880" marB="60960" anchor="b">
                        <a:blipFill>
                          <a:blip r:embed="rId3"/>
                          <a:stretch>
                            <a:fillRect l="-200000" r="-372" b="-19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2041" r="-2003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041" r="-1003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2041" r="-37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6250" r="-200372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6250" r="-100372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6250" r="-372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21298" y="3629018"/>
                <a:ext cx="12043810" cy="246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the end, the probability of the patient having HIV given both positive tests is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/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8307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US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second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test allowed us to gain much higher confidence that not all is well.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Despite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second test being considerably less accurate than the first one, it still significantly improved our estimate.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3629018"/>
                <a:ext cx="12043810" cy="2461956"/>
              </a:xfrm>
              <a:prstGeom prst="rect">
                <a:avLst/>
              </a:prstGeom>
              <a:blipFill>
                <a:blip r:embed="rId4"/>
                <a:stretch>
                  <a:fillRect l="-405" t="-1238" b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8912617" y="3802581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Expectation and Variance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7188378" cy="1386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expectation</a:t>
                </a:r>
                <a:r>
                  <a:rPr lang="en-GB" sz="1900" dirty="0">
                    <a:solidFill>
                      <a:srgbClr val="002060"/>
                    </a:solidFill>
                  </a:rPr>
                  <a:t> (or average) of the random 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denoted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𝑥𝑃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7188378" cy="1386662"/>
              </a:xfrm>
              <a:prstGeom prst="rect">
                <a:avLst/>
              </a:prstGeom>
              <a:blipFill>
                <a:blip r:embed="rId3"/>
                <a:stretch>
                  <a:fillRect l="-593" t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30629" y="2503796"/>
                <a:ext cx="11331564" cy="1386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When the input of a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random variable drawn from the distribution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with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different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values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expectation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computed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503796"/>
                <a:ext cx="11331564" cy="1386662"/>
              </a:xfrm>
              <a:prstGeom prst="rect">
                <a:avLst/>
              </a:prstGeom>
              <a:blipFill>
                <a:blip r:embed="rId4"/>
                <a:stretch>
                  <a:fillRect l="-377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3509" y="4006105"/>
                <a:ext cx="1204849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measure by how much the random 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deviates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from its expectation. This can be quantified by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variance</a:t>
                </a:r>
                <a:r>
                  <a:rPr lang="en-GB" sz="1900" dirty="0">
                    <a:solidFill>
                      <a:srgbClr val="002060"/>
                    </a:solidFill>
                  </a:rPr>
                  <a:t/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/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  				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9" y="4006105"/>
                <a:ext cx="12048491" cy="969496"/>
              </a:xfrm>
              <a:prstGeom prst="rect">
                <a:avLst/>
              </a:prstGeom>
              <a:blipFill>
                <a:blip r:embed="rId5"/>
                <a:stretch>
                  <a:fillRect l="-405" t="-3145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3509" y="5091248"/>
            <a:ext cx="572829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i="1" dirty="0" smtClean="0">
                <a:solidFill>
                  <a:srgbClr val="002060"/>
                </a:solidFill>
              </a:rPr>
              <a:t>Standard deviation </a:t>
            </a:r>
            <a:r>
              <a:rPr lang="en-GB" sz="1900" dirty="0" smtClean="0">
                <a:solidFill>
                  <a:srgbClr val="002060"/>
                </a:solidFill>
              </a:rPr>
              <a:t>is the square root of the variance.</a:t>
            </a:r>
            <a:endParaRPr lang="en-GB" sz="1900" i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0629" y="5591616"/>
                <a:ext cx="11819646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variance of a function of a random variable measures by how much the function deviates from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expectation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function, as different values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x of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random variable are sampled from its distribution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5591616"/>
                <a:ext cx="11819646" cy="969496"/>
              </a:xfrm>
              <a:prstGeom prst="rect">
                <a:avLst/>
              </a:prstGeom>
              <a:blipFill>
                <a:blip r:embed="rId6"/>
                <a:stretch>
                  <a:fillRect l="-361" t="-3145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6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Summary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3050884"/>
            <a:ext cx="1143300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We can sample from probability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We can </a:t>
            </a:r>
            <a:r>
              <a:rPr lang="en-GB" sz="1900" b="1" dirty="0" err="1">
                <a:solidFill>
                  <a:srgbClr val="002060"/>
                </a:solidFill>
              </a:rPr>
              <a:t>analyze</a:t>
            </a:r>
            <a:r>
              <a:rPr lang="en-GB" sz="1900" b="1" dirty="0">
                <a:solidFill>
                  <a:srgbClr val="002060"/>
                </a:solidFill>
              </a:rPr>
              <a:t> multiple random variables using joint distribution, conditional distribution, Bayes’ theorem, </a:t>
            </a:r>
            <a:r>
              <a:rPr lang="en-GB" sz="1900" b="1" dirty="0" smtClean="0">
                <a:solidFill>
                  <a:srgbClr val="002060"/>
                </a:solidFill>
              </a:rPr>
              <a:t/>
            </a:r>
            <a:br>
              <a:rPr lang="en-GB" sz="1900" b="1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marginalization</a:t>
            </a:r>
            <a:r>
              <a:rPr lang="en-GB" sz="1900" b="1" dirty="0">
                <a:solidFill>
                  <a:srgbClr val="002060"/>
                </a:solidFill>
              </a:rPr>
              <a:t>, and independence assumptions.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Expectation and variance offer useful measures to summarize key characteristics of probability distributions.</a:t>
            </a:r>
            <a:endParaRPr lang="en-GB" sz="19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8912617" y="241713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02055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Say that we cast a die and want to know what the chance is of seeing a 1 rather than another digit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Formally we state that  1  occurs with probability </a:t>
            </a:r>
            <a:r>
              <a:rPr lang="en-GB" sz="1900" dirty="0" smtClean="0">
                <a:solidFill>
                  <a:srgbClr val="FB8072"/>
                </a:solidFill>
              </a:rPr>
              <a:t>1/6.</a:t>
            </a:r>
            <a:endParaRPr lang="en-GB" sz="1900" dirty="0">
              <a:solidFill>
                <a:srgbClr val="FB807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629" y="4937973"/>
            <a:ext cx="114526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only way to investigate the die is by casting it many times and recording the outcomes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Given these outcomes, we want to investigate the probability of observing each outcome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F</a:t>
            </a:r>
            <a:r>
              <a:rPr lang="en-GB" sz="1900" dirty="0" smtClean="0">
                <a:solidFill>
                  <a:srgbClr val="FB8072"/>
                </a:solidFill>
              </a:rPr>
              <a:t>or </a:t>
            </a:r>
            <a:r>
              <a:rPr lang="en-GB" sz="1900" dirty="0">
                <a:solidFill>
                  <a:srgbClr val="FB8072"/>
                </a:solidFill>
              </a:rPr>
              <a:t>each </a:t>
            </a:r>
            <a:r>
              <a:rPr lang="en-GB" sz="1900" dirty="0" smtClean="0">
                <a:solidFill>
                  <a:srgbClr val="FB8072"/>
                </a:solidFill>
              </a:rPr>
              <a:t>value, </a:t>
            </a:r>
            <a:r>
              <a:rPr lang="en-GB" sz="1900" dirty="0">
                <a:solidFill>
                  <a:srgbClr val="FB8072"/>
                </a:solidFill>
              </a:rPr>
              <a:t>take the individual count for that value and to divide it by the total number of tosses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As </a:t>
            </a:r>
            <a:r>
              <a:rPr lang="en-GB" sz="1900" dirty="0">
                <a:solidFill>
                  <a:srgbClr val="FB8072"/>
                </a:solidFill>
              </a:rPr>
              <a:t>the number of tosses grows this estimate will draw closer and closer to the true underlying probability. </a:t>
            </a:r>
            <a:endParaRPr lang="en-GB" sz="1900" dirty="0">
              <a:solidFill>
                <a:srgbClr val="FB8072"/>
              </a:solidFill>
            </a:endParaRPr>
          </a:p>
        </p:txBody>
      </p:sp>
      <p:pic>
        <p:nvPicPr>
          <p:cNvPr id="2051" name="Picture 3" descr="500+ Dice Pictures [HD] | Download Free Images on Unsplas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29" y="1678595"/>
            <a:ext cx="3839616" cy="28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358123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Import </a:t>
            </a:r>
            <a:r>
              <a:rPr lang="en-GB" sz="1900" dirty="0">
                <a:solidFill>
                  <a:srgbClr val="002060"/>
                </a:solidFill>
              </a:rPr>
              <a:t>the necessary packages.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409" y="1526653"/>
            <a:ext cx="10714653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F92672"/>
                </a:solidFill>
                <a:latin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inline</a:t>
            </a: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d2l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d2l</a:t>
            </a: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random</a:t>
            </a: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npx.set_np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8" y="3491844"/>
            <a:ext cx="1082347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Next, we will want to be able to cast the die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Sampling</a:t>
            </a:r>
            <a:r>
              <a:rPr lang="en-GB" sz="1900" dirty="0" smtClean="0">
                <a:solidFill>
                  <a:srgbClr val="FB8072"/>
                </a:solidFill>
              </a:rPr>
              <a:t>: the </a:t>
            </a:r>
            <a:r>
              <a:rPr lang="en-GB" sz="1900" dirty="0">
                <a:solidFill>
                  <a:srgbClr val="FB8072"/>
                </a:solidFill>
              </a:rPr>
              <a:t>process of drawing examples from probability </a:t>
            </a:r>
            <a:r>
              <a:rPr lang="en-GB" sz="1900" dirty="0" smtClean="0">
                <a:solidFill>
                  <a:srgbClr val="FB8072"/>
                </a:solidFill>
              </a:rPr>
              <a:t>distributions.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Multinomial distribution: The distribution that assigns probabilities to a number of discrete </a:t>
            </a:r>
            <a:r>
              <a:rPr lang="en-GB" sz="1900" dirty="0" smtClean="0">
                <a:solidFill>
                  <a:srgbClr val="FB8072"/>
                </a:solidFill>
              </a:rPr>
              <a:t>choices.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628" y="5103092"/>
            <a:ext cx="7989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You </a:t>
            </a:r>
            <a:r>
              <a:rPr lang="en-GB" sz="1900" dirty="0" smtClean="0">
                <a:solidFill>
                  <a:srgbClr val="002060"/>
                </a:solidFill>
              </a:rPr>
              <a:t>can </a:t>
            </a:r>
            <a:r>
              <a:rPr lang="en-GB" sz="1900" dirty="0">
                <a:solidFill>
                  <a:srgbClr val="002060"/>
                </a:solidFill>
              </a:rPr>
              <a:t>think of distribution as just an assignment of probabilities to events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710418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To draw a single sample, we simply pass in a vector of probabilities.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409" y="1526653"/>
            <a:ext cx="1071465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fair_probs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1.0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6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6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np.random.multinomial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fair_probs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8" y="2248557"/>
                <a:ext cx="1173827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output is another vector of the same length: its value at index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number of times the sampling outcome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corresponds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2248557"/>
                <a:ext cx="11738278" cy="677108"/>
              </a:xfrm>
              <a:prstGeom prst="rect">
                <a:avLst/>
              </a:prstGeom>
              <a:blipFill>
                <a:blip r:embed="rId3"/>
                <a:stretch>
                  <a:fillRect l="-363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91409" y="3693384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np.random.multinomial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fair_probs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628" y="3284195"/>
            <a:ext cx="113206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 As with estimating the fairness of a die, we often want to generate many samples from the same distribution.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628" y="4630918"/>
            <a:ext cx="74376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</a:t>
            </a:r>
            <a:r>
              <a:rPr lang="en-GB" sz="1900" dirty="0" smtClean="0">
                <a:solidFill>
                  <a:srgbClr val="002060"/>
                </a:solidFill>
              </a:rPr>
              <a:t>alculate </a:t>
            </a:r>
            <a:r>
              <a:rPr lang="en-GB" sz="1900" dirty="0">
                <a:solidFill>
                  <a:srgbClr val="002060"/>
                </a:solidFill>
              </a:rPr>
              <a:t>the relative frequency as the estimate of the true probability.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409" y="5102579"/>
            <a:ext cx="1071465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counts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np.random.multinomial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1000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fair_probs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astype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np.float32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counts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1000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975715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can also visualize how these probabilities converge over time towards the true probability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Let us conduct 500 groups of experiments where each group draws 10 samples.</a:t>
            </a:r>
            <a:endParaRPr lang="en-GB" sz="1900" dirty="0">
              <a:solidFill>
                <a:srgbClr val="FB807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3601" y="1718880"/>
            <a:ext cx="10714653" cy="30469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counts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np.random.multinomial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fair_probs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size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500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counts.astype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np.float32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d2l.set_figsize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6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4.5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6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d2l.plt.plot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asnumpy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label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"P(die="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")"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d2l.plt.axhline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0.167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color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'black'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linestyle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'dashed'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d2l.plt.gca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set_xlabel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'Groups of experiments'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d2l.plt.gca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set_ylabel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'Estimated probability'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d2l.plt.legend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();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4914124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60045881"/>
              </p:ext>
            </p:extLst>
          </p:nvPr>
        </p:nvGraphicFramePr>
        <p:xfrm>
          <a:off x="433601" y="5447101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28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12112</TotalTime>
  <Words>4186</Words>
  <Application>Microsoft Office PowerPoint</Application>
  <PresentationFormat>Widescreen</PresentationFormat>
  <Paragraphs>1475</Paragraphs>
  <Slides>43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319</cp:revision>
  <dcterms:created xsi:type="dcterms:W3CDTF">2020-09-22T17:05:08Z</dcterms:created>
  <dcterms:modified xsi:type="dcterms:W3CDTF">2020-11-13T07:19:43Z</dcterms:modified>
</cp:coreProperties>
</file>