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6" r:id="rId3"/>
    <p:sldId id="340" r:id="rId4"/>
    <p:sldId id="376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007020"/>
    <a:srgbClr val="5B9BD5"/>
    <a:srgbClr val="FFFFB3"/>
    <a:srgbClr val="BEBADA"/>
    <a:srgbClr val="8DD3C7"/>
    <a:srgbClr val="FFFFFF"/>
    <a:srgbClr val="FAFAFA"/>
    <a:srgbClr val="F3F4F3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Matrix_calculu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tebs-lab/deep-neural-networks-as-computational-graphs-867fcaa56c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Automatic Differentiation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Backward for Non-Scalar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72765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differentiation of a vector y with respect to a vector x is a </a:t>
            </a:r>
            <a:r>
              <a:rPr lang="en-GB" sz="1900" i="1" dirty="0" smtClean="0">
                <a:solidFill>
                  <a:srgbClr val="002060"/>
                </a:solidFill>
              </a:rPr>
              <a:t>matrix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629" y="4117991"/>
            <a:ext cx="1163260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For higher-order and higher-dimensional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and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, the differentiation result could be a high-order tensor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These </a:t>
            </a:r>
            <a:r>
              <a:rPr lang="en-GB" sz="1900" dirty="0">
                <a:solidFill>
                  <a:srgbClr val="002060"/>
                </a:solidFill>
              </a:rPr>
              <a:t>more exotic objects do show up in advanced machine learning (including in deep learning</a:t>
            </a:r>
            <a:r>
              <a:rPr lang="en-GB" sz="1900" dirty="0" smtClean="0">
                <a:solidFill>
                  <a:srgbClr val="002060"/>
                </a:solidFill>
              </a:rPr>
              <a:t>).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Often, when </a:t>
            </a:r>
            <a:r>
              <a:rPr lang="en-GB" sz="1900" dirty="0">
                <a:solidFill>
                  <a:srgbClr val="002060"/>
                </a:solidFill>
              </a:rPr>
              <a:t>calling backward on a vector, we are trying to calculate the derivatives of the loss functions for each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constituent </a:t>
            </a:r>
            <a:r>
              <a:rPr lang="en-GB" sz="1900" dirty="0">
                <a:solidFill>
                  <a:srgbClr val="002060"/>
                </a:solidFill>
              </a:rPr>
              <a:t>of a </a:t>
            </a:r>
            <a:r>
              <a:rPr lang="en-GB" sz="1900" i="1" dirty="0">
                <a:solidFill>
                  <a:srgbClr val="002060"/>
                </a:solidFill>
              </a:rPr>
              <a:t>batch</a:t>
            </a:r>
            <a:r>
              <a:rPr lang="en-GB" sz="1900" dirty="0">
                <a:solidFill>
                  <a:srgbClr val="002060"/>
                </a:solidFill>
              </a:rPr>
              <a:t> of training examples.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95" y="1546862"/>
            <a:ext cx="3648008" cy="2132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14900" y="3713033"/>
            <a:ext cx="31357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</a:t>
            </a:r>
            <a:r>
              <a:rPr lang="en-US" sz="1050" dirty="0"/>
              <a:t>: </a:t>
            </a:r>
            <a:r>
              <a:rPr lang="en-US" sz="1050" dirty="0">
                <a:hlinkClick r:id="rId4"/>
              </a:rPr>
              <a:t>https://en.wikipedia.org/wiki/Matrix_calculus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623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Backward for Non-Scalar Variables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2410413"/>
            <a:ext cx="7825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Compute the partial </a:t>
            </a:r>
            <a:r>
              <a:rPr lang="en-GB" sz="1900" dirty="0">
                <a:solidFill>
                  <a:srgbClr val="002060"/>
                </a:solidFill>
              </a:rPr>
              <a:t>derivatives </a:t>
            </a:r>
            <a:r>
              <a:rPr lang="en-GB" sz="1900" dirty="0" smtClean="0">
                <a:solidFill>
                  <a:srgbClr val="002060"/>
                </a:solidFill>
              </a:rPr>
              <a:t>individually </a:t>
            </a:r>
            <a:r>
              <a:rPr lang="en-GB" sz="1900" dirty="0">
                <a:solidFill>
                  <a:srgbClr val="002060"/>
                </a:solidFill>
              </a:rPr>
              <a:t>for each example in the batch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Our </a:t>
            </a:r>
            <a:r>
              <a:rPr lang="en-GB" sz="1900" dirty="0">
                <a:solidFill>
                  <a:srgbClr val="002060"/>
                </a:solidFill>
              </a:rPr>
              <a:t>intent is not to calculate the differentiation matrix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859" y="3190158"/>
            <a:ext cx="10926147" cy="18158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When we invoke `backward` on a vector-valued variable `y` (function of `x`),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a new scalar variable is created by summing the elements in `y`. Then the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gradient of that scalar variable with respect to `x` is computed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autograd.record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y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 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`y` is a vector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y.backward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Equals to y = sum(x * x)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529632" y="3793078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Detaching Computation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0558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Sometimes, we wish to move some calculations outside of the recorded computational </a:t>
            </a:r>
            <a:r>
              <a:rPr lang="en-GB" sz="1900" dirty="0" smtClean="0">
                <a:solidFill>
                  <a:srgbClr val="002060"/>
                </a:solidFill>
              </a:rPr>
              <a:t>graph.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S</a:t>
            </a:r>
            <a:r>
              <a:rPr lang="en-GB" sz="1900" dirty="0" smtClean="0">
                <a:solidFill>
                  <a:srgbClr val="002060"/>
                </a:solidFill>
              </a:rPr>
              <a:t>ay </a:t>
            </a:r>
            <a:r>
              <a:rPr lang="en-GB" sz="1900" dirty="0">
                <a:solidFill>
                  <a:srgbClr val="002060"/>
                </a:solidFill>
              </a:rPr>
              <a:t>that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was calculated as a function of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, </a:t>
            </a:r>
            <a:r>
              <a:rPr lang="en-GB" sz="1900" dirty="0" smtClean="0">
                <a:solidFill>
                  <a:srgbClr val="002060"/>
                </a:solidFill>
              </a:rPr>
              <a:t>and subsequently </a:t>
            </a:r>
            <a:r>
              <a:rPr lang="en-GB" sz="1900" b="1" dirty="0">
                <a:solidFill>
                  <a:srgbClr val="002060"/>
                </a:solidFill>
              </a:rPr>
              <a:t>z</a:t>
            </a:r>
            <a:r>
              <a:rPr lang="en-GB" sz="1900" dirty="0">
                <a:solidFill>
                  <a:srgbClr val="002060"/>
                </a:solidFill>
              </a:rPr>
              <a:t> was calculated as a function of both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and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We want </a:t>
            </a:r>
            <a:r>
              <a:rPr lang="en-GB" sz="1900" dirty="0">
                <a:solidFill>
                  <a:srgbClr val="002060"/>
                </a:solidFill>
              </a:rPr>
              <a:t>to calculate the gradient of </a:t>
            </a:r>
            <a:r>
              <a:rPr lang="en-GB" sz="1900" b="1" dirty="0">
                <a:solidFill>
                  <a:srgbClr val="002060"/>
                </a:solidFill>
              </a:rPr>
              <a:t>z</a:t>
            </a:r>
            <a:r>
              <a:rPr lang="en-GB" sz="1900" dirty="0">
                <a:solidFill>
                  <a:srgbClr val="002060"/>
                </a:solidFill>
              </a:rPr>
              <a:t> with respect to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, but </a:t>
            </a:r>
            <a:r>
              <a:rPr lang="en-GB" sz="1900" dirty="0" smtClean="0">
                <a:solidFill>
                  <a:srgbClr val="002060"/>
                </a:solidFill>
              </a:rPr>
              <a:t>treat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as a constant, and only take into account </a:t>
            </a:r>
            <a:r>
              <a:rPr lang="en-GB" sz="1900" dirty="0" smtClean="0">
                <a:solidFill>
                  <a:srgbClr val="002060"/>
                </a:solidFill>
              </a:rPr>
              <a:t>the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role </a:t>
            </a:r>
            <a:r>
              <a:rPr lang="en-GB" sz="1900" dirty="0">
                <a:solidFill>
                  <a:srgbClr val="002060"/>
                </a:solidFill>
              </a:rPr>
              <a:t>that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 played after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was calculated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629" y="2951665"/>
            <a:ext cx="1207157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can </a:t>
            </a:r>
            <a:r>
              <a:rPr lang="en-GB" sz="1900" dirty="0">
                <a:solidFill>
                  <a:srgbClr val="002060"/>
                </a:solidFill>
              </a:rPr>
              <a:t>detach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to return a new variable </a:t>
            </a:r>
            <a:r>
              <a:rPr lang="en-GB" sz="1900" b="1" dirty="0">
                <a:solidFill>
                  <a:srgbClr val="002060"/>
                </a:solidFill>
              </a:rPr>
              <a:t>u</a:t>
            </a:r>
            <a:r>
              <a:rPr lang="en-GB" sz="1900" dirty="0">
                <a:solidFill>
                  <a:srgbClr val="002060"/>
                </a:solidFill>
              </a:rPr>
              <a:t> that has the same value as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but discards any information about how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y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was computed in the computational graph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The </a:t>
            </a:r>
            <a:r>
              <a:rPr lang="en-GB" sz="1900" dirty="0">
                <a:solidFill>
                  <a:srgbClr val="002060"/>
                </a:solidFill>
              </a:rPr>
              <a:t>gradient will not flow backwards through </a:t>
            </a:r>
            <a:r>
              <a:rPr lang="en-GB" sz="1900" b="1" dirty="0">
                <a:solidFill>
                  <a:srgbClr val="002060"/>
                </a:solidFill>
              </a:rPr>
              <a:t>u</a:t>
            </a:r>
            <a:r>
              <a:rPr lang="en-GB" sz="1900" dirty="0">
                <a:solidFill>
                  <a:srgbClr val="002060"/>
                </a:solidFill>
              </a:rPr>
              <a:t> to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Thus, the </a:t>
            </a:r>
            <a:r>
              <a:rPr lang="en-GB" sz="1900" dirty="0" smtClean="0">
                <a:solidFill>
                  <a:srgbClr val="002060"/>
                </a:solidFill>
              </a:rPr>
              <a:t>backpropagation </a:t>
            </a:r>
            <a:r>
              <a:rPr lang="en-GB" sz="1900" dirty="0">
                <a:solidFill>
                  <a:srgbClr val="002060"/>
                </a:solidFill>
              </a:rPr>
              <a:t>function computes the partial derivative of </a:t>
            </a:r>
            <a:r>
              <a:rPr lang="en-GB" sz="1900" b="1" dirty="0">
                <a:solidFill>
                  <a:srgbClr val="002060"/>
                </a:solidFill>
              </a:rPr>
              <a:t>z = u * x </a:t>
            </a:r>
            <a:r>
              <a:rPr lang="en-GB" sz="1900" dirty="0">
                <a:solidFill>
                  <a:srgbClr val="002060"/>
                </a:solidFill>
              </a:rPr>
              <a:t>with respect to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 while treating </a:t>
            </a:r>
            <a:r>
              <a:rPr lang="en-GB" sz="1900" b="1" dirty="0" smtClean="0">
                <a:solidFill>
                  <a:srgbClr val="002060"/>
                </a:solidFill>
              </a:rPr>
              <a:t>u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as </a:t>
            </a:r>
            <a:r>
              <a:rPr lang="en-GB" sz="1900" dirty="0">
                <a:solidFill>
                  <a:srgbClr val="002060"/>
                </a:solidFill>
              </a:rPr>
              <a:t>a constant, instead of the partial derivative of </a:t>
            </a:r>
            <a:r>
              <a:rPr lang="en-GB" sz="1900" b="1" dirty="0">
                <a:solidFill>
                  <a:srgbClr val="002060"/>
                </a:solidFill>
              </a:rPr>
              <a:t>z = x * x * x </a:t>
            </a:r>
            <a:r>
              <a:rPr lang="en-GB" sz="1900" dirty="0">
                <a:solidFill>
                  <a:srgbClr val="002060"/>
                </a:solidFill>
              </a:rPr>
              <a:t>with respect to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420" y="4615362"/>
            <a:ext cx="11545077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autograd.record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y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u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y.detach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z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u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z.backward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66D9E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u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u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Detaching Computation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629" y="2951665"/>
            <a:ext cx="119052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S</a:t>
            </a:r>
            <a:r>
              <a:rPr lang="en-GB" sz="1900" dirty="0" err="1" smtClean="0">
                <a:solidFill>
                  <a:srgbClr val="002060"/>
                </a:solidFill>
              </a:rPr>
              <a:t>ince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the computation of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was recorded, we can </a:t>
            </a:r>
            <a:r>
              <a:rPr lang="en-GB" sz="1900" dirty="0" smtClean="0">
                <a:solidFill>
                  <a:srgbClr val="002060"/>
                </a:solidFill>
              </a:rPr>
              <a:t>invoke </a:t>
            </a:r>
            <a:r>
              <a:rPr lang="en-GB" sz="1900" dirty="0">
                <a:solidFill>
                  <a:srgbClr val="002060"/>
                </a:solidFill>
              </a:rPr>
              <a:t>backpropagation on </a:t>
            </a:r>
            <a:r>
              <a:rPr lang="en-GB" sz="1900" b="1" dirty="0">
                <a:solidFill>
                  <a:srgbClr val="002060"/>
                </a:solidFill>
              </a:rPr>
              <a:t>y</a:t>
            </a:r>
            <a:r>
              <a:rPr lang="en-GB" sz="1900" dirty="0">
                <a:solidFill>
                  <a:srgbClr val="002060"/>
                </a:solidFill>
              </a:rPr>
              <a:t> to get the derivative of </a:t>
            </a:r>
            <a:r>
              <a:rPr lang="en-GB" sz="1900" b="1" dirty="0">
                <a:solidFill>
                  <a:srgbClr val="002060"/>
                </a:solidFill>
              </a:rPr>
              <a:t>y = x * x </a:t>
            </a:r>
            <a:r>
              <a:rPr lang="en-GB" sz="1900" dirty="0">
                <a:solidFill>
                  <a:srgbClr val="002060"/>
                </a:solidFill>
              </a:rPr>
              <a:t>with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respect </a:t>
            </a:r>
            <a:r>
              <a:rPr lang="en-GB" sz="1900" dirty="0">
                <a:solidFill>
                  <a:srgbClr val="002060"/>
                </a:solidFill>
              </a:rPr>
              <a:t>to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, which is </a:t>
            </a:r>
            <a:r>
              <a:rPr lang="en-GB" sz="1900" b="1" dirty="0">
                <a:solidFill>
                  <a:srgbClr val="002060"/>
                </a:solidFill>
              </a:rPr>
              <a:t>2 * x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461" y="3719623"/>
            <a:ext cx="11545077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y.backward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529632" y="449161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Computing the Gradient of Python Control Flow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195442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One benefit of using automatic differentiation is </a:t>
            </a:r>
            <a:r>
              <a:rPr lang="en-GB" sz="1900" dirty="0" smtClean="0">
                <a:solidFill>
                  <a:srgbClr val="002060"/>
                </a:solidFill>
              </a:rPr>
              <a:t>that: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Even </a:t>
            </a:r>
            <a:r>
              <a:rPr lang="en-GB" sz="1900" dirty="0">
                <a:solidFill>
                  <a:srgbClr val="002060"/>
                </a:solidFill>
              </a:rPr>
              <a:t>if building the computational graph of a function required </a:t>
            </a:r>
            <a:r>
              <a:rPr lang="en-GB" sz="1900" dirty="0" smtClean="0">
                <a:solidFill>
                  <a:srgbClr val="002060"/>
                </a:solidFill>
              </a:rPr>
              <a:t>passing </a:t>
            </a:r>
            <a:r>
              <a:rPr lang="en-GB" sz="1900" dirty="0">
                <a:solidFill>
                  <a:srgbClr val="002060"/>
                </a:solidFill>
              </a:rPr>
              <a:t>through a maze of Python control </a:t>
            </a:r>
            <a:r>
              <a:rPr lang="en-GB" sz="1900" dirty="0" smtClean="0">
                <a:solidFill>
                  <a:srgbClr val="002060"/>
                </a:solidFill>
              </a:rPr>
              <a:t>flow, 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i="1" dirty="0" smtClean="0">
                <a:solidFill>
                  <a:srgbClr val="002060"/>
                </a:solidFill>
              </a:rPr>
              <a:t>we </a:t>
            </a:r>
            <a:r>
              <a:rPr lang="en-GB" sz="1900" i="1" dirty="0">
                <a:solidFill>
                  <a:srgbClr val="002060"/>
                </a:solidFill>
              </a:rPr>
              <a:t>can still calculate the gradient of the resulting variable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30629" y="2149232"/>
                <a:ext cx="11594200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the following snippet,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number of iterations of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𝑤h𝑖𝑙𝑒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loop and the evaluation of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statement both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depend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on the value of the input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149232"/>
                <a:ext cx="11594200" cy="677108"/>
              </a:xfrm>
              <a:prstGeom prst="rect">
                <a:avLst/>
              </a:prstGeom>
              <a:blipFill>
                <a:blip r:embed="rId3"/>
                <a:stretch>
                  <a:fillRect l="-368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35303" y="3004589"/>
            <a:ext cx="1154507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6E22E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a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np.linalg.norm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b.</a:t>
            </a:r>
            <a:r>
              <a:rPr lang="en-US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c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c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b</a:t>
            </a: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c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303" y="6254753"/>
            <a:ext cx="1154507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a.grad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a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0629" y="5445279"/>
                <a:ext cx="1220417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For function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for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any </a:t>
                </a:r>
                <a:r>
                  <a:rPr lang="en-GB" sz="1900" b="1" dirty="0">
                    <a:solidFill>
                      <a:srgbClr val="002060"/>
                    </a:solidFill>
                  </a:rPr>
                  <a:t>a</a:t>
                </a:r>
                <a:r>
                  <a:rPr lang="en-GB" sz="1900" dirty="0">
                    <a:solidFill>
                      <a:srgbClr val="002060"/>
                    </a:solidFill>
                  </a:rPr>
                  <a:t> there exists some constant scalar </a:t>
                </a:r>
                <a:r>
                  <a:rPr lang="en-GB" sz="1900" b="1" dirty="0">
                    <a:solidFill>
                      <a:srgbClr val="002060"/>
                    </a:solidFill>
                  </a:rPr>
                  <a:t>k</a:t>
                </a:r>
                <a:r>
                  <a:rPr lang="en-GB" sz="1900" dirty="0">
                    <a:solidFill>
                      <a:srgbClr val="002060"/>
                    </a:solidFill>
                  </a:rPr>
                  <a:t> such that </a:t>
                </a:r>
                <a:r>
                  <a:rPr lang="en-GB" sz="1900" b="1" dirty="0">
                    <a:solidFill>
                      <a:srgbClr val="002060"/>
                    </a:solidFill>
                  </a:rPr>
                  <a:t>f(a) = k * a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where the value of k depends on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input </a:t>
                </a:r>
                <a:r>
                  <a:rPr lang="en-GB" sz="1900" b="1" dirty="0">
                    <a:solidFill>
                      <a:srgbClr val="002060"/>
                    </a:solidFill>
                  </a:rPr>
                  <a:t>a</a:t>
                </a:r>
                <a:r>
                  <a:rPr lang="en-GB" sz="1900" dirty="0">
                    <a:solidFill>
                      <a:srgbClr val="002060"/>
                    </a:solidFill>
                  </a:rPr>
                  <a:t>. Consequently d / a allows us to verify that the gradient is correct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5445279"/>
                <a:ext cx="12204175" cy="677108"/>
              </a:xfrm>
              <a:prstGeom prst="rect">
                <a:avLst/>
              </a:prstGeom>
              <a:blipFill>
                <a:blip r:embed="rId4"/>
                <a:stretch>
                  <a:fillRect l="-350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Summary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629" y="3050884"/>
            <a:ext cx="1158432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rgbClr val="002060"/>
                </a:solidFill>
              </a:rPr>
              <a:t>Deep learning frameworks can automate the calculation of derivatives. </a:t>
            </a:r>
            <a:r>
              <a:rPr lang="en-GB" sz="1900" b="1" dirty="0" smtClean="0">
                <a:solidFill>
                  <a:srgbClr val="002060"/>
                </a:solidFill>
              </a:rPr>
              <a:t/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To </a:t>
            </a:r>
            <a:r>
              <a:rPr lang="en-GB" sz="1900" b="1" dirty="0">
                <a:solidFill>
                  <a:srgbClr val="002060"/>
                </a:solidFill>
              </a:rPr>
              <a:t>use it, we first attach gradients to those variables with respect to which we desire partial </a:t>
            </a:r>
            <a:r>
              <a:rPr lang="en-GB" sz="1900" b="1" dirty="0" smtClean="0">
                <a:solidFill>
                  <a:srgbClr val="002060"/>
                </a:solidFill>
              </a:rPr>
              <a:t>derivatives. </a:t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We </a:t>
            </a:r>
            <a:r>
              <a:rPr lang="en-GB" sz="1900" b="1" dirty="0">
                <a:solidFill>
                  <a:srgbClr val="002060"/>
                </a:solidFill>
              </a:rPr>
              <a:t>then record the computation of our target value, execute its function for backpropagation, and access the </a:t>
            </a:r>
            <a:r>
              <a:rPr lang="en-GB" sz="1900" b="1" dirty="0" smtClean="0">
                <a:solidFill>
                  <a:srgbClr val="002060"/>
                </a:solidFill>
              </a:rPr>
              <a:t/>
            </a:r>
            <a:br>
              <a:rPr lang="en-GB" sz="1900" b="1" dirty="0" smtClean="0">
                <a:solidFill>
                  <a:srgbClr val="002060"/>
                </a:solidFill>
              </a:rPr>
            </a:br>
            <a:r>
              <a:rPr lang="en-GB" sz="1900" b="1" dirty="0" smtClean="0">
                <a:solidFill>
                  <a:srgbClr val="002060"/>
                </a:solidFill>
              </a:rPr>
              <a:t>resulting gradient</a:t>
            </a:r>
            <a:r>
              <a:rPr lang="en-GB" sz="1900" b="1" dirty="0">
                <a:solidFill>
                  <a:srgbClr val="002060"/>
                </a:solidFill>
              </a:rPr>
              <a:t>.</a:t>
            </a:r>
            <a:endParaRPr lang="en-GB" sz="19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451325" y="170944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Automatic Differentiation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03028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Differentiation </a:t>
            </a:r>
            <a:r>
              <a:rPr lang="en-GB" sz="1900" dirty="0">
                <a:solidFill>
                  <a:srgbClr val="002060"/>
                </a:solidFill>
              </a:rPr>
              <a:t>is a crucial step in nearly all deep learning optimization algorithms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Basic calculus </a:t>
            </a:r>
            <a:r>
              <a:rPr lang="en-GB" sz="1900" dirty="0">
                <a:solidFill>
                  <a:srgbClr val="002060"/>
                </a:solidFill>
              </a:rPr>
              <a:t>for complex models </a:t>
            </a:r>
            <a:r>
              <a:rPr lang="en-GB" sz="1900" dirty="0" smtClean="0">
                <a:solidFill>
                  <a:srgbClr val="002060"/>
                </a:solidFill>
              </a:rPr>
              <a:t>can </a:t>
            </a:r>
            <a:r>
              <a:rPr lang="en-GB" sz="1900" dirty="0">
                <a:solidFill>
                  <a:srgbClr val="002060"/>
                </a:solidFill>
              </a:rPr>
              <a:t>be a pain (and often error-prone</a:t>
            </a:r>
            <a:r>
              <a:rPr lang="en-GB" sz="1900" dirty="0" smtClean="0">
                <a:solidFill>
                  <a:srgbClr val="002060"/>
                </a:solidFill>
              </a:rPr>
              <a:t>).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Deep learning frameworks expedite this work by automatically calculating derivatives, i.e</a:t>
            </a:r>
            <a:r>
              <a:rPr lang="en-GB" sz="1900" i="1" dirty="0">
                <a:solidFill>
                  <a:srgbClr val="002060"/>
                </a:solidFill>
              </a:rPr>
              <a:t>.</a:t>
            </a:r>
            <a:r>
              <a:rPr lang="en-GB" sz="1900" dirty="0">
                <a:solidFill>
                  <a:srgbClr val="002060"/>
                </a:solidFill>
              </a:rPr>
              <a:t>,</a:t>
            </a:r>
            <a:r>
              <a:rPr lang="en-GB" sz="1900" i="1" dirty="0">
                <a:solidFill>
                  <a:srgbClr val="002060"/>
                </a:solidFill>
              </a:rPr>
              <a:t> automatic differentiation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  <a:br>
              <a:rPr lang="en-GB" sz="1900" dirty="0" smtClean="0">
                <a:solidFill>
                  <a:srgbClr val="002060"/>
                </a:solidFill>
              </a:rPr>
            </a:br>
            <a:endParaRPr lang="en-GB" sz="19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practice, based on our designed model the system builds a </a:t>
            </a:r>
            <a:r>
              <a:rPr lang="en-GB" sz="1900" i="1" dirty="0">
                <a:solidFill>
                  <a:srgbClr val="002060"/>
                </a:solidFill>
              </a:rPr>
              <a:t>computational </a:t>
            </a:r>
            <a:r>
              <a:rPr lang="en-GB" sz="1900" i="1" dirty="0" smtClean="0">
                <a:solidFill>
                  <a:srgbClr val="002060"/>
                </a:solidFill>
              </a:rPr>
              <a:t>graph.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rgbClr val="FB8072"/>
                </a:solidFill>
              </a:rPr>
              <a:t>A computational graph is a way to represent a math function in the language of graph theory</a:t>
            </a:r>
            <a:r>
              <a:rPr lang="en-GB" dirty="0" smtClean="0">
                <a:solidFill>
                  <a:srgbClr val="FB807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computational graph is used for tracking which data combined through which operations to produce the output.</a:t>
            </a: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09" y="3744757"/>
            <a:ext cx="6074228" cy="298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2237" y="6473456"/>
            <a:ext cx="3592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4"/>
              </a:rPr>
              <a:t>Computational graph for the function f(</a:t>
            </a:r>
            <a:r>
              <a:rPr lang="en-US" sz="1050" dirty="0" err="1" smtClean="0">
                <a:hlinkClick r:id="rId4"/>
              </a:rPr>
              <a:t>x,y</a:t>
            </a:r>
            <a:r>
              <a:rPr lang="en-US" sz="1050" dirty="0" smtClean="0">
                <a:hlinkClick r:id="rId4"/>
              </a:rPr>
              <a:t>) = ax^2 + </a:t>
            </a:r>
            <a:r>
              <a:rPr lang="en-US" sz="1050" dirty="0" err="1" smtClean="0">
                <a:hlinkClick r:id="rId4"/>
              </a:rPr>
              <a:t>bxy</a:t>
            </a:r>
            <a:r>
              <a:rPr lang="en-US" sz="1050" dirty="0" smtClean="0">
                <a:hlinkClick r:id="rId4"/>
              </a:rPr>
              <a:t> +cy^2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1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Automatic Differentiation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2802306"/>
            <a:ext cx="1204913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Automatic differentiation enables the system to subsequently </a:t>
            </a:r>
            <a:r>
              <a:rPr lang="en-GB" sz="1900" dirty="0" err="1">
                <a:solidFill>
                  <a:srgbClr val="002060"/>
                </a:solidFill>
              </a:rPr>
              <a:t>backpropagate</a:t>
            </a:r>
            <a:r>
              <a:rPr lang="en-GB" sz="1900" dirty="0">
                <a:solidFill>
                  <a:srgbClr val="002060"/>
                </a:solidFill>
              </a:rPr>
              <a:t> gradients.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i="1" dirty="0" err="1">
                <a:solidFill>
                  <a:srgbClr val="002060"/>
                </a:solidFill>
              </a:rPr>
              <a:t>B</a:t>
            </a:r>
            <a:r>
              <a:rPr lang="en-GB" sz="1900" i="1" dirty="0" err="1" smtClean="0">
                <a:solidFill>
                  <a:srgbClr val="002060"/>
                </a:solidFill>
              </a:rPr>
              <a:t>ackpropagate</a:t>
            </a:r>
            <a:r>
              <a:rPr lang="en-GB" sz="1900" dirty="0" smtClean="0">
                <a:solidFill>
                  <a:srgbClr val="002060"/>
                </a:solidFill>
              </a:rPr>
              <a:t>  </a:t>
            </a:r>
            <a:r>
              <a:rPr lang="en-GB" sz="1900" dirty="0">
                <a:solidFill>
                  <a:srgbClr val="002060"/>
                </a:solidFill>
              </a:rPr>
              <a:t>means to trace through the computational graph, filling in the partial derivatives with respect to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each </a:t>
            </a:r>
            <a:r>
              <a:rPr lang="en-GB" sz="1900" dirty="0">
                <a:solidFill>
                  <a:srgbClr val="002060"/>
                </a:solidFill>
              </a:rPr>
              <a:t>parameter.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098" y="3806638"/>
            <a:ext cx="11218506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531959" y="2418750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771390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Differentiate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with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respect to the column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Create 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variable x and assign it an initial value.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7713907" cy="677108"/>
              </a:xfrm>
              <a:prstGeom prst="rect">
                <a:avLst/>
              </a:prstGeom>
              <a:blipFill>
                <a:blip r:embed="rId3"/>
                <a:stretch>
                  <a:fillRect l="-553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91411" y="1780888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4.0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8" y="2502792"/>
                <a:ext cx="1209709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gradient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a scalar-valued function with respect to a 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itself vector-valued and has the same shape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Before we even calculate the gradient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with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will need a place to store it.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2502792"/>
                <a:ext cx="12097094" cy="677108"/>
              </a:xfrm>
              <a:prstGeom prst="rect">
                <a:avLst/>
              </a:prstGeom>
              <a:blipFill>
                <a:blip r:embed="rId4"/>
                <a:stretch>
                  <a:fillRect l="-353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91411" y="3240084"/>
            <a:ext cx="10714653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We allocate memory for a tensor's gradient by invoking `</a:t>
            </a:r>
            <a:r>
              <a:rPr lang="en-GB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attach_grad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`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x.attach_grad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After we calculate a gradient taken with respect to `x`, we will be able to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access it via the `grad` attribute, whose values are initialized with 0s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411" y="5193292"/>
            <a:ext cx="10714653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Place our code inside an `</a:t>
            </a:r>
            <a:r>
              <a:rPr lang="en-GB" sz="1600" dirty="0" err="1">
                <a:solidFill>
                  <a:srgbClr val="75715E"/>
                </a:solidFill>
                <a:latin typeface="Courier New" panose="02070309020205020404" pitchFamily="49" charset="0"/>
              </a:rPr>
              <a:t>autograd.record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` scope to build the computational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graph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autograd.record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y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np.dot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0628" y="4742030"/>
                <a:ext cx="1634678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4742030"/>
                <a:ext cx="1634678" cy="384721"/>
              </a:xfrm>
              <a:prstGeom prst="rect">
                <a:avLst/>
              </a:prstGeom>
              <a:blipFill>
                <a:blip r:embed="rId5"/>
                <a:stretch>
                  <a:fillRect l="-2602" t="-7937" r="-2602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8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 Simple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14710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can </a:t>
            </a:r>
            <a:r>
              <a:rPr lang="en-GB" sz="1900" dirty="0">
                <a:solidFill>
                  <a:srgbClr val="002060"/>
                </a:solidFill>
              </a:rPr>
              <a:t>automatically calculate the gradient of </a:t>
            </a:r>
            <a:r>
              <a:rPr lang="en-GB" sz="1900" b="1" i="0" dirty="0" smtClean="0">
                <a:solidFill>
                  <a:srgbClr val="002060"/>
                </a:solidFill>
                <a:latin typeface="+mj-lt"/>
              </a:rPr>
              <a:t>y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with respect to each component of </a:t>
            </a:r>
            <a:r>
              <a:rPr lang="en-GB" sz="1900" b="1" dirty="0" smtClean="0">
                <a:solidFill>
                  <a:srgbClr val="002060"/>
                </a:solidFill>
              </a:rPr>
              <a:t>x</a:t>
            </a:r>
            <a:r>
              <a:rPr lang="en-GB" sz="1900" dirty="0" smtClean="0">
                <a:solidFill>
                  <a:srgbClr val="002060"/>
                </a:solidFill>
              </a:rPr>
              <a:t> </a:t>
            </a:r>
            <a:r>
              <a:rPr lang="en-GB" sz="1900" dirty="0">
                <a:solidFill>
                  <a:srgbClr val="002060"/>
                </a:solidFill>
              </a:rPr>
              <a:t>by calling the function </a:t>
            </a:r>
            <a:r>
              <a:rPr lang="en-GB" sz="1900" dirty="0" smtClean="0">
                <a:solidFill>
                  <a:srgbClr val="002060"/>
                </a:solidFill>
              </a:rPr>
              <a:t>for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backpropagation </a:t>
            </a:r>
            <a:r>
              <a:rPr lang="en-GB" sz="1900" dirty="0">
                <a:solidFill>
                  <a:srgbClr val="002060"/>
                </a:solidFill>
              </a:rPr>
              <a:t>and printing the gradient.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411" y="1780888"/>
            <a:ext cx="10714653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y.backward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8" y="2978657"/>
                <a:ext cx="74741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gradient of the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with </a:t>
                </a:r>
                <a:r>
                  <a:rPr lang="en-GB" sz="1900" dirty="0">
                    <a:solidFill>
                      <a:srgbClr val="002060"/>
                    </a:solidFill>
                  </a:rPr>
                  <a:t>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should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 </a:t>
                </a:r>
                <a:endParaRPr lang="en-GB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2978657"/>
                <a:ext cx="7474162" cy="384721"/>
              </a:xfrm>
              <a:prstGeom prst="rect">
                <a:avLst/>
              </a:prstGeom>
              <a:blipFill>
                <a:blip r:embed="rId3"/>
                <a:stretch>
                  <a:fillRect l="-570" t="-7937" r="-40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91410" y="3465527"/>
            <a:ext cx="10714653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409" y="4941366"/>
            <a:ext cx="10714653" cy="1077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with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autograd.record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():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y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</a:t>
            </a:r>
            <a:r>
              <a:rPr lang="en-GB" sz="1600" dirty="0" err="1">
                <a:solidFill>
                  <a:srgbClr val="66D9EF"/>
                </a:solidFill>
                <a:latin typeface="Courier New" panose="02070309020205020404" pitchFamily="49" charset="0"/>
              </a:rPr>
              <a:t>sum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y.backward</a:t>
            </a:r>
            <a:r>
              <a:rPr lang="en-GB" sz="16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()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x.grad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 Overwritten by the newly calculated gradient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628" y="4419516"/>
            <a:ext cx="41903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Let </a:t>
            </a:r>
            <a:r>
              <a:rPr lang="en-GB" sz="1900" dirty="0">
                <a:solidFill>
                  <a:srgbClr val="002060"/>
                </a:solidFill>
              </a:rPr>
              <a:t>us calculate another function of </a:t>
            </a:r>
            <a:r>
              <a:rPr lang="en-GB" sz="1900" b="1" dirty="0">
                <a:solidFill>
                  <a:srgbClr val="002060"/>
                </a:solidFill>
              </a:rPr>
              <a:t>x</a:t>
            </a:r>
            <a:r>
              <a:rPr lang="en-GB" sz="19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8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513503" y="3112466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9042</TotalTime>
  <Words>1179</Words>
  <Application>Microsoft Office PowerPoint</Application>
  <PresentationFormat>Widescreen</PresentationFormat>
  <Paragraphs>369</Paragraphs>
  <Slides>17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266</cp:revision>
  <dcterms:created xsi:type="dcterms:W3CDTF">2020-09-22T17:05:08Z</dcterms:created>
  <dcterms:modified xsi:type="dcterms:W3CDTF">2020-10-27T01:21:52Z</dcterms:modified>
</cp:coreProperties>
</file>