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56" r:id="rId3"/>
    <p:sldId id="340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B8072"/>
    <a:srgbClr val="FAFAFA"/>
    <a:srgbClr val="4472C4"/>
    <a:srgbClr val="37C6CF"/>
    <a:srgbClr val="29DB80"/>
    <a:srgbClr val="2EE71C"/>
    <a:srgbClr val="A7F30E"/>
    <a:srgbClr val="FFC000"/>
    <a:srgbClr val="BEB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b="0" i="0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Reading the Dataset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GB" b="0" i="0" smtClean="0"/>
            <a:t>Concise Implementation of Linear Regression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 from Scratch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GB" b="0" i="0" dirty="0" smtClean="0"/>
            <a:t>Concise 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The Image Classification Dataset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GB" smtClean="0"/>
            <a:t>Linear Regression Implementation from Scratch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Initializing Model Parameters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smtClean="0"/>
            <a:t>Defining the Model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Initializing Model Parameters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GB" smtClean="0"/>
            <a:t>Basic Elements of Linear Regression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smtClean="0"/>
            <a:t>Vectorization for Speed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GB" smtClean="0"/>
            <a:t>The Normal Distribution and Squared Loss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GB" smtClean="0"/>
            <a:t>From Linear Regression to Deep Networks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smtClean="0"/>
            <a:t>Reading a Minibatch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smtClean="0"/>
            <a:t>Putting All Things Together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smtClean="0"/>
            <a:t>Initializing Model Parameters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smtClean="0"/>
            <a:t>Defining the Softmax Operation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smtClean="0"/>
            <a:t>Defining the Model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Initializing Model Parameters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US" smtClean="0"/>
            <a:t>Softmax Implementation Revisited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Optimization Algorithm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0" dirty="0" smtClean="0"/>
            <a:t>Defining the Optimization Algorithm</a:t>
          </a:r>
          <a:endParaRPr lang="en-US" i="0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err="1" smtClean="0"/>
            <a:t>Softmax</a:t>
          </a:r>
          <a:r>
            <a:rPr lang="en-US" i="0" dirty="0" smtClean="0"/>
            <a:t> Regression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Classification Problem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smtClean="0"/>
            <a:t>Network Architecture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smtClean="0"/>
            <a:t>Softmax Operation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smtClean="0"/>
            <a:t>Vectorization for Minibatches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smtClean="0"/>
            <a:t>Loss Function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Information Theory Basics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3B951647-0306-441B-AB45-71DCE80D7282}">
      <dgm:prSet phldrT="[Text]"/>
      <dgm:spPr/>
      <dgm:t>
        <a:bodyPr/>
        <a:lstStyle/>
        <a:p>
          <a:r>
            <a:rPr lang="en-US" dirty="0" smtClean="0"/>
            <a:t>Defining the Model</a:t>
          </a:r>
          <a:endParaRPr lang="en-US" dirty="0"/>
        </a:p>
      </dgm:t>
    </dgm:pt>
    <dgm:pt modelId="{634DCC8F-70FC-4CC7-80D5-8C5F1E2DAE41}" type="parTrans" cxnId="{9DDF04DA-E09F-43FC-914F-782F9FD0385B}">
      <dgm:prSet/>
      <dgm:spPr/>
      <dgm:t>
        <a:bodyPr/>
        <a:lstStyle/>
        <a:p>
          <a:endParaRPr lang="en-US"/>
        </a:p>
      </dgm:t>
    </dgm:pt>
    <dgm:pt modelId="{2FFACBB7-B5BD-4180-857E-9DF93B9B71DB}" type="sibTrans" cxnId="{9DDF04DA-E09F-43FC-914F-782F9FD0385B}">
      <dgm:prSet/>
      <dgm:spPr/>
      <dgm:t>
        <a:bodyPr/>
        <a:lstStyle/>
        <a:p>
          <a:endParaRPr lang="en-US"/>
        </a:p>
      </dgm:t>
    </dgm:pt>
    <dgm:pt modelId="{286248DD-2D8B-46D1-A76D-031E138082A8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33FD9372-5ED5-4E9E-851F-9DC935C7E80F}" type="parTrans" cxnId="{0FA23B32-1131-4A9B-9859-6EA073BCAC8B}">
      <dgm:prSet/>
      <dgm:spPr/>
      <dgm:t>
        <a:bodyPr/>
        <a:lstStyle/>
        <a:p>
          <a:endParaRPr lang="en-US"/>
        </a:p>
      </dgm:t>
    </dgm:pt>
    <dgm:pt modelId="{35AF8A9C-9191-40D1-A6FB-F0C29EF05A50}" type="sibTrans" cxnId="{0FA23B32-1131-4A9B-9859-6EA073BCAC8B}">
      <dgm:prSet/>
      <dgm:spPr/>
      <dgm:t>
        <a:bodyPr/>
        <a:lstStyle/>
        <a:p>
          <a:endParaRPr lang="en-US"/>
        </a:p>
      </dgm:t>
    </dgm:pt>
    <dgm:pt modelId="{30BB3404-2EA2-4A98-9B42-152365235A42}">
      <dgm:prSet phldrT="[Text]"/>
      <dgm:spPr/>
      <dgm:t>
        <a:bodyPr/>
        <a:lstStyle/>
        <a:p>
          <a:r>
            <a:rPr lang="en-US" dirty="0" smtClean="0"/>
            <a:t>Defining the Optimization Algorithm</a:t>
          </a:r>
          <a:endParaRPr lang="en-US" dirty="0"/>
        </a:p>
      </dgm:t>
    </dgm:pt>
    <dgm:pt modelId="{DF31D43E-D869-415A-A347-0375ED906924}" type="parTrans" cxnId="{294EFCF2-288E-4DB3-A0AE-C52682322B67}">
      <dgm:prSet/>
      <dgm:spPr/>
      <dgm:t>
        <a:bodyPr/>
        <a:lstStyle/>
        <a:p>
          <a:endParaRPr lang="en-US"/>
        </a:p>
      </dgm:t>
    </dgm:pt>
    <dgm:pt modelId="{D0BF61F4-C7B6-4D7A-B703-20CAC2633726}" type="sibTrans" cxnId="{294EFCF2-288E-4DB3-A0AE-C52682322B67}">
      <dgm:prSet/>
      <dgm:spPr/>
      <dgm:t>
        <a:bodyPr/>
        <a:lstStyle/>
        <a:p>
          <a:endParaRPr lang="en-US"/>
        </a:p>
      </dgm:t>
    </dgm:pt>
    <dgm:pt modelId="{D1656E89-2017-4C89-A3BD-E47A4CE69CA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5401B8A6-90F0-4778-B3B9-EE7B2F387917}" type="parTrans" cxnId="{37AD173D-0CB7-4A62-8294-7F1B241F1182}">
      <dgm:prSet/>
      <dgm:spPr/>
      <dgm:t>
        <a:bodyPr/>
        <a:lstStyle/>
        <a:p>
          <a:endParaRPr lang="en-US"/>
        </a:p>
      </dgm:t>
    </dgm:pt>
    <dgm:pt modelId="{51AC00C9-5BD1-43FB-88E5-5912D95C7264}" type="sibTrans" cxnId="{37AD173D-0CB7-4A62-8294-7F1B241F1182}">
      <dgm:prSet/>
      <dgm:spPr/>
      <dgm:t>
        <a:bodyPr/>
        <a:lstStyle/>
        <a:p>
          <a:endParaRPr lang="en-US"/>
        </a:p>
      </dgm:t>
    </dgm:pt>
    <dgm:pt modelId="{B4237A50-2169-446C-AE53-EC21E2E80686}">
      <dgm:prSet phldrT="[Text]"/>
      <dgm:spPr/>
      <dgm:t>
        <a:bodyPr/>
        <a:lstStyle/>
        <a:p>
          <a:r>
            <a:rPr lang="en-US" i="0" dirty="0" smtClean="0"/>
            <a:t>Training</a:t>
          </a:r>
          <a:endParaRPr lang="en-US" i="0" dirty="0"/>
        </a:p>
      </dgm:t>
    </dgm:pt>
    <dgm:pt modelId="{36698E03-0FEB-4DE9-8534-65C287AF702F}" type="parTrans" cxnId="{DA91D8D7-60A7-420D-935F-4496C81F07F0}">
      <dgm:prSet/>
      <dgm:spPr/>
      <dgm:t>
        <a:bodyPr/>
        <a:lstStyle/>
        <a:p>
          <a:endParaRPr lang="en-US"/>
        </a:p>
      </dgm:t>
    </dgm:pt>
    <dgm:pt modelId="{F75015A3-2F32-49DF-B5DC-B1E0B6611464}" type="sibTrans" cxnId="{DA91D8D7-60A7-420D-935F-4496C81F07F0}">
      <dgm:prSet/>
      <dgm:spPr/>
      <dgm:t>
        <a:bodyPr/>
        <a:lstStyle/>
        <a:p>
          <a:endParaRPr lang="en-US"/>
        </a:p>
      </dgm:t>
    </dgm:pt>
    <dgm:pt modelId="{14EE64CC-50BB-43DC-8536-62CEFDD6FB2E}">
      <dgm:prSet phldrT="[Text]"/>
      <dgm:spPr/>
      <dgm:t>
        <a:bodyPr/>
        <a:lstStyle/>
        <a:p>
          <a:r>
            <a:rPr lang="en-US" i="0" dirty="0" smtClean="0"/>
            <a:t>Model Prediction and Evaluation</a:t>
          </a:r>
          <a:endParaRPr lang="en-US" i="0" dirty="0"/>
        </a:p>
      </dgm:t>
    </dgm:pt>
    <dgm:pt modelId="{F21EE871-273C-4876-A1D3-0C5C9E927830}" type="parTrans" cxnId="{AC539C77-125F-4408-8143-B944E239BB4F}">
      <dgm:prSet/>
      <dgm:spPr/>
      <dgm:t>
        <a:bodyPr/>
        <a:lstStyle/>
        <a:p>
          <a:endParaRPr lang="en-US"/>
        </a:p>
      </dgm:t>
    </dgm:pt>
    <dgm:pt modelId="{32D73D9F-E2E3-43D6-B079-84EA83D0DE5C}" type="sibTrans" cxnId="{AC539C77-125F-4408-8143-B944E239BB4F}">
      <dgm:prSet/>
      <dgm:spPr/>
      <dgm:t>
        <a:bodyPr/>
        <a:lstStyle/>
        <a:p>
          <a:endParaRPr lang="en-US"/>
        </a:p>
      </dgm:t>
    </dgm:pt>
    <dgm:pt modelId="{D3AB33AB-3AA7-4308-BBB9-78AB7E9C13BF}">
      <dgm:prSet phldrT="[Text]"/>
      <dgm:spPr/>
      <dgm:t>
        <a:bodyPr/>
        <a:lstStyle/>
        <a:p>
          <a:r>
            <a:rPr lang="en-US" dirty="0" smtClean="0"/>
            <a:t>Classification Accuracy</a:t>
          </a:r>
          <a:endParaRPr lang="en-US" dirty="0"/>
        </a:p>
      </dgm:t>
    </dgm:pt>
    <dgm:pt modelId="{A76F072D-96BD-4F39-BB16-38B5080BBBA3}" type="parTrans" cxnId="{4852A830-0D2E-4568-9398-F245DBE2D870}">
      <dgm:prSet/>
      <dgm:spPr/>
      <dgm:t>
        <a:bodyPr/>
        <a:lstStyle/>
        <a:p>
          <a:endParaRPr lang="en-US"/>
        </a:p>
      </dgm:t>
    </dgm:pt>
    <dgm:pt modelId="{6BA3F1D3-D5C2-4561-AA53-85D954B68827}" type="sibTrans" cxnId="{4852A830-0D2E-4568-9398-F245DBE2D870}">
      <dgm:prSet/>
      <dgm:spPr/>
      <dgm:t>
        <a:bodyPr/>
        <a:lstStyle/>
        <a:p>
          <a:endParaRPr lang="en-US"/>
        </a:p>
      </dgm:t>
    </dgm:pt>
    <dgm:pt modelId="{B26F61DC-B960-4A39-ABC1-FC6C10DE709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D431CFA0-B15C-4A26-91D5-A0C209E1790C}" type="parTrans" cxnId="{35CE76B3-D893-40C4-AB0D-1FF63E37AACF}">
      <dgm:prSet/>
      <dgm:spPr/>
      <dgm:t>
        <a:bodyPr/>
        <a:lstStyle/>
        <a:p>
          <a:endParaRPr lang="en-US"/>
        </a:p>
      </dgm:t>
    </dgm:pt>
    <dgm:pt modelId="{0C6C827D-36F9-4787-A478-5E3B87FA0D8E}" type="sibTrans" cxnId="{35CE76B3-D893-40C4-AB0D-1FF63E37AACF}">
      <dgm:prSet/>
      <dgm:spPr/>
      <dgm:t>
        <a:bodyPr/>
        <a:lstStyle/>
        <a:p>
          <a:endParaRPr lang="en-US"/>
        </a:p>
      </dgm:t>
    </dgm:pt>
    <dgm:pt modelId="{69B4B090-A161-453D-93C6-AF8DA2E6EEB1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D381D989-39A0-43BB-8EB0-B577D85965AA}" type="parTrans" cxnId="{B40ECEB9-C1F9-44A0-9BE6-0125A1A15443}">
      <dgm:prSet/>
      <dgm:spPr/>
      <dgm:t>
        <a:bodyPr/>
        <a:lstStyle/>
        <a:p>
          <a:endParaRPr lang="en-US"/>
        </a:p>
      </dgm:t>
    </dgm:pt>
    <dgm:pt modelId="{97DC548C-24E1-49B7-A3F2-A7C083872C6A}" type="sibTrans" cxnId="{B40ECEB9-C1F9-44A0-9BE6-0125A1A15443}">
      <dgm:prSet/>
      <dgm:spPr/>
      <dgm:t>
        <a:bodyPr/>
        <a:lstStyle/>
        <a:p>
          <a:endParaRPr lang="en-US"/>
        </a:p>
      </dgm:t>
    </dgm:pt>
    <dgm:pt modelId="{20B3A936-A884-4610-A506-C2E03C91DAC1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3FF0D578-E52F-4A7A-A2D4-ACAA73867178}" type="parTrans" cxnId="{749143A0-1DAE-45C9-BD5B-604F003D5EC2}">
      <dgm:prSet/>
      <dgm:spPr/>
      <dgm:t>
        <a:bodyPr/>
        <a:lstStyle/>
        <a:p>
          <a:endParaRPr lang="en-US"/>
        </a:p>
      </dgm:t>
    </dgm:pt>
    <dgm:pt modelId="{B9010B46-8FF0-45D4-B9C1-1591D83A8AA7}" type="sibTrans" cxnId="{749143A0-1DAE-45C9-BD5B-604F003D5EC2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9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9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9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9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4" presStyleCnt="39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5" presStyleCnt="39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6" presStyleCnt="39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BE523-A051-426A-9A55-09563B133A26}" type="pres">
      <dgm:prSet presAssocID="{634DCC8F-70FC-4CC7-80D5-8C5F1E2DAE41}" presName="Name13" presStyleLbl="parChTrans1D2" presStyleIdx="7" presStyleCnt="39"/>
      <dgm:spPr/>
      <dgm:t>
        <a:bodyPr/>
        <a:lstStyle/>
        <a:p>
          <a:endParaRPr lang="en-US"/>
        </a:p>
      </dgm:t>
    </dgm:pt>
    <dgm:pt modelId="{5BABE6E0-4844-4262-82CF-ADB51A645B3D}" type="pres">
      <dgm:prSet presAssocID="{3B951647-0306-441B-AB45-71DCE80D7282}" presName="childText" presStyleLbl="bgAcc1" presStyleIdx="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D055F-05F0-4C3B-9D4C-3BA544871774}" type="pres">
      <dgm:prSet presAssocID="{33FD9372-5ED5-4E9E-851F-9DC935C7E80F}" presName="Name13" presStyleLbl="parChTrans1D2" presStyleIdx="8" presStyleCnt="39"/>
      <dgm:spPr/>
      <dgm:t>
        <a:bodyPr/>
        <a:lstStyle/>
        <a:p>
          <a:endParaRPr lang="en-US"/>
        </a:p>
      </dgm:t>
    </dgm:pt>
    <dgm:pt modelId="{6F6A97FF-4654-43F6-813A-5F335CF439D7}" type="pres">
      <dgm:prSet presAssocID="{286248DD-2D8B-46D1-A76D-031E138082A8}" presName="childText" presStyleLbl="bgAcc1" presStyleIdx="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3317E-09EB-473F-8840-B47D1DCEC32E}" type="pres">
      <dgm:prSet presAssocID="{DF31D43E-D869-415A-A347-0375ED906924}" presName="Name13" presStyleLbl="parChTrans1D2" presStyleIdx="9" presStyleCnt="39"/>
      <dgm:spPr/>
      <dgm:t>
        <a:bodyPr/>
        <a:lstStyle/>
        <a:p>
          <a:endParaRPr lang="en-US"/>
        </a:p>
      </dgm:t>
    </dgm:pt>
    <dgm:pt modelId="{6AD810AE-60A5-4C76-83ED-017927B76BE2}" type="pres">
      <dgm:prSet presAssocID="{30BB3404-2EA2-4A98-9B42-152365235A42}" presName="childText" presStyleLbl="bgAcc1" presStyleIdx="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0336D-EB60-4623-A0F8-ACBCB70FAE3D}" type="pres">
      <dgm:prSet presAssocID="{5401B8A6-90F0-4778-B3B9-EE7B2F387917}" presName="Name13" presStyleLbl="parChTrans1D2" presStyleIdx="10" presStyleCnt="39"/>
      <dgm:spPr/>
      <dgm:t>
        <a:bodyPr/>
        <a:lstStyle/>
        <a:p>
          <a:endParaRPr lang="en-US"/>
        </a:p>
      </dgm:t>
    </dgm:pt>
    <dgm:pt modelId="{88501043-8612-43C1-AF41-9A2889705020}" type="pres">
      <dgm:prSet presAssocID="{D1656E89-2017-4C89-A3BD-E47A4CE69CA0}" presName="childText" presStyleLbl="bgAcc1" presStyleIdx="1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11" presStyleCnt="39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1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2" presStyleCnt="39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3" presStyleCnt="39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4" presStyleCnt="39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5" presStyleCnt="39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6" presStyleCnt="39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4C94D-49BB-4A6A-A299-EB9E4D9BE2AA}" type="pres">
      <dgm:prSet presAssocID="{36698E03-0FEB-4DE9-8534-65C287AF702F}" presName="Name13" presStyleLbl="parChTrans1D2" presStyleIdx="17" presStyleCnt="39"/>
      <dgm:spPr/>
      <dgm:t>
        <a:bodyPr/>
        <a:lstStyle/>
        <a:p>
          <a:endParaRPr lang="en-US"/>
        </a:p>
      </dgm:t>
    </dgm:pt>
    <dgm:pt modelId="{73E08747-258F-40F3-A27C-02ADC9FC4F8E}" type="pres">
      <dgm:prSet presAssocID="{B4237A50-2169-446C-AE53-EC21E2E80686}" presName="childText" presStyleLbl="bgAcc1" presStyleIdx="1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7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7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8" presStyleCnt="39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9" presStyleCnt="39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20" presStyleCnt="39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2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21" presStyleCnt="39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2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22" presStyleCnt="39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2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3" presStyleCnt="39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9C88-5FB4-41EC-BBB8-4C155D526E55}" type="pres">
      <dgm:prSet presAssocID="{F21EE871-273C-4876-A1D3-0C5C9E927830}" presName="Name13" presStyleLbl="parChTrans1D2" presStyleIdx="24" presStyleCnt="39"/>
      <dgm:spPr/>
      <dgm:t>
        <a:bodyPr/>
        <a:lstStyle/>
        <a:p>
          <a:endParaRPr lang="en-US"/>
        </a:p>
      </dgm:t>
    </dgm:pt>
    <dgm:pt modelId="{B3F5A53C-D08C-46F2-95AC-0A1B4BD5F664}" type="pres">
      <dgm:prSet presAssocID="{14EE64CC-50BB-43DC-8536-62CEFDD6FB2E}" presName="childText" presStyleLbl="bgAcc1" presStyleIdx="2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5" presStyleCnt="39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6" presStyleCnt="39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7" presStyleCnt="39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8" presStyleCnt="39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9" presStyleCnt="39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30" presStyleCnt="39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3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31" presStyleCnt="39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3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2152-CA07-4C4C-9DEF-2EF11D2783D6}" type="pres">
      <dgm:prSet presAssocID="{A76F072D-96BD-4F39-BB16-38B5080BBBA3}" presName="Name13" presStyleLbl="parChTrans1D2" presStyleIdx="32" presStyleCnt="39"/>
      <dgm:spPr/>
      <dgm:t>
        <a:bodyPr/>
        <a:lstStyle/>
        <a:p>
          <a:endParaRPr lang="en-US"/>
        </a:p>
      </dgm:t>
    </dgm:pt>
    <dgm:pt modelId="{2D24368D-B634-488A-8EA3-9CB85EB65DD0}" type="pres">
      <dgm:prSet presAssocID="{D3AB33AB-3AA7-4308-BBB9-78AB7E9C13BF}" presName="childText" presStyleLbl="bgAcc1" presStyleIdx="3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46035-A2A9-4269-9A03-EE599D58C0A8}" type="pres">
      <dgm:prSet presAssocID="{D431CFA0-B15C-4A26-91D5-A0C209E1790C}" presName="Name13" presStyleLbl="parChTrans1D2" presStyleIdx="33" presStyleCnt="39"/>
      <dgm:spPr/>
      <dgm:t>
        <a:bodyPr/>
        <a:lstStyle/>
        <a:p>
          <a:endParaRPr lang="en-US"/>
        </a:p>
      </dgm:t>
    </dgm:pt>
    <dgm:pt modelId="{2BE7E748-7D3A-4FA5-920D-9DC78380AD2E}" type="pres">
      <dgm:prSet presAssocID="{B26F61DC-B960-4A39-ABC1-FC6C10DE7090}" presName="childText" presStyleLbl="bgAcc1" presStyleIdx="3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C85C9-19AE-47B2-8159-115CCE422106}" type="pres">
      <dgm:prSet presAssocID="{D381D989-39A0-43BB-8EB0-B577D85965AA}" presName="Name13" presStyleLbl="parChTrans1D2" presStyleIdx="34" presStyleCnt="39"/>
      <dgm:spPr/>
      <dgm:t>
        <a:bodyPr/>
        <a:lstStyle/>
        <a:p>
          <a:endParaRPr lang="en-US"/>
        </a:p>
      </dgm:t>
    </dgm:pt>
    <dgm:pt modelId="{73CB39ED-08B7-42B3-AB2E-AE75519FDDAF}" type="pres">
      <dgm:prSet presAssocID="{69B4B090-A161-453D-93C6-AF8DA2E6EEB1}" presName="childText" presStyleLbl="bgAcc1" presStyleIdx="3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35" presStyleCnt="39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3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6" presStyleCnt="39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7" presStyleCnt="39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7E68-9B65-49ED-A92F-AF8ABE1C8701}" type="pres">
      <dgm:prSet presAssocID="{3FF0D578-E52F-4A7A-A2D4-ACAA73867178}" presName="Name13" presStyleLbl="parChTrans1D2" presStyleIdx="38" presStyleCnt="39"/>
      <dgm:spPr/>
      <dgm:t>
        <a:bodyPr/>
        <a:lstStyle/>
        <a:p>
          <a:endParaRPr lang="en-US"/>
        </a:p>
      </dgm:t>
    </dgm:pt>
    <dgm:pt modelId="{806BAA80-6B96-40A0-B443-BF0C47BDB9D5}" type="pres">
      <dgm:prSet presAssocID="{20B3A936-A884-4610-A506-C2E03C91DAC1}" presName="childText" presStyleLbl="bgAcc1" presStyleIdx="3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4FED3-FD50-4A41-B80D-0856B0F68794}" type="presOf" srcId="{3B951647-0306-441B-AB45-71DCE80D7282}" destId="{5BABE6E0-4844-4262-82CF-ADB51A645B3D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D5F9661F-2E5F-4EDA-AC41-9E03897D7973}" type="presOf" srcId="{D431CFA0-B15C-4A26-91D5-A0C209E1790C}" destId="{F9B46035-A2A9-4269-9A03-EE599D58C0A8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E499BFD-0271-41D8-A1E6-BDE37A20C691}" type="presOf" srcId="{3FF0D578-E52F-4A7A-A2D4-ACAA73867178}" destId="{75337E68-9B65-49ED-A92F-AF8ABE1C8701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1F79C0B5-26A4-4C0C-B694-37E69A097B7E}" type="presOf" srcId="{33FD9372-5ED5-4E9E-851F-9DC935C7E80F}" destId="{053D055F-05F0-4C3B-9D4C-3BA544871774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DA91D8D7-60A7-420D-935F-4496C81F07F0}" srcId="{59508381-BDDA-4E8C-BC7C-B78ED07EE39E}" destId="{B4237A50-2169-446C-AE53-EC21E2E80686}" srcOrd="6" destOrd="0" parTransId="{36698E03-0FEB-4DE9-8534-65C287AF702F}" sibTransId="{F75015A3-2F32-49DF-B5DC-B1E0B6611464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94EFCF2-288E-4DB3-A0AE-C52682322B67}" srcId="{71816DD0-841D-482F-87E1-1710163EFD13}" destId="{30BB3404-2EA2-4A98-9B42-152365235A42}" srcOrd="5" destOrd="0" parTransId="{DF31D43E-D869-415A-A347-0375ED906924}" sibTransId="{D0BF61F4-C7B6-4D7A-B703-20CAC2633726}"/>
    <dgm:cxn modelId="{B40ECEB9-C1F9-44A0-9BE6-0125A1A15443}" srcId="{8B37F236-DD10-4E7F-B8E7-C94829AB9BCD}" destId="{69B4B090-A161-453D-93C6-AF8DA2E6EEB1}" srcOrd="6" destOrd="0" parTransId="{D381D989-39A0-43BB-8EB0-B577D85965AA}" sibTransId="{97DC548C-24E1-49B7-A3F2-A7C083872C6A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CE37040D-7078-4E8A-BD93-41286C9352C8}" type="presOf" srcId="{14EE64CC-50BB-43DC-8536-62CEFDD6FB2E}" destId="{B3F5A53C-D08C-46F2-95AC-0A1B4BD5F664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37AD173D-0CB7-4A62-8294-7F1B241F1182}" srcId="{71816DD0-841D-482F-87E1-1710163EFD13}" destId="{D1656E89-2017-4C89-A3BD-E47A4CE69CA0}" srcOrd="6" destOrd="0" parTransId="{5401B8A6-90F0-4778-B3B9-EE7B2F387917}" sibTransId="{51AC00C9-5BD1-43FB-88E5-5912D95C7264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88DA682-17EC-4212-AD54-53048F88CC5C}" type="presOf" srcId="{D1656E89-2017-4C89-A3BD-E47A4CE69CA0}" destId="{88501043-8612-43C1-AF41-9A2889705020}" srcOrd="0" destOrd="0" presId="urn:microsoft.com/office/officeart/2005/8/layout/hierarchy3"/>
    <dgm:cxn modelId="{C193ADB2-90DF-4770-A607-81AC7C2BBA94}" type="presOf" srcId="{DF31D43E-D869-415A-A347-0375ED906924}" destId="{8263317E-09EB-473F-8840-B47D1DCEC32E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4BB94511-4451-4D7B-9169-F5CCEBA77D6E}" type="presOf" srcId="{69B4B090-A161-453D-93C6-AF8DA2E6EEB1}" destId="{73CB39ED-08B7-42B3-AB2E-AE75519FDDAF}" srcOrd="0" destOrd="0" presId="urn:microsoft.com/office/officeart/2005/8/layout/hierarchy3"/>
    <dgm:cxn modelId="{26A6FFD1-9A60-47C4-92B3-9F035F56EE43}" type="presOf" srcId="{B4237A50-2169-446C-AE53-EC21E2E80686}" destId="{73E08747-258F-40F3-A27C-02ADC9FC4F8E}" srcOrd="0" destOrd="0" presId="urn:microsoft.com/office/officeart/2005/8/layout/hierarchy3"/>
    <dgm:cxn modelId="{99AA9A29-FC68-444D-9DED-CC6FE59DB7B2}" type="presOf" srcId="{30BB3404-2EA2-4A98-9B42-152365235A42}" destId="{6AD810AE-60A5-4C76-83ED-017927B76BE2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B9975A62-BDEA-474C-B44C-7D93CD416554}" type="presOf" srcId="{A76F072D-96BD-4F39-BB16-38B5080BBBA3}" destId="{CC302152-CA07-4C4C-9DEF-2EF11D2783D6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AC539C77-125F-4408-8143-B944E239BB4F}" srcId="{87346056-285D-4591-8C82-33B2DE1822D8}" destId="{14EE64CC-50BB-43DC-8536-62CEFDD6FB2E}" srcOrd="6" destOrd="0" parTransId="{F21EE871-273C-4876-A1D3-0C5C9E927830}" sibTransId="{32D73D9F-E2E3-43D6-B079-84EA83D0DE5C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0FA23B32-1131-4A9B-9859-6EA073BCAC8B}" srcId="{71816DD0-841D-482F-87E1-1710163EFD13}" destId="{286248DD-2D8B-46D1-A76D-031E138082A8}" srcOrd="4" destOrd="0" parTransId="{33FD9372-5ED5-4E9E-851F-9DC935C7E80F}" sibTransId="{35AF8A9C-9191-40D1-A6FB-F0C29EF05A50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9DDF04DA-E09F-43FC-914F-782F9FD0385B}" srcId="{71816DD0-841D-482F-87E1-1710163EFD13}" destId="{3B951647-0306-441B-AB45-71DCE80D7282}" srcOrd="3" destOrd="0" parTransId="{634DCC8F-70FC-4CC7-80D5-8C5F1E2DAE41}" sibTransId="{2FFACBB7-B5BD-4180-857E-9DF93B9B71DB}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47C5E995-7F12-4C82-BDE9-C6926D997193}" type="presOf" srcId="{5401B8A6-90F0-4778-B3B9-EE7B2F387917}" destId="{DBC0336D-EB60-4623-A0F8-ACBCB70FAE3D}" srcOrd="0" destOrd="0" presId="urn:microsoft.com/office/officeart/2005/8/layout/hierarchy3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FA5CB8D4-63E1-48F8-BB71-0181808230F6}" type="presOf" srcId="{36698E03-0FEB-4DE9-8534-65C287AF702F}" destId="{AB54C94D-49BB-4A6A-A299-EB9E4D9BE2A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FE9DDFFE-267D-43E3-A412-DC1FFFDE2301}" type="presOf" srcId="{D381D989-39A0-43BB-8EB0-B577D85965AA}" destId="{CBAC85C9-19AE-47B2-8159-115CCE422106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35CE76B3-D893-40C4-AB0D-1FF63E37AACF}" srcId="{8B37F236-DD10-4E7F-B8E7-C94829AB9BCD}" destId="{B26F61DC-B960-4A39-ABC1-FC6C10DE7090}" srcOrd="5" destOrd="0" parTransId="{D431CFA0-B15C-4A26-91D5-A0C209E1790C}" sibTransId="{0C6C827D-36F9-4787-A478-5E3B87FA0D8E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4852A830-0D2E-4568-9398-F245DBE2D870}" srcId="{8B37F236-DD10-4E7F-B8E7-C94829AB9BCD}" destId="{D3AB33AB-3AA7-4308-BBB9-78AB7E9C13BF}" srcOrd="4" destOrd="0" parTransId="{A76F072D-96BD-4F39-BB16-38B5080BBBA3}" sibTransId="{6BA3F1D3-D5C2-4561-AA53-85D954B68827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749143A0-1DAE-45C9-BD5B-604F003D5EC2}" srcId="{30AC01E8-1F7B-43F6-BC0A-70DD06214353}" destId="{20B3A936-A884-4610-A506-C2E03C91DAC1}" srcOrd="3" destOrd="0" parTransId="{3FF0D578-E52F-4A7A-A2D4-ACAA73867178}" sibTransId="{B9010B46-8FF0-45D4-B9C1-1591D83A8AA7}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3739B249-D3C9-422A-A9A8-66C8D966E7A9}" type="presOf" srcId="{634DCC8F-70FC-4CC7-80D5-8C5F1E2DAE41}" destId="{CD2BE523-A051-426A-9A55-09563B133A26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824079-D0A0-4976-A7B5-7266E6B1259D}" type="presOf" srcId="{D3AB33AB-3AA7-4308-BBB9-78AB7E9C13BF}" destId="{2D24368D-B634-488A-8EA3-9CB85EB65DD0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7F6BEA6C-51E0-4D40-8FF7-9E2A65F3ED51}" type="presOf" srcId="{F21EE871-273C-4876-A1D3-0C5C9E927830}" destId="{BF629C88-5FB4-41EC-BBB8-4C155D526E55}" srcOrd="0" destOrd="0" presId="urn:microsoft.com/office/officeart/2005/8/layout/hierarchy3"/>
    <dgm:cxn modelId="{F236CA38-E7F2-4445-A812-3D8D0F38C6AE}" type="presOf" srcId="{B26F61DC-B960-4A39-ABC1-FC6C10DE7090}" destId="{2BE7E748-7D3A-4FA5-920D-9DC78380AD2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12873F43-3A71-49C5-BDAF-9CCEA594F866}" type="presOf" srcId="{286248DD-2D8B-46D1-A76D-031E138082A8}" destId="{6F6A97FF-4654-43F6-813A-5F335CF439D7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364A451-0E12-4FC6-9765-DCDF05DEF642}" type="presOf" srcId="{20B3A936-A884-4610-A506-C2E03C91DAC1}" destId="{806BAA80-6B96-40A0-B443-BF0C47BDB9D5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85B0FFB-6ABD-487B-BD4A-C341A536DAD9}" type="presParOf" srcId="{B9998EB2-D656-4A97-B025-87EBD36431BA}" destId="{CD2BE523-A051-426A-9A55-09563B133A26}" srcOrd="6" destOrd="0" presId="urn:microsoft.com/office/officeart/2005/8/layout/hierarchy3"/>
    <dgm:cxn modelId="{BD2096AE-50CF-4DC9-85A1-9F8BCCE0CFD5}" type="presParOf" srcId="{B9998EB2-D656-4A97-B025-87EBD36431BA}" destId="{5BABE6E0-4844-4262-82CF-ADB51A645B3D}" srcOrd="7" destOrd="0" presId="urn:microsoft.com/office/officeart/2005/8/layout/hierarchy3"/>
    <dgm:cxn modelId="{2B15A021-E7E8-4954-A0C0-9CB49B685230}" type="presParOf" srcId="{B9998EB2-D656-4A97-B025-87EBD36431BA}" destId="{053D055F-05F0-4C3B-9D4C-3BA544871774}" srcOrd="8" destOrd="0" presId="urn:microsoft.com/office/officeart/2005/8/layout/hierarchy3"/>
    <dgm:cxn modelId="{F163213A-CD70-4393-8F07-433971BAEAA0}" type="presParOf" srcId="{B9998EB2-D656-4A97-B025-87EBD36431BA}" destId="{6F6A97FF-4654-43F6-813A-5F335CF439D7}" srcOrd="9" destOrd="0" presId="urn:microsoft.com/office/officeart/2005/8/layout/hierarchy3"/>
    <dgm:cxn modelId="{A11D7874-F656-43AC-8D88-E4CDEA80179B}" type="presParOf" srcId="{B9998EB2-D656-4A97-B025-87EBD36431BA}" destId="{8263317E-09EB-473F-8840-B47D1DCEC32E}" srcOrd="10" destOrd="0" presId="urn:microsoft.com/office/officeart/2005/8/layout/hierarchy3"/>
    <dgm:cxn modelId="{32716A57-85D1-4416-B609-EBFD123E1B75}" type="presParOf" srcId="{B9998EB2-D656-4A97-B025-87EBD36431BA}" destId="{6AD810AE-60A5-4C76-83ED-017927B76BE2}" srcOrd="11" destOrd="0" presId="urn:microsoft.com/office/officeart/2005/8/layout/hierarchy3"/>
    <dgm:cxn modelId="{05BE9E43-4CC0-4051-8008-684379D5A2BF}" type="presParOf" srcId="{B9998EB2-D656-4A97-B025-87EBD36431BA}" destId="{DBC0336D-EB60-4623-A0F8-ACBCB70FAE3D}" srcOrd="12" destOrd="0" presId="urn:microsoft.com/office/officeart/2005/8/layout/hierarchy3"/>
    <dgm:cxn modelId="{9ACF8FC9-B39A-4385-A59E-2DBB9AC17093}" type="presParOf" srcId="{B9998EB2-D656-4A97-B025-87EBD36431BA}" destId="{88501043-8612-43C1-AF41-9A2889705020}" srcOrd="13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A14B9AD1-BF0B-4364-A756-E6B631A624EC}" type="presParOf" srcId="{723D1E9B-CAE3-4D79-9D37-E4EDBB38187D}" destId="{AB54C94D-49BB-4A6A-A299-EB9E4D9BE2AA}" srcOrd="12" destOrd="0" presId="urn:microsoft.com/office/officeart/2005/8/layout/hierarchy3"/>
    <dgm:cxn modelId="{05963A65-F8A6-4DC3-83C2-412A66710CE1}" type="presParOf" srcId="{723D1E9B-CAE3-4D79-9D37-E4EDBB38187D}" destId="{73E08747-258F-40F3-A27C-02ADC9FC4F8E}" srcOrd="13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D59107F2-73F7-4D37-A1FC-54C7C57C0166}" type="presParOf" srcId="{64D0FBB2-AE35-43FE-835C-D90D3502FD52}" destId="{BF629C88-5FB4-41EC-BBB8-4C155D526E55}" srcOrd="12" destOrd="0" presId="urn:microsoft.com/office/officeart/2005/8/layout/hierarchy3"/>
    <dgm:cxn modelId="{FDABF9C3-2E54-4187-8A82-2B43A91DBD7A}" type="presParOf" srcId="{64D0FBB2-AE35-43FE-835C-D90D3502FD52}" destId="{B3F5A53C-D08C-46F2-95AC-0A1B4BD5F664}" srcOrd="13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6A67B5B-6CD5-4460-8F5A-C114F594552A}" type="presParOf" srcId="{39AE91FF-EBE0-435A-8149-C764EC03684E}" destId="{CC302152-CA07-4C4C-9DEF-2EF11D2783D6}" srcOrd="8" destOrd="0" presId="urn:microsoft.com/office/officeart/2005/8/layout/hierarchy3"/>
    <dgm:cxn modelId="{705A7A91-1A3A-477B-A181-CAE2BF1707BD}" type="presParOf" srcId="{39AE91FF-EBE0-435A-8149-C764EC03684E}" destId="{2D24368D-B634-488A-8EA3-9CB85EB65DD0}" srcOrd="9" destOrd="0" presId="urn:microsoft.com/office/officeart/2005/8/layout/hierarchy3"/>
    <dgm:cxn modelId="{3C94571D-C465-4D7B-9FB4-3C1D8E7D8E8F}" type="presParOf" srcId="{39AE91FF-EBE0-435A-8149-C764EC03684E}" destId="{F9B46035-A2A9-4269-9A03-EE599D58C0A8}" srcOrd="10" destOrd="0" presId="urn:microsoft.com/office/officeart/2005/8/layout/hierarchy3"/>
    <dgm:cxn modelId="{5E92AEFA-CB2D-4E03-A14C-CD6CDCF251C3}" type="presParOf" srcId="{39AE91FF-EBE0-435A-8149-C764EC03684E}" destId="{2BE7E748-7D3A-4FA5-920D-9DC78380AD2E}" srcOrd="11" destOrd="0" presId="urn:microsoft.com/office/officeart/2005/8/layout/hierarchy3"/>
    <dgm:cxn modelId="{725085C4-5B44-4992-AD66-DE0B23542EC0}" type="presParOf" srcId="{39AE91FF-EBE0-435A-8149-C764EC03684E}" destId="{CBAC85C9-19AE-47B2-8159-115CCE422106}" srcOrd="12" destOrd="0" presId="urn:microsoft.com/office/officeart/2005/8/layout/hierarchy3"/>
    <dgm:cxn modelId="{4F32C60F-AFA6-471C-B1C2-D15372B35495}" type="presParOf" srcId="{39AE91FF-EBE0-435A-8149-C764EC03684E}" destId="{73CB39ED-08B7-42B3-AB2E-AE75519FDDAF}" srcOrd="13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D53A3264-36C8-4678-9AC9-C242DDB12437}" type="presParOf" srcId="{56FA3E8E-6DAC-4B6B-91B1-98C6DCBC9D18}" destId="{75337E68-9B65-49ED-A92F-AF8ABE1C8701}" srcOrd="6" destOrd="0" presId="urn:microsoft.com/office/officeart/2005/8/layout/hierarchy3"/>
    <dgm:cxn modelId="{EE34495B-E64B-4797-B0A0-B788FDB8CAEA}" type="presParOf" srcId="{56FA3E8E-6DAC-4B6B-91B1-98C6DCBC9D18}" destId="{806BAA80-6B96-40A0-B443-BF0C47BDB9D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894330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Linear Regression</a:t>
          </a:r>
          <a:endParaRPr lang="en-US" sz="900" kern="1200" dirty="0"/>
        </a:p>
      </dsp:txBody>
      <dsp:txXfrm>
        <a:off x="909838" y="16432"/>
        <a:ext cx="1027955" cy="498469"/>
      </dsp:txXfrm>
    </dsp:sp>
    <dsp:sp modelId="{CD299964-E5D7-4AB2-91DF-64053F58977E}">
      <dsp:nvSpPr>
        <dsp:cNvPr id="0" name=""/>
        <dsp:cNvSpPr/>
      </dsp:nvSpPr>
      <dsp:spPr>
        <a:xfrm>
          <a:off x="1000227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1106124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Basic Elements of Linear Regression</a:t>
          </a:r>
          <a:endParaRPr lang="en-US" sz="900" kern="1200" dirty="0"/>
        </a:p>
      </dsp:txBody>
      <dsp:txXfrm>
        <a:off x="1121632" y="678289"/>
        <a:ext cx="816161" cy="498469"/>
      </dsp:txXfrm>
    </dsp:sp>
    <dsp:sp modelId="{89E548D3-D824-4AD9-92F4-071E8262E2B3}">
      <dsp:nvSpPr>
        <dsp:cNvPr id="0" name=""/>
        <dsp:cNvSpPr/>
      </dsp:nvSpPr>
      <dsp:spPr>
        <a:xfrm>
          <a:off x="1000227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1106124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Vectorization for Speed</a:t>
          </a:r>
          <a:endParaRPr lang="en-US" sz="900" kern="1200" dirty="0"/>
        </a:p>
      </dsp:txBody>
      <dsp:txXfrm>
        <a:off x="1121632" y="1340146"/>
        <a:ext cx="816161" cy="498469"/>
      </dsp:txXfrm>
    </dsp:sp>
    <dsp:sp modelId="{36746370-5315-4CC1-AD13-BDC52CDB9BF8}">
      <dsp:nvSpPr>
        <dsp:cNvPr id="0" name=""/>
        <dsp:cNvSpPr/>
      </dsp:nvSpPr>
      <dsp:spPr>
        <a:xfrm>
          <a:off x="1000227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1106124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The Normal Distribution and Squared Loss</a:t>
          </a:r>
          <a:endParaRPr lang="en-US" sz="900" kern="1200" dirty="0"/>
        </a:p>
      </dsp:txBody>
      <dsp:txXfrm>
        <a:off x="1121632" y="2002003"/>
        <a:ext cx="816161" cy="498469"/>
      </dsp:txXfrm>
    </dsp:sp>
    <dsp:sp modelId="{6C958BCF-8C02-413C-A24B-A8B6F8C1BA32}">
      <dsp:nvSpPr>
        <dsp:cNvPr id="0" name=""/>
        <dsp:cNvSpPr/>
      </dsp:nvSpPr>
      <dsp:spPr>
        <a:xfrm>
          <a:off x="1000227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1106124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From Linear Regression to Deep Networks</a:t>
          </a:r>
          <a:endParaRPr lang="en-US" sz="900" kern="1200" dirty="0"/>
        </a:p>
      </dsp:txBody>
      <dsp:txXfrm>
        <a:off x="1121632" y="2663861"/>
        <a:ext cx="816161" cy="498469"/>
      </dsp:txXfrm>
    </dsp:sp>
    <dsp:sp modelId="{12AFD21C-52D2-42E2-B236-08EDAEBB9D65}">
      <dsp:nvSpPr>
        <dsp:cNvPr id="0" name=""/>
        <dsp:cNvSpPr/>
      </dsp:nvSpPr>
      <dsp:spPr>
        <a:xfrm>
          <a:off x="2218045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Linear Regression Implementation from Scratch</a:t>
          </a:r>
          <a:endParaRPr lang="en-US" sz="900" kern="1200" dirty="0"/>
        </a:p>
      </dsp:txBody>
      <dsp:txXfrm>
        <a:off x="2233553" y="16432"/>
        <a:ext cx="1027955" cy="498469"/>
      </dsp:txXfrm>
    </dsp:sp>
    <dsp:sp modelId="{AD1E4E55-6F34-477C-9329-3B9837B204CA}">
      <dsp:nvSpPr>
        <dsp:cNvPr id="0" name=""/>
        <dsp:cNvSpPr/>
      </dsp:nvSpPr>
      <dsp:spPr>
        <a:xfrm>
          <a:off x="2323942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2429839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b="0" i="0" kern="1200" dirty="0"/>
        </a:p>
      </dsp:txBody>
      <dsp:txXfrm>
        <a:off x="2445347" y="678289"/>
        <a:ext cx="816161" cy="498469"/>
      </dsp:txXfrm>
    </dsp:sp>
    <dsp:sp modelId="{1AEA4E09-21A8-4C8C-899C-E13C65F06FCC}">
      <dsp:nvSpPr>
        <dsp:cNvPr id="0" name=""/>
        <dsp:cNvSpPr/>
      </dsp:nvSpPr>
      <dsp:spPr>
        <a:xfrm>
          <a:off x="2323942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2429839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Reading the Dataset</a:t>
          </a:r>
          <a:endParaRPr lang="en-US" sz="900" kern="1200" dirty="0"/>
        </a:p>
      </dsp:txBody>
      <dsp:txXfrm>
        <a:off x="2445347" y="1340146"/>
        <a:ext cx="816161" cy="498469"/>
      </dsp:txXfrm>
    </dsp:sp>
    <dsp:sp modelId="{2717406F-E20C-407E-98ED-1F24C1EB83D8}">
      <dsp:nvSpPr>
        <dsp:cNvPr id="0" name=""/>
        <dsp:cNvSpPr/>
      </dsp:nvSpPr>
      <dsp:spPr>
        <a:xfrm>
          <a:off x="2323942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2429839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Initializing Model Parameters</a:t>
          </a:r>
          <a:endParaRPr lang="en-US" sz="900" kern="1200" dirty="0"/>
        </a:p>
      </dsp:txBody>
      <dsp:txXfrm>
        <a:off x="2445347" y="2002003"/>
        <a:ext cx="816161" cy="498469"/>
      </dsp:txXfrm>
    </dsp:sp>
    <dsp:sp modelId="{CD2BE523-A051-426A-9A55-09563B133A26}">
      <dsp:nvSpPr>
        <dsp:cNvPr id="0" name=""/>
        <dsp:cNvSpPr/>
      </dsp:nvSpPr>
      <dsp:spPr>
        <a:xfrm>
          <a:off x="2323942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E6E0-4844-4262-82CF-ADB51A645B3D}">
      <dsp:nvSpPr>
        <dsp:cNvPr id="0" name=""/>
        <dsp:cNvSpPr/>
      </dsp:nvSpPr>
      <dsp:spPr>
        <a:xfrm>
          <a:off x="2429839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Model</a:t>
          </a:r>
          <a:endParaRPr lang="en-US" sz="900" kern="1200" dirty="0"/>
        </a:p>
      </dsp:txBody>
      <dsp:txXfrm>
        <a:off x="2445347" y="2663861"/>
        <a:ext cx="816161" cy="498469"/>
      </dsp:txXfrm>
    </dsp:sp>
    <dsp:sp modelId="{053D055F-05F0-4C3B-9D4C-3BA544871774}">
      <dsp:nvSpPr>
        <dsp:cNvPr id="0" name=""/>
        <dsp:cNvSpPr/>
      </dsp:nvSpPr>
      <dsp:spPr>
        <a:xfrm>
          <a:off x="2323942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97FF-4654-43F6-813A-5F335CF439D7}">
      <dsp:nvSpPr>
        <dsp:cNvPr id="0" name=""/>
        <dsp:cNvSpPr/>
      </dsp:nvSpPr>
      <dsp:spPr>
        <a:xfrm>
          <a:off x="2429839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2445347" y="3325718"/>
        <a:ext cx="816161" cy="498469"/>
      </dsp:txXfrm>
    </dsp:sp>
    <dsp:sp modelId="{8263317E-09EB-473F-8840-B47D1DCEC32E}">
      <dsp:nvSpPr>
        <dsp:cNvPr id="0" name=""/>
        <dsp:cNvSpPr/>
      </dsp:nvSpPr>
      <dsp:spPr>
        <a:xfrm>
          <a:off x="2323942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10AE-60A5-4C76-83ED-017927B76BE2}">
      <dsp:nvSpPr>
        <dsp:cNvPr id="0" name=""/>
        <dsp:cNvSpPr/>
      </dsp:nvSpPr>
      <dsp:spPr>
        <a:xfrm>
          <a:off x="2429839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Optimization Algorithm</a:t>
          </a:r>
          <a:endParaRPr lang="en-US" sz="900" kern="1200" dirty="0"/>
        </a:p>
      </dsp:txBody>
      <dsp:txXfrm>
        <a:off x="2445347" y="3987575"/>
        <a:ext cx="816161" cy="498469"/>
      </dsp:txXfrm>
    </dsp:sp>
    <dsp:sp modelId="{DBC0336D-EB60-4623-A0F8-ACBCB70FAE3D}">
      <dsp:nvSpPr>
        <dsp:cNvPr id="0" name=""/>
        <dsp:cNvSpPr/>
      </dsp:nvSpPr>
      <dsp:spPr>
        <a:xfrm>
          <a:off x="2323942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1043-8612-43C1-AF41-9A2889705020}">
      <dsp:nvSpPr>
        <dsp:cNvPr id="0" name=""/>
        <dsp:cNvSpPr/>
      </dsp:nvSpPr>
      <dsp:spPr>
        <a:xfrm>
          <a:off x="2429839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2445347" y="4649433"/>
        <a:ext cx="816161" cy="498469"/>
      </dsp:txXfrm>
    </dsp:sp>
    <dsp:sp modelId="{2417A736-F546-4F20-9B1C-7C64AC79CEA2}">
      <dsp:nvSpPr>
        <dsp:cNvPr id="0" name=""/>
        <dsp:cNvSpPr/>
      </dsp:nvSpPr>
      <dsp:spPr>
        <a:xfrm>
          <a:off x="3541759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smtClean="0"/>
            <a:t>Concise Implementation of Linear Regression</a:t>
          </a:r>
          <a:endParaRPr lang="en-US" sz="900" kern="1200" dirty="0"/>
        </a:p>
      </dsp:txBody>
      <dsp:txXfrm>
        <a:off x="3557267" y="16432"/>
        <a:ext cx="1027955" cy="498469"/>
      </dsp:txXfrm>
    </dsp:sp>
    <dsp:sp modelId="{4B15EEFE-1F47-498D-ADCB-9F19D795E9D0}">
      <dsp:nvSpPr>
        <dsp:cNvPr id="0" name=""/>
        <dsp:cNvSpPr/>
      </dsp:nvSpPr>
      <dsp:spPr>
        <a:xfrm>
          <a:off x="3647656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75355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kern="1200" dirty="0"/>
        </a:p>
      </dsp:txBody>
      <dsp:txXfrm>
        <a:off x="3769061" y="678289"/>
        <a:ext cx="816161" cy="498469"/>
      </dsp:txXfrm>
    </dsp:sp>
    <dsp:sp modelId="{0056683F-E978-4093-999E-31C85D922207}">
      <dsp:nvSpPr>
        <dsp:cNvPr id="0" name=""/>
        <dsp:cNvSpPr/>
      </dsp:nvSpPr>
      <dsp:spPr>
        <a:xfrm>
          <a:off x="3647656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375355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3769061" y="1340146"/>
        <a:ext cx="816161" cy="498469"/>
      </dsp:txXfrm>
    </dsp:sp>
    <dsp:sp modelId="{6C754FA6-3DFA-4385-B238-CB86871B1D35}">
      <dsp:nvSpPr>
        <dsp:cNvPr id="0" name=""/>
        <dsp:cNvSpPr/>
      </dsp:nvSpPr>
      <dsp:spPr>
        <a:xfrm>
          <a:off x="3647656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75355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Defining the Model</a:t>
          </a:r>
          <a:endParaRPr lang="en-US" sz="900" kern="1200" dirty="0"/>
        </a:p>
      </dsp:txBody>
      <dsp:txXfrm>
        <a:off x="3769061" y="2002003"/>
        <a:ext cx="816161" cy="498469"/>
      </dsp:txXfrm>
    </dsp:sp>
    <dsp:sp modelId="{BF7B11E8-C423-44D0-B212-95624E9C8160}">
      <dsp:nvSpPr>
        <dsp:cNvPr id="0" name=""/>
        <dsp:cNvSpPr/>
      </dsp:nvSpPr>
      <dsp:spPr>
        <a:xfrm>
          <a:off x="3647656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753553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Initializing Model Parameters</a:t>
          </a:r>
          <a:endParaRPr lang="en-US" sz="900" kern="1200" dirty="0"/>
        </a:p>
      </dsp:txBody>
      <dsp:txXfrm>
        <a:off x="3769061" y="2663861"/>
        <a:ext cx="816161" cy="498469"/>
      </dsp:txXfrm>
    </dsp:sp>
    <dsp:sp modelId="{9A44F170-8475-4427-BAB6-AF02C889F153}">
      <dsp:nvSpPr>
        <dsp:cNvPr id="0" name=""/>
        <dsp:cNvSpPr/>
      </dsp:nvSpPr>
      <dsp:spPr>
        <a:xfrm>
          <a:off x="3647656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3753553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3769061" y="3325718"/>
        <a:ext cx="816161" cy="498469"/>
      </dsp:txXfrm>
    </dsp:sp>
    <dsp:sp modelId="{F9BC214A-DB51-4CD8-B3C3-9D0BEE6B4CC5}">
      <dsp:nvSpPr>
        <dsp:cNvPr id="0" name=""/>
        <dsp:cNvSpPr/>
      </dsp:nvSpPr>
      <dsp:spPr>
        <a:xfrm>
          <a:off x="3647656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3753553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Defining the Optimization Algorithm</a:t>
          </a:r>
          <a:endParaRPr lang="en-US" sz="900" i="0" kern="1200" dirty="0"/>
        </a:p>
      </dsp:txBody>
      <dsp:txXfrm>
        <a:off x="3769061" y="3987575"/>
        <a:ext cx="816161" cy="498469"/>
      </dsp:txXfrm>
    </dsp:sp>
    <dsp:sp modelId="{AB54C94D-49BB-4A6A-A299-EB9E4D9BE2AA}">
      <dsp:nvSpPr>
        <dsp:cNvPr id="0" name=""/>
        <dsp:cNvSpPr/>
      </dsp:nvSpPr>
      <dsp:spPr>
        <a:xfrm>
          <a:off x="3647656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08747-258F-40F3-A27C-02ADC9FC4F8E}">
      <dsp:nvSpPr>
        <dsp:cNvPr id="0" name=""/>
        <dsp:cNvSpPr/>
      </dsp:nvSpPr>
      <dsp:spPr>
        <a:xfrm>
          <a:off x="3753553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Training</a:t>
          </a:r>
          <a:endParaRPr lang="en-US" sz="900" i="0" kern="1200" dirty="0"/>
        </a:p>
      </dsp:txBody>
      <dsp:txXfrm>
        <a:off x="3769061" y="4649433"/>
        <a:ext cx="816161" cy="498469"/>
      </dsp:txXfrm>
    </dsp:sp>
    <dsp:sp modelId="{B719827E-69B5-4FBF-AD5C-C310C5EBF66C}">
      <dsp:nvSpPr>
        <dsp:cNvPr id="0" name=""/>
        <dsp:cNvSpPr/>
      </dsp:nvSpPr>
      <dsp:spPr>
        <a:xfrm>
          <a:off x="4865474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err="1" smtClean="0"/>
            <a:t>Softmax</a:t>
          </a:r>
          <a:r>
            <a:rPr lang="en-US" sz="900" i="0" kern="1200" dirty="0" smtClean="0"/>
            <a:t> Regression</a:t>
          </a:r>
          <a:endParaRPr lang="en-US" sz="900" i="0" kern="1200" dirty="0"/>
        </a:p>
      </dsp:txBody>
      <dsp:txXfrm>
        <a:off x="4880982" y="16432"/>
        <a:ext cx="1027955" cy="498469"/>
      </dsp:txXfrm>
    </dsp:sp>
    <dsp:sp modelId="{937AAAF2-0737-4067-94E9-1DA90317891B}">
      <dsp:nvSpPr>
        <dsp:cNvPr id="0" name=""/>
        <dsp:cNvSpPr/>
      </dsp:nvSpPr>
      <dsp:spPr>
        <a:xfrm>
          <a:off x="4971371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5077268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Classification Problem</a:t>
          </a:r>
          <a:endParaRPr lang="en-US" sz="900" i="0" kern="1200" dirty="0"/>
        </a:p>
      </dsp:txBody>
      <dsp:txXfrm>
        <a:off x="5092776" y="678289"/>
        <a:ext cx="816161" cy="498469"/>
      </dsp:txXfrm>
    </dsp:sp>
    <dsp:sp modelId="{73608D8E-CD44-44B0-8A60-C6B13E1D80FA}">
      <dsp:nvSpPr>
        <dsp:cNvPr id="0" name=""/>
        <dsp:cNvSpPr/>
      </dsp:nvSpPr>
      <dsp:spPr>
        <a:xfrm>
          <a:off x="4971371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5077268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Network Architecture</a:t>
          </a:r>
          <a:endParaRPr lang="en-US" sz="900" i="0" kern="1200" dirty="0"/>
        </a:p>
      </dsp:txBody>
      <dsp:txXfrm>
        <a:off x="5092776" y="1340146"/>
        <a:ext cx="816161" cy="498469"/>
      </dsp:txXfrm>
    </dsp:sp>
    <dsp:sp modelId="{D1676C5E-32C9-475B-8148-6784931E1388}">
      <dsp:nvSpPr>
        <dsp:cNvPr id="0" name=""/>
        <dsp:cNvSpPr/>
      </dsp:nvSpPr>
      <dsp:spPr>
        <a:xfrm>
          <a:off x="4971371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5077268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Softmax Operation</a:t>
          </a:r>
          <a:endParaRPr lang="en-US" sz="900" i="0" kern="1200" dirty="0"/>
        </a:p>
      </dsp:txBody>
      <dsp:txXfrm>
        <a:off x="5092776" y="2002003"/>
        <a:ext cx="816161" cy="498469"/>
      </dsp:txXfrm>
    </dsp:sp>
    <dsp:sp modelId="{1068845D-F5B8-4DCD-8E37-05A4E47C0A71}">
      <dsp:nvSpPr>
        <dsp:cNvPr id="0" name=""/>
        <dsp:cNvSpPr/>
      </dsp:nvSpPr>
      <dsp:spPr>
        <a:xfrm>
          <a:off x="4971371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5077268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Vectorization for Minibatches</a:t>
          </a:r>
          <a:endParaRPr lang="en-US" sz="900" i="0" kern="1200" dirty="0"/>
        </a:p>
      </dsp:txBody>
      <dsp:txXfrm>
        <a:off x="5092776" y="2663861"/>
        <a:ext cx="816161" cy="498469"/>
      </dsp:txXfrm>
    </dsp:sp>
    <dsp:sp modelId="{84A02D01-D901-49A7-AA55-A2D7623D0B9E}">
      <dsp:nvSpPr>
        <dsp:cNvPr id="0" name=""/>
        <dsp:cNvSpPr/>
      </dsp:nvSpPr>
      <dsp:spPr>
        <a:xfrm>
          <a:off x="4971371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5077268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Loss Function</a:t>
          </a:r>
          <a:endParaRPr lang="en-US" sz="900" i="0" kern="1200" dirty="0"/>
        </a:p>
      </dsp:txBody>
      <dsp:txXfrm>
        <a:off x="5092776" y="3325718"/>
        <a:ext cx="816161" cy="498469"/>
      </dsp:txXfrm>
    </dsp:sp>
    <dsp:sp modelId="{F051A2A6-5854-4D26-A894-390520F3E79E}">
      <dsp:nvSpPr>
        <dsp:cNvPr id="0" name=""/>
        <dsp:cNvSpPr/>
      </dsp:nvSpPr>
      <dsp:spPr>
        <a:xfrm>
          <a:off x="4971371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5077268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Information Theory Basics</a:t>
          </a:r>
          <a:endParaRPr lang="en-US" sz="900" i="0" kern="1200" dirty="0"/>
        </a:p>
      </dsp:txBody>
      <dsp:txXfrm>
        <a:off x="5092776" y="3987575"/>
        <a:ext cx="816161" cy="498469"/>
      </dsp:txXfrm>
    </dsp:sp>
    <dsp:sp modelId="{BF629C88-5FB4-41EC-BBB8-4C155D526E55}">
      <dsp:nvSpPr>
        <dsp:cNvPr id="0" name=""/>
        <dsp:cNvSpPr/>
      </dsp:nvSpPr>
      <dsp:spPr>
        <a:xfrm>
          <a:off x="4971371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A53C-D08C-46F2-95AC-0A1B4BD5F664}">
      <dsp:nvSpPr>
        <dsp:cNvPr id="0" name=""/>
        <dsp:cNvSpPr/>
      </dsp:nvSpPr>
      <dsp:spPr>
        <a:xfrm>
          <a:off x="5077268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Model Prediction and Evaluation</a:t>
          </a:r>
          <a:endParaRPr lang="en-US" sz="900" i="0" kern="1200" dirty="0"/>
        </a:p>
      </dsp:txBody>
      <dsp:txXfrm>
        <a:off x="5092776" y="4649433"/>
        <a:ext cx="816161" cy="498469"/>
      </dsp:txXfrm>
    </dsp:sp>
    <dsp:sp modelId="{141C8125-0E03-481F-B78F-71E7ABA5C2AD}">
      <dsp:nvSpPr>
        <dsp:cNvPr id="0" name=""/>
        <dsp:cNvSpPr/>
      </dsp:nvSpPr>
      <dsp:spPr>
        <a:xfrm>
          <a:off x="6189188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The Image Classification Dataset</a:t>
          </a:r>
          <a:endParaRPr lang="en-US" sz="900" kern="1200" dirty="0"/>
        </a:p>
      </dsp:txBody>
      <dsp:txXfrm>
        <a:off x="6204696" y="16432"/>
        <a:ext cx="1027955" cy="498469"/>
      </dsp:txXfrm>
    </dsp:sp>
    <dsp:sp modelId="{8918BBD5-FF38-4CE3-8A4B-66D1C2C71DDE}">
      <dsp:nvSpPr>
        <dsp:cNvPr id="0" name=""/>
        <dsp:cNvSpPr/>
      </dsp:nvSpPr>
      <dsp:spPr>
        <a:xfrm>
          <a:off x="6295085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640098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6416491" y="678289"/>
        <a:ext cx="816161" cy="498469"/>
      </dsp:txXfrm>
    </dsp:sp>
    <dsp:sp modelId="{00064CBB-E916-401D-9A68-E3A7C2241785}">
      <dsp:nvSpPr>
        <dsp:cNvPr id="0" name=""/>
        <dsp:cNvSpPr/>
      </dsp:nvSpPr>
      <dsp:spPr>
        <a:xfrm>
          <a:off x="6295085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640098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a Minibatch</a:t>
          </a:r>
          <a:endParaRPr lang="en-US" sz="900" kern="1200" dirty="0"/>
        </a:p>
      </dsp:txBody>
      <dsp:txXfrm>
        <a:off x="6416491" y="1340146"/>
        <a:ext cx="816161" cy="498469"/>
      </dsp:txXfrm>
    </dsp:sp>
    <dsp:sp modelId="{A593B0F5-B6A2-4A6B-8352-1B96EDE66D74}">
      <dsp:nvSpPr>
        <dsp:cNvPr id="0" name=""/>
        <dsp:cNvSpPr/>
      </dsp:nvSpPr>
      <dsp:spPr>
        <a:xfrm>
          <a:off x="6295085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640098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Putting All Things Together</a:t>
          </a:r>
          <a:endParaRPr lang="en-US" sz="900" kern="1200" dirty="0"/>
        </a:p>
      </dsp:txBody>
      <dsp:txXfrm>
        <a:off x="6416491" y="2002003"/>
        <a:ext cx="816161" cy="498469"/>
      </dsp:txXfrm>
    </dsp:sp>
    <dsp:sp modelId="{AC38D8A0-9B22-4BE2-AF6F-344AADFE1D8E}">
      <dsp:nvSpPr>
        <dsp:cNvPr id="0" name=""/>
        <dsp:cNvSpPr/>
      </dsp:nvSpPr>
      <dsp:spPr>
        <a:xfrm>
          <a:off x="7512903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 from Scratch</a:t>
          </a:r>
          <a:endParaRPr lang="en-US" sz="900" kern="1200" dirty="0"/>
        </a:p>
      </dsp:txBody>
      <dsp:txXfrm>
        <a:off x="7528411" y="16432"/>
        <a:ext cx="1027955" cy="498469"/>
      </dsp:txXfrm>
    </dsp:sp>
    <dsp:sp modelId="{8619D0CB-8D35-4D6B-8C3D-FF8B5E64CD5E}">
      <dsp:nvSpPr>
        <dsp:cNvPr id="0" name=""/>
        <dsp:cNvSpPr/>
      </dsp:nvSpPr>
      <dsp:spPr>
        <a:xfrm>
          <a:off x="7618800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724697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Initializing Model Parameters</a:t>
          </a:r>
          <a:endParaRPr lang="en-US" sz="900" kern="1200" dirty="0"/>
        </a:p>
      </dsp:txBody>
      <dsp:txXfrm>
        <a:off x="7740205" y="678289"/>
        <a:ext cx="816161" cy="498469"/>
      </dsp:txXfrm>
    </dsp:sp>
    <dsp:sp modelId="{FA49079D-8B0A-441A-8F8A-847BFF271714}">
      <dsp:nvSpPr>
        <dsp:cNvPr id="0" name=""/>
        <dsp:cNvSpPr/>
      </dsp:nvSpPr>
      <dsp:spPr>
        <a:xfrm>
          <a:off x="7618800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724697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Softmax Operation</a:t>
          </a:r>
          <a:endParaRPr lang="en-US" sz="900" kern="1200" dirty="0"/>
        </a:p>
      </dsp:txBody>
      <dsp:txXfrm>
        <a:off x="7740205" y="1340146"/>
        <a:ext cx="816161" cy="498469"/>
      </dsp:txXfrm>
    </dsp:sp>
    <dsp:sp modelId="{F61E05E8-3A76-4877-8928-9040D03E3885}">
      <dsp:nvSpPr>
        <dsp:cNvPr id="0" name=""/>
        <dsp:cNvSpPr/>
      </dsp:nvSpPr>
      <dsp:spPr>
        <a:xfrm>
          <a:off x="7618800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724697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Model</a:t>
          </a:r>
          <a:endParaRPr lang="en-US" sz="900" kern="1200" dirty="0"/>
        </a:p>
      </dsp:txBody>
      <dsp:txXfrm>
        <a:off x="7740205" y="2002003"/>
        <a:ext cx="816161" cy="498469"/>
      </dsp:txXfrm>
    </dsp:sp>
    <dsp:sp modelId="{191D9A60-D480-491D-9D86-51FF5E137910}">
      <dsp:nvSpPr>
        <dsp:cNvPr id="0" name=""/>
        <dsp:cNvSpPr/>
      </dsp:nvSpPr>
      <dsp:spPr>
        <a:xfrm>
          <a:off x="7618800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724697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7740205" y="2663861"/>
        <a:ext cx="816161" cy="498469"/>
      </dsp:txXfrm>
    </dsp:sp>
    <dsp:sp modelId="{CC302152-CA07-4C4C-9DEF-2EF11D2783D6}">
      <dsp:nvSpPr>
        <dsp:cNvPr id="0" name=""/>
        <dsp:cNvSpPr/>
      </dsp:nvSpPr>
      <dsp:spPr>
        <a:xfrm>
          <a:off x="7618800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4368D-B634-488A-8EA3-9CB85EB65DD0}">
      <dsp:nvSpPr>
        <dsp:cNvPr id="0" name=""/>
        <dsp:cNvSpPr/>
      </dsp:nvSpPr>
      <dsp:spPr>
        <a:xfrm>
          <a:off x="7724697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 Accuracy</a:t>
          </a:r>
          <a:endParaRPr lang="en-US" sz="900" kern="1200" dirty="0"/>
        </a:p>
      </dsp:txBody>
      <dsp:txXfrm>
        <a:off x="7740205" y="3325718"/>
        <a:ext cx="816161" cy="498469"/>
      </dsp:txXfrm>
    </dsp:sp>
    <dsp:sp modelId="{F9B46035-A2A9-4269-9A03-EE599D58C0A8}">
      <dsp:nvSpPr>
        <dsp:cNvPr id="0" name=""/>
        <dsp:cNvSpPr/>
      </dsp:nvSpPr>
      <dsp:spPr>
        <a:xfrm>
          <a:off x="7618800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7E748-7D3A-4FA5-920D-9DC78380AD2E}">
      <dsp:nvSpPr>
        <dsp:cNvPr id="0" name=""/>
        <dsp:cNvSpPr/>
      </dsp:nvSpPr>
      <dsp:spPr>
        <a:xfrm>
          <a:off x="7724697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7740205" y="3987575"/>
        <a:ext cx="816161" cy="498469"/>
      </dsp:txXfrm>
    </dsp:sp>
    <dsp:sp modelId="{CBAC85C9-19AE-47B2-8159-115CCE422106}">
      <dsp:nvSpPr>
        <dsp:cNvPr id="0" name=""/>
        <dsp:cNvSpPr/>
      </dsp:nvSpPr>
      <dsp:spPr>
        <a:xfrm>
          <a:off x="7618800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39ED-08B7-42B3-AB2E-AE75519FDDAF}">
      <dsp:nvSpPr>
        <dsp:cNvPr id="0" name=""/>
        <dsp:cNvSpPr/>
      </dsp:nvSpPr>
      <dsp:spPr>
        <a:xfrm>
          <a:off x="7724697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Prediction</a:t>
          </a:r>
          <a:endParaRPr lang="en-US" sz="900" kern="1200" dirty="0"/>
        </a:p>
      </dsp:txBody>
      <dsp:txXfrm>
        <a:off x="7740205" y="4649433"/>
        <a:ext cx="816161" cy="498469"/>
      </dsp:txXfrm>
    </dsp:sp>
    <dsp:sp modelId="{4862EF85-1486-42B2-B3EA-FD8FF5BED2D2}">
      <dsp:nvSpPr>
        <dsp:cNvPr id="0" name=""/>
        <dsp:cNvSpPr/>
      </dsp:nvSpPr>
      <dsp:spPr>
        <a:xfrm>
          <a:off x="8836617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Concise 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</a:t>
          </a:r>
          <a:endParaRPr lang="en-US" sz="900" kern="1200" dirty="0"/>
        </a:p>
      </dsp:txBody>
      <dsp:txXfrm>
        <a:off x="8852125" y="16432"/>
        <a:ext cx="1027955" cy="498469"/>
      </dsp:txXfrm>
    </dsp:sp>
    <dsp:sp modelId="{6730FFAB-5E5D-4BCC-914C-E40A5FB46761}">
      <dsp:nvSpPr>
        <dsp:cNvPr id="0" name=""/>
        <dsp:cNvSpPr/>
      </dsp:nvSpPr>
      <dsp:spPr>
        <a:xfrm>
          <a:off x="8942514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9048412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Initializing Model Parameters</a:t>
          </a:r>
          <a:endParaRPr lang="en-US" sz="900" kern="1200" dirty="0"/>
        </a:p>
      </dsp:txBody>
      <dsp:txXfrm>
        <a:off x="9063920" y="678289"/>
        <a:ext cx="816161" cy="498469"/>
      </dsp:txXfrm>
    </dsp:sp>
    <dsp:sp modelId="{6575D566-F2D2-43D3-B477-EF9B7C47C070}">
      <dsp:nvSpPr>
        <dsp:cNvPr id="0" name=""/>
        <dsp:cNvSpPr/>
      </dsp:nvSpPr>
      <dsp:spPr>
        <a:xfrm>
          <a:off x="8942514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9048412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Softmax Implementation Revisited</a:t>
          </a:r>
          <a:endParaRPr lang="en-US" sz="900" kern="1200" dirty="0"/>
        </a:p>
      </dsp:txBody>
      <dsp:txXfrm>
        <a:off x="9063920" y="1340146"/>
        <a:ext cx="816161" cy="498469"/>
      </dsp:txXfrm>
    </dsp:sp>
    <dsp:sp modelId="{F0CC3BD1-C968-4454-B0FD-91E91DEF49D2}">
      <dsp:nvSpPr>
        <dsp:cNvPr id="0" name=""/>
        <dsp:cNvSpPr/>
      </dsp:nvSpPr>
      <dsp:spPr>
        <a:xfrm>
          <a:off x="8942514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9048412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 Algorithm</a:t>
          </a:r>
          <a:endParaRPr lang="en-US" sz="900" kern="1200" dirty="0"/>
        </a:p>
      </dsp:txBody>
      <dsp:txXfrm>
        <a:off x="9063920" y="2002003"/>
        <a:ext cx="816161" cy="498469"/>
      </dsp:txXfrm>
    </dsp:sp>
    <dsp:sp modelId="{75337E68-9B65-49ED-A92F-AF8ABE1C8701}">
      <dsp:nvSpPr>
        <dsp:cNvPr id="0" name=""/>
        <dsp:cNvSpPr/>
      </dsp:nvSpPr>
      <dsp:spPr>
        <a:xfrm>
          <a:off x="8942514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BAA80-6B96-40A0-B443-BF0C47BDB9D5}">
      <dsp:nvSpPr>
        <dsp:cNvPr id="0" name=""/>
        <dsp:cNvSpPr/>
      </dsp:nvSpPr>
      <dsp:spPr>
        <a:xfrm>
          <a:off x="9048412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9063920" y="2663861"/>
        <a:ext cx="816161" cy="49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12192000" cy="4351338"/>
          </a:xfrm>
        </p:spPr>
        <p:txBody>
          <a:bodyPr/>
          <a:lstStyle>
            <a:lvl1pPr>
              <a:defRPr sz="1900">
                <a:solidFill>
                  <a:srgbClr val="002060"/>
                </a:solidFill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900">
                <a:solidFill>
                  <a:srgbClr val="FB807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900">
                <a:solidFill>
                  <a:srgbClr val="FB8072"/>
                </a:solidFill>
              </a:defRPr>
            </a:lvl3pPr>
            <a:lvl4pPr marL="1600200" indent="-228600">
              <a:buFont typeface="Wingdings" panose="05000000000000000000" pitchFamily="2" charset="2"/>
              <a:buChar char="q"/>
              <a:defRPr>
                <a:solidFill>
                  <a:srgbClr val="FB8072"/>
                </a:solidFill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solidFill>
                  <a:srgbClr val="FB8072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Title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dnuggets.com/2016/07/softmax-regression-related-logistic-regressio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chine-learning-bootcamp/demystifying-information-theory-e21f3af0945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udacity/shannon-entropy-information-gain-and-picking-balls-from-buckets-5810d35d54b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3:</a:t>
            </a:r>
          </a:p>
          <a:p>
            <a:r>
              <a:rPr lang="en-US" sz="5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Neural Networks</a:t>
            </a:r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GB" sz="2400" b="1" dirty="0" err="1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Softmax</a:t>
            </a:r>
            <a:r>
              <a:rPr lang="en-GB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318234" y="3509274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err="1"/>
              <a:t>Softmax</a:t>
            </a:r>
            <a:r>
              <a:rPr lang="en-GB" sz="4800" b="1" dirty="0"/>
              <a:t> Operation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1178014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main approach that we are going to take here is to interpret the outputs of our model as </a:t>
            </a:r>
            <a:r>
              <a:rPr lang="en-GB" sz="1900" dirty="0" smtClean="0">
                <a:solidFill>
                  <a:srgbClr val="002060"/>
                </a:solidFill>
              </a:rPr>
              <a:t>probabilities.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We will optimize our parameters to produce probabilities that maximize the likelihood of the observed data.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To generate predictions, we will set a threshold, for example, choosing the label with the maximum predicted</a:t>
            </a:r>
            <a:br>
              <a:rPr lang="en-GB" sz="1900" dirty="0">
                <a:solidFill>
                  <a:schemeClr val="accent5"/>
                </a:solidFill>
              </a:rPr>
            </a:br>
            <a:r>
              <a:rPr lang="en-GB" sz="1900" dirty="0">
                <a:solidFill>
                  <a:schemeClr val="accent5"/>
                </a:solidFill>
              </a:rPr>
              <a:t>probabilities</a:t>
            </a:r>
            <a:r>
              <a:rPr lang="en-GB" sz="1900" dirty="0" smtClean="0">
                <a:solidFill>
                  <a:schemeClr val="accent5"/>
                </a:solidFill>
              </a:rPr>
              <a:t>.</a:t>
            </a:r>
            <a:endParaRPr lang="en-GB" sz="19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5444" y="3022133"/>
                <a:ext cx="11658128" cy="1309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Put formally, we would like any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interpreted as the probability that a given item belongs to class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can choose the class with the largest output value as our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prediction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For example,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GB" sz="1900" dirty="0">
                    <a:solidFill>
                      <a:srgbClr val="0070C0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 are </a:t>
                </a:r>
                <a:r>
                  <a:rPr lang="en-GB" sz="1900" dirty="0">
                    <a:solidFill>
                      <a:srgbClr val="0070C0"/>
                    </a:solidFill>
                  </a:rPr>
                  <a:t>0.1, 0.8, and 0.1, respectively, 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then </a:t>
                </a:r>
                <a:r>
                  <a:rPr lang="en-GB" sz="1900" dirty="0">
                    <a:solidFill>
                      <a:srgbClr val="0070C0"/>
                    </a:solidFill>
                  </a:rPr>
                  <a:t>we predict category 2,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which </a:t>
                </a:r>
                <a:r>
                  <a:rPr lang="en-GB" sz="1900" dirty="0">
                    <a:solidFill>
                      <a:srgbClr val="0070C0"/>
                    </a:solidFill>
                  </a:rPr>
                  <a:t>(in our example) represents “chicken”.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4" y="3022133"/>
                <a:ext cx="11658128" cy="1309076"/>
              </a:xfrm>
              <a:prstGeom prst="rect">
                <a:avLst/>
              </a:prstGeom>
              <a:blipFill>
                <a:blip r:embed="rId2"/>
                <a:stretch>
                  <a:fillRect l="-418" t="-186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0629" y="5089972"/>
                <a:ext cx="1058687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We CANNOT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interpret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logits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directly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our outputs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interest because: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Nothing </a:t>
                </a:r>
                <a:r>
                  <a:rPr lang="en-GB" sz="1900" dirty="0">
                    <a:solidFill>
                      <a:srgbClr val="0070C0"/>
                    </a:solidFill>
                  </a:rPr>
                  <a:t>constrains these numbers to sum to 1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Depending </a:t>
                </a:r>
                <a:r>
                  <a:rPr lang="en-GB" sz="1900" dirty="0">
                    <a:solidFill>
                      <a:srgbClr val="0070C0"/>
                    </a:solidFill>
                  </a:rPr>
                  <a:t>on the inputs, they can take negative values. These violate basic axioms of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probability.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089972"/>
                <a:ext cx="10586873" cy="969496"/>
              </a:xfrm>
              <a:prstGeom prst="rect">
                <a:avLst/>
              </a:prstGeom>
              <a:blipFill>
                <a:blip r:embed="rId3"/>
                <a:stretch>
                  <a:fillRect l="-403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8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err="1"/>
              <a:t>Softmax</a:t>
            </a:r>
            <a:r>
              <a:rPr lang="en-GB" sz="4800" b="1" dirty="0"/>
              <a:t> Operation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996695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interpret our outputs as probabilities</a:t>
            </a:r>
            <a:r>
              <a:rPr lang="en-GB" sz="1900" dirty="0" smtClean="0">
                <a:solidFill>
                  <a:srgbClr val="002060"/>
                </a:solidFill>
              </a:rPr>
              <a:t>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chemeClr val="accent5"/>
                </a:solidFill>
              </a:rPr>
              <a:t>We </a:t>
            </a:r>
            <a:r>
              <a:rPr lang="en-GB" sz="1900" dirty="0">
                <a:solidFill>
                  <a:schemeClr val="accent5"/>
                </a:solidFill>
              </a:rPr>
              <a:t>must guarantee that (even on new data), they will be nonnegative and sum up to 1</a:t>
            </a:r>
            <a:r>
              <a:rPr lang="en-GB" sz="1900" dirty="0" smtClean="0">
                <a:solidFill>
                  <a:schemeClr val="accent5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chemeClr val="accent5"/>
                </a:solidFill>
              </a:rPr>
              <a:t>We </a:t>
            </a:r>
            <a:r>
              <a:rPr lang="en-GB" sz="1900" dirty="0">
                <a:solidFill>
                  <a:schemeClr val="accent5"/>
                </a:solidFill>
              </a:rPr>
              <a:t>need a training objective that encourages the model to estimate faithfully probabilities.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29" y="2373773"/>
            <a:ext cx="1121518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Of </a:t>
            </a:r>
            <a:r>
              <a:rPr lang="en-GB" sz="1900" dirty="0">
                <a:solidFill>
                  <a:srgbClr val="002060"/>
                </a:solidFill>
              </a:rPr>
              <a:t>all instances when a classifier outputs 0.5, we hope that half of those examples will actually belong to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predicted </a:t>
            </a:r>
            <a:r>
              <a:rPr lang="en-GB" sz="1900" dirty="0">
                <a:solidFill>
                  <a:srgbClr val="002060"/>
                </a:solidFill>
              </a:rPr>
              <a:t>class.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This </a:t>
            </a:r>
            <a:r>
              <a:rPr lang="en-GB" sz="1900" dirty="0">
                <a:solidFill>
                  <a:srgbClr val="0070C0"/>
                </a:solidFill>
              </a:rPr>
              <a:t>is a property called calibration.</a:t>
            </a:r>
            <a:endParaRPr lang="en-GB" sz="1900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0629" y="3746059"/>
                <a:ext cx="11904221" cy="2418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transform our logits to become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nonnegative and sum to 1, while requiring that the model remains differentiable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We first </a:t>
                </a:r>
                <a:r>
                  <a:rPr lang="en-GB" sz="1900" dirty="0" err="1" smtClean="0">
                    <a:solidFill>
                      <a:srgbClr val="0070C0"/>
                    </a:solidFill>
                  </a:rPr>
                  <a:t>exponentiate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>
                    <a:solidFill>
                      <a:srgbClr val="0070C0"/>
                    </a:solidFill>
                  </a:rPr>
                  <a:t>each logit (ensuring non-negativity) 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hen divide </a:t>
                </a:r>
                <a:r>
                  <a:rPr lang="en-GB" sz="1900" dirty="0">
                    <a:solidFill>
                      <a:srgbClr val="0070C0"/>
                    </a:solidFill>
                  </a:rPr>
                  <a:t>by their sum (ensuring that they sum to 1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)</a:t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		</a:t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9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(3.4.3)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It is easy to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 for all 𝑗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.</a:t>
                </a:r>
                <a:endParaRPr lang="en-GB" sz="19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746059"/>
                <a:ext cx="11904221" cy="2418996"/>
              </a:xfrm>
              <a:prstGeom prst="rect">
                <a:avLst/>
              </a:prstGeom>
              <a:blipFill>
                <a:blip r:embed="rId2"/>
                <a:stretch>
                  <a:fillRect l="-358" t="-1263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err="1"/>
              <a:t>Softmax</a:t>
            </a:r>
            <a:r>
              <a:rPr lang="en-GB" sz="4800" b="1" dirty="0"/>
              <a:t> Operation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1001487"/>
                <a:ext cx="11904221" cy="9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softmax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operation does not change the ordering among the logits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Therefore</a:t>
                </a:r>
                <a:r>
                  <a:rPr lang="en-GB" sz="1900" dirty="0">
                    <a:solidFill>
                      <a:srgbClr val="0070C0"/>
                    </a:solidFill>
                  </a:rPr>
                  <a:t>, during prediction we can still pick out the most likely class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by</a:t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(3.4.4)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04221" cy="996619"/>
              </a:xfrm>
              <a:prstGeom prst="rect">
                <a:avLst/>
              </a:prstGeom>
              <a:blipFill>
                <a:blip r:embed="rId2"/>
                <a:stretch>
                  <a:fillRect l="-358" t="-304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0629" y="2158430"/>
            <a:ext cx="111747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Although </a:t>
            </a:r>
            <a:r>
              <a:rPr lang="en-GB" sz="1900" b="1" dirty="0" err="1">
                <a:solidFill>
                  <a:srgbClr val="002060"/>
                </a:solidFill>
              </a:rPr>
              <a:t>softmax</a:t>
            </a:r>
            <a:r>
              <a:rPr lang="en-GB" sz="1900" b="1" dirty="0">
                <a:solidFill>
                  <a:srgbClr val="002060"/>
                </a:solidFill>
              </a:rPr>
              <a:t> is a nonlinear function</a:t>
            </a:r>
            <a:r>
              <a:rPr lang="en-GB" sz="1900" dirty="0">
                <a:solidFill>
                  <a:srgbClr val="002060"/>
                </a:solidFill>
              </a:rPr>
              <a:t>, the outputs of </a:t>
            </a:r>
            <a:r>
              <a:rPr lang="en-GB" sz="1900" dirty="0" err="1">
                <a:solidFill>
                  <a:srgbClr val="002060"/>
                </a:solidFill>
              </a:rPr>
              <a:t>softmax</a:t>
            </a:r>
            <a:r>
              <a:rPr lang="en-GB" sz="1900" dirty="0">
                <a:solidFill>
                  <a:srgbClr val="002060"/>
                </a:solidFill>
              </a:rPr>
              <a:t> regression are still </a:t>
            </a:r>
            <a:r>
              <a:rPr lang="en-GB" sz="1900" i="1" dirty="0">
                <a:solidFill>
                  <a:srgbClr val="002060"/>
                </a:solidFill>
              </a:rPr>
              <a:t>determined</a:t>
            </a:r>
            <a:r>
              <a:rPr lang="en-GB" sz="1900" dirty="0">
                <a:solidFill>
                  <a:srgbClr val="002060"/>
                </a:solidFill>
              </a:rPr>
              <a:t> by an affine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transformation </a:t>
            </a:r>
            <a:r>
              <a:rPr lang="en-GB" sz="1900" dirty="0">
                <a:solidFill>
                  <a:srgbClr val="002060"/>
                </a:solidFill>
              </a:rPr>
              <a:t>of input features; thus, </a:t>
            </a:r>
            <a:r>
              <a:rPr lang="en-GB" sz="1900" b="1" dirty="0" err="1">
                <a:solidFill>
                  <a:srgbClr val="002060"/>
                </a:solidFill>
              </a:rPr>
              <a:t>softmax</a:t>
            </a:r>
            <a:r>
              <a:rPr lang="en-GB" sz="1900" b="1" dirty="0">
                <a:solidFill>
                  <a:srgbClr val="002060"/>
                </a:solidFill>
              </a:rPr>
              <a:t> regression is a linear model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3505" y="5906278"/>
            <a:ext cx="148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pic>
        <p:nvPicPr>
          <p:cNvPr id="2058" name="Picture 10" descr="https://github.com/rasbt/python-machine-learning-book/raw/master/faq/softmax_regression/logistic_regression_schemati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5" r="-363" b="982"/>
          <a:stretch/>
        </p:blipFill>
        <p:spPr bwMode="auto">
          <a:xfrm>
            <a:off x="3227155" y="2835538"/>
            <a:ext cx="5601414" cy="36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28630" y="6534893"/>
            <a:ext cx="5134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4"/>
              </a:rPr>
              <a:t>https://www.kdnuggets.com/2016/07/softmax-regression-related-logistic-regression.html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59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318234" y="4164525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Vectorization for </a:t>
            </a:r>
            <a:r>
              <a:rPr lang="en-GB" sz="4800" b="1" dirty="0" err="1"/>
              <a:t>Minibatches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120487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improve computational efficiency and take advantage of GPUs, we </a:t>
            </a:r>
            <a:r>
              <a:rPr lang="en-GB" sz="1900" dirty="0" smtClean="0">
                <a:solidFill>
                  <a:srgbClr val="002060"/>
                </a:solidFill>
              </a:rPr>
              <a:t>carry </a:t>
            </a:r>
            <a:r>
              <a:rPr lang="en-GB" sz="1900" dirty="0">
                <a:solidFill>
                  <a:srgbClr val="002060"/>
                </a:solidFill>
              </a:rPr>
              <a:t>out vector calculations for </a:t>
            </a:r>
            <a:r>
              <a:rPr lang="en-GB" sz="1900" dirty="0" err="1" smtClean="0">
                <a:solidFill>
                  <a:srgbClr val="002060"/>
                </a:solidFill>
              </a:rPr>
              <a:t>minibatches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of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data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9" y="1877842"/>
                <a:ext cx="11856900" cy="2184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Assume 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given a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examples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with</a:t>
                </a:r>
                <a:r>
                  <a:rPr lang="ar-EG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feature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dimensionality (number of inputs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batch size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Moreover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assume that we have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categories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the output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Then we have: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sz="1900" dirty="0" err="1" smtClean="0">
                    <a:solidFill>
                      <a:srgbClr val="0070C0"/>
                    </a:solidFill>
                  </a:rPr>
                  <a:t>minibatch</a:t>
                </a:r>
                <a:r>
                  <a:rPr lang="en-US" sz="19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features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 are </a:t>
                </a:r>
                <a:r>
                  <a:rPr lang="en-GB" sz="1900" dirty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The weights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9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9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GB" sz="1900" dirty="0">
                    <a:solidFill>
                      <a:srgbClr val="0070C0"/>
                    </a:solidFill>
                  </a:rPr>
                  <a:t>bias satisfies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GB" sz="19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𝑿𝑾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900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b="1" dirty="0" smtClean="0">
                    <a:solidFill>
                      <a:srgbClr val="002060"/>
                    </a:solidFill>
                  </a:rPr>
                </a:br>
                <a:r>
                  <a:rPr lang="en-US" sz="1900" b="1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b="1" dirty="0" smtClean="0">
                    <a:solidFill>
                      <a:srgbClr val="0070C0"/>
                    </a:solidFill>
                  </a:rPr>
                  <a:t> 	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(3.4.5)</a:t>
                </a:r>
                <a:endParaRPr lang="en-GB" sz="19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877842"/>
                <a:ext cx="11856900" cy="2184637"/>
              </a:xfrm>
              <a:prstGeom prst="rect">
                <a:avLst/>
              </a:prstGeom>
              <a:blipFill>
                <a:blip r:embed="rId2"/>
                <a:stretch>
                  <a:fillRect l="-360" t="-1955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0629" y="4261726"/>
                <a:ext cx="1212158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This accelerates the dominant operation into a matrix-matrix product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𝑿𝑾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vs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the matrix-vector products we would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executing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if we processed one example at a time.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261726"/>
                <a:ext cx="12121588" cy="677108"/>
              </a:xfrm>
              <a:prstGeom prst="rect">
                <a:avLst/>
              </a:prstGeom>
              <a:blipFill>
                <a:blip r:embed="rId3"/>
                <a:stretch>
                  <a:fillRect l="-352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5138081"/>
                <a:ext cx="1077186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Since each row in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represents a data example,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softmax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operation itself can be computed </a:t>
                </a:r>
                <a:r>
                  <a:rPr lang="en-GB" sz="1900" i="1" dirty="0" err="1">
                    <a:solidFill>
                      <a:srgbClr val="002060"/>
                    </a:solidFill>
                  </a:rPr>
                  <a:t>rowwise</a:t>
                </a:r>
                <a:r>
                  <a:rPr lang="en-GB" sz="1900" dirty="0">
                    <a:solidFill>
                      <a:srgbClr val="002060"/>
                    </a:solidFill>
                  </a:rPr>
                  <a:t>: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for </a:t>
                </a:r>
                <a:r>
                  <a:rPr lang="en-GB" sz="1900" dirty="0">
                    <a:solidFill>
                      <a:srgbClr val="0070C0"/>
                    </a:solidFill>
                  </a:rPr>
                  <a:t>each row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, </a:t>
                </a:r>
                <a:r>
                  <a:rPr lang="en-GB" sz="1900" dirty="0" err="1">
                    <a:solidFill>
                      <a:srgbClr val="0070C0"/>
                    </a:solidFill>
                  </a:rPr>
                  <a:t>exponentiate</a:t>
                </a:r>
                <a:r>
                  <a:rPr lang="en-GB" sz="1900" dirty="0">
                    <a:solidFill>
                      <a:srgbClr val="0070C0"/>
                    </a:solidFill>
                  </a:rPr>
                  <a:t> all entries and then normalize them by the sum.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138081"/>
                <a:ext cx="10771860" cy="677108"/>
              </a:xfrm>
              <a:prstGeom prst="rect">
                <a:avLst/>
              </a:prstGeom>
              <a:blipFill>
                <a:blip r:embed="rId4"/>
                <a:stretch>
                  <a:fillRect l="-396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6001296"/>
                <a:ext cx="11906914" cy="6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Triggering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broadcasting during the summation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𝑿𝑾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both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 logits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output probabilities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are 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matrices</a:t>
                </a:r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6001296"/>
                <a:ext cx="11906914" cy="685059"/>
              </a:xfrm>
              <a:prstGeom prst="rect">
                <a:avLst/>
              </a:prstGeom>
              <a:blipFill>
                <a:blip r:embed="rId5"/>
                <a:stretch>
                  <a:fillRect l="-358" t="-6195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8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318234" y="4832988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Loss Function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829" y="2834947"/>
            <a:ext cx="86809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Next, we need a loss function to measure the quality of our predicted probabilities.</a:t>
            </a:r>
            <a:endParaRPr lang="en-GB" sz="19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829" y="3711302"/>
            <a:ext cx="1177501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will rely on maximum likelihood </a:t>
            </a:r>
            <a:r>
              <a:rPr lang="en-GB" sz="1900" dirty="0" smtClean="0">
                <a:solidFill>
                  <a:srgbClr val="002060"/>
                </a:solidFill>
              </a:rPr>
              <a:t>estimation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The </a:t>
            </a:r>
            <a:r>
              <a:rPr lang="en-GB" sz="1900" dirty="0">
                <a:solidFill>
                  <a:srgbClr val="0070C0"/>
                </a:solidFill>
              </a:rPr>
              <a:t>very same concept that we encountered when providing a probabilistic justification for the mean </a:t>
            </a:r>
            <a:r>
              <a:rPr lang="en-GB" sz="1900" dirty="0" smtClean="0">
                <a:solidFill>
                  <a:srgbClr val="0070C0"/>
                </a:solidFill>
              </a:rPr>
              <a:t>squared</a:t>
            </a:r>
            <a:br>
              <a:rPr lang="en-GB" sz="1900" dirty="0" smtClean="0">
                <a:solidFill>
                  <a:srgbClr val="0070C0"/>
                </a:solidFill>
              </a:rPr>
            </a:br>
            <a:r>
              <a:rPr lang="en-GB" sz="1900" dirty="0" smtClean="0">
                <a:solidFill>
                  <a:srgbClr val="0070C0"/>
                </a:solidFill>
              </a:rPr>
              <a:t>error </a:t>
            </a:r>
            <a:r>
              <a:rPr lang="en-GB" sz="1900" dirty="0">
                <a:solidFill>
                  <a:srgbClr val="0070C0"/>
                </a:solidFill>
              </a:rPr>
              <a:t>objective in linear regression</a:t>
            </a:r>
            <a:endParaRPr lang="en-GB" sz="19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Loss Function: Log-Likelihood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1001487"/>
                <a:ext cx="11895949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softmax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function gives us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which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we can interpret as estimated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conditional probabilities of each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class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given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any input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895949" cy="677108"/>
              </a:xfrm>
              <a:prstGeom prst="rect">
                <a:avLst/>
              </a:prstGeom>
              <a:blipFill>
                <a:blip r:embed="rId2"/>
                <a:stretch>
                  <a:fillRect l="-359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3889" y="2233814"/>
                <a:ext cx="11964301" cy="1601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that the entire dataset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examples, where the example indexed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consists of a feature vector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one-hot label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compare the estimates with reality by checking how probable the actual classes are according to our model,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given the features: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      </a:t>
                </a: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GB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(3.4.6)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9" y="2233814"/>
                <a:ext cx="11964301" cy="1601529"/>
              </a:xfrm>
              <a:prstGeom prst="rect">
                <a:avLst/>
              </a:prstGeom>
              <a:blipFill>
                <a:blip r:embed="rId3"/>
                <a:stretch>
                  <a:fillRect l="-408" t="-1901" b="-42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3889" y="4390562"/>
                <a:ext cx="11904221" cy="1981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According to maximum likelihood estimation, we maximize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which is equivalent to minimizing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negative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log-likelihood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sepChr m:val="∣"/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sz="19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(3.4.7)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where for any pair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label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model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over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classes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the loss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9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(3.4.8)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9" y="4390562"/>
                <a:ext cx="11904221" cy="1981889"/>
              </a:xfrm>
              <a:prstGeom prst="rect">
                <a:avLst/>
              </a:prstGeom>
              <a:blipFill>
                <a:blip r:embed="rId4"/>
                <a:stretch>
                  <a:fillRect l="-410" t="-1538" b="-3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Loss Function: Log-Likelihood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72641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loss function in (3.4.8) is commonly called the </a:t>
            </a:r>
            <a:r>
              <a:rPr lang="en-GB" sz="1900" i="1" dirty="0">
                <a:solidFill>
                  <a:srgbClr val="002060"/>
                </a:solidFill>
              </a:rPr>
              <a:t>cross-entropy loss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9" y="2702677"/>
                <a:ext cx="1076782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one-hot vector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sum over all its coordinates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vanishes for all but one term.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702677"/>
                <a:ext cx="10767820" cy="384721"/>
              </a:xfrm>
              <a:prstGeom prst="rect">
                <a:avLst/>
              </a:prstGeom>
              <a:blipFill>
                <a:blip r:embed="rId2"/>
                <a:stretch>
                  <a:fillRect l="-396"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4403867"/>
                <a:ext cx="11722825" cy="2162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Since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predicted probabilities, their logarithm is never larger than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0.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Consequently</a:t>
                </a:r>
                <a:r>
                  <a:rPr lang="en-GB" sz="1900" dirty="0">
                    <a:solidFill>
                      <a:srgbClr val="0070C0"/>
                    </a:solidFill>
                  </a:rPr>
                  <a:t>, the loss function cannot be minimized any further if we correctly predict the actual label with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certainty</a:t>
                </a:r>
                <a:r>
                  <a:rPr lang="en-GB" sz="1900" dirty="0">
                    <a:solidFill>
                      <a:srgbClr val="0070C0"/>
                    </a:solidFill>
                  </a:rPr>
                  <a:t>, i.e., if the predicted probability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9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for </a:t>
                </a:r>
                <a:r>
                  <a:rPr lang="en-GB" sz="1900" dirty="0">
                    <a:solidFill>
                      <a:srgbClr val="0070C0"/>
                    </a:solidFill>
                  </a:rPr>
                  <a:t>the actual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label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endParaRPr lang="en-GB" sz="1900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Note that this is often impossible. For example, there might be label noise in the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dataset.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It </a:t>
                </a:r>
                <a:r>
                  <a:rPr lang="en-GB" sz="1900" dirty="0">
                    <a:solidFill>
                      <a:srgbClr val="0070C0"/>
                    </a:solidFill>
                  </a:rPr>
                  <a:t>may also not be possible when the input features are not sufficiently informative to classify every example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perfectly</a:t>
                </a:r>
                <a:r>
                  <a:rPr lang="en-GB" sz="1900" dirty="0">
                    <a:solidFill>
                      <a:srgbClr val="0070C0"/>
                    </a:solidFill>
                  </a:rPr>
                  <a:t>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403867"/>
                <a:ext cx="11722825" cy="2162643"/>
              </a:xfrm>
              <a:prstGeom prst="rect">
                <a:avLst/>
              </a:prstGeom>
              <a:blipFill>
                <a:blip r:embed="rId3"/>
                <a:stretch>
                  <a:fillRect l="-364" t="-1127" b="-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7944762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Loss Function: </a:t>
            </a:r>
            <a:r>
              <a:rPr lang="en-GB" sz="4800" b="1" dirty="0" err="1"/>
              <a:t>Softmax</a:t>
            </a:r>
            <a:r>
              <a:rPr lang="en-GB" sz="4800" b="1" dirty="0"/>
              <a:t> and Derivatives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1001487"/>
                <a:ext cx="11830483" cy="2537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Plugging (3.4.3) into the definition of the loss in (3.4.8) and using the definition of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softmax</a:t>
                </a:r>
                <a:r>
                  <a:rPr lang="en-GB" sz="1900" dirty="0">
                    <a:solidFill>
                      <a:srgbClr val="002060"/>
                    </a:solidFill>
                  </a:rPr>
                  <a:t> we obtain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GB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9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900" i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9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9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9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GB" sz="19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GB" sz="1900" i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900" i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GB" sz="19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9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9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9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m:rPr>
                                        <m:nor/>
                                      </m:rPr>
                                      <a:rPr lang="en-GB" sz="1900" dirty="0">
                                        <a:solidFill>
                                          <a:schemeClr val="accent5"/>
                                        </a:solidFill>
                                        <a:latin typeface="Californian FB" panose="0207040306080B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den>
                            </m:f>
                            <m: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1900" dirty="0" smtClean="0">
                    <a:solidFill>
                      <a:schemeClr val="accent5"/>
                    </a:solidFill>
                  </a:rPr>
                  <a:t/>
                </a:r>
                <a:br>
                  <a:rPr lang="en-US" sz="1900" dirty="0" smtClean="0">
                    <a:solidFill>
                      <a:schemeClr val="accent5"/>
                    </a:solidFill>
                  </a:rPr>
                </a:br>
                <a:r>
                  <a:rPr lang="en-US" sz="1900" dirty="0" smtClean="0">
                    <a:solidFill>
                      <a:schemeClr val="accent5"/>
                    </a:solidFill>
                  </a:rPr>
                  <a:t/>
                </a:r>
                <a:br>
                  <a:rPr lang="en-US" sz="1900" dirty="0" smtClean="0">
                    <a:solidFill>
                      <a:schemeClr val="accent5"/>
                    </a:solidFill>
                  </a:rPr>
                </a:br>
                <a:r>
                  <a:rPr lang="en-US" sz="1900" dirty="0" smtClean="0">
                    <a:solidFill>
                      <a:schemeClr val="accent5"/>
                    </a:solidFill>
                  </a:rPr>
                  <a:t>				             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9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900" dirty="0" smtClean="0">
                    <a:solidFill>
                      <a:schemeClr val="accent5"/>
                    </a:solidFill>
                  </a:rPr>
                  <a:t/>
                </a:r>
                <a:br>
                  <a:rPr lang="en-US" sz="1900" dirty="0" smtClean="0">
                    <a:solidFill>
                      <a:schemeClr val="accent5"/>
                    </a:solidFill>
                  </a:rPr>
                </a:br>
                <a:r>
                  <a:rPr lang="en-US" sz="1900" dirty="0" smtClean="0">
                    <a:solidFill>
                      <a:schemeClr val="accent5"/>
                    </a:solidFill>
                  </a:rPr>
                  <a:t>				              </a:t>
                </a:r>
                <a:br>
                  <a:rPr lang="en-US" sz="1900" dirty="0" smtClean="0">
                    <a:solidFill>
                      <a:schemeClr val="accent5"/>
                    </a:solidFill>
                  </a:rPr>
                </a:br>
                <a:r>
                  <a:rPr lang="en-US" sz="1900" dirty="0" smtClean="0">
                    <a:solidFill>
                      <a:schemeClr val="accent5"/>
                    </a:solidFill>
                  </a:rPr>
                  <a:t>        				             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900" dirty="0" smtClean="0">
                    <a:solidFill>
                      <a:schemeClr val="accent5"/>
                    </a:solidFill>
                  </a:rPr>
                  <a:t>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(3.4.9)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830483" cy="2537298"/>
              </a:xfrm>
              <a:prstGeom prst="rect">
                <a:avLst/>
              </a:prstGeom>
              <a:blipFill>
                <a:blip r:embed="rId2"/>
                <a:stretch>
                  <a:fillRect l="-361" t="-1199" r="-155" b="-24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3806708"/>
                <a:ext cx="12027652" cy="2133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C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onsider the derivative with respect to any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get</a:t>
                </a:r>
              </a:p>
              <a:p>
                <a:pPr lvl="1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GB" sz="19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9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softmax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</m:d>
                      </m:e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(3.4.10)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In other words, the derivative is the difference between the probability assigned by our model, as expressed by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err="1" smtClean="0">
                    <a:solidFill>
                      <a:srgbClr val="002060"/>
                    </a:solidFill>
                  </a:rPr>
                  <a:t>softmax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operation, and what actually happened, as expressed by elements in the one-hot label vector.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806708"/>
                <a:ext cx="12027652" cy="2133084"/>
              </a:xfrm>
              <a:prstGeom prst="rect">
                <a:avLst/>
              </a:prstGeom>
              <a:blipFill>
                <a:blip r:embed="rId3"/>
                <a:stretch>
                  <a:fillRect l="-355" t="-114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Loss Function: Cross-Entropy Loss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2074508"/>
                <a:ext cx="10816294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2060"/>
                    </a:solidFill>
                  </a:rPr>
                  <a:t>C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onsider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case where we observe not just a single outcome but an entire distribution over outcomes.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We </a:t>
                </a:r>
                <a:r>
                  <a:rPr lang="en-GB" sz="1900" dirty="0">
                    <a:solidFill>
                      <a:srgbClr val="0070C0"/>
                    </a:solidFill>
                  </a:rPr>
                  <a:t>can use the same representation as before for the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label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The math that we used previously to define the loss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>
                    <a:solidFill>
                      <a:srgbClr val="0070C0"/>
                    </a:solidFill>
                  </a:rPr>
                  <a:t>in (3.4.8) still works out fine,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just </a:t>
                </a:r>
                <a:r>
                  <a:rPr lang="en-GB" sz="1900" dirty="0">
                    <a:solidFill>
                      <a:srgbClr val="0070C0"/>
                    </a:solidFill>
                  </a:rPr>
                  <a:t>that the interpretation is slightly more general.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GB" sz="1900" dirty="0">
                    <a:solidFill>
                      <a:srgbClr val="0070C0"/>
                    </a:solidFill>
                  </a:rPr>
                  <a:t>only difference is that rather than a vector containing only binary entries,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say </a:t>
                </a:r>
                <a:r>
                  <a:rPr lang="en-GB" sz="1900" dirty="0">
                    <a:solidFill>
                      <a:srgbClr val="0070C0"/>
                    </a:solidFill>
                  </a:rPr>
                  <a:t>(0,0,1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),</a:t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we </a:t>
                </a:r>
                <a:r>
                  <a:rPr lang="en-GB" sz="1900" dirty="0">
                    <a:solidFill>
                      <a:srgbClr val="0070C0"/>
                    </a:solidFill>
                  </a:rPr>
                  <a:t>now have a generic probability vector, say  (0.1,0.2,0.7) 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074508"/>
                <a:ext cx="10816294" cy="1846659"/>
              </a:xfrm>
              <a:prstGeom prst="rect">
                <a:avLst/>
              </a:prstGeom>
              <a:blipFill>
                <a:blip r:embed="rId3"/>
                <a:stretch>
                  <a:fillRect l="-394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0629" y="4357039"/>
            <a:ext cx="117879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expected value of the loss for a distribution over </a:t>
            </a:r>
            <a:r>
              <a:rPr lang="en-GB" sz="1900" dirty="0" smtClean="0">
                <a:solidFill>
                  <a:srgbClr val="002060"/>
                </a:solidFill>
              </a:rPr>
              <a:t>labels </a:t>
            </a:r>
            <a:r>
              <a:rPr lang="en-GB" sz="1900" dirty="0">
                <a:solidFill>
                  <a:srgbClr val="002060"/>
                </a:solidFill>
              </a:rPr>
              <a:t>is called the </a:t>
            </a:r>
            <a:r>
              <a:rPr lang="en-GB" sz="1900" i="1" dirty="0">
                <a:solidFill>
                  <a:srgbClr val="002060"/>
                </a:solidFill>
              </a:rPr>
              <a:t>cross-entropy loss</a:t>
            </a:r>
            <a:r>
              <a:rPr lang="en-GB" sz="1900" dirty="0">
                <a:solidFill>
                  <a:srgbClr val="002060"/>
                </a:solidFill>
              </a:rPr>
              <a:t> and it is one of the </a:t>
            </a:r>
            <a:r>
              <a:rPr lang="en-GB" sz="1900" dirty="0" smtClean="0">
                <a:solidFill>
                  <a:srgbClr val="002060"/>
                </a:solidFill>
              </a:rPr>
              <a:t>most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commonly </a:t>
            </a:r>
            <a:r>
              <a:rPr lang="en-GB" sz="1900" dirty="0">
                <a:solidFill>
                  <a:srgbClr val="002060"/>
                </a:solidFill>
              </a:rPr>
              <a:t>used losses for classification problems.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317014" y="549484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Information Theory Basics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82490"/>
            <a:ext cx="113484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Information theory deals with the problem of encoding, decoding, transmitting, and manipulating </a:t>
            </a:r>
            <a:r>
              <a:rPr lang="en-GB" sz="1900" dirty="0" smtClean="0">
                <a:solidFill>
                  <a:srgbClr val="002060"/>
                </a:solidFill>
              </a:rPr>
              <a:t>information</a:t>
            </a:r>
            <a:r>
              <a:rPr lang="ar-EG" sz="1900" dirty="0" smtClean="0">
                <a:solidFill>
                  <a:srgbClr val="002060"/>
                </a:solidFill>
              </a:rPr>
              <a:t/>
            </a:r>
            <a:br>
              <a:rPr lang="ar-EG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(</a:t>
            </a:r>
            <a:r>
              <a:rPr lang="en-GB" sz="1900" dirty="0">
                <a:solidFill>
                  <a:srgbClr val="002060"/>
                </a:solidFill>
              </a:rPr>
              <a:t>also known as data) in as concise form as possible.</a:t>
            </a:r>
            <a:endParaRPr lang="en-GB" sz="1900" dirty="0">
              <a:solidFill>
                <a:schemeClr val="accent5"/>
              </a:solidFill>
            </a:endParaRPr>
          </a:p>
        </p:txBody>
      </p:sp>
      <p:pic>
        <p:nvPicPr>
          <p:cNvPr id="12290" name="Picture 2" descr="Part 2: Information Theory | Statistics for Deep Learning | by Laxmi Vanam  | Deep Learnin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79" y="1875437"/>
            <a:ext cx="47910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8784" y="6571262"/>
            <a:ext cx="5585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https://medium.com/machine-learning-bootcamp/demystifying-information-theory-e21f3af09455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939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Information Theory Basics: Entropy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2138194"/>
                <a:ext cx="12187952" cy="1587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central idea in information theory is to quantify the information content in data.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This quantity places a hard limit on our ability to compress the data.</a:t>
                </a:r>
                <a:endParaRPr lang="ar-EG" sz="1900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>
                    <a:solidFill>
                      <a:srgbClr val="0070C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his </a:t>
                </a:r>
                <a:r>
                  <a:rPr lang="en-GB" sz="1900" dirty="0">
                    <a:solidFill>
                      <a:srgbClr val="0070C0"/>
                    </a:solidFill>
                  </a:rPr>
                  <a:t>quantity is called the entropy of a distribution  P , and it is captured by the following equation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func>
                          <m:func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9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(3.4.11)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	</a:t>
                </a:r>
                <a:endParaRPr lang="en-GB" sz="19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138194"/>
                <a:ext cx="12187952" cy="1587679"/>
              </a:xfrm>
              <a:prstGeom prst="rect">
                <a:avLst/>
              </a:prstGeom>
              <a:blipFill>
                <a:blip r:embed="rId2"/>
                <a:stretch>
                  <a:fillRect l="-350" t="-1923" b="-4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4151942"/>
                <a:ext cx="12117804" cy="1421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One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fundamental theorems of information theory states that in order to encode data drawn randomly from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need at least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“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nats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” to encode it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A “</a:t>
                </a:r>
                <a:r>
                  <a:rPr lang="en-GB" sz="1900" dirty="0" err="1" smtClean="0">
                    <a:solidFill>
                      <a:srgbClr val="0070C0"/>
                    </a:solidFill>
                  </a:rPr>
                  <a:t>nat</a:t>
                </a:r>
                <a:r>
                  <a:rPr lang="en-GB" sz="1900" dirty="0">
                    <a:solidFill>
                      <a:srgbClr val="0070C0"/>
                    </a:solidFill>
                  </a:rPr>
                  <a:t>” is the equivalent of bit but when using a code with base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>
                    <a:solidFill>
                      <a:srgbClr val="0070C0"/>
                    </a:solidFill>
                  </a:rPr>
                  <a:t>rather than one with base 2. 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Thus</a:t>
                </a:r>
                <a:r>
                  <a:rPr lang="en-GB" sz="1900" dirty="0">
                    <a:solidFill>
                      <a:srgbClr val="0070C0"/>
                    </a:solidFill>
                  </a:rPr>
                  <a:t>, one </a:t>
                </a:r>
                <a:r>
                  <a:rPr lang="en-GB" sz="1900" dirty="0" err="1">
                    <a:solidFill>
                      <a:srgbClr val="0070C0"/>
                    </a:solidFill>
                  </a:rPr>
                  <a:t>nat</a:t>
                </a:r>
                <a:r>
                  <a:rPr lang="en-GB" sz="1900" dirty="0">
                    <a:solidFill>
                      <a:srgbClr val="0070C0"/>
                    </a:solidFill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1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9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44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  bit.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151942"/>
                <a:ext cx="12117804" cy="1421158"/>
              </a:xfrm>
              <a:prstGeom prst="rect">
                <a:avLst/>
              </a:prstGeom>
              <a:blipFill>
                <a:blip r:embed="rId3"/>
                <a:stretch>
                  <a:fillRect l="-352" t="-2146" b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6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Information Theory Basics: </a:t>
            </a:r>
            <a:r>
              <a:rPr lang="en-GB" sz="4800" b="1" dirty="0" err="1"/>
              <a:t>Surprisal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114979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hat </a:t>
            </a:r>
            <a:r>
              <a:rPr lang="en-GB" sz="1900" dirty="0">
                <a:solidFill>
                  <a:srgbClr val="002060"/>
                </a:solidFill>
              </a:rPr>
              <a:t>compression has to do with </a:t>
            </a:r>
            <a:r>
              <a:rPr lang="en-GB" sz="1900" dirty="0" smtClean="0">
                <a:solidFill>
                  <a:srgbClr val="002060"/>
                </a:solidFill>
              </a:rPr>
              <a:t>prediction? </a:t>
            </a:r>
            <a:r>
              <a:rPr lang="en-GB" sz="1900" dirty="0">
                <a:solidFill>
                  <a:srgbClr val="002060"/>
                </a:solidFill>
              </a:rPr>
              <a:t>Imagine that we have a stream of data that we want to compress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If </a:t>
            </a:r>
            <a:r>
              <a:rPr lang="en-GB" sz="1900" dirty="0">
                <a:solidFill>
                  <a:srgbClr val="0070C0"/>
                </a:solidFill>
              </a:rPr>
              <a:t>it is always easy for us to predict the next token, then this data is easy to compress</a:t>
            </a:r>
            <a:r>
              <a:rPr lang="en-GB" sz="1900" dirty="0" smtClean="0">
                <a:solidFill>
                  <a:srgbClr val="0070C0"/>
                </a:solidFill>
              </a:rPr>
              <a:t>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If </a:t>
            </a:r>
            <a:r>
              <a:rPr lang="en-GB" sz="1900" dirty="0">
                <a:solidFill>
                  <a:srgbClr val="0070C0"/>
                </a:solidFill>
              </a:rPr>
              <a:t>we cannot perfectly predict every event, then we might sometimes be surprised. Our surprise is greater </a:t>
            </a:r>
            <a:r>
              <a:rPr lang="en-GB" sz="1900" dirty="0" smtClean="0">
                <a:solidFill>
                  <a:srgbClr val="0070C0"/>
                </a:solidFill>
              </a:rPr>
              <a:t/>
            </a:r>
            <a:br>
              <a:rPr lang="en-GB" sz="1900" dirty="0" smtClean="0">
                <a:solidFill>
                  <a:srgbClr val="0070C0"/>
                </a:solidFill>
              </a:rPr>
            </a:br>
            <a:r>
              <a:rPr lang="en-GB" sz="1900" dirty="0" smtClean="0">
                <a:solidFill>
                  <a:srgbClr val="0070C0"/>
                </a:solidFill>
              </a:rPr>
              <a:t>when </a:t>
            </a:r>
            <a:r>
              <a:rPr lang="en-GB" sz="1900" dirty="0">
                <a:solidFill>
                  <a:srgbClr val="0070C0"/>
                </a:solidFill>
              </a:rPr>
              <a:t>we assigned an event lower probability.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7540" y="4853820"/>
                <a:ext cx="11916917" cy="832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Claude Shannon settled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GB" sz="1900" i="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quantify one’s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surprisal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at observing an 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having assigned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it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(subjective) probability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0" y="4853820"/>
                <a:ext cx="11916917" cy="832344"/>
              </a:xfrm>
              <a:prstGeom prst="rect">
                <a:avLst/>
              </a:prstGeom>
              <a:blipFill>
                <a:blip r:embed="rId2"/>
                <a:stretch>
                  <a:fillRect l="-409" b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7540" y="5964100"/>
            <a:ext cx="114040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entropy defined in (3.4.11) is </a:t>
            </a: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expected </a:t>
            </a:r>
            <a:r>
              <a:rPr lang="en-GB" sz="1900" dirty="0" err="1">
                <a:solidFill>
                  <a:srgbClr val="002060"/>
                </a:solidFill>
              </a:rPr>
              <a:t>surprisal</a:t>
            </a:r>
            <a:r>
              <a:rPr lang="en-GB" sz="1900" dirty="0">
                <a:solidFill>
                  <a:srgbClr val="002060"/>
                </a:solidFill>
              </a:rPr>
              <a:t> when one assigned the correct probabilities that truly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match </a:t>
            </a:r>
            <a:r>
              <a:rPr lang="en-GB" sz="1900" dirty="0">
                <a:solidFill>
                  <a:srgbClr val="002060"/>
                </a:solidFill>
              </a:rPr>
              <a:t>the data-generating process.</a:t>
            </a:r>
            <a:endParaRPr lang="en-GB" sz="1900" dirty="0" smtClean="0">
              <a:solidFill>
                <a:srgbClr val="0070C0"/>
              </a:solidFill>
            </a:endParaRPr>
          </a:p>
        </p:txBody>
      </p:sp>
      <p:pic>
        <p:nvPicPr>
          <p:cNvPr id="15362" name="Picture 2" descr="Shannon Entropy, Information Gain, and Picking Balls from Buckets | by Luis  Serrano | Udacity Inc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25" y="2298207"/>
            <a:ext cx="7303149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1037" y="4565068"/>
            <a:ext cx="6345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4"/>
              </a:rPr>
              <a:t>https://medium.com/udacity/shannon-entropy-information-gain-and-picking-balls-from-buckets-5810d35d54b4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597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Information Theory Basics: </a:t>
            </a:r>
            <a:r>
              <a:rPr lang="en-GB" sz="4000" b="1" dirty="0"/>
              <a:t>Cross-Entropy Revisited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9444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If the entropy </a:t>
            </a:r>
            <a:r>
              <a:rPr lang="en-GB" sz="1900" dirty="0">
                <a:solidFill>
                  <a:srgbClr val="002060"/>
                </a:solidFill>
              </a:rPr>
              <a:t>is level of surprise experienced by someone who knows the true </a:t>
            </a:r>
            <a:r>
              <a:rPr lang="en-GB" sz="1900" dirty="0" smtClean="0">
                <a:solidFill>
                  <a:srgbClr val="002060"/>
                </a:solidFill>
              </a:rPr>
              <a:t>probability.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So, </a:t>
            </a:r>
            <a:r>
              <a:rPr lang="en-GB" sz="1900" dirty="0">
                <a:solidFill>
                  <a:srgbClr val="0070C0"/>
                </a:solidFill>
              </a:rPr>
              <a:t>what is cross-entropy?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2601742"/>
                <a:ext cx="11340990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cross-entropy from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is the expected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surprisal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of an observer with subjective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probabilities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upon seeing data that were actually generated according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probabilities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The lowest possible cross-entropy is achieved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when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. In this case, the cross-entropy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 is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70C0"/>
                    </a:solidFill>
                  </a:rPr>
                </a:br>
                <a:r>
                  <a:rPr lang="en-GB" sz="19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.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601742"/>
                <a:ext cx="11340990" cy="1261884"/>
              </a:xfrm>
              <a:prstGeom prst="rect">
                <a:avLst/>
              </a:prstGeom>
              <a:blipFill>
                <a:blip r:embed="rId2"/>
                <a:stretch>
                  <a:fillRect l="-376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0629" y="4786774"/>
            <a:ext cx="103507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short, we can think of the cross-entropy classification objective in two ways: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0070C0"/>
                </a:solidFill>
              </a:rPr>
              <a:t>maximizing </a:t>
            </a:r>
            <a:r>
              <a:rPr lang="en-GB" sz="1900" dirty="0">
                <a:solidFill>
                  <a:srgbClr val="0070C0"/>
                </a:solidFill>
              </a:rPr>
              <a:t>the likelihood of the observed data; </a:t>
            </a:r>
            <a:endParaRPr lang="en-GB" sz="19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0070C0"/>
                </a:solidFill>
              </a:rPr>
              <a:t>minimizing </a:t>
            </a:r>
            <a:r>
              <a:rPr lang="en-GB" sz="1900" dirty="0">
                <a:solidFill>
                  <a:srgbClr val="0070C0"/>
                </a:solidFill>
              </a:rPr>
              <a:t>our </a:t>
            </a:r>
            <a:r>
              <a:rPr lang="en-GB" sz="1900" dirty="0" err="1">
                <a:solidFill>
                  <a:srgbClr val="0070C0"/>
                </a:solidFill>
              </a:rPr>
              <a:t>surprisal</a:t>
            </a:r>
            <a:r>
              <a:rPr lang="en-GB" sz="1900" dirty="0">
                <a:solidFill>
                  <a:srgbClr val="0070C0"/>
                </a:solidFill>
              </a:rPr>
              <a:t> (and thus the number of bits) required to communicate the labels.</a:t>
            </a:r>
            <a:endParaRPr lang="en-GB" sz="19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556503" y="6247122"/>
            <a:ext cx="1063068" cy="54463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Model Prediction and 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5944" y="2653006"/>
            <a:ext cx="1150860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After training the </a:t>
            </a:r>
            <a:r>
              <a:rPr lang="en-GB" sz="1900" dirty="0" err="1">
                <a:solidFill>
                  <a:srgbClr val="002060"/>
                </a:solidFill>
              </a:rPr>
              <a:t>softmax</a:t>
            </a:r>
            <a:r>
              <a:rPr lang="en-GB" sz="1900" dirty="0">
                <a:solidFill>
                  <a:srgbClr val="002060"/>
                </a:solidFill>
              </a:rPr>
              <a:t> regression model, given any example features, we can predict the probability of each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output </a:t>
            </a:r>
            <a:r>
              <a:rPr lang="en-GB" sz="1900" dirty="0">
                <a:solidFill>
                  <a:srgbClr val="002060"/>
                </a:solidFill>
              </a:rPr>
              <a:t>class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We </a:t>
            </a:r>
            <a:r>
              <a:rPr lang="en-GB" sz="1900" dirty="0">
                <a:solidFill>
                  <a:srgbClr val="0070C0"/>
                </a:solidFill>
              </a:rPr>
              <a:t>use the class with the highest predicted probability as the output class</a:t>
            </a:r>
            <a:r>
              <a:rPr lang="en-GB" sz="1900" dirty="0" smtClean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70C0"/>
                </a:solidFill>
              </a:rPr>
              <a:t>The prediction is correct if it is consistent with the actual class (label).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944" y="4253261"/>
            <a:ext cx="11285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use accuracy to evaluate the model’s performance.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This </a:t>
            </a:r>
            <a:r>
              <a:rPr lang="en-GB" sz="1900" dirty="0">
                <a:solidFill>
                  <a:srgbClr val="0070C0"/>
                </a:solidFill>
              </a:rPr>
              <a:t>is equal to the ratio between the number of correct predictions and the total number of predictions.</a:t>
            </a:r>
            <a:endParaRPr lang="en-GB" sz="19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Summary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5944" y="2653006"/>
            <a:ext cx="11044755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err="1">
                <a:solidFill>
                  <a:srgbClr val="002060"/>
                </a:solidFill>
              </a:rPr>
              <a:t>softmax</a:t>
            </a:r>
            <a:r>
              <a:rPr lang="en-GB" sz="1900" dirty="0">
                <a:solidFill>
                  <a:srgbClr val="002060"/>
                </a:solidFill>
              </a:rPr>
              <a:t> operation takes a vector and maps it into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rgbClr val="002060"/>
                </a:solidFill>
              </a:rPr>
              <a:t>Softmax</a:t>
            </a:r>
            <a:r>
              <a:rPr lang="en-GB" sz="1900" dirty="0">
                <a:solidFill>
                  <a:srgbClr val="002060"/>
                </a:solidFill>
              </a:rPr>
              <a:t> regression applies to classification problems. It uses the probability distribution of the output </a:t>
            </a:r>
            <a:r>
              <a:rPr lang="en-GB" sz="1900" dirty="0" smtClean="0">
                <a:solidFill>
                  <a:srgbClr val="002060"/>
                </a:solidFill>
              </a:rPr>
              <a:t>class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the </a:t>
            </a:r>
            <a:r>
              <a:rPr lang="en-GB" sz="1900" dirty="0" err="1">
                <a:solidFill>
                  <a:srgbClr val="002060"/>
                </a:solidFill>
              </a:rPr>
              <a:t>softmax</a:t>
            </a:r>
            <a:r>
              <a:rPr lang="en-GB" sz="1900" dirty="0">
                <a:solidFill>
                  <a:srgbClr val="002060"/>
                </a:solidFill>
              </a:rPr>
              <a:t>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Cross-entropy is a good measure of the difference between two probability distributions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measures the number of bits needed to encode the data given our model.</a:t>
            </a:r>
            <a:endParaRPr lang="en-GB" sz="1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234716" y="1524350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Concise Implementation of Linear Regression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9893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Regression is </a:t>
            </a:r>
            <a:r>
              <a:rPr lang="en-GB" sz="1900" dirty="0" smtClean="0">
                <a:solidFill>
                  <a:srgbClr val="002060"/>
                </a:solidFill>
              </a:rPr>
              <a:t>used when </a:t>
            </a:r>
            <a:r>
              <a:rPr lang="en-GB" sz="1900" dirty="0">
                <a:solidFill>
                  <a:srgbClr val="002060"/>
                </a:solidFill>
              </a:rPr>
              <a:t>we want to answer </a:t>
            </a:r>
            <a:r>
              <a:rPr lang="en-GB" sz="1900" i="1" dirty="0">
                <a:solidFill>
                  <a:srgbClr val="002060"/>
                </a:solidFill>
              </a:rPr>
              <a:t>how much</a:t>
            </a:r>
            <a:r>
              <a:rPr lang="en-GB" sz="1900" dirty="0">
                <a:solidFill>
                  <a:srgbClr val="002060"/>
                </a:solidFill>
              </a:rPr>
              <a:t>? or </a:t>
            </a:r>
            <a:r>
              <a:rPr lang="en-GB" sz="1900" i="1" dirty="0">
                <a:solidFill>
                  <a:srgbClr val="002060"/>
                </a:solidFill>
              </a:rPr>
              <a:t>how many</a:t>
            </a:r>
            <a:r>
              <a:rPr lang="en-GB" sz="1900" dirty="0">
                <a:solidFill>
                  <a:srgbClr val="002060"/>
                </a:solidFill>
              </a:rPr>
              <a:t>? questions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chemeClr val="accent5"/>
                </a:solidFill>
              </a:rPr>
              <a:t>Predict </a:t>
            </a:r>
            <a:r>
              <a:rPr lang="en-GB" sz="1900" dirty="0">
                <a:solidFill>
                  <a:schemeClr val="accent5"/>
                </a:solidFill>
              </a:rPr>
              <a:t>the number of dollars (price) at which a house will be </a:t>
            </a:r>
            <a:r>
              <a:rPr lang="en-GB" sz="1900" dirty="0" smtClean="0">
                <a:solidFill>
                  <a:schemeClr val="accent5"/>
                </a:solidFill>
              </a:rPr>
              <a:t>sold.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Predict the number of wins a baseball team might </a:t>
            </a:r>
            <a:r>
              <a:rPr lang="en-GB" sz="1900" dirty="0" smtClean="0">
                <a:solidFill>
                  <a:schemeClr val="accent5"/>
                </a:solidFill>
              </a:rPr>
              <a:t>have.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Predict the number of days that a patient will remain hospitalized before being </a:t>
            </a:r>
            <a:r>
              <a:rPr lang="en-GB" sz="1900" dirty="0" smtClean="0">
                <a:solidFill>
                  <a:schemeClr val="accent5"/>
                </a:solidFill>
              </a:rPr>
              <a:t>discharged.</a:t>
            </a:r>
            <a:endParaRPr lang="en-GB" sz="1900" dirty="0" smtClean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29" y="2600132"/>
            <a:ext cx="1025626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practice, we are more often interested in </a:t>
            </a:r>
            <a:r>
              <a:rPr lang="en-GB" sz="1900" i="1" dirty="0">
                <a:solidFill>
                  <a:srgbClr val="002060"/>
                </a:solidFill>
              </a:rPr>
              <a:t>classification</a:t>
            </a:r>
            <a:r>
              <a:rPr lang="en-GB" sz="1900" dirty="0">
                <a:solidFill>
                  <a:srgbClr val="002060"/>
                </a:solidFill>
              </a:rPr>
              <a:t>: asking not “how much” but “which one</a:t>
            </a:r>
            <a:r>
              <a:rPr lang="en-GB" sz="1900" dirty="0" smtClean="0">
                <a:solidFill>
                  <a:srgbClr val="002060"/>
                </a:solidFill>
              </a:rPr>
              <a:t>”: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Does this email belong in the spam folder or the inbox</a:t>
            </a:r>
            <a:r>
              <a:rPr lang="en-GB" sz="1900" dirty="0" smtClean="0">
                <a:solidFill>
                  <a:schemeClr val="accent5"/>
                </a:solidFill>
              </a:rPr>
              <a:t>?</a:t>
            </a:r>
            <a:endParaRPr lang="en-GB" sz="1900" dirty="0">
              <a:solidFill>
                <a:schemeClr val="accent5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Is this customer more likely to sign up or not to sign up for a subscription service</a:t>
            </a:r>
            <a:r>
              <a:rPr lang="en-GB" sz="1900" dirty="0" smtClean="0">
                <a:solidFill>
                  <a:schemeClr val="accent5"/>
                </a:solidFill>
              </a:rPr>
              <a:t>?</a:t>
            </a:r>
            <a:endParaRPr lang="en-GB" sz="1900" dirty="0">
              <a:solidFill>
                <a:schemeClr val="accent5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Does this image depict a donkey, a dog, a cat, or a rooster</a:t>
            </a:r>
            <a:r>
              <a:rPr lang="en-GB" sz="1900" dirty="0" smtClean="0">
                <a:solidFill>
                  <a:schemeClr val="accent5"/>
                </a:solidFill>
              </a:rPr>
              <a:t>?</a:t>
            </a:r>
            <a:endParaRPr lang="en-GB" sz="1900" dirty="0">
              <a:solidFill>
                <a:schemeClr val="accent5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chemeClr val="accent5"/>
                </a:solidFill>
              </a:rPr>
              <a:t>Which movie is Aston most likely to watch next?</a:t>
            </a:r>
            <a:endParaRPr lang="en-GB" sz="1900" dirty="0" smtClean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629" y="4491165"/>
            <a:ext cx="1126462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word </a:t>
            </a:r>
            <a:r>
              <a:rPr lang="en-GB" sz="1900" i="1" dirty="0">
                <a:solidFill>
                  <a:srgbClr val="002060"/>
                </a:solidFill>
              </a:rPr>
              <a:t>classification</a:t>
            </a:r>
            <a:r>
              <a:rPr lang="en-GB" sz="1900" dirty="0">
                <a:solidFill>
                  <a:srgbClr val="002060"/>
                </a:solidFill>
              </a:rPr>
              <a:t> to describe two subtly different problems: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chemeClr val="accent5"/>
                </a:solidFill>
              </a:rPr>
              <a:t>Those </a:t>
            </a:r>
            <a:r>
              <a:rPr lang="en-GB" sz="1900" dirty="0">
                <a:solidFill>
                  <a:schemeClr val="accent5"/>
                </a:solidFill>
              </a:rPr>
              <a:t>where we are interested only in hard assignments of examples to categories (</a:t>
            </a:r>
            <a:r>
              <a:rPr lang="en-GB" sz="1900" dirty="0" smtClean="0">
                <a:solidFill>
                  <a:schemeClr val="accent5"/>
                </a:solidFill>
              </a:rPr>
              <a:t>classes)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chemeClr val="accent5"/>
                </a:solidFill>
              </a:rPr>
              <a:t>Those </a:t>
            </a:r>
            <a:r>
              <a:rPr lang="en-GB" sz="1900" dirty="0">
                <a:solidFill>
                  <a:schemeClr val="accent5"/>
                </a:solidFill>
              </a:rPr>
              <a:t>where we wish to make soft assignments, i.e., to assess the probability that each category applies.</a:t>
            </a:r>
            <a:endParaRPr lang="en-GB" sz="19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326197" y="2198277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Classification Problem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1001487"/>
                <a:ext cx="10200165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900" dirty="0" smtClean="0">
                    <a:solidFill>
                      <a:srgbClr val="002060"/>
                    </a:solidFill>
                  </a:rPr>
                  <a:t>A simple </a:t>
                </a:r>
                <a:r>
                  <a:rPr lang="fr-FR" sz="1900" dirty="0">
                    <a:solidFill>
                      <a:srgbClr val="002060"/>
                    </a:solidFill>
                  </a:rPr>
                  <a:t>image classification </a:t>
                </a:r>
                <a:r>
                  <a:rPr lang="fr-FR" sz="1900" dirty="0" err="1" smtClean="0">
                    <a:solidFill>
                      <a:srgbClr val="002060"/>
                    </a:solidFill>
                  </a:rPr>
                  <a:t>problem</a:t>
                </a:r>
                <a:r>
                  <a:rPr lang="fr-FR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chemeClr val="accent5"/>
                    </a:solidFill>
                  </a:rPr>
                  <a:t>Each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input consists of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GB" sz="1900" dirty="0">
                    <a:solidFill>
                      <a:schemeClr val="accent5"/>
                    </a:solidFill>
                  </a:rPr>
                  <a:t> grayscale image.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chemeClr val="accent5"/>
                    </a:solidFill>
                  </a:rPr>
                  <a:t>We represent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each pixel value with a single scalar, giving us four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chemeClr val="accent5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chemeClr val="accent5"/>
                    </a:solidFill>
                  </a:rPr>
                  <a:t>We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assume that each image belongs to one among the categories “cat”, “chicken”, and “dog”.</a:t>
                </a:r>
                <a:endParaRPr lang="en-GB" sz="1900" dirty="0" smtClean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0200165" cy="1261884"/>
              </a:xfrm>
              <a:prstGeom prst="rect">
                <a:avLst/>
              </a:prstGeom>
              <a:blipFill>
                <a:blip r:embed="rId2"/>
                <a:stretch>
                  <a:fillRect l="-418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2600132"/>
                <a:ext cx="11830483" cy="3600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Next, choose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how to represent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labels: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chemeClr val="accent5"/>
                    </a:solidFill>
                  </a:rPr>
                  <a:t>If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the categories had some natural ordering among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them</a:t>
                </a:r>
              </a:p>
              <a:p>
                <a:pPr marL="1257300" lvl="2" indent="-342900">
                  <a:buFont typeface="Wingdings" panose="05000000000000000000" pitchFamily="2" charset="2"/>
                  <a:buChar char="v"/>
                </a:pPr>
                <a:r>
                  <a:rPr lang="en-GB" sz="1900" dirty="0" smtClean="0">
                    <a:solidFill>
                      <a:schemeClr val="accent5"/>
                    </a:solidFill>
                  </a:rPr>
                  <a:t>Cast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this problem as regression and keep the labels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as in their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format.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/>
                </a:r>
                <a:br>
                  <a:rPr lang="en-GB" sz="1900" dirty="0" smtClean="0">
                    <a:solidFill>
                      <a:schemeClr val="accent5"/>
                    </a:solidFill>
                  </a:rPr>
                </a:br>
                <a:endParaRPr lang="en-GB" sz="1900" dirty="0" smtClean="0">
                  <a:solidFill>
                    <a:schemeClr val="accent5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chemeClr val="accent5"/>
                    </a:solidFill>
                  </a:rPr>
                  <a:t>If the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categories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do not have orderings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among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them.</a:t>
                </a:r>
              </a:p>
              <a:p>
                <a:pPr marL="1257300" lvl="2" indent="-342900">
                  <a:buFont typeface="Wingdings" panose="05000000000000000000" pitchFamily="2" charset="2"/>
                  <a:buChar char="v"/>
                </a:pPr>
                <a:r>
                  <a:rPr lang="en-GB" sz="1900" dirty="0" smtClean="0">
                    <a:solidFill>
                      <a:schemeClr val="accent5"/>
                    </a:solidFill>
                  </a:rPr>
                  <a:t>Use </a:t>
                </a:r>
                <a:r>
                  <a:rPr lang="en-GB" sz="1900" i="1" dirty="0" smtClean="0">
                    <a:solidFill>
                      <a:schemeClr val="accent5"/>
                    </a:solidFill>
                  </a:rPr>
                  <a:t>one-hot encoding,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which is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a vector with as many components as we have categories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marL="1257300" lvl="2" indent="-342900">
                  <a:buFont typeface="Wingdings" panose="05000000000000000000" pitchFamily="2" charset="2"/>
                  <a:buChar char="v"/>
                </a:pPr>
                <a:r>
                  <a:rPr lang="en-GB" sz="1900" dirty="0">
                    <a:solidFill>
                      <a:schemeClr val="accent5"/>
                    </a:solidFill>
                  </a:rPr>
                  <a:t>The component corresponding to particular instance’s category is set to 1 and all other components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/>
                </a:r>
                <a:br>
                  <a:rPr lang="en-GB" sz="1900" dirty="0" smtClean="0">
                    <a:solidFill>
                      <a:schemeClr val="accent5"/>
                    </a:solidFill>
                  </a:rPr>
                </a:br>
                <a:r>
                  <a:rPr lang="en-GB" sz="1900" dirty="0" smtClean="0">
                    <a:solidFill>
                      <a:schemeClr val="accent5"/>
                    </a:solidFill>
                  </a:rPr>
                  <a:t>are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set to 0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marL="1257300" lvl="2" indent="-342900">
                  <a:buFont typeface="Wingdings" panose="05000000000000000000" pitchFamily="2" charset="2"/>
                  <a:buChar char="v"/>
                </a:pPr>
                <a:r>
                  <a:rPr lang="en-GB" sz="1900" dirty="0">
                    <a:solidFill>
                      <a:schemeClr val="accent5"/>
                    </a:solidFill>
                  </a:rPr>
                  <a:t>In our case, a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label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chemeClr val="accent5"/>
                    </a:solidFill>
                  </a:rPr>
                  <a:t> would be a three-dimensional vector, with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1,0,0</m:t>
                    </m:r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chemeClr val="accent5"/>
                    </a:solidFill>
                  </a:rPr>
                  <a:t> =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 “cat”, 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/>
                </a:r>
                <a:br>
                  <a:rPr lang="en-GB" sz="1900" dirty="0" smtClean="0">
                    <a:solidFill>
                      <a:schemeClr val="accent5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0,1,0)</m:t>
                    </m:r>
                  </m:oMath>
                </a14:m>
                <a:r>
                  <a:rPr lang="en-GB" sz="1900" dirty="0">
                    <a:solidFill>
                      <a:schemeClr val="accent5"/>
                    </a:solidFill>
                  </a:rPr>
                  <a:t>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=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“chicken”,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0,0,1)</m:t>
                    </m:r>
                  </m:oMath>
                </a14:m>
                <a:r>
                  <a:rPr lang="en-GB" sz="1900" dirty="0">
                    <a:solidFill>
                      <a:schemeClr val="accent5"/>
                    </a:solidFill>
                  </a:rPr>
                  <a:t> 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= </a:t>
                </a:r>
                <a:r>
                  <a:rPr lang="en-GB" sz="1900" dirty="0">
                    <a:solidFill>
                      <a:schemeClr val="accent5"/>
                    </a:solidFill>
                  </a:rPr>
                  <a:t>“dog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”:</a:t>
                </a:r>
                <a:br>
                  <a:rPr lang="en-GB" sz="1900" dirty="0" smtClean="0">
                    <a:solidFill>
                      <a:schemeClr val="accent5"/>
                    </a:solidFill>
                  </a:rPr>
                </a:br>
                <a:r>
                  <a:rPr lang="en-GB" sz="1900" dirty="0" smtClean="0">
                    <a:solidFill>
                      <a:schemeClr val="accent5"/>
                    </a:solidFill>
                  </a:rPr>
                  <a:t>	</a:t>
                </a:r>
                <a:br>
                  <a:rPr lang="en-GB" sz="1900" dirty="0" smtClean="0">
                    <a:solidFill>
                      <a:schemeClr val="accent5"/>
                    </a:solidFill>
                  </a:rPr>
                </a:br>
                <a:r>
                  <a:rPr lang="en-GB" sz="1900" dirty="0" smtClean="0">
                    <a:solidFill>
                      <a:schemeClr val="accent5"/>
                    </a:solidFill>
                  </a:rPr>
                  <a:t>			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GB" sz="1900" dirty="0" smtClean="0">
                    <a:solidFill>
                      <a:schemeClr val="accent5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∈{(1,0,0),(0,1,0),(0,0,1)}</m:t>
                    </m:r>
                  </m:oMath>
                </a14:m>
                <a:r>
                  <a:rPr lang="en-GB" sz="1900" dirty="0" smtClean="0">
                    <a:solidFill>
                      <a:schemeClr val="accent5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(3.4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.1)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600132"/>
                <a:ext cx="11830483" cy="3600986"/>
              </a:xfrm>
              <a:prstGeom prst="rect">
                <a:avLst/>
              </a:prstGeom>
              <a:blipFill>
                <a:blip r:embed="rId3"/>
                <a:stretch>
                  <a:fillRect l="-361" t="-847" r="-155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318234" y="2842900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Network Architecture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8422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estimate the conditional probabilities associated with all the possible classes,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need a model with multiple outputs, one per class.</a:t>
            </a:r>
            <a:endParaRPr lang="en-GB" sz="19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2055373"/>
            <a:ext cx="10632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address classification with linear models, we will need as many affine functions as we have outputs.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Each </a:t>
            </a:r>
            <a:r>
              <a:rPr lang="en-GB" sz="1900" dirty="0">
                <a:solidFill>
                  <a:srgbClr val="0070C0"/>
                </a:solidFill>
              </a:rPr>
              <a:t>output will correspond to its own affine function. </a:t>
            </a:r>
            <a:endParaRPr lang="en-GB" sz="1900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9" y="3203274"/>
                <a:ext cx="871668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our case, since we have 4 features and 3 possible output categories, we will need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12 </a:t>
                </a:r>
                <a:r>
                  <a:rPr lang="en-GB" sz="1900" dirty="0">
                    <a:solidFill>
                      <a:srgbClr val="0070C0"/>
                    </a:solidFill>
                  </a:rPr>
                  <a:t>scalars to represent the weights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>
                    <a:solidFill>
                      <a:srgbClr val="0070C0"/>
                    </a:solidFill>
                  </a:rPr>
                  <a:t>with subscripts), 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GB" sz="1900" dirty="0">
                    <a:solidFill>
                      <a:srgbClr val="0070C0"/>
                    </a:solidFill>
                  </a:rPr>
                  <a:t>scalars to represent the biases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GB" sz="1900" dirty="0">
                    <a:solidFill>
                      <a:srgbClr val="0070C0"/>
                    </a:solidFill>
                  </a:rPr>
                  <a:t>with subscripts). </a:t>
                </a:r>
                <a:endParaRPr lang="en-GB" sz="19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203274"/>
                <a:ext cx="8716682" cy="969496"/>
              </a:xfrm>
              <a:prstGeom prst="rect">
                <a:avLst/>
              </a:prstGeom>
              <a:blipFill>
                <a:blip r:embed="rId2"/>
                <a:stretch>
                  <a:fillRect l="-490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0629" y="4643563"/>
                <a:ext cx="11830483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compute these three logits,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for each input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b="0" dirty="0" smtClean="0">
                    <a:solidFill>
                      <a:srgbClr val="002060"/>
                    </a:solidFill>
                  </a:rPr>
                </a:br>
                <a:r>
                  <a:rPr lang="en-US" sz="1900" b="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900" b="0" dirty="0" smtClean="0">
                  <a:solidFill>
                    <a:srgbClr val="002060"/>
                  </a:solidFill>
                </a:endParaRPr>
              </a:p>
              <a:p>
                <a:pPr lvl="1"/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(3.4.2)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643563"/>
                <a:ext cx="11830483" cy="1554272"/>
              </a:xfrm>
              <a:prstGeom prst="rect">
                <a:avLst/>
              </a:prstGeom>
              <a:blipFill>
                <a:blip r:embed="rId3"/>
                <a:stretch>
                  <a:fillRect l="-361" t="-1961" r="-15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Network Architecture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95837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depict </a:t>
            </a:r>
            <a:r>
              <a:rPr lang="en-GB" sz="1900" dirty="0" smtClean="0">
                <a:solidFill>
                  <a:srgbClr val="002060"/>
                </a:solidFill>
              </a:rPr>
              <a:t>the calculation in (3.4.2) </a:t>
            </a:r>
            <a:r>
              <a:rPr lang="en-GB" sz="1900" dirty="0">
                <a:solidFill>
                  <a:srgbClr val="002060"/>
                </a:solidFill>
              </a:rPr>
              <a:t>with the neural network diagram shown in </a:t>
            </a:r>
            <a:r>
              <a:rPr lang="en-GB" sz="1900" u="sng" dirty="0">
                <a:solidFill>
                  <a:srgbClr val="002060"/>
                </a:solidFill>
              </a:rPr>
              <a:t>Fig. 3.4.1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err="1" smtClean="0">
                <a:solidFill>
                  <a:srgbClr val="0070C0"/>
                </a:solidFill>
              </a:rPr>
              <a:t>Softmax</a:t>
            </a:r>
            <a:r>
              <a:rPr lang="en-GB" sz="1900" dirty="0" smtClean="0">
                <a:solidFill>
                  <a:srgbClr val="0070C0"/>
                </a:solidFill>
              </a:rPr>
              <a:t> </a:t>
            </a:r>
            <a:r>
              <a:rPr lang="en-GB" sz="1900" dirty="0">
                <a:solidFill>
                  <a:srgbClr val="0070C0"/>
                </a:solidFill>
              </a:rPr>
              <a:t>regression is </a:t>
            </a:r>
            <a:r>
              <a:rPr lang="en-GB" sz="1900" dirty="0" smtClean="0">
                <a:solidFill>
                  <a:srgbClr val="0070C0"/>
                </a:solidFill>
              </a:rPr>
              <a:t>a </a:t>
            </a:r>
            <a:r>
              <a:rPr lang="en-GB" sz="1900" dirty="0">
                <a:solidFill>
                  <a:srgbClr val="0070C0"/>
                </a:solidFill>
              </a:rPr>
              <a:t>single-layer neural network</a:t>
            </a:r>
            <a:r>
              <a:rPr lang="en-GB" sz="1900" dirty="0" smtClean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70C0"/>
                </a:solidFill>
              </a:rPr>
              <a:t>The </a:t>
            </a:r>
            <a:r>
              <a:rPr lang="en-GB" sz="1900" dirty="0">
                <a:solidFill>
                  <a:srgbClr val="0070C0"/>
                </a:solidFill>
              </a:rPr>
              <a:t>output layer of </a:t>
            </a:r>
            <a:r>
              <a:rPr lang="en-GB" sz="1900" dirty="0" err="1">
                <a:solidFill>
                  <a:srgbClr val="0070C0"/>
                </a:solidFill>
              </a:rPr>
              <a:t>softmax</a:t>
            </a:r>
            <a:r>
              <a:rPr lang="en-GB" sz="1900" dirty="0">
                <a:solidFill>
                  <a:srgbClr val="0070C0"/>
                </a:solidFill>
              </a:rPr>
              <a:t> regression can </a:t>
            </a:r>
            <a:r>
              <a:rPr lang="en-GB" sz="1900" dirty="0" smtClean="0">
                <a:solidFill>
                  <a:srgbClr val="0070C0"/>
                </a:solidFill>
              </a:rPr>
              <a:t>be </a:t>
            </a:r>
            <a:r>
              <a:rPr lang="en-GB" sz="1900" dirty="0">
                <a:solidFill>
                  <a:srgbClr val="0070C0"/>
                </a:solidFill>
              </a:rPr>
              <a:t>described as fully-connected layer.</a:t>
            </a:r>
            <a:endParaRPr lang="en-GB" sz="1900" dirty="0" smtClean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274963"/>
            <a:ext cx="5553075" cy="2409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4988769"/>
                <a:ext cx="7617919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use linear algebra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GB" sz="1900" b="1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70C0"/>
                    </a:solidFill>
                  </a:rPr>
                  <a:t>This 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form </a:t>
                </a:r>
                <a:r>
                  <a:rPr lang="en-GB" sz="1900" dirty="0">
                    <a:solidFill>
                      <a:srgbClr val="0070C0"/>
                    </a:solidFill>
                  </a:rPr>
                  <a:t>better suited both for mathematics, and for writing code</a:t>
                </a:r>
                <a:r>
                  <a:rPr lang="en-GB" sz="1900" dirty="0" smtClean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988769"/>
                <a:ext cx="7617919" cy="677108"/>
              </a:xfrm>
              <a:prstGeom prst="rect">
                <a:avLst/>
              </a:prstGeom>
              <a:blipFill>
                <a:blip r:embed="rId3"/>
                <a:stretch>
                  <a:fillRect l="-560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22039</TotalTime>
  <Words>2774</Words>
  <Application>Microsoft Office PowerPoint</Application>
  <PresentationFormat>Widescreen</PresentationFormat>
  <Paragraphs>578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Californian FB</vt:lpstr>
      <vt:lpstr>Cambria Math</vt:lpstr>
      <vt:lpstr>Courier New</vt:lpstr>
      <vt:lpstr>Wingdings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434</cp:revision>
  <dcterms:created xsi:type="dcterms:W3CDTF">2020-09-22T17:05:08Z</dcterms:created>
  <dcterms:modified xsi:type="dcterms:W3CDTF">2020-12-31T14:52:29Z</dcterms:modified>
</cp:coreProperties>
</file>