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340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3300"/>
    <a:srgbClr val="FB8072"/>
    <a:srgbClr val="FAFAFA"/>
    <a:srgbClr val="37C6CF"/>
    <a:srgbClr val="29DB80"/>
    <a:srgbClr val="2EE71C"/>
    <a:srgbClr val="A7F30E"/>
    <a:srgbClr val="FFC000"/>
    <a:srgbClr val="BE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GB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The Image Classification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Reading a </a:t>
            </a:r>
            <a:r>
              <a:rPr lang="en-US" sz="4800" b="1" dirty="0" err="1"/>
              <a:t>Minibatch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9805569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use the built-in data iterator rather than creating one from scratch.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4472C4"/>
                    </a:solidFill>
                  </a:rPr>
                  <a:t>At </a:t>
                </a:r>
                <a:r>
                  <a:rPr lang="en-GB" sz="1900" dirty="0">
                    <a:solidFill>
                      <a:srgbClr val="4472C4"/>
                    </a:solidFill>
                  </a:rPr>
                  <a:t>each iteration, a data loader reads a </a:t>
                </a:r>
                <a:r>
                  <a:rPr lang="en-GB" sz="1900" dirty="0" err="1">
                    <a:solidFill>
                      <a:srgbClr val="4472C4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4472C4"/>
                    </a:solidFill>
                  </a:rPr>
                  <a:t> of data with size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GB" sz="190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GB" sz="1900" dirty="0">
                    <a:solidFill>
                      <a:srgbClr val="4472C4"/>
                    </a:solidFill>
                  </a:rPr>
                  <a:t> each time.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4472C4"/>
                    </a:solidFill>
                  </a:rPr>
                  <a:t>We </a:t>
                </a:r>
                <a:r>
                  <a:rPr lang="en-GB" sz="1900" dirty="0">
                    <a:solidFill>
                      <a:srgbClr val="4472C4"/>
                    </a:solidFill>
                  </a:rPr>
                  <a:t>also randomly shuffle the examples for the training data iterator.</a:t>
                </a:r>
                <a:endParaRPr lang="en-GB" sz="1900" dirty="0" smtClean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805569" cy="969496"/>
              </a:xfrm>
              <a:prstGeom prst="rect">
                <a:avLst/>
              </a:prstGeom>
              <a:blipFill>
                <a:blip r:embed="rId2"/>
                <a:stretch>
                  <a:fillRect l="-435" t="-3145" r="-186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19615" y="2042459"/>
            <a:ext cx="1134978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256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get_dataloader_workers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"""Use 4 processes to read the data except for Windows."""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sys.platform.startswith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'win'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`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ToTensor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` converts the image data from uint8 to 32-bit floating point. It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divides all numbers by 255 so that all pixel values are between 0 and 1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transformer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gluon.data.vision.transforms.ToTensor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gluon.data.DataLoader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mnist_train.transform_first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(transformer),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num_workers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get_dataloader_workers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5185627"/>
            <a:ext cx="59638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Let us look at the time it takes to read the training data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615" y="5626646"/>
            <a:ext cx="1134978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timer = d2l.Timer()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continue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timer.stop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.2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sec'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6641949" y="3509274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Putting All Things Together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0629" y="1001487"/>
                <a:ext cx="1117254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define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𝑓𝑎𝑠h𝑖𝑜𝑛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𝑚𝑛𝑖𝑠𝑡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that obtains and reads the Fashion-MNIST dataset.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4472C4"/>
                    </a:solidFill>
                  </a:rPr>
                  <a:t>It </a:t>
                </a:r>
                <a:r>
                  <a:rPr lang="en-GB" sz="1900" dirty="0">
                    <a:solidFill>
                      <a:srgbClr val="4472C4"/>
                    </a:solidFill>
                  </a:rPr>
                  <a:t>returns the data iterators for both the training set and validation set. </a:t>
                </a:r>
                <a:endParaRPr lang="en-GB" sz="1900" dirty="0" smtClean="0">
                  <a:solidFill>
                    <a:srgbClr val="4472C4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4472C4"/>
                    </a:solidFill>
                  </a:rPr>
                  <a:t>It </a:t>
                </a:r>
                <a:r>
                  <a:rPr lang="en-GB" sz="1900" dirty="0">
                    <a:solidFill>
                      <a:srgbClr val="4472C4"/>
                    </a:solidFill>
                  </a:rPr>
                  <a:t>accepts an optional argument to resize images to another shape.</a:t>
                </a:r>
                <a:endParaRPr lang="en-GB" sz="1900" dirty="0" smtClean="0">
                  <a:solidFill>
                    <a:srgbClr val="4472C4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172546" cy="969496"/>
              </a:xfrm>
              <a:prstGeom prst="rect">
                <a:avLst/>
              </a:prstGeom>
              <a:blipFill>
                <a:blip r:embed="rId2"/>
                <a:stretch>
                  <a:fillRect l="-382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121" y="5187247"/>
                <a:ext cx="1163427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test the image resizing feature of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𝑓𝑎𝑠h𝑖𝑜𝑛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𝑚𝑛𝑖𝑠𝑡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by specifying the resize argument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1" y="5187247"/>
                <a:ext cx="11634275" cy="384721"/>
              </a:xfrm>
              <a:prstGeom prst="rect">
                <a:avLst/>
              </a:prstGeom>
              <a:blipFill>
                <a:blip r:embed="rId3"/>
                <a:stretch>
                  <a:fillRect l="-367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616" y="1970983"/>
            <a:ext cx="11349780" cy="30931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5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load_data_fashion_mnist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>
                <a:solidFill>
                  <a:srgbClr val="001080"/>
                </a:solidFill>
                <a:latin typeface="Courier New" panose="02070309020205020404" pitchFamily="49" charset="0"/>
              </a:rPr>
              <a:t>resize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>
                <a:solidFill>
                  <a:srgbClr val="A31515"/>
                </a:solidFill>
                <a:latin typeface="Courier New" panose="02070309020205020404" pitchFamily="49" charset="0"/>
              </a:rPr>
              <a:t>"""Download the Fashion-MNIST dataset and then load it into memory."""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dataset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gluon.data.vision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trans = [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dataset.transforms.ToTensor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()]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resize: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trans.insert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dataset.transforms.Resize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(resize))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trans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dataset.transforms.Compose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(trans)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mnist_test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dataset.FashionMNIST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(train=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transform_first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(trans)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gluon.data.DataLoader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num_workers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get_dataloader_workers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()),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gluon.data.DataLoader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mnist_test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dataset.FashionMNIST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(train=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transform_first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(trans)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num_workers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get_dataloader_workers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()))</a:t>
            </a:r>
            <a:endParaRPr lang="en-US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616" y="5689152"/>
            <a:ext cx="1134978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train_iter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test_iter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load_data_fashion_mnist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resize=</a:t>
            </a:r>
            <a:r>
              <a:rPr lang="en-US" sz="15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5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train_iter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X.shape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X.dtype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y.shape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y.dtype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500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endParaRPr lang="en-US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Summary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0629" y="2739322"/>
                <a:ext cx="10863615" cy="2139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Fashion-MNIST is an apparel classification dataset consisting of images representing 10 categories.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use this dataset in subsequent sections and chapters to evaluate various classification algorithms.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store the shape of any image with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height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width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pixels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Data iterators are a key component for efficient performance.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Rely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well-implemented data iterators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exploit high-performance computing to avoid slowing down your training loop.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739322"/>
                <a:ext cx="10863615" cy="2139047"/>
              </a:xfrm>
              <a:prstGeom prst="rect">
                <a:avLst/>
              </a:prstGeom>
              <a:blipFill>
                <a:blip r:embed="rId2"/>
                <a:stretch>
                  <a:fillRect l="-393" t="-1425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6584905" y="152415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The Image Classification Dataset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12564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of the widely used dataset for image classification is the MNIST </a:t>
            </a:r>
            <a:r>
              <a:rPr lang="en-GB" sz="1900" dirty="0" smtClean="0">
                <a:solidFill>
                  <a:srgbClr val="002060"/>
                </a:solidFill>
              </a:rPr>
              <a:t>dataset.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chemeClr val="accent5"/>
                </a:solidFill>
              </a:rPr>
              <a:t>Simple </a:t>
            </a:r>
            <a:r>
              <a:rPr lang="en-GB" sz="1900" dirty="0">
                <a:solidFill>
                  <a:schemeClr val="accent5"/>
                </a:solidFill>
              </a:rPr>
              <a:t>models </a:t>
            </a:r>
            <a:r>
              <a:rPr lang="en-GB" sz="1900" dirty="0" smtClean="0">
                <a:solidFill>
                  <a:schemeClr val="accent5"/>
                </a:solidFill>
              </a:rPr>
              <a:t>achieve </a:t>
            </a:r>
            <a:r>
              <a:rPr lang="en-GB" sz="1900" dirty="0">
                <a:solidFill>
                  <a:schemeClr val="accent5"/>
                </a:solidFill>
              </a:rPr>
              <a:t>classification accuracy over 95%, making it unsuitable </a:t>
            </a:r>
            <a:r>
              <a:rPr lang="en-GB" sz="1900" dirty="0" smtClean="0">
                <a:solidFill>
                  <a:schemeClr val="accent5"/>
                </a:solidFill>
              </a:rPr>
              <a:t>for distinguishing between</a:t>
            </a:r>
            <a:br>
              <a:rPr lang="en-GB" sz="1900" dirty="0" smtClean="0">
                <a:solidFill>
                  <a:schemeClr val="accent5"/>
                </a:solidFill>
              </a:rPr>
            </a:br>
            <a:r>
              <a:rPr lang="en-GB" sz="1900" dirty="0" smtClean="0">
                <a:solidFill>
                  <a:schemeClr val="accent5"/>
                </a:solidFill>
              </a:rPr>
              <a:t>stronger </a:t>
            </a:r>
            <a:r>
              <a:rPr lang="en-GB" sz="1900" dirty="0">
                <a:solidFill>
                  <a:schemeClr val="accent5"/>
                </a:solidFill>
              </a:rPr>
              <a:t>models and weaker ones.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4669245"/>
            <a:ext cx="95596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focus </a:t>
            </a:r>
            <a:r>
              <a:rPr lang="en-GB" sz="1900" dirty="0" smtClean="0">
                <a:solidFill>
                  <a:srgbClr val="002060"/>
                </a:solidFill>
              </a:rPr>
              <a:t>on </a:t>
            </a:r>
            <a:r>
              <a:rPr lang="en-GB" sz="1900" dirty="0">
                <a:solidFill>
                  <a:srgbClr val="002060"/>
                </a:solidFill>
              </a:rPr>
              <a:t>the qualitatively similar, but comparatively complex Fashion-MNIST </a:t>
            </a:r>
            <a:r>
              <a:rPr lang="en-GB" sz="1900" dirty="0" smtClean="0">
                <a:solidFill>
                  <a:srgbClr val="002060"/>
                </a:solidFill>
              </a:rPr>
              <a:t>dataset.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901" y="5109815"/>
            <a:ext cx="107581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matplotlib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d2l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gluon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d2l.use_svg_display()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8" name="Picture 4" descr="Image result for fashion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t="9505" r="10616" b="4902"/>
          <a:stretch/>
        </p:blipFill>
        <p:spPr bwMode="auto">
          <a:xfrm>
            <a:off x="4473857" y="1696838"/>
            <a:ext cx="3550470" cy="282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6641949" y="2181043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15643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download and read the Fashion-MNIST dataset into memory via the build-in functions in the framework.</a:t>
            </a:r>
            <a:endParaRPr lang="en-GB" sz="1900" dirty="0" smtClean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233" y="1559873"/>
            <a:ext cx="1134978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gluon.data.vision.FashionMNIST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(train=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gluon.data.vision.FashionMNIST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(train=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29" y="2478834"/>
            <a:ext cx="119804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Fashion-MNIST consists of images from 10 categories, each represented by </a:t>
            </a:r>
            <a:r>
              <a:rPr lang="en-GB" sz="1900" dirty="0" smtClean="0">
                <a:solidFill>
                  <a:srgbClr val="002060"/>
                </a:solidFill>
              </a:rPr>
              <a:t>60000 </a:t>
            </a:r>
            <a:r>
              <a:rPr lang="en-GB" sz="1900" dirty="0">
                <a:solidFill>
                  <a:srgbClr val="002060"/>
                </a:solidFill>
              </a:rPr>
              <a:t>images in the training dataset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by 10000 </a:t>
            </a:r>
            <a:r>
              <a:rPr lang="en-GB" sz="1900" dirty="0">
                <a:solidFill>
                  <a:srgbClr val="002060"/>
                </a:solidFill>
              </a:rPr>
              <a:t>in the test dataset.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4472C4"/>
                </a:solidFill>
              </a:rPr>
              <a:t>A </a:t>
            </a:r>
            <a:r>
              <a:rPr lang="en-GB" sz="1900" dirty="0">
                <a:solidFill>
                  <a:srgbClr val="4472C4"/>
                </a:solidFill>
              </a:rPr>
              <a:t>test dataset (or test set) is used for evaluating model performance and not for training.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4472C4"/>
                </a:solidFill>
              </a:rPr>
              <a:t>Consequently </a:t>
            </a:r>
            <a:r>
              <a:rPr lang="en-GB" sz="1900" dirty="0">
                <a:solidFill>
                  <a:srgbClr val="4472C4"/>
                </a:solidFill>
              </a:rPr>
              <a:t>the training set and the test set contain 60000 and 10000 images, respectively.</a:t>
            </a:r>
            <a:endParaRPr lang="en-GB" sz="1900" dirty="0" smtClean="0">
              <a:solidFill>
                <a:srgbClr val="4472C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233" y="3942290"/>
            <a:ext cx="1134978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8" y="4621959"/>
            <a:ext cx="81452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height and width of each input image are both 28 pixels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4472C4"/>
                </a:solidFill>
              </a:rPr>
              <a:t>The </a:t>
            </a:r>
            <a:r>
              <a:rPr lang="en-GB" sz="1900" dirty="0">
                <a:solidFill>
                  <a:srgbClr val="4472C4"/>
                </a:solidFill>
              </a:rPr>
              <a:t>dataset consists of grayscale images, whose number of channels is 1. </a:t>
            </a:r>
            <a:endParaRPr lang="en-GB" sz="1900" dirty="0" smtClean="0">
              <a:solidFill>
                <a:srgbClr val="4472C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82" y="5470905"/>
            <a:ext cx="913466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].shape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480" y="4758841"/>
            <a:ext cx="1886533" cy="18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01816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images in Fashion-MNIST are associated with the </a:t>
            </a:r>
            <a:r>
              <a:rPr lang="en-GB" sz="1900" dirty="0" smtClean="0">
                <a:solidFill>
                  <a:srgbClr val="002060"/>
                </a:solidFill>
              </a:rPr>
              <a:t>text </a:t>
            </a:r>
            <a:r>
              <a:rPr lang="en-GB" sz="1900" dirty="0">
                <a:solidFill>
                  <a:srgbClr val="002060"/>
                </a:solidFill>
              </a:rPr>
              <a:t>categories: t-shirt, trousers, pullover</a:t>
            </a:r>
            <a:r>
              <a:rPr lang="en-GB" sz="1900" dirty="0" smtClean="0">
                <a:solidFill>
                  <a:srgbClr val="002060"/>
                </a:solidFill>
              </a:rPr>
              <a:t>, …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4472C4"/>
                </a:solidFill>
              </a:rPr>
              <a:t>The </a:t>
            </a:r>
            <a:r>
              <a:rPr lang="en-GB" sz="1900" dirty="0">
                <a:solidFill>
                  <a:srgbClr val="4472C4"/>
                </a:solidFill>
              </a:rPr>
              <a:t>following function converts between numeric label indices and their names in text.</a:t>
            </a:r>
            <a:endParaRPr lang="en-GB" sz="1900" dirty="0" smtClean="0">
              <a:solidFill>
                <a:srgbClr val="4472C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882" y="1739991"/>
            <a:ext cx="1134978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get_fashion_mnist_labels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"""Return text labels for the Fashion-MNIST dataset."""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text_labels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't-shirt'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'trouser'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'pullover'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'dress'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'coat'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'sandal'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'shirt'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'sneaker'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'bag'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'ankle boot'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text_labels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labels]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3243241"/>
            <a:ext cx="49455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</a:t>
            </a:r>
            <a:r>
              <a:rPr lang="en-GB" sz="1900" dirty="0" smtClean="0">
                <a:solidFill>
                  <a:srgbClr val="002060"/>
                </a:solidFill>
              </a:rPr>
              <a:t>reate </a:t>
            </a:r>
            <a:r>
              <a:rPr lang="en-GB" sz="1900" dirty="0">
                <a:solidFill>
                  <a:srgbClr val="002060"/>
                </a:solidFill>
              </a:rPr>
              <a:t>a function to visualize these examples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780" y="3669114"/>
            <a:ext cx="11485984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show_images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imgs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num_cols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titles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scale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"""Plot a list of images."""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num_cols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scale,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scale)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_, axes = d2l.plt.subplots(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num_cols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axes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axes.flatten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(ax,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(axes,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ax.imshow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img.asnumpy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ax.axes.get_xaxis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set_visible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ax.axes.get_yaxis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set_visible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titles: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ax.set_title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(titles[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axes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629" y="1001487"/>
            <a:ext cx="112110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Here are the images and their corresponding labels (in text) for the first few examples in the training dataset.</a:t>
            </a:r>
            <a:endParaRPr lang="en-GB" sz="1900" dirty="0" smtClean="0">
              <a:solidFill>
                <a:srgbClr val="4472C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110" y="1616539"/>
            <a:ext cx="1134978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 y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mnist_train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X.squeeze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(axis=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titles=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get_fashion_mnist_labels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(y))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113314"/>
            <a:ext cx="10763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6641949" y="2834840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22158</TotalTime>
  <Words>1101</Words>
  <Application>Microsoft Office PowerPoint</Application>
  <PresentationFormat>Widescreen</PresentationFormat>
  <Paragraphs>334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441</cp:revision>
  <dcterms:created xsi:type="dcterms:W3CDTF">2020-09-22T17:05:08Z</dcterms:created>
  <dcterms:modified xsi:type="dcterms:W3CDTF">2021-02-21T19:23:58Z</dcterms:modified>
</cp:coreProperties>
</file>