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56" r:id="rId3"/>
    <p:sldId id="265" r:id="rId4"/>
    <p:sldId id="343" r:id="rId5"/>
    <p:sldId id="344" r:id="rId6"/>
    <p:sldId id="345" r:id="rId7"/>
    <p:sldId id="340" r:id="rId8"/>
    <p:sldId id="267" r:id="rId9"/>
    <p:sldId id="341" r:id="rId10"/>
    <p:sldId id="342" r:id="rId11"/>
    <p:sldId id="361" r:id="rId12"/>
    <p:sldId id="346" r:id="rId13"/>
    <p:sldId id="347" r:id="rId14"/>
    <p:sldId id="362" r:id="rId15"/>
    <p:sldId id="348" r:id="rId16"/>
    <p:sldId id="349" r:id="rId17"/>
    <p:sldId id="363" r:id="rId18"/>
    <p:sldId id="350" r:id="rId19"/>
    <p:sldId id="351" r:id="rId20"/>
    <p:sldId id="352" r:id="rId21"/>
    <p:sldId id="353" r:id="rId22"/>
    <p:sldId id="354" r:id="rId23"/>
    <p:sldId id="355" r:id="rId24"/>
    <p:sldId id="357" r:id="rId25"/>
    <p:sldId id="356" r:id="rId26"/>
    <p:sldId id="364" r:id="rId27"/>
    <p:sldId id="359" r:id="rId28"/>
    <p:sldId id="358" r:id="rId29"/>
    <p:sldId id="360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3" r:id="rId38"/>
    <p:sldId id="374" r:id="rId39"/>
    <p:sldId id="3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20"/>
    <a:srgbClr val="FB8072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book or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1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7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48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9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4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0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5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49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4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3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will use</a:t>
            </a:r>
            <a:r>
              <a:rPr lang="en-US" baseline="0" dirty="0" smtClean="0"/>
              <a:t> MXNET module only, for other modules, refer to the original content of the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2tutorials.com/what-do-you-mean-by-tensor-and-explain-about-tensor-datatype-and-ranks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ik.com/free-photo/mathematics-with-numbers-pi-symbol_6625946.htm#page=2&amp;query=mathematics&amp;position=32" TargetMode="Externa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pik.com/free-photos-vectors/background'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nsor#:~:text=In%20mathematics%2C%20a%20tensor%20is,scalars%2C%20and%20even%20other%20tensors.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Data </a:t>
            </a:r>
            <a:r>
              <a:rPr lang="en-US" sz="24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Manipulation and Preprocessing </a:t>
            </a:r>
            <a:endParaRPr lang="en-US" sz="6000" b="1" dirty="0">
              <a:solidFill>
                <a:srgbClr val="2196F3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219455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start: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I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mport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19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𝑛𝑢𝑚𝑝𝑦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𝑛𝑝𝑥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19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𝑛𝑢𝑚𝑝𝑦</m:t>
                    </m:r>
                    <m:r>
                      <a:rPr lang="en-GB" sz="19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𝑒𝑥𝑡𝑒𝑛𝑠𝑖𝑜𝑛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modules from </a:t>
                </a:r>
                <a:r>
                  <a:rPr lang="en-GB" sz="1900" dirty="0" err="1">
                    <a:solidFill>
                      <a:srgbClr val="00B0F0"/>
                    </a:solidFill>
                  </a:rPr>
                  <a:t>MXNet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module includes functions supported by </a:t>
                </a:r>
                <a:r>
                  <a:rPr lang="en-GB" sz="1900" dirty="0" err="1" smtClean="0">
                    <a:solidFill>
                      <a:srgbClr val="00B0F0"/>
                    </a:solidFill>
                  </a:rPr>
                  <a:t>NumPy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𝑛𝑝𝑥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module contains a set of extensions developed to empower deep learning within a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NumPy</a:t>
                </a:r>
                <a:r>
                  <a:rPr lang="en-GB" sz="1900" dirty="0">
                    <a:solidFill>
                      <a:srgbClr val="002060"/>
                    </a:solidFill>
                  </a:rPr>
                  <a:t>-like environment.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194557" cy="1261884"/>
              </a:xfrm>
              <a:prstGeom prst="rect">
                <a:avLst/>
              </a:prstGeom>
              <a:blipFill>
                <a:blip r:embed="rId3"/>
                <a:stretch>
                  <a:fillRect l="-350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0629" y="2937279"/>
                <a:ext cx="8576066" cy="301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using tensors,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invoke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function: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for compatibility of tensor processing by other components of </a:t>
                </a:r>
                <a:r>
                  <a:rPr lang="en-GB" sz="1900" dirty="0" err="1">
                    <a:solidFill>
                      <a:srgbClr val="00B0F0"/>
                    </a:solidFill>
                  </a:rPr>
                  <a:t>MXNet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 tensor represents a (possibly multi-dimensional) array of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numerical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values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With one axis, a tensor corresponds (in math) to a vector.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two axes, a tensor corresponds to a matrix.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Tensors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with more than two axes do not have special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mathematical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names.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937279"/>
                <a:ext cx="8576066" cy="3016210"/>
              </a:xfrm>
              <a:prstGeom prst="rect">
                <a:avLst/>
              </a:prstGeom>
              <a:blipFill>
                <a:blip r:embed="rId4"/>
                <a:stretch>
                  <a:fillRect l="-498" t="-1010" b="-2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7" name="Picture 9" descr="What do you mean by Tensor and Explain about Tensor Datatype and Ranks? |  i2tutoria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2" y="3614132"/>
            <a:ext cx="4085976" cy="306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66851" y="6403931"/>
            <a:ext cx="34708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</a:t>
            </a:r>
            <a:r>
              <a:rPr lang="en-US" sz="1050" dirty="0">
                <a:hlinkClick r:id="rId6"/>
              </a:rPr>
              <a:t>https://</a:t>
            </a:r>
            <a:r>
              <a:rPr lang="en-US" sz="1050" dirty="0" smtClean="0">
                <a:hlinkClick r:id="rId6"/>
              </a:rPr>
              <a:t>www.i2tutorials.com/what-do-you-mean-by</a:t>
            </a:r>
            <a:br>
              <a:rPr lang="en-US" sz="1050" dirty="0" smtClean="0">
                <a:hlinkClick r:id="rId6"/>
              </a:rPr>
            </a:br>
            <a:r>
              <a:rPr lang="en-US" sz="1050" dirty="0" smtClean="0">
                <a:hlinkClick r:id="rId6"/>
              </a:rPr>
              <a:t>-</a:t>
            </a:r>
            <a:r>
              <a:rPr lang="en-US" sz="1050" dirty="0">
                <a:hlinkClick r:id="rId6"/>
              </a:rPr>
              <a:t>tensor-and-explain-about-tensor-datatype-and-ranks/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1082869" y="2307937"/>
            <a:ext cx="1055480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942315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use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𝑎𝑟𝑎𝑛𝑔𝑒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to create a row vector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containing the first 12 integers starting with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0.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created as floats by default.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423157" cy="677108"/>
              </a:xfrm>
              <a:prstGeom prst="rect">
                <a:avLst/>
              </a:prstGeom>
              <a:blipFill>
                <a:blip r:embed="rId3"/>
                <a:stretch>
                  <a:fillRect l="-453" t="-4505" r="-259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0629" y="3060635"/>
                <a:ext cx="957037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can access a tensor’s shape (the length along each axis) by inspecting its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𝑎𝑝𝑒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property.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060635"/>
                <a:ext cx="9570377" cy="384721"/>
              </a:xfrm>
              <a:prstGeom prst="rect">
                <a:avLst/>
              </a:prstGeom>
              <a:blipFill>
                <a:blip r:embed="rId4"/>
                <a:stretch>
                  <a:fillRect l="-446" t="-7937" r="-25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30629" y="4837002"/>
            <a:ext cx="121825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To know </a:t>
            </a:r>
            <a:r>
              <a:rPr lang="en-GB" sz="1900" dirty="0">
                <a:solidFill>
                  <a:srgbClr val="002060"/>
                </a:solidFill>
              </a:rPr>
              <a:t>the total number of elements in a tensor, i.e., the product of all of the shape elements, we can inspect its size.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49" y="1865206"/>
            <a:ext cx="10896600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49" y="3591866"/>
            <a:ext cx="1089660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7250" y="5391666"/>
            <a:ext cx="10896599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x.size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995541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change the shape of a tensor without altering either the number of elements or their values, 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invoke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𝑎𝑝𝑒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955418" cy="677108"/>
              </a:xfrm>
              <a:prstGeom prst="rect">
                <a:avLst/>
              </a:prstGeom>
              <a:blipFill>
                <a:blip r:embed="rId3"/>
                <a:stretch>
                  <a:fillRect l="-428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0629" y="2893608"/>
            <a:ext cx="118142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Reshaping by manually specifying every dimension is unnecessary.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If </a:t>
            </a:r>
            <a:r>
              <a:rPr lang="en-GB" sz="1900" dirty="0">
                <a:solidFill>
                  <a:srgbClr val="002060"/>
                </a:solidFill>
              </a:rPr>
              <a:t>our target </a:t>
            </a:r>
            <a:r>
              <a:rPr lang="en-GB" sz="1900" dirty="0" smtClean="0">
                <a:solidFill>
                  <a:srgbClr val="002060"/>
                </a:solidFill>
              </a:rPr>
              <a:t>is </a:t>
            </a:r>
            <a:r>
              <a:rPr lang="en-GB" sz="1900" dirty="0">
                <a:solidFill>
                  <a:srgbClr val="002060"/>
                </a:solidFill>
              </a:rPr>
              <a:t>a matrix with shape (height, width), then after we know the width, the height is given implicitly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Tensors </a:t>
            </a:r>
            <a:r>
              <a:rPr lang="en-GB" sz="1900" dirty="0">
                <a:solidFill>
                  <a:srgbClr val="002060"/>
                </a:solidFill>
              </a:rPr>
              <a:t>can automatically work out one dimension given the rest.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invoke this capability by placing -1 for the dimension that we would like tensors to automatically infer.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50" y="1993714"/>
            <a:ext cx="10896600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50" y="4470611"/>
            <a:ext cx="10896600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#or 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2391748"/>
            <a:ext cx="108552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create a tensor representing a tensor with all elements set to 0 and a shape of (2, 3, 4) as follows: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629" y="3919614"/>
            <a:ext cx="73460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Similarly, we can create tensors with each element set to 1 as follows: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50" y="3003223"/>
            <a:ext cx="1089660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np.zeros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50" y="4515700"/>
            <a:ext cx="1089660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86831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Often, we want to randomly sample the values for each element in a tensor from some probability distribution.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For example, when we construct arrays to serve as parameters in a neural network,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we initialize their values randomly.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following snippet creates a tensor with shape (3, 4). Each of its elements is randomly sampled from a standard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Gaussian (normal) distribution with a mean of 0 and a standard deviation of 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986" y="3640441"/>
            <a:ext cx="119460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also specify the exact values for each element in the desired tensor by supplying a Python list (or list of lists)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containing </a:t>
            </a:r>
            <a:r>
              <a:rPr lang="en-GB" sz="1900" dirty="0">
                <a:solidFill>
                  <a:srgbClr val="002060"/>
                </a:solidFill>
              </a:rPr>
              <a:t>the numerical values.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367" y="2773675"/>
            <a:ext cx="1111548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np.random.normal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size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367" y="4491817"/>
            <a:ext cx="1111548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26236" y="310862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85951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 of the simplest and most useful operations are the </a:t>
            </a:r>
            <a:r>
              <a:rPr lang="en-GB" sz="1900" i="1" dirty="0">
                <a:solidFill>
                  <a:srgbClr val="002060"/>
                </a:solidFill>
              </a:rPr>
              <a:t>elementwise</a:t>
            </a:r>
            <a:r>
              <a:rPr lang="en-GB" sz="1900" dirty="0">
                <a:solidFill>
                  <a:srgbClr val="002060"/>
                </a:solidFill>
              </a:rPr>
              <a:t> operations.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These </a:t>
            </a:r>
            <a:r>
              <a:rPr lang="en-GB" sz="1900" dirty="0">
                <a:solidFill>
                  <a:srgbClr val="002060"/>
                </a:solidFill>
              </a:rPr>
              <a:t>apply a standard scalar operation to each element of an array.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0629" y="4315705"/>
                <a:ext cx="11799897" cy="214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would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denote: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A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unary</a:t>
                </a:r>
                <a:r>
                  <a:rPr lang="en-GB" sz="1900" dirty="0">
                    <a:solidFill>
                      <a:srgbClr val="002060"/>
                    </a:solidFill>
                  </a:rPr>
                  <a:t> scalar operator (taking one input) by the signature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binary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scalar operator (taking two real inputs, and yielding one output) by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signature: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any two vectors </a:t>
                </a:r>
                <a:r>
                  <a:rPr lang="en-GB" sz="1900" b="1" i="0" dirty="0" smtClean="0">
                    <a:solidFill>
                      <a:srgbClr val="002060"/>
                    </a:solidFill>
                    <a:latin typeface="+mj-lt"/>
                  </a:rPr>
                  <a:t>u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GB" sz="1900" b="1" i="0" dirty="0" smtClean="0">
                    <a:solidFill>
                      <a:srgbClr val="002060"/>
                    </a:solidFill>
                    <a:latin typeface="+mj-lt"/>
                  </a:rPr>
                  <a:t>v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of the same shape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and a binary operator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can produce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c = F(</a:t>
                </a:r>
                <a:r>
                  <a:rPr lang="en-GB" sz="1900" b="1" dirty="0" err="1" smtClean="0">
                    <a:solidFill>
                      <a:srgbClr val="002060"/>
                    </a:solidFill>
                  </a:rPr>
                  <a:t>u,v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element of the vectors 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c, u,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v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Here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produced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vector-valued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by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lifting</a:t>
                </a:r>
                <a:r>
                  <a:rPr lang="en-GB" sz="1900" dirty="0">
                    <a:solidFill>
                      <a:srgbClr val="002060"/>
                    </a:solidFill>
                  </a:rPr>
                  <a:t> the scalar function to an elementwise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operation.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315705"/>
                <a:ext cx="11799897" cy="2149563"/>
              </a:xfrm>
              <a:prstGeom prst="rect">
                <a:avLst/>
              </a:prstGeom>
              <a:blipFill>
                <a:blip r:embed="rId3"/>
                <a:stretch>
                  <a:fillRect l="-362" t="-1416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Mathematics with numbers and pi symbol Free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44" y="1797407"/>
            <a:ext cx="3315413" cy="22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41576" y="4005917"/>
            <a:ext cx="48846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5"/>
              </a:rPr>
              <a:t>https://www.freepik.com/free-photo/mathematics-with-numbers-pi-symbol</a:t>
            </a:r>
            <a:r>
              <a:rPr lang="en-US" sz="1050" dirty="0" smtClean="0">
                <a:hlinkClick r:id="rId5"/>
              </a:rPr>
              <a:t>_</a:t>
            </a:r>
            <a:br>
              <a:rPr lang="en-US" sz="1050" dirty="0" smtClean="0">
                <a:hlinkClick r:id="rId5"/>
              </a:rPr>
            </a:br>
            <a:r>
              <a:rPr lang="en-US" sz="1050" dirty="0" smtClean="0">
                <a:hlinkClick r:id="rId5"/>
              </a:rPr>
              <a:t>6625946.htm#page=2&amp;query=</a:t>
            </a:r>
            <a:r>
              <a:rPr lang="en-US" sz="1050" dirty="0" err="1" smtClean="0">
                <a:hlinkClick r:id="rId5"/>
              </a:rPr>
              <a:t>mathematics&amp;position</a:t>
            </a:r>
            <a:r>
              <a:rPr lang="en-US" sz="1050" dirty="0" smtClean="0">
                <a:hlinkClick r:id="rId5"/>
              </a:rPr>
              <a:t>=32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675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674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following example, we use commas to formulate a 5-element tuple, where each element is the result of an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elementwise operation.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9" y="3342979"/>
            <a:ext cx="102100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Many more operations can be applied elementwise, including unary operators like exponentiation.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629" y="4868864"/>
            <a:ext cx="113350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addition to elementwise computations, we can also perform linear algebra operations, including vector dot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products </a:t>
            </a:r>
            <a:r>
              <a:rPr lang="en-GB" sz="1900" dirty="0">
                <a:solidFill>
                  <a:srgbClr val="002060"/>
                </a:solidFill>
              </a:rPr>
              <a:t>and matrix multiplication.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249" y="1757236"/>
            <a:ext cx="10795405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8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-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  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The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 **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operator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is</a:t>
            </a:r>
            <a:r>
              <a:rPr lang="es-E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exponentiation</a:t>
            </a:r>
            <a:endParaRPr lang="es-E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248" y="3821730"/>
            <a:ext cx="1079540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np.exp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046254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also concatenate multiple tensors together, stacking them end-to-end to form a larger tensor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example below shows what happens when we concatenate two matrices </a:t>
            </a:r>
            <a:r>
              <a:rPr lang="en-GB" sz="1900" dirty="0" smtClean="0">
                <a:solidFill>
                  <a:srgbClr val="002060"/>
                </a:solidFill>
              </a:rPr>
              <a:t>along: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Rows- axis </a:t>
            </a:r>
            <a:r>
              <a:rPr lang="en-GB" sz="1900" dirty="0">
                <a:solidFill>
                  <a:srgbClr val="002060"/>
                </a:solidFill>
              </a:rPr>
              <a:t>0, the first element of the </a:t>
            </a:r>
            <a:r>
              <a:rPr lang="en-GB" sz="1900" dirty="0" smtClean="0">
                <a:solidFill>
                  <a:srgbClr val="002060"/>
                </a:solidFill>
              </a:rPr>
              <a:t>shape.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Columns- axis </a:t>
            </a:r>
            <a:r>
              <a:rPr lang="en-GB" sz="1900" dirty="0">
                <a:solidFill>
                  <a:srgbClr val="002060"/>
                </a:solidFill>
              </a:rPr>
              <a:t>1, the second element of the </a:t>
            </a:r>
            <a:r>
              <a:rPr lang="en-GB" sz="1900" dirty="0" smtClean="0">
                <a:solidFill>
                  <a:srgbClr val="002060"/>
                </a:solidFill>
              </a:rPr>
              <a:t>shape.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629" y="3743470"/>
            <a:ext cx="102888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Sometimes, we want to construct a binary tensor via logical statements. Take X == Y as an example. 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628" y="5223569"/>
            <a:ext cx="81899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Summing all the elements in the tensor yields a tensor with only one element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249" y="2370907"/>
            <a:ext cx="1085150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np.concatenate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np.concatenate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249" y="4208092"/>
            <a:ext cx="10851501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49" y="5672802"/>
            <a:ext cx="10851501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592644" y="381206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Broadcasting Mechanism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430702"/>
            <a:ext cx="1250804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Under certain conditions, even when shapes differ, we can still perform elementwise operations by invoking the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i="1" dirty="0" smtClean="0">
                <a:solidFill>
                  <a:srgbClr val="002060"/>
                </a:solidFill>
              </a:rPr>
              <a:t>broadcasting mechanism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r>
              <a:rPr lang="en-GB" sz="1900" dirty="0">
                <a:solidFill>
                  <a:srgbClr val="002060"/>
                </a:solidFill>
              </a:rPr>
              <a:t> This mechanism works in the following way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Expand </a:t>
            </a:r>
            <a:r>
              <a:rPr lang="en-GB" sz="1900" dirty="0">
                <a:solidFill>
                  <a:srgbClr val="002060"/>
                </a:solidFill>
              </a:rPr>
              <a:t>one or both arrays by copying elements appropriately so that </a:t>
            </a: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two tensors have the same </a:t>
            </a:r>
            <a:r>
              <a:rPr lang="en-GB" sz="1900" dirty="0" smtClean="0">
                <a:solidFill>
                  <a:srgbClr val="002060"/>
                </a:solidFill>
              </a:rPr>
              <a:t>shape.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Carry </a:t>
            </a:r>
            <a:r>
              <a:rPr lang="en-GB" sz="1900" dirty="0">
                <a:solidFill>
                  <a:srgbClr val="002060"/>
                </a:solidFill>
              </a:rPr>
              <a:t>out the elementwise operations on the resulting arrays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most cases, we broadcast along an axis where an array initially only has length 1, such as in the following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0629" y="4512545"/>
                <a:ext cx="834895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broadcast the entries of both matrices into a larger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matrix as follows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F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it replicates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columns.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it replicates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rows.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512545"/>
                <a:ext cx="8348952" cy="969496"/>
              </a:xfrm>
              <a:prstGeom prst="rect">
                <a:avLst/>
              </a:prstGeom>
              <a:blipFill>
                <a:blip r:embed="rId3"/>
                <a:stretch>
                  <a:fillRect l="-511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0249" y="3083322"/>
            <a:ext cx="1085150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249" y="5552885"/>
            <a:ext cx="10851502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0034" y="4511654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Indexing and Slicing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0307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Elements </a:t>
            </a:r>
            <a:r>
              <a:rPr lang="en-GB" sz="1900" dirty="0">
                <a:solidFill>
                  <a:srgbClr val="002060"/>
                </a:solidFill>
              </a:rPr>
              <a:t>in a tensor can be accessed by index</a:t>
            </a:r>
            <a:r>
              <a:rPr lang="en-GB" sz="1900" dirty="0" smtClean="0">
                <a:solidFill>
                  <a:srgbClr val="002060"/>
                </a:solidFill>
              </a:rPr>
              <a:t>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first element has index 0 and ranges are specified to include the first but before the last </a:t>
            </a:r>
            <a:r>
              <a:rPr lang="en-GB" sz="1900" dirty="0" smtClean="0">
                <a:solidFill>
                  <a:srgbClr val="002060"/>
                </a:solidFill>
              </a:rPr>
              <a:t>element.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228" y="4446037"/>
            <a:ext cx="642028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</a:t>
            </a:r>
            <a:r>
              <a:rPr lang="en-GB" sz="1900" dirty="0" smtClean="0">
                <a:solidFill>
                  <a:srgbClr val="002060"/>
                </a:solidFill>
              </a:rPr>
              <a:t>e </a:t>
            </a:r>
            <a:r>
              <a:rPr lang="en-GB" sz="1900" dirty="0">
                <a:solidFill>
                  <a:srgbClr val="002060"/>
                </a:solidFill>
              </a:rPr>
              <a:t>can also write elements of a matrix by specifying indices.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629" y="3271297"/>
                <a:ext cx="1095261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access elements according to their relative position to the end of the list by using negative indices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selects the last element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selects the second and the third elements as follows: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271297"/>
                <a:ext cx="10952614" cy="677108"/>
              </a:xfrm>
              <a:prstGeom prst="rect">
                <a:avLst/>
              </a:prstGeom>
              <a:blipFill>
                <a:blip r:embed="rId3"/>
                <a:stretch>
                  <a:fillRect l="-390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2228" y="5628216"/>
            <a:ext cx="107916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assign multiple elements the same value, we simply index all of them and then assign them the value.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327458" y="1776487"/>
            <a:ext cx="5812358" cy="1399132"/>
            <a:chOff x="1898250" y="1740707"/>
            <a:chExt cx="5812358" cy="1399132"/>
          </a:xfrm>
        </p:grpSpPr>
        <p:sp>
          <p:nvSpPr>
            <p:cNvPr id="14" name="Rectangle 13"/>
            <p:cNvSpPr/>
            <p:nvPr/>
          </p:nvSpPr>
          <p:spPr>
            <a:xfrm>
              <a:off x="3387424" y="2115840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28600" y="2119433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10952" y="2115840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3304" y="2118872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69776" y="2115840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9432" y="2121848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52128" y="2119433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34480" y="2121848"/>
              <a:ext cx="541176" cy="326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32184" y="1820426"/>
              <a:ext cx="4086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0         1          2          3         4         5         6         7</a:t>
              </a:r>
              <a:endParaRPr lang="en-US" sz="16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32184" y="1874850"/>
              <a:ext cx="4006951" cy="1984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urved Connector 27"/>
            <p:cNvCxnSpPr>
              <a:stCxn id="29" idx="3"/>
              <a:endCxn id="26" idx="1"/>
            </p:cNvCxnSpPr>
            <p:nvPr/>
          </p:nvCxnSpPr>
          <p:spPr>
            <a:xfrm>
              <a:off x="2634349" y="1894596"/>
              <a:ext cx="897835" cy="7946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898250" y="1740707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Indices </a:t>
              </a:r>
              <a:endParaRPr lang="en-US" sz="1400" dirty="0"/>
            </a:p>
          </p:txBody>
        </p:sp>
        <p:cxnSp>
          <p:nvCxnSpPr>
            <p:cNvPr id="37" name="Curved Connector 36"/>
            <p:cNvCxnSpPr>
              <a:endCxn id="18" idx="2"/>
            </p:cNvCxnSpPr>
            <p:nvPr/>
          </p:nvCxnSpPr>
          <p:spPr>
            <a:xfrm rot="10800000">
              <a:off x="4740364" y="2442413"/>
              <a:ext cx="866572" cy="3907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endCxn id="17" idx="2"/>
            </p:cNvCxnSpPr>
            <p:nvPr/>
          </p:nvCxnSpPr>
          <p:spPr>
            <a:xfrm flipV="1">
              <a:off x="5606936" y="2445444"/>
              <a:ext cx="756956" cy="38773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76344" y="283206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Slice 2:5 </a:t>
              </a:r>
              <a:endParaRPr lang="en-US" sz="14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70248" y="4012555"/>
            <a:ext cx="10851502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1848" y="4939712"/>
            <a:ext cx="10851501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>
                <a:solidFill>
                  <a:srgbClr val="AE81FF"/>
                </a:solidFill>
                <a:latin typeface="Courier New" panose="02070309020205020404" pitchFamily="49" charset="0"/>
              </a:rPr>
              <a:t>9</a:t>
            </a:r>
            <a:endParaRPr lang="en-US" sz="160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847" y="6012937"/>
            <a:ext cx="10851501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12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705" y="517500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Saving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650241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Running operations can cause new memory to be allocated to host results.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example, if we write Y = X + Y, we will dereference the tensor that Y used to point to and instead point 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newly allocated memory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the following example, we demonstrate this with Python’s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function, which gives us the exact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address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referenced object in memory.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650241" cy="1554272"/>
              </a:xfrm>
              <a:prstGeom prst="rect">
                <a:avLst/>
              </a:prstGeom>
              <a:blipFill>
                <a:blip r:embed="rId3"/>
                <a:stretch>
                  <a:fillRect l="-366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0629" y="3847981"/>
                <a:ext cx="1164767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 After running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will find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points to a different location.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That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because Python first evaluates Y + X, allocating new memory for the result and then makes Y point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new location in memory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847981"/>
                <a:ext cx="11647676" cy="969496"/>
              </a:xfrm>
              <a:prstGeom prst="rect">
                <a:avLst/>
              </a:prstGeom>
              <a:blipFill>
                <a:blip r:embed="rId4"/>
                <a:stretch>
                  <a:fillRect l="-36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582742" y="4905896"/>
            <a:ext cx="4743450" cy="1822952"/>
            <a:chOff x="3598117" y="4308737"/>
            <a:chExt cx="4743450" cy="1822952"/>
          </a:xfrm>
        </p:grpSpPr>
        <p:sp>
          <p:nvSpPr>
            <p:cNvPr id="36" name="Rectangle 35"/>
            <p:cNvSpPr/>
            <p:nvPr/>
          </p:nvSpPr>
          <p:spPr>
            <a:xfrm>
              <a:off x="3598117" y="5073640"/>
              <a:ext cx="4743450" cy="899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98117" y="4696704"/>
              <a:ext cx="4743450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98117" y="4308737"/>
              <a:ext cx="4743450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41" idx="3"/>
              <a:endCxn id="40" idx="1"/>
            </p:cNvCxnSpPr>
            <p:nvPr/>
          </p:nvCxnSpPr>
          <p:spPr>
            <a:xfrm>
              <a:off x="5374374" y="4462626"/>
              <a:ext cx="426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00735" y="4308737"/>
              <a:ext cx="631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Value </a:t>
              </a:r>
              <a:endParaRPr lang="en-US" sz="14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61468" y="4308737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</a:t>
              </a:r>
              <a:r>
                <a:rPr lang="en-US" sz="1400" i="1" dirty="0" smtClean="0"/>
                <a:t> </a:t>
              </a:r>
              <a:endParaRPr lang="en-US" sz="14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17921" y="4715916"/>
                  <a:ext cx="10168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921" y="4715916"/>
                  <a:ext cx="101688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stCxn id="45" idx="3"/>
            </p:cNvCxnSpPr>
            <p:nvPr/>
          </p:nvCxnSpPr>
          <p:spPr>
            <a:xfrm>
              <a:off x="5178867" y="5393026"/>
              <a:ext cx="485458" cy="330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00735" y="5201290"/>
              <a:ext cx="768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strike="sngStrike" dirty="0" smtClean="0"/>
                <a:t>Value</a:t>
              </a:r>
              <a:r>
                <a:rPr lang="en-US" sz="1400" i="1" dirty="0" smtClean="0"/>
                <a:t> </a:t>
              </a:r>
              <a:endParaRPr lang="en-US" sz="140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5961" y="5239137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</a:t>
              </a:r>
              <a:r>
                <a:rPr lang="en-US" sz="1400" i="1" dirty="0" smtClean="0"/>
                <a:t> </a:t>
              </a:r>
              <a:endParaRPr lang="en-US" sz="14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664325" y="5608469"/>
                  <a:ext cx="24912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 smtClean="0"/>
                    <a:t>Result of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400" dirty="0"/>
                </a:p>
                <a:p>
                  <a:r>
                    <a:rPr lang="en-US" sz="1400" i="1" dirty="0" smtClean="0"/>
                    <a:t> </a:t>
                  </a:r>
                  <a:endParaRPr lang="en-US" sz="1400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325" y="5608469"/>
                  <a:ext cx="2491274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735" t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/>
          <p:cNvSpPr/>
          <p:nvPr/>
        </p:nvSpPr>
        <p:spPr>
          <a:xfrm>
            <a:off x="670249" y="2682080"/>
            <a:ext cx="10851502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before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s-E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before</a:t>
            </a:r>
            <a:endParaRPr lang="es-E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Saving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171" y="1729275"/>
            <a:ext cx="1195365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Allocating new memory for new results for the same variable might </a:t>
            </a:r>
            <a:r>
              <a:rPr lang="en-GB" sz="1900" dirty="0">
                <a:solidFill>
                  <a:srgbClr val="002060"/>
                </a:solidFill>
              </a:rPr>
              <a:t>be undesirable for two reasons: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We do not want to run around allocating memory unnecessarily all the time.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might point at the same parameters from multiple variables.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machine learning, we might have hundreds of megabytes of parameters and update all of them </a:t>
            </a:r>
            <a:r>
              <a:rPr lang="en-GB" sz="1900" dirty="0" smtClean="0">
                <a:solidFill>
                  <a:srgbClr val="002060"/>
                </a:solidFill>
              </a:rPr>
              <a:t>multiple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times </a:t>
            </a:r>
            <a:r>
              <a:rPr lang="en-GB" sz="1900" dirty="0">
                <a:solidFill>
                  <a:srgbClr val="002060"/>
                </a:solidFill>
              </a:rPr>
              <a:t>per second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we do not update </a:t>
            </a:r>
            <a:r>
              <a:rPr lang="en-GB" sz="1900" i="1" dirty="0">
                <a:solidFill>
                  <a:srgbClr val="002060"/>
                </a:solidFill>
              </a:rPr>
              <a:t>in place</a:t>
            </a:r>
            <a:r>
              <a:rPr lang="en-GB" sz="1900" dirty="0">
                <a:solidFill>
                  <a:srgbClr val="002060"/>
                </a:solidFill>
              </a:rPr>
              <a:t>, other references will still point to the old memory location, making it possible for </a:t>
            </a:r>
            <a:r>
              <a:rPr lang="en-GB" sz="1900" dirty="0" smtClean="0">
                <a:solidFill>
                  <a:srgbClr val="002060"/>
                </a:solidFill>
              </a:rPr>
              <a:t>parts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of </a:t>
            </a:r>
            <a:r>
              <a:rPr lang="en-GB" sz="1900" dirty="0">
                <a:solidFill>
                  <a:srgbClr val="002060"/>
                </a:solidFill>
              </a:rPr>
              <a:t>our code to inadvertently reference stale parameters.</a:t>
            </a:r>
          </a:p>
        </p:txBody>
      </p:sp>
    </p:spTree>
    <p:extLst>
      <p:ext uri="{BB962C8B-B14F-4D97-AF65-F5344CB8AC3E}">
        <p14:creationId xmlns:p14="http://schemas.microsoft.com/office/powerpoint/2010/main" val="27054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Saving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0629" y="1001487"/>
                <a:ext cx="1187158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P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erforming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in-place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operations is easy.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assign the result of an operation to a previously allocated array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with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slice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notation,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e.g</a:t>
                </a:r>
                <a:r>
                  <a:rPr lang="en-GB" sz="1900" dirty="0">
                    <a:solidFill>
                      <a:srgbClr val="002060"/>
                    </a:solidFill>
                  </a:rPr>
                  <a:t>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[:] = &lt;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𝑒𝑥𝑝𝑟𝑒𝑠𝑠𝑖𝑜𝑛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example, create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new 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the same shape as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using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𝑧𝑒𝑟𝑜𝑠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𝑙𝑖𝑘𝑒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allocate a block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entries.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871583" cy="969496"/>
              </a:xfrm>
              <a:prstGeom prst="rect">
                <a:avLst/>
              </a:prstGeom>
              <a:blipFill>
                <a:blip r:embed="rId3"/>
                <a:stretch>
                  <a:fillRect l="-359" t="-3145" r="-257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30629" y="3926633"/>
            <a:ext cx="113912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the value of X is not reused in subsequent computations, we can also use X[:] = X + Y or X += Y to reduce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memory </a:t>
            </a:r>
            <a:r>
              <a:rPr lang="en-GB" sz="1900" dirty="0">
                <a:solidFill>
                  <a:srgbClr val="002060"/>
                </a:solidFill>
              </a:rPr>
              <a:t>overhead of the operation.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342" y="2121369"/>
            <a:ext cx="10750225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np.zeros_like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pl-PL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'id(Z):'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pl-PL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[:]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</a:p>
          <a:p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'id(Z):'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Z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pl-PL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2342" y="4870122"/>
            <a:ext cx="10750225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before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</a:p>
          <a:p>
            <a:r>
              <a:rPr lang="en-GB" sz="1600" dirty="0">
                <a:solidFill>
                  <a:srgbClr val="66D9EF"/>
                </a:solidFill>
                <a:latin typeface="Courier New" panose="02070309020205020404" pitchFamily="49" charset="0"/>
              </a:rPr>
              <a:t>id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before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705" y="587843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Conversion to Other Python Objects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934548"/>
            <a:ext cx="101884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Converting to a </a:t>
            </a:r>
            <a:r>
              <a:rPr lang="en-GB" sz="1900" dirty="0" err="1">
                <a:solidFill>
                  <a:srgbClr val="00B0F0"/>
                </a:solidFill>
              </a:rPr>
              <a:t>NumPy</a:t>
            </a:r>
            <a:r>
              <a:rPr lang="en-GB" sz="1900" dirty="0">
                <a:solidFill>
                  <a:srgbClr val="002060"/>
                </a:solidFill>
              </a:rPr>
              <a:t> tensor, or vice versa, is easy. The converted result does not share memory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0629" y="4108431"/>
                <a:ext cx="1108874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convert a size-1 tensor to a Python scalar, we can invoke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or Python’s built-in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108431"/>
                <a:ext cx="11088741" cy="384721"/>
              </a:xfrm>
              <a:prstGeom prst="rect">
                <a:avLst/>
              </a:prstGeom>
              <a:blipFill>
                <a:blip r:embed="rId3"/>
                <a:stretch>
                  <a:fillRect l="-385" t="-7937" r="-5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20886" y="2454151"/>
            <a:ext cx="10750225" cy="8617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X.asnumpy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type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type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0885" y="4639327"/>
            <a:ext cx="10750225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a.item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float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/>
              <a:t>Summary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419670" y="3035561"/>
            <a:ext cx="1163946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main interface to store and manipulate data for deep learning is the tensor ( n -dimensional array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provides a variety of functionalities including basic mathematics operations, broadcasting, indexing, slicing,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memory </a:t>
            </a:r>
            <a:r>
              <a:rPr lang="en-GB" sz="1900" dirty="0">
                <a:solidFill>
                  <a:srgbClr val="002060"/>
                </a:solidFill>
              </a:rPr>
              <a:t>saving, and conversion to other Python objects.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887052" y="1745684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Data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23462" y="3231504"/>
                <a:ext cx="10532948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b="1" dirty="0" smtClean="0">
                    <a:solidFill>
                      <a:srgbClr val="002060"/>
                    </a:solidFill>
                  </a:rPr>
                  <a:t>To apply deep learning to solving real-world problems, we often begin with </a:t>
                </a:r>
                <a:r>
                  <a:rPr lang="en-GB" sz="1900" b="1" dirty="0" err="1">
                    <a:solidFill>
                      <a:srgbClr val="002060"/>
                    </a:solidFill>
                  </a:rPr>
                  <a:t>preprocessing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 raw 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data</a:t>
                </a:r>
                <a:r>
                  <a:rPr lang="en-US" sz="1900" b="1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𝒑𝒂𝒏𝒅𝒂𝒔</m:t>
                    </m:r>
                  </m:oMath>
                </a14:m>
                <a:r>
                  <a:rPr lang="en-US" sz="1900" b="1" dirty="0" smtClean="0">
                    <a:solidFill>
                      <a:srgbClr val="002060"/>
                    </a:solidFill>
                  </a:rPr>
                  <a:t> package is a commonly used data analytic tool.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9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𝒑𝒂𝒏𝒅𝒂𝒔</m:t>
                    </m:r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can work together with </a:t>
                </a:r>
                <a:r>
                  <a:rPr lang="en-GB" sz="1900" b="1" dirty="0" smtClean="0">
                    <a:solidFill>
                      <a:srgbClr val="002060"/>
                    </a:solidFill>
                  </a:rPr>
                  <a:t>tensors.</a:t>
                </a:r>
                <a:endParaRPr lang="ar-EG" sz="19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62" y="3231504"/>
                <a:ext cx="10532948" cy="969496"/>
              </a:xfrm>
              <a:prstGeom prst="rect">
                <a:avLst/>
              </a:prstGeom>
              <a:blipFill>
                <a:blip r:embed="rId3"/>
                <a:stretch>
                  <a:fillRect l="-405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291806" y="2579315"/>
            <a:ext cx="899924" cy="557033"/>
            <a:chOff x="1590766" y="922585"/>
            <a:chExt cx="899924" cy="557033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590766" y="958828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Reading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 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993019" y="242097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Reading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0629" y="1999856"/>
                <a:ext cx="11416330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begin by creating an artificial dataset that is stored in a csv (comma-separated values) file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i="1" dirty="0" smtClean="0">
                    <a:solidFill>
                      <a:srgbClr val="002060"/>
                    </a:solidFill>
                  </a:rPr>
                  <a:t>../data/house_tiny.csv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following </a:t>
                </a:r>
                <a:r>
                  <a:rPr lang="en-GB" sz="1900" dirty="0" err="1">
                    <a:solidFill>
                      <a:srgbClr val="00B0F0"/>
                    </a:solidFill>
                  </a:rPr>
                  <a:t>mkdir_if_not_exist</a:t>
                </a:r>
                <a:r>
                  <a:rPr lang="en-GB" sz="1900" dirty="0">
                    <a:solidFill>
                      <a:srgbClr val="002060"/>
                    </a:solidFill>
                  </a:rPr>
                  <a:t> function ensures that the directory </a:t>
                </a:r>
                <a:r>
                  <a:rPr lang="en-GB" sz="1900" i="1" dirty="0">
                    <a:solidFill>
                      <a:srgbClr val="00B0F0"/>
                    </a:solidFill>
                  </a:rPr>
                  <a:t>../data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exists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#@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is a special mark where the following function, class, or statements are saved in the d2l package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later they can be directly invoked (e.g.,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𝑚𝑘𝑑𝑖𝑟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𝑒𝑥𝑖𝑠𝑡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𝑝𝑎𝑡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) without being redefined.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999856"/>
                <a:ext cx="11416330" cy="1554272"/>
              </a:xfrm>
              <a:prstGeom prst="rect">
                <a:avLst/>
              </a:prstGeom>
              <a:blipFill>
                <a:blip r:embed="rId3"/>
                <a:stretch>
                  <a:fillRect l="-374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1346" y="3588964"/>
            <a:ext cx="10875613" cy="18466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os</a:t>
            </a:r>
            <a:endParaRPr lang="en-US" sz="1600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mkdir_if_not_exist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"""Make a directory if it does not exist."""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isinstance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str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path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os.path.join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not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os.path.exists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os.makedirs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path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Reading the Dataset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193" y="1423532"/>
            <a:ext cx="10875613" cy="20621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data_file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"../data/house_tiny.csv"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mkdir_if_not_exist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"../data"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open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data_file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'w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f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NumRooms,Alley,Price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Column names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'NA,Pave,127500\n'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Each row represents a data example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'2,NA,106000\n'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'4,NA,178100\n'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'NA,NA,140000\n'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9" y="3603962"/>
            <a:ext cx="115411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dataset has four rows and three columns, where each row describes the number of rooms (“</a:t>
            </a:r>
            <a:r>
              <a:rPr lang="en-GB" sz="1900" dirty="0" err="1">
                <a:solidFill>
                  <a:srgbClr val="002060"/>
                </a:solidFill>
              </a:rPr>
              <a:t>NumRooms</a:t>
            </a:r>
            <a:r>
              <a:rPr lang="en-GB" sz="1900" dirty="0">
                <a:solidFill>
                  <a:srgbClr val="002060"/>
                </a:solidFill>
              </a:rPr>
              <a:t>”),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alley type (“Alley”), and the price (“Price”) of a house.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1001487"/>
            <a:ext cx="58053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Below we write the dataset row by row into a csv file.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628" y="4399397"/>
                <a:ext cx="1201303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load the raw dataset from the created csv file, we import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𝑝𝑎𝑛𝑑𝑎𝑠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package and invoke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𝑐𝑠𝑣</m:t>
                    </m:r>
                  </m:oMath>
                </a14:m>
                <a:r>
                  <a:rPr lang="en-GB" sz="1900" dirty="0">
                    <a:solidFill>
                      <a:srgbClr val="00B0F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399397"/>
                <a:ext cx="12013032" cy="384721"/>
              </a:xfrm>
              <a:prstGeom prst="rect">
                <a:avLst/>
              </a:prstGeom>
              <a:blipFill>
                <a:blip r:embed="rId3"/>
                <a:stretch>
                  <a:fillRect l="-355"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58192" y="4902445"/>
            <a:ext cx="1087561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If pandas is not installed, just uncomment the following line: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!pip install pandas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pandas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data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data_file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data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291806" y="2579315"/>
            <a:ext cx="899924" cy="557033"/>
            <a:chOff x="1590766" y="922585"/>
            <a:chExt cx="899924" cy="557033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590766" y="958828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Reading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 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993019" y="311054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Handling Missing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1001487"/>
            <a:ext cx="110845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“</a:t>
            </a:r>
            <a:r>
              <a:rPr lang="en-GB" sz="1900" dirty="0" err="1">
                <a:solidFill>
                  <a:srgbClr val="002060"/>
                </a:solidFill>
              </a:rPr>
              <a:t>NaN</a:t>
            </a:r>
            <a:r>
              <a:rPr lang="en-GB" sz="1900" dirty="0">
                <a:solidFill>
                  <a:srgbClr val="002060"/>
                </a:solidFill>
              </a:rPr>
              <a:t>” entries are missing values. </a:t>
            </a:r>
            <a:r>
              <a:rPr lang="en-GB" sz="1900" dirty="0" smtClean="0">
                <a:solidFill>
                  <a:srgbClr val="002060"/>
                </a:solidFill>
              </a:rPr>
              <a:t>To </a:t>
            </a:r>
            <a:r>
              <a:rPr lang="en-GB" sz="1900" dirty="0">
                <a:solidFill>
                  <a:srgbClr val="002060"/>
                </a:solidFill>
              </a:rPr>
              <a:t>handle missing data, typical methods include </a:t>
            </a:r>
            <a:r>
              <a:rPr lang="en-GB" sz="1900" i="1" dirty="0">
                <a:solidFill>
                  <a:srgbClr val="002060"/>
                </a:solidFill>
              </a:rPr>
              <a:t>imputation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i="1" dirty="0" smtClean="0">
                <a:solidFill>
                  <a:srgbClr val="002060"/>
                </a:solidFill>
              </a:rPr>
              <a:t>deletion</a:t>
            </a:r>
            <a:r>
              <a:rPr lang="en-GB" sz="1900" dirty="0" smtClean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i="1" dirty="0" smtClean="0">
                <a:solidFill>
                  <a:srgbClr val="002060"/>
                </a:solidFill>
              </a:rPr>
              <a:t>imputation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replaces missing values with substituted </a:t>
            </a:r>
            <a:r>
              <a:rPr lang="en-GB" sz="1900" dirty="0" smtClean="0">
                <a:solidFill>
                  <a:srgbClr val="002060"/>
                </a:solidFill>
              </a:rPr>
              <a:t>ones. (that will be considered)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i="1" dirty="0" smtClean="0">
                <a:solidFill>
                  <a:srgbClr val="002060"/>
                </a:solidFill>
              </a:rPr>
              <a:t>deletion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ignores missing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28" y="2005819"/>
                <a:ext cx="8399415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By integer-location based indexing (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𝑖𝑙𝑜𝑐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), we split data into </a:t>
                </a:r>
                <a:r>
                  <a:rPr lang="en-GB" sz="1900" dirty="0">
                    <a:solidFill>
                      <a:srgbClr val="00B0F0"/>
                    </a:solidFill>
                  </a:rPr>
                  <a:t>inputs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and </a:t>
                </a:r>
                <a:r>
                  <a:rPr lang="en-GB" sz="1900" dirty="0">
                    <a:solidFill>
                      <a:srgbClr val="00B0F0"/>
                    </a:solidFill>
                  </a:rPr>
                  <a:t>outputs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B0F0"/>
                    </a:solidFill>
                  </a:rPr>
                  <a:t>inputs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takes the first two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columns.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B0F0"/>
                    </a:solidFill>
                  </a:rPr>
                  <a:t>outputs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only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keeps the last column.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005819"/>
                <a:ext cx="8399415" cy="969496"/>
              </a:xfrm>
              <a:prstGeom prst="rect">
                <a:avLst/>
              </a:prstGeom>
              <a:blipFill>
                <a:blip r:embed="rId3"/>
                <a:stretch>
                  <a:fillRect l="-508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7215" y="3010151"/>
            <a:ext cx="119375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numerical values in </a:t>
            </a:r>
            <a:r>
              <a:rPr lang="en-GB" sz="1900" dirty="0">
                <a:solidFill>
                  <a:srgbClr val="00B0F0"/>
                </a:solidFill>
              </a:rPr>
              <a:t>inputs</a:t>
            </a:r>
            <a:r>
              <a:rPr lang="en-GB" sz="1900" dirty="0">
                <a:solidFill>
                  <a:srgbClr val="002060"/>
                </a:solidFill>
              </a:rPr>
              <a:t> that are missing</a:t>
            </a:r>
            <a:r>
              <a:rPr lang="en-GB" sz="1900" dirty="0" smtClean="0">
                <a:solidFill>
                  <a:srgbClr val="002060"/>
                </a:solidFill>
              </a:rPr>
              <a:t>, </a:t>
            </a:r>
            <a:r>
              <a:rPr lang="en-GB" sz="1900" dirty="0">
                <a:solidFill>
                  <a:srgbClr val="002060"/>
                </a:solidFill>
              </a:rPr>
              <a:t>replace the “</a:t>
            </a:r>
            <a:r>
              <a:rPr lang="en-GB" sz="1900" dirty="0" err="1">
                <a:solidFill>
                  <a:srgbClr val="002060"/>
                </a:solidFill>
              </a:rPr>
              <a:t>NaN</a:t>
            </a:r>
            <a:r>
              <a:rPr lang="en-GB" sz="1900" dirty="0">
                <a:solidFill>
                  <a:srgbClr val="002060"/>
                </a:solidFill>
              </a:rPr>
              <a:t>” entries with the mean value of the same column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categorical or discrete values in </a:t>
            </a:r>
            <a:r>
              <a:rPr lang="en-GB" sz="1900" dirty="0">
                <a:solidFill>
                  <a:srgbClr val="00B0F0"/>
                </a:solidFill>
              </a:rPr>
              <a:t>inputs</a:t>
            </a:r>
            <a:r>
              <a:rPr lang="en-GB" sz="1900" dirty="0">
                <a:solidFill>
                  <a:srgbClr val="002060"/>
                </a:solidFill>
              </a:rPr>
              <a:t>, we consider “</a:t>
            </a:r>
            <a:r>
              <a:rPr lang="en-GB" sz="1900" dirty="0" err="1">
                <a:solidFill>
                  <a:srgbClr val="002060"/>
                </a:solidFill>
              </a:rPr>
              <a:t>NaN</a:t>
            </a:r>
            <a:r>
              <a:rPr lang="en-GB" sz="1900" dirty="0">
                <a:solidFill>
                  <a:srgbClr val="002060"/>
                </a:solidFill>
              </a:rPr>
              <a:t>” as a category.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192" y="3743076"/>
            <a:ext cx="10875613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outputs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data.iloc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data.iloc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inputs.fillna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inputs.mean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7215" y="4734890"/>
                <a:ext cx="962577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Since the “Alley” column only takes two types of categorical values “Pave” and “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NaN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”,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𝑝𝑎𝑛𝑑𝑎𝑠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automatically convert this column to two columns “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Alley_Pave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” and “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Alley_nan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”.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 row whose alley type is “Pave” will set values to 1.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 row whose alley type is “</a:t>
                </a:r>
                <a:r>
                  <a:rPr lang="en-GB" sz="1900" dirty="0" err="1" smtClean="0">
                    <a:solidFill>
                      <a:srgbClr val="002060"/>
                    </a:solidFill>
                  </a:rPr>
                  <a:t>NaN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” will set values to 0.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5" y="4734890"/>
                <a:ext cx="9625777" cy="1261884"/>
              </a:xfrm>
              <a:prstGeom prst="rect">
                <a:avLst/>
              </a:prstGeom>
              <a:blipFill>
                <a:blip r:embed="rId4"/>
                <a:stretch>
                  <a:fillRect l="-507" t="-2415" r="-633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58192" y="6064285"/>
            <a:ext cx="1087561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pd.get_dummies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dummy_na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291806" y="2579315"/>
            <a:ext cx="899924" cy="557033"/>
            <a:chOff x="1590766" y="922585"/>
            <a:chExt cx="899924" cy="557033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590766" y="958828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Reading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 </a:t>
              </a: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993019" y="381066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Conversion to the Tensor Format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77282" y="2680997"/>
            <a:ext cx="108838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Now that all the entries in inputs and outputs are numerical, they can be converted to the tensor </a:t>
            </a:r>
            <a:r>
              <a:rPr lang="en-GB" sz="1900" dirty="0" smtClean="0">
                <a:solidFill>
                  <a:srgbClr val="002060"/>
                </a:solidFill>
              </a:rPr>
              <a:t>format.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O</a:t>
            </a:r>
            <a:r>
              <a:rPr lang="en-GB" sz="1900" dirty="0" smtClean="0">
                <a:solidFill>
                  <a:srgbClr val="002060"/>
                </a:solidFill>
              </a:rPr>
              <a:t>nce </a:t>
            </a:r>
            <a:r>
              <a:rPr lang="en-GB" sz="1900" dirty="0">
                <a:solidFill>
                  <a:srgbClr val="002060"/>
                </a:solidFill>
              </a:rPr>
              <a:t>data are in this format, they can be further manipulated with those tensor </a:t>
            </a:r>
            <a:r>
              <a:rPr lang="en-GB" sz="1900" dirty="0" smtClean="0">
                <a:solidFill>
                  <a:srgbClr val="002060"/>
                </a:solidFill>
              </a:rPr>
              <a:t>functionalities.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193" y="3621833"/>
            <a:ext cx="10875613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inputs.values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outputs.values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/>
              <a:t>Summary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265" y="3184850"/>
                <a:ext cx="1130033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Like many other extension packages in the vast ecosystem of Python,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𝑝𝑎𝑛𝑑𝑎𝑠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can work together with tensors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Imputation and deletion can be used to handle missing data.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5" y="3184850"/>
                <a:ext cx="11300338" cy="677108"/>
              </a:xfrm>
              <a:prstGeom prst="rect">
                <a:avLst/>
              </a:prstGeom>
              <a:blipFill>
                <a:blip r:embed="rId3"/>
                <a:stretch>
                  <a:fillRect l="-378" t="-4464" r="-48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Preliminaries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999581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All </a:t>
            </a:r>
            <a:r>
              <a:rPr lang="en-GB" sz="1900" dirty="0">
                <a:solidFill>
                  <a:srgbClr val="002060"/>
                </a:solidFill>
              </a:rPr>
              <a:t>machine learning is concerned with extracting information from data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typically requires working with large datasets, </a:t>
            </a:r>
            <a:r>
              <a:rPr lang="en-GB" sz="1900" dirty="0" smtClean="0">
                <a:solidFill>
                  <a:srgbClr val="002060"/>
                </a:solidFill>
              </a:rPr>
              <a:t> which </a:t>
            </a:r>
            <a:r>
              <a:rPr lang="en-GB" sz="1900" dirty="0">
                <a:solidFill>
                  <a:srgbClr val="002060"/>
                </a:solidFill>
              </a:rPr>
              <a:t>we can think of as </a:t>
            </a:r>
            <a:r>
              <a:rPr lang="en-GB" sz="1900" dirty="0" smtClean="0">
                <a:solidFill>
                  <a:srgbClr val="002060"/>
                </a:solidFill>
              </a:rPr>
              <a:t>tables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rows correspond to </a:t>
            </a:r>
            <a:r>
              <a:rPr lang="en-GB" sz="1900" dirty="0" smtClean="0">
                <a:solidFill>
                  <a:srgbClr val="002060"/>
                </a:solidFill>
              </a:rPr>
              <a:t>examples, and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columns correspond to attributes.</a:t>
            </a:r>
            <a:endParaRPr lang="en-US" sz="1900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51813"/>
              </p:ext>
            </p:extLst>
          </p:nvPr>
        </p:nvGraphicFramePr>
        <p:xfrm>
          <a:off x="2817266" y="2544791"/>
          <a:ext cx="495382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990764">
                  <a:extLst>
                    <a:ext uri="{9D8B030D-6E8A-4147-A177-3AD203B41FA5}">
                      <a16:colId xmlns:a16="http://schemas.microsoft.com/office/drawing/2014/main" val="3937686141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1211474915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3351472613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236009308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4099605733"/>
                    </a:ext>
                  </a:extLst>
                </a:gridCol>
              </a:tblGrid>
              <a:tr h="317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Sepal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Petal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804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7370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17874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21866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1637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8438"/>
                  </a:ext>
                </a:extLst>
              </a:tr>
              <a:tr h="317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553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0171" y="5216960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Example of Iris dataset</a:t>
            </a:r>
            <a:endParaRPr lang="en-US" sz="105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17266" y="2458006"/>
            <a:ext cx="3995036" cy="7342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2303" y="2458006"/>
            <a:ext cx="958784" cy="723074"/>
          </a:xfrm>
          <a:prstGeom prst="rect">
            <a:avLst/>
          </a:prstGeom>
          <a:noFill/>
          <a:ln w="57150">
            <a:solidFill>
              <a:srgbClr val="FB8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7265" y="3778211"/>
            <a:ext cx="5042601" cy="3906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1712" y="2730081"/>
            <a:ext cx="2363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00B050"/>
                </a:solidFill>
              </a:rPr>
              <a:t>Features or covariates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1946" y="3408448"/>
            <a:ext cx="8595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>
                <a:solidFill>
                  <a:srgbClr val="FB8072"/>
                </a:solidFill>
              </a:rPr>
              <a:t>Labels</a:t>
            </a:r>
            <a:r>
              <a:rPr lang="en-GB" sz="1900" dirty="0" smtClean="0">
                <a:solidFill>
                  <a:srgbClr val="00B050"/>
                </a:solidFill>
              </a:rPr>
              <a:t> </a:t>
            </a:r>
            <a:endParaRPr lang="en-US" sz="1900" b="1" dirty="0" smtClean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6897" y="4168830"/>
            <a:ext cx="21729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Instance or example</a:t>
            </a:r>
          </a:p>
        </p:txBody>
      </p:sp>
      <p:cxnSp>
        <p:nvCxnSpPr>
          <p:cNvPr id="16" name="Curved Connector 15"/>
          <p:cNvCxnSpPr>
            <a:stCxn id="10" idx="0"/>
            <a:endCxn id="13" idx="0"/>
          </p:cNvCxnSpPr>
          <p:nvPr/>
        </p:nvCxnSpPr>
        <p:spPr>
          <a:xfrm rot="16200000" flipH="1">
            <a:off x="7088045" y="184744"/>
            <a:ext cx="272075" cy="4818598"/>
          </a:xfrm>
          <a:prstGeom prst="curvedConnector3">
            <a:avLst>
              <a:gd name="adj1" fmla="val -8402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4" idx="0"/>
            <a:endCxn id="11" idx="3"/>
          </p:cNvCxnSpPr>
          <p:nvPr/>
        </p:nvCxnSpPr>
        <p:spPr>
          <a:xfrm rot="16200000" flipV="1">
            <a:off x="7816948" y="2773683"/>
            <a:ext cx="588905" cy="68062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0"/>
            <a:endCxn id="12" idx="6"/>
          </p:cNvCxnSpPr>
          <p:nvPr/>
        </p:nvCxnSpPr>
        <p:spPr>
          <a:xfrm rot="16200000" flipV="1">
            <a:off x="8648970" y="3184418"/>
            <a:ext cx="195309" cy="1773515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628" y="5506088"/>
            <a:ext cx="85107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Linear algebra gives us a powerful set of techniques for working with tabular </a:t>
            </a:r>
            <a:r>
              <a:rPr lang="en-GB" sz="1900" dirty="0" smtClean="0">
                <a:solidFill>
                  <a:srgbClr val="002060"/>
                </a:solidFill>
              </a:rPr>
              <a:t>data.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65344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Additionally, deep learning is all about optimization.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have a model with some parameters and we want to find those that fit our data the best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Determining which way to move each parameter at each step of an algorithm requires a little bit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calculus.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𝑎𝑢𝑡𝑜𝑔𝑟𝑎𝑑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package automatically computes differentiation for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us.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653447" cy="1261884"/>
              </a:xfrm>
              <a:prstGeom prst="rect">
                <a:avLst/>
              </a:prstGeom>
              <a:blipFill>
                <a:blip r:embed="rId2"/>
                <a:stretch>
                  <a:fillRect l="-366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alculus — The Mathematics of 'Change' | by Gaurav Goel | Towards Data 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2263371"/>
            <a:ext cx="4137025" cy="27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8333" y="5021387"/>
            <a:ext cx="2198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4"/>
              </a:rPr>
              <a:t>Calculus- the mathematics of change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29" y="5275303"/>
            <a:ext cx="100449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Next, machine learning is concerned with making </a:t>
            </a:r>
            <a:r>
              <a:rPr lang="en-GB" sz="1900" dirty="0" smtClean="0">
                <a:solidFill>
                  <a:srgbClr val="002060"/>
                </a:solidFill>
              </a:rPr>
              <a:t>predictions: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What </a:t>
            </a:r>
            <a:r>
              <a:rPr lang="en-GB" sz="1900" dirty="0">
                <a:solidFill>
                  <a:srgbClr val="002060"/>
                </a:solidFill>
              </a:rPr>
              <a:t>is the likely value of some unknown attribute, given the information that we observe</a:t>
            </a:r>
            <a:r>
              <a:rPr lang="en-GB" sz="1900" dirty="0" smtClean="0">
                <a:solidFill>
                  <a:srgbClr val="002060"/>
                </a:solidFill>
              </a:rPr>
              <a:t>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To reason rigorously under uncertainty we will need to invoke the language of probability.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Preliminaries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4887" y="3449412"/>
            <a:ext cx="107022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 smtClean="0">
                <a:solidFill>
                  <a:srgbClr val="002060"/>
                </a:solidFill>
              </a:rPr>
              <a:t>This chapter </a:t>
            </a:r>
            <a:r>
              <a:rPr lang="en-GB" sz="1900" b="1" dirty="0">
                <a:solidFill>
                  <a:srgbClr val="002060"/>
                </a:solidFill>
              </a:rPr>
              <a:t>provides a rapid introduction to basic and frequently-used mathematics to allow </a:t>
            </a:r>
            <a:r>
              <a:rPr lang="en-GB" sz="1900" b="1" dirty="0" smtClean="0">
                <a:solidFill>
                  <a:srgbClr val="002060"/>
                </a:solidFill>
              </a:rPr>
              <a:t>anyone</a:t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to </a:t>
            </a:r>
            <a:r>
              <a:rPr lang="en-GB" sz="1900" b="1" dirty="0">
                <a:solidFill>
                  <a:srgbClr val="002060"/>
                </a:solidFill>
              </a:rPr>
              <a:t>understand at least most of the mathematical content of the book.</a:t>
            </a:r>
            <a:endParaRPr lang="en-US" sz="19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504068" y="1725642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Data Manipulation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61515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There </a:t>
            </a:r>
            <a:r>
              <a:rPr lang="en-GB" sz="1900" dirty="0">
                <a:solidFill>
                  <a:srgbClr val="002060"/>
                </a:solidFill>
              </a:rPr>
              <a:t>are two important things we need to do with data: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A</a:t>
            </a:r>
            <a:r>
              <a:rPr lang="en-GB" sz="1900" dirty="0" smtClean="0">
                <a:solidFill>
                  <a:srgbClr val="002060"/>
                </a:solidFill>
              </a:rPr>
              <a:t>cquire them</a:t>
            </a:r>
            <a:endParaRPr lang="en-GB" sz="1900" dirty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P</a:t>
            </a:r>
            <a:r>
              <a:rPr lang="en-GB" sz="1900" dirty="0" smtClean="0">
                <a:solidFill>
                  <a:srgbClr val="002060"/>
                </a:solidFill>
              </a:rPr>
              <a:t>rocess </a:t>
            </a:r>
            <a:r>
              <a:rPr lang="en-GB" sz="1900" dirty="0">
                <a:solidFill>
                  <a:srgbClr val="002060"/>
                </a:solidFill>
              </a:rPr>
              <a:t>them once they are inside the computer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US" sz="19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https://upload.wikimedia.org/wikipedia/commons/thumb/4/45/Components_stress_tensor.svg/1024px-Components_stress_tens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38" y="966651"/>
            <a:ext cx="4836562" cy="44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76754" y="5170375"/>
            <a:ext cx="399392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hlinkClick r:id="rId3"/>
              </a:rPr>
              <a:t>The second-order Cauchy stress tensor </a:t>
            </a:r>
            <a:r>
              <a:rPr lang="en-GB" sz="1050" dirty="0" smtClean="0">
                <a:hlinkClick r:id="rId3"/>
              </a:rPr>
              <a:t>(T) </a:t>
            </a:r>
            <a:r>
              <a:rPr lang="en-GB" sz="1050" dirty="0">
                <a:hlinkClick r:id="rId3"/>
              </a:rPr>
              <a:t>describes the stress </a:t>
            </a:r>
            <a:r>
              <a:rPr lang="en-GB" sz="1050" dirty="0" smtClean="0">
                <a:hlinkClick r:id="rId3"/>
              </a:rPr>
              <a:t>forces</a:t>
            </a:r>
            <a:br>
              <a:rPr lang="en-GB" sz="1050" dirty="0" smtClean="0">
                <a:hlinkClick r:id="rId3"/>
              </a:rPr>
            </a:br>
            <a:r>
              <a:rPr lang="en-GB" sz="1050" dirty="0" smtClean="0">
                <a:hlinkClick r:id="rId3"/>
              </a:rPr>
              <a:t>experienced </a:t>
            </a:r>
            <a:r>
              <a:rPr lang="en-GB" sz="1050" dirty="0">
                <a:hlinkClick r:id="rId3"/>
              </a:rPr>
              <a:t>by a material at a given point.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095" y="2677887"/>
                <a:ext cx="7136762" cy="3308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2060"/>
                    </a:solidFill>
                  </a:rPr>
                  <a:t>A </a:t>
                </a:r>
                <a:r>
                  <a:rPr lang="en-US" sz="1900" i="1" dirty="0">
                    <a:solidFill>
                      <a:srgbClr val="002060"/>
                    </a:solidFill>
                  </a:rPr>
                  <a:t>tensor</a:t>
                </a:r>
                <a:r>
                  <a:rPr lang="en-US" sz="1900" dirty="0">
                    <a:solidFill>
                      <a:srgbClr val="002060"/>
                    </a:solidFill>
                  </a:rPr>
                  <a:t> is an </a:t>
                </a:r>
                <a:r>
                  <a:rPr lang="en-US" sz="1900" i="1" dirty="0">
                    <a:solidFill>
                      <a:srgbClr val="002060"/>
                    </a:solidFill>
                  </a:rPr>
                  <a:t>n</a:t>
                </a:r>
                <a:r>
                  <a:rPr lang="en-US" sz="1900" dirty="0">
                    <a:solidFill>
                      <a:srgbClr val="002060"/>
                    </a:solidFill>
                  </a:rPr>
                  <a:t> dimensional array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No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matter which framework you use, its tensor class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𝑛𝑑𝑎𝑟𝑟𝑎𝑦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 err="1" smtClean="0">
                    <a:solidFill>
                      <a:srgbClr val="00B0F0"/>
                    </a:solidFill>
                  </a:rPr>
                  <a:t>MXNet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𝑇𝑒𝑛𝑠𝑜𝑟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both </a:t>
                </a:r>
                <a:r>
                  <a:rPr lang="en-GB" sz="1900" dirty="0" err="1">
                    <a:solidFill>
                      <a:srgbClr val="00B0F0"/>
                    </a:solidFill>
                  </a:rPr>
                  <a:t>PyTorch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and </a:t>
                </a:r>
                <a:r>
                  <a:rPr lang="en-GB" sz="1900" dirty="0" smtClean="0">
                    <a:solidFill>
                      <a:srgbClr val="00B0F0"/>
                    </a:solidFill>
                  </a:rPr>
                  <a:t>TensorFlow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tensor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class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similar to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NumPy’s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𝑛𝑑𝑎𝑟𝑟𝑎𝑦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a few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features: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GPU is well-supported to accelerate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computation,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whereas </a:t>
                </a:r>
                <a:r>
                  <a:rPr lang="en-GB" sz="1900" dirty="0" err="1">
                    <a:solidFill>
                      <a:srgbClr val="00B0F0"/>
                    </a:solidFill>
                  </a:rPr>
                  <a:t>NumPy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only supports CPU computation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tensor class supports automatic differentiation.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5" y="2677887"/>
                <a:ext cx="7136762" cy="3308598"/>
              </a:xfrm>
              <a:prstGeom prst="rect">
                <a:avLst/>
              </a:prstGeom>
              <a:blipFill>
                <a:blip r:embed="rId4"/>
                <a:stretch>
                  <a:fillRect l="-598" t="-921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Roboto"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0034" y="243477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6736</TotalTime>
  <Words>3703</Words>
  <Application>Microsoft Office PowerPoint</Application>
  <PresentationFormat>Widescreen</PresentationFormat>
  <Paragraphs>892</Paragraphs>
  <Slides>39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Aharoni</vt:lpstr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181</cp:revision>
  <dcterms:created xsi:type="dcterms:W3CDTF">2020-09-22T17:05:08Z</dcterms:created>
  <dcterms:modified xsi:type="dcterms:W3CDTF">2020-10-17T16:00:27Z</dcterms:modified>
</cp:coreProperties>
</file>