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0" r:id="rId2"/>
    <p:sldId id="256" r:id="rId3"/>
    <p:sldId id="340" r:id="rId4"/>
    <p:sldId id="376" r:id="rId5"/>
    <p:sldId id="377" r:id="rId6"/>
    <p:sldId id="267" r:id="rId7"/>
    <p:sldId id="378" r:id="rId8"/>
    <p:sldId id="379" r:id="rId9"/>
    <p:sldId id="380" r:id="rId10"/>
    <p:sldId id="382" r:id="rId11"/>
    <p:sldId id="383" r:id="rId12"/>
    <p:sldId id="381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8" r:id="rId27"/>
    <p:sldId id="397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72"/>
    <a:srgbClr val="007020"/>
    <a:srgbClr val="5B9BD5"/>
    <a:srgbClr val="FFFFB3"/>
    <a:srgbClr val="BEBADA"/>
    <a:srgbClr val="8DD3C7"/>
    <a:srgbClr val="FFFFFF"/>
    <a:srgbClr val="FAFAFA"/>
    <a:srgbClr val="F3F4F3"/>
    <a:srgbClr val="E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27" autoAdjust="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Data Manipulation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smtClean="0"/>
            <a:t>Handling Missing Data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US" b="0" i="0" dirty="0" smtClean="0"/>
            <a:t>Linear Algebra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Scalars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US" b="0" i="0" dirty="0" smtClean="0"/>
            <a:t>Automatic Differentiation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US" b="0" i="0" dirty="0" smtClean="0"/>
            <a:t>Probability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Calculus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86BA74F2-517E-460F-8310-8CF361495833}">
      <dgm:prSet phldrT="[Text]"/>
      <dgm:spPr/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7CB52F5E-E2BE-414B-99DF-3F53FC53A002}" type="parTrans" cxnId="{76B06992-E9C7-4B73-B558-F4CD9557C6AD}">
      <dgm:prSet/>
      <dgm:spPr/>
      <dgm:t>
        <a:bodyPr/>
        <a:lstStyle/>
        <a:p>
          <a:endParaRPr lang="en-US"/>
        </a:p>
      </dgm:t>
    </dgm:pt>
    <dgm:pt modelId="{5E0AA94C-975C-4C77-BDD2-ECD197440BEE}" type="sibTrans" cxnId="{76B06992-E9C7-4B73-B558-F4CD9557C6AD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GB" b="0" i="0" dirty="0" smtClean="0"/>
            <a:t>Conversion to the Tensor Format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dirty="0" smtClean="0"/>
            <a:t>Matrices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dirty="0" smtClean="0"/>
            <a:t>Tensors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US" dirty="0" smtClean="0"/>
            <a:t>Broadcasting Mechanism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US" dirty="0" smtClean="0"/>
            <a:t>Indexing and </a:t>
          </a:r>
          <a:br>
            <a:rPr lang="en-US" dirty="0" smtClean="0"/>
          </a:br>
          <a:r>
            <a:rPr lang="en-US" dirty="0" smtClean="0"/>
            <a:t>Slicing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DD7A6645-6DD2-46D9-AB86-875A915C9E49}">
      <dgm:prSet phldrT="[Text]"/>
      <dgm:spPr/>
      <dgm:t>
        <a:bodyPr/>
        <a:lstStyle/>
        <a:p>
          <a:r>
            <a:rPr lang="en-US" dirty="0" smtClean="0"/>
            <a:t>Saving Memory</a:t>
          </a:r>
          <a:endParaRPr lang="en-US" dirty="0"/>
        </a:p>
      </dgm:t>
    </dgm:pt>
    <dgm:pt modelId="{C2F63F04-B0E9-4194-9924-FD3EBB429DAB}" type="parTrans" cxnId="{85384BFD-C471-4E6B-A9A7-55E843187E35}">
      <dgm:prSet/>
      <dgm:spPr/>
      <dgm:t>
        <a:bodyPr/>
        <a:lstStyle/>
        <a:p>
          <a:endParaRPr lang="en-US"/>
        </a:p>
      </dgm:t>
    </dgm:pt>
    <dgm:pt modelId="{67F4CBA6-4186-4C3B-ADAD-980E5ECDABCB}" type="sibTrans" cxnId="{85384BFD-C471-4E6B-A9A7-55E843187E35}">
      <dgm:prSet/>
      <dgm:spPr/>
      <dgm:t>
        <a:bodyPr/>
        <a:lstStyle/>
        <a:p>
          <a:endParaRPr lang="en-US"/>
        </a:p>
      </dgm:t>
    </dgm:pt>
    <dgm:pt modelId="{7A12FF63-E15D-4BBE-8B73-4A3DAF904364}">
      <dgm:prSet phldrT="[Text]"/>
      <dgm:spPr/>
      <dgm:t>
        <a:bodyPr/>
        <a:lstStyle/>
        <a:p>
          <a:r>
            <a:rPr lang="en-GB" dirty="0" smtClean="0"/>
            <a:t>Conversion to Other Python Objects</a:t>
          </a:r>
          <a:endParaRPr lang="en-US" dirty="0"/>
        </a:p>
      </dgm:t>
    </dgm:pt>
    <dgm:pt modelId="{41CD0A05-32F4-4279-8B5B-CC8893866D84}" type="parTrans" cxnId="{41FDB4C3-D56B-4D34-97E0-1AF464C44E61}">
      <dgm:prSet/>
      <dgm:spPr/>
      <dgm:t>
        <a:bodyPr/>
        <a:lstStyle/>
        <a:p>
          <a:endParaRPr lang="en-US"/>
        </a:p>
      </dgm:t>
    </dgm:pt>
    <dgm:pt modelId="{F185110B-E57B-456F-A688-393E883810A2}" type="sibTrans" cxnId="{41FDB4C3-D56B-4D34-97E0-1AF464C44E61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dirty="0" smtClean="0"/>
            <a:t>Vectors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GB" dirty="0" smtClean="0"/>
            <a:t>Basic Properties of Tensor Arithmetic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dirty="0" smtClean="0"/>
            <a:t>Derivatives and Differentiation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dirty="0" smtClean="0"/>
            <a:t>Partial Derivatives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dirty="0" smtClean="0"/>
            <a:t>Gradients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72DCE3AD-2139-43D9-A094-CCE505B6A130}">
      <dgm:prSet phldrT="[Text]"/>
      <dgm:spPr/>
      <dgm:t>
        <a:bodyPr/>
        <a:lstStyle/>
        <a:p>
          <a:r>
            <a:rPr lang="en-US" dirty="0" smtClean="0"/>
            <a:t>Chain Rule</a:t>
          </a:r>
          <a:endParaRPr lang="en-US" dirty="0"/>
        </a:p>
      </dgm:t>
    </dgm:pt>
    <dgm:pt modelId="{06560104-DD76-4610-89D0-93D28DC3810C}" type="parTrans" cxnId="{6774C7FE-A53B-44E6-A88F-57B6289EAA20}">
      <dgm:prSet/>
      <dgm:spPr/>
      <dgm:t>
        <a:bodyPr/>
        <a:lstStyle/>
        <a:p>
          <a:endParaRPr lang="en-US"/>
        </a:p>
      </dgm:t>
    </dgm:pt>
    <dgm:pt modelId="{902BB569-CE58-4EB5-BA6B-13425AC063FB}" type="sibTrans" cxnId="{6774C7FE-A53B-44E6-A88F-57B6289EAA20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dirty="0" smtClean="0"/>
            <a:t>A Simple Example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dirty="0" smtClean="0"/>
            <a:t>Backward for Non-Scalar Variables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dirty="0" smtClean="0"/>
            <a:t>Detaching Computation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GB" dirty="0" smtClean="0"/>
            <a:t>Computing the Gradient of Python Control Flow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Basic Probability Theory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GB" dirty="0" smtClean="0"/>
            <a:t>Dealing with Multiple Random Variables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Expectation and Variance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C4684D50-14B4-455A-A568-63CE01245F82}">
      <dgm:prSet phldrT="[Text]"/>
      <dgm:spPr/>
      <dgm:t>
        <a:bodyPr/>
        <a:lstStyle/>
        <a:p>
          <a:r>
            <a:rPr lang="en-GB" dirty="0" smtClean="0"/>
            <a:t>Finding All the Functions and Classes in a Module</a:t>
          </a:r>
          <a:endParaRPr lang="en-US" dirty="0"/>
        </a:p>
      </dgm:t>
    </dgm:pt>
    <dgm:pt modelId="{AA69F6C2-DA9C-4BC3-B57D-ECFEA1F3192F}" type="parTrans" cxnId="{3BACD355-9DC4-4980-890E-8A53AF294C8F}">
      <dgm:prSet/>
      <dgm:spPr/>
      <dgm:t>
        <a:bodyPr/>
        <a:lstStyle/>
        <a:p>
          <a:endParaRPr lang="en-US"/>
        </a:p>
      </dgm:t>
    </dgm:pt>
    <dgm:pt modelId="{2C4C2A84-08FF-4864-8248-9415852A8617}" type="sibTrans" cxnId="{3BACD355-9DC4-4980-890E-8A53AF294C8F}">
      <dgm:prSet/>
      <dgm:spPr/>
      <dgm:t>
        <a:bodyPr/>
        <a:lstStyle/>
        <a:p>
          <a:endParaRPr lang="en-US"/>
        </a:p>
      </dgm:t>
    </dgm:pt>
    <dgm:pt modelId="{5354B872-F97B-4BB7-B4F1-EC8919E97EAA}">
      <dgm:prSet phldrT="[Text]"/>
      <dgm:spPr/>
      <dgm:t>
        <a:bodyPr/>
        <a:lstStyle/>
        <a:p>
          <a:r>
            <a:rPr lang="en-GB" dirty="0" smtClean="0"/>
            <a:t>Finding the Usage of Specific Functions and Classes</a:t>
          </a:r>
          <a:endParaRPr lang="en-US" dirty="0"/>
        </a:p>
      </dgm:t>
    </dgm:pt>
    <dgm:pt modelId="{425F0FF8-7C96-4648-8D7B-F47B5A16E0D1}" type="parTrans" cxnId="{9FBDFFD3-692C-494C-B328-57BFBEDC0784}">
      <dgm:prSet/>
      <dgm:spPr/>
      <dgm:t>
        <a:bodyPr/>
        <a:lstStyle/>
        <a:p>
          <a:endParaRPr lang="en-US"/>
        </a:p>
      </dgm:t>
    </dgm:pt>
    <dgm:pt modelId="{07859DA4-5E37-4E73-8504-6BF7C3CC9A71}" type="sibTrans" cxnId="{9FBDFFD3-692C-494C-B328-57BFBEDC0784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1" dirty="0" smtClean="0"/>
            <a:t>+6 sections</a:t>
          </a:r>
          <a:endParaRPr lang="en-US" i="1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smtClean="0"/>
            <a:t>Linear Algebra cont.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Reduction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dirty="0" smtClean="0"/>
            <a:t>Dot Products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dirty="0" smtClean="0"/>
            <a:t>Matrix-Vector Products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dirty="0" smtClean="0"/>
            <a:t>Matrix-Matrix Multiplication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dirty="0" smtClean="0"/>
            <a:t>Norms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More on Linear Algebra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8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8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4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4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4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4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E3F31-37E7-433F-A5CE-CB16FF34A3A9}" type="pres">
      <dgm:prSet presAssocID="{C2F63F04-B0E9-4194-9924-FD3EBB429DAB}" presName="Name13" presStyleLbl="parChTrans1D2" presStyleIdx="4" presStyleCnt="34"/>
      <dgm:spPr/>
      <dgm:t>
        <a:bodyPr/>
        <a:lstStyle/>
        <a:p>
          <a:endParaRPr lang="en-US"/>
        </a:p>
      </dgm:t>
    </dgm:pt>
    <dgm:pt modelId="{4F3CEA63-6AD3-447F-B23B-43C9890A7B45}" type="pres">
      <dgm:prSet presAssocID="{DD7A6645-6DD2-46D9-AB86-875A915C9E49}" presName="childText" presStyleLbl="bgAcc1" presStyleIdx="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3CE69-3E0B-4579-A24C-E3D81AE177ED}" type="pres">
      <dgm:prSet presAssocID="{41CD0A05-32F4-4279-8B5B-CC8893866D84}" presName="Name13" presStyleLbl="parChTrans1D2" presStyleIdx="5" presStyleCnt="34"/>
      <dgm:spPr/>
      <dgm:t>
        <a:bodyPr/>
        <a:lstStyle/>
        <a:p>
          <a:endParaRPr lang="en-US"/>
        </a:p>
      </dgm:t>
    </dgm:pt>
    <dgm:pt modelId="{F520B58C-1015-4CBE-9380-F855AC5426B7}" type="pres">
      <dgm:prSet presAssocID="{7A12FF63-E15D-4BBE-8B73-4A3DAF904364}" presName="childText" presStyleLbl="bgAcc1" presStyleIdx="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8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8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6" presStyleCnt="34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7" presStyleCnt="34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8" presStyleCnt="34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8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8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9" presStyleCnt="34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0" presStyleCnt="34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1" presStyleCnt="34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2" presStyleCnt="34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3" presStyleCnt="34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4" presStyleCnt="34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8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8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5" presStyleCnt="34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6" presStyleCnt="34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17" presStyleCnt="34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1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18" presStyleCnt="34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1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19" presStyleCnt="34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1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0" presStyleCnt="34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8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8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1" presStyleCnt="34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2" presStyleCnt="34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3" presStyleCnt="34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91938-28BF-4AED-8B5B-C9C8F96B1006}" type="pres">
      <dgm:prSet presAssocID="{06560104-DD76-4610-89D0-93D28DC3810C}" presName="Name13" presStyleLbl="parChTrans1D2" presStyleIdx="24" presStyleCnt="34"/>
      <dgm:spPr/>
      <dgm:t>
        <a:bodyPr/>
        <a:lstStyle/>
        <a:p>
          <a:endParaRPr lang="en-US"/>
        </a:p>
      </dgm:t>
    </dgm:pt>
    <dgm:pt modelId="{54A20CC6-8F31-41ED-83FC-12BCF0927CD9}" type="pres">
      <dgm:prSet presAssocID="{72DCE3AD-2139-43D9-A094-CCE505B6A130}" presName="childText" presStyleLbl="bgAcc1" presStyleIdx="2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8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8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5" presStyleCnt="34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6" presStyleCnt="34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27" presStyleCnt="34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2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28" presStyleCnt="34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2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8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8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29" presStyleCnt="34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2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0" presStyleCnt="34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1" presStyleCnt="34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EF6A4-79C4-449E-9A01-7FB08D8625EE}" type="pres">
      <dgm:prSet presAssocID="{86BA74F2-517E-460F-8310-8CF361495833}" presName="root" presStyleCnt="0"/>
      <dgm:spPr/>
    </dgm:pt>
    <dgm:pt modelId="{1FCF0929-EDE8-4345-BFEC-73C9665880B4}" type="pres">
      <dgm:prSet presAssocID="{86BA74F2-517E-460F-8310-8CF361495833}" presName="rootComposite" presStyleCnt="0"/>
      <dgm:spPr/>
    </dgm:pt>
    <dgm:pt modelId="{EB45E372-9F23-437E-8101-05E43BDE44B1}" type="pres">
      <dgm:prSet presAssocID="{86BA74F2-517E-460F-8310-8CF361495833}" presName="rootText" presStyleLbl="node1" presStyleIdx="7" presStyleCnt="8"/>
      <dgm:spPr/>
      <dgm:t>
        <a:bodyPr/>
        <a:lstStyle/>
        <a:p>
          <a:endParaRPr lang="en-US"/>
        </a:p>
      </dgm:t>
    </dgm:pt>
    <dgm:pt modelId="{EF4966DE-73DF-4243-AFD7-0F6D6A9D1037}" type="pres">
      <dgm:prSet presAssocID="{86BA74F2-517E-460F-8310-8CF361495833}" presName="rootConnector" presStyleLbl="node1" presStyleIdx="7" presStyleCnt="8"/>
      <dgm:spPr/>
      <dgm:t>
        <a:bodyPr/>
        <a:lstStyle/>
        <a:p>
          <a:endParaRPr lang="en-US"/>
        </a:p>
      </dgm:t>
    </dgm:pt>
    <dgm:pt modelId="{8453F686-89D3-4900-B77E-F15D008D4E16}" type="pres">
      <dgm:prSet presAssocID="{86BA74F2-517E-460F-8310-8CF361495833}" presName="childShape" presStyleCnt="0"/>
      <dgm:spPr/>
    </dgm:pt>
    <dgm:pt modelId="{41604650-38C5-4BF6-B666-605532395DD6}" type="pres">
      <dgm:prSet presAssocID="{AA69F6C2-DA9C-4BC3-B57D-ECFEA1F3192F}" presName="Name13" presStyleLbl="parChTrans1D2" presStyleIdx="32" presStyleCnt="34"/>
      <dgm:spPr/>
      <dgm:t>
        <a:bodyPr/>
        <a:lstStyle/>
        <a:p>
          <a:endParaRPr lang="en-US"/>
        </a:p>
      </dgm:t>
    </dgm:pt>
    <dgm:pt modelId="{C2D2209D-22CC-4C7A-9862-99A5A8E6300A}" type="pres">
      <dgm:prSet presAssocID="{C4684D50-14B4-455A-A568-63CE01245F82}" presName="childText" presStyleLbl="bgAcc1" presStyleIdx="3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726F8-D07C-4950-B205-5C2BE2E0B734}" type="pres">
      <dgm:prSet presAssocID="{425F0FF8-7C96-4648-8D7B-F47B5A16E0D1}" presName="Name13" presStyleLbl="parChTrans1D2" presStyleIdx="33" presStyleCnt="34"/>
      <dgm:spPr/>
      <dgm:t>
        <a:bodyPr/>
        <a:lstStyle/>
        <a:p>
          <a:endParaRPr lang="en-US"/>
        </a:p>
      </dgm:t>
    </dgm:pt>
    <dgm:pt modelId="{A8925BE4-A564-41C2-A751-448FC33DE65B}" type="pres">
      <dgm:prSet presAssocID="{5354B872-F97B-4BB7-B4F1-EC8919E97EAA}" presName="childText" presStyleLbl="bgAcc1" presStyleIdx="3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6774C7FE-A53B-44E6-A88F-57B6289EAA20}" srcId="{97F0ABBE-D5D0-4B15-B733-F568695A8856}" destId="{72DCE3AD-2139-43D9-A094-CCE505B6A130}" srcOrd="3" destOrd="0" parTransId="{06560104-DD76-4610-89D0-93D28DC3810C}" sibTransId="{902BB569-CE58-4EB5-BA6B-13425AC063FB}"/>
    <dgm:cxn modelId="{6E327768-7816-4357-9970-79FC51FE2A35}" type="presOf" srcId="{7A12FF63-E15D-4BBE-8B73-4A3DAF904364}" destId="{F520B58C-1015-4CBE-9380-F855AC5426B7}" srcOrd="0" destOrd="0" presId="urn:microsoft.com/office/officeart/2005/8/layout/hierarchy3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7FCD8C93-9A78-4B44-B375-783374810553}" type="presOf" srcId="{72DCE3AD-2139-43D9-A094-CCE505B6A130}" destId="{54A20CC6-8F31-41ED-83FC-12BCF0927CD9}" srcOrd="0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4D28D3E3-CB4D-474F-B229-A82B5F6F021D}" type="presOf" srcId="{41CD0A05-32F4-4279-8B5B-CC8893866D84}" destId="{DD03CE69-3E0B-4579-A24C-E3D81AE177ED}" srcOrd="0" destOrd="0" presId="urn:microsoft.com/office/officeart/2005/8/layout/hierarchy3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38E22A6C-13FA-4416-97BA-488F599E2CFB}" type="presOf" srcId="{C4684D50-14B4-455A-A568-63CE01245F82}" destId="{C2D2209D-22CC-4C7A-9862-99A5A8E6300A}" srcOrd="0" destOrd="0" presId="urn:microsoft.com/office/officeart/2005/8/layout/hierarchy3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EC5CDCC5-6D28-4FB2-8DEC-25E62BA1638A}" type="presOf" srcId="{5354B872-F97B-4BB7-B4F1-EC8919E97EAA}" destId="{A8925BE4-A564-41C2-A751-448FC33DE65B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D051D5C0-0EE7-43D6-AD84-9D9DCF025264}" type="presOf" srcId="{AA69F6C2-DA9C-4BC3-B57D-ECFEA1F3192F}" destId="{41604650-38C5-4BF6-B666-605532395DD6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04255E99-C959-40D3-B368-6A8F4DE8B3E1}" type="presOf" srcId="{DD7A6645-6DD2-46D9-AB86-875A915C9E49}" destId="{4F3CEA63-6AD3-447F-B23B-43C9890A7B45}" srcOrd="0" destOrd="0" presId="urn:microsoft.com/office/officeart/2005/8/layout/hierarchy3"/>
    <dgm:cxn modelId="{9FBDFFD3-692C-494C-B328-57BFBEDC0784}" srcId="{86BA74F2-517E-460F-8310-8CF361495833}" destId="{5354B872-F97B-4BB7-B4F1-EC8919E97EAA}" srcOrd="1" destOrd="0" parTransId="{425F0FF8-7C96-4648-8D7B-F47B5A16E0D1}" sibTransId="{07859DA4-5E37-4E73-8504-6BF7C3CC9A71}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32251FD6-969C-44EF-B7CB-AE4F72A9DDEB}" type="presOf" srcId="{425F0FF8-7C96-4648-8D7B-F47B5A16E0D1}" destId="{0E5726F8-D07C-4950-B205-5C2BE2E0B734}" srcOrd="0" destOrd="0" presId="urn:microsoft.com/office/officeart/2005/8/layout/hierarchy3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CC12B516-4891-4128-A96F-6497CF1FA179}" type="presOf" srcId="{86BA74F2-517E-460F-8310-8CF361495833}" destId="{EF4966DE-73DF-4243-AFD7-0F6D6A9D1037}" srcOrd="1" destOrd="0" presId="urn:microsoft.com/office/officeart/2005/8/layout/hierarchy3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76B06992-E9C7-4B73-B558-F4CD9557C6AD}" srcId="{354D35BC-1F2D-4EAA-85A6-BE48232E40CC}" destId="{86BA74F2-517E-460F-8310-8CF361495833}" srcOrd="7" destOrd="0" parTransId="{7CB52F5E-E2BE-414B-99DF-3F53FC53A002}" sibTransId="{5E0AA94C-975C-4C77-BDD2-ECD197440BEE}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A14D3735-C3C4-46B8-BF79-42462B6A374F}" type="presOf" srcId="{86BA74F2-517E-460F-8310-8CF361495833}" destId="{EB45E372-9F23-437E-8101-05E43BDE44B1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DE65BA87-01CD-445F-AD8C-DF46A31F10D0}" type="presOf" srcId="{06560104-DD76-4610-89D0-93D28DC3810C}" destId="{D2A91938-28BF-4AED-8B5B-C9C8F96B1006}" srcOrd="0" destOrd="0" presId="urn:microsoft.com/office/officeart/2005/8/layout/hierarchy3"/>
    <dgm:cxn modelId="{2A6CDA61-D151-4C75-99F2-B29CAC7A52A3}" type="presOf" srcId="{C2F63F04-B0E9-4194-9924-FD3EBB429DAB}" destId="{790E3F31-37E7-433F-A5CE-CB16FF34A3A9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41FDB4C3-D56B-4D34-97E0-1AF464C44E61}" srcId="{AB01F461-8F0A-45B7-8F83-D65F4CC3C517}" destId="{7A12FF63-E15D-4BBE-8B73-4A3DAF904364}" srcOrd="5" destOrd="0" parTransId="{41CD0A05-32F4-4279-8B5B-CC8893866D84}" sibTransId="{F185110B-E57B-456F-A688-393E883810A2}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85384BFD-C471-4E6B-A9A7-55E843187E35}" srcId="{AB01F461-8F0A-45B7-8F83-D65F4CC3C517}" destId="{DD7A6645-6DD2-46D9-AB86-875A915C9E49}" srcOrd="4" destOrd="0" parTransId="{C2F63F04-B0E9-4194-9924-FD3EBB429DAB}" sibTransId="{67F4CBA6-4186-4C3B-ADAD-980E5ECDABCB}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3BACD355-9DC4-4980-890E-8A53AF294C8F}" srcId="{86BA74F2-517E-460F-8310-8CF361495833}" destId="{C4684D50-14B4-455A-A568-63CE01245F82}" srcOrd="0" destOrd="0" parTransId="{AA69F6C2-DA9C-4BC3-B57D-ECFEA1F3192F}" sibTransId="{2C4C2A84-08FF-4864-8248-9415852A8617}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71818879-DDA7-4C3C-A4BF-4F288ED937E1}" type="presParOf" srcId="{6EF63794-815D-4FCE-AAF4-CD6ED4E24BF6}" destId="{790E3F31-37E7-433F-A5CE-CB16FF34A3A9}" srcOrd="8" destOrd="0" presId="urn:microsoft.com/office/officeart/2005/8/layout/hierarchy3"/>
    <dgm:cxn modelId="{34699EAA-28AA-456B-A351-D145702CFD39}" type="presParOf" srcId="{6EF63794-815D-4FCE-AAF4-CD6ED4E24BF6}" destId="{4F3CEA63-6AD3-447F-B23B-43C9890A7B45}" srcOrd="9" destOrd="0" presId="urn:microsoft.com/office/officeart/2005/8/layout/hierarchy3"/>
    <dgm:cxn modelId="{7D3F9C2C-7E53-4CB3-9346-01674F86FF4E}" type="presParOf" srcId="{6EF63794-815D-4FCE-AAF4-CD6ED4E24BF6}" destId="{DD03CE69-3E0B-4579-A24C-E3D81AE177ED}" srcOrd="10" destOrd="0" presId="urn:microsoft.com/office/officeart/2005/8/layout/hierarchy3"/>
    <dgm:cxn modelId="{E53CCD7F-4F21-40CE-B58D-59C11BC0A09F}" type="presParOf" srcId="{6EF63794-815D-4FCE-AAF4-CD6ED4E24BF6}" destId="{F520B58C-1015-4CBE-9380-F855AC5426B7}" srcOrd="11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451819E4-7B7D-4965-AAC2-46E191789559}" type="presParOf" srcId="{6CF7A9EB-8A7D-47E1-9248-701CD0CC7E6D}" destId="{D2A91938-28BF-4AED-8B5B-C9C8F96B1006}" srcOrd="6" destOrd="0" presId="urn:microsoft.com/office/officeart/2005/8/layout/hierarchy3"/>
    <dgm:cxn modelId="{2DF36B97-EC73-4B8C-BE80-16389FEF2C65}" type="presParOf" srcId="{6CF7A9EB-8A7D-47E1-9248-701CD0CC7E6D}" destId="{54A20CC6-8F31-41ED-83FC-12BCF0927CD9}" srcOrd="7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E11F3C96-D637-4AE7-8287-9B7529AA9D44}" type="presParOf" srcId="{5363648D-66E0-4B34-AC6C-83E5A4CF1DFD}" destId="{3ACEF6A4-79C4-449E-9A01-7FB08D8625EE}" srcOrd="7" destOrd="0" presId="urn:microsoft.com/office/officeart/2005/8/layout/hierarchy3"/>
    <dgm:cxn modelId="{262DC818-D030-40A9-86B5-DAC28CB0AAF1}" type="presParOf" srcId="{3ACEF6A4-79C4-449E-9A01-7FB08D8625EE}" destId="{1FCF0929-EDE8-4345-BFEC-73C9665880B4}" srcOrd="0" destOrd="0" presId="urn:microsoft.com/office/officeart/2005/8/layout/hierarchy3"/>
    <dgm:cxn modelId="{4F7E6437-C41F-4A00-B858-E342299B5ADD}" type="presParOf" srcId="{1FCF0929-EDE8-4345-BFEC-73C9665880B4}" destId="{EB45E372-9F23-437E-8101-05E43BDE44B1}" srcOrd="0" destOrd="0" presId="urn:microsoft.com/office/officeart/2005/8/layout/hierarchy3"/>
    <dgm:cxn modelId="{474C8408-64A6-44C1-B9DE-9A69CC5A990F}" type="presParOf" srcId="{1FCF0929-EDE8-4345-BFEC-73C9665880B4}" destId="{EF4966DE-73DF-4243-AFD7-0F6D6A9D1037}" srcOrd="1" destOrd="0" presId="urn:microsoft.com/office/officeart/2005/8/layout/hierarchy3"/>
    <dgm:cxn modelId="{05A3F87E-D378-4E24-B506-C7948951E9DF}" type="presParOf" srcId="{3ACEF6A4-79C4-449E-9A01-7FB08D8625EE}" destId="{8453F686-89D3-4900-B77E-F15D008D4E16}" srcOrd="1" destOrd="0" presId="urn:microsoft.com/office/officeart/2005/8/layout/hierarchy3"/>
    <dgm:cxn modelId="{FFE5A9EE-EB0D-4EA5-BAA9-302FF5ED64FB}" type="presParOf" srcId="{8453F686-89D3-4900-B77E-F15D008D4E16}" destId="{41604650-38C5-4BF6-B666-605532395DD6}" srcOrd="0" destOrd="0" presId="urn:microsoft.com/office/officeart/2005/8/layout/hierarchy3"/>
    <dgm:cxn modelId="{A8021EB8-C2A5-4DDD-82DD-AC1B70811FE2}" type="presParOf" srcId="{8453F686-89D3-4900-B77E-F15D008D4E16}" destId="{C2D2209D-22CC-4C7A-9862-99A5A8E6300A}" srcOrd="1" destOrd="0" presId="urn:microsoft.com/office/officeart/2005/8/layout/hierarchy3"/>
    <dgm:cxn modelId="{2F6B7827-CAD5-4297-9BC6-2179B9666100}" type="presParOf" srcId="{8453F686-89D3-4900-B77E-F15D008D4E16}" destId="{0E5726F8-D07C-4950-B205-5C2BE2E0B734}" srcOrd="2" destOrd="0" presId="urn:microsoft.com/office/officeart/2005/8/layout/hierarchy3"/>
    <dgm:cxn modelId="{6EBAC959-74FA-44EB-8175-F65307B7100E}" type="presParOf" srcId="{8453F686-89D3-4900-B77E-F15D008D4E16}" destId="{A8925BE4-A564-41C2-A751-448FC33DE65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131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Manipulation</a:t>
          </a:r>
          <a:endParaRPr lang="en-US" sz="1200" kern="1200" dirty="0"/>
        </a:p>
      </dsp:txBody>
      <dsp:txXfrm>
        <a:off x="17519" y="247294"/>
        <a:ext cx="1073984" cy="520790"/>
      </dsp:txXfrm>
    </dsp:sp>
    <dsp:sp modelId="{CD299964-E5D7-4AB2-91DF-64053F58977E}">
      <dsp:nvSpPr>
        <dsp:cNvPr id="0" name=""/>
        <dsp:cNvSpPr/>
      </dsp:nvSpPr>
      <dsp:spPr>
        <a:xfrm>
          <a:off x="111955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222594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Getting Started</a:t>
          </a:r>
          <a:endParaRPr lang="en-US" sz="800" kern="1200" dirty="0"/>
        </a:p>
      </dsp:txBody>
      <dsp:txXfrm>
        <a:off x="238796" y="938787"/>
        <a:ext cx="852706" cy="520790"/>
      </dsp:txXfrm>
    </dsp:sp>
    <dsp:sp modelId="{89E548D3-D824-4AD9-92F4-071E8262E2B3}">
      <dsp:nvSpPr>
        <dsp:cNvPr id="0" name=""/>
        <dsp:cNvSpPr/>
      </dsp:nvSpPr>
      <dsp:spPr>
        <a:xfrm>
          <a:off x="111955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222594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Operations</a:t>
          </a:r>
          <a:endParaRPr lang="en-US" sz="800" kern="1200" dirty="0"/>
        </a:p>
      </dsp:txBody>
      <dsp:txXfrm>
        <a:off x="238796" y="1630279"/>
        <a:ext cx="852706" cy="520790"/>
      </dsp:txXfrm>
    </dsp:sp>
    <dsp:sp modelId="{36746370-5315-4CC1-AD13-BDC52CDB9BF8}">
      <dsp:nvSpPr>
        <dsp:cNvPr id="0" name=""/>
        <dsp:cNvSpPr/>
      </dsp:nvSpPr>
      <dsp:spPr>
        <a:xfrm>
          <a:off x="111955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222594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Broadcasting Mechanism</a:t>
          </a:r>
          <a:endParaRPr lang="en-US" sz="800" kern="1200" dirty="0"/>
        </a:p>
      </dsp:txBody>
      <dsp:txXfrm>
        <a:off x="238796" y="2321772"/>
        <a:ext cx="852706" cy="520790"/>
      </dsp:txXfrm>
    </dsp:sp>
    <dsp:sp modelId="{6C958BCF-8C02-413C-A24B-A8B6F8C1BA32}">
      <dsp:nvSpPr>
        <dsp:cNvPr id="0" name=""/>
        <dsp:cNvSpPr/>
      </dsp:nvSpPr>
      <dsp:spPr>
        <a:xfrm>
          <a:off x="111955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222594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Indexing and </a:t>
          </a:r>
          <a:br>
            <a:rPr lang="en-US" sz="800" kern="1200" dirty="0" smtClean="0"/>
          </a:br>
          <a:r>
            <a:rPr lang="en-US" sz="800" kern="1200" dirty="0" smtClean="0"/>
            <a:t>Slicing</a:t>
          </a:r>
          <a:endParaRPr lang="en-US" sz="800" kern="1200" dirty="0"/>
        </a:p>
      </dsp:txBody>
      <dsp:txXfrm>
        <a:off x="238796" y="3013265"/>
        <a:ext cx="852706" cy="520790"/>
      </dsp:txXfrm>
    </dsp:sp>
    <dsp:sp modelId="{790E3F31-37E7-433F-A5CE-CB16FF34A3A9}">
      <dsp:nvSpPr>
        <dsp:cNvPr id="0" name=""/>
        <dsp:cNvSpPr/>
      </dsp:nvSpPr>
      <dsp:spPr>
        <a:xfrm>
          <a:off x="111955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CEA63-6AD3-447F-B23B-43C9890A7B45}">
      <dsp:nvSpPr>
        <dsp:cNvPr id="0" name=""/>
        <dsp:cNvSpPr/>
      </dsp:nvSpPr>
      <dsp:spPr>
        <a:xfrm>
          <a:off x="222594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Saving Memory</a:t>
          </a:r>
          <a:endParaRPr lang="en-US" sz="800" kern="1200" dirty="0"/>
        </a:p>
      </dsp:txBody>
      <dsp:txXfrm>
        <a:off x="238796" y="3704757"/>
        <a:ext cx="852706" cy="520790"/>
      </dsp:txXfrm>
    </dsp:sp>
    <dsp:sp modelId="{DD03CE69-3E0B-4579-A24C-E3D81AE177ED}">
      <dsp:nvSpPr>
        <dsp:cNvPr id="0" name=""/>
        <dsp:cNvSpPr/>
      </dsp:nvSpPr>
      <dsp:spPr>
        <a:xfrm>
          <a:off x="111955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B58C-1015-4CBE-9380-F855AC5426B7}">
      <dsp:nvSpPr>
        <dsp:cNvPr id="0" name=""/>
        <dsp:cNvSpPr/>
      </dsp:nvSpPr>
      <dsp:spPr>
        <a:xfrm>
          <a:off x="222594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Conversion to Other Python Objects</a:t>
          </a:r>
          <a:endParaRPr lang="en-US" sz="800" kern="1200" dirty="0"/>
        </a:p>
      </dsp:txBody>
      <dsp:txXfrm>
        <a:off x="238796" y="4396250"/>
        <a:ext cx="852706" cy="520790"/>
      </dsp:txXfrm>
    </dsp:sp>
    <dsp:sp modelId="{12AFD21C-52D2-42E2-B236-08EDAEBB9D65}">
      <dsp:nvSpPr>
        <dsp:cNvPr id="0" name=""/>
        <dsp:cNvSpPr/>
      </dsp:nvSpPr>
      <dsp:spPr>
        <a:xfrm>
          <a:off x="1384302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Preprocessing</a:t>
          </a:r>
          <a:endParaRPr lang="en-US" sz="1200" kern="1200" dirty="0"/>
        </a:p>
      </dsp:txBody>
      <dsp:txXfrm>
        <a:off x="1400504" y="247294"/>
        <a:ext cx="1073984" cy="520790"/>
      </dsp:txXfrm>
    </dsp:sp>
    <dsp:sp modelId="{AD1E4E55-6F34-477C-9329-3B9837B204CA}">
      <dsp:nvSpPr>
        <dsp:cNvPr id="0" name=""/>
        <dsp:cNvSpPr/>
      </dsp:nvSpPr>
      <dsp:spPr>
        <a:xfrm>
          <a:off x="1494941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160558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sz="800" kern="1200" dirty="0"/>
        </a:p>
      </dsp:txBody>
      <dsp:txXfrm>
        <a:off x="1621782" y="938787"/>
        <a:ext cx="852706" cy="520790"/>
      </dsp:txXfrm>
    </dsp:sp>
    <dsp:sp modelId="{1AEA4E09-21A8-4C8C-899C-E13C65F06FCC}">
      <dsp:nvSpPr>
        <dsp:cNvPr id="0" name=""/>
        <dsp:cNvSpPr/>
      </dsp:nvSpPr>
      <dsp:spPr>
        <a:xfrm>
          <a:off x="1494941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160558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smtClean="0"/>
            <a:t>Handling Missing Data</a:t>
          </a:r>
          <a:endParaRPr lang="en-US" sz="800" kern="1200" dirty="0"/>
        </a:p>
      </dsp:txBody>
      <dsp:txXfrm>
        <a:off x="1621782" y="1630279"/>
        <a:ext cx="852706" cy="520790"/>
      </dsp:txXfrm>
    </dsp:sp>
    <dsp:sp modelId="{2717406F-E20C-407E-98ED-1F24C1EB83D8}">
      <dsp:nvSpPr>
        <dsp:cNvPr id="0" name=""/>
        <dsp:cNvSpPr/>
      </dsp:nvSpPr>
      <dsp:spPr>
        <a:xfrm>
          <a:off x="1494941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160558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dirty="0" smtClean="0"/>
            <a:t>Conversion to the Tensor Format</a:t>
          </a:r>
          <a:endParaRPr lang="en-US" sz="800" kern="1200" dirty="0"/>
        </a:p>
      </dsp:txBody>
      <dsp:txXfrm>
        <a:off x="1621782" y="2321772"/>
        <a:ext cx="852706" cy="520790"/>
      </dsp:txXfrm>
    </dsp:sp>
    <dsp:sp modelId="{2417A736-F546-4F20-9B1C-7C64AC79CEA2}">
      <dsp:nvSpPr>
        <dsp:cNvPr id="0" name=""/>
        <dsp:cNvSpPr/>
      </dsp:nvSpPr>
      <dsp:spPr>
        <a:xfrm>
          <a:off x="276728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Linear Algebra</a:t>
          </a:r>
          <a:endParaRPr lang="en-US" sz="1200" kern="1200" dirty="0"/>
        </a:p>
      </dsp:txBody>
      <dsp:txXfrm>
        <a:off x="2783489" y="247294"/>
        <a:ext cx="1073984" cy="520790"/>
      </dsp:txXfrm>
    </dsp:sp>
    <dsp:sp modelId="{4B15EEFE-1F47-498D-ADCB-9F19D795E9D0}">
      <dsp:nvSpPr>
        <dsp:cNvPr id="0" name=""/>
        <dsp:cNvSpPr/>
      </dsp:nvSpPr>
      <dsp:spPr>
        <a:xfrm>
          <a:off x="2877926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2988565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Scalars</a:t>
          </a:r>
          <a:endParaRPr lang="en-US" sz="800" kern="1200" dirty="0"/>
        </a:p>
      </dsp:txBody>
      <dsp:txXfrm>
        <a:off x="3004767" y="938787"/>
        <a:ext cx="852706" cy="520790"/>
      </dsp:txXfrm>
    </dsp:sp>
    <dsp:sp modelId="{0056683F-E978-4093-999E-31C85D922207}">
      <dsp:nvSpPr>
        <dsp:cNvPr id="0" name=""/>
        <dsp:cNvSpPr/>
      </dsp:nvSpPr>
      <dsp:spPr>
        <a:xfrm>
          <a:off x="2877926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2988565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Vectors</a:t>
          </a:r>
          <a:endParaRPr lang="en-US" sz="800" kern="1200" dirty="0"/>
        </a:p>
      </dsp:txBody>
      <dsp:txXfrm>
        <a:off x="3004767" y="1630279"/>
        <a:ext cx="852706" cy="520790"/>
      </dsp:txXfrm>
    </dsp:sp>
    <dsp:sp modelId="{6C754FA6-3DFA-4385-B238-CB86871B1D35}">
      <dsp:nvSpPr>
        <dsp:cNvPr id="0" name=""/>
        <dsp:cNvSpPr/>
      </dsp:nvSpPr>
      <dsp:spPr>
        <a:xfrm>
          <a:off x="2877926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2988565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Matrices</a:t>
          </a:r>
          <a:endParaRPr lang="en-US" sz="800" kern="1200" dirty="0"/>
        </a:p>
      </dsp:txBody>
      <dsp:txXfrm>
        <a:off x="3004767" y="2321772"/>
        <a:ext cx="852706" cy="520790"/>
      </dsp:txXfrm>
    </dsp:sp>
    <dsp:sp modelId="{BF7B11E8-C423-44D0-B212-95624E9C8160}">
      <dsp:nvSpPr>
        <dsp:cNvPr id="0" name=""/>
        <dsp:cNvSpPr/>
      </dsp:nvSpPr>
      <dsp:spPr>
        <a:xfrm>
          <a:off x="2877926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2988565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Tensors</a:t>
          </a:r>
          <a:endParaRPr lang="en-US" sz="800" kern="1200" dirty="0"/>
        </a:p>
      </dsp:txBody>
      <dsp:txXfrm>
        <a:off x="3004767" y="3013265"/>
        <a:ext cx="852706" cy="520790"/>
      </dsp:txXfrm>
    </dsp:sp>
    <dsp:sp modelId="{9A44F170-8475-4427-BAB6-AF02C889F153}">
      <dsp:nvSpPr>
        <dsp:cNvPr id="0" name=""/>
        <dsp:cNvSpPr/>
      </dsp:nvSpPr>
      <dsp:spPr>
        <a:xfrm>
          <a:off x="2877926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2988565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Basic Properties of Tensor Arithmetic</a:t>
          </a:r>
          <a:endParaRPr lang="en-US" sz="800" kern="1200" dirty="0"/>
        </a:p>
      </dsp:txBody>
      <dsp:txXfrm>
        <a:off x="3004767" y="3704757"/>
        <a:ext cx="852706" cy="520790"/>
      </dsp:txXfrm>
    </dsp:sp>
    <dsp:sp modelId="{F9BC214A-DB51-4CD8-B3C3-9D0BEE6B4CC5}">
      <dsp:nvSpPr>
        <dsp:cNvPr id="0" name=""/>
        <dsp:cNvSpPr/>
      </dsp:nvSpPr>
      <dsp:spPr>
        <a:xfrm>
          <a:off x="2877926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2988565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1" kern="1200" dirty="0" smtClean="0"/>
            <a:t>+6 sections</a:t>
          </a:r>
          <a:endParaRPr lang="en-US" sz="800" i="1" kern="1200" dirty="0"/>
        </a:p>
      </dsp:txBody>
      <dsp:txXfrm>
        <a:off x="3004767" y="4396250"/>
        <a:ext cx="852706" cy="520790"/>
      </dsp:txXfrm>
    </dsp:sp>
    <dsp:sp modelId="{B719827E-69B5-4FBF-AD5C-C310C5EBF66C}">
      <dsp:nvSpPr>
        <dsp:cNvPr id="0" name=""/>
        <dsp:cNvSpPr/>
      </dsp:nvSpPr>
      <dsp:spPr>
        <a:xfrm>
          <a:off x="415027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/>
            <a:t>Linear Algebra cont.</a:t>
          </a:r>
          <a:endParaRPr lang="en-US" sz="1200" i="0" kern="1200" dirty="0"/>
        </a:p>
      </dsp:txBody>
      <dsp:txXfrm>
        <a:off x="4166475" y="247294"/>
        <a:ext cx="1073984" cy="520790"/>
      </dsp:txXfrm>
    </dsp:sp>
    <dsp:sp modelId="{937AAAF2-0737-4067-94E9-1DA90317891B}">
      <dsp:nvSpPr>
        <dsp:cNvPr id="0" name=""/>
        <dsp:cNvSpPr/>
      </dsp:nvSpPr>
      <dsp:spPr>
        <a:xfrm>
          <a:off x="426091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437155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Reduction</a:t>
          </a:r>
          <a:endParaRPr lang="en-US" sz="800" i="0" kern="1200" dirty="0"/>
        </a:p>
      </dsp:txBody>
      <dsp:txXfrm>
        <a:off x="4387752" y="938787"/>
        <a:ext cx="852706" cy="520790"/>
      </dsp:txXfrm>
    </dsp:sp>
    <dsp:sp modelId="{73608D8E-CD44-44B0-8A60-C6B13E1D80FA}">
      <dsp:nvSpPr>
        <dsp:cNvPr id="0" name=""/>
        <dsp:cNvSpPr/>
      </dsp:nvSpPr>
      <dsp:spPr>
        <a:xfrm>
          <a:off x="426091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437155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Dot Products</a:t>
          </a:r>
          <a:endParaRPr lang="en-US" sz="800" i="0" kern="1200" dirty="0"/>
        </a:p>
      </dsp:txBody>
      <dsp:txXfrm>
        <a:off x="4387752" y="1630279"/>
        <a:ext cx="852706" cy="520790"/>
      </dsp:txXfrm>
    </dsp:sp>
    <dsp:sp modelId="{D1676C5E-32C9-475B-8148-6784931E1388}">
      <dsp:nvSpPr>
        <dsp:cNvPr id="0" name=""/>
        <dsp:cNvSpPr/>
      </dsp:nvSpPr>
      <dsp:spPr>
        <a:xfrm>
          <a:off x="426091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437155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Matrix-Vector Products</a:t>
          </a:r>
          <a:endParaRPr lang="en-US" sz="800" i="0" kern="1200" dirty="0"/>
        </a:p>
      </dsp:txBody>
      <dsp:txXfrm>
        <a:off x="4387752" y="2321772"/>
        <a:ext cx="852706" cy="520790"/>
      </dsp:txXfrm>
    </dsp:sp>
    <dsp:sp modelId="{1068845D-F5B8-4DCD-8E37-05A4E47C0A71}">
      <dsp:nvSpPr>
        <dsp:cNvPr id="0" name=""/>
        <dsp:cNvSpPr/>
      </dsp:nvSpPr>
      <dsp:spPr>
        <a:xfrm>
          <a:off x="426091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4371550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Matrix-Matrix Multiplication</a:t>
          </a:r>
          <a:endParaRPr lang="en-US" sz="800" i="0" kern="1200" dirty="0"/>
        </a:p>
      </dsp:txBody>
      <dsp:txXfrm>
        <a:off x="4387752" y="3013265"/>
        <a:ext cx="852706" cy="520790"/>
      </dsp:txXfrm>
    </dsp:sp>
    <dsp:sp modelId="{84A02D01-D901-49A7-AA55-A2D7623D0B9E}">
      <dsp:nvSpPr>
        <dsp:cNvPr id="0" name=""/>
        <dsp:cNvSpPr/>
      </dsp:nvSpPr>
      <dsp:spPr>
        <a:xfrm>
          <a:off x="4260912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4371550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Norms</a:t>
          </a:r>
          <a:endParaRPr lang="en-US" sz="800" i="0" kern="1200" dirty="0"/>
        </a:p>
      </dsp:txBody>
      <dsp:txXfrm>
        <a:off x="4387752" y="3704757"/>
        <a:ext cx="852706" cy="520790"/>
      </dsp:txXfrm>
    </dsp:sp>
    <dsp:sp modelId="{F051A2A6-5854-4D26-A894-390520F3E79E}">
      <dsp:nvSpPr>
        <dsp:cNvPr id="0" name=""/>
        <dsp:cNvSpPr/>
      </dsp:nvSpPr>
      <dsp:spPr>
        <a:xfrm>
          <a:off x="4260912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4371550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More on Linear Algebra</a:t>
          </a:r>
          <a:endParaRPr lang="en-US" sz="800" i="0" kern="1200" dirty="0"/>
        </a:p>
      </dsp:txBody>
      <dsp:txXfrm>
        <a:off x="4387752" y="4396250"/>
        <a:ext cx="852706" cy="520790"/>
      </dsp:txXfrm>
    </dsp:sp>
    <dsp:sp modelId="{141C8125-0E03-481F-B78F-71E7ABA5C2AD}">
      <dsp:nvSpPr>
        <dsp:cNvPr id="0" name=""/>
        <dsp:cNvSpPr/>
      </dsp:nvSpPr>
      <dsp:spPr>
        <a:xfrm>
          <a:off x="5533258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Calculus</a:t>
          </a:r>
          <a:endParaRPr lang="en-US" sz="1200" kern="1200" dirty="0"/>
        </a:p>
      </dsp:txBody>
      <dsp:txXfrm>
        <a:off x="5549460" y="247294"/>
        <a:ext cx="1073984" cy="520790"/>
      </dsp:txXfrm>
    </dsp:sp>
    <dsp:sp modelId="{8918BBD5-FF38-4CE3-8A4B-66D1C2C71DDE}">
      <dsp:nvSpPr>
        <dsp:cNvPr id="0" name=""/>
        <dsp:cNvSpPr/>
      </dsp:nvSpPr>
      <dsp:spPr>
        <a:xfrm>
          <a:off x="5643897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575453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Derivatives and Differentiation</a:t>
          </a:r>
          <a:endParaRPr lang="en-US" sz="800" kern="1200" dirty="0"/>
        </a:p>
      </dsp:txBody>
      <dsp:txXfrm>
        <a:off x="5770738" y="938787"/>
        <a:ext cx="852706" cy="520790"/>
      </dsp:txXfrm>
    </dsp:sp>
    <dsp:sp modelId="{00064CBB-E916-401D-9A68-E3A7C2241785}">
      <dsp:nvSpPr>
        <dsp:cNvPr id="0" name=""/>
        <dsp:cNvSpPr/>
      </dsp:nvSpPr>
      <dsp:spPr>
        <a:xfrm>
          <a:off x="5643897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575453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Partial Derivatives</a:t>
          </a:r>
          <a:endParaRPr lang="en-US" sz="800" kern="1200" dirty="0"/>
        </a:p>
      </dsp:txBody>
      <dsp:txXfrm>
        <a:off x="5770738" y="1630279"/>
        <a:ext cx="852706" cy="520790"/>
      </dsp:txXfrm>
    </dsp:sp>
    <dsp:sp modelId="{A593B0F5-B6A2-4A6B-8352-1B96EDE66D74}">
      <dsp:nvSpPr>
        <dsp:cNvPr id="0" name=""/>
        <dsp:cNvSpPr/>
      </dsp:nvSpPr>
      <dsp:spPr>
        <a:xfrm>
          <a:off x="5643897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575453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Gradients</a:t>
          </a:r>
          <a:endParaRPr lang="en-US" sz="800" kern="1200" dirty="0"/>
        </a:p>
      </dsp:txBody>
      <dsp:txXfrm>
        <a:off x="5770738" y="2321772"/>
        <a:ext cx="852706" cy="520790"/>
      </dsp:txXfrm>
    </dsp:sp>
    <dsp:sp modelId="{D2A91938-28BF-4AED-8B5B-C9C8F96B1006}">
      <dsp:nvSpPr>
        <dsp:cNvPr id="0" name=""/>
        <dsp:cNvSpPr/>
      </dsp:nvSpPr>
      <dsp:spPr>
        <a:xfrm>
          <a:off x="5643897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20CC6-8F31-41ED-83FC-12BCF0927CD9}">
      <dsp:nvSpPr>
        <dsp:cNvPr id="0" name=""/>
        <dsp:cNvSpPr/>
      </dsp:nvSpPr>
      <dsp:spPr>
        <a:xfrm>
          <a:off x="5754536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Chain Rule</a:t>
          </a:r>
          <a:endParaRPr lang="en-US" sz="800" kern="1200" dirty="0"/>
        </a:p>
      </dsp:txBody>
      <dsp:txXfrm>
        <a:off x="5770738" y="3013265"/>
        <a:ext cx="852706" cy="520790"/>
      </dsp:txXfrm>
    </dsp:sp>
    <dsp:sp modelId="{AC38D8A0-9B22-4BE2-AF6F-344AADFE1D8E}">
      <dsp:nvSpPr>
        <dsp:cNvPr id="0" name=""/>
        <dsp:cNvSpPr/>
      </dsp:nvSpPr>
      <dsp:spPr>
        <a:xfrm>
          <a:off x="691624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Automatic Differentiation</a:t>
          </a:r>
          <a:endParaRPr lang="en-US" sz="1200" kern="1200" dirty="0"/>
        </a:p>
      </dsp:txBody>
      <dsp:txXfrm>
        <a:off x="6932445" y="247294"/>
        <a:ext cx="1073984" cy="520790"/>
      </dsp:txXfrm>
    </dsp:sp>
    <dsp:sp modelId="{8619D0CB-8D35-4D6B-8C3D-FF8B5E64CD5E}">
      <dsp:nvSpPr>
        <dsp:cNvPr id="0" name=""/>
        <dsp:cNvSpPr/>
      </dsp:nvSpPr>
      <dsp:spPr>
        <a:xfrm>
          <a:off x="702688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137521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 Simple Example</a:t>
          </a:r>
          <a:endParaRPr lang="en-US" sz="800" kern="1200" dirty="0"/>
        </a:p>
      </dsp:txBody>
      <dsp:txXfrm>
        <a:off x="7153723" y="938787"/>
        <a:ext cx="852706" cy="520790"/>
      </dsp:txXfrm>
    </dsp:sp>
    <dsp:sp modelId="{FA49079D-8B0A-441A-8F8A-847BFF271714}">
      <dsp:nvSpPr>
        <dsp:cNvPr id="0" name=""/>
        <dsp:cNvSpPr/>
      </dsp:nvSpPr>
      <dsp:spPr>
        <a:xfrm>
          <a:off x="702688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137521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Backward for Non-Scalar Variables</a:t>
          </a:r>
          <a:endParaRPr lang="en-US" sz="800" kern="1200" dirty="0"/>
        </a:p>
      </dsp:txBody>
      <dsp:txXfrm>
        <a:off x="7153723" y="1630279"/>
        <a:ext cx="852706" cy="520790"/>
      </dsp:txXfrm>
    </dsp:sp>
    <dsp:sp modelId="{F61E05E8-3A76-4877-8928-9040D03E3885}">
      <dsp:nvSpPr>
        <dsp:cNvPr id="0" name=""/>
        <dsp:cNvSpPr/>
      </dsp:nvSpPr>
      <dsp:spPr>
        <a:xfrm>
          <a:off x="702688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137521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Detaching Computation</a:t>
          </a:r>
          <a:endParaRPr lang="en-US" sz="800" kern="1200" dirty="0"/>
        </a:p>
      </dsp:txBody>
      <dsp:txXfrm>
        <a:off x="7153723" y="2321772"/>
        <a:ext cx="852706" cy="520790"/>
      </dsp:txXfrm>
    </dsp:sp>
    <dsp:sp modelId="{191D9A60-D480-491D-9D86-51FF5E137910}">
      <dsp:nvSpPr>
        <dsp:cNvPr id="0" name=""/>
        <dsp:cNvSpPr/>
      </dsp:nvSpPr>
      <dsp:spPr>
        <a:xfrm>
          <a:off x="702688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137521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Computing the Gradient of Python Control Flow</a:t>
          </a:r>
          <a:endParaRPr lang="en-US" sz="800" kern="1200" dirty="0"/>
        </a:p>
      </dsp:txBody>
      <dsp:txXfrm>
        <a:off x="7153723" y="3013265"/>
        <a:ext cx="852706" cy="520790"/>
      </dsp:txXfrm>
    </dsp:sp>
    <dsp:sp modelId="{4862EF85-1486-42B2-B3EA-FD8FF5BED2D2}">
      <dsp:nvSpPr>
        <dsp:cNvPr id="0" name=""/>
        <dsp:cNvSpPr/>
      </dsp:nvSpPr>
      <dsp:spPr>
        <a:xfrm>
          <a:off x="8299229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Probability</a:t>
          </a:r>
          <a:endParaRPr lang="en-US" sz="1200" kern="1200" dirty="0"/>
        </a:p>
      </dsp:txBody>
      <dsp:txXfrm>
        <a:off x="8315431" y="247294"/>
        <a:ext cx="1073984" cy="520790"/>
      </dsp:txXfrm>
    </dsp:sp>
    <dsp:sp modelId="{6730FFAB-5E5D-4BCC-914C-E40A5FB46761}">
      <dsp:nvSpPr>
        <dsp:cNvPr id="0" name=""/>
        <dsp:cNvSpPr/>
      </dsp:nvSpPr>
      <dsp:spPr>
        <a:xfrm>
          <a:off x="8409868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852050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Basic Probability Theory</a:t>
          </a:r>
          <a:endParaRPr lang="en-US" sz="800" kern="1200" dirty="0"/>
        </a:p>
      </dsp:txBody>
      <dsp:txXfrm>
        <a:off x="8536708" y="938787"/>
        <a:ext cx="852706" cy="520790"/>
      </dsp:txXfrm>
    </dsp:sp>
    <dsp:sp modelId="{6575D566-F2D2-43D3-B477-EF9B7C47C070}">
      <dsp:nvSpPr>
        <dsp:cNvPr id="0" name=""/>
        <dsp:cNvSpPr/>
      </dsp:nvSpPr>
      <dsp:spPr>
        <a:xfrm>
          <a:off x="8409868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852050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Dealing with Multiple Random Variables</a:t>
          </a:r>
          <a:endParaRPr lang="en-US" sz="800" kern="1200" dirty="0"/>
        </a:p>
      </dsp:txBody>
      <dsp:txXfrm>
        <a:off x="8536708" y="1630279"/>
        <a:ext cx="852706" cy="520790"/>
      </dsp:txXfrm>
    </dsp:sp>
    <dsp:sp modelId="{F0CC3BD1-C968-4454-B0FD-91E91DEF49D2}">
      <dsp:nvSpPr>
        <dsp:cNvPr id="0" name=""/>
        <dsp:cNvSpPr/>
      </dsp:nvSpPr>
      <dsp:spPr>
        <a:xfrm>
          <a:off x="8409868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852050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Expectation and Variance</a:t>
          </a:r>
          <a:endParaRPr lang="en-US" sz="800" kern="1200" dirty="0"/>
        </a:p>
      </dsp:txBody>
      <dsp:txXfrm>
        <a:off x="8536708" y="2321772"/>
        <a:ext cx="852706" cy="520790"/>
      </dsp:txXfrm>
    </dsp:sp>
    <dsp:sp modelId="{EB45E372-9F23-437E-8101-05E43BDE44B1}">
      <dsp:nvSpPr>
        <dsp:cNvPr id="0" name=""/>
        <dsp:cNvSpPr/>
      </dsp:nvSpPr>
      <dsp:spPr>
        <a:xfrm>
          <a:off x="9682214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Documentation</a:t>
          </a:r>
          <a:endParaRPr lang="en-US" sz="1200" kern="1200" dirty="0"/>
        </a:p>
      </dsp:txBody>
      <dsp:txXfrm>
        <a:off x="9698416" y="247294"/>
        <a:ext cx="1073984" cy="520790"/>
      </dsp:txXfrm>
    </dsp:sp>
    <dsp:sp modelId="{41604650-38C5-4BF6-B666-605532395DD6}">
      <dsp:nvSpPr>
        <dsp:cNvPr id="0" name=""/>
        <dsp:cNvSpPr/>
      </dsp:nvSpPr>
      <dsp:spPr>
        <a:xfrm>
          <a:off x="9792853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2209D-22CC-4C7A-9862-99A5A8E6300A}">
      <dsp:nvSpPr>
        <dsp:cNvPr id="0" name=""/>
        <dsp:cNvSpPr/>
      </dsp:nvSpPr>
      <dsp:spPr>
        <a:xfrm>
          <a:off x="9903492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All the Functions and Classes in a Module</a:t>
          </a:r>
          <a:endParaRPr lang="en-US" sz="800" kern="1200" dirty="0"/>
        </a:p>
      </dsp:txBody>
      <dsp:txXfrm>
        <a:off x="9919694" y="938787"/>
        <a:ext cx="852706" cy="520790"/>
      </dsp:txXfrm>
    </dsp:sp>
    <dsp:sp modelId="{0E5726F8-D07C-4950-B205-5C2BE2E0B734}">
      <dsp:nvSpPr>
        <dsp:cNvPr id="0" name=""/>
        <dsp:cNvSpPr/>
      </dsp:nvSpPr>
      <dsp:spPr>
        <a:xfrm>
          <a:off x="9792853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25BE4-A564-41C2-A751-448FC33DE65B}">
      <dsp:nvSpPr>
        <dsp:cNvPr id="0" name=""/>
        <dsp:cNvSpPr/>
      </dsp:nvSpPr>
      <dsp:spPr>
        <a:xfrm>
          <a:off x="9903492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the Usage of Specific Functions and Classes</a:t>
          </a:r>
          <a:endParaRPr lang="en-US" sz="800" kern="1200" dirty="0"/>
        </a:p>
      </dsp:txBody>
      <dsp:txXfrm>
        <a:off x="9919694" y="1630279"/>
        <a:ext cx="852706" cy="520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7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75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0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50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29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23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0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00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46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2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95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64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24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93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9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7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6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4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70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0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1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ensorflow.org/guide/tensor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thsisfun.com/algebra/matrix-multiplying.html" TargetMode="External"/><Relationship Id="rId5" Type="http://schemas.openxmlformats.org/officeDocument/2006/relationships/image" Target="../media/image14.gif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tk.net/learn/chapter1/6-transformations.html" TargetMode="Externa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Euclidean_distance" TargetMode="Externa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appendix-mathematics-for-deep-learning/geometry-linear-algebraic-op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2l.ai/chapter_references/zreferences.html#petersen-pedersen-ea-2008" TargetMode="External"/><Relationship Id="rId5" Type="http://schemas.openxmlformats.org/officeDocument/2006/relationships/hyperlink" Target="https://d2l.ai/chapter_references/zreferences.html#kolter-2008" TargetMode="External"/><Relationship Id="rId4" Type="http://schemas.openxmlformats.org/officeDocument/2006/relationships/hyperlink" Target="https://d2l.ai/chapter_references/zreferences.html#strang-1993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2:</a:t>
            </a:r>
          </a:p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Preliminaries</a:t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24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Linear Algebra</a:t>
            </a:r>
            <a:endParaRPr lang="en-US" sz="6000" b="1" dirty="0">
              <a:solidFill>
                <a:srgbClr val="2196F3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Vectors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629" y="2149155"/>
                <a:ext cx="11711026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When a tensor represents a vector (with precisely one axis), we can also access its length via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attribute.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shape is a tuple that lists the length (dimensionality) along each axis of the tensor.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For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tensors with just one axis, the shape has just one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element.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149155"/>
                <a:ext cx="11711026" cy="969496"/>
              </a:xfrm>
              <a:prstGeom prst="rect">
                <a:avLst/>
              </a:prstGeom>
              <a:blipFill>
                <a:blip r:embed="rId2"/>
                <a:stretch>
                  <a:fillRect l="-364" t="-3145" r="-208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33007" y="3221399"/>
            <a:ext cx="10872475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x.shape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3904287"/>
            <a:ext cx="952421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use the dimensionality of a </a:t>
            </a:r>
            <a:r>
              <a:rPr lang="en-GB" sz="1900" i="1" dirty="0">
                <a:solidFill>
                  <a:srgbClr val="002060"/>
                </a:solidFill>
              </a:rPr>
              <a:t>vector</a:t>
            </a:r>
            <a:r>
              <a:rPr lang="en-GB" sz="1900" dirty="0">
                <a:solidFill>
                  <a:srgbClr val="002060"/>
                </a:solidFill>
              </a:rPr>
              <a:t> or an </a:t>
            </a:r>
            <a:r>
              <a:rPr lang="en-GB" sz="1900" i="1" dirty="0">
                <a:solidFill>
                  <a:srgbClr val="002060"/>
                </a:solidFill>
              </a:rPr>
              <a:t>axis</a:t>
            </a:r>
            <a:r>
              <a:rPr lang="en-GB" sz="1900" dirty="0">
                <a:solidFill>
                  <a:srgbClr val="002060"/>
                </a:solidFill>
              </a:rPr>
              <a:t> to </a:t>
            </a:r>
            <a:r>
              <a:rPr lang="en-GB" sz="1900" dirty="0" smtClean="0">
                <a:solidFill>
                  <a:srgbClr val="002060"/>
                </a:solidFill>
              </a:rPr>
              <a:t>refer </a:t>
            </a:r>
            <a:r>
              <a:rPr lang="en-GB" sz="1900" dirty="0">
                <a:solidFill>
                  <a:srgbClr val="002060"/>
                </a:solidFill>
              </a:rPr>
              <a:t>to its </a:t>
            </a:r>
            <a:r>
              <a:rPr lang="en-GB" sz="1900" dirty="0" smtClean="0">
                <a:solidFill>
                  <a:srgbClr val="002060"/>
                </a:solidFill>
              </a:rPr>
              <a:t>length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i.e</a:t>
            </a:r>
            <a:r>
              <a:rPr lang="en-GB" sz="1900" dirty="0">
                <a:solidFill>
                  <a:srgbClr val="002060"/>
                </a:solidFill>
              </a:rPr>
              <a:t>., the number of elements of a vector or an axis.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use the dimensionality of a </a:t>
            </a:r>
            <a:r>
              <a:rPr lang="en-GB" sz="1900" i="1" dirty="0">
                <a:solidFill>
                  <a:srgbClr val="002060"/>
                </a:solidFill>
              </a:rPr>
              <a:t>tensor</a:t>
            </a:r>
            <a:r>
              <a:rPr lang="en-GB" sz="1900" dirty="0">
                <a:solidFill>
                  <a:srgbClr val="002060"/>
                </a:solidFill>
              </a:rPr>
              <a:t> to refer to the number of axes that a tensor has.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this sense, the dimensionality of some axis of a tensor will be the length of that axis.</a:t>
            </a:r>
          </a:p>
        </p:txBody>
      </p:sp>
    </p:spTree>
    <p:extLst>
      <p:ext uri="{BB962C8B-B14F-4D97-AF65-F5344CB8AC3E}">
        <p14:creationId xmlns:p14="http://schemas.microsoft.com/office/powerpoint/2010/main" val="14654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392206" y="3783919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11904221" cy="4409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Matrices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generalize vectors from order one to order two.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They are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represented in code as tensors with two axes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In math notation, we use  </a:t>
                </a:r>
                <a14:m>
                  <m:oMath xmlns:m="http://schemas.openxmlformats.org/officeDocument/2006/math">
                    <m:r>
                      <a:rPr lang="en-GB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to express that the matrix </a:t>
                </a:r>
                <a14:m>
                  <m:oMath xmlns:m="http://schemas.openxmlformats.org/officeDocument/2006/math">
                    <m:r>
                      <a:rPr lang="en-GB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consists of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rows and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columns of </a:t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>real-valued scalars.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illustrate any matrix </a:t>
                </a:r>
                <a14:m>
                  <m:oMath xmlns:m="http://schemas.openxmlformats.org/officeDocument/2006/math">
                    <m:r>
                      <a:rPr lang="en-GB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as a table, where each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belongs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row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column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b="1" dirty="0" smtClean="0">
                    <a:solidFill>
                      <a:srgbClr val="002060"/>
                    </a:solidFill>
                  </a:rPr>
                  <a:t>				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(2.3.2)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When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matrix has the same number of rows and columns, its shape becomes a square;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thus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it is called a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square matrix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We can create 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matrix by specifying a shape with two components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904221" cy="4409412"/>
              </a:xfrm>
              <a:prstGeom prst="rect">
                <a:avLst/>
              </a:prstGeom>
              <a:blipFill>
                <a:blip r:embed="rId3"/>
                <a:stretch>
                  <a:fillRect l="-358" t="-691" b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56726" y="5545233"/>
            <a:ext cx="11330474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.reshape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11994181" cy="4456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can access the scalar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a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(2.3.2)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by specifying the indices for the row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column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.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When we exchange a matrix’s rows and columns, the result is called the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transpose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of the matrix.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Formally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we signify a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’s transpose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if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9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Thus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the transpose of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(2.3.2)</a:t>
                </a:r>
                <a:r>
                  <a:rPr lang="en-GB" sz="1900" dirty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matrix: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b="1" dirty="0" smtClean="0">
                    <a:solidFill>
                      <a:srgbClr val="002060"/>
                    </a:solidFill>
                  </a:rPr>
                  <a:t>				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(2.3.3)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Now we access a matrix’s transpose in code.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994181" cy="4456605"/>
              </a:xfrm>
              <a:prstGeom prst="rect">
                <a:avLst/>
              </a:prstGeom>
              <a:blipFill>
                <a:blip r:embed="rId3"/>
                <a:stretch>
                  <a:fillRect l="-356" t="-547" b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62482" y="5492928"/>
            <a:ext cx="11330474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A.T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11904221" cy="499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As a special type of the square matrix,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a symmetric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equal to its transpose: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GB" sz="19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Here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we define a symmetric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When we exchange a matrix’s rows and columns, the result is called the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transpose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of the matrix.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Formally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we signify a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’s transpose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if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9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Thus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the transpose of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(2.3.2)</a:t>
                </a:r>
                <a:r>
                  <a:rPr lang="en-GB" sz="1900" dirty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matrix: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b="1" dirty="0" smtClean="0">
                    <a:solidFill>
                      <a:srgbClr val="002060"/>
                    </a:solidFill>
                  </a:rPr>
                  <a:t>				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(2.3.3)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Now we access a matrix’s transpose in code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Now we compare B with its transpose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904221" cy="4994188"/>
              </a:xfrm>
              <a:prstGeom prst="rect">
                <a:avLst/>
              </a:prstGeom>
              <a:blipFill>
                <a:blip r:embed="rId3"/>
                <a:stretch>
                  <a:fillRect l="-358" t="-610" b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9804" y="4857254"/>
            <a:ext cx="11330474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5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]])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804" y="6030511"/>
            <a:ext cx="11330474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B.T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376004" y="449161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10423366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Vectors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generalize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scalars, and matrices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generalize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vectors.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Tensors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(referring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algebraic objects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 are data structures with more axes.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They give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us a generic way of describing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-dimensional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arrays with an arbitrary number of axes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0423366" cy="969496"/>
              </a:xfrm>
              <a:prstGeom prst="rect">
                <a:avLst/>
              </a:prstGeom>
              <a:blipFill>
                <a:blip r:embed="rId3"/>
                <a:stretch>
                  <a:fillRect l="-409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423" y="2043150"/>
            <a:ext cx="7168896" cy="1883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1419"/>
          <a:stretch/>
        </p:blipFill>
        <p:spPr>
          <a:xfrm>
            <a:off x="2113093" y="3847036"/>
            <a:ext cx="7170866" cy="28952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48962" y="6488368"/>
            <a:ext cx="1499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hlinkClick r:id="rId6"/>
              </a:rPr>
              <a:t>Introduction to </a:t>
            </a:r>
            <a:r>
              <a:rPr lang="en-US" sz="1050" b="1" dirty="0" smtClean="0">
                <a:hlinkClick r:id="rId6"/>
              </a:rPr>
              <a:t>Tensors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2692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9015160" cy="700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Vectors, are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first-order tensors, and matrices are second-order tensors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Tensors indexing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mechanism (e.g.,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) is similar to that of matrices.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9015160" cy="700705"/>
              </a:xfrm>
              <a:prstGeom prst="rect">
                <a:avLst/>
              </a:prstGeom>
              <a:blipFill>
                <a:blip r:embed="rId3"/>
                <a:stretch>
                  <a:fillRect l="-473" t="-4348" b="-1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629" y="1993642"/>
                <a:ext cx="1208414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Tensors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are important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when we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work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with images, which arrive as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-dimensional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arrays with 3 axes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corresponding to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Height, Width, Channel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axis for stacking 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color</a:t>
                </a:r>
                <a:r>
                  <a:rPr lang="en-GB" sz="1900" dirty="0">
                    <a:solidFill>
                      <a:srgbClr val="002060"/>
                    </a:solidFill>
                  </a:rPr>
                  <a:t> channels (red, green, and blue).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993642"/>
                <a:ext cx="12084142" cy="677108"/>
              </a:xfrm>
              <a:prstGeom prst="rect">
                <a:avLst/>
              </a:prstGeom>
              <a:blipFill>
                <a:blip r:embed="rId4"/>
                <a:stretch>
                  <a:fillRect l="-353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3522804" y="2729183"/>
            <a:ext cx="3845269" cy="3052104"/>
            <a:chOff x="3522804" y="2729183"/>
            <a:chExt cx="3845269" cy="3052104"/>
          </a:xfrm>
        </p:grpSpPr>
        <p:pic>
          <p:nvPicPr>
            <p:cNvPr id="6148" name="Picture 4" descr="https://upload.wikimedia.org/wikipedia/commons/thumb/1/18/RGBLayers.svg/1024px-RGBLayers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3051" y="2729183"/>
              <a:ext cx="2579728" cy="2645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 flipH="1" flipV="1">
              <a:off x="4058816" y="2829836"/>
              <a:ext cx="9330" cy="254457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68146" y="5514370"/>
              <a:ext cx="2873829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120881" y="4889220"/>
              <a:ext cx="691898" cy="48519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522804" y="4091720"/>
              <a:ext cx="5453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Height</a:t>
              </a:r>
              <a:endParaRPr lang="en-US" sz="105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32389" y="5527371"/>
              <a:ext cx="5212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Width</a:t>
              </a:r>
              <a:endParaRPr lang="en-US" sz="105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78700" y="5120496"/>
              <a:ext cx="9893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Color channels</a:t>
              </a:r>
              <a:endParaRPr lang="en-US" sz="105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7858" y="5654918"/>
            <a:ext cx="43924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A basic tensor can be created as follows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5427" y="6111960"/>
            <a:ext cx="11199846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.reshape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380676" y="5195046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Basic Properties of Tensor Arithmetic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1186735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Given </a:t>
            </a:r>
            <a:r>
              <a:rPr lang="en-GB" sz="1900" dirty="0">
                <a:solidFill>
                  <a:srgbClr val="002060"/>
                </a:solidFill>
              </a:rPr>
              <a:t>any two tensors with the same shape, the result of any binary elementwise operation will be a tensor of </a:t>
            </a:r>
            <a:r>
              <a:rPr lang="en-GB" sz="1900" dirty="0" smtClean="0">
                <a:solidFill>
                  <a:srgbClr val="002060"/>
                </a:solidFill>
              </a:rPr>
              <a:t>that 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same </a:t>
            </a:r>
            <a:r>
              <a:rPr lang="en-GB" sz="1900" dirty="0">
                <a:solidFill>
                  <a:srgbClr val="002060"/>
                </a:solidFill>
              </a:rPr>
              <a:t>shape.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For </a:t>
            </a:r>
            <a:r>
              <a:rPr lang="en-GB" sz="1900" dirty="0">
                <a:solidFill>
                  <a:srgbClr val="002060"/>
                </a:solidFill>
              </a:rPr>
              <a:t>example, adding two matrices of the same shape performs elementwise addition over these two matrices.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0629" y="2967702"/>
                <a:ext cx="11904221" cy="2120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Specifically, elementwise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multiplication of two matrices is called their </a:t>
                </a:r>
                <a:r>
                  <a:rPr lang="en-GB" sz="1900" i="1" dirty="0" err="1">
                    <a:solidFill>
                      <a:srgbClr val="002060"/>
                    </a:solidFill>
                  </a:rPr>
                  <a:t>Hadamard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 product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(math notation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⊙).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Given matrix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whose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element of row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column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 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Hadamard</a:t>
                </a:r>
                <a:r>
                  <a:rPr lang="en-GB" sz="1900" dirty="0">
                    <a:solidFill>
                      <a:srgbClr val="002060"/>
                    </a:solidFill>
                  </a:rPr>
                  <a:t> product of matrices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900" b="1" dirty="0" smtClean="0">
                    <a:solidFill>
                      <a:srgbClr val="002060"/>
                    </a:solidFill>
                  </a:rPr>
                  <a:t/>
                </a:r>
                <a:br>
                  <a:rPr lang="en-US" sz="1900" b="1" dirty="0" smtClean="0">
                    <a:solidFill>
                      <a:srgbClr val="002060"/>
                    </a:solidFill>
                  </a:rPr>
                </a:br>
                <a:r>
                  <a:rPr lang="en-US" sz="1900" b="1" dirty="0" smtClean="0">
                    <a:solidFill>
                      <a:srgbClr val="002060"/>
                    </a:solidFill>
                  </a:rPr>
                  <a:t>	</a:t>
                </a:r>
              </a:p>
              <a:p>
                <a:r>
                  <a:rPr lang="en-GB" sz="1900" dirty="0" smtClean="0">
                    <a:solidFill>
                      <a:srgbClr val="002060"/>
                    </a:solidFill>
                  </a:rPr>
                  <a:t>			   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m:rPr>
                        <m:nor/>
                      </m:rPr>
                      <a:rPr lang="en-GB" sz="1900" dirty="0">
                        <a:solidFill>
                          <a:srgbClr val="002060"/>
                        </a:solidFill>
                      </a:rPr>
                      <m:t>⊙</m:t>
                    </m:r>
                    <m:r>
                      <m:rPr>
                        <m:nor/>
                      </m:rPr>
                      <a:rPr lang="en-US" sz="1900" b="1" i="0" dirty="0" smtClean="0">
                        <a:solidFill>
                          <a:srgbClr val="002060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sz="1900" b="0" i="0" dirty="0" smtClean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900" b="0" i="0" dirty="0" smtClean="0">
                        <a:solidFill>
                          <a:srgbClr val="002060"/>
                        </a:solidFill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(2.3.4)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967702"/>
                <a:ext cx="11904221" cy="2120645"/>
              </a:xfrm>
              <a:prstGeom prst="rect">
                <a:avLst/>
              </a:prstGeom>
              <a:blipFill>
                <a:blip r:embed="rId3"/>
                <a:stretch>
                  <a:fillRect l="-358" t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35427" y="2015818"/>
            <a:ext cx="11199846" cy="8309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20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.reshape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5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A.copy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A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5427" y="5340429"/>
            <a:ext cx="1119984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407867493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Basic Properties of Tensor Arithmetic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0629" y="2708999"/>
            <a:ext cx="91411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Multiplying or adding a tensor by a scalar also does not change the shape of the tensor,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where </a:t>
            </a:r>
            <a:r>
              <a:rPr lang="en-GB" sz="1900" dirty="0">
                <a:solidFill>
                  <a:srgbClr val="002060"/>
                </a:solidFill>
              </a:rPr>
              <a:t>each element of the operand tensor will be added or multiplied by the scalar.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5427" y="3418322"/>
            <a:ext cx="11199846" cy="8309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.reshape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.shape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758990" y="239709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Reduction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629" y="1477352"/>
                <a:ext cx="8744958" cy="99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mathematical notation, we express sums using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symbol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To express the sum of the elements in a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write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</m:e>
                    </m:nary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code, we can just call the function for calculating the sum.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477352"/>
                <a:ext cx="8744958" cy="993029"/>
              </a:xfrm>
              <a:prstGeom prst="rect">
                <a:avLst/>
              </a:prstGeom>
              <a:blipFill>
                <a:blip r:embed="rId3"/>
                <a:stretch>
                  <a:fillRect l="-488" t="-14724" b="-40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0629" y="3807452"/>
                <a:ext cx="10933442" cy="1003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can express sums over the elements of tensors of arbitrary shape.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For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example, the sum of the elements of 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could be written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1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9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US" sz="1900" b="1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By default, invoking the function for calculating the sum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reduces</a:t>
                </a:r>
                <a:r>
                  <a:rPr lang="en-GB" sz="1900" dirty="0">
                    <a:solidFill>
                      <a:srgbClr val="002060"/>
                    </a:solidFill>
                  </a:rPr>
                  <a:t> a tensor along all its axes to a scalar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807452"/>
                <a:ext cx="10933442" cy="1003608"/>
              </a:xfrm>
              <a:prstGeom prst="rect">
                <a:avLst/>
              </a:prstGeom>
              <a:blipFill>
                <a:blip r:embed="rId4"/>
                <a:stretch>
                  <a:fillRect l="-390" t="-16463" b="-3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35427" y="2530169"/>
            <a:ext cx="11199846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427" y="4840630"/>
            <a:ext cx="1119984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A.shape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Reduction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0628" y="1605992"/>
                <a:ext cx="12229053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specify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axes along which the tensor is reduced via summation.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Take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matrices as an example.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reduce the row dimension (axis 0) by summing up elements of all the rows, we specify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𝑎𝑥𝑖𝑠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when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invoking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function.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Since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input matrix reduces along axis 0 to generate the output vector, the dimension of axis 0 of the input is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lost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 the output shape.</a:t>
                </a:r>
                <a:endParaRPr lang="en-US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1605992"/>
                <a:ext cx="12229053" cy="1554272"/>
              </a:xfrm>
              <a:prstGeom prst="rect">
                <a:avLst/>
              </a:prstGeom>
              <a:blipFill>
                <a:blip r:embed="rId3"/>
                <a:stretch>
                  <a:fillRect l="-349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35427" y="3206040"/>
            <a:ext cx="11199846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A_sum_axis0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A_sum_axis0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A_sum_axis0.shape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0627" y="4175030"/>
                <a:ext cx="11067838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Specifying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𝑎𝑥𝑖𝑠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900" dirty="0">
                    <a:solidFill>
                      <a:srgbClr val="00B0F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will reduce the column dimension (axis 1) by summing up elements of all the columns.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Thus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the dimension of axis 1 of the input is lost in the output shape.</a:t>
                </a:r>
                <a:endParaRPr lang="en-US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7" y="4175030"/>
                <a:ext cx="11067838" cy="677108"/>
              </a:xfrm>
              <a:prstGeom prst="rect">
                <a:avLst/>
              </a:prstGeom>
              <a:blipFill>
                <a:blip r:embed="rId4"/>
                <a:stretch>
                  <a:fillRect l="-385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35427" y="4947098"/>
            <a:ext cx="11199846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A_sum_axis1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A_sum_axis1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A_sum_axis1.shape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3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Reduction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18402" y="1008835"/>
            <a:ext cx="115168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Reducing a matrix along both rows and columns via summation is equivalent to summing up all the elements of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matrix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3202" y="1744042"/>
            <a:ext cx="1119984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</a:t>
            </a:r>
            <a:r>
              <a:rPr lang="en-GB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Same as `</a:t>
            </a:r>
            <a:r>
              <a:rPr lang="en-GB" sz="1600" dirty="0" err="1">
                <a:solidFill>
                  <a:srgbClr val="75715E"/>
                </a:solidFill>
                <a:latin typeface="Courier New" panose="02070309020205020404" pitchFamily="49" charset="0"/>
              </a:rPr>
              <a:t>A.sum</a:t>
            </a:r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()`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402" y="2896732"/>
            <a:ext cx="850245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related quantity is the </a:t>
            </a:r>
            <a:r>
              <a:rPr lang="en-GB" sz="1900" i="1" dirty="0">
                <a:solidFill>
                  <a:srgbClr val="002060"/>
                </a:solidFill>
              </a:rPr>
              <a:t>mean</a:t>
            </a:r>
            <a:r>
              <a:rPr lang="en-GB" sz="1900" dirty="0">
                <a:solidFill>
                  <a:srgbClr val="002060"/>
                </a:solidFill>
              </a:rPr>
              <a:t>, which is also called the </a:t>
            </a:r>
            <a:r>
              <a:rPr lang="en-GB" sz="1900" i="1" dirty="0">
                <a:solidFill>
                  <a:srgbClr val="002060"/>
                </a:solidFill>
              </a:rPr>
              <a:t>average</a:t>
            </a:r>
            <a:r>
              <a:rPr lang="en-GB" sz="1900" dirty="0">
                <a:solidFill>
                  <a:srgbClr val="002060"/>
                </a:solidFill>
              </a:rPr>
              <a:t>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calculate the mean by dividing the sum by the total number of elements.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02" y="3639157"/>
            <a:ext cx="1119984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A.mean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A.size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402" y="4938040"/>
            <a:ext cx="90585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function for calculating the mean can also reduce a tensor along the specified axes.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3202" y="5414443"/>
            <a:ext cx="1119984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A.mean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A.shape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Reduction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18402" y="1008835"/>
            <a:ext cx="1189229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It </a:t>
            </a:r>
            <a:r>
              <a:rPr lang="en-GB" sz="1900" dirty="0">
                <a:solidFill>
                  <a:srgbClr val="002060"/>
                </a:solidFill>
              </a:rPr>
              <a:t>can be useful to keep the number of axes unchanged when invoking the function for calculating the sum or mean.</a:t>
            </a:r>
          </a:p>
        </p:txBody>
      </p:sp>
      <p:sp>
        <p:nvSpPr>
          <p:cNvPr id="8" name="Rectangle 7"/>
          <p:cNvSpPr/>
          <p:nvPr/>
        </p:nvSpPr>
        <p:spPr>
          <a:xfrm>
            <a:off x="423202" y="1458873"/>
            <a:ext cx="11199846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sum_A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sum_A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8402" y="2896732"/>
                <a:ext cx="10946266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ince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still keeps its two axes after summing each row, we can divide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with broadcasting.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2896732"/>
                <a:ext cx="10946266" cy="384721"/>
              </a:xfrm>
              <a:prstGeom prst="rect">
                <a:avLst/>
              </a:prstGeom>
              <a:blipFill>
                <a:blip r:embed="rId3"/>
                <a:stretch>
                  <a:fillRect l="-390" t="-7937" r="-501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23202" y="3377547"/>
            <a:ext cx="1119984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sum_A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8402" y="4620800"/>
                <a:ext cx="11976548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calculate the cumulative sum of elements of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along some axis, say axis=0 (row by row), we can call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𝑐𝑢𝑚𝑠𝑢𝑚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function</a:t>
                </a:r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function will not reduce the input tensor along any axis.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4620800"/>
                <a:ext cx="11976548" cy="969496"/>
              </a:xfrm>
              <a:prstGeom prst="rect">
                <a:avLst/>
              </a:prstGeom>
              <a:blipFill>
                <a:blip r:embed="rId4"/>
                <a:stretch>
                  <a:fillRect l="-356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23202" y="5689328"/>
            <a:ext cx="1119984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A.cumsum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786650" y="3112467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Dot Products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402" y="1008835"/>
                <a:ext cx="12152109" cy="705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Given two vectors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EG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their dot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product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⟨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⟩)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is a sum over the products of the elements at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same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position</a:t>
                </a:r>
                <a:r>
                  <a:rPr lang="en-GB" sz="1900" dirty="0">
                    <a:solidFill>
                      <a:srgbClr val="002060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008835"/>
                <a:ext cx="12152109" cy="705899"/>
              </a:xfrm>
              <a:prstGeom prst="rect">
                <a:avLst/>
              </a:prstGeom>
              <a:blipFill>
                <a:blip r:embed="rId3"/>
                <a:stretch>
                  <a:fillRect l="-351" t="-19828" b="-9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8402" y="2896732"/>
            <a:ext cx="120085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can do </a:t>
            </a:r>
            <a:r>
              <a:rPr lang="en-GB" sz="1900" dirty="0">
                <a:solidFill>
                  <a:srgbClr val="002060"/>
                </a:solidFill>
              </a:rPr>
              <a:t>the dot product of two vectors equivalently by performing an elementwise multiplication and then a sum: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02" y="3377547"/>
            <a:ext cx="1119984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8402" y="4396856"/>
                <a:ext cx="12203084" cy="215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Dot products are useful in a wide range of contexts.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For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example, given some set of values, denoted by a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and a set of weights denoted by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weighted sum of the values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according to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weights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could be expressed as the dot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product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1900" b="1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When the weights are non-negative and sum to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one,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dot product expresses a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weighted average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After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normalizing two vectors to have the unit length, the dot products express the cosine of the angle between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them.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4396856"/>
                <a:ext cx="12203084" cy="2152128"/>
              </a:xfrm>
              <a:prstGeom prst="rect">
                <a:avLst/>
              </a:prstGeom>
              <a:blipFill>
                <a:blip r:embed="rId4"/>
                <a:stretch>
                  <a:fillRect l="-350" t="-1416" b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23202" y="1810828"/>
            <a:ext cx="11199846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np.ones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np.dot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786650" y="3803959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Matrix-Vector Products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402" y="1008835"/>
                <a:ext cx="11904221" cy="4591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Given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and the 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defined and visualized in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(2.3.2)</a:t>
                </a:r>
                <a:r>
                  <a:rPr lang="en-GB" sz="1900" dirty="0">
                    <a:solidFill>
                      <a:srgbClr val="002060"/>
                    </a:solidFill>
                  </a:rPr>
                  <a:t> and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(2.3.1)</a:t>
                </a:r>
                <a:r>
                  <a:rPr lang="en-GB" sz="1900" dirty="0">
                    <a:solidFill>
                      <a:srgbClr val="002060"/>
                    </a:solidFill>
                  </a:rPr>
                  <a:t> respectively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endParaRPr lang="en-GB" sz="1900" b="1" dirty="0">
                  <a:solidFill>
                    <a:srgbClr val="002060"/>
                  </a:solidFill>
                </a:endParaRPr>
              </a:p>
              <a:p>
                <a:r>
                  <a:rPr lang="en-GB" sz="1900" b="1" dirty="0" smtClean="0">
                    <a:solidFill>
                      <a:srgbClr val="002060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 smtClean="0"/>
                                    <m:t>⊤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9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9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	(2.3.5)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where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row vector representing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row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the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 The matrix-vector product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column vector of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whose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element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the dot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product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    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sz="1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mr>
                          <m:mr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b="1" dirty="0" smtClean="0">
                    <a:solidFill>
                      <a:srgbClr val="002060"/>
                    </a:solidFill>
                  </a:rPr>
                  <a:t>						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(2.3.6)</a:t>
                </a:r>
                <a:endParaRPr lang="en-GB" sz="19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008835"/>
                <a:ext cx="11904221" cy="4591129"/>
              </a:xfrm>
              <a:prstGeom prst="rect">
                <a:avLst/>
              </a:prstGeom>
              <a:blipFill>
                <a:blip r:embed="rId3"/>
                <a:stretch>
                  <a:fillRect l="-461" t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8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265366" y="1709440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Matrix-Vector Products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402" y="1008835"/>
                <a:ext cx="11770658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can think of multiplication by a matrix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as a transformation that projects vectors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These transformations turn out to be remarkably useful.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For example: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w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represent rotations as multiplications by a square matrix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also use matrix-vector products to describe the most intensive calculations required when computing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each </a:t>
                </a:r>
                <a:r>
                  <a:rPr lang="en-GB" sz="1900" dirty="0">
                    <a:solidFill>
                      <a:srgbClr val="002060"/>
                    </a:solidFill>
                  </a:rPr>
                  <a:t>layer in a neural network given the values of the previous layer.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008835"/>
                <a:ext cx="11770658" cy="1846659"/>
              </a:xfrm>
              <a:prstGeom prst="rect">
                <a:avLst/>
              </a:prstGeom>
              <a:blipFill>
                <a:blip r:embed="rId3"/>
                <a:stretch>
                  <a:fillRect l="-363" t="-165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8402" y="3046018"/>
                <a:ext cx="11618758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Expressing matrix-vector products in code with tensors, we use the same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𝑑𝑜𝑡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function as for dot products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Note that the column dimension of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(its length along axis 1) must be the same as the dimension of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(its length).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3046018"/>
                <a:ext cx="11618758" cy="1554272"/>
              </a:xfrm>
              <a:prstGeom prst="rect">
                <a:avLst/>
              </a:prstGeom>
              <a:blipFill>
                <a:blip r:embed="rId4"/>
                <a:stretch>
                  <a:fillRect l="-367" t="-1961" r="-5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15072" y="3561575"/>
            <a:ext cx="11213507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A.shape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np.dot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6388" name="Picture 4" descr="How to Multiply Matr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608" y="4790814"/>
            <a:ext cx="6300008" cy="155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07469" y="6408382"/>
            <a:ext cx="2544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6"/>
              </a:rPr>
              <a:t>Dot product between a vector and a matrix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146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764534" y="4495452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Matrix-Matrix Multiplication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402" y="1008835"/>
                <a:ext cx="11904221" cy="2394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Say that we have two matrices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b="1" dirty="0" smtClean="0">
                    <a:solidFill>
                      <a:srgbClr val="002060"/>
                    </a:solidFill>
                  </a:rPr>
                  <a:t>  		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(2.3.7)</a:t>
                </a:r>
              </a:p>
              <a:p>
                <a:endParaRPr lang="en-GB" sz="1900" b="1" dirty="0">
                  <a:solidFill>
                    <a:srgbClr val="002060"/>
                  </a:solidFill>
                </a:endParaRPr>
              </a:p>
              <a:p>
                <a:endParaRPr lang="en-GB" sz="19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008835"/>
                <a:ext cx="11904221" cy="2394695"/>
              </a:xfrm>
              <a:prstGeom prst="rect">
                <a:avLst/>
              </a:prstGeom>
              <a:blipFill>
                <a:blip r:embed="rId3"/>
                <a:stretch>
                  <a:fillRect l="-358"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8402" y="2887395"/>
                <a:ext cx="11904221" cy="2010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To produce the matrix product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it is easiest to think of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 terms of its row vectors and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 terms of its </a:t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column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vectors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</a:t>
                </a:r>
                <a:r>
                  <a:rPr lang="en-US" sz="19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1900"/>
                                    <m:t>⊤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1900"/>
                                    <m:t>⊤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1900"/>
                                    <m:t>⊤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(2.3.8)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2887395"/>
                <a:ext cx="11904221" cy="2010166"/>
              </a:xfrm>
              <a:prstGeom prst="rect">
                <a:avLst/>
              </a:prstGeom>
              <a:blipFill>
                <a:blip r:embed="rId4"/>
                <a:stretch>
                  <a:fillRect l="-358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8402" y="4904578"/>
                <a:ext cx="11904221" cy="2102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Then the matrix product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produced as we simply compute each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as the dot product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9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9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b="1" dirty="0" smtClean="0">
                    <a:solidFill>
                      <a:srgbClr val="002060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(2.3.9)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endParaRPr lang="en-GB" sz="19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4904578"/>
                <a:ext cx="11904221" cy="2102242"/>
              </a:xfrm>
              <a:prstGeom prst="rect">
                <a:avLst/>
              </a:prstGeom>
              <a:blipFill>
                <a:blip r:embed="rId5"/>
                <a:stretch>
                  <a:fillRect l="-358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1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Matrix-Matrix Multiplication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402" y="1484697"/>
                <a:ext cx="1101250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We can think of the matrix-matrix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multiplication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performing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matrix-vector products and stitching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results together to form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matrix.</a:t>
                </a:r>
                <a:endParaRPr lang="en-GB" sz="19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484697"/>
                <a:ext cx="11012502" cy="677108"/>
              </a:xfrm>
              <a:prstGeom prst="rect">
                <a:avLst/>
              </a:prstGeom>
              <a:blipFill>
                <a:blip r:embed="rId3"/>
                <a:stretch>
                  <a:fillRect l="-387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 descr="Transformations - Open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34" y="2311206"/>
            <a:ext cx="9342988" cy="19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13241" y="4291603"/>
            <a:ext cx="1736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5"/>
              </a:rPr>
              <a:t>Matrix-Matrix Multiplication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118402" y="4660215"/>
            <a:ext cx="73770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the following snippet, we perform matrix multiplication on </a:t>
            </a:r>
            <a:r>
              <a:rPr lang="en-GB" sz="1900" b="1" dirty="0">
                <a:solidFill>
                  <a:srgbClr val="002060"/>
                </a:solidFill>
              </a:rPr>
              <a:t>A</a:t>
            </a:r>
            <a:r>
              <a:rPr lang="en-GB" sz="1900" dirty="0">
                <a:solidFill>
                  <a:srgbClr val="002060"/>
                </a:solidFill>
              </a:rPr>
              <a:t> and </a:t>
            </a:r>
            <a:r>
              <a:rPr lang="en-GB" sz="1900" b="1" dirty="0">
                <a:solidFill>
                  <a:srgbClr val="002060"/>
                </a:solidFill>
              </a:rPr>
              <a:t>B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  <a:endParaRPr lang="en-GB" sz="19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530" y="5159632"/>
            <a:ext cx="11028783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np.ones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shape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np.dot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763661" y="5186945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Norms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402" y="1008835"/>
                <a:ext cx="12027652" cy="5062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Some of the most useful operators in linear algebra are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norms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 of a vector tells us how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big</a:t>
                </a:r>
                <a:r>
                  <a:rPr lang="en-GB" sz="1900" dirty="0">
                    <a:solidFill>
                      <a:srgbClr val="002060"/>
                    </a:solidFill>
                  </a:rPr>
                  <a:t> a vector is.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notion of size under consideration here concerns not dimensionality but rather the magnitude of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components.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A </a:t>
                </a:r>
                <a:r>
                  <a:rPr lang="en-GB" sz="1900" dirty="0">
                    <a:solidFill>
                      <a:srgbClr val="002060"/>
                    </a:solidFill>
                  </a:rPr>
                  <a:t>vector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norm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a 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that maps a vector to a scalar, satisfying a handful of properties. Given any 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If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we scale all the elements of a vector by a constant factor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its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 also scales by the absolute value of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same constant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factor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	</a:t>
                </a:r>
              </a:p>
              <a:p>
                <a:pPr lvl="2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						(2.3.10)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triangle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inequality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lvl="8"/>
                <a:r>
                  <a:rPr lang="en-GB" sz="1900" dirty="0" smtClean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(2.3.11)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 must be non-negative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lvl="8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	(2.3.12)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smallest norm is achieved and only achieved by a vector consisting of all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zeros:</a:t>
                </a:r>
              </a:p>
              <a:p>
                <a:pPr lvl="1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(2.3.13)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008835"/>
                <a:ext cx="12027652" cy="5062924"/>
              </a:xfrm>
              <a:prstGeom prst="rect">
                <a:avLst/>
              </a:prstGeom>
              <a:blipFill>
                <a:blip r:embed="rId3"/>
                <a:stretch>
                  <a:fillRect l="-355" t="-602" b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2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Norms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402" y="1008835"/>
                <a:ext cx="12027652" cy="5073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Euclidean distance is a norm: specifically it is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Suppose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that the elements in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-dimensional </a:t>
                </a:r>
                <a:r>
                  <a:rPr lang="en-GB" sz="1900" dirty="0">
                    <a:solidFill>
                      <a:srgbClr val="002060"/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  The L2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 of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the square root of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sum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the squares of the vector elements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	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19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	(2.3.14)</a:t>
                </a: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code, we can calculate the  L2  norm of a vector as follows.</a:t>
                </a:r>
              </a:p>
              <a:p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008835"/>
                <a:ext cx="12027652" cy="5073184"/>
              </a:xfrm>
              <a:prstGeom prst="rect">
                <a:avLst/>
              </a:prstGeom>
              <a:blipFill>
                <a:blip r:embed="rId3"/>
                <a:stretch>
                  <a:fillRect l="-355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2" name="Picture 2" descr="https://upload.wikimedia.org/wikipedia/commons/thumb/5/55/Euclidean_distance_2d.svg/1280px-Euclidean_distance_2d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548" y="1417198"/>
            <a:ext cx="3087942" cy="212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79771" y="3537676"/>
            <a:ext cx="14814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5"/>
              </a:rPr>
              <a:t>Euclidean distance in R</a:t>
            </a:r>
            <a:r>
              <a:rPr lang="en-US" sz="1050" baseline="30000" dirty="0">
                <a:hlinkClick r:id="rId5"/>
              </a:rPr>
              <a:t>2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541176" y="5789631"/>
            <a:ext cx="11504645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u </a:t>
            </a:r>
            <a:r>
              <a:rPr lang="pl-PL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np.array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pl-PL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pl-PL" sz="1600" dirty="0">
                <a:solidFill>
                  <a:srgbClr val="AE81FF"/>
                </a:solidFill>
                <a:latin typeface="Courier New" panose="02070309020205020404" pitchFamily="49" charset="0"/>
              </a:rPr>
              <a:t>-4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pl-PL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np.linalg.norm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u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pl-PL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4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Norms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8402" y="1008835"/>
                <a:ext cx="12027652" cy="1847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Another form of norms is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norm, which is expressed as the sum of the absolute values of the vector elements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19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	(2.3.15)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900" b="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norm is less influenced by outliers than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norm.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To calculate the  L1  norm, we compose the absolute value function with a sum over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elements.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008835"/>
                <a:ext cx="12027652" cy="1847685"/>
              </a:xfrm>
              <a:prstGeom prst="rect">
                <a:avLst/>
              </a:prstGeom>
              <a:blipFill>
                <a:blip r:embed="rId3"/>
                <a:stretch>
                  <a:fillRect l="-355" t="-1645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93551" y="2898704"/>
            <a:ext cx="11504645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abs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u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2174" y="3456760"/>
                <a:ext cx="12027652" cy="113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Both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 and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 are special cases of the more general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𝐿𝑝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9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9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9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9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(2.3.16)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4" y="3456760"/>
                <a:ext cx="12027652" cy="1136080"/>
              </a:xfrm>
              <a:prstGeom prst="rect">
                <a:avLst/>
              </a:prstGeom>
              <a:blipFill>
                <a:blip r:embed="rId4"/>
                <a:stretch>
                  <a:fillRect l="-355" t="-2688" b="-6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2174" y="4710557"/>
                <a:ext cx="12027652" cy="1272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i="1" dirty="0" err="1">
                    <a:solidFill>
                      <a:srgbClr val="002060"/>
                    </a:solidFill>
                  </a:rPr>
                  <a:t>Frobenius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 norm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of a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square root of the sum of the squares of the matrix elements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lvl="3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19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rad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(2.3.17)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4" y="4710557"/>
                <a:ext cx="12027652" cy="1272143"/>
              </a:xfrm>
              <a:prstGeom prst="rect">
                <a:avLst/>
              </a:prstGeom>
              <a:blipFill>
                <a:blip r:embed="rId5"/>
                <a:stretch>
                  <a:fillRect l="-355" t="-2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1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Norms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493551" y="2970128"/>
            <a:ext cx="11504645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np.linalg.norm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np.ones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9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8402" y="1666060"/>
                <a:ext cx="8057206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Frobenius</a:t>
                </a:r>
                <a:r>
                  <a:rPr lang="en-GB" sz="1900" dirty="0">
                    <a:solidFill>
                      <a:srgbClr val="002060"/>
                    </a:solidFill>
                  </a:rPr>
                  <a:t> norm satisfies all the properties of vector norms.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behaves as if it were 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 of a matrix-shaped vector.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lvl="1"/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Invoking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following function will calculate 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Frobenius</a:t>
                </a:r>
                <a:r>
                  <a:rPr lang="en-GB" sz="1900" dirty="0">
                    <a:solidFill>
                      <a:srgbClr val="002060"/>
                    </a:solidFill>
                  </a:rPr>
                  <a:t> norm of a matrix.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666060"/>
                <a:ext cx="8057206" cy="1261884"/>
              </a:xfrm>
              <a:prstGeom prst="rect">
                <a:avLst/>
              </a:prstGeom>
              <a:blipFill>
                <a:blip r:embed="rId3"/>
                <a:stretch>
                  <a:fillRect l="-530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18402" y="3643254"/>
            <a:ext cx="1185343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i="1" dirty="0" smtClean="0">
                <a:solidFill>
                  <a:srgbClr val="002060"/>
                </a:solidFill>
              </a:rPr>
              <a:t>Why norms are useful?</a:t>
            </a:r>
            <a:endParaRPr lang="en-GB" sz="1900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deep learning, we are often trying to solve optimization </a:t>
            </a:r>
            <a:r>
              <a:rPr lang="en-GB" sz="1900" dirty="0" smtClean="0">
                <a:solidFill>
                  <a:srgbClr val="002060"/>
                </a:solidFill>
              </a:rPr>
              <a:t>problem</a:t>
            </a:r>
            <a:r>
              <a:rPr lang="en-GB" sz="1900" dirty="0">
                <a:solidFill>
                  <a:srgbClr val="002060"/>
                </a:solidFill>
              </a:rPr>
              <a:t>s.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rgbClr val="FB8072"/>
                </a:solidFill>
              </a:rPr>
              <a:t>Optimization: maximize the probability assigned to observed data; minimize the distance between predictions </a:t>
            </a:r>
            <a:br>
              <a:rPr lang="en-GB" dirty="0">
                <a:solidFill>
                  <a:srgbClr val="FB8072"/>
                </a:solidFill>
              </a:rPr>
            </a:br>
            <a:r>
              <a:rPr lang="en-GB" dirty="0">
                <a:solidFill>
                  <a:srgbClr val="FB8072"/>
                </a:solidFill>
              </a:rPr>
              <a:t>and the ground-truth observations.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900" dirty="0">
                <a:solidFill>
                  <a:srgbClr val="002060"/>
                </a:solidFill>
              </a:rPr>
              <a:t>Assign vector representations to items (like words, products, or news articles) such that the distance between </a:t>
            </a:r>
            <a:br>
              <a:rPr lang="en-GB" sz="1900" dirty="0">
                <a:solidFill>
                  <a:srgbClr val="002060"/>
                </a:solidFill>
              </a:rPr>
            </a:br>
            <a:r>
              <a:rPr lang="en-GB" sz="1900" dirty="0">
                <a:solidFill>
                  <a:srgbClr val="002060"/>
                </a:solidFill>
              </a:rPr>
              <a:t>similar items is minimized, and the distance between dissimilar items is maximized.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900" dirty="0">
                <a:solidFill>
                  <a:srgbClr val="002060"/>
                </a:solidFill>
              </a:rPr>
              <a:t>The objectives are expressed as norms.</a:t>
            </a:r>
          </a:p>
          <a:p>
            <a:pPr lvl="1"/>
            <a:endParaRPr lang="en-GB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763661" y="5878437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Linear Algebra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744887" y="3449412"/>
            <a:ext cx="107819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W</a:t>
            </a:r>
            <a:r>
              <a:rPr lang="en-GB" sz="1900" b="1" dirty="0" smtClean="0">
                <a:solidFill>
                  <a:srgbClr val="002060"/>
                </a:solidFill>
              </a:rPr>
              <a:t>e </a:t>
            </a:r>
            <a:r>
              <a:rPr lang="en-GB" sz="1900" b="1" dirty="0">
                <a:solidFill>
                  <a:srgbClr val="002060"/>
                </a:solidFill>
              </a:rPr>
              <a:t>introduce the basic mathematical objects, arithmetic, and operations in linear algebra, expressing </a:t>
            </a:r>
            <a:r>
              <a:rPr lang="en-GB" sz="1900" b="1" dirty="0" smtClean="0">
                <a:solidFill>
                  <a:srgbClr val="002060"/>
                </a:solidFill>
              </a:rPr>
              <a:t/>
            </a:r>
            <a:br>
              <a:rPr lang="en-GB" sz="1900" b="1" dirty="0" smtClean="0">
                <a:solidFill>
                  <a:srgbClr val="002060"/>
                </a:solidFill>
              </a:rPr>
            </a:br>
            <a:r>
              <a:rPr lang="en-GB" sz="1900" b="1" dirty="0" smtClean="0">
                <a:solidFill>
                  <a:srgbClr val="002060"/>
                </a:solidFill>
              </a:rPr>
              <a:t>each </a:t>
            </a:r>
            <a:r>
              <a:rPr lang="en-GB" sz="1900" b="1" dirty="0">
                <a:solidFill>
                  <a:srgbClr val="002060"/>
                </a:solidFill>
              </a:rPr>
              <a:t>of them through mathematical notation and the corresponding implementation in code.</a:t>
            </a:r>
            <a:endParaRPr lang="en-US" sz="19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Norms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18402" y="2744336"/>
            <a:ext cx="12023228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There are entire subfields of machine learning that focus on using matrix decompositions and their generalizations </a:t>
            </a:r>
            <a:r>
              <a:rPr lang="en-GB" sz="1900" dirty="0" smtClean="0">
                <a:solidFill>
                  <a:srgbClr val="002060"/>
                </a:solidFill>
              </a:rPr>
              <a:t>to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high-order </a:t>
            </a:r>
            <a:r>
              <a:rPr lang="en-GB" sz="1900" dirty="0">
                <a:solidFill>
                  <a:srgbClr val="002060"/>
                </a:solidFill>
              </a:rPr>
              <a:t>tensors to discover structure in datasets and solve prediction problems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If you are eager to learn more about linear algebra, you may refer to either the online appendix on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  <a:hlinkClick r:id="rId3"/>
              </a:rPr>
              <a:t>linear </a:t>
            </a:r>
            <a:r>
              <a:rPr lang="en-GB" sz="1900" dirty="0">
                <a:solidFill>
                  <a:srgbClr val="002060"/>
                </a:solidFill>
                <a:hlinkClick r:id="rId3"/>
              </a:rPr>
              <a:t>algebraic operations </a:t>
            </a:r>
            <a:r>
              <a:rPr lang="en-GB" sz="1900" dirty="0">
                <a:solidFill>
                  <a:srgbClr val="002060"/>
                </a:solidFill>
              </a:rPr>
              <a:t>or other excellent resources </a:t>
            </a:r>
            <a:r>
              <a:rPr lang="en-GB" sz="1900" dirty="0" smtClean="0">
                <a:solidFill>
                  <a:srgbClr val="002060"/>
                </a:solidFill>
                <a:hlinkClick r:id="rId4"/>
              </a:rPr>
              <a:t>[</a:t>
            </a:r>
            <a:r>
              <a:rPr lang="en-GB" sz="1900" dirty="0" err="1" smtClean="0">
                <a:solidFill>
                  <a:srgbClr val="002060"/>
                </a:solidFill>
                <a:hlinkClick r:id="rId4"/>
              </a:rPr>
              <a:t>Strang</a:t>
            </a:r>
            <a:r>
              <a:rPr lang="en-GB" sz="1900" dirty="0" smtClean="0">
                <a:solidFill>
                  <a:srgbClr val="002060"/>
                </a:solidFill>
                <a:hlinkClick r:id="rId4"/>
              </a:rPr>
              <a:t>, 1993]</a:t>
            </a:r>
            <a:r>
              <a:rPr lang="en-GB" sz="1900" dirty="0" smtClean="0">
                <a:solidFill>
                  <a:srgbClr val="002060"/>
                </a:solidFill>
                <a:hlinkClick r:id="rId5"/>
              </a:rPr>
              <a:t>[</a:t>
            </a:r>
            <a:r>
              <a:rPr lang="en-GB" sz="1900" dirty="0" err="1">
                <a:solidFill>
                  <a:srgbClr val="002060"/>
                </a:solidFill>
                <a:hlinkClick r:id="rId5"/>
              </a:rPr>
              <a:t>Kolter</a:t>
            </a:r>
            <a:r>
              <a:rPr lang="en-GB" sz="1900" dirty="0">
                <a:solidFill>
                  <a:srgbClr val="002060"/>
                </a:solidFill>
                <a:hlinkClick r:id="rId5"/>
              </a:rPr>
              <a:t>, 2008]</a:t>
            </a:r>
            <a:r>
              <a:rPr lang="en-GB" sz="1900" dirty="0">
                <a:solidFill>
                  <a:srgbClr val="002060"/>
                </a:solidFill>
                <a:hlinkClick r:id="rId6"/>
              </a:rPr>
              <a:t>[Petersen et al., 2008</a:t>
            </a:r>
            <a:r>
              <a:rPr lang="en-GB" sz="1900" dirty="0" smtClean="0">
                <a:solidFill>
                  <a:srgbClr val="002060"/>
                </a:solidFill>
                <a:hlinkClick r:id="rId6"/>
              </a:rPr>
              <a:t>]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Summary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18402" y="1783285"/>
            <a:ext cx="12128833" cy="3893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Scalars, vectors, matrices, and tensors are basic mathematical objects in linear algebra.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Vectors generalize scalars, and matrices generalize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Scalars, vectors, matrices, and tensors have zero, one, two, and an arbitrary number of axes,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tensor can be reduced along the specified axes by sum and mean.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Elementwise multiplication of two matrices is called their </a:t>
            </a:r>
            <a:r>
              <a:rPr lang="en-GB" sz="1900" dirty="0" err="1">
                <a:solidFill>
                  <a:srgbClr val="002060"/>
                </a:solidFill>
              </a:rPr>
              <a:t>Hadamard</a:t>
            </a:r>
            <a:r>
              <a:rPr lang="en-GB" sz="1900" dirty="0">
                <a:solidFill>
                  <a:srgbClr val="002060"/>
                </a:solidFill>
              </a:rPr>
              <a:t> product. It is different from matrix multiplication.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deep learning, we often work with norms such as the  L1  norm, the  L2  norm, and the </a:t>
            </a:r>
            <a:r>
              <a:rPr lang="en-GB" sz="1900" dirty="0" err="1">
                <a:solidFill>
                  <a:srgbClr val="002060"/>
                </a:solidFill>
              </a:rPr>
              <a:t>Frobenius</a:t>
            </a:r>
            <a:r>
              <a:rPr lang="en-GB" sz="1900" dirty="0">
                <a:solidFill>
                  <a:srgbClr val="002060"/>
                </a:solidFill>
              </a:rPr>
              <a:t> norm.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can perform a variety of operations over scalars, vectors, matrices, and tensors.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376004" y="2395948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Scalars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9" y="1747937"/>
            <a:ext cx="668933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call values consisting of just one numerical quantity </a:t>
            </a:r>
            <a:r>
              <a:rPr lang="en-GB" sz="1900" i="1" dirty="0">
                <a:solidFill>
                  <a:srgbClr val="002060"/>
                </a:solidFill>
              </a:rPr>
              <a:t>scalars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ar-EG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i="1" dirty="0" smtClean="0">
                <a:solidFill>
                  <a:srgbClr val="002060"/>
                </a:solidFill>
              </a:rPr>
              <a:t>Variables </a:t>
            </a:r>
            <a:r>
              <a:rPr lang="en-US" sz="1900" dirty="0" smtClean="0">
                <a:solidFill>
                  <a:srgbClr val="002060"/>
                </a:solidFill>
              </a:rPr>
              <a:t>are placeholders for unknown scalars.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scalar is represented by a tensor with just one element</a:t>
            </a:r>
            <a:r>
              <a:rPr lang="en-GB" sz="1900" i="1" dirty="0">
                <a:solidFill>
                  <a:srgbClr val="002060"/>
                </a:solidFill>
              </a:rPr>
              <a:t>.</a:t>
            </a:r>
            <a:endParaRPr lang="en-US" sz="1900" i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095" y="3424337"/>
            <a:ext cx="96763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the next snippet, we instantiate two scalars and perform </a:t>
            </a:r>
            <a:r>
              <a:rPr lang="en-GB" sz="1900" dirty="0" smtClean="0">
                <a:solidFill>
                  <a:srgbClr val="002060"/>
                </a:solidFill>
              </a:rPr>
              <a:t>arithmetic </a:t>
            </a:r>
            <a:r>
              <a:rPr lang="en-GB" sz="1900" dirty="0">
                <a:solidFill>
                  <a:srgbClr val="002060"/>
                </a:solidFill>
              </a:rPr>
              <a:t>operations with </a:t>
            </a:r>
            <a:r>
              <a:rPr lang="en-GB" sz="1900" dirty="0" smtClean="0">
                <a:solidFill>
                  <a:srgbClr val="002060"/>
                </a:solidFill>
              </a:rPr>
              <a:t>them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01541" y="3854242"/>
            <a:ext cx="10872475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npx</a:t>
            </a:r>
            <a:endParaRPr lang="en-GB" sz="1600" dirty="0" smtClean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npx.set_np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E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3.0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2.0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**</a:t>
            </a:r>
            <a:r>
              <a:rPr lang="es-ES" sz="16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endParaRPr lang="es-E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 "/>
                </a:rPr>
                <a:t>Reading the Dataset</a:t>
              </a:r>
              <a:endParaRPr lang="en-US" sz="800" kern="1200" dirty="0">
                <a:latin typeface="Calibri "/>
              </a:endParaRPr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364547" y="3112467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Vectors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809099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You can think of a vector as simply a list of scalar values.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call these values the elements (entries or components) of the vector.</a:t>
            </a:r>
            <a:endParaRPr lang="en-US" sz="1900" i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095" y="2677887"/>
            <a:ext cx="1159945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When our vectors represent examples from our dataset, their values hold some real-world significance.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For </a:t>
            </a:r>
            <a:r>
              <a:rPr lang="en-GB" sz="1900" dirty="0">
                <a:solidFill>
                  <a:srgbClr val="002060"/>
                </a:solidFill>
              </a:rPr>
              <a:t>example, if we were training a model to predict the risk that a loan defaults, </a:t>
            </a: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associate each </a:t>
            </a:r>
            <a:r>
              <a:rPr lang="en-GB" sz="1900" dirty="0" smtClean="0">
                <a:solidFill>
                  <a:srgbClr val="002060"/>
                </a:solidFill>
              </a:rPr>
              <a:t>applicant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with </a:t>
            </a:r>
            <a:r>
              <a:rPr lang="en-GB" sz="1900" dirty="0">
                <a:solidFill>
                  <a:srgbClr val="002060"/>
                </a:solidFill>
              </a:rPr>
              <a:t>a vector whose components correspond to their income, length of employment, number of previous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defaults</a:t>
            </a:r>
            <a:r>
              <a:rPr lang="en-GB" sz="1900" dirty="0">
                <a:solidFill>
                  <a:srgbClr val="002060"/>
                </a:solidFill>
              </a:rPr>
              <a:t>, and other factors.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991" y="5277698"/>
            <a:ext cx="10872475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474" y="4491136"/>
            <a:ext cx="904189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work with vectors via one-dimensional tensors.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Tensors </a:t>
            </a:r>
            <a:r>
              <a:rPr lang="en-GB" sz="1900" dirty="0">
                <a:solidFill>
                  <a:srgbClr val="002060"/>
                </a:solidFill>
              </a:rPr>
              <a:t>can have arbitrary lengths, subject to the memory limits of your machine.</a:t>
            </a:r>
          </a:p>
        </p:txBody>
      </p:sp>
    </p:spTree>
    <p:extLst>
      <p:ext uri="{BB962C8B-B14F-4D97-AF65-F5344CB8AC3E}">
        <p14:creationId xmlns:p14="http://schemas.microsoft.com/office/powerpoint/2010/main" val="2128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Vectors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11917686" cy="2933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can refer to any element of a vector by using a subscript.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For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example, we can refer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element of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math, a 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can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be written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</a:t>
                </a: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r>
                  <a:rPr lang="ar-EG" sz="1900" dirty="0">
                    <a:solidFill>
                      <a:srgbClr val="002060"/>
                    </a:solidFill>
                  </a:rPr>
                  <a:t>	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EG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                                                                                                         (2.3.1)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   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 are elements of the vector.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code, we access any element by indexing into the tensor.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917686" cy="2933111"/>
              </a:xfrm>
              <a:prstGeom prst="rect">
                <a:avLst/>
              </a:prstGeom>
              <a:blipFill>
                <a:blip r:embed="rId2"/>
                <a:stretch>
                  <a:fillRect l="-358" t="-1040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33007" y="3969434"/>
            <a:ext cx="10872475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[3]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0629" y="4557428"/>
                <a:ext cx="877855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length of a vector is commonly called the dimension of the vector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W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access the length of a tensor by calling Python’s built-in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()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function.</a:t>
                </a:r>
                <a:endParaRPr lang="ar-EG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557428"/>
                <a:ext cx="8778557" cy="677108"/>
              </a:xfrm>
              <a:prstGeom prst="rect">
                <a:avLst/>
              </a:prstGeom>
              <a:blipFill>
                <a:blip r:embed="rId3"/>
                <a:stretch>
                  <a:fillRect l="-486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33007" y="5314699"/>
            <a:ext cx="10872475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7976</TotalTime>
  <Words>2971</Words>
  <Application>Microsoft Office PowerPoint</Application>
  <PresentationFormat>Widescreen</PresentationFormat>
  <Paragraphs>847</Paragraphs>
  <Slides>41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</vt:lpstr>
      <vt:lpstr>Calibri Light</vt:lpstr>
      <vt:lpstr>Cambria Math</vt:lpstr>
      <vt:lpstr>Courier New</vt:lpstr>
      <vt:lpstr>Roboto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222</cp:revision>
  <dcterms:created xsi:type="dcterms:W3CDTF">2020-09-22T17:05:08Z</dcterms:created>
  <dcterms:modified xsi:type="dcterms:W3CDTF">2020-10-18T15:14:38Z</dcterms:modified>
</cp:coreProperties>
</file>