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2" r:id="rId3"/>
    <p:sldId id="403" r:id="rId4"/>
    <p:sldId id="379" r:id="rId5"/>
    <p:sldId id="404" r:id="rId6"/>
    <p:sldId id="380" r:id="rId7"/>
    <p:sldId id="405" r:id="rId8"/>
    <p:sldId id="406" r:id="rId9"/>
    <p:sldId id="408" r:id="rId10"/>
    <p:sldId id="409" r:id="rId11"/>
    <p:sldId id="407" r:id="rId12"/>
    <p:sldId id="410" r:id="rId13"/>
    <p:sldId id="411" r:id="rId14"/>
    <p:sldId id="397" r:id="rId15"/>
    <p:sldId id="412" r:id="rId16"/>
    <p:sldId id="398" r:id="rId17"/>
    <p:sldId id="381" r:id="rId18"/>
    <p:sldId id="383" r:id="rId19"/>
    <p:sldId id="384" r:id="rId20"/>
    <p:sldId id="385" r:id="rId21"/>
    <p:sldId id="386" r:id="rId22"/>
    <p:sldId id="387" r:id="rId23"/>
    <p:sldId id="388" r:id="rId24"/>
    <p:sldId id="389" r:id="rId25"/>
    <p:sldId id="390" r:id="rId26"/>
    <p:sldId id="402" r:id="rId27"/>
    <p:sldId id="391" r:id="rId28"/>
    <p:sldId id="392" r:id="rId29"/>
    <p:sldId id="393" r:id="rId30"/>
    <p:sldId id="413" r:id="rId31"/>
    <p:sldId id="394" r:id="rId32"/>
    <p:sldId id="395" r:id="rId33"/>
    <p:sldId id="396" r:id="rId34"/>
    <p:sldId id="399" r:id="rId35"/>
    <p:sldId id="400" r:id="rId36"/>
    <p:sldId id="401" r:id="rId37"/>
    <p:sldId id="414" r:id="rId38"/>
    <p:sldId id="415" r:id="rId39"/>
    <p:sldId id="417" r:id="rId40"/>
    <p:sldId id="416" r:id="rId41"/>
    <p:sldId id="418" r:id="rId42"/>
    <p:sldId id="419" r:id="rId43"/>
    <p:sldId id="420" r:id="rId44"/>
    <p:sldId id="421" r:id="rId45"/>
    <p:sldId id="422" r:id="rId46"/>
    <p:sldId id="423" r:id="rId47"/>
    <p:sldId id="424" r:id="rId48"/>
    <p:sldId id="425" r:id="rId49"/>
    <p:sldId id="426" r:id="rId50"/>
    <p:sldId id="427" r:id="rId51"/>
    <p:sldId id="429" r:id="rId52"/>
    <p:sldId id="430" r:id="rId53"/>
    <p:sldId id="431" r:id="rId54"/>
    <p:sldId id="432" r:id="rId55"/>
    <p:sldId id="433" r:id="rId56"/>
    <p:sldId id="434" r:id="rId57"/>
    <p:sldId id="435" r:id="rId58"/>
    <p:sldId id="436" r:id="rId59"/>
    <p:sldId id="437" r:id="rId60"/>
    <p:sldId id="438" r:id="rId61"/>
    <p:sldId id="439" r:id="rId62"/>
    <p:sldId id="440" r:id="rId63"/>
    <p:sldId id="42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7" autoAdjust="0"/>
    <p:restoredTop sz="94660"/>
  </p:normalViewPr>
  <p:slideViewPr>
    <p:cSldViewPr snapToGrid="0">
      <p:cViewPr varScale="1">
        <p:scale>
          <a:sx n="86" d="100"/>
          <a:sy n="86" d="100"/>
        </p:scale>
        <p:origin x="44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7ABA60-DB58-4505-89F1-76D8EF25257C}"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D0491F27-4D97-4F32-B6F6-DB3764D838B6}">
      <dgm:prSet phldrT="[Text]" custT="1"/>
      <dgm:spPr/>
      <dgm:t>
        <a:bodyPr/>
        <a:lstStyle/>
        <a:p>
          <a:r>
            <a:rPr lang="en-US" sz="2400" dirty="0"/>
            <a:t>Fallacies</a:t>
          </a:r>
        </a:p>
      </dgm:t>
    </dgm:pt>
    <dgm:pt modelId="{FD1B0312-39A4-4CFD-AD70-B0CEBECF5F96}" type="parTrans" cxnId="{91E9D294-8EB8-4775-97CF-34D423823D7E}">
      <dgm:prSet/>
      <dgm:spPr/>
      <dgm:t>
        <a:bodyPr/>
        <a:lstStyle/>
        <a:p>
          <a:endParaRPr lang="en-US" sz="1600"/>
        </a:p>
      </dgm:t>
    </dgm:pt>
    <dgm:pt modelId="{44F1E72F-98B5-44A6-81C8-3FD5FC4B2C3B}" type="sibTrans" cxnId="{91E9D294-8EB8-4775-97CF-34D423823D7E}">
      <dgm:prSet/>
      <dgm:spPr/>
      <dgm:t>
        <a:bodyPr/>
        <a:lstStyle/>
        <a:p>
          <a:endParaRPr lang="en-US" sz="1600"/>
        </a:p>
      </dgm:t>
    </dgm:pt>
    <dgm:pt modelId="{2DB72A25-DB5C-442E-8EEE-95B2D4ED612D}">
      <dgm:prSet phldrT="[Text]" custT="1"/>
      <dgm:spPr/>
      <dgm:t>
        <a:bodyPr/>
        <a:lstStyle/>
        <a:p>
          <a:r>
            <a:rPr lang="en-US" sz="2400" dirty="0"/>
            <a:t>Affirming the conclusion.</a:t>
          </a:r>
        </a:p>
      </dgm:t>
    </dgm:pt>
    <dgm:pt modelId="{C5A93243-8110-486E-AF0F-DA84458491E8}" type="parTrans" cxnId="{233DDD56-71BD-4756-AF55-1138F888DE34}">
      <dgm:prSet/>
      <dgm:spPr/>
      <dgm:t>
        <a:bodyPr/>
        <a:lstStyle/>
        <a:p>
          <a:endParaRPr lang="en-US" sz="1600"/>
        </a:p>
      </dgm:t>
    </dgm:pt>
    <dgm:pt modelId="{51AA8CFA-3031-41F3-93B1-5155A4661255}" type="sibTrans" cxnId="{233DDD56-71BD-4756-AF55-1138F888DE34}">
      <dgm:prSet/>
      <dgm:spPr/>
      <dgm:t>
        <a:bodyPr/>
        <a:lstStyle/>
        <a:p>
          <a:endParaRPr lang="en-US" sz="1600"/>
        </a:p>
      </dgm:t>
    </dgm:pt>
    <dgm:pt modelId="{C30B56C0-650B-4743-8E7A-686CAA751075}">
      <dgm:prSet phldrT="[Text]" custT="1"/>
      <dgm:spPr/>
      <dgm:t>
        <a:bodyPr/>
        <a:lstStyle/>
        <a:p>
          <a:r>
            <a:rPr lang="en-GB" sz="2400" dirty="0"/>
            <a:t>Denying the hypothesis.</a:t>
          </a:r>
          <a:endParaRPr lang="en-US" sz="2400" dirty="0"/>
        </a:p>
      </dgm:t>
    </dgm:pt>
    <dgm:pt modelId="{EBF240F2-16E4-4C10-AC0A-5D3BCF71CD26}" type="parTrans" cxnId="{DAB7B0D8-50A7-498D-81DC-9EAE6B874CFD}">
      <dgm:prSet/>
      <dgm:spPr/>
      <dgm:t>
        <a:bodyPr/>
        <a:lstStyle/>
        <a:p>
          <a:endParaRPr lang="en-US" sz="1600"/>
        </a:p>
      </dgm:t>
    </dgm:pt>
    <dgm:pt modelId="{F5CD14A9-EE20-42F1-AA22-06553445AEAA}" type="sibTrans" cxnId="{DAB7B0D8-50A7-498D-81DC-9EAE6B874CFD}">
      <dgm:prSet/>
      <dgm:spPr/>
      <dgm:t>
        <a:bodyPr/>
        <a:lstStyle/>
        <a:p>
          <a:endParaRPr lang="en-US" sz="1600"/>
        </a:p>
      </dgm:t>
    </dgm:pt>
    <dgm:pt modelId="{21770C8C-27CD-486A-8D1C-F006FB1AB424}" type="pres">
      <dgm:prSet presAssocID="{987ABA60-DB58-4505-89F1-76D8EF25257C}" presName="hierChild1" presStyleCnt="0">
        <dgm:presLayoutVars>
          <dgm:orgChart val="1"/>
          <dgm:chPref val="1"/>
          <dgm:dir/>
          <dgm:animOne val="branch"/>
          <dgm:animLvl val="lvl"/>
          <dgm:resizeHandles/>
        </dgm:presLayoutVars>
      </dgm:prSet>
      <dgm:spPr/>
    </dgm:pt>
    <dgm:pt modelId="{BD95A1D7-236D-4068-BC60-0B9FFAB15DE5}" type="pres">
      <dgm:prSet presAssocID="{D0491F27-4D97-4F32-B6F6-DB3764D838B6}" presName="hierRoot1" presStyleCnt="0">
        <dgm:presLayoutVars>
          <dgm:hierBranch val="init"/>
        </dgm:presLayoutVars>
      </dgm:prSet>
      <dgm:spPr/>
    </dgm:pt>
    <dgm:pt modelId="{E3AA6E8D-CA15-4BDF-AC05-C50AD5949B94}" type="pres">
      <dgm:prSet presAssocID="{D0491F27-4D97-4F32-B6F6-DB3764D838B6}" presName="rootComposite1" presStyleCnt="0"/>
      <dgm:spPr/>
    </dgm:pt>
    <dgm:pt modelId="{9DD92E37-B962-4DB9-8BD1-9AEEE9106625}" type="pres">
      <dgm:prSet presAssocID="{D0491F27-4D97-4F32-B6F6-DB3764D838B6}" presName="rootText1" presStyleLbl="node0" presStyleIdx="0" presStyleCnt="1">
        <dgm:presLayoutVars>
          <dgm:chPref val="3"/>
        </dgm:presLayoutVars>
      </dgm:prSet>
      <dgm:spPr/>
    </dgm:pt>
    <dgm:pt modelId="{793E6FCE-499C-42D8-B32B-339E9B5A62B0}" type="pres">
      <dgm:prSet presAssocID="{D0491F27-4D97-4F32-B6F6-DB3764D838B6}" presName="rootConnector1" presStyleLbl="node1" presStyleIdx="0" presStyleCnt="0"/>
      <dgm:spPr/>
    </dgm:pt>
    <dgm:pt modelId="{22FE12B6-DDCD-46F0-B10C-2682CE43890A}" type="pres">
      <dgm:prSet presAssocID="{D0491F27-4D97-4F32-B6F6-DB3764D838B6}" presName="hierChild2" presStyleCnt="0"/>
      <dgm:spPr/>
    </dgm:pt>
    <dgm:pt modelId="{5CB45308-9521-4CE2-8F7C-96C8EB1C9F4E}" type="pres">
      <dgm:prSet presAssocID="{C5A93243-8110-486E-AF0F-DA84458491E8}" presName="Name37" presStyleLbl="parChTrans1D2" presStyleIdx="0" presStyleCnt="2"/>
      <dgm:spPr/>
    </dgm:pt>
    <dgm:pt modelId="{21DFF504-D2AF-49A0-A646-CF6EA0338145}" type="pres">
      <dgm:prSet presAssocID="{2DB72A25-DB5C-442E-8EEE-95B2D4ED612D}" presName="hierRoot2" presStyleCnt="0">
        <dgm:presLayoutVars>
          <dgm:hierBranch val="init"/>
        </dgm:presLayoutVars>
      </dgm:prSet>
      <dgm:spPr/>
    </dgm:pt>
    <dgm:pt modelId="{8DBD6C23-3FBB-4F06-BDA8-39D458B50E93}" type="pres">
      <dgm:prSet presAssocID="{2DB72A25-DB5C-442E-8EEE-95B2D4ED612D}" presName="rootComposite" presStyleCnt="0"/>
      <dgm:spPr/>
    </dgm:pt>
    <dgm:pt modelId="{7C108716-C962-40C7-ABFD-C88612754CE0}" type="pres">
      <dgm:prSet presAssocID="{2DB72A25-DB5C-442E-8EEE-95B2D4ED612D}" presName="rootText" presStyleLbl="node2" presStyleIdx="0" presStyleCnt="2" custScaleX="113515">
        <dgm:presLayoutVars>
          <dgm:chPref val="3"/>
        </dgm:presLayoutVars>
      </dgm:prSet>
      <dgm:spPr/>
    </dgm:pt>
    <dgm:pt modelId="{78854860-DC88-4D5E-B130-4397CA726526}" type="pres">
      <dgm:prSet presAssocID="{2DB72A25-DB5C-442E-8EEE-95B2D4ED612D}" presName="rootConnector" presStyleLbl="node2" presStyleIdx="0" presStyleCnt="2"/>
      <dgm:spPr/>
    </dgm:pt>
    <dgm:pt modelId="{ED6336CB-DD36-40C1-A969-4DE94E513523}" type="pres">
      <dgm:prSet presAssocID="{2DB72A25-DB5C-442E-8EEE-95B2D4ED612D}" presName="hierChild4" presStyleCnt="0"/>
      <dgm:spPr/>
    </dgm:pt>
    <dgm:pt modelId="{A6C795C4-E34B-4B77-A7F7-66675761EB1C}" type="pres">
      <dgm:prSet presAssocID="{2DB72A25-DB5C-442E-8EEE-95B2D4ED612D}" presName="hierChild5" presStyleCnt="0"/>
      <dgm:spPr/>
    </dgm:pt>
    <dgm:pt modelId="{988B1BC9-7DF3-4568-9A4B-BDD2D73F8907}" type="pres">
      <dgm:prSet presAssocID="{EBF240F2-16E4-4C10-AC0A-5D3BCF71CD26}" presName="Name37" presStyleLbl="parChTrans1D2" presStyleIdx="1" presStyleCnt="2"/>
      <dgm:spPr/>
    </dgm:pt>
    <dgm:pt modelId="{DF439A19-ADAB-4386-960A-7013E9DF2C33}" type="pres">
      <dgm:prSet presAssocID="{C30B56C0-650B-4743-8E7A-686CAA751075}" presName="hierRoot2" presStyleCnt="0">
        <dgm:presLayoutVars>
          <dgm:hierBranch val="init"/>
        </dgm:presLayoutVars>
      </dgm:prSet>
      <dgm:spPr/>
    </dgm:pt>
    <dgm:pt modelId="{FC2D602D-D0F9-4537-9462-4EF442D9241E}" type="pres">
      <dgm:prSet presAssocID="{C30B56C0-650B-4743-8E7A-686CAA751075}" presName="rootComposite" presStyleCnt="0"/>
      <dgm:spPr/>
    </dgm:pt>
    <dgm:pt modelId="{2D15F454-4AAC-4DAD-863C-057CB1F49A1E}" type="pres">
      <dgm:prSet presAssocID="{C30B56C0-650B-4743-8E7A-686CAA751075}" presName="rootText" presStyleLbl="node2" presStyleIdx="1" presStyleCnt="2" custScaleX="113515">
        <dgm:presLayoutVars>
          <dgm:chPref val="3"/>
        </dgm:presLayoutVars>
      </dgm:prSet>
      <dgm:spPr/>
    </dgm:pt>
    <dgm:pt modelId="{18FF4A22-E55B-4B7A-A0E6-E0EB92D25B2E}" type="pres">
      <dgm:prSet presAssocID="{C30B56C0-650B-4743-8E7A-686CAA751075}" presName="rootConnector" presStyleLbl="node2" presStyleIdx="1" presStyleCnt="2"/>
      <dgm:spPr/>
    </dgm:pt>
    <dgm:pt modelId="{273E53DF-8128-4FFA-B6EB-AD5F9C4FD631}" type="pres">
      <dgm:prSet presAssocID="{C30B56C0-650B-4743-8E7A-686CAA751075}" presName="hierChild4" presStyleCnt="0"/>
      <dgm:spPr/>
    </dgm:pt>
    <dgm:pt modelId="{0A472CEC-3555-48C6-9A4A-CD2FBADDCD47}" type="pres">
      <dgm:prSet presAssocID="{C30B56C0-650B-4743-8E7A-686CAA751075}" presName="hierChild5" presStyleCnt="0"/>
      <dgm:spPr/>
    </dgm:pt>
    <dgm:pt modelId="{2A65395A-041A-48A8-9ED2-34903BE8AB61}" type="pres">
      <dgm:prSet presAssocID="{D0491F27-4D97-4F32-B6F6-DB3764D838B6}" presName="hierChild3" presStyleCnt="0"/>
      <dgm:spPr/>
    </dgm:pt>
  </dgm:ptLst>
  <dgm:cxnLst>
    <dgm:cxn modelId="{07FB2D20-22EB-4460-A17F-7B5CA7B9C9A3}" type="presOf" srcId="{2DB72A25-DB5C-442E-8EEE-95B2D4ED612D}" destId="{7C108716-C962-40C7-ABFD-C88612754CE0}" srcOrd="0" destOrd="0" presId="urn:microsoft.com/office/officeart/2005/8/layout/orgChart1"/>
    <dgm:cxn modelId="{5570E735-2D97-4480-9217-013B55E47286}" type="presOf" srcId="{C30B56C0-650B-4743-8E7A-686CAA751075}" destId="{2D15F454-4AAC-4DAD-863C-057CB1F49A1E}" srcOrd="0" destOrd="0" presId="urn:microsoft.com/office/officeart/2005/8/layout/orgChart1"/>
    <dgm:cxn modelId="{2C431A60-DDF2-4DA6-A8F4-147E5A2BECF6}" type="presOf" srcId="{C5A93243-8110-486E-AF0F-DA84458491E8}" destId="{5CB45308-9521-4CE2-8F7C-96C8EB1C9F4E}" srcOrd="0" destOrd="0" presId="urn:microsoft.com/office/officeart/2005/8/layout/orgChart1"/>
    <dgm:cxn modelId="{B2975E45-89B5-47BC-9EB7-A40833FFAC78}" type="presOf" srcId="{C30B56C0-650B-4743-8E7A-686CAA751075}" destId="{18FF4A22-E55B-4B7A-A0E6-E0EB92D25B2E}" srcOrd="1" destOrd="0" presId="urn:microsoft.com/office/officeart/2005/8/layout/orgChart1"/>
    <dgm:cxn modelId="{154DE445-4F5E-4FDE-83B4-0A1D8EA56B3C}" type="presOf" srcId="{D0491F27-4D97-4F32-B6F6-DB3764D838B6}" destId="{793E6FCE-499C-42D8-B32B-339E9B5A62B0}" srcOrd="1" destOrd="0" presId="urn:microsoft.com/office/officeart/2005/8/layout/orgChart1"/>
    <dgm:cxn modelId="{233DDD56-71BD-4756-AF55-1138F888DE34}" srcId="{D0491F27-4D97-4F32-B6F6-DB3764D838B6}" destId="{2DB72A25-DB5C-442E-8EEE-95B2D4ED612D}" srcOrd="0" destOrd="0" parTransId="{C5A93243-8110-486E-AF0F-DA84458491E8}" sibTransId="{51AA8CFA-3031-41F3-93B1-5155A4661255}"/>
    <dgm:cxn modelId="{40BB3D79-97A7-46A3-AEA7-E3D2C0BD0B1C}" type="presOf" srcId="{EBF240F2-16E4-4C10-AC0A-5D3BCF71CD26}" destId="{988B1BC9-7DF3-4568-9A4B-BDD2D73F8907}" srcOrd="0" destOrd="0" presId="urn:microsoft.com/office/officeart/2005/8/layout/orgChart1"/>
    <dgm:cxn modelId="{5197E082-E6F9-4B50-AB05-DD5609DB8B3C}" type="presOf" srcId="{987ABA60-DB58-4505-89F1-76D8EF25257C}" destId="{21770C8C-27CD-486A-8D1C-F006FB1AB424}" srcOrd="0" destOrd="0" presId="urn:microsoft.com/office/officeart/2005/8/layout/orgChart1"/>
    <dgm:cxn modelId="{91E9D294-8EB8-4775-97CF-34D423823D7E}" srcId="{987ABA60-DB58-4505-89F1-76D8EF25257C}" destId="{D0491F27-4D97-4F32-B6F6-DB3764D838B6}" srcOrd="0" destOrd="0" parTransId="{FD1B0312-39A4-4CFD-AD70-B0CEBECF5F96}" sibTransId="{44F1E72F-98B5-44A6-81C8-3FD5FC4B2C3B}"/>
    <dgm:cxn modelId="{DAB7B0D8-50A7-498D-81DC-9EAE6B874CFD}" srcId="{D0491F27-4D97-4F32-B6F6-DB3764D838B6}" destId="{C30B56C0-650B-4743-8E7A-686CAA751075}" srcOrd="1" destOrd="0" parTransId="{EBF240F2-16E4-4C10-AC0A-5D3BCF71CD26}" sibTransId="{F5CD14A9-EE20-42F1-AA22-06553445AEAA}"/>
    <dgm:cxn modelId="{611CA8DB-73FE-4277-962C-4568CA965754}" type="presOf" srcId="{2DB72A25-DB5C-442E-8EEE-95B2D4ED612D}" destId="{78854860-DC88-4D5E-B130-4397CA726526}" srcOrd="1" destOrd="0" presId="urn:microsoft.com/office/officeart/2005/8/layout/orgChart1"/>
    <dgm:cxn modelId="{2A6861E9-8A46-4A50-9CAD-DD15F14D9FA8}" type="presOf" srcId="{D0491F27-4D97-4F32-B6F6-DB3764D838B6}" destId="{9DD92E37-B962-4DB9-8BD1-9AEEE9106625}" srcOrd="0" destOrd="0" presId="urn:microsoft.com/office/officeart/2005/8/layout/orgChart1"/>
    <dgm:cxn modelId="{D781CAD0-6074-40AA-B1D1-BEE237B9FB49}" type="presParOf" srcId="{21770C8C-27CD-486A-8D1C-F006FB1AB424}" destId="{BD95A1D7-236D-4068-BC60-0B9FFAB15DE5}" srcOrd="0" destOrd="0" presId="urn:microsoft.com/office/officeart/2005/8/layout/orgChart1"/>
    <dgm:cxn modelId="{ABA1D9BB-B550-475B-AE74-47CD93455652}" type="presParOf" srcId="{BD95A1D7-236D-4068-BC60-0B9FFAB15DE5}" destId="{E3AA6E8D-CA15-4BDF-AC05-C50AD5949B94}" srcOrd="0" destOrd="0" presId="urn:microsoft.com/office/officeart/2005/8/layout/orgChart1"/>
    <dgm:cxn modelId="{B1620FEC-33B9-4F09-8C9E-144B5CAB9EB8}" type="presParOf" srcId="{E3AA6E8D-CA15-4BDF-AC05-C50AD5949B94}" destId="{9DD92E37-B962-4DB9-8BD1-9AEEE9106625}" srcOrd="0" destOrd="0" presId="urn:microsoft.com/office/officeart/2005/8/layout/orgChart1"/>
    <dgm:cxn modelId="{30FDB36D-CD21-4FE4-A00E-D46EFDADDC96}" type="presParOf" srcId="{E3AA6E8D-CA15-4BDF-AC05-C50AD5949B94}" destId="{793E6FCE-499C-42D8-B32B-339E9B5A62B0}" srcOrd="1" destOrd="0" presId="urn:microsoft.com/office/officeart/2005/8/layout/orgChart1"/>
    <dgm:cxn modelId="{CEAF3361-8858-413E-AA62-FE4EFD54E87A}" type="presParOf" srcId="{BD95A1D7-236D-4068-BC60-0B9FFAB15DE5}" destId="{22FE12B6-DDCD-46F0-B10C-2682CE43890A}" srcOrd="1" destOrd="0" presId="urn:microsoft.com/office/officeart/2005/8/layout/orgChart1"/>
    <dgm:cxn modelId="{950F9BEA-CC88-4C90-B2B5-615E75D413FA}" type="presParOf" srcId="{22FE12B6-DDCD-46F0-B10C-2682CE43890A}" destId="{5CB45308-9521-4CE2-8F7C-96C8EB1C9F4E}" srcOrd="0" destOrd="0" presId="urn:microsoft.com/office/officeart/2005/8/layout/orgChart1"/>
    <dgm:cxn modelId="{AE11D256-0218-4B8F-A05F-EA4C3CE67F93}" type="presParOf" srcId="{22FE12B6-DDCD-46F0-B10C-2682CE43890A}" destId="{21DFF504-D2AF-49A0-A646-CF6EA0338145}" srcOrd="1" destOrd="0" presId="urn:microsoft.com/office/officeart/2005/8/layout/orgChart1"/>
    <dgm:cxn modelId="{739D8A52-B064-4370-BE86-FE89BC071DA9}" type="presParOf" srcId="{21DFF504-D2AF-49A0-A646-CF6EA0338145}" destId="{8DBD6C23-3FBB-4F06-BDA8-39D458B50E93}" srcOrd="0" destOrd="0" presId="urn:microsoft.com/office/officeart/2005/8/layout/orgChart1"/>
    <dgm:cxn modelId="{342AF251-CC30-4967-9F0A-634DDA85D45A}" type="presParOf" srcId="{8DBD6C23-3FBB-4F06-BDA8-39D458B50E93}" destId="{7C108716-C962-40C7-ABFD-C88612754CE0}" srcOrd="0" destOrd="0" presId="urn:microsoft.com/office/officeart/2005/8/layout/orgChart1"/>
    <dgm:cxn modelId="{964879DB-9AA5-45FE-A021-EFF7B6BFD012}" type="presParOf" srcId="{8DBD6C23-3FBB-4F06-BDA8-39D458B50E93}" destId="{78854860-DC88-4D5E-B130-4397CA726526}" srcOrd="1" destOrd="0" presId="urn:microsoft.com/office/officeart/2005/8/layout/orgChart1"/>
    <dgm:cxn modelId="{1EFBA972-9C6D-4B6F-9195-AEEC29223A70}" type="presParOf" srcId="{21DFF504-D2AF-49A0-A646-CF6EA0338145}" destId="{ED6336CB-DD36-40C1-A969-4DE94E513523}" srcOrd="1" destOrd="0" presId="urn:microsoft.com/office/officeart/2005/8/layout/orgChart1"/>
    <dgm:cxn modelId="{49CD6FB2-4235-4C1C-B16E-5535C0BC139E}" type="presParOf" srcId="{21DFF504-D2AF-49A0-A646-CF6EA0338145}" destId="{A6C795C4-E34B-4B77-A7F7-66675761EB1C}" srcOrd="2" destOrd="0" presId="urn:microsoft.com/office/officeart/2005/8/layout/orgChart1"/>
    <dgm:cxn modelId="{DDC384E7-4B83-4E2C-BF99-6D7FD4684002}" type="presParOf" srcId="{22FE12B6-DDCD-46F0-B10C-2682CE43890A}" destId="{988B1BC9-7DF3-4568-9A4B-BDD2D73F8907}" srcOrd="2" destOrd="0" presId="urn:microsoft.com/office/officeart/2005/8/layout/orgChart1"/>
    <dgm:cxn modelId="{CDAA82AB-E918-4C8F-9AFE-E4F815CDEB0A}" type="presParOf" srcId="{22FE12B6-DDCD-46F0-B10C-2682CE43890A}" destId="{DF439A19-ADAB-4386-960A-7013E9DF2C33}" srcOrd="3" destOrd="0" presId="urn:microsoft.com/office/officeart/2005/8/layout/orgChart1"/>
    <dgm:cxn modelId="{61FC8C11-E16D-46BD-906E-D5C9A6471CC1}" type="presParOf" srcId="{DF439A19-ADAB-4386-960A-7013E9DF2C33}" destId="{FC2D602D-D0F9-4537-9462-4EF442D9241E}" srcOrd="0" destOrd="0" presId="urn:microsoft.com/office/officeart/2005/8/layout/orgChart1"/>
    <dgm:cxn modelId="{08822533-B57E-457C-9115-5B201B79E955}" type="presParOf" srcId="{FC2D602D-D0F9-4537-9462-4EF442D9241E}" destId="{2D15F454-4AAC-4DAD-863C-057CB1F49A1E}" srcOrd="0" destOrd="0" presId="urn:microsoft.com/office/officeart/2005/8/layout/orgChart1"/>
    <dgm:cxn modelId="{29F5DDED-1E37-43BD-A1CA-6EF88BAC58A7}" type="presParOf" srcId="{FC2D602D-D0F9-4537-9462-4EF442D9241E}" destId="{18FF4A22-E55B-4B7A-A0E6-E0EB92D25B2E}" srcOrd="1" destOrd="0" presId="urn:microsoft.com/office/officeart/2005/8/layout/orgChart1"/>
    <dgm:cxn modelId="{C2B91EF2-0C25-4E27-B64A-58AEB6BD052E}" type="presParOf" srcId="{DF439A19-ADAB-4386-960A-7013E9DF2C33}" destId="{273E53DF-8128-4FFA-B6EB-AD5F9C4FD631}" srcOrd="1" destOrd="0" presId="urn:microsoft.com/office/officeart/2005/8/layout/orgChart1"/>
    <dgm:cxn modelId="{7600CE37-7D8C-4A1D-BB3F-1A1916B466CD}" type="presParOf" srcId="{DF439A19-ADAB-4386-960A-7013E9DF2C33}" destId="{0A472CEC-3555-48C6-9A4A-CD2FBADDCD47}" srcOrd="2" destOrd="0" presId="urn:microsoft.com/office/officeart/2005/8/layout/orgChart1"/>
    <dgm:cxn modelId="{2065BED2-D114-4395-8866-77B6BC79C1D7}" type="presParOf" srcId="{BD95A1D7-236D-4068-BC60-0B9FFAB15DE5}" destId="{2A65395A-041A-48A8-9ED2-34903BE8AB6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7BA663-2460-4500-B259-E27292F6EF6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7ADBA206-D4CD-4F7E-BAD9-23EF67EAAEB2}">
      <dgm:prSet phldrT="[Text]"/>
      <dgm:spPr/>
      <dgm:t>
        <a:bodyPr/>
        <a:lstStyle/>
        <a:p>
          <a:r>
            <a:rPr lang="en-US" dirty="0"/>
            <a:t>Methods of Proving Theorems</a:t>
          </a:r>
        </a:p>
      </dgm:t>
    </dgm:pt>
    <dgm:pt modelId="{CE706FA8-82F0-44E6-9F7C-FCFD83D513AA}" type="parTrans" cxnId="{C7B91054-0C34-414F-B6F0-2B67D38F2DF6}">
      <dgm:prSet/>
      <dgm:spPr/>
      <dgm:t>
        <a:bodyPr/>
        <a:lstStyle/>
        <a:p>
          <a:endParaRPr lang="en-US"/>
        </a:p>
      </dgm:t>
    </dgm:pt>
    <dgm:pt modelId="{59B81211-EB6A-4D54-82FD-FC48EA0C8D80}" type="sibTrans" cxnId="{C7B91054-0C34-414F-B6F0-2B67D38F2DF6}">
      <dgm:prSet/>
      <dgm:spPr/>
      <dgm:t>
        <a:bodyPr/>
        <a:lstStyle/>
        <a:p>
          <a:endParaRPr lang="en-US"/>
        </a:p>
      </dgm:t>
    </dgm:pt>
    <dgm:pt modelId="{41062D8C-8972-4074-A6BF-57AA525CC271}">
      <dgm:prSet phldrT="[Text]"/>
      <dgm:spPr/>
      <dgm:t>
        <a:bodyPr/>
        <a:lstStyle/>
        <a:p>
          <a:r>
            <a:rPr lang="en-US" dirty="0"/>
            <a:t>Direct Proofs</a:t>
          </a:r>
        </a:p>
      </dgm:t>
    </dgm:pt>
    <dgm:pt modelId="{51D4635C-7EB3-41BA-8F2F-52D1EF87B2B9}" type="parTrans" cxnId="{EF122FD5-67DB-4ADF-97A5-E7411CD5AFFA}">
      <dgm:prSet/>
      <dgm:spPr/>
      <dgm:t>
        <a:bodyPr/>
        <a:lstStyle/>
        <a:p>
          <a:endParaRPr lang="en-US"/>
        </a:p>
      </dgm:t>
    </dgm:pt>
    <dgm:pt modelId="{CF24E7DD-5581-4569-B5C9-ED4447307AAE}" type="sibTrans" cxnId="{EF122FD5-67DB-4ADF-97A5-E7411CD5AFFA}">
      <dgm:prSet/>
      <dgm:spPr/>
      <dgm:t>
        <a:bodyPr/>
        <a:lstStyle/>
        <a:p>
          <a:endParaRPr lang="en-US"/>
        </a:p>
      </dgm:t>
    </dgm:pt>
    <dgm:pt modelId="{D9879210-DC51-4E95-BB32-56A0AAD5D150}">
      <dgm:prSet phldrT="[Text]"/>
      <dgm:spPr/>
      <dgm:t>
        <a:bodyPr/>
        <a:lstStyle/>
        <a:p>
          <a:r>
            <a:rPr lang="en-US" dirty="0"/>
            <a:t>Proof by Contraposition</a:t>
          </a:r>
        </a:p>
      </dgm:t>
    </dgm:pt>
    <dgm:pt modelId="{C5EB551F-DFAA-4002-A3FA-D438E1069EDC}" type="parTrans" cxnId="{763E103C-7242-4606-A365-229F448C2B43}">
      <dgm:prSet/>
      <dgm:spPr/>
      <dgm:t>
        <a:bodyPr/>
        <a:lstStyle/>
        <a:p>
          <a:endParaRPr lang="en-US"/>
        </a:p>
      </dgm:t>
    </dgm:pt>
    <dgm:pt modelId="{275446DF-5FE8-4B89-82BA-B55AD917777D}" type="sibTrans" cxnId="{763E103C-7242-4606-A365-229F448C2B43}">
      <dgm:prSet/>
      <dgm:spPr/>
      <dgm:t>
        <a:bodyPr/>
        <a:lstStyle/>
        <a:p>
          <a:endParaRPr lang="en-US"/>
        </a:p>
      </dgm:t>
    </dgm:pt>
    <dgm:pt modelId="{36ADE788-F78E-4ED4-8CAF-7E83288604EC}">
      <dgm:prSet phldrT="[Text]"/>
      <dgm:spPr/>
      <dgm:t>
        <a:bodyPr/>
        <a:lstStyle/>
        <a:p>
          <a:r>
            <a:rPr lang="en-US" dirty="0"/>
            <a:t>Proofs by Contradiction</a:t>
          </a:r>
        </a:p>
      </dgm:t>
    </dgm:pt>
    <dgm:pt modelId="{41A309D3-C8CD-4F2A-BBDC-242D45CB030D}" type="parTrans" cxnId="{CCBBAFF5-2CFD-4665-97D9-BBA13B76FEC8}">
      <dgm:prSet/>
      <dgm:spPr/>
      <dgm:t>
        <a:bodyPr/>
        <a:lstStyle/>
        <a:p>
          <a:endParaRPr lang="en-US"/>
        </a:p>
      </dgm:t>
    </dgm:pt>
    <dgm:pt modelId="{EF05F9C8-250B-4735-9AEB-ED0FD8DD116F}" type="sibTrans" cxnId="{CCBBAFF5-2CFD-4665-97D9-BBA13B76FEC8}">
      <dgm:prSet/>
      <dgm:spPr/>
      <dgm:t>
        <a:bodyPr/>
        <a:lstStyle/>
        <a:p>
          <a:endParaRPr lang="en-US"/>
        </a:p>
      </dgm:t>
    </dgm:pt>
    <dgm:pt modelId="{5E4D577E-C945-4154-9D93-67F045833095}" type="pres">
      <dgm:prSet presAssocID="{DE7BA663-2460-4500-B259-E27292F6EF6C}" presName="hierChild1" presStyleCnt="0">
        <dgm:presLayoutVars>
          <dgm:orgChart val="1"/>
          <dgm:chPref val="1"/>
          <dgm:dir/>
          <dgm:animOne val="branch"/>
          <dgm:animLvl val="lvl"/>
          <dgm:resizeHandles/>
        </dgm:presLayoutVars>
      </dgm:prSet>
      <dgm:spPr/>
    </dgm:pt>
    <dgm:pt modelId="{03C358E2-FD9D-4D07-B572-5E593A11B9A4}" type="pres">
      <dgm:prSet presAssocID="{7ADBA206-D4CD-4F7E-BAD9-23EF67EAAEB2}" presName="hierRoot1" presStyleCnt="0">
        <dgm:presLayoutVars>
          <dgm:hierBranch val="init"/>
        </dgm:presLayoutVars>
      </dgm:prSet>
      <dgm:spPr/>
    </dgm:pt>
    <dgm:pt modelId="{94345F93-86BB-45C6-9DBF-9EC4E02B89FC}" type="pres">
      <dgm:prSet presAssocID="{7ADBA206-D4CD-4F7E-BAD9-23EF67EAAEB2}" presName="rootComposite1" presStyleCnt="0"/>
      <dgm:spPr/>
    </dgm:pt>
    <dgm:pt modelId="{B8F974D2-B1C1-45C3-973C-8D216B49BF6B}" type="pres">
      <dgm:prSet presAssocID="{7ADBA206-D4CD-4F7E-BAD9-23EF67EAAEB2}" presName="rootText1" presStyleLbl="node0" presStyleIdx="0" presStyleCnt="1">
        <dgm:presLayoutVars>
          <dgm:chPref val="3"/>
        </dgm:presLayoutVars>
      </dgm:prSet>
      <dgm:spPr/>
    </dgm:pt>
    <dgm:pt modelId="{0BD93D83-BF54-4033-9850-6DF6F7B0940D}" type="pres">
      <dgm:prSet presAssocID="{7ADBA206-D4CD-4F7E-BAD9-23EF67EAAEB2}" presName="rootConnector1" presStyleLbl="node1" presStyleIdx="0" presStyleCnt="0"/>
      <dgm:spPr/>
    </dgm:pt>
    <dgm:pt modelId="{8D9E67AC-9DDC-49AF-9D89-B1F8016B5A30}" type="pres">
      <dgm:prSet presAssocID="{7ADBA206-D4CD-4F7E-BAD9-23EF67EAAEB2}" presName="hierChild2" presStyleCnt="0"/>
      <dgm:spPr/>
    </dgm:pt>
    <dgm:pt modelId="{8331A078-F137-40A3-B224-C9C86D28891F}" type="pres">
      <dgm:prSet presAssocID="{51D4635C-7EB3-41BA-8F2F-52D1EF87B2B9}" presName="Name37" presStyleLbl="parChTrans1D2" presStyleIdx="0" presStyleCnt="3"/>
      <dgm:spPr/>
    </dgm:pt>
    <dgm:pt modelId="{226821F2-A0F0-4648-80D3-A53B02C57722}" type="pres">
      <dgm:prSet presAssocID="{41062D8C-8972-4074-A6BF-57AA525CC271}" presName="hierRoot2" presStyleCnt="0">
        <dgm:presLayoutVars>
          <dgm:hierBranch val="init"/>
        </dgm:presLayoutVars>
      </dgm:prSet>
      <dgm:spPr/>
    </dgm:pt>
    <dgm:pt modelId="{F9FD543B-96B4-42FD-BA7B-AA91C7929AC1}" type="pres">
      <dgm:prSet presAssocID="{41062D8C-8972-4074-A6BF-57AA525CC271}" presName="rootComposite" presStyleCnt="0"/>
      <dgm:spPr/>
    </dgm:pt>
    <dgm:pt modelId="{132DABD2-D22F-49C9-89FB-7CC92492EDA6}" type="pres">
      <dgm:prSet presAssocID="{41062D8C-8972-4074-A6BF-57AA525CC271}" presName="rootText" presStyleLbl="node2" presStyleIdx="0" presStyleCnt="3">
        <dgm:presLayoutVars>
          <dgm:chPref val="3"/>
        </dgm:presLayoutVars>
      </dgm:prSet>
      <dgm:spPr/>
    </dgm:pt>
    <dgm:pt modelId="{C6E69752-EB1E-4278-9FF7-CC767430C53E}" type="pres">
      <dgm:prSet presAssocID="{41062D8C-8972-4074-A6BF-57AA525CC271}" presName="rootConnector" presStyleLbl="node2" presStyleIdx="0" presStyleCnt="3"/>
      <dgm:spPr/>
    </dgm:pt>
    <dgm:pt modelId="{F758D2DA-C0BC-42F7-A0DF-4CE060FBAFD8}" type="pres">
      <dgm:prSet presAssocID="{41062D8C-8972-4074-A6BF-57AA525CC271}" presName="hierChild4" presStyleCnt="0"/>
      <dgm:spPr/>
    </dgm:pt>
    <dgm:pt modelId="{075492C1-64C7-4B32-954C-2BD0B6DC4EE7}" type="pres">
      <dgm:prSet presAssocID="{41062D8C-8972-4074-A6BF-57AA525CC271}" presName="hierChild5" presStyleCnt="0"/>
      <dgm:spPr/>
    </dgm:pt>
    <dgm:pt modelId="{E2014896-8CDA-40DE-B6C3-612BD057E461}" type="pres">
      <dgm:prSet presAssocID="{C5EB551F-DFAA-4002-A3FA-D438E1069EDC}" presName="Name37" presStyleLbl="parChTrans1D2" presStyleIdx="1" presStyleCnt="3"/>
      <dgm:spPr/>
    </dgm:pt>
    <dgm:pt modelId="{48DF1E90-1D1C-4D31-A406-72737937F04E}" type="pres">
      <dgm:prSet presAssocID="{D9879210-DC51-4E95-BB32-56A0AAD5D150}" presName="hierRoot2" presStyleCnt="0">
        <dgm:presLayoutVars>
          <dgm:hierBranch val="init"/>
        </dgm:presLayoutVars>
      </dgm:prSet>
      <dgm:spPr/>
    </dgm:pt>
    <dgm:pt modelId="{08905523-2349-4C38-98E4-24F20CC1E689}" type="pres">
      <dgm:prSet presAssocID="{D9879210-DC51-4E95-BB32-56A0AAD5D150}" presName="rootComposite" presStyleCnt="0"/>
      <dgm:spPr/>
    </dgm:pt>
    <dgm:pt modelId="{14194C8B-5DAB-4698-902B-0E49A5B4A953}" type="pres">
      <dgm:prSet presAssocID="{D9879210-DC51-4E95-BB32-56A0AAD5D150}" presName="rootText" presStyleLbl="node2" presStyleIdx="1" presStyleCnt="3">
        <dgm:presLayoutVars>
          <dgm:chPref val="3"/>
        </dgm:presLayoutVars>
      </dgm:prSet>
      <dgm:spPr/>
    </dgm:pt>
    <dgm:pt modelId="{ADF9E8AA-ADF3-4D19-A07F-B54ABDC9A2F0}" type="pres">
      <dgm:prSet presAssocID="{D9879210-DC51-4E95-BB32-56A0AAD5D150}" presName="rootConnector" presStyleLbl="node2" presStyleIdx="1" presStyleCnt="3"/>
      <dgm:spPr/>
    </dgm:pt>
    <dgm:pt modelId="{5A184753-2145-4952-95A4-B6625BF6884D}" type="pres">
      <dgm:prSet presAssocID="{D9879210-DC51-4E95-BB32-56A0AAD5D150}" presName="hierChild4" presStyleCnt="0"/>
      <dgm:spPr/>
    </dgm:pt>
    <dgm:pt modelId="{91686BAA-610E-41FD-84C3-CA9B6EDD5EDD}" type="pres">
      <dgm:prSet presAssocID="{D9879210-DC51-4E95-BB32-56A0AAD5D150}" presName="hierChild5" presStyleCnt="0"/>
      <dgm:spPr/>
    </dgm:pt>
    <dgm:pt modelId="{B01CE6E8-BBD6-4FBE-B3D1-3309226589C3}" type="pres">
      <dgm:prSet presAssocID="{41A309D3-C8CD-4F2A-BBDC-242D45CB030D}" presName="Name37" presStyleLbl="parChTrans1D2" presStyleIdx="2" presStyleCnt="3"/>
      <dgm:spPr/>
    </dgm:pt>
    <dgm:pt modelId="{AEBE1B05-1449-4ED4-ACFC-DB7C5DC356D0}" type="pres">
      <dgm:prSet presAssocID="{36ADE788-F78E-4ED4-8CAF-7E83288604EC}" presName="hierRoot2" presStyleCnt="0">
        <dgm:presLayoutVars>
          <dgm:hierBranch val="init"/>
        </dgm:presLayoutVars>
      </dgm:prSet>
      <dgm:spPr/>
    </dgm:pt>
    <dgm:pt modelId="{8E38D67D-4E51-4F60-96E8-37ABCABEA7D0}" type="pres">
      <dgm:prSet presAssocID="{36ADE788-F78E-4ED4-8CAF-7E83288604EC}" presName="rootComposite" presStyleCnt="0"/>
      <dgm:spPr/>
    </dgm:pt>
    <dgm:pt modelId="{F55D7480-AF8F-4CA2-A40D-381A856824FB}" type="pres">
      <dgm:prSet presAssocID="{36ADE788-F78E-4ED4-8CAF-7E83288604EC}" presName="rootText" presStyleLbl="node2" presStyleIdx="2" presStyleCnt="3">
        <dgm:presLayoutVars>
          <dgm:chPref val="3"/>
        </dgm:presLayoutVars>
      </dgm:prSet>
      <dgm:spPr/>
    </dgm:pt>
    <dgm:pt modelId="{24A2D914-8397-4377-884D-75C6984AC44D}" type="pres">
      <dgm:prSet presAssocID="{36ADE788-F78E-4ED4-8CAF-7E83288604EC}" presName="rootConnector" presStyleLbl="node2" presStyleIdx="2" presStyleCnt="3"/>
      <dgm:spPr/>
    </dgm:pt>
    <dgm:pt modelId="{B7B23621-9909-457F-A717-AB6C4EE36F36}" type="pres">
      <dgm:prSet presAssocID="{36ADE788-F78E-4ED4-8CAF-7E83288604EC}" presName="hierChild4" presStyleCnt="0"/>
      <dgm:spPr/>
    </dgm:pt>
    <dgm:pt modelId="{BF15086D-D530-46E2-B8A1-8FF62DB0A660}" type="pres">
      <dgm:prSet presAssocID="{36ADE788-F78E-4ED4-8CAF-7E83288604EC}" presName="hierChild5" presStyleCnt="0"/>
      <dgm:spPr/>
    </dgm:pt>
    <dgm:pt modelId="{85E267CB-6524-4089-ABCE-DC550109EAAA}" type="pres">
      <dgm:prSet presAssocID="{7ADBA206-D4CD-4F7E-BAD9-23EF67EAAEB2}" presName="hierChild3" presStyleCnt="0"/>
      <dgm:spPr/>
    </dgm:pt>
  </dgm:ptLst>
  <dgm:cxnLst>
    <dgm:cxn modelId="{CAB37F02-18DC-47DB-88C9-4ED60000F80B}" type="presOf" srcId="{36ADE788-F78E-4ED4-8CAF-7E83288604EC}" destId="{24A2D914-8397-4377-884D-75C6984AC44D}" srcOrd="1" destOrd="0" presId="urn:microsoft.com/office/officeart/2005/8/layout/orgChart1"/>
    <dgm:cxn modelId="{A77B1F1B-F673-4DB8-BD07-54B991210502}" type="presOf" srcId="{36ADE788-F78E-4ED4-8CAF-7E83288604EC}" destId="{F55D7480-AF8F-4CA2-A40D-381A856824FB}" srcOrd="0" destOrd="0" presId="urn:microsoft.com/office/officeart/2005/8/layout/orgChart1"/>
    <dgm:cxn modelId="{A7758322-6B36-4933-AF4B-16A1C637C56C}" type="presOf" srcId="{7ADBA206-D4CD-4F7E-BAD9-23EF67EAAEB2}" destId="{B8F974D2-B1C1-45C3-973C-8D216B49BF6B}" srcOrd="0" destOrd="0" presId="urn:microsoft.com/office/officeart/2005/8/layout/orgChart1"/>
    <dgm:cxn modelId="{763E103C-7242-4606-A365-229F448C2B43}" srcId="{7ADBA206-D4CD-4F7E-BAD9-23EF67EAAEB2}" destId="{D9879210-DC51-4E95-BB32-56A0AAD5D150}" srcOrd="1" destOrd="0" parTransId="{C5EB551F-DFAA-4002-A3FA-D438E1069EDC}" sibTransId="{275446DF-5FE8-4B89-82BA-B55AD917777D}"/>
    <dgm:cxn modelId="{C7B91054-0C34-414F-B6F0-2B67D38F2DF6}" srcId="{DE7BA663-2460-4500-B259-E27292F6EF6C}" destId="{7ADBA206-D4CD-4F7E-BAD9-23EF67EAAEB2}" srcOrd="0" destOrd="0" parTransId="{CE706FA8-82F0-44E6-9F7C-FCFD83D513AA}" sibTransId="{59B81211-EB6A-4D54-82FD-FC48EA0C8D80}"/>
    <dgm:cxn modelId="{D0E08495-0005-4D1B-8224-FED33E6B8730}" type="presOf" srcId="{D9879210-DC51-4E95-BB32-56A0AAD5D150}" destId="{14194C8B-5DAB-4698-902B-0E49A5B4A953}" srcOrd="0" destOrd="0" presId="urn:microsoft.com/office/officeart/2005/8/layout/orgChart1"/>
    <dgm:cxn modelId="{2F7C8C97-7514-4FC3-B9B5-C827220764BA}" type="presOf" srcId="{D9879210-DC51-4E95-BB32-56A0AAD5D150}" destId="{ADF9E8AA-ADF3-4D19-A07F-B54ABDC9A2F0}" srcOrd="1" destOrd="0" presId="urn:microsoft.com/office/officeart/2005/8/layout/orgChart1"/>
    <dgm:cxn modelId="{2BD3DBA4-244D-4A1C-802D-65973A7DFD95}" type="presOf" srcId="{7ADBA206-D4CD-4F7E-BAD9-23EF67EAAEB2}" destId="{0BD93D83-BF54-4033-9850-6DF6F7B0940D}" srcOrd="1" destOrd="0" presId="urn:microsoft.com/office/officeart/2005/8/layout/orgChart1"/>
    <dgm:cxn modelId="{A2BE49A9-9980-4FF7-B05B-944C268BE85B}" type="presOf" srcId="{41062D8C-8972-4074-A6BF-57AA525CC271}" destId="{C6E69752-EB1E-4278-9FF7-CC767430C53E}" srcOrd="1" destOrd="0" presId="urn:microsoft.com/office/officeart/2005/8/layout/orgChart1"/>
    <dgm:cxn modelId="{95CFACAE-33D7-4223-9005-D74D573E33F8}" type="presOf" srcId="{C5EB551F-DFAA-4002-A3FA-D438E1069EDC}" destId="{E2014896-8CDA-40DE-B6C3-612BD057E461}" srcOrd="0" destOrd="0" presId="urn:microsoft.com/office/officeart/2005/8/layout/orgChart1"/>
    <dgm:cxn modelId="{A932C4C3-0353-4BB9-94CD-434D64042458}" type="presOf" srcId="{41A309D3-C8CD-4F2A-BBDC-242D45CB030D}" destId="{B01CE6E8-BBD6-4FBE-B3D1-3309226589C3}" srcOrd="0" destOrd="0" presId="urn:microsoft.com/office/officeart/2005/8/layout/orgChart1"/>
    <dgm:cxn modelId="{8EA749C7-C7BE-406D-88F4-FFCB3C68989C}" type="presOf" srcId="{41062D8C-8972-4074-A6BF-57AA525CC271}" destId="{132DABD2-D22F-49C9-89FB-7CC92492EDA6}" srcOrd="0" destOrd="0" presId="urn:microsoft.com/office/officeart/2005/8/layout/orgChart1"/>
    <dgm:cxn modelId="{EF122FD5-67DB-4ADF-97A5-E7411CD5AFFA}" srcId="{7ADBA206-D4CD-4F7E-BAD9-23EF67EAAEB2}" destId="{41062D8C-8972-4074-A6BF-57AA525CC271}" srcOrd="0" destOrd="0" parTransId="{51D4635C-7EB3-41BA-8F2F-52D1EF87B2B9}" sibTransId="{CF24E7DD-5581-4569-B5C9-ED4447307AAE}"/>
    <dgm:cxn modelId="{14BFE1E0-B1DE-4206-BB3F-691D3AF591C9}" type="presOf" srcId="{51D4635C-7EB3-41BA-8F2F-52D1EF87B2B9}" destId="{8331A078-F137-40A3-B224-C9C86D28891F}" srcOrd="0" destOrd="0" presId="urn:microsoft.com/office/officeart/2005/8/layout/orgChart1"/>
    <dgm:cxn modelId="{9DEBA6F0-07BA-4EC4-83F7-31EE536BA6C9}" type="presOf" srcId="{DE7BA663-2460-4500-B259-E27292F6EF6C}" destId="{5E4D577E-C945-4154-9D93-67F045833095}" srcOrd="0" destOrd="0" presId="urn:microsoft.com/office/officeart/2005/8/layout/orgChart1"/>
    <dgm:cxn modelId="{CCBBAFF5-2CFD-4665-97D9-BBA13B76FEC8}" srcId="{7ADBA206-D4CD-4F7E-BAD9-23EF67EAAEB2}" destId="{36ADE788-F78E-4ED4-8CAF-7E83288604EC}" srcOrd="2" destOrd="0" parTransId="{41A309D3-C8CD-4F2A-BBDC-242D45CB030D}" sibTransId="{EF05F9C8-250B-4735-9AEB-ED0FD8DD116F}"/>
    <dgm:cxn modelId="{C14CF261-6DF2-49DA-81A3-5A506FD70B0D}" type="presParOf" srcId="{5E4D577E-C945-4154-9D93-67F045833095}" destId="{03C358E2-FD9D-4D07-B572-5E593A11B9A4}" srcOrd="0" destOrd="0" presId="urn:microsoft.com/office/officeart/2005/8/layout/orgChart1"/>
    <dgm:cxn modelId="{AB14CB6F-E87E-4D31-AECC-3BA3A2EFC028}" type="presParOf" srcId="{03C358E2-FD9D-4D07-B572-5E593A11B9A4}" destId="{94345F93-86BB-45C6-9DBF-9EC4E02B89FC}" srcOrd="0" destOrd="0" presId="urn:microsoft.com/office/officeart/2005/8/layout/orgChart1"/>
    <dgm:cxn modelId="{56473166-F461-41AC-8A68-BD9BB0DC77DA}" type="presParOf" srcId="{94345F93-86BB-45C6-9DBF-9EC4E02B89FC}" destId="{B8F974D2-B1C1-45C3-973C-8D216B49BF6B}" srcOrd="0" destOrd="0" presId="urn:microsoft.com/office/officeart/2005/8/layout/orgChart1"/>
    <dgm:cxn modelId="{51358DEF-B0F4-43B3-B092-024E33DE44C6}" type="presParOf" srcId="{94345F93-86BB-45C6-9DBF-9EC4E02B89FC}" destId="{0BD93D83-BF54-4033-9850-6DF6F7B0940D}" srcOrd="1" destOrd="0" presId="urn:microsoft.com/office/officeart/2005/8/layout/orgChart1"/>
    <dgm:cxn modelId="{04AEEA5A-8A77-4592-B99B-EA75410B877B}" type="presParOf" srcId="{03C358E2-FD9D-4D07-B572-5E593A11B9A4}" destId="{8D9E67AC-9DDC-49AF-9D89-B1F8016B5A30}" srcOrd="1" destOrd="0" presId="urn:microsoft.com/office/officeart/2005/8/layout/orgChart1"/>
    <dgm:cxn modelId="{AE49567B-0BD6-4B55-A913-F8810297454E}" type="presParOf" srcId="{8D9E67AC-9DDC-49AF-9D89-B1F8016B5A30}" destId="{8331A078-F137-40A3-B224-C9C86D28891F}" srcOrd="0" destOrd="0" presId="urn:microsoft.com/office/officeart/2005/8/layout/orgChart1"/>
    <dgm:cxn modelId="{2B7FECA9-1328-4CAE-AE8D-8243238831B9}" type="presParOf" srcId="{8D9E67AC-9DDC-49AF-9D89-B1F8016B5A30}" destId="{226821F2-A0F0-4648-80D3-A53B02C57722}" srcOrd="1" destOrd="0" presId="urn:microsoft.com/office/officeart/2005/8/layout/orgChart1"/>
    <dgm:cxn modelId="{614575ED-F7C3-4696-9880-F27B6F613A68}" type="presParOf" srcId="{226821F2-A0F0-4648-80D3-A53B02C57722}" destId="{F9FD543B-96B4-42FD-BA7B-AA91C7929AC1}" srcOrd="0" destOrd="0" presId="urn:microsoft.com/office/officeart/2005/8/layout/orgChart1"/>
    <dgm:cxn modelId="{FF126206-D6E4-48EC-8D83-7C0AFA66F278}" type="presParOf" srcId="{F9FD543B-96B4-42FD-BA7B-AA91C7929AC1}" destId="{132DABD2-D22F-49C9-89FB-7CC92492EDA6}" srcOrd="0" destOrd="0" presId="urn:microsoft.com/office/officeart/2005/8/layout/orgChart1"/>
    <dgm:cxn modelId="{C704C2E6-7ECD-4CA8-B439-73E24C915961}" type="presParOf" srcId="{F9FD543B-96B4-42FD-BA7B-AA91C7929AC1}" destId="{C6E69752-EB1E-4278-9FF7-CC767430C53E}" srcOrd="1" destOrd="0" presId="urn:microsoft.com/office/officeart/2005/8/layout/orgChart1"/>
    <dgm:cxn modelId="{2F46EF3C-0E75-4FCA-A8E1-DB184168AE4B}" type="presParOf" srcId="{226821F2-A0F0-4648-80D3-A53B02C57722}" destId="{F758D2DA-C0BC-42F7-A0DF-4CE060FBAFD8}" srcOrd="1" destOrd="0" presId="urn:microsoft.com/office/officeart/2005/8/layout/orgChart1"/>
    <dgm:cxn modelId="{B9BA6F05-28FE-45B3-9224-D1A28CC7B47C}" type="presParOf" srcId="{226821F2-A0F0-4648-80D3-A53B02C57722}" destId="{075492C1-64C7-4B32-954C-2BD0B6DC4EE7}" srcOrd="2" destOrd="0" presId="urn:microsoft.com/office/officeart/2005/8/layout/orgChart1"/>
    <dgm:cxn modelId="{56484827-E778-4C92-957B-DE3E55636023}" type="presParOf" srcId="{8D9E67AC-9DDC-49AF-9D89-B1F8016B5A30}" destId="{E2014896-8CDA-40DE-B6C3-612BD057E461}" srcOrd="2" destOrd="0" presId="urn:microsoft.com/office/officeart/2005/8/layout/orgChart1"/>
    <dgm:cxn modelId="{C53E25F2-2A21-4B5B-91CF-1D791D827FAC}" type="presParOf" srcId="{8D9E67AC-9DDC-49AF-9D89-B1F8016B5A30}" destId="{48DF1E90-1D1C-4D31-A406-72737937F04E}" srcOrd="3" destOrd="0" presId="urn:microsoft.com/office/officeart/2005/8/layout/orgChart1"/>
    <dgm:cxn modelId="{5F34F851-4EDC-4850-AD87-3531A0178AC2}" type="presParOf" srcId="{48DF1E90-1D1C-4D31-A406-72737937F04E}" destId="{08905523-2349-4C38-98E4-24F20CC1E689}" srcOrd="0" destOrd="0" presId="urn:microsoft.com/office/officeart/2005/8/layout/orgChart1"/>
    <dgm:cxn modelId="{7B7825CF-8DB4-4365-AA17-F1B3A999294C}" type="presParOf" srcId="{08905523-2349-4C38-98E4-24F20CC1E689}" destId="{14194C8B-5DAB-4698-902B-0E49A5B4A953}" srcOrd="0" destOrd="0" presId="urn:microsoft.com/office/officeart/2005/8/layout/orgChart1"/>
    <dgm:cxn modelId="{E65EC7A0-4FBC-4BCC-8462-6BFEA3145645}" type="presParOf" srcId="{08905523-2349-4C38-98E4-24F20CC1E689}" destId="{ADF9E8AA-ADF3-4D19-A07F-B54ABDC9A2F0}" srcOrd="1" destOrd="0" presId="urn:microsoft.com/office/officeart/2005/8/layout/orgChart1"/>
    <dgm:cxn modelId="{9B7EB852-51E6-4E98-8199-B8FC5198F0C8}" type="presParOf" srcId="{48DF1E90-1D1C-4D31-A406-72737937F04E}" destId="{5A184753-2145-4952-95A4-B6625BF6884D}" srcOrd="1" destOrd="0" presId="urn:microsoft.com/office/officeart/2005/8/layout/orgChart1"/>
    <dgm:cxn modelId="{83F4559A-4B1A-4C24-85BC-122792551C82}" type="presParOf" srcId="{48DF1E90-1D1C-4D31-A406-72737937F04E}" destId="{91686BAA-610E-41FD-84C3-CA9B6EDD5EDD}" srcOrd="2" destOrd="0" presId="urn:microsoft.com/office/officeart/2005/8/layout/orgChart1"/>
    <dgm:cxn modelId="{CAE06F72-D2CE-47F8-86ED-C0F8DCB273C6}" type="presParOf" srcId="{8D9E67AC-9DDC-49AF-9D89-B1F8016B5A30}" destId="{B01CE6E8-BBD6-4FBE-B3D1-3309226589C3}" srcOrd="4" destOrd="0" presId="urn:microsoft.com/office/officeart/2005/8/layout/orgChart1"/>
    <dgm:cxn modelId="{C7B3BB25-23A7-4B75-A8E5-3DD0F28D95C4}" type="presParOf" srcId="{8D9E67AC-9DDC-49AF-9D89-B1F8016B5A30}" destId="{AEBE1B05-1449-4ED4-ACFC-DB7C5DC356D0}" srcOrd="5" destOrd="0" presId="urn:microsoft.com/office/officeart/2005/8/layout/orgChart1"/>
    <dgm:cxn modelId="{B1AC0BC1-FFEE-4140-899E-63E55A6B0AEF}" type="presParOf" srcId="{AEBE1B05-1449-4ED4-ACFC-DB7C5DC356D0}" destId="{8E38D67D-4E51-4F60-96E8-37ABCABEA7D0}" srcOrd="0" destOrd="0" presId="urn:microsoft.com/office/officeart/2005/8/layout/orgChart1"/>
    <dgm:cxn modelId="{7854354B-829F-417B-9EE8-8D7F285723A9}" type="presParOf" srcId="{8E38D67D-4E51-4F60-96E8-37ABCABEA7D0}" destId="{F55D7480-AF8F-4CA2-A40D-381A856824FB}" srcOrd="0" destOrd="0" presId="urn:microsoft.com/office/officeart/2005/8/layout/orgChart1"/>
    <dgm:cxn modelId="{E1175823-7AE7-4119-9046-5D4A85689C16}" type="presParOf" srcId="{8E38D67D-4E51-4F60-96E8-37ABCABEA7D0}" destId="{24A2D914-8397-4377-884D-75C6984AC44D}" srcOrd="1" destOrd="0" presId="urn:microsoft.com/office/officeart/2005/8/layout/orgChart1"/>
    <dgm:cxn modelId="{E7329B64-4D05-4CF9-9DC5-35C56BBC8D26}" type="presParOf" srcId="{AEBE1B05-1449-4ED4-ACFC-DB7C5DC356D0}" destId="{B7B23621-9909-457F-A717-AB6C4EE36F36}" srcOrd="1" destOrd="0" presId="urn:microsoft.com/office/officeart/2005/8/layout/orgChart1"/>
    <dgm:cxn modelId="{B13A9B52-4F05-4CF6-B011-9C12280D8AD3}" type="presParOf" srcId="{AEBE1B05-1449-4ED4-ACFC-DB7C5DC356D0}" destId="{BF15086D-D530-46E2-B8A1-8FF62DB0A660}" srcOrd="2" destOrd="0" presId="urn:microsoft.com/office/officeart/2005/8/layout/orgChart1"/>
    <dgm:cxn modelId="{D5EEF91E-DA79-495A-B533-3E82D22C03B7}" type="presParOf" srcId="{03C358E2-FD9D-4D07-B572-5E593A11B9A4}" destId="{85E267CB-6524-4089-ABCE-DC550109EAA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B1BC9-7DF3-4568-9A4B-BDD2D73F8907}">
      <dsp:nvSpPr>
        <dsp:cNvPr id="0" name=""/>
        <dsp:cNvSpPr/>
      </dsp:nvSpPr>
      <dsp:spPr>
        <a:xfrm>
          <a:off x="2571134" y="984487"/>
          <a:ext cx="1323558" cy="413258"/>
        </a:xfrm>
        <a:custGeom>
          <a:avLst/>
          <a:gdLst/>
          <a:ahLst/>
          <a:cxnLst/>
          <a:rect l="0" t="0" r="0" b="0"/>
          <a:pathLst>
            <a:path>
              <a:moveTo>
                <a:pt x="0" y="0"/>
              </a:moveTo>
              <a:lnTo>
                <a:pt x="0" y="206629"/>
              </a:lnTo>
              <a:lnTo>
                <a:pt x="1323558" y="206629"/>
              </a:lnTo>
              <a:lnTo>
                <a:pt x="1323558" y="41325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B45308-9521-4CE2-8F7C-96C8EB1C9F4E}">
      <dsp:nvSpPr>
        <dsp:cNvPr id="0" name=""/>
        <dsp:cNvSpPr/>
      </dsp:nvSpPr>
      <dsp:spPr>
        <a:xfrm>
          <a:off x="1247575" y="984487"/>
          <a:ext cx="1323558" cy="413258"/>
        </a:xfrm>
        <a:custGeom>
          <a:avLst/>
          <a:gdLst/>
          <a:ahLst/>
          <a:cxnLst/>
          <a:rect l="0" t="0" r="0" b="0"/>
          <a:pathLst>
            <a:path>
              <a:moveTo>
                <a:pt x="1323558" y="0"/>
              </a:moveTo>
              <a:lnTo>
                <a:pt x="1323558" y="206629"/>
              </a:lnTo>
              <a:lnTo>
                <a:pt x="0" y="206629"/>
              </a:lnTo>
              <a:lnTo>
                <a:pt x="0" y="41325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D92E37-B962-4DB9-8BD1-9AEEE9106625}">
      <dsp:nvSpPr>
        <dsp:cNvPr id="0" name=""/>
        <dsp:cNvSpPr/>
      </dsp:nvSpPr>
      <dsp:spPr>
        <a:xfrm>
          <a:off x="1587185" y="539"/>
          <a:ext cx="1967896" cy="98394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Fallacies</a:t>
          </a:r>
        </a:p>
      </dsp:txBody>
      <dsp:txXfrm>
        <a:off x="1587185" y="539"/>
        <a:ext cx="1967896" cy="983948"/>
      </dsp:txXfrm>
    </dsp:sp>
    <dsp:sp modelId="{7C108716-C962-40C7-ABFD-C88612754CE0}">
      <dsp:nvSpPr>
        <dsp:cNvPr id="0" name=""/>
        <dsp:cNvSpPr/>
      </dsp:nvSpPr>
      <dsp:spPr>
        <a:xfrm>
          <a:off x="130646" y="1397746"/>
          <a:ext cx="2233857" cy="98394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Affirming the conclusion.</a:t>
          </a:r>
        </a:p>
      </dsp:txBody>
      <dsp:txXfrm>
        <a:off x="130646" y="1397746"/>
        <a:ext cx="2233857" cy="983948"/>
      </dsp:txXfrm>
    </dsp:sp>
    <dsp:sp modelId="{2D15F454-4AAC-4DAD-863C-057CB1F49A1E}">
      <dsp:nvSpPr>
        <dsp:cNvPr id="0" name=""/>
        <dsp:cNvSpPr/>
      </dsp:nvSpPr>
      <dsp:spPr>
        <a:xfrm>
          <a:off x="2777763" y="1397746"/>
          <a:ext cx="2233857" cy="98394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Denying the hypothesis.</a:t>
          </a:r>
          <a:endParaRPr lang="en-US" sz="2400" kern="1200" dirty="0"/>
        </a:p>
      </dsp:txBody>
      <dsp:txXfrm>
        <a:off x="2777763" y="1397746"/>
        <a:ext cx="2233857" cy="983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CE6E8-BBD6-4FBE-B3D1-3309226589C3}">
      <dsp:nvSpPr>
        <dsp:cNvPr id="0" name=""/>
        <dsp:cNvSpPr/>
      </dsp:nvSpPr>
      <dsp:spPr>
        <a:xfrm>
          <a:off x="4064000" y="1619239"/>
          <a:ext cx="2875309" cy="499020"/>
        </a:xfrm>
        <a:custGeom>
          <a:avLst/>
          <a:gdLst/>
          <a:ahLst/>
          <a:cxnLst/>
          <a:rect l="0" t="0" r="0" b="0"/>
          <a:pathLst>
            <a:path>
              <a:moveTo>
                <a:pt x="0" y="0"/>
              </a:moveTo>
              <a:lnTo>
                <a:pt x="0" y="249510"/>
              </a:lnTo>
              <a:lnTo>
                <a:pt x="2875309" y="249510"/>
              </a:lnTo>
              <a:lnTo>
                <a:pt x="2875309" y="4990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014896-8CDA-40DE-B6C3-612BD057E461}">
      <dsp:nvSpPr>
        <dsp:cNvPr id="0" name=""/>
        <dsp:cNvSpPr/>
      </dsp:nvSpPr>
      <dsp:spPr>
        <a:xfrm>
          <a:off x="4018280" y="1619239"/>
          <a:ext cx="91440" cy="499020"/>
        </a:xfrm>
        <a:custGeom>
          <a:avLst/>
          <a:gdLst/>
          <a:ahLst/>
          <a:cxnLst/>
          <a:rect l="0" t="0" r="0" b="0"/>
          <a:pathLst>
            <a:path>
              <a:moveTo>
                <a:pt x="45720" y="0"/>
              </a:moveTo>
              <a:lnTo>
                <a:pt x="45720" y="4990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31A078-F137-40A3-B224-C9C86D28891F}">
      <dsp:nvSpPr>
        <dsp:cNvPr id="0" name=""/>
        <dsp:cNvSpPr/>
      </dsp:nvSpPr>
      <dsp:spPr>
        <a:xfrm>
          <a:off x="1188690" y="1619239"/>
          <a:ext cx="2875309" cy="499020"/>
        </a:xfrm>
        <a:custGeom>
          <a:avLst/>
          <a:gdLst/>
          <a:ahLst/>
          <a:cxnLst/>
          <a:rect l="0" t="0" r="0" b="0"/>
          <a:pathLst>
            <a:path>
              <a:moveTo>
                <a:pt x="2875309" y="0"/>
              </a:moveTo>
              <a:lnTo>
                <a:pt x="2875309" y="249510"/>
              </a:lnTo>
              <a:lnTo>
                <a:pt x="0" y="249510"/>
              </a:lnTo>
              <a:lnTo>
                <a:pt x="0" y="4990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F974D2-B1C1-45C3-973C-8D216B49BF6B}">
      <dsp:nvSpPr>
        <dsp:cNvPr id="0" name=""/>
        <dsp:cNvSpPr/>
      </dsp:nvSpPr>
      <dsp:spPr>
        <a:xfrm>
          <a:off x="2875855" y="431094"/>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Methods of Proving Theorems</a:t>
          </a:r>
        </a:p>
      </dsp:txBody>
      <dsp:txXfrm>
        <a:off x="2875855" y="431094"/>
        <a:ext cx="2376289" cy="1188144"/>
      </dsp:txXfrm>
    </dsp:sp>
    <dsp:sp modelId="{132DABD2-D22F-49C9-89FB-7CC92492EDA6}">
      <dsp:nvSpPr>
        <dsp:cNvPr id="0" name=""/>
        <dsp:cNvSpPr/>
      </dsp:nvSpPr>
      <dsp:spPr>
        <a:xfrm>
          <a:off x="545" y="2118259"/>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Direct Proofs</a:t>
          </a:r>
        </a:p>
      </dsp:txBody>
      <dsp:txXfrm>
        <a:off x="545" y="2118259"/>
        <a:ext cx="2376289" cy="1188144"/>
      </dsp:txXfrm>
    </dsp:sp>
    <dsp:sp modelId="{14194C8B-5DAB-4698-902B-0E49A5B4A953}">
      <dsp:nvSpPr>
        <dsp:cNvPr id="0" name=""/>
        <dsp:cNvSpPr/>
      </dsp:nvSpPr>
      <dsp:spPr>
        <a:xfrm>
          <a:off x="2875855" y="2118259"/>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Proof by Contraposition</a:t>
          </a:r>
        </a:p>
      </dsp:txBody>
      <dsp:txXfrm>
        <a:off x="2875855" y="2118259"/>
        <a:ext cx="2376289" cy="1188144"/>
      </dsp:txXfrm>
    </dsp:sp>
    <dsp:sp modelId="{F55D7480-AF8F-4CA2-A40D-381A856824FB}">
      <dsp:nvSpPr>
        <dsp:cNvPr id="0" name=""/>
        <dsp:cNvSpPr/>
      </dsp:nvSpPr>
      <dsp:spPr>
        <a:xfrm>
          <a:off x="5751165" y="2118259"/>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Proofs by Contradiction</a:t>
          </a:r>
        </a:p>
      </dsp:txBody>
      <dsp:txXfrm>
        <a:off x="5751165" y="2118259"/>
        <a:ext cx="2376289" cy="11881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6202-3ECB-4595-B2AD-55C57BB51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15376-C23D-42E6-A15F-25D9943C4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019025-8EA8-4E1C-9170-695950878FF7}"/>
              </a:ext>
            </a:extLst>
          </p:cNvPr>
          <p:cNvSpPr>
            <a:spLocks noGrp="1"/>
          </p:cNvSpPr>
          <p:nvPr>
            <p:ph type="dt" sz="half" idx="10"/>
          </p:nvPr>
        </p:nvSpPr>
        <p:spPr/>
        <p:txBody>
          <a:bodyPr/>
          <a:lstStyle/>
          <a:p>
            <a:fld id="{DF2F0588-95C8-42FF-BA45-C5BE5BB8477C}" type="datetimeFigureOut">
              <a:rPr lang="en-US" smtClean="0"/>
              <a:t>11/16/2021</a:t>
            </a:fld>
            <a:endParaRPr lang="en-US"/>
          </a:p>
        </p:txBody>
      </p:sp>
      <p:sp>
        <p:nvSpPr>
          <p:cNvPr id="5" name="Footer Placeholder 4">
            <a:extLst>
              <a:ext uri="{FF2B5EF4-FFF2-40B4-BE49-F238E27FC236}">
                <a16:creationId xmlns:a16="http://schemas.microsoft.com/office/drawing/2014/main" id="{BA748AED-1F72-418D-82AC-4E32F9A7D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26BBD-C218-49D9-BFC0-651CEFE589A5}"/>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413252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5963-84AB-4332-884E-B796D1FBBF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50534-421F-4F94-9E0C-766EC0DCB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B0F65-FDF0-430B-B00E-FE6CA2900B4B}"/>
              </a:ext>
            </a:extLst>
          </p:cNvPr>
          <p:cNvSpPr>
            <a:spLocks noGrp="1"/>
          </p:cNvSpPr>
          <p:nvPr>
            <p:ph type="dt" sz="half" idx="10"/>
          </p:nvPr>
        </p:nvSpPr>
        <p:spPr/>
        <p:txBody>
          <a:bodyPr/>
          <a:lstStyle/>
          <a:p>
            <a:fld id="{DF2F0588-95C8-42FF-BA45-C5BE5BB8477C}" type="datetimeFigureOut">
              <a:rPr lang="en-US" smtClean="0"/>
              <a:t>11/16/2021</a:t>
            </a:fld>
            <a:endParaRPr lang="en-US"/>
          </a:p>
        </p:txBody>
      </p:sp>
      <p:sp>
        <p:nvSpPr>
          <p:cNvPr id="5" name="Footer Placeholder 4">
            <a:extLst>
              <a:ext uri="{FF2B5EF4-FFF2-40B4-BE49-F238E27FC236}">
                <a16:creationId xmlns:a16="http://schemas.microsoft.com/office/drawing/2014/main" id="{F337B846-35C7-440B-BC85-7C0223B7B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298FD-22A3-4DAC-9D8D-3CC635F7C5EF}"/>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156830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8C555-7064-4879-A54E-220A8AC4A5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69E965-DBEB-4143-9079-8F6DCC787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52AC2-27B0-4276-A128-C7710674301E}"/>
              </a:ext>
            </a:extLst>
          </p:cNvPr>
          <p:cNvSpPr>
            <a:spLocks noGrp="1"/>
          </p:cNvSpPr>
          <p:nvPr>
            <p:ph type="dt" sz="half" idx="10"/>
          </p:nvPr>
        </p:nvSpPr>
        <p:spPr/>
        <p:txBody>
          <a:bodyPr/>
          <a:lstStyle/>
          <a:p>
            <a:fld id="{DF2F0588-95C8-42FF-BA45-C5BE5BB8477C}" type="datetimeFigureOut">
              <a:rPr lang="en-US" smtClean="0"/>
              <a:t>11/16/2021</a:t>
            </a:fld>
            <a:endParaRPr lang="en-US"/>
          </a:p>
        </p:txBody>
      </p:sp>
      <p:sp>
        <p:nvSpPr>
          <p:cNvPr id="5" name="Footer Placeholder 4">
            <a:extLst>
              <a:ext uri="{FF2B5EF4-FFF2-40B4-BE49-F238E27FC236}">
                <a16:creationId xmlns:a16="http://schemas.microsoft.com/office/drawing/2014/main" id="{CCA5243D-D530-45DA-AF3E-73C4511A4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D70EF-CE70-415A-8BE8-1B01160E5353}"/>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37015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DE22-D366-42BE-A341-E6CD13B773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3BBD5-697B-47C4-BFC9-01F64D71CD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51398-152E-413C-8896-41934BFF4C6B}"/>
              </a:ext>
            </a:extLst>
          </p:cNvPr>
          <p:cNvSpPr>
            <a:spLocks noGrp="1"/>
          </p:cNvSpPr>
          <p:nvPr>
            <p:ph type="dt" sz="half" idx="10"/>
          </p:nvPr>
        </p:nvSpPr>
        <p:spPr/>
        <p:txBody>
          <a:bodyPr/>
          <a:lstStyle/>
          <a:p>
            <a:fld id="{DF2F0588-95C8-42FF-BA45-C5BE5BB8477C}" type="datetimeFigureOut">
              <a:rPr lang="en-US" smtClean="0"/>
              <a:t>11/16/2021</a:t>
            </a:fld>
            <a:endParaRPr lang="en-US"/>
          </a:p>
        </p:txBody>
      </p:sp>
      <p:sp>
        <p:nvSpPr>
          <p:cNvPr id="5" name="Footer Placeholder 4">
            <a:extLst>
              <a:ext uri="{FF2B5EF4-FFF2-40B4-BE49-F238E27FC236}">
                <a16:creationId xmlns:a16="http://schemas.microsoft.com/office/drawing/2014/main" id="{145B8543-D941-4E54-84CC-0B02917AB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788B8-74E4-474B-8029-87F0809481B2}"/>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4965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8E98-5F19-4573-9CCB-1A77A30604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4253A2-A91C-4CB9-9573-B33BD3B2A1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C60EFA-5833-4093-B0C4-548932518911}"/>
              </a:ext>
            </a:extLst>
          </p:cNvPr>
          <p:cNvSpPr>
            <a:spLocks noGrp="1"/>
          </p:cNvSpPr>
          <p:nvPr>
            <p:ph type="dt" sz="half" idx="10"/>
          </p:nvPr>
        </p:nvSpPr>
        <p:spPr/>
        <p:txBody>
          <a:bodyPr/>
          <a:lstStyle/>
          <a:p>
            <a:fld id="{DF2F0588-95C8-42FF-BA45-C5BE5BB8477C}" type="datetimeFigureOut">
              <a:rPr lang="en-US" smtClean="0"/>
              <a:t>11/16/2021</a:t>
            </a:fld>
            <a:endParaRPr lang="en-US"/>
          </a:p>
        </p:txBody>
      </p:sp>
      <p:sp>
        <p:nvSpPr>
          <p:cNvPr id="5" name="Footer Placeholder 4">
            <a:extLst>
              <a:ext uri="{FF2B5EF4-FFF2-40B4-BE49-F238E27FC236}">
                <a16:creationId xmlns:a16="http://schemas.microsoft.com/office/drawing/2014/main" id="{65B122B6-0E92-401D-8782-0BB16BB81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F9BCE-B538-4125-BDB7-13CB3DE7F0E5}"/>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33132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DB8F-0FDD-4517-86D6-9B037CB051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D88B3-E176-4C48-9315-FA894B624D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49C729-AD0B-44AE-89A0-0E3F636928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E6E979-254D-44D8-85BF-93710A058387}"/>
              </a:ext>
            </a:extLst>
          </p:cNvPr>
          <p:cNvSpPr>
            <a:spLocks noGrp="1"/>
          </p:cNvSpPr>
          <p:nvPr>
            <p:ph type="dt" sz="half" idx="10"/>
          </p:nvPr>
        </p:nvSpPr>
        <p:spPr/>
        <p:txBody>
          <a:bodyPr/>
          <a:lstStyle/>
          <a:p>
            <a:fld id="{DF2F0588-95C8-42FF-BA45-C5BE5BB8477C}" type="datetimeFigureOut">
              <a:rPr lang="en-US" smtClean="0"/>
              <a:t>11/16/2021</a:t>
            </a:fld>
            <a:endParaRPr lang="en-US"/>
          </a:p>
        </p:txBody>
      </p:sp>
      <p:sp>
        <p:nvSpPr>
          <p:cNvPr id="6" name="Footer Placeholder 5">
            <a:extLst>
              <a:ext uri="{FF2B5EF4-FFF2-40B4-BE49-F238E27FC236}">
                <a16:creationId xmlns:a16="http://schemas.microsoft.com/office/drawing/2014/main" id="{EC3CD8EE-E969-447F-861E-5E77ADD55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0BCB8-8756-4CB1-8AB6-C6309BB0FE24}"/>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76548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A30B-B13F-40C2-96ED-955F9819A9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CA70F0-977E-4317-92F1-79B5A32F4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9F0C30-371B-481A-A5DF-4DFE7DAE5F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016BC0-DCCC-4190-B4FE-2317C0988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BE70BA-8C4B-47D1-9121-7730769750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465762-58F2-4E6A-9632-164CA9BA2EE8}"/>
              </a:ext>
            </a:extLst>
          </p:cNvPr>
          <p:cNvSpPr>
            <a:spLocks noGrp="1"/>
          </p:cNvSpPr>
          <p:nvPr>
            <p:ph type="dt" sz="half" idx="10"/>
          </p:nvPr>
        </p:nvSpPr>
        <p:spPr/>
        <p:txBody>
          <a:bodyPr/>
          <a:lstStyle/>
          <a:p>
            <a:fld id="{DF2F0588-95C8-42FF-BA45-C5BE5BB8477C}" type="datetimeFigureOut">
              <a:rPr lang="en-US" smtClean="0"/>
              <a:t>11/16/2021</a:t>
            </a:fld>
            <a:endParaRPr lang="en-US"/>
          </a:p>
        </p:txBody>
      </p:sp>
      <p:sp>
        <p:nvSpPr>
          <p:cNvPr id="8" name="Footer Placeholder 7">
            <a:extLst>
              <a:ext uri="{FF2B5EF4-FFF2-40B4-BE49-F238E27FC236}">
                <a16:creationId xmlns:a16="http://schemas.microsoft.com/office/drawing/2014/main" id="{7D0E6E36-F14F-4B28-AEF2-8CE9DD70A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D4EF8-7DD7-4ECB-8FD5-977B746DF556}"/>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1095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76CC-AFE4-4233-92F0-6E4306BEC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C5DF6C-1AC1-4E11-953B-840922A713E9}"/>
              </a:ext>
            </a:extLst>
          </p:cNvPr>
          <p:cNvSpPr>
            <a:spLocks noGrp="1"/>
          </p:cNvSpPr>
          <p:nvPr>
            <p:ph type="dt" sz="half" idx="10"/>
          </p:nvPr>
        </p:nvSpPr>
        <p:spPr/>
        <p:txBody>
          <a:bodyPr/>
          <a:lstStyle/>
          <a:p>
            <a:fld id="{DF2F0588-95C8-42FF-BA45-C5BE5BB8477C}" type="datetimeFigureOut">
              <a:rPr lang="en-US" smtClean="0"/>
              <a:t>11/16/2021</a:t>
            </a:fld>
            <a:endParaRPr lang="en-US"/>
          </a:p>
        </p:txBody>
      </p:sp>
      <p:sp>
        <p:nvSpPr>
          <p:cNvPr id="4" name="Footer Placeholder 3">
            <a:extLst>
              <a:ext uri="{FF2B5EF4-FFF2-40B4-BE49-F238E27FC236}">
                <a16:creationId xmlns:a16="http://schemas.microsoft.com/office/drawing/2014/main" id="{9FE49310-543A-4F53-AED1-7D18A5A7E8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9656E-C58F-40CC-BEA6-1D17D53BD0A8}"/>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92664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C818A-75D6-4FC2-9C75-6DF189D488C9}"/>
              </a:ext>
            </a:extLst>
          </p:cNvPr>
          <p:cNvSpPr>
            <a:spLocks noGrp="1"/>
          </p:cNvSpPr>
          <p:nvPr>
            <p:ph type="dt" sz="half" idx="10"/>
          </p:nvPr>
        </p:nvSpPr>
        <p:spPr/>
        <p:txBody>
          <a:bodyPr/>
          <a:lstStyle/>
          <a:p>
            <a:fld id="{DF2F0588-95C8-42FF-BA45-C5BE5BB8477C}" type="datetimeFigureOut">
              <a:rPr lang="en-US" smtClean="0"/>
              <a:t>11/16/2021</a:t>
            </a:fld>
            <a:endParaRPr lang="en-US"/>
          </a:p>
        </p:txBody>
      </p:sp>
      <p:sp>
        <p:nvSpPr>
          <p:cNvPr id="3" name="Footer Placeholder 2">
            <a:extLst>
              <a:ext uri="{FF2B5EF4-FFF2-40B4-BE49-F238E27FC236}">
                <a16:creationId xmlns:a16="http://schemas.microsoft.com/office/drawing/2014/main" id="{40D83196-D5D7-42E6-9E67-EC92CF8DEC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85CE72-2B94-4EDB-9CA8-2ADAAD7DB744}"/>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22075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0A2A-5888-45F0-AC45-7D9D73289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306D70-CDB4-42CD-9EEC-6DBD70415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7E28BB-8E03-4264-8987-D6A5D2990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864F2-5006-4D5E-9523-26CF75A1B66B}"/>
              </a:ext>
            </a:extLst>
          </p:cNvPr>
          <p:cNvSpPr>
            <a:spLocks noGrp="1"/>
          </p:cNvSpPr>
          <p:nvPr>
            <p:ph type="dt" sz="half" idx="10"/>
          </p:nvPr>
        </p:nvSpPr>
        <p:spPr/>
        <p:txBody>
          <a:bodyPr/>
          <a:lstStyle/>
          <a:p>
            <a:fld id="{DF2F0588-95C8-42FF-BA45-C5BE5BB8477C}" type="datetimeFigureOut">
              <a:rPr lang="en-US" smtClean="0"/>
              <a:t>11/16/2021</a:t>
            </a:fld>
            <a:endParaRPr lang="en-US"/>
          </a:p>
        </p:txBody>
      </p:sp>
      <p:sp>
        <p:nvSpPr>
          <p:cNvPr id="6" name="Footer Placeholder 5">
            <a:extLst>
              <a:ext uri="{FF2B5EF4-FFF2-40B4-BE49-F238E27FC236}">
                <a16:creationId xmlns:a16="http://schemas.microsoft.com/office/drawing/2014/main" id="{1BD0F9D5-B721-465B-8B0B-B8B1B7043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31639E-D436-49B9-AC6C-B05AC69EF3CB}"/>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75687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3493-E054-469B-8FED-16D0ADA6E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E5D9DF-A0B3-4B17-8F1B-9FEA389C10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F37735E-8988-44E0-8C2E-C9452C9F2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9899B-26DE-4564-852E-95029E6B8512}"/>
              </a:ext>
            </a:extLst>
          </p:cNvPr>
          <p:cNvSpPr>
            <a:spLocks noGrp="1"/>
          </p:cNvSpPr>
          <p:nvPr>
            <p:ph type="dt" sz="half" idx="10"/>
          </p:nvPr>
        </p:nvSpPr>
        <p:spPr/>
        <p:txBody>
          <a:bodyPr/>
          <a:lstStyle/>
          <a:p>
            <a:fld id="{DF2F0588-95C8-42FF-BA45-C5BE5BB8477C}" type="datetimeFigureOut">
              <a:rPr lang="en-US" smtClean="0"/>
              <a:t>11/16/2021</a:t>
            </a:fld>
            <a:endParaRPr lang="en-US"/>
          </a:p>
        </p:txBody>
      </p:sp>
      <p:sp>
        <p:nvSpPr>
          <p:cNvPr id="6" name="Footer Placeholder 5">
            <a:extLst>
              <a:ext uri="{FF2B5EF4-FFF2-40B4-BE49-F238E27FC236}">
                <a16:creationId xmlns:a16="http://schemas.microsoft.com/office/drawing/2014/main" id="{9E3B4B8C-B2E5-4E27-9ADF-1E92D9360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69DF0-6B13-41CB-A23C-CEF5ED03B08E}"/>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56226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B3AB8-76B2-47B3-AAE8-86E118AA38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6F3468-706B-4CCF-BDCC-58BDE5F79A22}"/>
              </a:ext>
            </a:extLst>
          </p:cNvPr>
          <p:cNvSpPr>
            <a:spLocks noGrp="1"/>
          </p:cNvSpPr>
          <p:nvPr>
            <p:ph type="body" idx="1"/>
          </p:nvPr>
        </p:nvSpPr>
        <p:spPr>
          <a:xfrm>
            <a:off x="345830" y="1844675"/>
            <a:ext cx="11500339"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4860DEE-38B1-4F49-AD70-929009FFD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F0588-95C8-42FF-BA45-C5BE5BB8477C}" type="datetimeFigureOut">
              <a:rPr lang="en-US" smtClean="0"/>
              <a:t>11/16/2021</a:t>
            </a:fld>
            <a:endParaRPr lang="en-US"/>
          </a:p>
        </p:txBody>
      </p:sp>
      <p:sp>
        <p:nvSpPr>
          <p:cNvPr id="5" name="Footer Placeholder 4">
            <a:extLst>
              <a:ext uri="{FF2B5EF4-FFF2-40B4-BE49-F238E27FC236}">
                <a16:creationId xmlns:a16="http://schemas.microsoft.com/office/drawing/2014/main" id="{028575A1-C832-4924-89FA-EEB3CD61A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33D94-2F75-4024-B1B8-5DB341EDA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2B4D1-43EE-47FF-BA3D-4A5A2AFEE1DD}" type="slidenum">
              <a:rPr lang="en-US" smtClean="0"/>
              <a:t>‹#›</a:t>
            </a:fld>
            <a:endParaRPr lang="en-US"/>
          </a:p>
        </p:txBody>
      </p:sp>
    </p:spTree>
    <p:extLst>
      <p:ext uri="{BB962C8B-B14F-4D97-AF65-F5344CB8AC3E}">
        <p14:creationId xmlns:p14="http://schemas.microsoft.com/office/powerpoint/2010/main" val="34748570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Layout" Target="../diagrams/layout1.xml"/><Relationship Id="rId7" Type="http://schemas.openxmlformats.org/officeDocument/2006/relationships/image" Target="../media/image3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39.png"/><Relationship Id="rId4" Type="http://schemas.openxmlformats.org/officeDocument/2006/relationships/diagramQuickStyle" Target="../diagrams/quickStyle1.xml"/><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0.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2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33.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5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5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5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115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864D-FEEF-4DC6-A92B-F9D8314E8EE2}"/>
              </a:ext>
            </a:extLst>
          </p:cNvPr>
          <p:cNvSpPr>
            <a:spLocks noGrp="1"/>
          </p:cNvSpPr>
          <p:nvPr>
            <p:ph type="ctrTitle"/>
          </p:nvPr>
        </p:nvSpPr>
        <p:spPr/>
        <p:txBody>
          <a:bodyPr/>
          <a:lstStyle/>
          <a:p>
            <a:r>
              <a:rPr lang="en-GB" dirty="0"/>
              <a:t>Discrete Structures</a:t>
            </a:r>
            <a:endParaRPr lang="en-US" dirty="0"/>
          </a:p>
        </p:txBody>
      </p:sp>
      <p:sp>
        <p:nvSpPr>
          <p:cNvPr id="3" name="Subtitle 2">
            <a:extLst>
              <a:ext uri="{FF2B5EF4-FFF2-40B4-BE49-F238E27FC236}">
                <a16:creationId xmlns:a16="http://schemas.microsoft.com/office/drawing/2014/main" id="{35F0B4C9-F066-4148-9010-42DD6D166379}"/>
              </a:ext>
            </a:extLst>
          </p:cNvPr>
          <p:cNvSpPr>
            <a:spLocks noGrp="1"/>
          </p:cNvSpPr>
          <p:nvPr>
            <p:ph type="subTitle" idx="1"/>
          </p:nvPr>
        </p:nvSpPr>
        <p:spPr/>
        <p:txBody>
          <a:bodyPr/>
          <a:lstStyle/>
          <a:p>
            <a:r>
              <a:rPr lang="en-GB" dirty="0"/>
              <a:t>CH 01: Logic and Proofs</a:t>
            </a:r>
            <a:endParaRPr lang="en-US" dirty="0"/>
          </a:p>
        </p:txBody>
      </p:sp>
    </p:spTree>
    <p:extLst>
      <p:ext uri="{BB962C8B-B14F-4D97-AF65-F5344CB8AC3E}">
        <p14:creationId xmlns:p14="http://schemas.microsoft.com/office/powerpoint/2010/main" val="116497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Rules of Inference </a:t>
            </a:r>
          </a:p>
        </p:txBody>
      </p:sp>
      <p:sp>
        <p:nvSpPr>
          <p:cNvPr id="11" name="TextBox 10">
            <a:extLst>
              <a:ext uri="{FF2B5EF4-FFF2-40B4-BE49-F238E27FC236}">
                <a16:creationId xmlns:a16="http://schemas.microsoft.com/office/drawing/2014/main" id="{1D10CA1D-99E1-4FD2-AE23-EF17823F8444}"/>
              </a:ext>
            </a:extLst>
          </p:cNvPr>
          <p:cNvSpPr txBox="1"/>
          <p:nvPr/>
        </p:nvSpPr>
        <p:spPr>
          <a:xfrm>
            <a:off x="186430" y="2905780"/>
            <a:ext cx="5752731" cy="523220"/>
          </a:xfrm>
          <a:prstGeom prst="rect">
            <a:avLst/>
          </a:prstGeom>
          <a:noFill/>
        </p:spPr>
        <p:txBody>
          <a:bodyPr wrap="square" rtlCol="0">
            <a:spAutoFit/>
          </a:bodyPr>
          <a:lstStyle/>
          <a:p>
            <a:r>
              <a:rPr lang="en-US" sz="2800" dirty="0"/>
              <a:t>“I will make tea”</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3DFA93-8C0A-4AC1-A0D0-BCB680EFF682}"/>
                  </a:ext>
                </a:extLst>
              </p:cNvPr>
              <p:cNvSpPr txBox="1"/>
              <p:nvPr/>
            </p:nvSpPr>
            <p:spPr>
              <a:xfrm>
                <a:off x="5749775" y="2905779"/>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oMath>
                  </m:oMathPara>
                </a14:m>
                <a:endParaRPr lang="en-US" sz="2800" dirty="0"/>
              </a:p>
            </p:txBody>
          </p:sp>
        </mc:Choice>
        <mc:Fallback xmlns="">
          <p:sp>
            <p:nvSpPr>
              <p:cNvPr id="13" name="TextBox 12">
                <a:extLst>
                  <a:ext uri="{FF2B5EF4-FFF2-40B4-BE49-F238E27FC236}">
                    <a16:creationId xmlns:a16="http://schemas.microsoft.com/office/drawing/2014/main" id="{643DFA93-8C0A-4AC1-A0D0-BCB680EFF682}"/>
                  </a:ext>
                </a:extLst>
              </p:cNvPr>
              <p:cNvSpPr txBox="1">
                <a:spLocks noRot="1" noChangeAspect="1" noMove="1" noResize="1" noEditPoints="1" noAdjustHandles="1" noChangeArrowheads="1" noChangeShapeType="1" noTextEdit="1"/>
              </p:cNvSpPr>
              <p:nvPr/>
            </p:nvSpPr>
            <p:spPr>
              <a:xfrm>
                <a:off x="5749775" y="2905779"/>
                <a:ext cx="1587623"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91E3253-F0A9-4FE7-8990-14AA4E1C13F7}"/>
                  </a:ext>
                </a:extLst>
              </p:cNvPr>
              <p:cNvSpPr txBox="1"/>
              <p:nvPr/>
            </p:nvSpPr>
            <p:spPr>
              <a:xfrm>
                <a:off x="5749775" y="3429000"/>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dirty="0"/>
              </a:p>
            </p:txBody>
          </p:sp>
        </mc:Choice>
        <mc:Fallback xmlns="">
          <p:sp>
            <p:nvSpPr>
              <p:cNvPr id="14" name="TextBox 13">
                <a:extLst>
                  <a:ext uri="{FF2B5EF4-FFF2-40B4-BE49-F238E27FC236}">
                    <a16:creationId xmlns:a16="http://schemas.microsoft.com/office/drawing/2014/main" id="{691E3253-F0A9-4FE7-8990-14AA4E1C13F7}"/>
                  </a:ext>
                </a:extLst>
              </p:cNvPr>
              <p:cNvSpPr txBox="1">
                <a:spLocks noRot="1" noChangeAspect="1" noMove="1" noResize="1" noEditPoints="1" noAdjustHandles="1" noChangeArrowheads="1" noChangeShapeType="1" noTextEdit="1"/>
              </p:cNvSpPr>
              <p:nvPr/>
            </p:nvSpPr>
            <p:spPr>
              <a:xfrm>
                <a:off x="5749775" y="3429000"/>
                <a:ext cx="1587623"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8E05255-D440-435D-A460-1929932C8B08}"/>
                  </a:ext>
                </a:extLst>
              </p:cNvPr>
              <p:cNvSpPr txBox="1"/>
              <p:nvPr/>
            </p:nvSpPr>
            <p:spPr>
              <a:xfrm>
                <a:off x="7790156" y="3037353"/>
                <a:ext cx="4318985" cy="830997"/>
              </a:xfrm>
              <a:prstGeom prst="rect">
                <a:avLst/>
              </a:prstGeom>
              <a:noFill/>
            </p:spPr>
            <p:txBody>
              <a:bodyPr wrap="square" rtlCol="0">
                <a:spAutoFit/>
              </a:bodyPr>
              <a:lstStyle/>
              <a:p>
                <a:r>
                  <a:rPr lang="en-US" sz="2400" b="1" dirty="0"/>
                  <a:t>Addition:</a:t>
                </a:r>
              </a:p>
              <a:p>
                <a:pPr/>
                <a14:m>
                  <m:oMathPara xmlns:m="http://schemas.openxmlformats.org/officeDocument/2006/math">
                    <m:oMathParaPr>
                      <m:jc m:val="left"/>
                    </m:oMathParaPr>
                    <m:oMath xmlns:m="http://schemas.openxmlformats.org/officeDocument/2006/math">
                      <m:r>
                        <a:rPr lang="pt-BR" sz="2400" b="1" i="1" dirty="0">
                          <a:latin typeface="Cambria Math" panose="02040503050406030204" pitchFamily="18" charset="0"/>
                        </a:rPr>
                        <m:t>𝒑</m:t>
                      </m:r>
                      <m:r>
                        <a:rPr lang="pt-BR" sz="2400" b="1" i="1" dirty="0">
                          <a:latin typeface="Cambria Math" panose="02040503050406030204" pitchFamily="18" charset="0"/>
                        </a:rPr>
                        <m:t> → (</m:t>
                      </m:r>
                      <m:r>
                        <a:rPr lang="pt-BR" sz="2400" b="1" i="1" dirty="0">
                          <a:latin typeface="Cambria Math" panose="02040503050406030204" pitchFamily="18" charset="0"/>
                        </a:rPr>
                        <m:t>𝒑</m:t>
                      </m:r>
                      <m:r>
                        <a:rPr lang="pt-BR" sz="2400" b="1" i="1" dirty="0">
                          <a:latin typeface="Cambria Math" panose="02040503050406030204" pitchFamily="18" charset="0"/>
                        </a:rPr>
                        <m:t> ∨ </m:t>
                      </m:r>
                      <m:r>
                        <a:rPr lang="pt-BR" sz="2400" b="1" i="1" dirty="0">
                          <a:latin typeface="Cambria Math" panose="02040503050406030204" pitchFamily="18" charset="0"/>
                        </a:rPr>
                        <m:t>𝒒</m:t>
                      </m:r>
                      <m:r>
                        <a:rPr lang="pt-BR" sz="2400" b="1" i="1" dirty="0">
                          <a:latin typeface="Cambria Math" panose="02040503050406030204" pitchFamily="18" charset="0"/>
                        </a:rPr>
                        <m:t>)</m:t>
                      </m:r>
                    </m:oMath>
                  </m:oMathPara>
                </a14:m>
                <a:endParaRPr lang="en-US" sz="2400" b="1" dirty="0"/>
              </a:p>
            </p:txBody>
          </p:sp>
        </mc:Choice>
        <mc:Fallback xmlns="">
          <p:sp>
            <p:nvSpPr>
              <p:cNvPr id="15" name="TextBox 14">
                <a:extLst>
                  <a:ext uri="{FF2B5EF4-FFF2-40B4-BE49-F238E27FC236}">
                    <a16:creationId xmlns:a16="http://schemas.microsoft.com/office/drawing/2014/main" id="{E8E05255-D440-435D-A460-1929932C8B08}"/>
                  </a:ext>
                </a:extLst>
              </p:cNvPr>
              <p:cNvSpPr txBox="1">
                <a:spLocks noRot="1" noChangeAspect="1" noMove="1" noResize="1" noEditPoints="1" noAdjustHandles="1" noChangeArrowheads="1" noChangeShapeType="1" noTextEdit="1"/>
              </p:cNvSpPr>
              <p:nvPr/>
            </p:nvSpPr>
            <p:spPr>
              <a:xfrm>
                <a:off x="7790156" y="3037353"/>
                <a:ext cx="4318985" cy="830997"/>
              </a:xfrm>
              <a:prstGeom prst="rect">
                <a:avLst/>
              </a:prstGeom>
              <a:blipFill>
                <a:blip r:embed="rId4"/>
                <a:stretch>
                  <a:fillRect l="-2260" t="-5839" b="-875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C7000723-A38B-468C-9F8D-5C0A5E457600}"/>
              </a:ext>
            </a:extLst>
          </p:cNvPr>
          <p:cNvSpPr txBox="1"/>
          <p:nvPr/>
        </p:nvSpPr>
        <p:spPr>
          <a:xfrm>
            <a:off x="186429" y="3428999"/>
            <a:ext cx="5752731" cy="954107"/>
          </a:xfrm>
          <a:prstGeom prst="rect">
            <a:avLst/>
          </a:prstGeom>
          <a:noFill/>
        </p:spPr>
        <p:txBody>
          <a:bodyPr wrap="square" rtlCol="0">
            <a:spAutoFit/>
          </a:bodyPr>
          <a:lstStyle/>
          <a:p>
            <a:r>
              <a:rPr lang="en-US" sz="2800" dirty="0"/>
              <a:t>“Therefore, I will read a book or</a:t>
            </a:r>
            <a:br>
              <a:rPr lang="en-US" sz="2800" dirty="0"/>
            </a:br>
            <a:r>
              <a:rPr lang="en-US" sz="2800" dirty="0"/>
              <a:t> I will read a book”</a:t>
            </a:r>
          </a:p>
        </p:txBody>
      </p:sp>
    </p:spTree>
    <p:extLst>
      <p:ext uri="{BB962C8B-B14F-4D97-AF65-F5344CB8AC3E}">
        <p14:creationId xmlns:p14="http://schemas.microsoft.com/office/powerpoint/2010/main" val="15531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Rules of Inference </a:t>
            </a:r>
          </a:p>
        </p:txBody>
      </p:sp>
      <p:sp>
        <p:nvSpPr>
          <p:cNvPr id="6" name="TextBox 5">
            <a:extLst>
              <a:ext uri="{FF2B5EF4-FFF2-40B4-BE49-F238E27FC236}">
                <a16:creationId xmlns:a16="http://schemas.microsoft.com/office/drawing/2014/main" id="{F8D88A94-47E9-43DF-8376-B0AAC80F323F}"/>
              </a:ext>
            </a:extLst>
          </p:cNvPr>
          <p:cNvSpPr txBox="1"/>
          <p:nvPr/>
        </p:nvSpPr>
        <p:spPr>
          <a:xfrm>
            <a:off x="186430" y="2905780"/>
            <a:ext cx="5752731" cy="523220"/>
          </a:xfrm>
          <a:prstGeom prst="rect">
            <a:avLst/>
          </a:prstGeom>
          <a:noFill/>
        </p:spPr>
        <p:txBody>
          <a:bodyPr wrap="square" rtlCol="0">
            <a:spAutoFit/>
          </a:bodyPr>
          <a:lstStyle/>
          <a:p>
            <a:r>
              <a:rPr lang="en-US" sz="2800" dirty="0"/>
              <a:t>“I will make tea and I will read a book”</a:t>
            </a:r>
          </a:p>
        </p:txBody>
      </p:sp>
      <p:sp>
        <p:nvSpPr>
          <p:cNvPr id="8" name="TextBox 7">
            <a:extLst>
              <a:ext uri="{FF2B5EF4-FFF2-40B4-BE49-F238E27FC236}">
                <a16:creationId xmlns:a16="http://schemas.microsoft.com/office/drawing/2014/main" id="{AEB128BB-3FA3-4D69-B9A0-AA8B264F2FFC}"/>
              </a:ext>
            </a:extLst>
          </p:cNvPr>
          <p:cNvSpPr txBox="1"/>
          <p:nvPr/>
        </p:nvSpPr>
        <p:spPr>
          <a:xfrm>
            <a:off x="186430" y="3429000"/>
            <a:ext cx="5752731" cy="523220"/>
          </a:xfrm>
          <a:prstGeom prst="rect">
            <a:avLst/>
          </a:prstGeom>
          <a:noFill/>
        </p:spPr>
        <p:txBody>
          <a:bodyPr wrap="square" rtlCol="0">
            <a:spAutoFit/>
          </a:bodyPr>
          <a:lstStyle/>
          <a:p>
            <a:r>
              <a:rPr lang="en-US" sz="2800" dirty="0"/>
              <a:t>“Therefore, I will make tea”</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4B8CF5-8A2D-4DCC-98EC-8B285066E356}"/>
                  </a:ext>
                </a:extLst>
              </p:cNvPr>
              <p:cNvSpPr txBox="1"/>
              <p:nvPr/>
            </p:nvSpPr>
            <p:spPr>
              <a:xfrm>
                <a:off x="6202536" y="2881929"/>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dirty="0"/>
              </a:p>
            </p:txBody>
          </p:sp>
        </mc:Choice>
        <mc:Fallback xmlns="">
          <p:sp>
            <p:nvSpPr>
              <p:cNvPr id="9" name="TextBox 8">
                <a:extLst>
                  <a:ext uri="{FF2B5EF4-FFF2-40B4-BE49-F238E27FC236}">
                    <a16:creationId xmlns:a16="http://schemas.microsoft.com/office/drawing/2014/main" id="{784B8CF5-8A2D-4DCC-98EC-8B285066E356}"/>
                  </a:ext>
                </a:extLst>
              </p:cNvPr>
              <p:cNvSpPr txBox="1">
                <a:spLocks noRot="1" noChangeAspect="1" noMove="1" noResize="1" noEditPoints="1" noAdjustHandles="1" noChangeArrowheads="1" noChangeShapeType="1" noTextEdit="1"/>
              </p:cNvSpPr>
              <p:nvPr/>
            </p:nvSpPr>
            <p:spPr>
              <a:xfrm>
                <a:off x="6202536" y="2881929"/>
                <a:ext cx="1587623"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7604DFC-8B40-4001-9589-6A5B44317873}"/>
                  </a:ext>
                </a:extLst>
              </p:cNvPr>
              <p:cNvSpPr txBox="1"/>
              <p:nvPr/>
            </p:nvSpPr>
            <p:spPr>
              <a:xfrm>
                <a:off x="6202535" y="3452852"/>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𝑝</m:t>
                      </m:r>
                    </m:oMath>
                  </m:oMathPara>
                </a14:m>
                <a:endParaRPr lang="en-US" sz="2800" dirty="0"/>
              </a:p>
            </p:txBody>
          </p:sp>
        </mc:Choice>
        <mc:Fallback xmlns="">
          <p:sp>
            <p:nvSpPr>
              <p:cNvPr id="11" name="TextBox 10">
                <a:extLst>
                  <a:ext uri="{FF2B5EF4-FFF2-40B4-BE49-F238E27FC236}">
                    <a16:creationId xmlns:a16="http://schemas.microsoft.com/office/drawing/2014/main" id="{C7604DFC-8B40-4001-9589-6A5B44317873}"/>
                  </a:ext>
                </a:extLst>
              </p:cNvPr>
              <p:cNvSpPr txBox="1">
                <a:spLocks noRot="1" noChangeAspect="1" noMove="1" noResize="1" noEditPoints="1" noAdjustHandles="1" noChangeArrowheads="1" noChangeShapeType="1" noTextEdit="1"/>
              </p:cNvSpPr>
              <p:nvPr/>
            </p:nvSpPr>
            <p:spPr>
              <a:xfrm>
                <a:off x="6202535" y="3452852"/>
                <a:ext cx="1587623"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B84676C-5CFE-4E16-BD14-C47C3B9226E5}"/>
                  </a:ext>
                </a:extLst>
              </p:cNvPr>
              <p:cNvSpPr txBox="1"/>
              <p:nvPr/>
            </p:nvSpPr>
            <p:spPr>
              <a:xfrm>
                <a:off x="8719350" y="2951946"/>
                <a:ext cx="2386615" cy="954107"/>
              </a:xfrm>
              <a:prstGeom prst="rect">
                <a:avLst/>
              </a:prstGeom>
              <a:noFill/>
            </p:spPr>
            <p:txBody>
              <a:bodyPr wrap="square" rtlCol="0">
                <a:spAutoFit/>
              </a:bodyPr>
              <a:lstStyle/>
              <a:p>
                <a:pPr/>
                <a:r>
                  <a:rPr lang="en-US" sz="2800" b="1" dirty="0"/>
                  <a:t>Simplification:</a:t>
                </a:r>
                <a:br>
                  <a:rPr lang="en-US" sz="2800" b="1" dirty="0"/>
                </a:br>
                <a14:m>
                  <m:oMathPara xmlns:m="http://schemas.openxmlformats.org/officeDocument/2006/math">
                    <m:oMathParaPr>
                      <m:jc m:val="left"/>
                    </m:oMathParaPr>
                    <m:oMath xmlns:m="http://schemas.openxmlformats.org/officeDocument/2006/math">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𝒑</m:t>
                          </m:r>
                          <m:r>
                            <a:rPr lang="en-US" sz="2800" b="1" i="1" smtClean="0">
                              <a:latin typeface="Cambria Math" panose="02040503050406030204" pitchFamily="18" charset="0"/>
                            </a:rPr>
                            <m:t>∧</m:t>
                          </m:r>
                          <m:r>
                            <a:rPr lang="en-US" sz="2800" b="1" i="1" smtClean="0">
                              <a:latin typeface="Cambria Math" panose="02040503050406030204" pitchFamily="18" charset="0"/>
                            </a:rPr>
                            <m:t>𝒒</m:t>
                          </m:r>
                        </m:e>
                      </m:d>
                      <m:r>
                        <a:rPr lang="en-US" sz="2800" b="1" i="1" smtClean="0">
                          <a:latin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𝒑</m:t>
                      </m:r>
                    </m:oMath>
                  </m:oMathPara>
                </a14:m>
                <a:endParaRPr lang="en-US" sz="2800" b="1" dirty="0"/>
              </a:p>
            </p:txBody>
          </p:sp>
        </mc:Choice>
        <mc:Fallback>
          <p:sp>
            <p:nvSpPr>
              <p:cNvPr id="12" name="TextBox 11">
                <a:extLst>
                  <a:ext uri="{FF2B5EF4-FFF2-40B4-BE49-F238E27FC236}">
                    <a16:creationId xmlns:a16="http://schemas.microsoft.com/office/drawing/2014/main" id="{CB84676C-5CFE-4E16-BD14-C47C3B9226E5}"/>
                  </a:ext>
                </a:extLst>
              </p:cNvPr>
              <p:cNvSpPr txBox="1">
                <a:spLocks noRot="1" noChangeAspect="1" noMove="1" noResize="1" noEditPoints="1" noAdjustHandles="1" noChangeArrowheads="1" noChangeShapeType="1" noTextEdit="1"/>
              </p:cNvSpPr>
              <p:nvPr/>
            </p:nvSpPr>
            <p:spPr>
              <a:xfrm>
                <a:off x="8719350" y="2951946"/>
                <a:ext cx="2386615" cy="954107"/>
              </a:xfrm>
              <a:prstGeom prst="rect">
                <a:avLst/>
              </a:prstGeom>
              <a:blipFill>
                <a:blip r:embed="rId4"/>
                <a:stretch>
                  <a:fillRect l="-5102" t="-5732" r="-510"/>
                </a:stretch>
              </a:blipFill>
            </p:spPr>
            <p:txBody>
              <a:bodyPr/>
              <a:lstStyle/>
              <a:p>
                <a:r>
                  <a:rPr lang="en-US">
                    <a:noFill/>
                  </a:rPr>
                  <a:t> </a:t>
                </a:r>
              </a:p>
            </p:txBody>
          </p:sp>
        </mc:Fallback>
      </mc:AlternateContent>
    </p:spTree>
    <p:extLst>
      <p:ext uri="{BB962C8B-B14F-4D97-AF65-F5344CB8AC3E}">
        <p14:creationId xmlns:p14="http://schemas.microsoft.com/office/powerpoint/2010/main" val="2017521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Rules of Inference </a:t>
            </a:r>
          </a:p>
        </p:txBody>
      </p:sp>
      <p:sp>
        <p:nvSpPr>
          <p:cNvPr id="6" name="TextBox 5">
            <a:extLst>
              <a:ext uri="{FF2B5EF4-FFF2-40B4-BE49-F238E27FC236}">
                <a16:creationId xmlns:a16="http://schemas.microsoft.com/office/drawing/2014/main" id="{F8D88A94-47E9-43DF-8376-B0AAC80F323F}"/>
              </a:ext>
            </a:extLst>
          </p:cNvPr>
          <p:cNvSpPr txBox="1"/>
          <p:nvPr/>
        </p:nvSpPr>
        <p:spPr>
          <a:xfrm>
            <a:off x="186430" y="2905780"/>
            <a:ext cx="5752731" cy="523220"/>
          </a:xfrm>
          <a:prstGeom prst="rect">
            <a:avLst/>
          </a:prstGeom>
          <a:noFill/>
        </p:spPr>
        <p:txBody>
          <a:bodyPr wrap="square" rtlCol="0">
            <a:spAutoFit/>
          </a:bodyPr>
          <a:lstStyle/>
          <a:p>
            <a:r>
              <a:rPr lang="en-US" sz="2800" dirty="0"/>
              <a:t>“It is raining, or I will make tea” </a:t>
            </a:r>
          </a:p>
        </p:txBody>
      </p:sp>
      <p:sp>
        <p:nvSpPr>
          <p:cNvPr id="8" name="TextBox 7">
            <a:extLst>
              <a:ext uri="{FF2B5EF4-FFF2-40B4-BE49-F238E27FC236}">
                <a16:creationId xmlns:a16="http://schemas.microsoft.com/office/drawing/2014/main" id="{AEB128BB-3FA3-4D69-B9A0-AA8B264F2FFC}"/>
              </a:ext>
            </a:extLst>
          </p:cNvPr>
          <p:cNvSpPr txBox="1"/>
          <p:nvPr/>
        </p:nvSpPr>
        <p:spPr>
          <a:xfrm>
            <a:off x="186430" y="3429000"/>
            <a:ext cx="5752731" cy="523220"/>
          </a:xfrm>
          <a:prstGeom prst="rect">
            <a:avLst/>
          </a:prstGeom>
          <a:noFill/>
        </p:spPr>
        <p:txBody>
          <a:bodyPr wrap="square" rtlCol="0">
            <a:spAutoFit/>
          </a:bodyPr>
          <a:lstStyle/>
          <a:p>
            <a:r>
              <a:rPr lang="en-US" sz="2800" dirty="0"/>
              <a:t>“It is not raining, or I will read a book”</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4B8CF5-8A2D-4DCC-98EC-8B285066E356}"/>
                  </a:ext>
                </a:extLst>
              </p:cNvPr>
              <p:cNvSpPr txBox="1"/>
              <p:nvPr/>
            </p:nvSpPr>
            <p:spPr>
              <a:xfrm>
                <a:off x="5939161" y="2890807"/>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dirty="0"/>
              </a:p>
            </p:txBody>
          </p:sp>
        </mc:Choice>
        <mc:Fallback xmlns="">
          <p:sp>
            <p:nvSpPr>
              <p:cNvPr id="9" name="TextBox 8">
                <a:extLst>
                  <a:ext uri="{FF2B5EF4-FFF2-40B4-BE49-F238E27FC236}">
                    <a16:creationId xmlns:a16="http://schemas.microsoft.com/office/drawing/2014/main" id="{784B8CF5-8A2D-4DCC-98EC-8B285066E356}"/>
                  </a:ext>
                </a:extLst>
              </p:cNvPr>
              <p:cNvSpPr txBox="1">
                <a:spLocks noRot="1" noChangeAspect="1" noMove="1" noResize="1" noEditPoints="1" noAdjustHandles="1" noChangeArrowheads="1" noChangeShapeType="1" noTextEdit="1"/>
              </p:cNvSpPr>
              <p:nvPr/>
            </p:nvSpPr>
            <p:spPr>
              <a:xfrm>
                <a:off x="5939161" y="2890807"/>
                <a:ext cx="1587623"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7604DFC-8B40-4001-9589-6A5B44317873}"/>
                  </a:ext>
                </a:extLst>
              </p:cNvPr>
              <p:cNvSpPr txBox="1"/>
              <p:nvPr/>
            </p:nvSpPr>
            <p:spPr>
              <a:xfrm>
                <a:off x="5939160" y="3461730"/>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𝑟</m:t>
                      </m:r>
                    </m:oMath>
                  </m:oMathPara>
                </a14:m>
                <a:endParaRPr lang="en-US" sz="2800" dirty="0"/>
              </a:p>
            </p:txBody>
          </p:sp>
        </mc:Choice>
        <mc:Fallback xmlns="">
          <p:sp>
            <p:nvSpPr>
              <p:cNvPr id="11" name="TextBox 10">
                <a:extLst>
                  <a:ext uri="{FF2B5EF4-FFF2-40B4-BE49-F238E27FC236}">
                    <a16:creationId xmlns:a16="http://schemas.microsoft.com/office/drawing/2014/main" id="{C7604DFC-8B40-4001-9589-6A5B44317873}"/>
                  </a:ext>
                </a:extLst>
              </p:cNvPr>
              <p:cNvSpPr txBox="1">
                <a:spLocks noRot="1" noChangeAspect="1" noMove="1" noResize="1" noEditPoints="1" noAdjustHandles="1" noChangeArrowheads="1" noChangeShapeType="1" noTextEdit="1"/>
              </p:cNvSpPr>
              <p:nvPr/>
            </p:nvSpPr>
            <p:spPr>
              <a:xfrm>
                <a:off x="5939160" y="3461730"/>
                <a:ext cx="1587623"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B84676C-5CFE-4E16-BD14-C47C3B9226E5}"/>
                  </a:ext>
                </a:extLst>
              </p:cNvPr>
              <p:cNvSpPr txBox="1"/>
              <p:nvPr/>
            </p:nvSpPr>
            <p:spPr>
              <a:xfrm>
                <a:off x="7643673" y="3369397"/>
                <a:ext cx="4483223" cy="707886"/>
              </a:xfrm>
              <a:prstGeom prst="rect">
                <a:avLst/>
              </a:prstGeom>
              <a:noFill/>
            </p:spPr>
            <p:txBody>
              <a:bodyPr wrap="square" rtlCol="0">
                <a:spAutoFit/>
              </a:bodyPr>
              <a:lstStyle/>
              <a:p>
                <a:pPr/>
                <a:r>
                  <a:rPr lang="en-US" sz="2000" b="1" dirty="0"/>
                  <a:t>Resolution:</a:t>
                </a:r>
                <a:br>
                  <a:rPr lang="en-US" sz="2000" b="1" dirty="0"/>
                </a:br>
                <a14:m>
                  <m:oMathPara xmlns:m="http://schemas.openxmlformats.org/officeDocument/2006/math">
                    <m:oMathParaPr>
                      <m:jc m:val="left"/>
                    </m:oMathParaPr>
                    <m:oMath xmlns:m="http://schemas.openxmlformats.org/officeDocument/2006/math">
                      <m:r>
                        <a:rPr lang="pt-BR" sz="2000" b="1" i="1">
                          <a:latin typeface="Cambria Math" panose="02040503050406030204" pitchFamily="18" charset="0"/>
                        </a:rPr>
                        <m:t>((</m:t>
                      </m:r>
                      <m:r>
                        <a:rPr lang="pt-BR" sz="2000" b="1" i="1">
                          <a:latin typeface="Cambria Math" panose="02040503050406030204" pitchFamily="18" charset="0"/>
                        </a:rPr>
                        <m:t>𝒑</m:t>
                      </m:r>
                      <m:r>
                        <a:rPr lang="pt-BR" sz="2000" b="1" i="1">
                          <a:latin typeface="Cambria Math" panose="02040503050406030204" pitchFamily="18" charset="0"/>
                        </a:rPr>
                        <m:t> ∨ </m:t>
                      </m:r>
                      <m:r>
                        <a:rPr lang="pt-BR" sz="2000" b="1" i="1">
                          <a:latin typeface="Cambria Math" panose="02040503050406030204" pitchFamily="18" charset="0"/>
                        </a:rPr>
                        <m:t>𝒒</m:t>
                      </m:r>
                      <m:r>
                        <a:rPr lang="pt-BR" sz="2000" b="1" i="1">
                          <a:latin typeface="Cambria Math" panose="02040503050406030204" pitchFamily="18" charset="0"/>
                        </a:rPr>
                        <m:t>) ∧ (¬</m:t>
                      </m:r>
                      <m:r>
                        <a:rPr lang="pt-BR" sz="2000" b="1" i="1">
                          <a:latin typeface="Cambria Math" panose="02040503050406030204" pitchFamily="18" charset="0"/>
                        </a:rPr>
                        <m:t>𝒑</m:t>
                      </m:r>
                      <m:r>
                        <a:rPr lang="pt-BR" sz="2000" b="1" i="1">
                          <a:latin typeface="Cambria Math" panose="02040503050406030204" pitchFamily="18" charset="0"/>
                        </a:rPr>
                        <m:t> ∨ </m:t>
                      </m:r>
                      <m:r>
                        <a:rPr lang="pt-BR" sz="2000" b="1" i="1">
                          <a:latin typeface="Cambria Math" panose="02040503050406030204" pitchFamily="18" charset="0"/>
                        </a:rPr>
                        <m:t>𝒓</m:t>
                      </m:r>
                      <m:r>
                        <a:rPr lang="pt-BR" sz="2000" b="1" i="1">
                          <a:latin typeface="Cambria Math" panose="02040503050406030204" pitchFamily="18" charset="0"/>
                        </a:rPr>
                        <m:t>)) → (</m:t>
                      </m:r>
                      <m:r>
                        <a:rPr lang="pt-BR" sz="2000" b="1" i="1">
                          <a:latin typeface="Cambria Math" panose="02040503050406030204" pitchFamily="18" charset="0"/>
                        </a:rPr>
                        <m:t>𝒒</m:t>
                      </m:r>
                      <m:r>
                        <a:rPr lang="pt-BR" sz="2000" b="1" i="1">
                          <a:latin typeface="Cambria Math" panose="02040503050406030204" pitchFamily="18" charset="0"/>
                        </a:rPr>
                        <m:t> ∨ </m:t>
                      </m:r>
                      <m:r>
                        <a:rPr lang="pt-BR" sz="2000" b="1" i="1">
                          <a:latin typeface="Cambria Math" panose="02040503050406030204" pitchFamily="18" charset="0"/>
                        </a:rPr>
                        <m:t>𝒓</m:t>
                      </m:r>
                      <m:r>
                        <a:rPr lang="pt-BR" sz="2000" b="1" i="1">
                          <a:latin typeface="Cambria Math" panose="02040503050406030204" pitchFamily="18" charset="0"/>
                        </a:rPr>
                        <m:t>)</m:t>
                      </m:r>
                    </m:oMath>
                  </m:oMathPara>
                </a14:m>
                <a:endParaRPr lang="en-US" sz="2000" b="1" dirty="0"/>
              </a:p>
            </p:txBody>
          </p:sp>
        </mc:Choice>
        <mc:Fallback xmlns="">
          <p:sp>
            <p:nvSpPr>
              <p:cNvPr id="12" name="TextBox 11">
                <a:extLst>
                  <a:ext uri="{FF2B5EF4-FFF2-40B4-BE49-F238E27FC236}">
                    <a16:creationId xmlns:a16="http://schemas.microsoft.com/office/drawing/2014/main" id="{CB84676C-5CFE-4E16-BD14-C47C3B9226E5}"/>
                  </a:ext>
                </a:extLst>
              </p:cNvPr>
              <p:cNvSpPr txBox="1">
                <a:spLocks noRot="1" noChangeAspect="1" noMove="1" noResize="1" noEditPoints="1" noAdjustHandles="1" noChangeArrowheads="1" noChangeShapeType="1" noTextEdit="1"/>
              </p:cNvSpPr>
              <p:nvPr/>
            </p:nvSpPr>
            <p:spPr>
              <a:xfrm>
                <a:off x="7643673" y="3369397"/>
                <a:ext cx="4483223" cy="707886"/>
              </a:xfrm>
              <a:prstGeom prst="rect">
                <a:avLst/>
              </a:prstGeom>
              <a:blipFill>
                <a:blip r:embed="rId4"/>
                <a:stretch>
                  <a:fillRect l="-1497" t="-5172" b="-775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BD6DED1-7FCB-4BDE-8761-66251933C808}"/>
              </a:ext>
            </a:extLst>
          </p:cNvPr>
          <p:cNvSpPr txBox="1"/>
          <p:nvPr/>
        </p:nvSpPr>
        <p:spPr>
          <a:xfrm>
            <a:off x="186429" y="3906053"/>
            <a:ext cx="5752731" cy="954107"/>
          </a:xfrm>
          <a:prstGeom prst="rect">
            <a:avLst/>
          </a:prstGeom>
          <a:noFill/>
        </p:spPr>
        <p:txBody>
          <a:bodyPr wrap="square" rtlCol="0">
            <a:spAutoFit/>
          </a:bodyPr>
          <a:lstStyle/>
          <a:p>
            <a:r>
              <a:rPr lang="en-US" sz="2800" dirty="0"/>
              <a:t>“Therefore, I will make tea, or I will read a book”</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0CE91B3-C761-4B3E-86C3-1138FC60555D}"/>
                  </a:ext>
                </a:extLst>
              </p:cNvPr>
              <p:cNvSpPr txBox="1"/>
              <p:nvPr/>
            </p:nvSpPr>
            <p:spPr>
              <a:xfrm>
                <a:off x="5939160" y="3984950"/>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𝑟</m:t>
                      </m:r>
                    </m:oMath>
                  </m:oMathPara>
                </a14:m>
                <a:endParaRPr lang="en-US" sz="2800" dirty="0"/>
              </a:p>
            </p:txBody>
          </p:sp>
        </mc:Choice>
        <mc:Fallback xmlns="">
          <p:sp>
            <p:nvSpPr>
              <p:cNvPr id="13" name="TextBox 12">
                <a:extLst>
                  <a:ext uri="{FF2B5EF4-FFF2-40B4-BE49-F238E27FC236}">
                    <a16:creationId xmlns:a16="http://schemas.microsoft.com/office/drawing/2014/main" id="{50CE91B3-C761-4B3E-86C3-1138FC60555D}"/>
                  </a:ext>
                </a:extLst>
              </p:cNvPr>
              <p:cNvSpPr txBox="1">
                <a:spLocks noRot="1" noChangeAspect="1" noMove="1" noResize="1" noEditPoints="1" noAdjustHandles="1" noChangeArrowheads="1" noChangeShapeType="1" noTextEdit="1"/>
              </p:cNvSpPr>
              <p:nvPr/>
            </p:nvSpPr>
            <p:spPr>
              <a:xfrm>
                <a:off x="5939160" y="3984950"/>
                <a:ext cx="1587623"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53309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Rules of Inference </a:t>
            </a:r>
          </a:p>
        </p:txBody>
      </p:sp>
      <p:sp>
        <p:nvSpPr>
          <p:cNvPr id="6" name="TextBox 5">
            <a:extLst>
              <a:ext uri="{FF2B5EF4-FFF2-40B4-BE49-F238E27FC236}">
                <a16:creationId xmlns:a16="http://schemas.microsoft.com/office/drawing/2014/main" id="{F8D88A94-47E9-43DF-8376-B0AAC80F323F}"/>
              </a:ext>
            </a:extLst>
          </p:cNvPr>
          <p:cNvSpPr txBox="1"/>
          <p:nvPr/>
        </p:nvSpPr>
        <p:spPr>
          <a:xfrm>
            <a:off x="186430" y="2905780"/>
            <a:ext cx="5752731" cy="523220"/>
          </a:xfrm>
          <a:prstGeom prst="rect">
            <a:avLst/>
          </a:prstGeom>
          <a:noFill/>
        </p:spPr>
        <p:txBody>
          <a:bodyPr wrap="square" rtlCol="0">
            <a:spAutoFit/>
          </a:bodyPr>
          <a:lstStyle/>
          <a:p>
            <a:r>
              <a:rPr lang="en-US" sz="2800" dirty="0"/>
              <a:t>“I will make tea” </a:t>
            </a:r>
          </a:p>
        </p:txBody>
      </p:sp>
      <p:sp>
        <p:nvSpPr>
          <p:cNvPr id="8" name="TextBox 7">
            <a:extLst>
              <a:ext uri="{FF2B5EF4-FFF2-40B4-BE49-F238E27FC236}">
                <a16:creationId xmlns:a16="http://schemas.microsoft.com/office/drawing/2014/main" id="{AEB128BB-3FA3-4D69-B9A0-AA8B264F2FFC}"/>
              </a:ext>
            </a:extLst>
          </p:cNvPr>
          <p:cNvSpPr txBox="1"/>
          <p:nvPr/>
        </p:nvSpPr>
        <p:spPr>
          <a:xfrm>
            <a:off x="186430" y="3429000"/>
            <a:ext cx="5752731" cy="523220"/>
          </a:xfrm>
          <a:prstGeom prst="rect">
            <a:avLst/>
          </a:prstGeom>
          <a:noFill/>
        </p:spPr>
        <p:txBody>
          <a:bodyPr wrap="square" rtlCol="0">
            <a:spAutoFit/>
          </a:bodyPr>
          <a:lstStyle/>
          <a:p>
            <a:r>
              <a:rPr lang="en-US" sz="2800" dirty="0"/>
              <a:t>“I will read a book”</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4B8CF5-8A2D-4DCC-98EC-8B285066E356}"/>
                  </a:ext>
                </a:extLst>
              </p:cNvPr>
              <p:cNvSpPr txBox="1"/>
              <p:nvPr/>
            </p:nvSpPr>
            <p:spPr>
              <a:xfrm>
                <a:off x="5939161" y="2890807"/>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oMath>
                  </m:oMathPara>
                </a14:m>
                <a:endParaRPr lang="en-US" sz="2800" dirty="0"/>
              </a:p>
            </p:txBody>
          </p:sp>
        </mc:Choice>
        <mc:Fallback xmlns="">
          <p:sp>
            <p:nvSpPr>
              <p:cNvPr id="9" name="TextBox 8">
                <a:extLst>
                  <a:ext uri="{FF2B5EF4-FFF2-40B4-BE49-F238E27FC236}">
                    <a16:creationId xmlns:a16="http://schemas.microsoft.com/office/drawing/2014/main" id="{784B8CF5-8A2D-4DCC-98EC-8B285066E356}"/>
                  </a:ext>
                </a:extLst>
              </p:cNvPr>
              <p:cNvSpPr txBox="1">
                <a:spLocks noRot="1" noChangeAspect="1" noMove="1" noResize="1" noEditPoints="1" noAdjustHandles="1" noChangeArrowheads="1" noChangeShapeType="1" noTextEdit="1"/>
              </p:cNvSpPr>
              <p:nvPr/>
            </p:nvSpPr>
            <p:spPr>
              <a:xfrm>
                <a:off x="5939161" y="2890807"/>
                <a:ext cx="1587623"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7604DFC-8B40-4001-9589-6A5B44317873}"/>
                  </a:ext>
                </a:extLst>
              </p:cNvPr>
              <p:cNvSpPr txBox="1"/>
              <p:nvPr/>
            </p:nvSpPr>
            <p:spPr>
              <a:xfrm>
                <a:off x="5939160" y="3461730"/>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oMath>
                  </m:oMathPara>
                </a14:m>
                <a:endParaRPr lang="en-US" sz="2800" dirty="0"/>
              </a:p>
            </p:txBody>
          </p:sp>
        </mc:Choice>
        <mc:Fallback xmlns="">
          <p:sp>
            <p:nvSpPr>
              <p:cNvPr id="11" name="TextBox 10">
                <a:extLst>
                  <a:ext uri="{FF2B5EF4-FFF2-40B4-BE49-F238E27FC236}">
                    <a16:creationId xmlns:a16="http://schemas.microsoft.com/office/drawing/2014/main" id="{C7604DFC-8B40-4001-9589-6A5B44317873}"/>
                  </a:ext>
                </a:extLst>
              </p:cNvPr>
              <p:cNvSpPr txBox="1">
                <a:spLocks noRot="1" noChangeAspect="1" noMove="1" noResize="1" noEditPoints="1" noAdjustHandles="1" noChangeArrowheads="1" noChangeShapeType="1" noTextEdit="1"/>
              </p:cNvSpPr>
              <p:nvPr/>
            </p:nvSpPr>
            <p:spPr>
              <a:xfrm>
                <a:off x="5939160" y="3461730"/>
                <a:ext cx="1587623"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B84676C-5CFE-4E16-BD14-C47C3B9226E5}"/>
                  </a:ext>
                </a:extLst>
              </p:cNvPr>
              <p:cNvSpPr txBox="1"/>
              <p:nvPr/>
            </p:nvSpPr>
            <p:spPr>
              <a:xfrm>
                <a:off x="7785716" y="3292453"/>
                <a:ext cx="4483223" cy="954107"/>
              </a:xfrm>
              <a:prstGeom prst="rect">
                <a:avLst/>
              </a:prstGeom>
              <a:noFill/>
            </p:spPr>
            <p:txBody>
              <a:bodyPr wrap="square" rtlCol="0">
                <a:spAutoFit/>
              </a:bodyPr>
              <a:lstStyle/>
              <a:p>
                <a:pPr/>
                <a:r>
                  <a:rPr lang="en-US" sz="2800" b="1" dirty="0"/>
                  <a:t>Conjunction:</a:t>
                </a:r>
                <a:br>
                  <a:rPr lang="en-US" sz="2800" b="1" dirty="0"/>
                </a:br>
                <a14:m>
                  <m:oMathPara xmlns:m="http://schemas.openxmlformats.org/officeDocument/2006/math">
                    <m:oMathParaPr>
                      <m:jc m:val="left"/>
                    </m:oMathParaPr>
                    <m:oMath xmlns:m="http://schemas.openxmlformats.org/officeDocument/2006/math">
                      <m:r>
                        <a:rPr lang="pt-BR" sz="2800" b="1" i="1">
                          <a:latin typeface="Cambria Math" panose="02040503050406030204" pitchFamily="18" charset="0"/>
                        </a:rPr>
                        <m:t>((</m:t>
                      </m:r>
                      <m:r>
                        <a:rPr lang="pt-BR" sz="2800" b="1" i="1">
                          <a:latin typeface="Cambria Math" panose="02040503050406030204" pitchFamily="18" charset="0"/>
                        </a:rPr>
                        <m:t>𝒑</m:t>
                      </m:r>
                      <m:r>
                        <a:rPr lang="pt-BR" sz="2800" b="1" i="1">
                          <a:latin typeface="Cambria Math" panose="02040503050406030204" pitchFamily="18" charset="0"/>
                        </a:rPr>
                        <m:t>) ∧ (</m:t>
                      </m:r>
                      <m:r>
                        <a:rPr lang="pt-BR" sz="2800" b="1" i="1">
                          <a:latin typeface="Cambria Math" panose="02040503050406030204" pitchFamily="18" charset="0"/>
                        </a:rPr>
                        <m:t>𝒒</m:t>
                      </m:r>
                      <m:r>
                        <a:rPr lang="pt-BR" sz="2800" b="1" i="1">
                          <a:latin typeface="Cambria Math" panose="02040503050406030204" pitchFamily="18" charset="0"/>
                        </a:rPr>
                        <m:t>)) → (</m:t>
                      </m:r>
                      <m:r>
                        <a:rPr lang="pt-BR" sz="2800" b="1" i="1">
                          <a:latin typeface="Cambria Math" panose="02040503050406030204" pitchFamily="18" charset="0"/>
                        </a:rPr>
                        <m:t>𝒑</m:t>
                      </m:r>
                      <m:r>
                        <a:rPr lang="pt-BR" sz="2800" b="1" i="1">
                          <a:latin typeface="Cambria Math" panose="02040503050406030204" pitchFamily="18" charset="0"/>
                        </a:rPr>
                        <m:t> ∧ </m:t>
                      </m:r>
                      <m:r>
                        <a:rPr lang="pt-BR" sz="2800" b="1" i="1">
                          <a:latin typeface="Cambria Math" panose="02040503050406030204" pitchFamily="18" charset="0"/>
                        </a:rPr>
                        <m:t>𝒒</m:t>
                      </m:r>
                      <m:r>
                        <a:rPr lang="pt-BR" sz="2800" b="1" i="1">
                          <a:latin typeface="Cambria Math" panose="02040503050406030204" pitchFamily="18" charset="0"/>
                        </a:rPr>
                        <m:t>)</m:t>
                      </m:r>
                    </m:oMath>
                  </m:oMathPara>
                </a14:m>
                <a:endParaRPr lang="en-US" sz="2800" b="1" dirty="0"/>
              </a:p>
            </p:txBody>
          </p:sp>
        </mc:Choice>
        <mc:Fallback xmlns="">
          <p:sp>
            <p:nvSpPr>
              <p:cNvPr id="12" name="TextBox 11">
                <a:extLst>
                  <a:ext uri="{FF2B5EF4-FFF2-40B4-BE49-F238E27FC236}">
                    <a16:creationId xmlns:a16="http://schemas.microsoft.com/office/drawing/2014/main" id="{CB84676C-5CFE-4E16-BD14-C47C3B9226E5}"/>
                  </a:ext>
                </a:extLst>
              </p:cNvPr>
              <p:cNvSpPr txBox="1">
                <a:spLocks noRot="1" noChangeAspect="1" noMove="1" noResize="1" noEditPoints="1" noAdjustHandles="1" noChangeArrowheads="1" noChangeShapeType="1" noTextEdit="1"/>
              </p:cNvSpPr>
              <p:nvPr/>
            </p:nvSpPr>
            <p:spPr>
              <a:xfrm>
                <a:off x="7785716" y="3292453"/>
                <a:ext cx="4483223" cy="954107"/>
              </a:xfrm>
              <a:prstGeom prst="rect">
                <a:avLst/>
              </a:prstGeom>
              <a:blipFill>
                <a:blip r:embed="rId4"/>
                <a:stretch>
                  <a:fillRect l="-2717" t="-573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BD6DED1-7FCB-4BDE-8761-66251933C808}"/>
              </a:ext>
            </a:extLst>
          </p:cNvPr>
          <p:cNvSpPr txBox="1"/>
          <p:nvPr/>
        </p:nvSpPr>
        <p:spPr>
          <a:xfrm>
            <a:off x="186429" y="3906053"/>
            <a:ext cx="5752731" cy="954107"/>
          </a:xfrm>
          <a:prstGeom prst="rect">
            <a:avLst/>
          </a:prstGeom>
          <a:noFill/>
        </p:spPr>
        <p:txBody>
          <a:bodyPr wrap="square" rtlCol="0">
            <a:spAutoFit/>
          </a:bodyPr>
          <a:lstStyle/>
          <a:p>
            <a:r>
              <a:rPr lang="en-US" sz="2800" dirty="0"/>
              <a:t>“Therefore, I will make tea and read a book”</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0CE91B3-C761-4B3E-86C3-1138FC60555D}"/>
                  </a:ext>
                </a:extLst>
              </p:cNvPr>
              <p:cNvSpPr txBox="1"/>
              <p:nvPr/>
            </p:nvSpPr>
            <p:spPr>
              <a:xfrm>
                <a:off x="5939160" y="3984950"/>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dirty="0"/>
              </a:p>
            </p:txBody>
          </p:sp>
        </mc:Choice>
        <mc:Fallback xmlns="">
          <p:sp>
            <p:nvSpPr>
              <p:cNvPr id="13" name="TextBox 12">
                <a:extLst>
                  <a:ext uri="{FF2B5EF4-FFF2-40B4-BE49-F238E27FC236}">
                    <a16:creationId xmlns:a16="http://schemas.microsoft.com/office/drawing/2014/main" id="{50CE91B3-C761-4B3E-86C3-1138FC60555D}"/>
                  </a:ext>
                </a:extLst>
              </p:cNvPr>
              <p:cNvSpPr txBox="1">
                <a:spLocks noRot="1" noChangeAspect="1" noMove="1" noResize="1" noEditPoints="1" noAdjustHandles="1" noChangeArrowheads="1" noChangeShapeType="1" noTextEdit="1"/>
              </p:cNvSpPr>
              <p:nvPr/>
            </p:nvSpPr>
            <p:spPr>
              <a:xfrm>
                <a:off x="5939160" y="3984950"/>
                <a:ext cx="1587623"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80076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Rules of Inference </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r>
              <a:rPr lang="en-GB" dirty="0"/>
              <a:t>Rules of Inference for Quantified Statements.</a:t>
            </a:r>
          </a:p>
        </p:txBody>
      </p:sp>
      <p:pic>
        <p:nvPicPr>
          <p:cNvPr id="9" name="Picture 8">
            <a:extLst>
              <a:ext uri="{FF2B5EF4-FFF2-40B4-BE49-F238E27FC236}">
                <a16:creationId xmlns:a16="http://schemas.microsoft.com/office/drawing/2014/main" id="{4F513F5A-379A-4AD5-90B1-4F8A9E80D03D}"/>
              </a:ext>
            </a:extLst>
          </p:cNvPr>
          <p:cNvPicPr>
            <a:picLocks noChangeAspect="1"/>
          </p:cNvPicPr>
          <p:nvPr/>
        </p:nvPicPr>
        <p:blipFill>
          <a:blip r:embed="rId2"/>
          <a:stretch>
            <a:fillRect/>
          </a:stretch>
        </p:blipFill>
        <p:spPr>
          <a:xfrm>
            <a:off x="3047999" y="2339497"/>
            <a:ext cx="6096000" cy="4238625"/>
          </a:xfrm>
          <a:prstGeom prst="rect">
            <a:avLst/>
          </a:prstGeom>
        </p:spPr>
      </p:pic>
    </p:spTree>
    <p:extLst>
      <p:ext uri="{BB962C8B-B14F-4D97-AF65-F5344CB8AC3E}">
        <p14:creationId xmlns:p14="http://schemas.microsoft.com/office/powerpoint/2010/main" val="4164369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Rules of Inference </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r>
              <a:rPr lang="en-GB" dirty="0"/>
              <a:t>Rules of Inference for Quantified Statements.</a:t>
            </a:r>
          </a:p>
        </p:txBody>
      </p:sp>
      <p:pic>
        <p:nvPicPr>
          <p:cNvPr id="9" name="Picture 8">
            <a:extLst>
              <a:ext uri="{FF2B5EF4-FFF2-40B4-BE49-F238E27FC236}">
                <a16:creationId xmlns:a16="http://schemas.microsoft.com/office/drawing/2014/main" id="{4F513F5A-379A-4AD5-90B1-4F8A9E80D03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55455" y="2467992"/>
            <a:ext cx="8281090" cy="3953029"/>
          </a:xfrm>
          <a:prstGeom prst="rect">
            <a:avLst/>
          </a:prstGeom>
        </p:spPr>
      </p:pic>
    </p:spTree>
    <p:extLst>
      <p:ext uri="{BB962C8B-B14F-4D97-AF65-F5344CB8AC3E}">
        <p14:creationId xmlns:p14="http://schemas.microsoft.com/office/powerpoint/2010/main" val="2375447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Rules of Inference </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r>
              <a:rPr lang="en-GB" dirty="0"/>
              <a:t>Universal modus ponens: </a:t>
            </a:r>
            <a:br>
              <a:rPr lang="ar-EG" dirty="0"/>
            </a:br>
            <a:br>
              <a:rPr lang="ar-EG" dirty="0"/>
            </a:br>
            <a:endParaRPr lang="en-US" dirty="0"/>
          </a:p>
          <a:p>
            <a:endParaRPr lang="en-US" dirty="0"/>
          </a:p>
          <a:p>
            <a:pPr marL="0" indent="0">
              <a:buNone/>
            </a:pPr>
            <a:endParaRPr lang="en-GB" dirty="0"/>
          </a:p>
          <a:p>
            <a:r>
              <a:rPr lang="en-GB" dirty="0"/>
              <a:t>Universal modus tollens:</a:t>
            </a:r>
          </a:p>
        </p:txBody>
      </p:sp>
      <p:pic>
        <p:nvPicPr>
          <p:cNvPr id="11" name="Picture 10">
            <a:extLst>
              <a:ext uri="{FF2B5EF4-FFF2-40B4-BE49-F238E27FC236}">
                <a16:creationId xmlns:a16="http://schemas.microsoft.com/office/drawing/2014/main" id="{05012B25-9313-4DF5-BABC-458B7399C9BB}"/>
              </a:ext>
            </a:extLst>
          </p:cNvPr>
          <p:cNvPicPr>
            <a:picLocks noChangeAspect="1"/>
          </p:cNvPicPr>
          <p:nvPr/>
        </p:nvPicPr>
        <p:blipFill>
          <a:blip r:embed="rId2"/>
          <a:stretch>
            <a:fillRect/>
          </a:stretch>
        </p:blipFill>
        <p:spPr>
          <a:xfrm>
            <a:off x="3125168" y="2547892"/>
            <a:ext cx="5941663" cy="1340628"/>
          </a:xfrm>
          <a:prstGeom prst="rect">
            <a:avLst/>
          </a:prstGeom>
        </p:spPr>
      </p:pic>
      <p:pic>
        <p:nvPicPr>
          <p:cNvPr id="13" name="Picture 12">
            <a:extLst>
              <a:ext uri="{FF2B5EF4-FFF2-40B4-BE49-F238E27FC236}">
                <a16:creationId xmlns:a16="http://schemas.microsoft.com/office/drawing/2014/main" id="{E5FEE806-5542-4304-9FEC-3D6BF6FA1F8A}"/>
              </a:ext>
            </a:extLst>
          </p:cNvPr>
          <p:cNvPicPr>
            <a:picLocks noChangeAspect="1"/>
          </p:cNvPicPr>
          <p:nvPr/>
        </p:nvPicPr>
        <p:blipFill>
          <a:blip r:embed="rId3"/>
          <a:stretch>
            <a:fillRect/>
          </a:stretch>
        </p:blipFill>
        <p:spPr>
          <a:xfrm>
            <a:off x="2986502" y="4736802"/>
            <a:ext cx="6080329" cy="1340628"/>
          </a:xfrm>
          <a:prstGeom prst="rect">
            <a:avLst/>
          </a:prstGeom>
        </p:spPr>
      </p:pic>
    </p:spTree>
    <p:extLst>
      <p:ext uri="{BB962C8B-B14F-4D97-AF65-F5344CB8AC3E}">
        <p14:creationId xmlns:p14="http://schemas.microsoft.com/office/powerpoint/2010/main" val="1279078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Rules of Inference </a:t>
            </a:r>
          </a:p>
        </p:txBody>
      </p:sp>
      <p:graphicFrame>
        <p:nvGraphicFramePr>
          <p:cNvPr id="4" name="Diagram 3">
            <a:extLst>
              <a:ext uri="{FF2B5EF4-FFF2-40B4-BE49-F238E27FC236}">
                <a16:creationId xmlns:a16="http://schemas.microsoft.com/office/drawing/2014/main" id="{79E7B134-CC30-40EC-BCF8-E6F69385BAFB}"/>
              </a:ext>
            </a:extLst>
          </p:cNvPr>
          <p:cNvGraphicFramePr/>
          <p:nvPr>
            <p:extLst>
              <p:ext uri="{D42A27DB-BD31-4B8C-83A1-F6EECF244321}">
                <p14:modId xmlns:p14="http://schemas.microsoft.com/office/powerpoint/2010/main" val="2864811603"/>
              </p:ext>
            </p:extLst>
          </p:nvPr>
        </p:nvGraphicFramePr>
        <p:xfrm>
          <a:off x="3649831" y="1781164"/>
          <a:ext cx="5142268" cy="2382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CBB432-1471-4E19-AEE7-EE763EA220CB}"/>
                  </a:ext>
                </a:extLst>
              </p:cNvPr>
              <p:cNvSpPr txBox="1"/>
              <p:nvPr/>
            </p:nvSpPr>
            <p:spPr>
              <a:xfrm>
                <a:off x="1906418" y="4225066"/>
                <a:ext cx="4314547" cy="1015663"/>
              </a:xfrm>
              <a:prstGeom prst="rect">
                <a:avLst/>
              </a:prstGeom>
              <a:noFill/>
            </p:spPr>
            <p:txBody>
              <a:bodyPr wrap="square">
                <a:spAutoFit/>
              </a:bodyPr>
              <a:lstStyle/>
              <a:p>
                <a:pPr algn="l"/>
                <a:r>
                  <a:rPr lang="en-GB" sz="2000" b="0" i="0" u="none" strike="noStrike" baseline="0" dirty="0">
                    <a:latin typeface="STIXGeneral-Regular"/>
                  </a:rPr>
                  <a:t>The proposition </a:t>
                </a:r>
                <a14:m>
                  <m:oMath xmlns:m="http://schemas.openxmlformats.org/officeDocument/2006/math">
                    <m:r>
                      <a:rPr lang="en-GB" sz="2000" b="0" i="1" u="none" strike="noStrike" baseline="0" dirty="0" smtClean="0">
                        <a:latin typeface="Cambria Math" panose="02040503050406030204" pitchFamily="18" charset="0"/>
                      </a:rPr>
                      <m:t>((</m:t>
                    </m:r>
                    <m:r>
                      <a:rPr lang="en-GB" sz="2000" b="0" i="1" u="none" strike="noStrike" baseline="0" dirty="0" smtClean="0">
                        <a:latin typeface="Cambria Math" panose="02040503050406030204" pitchFamily="18" charset="0"/>
                      </a:rPr>
                      <m:t>𝑝</m:t>
                    </m:r>
                    <m:r>
                      <a:rPr lang="en-GB" sz="2000" b="0" i="1" u="none" strike="noStrike" baseline="0" dirty="0" smtClean="0">
                        <a:latin typeface="Cambria Math" panose="02040503050406030204" pitchFamily="18" charset="0"/>
                      </a:rPr>
                      <m:t> → </m:t>
                    </m:r>
                    <m:r>
                      <a:rPr lang="en-GB" sz="2000" b="0" i="1" u="none" strike="noStrike" baseline="0" dirty="0" smtClean="0">
                        <a:latin typeface="Cambria Math" panose="02040503050406030204" pitchFamily="18" charset="0"/>
                      </a:rPr>
                      <m:t>𝑞</m:t>
                    </m:r>
                    <m:r>
                      <a:rPr lang="en-GB" sz="2000" b="0" i="1" u="none" strike="noStrike" baseline="0" dirty="0" smtClean="0">
                        <a:latin typeface="Cambria Math" panose="02040503050406030204" pitchFamily="18" charset="0"/>
                      </a:rPr>
                      <m:t>) ∧ </m:t>
                    </m:r>
                    <m:r>
                      <a:rPr lang="en-GB" sz="2000" b="0" i="1" u="none" strike="noStrike" baseline="0" dirty="0" smtClean="0">
                        <a:latin typeface="Cambria Math" panose="02040503050406030204" pitchFamily="18" charset="0"/>
                      </a:rPr>
                      <m:t>𝑞</m:t>
                    </m:r>
                    <m:r>
                      <a:rPr lang="en-GB" sz="2000" b="0" i="1" u="none" strike="noStrike" baseline="0" dirty="0" smtClean="0">
                        <a:latin typeface="Cambria Math" panose="02040503050406030204" pitchFamily="18" charset="0"/>
                      </a:rPr>
                      <m:t>) → </m:t>
                    </m:r>
                    <m:r>
                      <a:rPr lang="en-GB" sz="2000" b="0" i="1" u="none" strike="noStrike" baseline="0" dirty="0" smtClean="0">
                        <a:latin typeface="Cambria Math" panose="02040503050406030204" pitchFamily="18" charset="0"/>
                      </a:rPr>
                      <m:t>𝑝</m:t>
                    </m:r>
                    <m:r>
                      <a:rPr lang="en-GB" sz="2000" b="0" i="1" u="none" strike="noStrike" baseline="0" dirty="0" smtClean="0">
                        <a:latin typeface="Cambria Math" panose="02040503050406030204" pitchFamily="18" charset="0"/>
                      </a:rPr>
                      <m:t> </m:t>
                    </m:r>
                  </m:oMath>
                </a14:m>
                <a:endParaRPr lang="en-GB" sz="2000" b="0" i="0" u="none" strike="noStrike" baseline="0" dirty="0">
                  <a:latin typeface="STIXGeneral-Regular"/>
                </a:endParaRPr>
              </a:p>
              <a:p>
                <a:pPr algn="l"/>
                <a:r>
                  <a:rPr lang="en-GB" sz="2000" b="0" i="0" u="none" strike="noStrike" baseline="0" dirty="0">
                    <a:latin typeface="STIXGeneral-Regular"/>
                  </a:rPr>
                  <a:t>is not a tautology, because it is false</a:t>
                </a:r>
                <a:r>
                  <a:rPr lang="en-GB" sz="2000" b="0" i="0" u="none" strike="noStrike" dirty="0">
                    <a:latin typeface="STIXGeneral-Regular"/>
                  </a:rPr>
                  <a:t> </a:t>
                </a:r>
                <a:r>
                  <a:rPr lang="en-GB" sz="2000" b="0" i="0" u="none" strike="noStrike" baseline="0" dirty="0">
                    <a:latin typeface="STIXGeneral-Regular"/>
                  </a:rPr>
                  <a:t>when </a:t>
                </a:r>
                <a14:m>
                  <m:oMath xmlns:m="http://schemas.openxmlformats.org/officeDocument/2006/math">
                    <m:r>
                      <a:rPr lang="en-GB" sz="2000" b="0" i="1" u="none" strike="noStrike" baseline="0" dirty="0" smtClean="0">
                        <a:latin typeface="Cambria Math" panose="02040503050406030204" pitchFamily="18" charset="0"/>
                      </a:rPr>
                      <m:t>𝑝</m:t>
                    </m:r>
                  </m:oMath>
                </a14:m>
                <a:r>
                  <a:rPr lang="en-GB" sz="2000" b="0" i="1" u="none" strike="noStrike" baseline="0" dirty="0">
                    <a:latin typeface="STIXGeneral-Italic"/>
                  </a:rPr>
                  <a:t> </a:t>
                </a:r>
                <a:r>
                  <a:rPr lang="en-GB" sz="2000" b="0" i="0" u="none" strike="noStrike" baseline="0" dirty="0">
                    <a:latin typeface="STIXGeneral-Regular"/>
                  </a:rPr>
                  <a:t>is false and </a:t>
                </a:r>
                <a14:m>
                  <m:oMath xmlns:m="http://schemas.openxmlformats.org/officeDocument/2006/math">
                    <m:r>
                      <a:rPr lang="en-US" sz="2000" b="0" i="1" u="none" strike="noStrike" baseline="0" dirty="0" smtClean="0">
                        <a:latin typeface="Cambria Math" panose="02040503050406030204" pitchFamily="18" charset="0"/>
                      </a:rPr>
                      <m:t>𝑞</m:t>
                    </m:r>
                  </m:oMath>
                </a14:m>
                <a:r>
                  <a:rPr lang="en-US" sz="2000" b="0" i="1" u="none" strike="noStrike" baseline="0" dirty="0">
                    <a:latin typeface="STIXGeneral-Italic"/>
                  </a:rPr>
                  <a:t> </a:t>
                </a:r>
                <a:r>
                  <a:rPr lang="en-US" sz="2000" b="0" i="0" u="none" strike="noStrike" baseline="0" dirty="0">
                    <a:latin typeface="STIXGeneral-Regular"/>
                  </a:rPr>
                  <a:t>is true.</a:t>
                </a:r>
                <a:endParaRPr lang="en-US" sz="2000" dirty="0"/>
              </a:p>
            </p:txBody>
          </p:sp>
        </mc:Choice>
        <mc:Fallback xmlns="">
          <p:sp>
            <p:nvSpPr>
              <p:cNvPr id="8" name="TextBox 7">
                <a:extLst>
                  <a:ext uri="{FF2B5EF4-FFF2-40B4-BE49-F238E27FC236}">
                    <a16:creationId xmlns:a16="http://schemas.microsoft.com/office/drawing/2014/main" id="{2ECBB432-1471-4E19-AEE7-EE763EA220CB}"/>
                  </a:ext>
                </a:extLst>
              </p:cNvPr>
              <p:cNvSpPr txBox="1">
                <a:spLocks noRot="1" noChangeAspect="1" noMove="1" noResize="1" noEditPoints="1" noAdjustHandles="1" noChangeArrowheads="1" noChangeShapeType="1" noTextEdit="1"/>
              </p:cNvSpPr>
              <p:nvPr/>
            </p:nvSpPr>
            <p:spPr>
              <a:xfrm>
                <a:off x="1906418" y="4225066"/>
                <a:ext cx="4314547" cy="1015663"/>
              </a:xfrm>
              <a:prstGeom prst="rect">
                <a:avLst/>
              </a:prstGeom>
              <a:blipFill>
                <a:blip r:embed="rId7"/>
                <a:stretch>
                  <a:fillRect l="-1556" t="-2994" b="-9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DBFD63E-781F-4AF8-A21E-029AD59BD8FB}"/>
                  </a:ext>
                </a:extLst>
              </p:cNvPr>
              <p:cNvSpPr txBox="1"/>
              <p:nvPr/>
            </p:nvSpPr>
            <p:spPr>
              <a:xfrm>
                <a:off x="6252312" y="4225066"/>
                <a:ext cx="4563614" cy="1015663"/>
              </a:xfrm>
              <a:prstGeom prst="rect">
                <a:avLst/>
              </a:prstGeom>
              <a:noFill/>
            </p:spPr>
            <p:txBody>
              <a:bodyPr wrap="square">
                <a:spAutoFit/>
              </a:bodyPr>
              <a:lstStyle/>
              <a:p>
                <a:r>
                  <a:rPr lang="en-GB" sz="2000" dirty="0">
                    <a:latin typeface="STIXGeneral-Regular"/>
                  </a:rPr>
                  <a:t>The proposition </a:t>
                </a:r>
                <a14:m>
                  <m:oMath xmlns:m="http://schemas.openxmlformats.org/officeDocument/2006/math">
                    <m:r>
                      <a:rPr lang="en-GB" sz="2000" i="1" dirty="0" smtClean="0">
                        <a:latin typeface="Cambria Math" panose="02040503050406030204" pitchFamily="18" charset="0"/>
                      </a:rPr>
                      <m:t>((</m:t>
                    </m:r>
                    <m:r>
                      <a:rPr lang="en-GB" sz="2000" i="1" dirty="0" smtClean="0">
                        <a:latin typeface="Cambria Math" panose="02040503050406030204" pitchFamily="18" charset="0"/>
                      </a:rPr>
                      <m:t>𝑝</m:t>
                    </m:r>
                    <m:r>
                      <a:rPr lang="en-GB" sz="2000" i="1" dirty="0" smtClean="0">
                        <a:latin typeface="Cambria Math" panose="02040503050406030204" pitchFamily="18" charset="0"/>
                      </a:rPr>
                      <m:t> → </m:t>
                    </m:r>
                    <m:r>
                      <a:rPr lang="en-GB" sz="2000" i="1" dirty="0" smtClean="0">
                        <a:latin typeface="Cambria Math" panose="02040503050406030204" pitchFamily="18" charset="0"/>
                      </a:rPr>
                      <m:t>𝑞</m:t>
                    </m:r>
                    <m:r>
                      <a:rPr lang="en-GB" sz="2000" i="1" dirty="0" smtClean="0">
                        <a:latin typeface="Cambria Math" panose="02040503050406030204" pitchFamily="18" charset="0"/>
                      </a:rPr>
                      <m:t>) ∧ ¬</m:t>
                    </m:r>
                    <m:r>
                      <a:rPr lang="en-GB" sz="2000" i="1" dirty="0" smtClean="0">
                        <a:latin typeface="Cambria Math" panose="02040503050406030204" pitchFamily="18" charset="0"/>
                      </a:rPr>
                      <m:t>𝑝</m:t>
                    </m:r>
                    <m:r>
                      <a:rPr lang="en-GB" sz="2000" i="1" dirty="0" smtClean="0">
                        <a:latin typeface="Cambria Math" panose="02040503050406030204" pitchFamily="18" charset="0"/>
                      </a:rPr>
                      <m:t>) → ¬</m:t>
                    </m:r>
                    <m:r>
                      <a:rPr lang="en-GB" sz="2000" i="1" dirty="0" smtClean="0">
                        <a:latin typeface="Cambria Math" panose="02040503050406030204" pitchFamily="18" charset="0"/>
                      </a:rPr>
                      <m:t>𝑞</m:t>
                    </m:r>
                  </m:oMath>
                </a14:m>
                <a:r>
                  <a:rPr lang="en-GB" sz="2000" dirty="0">
                    <a:latin typeface="STIXGeneral-Regular"/>
                  </a:rPr>
                  <a:t> is not a tautology, because it is false when </a:t>
                </a:r>
                <a14:m>
                  <m:oMath xmlns:m="http://schemas.openxmlformats.org/officeDocument/2006/math">
                    <m:r>
                      <a:rPr lang="en-GB" sz="2000" i="1" dirty="0" smtClean="0">
                        <a:latin typeface="Cambria Math" panose="02040503050406030204" pitchFamily="18" charset="0"/>
                      </a:rPr>
                      <m:t>𝑝</m:t>
                    </m:r>
                  </m:oMath>
                </a14:m>
                <a:r>
                  <a:rPr lang="en-GB" sz="2000" dirty="0">
                    <a:latin typeface="STIXGeneral-Regular"/>
                  </a:rPr>
                  <a:t> is false and </a:t>
                </a:r>
                <a14:m>
                  <m:oMath xmlns:m="http://schemas.openxmlformats.org/officeDocument/2006/math">
                    <m:r>
                      <a:rPr lang="en-GB" sz="2000" i="1" dirty="0" smtClean="0">
                        <a:latin typeface="Cambria Math" panose="02040503050406030204" pitchFamily="18" charset="0"/>
                      </a:rPr>
                      <m:t>𝑞</m:t>
                    </m:r>
                  </m:oMath>
                </a14:m>
                <a:r>
                  <a:rPr lang="en-GB" sz="2000" dirty="0">
                    <a:latin typeface="STIXGeneral-Regular"/>
                  </a:rPr>
                  <a:t> is true.</a:t>
                </a:r>
                <a:endParaRPr lang="en-US" sz="2000" dirty="0"/>
              </a:p>
            </p:txBody>
          </p:sp>
        </mc:Choice>
        <mc:Fallback xmlns="">
          <p:sp>
            <p:nvSpPr>
              <p:cNvPr id="10" name="TextBox 9">
                <a:extLst>
                  <a:ext uri="{FF2B5EF4-FFF2-40B4-BE49-F238E27FC236}">
                    <a16:creationId xmlns:a16="http://schemas.microsoft.com/office/drawing/2014/main" id="{9DBFD63E-781F-4AF8-A21E-029AD59BD8FB}"/>
                  </a:ext>
                </a:extLst>
              </p:cNvPr>
              <p:cNvSpPr txBox="1">
                <a:spLocks noRot="1" noChangeAspect="1" noMove="1" noResize="1" noEditPoints="1" noAdjustHandles="1" noChangeArrowheads="1" noChangeShapeType="1" noTextEdit="1"/>
              </p:cNvSpPr>
              <p:nvPr/>
            </p:nvSpPr>
            <p:spPr>
              <a:xfrm>
                <a:off x="6252312" y="4225066"/>
                <a:ext cx="4563614" cy="1015663"/>
              </a:xfrm>
              <a:prstGeom prst="rect">
                <a:avLst/>
              </a:prstGeom>
              <a:blipFill>
                <a:blip r:embed="rId8"/>
                <a:stretch>
                  <a:fillRect l="-1471" t="-2994" r="-1471" b="-9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A794416-7166-4B9C-B03F-6973D136F7AE}"/>
                  </a:ext>
                </a:extLst>
              </p:cNvPr>
              <p:cNvSpPr txBox="1"/>
              <p:nvPr/>
            </p:nvSpPr>
            <p:spPr>
              <a:xfrm>
                <a:off x="925327" y="5465182"/>
                <a:ext cx="5170674" cy="1015663"/>
              </a:xfrm>
              <a:prstGeom prst="rect">
                <a:avLst/>
              </a:prstGeom>
              <a:noFill/>
              <a:ln>
                <a:solidFill>
                  <a:schemeClr val="accent2"/>
                </a:solidFill>
              </a:ln>
            </p:spPr>
            <p:txBody>
              <a:bodyPr wrap="square">
                <a:spAutoFit/>
              </a:bodyPr>
              <a:lstStyle/>
              <a:p>
                <a:pPr algn="l"/>
                <a:r>
                  <a:rPr lang="en-US" sz="2000" b="0" i="0" u="none" strike="noStrike" baseline="0" dirty="0">
                    <a:latin typeface="STIXGeneral-Regular"/>
                  </a:rPr>
                  <a:t>“If I have an iPhone</a:t>
                </a:r>
                <a:r>
                  <a:rPr lang="en-US" sz="2000" dirty="0">
                    <a:latin typeface="STIXGeneral-Regular"/>
                  </a:rPr>
                  <a:t>, then I have a good camera” </a:t>
                </a:r>
              </a:p>
              <a:p>
                <a:pPr algn="l"/>
                <a:r>
                  <a:rPr lang="en-US" sz="2000" dirty="0">
                    <a:latin typeface="STIXGeneral-Regular"/>
                  </a:rPr>
                  <a:t>“I have a good camera”</a:t>
                </a:r>
              </a:p>
              <a:p>
                <a:pPr algn="l"/>
                <a14:m>
                  <m:oMath xmlns:m="http://schemas.openxmlformats.org/officeDocument/2006/math">
                    <m:r>
                      <a:rPr lang="en-US" sz="2000" b="0" i="1" smtClean="0">
                        <a:latin typeface="Cambria Math" panose="02040503050406030204" pitchFamily="18" charset="0"/>
                      </a:rPr>
                      <m:t>∴</m:t>
                    </m:r>
                  </m:oMath>
                </a14:m>
                <a:r>
                  <a:rPr lang="en-US" sz="2000" dirty="0"/>
                  <a:t> “I have an iPhone”</a:t>
                </a:r>
              </a:p>
            </p:txBody>
          </p:sp>
        </mc:Choice>
        <mc:Fallback xmlns="">
          <p:sp>
            <p:nvSpPr>
              <p:cNvPr id="7" name="TextBox 6">
                <a:extLst>
                  <a:ext uri="{FF2B5EF4-FFF2-40B4-BE49-F238E27FC236}">
                    <a16:creationId xmlns:a16="http://schemas.microsoft.com/office/drawing/2014/main" id="{CA794416-7166-4B9C-B03F-6973D136F7AE}"/>
                  </a:ext>
                </a:extLst>
              </p:cNvPr>
              <p:cNvSpPr txBox="1">
                <a:spLocks noRot="1" noChangeAspect="1" noMove="1" noResize="1" noEditPoints="1" noAdjustHandles="1" noChangeArrowheads="1" noChangeShapeType="1" noTextEdit="1"/>
              </p:cNvSpPr>
              <p:nvPr/>
            </p:nvSpPr>
            <p:spPr>
              <a:xfrm>
                <a:off x="925327" y="5465182"/>
                <a:ext cx="5170674" cy="1015663"/>
              </a:xfrm>
              <a:prstGeom prst="rect">
                <a:avLst/>
              </a:prstGeom>
              <a:blipFill>
                <a:blip r:embed="rId9"/>
                <a:stretch>
                  <a:fillRect l="-1176" t="-2976" r="-1529" b="-9524"/>
                </a:stretch>
              </a:blipFill>
              <a:ln>
                <a:solidFill>
                  <a:schemeClr val="accent2"/>
                </a:solidFill>
              </a:ln>
            </p:spPr>
            <p:txBody>
              <a:bodyPr/>
              <a:lstStyle/>
              <a:p>
                <a:r>
                  <a:rPr lang="en-US">
                    <a:noFill/>
                  </a:rPr>
                  <a:t> </a:t>
                </a:r>
              </a:p>
            </p:txBody>
          </p:sp>
        </mc:Fallback>
      </mc:AlternateContent>
      <p:sp>
        <p:nvSpPr>
          <p:cNvPr id="9" name="TextBox 8">
            <a:extLst>
              <a:ext uri="{FF2B5EF4-FFF2-40B4-BE49-F238E27FC236}">
                <a16:creationId xmlns:a16="http://schemas.microsoft.com/office/drawing/2014/main" id="{B3D2803B-E8D9-43E4-B44B-5EDF6F26BA3A}"/>
              </a:ext>
            </a:extLst>
          </p:cNvPr>
          <p:cNvSpPr txBox="1"/>
          <p:nvPr/>
        </p:nvSpPr>
        <p:spPr>
          <a:xfrm>
            <a:off x="259885" y="1617271"/>
            <a:ext cx="4671936" cy="1200329"/>
          </a:xfrm>
          <a:prstGeom prst="rect">
            <a:avLst/>
          </a:prstGeom>
          <a:noFill/>
        </p:spPr>
        <p:txBody>
          <a:bodyPr wrap="square">
            <a:spAutoFit/>
          </a:bodyPr>
          <a:lstStyle/>
          <a:p>
            <a:r>
              <a:rPr lang="en-GB" sz="2400" b="1" u="sng" dirty="0"/>
              <a:t>Fallacies</a:t>
            </a:r>
            <a:r>
              <a:rPr lang="en-GB" sz="2400" dirty="0"/>
              <a:t> are rules of inference based on contingencies rather than tautologies.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4C29D64-ADA2-406F-A7B5-A3E38EC3A615}"/>
                  </a:ext>
                </a:extLst>
              </p:cNvPr>
              <p:cNvSpPr txBox="1"/>
              <p:nvPr/>
            </p:nvSpPr>
            <p:spPr>
              <a:xfrm>
                <a:off x="6252312" y="5477212"/>
                <a:ext cx="5170674" cy="1015663"/>
              </a:xfrm>
              <a:prstGeom prst="rect">
                <a:avLst/>
              </a:prstGeom>
              <a:noFill/>
              <a:ln>
                <a:solidFill>
                  <a:schemeClr val="accent2"/>
                </a:solidFill>
              </a:ln>
            </p:spPr>
            <p:txBody>
              <a:bodyPr wrap="square">
                <a:spAutoFit/>
              </a:bodyPr>
              <a:lstStyle/>
              <a:p>
                <a:pPr algn="l"/>
                <a:r>
                  <a:rPr lang="en-US" sz="2000" b="0" i="0" u="none" strike="noStrike" baseline="0" dirty="0">
                    <a:latin typeface="STIXGeneral-Regular"/>
                  </a:rPr>
                  <a:t>“If I have an iPhone</a:t>
                </a:r>
                <a:r>
                  <a:rPr lang="en-US" sz="2000" dirty="0">
                    <a:latin typeface="STIXGeneral-Regular"/>
                  </a:rPr>
                  <a:t>, then I have a good camera” </a:t>
                </a:r>
              </a:p>
              <a:p>
                <a:pPr algn="l"/>
                <a:r>
                  <a:rPr lang="en-US" sz="2000" dirty="0">
                    <a:latin typeface="STIXGeneral-Regular"/>
                  </a:rPr>
                  <a:t>“I do not have an iPhone”</a:t>
                </a:r>
              </a:p>
              <a:p>
                <a:pPr algn="l"/>
                <a14:m>
                  <m:oMath xmlns:m="http://schemas.openxmlformats.org/officeDocument/2006/math">
                    <m:r>
                      <a:rPr lang="en-US" sz="2000" b="0" i="1" smtClean="0">
                        <a:latin typeface="Cambria Math" panose="02040503050406030204" pitchFamily="18" charset="0"/>
                      </a:rPr>
                      <m:t>∴</m:t>
                    </m:r>
                  </m:oMath>
                </a14:m>
                <a:r>
                  <a:rPr lang="en-US" sz="2000" dirty="0"/>
                  <a:t> “I do not have a good camera”</a:t>
                </a:r>
              </a:p>
            </p:txBody>
          </p:sp>
        </mc:Choice>
        <mc:Fallback xmlns="">
          <p:sp>
            <p:nvSpPr>
              <p:cNvPr id="11" name="TextBox 10">
                <a:extLst>
                  <a:ext uri="{FF2B5EF4-FFF2-40B4-BE49-F238E27FC236}">
                    <a16:creationId xmlns:a16="http://schemas.microsoft.com/office/drawing/2014/main" id="{64C29D64-ADA2-406F-A7B5-A3E38EC3A615}"/>
                  </a:ext>
                </a:extLst>
              </p:cNvPr>
              <p:cNvSpPr txBox="1">
                <a:spLocks noRot="1" noChangeAspect="1" noMove="1" noResize="1" noEditPoints="1" noAdjustHandles="1" noChangeArrowheads="1" noChangeShapeType="1" noTextEdit="1"/>
              </p:cNvSpPr>
              <p:nvPr/>
            </p:nvSpPr>
            <p:spPr>
              <a:xfrm>
                <a:off x="6252312" y="5477212"/>
                <a:ext cx="5170674" cy="1015663"/>
              </a:xfrm>
              <a:prstGeom prst="rect">
                <a:avLst/>
              </a:prstGeom>
              <a:blipFill>
                <a:blip r:embed="rId10"/>
                <a:stretch>
                  <a:fillRect l="-1176" t="-2367" r="-1529" b="-8876"/>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297681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2. Find the argument form for the following argument and determine whether it is valid. Can we conclude that the conclusion is true if the premises are true?</a:t>
                </a:r>
                <a:br>
                  <a:rPr lang="ar-EG" dirty="0"/>
                </a:br>
                <a:br>
                  <a:rPr lang="ar-EG" dirty="0"/>
                </a:b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𝐼𝑓</m:t>
                      </m:r>
                      <m:r>
                        <a:rPr lang="en-GB" i="1" dirty="0" smtClean="0">
                          <a:latin typeface="Cambria Math" panose="02040503050406030204" pitchFamily="18" charset="0"/>
                        </a:rPr>
                        <m:t> </m:t>
                      </m:r>
                      <m:r>
                        <a:rPr lang="en-GB" i="1" dirty="0" smtClean="0">
                          <a:latin typeface="Cambria Math" panose="02040503050406030204" pitchFamily="18" charset="0"/>
                        </a:rPr>
                        <m:t>𝐺𝑒𝑜𝑟𝑔𝑒</m:t>
                      </m:r>
                      <m:r>
                        <a:rPr lang="en-GB" i="1" dirty="0" smtClean="0">
                          <a:latin typeface="Cambria Math" panose="02040503050406030204" pitchFamily="18" charset="0"/>
                        </a:rPr>
                        <m:t> </m:t>
                      </m:r>
                      <m:r>
                        <a:rPr lang="en-GB" i="1" dirty="0" smtClean="0">
                          <a:latin typeface="Cambria Math" panose="02040503050406030204" pitchFamily="18" charset="0"/>
                        </a:rPr>
                        <m:t>𝑑𝑜𝑒𝑠</m:t>
                      </m:r>
                      <m:r>
                        <a:rPr lang="en-GB" i="1" dirty="0" smtClean="0">
                          <a:latin typeface="Cambria Math" panose="02040503050406030204" pitchFamily="18" charset="0"/>
                        </a:rPr>
                        <m:t> </m:t>
                      </m:r>
                      <m:r>
                        <a:rPr lang="en-GB" i="1" dirty="0" smtClean="0">
                          <a:latin typeface="Cambria Math" panose="02040503050406030204" pitchFamily="18" charset="0"/>
                        </a:rPr>
                        <m:t>𝑛𝑜𝑡</m:t>
                      </m:r>
                      <m:r>
                        <a:rPr lang="en-GB" i="1" dirty="0" smtClean="0">
                          <a:latin typeface="Cambria Math" panose="02040503050406030204" pitchFamily="18" charset="0"/>
                        </a:rPr>
                        <m:t> </m:t>
                      </m:r>
                      <m:r>
                        <a:rPr lang="en-GB" i="1" dirty="0" smtClean="0">
                          <a:latin typeface="Cambria Math" panose="02040503050406030204" pitchFamily="18" charset="0"/>
                        </a:rPr>
                        <m:t>h</m:t>
                      </m:r>
                      <m:r>
                        <a:rPr lang="en-GB" i="1" dirty="0" smtClean="0">
                          <a:latin typeface="Cambria Math" panose="02040503050406030204" pitchFamily="18" charset="0"/>
                        </a:rPr>
                        <m:t>𝑎𝑣𝑒</m:t>
                      </m:r>
                      <m:r>
                        <a:rPr lang="en-GB" i="1" dirty="0" smtClean="0">
                          <a:latin typeface="Cambria Math" panose="02040503050406030204" pitchFamily="18" charset="0"/>
                        </a:rPr>
                        <m:t> </m:t>
                      </m:r>
                      <m:r>
                        <a:rPr lang="en-GB" i="1" dirty="0" smtClean="0">
                          <a:latin typeface="Cambria Math" panose="02040503050406030204" pitchFamily="18" charset="0"/>
                        </a:rPr>
                        <m:t>𝑒𝑖𝑔</m:t>
                      </m:r>
                      <m:r>
                        <a:rPr lang="en-GB" i="1" dirty="0" smtClean="0">
                          <a:latin typeface="Cambria Math" panose="02040503050406030204" pitchFamily="18" charset="0"/>
                        </a:rPr>
                        <m:t>h</m:t>
                      </m:r>
                      <m:r>
                        <a:rPr lang="en-GB" i="1" dirty="0" smtClean="0">
                          <a:latin typeface="Cambria Math" panose="02040503050406030204" pitchFamily="18" charset="0"/>
                        </a:rPr>
                        <m:t>𝑡</m:t>
                      </m:r>
                      <m:r>
                        <a:rPr lang="en-GB" i="1" dirty="0" smtClean="0">
                          <a:latin typeface="Cambria Math" panose="02040503050406030204" pitchFamily="18" charset="0"/>
                        </a:rPr>
                        <m:t> </m:t>
                      </m:r>
                      <m:r>
                        <a:rPr lang="en-GB" i="1" dirty="0" smtClean="0">
                          <a:latin typeface="Cambria Math" panose="02040503050406030204" pitchFamily="18" charset="0"/>
                        </a:rPr>
                        <m:t>𝑙𝑒𝑔𝑠</m:t>
                      </m:r>
                      <m:r>
                        <a:rPr lang="en-GB" i="1" dirty="0" smtClean="0">
                          <a:latin typeface="Cambria Math" panose="02040503050406030204" pitchFamily="18" charset="0"/>
                        </a:rPr>
                        <m:t>, </m:t>
                      </m:r>
                      <m:r>
                        <a:rPr lang="en-GB" i="1" dirty="0" smtClean="0">
                          <a:latin typeface="Cambria Math" panose="02040503050406030204" pitchFamily="18" charset="0"/>
                        </a:rPr>
                        <m:t>𝑡</m:t>
                      </m:r>
                      <m:r>
                        <a:rPr lang="en-GB" i="1" dirty="0" smtClean="0">
                          <a:latin typeface="Cambria Math" panose="02040503050406030204" pitchFamily="18" charset="0"/>
                        </a:rPr>
                        <m:t>h</m:t>
                      </m:r>
                      <m:r>
                        <a:rPr lang="en-GB" i="1" dirty="0" smtClean="0">
                          <a:latin typeface="Cambria Math" panose="02040503050406030204" pitchFamily="18" charset="0"/>
                        </a:rPr>
                        <m:t>𝑒𝑛</m:t>
                      </m:r>
                      <m:r>
                        <a:rPr lang="en-GB" i="1" dirty="0" smtClean="0">
                          <a:latin typeface="Cambria Math" panose="02040503050406030204" pitchFamily="18" charset="0"/>
                        </a:rPr>
                        <m:t> </m:t>
                      </m:r>
                      <m:r>
                        <a:rPr lang="en-GB" i="1" dirty="0" smtClean="0">
                          <a:latin typeface="Cambria Math" panose="02040503050406030204" pitchFamily="18" charset="0"/>
                        </a:rPr>
                        <m:t>h</m:t>
                      </m:r>
                      <m:r>
                        <a:rPr lang="en-GB" i="1" dirty="0" smtClean="0">
                          <a:latin typeface="Cambria Math" panose="02040503050406030204" pitchFamily="18" charset="0"/>
                        </a:rPr>
                        <m:t>𝑒</m:t>
                      </m:r>
                      <m:r>
                        <a:rPr lang="en-GB" i="1" dirty="0" smtClean="0">
                          <a:latin typeface="Cambria Math" panose="02040503050406030204" pitchFamily="18" charset="0"/>
                        </a:rPr>
                        <m:t> </m:t>
                      </m:r>
                      <m:r>
                        <a:rPr lang="en-GB" i="1" dirty="0" smtClean="0">
                          <a:latin typeface="Cambria Math" panose="02040503050406030204" pitchFamily="18" charset="0"/>
                        </a:rPr>
                        <m:t>𝑖𝑠</m:t>
                      </m:r>
                      <m:r>
                        <a:rPr lang="en-GB" i="1" dirty="0" smtClean="0">
                          <a:latin typeface="Cambria Math" panose="02040503050406030204" pitchFamily="18" charset="0"/>
                        </a:rPr>
                        <m:t> </m:t>
                      </m:r>
                      <m:r>
                        <a:rPr lang="en-GB" i="1" dirty="0" smtClean="0">
                          <a:latin typeface="Cambria Math" panose="02040503050406030204" pitchFamily="18" charset="0"/>
                        </a:rPr>
                        <m:t>𝑛𝑜𝑡</m:t>
                      </m:r>
                      <m:r>
                        <a:rPr lang="en-GB" i="1" dirty="0" smtClean="0">
                          <a:latin typeface="Cambria Math" panose="02040503050406030204" pitchFamily="18" charset="0"/>
                        </a:rPr>
                        <m:t> </m:t>
                      </m:r>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𝑠𝑝𝑖𝑑𝑒𝑟</m:t>
                      </m:r>
                      <m:r>
                        <a:rPr lang="en-GB" i="1" dirty="0" smtClean="0">
                          <a:latin typeface="Cambria Math" panose="02040503050406030204" pitchFamily="18" charset="0"/>
                        </a:rPr>
                        <m:t>.</m:t>
                      </m:r>
                    </m:oMath>
                    <m:oMath xmlns:m="http://schemas.openxmlformats.org/officeDocument/2006/math">
                      <m:r>
                        <a:rPr lang="en-GB" i="1" dirty="0" smtClean="0">
                          <a:latin typeface="Cambria Math" panose="02040503050406030204" pitchFamily="18" charset="0"/>
                        </a:rPr>
                        <m:t>𝐺𝑒𝑜𝑟𝑔𝑒</m:t>
                      </m:r>
                      <m:r>
                        <a:rPr lang="en-GB" i="1" dirty="0" smtClean="0">
                          <a:latin typeface="Cambria Math" panose="02040503050406030204" pitchFamily="18" charset="0"/>
                        </a:rPr>
                        <m:t> </m:t>
                      </m:r>
                      <m:r>
                        <a:rPr lang="en-GB" i="1" dirty="0" smtClean="0">
                          <a:latin typeface="Cambria Math" panose="02040503050406030204" pitchFamily="18" charset="0"/>
                        </a:rPr>
                        <m:t>𝑖𝑠</m:t>
                      </m:r>
                      <m:r>
                        <a:rPr lang="en-GB" i="1" dirty="0" smtClean="0">
                          <a:latin typeface="Cambria Math" panose="02040503050406030204" pitchFamily="18" charset="0"/>
                        </a:rPr>
                        <m:t> </m:t>
                      </m:r>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𝑠𝑝𝑖𝑑𝑒𝑟</m:t>
                      </m:r>
                      <m:r>
                        <a:rPr lang="en-GB" i="1" dirty="0" smtClean="0">
                          <a:latin typeface="Cambria Math" panose="02040503050406030204" pitchFamily="18" charset="0"/>
                        </a:rPr>
                        <m:t>.</m:t>
                      </m:r>
                    </m:oMath>
                    <m:oMath xmlns:m="http://schemas.openxmlformats.org/officeDocument/2006/math">
                      <m:r>
                        <a:rPr lang="ar-EG" b="0" i="1" smtClean="0">
                          <a:latin typeface="Cambria Math" panose="02040503050406030204" pitchFamily="18" charset="0"/>
                        </a:rPr>
                        <m:t>ـــــــــــــــــــــــــــــــــــــــــــــــــــــــ</m:t>
                      </m:r>
                    </m:oMath>
                    <m:oMath xmlns:m="http://schemas.openxmlformats.org/officeDocument/2006/math">
                      <m:r>
                        <a:rPr lang="en-GB" i="1" dirty="0" smtClean="0">
                          <a:latin typeface="Cambria Math" panose="02040503050406030204" pitchFamily="18" charset="0"/>
                        </a:rPr>
                        <m:t>∴ </m:t>
                      </m:r>
                      <m:r>
                        <a:rPr lang="en-GB" i="1" dirty="0" smtClean="0">
                          <a:latin typeface="Cambria Math" panose="02040503050406030204" pitchFamily="18" charset="0"/>
                        </a:rPr>
                        <m:t>𝐺𝑒𝑜𝑟𝑔𝑒</m:t>
                      </m:r>
                      <m:r>
                        <a:rPr lang="en-GB" i="1" dirty="0" smtClean="0">
                          <a:latin typeface="Cambria Math" panose="02040503050406030204" pitchFamily="18" charset="0"/>
                        </a:rPr>
                        <m:t> </m:t>
                      </m:r>
                      <m:r>
                        <a:rPr lang="en-GB" i="1" dirty="0" smtClean="0">
                          <a:latin typeface="Cambria Math" panose="02040503050406030204" pitchFamily="18" charset="0"/>
                        </a:rPr>
                        <m:t>h</m:t>
                      </m:r>
                      <m:r>
                        <a:rPr lang="en-GB" i="1" dirty="0" smtClean="0">
                          <a:latin typeface="Cambria Math" panose="02040503050406030204" pitchFamily="18" charset="0"/>
                        </a:rPr>
                        <m:t>𝑎𝑠</m:t>
                      </m:r>
                      <m:r>
                        <a:rPr lang="en-GB" i="1" dirty="0" smtClean="0">
                          <a:latin typeface="Cambria Math" panose="02040503050406030204" pitchFamily="18" charset="0"/>
                        </a:rPr>
                        <m:t> </m:t>
                      </m:r>
                      <m:r>
                        <a:rPr lang="en-GB" i="1" dirty="0" smtClean="0">
                          <a:latin typeface="Cambria Math" panose="02040503050406030204" pitchFamily="18" charset="0"/>
                        </a:rPr>
                        <m:t>𝑒𝑖𝑔</m:t>
                      </m:r>
                      <m:r>
                        <a:rPr lang="en-GB" i="1" dirty="0" smtClean="0">
                          <a:latin typeface="Cambria Math" panose="02040503050406030204" pitchFamily="18" charset="0"/>
                        </a:rPr>
                        <m:t>h</m:t>
                      </m:r>
                      <m:r>
                        <a:rPr lang="en-GB" i="1" dirty="0" smtClean="0">
                          <a:latin typeface="Cambria Math" panose="02040503050406030204" pitchFamily="18" charset="0"/>
                        </a:rPr>
                        <m:t>𝑡</m:t>
                      </m:r>
                      <m:r>
                        <a:rPr lang="en-GB" i="1" dirty="0" smtClean="0">
                          <a:latin typeface="Cambria Math" panose="02040503050406030204" pitchFamily="18" charset="0"/>
                        </a:rPr>
                        <m:t> </m:t>
                      </m:r>
                      <m:r>
                        <a:rPr lang="en-GB" i="1" dirty="0" smtClean="0">
                          <a:latin typeface="Cambria Math" panose="02040503050406030204" pitchFamily="18" charset="0"/>
                        </a:rPr>
                        <m:t>𝑙𝑒𝑔𝑠</m:t>
                      </m:r>
                      <m:r>
                        <a:rPr lang="en-GB" i="1" dirty="0" smtClean="0">
                          <a:latin typeface="Cambria Math" panose="02040503050406030204" pitchFamily="18" charset="0"/>
                        </a:rPr>
                        <m:t>.</m:t>
                      </m:r>
                    </m:oMath>
                  </m:oMathPara>
                </a14:m>
                <a:endParaRPr lang="en-GB" dirty="0"/>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1113" t="-2384" r="-1326"/>
                </a:stretch>
              </a:blipFill>
            </p:spPr>
            <p:txBody>
              <a:bodyPr/>
              <a:lstStyle/>
              <a:p>
                <a:r>
                  <a:rPr lang="en-US">
                    <a:noFill/>
                  </a:rPr>
                  <a:t> </a:t>
                </a:r>
              </a:p>
            </p:txBody>
          </p:sp>
        </mc:Fallback>
      </mc:AlternateContent>
    </p:spTree>
    <p:extLst>
      <p:ext uri="{BB962C8B-B14F-4D97-AF65-F5344CB8AC3E}">
        <p14:creationId xmlns:p14="http://schemas.microsoft.com/office/powerpoint/2010/main" val="3370251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2. Find the argument form for the following argument and determine whether it is valid. Can we conclude that the conclusion is true if the premises are true?</a:t>
                </a:r>
                <a:br>
                  <a:rPr lang="ar-EG" dirty="0"/>
                </a:br>
                <a:br>
                  <a:rPr lang="ar-EG" dirty="0"/>
                </a:b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𝐼𝑓</m:t>
                      </m:r>
                      <m:r>
                        <a:rPr lang="en-GB" i="1" dirty="0" smtClean="0">
                          <a:latin typeface="Cambria Math" panose="02040503050406030204" pitchFamily="18" charset="0"/>
                        </a:rPr>
                        <m:t> </m:t>
                      </m:r>
                      <m:r>
                        <a:rPr lang="en-GB" i="1" dirty="0" smtClean="0">
                          <a:latin typeface="Cambria Math" panose="02040503050406030204" pitchFamily="18" charset="0"/>
                        </a:rPr>
                        <m:t>𝐺𝑒𝑜𝑟𝑔𝑒</m:t>
                      </m:r>
                      <m:r>
                        <a:rPr lang="en-GB" i="1" dirty="0" smtClean="0">
                          <a:latin typeface="Cambria Math" panose="02040503050406030204" pitchFamily="18" charset="0"/>
                        </a:rPr>
                        <m:t> </m:t>
                      </m:r>
                      <m:r>
                        <a:rPr lang="en-GB" i="1" dirty="0" smtClean="0">
                          <a:latin typeface="Cambria Math" panose="02040503050406030204" pitchFamily="18" charset="0"/>
                        </a:rPr>
                        <m:t>𝑑𝑜𝑒𝑠</m:t>
                      </m:r>
                      <m:r>
                        <a:rPr lang="en-GB" i="1" dirty="0" smtClean="0">
                          <a:latin typeface="Cambria Math" panose="02040503050406030204" pitchFamily="18" charset="0"/>
                        </a:rPr>
                        <m:t> </m:t>
                      </m:r>
                      <m:r>
                        <a:rPr lang="en-GB" i="1" dirty="0" smtClean="0">
                          <a:latin typeface="Cambria Math" panose="02040503050406030204" pitchFamily="18" charset="0"/>
                        </a:rPr>
                        <m:t>𝑛𝑜𝑡</m:t>
                      </m:r>
                      <m:r>
                        <a:rPr lang="en-GB" i="1" dirty="0" smtClean="0">
                          <a:latin typeface="Cambria Math" panose="02040503050406030204" pitchFamily="18" charset="0"/>
                        </a:rPr>
                        <m:t> </m:t>
                      </m:r>
                      <m:r>
                        <a:rPr lang="en-GB" i="1" dirty="0" smtClean="0">
                          <a:latin typeface="Cambria Math" panose="02040503050406030204" pitchFamily="18" charset="0"/>
                        </a:rPr>
                        <m:t>h</m:t>
                      </m:r>
                      <m:r>
                        <a:rPr lang="en-GB" i="1" dirty="0" smtClean="0">
                          <a:latin typeface="Cambria Math" panose="02040503050406030204" pitchFamily="18" charset="0"/>
                        </a:rPr>
                        <m:t>𝑎𝑣𝑒</m:t>
                      </m:r>
                      <m:r>
                        <a:rPr lang="en-GB" i="1" dirty="0" smtClean="0">
                          <a:latin typeface="Cambria Math" panose="02040503050406030204" pitchFamily="18" charset="0"/>
                        </a:rPr>
                        <m:t> </m:t>
                      </m:r>
                      <m:r>
                        <a:rPr lang="en-GB" i="1" dirty="0" smtClean="0">
                          <a:latin typeface="Cambria Math" panose="02040503050406030204" pitchFamily="18" charset="0"/>
                        </a:rPr>
                        <m:t>𝑒𝑖𝑔</m:t>
                      </m:r>
                      <m:r>
                        <a:rPr lang="en-GB" i="1" dirty="0" smtClean="0">
                          <a:latin typeface="Cambria Math" panose="02040503050406030204" pitchFamily="18" charset="0"/>
                        </a:rPr>
                        <m:t>h</m:t>
                      </m:r>
                      <m:r>
                        <a:rPr lang="en-GB" i="1" dirty="0" smtClean="0">
                          <a:latin typeface="Cambria Math" panose="02040503050406030204" pitchFamily="18" charset="0"/>
                        </a:rPr>
                        <m:t>𝑡</m:t>
                      </m:r>
                      <m:r>
                        <a:rPr lang="en-GB" i="1" dirty="0" smtClean="0">
                          <a:latin typeface="Cambria Math" panose="02040503050406030204" pitchFamily="18" charset="0"/>
                        </a:rPr>
                        <m:t> </m:t>
                      </m:r>
                      <m:r>
                        <a:rPr lang="en-GB" i="1" dirty="0" smtClean="0">
                          <a:latin typeface="Cambria Math" panose="02040503050406030204" pitchFamily="18" charset="0"/>
                        </a:rPr>
                        <m:t>𝑙𝑒𝑔𝑠</m:t>
                      </m:r>
                      <m:r>
                        <a:rPr lang="en-GB" i="1" dirty="0" smtClean="0">
                          <a:latin typeface="Cambria Math" panose="02040503050406030204" pitchFamily="18" charset="0"/>
                        </a:rPr>
                        <m:t>, </m:t>
                      </m:r>
                      <m:r>
                        <a:rPr lang="en-GB" i="1" dirty="0" smtClean="0">
                          <a:latin typeface="Cambria Math" panose="02040503050406030204" pitchFamily="18" charset="0"/>
                        </a:rPr>
                        <m:t>𝑡</m:t>
                      </m:r>
                      <m:r>
                        <a:rPr lang="en-GB" i="1" dirty="0" smtClean="0">
                          <a:latin typeface="Cambria Math" panose="02040503050406030204" pitchFamily="18" charset="0"/>
                        </a:rPr>
                        <m:t>h</m:t>
                      </m:r>
                      <m:r>
                        <a:rPr lang="en-GB" i="1" dirty="0" smtClean="0">
                          <a:latin typeface="Cambria Math" panose="02040503050406030204" pitchFamily="18" charset="0"/>
                        </a:rPr>
                        <m:t>𝑒𝑛</m:t>
                      </m:r>
                      <m:r>
                        <a:rPr lang="en-GB" i="1" dirty="0" smtClean="0">
                          <a:latin typeface="Cambria Math" panose="02040503050406030204" pitchFamily="18" charset="0"/>
                        </a:rPr>
                        <m:t> </m:t>
                      </m:r>
                      <m:r>
                        <a:rPr lang="en-GB" i="1" dirty="0" smtClean="0">
                          <a:latin typeface="Cambria Math" panose="02040503050406030204" pitchFamily="18" charset="0"/>
                        </a:rPr>
                        <m:t>h</m:t>
                      </m:r>
                      <m:r>
                        <a:rPr lang="en-GB" i="1" dirty="0" smtClean="0">
                          <a:latin typeface="Cambria Math" panose="02040503050406030204" pitchFamily="18" charset="0"/>
                        </a:rPr>
                        <m:t>𝑒</m:t>
                      </m:r>
                      <m:r>
                        <a:rPr lang="en-GB" i="1" dirty="0" smtClean="0">
                          <a:latin typeface="Cambria Math" panose="02040503050406030204" pitchFamily="18" charset="0"/>
                        </a:rPr>
                        <m:t> </m:t>
                      </m:r>
                      <m:r>
                        <a:rPr lang="en-GB" i="1" dirty="0" smtClean="0">
                          <a:latin typeface="Cambria Math" panose="02040503050406030204" pitchFamily="18" charset="0"/>
                        </a:rPr>
                        <m:t>𝑖𝑠</m:t>
                      </m:r>
                      <m:r>
                        <a:rPr lang="en-GB" i="1" dirty="0" smtClean="0">
                          <a:latin typeface="Cambria Math" panose="02040503050406030204" pitchFamily="18" charset="0"/>
                        </a:rPr>
                        <m:t> </m:t>
                      </m:r>
                      <m:r>
                        <a:rPr lang="en-GB" i="1" dirty="0" smtClean="0">
                          <a:latin typeface="Cambria Math" panose="02040503050406030204" pitchFamily="18" charset="0"/>
                        </a:rPr>
                        <m:t>𝑛𝑜𝑡</m:t>
                      </m:r>
                      <m:r>
                        <a:rPr lang="en-GB" i="1" dirty="0" smtClean="0">
                          <a:latin typeface="Cambria Math" panose="02040503050406030204" pitchFamily="18" charset="0"/>
                        </a:rPr>
                        <m:t> </m:t>
                      </m:r>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𝑠𝑝𝑖𝑑𝑒𝑟</m:t>
                      </m:r>
                      <m:r>
                        <a:rPr lang="en-GB" i="1" dirty="0" smtClean="0">
                          <a:latin typeface="Cambria Math" panose="02040503050406030204" pitchFamily="18" charset="0"/>
                        </a:rPr>
                        <m:t>.</m:t>
                      </m:r>
                    </m:oMath>
                    <m:oMath xmlns:m="http://schemas.openxmlformats.org/officeDocument/2006/math">
                      <m:r>
                        <a:rPr lang="en-GB" i="1" dirty="0" smtClean="0">
                          <a:latin typeface="Cambria Math" panose="02040503050406030204" pitchFamily="18" charset="0"/>
                        </a:rPr>
                        <m:t>𝐺𝑒𝑜𝑟𝑔𝑒</m:t>
                      </m:r>
                      <m:r>
                        <a:rPr lang="en-GB" i="1" dirty="0" smtClean="0">
                          <a:latin typeface="Cambria Math" panose="02040503050406030204" pitchFamily="18" charset="0"/>
                        </a:rPr>
                        <m:t> </m:t>
                      </m:r>
                      <m:r>
                        <a:rPr lang="en-GB" i="1" dirty="0" smtClean="0">
                          <a:latin typeface="Cambria Math" panose="02040503050406030204" pitchFamily="18" charset="0"/>
                        </a:rPr>
                        <m:t>𝑖𝑠</m:t>
                      </m:r>
                      <m:r>
                        <a:rPr lang="en-GB" i="1" dirty="0" smtClean="0">
                          <a:latin typeface="Cambria Math" panose="02040503050406030204" pitchFamily="18" charset="0"/>
                        </a:rPr>
                        <m:t> </m:t>
                      </m:r>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𝑠𝑝𝑖𝑑𝑒𝑟</m:t>
                      </m:r>
                      <m:r>
                        <a:rPr lang="en-GB" i="1" dirty="0" smtClean="0">
                          <a:latin typeface="Cambria Math" panose="02040503050406030204" pitchFamily="18" charset="0"/>
                        </a:rPr>
                        <m:t>.</m:t>
                      </m:r>
                    </m:oMath>
                    <m:oMath xmlns:m="http://schemas.openxmlformats.org/officeDocument/2006/math">
                      <m:r>
                        <a:rPr lang="ar-EG" b="0" i="1" smtClean="0">
                          <a:latin typeface="Cambria Math" panose="02040503050406030204" pitchFamily="18" charset="0"/>
                        </a:rPr>
                        <m:t>ـــــــــــــــــــــــــــــــــــــــــــــــــــــــ</m:t>
                      </m:r>
                    </m:oMath>
                    <m:oMath xmlns:m="http://schemas.openxmlformats.org/officeDocument/2006/math">
                      <m:r>
                        <a:rPr lang="en-GB" i="1" dirty="0" smtClean="0">
                          <a:latin typeface="Cambria Math" panose="02040503050406030204" pitchFamily="18" charset="0"/>
                        </a:rPr>
                        <m:t>∴ </m:t>
                      </m:r>
                      <m:r>
                        <a:rPr lang="en-GB" i="1" dirty="0" smtClean="0">
                          <a:latin typeface="Cambria Math" panose="02040503050406030204" pitchFamily="18" charset="0"/>
                        </a:rPr>
                        <m:t>𝐺𝑒𝑜𝑟𝑔𝑒</m:t>
                      </m:r>
                      <m:r>
                        <a:rPr lang="en-GB" i="1" dirty="0" smtClean="0">
                          <a:latin typeface="Cambria Math" panose="02040503050406030204" pitchFamily="18" charset="0"/>
                        </a:rPr>
                        <m:t> </m:t>
                      </m:r>
                      <m:r>
                        <a:rPr lang="en-GB" i="1" dirty="0" smtClean="0">
                          <a:latin typeface="Cambria Math" panose="02040503050406030204" pitchFamily="18" charset="0"/>
                        </a:rPr>
                        <m:t>h</m:t>
                      </m:r>
                      <m:r>
                        <a:rPr lang="en-GB" i="1" dirty="0" smtClean="0">
                          <a:latin typeface="Cambria Math" panose="02040503050406030204" pitchFamily="18" charset="0"/>
                        </a:rPr>
                        <m:t>𝑎𝑠</m:t>
                      </m:r>
                      <m:r>
                        <a:rPr lang="en-GB" i="1" dirty="0" smtClean="0">
                          <a:latin typeface="Cambria Math" panose="02040503050406030204" pitchFamily="18" charset="0"/>
                        </a:rPr>
                        <m:t> </m:t>
                      </m:r>
                      <m:r>
                        <a:rPr lang="en-GB" i="1" dirty="0" smtClean="0">
                          <a:latin typeface="Cambria Math" panose="02040503050406030204" pitchFamily="18" charset="0"/>
                        </a:rPr>
                        <m:t>𝑒𝑖𝑔</m:t>
                      </m:r>
                      <m:r>
                        <a:rPr lang="en-GB" i="1" dirty="0" smtClean="0">
                          <a:latin typeface="Cambria Math" panose="02040503050406030204" pitchFamily="18" charset="0"/>
                        </a:rPr>
                        <m:t>h</m:t>
                      </m:r>
                      <m:r>
                        <a:rPr lang="en-GB" i="1" dirty="0" smtClean="0">
                          <a:latin typeface="Cambria Math" panose="02040503050406030204" pitchFamily="18" charset="0"/>
                        </a:rPr>
                        <m:t>𝑡</m:t>
                      </m:r>
                      <m:r>
                        <a:rPr lang="en-GB" i="1" dirty="0" smtClean="0">
                          <a:latin typeface="Cambria Math" panose="02040503050406030204" pitchFamily="18" charset="0"/>
                        </a:rPr>
                        <m:t> </m:t>
                      </m:r>
                      <m:r>
                        <a:rPr lang="en-GB" i="1" dirty="0" smtClean="0">
                          <a:latin typeface="Cambria Math" panose="02040503050406030204" pitchFamily="18" charset="0"/>
                        </a:rPr>
                        <m:t>𝑙𝑒𝑔𝑠</m:t>
                      </m:r>
                      <m:r>
                        <a:rPr lang="en-GB" i="1" dirty="0" smtClean="0">
                          <a:latin typeface="Cambria Math" panose="02040503050406030204" pitchFamily="18" charset="0"/>
                        </a:rPr>
                        <m:t>.</m:t>
                      </m:r>
                    </m:oMath>
                  </m:oMathPara>
                </a14:m>
                <a:endParaRPr lang="en-GB" dirty="0"/>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1113" t="-2384" r="-1326"/>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77BDB5E2-5669-4C23-83D2-01AEED66A699}"/>
              </a:ext>
            </a:extLst>
          </p:cNvPr>
          <p:cNvSpPr/>
          <p:nvPr/>
        </p:nvSpPr>
        <p:spPr>
          <a:xfrm rot="5400000">
            <a:off x="4062646" y="937704"/>
            <a:ext cx="308498" cy="5486400"/>
          </a:xfrm>
          <a:prstGeom prst="lef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C45F6527-ABBA-459A-B119-8BEA7BD85C6C}"/>
              </a:ext>
            </a:extLst>
          </p:cNvPr>
          <p:cNvSpPr/>
          <p:nvPr/>
        </p:nvSpPr>
        <p:spPr>
          <a:xfrm rot="5400000">
            <a:off x="8730076" y="1846925"/>
            <a:ext cx="308498" cy="3667959"/>
          </a:xfrm>
          <a:prstGeom prst="leftBrace">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Left Brace 5">
            <a:extLst>
              <a:ext uri="{FF2B5EF4-FFF2-40B4-BE49-F238E27FC236}">
                <a16:creationId xmlns:a16="http://schemas.microsoft.com/office/drawing/2014/main" id="{A8892134-2432-4967-87F0-8B2AD0144872}"/>
              </a:ext>
            </a:extLst>
          </p:cNvPr>
          <p:cNvSpPr/>
          <p:nvPr/>
        </p:nvSpPr>
        <p:spPr>
          <a:xfrm rot="10800000">
            <a:off x="4429956" y="4172503"/>
            <a:ext cx="159801" cy="447383"/>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Left Brace 6">
            <a:extLst>
              <a:ext uri="{FF2B5EF4-FFF2-40B4-BE49-F238E27FC236}">
                <a16:creationId xmlns:a16="http://schemas.microsoft.com/office/drawing/2014/main" id="{7C85BE87-7228-48B7-ADB6-ABAAD7547DB5}"/>
              </a:ext>
            </a:extLst>
          </p:cNvPr>
          <p:cNvSpPr/>
          <p:nvPr/>
        </p:nvSpPr>
        <p:spPr>
          <a:xfrm rot="16200000">
            <a:off x="3410003" y="3745901"/>
            <a:ext cx="308497" cy="3542464"/>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B583FA5-512C-41D7-B511-912E8B519876}"/>
                  </a:ext>
                </a:extLst>
              </p:cNvPr>
              <p:cNvSpPr txBox="1"/>
              <p:nvPr/>
            </p:nvSpPr>
            <p:spPr>
              <a:xfrm>
                <a:off x="3850901" y="3002024"/>
                <a:ext cx="4711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oMath>
                  </m:oMathPara>
                </a14:m>
                <a:endParaRPr lang="en-US" sz="2800" dirty="0"/>
              </a:p>
            </p:txBody>
          </p:sp>
        </mc:Choice>
        <mc:Fallback xmlns="">
          <p:sp>
            <p:nvSpPr>
              <p:cNvPr id="8" name="TextBox 7">
                <a:extLst>
                  <a:ext uri="{FF2B5EF4-FFF2-40B4-BE49-F238E27FC236}">
                    <a16:creationId xmlns:a16="http://schemas.microsoft.com/office/drawing/2014/main" id="{BB583FA5-512C-41D7-B511-912E8B519876}"/>
                  </a:ext>
                </a:extLst>
              </p:cNvPr>
              <p:cNvSpPr txBox="1">
                <a:spLocks noRot="1" noChangeAspect="1" noMove="1" noResize="1" noEditPoints="1" noAdjustHandles="1" noChangeArrowheads="1" noChangeShapeType="1" noTextEdit="1"/>
              </p:cNvSpPr>
              <p:nvPr/>
            </p:nvSpPr>
            <p:spPr>
              <a:xfrm>
                <a:off x="3850901" y="3002024"/>
                <a:ext cx="471155"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B517D6-4486-41D7-8406-4A92081C36A1}"/>
                  </a:ext>
                </a:extLst>
              </p:cNvPr>
              <p:cNvSpPr txBox="1"/>
              <p:nvPr/>
            </p:nvSpPr>
            <p:spPr>
              <a:xfrm>
                <a:off x="8514897" y="2926442"/>
                <a:ext cx="47128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𝑞</m:t>
                      </m:r>
                    </m:oMath>
                  </m:oMathPara>
                </a14:m>
                <a:endParaRPr lang="en-US" sz="2800" dirty="0"/>
              </a:p>
            </p:txBody>
          </p:sp>
        </mc:Choice>
        <mc:Fallback xmlns="">
          <p:sp>
            <p:nvSpPr>
              <p:cNvPr id="9" name="TextBox 8">
                <a:extLst>
                  <a:ext uri="{FF2B5EF4-FFF2-40B4-BE49-F238E27FC236}">
                    <a16:creationId xmlns:a16="http://schemas.microsoft.com/office/drawing/2014/main" id="{FDB517D6-4486-41D7-8406-4A92081C36A1}"/>
                  </a:ext>
                </a:extLst>
              </p:cNvPr>
              <p:cNvSpPr txBox="1">
                <a:spLocks noRot="1" noChangeAspect="1" noMove="1" noResize="1" noEditPoints="1" noAdjustHandles="1" noChangeArrowheads="1" noChangeShapeType="1" noTextEdit="1"/>
              </p:cNvSpPr>
              <p:nvPr/>
            </p:nvSpPr>
            <p:spPr>
              <a:xfrm>
                <a:off x="8514897" y="2926442"/>
                <a:ext cx="471283"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55C0679-C9FF-48E3-8A5E-4E7D67444D73}"/>
                  </a:ext>
                </a:extLst>
              </p:cNvPr>
              <p:cNvSpPr txBox="1"/>
              <p:nvPr/>
            </p:nvSpPr>
            <p:spPr>
              <a:xfrm>
                <a:off x="4589757" y="4096666"/>
                <a:ext cx="73898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dirty="0"/>
              </a:p>
            </p:txBody>
          </p:sp>
        </mc:Choice>
        <mc:Fallback xmlns="">
          <p:sp>
            <p:nvSpPr>
              <p:cNvPr id="10" name="TextBox 9">
                <a:extLst>
                  <a:ext uri="{FF2B5EF4-FFF2-40B4-BE49-F238E27FC236}">
                    <a16:creationId xmlns:a16="http://schemas.microsoft.com/office/drawing/2014/main" id="{F55C0679-C9FF-48E3-8A5E-4E7D67444D73}"/>
                  </a:ext>
                </a:extLst>
              </p:cNvPr>
              <p:cNvSpPr txBox="1">
                <a:spLocks noRot="1" noChangeAspect="1" noMove="1" noResize="1" noEditPoints="1" noAdjustHandles="1" noChangeArrowheads="1" noChangeShapeType="1" noTextEdit="1"/>
              </p:cNvSpPr>
              <p:nvPr/>
            </p:nvSpPr>
            <p:spPr>
              <a:xfrm>
                <a:off x="4589757" y="4096666"/>
                <a:ext cx="738984"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BCBB522-6EF9-4B71-B824-30850D52B14F}"/>
                  </a:ext>
                </a:extLst>
              </p:cNvPr>
              <p:cNvSpPr txBox="1"/>
              <p:nvPr/>
            </p:nvSpPr>
            <p:spPr>
              <a:xfrm>
                <a:off x="3328609" y="5672793"/>
                <a:ext cx="7388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𝑝</m:t>
                      </m:r>
                    </m:oMath>
                  </m:oMathPara>
                </a14:m>
                <a:endParaRPr lang="en-US" sz="2800" dirty="0"/>
              </a:p>
            </p:txBody>
          </p:sp>
        </mc:Choice>
        <mc:Fallback xmlns="">
          <p:sp>
            <p:nvSpPr>
              <p:cNvPr id="11" name="TextBox 10">
                <a:extLst>
                  <a:ext uri="{FF2B5EF4-FFF2-40B4-BE49-F238E27FC236}">
                    <a16:creationId xmlns:a16="http://schemas.microsoft.com/office/drawing/2014/main" id="{1BCBB522-6EF9-4B71-B824-30850D52B14F}"/>
                  </a:ext>
                </a:extLst>
              </p:cNvPr>
              <p:cNvSpPr txBox="1">
                <a:spLocks noRot="1" noChangeAspect="1" noMove="1" noResize="1" noEditPoints="1" noAdjustHandles="1" noChangeArrowheads="1" noChangeShapeType="1" noTextEdit="1"/>
              </p:cNvSpPr>
              <p:nvPr/>
            </p:nvSpPr>
            <p:spPr>
              <a:xfrm>
                <a:off x="3328609" y="5672793"/>
                <a:ext cx="738857" cy="523220"/>
              </a:xfrm>
              <a:prstGeom prst="rect">
                <a:avLst/>
              </a:prstGeom>
              <a:blipFill>
                <a:blip r:embed="rId6"/>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5C65BB7-F7D4-4294-BADF-C6F502A7D14A}"/>
              </a:ext>
            </a:extLst>
          </p:cNvPr>
          <p:cNvSpPr txBox="1"/>
          <p:nvPr/>
        </p:nvSpPr>
        <p:spPr>
          <a:xfrm>
            <a:off x="5837065" y="5009301"/>
            <a:ext cx="6094520" cy="1569660"/>
          </a:xfrm>
          <a:prstGeom prst="rect">
            <a:avLst/>
          </a:prstGeom>
          <a:noFill/>
          <a:ln>
            <a:solidFill>
              <a:schemeClr val="accent2"/>
            </a:solidFill>
          </a:ln>
        </p:spPr>
        <p:txBody>
          <a:bodyPr wrap="square">
            <a:spAutoFit/>
          </a:bodyPr>
          <a:lstStyle/>
          <a:p>
            <a:pPr algn="l"/>
            <a:r>
              <a:rPr lang="en-GB" sz="2400" dirty="0"/>
              <a:t>This is modus tollens. We conclude that the conclusion of the argument (third statement) is true, given that the hypotheses (the first two statements) are true.</a:t>
            </a:r>
            <a:endParaRPr lang="en-US" sz="2400" dirty="0"/>
          </a:p>
        </p:txBody>
      </p:sp>
    </p:spTree>
    <p:extLst>
      <p:ext uri="{BB962C8B-B14F-4D97-AF65-F5344CB8AC3E}">
        <p14:creationId xmlns:p14="http://schemas.microsoft.com/office/powerpoint/2010/main" val="265484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FE51-CA8E-4E66-BFD4-A14677A1390E}"/>
              </a:ext>
            </a:extLst>
          </p:cNvPr>
          <p:cNvSpPr>
            <a:spLocks noGrp="1"/>
          </p:cNvSpPr>
          <p:nvPr>
            <p:ph type="title"/>
          </p:nvPr>
        </p:nvSpPr>
        <p:spPr/>
        <p:txBody>
          <a:bodyPr/>
          <a:lstStyle/>
          <a:p>
            <a:r>
              <a:rPr lang="en-US" dirty="0"/>
              <a:t>Content</a:t>
            </a:r>
          </a:p>
        </p:txBody>
      </p:sp>
      <p:graphicFrame>
        <p:nvGraphicFramePr>
          <p:cNvPr id="4" name="Table 4">
            <a:extLst>
              <a:ext uri="{FF2B5EF4-FFF2-40B4-BE49-F238E27FC236}">
                <a16:creationId xmlns:a16="http://schemas.microsoft.com/office/drawing/2014/main" id="{5AF4FEE0-42A2-4744-8DC0-C24F6755A665}"/>
              </a:ext>
            </a:extLst>
          </p:cNvPr>
          <p:cNvGraphicFramePr>
            <a:graphicFrameLocks noGrp="1"/>
          </p:cNvGraphicFramePr>
          <p:nvPr>
            <p:ph idx="1"/>
          </p:nvPr>
        </p:nvGraphicFramePr>
        <p:xfrm>
          <a:off x="947606" y="1967224"/>
          <a:ext cx="10296787" cy="4114800"/>
        </p:xfrm>
        <a:graphic>
          <a:graphicData uri="http://schemas.openxmlformats.org/drawingml/2006/table">
            <a:tbl>
              <a:tblPr firstRow="1" bandRow="1">
                <a:tableStyleId>{073A0DAA-6AF3-43AB-8588-CEC1D06C72B9}</a:tableStyleId>
              </a:tblPr>
              <a:tblGrid>
                <a:gridCol w="10296787">
                  <a:extLst>
                    <a:ext uri="{9D8B030D-6E8A-4147-A177-3AD203B41FA5}">
                      <a16:colId xmlns:a16="http://schemas.microsoft.com/office/drawing/2014/main" val="444414036"/>
                    </a:ext>
                  </a:extLst>
                </a:gridCol>
              </a:tblGrid>
              <a:tr h="370840">
                <a:tc>
                  <a:txBody>
                    <a:bodyPr/>
                    <a:lstStyle/>
                    <a:p>
                      <a:r>
                        <a:rPr lang="en-GB" sz="2400" dirty="0"/>
                        <a:t>The Foundations: Logic and Proofs</a:t>
                      </a:r>
                      <a:endParaRPr lang="en-US" sz="2400" dirty="0"/>
                    </a:p>
                  </a:txBody>
                  <a:tcPr/>
                </a:tc>
                <a:extLst>
                  <a:ext uri="{0D108BD9-81ED-4DB2-BD59-A6C34878D82A}">
                    <a16:rowId xmlns:a16="http://schemas.microsoft.com/office/drawing/2014/main" val="3008657146"/>
                  </a:ext>
                </a:extLst>
              </a:tr>
              <a:tr h="370840">
                <a:tc>
                  <a:txBody>
                    <a:bodyPr/>
                    <a:lstStyle/>
                    <a:p>
                      <a:r>
                        <a:rPr lang="en-US" sz="2400" b="0" i="0" u="none" strike="noStrike" kern="1200" baseline="0" dirty="0">
                          <a:solidFill>
                            <a:schemeClr val="dk1"/>
                          </a:solidFill>
                          <a:latin typeface="+mn-lt"/>
                          <a:ea typeface="+mn-ea"/>
                          <a:cs typeface="+mn-cs"/>
                        </a:rPr>
                        <a:t>Propositional Logic</a:t>
                      </a:r>
                      <a:endParaRPr lang="en-US" sz="2400" dirty="0"/>
                    </a:p>
                  </a:txBody>
                  <a:tcPr/>
                </a:tc>
                <a:extLst>
                  <a:ext uri="{0D108BD9-81ED-4DB2-BD59-A6C34878D82A}">
                    <a16:rowId xmlns:a16="http://schemas.microsoft.com/office/drawing/2014/main" val="1918272601"/>
                  </a:ext>
                </a:extLst>
              </a:tr>
              <a:tr h="370840">
                <a:tc>
                  <a:txBody>
                    <a:bodyPr/>
                    <a:lstStyle/>
                    <a:p>
                      <a:r>
                        <a:rPr lang="en-US" sz="2400" b="0" i="0" u="none" strike="noStrike" kern="1200" baseline="0" dirty="0">
                          <a:solidFill>
                            <a:schemeClr val="dk1"/>
                          </a:solidFill>
                          <a:latin typeface="+mn-lt"/>
                          <a:ea typeface="+mn-ea"/>
                          <a:cs typeface="+mn-cs"/>
                        </a:rPr>
                        <a:t>Applications of Propositional Logic</a:t>
                      </a:r>
                      <a:endParaRPr lang="en-US" sz="2400" dirty="0"/>
                    </a:p>
                  </a:txBody>
                  <a:tcPr/>
                </a:tc>
                <a:extLst>
                  <a:ext uri="{0D108BD9-81ED-4DB2-BD59-A6C34878D82A}">
                    <a16:rowId xmlns:a16="http://schemas.microsoft.com/office/drawing/2014/main" val="1716767253"/>
                  </a:ext>
                </a:extLst>
              </a:tr>
              <a:tr h="370840">
                <a:tc>
                  <a:txBody>
                    <a:bodyPr/>
                    <a:lstStyle/>
                    <a:p>
                      <a:r>
                        <a:rPr lang="en-US" sz="2400" b="0" i="0" u="none" strike="noStrike" kern="1200" baseline="0" dirty="0">
                          <a:solidFill>
                            <a:schemeClr val="dk1"/>
                          </a:solidFill>
                          <a:latin typeface="+mn-lt"/>
                          <a:ea typeface="+mn-ea"/>
                          <a:cs typeface="+mn-cs"/>
                        </a:rPr>
                        <a:t>Propositional Equivalences</a:t>
                      </a:r>
                      <a:endParaRPr lang="en-US" sz="2400" dirty="0"/>
                    </a:p>
                  </a:txBody>
                  <a:tcPr/>
                </a:tc>
                <a:extLst>
                  <a:ext uri="{0D108BD9-81ED-4DB2-BD59-A6C34878D82A}">
                    <a16:rowId xmlns:a16="http://schemas.microsoft.com/office/drawing/2014/main" val="3020664379"/>
                  </a:ext>
                </a:extLst>
              </a:tr>
              <a:tr h="370840">
                <a:tc>
                  <a:txBody>
                    <a:bodyPr/>
                    <a:lstStyle/>
                    <a:p>
                      <a:r>
                        <a:rPr lang="en-US" sz="2400" b="0" i="0" u="none" strike="noStrike" kern="1200" baseline="0" dirty="0">
                          <a:solidFill>
                            <a:schemeClr val="dk1"/>
                          </a:solidFill>
                          <a:latin typeface="+mn-lt"/>
                          <a:ea typeface="+mn-ea"/>
                          <a:cs typeface="+mn-cs"/>
                        </a:rPr>
                        <a:t>Predicates and Quantifiers</a:t>
                      </a:r>
                      <a:endParaRPr lang="en-US" sz="2400" dirty="0"/>
                    </a:p>
                  </a:txBody>
                  <a:tcPr/>
                </a:tc>
                <a:extLst>
                  <a:ext uri="{0D108BD9-81ED-4DB2-BD59-A6C34878D82A}">
                    <a16:rowId xmlns:a16="http://schemas.microsoft.com/office/drawing/2014/main" val="3737165195"/>
                  </a:ext>
                </a:extLst>
              </a:tr>
              <a:tr h="370840">
                <a:tc>
                  <a:txBody>
                    <a:bodyPr/>
                    <a:lstStyle/>
                    <a:p>
                      <a:r>
                        <a:rPr lang="en-US" sz="2400" b="0" i="0" u="none" strike="noStrike" kern="1200" baseline="0" dirty="0">
                          <a:solidFill>
                            <a:schemeClr val="dk1"/>
                          </a:solidFill>
                          <a:latin typeface="+mn-lt"/>
                          <a:ea typeface="+mn-ea"/>
                          <a:cs typeface="+mn-cs"/>
                        </a:rPr>
                        <a:t>Nested Quantifiers</a:t>
                      </a:r>
                      <a:endParaRPr lang="en-US" sz="2400" dirty="0"/>
                    </a:p>
                  </a:txBody>
                  <a:tcPr/>
                </a:tc>
                <a:extLst>
                  <a:ext uri="{0D108BD9-81ED-4DB2-BD59-A6C34878D82A}">
                    <a16:rowId xmlns:a16="http://schemas.microsoft.com/office/drawing/2014/main" val="913818427"/>
                  </a:ext>
                </a:extLst>
              </a:tr>
              <a:tr h="370840">
                <a:tc>
                  <a:txBody>
                    <a:bodyPr/>
                    <a:lstStyle/>
                    <a:p>
                      <a:r>
                        <a:rPr lang="en-US" sz="2400" b="0" i="0" u="none" strike="noStrike" kern="1200" baseline="0" dirty="0">
                          <a:solidFill>
                            <a:schemeClr val="dk1"/>
                          </a:solidFill>
                          <a:latin typeface="+mn-lt"/>
                          <a:ea typeface="+mn-ea"/>
                          <a:cs typeface="+mn-cs"/>
                        </a:rPr>
                        <a:t>Rules of Inference</a:t>
                      </a:r>
                      <a:endParaRPr lang="en-US" sz="2400" dirty="0"/>
                    </a:p>
                  </a:txBody>
                  <a:tcPr/>
                </a:tc>
                <a:extLst>
                  <a:ext uri="{0D108BD9-81ED-4DB2-BD59-A6C34878D82A}">
                    <a16:rowId xmlns:a16="http://schemas.microsoft.com/office/drawing/2014/main" val="2162801899"/>
                  </a:ext>
                </a:extLst>
              </a:tr>
              <a:tr h="370840">
                <a:tc>
                  <a:txBody>
                    <a:bodyPr/>
                    <a:lstStyle/>
                    <a:p>
                      <a:r>
                        <a:rPr lang="en-US" sz="2400" b="0" i="0" u="none" strike="noStrike" kern="1200" baseline="0" dirty="0">
                          <a:solidFill>
                            <a:schemeClr val="dk1"/>
                          </a:solidFill>
                          <a:latin typeface="+mn-lt"/>
                          <a:ea typeface="+mn-ea"/>
                          <a:cs typeface="+mn-cs"/>
                        </a:rPr>
                        <a:t>Introduction to Proofs</a:t>
                      </a:r>
                      <a:endParaRPr lang="en-US" sz="2400" dirty="0"/>
                    </a:p>
                  </a:txBody>
                  <a:tcPr/>
                </a:tc>
                <a:extLst>
                  <a:ext uri="{0D108BD9-81ED-4DB2-BD59-A6C34878D82A}">
                    <a16:rowId xmlns:a16="http://schemas.microsoft.com/office/drawing/2014/main" val="1118263904"/>
                  </a:ext>
                </a:extLst>
              </a:tr>
              <a:tr h="370840">
                <a:tc>
                  <a:txBody>
                    <a:bodyPr/>
                    <a:lstStyle/>
                    <a:p>
                      <a:r>
                        <a:rPr lang="en-US" sz="2400" b="0" i="0" u="none" strike="noStrike" kern="1200" baseline="0" dirty="0">
                          <a:solidFill>
                            <a:schemeClr val="dk1"/>
                          </a:solidFill>
                          <a:latin typeface="+mn-lt"/>
                          <a:ea typeface="+mn-ea"/>
                          <a:cs typeface="+mn-cs"/>
                        </a:rPr>
                        <a:t>Proof Methods and Strategy</a:t>
                      </a:r>
                      <a:endParaRPr lang="en-US" sz="2400" dirty="0"/>
                    </a:p>
                  </a:txBody>
                  <a:tcPr/>
                </a:tc>
                <a:extLst>
                  <a:ext uri="{0D108BD9-81ED-4DB2-BD59-A6C34878D82A}">
                    <a16:rowId xmlns:a16="http://schemas.microsoft.com/office/drawing/2014/main" val="594839340"/>
                  </a:ext>
                </a:extLst>
              </a:tr>
            </a:tbl>
          </a:graphicData>
        </a:graphic>
      </p:graphicFrame>
      <p:sp>
        <p:nvSpPr>
          <p:cNvPr id="5" name="Arrow: Right 4">
            <a:extLst>
              <a:ext uri="{FF2B5EF4-FFF2-40B4-BE49-F238E27FC236}">
                <a16:creationId xmlns:a16="http://schemas.microsoft.com/office/drawing/2014/main" id="{27D8471D-19C1-43C9-8F84-57F61E7BC12A}"/>
              </a:ext>
            </a:extLst>
          </p:cNvPr>
          <p:cNvSpPr/>
          <p:nvPr/>
        </p:nvSpPr>
        <p:spPr>
          <a:xfrm>
            <a:off x="399641" y="4749737"/>
            <a:ext cx="438559" cy="4242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836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3. What rule of inference is used in each of these arguments?</a:t>
            </a:r>
          </a:p>
          <a:p>
            <a:pPr marL="0" indent="0">
              <a:buNone/>
            </a:pPr>
            <a:r>
              <a:rPr lang="en-GB" dirty="0"/>
              <a:t>a) Alice is a mathematics major. Therefore, Alice is either a mathematics major or a computer science major.</a:t>
            </a:r>
            <a:br>
              <a:rPr lang="en-GB" dirty="0"/>
            </a:br>
            <a:endParaRPr lang="en-GB" dirty="0"/>
          </a:p>
          <a:p>
            <a:pPr marL="0" indent="0">
              <a:buNone/>
            </a:pPr>
            <a:r>
              <a:rPr lang="en-GB" dirty="0"/>
              <a:t>c) If it is rainy, then the pool will be closed. It is rainy. Therefore, the pool is closed.</a:t>
            </a:r>
            <a:br>
              <a:rPr lang="en-GB" dirty="0"/>
            </a:br>
            <a:endParaRPr lang="en-GB" dirty="0"/>
          </a:p>
          <a:p>
            <a:pPr marL="0" indent="0">
              <a:buNone/>
            </a:pPr>
            <a:r>
              <a:rPr lang="en-GB" dirty="0"/>
              <a:t>e) If I go swimming, then I will stay in the sun too long. If I stay in the sun too long, then I will sunburn. Therefore, if I go swimming, then I will sunburn.</a:t>
            </a:r>
          </a:p>
        </p:txBody>
      </p:sp>
    </p:spTree>
    <p:extLst>
      <p:ext uri="{BB962C8B-B14F-4D97-AF65-F5344CB8AC3E}">
        <p14:creationId xmlns:p14="http://schemas.microsoft.com/office/powerpoint/2010/main" val="3808455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3. What rule of inference is used in each of these arguments?</a:t>
            </a:r>
          </a:p>
          <a:p>
            <a:pPr marL="0" indent="0">
              <a:buNone/>
            </a:pPr>
            <a:endParaRPr lang="en-GB" dirty="0"/>
          </a:p>
          <a:p>
            <a:pPr marL="0" indent="0">
              <a:buNone/>
            </a:pPr>
            <a:endParaRPr lang="en-GB" dirty="0"/>
          </a:p>
          <a:p>
            <a:pPr marL="0" indent="0">
              <a:buNone/>
            </a:pPr>
            <a:r>
              <a:rPr lang="en-GB" dirty="0"/>
              <a:t>Alice is a mathematics major. Therefore, Alice is either a mathematics major or a computer science major.</a:t>
            </a:r>
          </a:p>
        </p:txBody>
      </p:sp>
      <p:sp>
        <p:nvSpPr>
          <p:cNvPr id="4" name="Left Brace 3">
            <a:extLst>
              <a:ext uri="{FF2B5EF4-FFF2-40B4-BE49-F238E27FC236}">
                <a16:creationId xmlns:a16="http://schemas.microsoft.com/office/drawing/2014/main" id="{7A733332-1E06-476F-9C55-5CCAA7BDF480}"/>
              </a:ext>
            </a:extLst>
          </p:cNvPr>
          <p:cNvSpPr/>
          <p:nvPr/>
        </p:nvSpPr>
        <p:spPr>
          <a:xfrm rot="5400000">
            <a:off x="2358133" y="1197376"/>
            <a:ext cx="308498" cy="4154750"/>
          </a:xfrm>
          <a:prstGeom prst="lef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993754DA-28DF-4F68-A16B-E5732653CA90}"/>
              </a:ext>
            </a:extLst>
          </p:cNvPr>
          <p:cNvSpPr/>
          <p:nvPr/>
        </p:nvSpPr>
        <p:spPr>
          <a:xfrm rot="5400000">
            <a:off x="8714642" y="799091"/>
            <a:ext cx="308498" cy="4969817"/>
          </a:xfrm>
          <a:prstGeom prst="leftBrace">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717F56F-F741-4802-984E-B18649780825}"/>
                  </a:ext>
                </a:extLst>
              </p:cNvPr>
              <p:cNvSpPr txBox="1"/>
              <p:nvPr/>
            </p:nvSpPr>
            <p:spPr>
              <a:xfrm>
                <a:off x="2261798" y="2539165"/>
                <a:ext cx="4711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oMath>
                  </m:oMathPara>
                </a14:m>
                <a:endParaRPr lang="en-US" sz="2800" dirty="0"/>
              </a:p>
            </p:txBody>
          </p:sp>
        </mc:Choice>
        <mc:Fallback xmlns="">
          <p:sp>
            <p:nvSpPr>
              <p:cNvPr id="9" name="TextBox 8">
                <a:extLst>
                  <a:ext uri="{FF2B5EF4-FFF2-40B4-BE49-F238E27FC236}">
                    <a16:creationId xmlns:a16="http://schemas.microsoft.com/office/drawing/2014/main" id="{B717F56F-F741-4802-984E-B18649780825}"/>
                  </a:ext>
                </a:extLst>
              </p:cNvPr>
              <p:cNvSpPr txBox="1">
                <a:spLocks noRot="1" noChangeAspect="1" noMove="1" noResize="1" noEditPoints="1" noAdjustHandles="1" noChangeArrowheads="1" noChangeShapeType="1" noTextEdit="1"/>
              </p:cNvSpPr>
              <p:nvPr/>
            </p:nvSpPr>
            <p:spPr>
              <a:xfrm>
                <a:off x="2261798" y="2539165"/>
                <a:ext cx="471155"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34C3893-8EAD-4197-900F-D22BA8772421}"/>
                  </a:ext>
                </a:extLst>
              </p:cNvPr>
              <p:cNvSpPr txBox="1"/>
              <p:nvPr/>
            </p:nvSpPr>
            <p:spPr>
              <a:xfrm>
                <a:off x="8633249" y="2606530"/>
                <a:ext cx="4711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oMath>
                  </m:oMathPara>
                </a14:m>
                <a:endParaRPr lang="en-US" sz="2800" dirty="0"/>
              </a:p>
            </p:txBody>
          </p:sp>
        </mc:Choice>
        <mc:Fallback xmlns="">
          <p:sp>
            <p:nvSpPr>
              <p:cNvPr id="10" name="TextBox 9">
                <a:extLst>
                  <a:ext uri="{FF2B5EF4-FFF2-40B4-BE49-F238E27FC236}">
                    <a16:creationId xmlns:a16="http://schemas.microsoft.com/office/drawing/2014/main" id="{A34C3893-8EAD-4197-900F-D22BA8772421}"/>
                  </a:ext>
                </a:extLst>
              </p:cNvPr>
              <p:cNvSpPr txBox="1">
                <a:spLocks noRot="1" noChangeAspect="1" noMove="1" noResize="1" noEditPoints="1" noAdjustHandles="1" noChangeArrowheads="1" noChangeShapeType="1" noTextEdit="1"/>
              </p:cNvSpPr>
              <p:nvPr/>
            </p:nvSpPr>
            <p:spPr>
              <a:xfrm>
                <a:off x="8633249" y="2606530"/>
                <a:ext cx="471155"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67EC4C5-8D94-49CA-8C05-93DA49B301C5}"/>
                  </a:ext>
                </a:extLst>
              </p:cNvPr>
              <p:cNvSpPr txBox="1"/>
              <p:nvPr/>
            </p:nvSpPr>
            <p:spPr>
              <a:xfrm>
                <a:off x="5220069" y="4414825"/>
                <a:ext cx="5796379" cy="1868460"/>
              </a:xfrm>
              <a:prstGeom prst="rect">
                <a:avLst/>
              </a:prstGeom>
              <a:noFill/>
              <a:ln>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oMath>
                    <m:oMath xmlns:m="http://schemas.openxmlformats.org/officeDocument/2006/math">
                      <m:r>
                        <a:rPr lang="ar-EG" sz="2800" b="0" i="1" smtClean="0">
                          <a:latin typeface="Cambria Math" panose="02040503050406030204" pitchFamily="18" charset="0"/>
                        </a:rPr>
                        <m:t>ــــــــــ</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dirty="0"/>
              </a:p>
              <a:p>
                <a:r>
                  <a:rPr lang="en-US" sz="2800" dirty="0"/>
                  <a:t>Addition rule</a:t>
                </a:r>
              </a:p>
            </p:txBody>
          </p:sp>
        </mc:Choice>
        <mc:Fallback xmlns="">
          <p:sp>
            <p:nvSpPr>
              <p:cNvPr id="11" name="TextBox 10">
                <a:extLst>
                  <a:ext uri="{FF2B5EF4-FFF2-40B4-BE49-F238E27FC236}">
                    <a16:creationId xmlns:a16="http://schemas.microsoft.com/office/drawing/2014/main" id="{567EC4C5-8D94-49CA-8C05-93DA49B301C5}"/>
                  </a:ext>
                </a:extLst>
              </p:cNvPr>
              <p:cNvSpPr txBox="1">
                <a:spLocks noRot="1" noChangeAspect="1" noMove="1" noResize="1" noEditPoints="1" noAdjustHandles="1" noChangeArrowheads="1" noChangeShapeType="1" noTextEdit="1"/>
              </p:cNvSpPr>
              <p:nvPr/>
            </p:nvSpPr>
            <p:spPr>
              <a:xfrm>
                <a:off x="5220069" y="4414825"/>
                <a:ext cx="5796379" cy="1868460"/>
              </a:xfrm>
              <a:prstGeom prst="rect">
                <a:avLst/>
              </a:prstGeom>
              <a:blipFill>
                <a:blip r:embed="rId4"/>
                <a:stretch>
                  <a:fillRect l="-1994" b="-7767"/>
                </a:stretch>
              </a:blipFill>
              <a:ln>
                <a:solidFill>
                  <a:schemeClr val="accent2"/>
                </a:solidFill>
              </a:ln>
            </p:spPr>
            <p:txBody>
              <a:bodyPr/>
              <a:lstStyle/>
              <a:p>
                <a:r>
                  <a:rPr lang="en-US">
                    <a:noFill/>
                  </a:rPr>
                  <a:t> </a:t>
                </a:r>
              </a:p>
            </p:txBody>
          </p:sp>
        </mc:Fallback>
      </mc:AlternateContent>
      <p:sp>
        <p:nvSpPr>
          <p:cNvPr id="12" name="Left Brace 11">
            <a:extLst>
              <a:ext uri="{FF2B5EF4-FFF2-40B4-BE49-F238E27FC236}">
                <a16:creationId xmlns:a16="http://schemas.microsoft.com/office/drawing/2014/main" id="{134DED51-CA67-4A03-8106-93A1A07ADF19}"/>
              </a:ext>
            </a:extLst>
          </p:cNvPr>
          <p:cNvSpPr/>
          <p:nvPr/>
        </p:nvSpPr>
        <p:spPr>
          <a:xfrm rot="16200000">
            <a:off x="2384766" y="2287468"/>
            <a:ext cx="308499" cy="4101485"/>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FED1AF-7745-4985-9915-7073B87965F8}"/>
                  </a:ext>
                </a:extLst>
              </p:cNvPr>
              <p:cNvSpPr txBox="1"/>
              <p:nvPr/>
            </p:nvSpPr>
            <p:spPr>
              <a:xfrm>
                <a:off x="2311794" y="4414825"/>
                <a:ext cx="47128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𝑞</m:t>
                      </m:r>
                    </m:oMath>
                  </m:oMathPara>
                </a14:m>
                <a:endParaRPr lang="en-US" sz="2800" dirty="0"/>
              </a:p>
            </p:txBody>
          </p:sp>
        </mc:Choice>
        <mc:Fallback xmlns="">
          <p:sp>
            <p:nvSpPr>
              <p:cNvPr id="13" name="TextBox 12">
                <a:extLst>
                  <a:ext uri="{FF2B5EF4-FFF2-40B4-BE49-F238E27FC236}">
                    <a16:creationId xmlns:a16="http://schemas.microsoft.com/office/drawing/2014/main" id="{BAFED1AF-7745-4985-9915-7073B87965F8}"/>
                  </a:ext>
                </a:extLst>
              </p:cNvPr>
              <p:cNvSpPr txBox="1">
                <a:spLocks noRot="1" noChangeAspect="1" noMove="1" noResize="1" noEditPoints="1" noAdjustHandles="1" noChangeArrowheads="1" noChangeShapeType="1" noTextEdit="1"/>
              </p:cNvSpPr>
              <p:nvPr/>
            </p:nvSpPr>
            <p:spPr>
              <a:xfrm>
                <a:off x="2311794" y="4414825"/>
                <a:ext cx="471283"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29935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3. What rule of inference is used in each of these arguments?</a:t>
            </a:r>
          </a:p>
          <a:p>
            <a:pPr marL="0" indent="0">
              <a:buNone/>
            </a:pPr>
            <a:endParaRPr lang="en-GB" dirty="0"/>
          </a:p>
          <a:p>
            <a:pPr marL="0" indent="0">
              <a:buNone/>
            </a:pPr>
            <a:endParaRPr lang="en-GB" dirty="0"/>
          </a:p>
          <a:p>
            <a:pPr marL="0" indent="0">
              <a:buNone/>
            </a:pPr>
            <a:r>
              <a:rPr lang="en-GB" dirty="0"/>
              <a:t>If it is rainy, then the pool will be closed. It is rainy. Therefore, the pool is closed.</a:t>
            </a:r>
          </a:p>
        </p:txBody>
      </p:sp>
      <p:sp>
        <p:nvSpPr>
          <p:cNvPr id="4" name="Left Brace 3">
            <a:extLst>
              <a:ext uri="{FF2B5EF4-FFF2-40B4-BE49-F238E27FC236}">
                <a16:creationId xmlns:a16="http://schemas.microsoft.com/office/drawing/2014/main" id="{A928C338-47C2-435B-A564-3AA7D2B4C979}"/>
              </a:ext>
            </a:extLst>
          </p:cNvPr>
          <p:cNvSpPr/>
          <p:nvPr/>
        </p:nvSpPr>
        <p:spPr>
          <a:xfrm rot="5400000">
            <a:off x="1066431" y="2489078"/>
            <a:ext cx="308498" cy="1571346"/>
          </a:xfrm>
          <a:prstGeom prst="lef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3BE592B1-68CF-4E05-93C5-8F8E32C6DB12}"/>
              </a:ext>
            </a:extLst>
          </p:cNvPr>
          <p:cNvSpPr/>
          <p:nvPr/>
        </p:nvSpPr>
        <p:spPr>
          <a:xfrm rot="5400000">
            <a:off x="3946176" y="1278438"/>
            <a:ext cx="308498" cy="3991150"/>
          </a:xfrm>
          <a:prstGeom prst="leftBrace">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688E43-B384-4471-9E3A-63C39ACF1893}"/>
                  </a:ext>
                </a:extLst>
              </p:cNvPr>
              <p:cNvSpPr txBox="1"/>
              <p:nvPr/>
            </p:nvSpPr>
            <p:spPr>
              <a:xfrm>
                <a:off x="975567" y="2559140"/>
                <a:ext cx="4711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oMath>
                  </m:oMathPara>
                </a14:m>
                <a:endParaRPr lang="en-US" sz="2800" dirty="0"/>
              </a:p>
            </p:txBody>
          </p:sp>
        </mc:Choice>
        <mc:Fallback xmlns="">
          <p:sp>
            <p:nvSpPr>
              <p:cNvPr id="6" name="TextBox 5">
                <a:extLst>
                  <a:ext uri="{FF2B5EF4-FFF2-40B4-BE49-F238E27FC236}">
                    <a16:creationId xmlns:a16="http://schemas.microsoft.com/office/drawing/2014/main" id="{83688E43-B384-4471-9E3A-63C39ACF1893}"/>
                  </a:ext>
                </a:extLst>
              </p:cNvPr>
              <p:cNvSpPr txBox="1">
                <a:spLocks noRot="1" noChangeAspect="1" noMove="1" noResize="1" noEditPoints="1" noAdjustHandles="1" noChangeArrowheads="1" noChangeShapeType="1" noTextEdit="1"/>
              </p:cNvSpPr>
              <p:nvPr/>
            </p:nvSpPr>
            <p:spPr>
              <a:xfrm>
                <a:off x="975567" y="2559140"/>
                <a:ext cx="471155"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FF6B30-AB8D-4BED-B314-A67795ED8DD4}"/>
                  </a:ext>
                </a:extLst>
              </p:cNvPr>
              <p:cNvSpPr txBox="1"/>
              <p:nvPr/>
            </p:nvSpPr>
            <p:spPr>
              <a:xfrm>
                <a:off x="9063160" y="2547537"/>
                <a:ext cx="47128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𝑞</m:t>
                      </m:r>
                    </m:oMath>
                  </m:oMathPara>
                </a14:m>
                <a:endParaRPr lang="en-US" sz="2800" dirty="0"/>
              </a:p>
            </p:txBody>
          </p:sp>
        </mc:Choice>
        <mc:Fallback xmlns="">
          <p:sp>
            <p:nvSpPr>
              <p:cNvPr id="7" name="TextBox 6">
                <a:extLst>
                  <a:ext uri="{FF2B5EF4-FFF2-40B4-BE49-F238E27FC236}">
                    <a16:creationId xmlns:a16="http://schemas.microsoft.com/office/drawing/2014/main" id="{2BFF6B30-AB8D-4BED-B314-A67795ED8DD4}"/>
                  </a:ext>
                </a:extLst>
              </p:cNvPr>
              <p:cNvSpPr txBox="1">
                <a:spLocks noRot="1" noChangeAspect="1" noMove="1" noResize="1" noEditPoints="1" noAdjustHandles="1" noChangeArrowheads="1" noChangeShapeType="1" noTextEdit="1"/>
              </p:cNvSpPr>
              <p:nvPr/>
            </p:nvSpPr>
            <p:spPr>
              <a:xfrm>
                <a:off x="9063160" y="2547537"/>
                <a:ext cx="471283"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F221E65-50B7-43AD-B690-E8390B75BB6F}"/>
                  </a:ext>
                </a:extLst>
              </p:cNvPr>
              <p:cNvSpPr txBox="1"/>
              <p:nvPr/>
            </p:nvSpPr>
            <p:spPr>
              <a:xfrm>
                <a:off x="5220069" y="4414825"/>
                <a:ext cx="5796379" cy="2299347"/>
              </a:xfrm>
              <a:prstGeom prst="rect">
                <a:avLst/>
              </a:prstGeom>
              <a:noFill/>
              <a:ln>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 →</m:t>
                      </m:r>
                      <m:r>
                        <a:rPr lang="en-US" sz="2800" b="0" i="1" smtClean="0">
                          <a:latin typeface="Cambria Math" panose="02040503050406030204" pitchFamily="18" charset="0"/>
                        </a:rPr>
                        <m:t>𝑞</m:t>
                      </m:r>
                    </m:oMath>
                    <m:oMath xmlns:m="http://schemas.openxmlformats.org/officeDocument/2006/math">
                      <m:r>
                        <a:rPr lang="en-US" sz="2800" b="0" i="1" smtClean="0">
                          <a:latin typeface="Cambria Math" panose="02040503050406030204" pitchFamily="18" charset="0"/>
                        </a:rPr>
                        <m:t>𝑝</m:t>
                      </m:r>
                    </m:oMath>
                    <m:oMath xmlns:m="http://schemas.openxmlformats.org/officeDocument/2006/math">
                      <m:r>
                        <a:rPr lang="ar-EG" sz="2800" b="0" i="1" smtClean="0">
                          <a:latin typeface="Cambria Math" panose="02040503050406030204" pitchFamily="18" charset="0"/>
                        </a:rPr>
                        <m:t>ــــــــــ</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dirty="0"/>
              </a:p>
              <a:p>
                <a:r>
                  <a:rPr lang="en-US" sz="2800" dirty="0"/>
                  <a:t>Modus ponens</a:t>
                </a:r>
              </a:p>
            </p:txBody>
          </p:sp>
        </mc:Choice>
        <mc:Fallback xmlns="">
          <p:sp>
            <p:nvSpPr>
              <p:cNvPr id="8" name="TextBox 7">
                <a:extLst>
                  <a:ext uri="{FF2B5EF4-FFF2-40B4-BE49-F238E27FC236}">
                    <a16:creationId xmlns:a16="http://schemas.microsoft.com/office/drawing/2014/main" id="{3F221E65-50B7-43AD-B690-E8390B75BB6F}"/>
                  </a:ext>
                </a:extLst>
              </p:cNvPr>
              <p:cNvSpPr txBox="1">
                <a:spLocks noRot="1" noChangeAspect="1" noMove="1" noResize="1" noEditPoints="1" noAdjustHandles="1" noChangeArrowheads="1" noChangeShapeType="1" noTextEdit="1"/>
              </p:cNvSpPr>
              <p:nvPr/>
            </p:nvSpPr>
            <p:spPr>
              <a:xfrm>
                <a:off x="5220069" y="4414825"/>
                <a:ext cx="5796379" cy="2299347"/>
              </a:xfrm>
              <a:prstGeom prst="rect">
                <a:avLst/>
              </a:prstGeom>
              <a:blipFill>
                <a:blip r:embed="rId4"/>
                <a:stretch>
                  <a:fillRect l="-1994" b="-6332"/>
                </a:stretch>
              </a:blipFill>
              <a:ln>
                <a:solidFill>
                  <a:schemeClr val="accent2"/>
                </a:solidFill>
              </a:ln>
            </p:spPr>
            <p:txBody>
              <a:bodyPr/>
              <a:lstStyle/>
              <a:p>
                <a:r>
                  <a:rPr lang="en-US">
                    <a:noFill/>
                  </a:rPr>
                  <a:t> </a:t>
                </a:r>
              </a:p>
            </p:txBody>
          </p:sp>
        </mc:Fallback>
      </mc:AlternateContent>
      <p:sp>
        <p:nvSpPr>
          <p:cNvPr id="9" name="Left Brace 8">
            <a:extLst>
              <a:ext uri="{FF2B5EF4-FFF2-40B4-BE49-F238E27FC236}">
                <a16:creationId xmlns:a16="http://schemas.microsoft.com/office/drawing/2014/main" id="{27123C00-DAB4-49BF-9F3E-CB6102A8659B}"/>
              </a:ext>
            </a:extLst>
          </p:cNvPr>
          <p:cNvSpPr/>
          <p:nvPr/>
        </p:nvSpPr>
        <p:spPr>
          <a:xfrm rot="5400000">
            <a:off x="6782854" y="2569576"/>
            <a:ext cx="308499" cy="1408874"/>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BF73382-AFFE-4BEC-A54C-8DAD440E8D70}"/>
                  </a:ext>
                </a:extLst>
              </p:cNvPr>
              <p:cNvSpPr txBox="1"/>
              <p:nvPr/>
            </p:nvSpPr>
            <p:spPr>
              <a:xfrm>
                <a:off x="3864847" y="2551343"/>
                <a:ext cx="47128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𝑞</m:t>
                      </m:r>
                    </m:oMath>
                  </m:oMathPara>
                </a14:m>
                <a:endParaRPr lang="en-US" sz="2800" dirty="0"/>
              </a:p>
            </p:txBody>
          </p:sp>
        </mc:Choice>
        <mc:Fallback xmlns="">
          <p:sp>
            <p:nvSpPr>
              <p:cNvPr id="11" name="TextBox 10">
                <a:extLst>
                  <a:ext uri="{FF2B5EF4-FFF2-40B4-BE49-F238E27FC236}">
                    <a16:creationId xmlns:a16="http://schemas.microsoft.com/office/drawing/2014/main" id="{9BF73382-AFFE-4BEC-A54C-8DAD440E8D70}"/>
                  </a:ext>
                </a:extLst>
              </p:cNvPr>
              <p:cNvSpPr txBox="1">
                <a:spLocks noRot="1" noChangeAspect="1" noMove="1" noResize="1" noEditPoints="1" noAdjustHandles="1" noChangeArrowheads="1" noChangeShapeType="1" noTextEdit="1"/>
              </p:cNvSpPr>
              <p:nvPr/>
            </p:nvSpPr>
            <p:spPr>
              <a:xfrm>
                <a:off x="3864847" y="2551343"/>
                <a:ext cx="471283"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E981E3B-D6E5-485A-8C75-1353C4416AD5}"/>
                  </a:ext>
                </a:extLst>
              </p:cNvPr>
              <p:cNvSpPr txBox="1"/>
              <p:nvPr/>
            </p:nvSpPr>
            <p:spPr>
              <a:xfrm>
                <a:off x="6709676" y="2547537"/>
                <a:ext cx="47115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oMath>
                  </m:oMathPara>
                </a14:m>
                <a:endParaRPr lang="en-US" sz="2800" dirty="0"/>
              </a:p>
            </p:txBody>
          </p:sp>
        </mc:Choice>
        <mc:Fallback xmlns="">
          <p:sp>
            <p:nvSpPr>
              <p:cNvPr id="13" name="TextBox 12">
                <a:extLst>
                  <a:ext uri="{FF2B5EF4-FFF2-40B4-BE49-F238E27FC236}">
                    <a16:creationId xmlns:a16="http://schemas.microsoft.com/office/drawing/2014/main" id="{6E981E3B-D6E5-485A-8C75-1353C4416AD5}"/>
                  </a:ext>
                </a:extLst>
              </p:cNvPr>
              <p:cNvSpPr txBox="1">
                <a:spLocks noRot="1" noChangeAspect="1" noMove="1" noResize="1" noEditPoints="1" noAdjustHandles="1" noChangeArrowheads="1" noChangeShapeType="1" noTextEdit="1"/>
              </p:cNvSpPr>
              <p:nvPr/>
            </p:nvSpPr>
            <p:spPr>
              <a:xfrm>
                <a:off x="6709676" y="2547537"/>
                <a:ext cx="471155" cy="523220"/>
              </a:xfrm>
              <a:prstGeom prst="rect">
                <a:avLst/>
              </a:prstGeom>
              <a:blipFill>
                <a:blip r:embed="rId6"/>
                <a:stretch>
                  <a:fillRect/>
                </a:stretch>
              </a:blipFill>
            </p:spPr>
            <p:txBody>
              <a:bodyPr/>
              <a:lstStyle/>
              <a:p>
                <a:r>
                  <a:rPr lang="en-US">
                    <a:noFill/>
                  </a:rPr>
                  <a:t> </a:t>
                </a:r>
              </a:p>
            </p:txBody>
          </p:sp>
        </mc:Fallback>
      </mc:AlternateContent>
      <p:sp>
        <p:nvSpPr>
          <p:cNvPr id="15" name="Left Brace 14">
            <a:extLst>
              <a:ext uri="{FF2B5EF4-FFF2-40B4-BE49-F238E27FC236}">
                <a16:creationId xmlns:a16="http://schemas.microsoft.com/office/drawing/2014/main" id="{65DA6E42-C1F4-4B82-90AD-82796E48F628}"/>
              </a:ext>
            </a:extLst>
          </p:cNvPr>
          <p:cNvSpPr/>
          <p:nvPr/>
        </p:nvSpPr>
        <p:spPr>
          <a:xfrm rot="5400000">
            <a:off x="9144554" y="1742057"/>
            <a:ext cx="308497" cy="3063909"/>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Left Brace 15">
            <a:extLst>
              <a:ext uri="{FF2B5EF4-FFF2-40B4-BE49-F238E27FC236}">
                <a16:creationId xmlns:a16="http://schemas.microsoft.com/office/drawing/2014/main" id="{ADAB3EAB-743A-4F01-8417-B0EBA001740C}"/>
              </a:ext>
            </a:extLst>
          </p:cNvPr>
          <p:cNvSpPr/>
          <p:nvPr/>
        </p:nvSpPr>
        <p:spPr>
          <a:xfrm rot="16200000">
            <a:off x="773971" y="3732538"/>
            <a:ext cx="308497" cy="1056076"/>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909398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3. What rule of inference is used in each of these arguments?</a:t>
            </a:r>
          </a:p>
          <a:p>
            <a:pPr marL="0" indent="0">
              <a:buNone/>
            </a:pPr>
            <a:endParaRPr lang="en-GB" dirty="0"/>
          </a:p>
          <a:p>
            <a:pPr marL="0" indent="0">
              <a:buNone/>
            </a:pPr>
            <a:endParaRPr lang="en-GB" dirty="0"/>
          </a:p>
          <a:p>
            <a:pPr marL="0" indent="0">
              <a:buNone/>
            </a:pPr>
            <a:r>
              <a:rPr lang="en-GB" dirty="0"/>
              <a:t>If I go swimming, then I will stay in the sun too long. If I stay in the sun too long, then I will sunburn. Therefore, if I go swimming, then I will sunburn.</a:t>
            </a:r>
          </a:p>
        </p:txBody>
      </p:sp>
      <p:sp>
        <p:nvSpPr>
          <p:cNvPr id="4" name="Left Brace 3">
            <a:extLst>
              <a:ext uri="{FF2B5EF4-FFF2-40B4-BE49-F238E27FC236}">
                <a16:creationId xmlns:a16="http://schemas.microsoft.com/office/drawing/2014/main" id="{C001DA22-F0E4-4D75-BA88-1A12445C2746}"/>
              </a:ext>
            </a:extLst>
          </p:cNvPr>
          <p:cNvSpPr/>
          <p:nvPr/>
        </p:nvSpPr>
        <p:spPr>
          <a:xfrm rot="5400000">
            <a:off x="1457048" y="2098460"/>
            <a:ext cx="308498" cy="2352581"/>
          </a:xfrm>
          <a:prstGeom prst="lef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9AE7DD87-B3A2-4986-B262-B7E2CF515AC3}"/>
              </a:ext>
            </a:extLst>
          </p:cNvPr>
          <p:cNvSpPr/>
          <p:nvPr/>
        </p:nvSpPr>
        <p:spPr>
          <a:xfrm rot="5400000">
            <a:off x="5221629" y="860443"/>
            <a:ext cx="308498" cy="4781939"/>
          </a:xfrm>
          <a:prstGeom prst="leftBrace">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C0D932-15A3-4460-B454-3B28C6FC0785}"/>
                  </a:ext>
                </a:extLst>
              </p:cNvPr>
              <p:cNvSpPr txBox="1"/>
              <p:nvPr/>
            </p:nvSpPr>
            <p:spPr>
              <a:xfrm>
                <a:off x="1453017" y="2525172"/>
                <a:ext cx="4711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oMath>
                  </m:oMathPara>
                </a14:m>
                <a:endParaRPr lang="en-US" sz="2800" dirty="0"/>
              </a:p>
            </p:txBody>
          </p:sp>
        </mc:Choice>
        <mc:Fallback xmlns="">
          <p:sp>
            <p:nvSpPr>
              <p:cNvPr id="6" name="TextBox 5">
                <a:extLst>
                  <a:ext uri="{FF2B5EF4-FFF2-40B4-BE49-F238E27FC236}">
                    <a16:creationId xmlns:a16="http://schemas.microsoft.com/office/drawing/2014/main" id="{BEC0D932-15A3-4460-B454-3B28C6FC0785}"/>
                  </a:ext>
                </a:extLst>
              </p:cNvPr>
              <p:cNvSpPr txBox="1">
                <a:spLocks noRot="1" noChangeAspect="1" noMove="1" noResize="1" noEditPoints="1" noAdjustHandles="1" noChangeArrowheads="1" noChangeShapeType="1" noTextEdit="1"/>
              </p:cNvSpPr>
              <p:nvPr/>
            </p:nvSpPr>
            <p:spPr>
              <a:xfrm>
                <a:off x="1453017" y="2525172"/>
                <a:ext cx="471155"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EB028F0-2E2B-4B71-B3BF-9306DB17CBEF}"/>
                  </a:ext>
                </a:extLst>
              </p:cNvPr>
              <p:cNvSpPr txBox="1"/>
              <p:nvPr/>
            </p:nvSpPr>
            <p:spPr>
              <a:xfrm>
                <a:off x="9294984" y="2525172"/>
                <a:ext cx="47128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𝑞</m:t>
                      </m:r>
                    </m:oMath>
                  </m:oMathPara>
                </a14:m>
                <a:endParaRPr lang="en-US" sz="2800" dirty="0"/>
              </a:p>
            </p:txBody>
          </p:sp>
        </mc:Choice>
        <mc:Fallback xmlns="">
          <p:sp>
            <p:nvSpPr>
              <p:cNvPr id="7" name="TextBox 6">
                <a:extLst>
                  <a:ext uri="{FF2B5EF4-FFF2-40B4-BE49-F238E27FC236}">
                    <a16:creationId xmlns:a16="http://schemas.microsoft.com/office/drawing/2014/main" id="{8EB028F0-2E2B-4B71-B3BF-9306DB17CBEF}"/>
                  </a:ext>
                </a:extLst>
              </p:cNvPr>
              <p:cNvSpPr txBox="1">
                <a:spLocks noRot="1" noChangeAspect="1" noMove="1" noResize="1" noEditPoints="1" noAdjustHandles="1" noChangeArrowheads="1" noChangeShapeType="1" noTextEdit="1"/>
              </p:cNvSpPr>
              <p:nvPr/>
            </p:nvSpPr>
            <p:spPr>
              <a:xfrm>
                <a:off x="9294984" y="2525172"/>
                <a:ext cx="471283"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29420DA-0198-4A3A-8ECB-2E0A41F42462}"/>
                  </a:ext>
                </a:extLst>
              </p:cNvPr>
              <p:cNvSpPr txBox="1"/>
              <p:nvPr/>
            </p:nvSpPr>
            <p:spPr>
              <a:xfrm>
                <a:off x="5865180" y="4818750"/>
                <a:ext cx="5796379" cy="1984069"/>
              </a:xfrm>
              <a:prstGeom prst="rect">
                <a:avLst/>
              </a:prstGeom>
              <a:noFill/>
              <a:ln>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 →</m:t>
                      </m:r>
                      <m:r>
                        <a:rPr lang="en-US" sz="2400" b="0" i="1" smtClean="0">
                          <a:latin typeface="Cambria Math" panose="02040503050406030204" pitchFamily="18" charset="0"/>
                        </a:rPr>
                        <m:t>𝑞</m:t>
                      </m:r>
                    </m:oMath>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 →</m:t>
                      </m:r>
                      <m:r>
                        <a:rPr lang="en-US" sz="2400" b="0" i="1" smtClean="0">
                          <a:latin typeface="Cambria Math" panose="02040503050406030204" pitchFamily="18" charset="0"/>
                        </a:rPr>
                        <m:t>𝑟</m:t>
                      </m:r>
                    </m:oMath>
                    <m:oMath xmlns:m="http://schemas.openxmlformats.org/officeDocument/2006/math">
                      <m:r>
                        <a:rPr lang="ar-EG" sz="2400" b="0" i="1" smtClean="0">
                          <a:latin typeface="Cambria Math" panose="02040503050406030204" pitchFamily="18" charset="0"/>
                        </a:rPr>
                        <m:t>ـــــــــــــ</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𝑟</m:t>
                      </m:r>
                    </m:oMath>
                  </m:oMathPara>
                </a14:m>
                <a:endParaRPr lang="en-US" sz="2400" dirty="0"/>
              </a:p>
              <a:p>
                <a:r>
                  <a:rPr lang="en-US" sz="2400" dirty="0"/>
                  <a:t>Hypothetical syllogism</a:t>
                </a:r>
              </a:p>
            </p:txBody>
          </p:sp>
        </mc:Choice>
        <mc:Fallback xmlns="">
          <p:sp>
            <p:nvSpPr>
              <p:cNvPr id="8" name="TextBox 7">
                <a:extLst>
                  <a:ext uri="{FF2B5EF4-FFF2-40B4-BE49-F238E27FC236}">
                    <a16:creationId xmlns:a16="http://schemas.microsoft.com/office/drawing/2014/main" id="{429420DA-0198-4A3A-8ECB-2E0A41F42462}"/>
                  </a:ext>
                </a:extLst>
              </p:cNvPr>
              <p:cNvSpPr txBox="1">
                <a:spLocks noRot="1" noChangeAspect="1" noMove="1" noResize="1" noEditPoints="1" noAdjustHandles="1" noChangeArrowheads="1" noChangeShapeType="1" noTextEdit="1"/>
              </p:cNvSpPr>
              <p:nvPr/>
            </p:nvSpPr>
            <p:spPr>
              <a:xfrm>
                <a:off x="5865180" y="4818750"/>
                <a:ext cx="5796379" cy="1984069"/>
              </a:xfrm>
              <a:prstGeom prst="rect">
                <a:avLst/>
              </a:prstGeom>
              <a:blipFill>
                <a:blip r:embed="rId4"/>
                <a:stretch>
                  <a:fillRect l="-1469" b="-5488"/>
                </a:stretch>
              </a:blipFill>
              <a:ln>
                <a:solidFill>
                  <a:schemeClr val="accent2"/>
                </a:solidFill>
              </a:ln>
            </p:spPr>
            <p:txBody>
              <a:bodyPr/>
              <a:lstStyle/>
              <a:p>
                <a:r>
                  <a:rPr lang="en-US">
                    <a:noFill/>
                  </a:rPr>
                  <a:t> </a:t>
                </a:r>
              </a:p>
            </p:txBody>
          </p:sp>
        </mc:Fallback>
      </mc:AlternateContent>
      <p:sp>
        <p:nvSpPr>
          <p:cNvPr id="9" name="Left Brace 8">
            <a:extLst>
              <a:ext uri="{FF2B5EF4-FFF2-40B4-BE49-F238E27FC236}">
                <a16:creationId xmlns:a16="http://schemas.microsoft.com/office/drawing/2014/main" id="{328A7993-7A2A-43EF-B2A7-F9CBA007A1D4}"/>
              </a:ext>
            </a:extLst>
          </p:cNvPr>
          <p:cNvSpPr/>
          <p:nvPr/>
        </p:nvSpPr>
        <p:spPr>
          <a:xfrm rot="5400000">
            <a:off x="9376377" y="1684953"/>
            <a:ext cx="308499" cy="3132919"/>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0A94943-021B-44A1-BC0F-813EB716B7F2}"/>
                  </a:ext>
                </a:extLst>
              </p:cNvPr>
              <p:cNvSpPr txBox="1"/>
              <p:nvPr/>
            </p:nvSpPr>
            <p:spPr>
              <a:xfrm>
                <a:off x="5140236" y="2525172"/>
                <a:ext cx="47128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𝑞</m:t>
                      </m:r>
                    </m:oMath>
                  </m:oMathPara>
                </a14:m>
                <a:endParaRPr lang="en-US" sz="2800" dirty="0"/>
              </a:p>
            </p:txBody>
          </p:sp>
        </mc:Choice>
        <mc:Fallback xmlns="">
          <p:sp>
            <p:nvSpPr>
              <p:cNvPr id="10" name="TextBox 9">
                <a:extLst>
                  <a:ext uri="{FF2B5EF4-FFF2-40B4-BE49-F238E27FC236}">
                    <a16:creationId xmlns:a16="http://schemas.microsoft.com/office/drawing/2014/main" id="{50A94943-021B-44A1-BC0F-813EB716B7F2}"/>
                  </a:ext>
                </a:extLst>
              </p:cNvPr>
              <p:cNvSpPr txBox="1">
                <a:spLocks noRot="1" noChangeAspect="1" noMove="1" noResize="1" noEditPoints="1" noAdjustHandles="1" noChangeArrowheads="1" noChangeShapeType="1" noTextEdit="1"/>
              </p:cNvSpPr>
              <p:nvPr/>
            </p:nvSpPr>
            <p:spPr>
              <a:xfrm>
                <a:off x="5140236" y="2525172"/>
                <a:ext cx="471283"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9152DDD-D747-4927-8949-5E8F06CC483A}"/>
                  </a:ext>
                </a:extLst>
              </p:cNvPr>
              <p:cNvSpPr txBox="1"/>
              <p:nvPr/>
            </p:nvSpPr>
            <p:spPr>
              <a:xfrm>
                <a:off x="2413367" y="4324217"/>
                <a:ext cx="47115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oMath>
                  </m:oMathPara>
                </a14:m>
                <a:endParaRPr lang="en-US" sz="2800" dirty="0"/>
              </a:p>
            </p:txBody>
          </p:sp>
        </mc:Choice>
        <mc:Fallback xmlns="">
          <p:sp>
            <p:nvSpPr>
              <p:cNvPr id="11" name="TextBox 10">
                <a:extLst>
                  <a:ext uri="{FF2B5EF4-FFF2-40B4-BE49-F238E27FC236}">
                    <a16:creationId xmlns:a16="http://schemas.microsoft.com/office/drawing/2014/main" id="{A9152DDD-D747-4927-8949-5E8F06CC483A}"/>
                  </a:ext>
                </a:extLst>
              </p:cNvPr>
              <p:cNvSpPr txBox="1">
                <a:spLocks noRot="1" noChangeAspect="1" noMove="1" noResize="1" noEditPoints="1" noAdjustHandles="1" noChangeArrowheads="1" noChangeShapeType="1" noTextEdit="1"/>
              </p:cNvSpPr>
              <p:nvPr/>
            </p:nvSpPr>
            <p:spPr>
              <a:xfrm>
                <a:off x="2413367" y="4324217"/>
                <a:ext cx="471155" cy="523220"/>
              </a:xfrm>
              <a:prstGeom prst="rect">
                <a:avLst/>
              </a:prstGeom>
              <a:blipFill>
                <a:blip r:embed="rId6"/>
                <a:stretch>
                  <a:fillRect/>
                </a:stretch>
              </a:blipFill>
            </p:spPr>
            <p:txBody>
              <a:bodyPr/>
              <a:lstStyle/>
              <a:p>
                <a:r>
                  <a:rPr lang="en-US">
                    <a:noFill/>
                  </a:rPr>
                  <a:t> </a:t>
                </a:r>
              </a:p>
            </p:txBody>
          </p:sp>
        </mc:Fallback>
      </mc:AlternateContent>
      <p:sp>
        <p:nvSpPr>
          <p:cNvPr id="12" name="Left Brace 11">
            <a:extLst>
              <a:ext uri="{FF2B5EF4-FFF2-40B4-BE49-F238E27FC236}">
                <a16:creationId xmlns:a16="http://schemas.microsoft.com/office/drawing/2014/main" id="{A833C066-0762-4B97-9B93-FB7162C09085}"/>
              </a:ext>
            </a:extLst>
          </p:cNvPr>
          <p:cNvSpPr/>
          <p:nvPr/>
        </p:nvSpPr>
        <p:spPr>
          <a:xfrm rot="16200000">
            <a:off x="2469104" y="2961493"/>
            <a:ext cx="308497" cy="2725448"/>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e 12">
            <a:extLst>
              <a:ext uri="{FF2B5EF4-FFF2-40B4-BE49-F238E27FC236}">
                <a16:creationId xmlns:a16="http://schemas.microsoft.com/office/drawing/2014/main" id="{11DF563A-04E7-4418-B561-4F06732B53D5}"/>
              </a:ext>
            </a:extLst>
          </p:cNvPr>
          <p:cNvSpPr/>
          <p:nvPr/>
        </p:nvSpPr>
        <p:spPr>
          <a:xfrm rot="16200000">
            <a:off x="573319" y="4031656"/>
            <a:ext cx="308499" cy="585125"/>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Left Brace 13">
            <a:extLst>
              <a:ext uri="{FF2B5EF4-FFF2-40B4-BE49-F238E27FC236}">
                <a16:creationId xmlns:a16="http://schemas.microsoft.com/office/drawing/2014/main" id="{962AB9A6-644F-4224-BCDE-DE9ED359E13E}"/>
              </a:ext>
            </a:extLst>
          </p:cNvPr>
          <p:cNvSpPr/>
          <p:nvPr/>
        </p:nvSpPr>
        <p:spPr>
          <a:xfrm rot="16200000">
            <a:off x="6726687" y="3082694"/>
            <a:ext cx="308497" cy="241324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Left Brace 14">
            <a:extLst>
              <a:ext uri="{FF2B5EF4-FFF2-40B4-BE49-F238E27FC236}">
                <a16:creationId xmlns:a16="http://schemas.microsoft.com/office/drawing/2014/main" id="{FFBD2955-1A4D-4217-97CD-2A17F9D3E375}"/>
              </a:ext>
            </a:extLst>
          </p:cNvPr>
          <p:cNvSpPr/>
          <p:nvPr/>
        </p:nvSpPr>
        <p:spPr>
          <a:xfrm rot="16200000">
            <a:off x="9473439" y="2997195"/>
            <a:ext cx="308497" cy="2607372"/>
          </a:xfrm>
          <a:prstGeom prst="leftBrace">
            <a:avLst/>
          </a:prstGeom>
          <a:ln w="38100">
            <a:solidFill>
              <a:schemeClr val="tx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2801C0A-F590-49D8-ABEA-73A88DAF85B5}"/>
                  </a:ext>
                </a:extLst>
              </p:cNvPr>
              <p:cNvSpPr txBox="1"/>
              <p:nvPr/>
            </p:nvSpPr>
            <p:spPr>
              <a:xfrm>
                <a:off x="6645357" y="4300881"/>
                <a:ext cx="4711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oMath>
                  </m:oMathPara>
                </a14:m>
                <a:endParaRPr lang="en-US" sz="2800" dirty="0"/>
              </a:p>
            </p:txBody>
          </p:sp>
        </mc:Choice>
        <mc:Fallback xmlns="">
          <p:sp>
            <p:nvSpPr>
              <p:cNvPr id="16" name="TextBox 15">
                <a:extLst>
                  <a:ext uri="{FF2B5EF4-FFF2-40B4-BE49-F238E27FC236}">
                    <a16:creationId xmlns:a16="http://schemas.microsoft.com/office/drawing/2014/main" id="{82801C0A-F590-49D8-ABEA-73A88DAF85B5}"/>
                  </a:ext>
                </a:extLst>
              </p:cNvPr>
              <p:cNvSpPr txBox="1">
                <a:spLocks noRot="1" noChangeAspect="1" noMove="1" noResize="1" noEditPoints="1" noAdjustHandles="1" noChangeArrowheads="1" noChangeShapeType="1" noTextEdit="1"/>
              </p:cNvSpPr>
              <p:nvPr/>
            </p:nvSpPr>
            <p:spPr>
              <a:xfrm>
                <a:off x="6645357" y="4300881"/>
                <a:ext cx="471155"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166B386-773F-45FB-93CE-3BC47861D63D}"/>
                  </a:ext>
                </a:extLst>
              </p:cNvPr>
              <p:cNvSpPr txBox="1"/>
              <p:nvPr/>
            </p:nvSpPr>
            <p:spPr>
              <a:xfrm>
                <a:off x="9392109" y="4347507"/>
                <a:ext cx="47115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oMath>
                  </m:oMathPara>
                </a14:m>
                <a:endParaRPr lang="en-US" sz="2800" dirty="0"/>
              </a:p>
            </p:txBody>
          </p:sp>
        </mc:Choice>
        <mc:Fallback xmlns="">
          <p:sp>
            <p:nvSpPr>
              <p:cNvPr id="17" name="TextBox 16">
                <a:extLst>
                  <a:ext uri="{FF2B5EF4-FFF2-40B4-BE49-F238E27FC236}">
                    <a16:creationId xmlns:a16="http://schemas.microsoft.com/office/drawing/2014/main" id="{2166B386-773F-45FB-93CE-3BC47861D63D}"/>
                  </a:ext>
                </a:extLst>
              </p:cNvPr>
              <p:cNvSpPr txBox="1">
                <a:spLocks noRot="1" noChangeAspect="1" noMove="1" noResize="1" noEditPoints="1" noAdjustHandles="1" noChangeArrowheads="1" noChangeShapeType="1" noTextEdit="1"/>
              </p:cNvSpPr>
              <p:nvPr/>
            </p:nvSpPr>
            <p:spPr>
              <a:xfrm>
                <a:off x="9392109" y="4347507"/>
                <a:ext cx="471155" cy="52322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50878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6. Use rules of inference to show that the hypotheses “If it does not rain or if it is not foggy, then the sailing race will be held and the lifesaving demonstration will go on,” “If the sailing race is held, then the trophy will be awarded,” and “The trophy was not awarded” imply the conclusion “It rained.”</a:t>
            </a:r>
          </a:p>
        </p:txBody>
      </p:sp>
    </p:spTree>
    <p:extLst>
      <p:ext uri="{BB962C8B-B14F-4D97-AF65-F5344CB8AC3E}">
        <p14:creationId xmlns:p14="http://schemas.microsoft.com/office/powerpoint/2010/main" val="2895326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“If it does not rain </a:t>
            </a:r>
            <a:r>
              <a:rPr lang="en-GB" u="sng" dirty="0"/>
              <a:t>or</a:t>
            </a:r>
            <a:r>
              <a:rPr lang="en-GB" dirty="0"/>
              <a:t> if it is not foggy, then the sailing race will be held </a:t>
            </a:r>
            <a:r>
              <a:rPr lang="en-GB" u="sng" dirty="0"/>
              <a:t>and</a:t>
            </a:r>
            <a:r>
              <a:rPr lang="en-GB" dirty="0"/>
              <a:t> the lifesaving demonstration will go on,” </a:t>
            </a:r>
          </a:p>
          <a:p>
            <a:pPr marL="0" indent="0">
              <a:buNone/>
            </a:pPr>
            <a:endParaRPr lang="en-GB" dirty="0"/>
          </a:p>
          <a:p>
            <a:pPr marL="0" indent="0">
              <a:buNone/>
            </a:pPr>
            <a:r>
              <a:rPr lang="en-GB" dirty="0"/>
              <a:t>“If the sailing race is held, then the trophy will be awarded,” and </a:t>
            </a:r>
          </a:p>
          <a:p>
            <a:pPr marL="0" indent="0">
              <a:buNone/>
            </a:pPr>
            <a:endParaRPr lang="en-GB" dirty="0"/>
          </a:p>
          <a:p>
            <a:pPr marL="0" indent="0">
              <a:buNone/>
            </a:pPr>
            <a:r>
              <a:rPr lang="en-GB" dirty="0"/>
              <a:t>“The trophy was not awarded” </a:t>
            </a:r>
          </a:p>
          <a:p>
            <a:pPr marL="0" indent="0">
              <a:buNone/>
            </a:pPr>
            <a:endParaRPr lang="en-GB" dirty="0"/>
          </a:p>
          <a:p>
            <a:pPr marL="0" indent="0">
              <a:buNone/>
            </a:pPr>
            <a:r>
              <a:rPr lang="en-GB" dirty="0"/>
              <a:t>imply the conclusion “It rained.”</a:t>
            </a:r>
          </a:p>
        </p:txBody>
      </p:sp>
    </p:spTree>
    <p:extLst>
      <p:ext uri="{BB962C8B-B14F-4D97-AF65-F5344CB8AC3E}">
        <p14:creationId xmlns:p14="http://schemas.microsoft.com/office/powerpoint/2010/main" val="526512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“If it does not rain </a:t>
            </a:r>
            <a:r>
              <a:rPr lang="en-GB" u="sng" dirty="0"/>
              <a:t>or</a:t>
            </a:r>
            <a:r>
              <a:rPr lang="en-GB" dirty="0"/>
              <a:t> if it is not foggy, then the sailing race will be held </a:t>
            </a:r>
            <a:r>
              <a:rPr lang="en-GB" u="sng" dirty="0"/>
              <a:t>and</a:t>
            </a:r>
            <a:r>
              <a:rPr lang="en-GB" dirty="0"/>
              <a:t> the lifesaving demonstration will go on,” </a:t>
            </a:r>
          </a:p>
          <a:p>
            <a:pPr marL="0" indent="0">
              <a:buNone/>
            </a:pPr>
            <a:endParaRPr lang="en-GB" dirty="0"/>
          </a:p>
          <a:p>
            <a:pPr marL="0" indent="0">
              <a:buNone/>
            </a:pPr>
            <a:r>
              <a:rPr lang="en-GB" dirty="0"/>
              <a:t>“If the sailing race is held, then the trophy will be awarded,” and </a:t>
            </a:r>
          </a:p>
          <a:p>
            <a:pPr marL="0" indent="0">
              <a:buNone/>
            </a:pPr>
            <a:endParaRPr lang="en-GB" dirty="0"/>
          </a:p>
          <a:p>
            <a:pPr marL="0" indent="0">
              <a:buNone/>
            </a:pPr>
            <a:r>
              <a:rPr lang="en-GB" dirty="0"/>
              <a:t>“The trophy was not awarded” </a:t>
            </a:r>
          </a:p>
          <a:p>
            <a:pPr marL="0" indent="0">
              <a:buNone/>
            </a:pPr>
            <a:endParaRPr lang="en-GB" dirty="0"/>
          </a:p>
          <a:p>
            <a:pPr marL="0" indent="0">
              <a:buNone/>
            </a:pPr>
            <a:r>
              <a:rPr lang="en-GB" dirty="0"/>
              <a:t>imply the conclusion “It rained.”</a:t>
            </a:r>
          </a:p>
        </p:txBody>
      </p:sp>
      <p:sp>
        <p:nvSpPr>
          <p:cNvPr id="4" name="Left Brace 3">
            <a:extLst>
              <a:ext uri="{FF2B5EF4-FFF2-40B4-BE49-F238E27FC236}">
                <a16:creationId xmlns:a16="http://schemas.microsoft.com/office/drawing/2014/main" id="{5DDD0F8E-690B-4C1F-BC33-5DEC3EC1E82A}"/>
              </a:ext>
            </a:extLst>
          </p:cNvPr>
          <p:cNvSpPr/>
          <p:nvPr/>
        </p:nvSpPr>
        <p:spPr>
          <a:xfrm rot="5400000">
            <a:off x="1654368" y="591392"/>
            <a:ext cx="308498" cy="2352581"/>
          </a:xfrm>
          <a:prstGeom prst="lef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6964B0C7-301F-40E2-B77E-4D9EFFF3567E}"/>
              </a:ext>
            </a:extLst>
          </p:cNvPr>
          <p:cNvSpPr/>
          <p:nvPr/>
        </p:nvSpPr>
        <p:spPr>
          <a:xfrm rot="5400000">
            <a:off x="4475455" y="689043"/>
            <a:ext cx="308498" cy="2157275"/>
          </a:xfrm>
          <a:prstGeom prst="leftBrace">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8AEED8E-F0FE-4C1B-BFAA-971E8336E952}"/>
                  </a:ext>
                </a:extLst>
              </p:cNvPr>
              <p:cNvSpPr txBox="1"/>
              <p:nvPr/>
            </p:nvSpPr>
            <p:spPr>
              <a:xfrm>
                <a:off x="1573039" y="1129075"/>
                <a:ext cx="4711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oMath>
                  </m:oMathPara>
                </a14:m>
                <a:endParaRPr lang="en-US" sz="2800" dirty="0"/>
              </a:p>
            </p:txBody>
          </p:sp>
        </mc:Choice>
        <mc:Fallback xmlns="">
          <p:sp>
            <p:nvSpPr>
              <p:cNvPr id="6" name="TextBox 5">
                <a:extLst>
                  <a:ext uri="{FF2B5EF4-FFF2-40B4-BE49-F238E27FC236}">
                    <a16:creationId xmlns:a16="http://schemas.microsoft.com/office/drawing/2014/main" id="{F8AEED8E-F0FE-4C1B-BFAA-971E8336E952}"/>
                  </a:ext>
                </a:extLst>
              </p:cNvPr>
              <p:cNvSpPr txBox="1">
                <a:spLocks noRot="1" noChangeAspect="1" noMove="1" noResize="1" noEditPoints="1" noAdjustHandles="1" noChangeArrowheads="1" noChangeShapeType="1" noTextEdit="1"/>
              </p:cNvSpPr>
              <p:nvPr/>
            </p:nvSpPr>
            <p:spPr>
              <a:xfrm>
                <a:off x="1573039" y="1129075"/>
                <a:ext cx="471155"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7D81098-5DAC-46CE-BD78-6A1F2F4FC27B}"/>
                  </a:ext>
                </a:extLst>
              </p:cNvPr>
              <p:cNvSpPr txBox="1"/>
              <p:nvPr/>
            </p:nvSpPr>
            <p:spPr>
              <a:xfrm>
                <a:off x="4394062" y="1129075"/>
                <a:ext cx="47128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𝑞</m:t>
                      </m:r>
                    </m:oMath>
                  </m:oMathPara>
                </a14:m>
                <a:endParaRPr lang="en-US" sz="2800" dirty="0"/>
              </a:p>
            </p:txBody>
          </p:sp>
        </mc:Choice>
        <mc:Fallback xmlns="">
          <p:sp>
            <p:nvSpPr>
              <p:cNvPr id="7" name="TextBox 6">
                <a:extLst>
                  <a:ext uri="{FF2B5EF4-FFF2-40B4-BE49-F238E27FC236}">
                    <a16:creationId xmlns:a16="http://schemas.microsoft.com/office/drawing/2014/main" id="{07D81098-5DAC-46CE-BD78-6A1F2F4FC27B}"/>
                  </a:ext>
                </a:extLst>
              </p:cNvPr>
              <p:cNvSpPr txBox="1">
                <a:spLocks noRot="1" noChangeAspect="1" noMove="1" noResize="1" noEditPoints="1" noAdjustHandles="1" noChangeArrowheads="1" noChangeShapeType="1" noTextEdit="1"/>
              </p:cNvSpPr>
              <p:nvPr/>
            </p:nvSpPr>
            <p:spPr>
              <a:xfrm>
                <a:off x="4394062" y="1129075"/>
                <a:ext cx="471283" cy="523220"/>
              </a:xfrm>
              <a:prstGeom prst="rect">
                <a:avLst/>
              </a:prstGeom>
              <a:blipFill>
                <a:blip r:embed="rId3"/>
                <a:stretch>
                  <a:fillRect/>
                </a:stretch>
              </a:blipFill>
            </p:spPr>
            <p:txBody>
              <a:bodyPr/>
              <a:lstStyle/>
              <a:p>
                <a:r>
                  <a:rPr lang="en-US">
                    <a:noFill/>
                  </a:rPr>
                  <a:t> </a:t>
                </a:r>
              </a:p>
            </p:txBody>
          </p:sp>
        </mc:Fallback>
      </mc:AlternateContent>
      <p:sp>
        <p:nvSpPr>
          <p:cNvPr id="8" name="Left Brace 7">
            <a:extLst>
              <a:ext uri="{FF2B5EF4-FFF2-40B4-BE49-F238E27FC236}">
                <a16:creationId xmlns:a16="http://schemas.microsoft.com/office/drawing/2014/main" id="{1CC18F08-3C0B-4131-9B11-EFE4DC4EEF68}"/>
              </a:ext>
            </a:extLst>
          </p:cNvPr>
          <p:cNvSpPr/>
          <p:nvPr/>
        </p:nvSpPr>
        <p:spPr>
          <a:xfrm rot="5400000">
            <a:off x="8439316" y="-215175"/>
            <a:ext cx="308499" cy="3888461"/>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Left Brace 8">
            <a:extLst>
              <a:ext uri="{FF2B5EF4-FFF2-40B4-BE49-F238E27FC236}">
                <a16:creationId xmlns:a16="http://schemas.microsoft.com/office/drawing/2014/main" id="{99F3BD3E-122C-4114-B4B4-57B1D8D39DE9}"/>
              </a:ext>
            </a:extLst>
          </p:cNvPr>
          <p:cNvSpPr/>
          <p:nvPr/>
        </p:nvSpPr>
        <p:spPr>
          <a:xfrm rot="10800000">
            <a:off x="5708342" y="2332384"/>
            <a:ext cx="308497" cy="308499"/>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0A79A8E-9081-4A53-8C42-AD51D331CFEB}"/>
                  </a:ext>
                </a:extLst>
              </p:cNvPr>
              <p:cNvSpPr txBox="1"/>
              <p:nvPr/>
            </p:nvSpPr>
            <p:spPr>
              <a:xfrm>
                <a:off x="8357923" y="1083861"/>
                <a:ext cx="4458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oMath>
                  </m:oMathPara>
                </a14:m>
                <a:endParaRPr lang="en-US" sz="2800" dirty="0"/>
              </a:p>
            </p:txBody>
          </p:sp>
        </mc:Choice>
        <mc:Fallback xmlns="">
          <p:sp>
            <p:nvSpPr>
              <p:cNvPr id="10" name="TextBox 9">
                <a:extLst>
                  <a:ext uri="{FF2B5EF4-FFF2-40B4-BE49-F238E27FC236}">
                    <a16:creationId xmlns:a16="http://schemas.microsoft.com/office/drawing/2014/main" id="{10A79A8E-9081-4A53-8C42-AD51D331CFEB}"/>
                  </a:ext>
                </a:extLst>
              </p:cNvPr>
              <p:cNvSpPr txBox="1">
                <a:spLocks noRot="1" noChangeAspect="1" noMove="1" noResize="1" noEditPoints="1" noAdjustHandles="1" noChangeArrowheads="1" noChangeShapeType="1" noTextEdit="1"/>
              </p:cNvSpPr>
              <p:nvPr/>
            </p:nvSpPr>
            <p:spPr>
              <a:xfrm>
                <a:off x="8357923" y="1083861"/>
                <a:ext cx="445827"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A5361E4-9B62-47FF-B760-2E6ED8646925}"/>
                  </a:ext>
                </a:extLst>
              </p:cNvPr>
              <p:cNvSpPr txBox="1"/>
              <p:nvPr/>
            </p:nvSpPr>
            <p:spPr>
              <a:xfrm>
                <a:off x="6016839" y="2225023"/>
                <a:ext cx="43890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m:t>
                      </m:r>
                    </m:oMath>
                  </m:oMathPara>
                </a14:m>
                <a:endParaRPr lang="en-US" sz="2800" dirty="0"/>
              </a:p>
            </p:txBody>
          </p:sp>
        </mc:Choice>
        <mc:Fallback xmlns="">
          <p:sp>
            <p:nvSpPr>
              <p:cNvPr id="11" name="TextBox 10">
                <a:extLst>
                  <a:ext uri="{FF2B5EF4-FFF2-40B4-BE49-F238E27FC236}">
                    <a16:creationId xmlns:a16="http://schemas.microsoft.com/office/drawing/2014/main" id="{0A5361E4-9B62-47FF-B760-2E6ED8646925}"/>
                  </a:ext>
                </a:extLst>
              </p:cNvPr>
              <p:cNvSpPr txBox="1">
                <a:spLocks noRot="1" noChangeAspect="1" noMove="1" noResize="1" noEditPoints="1" noAdjustHandles="1" noChangeArrowheads="1" noChangeShapeType="1" noTextEdit="1"/>
              </p:cNvSpPr>
              <p:nvPr/>
            </p:nvSpPr>
            <p:spPr>
              <a:xfrm>
                <a:off x="6016839" y="2225023"/>
                <a:ext cx="438902" cy="523220"/>
              </a:xfrm>
              <a:prstGeom prst="rect">
                <a:avLst/>
              </a:prstGeom>
              <a:blipFill>
                <a:blip r:embed="rId5"/>
                <a:stretch>
                  <a:fillRect/>
                </a:stretch>
              </a:blipFill>
            </p:spPr>
            <p:txBody>
              <a:bodyPr/>
              <a:lstStyle/>
              <a:p>
                <a:r>
                  <a:rPr lang="en-US">
                    <a:noFill/>
                  </a:rPr>
                  <a:t> </a:t>
                </a:r>
              </a:p>
            </p:txBody>
          </p:sp>
        </mc:Fallback>
      </mc:AlternateContent>
      <p:sp>
        <p:nvSpPr>
          <p:cNvPr id="12" name="Left Brace 11">
            <a:extLst>
              <a:ext uri="{FF2B5EF4-FFF2-40B4-BE49-F238E27FC236}">
                <a16:creationId xmlns:a16="http://schemas.microsoft.com/office/drawing/2014/main" id="{F570BF3D-4888-4EE2-AEF1-9786CBFF46F6}"/>
              </a:ext>
            </a:extLst>
          </p:cNvPr>
          <p:cNvSpPr/>
          <p:nvPr/>
        </p:nvSpPr>
        <p:spPr>
          <a:xfrm rot="5400000">
            <a:off x="2181584" y="1466734"/>
            <a:ext cx="308498" cy="3407013"/>
          </a:xfrm>
          <a:prstGeom prst="lef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05505D6-A6CE-4AE4-A10F-FDEE7796D249}"/>
                  </a:ext>
                </a:extLst>
              </p:cNvPr>
              <p:cNvSpPr txBox="1"/>
              <p:nvPr/>
            </p:nvSpPr>
            <p:spPr>
              <a:xfrm>
                <a:off x="2112919" y="2600394"/>
                <a:ext cx="4458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oMath>
                  </m:oMathPara>
                </a14:m>
                <a:endParaRPr lang="en-US" sz="2800" dirty="0"/>
              </a:p>
            </p:txBody>
          </p:sp>
        </mc:Choice>
        <mc:Fallback xmlns="">
          <p:sp>
            <p:nvSpPr>
              <p:cNvPr id="13" name="TextBox 12">
                <a:extLst>
                  <a:ext uri="{FF2B5EF4-FFF2-40B4-BE49-F238E27FC236}">
                    <a16:creationId xmlns:a16="http://schemas.microsoft.com/office/drawing/2014/main" id="{B05505D6-A6CE-4AE4-A10F-FDEE7796D249}"/>
                  </a:ext>
                </a:extLst>
              </p:cNvPr>
              <p:cNvSpPr txBox="1">
                <a:spLocks noRot="1" noChangeAspect="1" noMove="1" noResize="1" noEditPoints="1" noAdjustHandles="1" noChangeArrowheads="1" noChangeShapeType="1" noTextEdit="1"/>
              </p:cNvSpPr>
              <p:nvPr/>
            </p:nvSpPr>
            <p:spPr>
              <a:xfrm>
                <a:off x="2112919" y="2600394"/>
                <a:ext cx="445827" cy="523220"/>
              </a:xfrm>
              <a:prstGeom prst="rect">
                <a:avLst/>
              </a:prstGeom>
              <a:blipFill>
                <a:blip r:embed="rId6"/>
                <a:stretch>
                  <a:fillRect/>
                </a:stretch>
              </a:blipFill>
            </p:spPr>
            <p:txBody>
              <a:bodyPr/>
              <a:lstStyle/>
              <a:p>
                <a:r>
                  <a:rPr lang="en-US">
                    <a:noFill/>
                  </a:rPr>
                  <a:t> </a:t>
                </a:r>
              </a:p>
            </p:txBody>
          </p:sp>
        </mc:Fallback>
      </mc:AlternateContent>
      <p:sp>
        <p:nvSpPr>
          <p:cNvPr id="14" name="Left Brace 13">
            <a:extLst>
              <a:ext uri="{FF2B5EF4-FFF2-40B4-BE49-F238E27FC236}">
                <a16:creationId xmlns:a16="http://schemas.microsoft.com/office/drawing/2014/main" id="{B4C32562-03BD-4C84-9F62-FCACE1ABD58A}"/>
              </a:ext>
            </a:extLst>
          </p:cNvPr>
          <p:cNvSpPr/>
          <p:nvPr/>
        </p:nvSpPr>
        <p:spPr>
          <a:xfrm rot="5400000">
            <a:off x="6728183" y="1179384"/>
            <a:ext cx="308498" cy="3888462"/>
          </a:xfrm>
          <a:prstGeom prst="leftBrace">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7587D26-18E6-4C64-82AB-0E086AB2AEB2}"/>
                  </a:ext>
                </a:extLst>
              </p:cNvPr>
              <p:cNvSpPr txBox="1"/>
              <p:nvPr/>
            </p:nvSpPr>
            <p:spPr>
              <a:xfrm>
                <a:off x="6659518" y="2549551"/>
                <a:ext cx="4741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oMath>
                  </m:oMathPara>
                </a14:m>
                <a:endParaRPr lang="en-US" sz="2800" dirty="0"/>
              </a:p>
            </p:txBody>
          </p:sp>
        </mc:Choice>
        <mc:Fallback xmlns="">
          <p:sp>
            <p:nvSpPr>
              <p:cNvPr id="15" name="TextBox 14">
                <a:extLst>
                  <a:ext uri="{FF2B5EF4-FFF2-40B4-BE49-F238E27FC236}">
                    <a16:creationId xmlns:a16="http://schemas.microsoft.com/office/drawing/2014/main" id="{77587D26-18E6-4C64-82AB-0E086AB2AEB2}"/>
                  </a:ext>
                </a:extLst>
              </p:cNvPr>
              <p:cNvSpPr txBox="1">
                <a:spLocks noRot="1" noChangeAspect="1" noMove="1" noResize="1" noEditPoints="1" noAdjustHandles="1" noChangeArrowheads="1" noChangeShapeType="1" noTextEdit="1"/>
              </p:cNvSpPr>
              <p:nvPr/>
            </p:nvSpPr>
            <p:spPr>
              <a:xfrm>
                <a:off x="6659518" y="2549551"/>
                <a:ext cx="474104" cy="523220"/>
              </a:xfrm>
              <a:prstGeom prst="rect">
                <a:avLst/>
              </a:prstGeom>
              <a:blipFill>
                <a:blip r:embed="rId7"/>
                <a:stretch>
                  <a:fillRect/>
                </a:stretch>
              </a:blipFill>
            </p:spPr>
            <p:txBody>
              <a:bodyPr/>
              <a:lstStyle/>
              <a:p>
                <a:r>
                  <a:rPr lang="en-US">
                    <a:noFill/>
                  </a:rPr>
                  <a:t> </a:t>
                </a:r>
              </a:p>
            </p:txBody>
          </p:sp>
        </mc:Fallback>
      </mc:AlternateContent>
      <p:sp>
        <p:nvSpPr>
          <p:cNvPr id="16" name="Left Brace 15">
            <a:extLst>
              <a:ext uri="{FF2B5EF4-FFF2-40B4-BE49-F238E27FC236}">
                <a16:creationId xmlns:a16="http://schemas.microsoft.com/office/drawing/2014/main" id="{9CC070AF-D97A-46DB-9842-D9825402DBD6}"/>
              </a:ext>
            </a:extLst>
          </p:cNvPr>
          <p:cNvSpPr/>
          <p:nvPr/>
        </p:nvSpPr>
        <p:spPr>
          <a:xfrm rot="5400000">
            <a:off x="2573567" y="2080144"/>
            <a:ext cx="308497" cy="4275058"/>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F7E3B94-AEF6-41D2-81FA-A017D508664E}"/>
                  </a:ext>
                </a:extLst>
              </p:cNvPr>
              <p:cNvSpPr txBox="1"/>
              <p:nvPr/>
            </p:nvSpPr>
            <p:spPr>
              <a:xfrm>
                <a:off x="2490763" y="3694453"/>
                <a:ext cx="7418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𝑓</m:t>
                      </m:r>
                    </m:oMath>
                  </m:oMathPara>
                </a14:m>
                <a:endParaRPr lang="en-US" sz="2800" dirty="0"/>
              </a:p>
            </p:txBody>
          </p:sp>
        </mc:Choice>
        <mc:Fallback xmlns="">
          <p:sp>
            <p:nvSpPr>
              <p:cNvPr id="17" name="TextBox 16">
                <a:extLst>
                  <a:ext uri="{FF2B5EF4-FFF2-40B4-BE49-F238E27FC236}">
                    <a16:creationId xmlns:a16="http://schemas.microsoft.com/office/drawing/2014/main" id="{2F7E3B94-AEF6-41D2-81FA-A017D508664E}"/>
                  </a:ext>
                </a:extLst>
              </p:cNvPr>
              <p:cNvSpPr txBox="1">
                <a:spLocks noRot="1" noChangeAspect="1" noMove="1" noResize="1" noEditPoints="1" noAdjustHandles="1" noChangeArrowheads="1" noChangeShapeType="1" noTextEdit="1"/>
              </p:cNvSpPr>
              <p:nvPr/>
            </p:nvSpPr>
            <p:spPr>
              <a:xfrm>
                <a:off x="2490763" y="3694453"/>
                <a:ext cx="741806" cy="523220"/>
              </a:xfrm>
              <a:prstGeom prst="rect">
                <a:avLst/>
              </a:prstGeom>
              <a:blipFill>
                <a:blip r:embed="rId8"/>
                <a:stretch>
                  <a:fillRect/>
                </a:stretch>
              </a:blipFill>
            </p:spPr>
            <p:txBody>
              <a:bodyPr/>
              <a:lstStyle/>
              <a:p>
                <a:r>
                  <a:rPr lang="en-US">
                    <a:noFill/>
                  </a:rPr>
                  <a:t> </a:t>
                </a:r>
              </a:p>
            </p:txBody>
          </p:sp>
        </mc:Fallback>
      </mc:AlternateContent>
      <p:sp>
        <p:nvSpPr>
          <p:cNvPr id="18" name="Left Brace 17">
            <a:extLst>
              <a:ext uri="{FF2B5EF4-FFF2-40B4-BE49-F238E27FC236}">
                <a16:creationId xmlns:a16="http://schemas.microsoft.com/office/drawing/2014/main" id="{8F5B70DF-183F-4D82-9ECD-8BB95F1C1576}"/>
              </a:ext>
            </a:extLst>
          </p:cNvPr>
          <p:cNvSpPr/>
          <p:nvPr/>
        </p:nvSpPr>
        <p:spPr>
          <a:xfrm rot="16200000">
            <a:off x="4121512" y="5205173"/>
            <a:ext cx="308498" cy="1179172"/>
          </a:xfrm>
          <a:prstGeom prst="lef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731E9E-ED7F-4949-A704-25A965CCFE8B}"/>
                  </a:ext>
                </a:extLst>
              </p:cNvPr>
              <p:cNvSpPr txBox="1"/>
              <p:nvPr/>
            </p:nvSpPr>
            <p:spPr>
              <a:xfrm>
                <a:off x="4040183" y="5780650"/>
                <a:ext cx="7388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𝑝</m:t>
                      </m:r>
                    </m:oMath>
                  </m:oMathPara>
                </a14:m>
                <a:endParaRPr lang="en-US" sz="2800" dirty="0"/>
              </a:p>
            </p:txBody>
          </p:sp>
        </mc:Choice>
        <mc:Fallback xmlns="">
          <p:sp>
            <p:nvSpPr>
              <p:cNvPr id="19" name="TextBox 18">
                <a:extLst>
                  <a:ext uri="{FF2B5EF4-FFF2-40B4-BE49-F238E27FC236}">
                    <a16:creationId xmlns:a16="http://schemas.microsoft.com/office/drawing/2014/main" id="{AB731E9E-ED7F-4949-A704-25A965CCFE8B}"/>
                  </a:ext>
                </a:extLst>
              </p:cNvPr>
              <p:cNvSpPr txBox="1">
                <a:spLocks noRot="1" noChangeAspect="1" noMove="1" noResize="1" noEditPoints="1" noAdjustHandles="1" noChangeArrowheads="1" noChangeShapeType="1" noTextEdit="1"/>
              </p:cNvSpPr>
              <p:nvPr/>
            </p:nvSpPr>
            <p:spPr>
              <a:xfrm>
                <a:off x="4040183" y="5780650"/>
                <a:ext cx="738857"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3123ED4-A962-4304-B917-851BD7D85CB3}"/>
                  </a:ext>
                </a:extLst>
              </p:cNvPr>
              <p:cNvSpPr txBox="1"/>
              <p:nvPr/>
            </p:nvSpPr>
            <p:spPr>
              <a:xfrm>
                <a:off x="5862590" y="4167114"/>
                <a:ext cx="5796379" cy="2246769"/>
              </a:xfrm>
              <a:prstGeom prst="rect">
                <a:avLst/>
              </a:prstGeom>
              <a:noFill/>
              <a:ln>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rPr>
                        <m:t>→</m:t>
                      </m:r>
                      <m:r>
                        <a:rPr lang="en-US" sz="2800" b="0" i="1" smtClean="0">
                          <a:latin typeface="Cambria Math" panose="02040503050406030204" pitchFamily="18" charset="0"/>
                        </a:rPr>
                        <m:t>𝑓</m:t>
                      </m:r>
                    </m:oMath>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𝑓</m:t>
                      </m:r>
                    </m:oMath>
                    <m:oMath xmlns:m="http://schemas.openxmlformats.org/officeDocument/2006/math">
                      <m:r>
                        <a:rPr lang="ar-EG" sz="2800" b="0" i="1" smtClean="0">
                          <a:latin typeface="Cambria Math" panose="02040503050406030204" pitchFamily="18" charset="0"/>
                        </a:rPr>
                        <m:t>ـــــــــــــــــــــــــــــــــــــ</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ar-EG" sz="2800" b="0" i="1" smtClean="0">
                          <a:latin typeface="Cambria Math" panose="02040503050406030204" pitchFamily="18" charset="0"/>
                        </a:rPr>
                        <m:t>¬</m:t>
                      </m:r>
                      <m:r>
                        <a:rPr lang="en-US" sz="2800" b="0" i="1" smtClean="0">
                          <a:latin typeface="Cambria Math" panose="02040503050406030204" pitchFamily="18" charset="0"/>
                        </a:rPr>
                        <m:t>𝑝</m:t>
                      </m:r>
                    </m:oMath>
                  </m:oMathPara>
                </a14:m>
                <a:endParaRPr lang="en-US" sz="2800" dirty="0"/>
              </a:p>
            </p:txBody>
          </p:sp>
        </mc:Choice>
        <mc:Fallback xmlns="">
          <p:sp>
            <p:nvSpPr>
              <p:cNvPr id="20" name="TextBox 19">
                <a:extLst>
                  <a:ext uri="{FF2B5EF4-FFF2-40B4-BE49-F238E27FC236}">
                    <a16:creationId xmlns:a16="http://schemas.microsoft.com/office/drawing/2014/main" id="{83123ED4-A962-4304-B917-851BD7D85CB3}"/>
                  </a:ext>
                </a:extLst>
              </p:cNvPr>
              <p:cNvSpPr txBox="1">
                <a:spLocks noRot="1" noChangeAspect="1" noMove="1" noResize="1" noEditPoints="1" noAdjustHandles="1" noChangeArrowheads="1" noChangeShapeType="1" noTextEdit="1"/>
              </p:cNvSpPr>
              <p:nvPr/>
            </p:nvSpPr>
            <p:spPr>
              <a:xfrm>
                <a:off x="5862590" y="4167114"/>
                <a:ext cx="5796379" cy="2246769"/>
              </a:xfrm>
              <a:prstGeom prst="rect">
                <a:avLst/>
              </a:prstGeom>
              <a:blipFill>
                <a:blip r:embed="rId10"/>
                <a:stretch>
                  <a:fillRect/>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3550685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3123ED4-A962-4304-B917-851BD7D85CB3}"/>
                  </a:ext>
                </a:extLst>
              </p:cNvPr>
              <p:cNvSpPr txBox="1"/>
              <p:nvPr/>
            </p:nvSpPr>
            <p:spPr>
              <a:xfrm>
                <a:off x="456090" y="1729685"/>
                <a:ext cx="3432330" cy="2299347"/>
              </a:xfrm>
              <a:prstGeom prst="rect">
                <a:avLst/>
              </a:prstGeom>
              <a:noFill/>
              <a:ln>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rPr>
                        <m:t>→</m:t>
                      </m:r>
                      <m:r>
                        <a:rPr lang="en-US" sz="2800" b="0" i="1" smtClean="0">
                          <a:latin typeface="Cambria Math" panose="02040503050406030204" pitchFamily="18" charset="0"/>
                        </a:rPr>
                        <m:t>𝑓</m:t>
                      </m:r>
                    </m:oMath>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𝑓</m:t>
                      </m:r>
                    </m:oMath>
                    <m:oMath xmlns:m="http://schemas.openxmlformats.org/officeDocument/2006/math">
                      <m:r>
                        <a:rPr lang="ar-EG" sz="2800" b="0" i="1" smtClean="0">
                          <a:latin typeface="Cambria Math" panose="02040503050406030204" pitchFamily="18" charset="0"/>
                        </a:rPr>
                        <m:t>ـــــــــــــــــــــــــــــــــــــ</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ar-EG" sz="2800" b="0" i="1" smtClean="0">
                          <a:latin typeface="Cambria Math" panose="02040503050406030204" pitchFamily="18" charset="0"/>
                        </a:rPr>
                        <m:t>¬</m:t>
                      </m:r>
                      <m:r>
                        <a:rPr lang="en-US" sz="2800" b="0" i="1" smtClean="0">
                          <a:latin typeface="Cambria Math" panose="02040503050406030204" pitchFamily="18" charset="0"/>
                        </a:rPr>
                        <m:t>𝑝</m:t>
                      </m:r>
                    </m:oMath>
                  </m:oMathPara>
                </a14:m>
                <a:endParaRPr lang="en-US" sz="2800" dirty="0"/>
              </a:p>
            </p:txBody>
          </p:sp>
        </mc:Choice>
        <mc:Fallback xmlns="">
          <p:sp>
            <p:nvSpPr>
              <p:cNvPr id="20" name="TextBox 19">
                <a:extLst>
                  <a:ext uri="{FF2B5EF4-FFF2-40B4-BE49-F238E27FC236}">
                    <a16:creationId xmlns:a16="http://schemas.microsoft.com/office/drawing/2014/main" id="{83123ED4-A962-4304-B917-851BD7D85CB3}"/>
                  </a:ext>
                </a:extLst>
              </p:cNvPr>
              <p:cNvSpPr txBox="1">
                <a:spLocks noRot="1" noChangeAspect="1" noMove="1" noResize="1" noEditPoints="1" noAdjustHandles="1" noChangeArrowheads="1" noChangeShapeType="1" noTextEdit="1"/>
              </p:cNvSpPr>
              <p:nvPr/>
            </p:nvSpPr>
            <p:spPr>
              <a:xfrm>
                <a:off x="456090" y="1729685"/>
                <a:ext cx="3432330" cy="2299347"/>
              </a:xfrm>
              <a:prstGeom prst="rect">
                <a:avLst/>
              </a:prstGeom>
              <a:blipFill>
                <a:blip r:embed="rId2"/>
                <a:stretch>
                  <a:fillRect/>
                </a:stretch>
              </a:blipFill>
              <a:ln>
                <a:solidFill>
                  <a:schemeClr val="accent2"/>
                </a:solidFill>
              </a:ln>
            </p:spPr>
            <p:txBody>
              <a:bodyPr/>
              <a:lstStyle/>
              <a:p>
                <a:r>
                  <a:rPr lang="en-US">
                    <a:noFill/>
                  </a:rPr>
                  <a:t> </a:t>
                </a:r>
              </a:p>
            </p:txBody>
          </p:sp>
        </mc:Fallback>
      </mc:AlternateContent>
      <p:sp>
        <p:nvSpPr>
          <p:cNvPr id="21" name="Right Bracket 20">
            <a:extLst>
              <a:ext uri="{FF2B5EF4-FFF2-40B4-BE49-F238E27FC236}">
                <a16:creationId xmlns:a16="http://schemas.microsoft.com/office/drawing/2014/main" id="{2E5B4FCD-788D-47D8-88C9-FA212CB8200C}"/>
              </a:ext>
            </a:extLst>
          </p:cNvPr>
          <p:cNvSpPr/>
          <p:nvPr/>
        </p:nvSpPr>
        <p:spPr>
          <a:xfrm>
            <a:off x="1704513" y="2281561"/>
            <a:ext cx="230819" cy="905522"/>
          </a:xfrm>
          <a:custGeom>
            <a:avLst/>
            <a:gdLst>
              <a:gd name="connsiteX0" fmla="*/ 0 w 230819"/>
              <a:gd name="connsiteY0" fmla="*/ 0 h 905522"/>
              <a:gd name="connsiteX1" fmla="*/ 230819 w 230819"/>
              <a:gd name="connsiteY1" fmla="*/ 19234 h 905522"/>
              <a:gd name="connsiteX2" fmla="*/ 230819 w 230819"/>
              <a:gd name="connsiteY2" fmla="*/ 886288 h 905522"/>
              <a:gd name="connsiteX3" fmla="*/ 0 w 230819"/>
              <a:gd name="connsiteY3" fmla="*/ 905522 h 905522"/>
              <a:gd name="connsiteX4" fmla="*/ 0 w 230819"/>
              <a:gd name="connsiteY4" fmla="*/ 0 h 905522"/>
              <a:gd name="connsiteX0" fmla="*/ 0 w 230819"/>
              <a:gd name="connsiteY0" fmla="*/ 0 h 905522"/>
              <a:gd name="connsiteX1" fmla="*/ 230819 w 230819"/>
              <a:gd name="connsiteY1" fmla="*/ 19234 h 905522"/>
              <a:gd name="connsiteX2" fmla="*/ 230819 w 230819"/>
              <a:gd name="connsiteY2" fmla="*/ 886288 h 905522"/>
              <a:gd name="connsiteX3" fmla="*/ 0 w 230819"/>
              <a:gd name="connsiteY3" fmla="*/ 905522 h 905522"/>
            </a:gdLst>
            <a:ahLst/>
            <a:cxnLst>
              <a:cxn ang="0">
                <a:pos x="connsiteX0" y="connsiteY0"/>
              </a:cxn>
              <a:cxn ang="0">
                <a:pos x="connsiteX1" y="connsiteY1"/>
              </a:cxn>
              <a:cxn ang="0">
                <a:pos x="connsiteX2" y="connsiteY2"/>
              </a:cxn>
              <a:cxn ang="0">
                <a:pos x="connsiteX3" y="connsiteY3"/>
              </a:cxn>
            </a:cxnLst>
            <a:rect l="l" t="t" r="r" b="b"/>
            <a:pathLst>
              <a:path w="230819" h="905522" stroke="0" extrusionOk="0">
                <a:moveTo>
                  <a:pt x="0" y="0"/>
                </a:moveTo>
                <a:cubicBezTo>
                  <a:pt x="127426" y="-1103"/>
                  <a:pt x="230429" y="7718"/>
                  <a:pt x="230819" y="19234"/>
                </a:cubicBezTo>
                <a:cubicBezTo>
                  <a:pt x="195244" y="238576"/>
                  <a:pt x="293858" y="590979"/>
                  <a:pt x="230819" y="886288"/>
                </a:cubicBezTo>
                <a:cubicBezTo>
                  <a:pt x="235757" y="915472"/>
                  <a:pt x="120339" y="896366"/>
                  <a:pt x="0" y="905522"/>
                </a:cubicBezTo>
                <a:cubicBezTo>
                  <a:pt x="-69107" y="807635"/>
                  <a:pt x="13191" y="419457"/>
                  <a:pt x="0" y="0"/>
                </a:cubicBezTo>
                <a:close/>
              </a:path>
              <a:path w="230819" h="905522" fill="none" extrusionOk="0">
                <a:moveTo>
                  <a:pt x="0" y="0"/>
                </a:moveTo>
                <a:cubicBezTo>
                  <a:pt x="127478" y="-865"/>
                  <a:pt x="230491" y="8515"/>
                  <a:pt x="230819" y="19234"/>
                </a:cubicBezTo>
                <a:cubicBezTo>
                  <a:pt x="273846" y="309737"/>
                  <a:pt x="226011" y="550061"/>
                  <a:pt x="230819" y="886288"/>
                </a:cubicBezTo>
                <a:cubicBezTo>
                  <a:pt x="211161" y="903082"/>
                  <a:pt x="117024" y="891068"/>
                  <a:pt x="0" y="905522"/>
                </a:cubicBezTo>
              </a:path>
              <a:path w="230819" h="905522" fill="none" stroke="0" extrusionOk="0">
                <a:moveTo>
                  <a:pt x="0" y="0"/>
                </a:moveTo>
                <a:cubicBezTo>
                  <a:pt x="129018" y="-531"/>
                  <a:pt x="231125" y="9198"/>
                  <a:pt x="230819" y="19234"/>
                </a:cubicBezTo>
                <a:cubicBezTo>
                  <a:pt x="234740" y="312396"/>
                  <a:pt x="286742" y="758144"/>
                  <a:pt x="230819" y="886288"/>
                </a:cubicBezTo>
                <a:cubicBezTo>
                  <a:pt x="244503" y="897837"/>
                  <a:pt x="118392" y="906544"/>
                  <a:pt x="0" y="905522"/>
                </a:cubicBezTo>
              </a:path>
            </a:pathLst>
          </a:custGeom>
          <a:ln w="38100">
            <a:extLst>
              <a:ext uri="{C807C97D-BFC1-408E-A445-0C87EB9F89A2}">
                <ask:lineSketchStyleProps xmlns:ask="http://schemas.microsoft.com/office/drawing/2018/sketchyshapes" sd="823318213">
                  <a:prstGeom prst="rightBracket">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A3AFA128-1FDE-4E02-B36E-A36AD206D22C}"/>
              </a:ext>
            </a:extLst>
          </p:cNvPr>
          <p:cNvCxnSpPr>
            <a:cxnSpLocks/>
            <a:stCxn id="21" idx="2"/>
          </p:cNvCxnSpPr>
          <p:nvPr/>
        </p:nvCxnSpPr>
        <p:spPr>
          <a:xfrm>
            <a:off x="1935332" y="2734322"/>
            <a:ext cx="265442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7E936-DB5D-45D1-9E1E-2FA70889926F}"/>
                  </a:ext>
                </a:extLst>
              </p:cNvPr>
              <p:cNvSpPr txBox="1"/>
              <p:nvPr/>
            </p:nvSpPr>
            <p:spPr>
              <a:xfrm>
                <a:off x="4718852" y="1690688"/>
                <a:ext cx="3432330" cy="2299347"/>
              </a:xfrm>
              <a:prstGeom prst="rect">
                <a:avLst/>
              </a:prstGeom>
              <a:noFill/>
              <a:ln>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rPr>
                        <m:t>→</m:t>
                      </m:r>
                      <m:r>
                        <a:rPr lang="en-US" sz="2800" b="0" i="1" smtClean="0">
                          <a:latin typeface="Cambria Math" panose="02040503050406030204" pitchFamily="18" charset="0"/>
                        </a:rPr>
                        <m:t>𝑓</m:t>
                      </m:r>
                    </m:oMath>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𝑓</m:t>
                      </m:r>
                    </m:oMath>
                    <m:oMath xmlns:m="http://schemas.openxmlformats.org/officeDocument/2006/math">
                      <m:r>
                        <a:rPr lang="ar-EG" sz="2800" b="0" i="1" smtClean="0">
                          <a:latin typeface="Cambria Math" panose="02040503050406030204" pitchFamily="18" charset="0"/>
                        </a:rPr>
                        <m:t>ـــــــــــــــــــــــــــــــــــــ</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ar-EG" sz="2800" b="0" i="1" smtClean="0">
                          <a:latin typeface="Cambria Math" panose="02040503050406030204" pitchFamily="18" charset="0"/>
                        </a:rPr>
                        <m:t>¬</m:t>
                      </m:r>
                      <m:r>
                        <a:rPr lang="en-US" sz="2800" b="0" i="1" smtClean="0">
                          <a:latin typeface="Cambria Math" panose="02040503050406030204" pitchFamily="18" charset="0"/>
                        </a:rPr>
                        <m:t>𝑟</m:t>
                      </m:r>
                    </m:oMath>
                  </m:oMathPara>
                </a14:m>
                <a:br>
                  <a:rPr lang="en-US" sz="2800" dirty="0"/>
                </a:br>
                <a:endParaRPr lang="en-US" sz="2800" dirty="0"/>
              </a:p>
              <a:p>
                <a:r>
                  <a:rPr lang="en-US" sz="2800" dirty="0"/>
                  <a:t>Modus tollens</a:t>
                </a:r>
              </a:p>
            </p:txBody>
          </p:sp>
        </mc:Choice>
        <mc:Fallback xmlns="">
          <p:sp>
            <p:nvSpPr>
              <p:cNvPr id="27" name="TextBox 26">
                <a:extLst>
                  <a:ext uri="{FF2B5EF4-FFF2-40B4-BE49-F238E27FC236}">
                    <a16:creationId xmlns:a16="http://schemas.microsoft.com/office/drawing/2014/main" id="{0C17E936-DB5D-45D1-9E1E-2FA70889926F}"/>
                  </a:ext>
                </a:extLst>
              </p:cNvPr>
              <p:cNvSpPr txBox="1">
                <a:spLocks noRot="1" noChangeAspect="1" noMove="1" noResize="1" noEditPoints="1" noAdjustHandles="1" noChangeArrowheads="1" noChangeShapeType="1" noTextEdit="1"/>
              </p:cNvSpPr>
              <p:nvPr/>
            </p:nvSpPr>
            <p:spPr>
              <a:xfrm>
                <a:off x="4718852" y="1690688"/>
                <a:ext cx="3432330" cy="2299347"/>
              </a:xfrm>
              <a:prstGeom prst="rect">
                <a:avLst/>
              </a:prstGeom>
              <a:blipFill>
                <a:blip r:embed="rId3"/>
                <a:stretch>
                  <a:fillRect l="-3363" b="-6053"/>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28071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3123ED4-A962-4304-B917-851BD7D85CB3}"/>
                  </a:ext>
                </a:extLst>
              </p:cNvPr>
              <p:cNvSpPr txBox="1"/>
              <p:nvPr/>
            </p:nvSpPr>
            <p:spPr>
              <a:xfrm>
                <a:off x="456090" y="1729685"/>
                <a:ext cx="3432330" cy="2299347"/>
              </a:xfrm>
              <a:prstGeom prst="rect">
                <a:avLst/>
              </a:prstGeom>
              <a:noFill/>
              <a:ln>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rPr>
                        <m:t>→</m:t>
                      </m:r>
                      <m:r>
                        <a:rPr lang="en-US" sz="2800" b="0" i="1" smtClean="0">
                          <a:latin typeface="Cambria Math" panose="02040503050406030204" pitchFamily="18" charset="0"/>
                        </a:rPr>
                        <m:t>𝑓</m:t>
                      </m:r>
                    </m:oMath>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𝑓</m:t>
                      </m:r>
                    </m:oMath>
                    <m:oMath xmlns:m="http://schemas.openxmlformats.org/officeDocument/2006/math">
                      <m:r>
                        <a:rPr lang="ar-EG" sz="2800" b="0" i="1" smtClean="0">
                          <a:latin typeface="Cambria Math" panose="02040503050406030204" pitchFamily="18" charset="0"/>
                        </a:rPr>
                        <m:t>ـــــــــــــــــــــــــــــــــــــ</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ar-EG" sz="2800" b="0" i="1" smtClean="0">
                          <a:latin typeface="Cambria Math" panose="02040503050406030204" pitchFamily="18" charset="0"/>
                        </a:rPr>
                        <m:t>¬</m:t>
                      </m:r>
                      <m:r>
                        <a:rPr lang="en-US" sz="2800" b="0" i="1" smtClean="0">
                          <a:latin typeface="Cambria Math" panose="02040503050406030204" pitchFamily="18" charset="0"/>
                        </a:rPr>
                        <m:t>𝑝</m:t>
                      </m:r>
                    </m:oMath>
                  </m:oMathPara>
                </a14:m>
                <a:endParaRPr lang="en-US" sz="2800" dirty="0"/>
              </a:p>
            </p:txBody>
          </p:sp>
        </mc:Choice>
        <mc:Fallback xmlns="">
          <p:sp>
            <p:nvSpPr>
              <p:cNvPr id="20" name="TextBox 19">
                <a:extLst>
                  <a:ext uri="{FF2B5EF4-FFF2-40B4-BE49-F238E27FC236}">
                    <a16:creationId xmlns:a16="http://schemas.microsoft.com/office/drawing/2014/main" id="{83123ED4-A962-4304-B917-851BD7D85CB3}"/>
                  </a:ext>
                </a:extLst>
              </p:cNvPr>
              <p:cNvSpPr txBox="1">
                <a:spLocks noRot="1" noChangeAspect="1" noMove="1" noResize="1" noEditPoints="1" noAdjustHandles="1" noChangeArrowheads="1" noChangeShapeType="1" noTextEdit="1"/>
              </p:cNvSpPr>
              <p:nvPr/>
            </p:nvSpPr>
            <p:spPr>
              <a:xfrm>
                <a:off x="456090" y="1729685"/>
                <a:ext cx="3432330" cy="2299347"/>
              </a:xfrm>
              <a:prstGeom prst="rect">
                <a:avLst/>
              </a:prstGeom>
              <a:blipFill>
                <a:blip r:embed="rId2"/>
                <a:stretch>
                  <a:fillRect/>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7E936-DB5D-45D1-9E1E-2FA70889926F}"/>
                  </a:ext>
                </a:extLst>
              </p:cNvPr>
              <p:cNvSpPr txBox="1"/>
              <p:nvPr/>
            </p:nvSpPr>
            <p:spPr>
              <a:xfrm>
                <a:off x="4718852" y="1690688"/>
                <a:ext cx="3432330" cy="2299347"/>
              </a:xfrm>
              <a:prstGeom prst="rect">
                <a:avLst/>
              </a:prstGeom>
              <a:noFill/>
              <a:ln>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rPr>
                        <m:t>→</m:t>
                      </m:r>
                      <m:r>
                        <a:rPr lang="en-US" sz="2800" b="0" i="1" smtClean="0">
                          <a:latin typeface="Cambria Math" panose="02040503050406030204" pitchFamily="18" charset="0"/>
                        </a:rPr>
                        <m:t>𝑓</m:t>
                      </m:r>
                    </m:oMath>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𝑓</m:t>
                      </m:r>
                    </m:oMath>
                    <m:oMath xmlns:m="http://schemas.openxmlformats.org/officeDocument/2006/math">
                      <m:r>
                        <a:rPr lang="ar-EG" sz="2800" b="0" i="1" smtClean="0">
                          <a:latin typeface="Cambria Math" panose="02040503050406030204" pitchFamily="18" charset="0"/>
                        </a:rPr>
                        <m:t>ـــــــــــــــــــــــــــــــــــــ</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ar-EG" sz="2800" b="0" i="1" smtClean="0">
                          <a:latin typeface="Cambria Math" panose="02040503050406030204" pitchFamily="18" charset="0"/>
                        </a:rPr>
                        <m:t>¬</m:t>
                      </m:r>
                      <m:r>
                        <a:rPr lang="en-US" sz="2800" b="0" i="1" smtClean="0">
                          <a:latin typeface="Cambria Math" panose="02040503050406030204" pitchFamily="18" charset="0"/>
                        </a:rPr>
                        <m:t>𝑟</m:t>
                      </m:r>
                    </m:oMath>
                  </m:oMathPara>
                </a14:m>
                <a:br>
                  <a:rPr lang="en-US" sz="2800" dirty="0"/>
                </a:br>
                <a:endParaRPr lang="en-US" sz="2800" dirty="0"/>
              </a:p>
              <a:p>
                <a:r>
                  <a:rPr lang="en-US" sz="2800" dirty="0"/>
                  <a:t>Modus tollens</a:t>
                </a:r>
              </a:p>
            </p:txBody>
          </p:sp>
        </mc:Choice>
        <mc:Fallback xmlns="">
          <p:sp>
            <p:nvSpPr>
              <p:cNvPr id="27" name="TextBox 26">
                <a:extLst>
                  <a:ext uri="{FF2B5EF4-FFF2-40B4-BE49-F238E27FC236}">
                    <a16:creationId xmlns:a16="http://schemas.microsoft.com/office/drawing/2014/main" id="{0C17E936-DB5D-45D1-9E1E-2FA70889926F}"/>
                  </a:ext>
                </a:extLst>
              </p:cNvPr>
              <p:cNvSpPr txBox="1">
                <a:spLocks noRot="1" noChangeAspect="1" noMove="1" noResize="1" noEditPoints="1" noAdjustHandles="1" noChangeArrowheads="1" noChangeShapeType="1" noTextEdit="1"/>
              </p:cNvSpPr>
              <p:nvPr/>
            </p:nvSpPr>
            <p:spPr>
              <a:xfrm>
                <a:off x="4718852" y="1690688"/>
                <a:ext cx="3432330" cy="2299347"/>
              </a:xfrm>
              <a:prstGeom prst="rect">
                <a:avLst/>
              </a:prstGeom>
              <a:blipFill>
                <a:blip r:embed="rId3"/>
                <a:stretch>
                  <a:fillRect l="-3363" b="-6053"/>
                </a:stretch>
              </a:blipFill>
              <a:ln>
                <a:solidFill>
                  <a:schemeClr val="accent2"/>
                </a:solidFill>
              </a:ln>
            </p:spPr>
            <p:txBody>
              <a:bodyPr/>
              <a:lstStyle/>
              <a:p>
                <a:r>
                  <a:rPr lang="en-US">
                    <a:noFill/>
                  </a:rPr>
                  <a:t> </a:t>
                </a:r>
              </a:p>
            </p:txBody>
          </p:sp>
        </mc:Fallback>
      </mc:AlternateContent>
      <p:sp>
        <p:nvSpPr>
          <p:cNvPr id="3" name="Oval 2">
            <a:extLst>
              <a:ext uri="{FF2B5EF4-FFF2-40B4-BE49-F238E27FC236}">
                <a16:creationId xmlns:a16="http://schemas.microsoft.com/office/drawing/2014/main" id="{1EA98C4E-74FA-43D0-AA09-86601C1D41B3}"/>
              </a:ext>
            </a:extLst>
          </p:cNvPr>
          <p:cNvSpPr/>
          <p:nvPr/>
        </p:nvSpPr>
        <p:spPr>
          <a:xfrm>
            <a:off x="6223247" y="3027285"/>
            <a:ext cx="745724" cy="514905"/>
          </a:xfrm>
          <a:custGeom>
            <a:avLst/>
            <a:gdLst>
              <a:gd name="connsiteX0" fmla="*/ 0 w 745724"/>
              <a:gd name="connsiteY0" fmla="*/ 257453 h 514905"/>
              <a:gd name="connsiteX1" fmla="*/ 372862 w 745724"/>
              <a:gd name="connsiteY1" fmla="*/ 0 h 514905"/>
              <a:gd name="connsiteX2" fmla="*/ 745724 w 745724"/>
              <a:gd name="connsiteY2" fmla="*/ 257453 h 514905"/>
              <a:gd name="connsiteX3" fmla="*/ 372862 w 745724"/>
              <a:gd name="connsiteY3" fmla="*/ 514906 h 514905"/>
              <a:gd name="connsiteX4" fmla="*/ 0 w 745724"/>
              <a:gd name="connsiteY4" fmla="*/ 257453 h 514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724" h="514905" extrusionOk="0">
                <a:moveTo>
                  <a:pt x="0" y="257453"/>
                </a:moveTo>
                <a:cubicBezTo>
                  <a:pt x="32617" y="118795"/>
                  <a:pt x="183571" y="17278"/>
                  <a:pt x="372862" y="0"/>
                </a:cubicBezTo>
                <a:cubicBezTo>
                  <a:pt x="567752" y="3826"/>
                  <a:pt x="718531" y="121212"/>
                  <a:pt x="745724" y="257453"/>
                </a:cubicBezTo>
                <a:cubicBezTo>
                  <a:pt x="734269" y="422247"/>
                  <a:pt x="574632" y="548649"/>
                  <a:pt x="372862" y="514906"/>
                </a:cubicBezTo>
                <a:cubicBezTo>
                  <a:pt x="170363" y="524708"/>
                  <a:pt x="6030" y="390457"/>
                  <a:pt x="0" y="257453"/>
                </a:cubicBezTo>
                <a:close/>
              </a:path>
            </a:pathLst>
          </a:custGeom>
          <a:noFill/>
          <a:ln w="38100">
            <a:extLst>
              <a:ext uri="{C807C97D-BFC1-408E-A445-0C87EB9F89A2}">
                <ask:lineSketchStyleProps xmlns:ask="http://schemas.microsoft.com/office/drawing/2018/sketchyshapes" sd="4062999084">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ctor: Curved 4">
            <a:extLst>
              <a:ext uri="{FF2B5EF4-FFF2-40B4-BE49-F238E27FC236}">
                <a16:creationId xmlns:a16="http://schemas.microsoft.com/office/drawing/2014/main" id="{DB3F0742-4F66-44DC-BEF6-2F297B77A671}"/>
              </a:ext>
            </a:extLst>
          </p:cNvPr>
          <p:cNvCxnSpPr>
            <a:stCxn id="3" idx="4"/>
          </p:cNvCxnSpPr>
          <p:nvPr/>
        </p:nvCxnSpPr>
        <p:spPr>
          <a:xfrm rot="5400000" flipH="1">
            <a:off x="3817399" y="763480"/>
            <a:ext cx="905522" cy="4651899"/>
          </a:xfrm>
          <a:prstGeom prst="curvedConnector4">
            <a:avLst>
              <a:gd name="adj1" fmla="val 19853"/>
              <a:gd name="adj2" fmla="val 5400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B2C40C5-A7BA-49B8-832C-BB389048061C}"/>
              </a:ext>
            </a:extLst>
          </p:cNvPr>
          <p:cNvSpPr/>
          <p:nvPr/>
        </p:nvSpPr>
        <p:spPr>
          <a:xfrm>
            <a:off x="603683" y="2086253"/>
            <a:ext cx="1340528" cy="1180730"/>
          </a:xfrm>
          <a:custGeom>
            <a:avLst/>
            <a:gdLst>
              <a:gd name="connsiteX0" fmla="*/ 0 w 1340528"/>
              <a:gd name="connsiteY0" fmla="*/ 590365 h 1180730"/>
              <a:gd name="connsiteX1" fmla="*/ 670264 w 1340528"/>
              <a:gd name="connsiteY1" fmla="*/ 0 h 1180730"/>
              <a:gd name="connsiteX2" fmla="*/ 1340528 w 1340528"/>
              <a:gd name="connsiteY2" fmla="*/ 590365 h 1180730"/>
              <a:gd name="connsiteX3" fmla="*/ 670264 w 1340528"/>
              <a:gd name="connsiteY3" fmla="*/ 1180730 h 1180730"/>
              <a:gd name="connsiteX4" fmla="*/ 0 w 1340528"/>
              <a:gd name="connsiteY4" fmla="*/ 590365 h 1180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0528" h="1180730" extrusionOk="0">
                <a:moveTo>
                  <a:pt x="0" y="590365"/>
                </a:moveTo>
                <a:cubicBezTo>
                  <a:pt x="16279" y="266076"/>
                  <a:pt x="314953" y="15441"/>
                  <a:pt x="670264" y="0"/>
                </a:cubicBezTo>
                <a:cubicBezTo>
                  <a:pt x="984197" y="19499"/>
                  <a:pt x="1321447" y="268487"/>
                  <a:pt x="1340528" y="590365"/>
                </a:cubicBezTo>
                <a:cubicBezTo>
                  <a:pt x="1312559" y="971613"/>
                  <a:pt x="1033057" y="1240679"/>
                  <a:pt x="670264" y="1180730"/>
                </a:cubicBezTo>
                <a:cubicBezTo>
                  <a:pt x="304398" y="1193061"/>
                  <a:pt x="8727" y="903125"/>
                  <a:pt x="0" y="590365"/>
                </a:cubicBezTo>
                <a:close/>
              </a:path>
            </a:pathLst>
          </a:custGeom>
          <a:noFill/>
          <a:ln w="38100">
            <a:extLst>
              <a:ext uri="{C807C97D-BFC1-408E-A445-0C87EB9F89A2}">
                <ask:lineSketchStyleProps xmlns:ask="http://schemas.microsoft.com/office/drawing/2018/sketchyshapes" sd="4062999084">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293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3123ED4-A962-4304-B917-851BD7D85CB3}"/>
                  </a:ext>
                </a:extLst>
              </p:cNvPr>
              <p:cNvSpPr txBox="1"/>
              <p:nvPr/>
            </p:nvSpPr>
            <p:spPr>
              <a:xfrm>
                <a:off x="456089" y="1729685"/>
                <a:ext cx="4355607" cy="2299347"/>
              </a:xfrm>
              <a:prstGeom prst="rect">
                <a:avLst/>
              </a:prstGeom>
              <a:noFill/>
              <a:ln>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m:oMath xmlns:m="http://schemas.openxmlformats.org/officeDocument/2006/math">
                      <m:r>
                        <a:rPr lang="ar-EG" sz="2800" i="1">
                          <a:latin typeface="Cambria Math" panose="02040503050406030204" pitchFamily="18" charset="0"/>
                        </a:rPr>
                        <m:t>¬</m:t>
                      </m:r>
                      <m:r>
                        <a:rPr lang="en-US" sz="2800" i="1">
                          <a:latin typeface="Cambria Math" panose="02040503050406030204" pitchFamily="18" charset="0"/>
                        </a:rPr>
                        <m:t>𝑟</m:t>
                      </m:r>
                    </m:oMath>
                    <m:oMath xmlns:m="http://schemas.openxmlformats.org/officeDocument/2006/math">
                      <m:r>
                        <a:rPr lang="ar-EG" sz="2800" b="0" i="1" smtClean="0">
                          <a:latin typeface="Cambria Math" panose="02040503050406030204" pitchFamily="18" charset="0"/>
                        </a:rPr>
                        <m:t>ـــــــــــــــــــــــــــــــــــــ</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ar-EG"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oMath>
                  </m:oMathPara>
                </a14:m>
                <a:endParaRPr lang="en-US" sz="2800" dirty="0"/>
              </a:p>
              <a:p>
                <a:r>
                  <a:rPr lang="en-US" sz="2800" dirty="0"/>
                  <a:t>Modus tollens</a:t>
                </a:r>
              </a:p>
            </p:txBody>
          </p:sp>
        </mc:Choice>
        <mc:Fallback xmlns="">
          <p:sp>
            <p:nvSpPr>
              <p:cNvPr id="20" name="TextBox 19">
                <a:extLst>
                  <a:ext uri="{FF2B5EF4-FFF2-40B4-BE49-F238E27FC236}">
                    <a16:creationId xmlns:a16="http://schemas.microsoft.com/office/drawing/2014/main" id="{83123ED4-A962-4304-B917-851BD7D85CB3}"/>
                  </a:ext>
                </a:extLst>
              </p:cNvPr>
              <p:cNvSpPr txBox="1">
                <a:spLocks noRot="1" noChangeAspect="1" noMove="1" noResize="1" noEditPoints="1" noAdjustHandles="1" noChangeArrowheads="1" noChangeShapeType="1" noTextEdit="1"/>
              </p:cNvSpPr>
              <p:nvPr/>
            </p:nvSpPr>
            <p:spPr>
              <a:xfrm>
                <a:off x="456089" y="1729685"/>
                <a:ext cx="4355607" cy="2299347"/>
              </a:xfrm>
              <a:prstGeom prst="rect">
                <a:avLst/>
              </a:prstGeom>
              <a:blipFill>
                <a:blip r:embed="rId2"/>
                <a:stretch>
                  <a:fillRect l="-2793" b="-6332"/>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177068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Rules of Inference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r>
                  <a:rPr lang="en-GB" b="1" u="sng" dirty="0"/>
                  <a:t>Definition:</a:t>
                </a:r>
                <a:br>
                  <a:rPr lang="en-GB" dirty="0"/>
                </a:br>
                <a:r>
                  <a:rPr lang="en-GB" dirty="0"/>
                  <a:t>Argument: is a sequence of propositions. </a:t>
                </a:r>
              </a:p>
              <a:p>
                <a:pPr lvl="1"/>
                <a:r>
                  <a:rPr lang="en-GB" dirty="0"/>
                  <a:t>All but the final proposition in the argument are called </a:t>
                </a:r>
                <a:r>
                  <a:rPr lang="en-GB" i="1" dirty="0"/>
                  <a:t>premises</a:t>
                </a:r>
                <a:r>
                  <a:rPr lang="en-GB" dirty="0"/>
                  <a:t> </a:t>
                </a:r>
              </a:p>
              <a:p>
                <a:pPr lvl="1"/>
                <a:r>
                  <a:rPr lang="en-GB" dirty="0"/>
                  <a:t>The final proposition is called the </a:t>
                </a:r>
                <a:r>
                  <a:rPr lang="en-GB" i="1" dirty="0"/>
                  <a:t>conclusion</a:t>
                </a:r>
                <a:r>
                  <a:rPr lang="en-GB" dirty="0"/>
                  <a:t>. </a:t>
                </a:r>
              </a:p>
              <a:p>
                <a:pPr lvl="1"/>
                <a:r>
                  <a:rPr lang="en-GB" dirty="0"/>
                  <a:t>An argument is valid if the truth of all its premises implies that the conclusion is true.</a:t>
                </a:r>
              </a:p>
              <a:p>
                <a:pPr marL="0" indent="0">
                  <a:buNone/>
                </a:pPr>
                <a:br>
                  <a:rPr lang="en-GB" dirty="0"/>
                </a:b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𝐼𝑓</m:t>
                      </m:r>
                      <m:r>
                        <a:rPr lang="en-GB" i="1" dirty="0" smtClean="0">
                          <a:latin typeface="Cambria Math" panose="02040503050406030204" pitchFamily="18" charset="0"/>
                        </a:rPr>
                        <m:t> </m:t>
                      </m:r>
                      <m:r>
                        <a:rPr lang="en-GB" i="1" dirty="0" smtClean="0">
                          <a:latin typeface="Cambria Math" panose="02040503050406030204" pitchFamily="18" charset="0"/>
                        </a:rPr>
                        <m:t>𝑦𝑜𝑢</m:t>
                      </m:r>
                      <m:r>
                        <a:rPr lang="en-GB" i="1" dirty="0" smtClean="0">
                          <a:latin typeface="Cambria Math" panose="02040503050406030204" pitchFamily="18" charset="0"/>
                        </a:rPr>
                        <m:t> </m:t>
                      </m:r>
                      <m:r>
                        <a:rPr lang="en-GB" i="1" dirty="0" smtClean="0">
                          <a:latin typeface="Cambria Math" panose="02040503050406030204" pitchFamily="18" charset="0"/>
                        </a:rPr>
                        <m:t>h</m:t>
                      </m:r>
                      <m:r>
                        <a:rPr lang="en-GB" i="1" dirty="0" smtClean="0">
                          <a:latin typeface="Cambria Math" panose="02040503050406030204" pitchFamily="18" charset="0"/>
                        </a:rPr>
                        <m:t>𝑎𝑣𝑒</m:t>
                      </m:r>
                      <m:r>
                        <a:rPr lang="en-GB" i="1" dirty="0" smtClean="0">
                          <a:latin typeface="Cambria Math" panose="02040503050406030204" pitchFamily="18" charset="0"/>
                        </a:rPr>
                        <m:t> </m:t>
                      </m:r>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𝑐𝑢𝑟𝑟𝑒𝑛𝑡</m:t>
                      </m:r>
                      <m:r>
                        <a:rPr lang="en-GB" i="1" dirty="0" smtClean="0">
                          <a:latin typeface="Cambria Math" panose="02040503050406030204" pitchFamily="18" charset="0"/>
                        </a:rPr>
                        <m:t> </m:t>
                      </m:r>
                      <m:r>
                        <a:rPr lang="en-GB" i="1" dirty="0" smtClean="0">
                          <a:latin typeface="Cambria Math" panose="02040503050406030204" pitchFamily="18" charset="0"/>
                        </a:rPr>
                        <m:t>𝑝𝑎𝑠𝑠𝑤𝑜𝑟𝑑</m:t>
                      </m:r>
                      <m:r>
                        <a:rPr lang="en-GB" i="1" dirty="0" smtClean="0">
                          <a:latin typeface="Cambria Math" panose="02040503050406030204" pitchFamily="18" charset="0"/>
                        </a:rPr>
                        <m:t>, </m:t>
                      </m:r>
                      <m:r>
                        <a:rPr lang="en-GB" i="1" dirty="0" smtClean="0">
                          <a:latin typeface="Cambria Math" panose="02040503050406030204" pitchFamily="18" charset="0"/>
                        </a:rPr>
                        <m:t>𝑡</m:t>
                      </m:r>
                      <m:r>
                        <a:rPr lang="en-GB" i="1" dirty="0" smtClean="0">
                          <a:latin typeface="Cambria Math" panose="02040503050406030204" pitchFamily="18" charset="0"/>
                        </a:rPr>
                        <m:t>h</m:t>
                      </m:r>
                      <m:r>
                        <a:rPr lang="en-GB" i="1" dirty="0" smtClean="0">
                          <a:latin typeface="Cambria Math" panose="02040503050406030204" pitchFamily="18" charset="0"/>
                        </a:rPr>
                        <m:t>𝑒𝑛</m:t>
                      </m:r>
                      <m:r>
                        <a:rPr lang="en-GB" i="1" dirty="0" smtClean="0">
                          <a:latin typeface="Cambria Math" panose="02040503050406030204" pitchFamily="18" charset="0"/>
                        </a:rPr>
                        <m:t> </m:t>
                      </m:r>
                      <m:r>
                        <a:rPr lang="en-GB" i="1" dirty="0" smtClean="0">
                          <a:latin typeface="Cambria Math" panose="02040503050406030204" pitchFamily="18" charset="0"/>
                        </a:rPr>
                        <m:t>𝑦𝑜𝑢</m:t>
                      </m:r>
                      <m:r>
                        <a:rPr lang="en-GB" i="1" dirty="0" smtClean="0">
                          <a:latin typeface="Cambria Math" panose="02040503050406030204" pitchFamily="18" charset="0"/>
                        </a:rPr>
                        <m:t> </m:t>
                      </m:r>
                      <m:r>
                        <a:rPr lang="en-GB" i="1" dirty="0" smtClean="0">
                          <a:latin typeface="Cambria Math" panose="02040503050406030204" pitchFamily="18" charset="0"/>
                        </a:rPr>
                        <m:t>𝑐𝑎𝑛</m:t>
                      </m:r>
                      <m:r>
                        <a:rPr lang="en-GB" i="1" dirty="0" smtClean="0">
                          <a:latin typeface="Cambria Math" panose="02040503050406030204" pitchFamily="18" charset="0"/>
                        </a:rPr>
                        <m:t> </m:t>
                      </m:r>
                      <m:r>
                        <m:rPr>
                          <m:sty m:val="p"/>
                        </m:rPr>
                        <a:rPr lang="en-GB" i="1" dirty="0" smtClean="0">
                          <a:latin typeface="Cambria Math" panose="02040503050406030204" pitchFamily="18" charset="0"/>
                        </a:rPr>
                        <m:t>log</m:t>
                      </m:r>
                      <m:r>
                        <a:rPr lang="en-GB" i="1" dirty="0" smtClean="0">
                          <a:latin typeface="Cambria Math" panose="02040503050406030204" pitchFamily="18" charset="0"/>
                        </a:rPr>
                        <m:t>⁡</m:t>
                      </m:r>
                      <m:r>
                        <a:rPr lang="en-GB" i="1" dirty="0" smtClean="0">
                          <a:latin typeface="Cambria Math" panose="02040503050406030204" pitchFamily="18" charset="0"/>
                        </a:rPr>
                        <m:t>𝑜𝑛𝑡𝑜</m:t>
                      </m:r>
                      <m:r>
                        <a:rPr lang="en-GB" i="1" dirty="0" smtClean="0">
                          <a:latin typeface="Cambria Math" panose="02040503050406030204" pitchFamily="18" charset="0"/>
                        </a:rPr>
                        <m:t> </m:t>
                      </m:r>
                      <m:r>
                        <a:rPr lang="en-GB" i="1" dirty="0" smtClean="0">
                          <a:latin typeface="Cambria Math" panose="02040503050406030204" pitchFamily="18" charset="0"/>
                        </a:rPr>
                        <m:t>𝑡</m:t>
                      </m:r>
                      <m:r>
                        <a:rPr lang="en-GB" i="1" dirty="0" smtClean="0">
                          <a:latin typeface="Cambria Math" panose="02040503050406030204" pitchFamily="18" charset="0"/>
                        </a:rPr>
                        <m:t>h</m:t>
                      </m:r>
                      <m:r>
                        <a:rPr lang="en-GB" i="1" dirty="0" smtClean="0">
                          <a:latin typeface="Cambria Math" panose="02040503050406030204" pitchFamily="18" charset="0"/>
                        </a:rPr>
                        <m:t>𝑒</m:t>
                      </m:r>
                      <m:r>
                        <a:rPr lang="en-GB" i="1" dirty="0" smtClean="0">
                          <a:latin typeface="Cambria Math" panose="02040503050406030204" pitchFamily="18" charset="0"/>
                        </a:rPr>
                        <m:t> </m:t>
                      </m:r>
                      <m:r>
                        <a:rPr lang="en-GB" i="1" dirty="0" smtClean="0">
                          <a:latin typeface="Cambria Math" panose="02040503050406030204" pitchFamily="18" charset="0"/>
                        </a:rPr>
                        <m:t>𝑛𝑒𝑡𝑤𝑜𝑟𝑘</m:t>
                      </m:r>
                      <m:r>
                        <a:rPr lang="en-GB" i="1" dirty="0" smtClean="0">
                          <a:latin typeface="Cambria Math" panose="02040503050406030204" pitchFamily="18" charset="0"/>
                        </a:rPr>
                        <m:t>.</m:t>
                      </m:r>
                      <m:r>
                        <a:rPr lang="en-GB" i="1" dirty="0" smtClean="0">
                          <a:latin typeface="Cambria Math" panose="02040503050406030204" pitchFamily="18" charset="0"/>
                        </a:rPr>
                        <m:t>”</m:t>
                      </m:r>
                    </m:oMath>
                  </m:oMathPara>
                </a14:m>
                <a:endParaRPr lang="en-GB" dirty="0"/>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
        <p:nvSpPr>
          <p:cNvPr id="5" name="Right Brace 4">
            <a:extLst>
              <a:ext uri="{FF2B5EF4-FFF2-40B4-BE49-F238E27FC236}">
                <a16:creationId xmlns:a16="http://schemas.microsoft.com/office/drawing/2014/main" id="{F82F567F-FE3E-47BF-B353-93A2B82A1FFC}"/>
              </a:ext>
            </a:extLst>
          </p:cNvPr>
          <p:cNvSpPr/>
          <p:nvPr/>
        </p:nvSpPr>
        <p:spPr>
          <a:xfrm rot="16200000">
            <a:off x="5889593" y="-633334"/>
            <a:ext cx="412811" cy="11052703"/>
          </a:xfrm>
          <a:prstGeom prst="rightBrace">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50DFEDF0-8D42-445C-879B-3CC349733EA5}"/>
              </a:ext>
            </a:extLst>
          </p:cNvPr>
          <p:cNvSpPr/>
          <p:nvPr/>
        </p:nvSpPr>
        <p:spPr>
          <a:xfrm rot="5400000">
            <a:off x="3022107" y="3222535"/>
            <a:ext cx="412811" cy="5048440"/>
          </a:xfrm>
          <a:prstGeom prst="rightBrace">
            <a:avLst/>
          </a:prstGeom>
          <a:ln w="571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A1D51B18-66C6-411E-B6F1-295BD170CACF}"/>
              </a:ext>
            </a:extLst>
          </p:cNvPr>
          <p:cNvSpPr/>
          <p:nvPr/>
        </p:nvSpPr>
        <p:spPr>
          <a:xfrm rot="5400000">
            <a:off x="8510977" y="3061989"/>
            <a:ext cx="412811" cy="5406945"/>
          </a:xfrm>
          <a:prstGeom prst="rightBrace">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5110CE6-BC81-4958-80A4-EB9C6378E24B}"/>
              </a:ext>
            </a:extLst>
          </p:cNvPr>
          <p:cNvSpPr txBox="1"/>
          <p:nvPr/>
        </p:nvSpPr>
        <p:spPr>
          <a:xfrm>
            <a:off x="5453578" y="4332569"/>
            <a:ext cx="1284839" cy="400110"/>
          </a:xfrm>
          <a:prstGeom prst="rect">
            <a:avLst/>
          </a:prstGeom>
          <a:noFill/>
        </p:spPr>
        <p:txBody>
          <a:bodyPr wrap="none" rtlCol="0">
            <a:spAutoFit/>
          </a:bodyPr>
          <a:lstStyle/>
          <a:p>
            <a:r>
              <a:rPr lang="en-US" sz="2000" dirty="0"/>
              <a:t>Argument </a:t>
            </a:r>
          </a:p>
        </p:txBody>
      </p:sp>
      <p:sp>
        <p:nvSpPr>
          <p:cNvPr id="10" name="TextBox 9">
            <a:extLst>
              <a:ext uri="{FF2B5EF4-FFF2-40B4-BE49-F238E27FC236}">
                <a16:creationId xmlns:a16="http://schemas.microsoft.com/office/drawing/2014/main" id="{13EEAB5E-517D-4F7A-A425-BF9A94A80CF6}"/>
              </a:ext>
            </a:extLst>
          </p:cNvPr>
          <p:cNvSpPr txBox="1"/>
          <p:nvPr/>
        </p:nvSpPr>
        <p:spPr>
          <a:xfrm>
            <a:off x="2586092" y="5905734"/>
            <a:ext cx="1184748" cy="400110"/>
          </a:xfrm>
          <a:prstGeom prst="rect">
            <a:avLst/>
          </a:prstGeom>
          <a:noFill/>
        </p:spPr>
        <p:txBody>
          <a:bodyPr wrap="none" rtlCol="0">
            <a:spAutoFit/>
          </a:bodyPr>
          <a:lstStyle/>
          <a:p>
            <a:r>
              <a:rPr lang="en-US" sz="2000" dirty="0"/>
              <a:t>Premises </a:t>
            </a:r>
          </a:p>
        </p:txBody>
      </p:sp>
      <p:sp>
        <p:nvSpPr>
          <p:cNvPr id="11" name="TextBox 10">
            <a:extLst>
              <a:ext uri="{FF2B5EF4-FFF2-40B4-BE49-F238E27FC236}">
                <a16:creationId xmlns:a16="http://schemas.microsoft.com/office/drawing/2014/main" id="{151ABAB3-50C1-4C31-AE04-8EEC279B4A52}"/>
              </a:ext>
            </a:extLst>
          </p:cNvPr>
          <p:cNvSpPr txBox="1"/>
          <p:nvPr/>
        </p:nvSpPr>
        <p:spPr>
          <a:xfrm>
            <a:off x="8195094" y="5971867"/>
            <a:ext cx="1380506" cy="400110"/>
          </a:xfrm>
          <a:prstGeom prst="rect">
            <a:avLst/>
          </a:prstGeom>
          <a:noFill/>
        </p:spPr>
        <p:txBody>
          <a:bodyPr wrap="none" rtlCol="0">
            <a:spAutoFit/>
          </a:bodyPr>
          <a:lstStyle/>
          <a:p>
            <a:r>
              <a:rPr lang="en-US" sz="2000" dirty="0"/>
              <a:t>Conclusion </a:t>
            </a:r>
          </a:p>
        </p:txBody>
      </p:sp>
    </p:spTree>
    <p:extLst>
      <p:ext uri="{BB962C8B-B14F-4D97-AF65-F5344CB8AC3E}">
        <p14:creationId xmlns:p14="http://schemas.microsoft.com/office/powerpoint/2010/main" val="2675552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3123ED4-A962-4304-B917-851BD7D85CB3}"/>
                  </a:ext>
                </a:extLst>
              </p:cNvPr>
              <p:cNvSpPr txBox="1"/>
              <p:nvPr/>
            </p:nvSpPr>
            <p:spPr>
              <a:xfrm>
                <a:off x="456089" y="1729685"/>
                <a:ext cx="4355607" cy="2299347"/>
              </a:xfrm>
              <a:prstGeom prst="rect">
                <a:avLst/>
              </a:prstGeom>
              <a:noFill/>
              <a:ln>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m:oMath xmlns:m="http://schemas.openxmlformats.org/officeDocument/2006/math">
                      <m:r>
                        <a:rPr lang="ar-EG" sz="2800" i="1">
                          <a:latin typeface="Cambria Math" panose="02040503050406030204" pitchFamily="18" charset="0"/>
                        </a:rPr>
                        <m:t>¬</m:t>
                      </m:r>
                      <m:r>
                        <a:rPr lang="en-US" sz="2800" i="1">
                          <a:latin typeface="Cambria Math" panose="02040503050406030204" pitchFamily="18" charset="0"/>
                        </a:rPr>
                        <m:t>𝑟</m:t>
                      </m:r>
                    </m:oMath>
                    <m:oMath xmlns:m="http://schemas.openxmlformats.org/officeDocument/2006/math">
                      <m:r>
                        <a:rPr lang="ar-EG" sz="2800" b="0" i="1" smtClean="0">
                          <a:latin typeface="Cambria Math" panose="02040503050406030204" pitchFamily="18" charset="0"/>
                        </a:rPr>
                        <m:t>ـــــــــــــــــــــــــــــــــــــ</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ar-EG"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dirty="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m:t>
                      </m:r>
                      <m:r>
                        <m:rPr>
                          <m:sty m:val="p"/>
                        </m:rPr>
                        <a:rPr lang="en-US" sz="2800" b="0" i="1" smtClean="0">
                          <a:latin typeface="Cambria Math" panose="02040503050406030204" pitchFamily="18" charset="0"/>
                        </a:rPr>
                        <m:t>p</m:t>
                      </m:r>
                      <m:r>
                        <a:rPr lang="en-US" sz="2800" b="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dirty="0"/>
              </a:p>
              <a:p>
                <a:r>
                  <a:rPr lang="en-US" sz="2800" dirty="0"/>
                  <a:t>Modus tollens</a:t>
                </a:r>
              </a:p>
            </p:txBody>
          </p:sp>
        </mc:Choice>
        <mc:Fallback xmlns="">
          <p:sp>
            <p:nvSpPr>
              <p:cNvPr id="20" name="TextBox 19">
                <a:extLst>
                  <a:ext uri="{FF2B5EF4-FFF2-40B4-BE49-F238E27FC236}">
                    <a16:creationId xmlns:a16="http://schemas.microsoft.com/office/drawing/2014/main" id="{83123ED4-A962-4304-B917-851BD7D85CB3}"/>
                  </a:ext>
                </a:extLst>
              </p:cNvPr>
              <p:cNvSpPr txBox="1">
                <a:spLocks noRot="1" noChangeAspect="1" noMove="1" noResize="1" noEditPoints="1" noAdjustHandles="1" noChangeArrowheads="1" noChangeShapeType="1" noTextEdit="1"/>
              </p:cNvSpPr>
              <p:nvPr/>
            </p:nvSpPr>
            <p:spPr>
              <a:xfrm>
                <a:off x="456089" y="1729685"/>
                <a:ext cx="4355607" cy="2299347"/>
              </a:xfrm>
              <a:prstGeom prst="rect">
                <a:avLst/>
              </a:prstGeom>
              <a:blipFill>
                <a:blip r:embed="rId2"/>
                <a:stretch>
                  <a:fillRect l="-2793" b="-6332"/>
                </a:stretch>
              </a:blipFill>
              <a:ln>
                <a:solidFill>
                  <a:schemeClr val="accent2"/>
                </a:solidFill>
              </a:ln>
            </p:spPr>
            <p:txBody>
              <a:bodyPr/>
              <a:lstStyle/>
              <a:p>
                <a:r>
                  <a:rPr lang="en-US">
                    <a:noFill/>
                  </a:rPr>
                  <a:t> </a:t>
                </a:r>
              </a:p>
            </p:txBody>
          </p:sp>
        </mc:Fallback>
      </mc:AlternateContent>
      <p:sp>
        <p:nvSpPr>
          <p:cNvPr id="8" name="Oval 7">
            <a:extLst>
              <a:ext uri="{FF2B5EF4-FFF2-40B4-BE49-F238E27FC236}">
                <a16:creationId xmlns:a16="http://schemas.microsoft.com/office/drawing/2014/main" id="{C5EE4EDC-A7A8-4689-BDE8-DFCC31F540C4}"/>
              </a:ext>
            </a:extLst>
          </p:cNvPr>
          <p:cNvSpPr/>
          <p:nvPr/>
        </p:nvSpPr>
        <p:spPr>
          <a:xfrm>
            <a:off x="2974020" y="3116061"/>
            <a:ext cx="585926" cy="479395"/>
          </a:xfrm>
          <a:custGeom>
            <a:avLst/>
            <a:gdLst>
              <a:gd name="connsiteX0" fmla="*/ 0 w 585926"/>
              <a:gd name="connsiteY0" fmla="*/ 239698 h 479395"/>
              <a:gd name="connsiteX1" fmla="*/ 292963 w 585926"/>
              <a:gd name="connsiteY1" fmla="*/ 0 h 479395"/>
              <a:gd name="connsiteX2" fmla="*/ 585926 w 585926"/>
              <a:gd name="connsiteY2" fmla="*/ 239698 h 479395"/>
              <a:gd name="connsiteX3" fmla="*/ 292963 w 585926"/>
              <a:gd name="connsiteY3" fmla="*/ 479396 h 479395"/>
              <a:gd name="connsiteX4" fmla="*/ 0 w 585926"/>
              <a:gd name="connsiteY4" fmla="*/ 239698 h 47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26" h="479395" extrusionOk="0">
                <a:moveTo>
                  <a:pt x="0" y="239698"/>
                </a:moveTo>
                <a:cubicBezTo>
                  <a:pt x="18255" y="109291"/>
                  <a:pt x="134726" y="3700"/>
                  <a:pt x="292963" y="0"/>
                </a:cubicBezTo>
                <a:cubicBezTo>
                  <a:pt x="444314" y="3622"/>
                  <a:pt x="573334" y="110069"/>
                  <a:pt x="585926" y="239698"/>
                </a:cubicBezTo>
                <a:cubicBezTo>
                  <a:pt x="573247" y="397102"/>
                  <a:pt x="453181" y="492232"/>
                  <a:pt x="292963" y="479396"/>
                </a:cubicBezTo>
                <a:cubicBezTo>
                  <a:pt x="134100" y="487796"/>
                  <a:pt x="2976" y="367548"/>
                  <a:pt x="0" y="239698"/>
                </a:cubicBezTo>
                <a:close/>
              </a:path>
            </a:pathLst>
          </a:custGeom>
          <a:noFill/>
          <a:ln w="38100">
            <a:extLst>
              <a:ext uri="{C807C97D-BFC1-408E-A445-0C87EB9F89A2}">
                <ask:lineSketchStyleProps xmlns:ask="http://schemas.microsoft.com/office/drawing/2018/sketchyshapes" sd="4062999084">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18EFF14-79BB-4AD6-8548-D62455C6B157}"/>
                  </a:ext>
                </a:extLst>
              </p:cNvPr>
              <p:cNvSpPr txBox="1"/>
              <p:nvPr/>
            </p:nvSpPr>
            <p:spPr>
              <a:xfrm>
                <a:off x="5557421" y="1755973"/>
                <a:ext cx="5796379" cy="2246769"/>
              </a:xfrm>
              <a:prstGeom prst="rect">
                <a:avLst/>
              </a:prstGeom>
              <a:noFill/>
              <a:ln>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rPr>
                        <m:t>→</m:t>
                      </m:r>
                      <m:r>
                        <a:rPr lang="en-US" sz="2800" b="0" i="1" smtClean="0">
                          <a:latin typeface="Cambria Math" panose="02040503050406030204" pitchFamily="18" charset="0"/>
                        </a:rPr>
                        <m:t>𝑓</m:t>
                      </m:r>
                    </m:oMath>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𝑓</m:t>
                      </m:r>
                    </m:oMath>
                    <m:oMath xmlns:m="http://schemas.openxmlformats.org/officeDocument/2006/math">
                      <m:r>
                        <a:rPr lang="ar-EG" sz="2800" b="0" i="1" smtClean="0">
                          <a:latin typeface="Cambria Math" panose="02040503050406030204" pitchFamily="18" charset="0"/>
                        </a:rPr>
                        <m:t>ـــــــــــــــــــــــــــــــــــــ</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ar-EG" sz="2800" b="0" i="1" smtClean="0">
                          <a:latin typeface="Cambria Math" panose="02040503050406030204" pitchFamily="18" charset="0"/>
                        </a:rPr>
                        <m:t>¬</m:t>
                      </m:r>
                      <m:r>
                        <a:rPr lang="en-US" sz="2800" b="0" i="1" smtClean="0">
                          <a:latin typeface="Cambria Math" panose="02040503050406030204" pitchFamily="18" charset="0"/>
                        </a:rPr>
                        <m:t>𝑝</m:t>
                      </m:r>
                    </m:oMath>
                  </m:oMathPara>
                </a14:m>
                <a:endParaRPr lang="en-US" sz="2800" dirty="0"/>
              </a:p>
            </p:txBody>
          </p:sp>
        </mc:Choice>
        <mc:Fallback xmlns="">
          <p:sp>
            <p:nvSpPr>
              <p:cNvPr id="9" name="TextBox 8">
                <a:extLst>
                  <a:ext uri="{FF2B5EF4-FFF2-40B4-BE49-F238E27FC236}">
                    <a16:creationId xmlns:a16="http://schemas.microsoft.com/office/drawing/2014/main" id="{A18EFF14-79BB-4AD6-8548-D62455C6B157}"/>
                  </a:ext>
                </a:extLst>
              </p:cNvPr>
              <p:cNvSpPr txBox="1">
                <a:spLocks noRot="1" noChangeAspect="1" noMove="1" noResize="1" noEditPoints="1" noAdjustHandles="1" noChangeArrowheads="1" noChangeShapeType="1" noTextEdit="1"/>
              </p:cNvSpPr>
              <p:nvPr/>
            </p:nvSpPr>
            <p:spPr>
              <a:xfrm>
                <a:off x="5557421" y="1755973"/>
                <a:ext cx="5796379" cy="2246769"/>
              </a:xfrm>
              <a:prstGeom prst="rect">
                <a:avLst/>
              </a:prstGeom>
              <a:blipFill>
                <a:blip r:embed="rId3"/>
                <a:stretch>
                  <a:fillRect/>
                </a:stretch>
              </a:blipFill>
              <a:ln>
                <a:solidFill>
                  <a:schemeClr val="accent2"/>
                </a:solidFill>
              </a:ln>
            </p:spPr>
            <p:txBody>
              <a:bodyPr/>
              <a:lstStyle/>
              <a:p>
                <a:r>
                  <a:rPr lang="en-US">
                    <a:noFill/>
                  </a:rPr>
                  <a:t> </a:t>
                </a:r>
              </a:p>
            </p:txBody>
          </p:sp>
        </mc:Fallback>
      </mc:AlternateContent>
      <p:cxnSp>
        <p:nvCxnSpPr>
          <p:cNvPr id="11" name="Connector: Curved 10">
            <a:extLst>
              <a:ext uri="{FF2B5EF4-FFF2-40B4-BE49-F238E27FC236}">
                <a16:creationId xmlns:a16="http://schemas.microsoft.com/office/drawing/2014/main" id="{71A58330-24EF-4844-BBDE-084D51A9A348}"/>
              </a:ext>
            </a:extLst>
          </p:cNvPr>
          <p:cNvCxnSpPr>
            <a:stCxn id="8" idx="4"/>
            <a:endCxn id="9" idx="1"/>
          </p:cNvCxnSpPr>
          <p:nvPr/>
        </p:nvCxnSpPr>
        <p:spPr>
          <a:xfrm rot="5400000" flipH="1" flipV="1">
            <a:off x="4054153" y="2092188"/>
            <a:ext cx="716098" cy="2290438"/>
          </a:xfrm>
          <a:prstGeom prst="curvedConnector4">
            <a:avLst>
              <a:gd name="adj1" fmla="val -31923"/>
              <a:gd name="adj2" fmla="val 56395"/>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8E67154-A46E-4BD6-BB03-E0F5F3D016E1}"/>
                  </a:ext>
                </a:extLst>
              </p:cNvPr>
              <p:cNvSpPr txBox="1"/>
              <p:nvPr/>
            </p:nvSpPr>
            <p:spPr>
              <a:xfrm>
                <a:off x="2814221" y="5069150"/>
                <a:ext cx="6241002" cy="1077218"/>
              </a:xfrm>
              <a:prstGeom prst="rect">
                <a:avLst/>
              </a:prstGeom>
              <a:noFill/>
            </p:spPr>
            <p:txBody>
              <a:bodyPr wrap="square" rtlCol="0">
                <a:spAutoFit/>
              </a:bodyPr>
              <a:lstStyle/>
              <a:p>
                <a14:m>
                  <m:oMath xmlns:m="http://schemas.openxmlformats.org/officeDocument/2006/math">
                    <m:r>
                      <a:rPr lang="en-US" sz="3200" b="0" i="1" smtClean="0">
                        <a:latin typeface="Cambria Math" panose="02040503050406030204" pitchFamily="18" charset="0"/>
                      </a:rPr>
                      <m:t>𝑝</m:t>
                    </m:r>
                  </m:oMath>
                </a14:m>
                <a:r>
                  <a:rPr lang="en-US" sz="3200" dirty="0"/>
                  <a:t>: “</a:t>
                </a:r>
                <a:r>
                  <a:rPr lang="en-GB" sz="3200" dirty="0"/>
                  <a:t>it does not rain </a:t>
                </a:r>
                <a:r>
                  <a:rPr lang="en-US" sz="3200" dirty="0"/>
                  <a:t>”</a:t>
                </a:r>
              </a:p>
              <a:p>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𝑝</m:t>
                    </m:r>
                  </m:oMath>
                </a14:m>
                <a:r>
                  <a:rPr lang="en-US" sz="3200" dirty="0"/>
                  <a:t>: “it rained”</a:t>
                </a:r>
              </a:p>
            </p:txBody>
          </p:sp>
        </mc:Choice>
        <mc:Fallback xmlns="">
          <p:sp>
            <p:nvSpPr>
              <p:cNvPr id="12" name="TextBox 11">
                <a:extLst>
                  <a:ext uri="{FF2B5EF4-FFF2-40B4-BE49-F238E27FC236}">
                    <a16:creationId xmlns:a16="http://schemas.microsoft.com/office/drawing/2014/main" id="{98E67154-A46E-4BD6-BB03-E0F5F3D016E1}"/>
                  </a:ext>
                </a:extLst>
              </p:cNvPr>
              <p:cNvSpPr txBox="1">
                <a:spLocks noRot="1" noChangeAspect="1" noMove="1" noResize="1" noEditPoints="1" noAdjustHandles="1" noChangeArrowheads="1" noChangeShapeType="1" noTextEdit="1"/>
              </p:cNvSpPr>
              <p:nvPr/>
            </p:nvSpPr>
            <p:spPr>
              <a:xfrm>
                <a:off x="2814221" y="5069150"/>
                <a:ext cx="6241002" cy="1077218"/>
              </a:xfrm>
              <a:prstGeom prst="rect">
                <a:avLst/>
              </a:prstGeom>
              <a:blipFill>
                <a:blip r:embed="rId4"/>
                <a:stretch>
                  <a:fillRect t="-6818" b="-18750"/>
                </a:stretch>
              </a:blipFill>
            </p:spPr>
            <p:txBody>
              <a:bodyPr/>
              <a:lstStyle/>
              <a:p>
                <a:r>
                  <a:rPr lang="en-US">
                    <a:noFill/>
                  </a:rPr>
                  <a:t> </a:t>
                </a:r>
              </a:p>
            </p:txBody>
          </p:sp>
        </mc:Fallback>
      </mc:AlternateContent>
    </p:spTree>
    <p:extLst>
      <p:ext uri="{BB962C8B-B14F-4D97-AF65-F5344CB8AC3E}">
        <p14:creationId xmlns:p14="http://schemas.microsoft.com/office/powerpoint/2010/main" val="3442576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15. For each of these arguments determine whether the argument is correct or incorrect and explain why.</a:t>
            </a:r>
          </a:p>
          <a:p>
            <a:pPr marL="0" indent="0">
              <a:buNone/>
            </a:pPr>
            <a:br>
              <a:rPr lang="en-GB" dirty="0"/>
            </a:br>
            <a:r>
              <a:rPr lang="en-GB" dirty="0"/>
              <a:t>a) All students in this class understand logic. Xavier is a student in this class. Therefore, Xavier understands logic.</a:t>
            </a:r>
            <a:br>
              <a:rPr lang="en-GB" dirty="0"/>
            </a:br>
            <a:endParaRPr lang="en-GB" dirty="0"/>
          </a:p>
          <a:p>
            <a:pPr marL="0" indent="0">
              <a:buNone/>
            </a:pPr>
            <a:r>
              <a:rPr lang="en-GB" dirty="0"/>
              <a:t>c) All parrots like fruit. My pet bird is not a parrot. Therefore, my pet bird does not like fruit.</a:t>
            </a:r>
          </a:p>
        </p:txBody>
      </p:sp>
    </p:spTree>
    <p:extLst>
      <p:ext uri="{BB962C8B-B14F-4D97-AF65-F5344CB8AC3E}">
        <p14:creationId xmlns:p14="http://schemas.microsoft.com/office/powerpoint/2010/main" val="282089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15. For each of these arguments determine whether the argument is correct or incorrect and explain why.</a:t>
            </a:r>
          </a:p>
          <a:p>
            <a:pPr marL="0" indent="0">
              <a:buNone/>
            </a:pPr>
            <a:endParaRPr lang="en-GB" dirty="0"/>
          </a:p>
          <a:p>
            <a:pPr marL="0" indent="0">
              <a:buNone/>
            </a:pPr>
            <a:endParaRPr lang="en-GB" dirty="0"/>
          </a:p>
          <a:p>
            <a:pPr marL="0" indent="0">
              <a:buNone/>
            </a:pPr>
            <a:r>
              <a:rPr lang="en-GB" u="sng" dirty="0"/>
              <a:t>All</a:t>
            </a:r>
            <a:r>
              <a:rPr lang="en-GB" dirty="0"/>
              <a:t> students in this class understand logic. Xavier is a student in this class. Therefore, Xavier understands logic.</a:t>
            </a:r>
          </a:p>
        </p:txBody>
      </p:sp>
      <p:sp>
        <p:nvSpPr>
          <p:cNvPr id="4" name="Left Brace 3">
            <a:extLst>
              <a:ext uri="{FF2B5EF4-FFF2-40B4-BE49-F238E27FC236}">
                <a16:creationId xmlns:a16="http://schemas.microsoft.com/office/drawing/2014/main" id="{518E2D80-F4E2-4662-9C87-3F3B1C3A0F4B}"/>
              </a:ext>
            </a:extLst>
          </p:cNvPr>
          <p:cNvSpPr/>
          <p:nvPr/>
        </p:nvSpPr>
        <p:spPr>
          <a:xfrm rot="5400000">
            <a:off x="1936242" y="1900636"/>
            <a:ext cx="308498" cy="3489323"/>
          </a:xfrm>
          <a:prstGeom prst="lef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52CAB59B-C837-482E-92D9-42BB2270B6AF}"/>
              </a:ext>
            </a:extLst>
          </p:cNvPr>
          <p:cNvSpPr/>
          <p:nvPr/>
        </p:nvSpPr>
        <p:spPr>
          <a:xfrm rot="5400000">
            <a:off x="5034748" y="2518507"/>
            <a:ext cx="308498" cy="2246049"/>
          </a:xfrm>
          <a:prstGeom prst="leftBrace">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81644E5-4E9F-442B-BECE-D5D0450138D3}"/>
                  </a:ext>
                </a:extLst>
              </p:cNvPr>
              <p:cNvSpPr txBox="1"/>
              <p:nvPr/>
            </p:nvSpPr>
            <p:spPr>
              <a:xfrm>
                <a:off x="4938228" y="3071685"/>
                <a:ext cx="4980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oMath>
                  </m:oMathPara>
                </a14:m>
                <a:endParaRPr lang="en-US" sz="2800" dirty="0"/>
              </a:p>
            </p:txBody>
          </p:sp>
        </mc:Choice>
        <mc:Fallback xmlns="">
          <p:sp>
            <p:nvSpPr>
              <p:cNvPr id="6" name="TextBox 5">
                <a:extLst>
                  <a:ext uri="{FF2B5EF4-FFF2-40B4-BE49-F238E27FC236}">
                    <a16:creationId xmlns:a16="http://schemas.microsoft.com/office/drawing/2014/main" id="{881644E5-4E9F-442B-BECE-D5D0450138D3}"/>
                  </a:ext>
                </a:extLst>
              </p:cNvPr>
              <p:cNvSpPr txBox="1">
                <a:spLocks noRot="1" noChangeAspect="1" noMove="1" noResize="1" noEditPoints="1" noAdjustHandles="1" noChangeArrowheads="1" noChangeShapeType="1" noTextEdit="1"/>
              </p:cNvSpPr>
              <p:nvPr/>
            </p:nvSpPr>
            <p:spPr>
              <a:xfrm>
                <a:off x="4938228" y="3071685"/>
                <a:ext cx="498021"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B79B77F-0856-48D1-B4CF-4C1221EED1C3}"/>
                  </a:ext>
                </a:extLst>
              </p:cNvPr>
              <p:cNvSpPr txBox="1"/>
              <p:nvPr/>
            </p:nvSpPr>
            <p:spPr>
              <a:xfrm>
                <a:off x="8387326" y="2964062"/>
                <a:ext cx="44294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m:t>
                      </m:r>
                    </m:oMath>
                  </m:oMathPara>
                </a14:m>
                <a:endParaRPr lang="en-US" sz="2800" dirty="0"/>
              </a:p>
            </p:txBody>
          </p:sp>
        </mc:Choice>
        <mc:Fallback xmlns="">
          <p:sp>
            <p:nvSpPr>
              <p:cNvPr id="7" name="TextBox 6">
                <a:extLst>
                  <a:ext uri="{FF2B5EF4-FFF2-40B4-BE49-F238E27FC236}">
                    <a16:creationId xmlns:a16="http://schemas.microsoft.com/office/drawing/2014/main" id="{CB79B77F-0856-48D1-B4CF-4C1221EED1C3}"/>
                  </a:ext>
                </a:extLst>
              </p:cNvPr>
              <p:cNvSpPr txBox="1">
                <a:spLocks noRot="1" noChangeAspect="1" noMove="1" noResize="1" noEditPoints="1" noAdjustHandles="1" noChangeArrowheads="1" noChangeShapeType="1" noTextEdit="1"/>
              </p:cNvSpPr>
              <p:nvPr/>
            </p:nvSpPr>
            <p:spPr>
              <a:xfrm>
                <a:off x="8387326" y="2964062"/>
                <a:ext cx="442942" cy="523220"/>
              </a:xfrm>
              <a:prstGeom prst="rect">
                <a:avLst/>
              </a:prstGeom>
              <a:blipFill>
                <a:blip r:embed="rId3"/>
                <a:stretch>
                  <a:fillRect/>
                </a:stretch>
              </a:blipFill>
            </p:spPr>
            <p:txBody>
              <a:bodyPr/>
              <a:lstStyle/>
              <a:p>
                <a:r>
                  <a:rPr lang="en-US">
                    <a:noFill/>
                  </a:rPr>
                  <a:t> </a:t>
                </a:r>
              </a:p>
            </p:txBody>
          </p:sp>
        </mc:Fallback>
      </mc:AlternateContent>
      <p:sp>
        <p:nvSpPr>
          <p:cNvPr id="8" name="Left Brace 7">
            <a:extLst>
              <a:ext uri="{FF2B5EF4-FFF2-40B4-BE49-F238E27FC236}">
                <a16:creationId xmlns:a16="http://schemas.microsoft.com/office/drawing/2014/main" id="{94687368-3CCA-411C-8C8C-15C0B2D7E1F3}"/>
              </a:ext>
            </a:extLst>
          </p:cNvPr>
          <p:cNvSpPr/>
          <p:nvPr/>
        </p:nvSpPr>
        <p:spPr>
          <a:xfrm rot="16200000">
            <a:off x="3667587" y="2988478"/>
            <a:ext cx="308499" cy="3559947"/>
          </a:xfrm>
          <a:prstGeom prst="lef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502A3CC-FA37-4059-903C-7850F6CED6FB}"/>
                  </a:ext>
                </a:extLst>
              </p:cNvPr>
              <p:cNvSpPr txBox="1"/>
              <p:nvPr/>
            </p:nvSpPr>
            <p:spPr>
              <a:xfrm>
                <a:off x="3598922" y="4922701"/>
                <a:ext cx="97270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oMath>
                  </m:oMathPara>
                </a14:m>
                <a:endParaRPr lang="en-US" sz="2800" dirty="0"/>
              </a:p>
            </p:txBody>
          </p:sp>
        </mc:Choice>
        <mc:Fallback xmlns="">
          <p:sp>
            <p:nvSpPr>
              <p:cNvPr id="9" name="TextBox 8">
                <a:extLst>
                  <a:ext uri="{FF2B5EF4-FFF2-40B4-BE49-F238E27FC236}">
                    <a16:creationId xmlns:a16="http://schemas.microsoft.com/office/drawing/2014/main" id="{B502A3CC-FA37-4059-903C-7850F6CED6FB}"/>
                  </a:ext>
                </a:extLst>
              </p:cNvPr>
              <p:cNvSpPr txBox="1">
                <a:spLocks noRot="1" noChangeAspect="1" noMove="1" noResize="1" noEditPoints="1" noAdjustHandles="1" noChangeArrowheads="1" noChangeShapeType="1" noTextEdit="1"/>
              </p:cNvSpPr>
              <p:nvPr/>
            </p:nvSpPr>
            <p:spPr>
              <a:xfrm>
                <a:off x="3598922" y="4922701"/>
                <a:ext cx="972702"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D555ECE-5EB2-471C-938A-A56F9A3797BC}"/>
                  </a:ext>
                </a:extLst>
              </p:cNvPr>
              <p:cNvSpPr txBox="1"/>
              <p:nvPr/>
            </p:nvSpPr>
            <p:spPr>
              <a:xfrm>
                <a:off x="6128683" y="4534683"/>
                <a:ext cx="5796379" cy="1868460"/>
              </a:xfrm>
              <a:prstGeom prst="rect">
                <a:avLst/>
              </a:prstGeom>
              <a:noFill/>
              <a:ln>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𝑥𝑃</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m:oMath xmlns:m="http://schemas.openxmlformats.org/officeDocument/2006/math">
                      <m:r>
                        <a:rPr lang="ar-EG" sz="2800" b="0" i="1" smtClean="0">
                          <a:latin typeface="Cambria Math" panose="02040503050406030204" pitchFamily="18" charset="0"/>
                        </a:rPr>
                        <m:t>ـــــــــــــــ</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oMath>
                  </m:oMathPara>
                </a14:m>
                <a:endParaRPr lang="en-US" sz="2800" dirty="0"/>
              </a:p>
              <a:p>
                <a:r>
                  <a:rPr lang="en-US" sz="2800" dirty="0"/>
                  <a:t>Universal instantiation </a:t>
                </a:r>
              </a:p>
            </p:txBody>
          </p:sp>
        </mc:Choice>
        <mc:Fallback xmlns="">
          <p:sp>
            <p:nvSpPr>
              <p:cNvPr id="10" name="TextBox 9">
                <a:extLst>
                  <a:ext uri="{FF2B5EF4-FFF2-40B4-BE49-F238E27FC236}">
                    <a16:creationId xmlns:a16="http://schemas.microsoft.com/office/drawing/2014/main" id="{FD555ECE-5EB2-471C-938A-A56F9A3797BC}"/>
                  </a:ext>
                </a:extLst>
              </p:cNvPr>
              <p:cNvSpPr txBox="1">
                <a:spLocks noRot="1" noChangeAspect="1" noMove="1" noResize="1" noEditPoints="1" noAdjustHandles="1" noChangeArrowheads="1" noChangeShapeType="1" noTextEdit="1"/>
              </p:cNvSpPr>
              <p:nvPr/>
            </p:nvSpPr>
            <p:spPr>
              <a:xfrm>
                <a:off x="6128683" y="4534683"/>
                <a:ext cx="5796379" cy="1868460"/>
              </a:xfrm>
              <a:prstGeom prst="rect">
                <a:avLst/>
              </a:prstGeom>
              <a:blipFill>
                <a:blip r:embed="rId5"/>
                <a:stretch>
                  <a:fillRect l="-1994" b="-8117"/>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ABAEBF-5F5C-442C-943A-CF5AD8230ECD}"/>
                  </a:ext>
                </a:extLst>
              </p:cNvPr>
              <p:cNvSpPr txBox="1"/>
              <p:nvPr/>
            </p:nvSpPr>
            <p:spPr>
              <a:xfrm>
                <a:off x="1907502" y="2964062"/>
                <a:ext cx="4680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oMath>
                  </m:oMathPara>
                </a14:m>
                <a:endParaRPr lang="en-US" sz="2800" dirty="0"/>
              </a:p>
            </p:txBody>
          </p:sp>
        </mc:Choice>
        <mc:Fallback xmlns="">
          <p:sp>
            <p:nvSpPr>
              <p:cNvPr id="11" name="TextBox 10">
                <a:extLst>
                  <a:ext uri="{FF2B5EF4-FFF2-40B4-BE49-F238E27FC236}">
                    <a16:creationId xmlns:a16="http://schemas.microsoft.com/office/drawing/2014/main" id="{99ABAEBF-5F5C-442C-943A-CF5AD8230ECD}"/>
                  </a:ext>
                </a:extLst>
              </p:cNvPr>
              <p:cNvSpPr txBox="1">
                <a:spLocks noRot="1" noChangeAspect="1" noMove="1" noResize="1" noEditPoints="1" noAdjustHandles="1" noChangeArrowheads="1" noChangeShapeType="1" noTextEdit="1"/>
              </p:cNvSpPr>
              <p:nvPr/>
            </p:nvSpPr>
            <p:spPr>
              <a:xfrm>
                <a:off x="1907502" y="2964062"/>
                <a:ext cx="468077" cy="523220"/>
              </a:xfrm>
              <a:prstGeom prst="rect">
                <a:avLst/>
              </a:prstGeom>
              <a:blipFill>
                <a:blip r:embed="rId6"/>
                <a:stretch>
                  <a:fillRect/>
                </a:stretch>
              </a:blipFill>
            </p:spPr>
            <p:txBody>
              <a:bodyPr/>
              <a:lstStyle/>
              <a:p>
                <a:r>
                  <a:rPr lang="en-US">
                    <a:noFill/>
                  </a:rPr>
                  <a:t> </a:t>
                </a:r>
              </a:p>
            </p:txBody>
          </p:sp>
        </mc:Fallback>
      </mc:AlternateContent>
      <p:sp>
        <p:nvSpPr>
          <p:cNvPr id="12" name="Left Brace 11">
            <a:extLst>
              <a:ext uri="{FF2B5EF4-FFF2-40B4-BE49-F238E27FC236}">
                <a16:creationId xmlns:a16="http://schemas.microsoft.com/office/drawing/2014/main" id="{CB097C9D-3551-4B07-9A27-CE78500C6CD4}"/>
              </a:ext>
            </a:extLst>
          </p:cNvPr>
          <p:cNvSpPr/>
          <p:nvPr/>
        </p:nvSpPr>
        <p:spPr>
          <a:xfrm rot="5400000">
            <a:off x="8525302" y="1445939"/>
            <a:ext cx="308499" cy="4391186"/>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465102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15. For each of these arguments determine whether the argument is correct or incorrect and explain why.</a:t>
            </a:r>
          </a:p>
          <a:p>
            <a:pPr marL="0" indent="0">
              <a:buNone/>
            </a:pPr>
            <a:endParaRPr lang="en-GB" dirty="0"/>
          </a:p>
          <a:p>
            <a:pPr marL="0" indent="0">
              <a:buNone/>
            </a:pPr>
            <a:endParaRPr lang="en-GB" dirty="0"/>
          </a:p>
          <a:p>
            <a:pPr marL="0" indent="0">
              <a:buNone/>
            </a:pPr>
            <a:r>
              <a:rPr lang="en-GB" u="sng" dirty="0"/>
              <a:t>All</a:t>
            </a:r>
            <a:r>
              <a:rPr lang="en-GB" dirty="0"/>
              <a:t> parrots like fruit. My pet bird </a:t>
            </a:r>
            <a:r>
              <a:rPr lang="en-GB" u="sng" dirty="0"/>
              <a:t>is not a parrot</a:t>
            </a:r>
            <a:r>
              <a:rPr lang="en-GB" dirty="0"/>
              <a:t>. Therefore, my pet bird does not like fruit.</a:t>
            </a:r>
          </a:p>
        </p:txBody>
      </p:sp>
      <p:sp>
        <p:nvSpPr>
          <p:cNvPr id="4" name="Left Brace 3">
            <a:extLst>
              <a:ext uri="{FF2B5EF4-FFF2-40B4-BE49-F238E27FC236}">
                <a16:creationId xmlns:a16="http://schemas.microsoft.com/office/drawing/2014/main" id="{616E0D9C-3C73-484F-8939-46FDBE76F156}"/>
              </a:ext>
            </a:extLst>
          </p:cNvPr>
          <p:cNvSpPr/>
          <p:nvPr/>
        </p:nvSpPr>
        <p:spPr>
          <a:xfrm rot="5400000">
            <a:off x="1008726" y="2938270"/>
            <a:ext cx="308498" cy="1367160"/>
          </a:xfrm>
          <a:prstGeom prst="lef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4A6254E-2877-4DEA-A3F1-F5759F349971}"/>
                  </a:ext>
                </a:extLst>
              </p:cNvPr>
              <p:cNvSpPr txBox="1"/>
              <p:nvPr/>
            </p:nvSpPr>
            <p:spPr>
              <a:xfrm>
                <a:off x="554134" y="3051007"/>
                <a:ext cx="141461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𝑥𝑃</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m:oMathPara>
                </a14:m>
                <a:endParaRPr lang="en-US" sz="2800" dirty="0"/>
              </a:p>
            </p:txBody>
          </p:sp>
        </mc:Choice>
        <mc:Fallback xmlns="">
          <p:sp>
            <p:nvSpPr>
              <p:cNvPr id="5" name="TextBox 4">
                <a:extLst>
                  <a:ext uri="{FF2B5EF4-FFF2-40B4-BE49-F238E27FC236}">
                    <a16:creationId xmlns:a16="http://schemas.microsoft.com/office/drawing/2014/main" id="{F4A6254E-2877-4DEA-A3F1-F5759F349971}"/>
                  </a:ext>
                </a:extLst>
              </p:cNvPr>
              <p:cNvSpPr txBox="1">
                <a:spLocks noRot="1" noChangeAspect="1" noMove="1" noResize="1" noEditPoints="1" noAdjustHandles="1" noChangeArrowheads="1" noChangeShapeType="1" noTextEdit="1"/>
              </p:cNvSpPr>
              <p:nvPr/>
            </p:nvSpPr>
            <p:spPr>
              <a:xfrm>
                <a:off x="554134" y="3051007"/>
                <a:ext cx="1414618" cy="523220"/>
              </a:xfrm>
              <a:prstGeom prst="rect">
                <a:avLst/>
              </a:prstGeom>
              <a:blipFill>
                <a:blip r:embed="rId2"/>
                <a:stretch>
                  <a:fillRect/>
                </a:stretch>
              </a:blipFill>
            </p:spPr>
            <p:txBody>
              <a:bodyPr/>
              <a:lstStyle/>
              <a:p>
                <a:r>
                  <a:rPr lang="en-US">
                    <a:noFill/>
                  </a:rPr>
                  <a:t> </a:t>
                </a:r>
              </a:p>
            </p:txBody>
          </p:sp>
        </mc:Fallback>
      </mc:AlternateContent>
      <p:sp>
        <p:nvSpPr>
          <p:cNvPr id="6" name="Left Brace 5">
            <a:extLst>
              <a:ext uri="{FF2B5EF4-FFF2-40B4-BE49-F238E27FC236}">
                <a16:creationId xmlns:a16="http://schemas.microsoft.com/office/drawing/2014/main" id="{62307817-DFB1-4158-9A70-BCC6B2051214}"/>
              </a:ext>
            </a:extLst>
          </p:cNvPr>
          <p:cNvSpPr/>
          <p:nvPr/>
        </p:nvSpPr>
        <p:spPr>
          <a:xfrm rot="5400000">
            <a:off x="2453654" y="2994067"/>
            <a:ext cx="308498" cy="1255566"/>
          </a:xfrm>
          <a:prstGeom prst="leftBrace">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A60041D-519B-40FB-B394-A5E07669DB28}"/>
                  </a:ext>
                </a:extLst>
              </p:cNvPr>
              <p:cNvSpPr txBox="1"/>
              <p:nvPr/>
            </p:nvSpPr>
            <p:spPr>
              <a:xfrm>
                <a:off x="2383756" y="3052004"/>
                <a:ext cx="464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m:t>
                      </m:r>
                    </m:oMath>
                  </m:oMathPara>
                </a14:m>
                <a:endParaRPr lang="en-US" sz="2800" dirty="0"/>
              </a:p>
            </p:txBody>
          </p:sp>
        </mc:Choice>
        <mc:Fallback xmlns="">
          <p:sp>
            <p:nvSpPr>
              <p:cNvPr id="7" name="TextBox 6">
                <a:extLst>
                  <a:ext uri="{FF2B5EF4-FFF2-40B4-BE49-F238E27FC236}">
                    <a16:creationId xmlns:a16="http://schemas.microsoft.com/office/drawing/2014/main" id="{4A60041D-519B-40FB-B394-A5E07669DB28}"/>
                  </a:ext>
                </a:extLst>
              </p:cNvPr>
              <p:cNvSpPr txBox="1">
                <a:spLocks noRot="1" noChangeAspect="1" noMove="1" noResize="1" noEditPoints="1" noAdjustHandles="1" noChangeArrowheads="1" noChangeShapeType="1" noTextEdit="1"/>
              </p:cNvSpPr>
              <p:nvPr/>
            </p:nvSpPr>
            <p:spPr>
              <a:xfrm>
                <a:off x="2383756" y="3052004"/>
                <a:ext cx="464551" cy="523220"/>
              </a:xfrm>
              <a:prstGeom prst="rect">
                <a:avLst/>
              </a:prstGeom>
              <a:blipFill>
                <a:blip r:embed="rId3"/>
                <a:stretch>
                  <a:fillRect/>
                </a:stretch>
              </a:blipFill>
            </p:spPr>
            <p:txBody>
              <a:bodyPr/>
              <a:lstStyle/>
              <a:p>
                <a:r>
                  <a:rPr lang="en-US">
                    <a:noFill/>
                  </a:rPr>
                  <a:t> </a:t>
                </a:r>
              </a:p>
            </p:txBody>
          </p:sp>
        </mc:Fallback>
      </mc:AlternateContent>
      <p:sp>
        <p:nvSpPr>
          <p:cNvPr id="8" name="Left Brace 7">
            <a:extLst>
              <a:ext uri="{FF2B5EF4-FFF2-40B4-BE49-F238E27FC236}">
                <a16:creationId xmlns:a16="http://schemas.microsoft.com/office/drawing/2014/main" id="{9E02AEE8-4F4B-40D9-BB31-60C37F9AABAA}"/>
              </a:ext>
            </a:extLst>
          </p:cNvPr>
          <p:cNvSpPr/>
          <p:nvPr/>
        </p:nvSpPr>
        <p:spPr>
          <a:xfrm rot="5400000">
            <a:off x="4047196" y="2789656"/>
            <a:ext cx="308498" cy="1664388"/>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F9FA502-7256-4251-9844-ACC077493902}"/>
                  </a:ext>
                </a:extLst>
              </p:cNvPr>
              <p:cNvSpPr txBox="1"/>
              <p:nvPr/>
            </p:nvSpPr>
            <p:spPr>
              <a:xfrm>
                <a:off x="3969169" y="3051007"/>
                <a:ext cx="44294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m:t>
                      </m:r>
                    </m:oMath>
                  </m:oMathPara>
                </a14:m>
                <a:endParaRPr lang="en-US" sz="2800" dirty="0"/>
              </a:p>
            </p:txBody>
          </p:sp>
        </mc:Choice>
        <mc:Fallback xmlns="">
          <p:sp>
            <p:nvSpPr>
              <p:cNvPr id="9" name="TextBox 8">
                <a:extLst>
                  <a:ext uri="{FF2B5EF4-FFF2-40B4-BE49-F238E27FC236}">
                    <a16:creationId xmlns:a16="http://schemas.microsoft.com/office/drawing/2014/main" id="{8F9FA502-7256-4251-9844-ACC077493902}"/>
                  </a:ext>
                </a:extLst>
              </p:cNvPr>
              <p:cNvSpPr txBox="1">
                <a:spLocks noRot="1" noChangeAspect="1" noMove="1" noResize="1" noEditPoints="1" noAdjustHandles="1" noChangeArrowheads="1" noChangeShapeType="1" noTextEdit="1"/>
              </p:cNvSpPr>
              <p:nvPr/>
            </p:nvSpPr>
            <p:spPr>
              <a:xfrm>
                <a:off x="3969169" y="3051007"/>
                <a:ext cx="442942" cy="523220"/>
              </a:xfrm>
              <a:prstGeom prst="rect">
                <a:avLst/>
              </a:prstGeom>
              <a:blipFill>
                <a:blip r:embed="rId4"/>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07E74B79-B7E4-426A-8485-129B015E19C1}"/>
              </a:ext>
            </a:extLst>
          </p:cNvPr>
          <p:cNvSpPr/>
          <p:nvPr/>
        </p:nvSpPr>
        <p:spPr>
          <a:xfrm rot="5400000">
            <a:off x="10010676" y="2539601"/>
            <a:ext cx="308498" cy="2377750"/>
          </a:xfrm>
          <a:prstGeom prst="lef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Left Brace 10">
            <a:extLst>
              <a:ext uri="{FF2B5EF4-FFF2-40B4-BE49-F238E27FC236}">
                <a16:creationId xmlns:a16="http://schemas.microsoft.com/office/drawing/2014/main" id="{35C801C6-9EEA-4085-A840-DFD7BA48B5BD}"/>
              </a:ext>
            </a:extLst>
          </p:cNvPr>
          <p:cNvSpPr/>
          <p:nvPr/>
        </p:nvSpPr>
        <p:spPr>
          <a:xfrm rot="16200000">
            <a:off x="1212488" y="3790215"/>
            <a:ext cx="308498" cy="1774683"/>
          </a:xfrm>
          <a:prstGeom prst="lef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6A0133A-9258-41FE-9DE9-0A9733BEF92D}"/>
                  </a:ext>
                </a:extLst>
              </p:cNvPr>
              <p:cNvSpPr txBox="1"/>
              <p:nvPr/>
            </p:nvSpPr>
            <p:spPr>
              <a:xfrm>
                <a:off x="9902473" y="3051007"/>
                <a:ext cx="120693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𝐿</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oMath>
                  </m:oMathPara>
                </a14:m>
                <a:endParaRPr lang="en-US" sz="2800" dirty="0"/>
              </a:p>
            </p:txBody>
          </p:sp>
        </mc:Choice>
        <mc:Fallback xmlns="">
          <p:sp>
            <p:nvSpPr>
              <p:cNvPr id="12" name="TextBox 11">
                <a:extLst>
                  <a:ext uri="{FF2B5EF4-FFF2-40B4-BE49-F238E27FC236}">
                    <a16:creationId xmlns:a16="http://schemas.microsoft.com/office/drawing/2014/main" id="{56A0133A-9258-41FE-9DE9-0A9733BEF92D}"/>
                  </a:ext>
                </a:extLst>
              </p:cNvPr>
              <p:cNvSpPr txBox="1">
                <a:spLocks noRot="1" noChangeAspect="1" noMove="1" noResize="1" noEditPoints="1" noAdjustHandles="1" noChangeArrowheads="1" noChangeShapeType="1" noTextEdit="1"/>
              </p:cNvSpPr>
              <p:nvPr/>
            </p:nvSpPr>
            <p:spPr>
              <a:xfrm>
                <a:off x="9902473" y="3051007"/>
                <a:ext cx="1206933"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FABFC7C-98E8-43F9-9451-1988A41B6427}"/>
                  </a:ext>
                </a:extLst>
              </p:cNvPr>
              <p:cNvSpPr txBox="1"/>
              <p:nvPr/>
            </p:nvSpPr>
            <p:spPr>
              <a:xfrm>
                <a:off x="2530135" y="4673195"/>
                <a:ext cx="9519821" cy="2031582"/>
              </a:xfrm>
              <a:prstGeom prst="rect">
                <a:avLst/>
              </a:prstGeom>
              <a:noFill/>
              <a:ln>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e>
                      </m:d>
                    </m:oMath>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oMath>
                    <m:oMath xmlns:m="http://schemas.openxmlformats.org/officeDocument/2006/math">
                      <m:r>
                        <a:rPr lang="ar-EG" sz="2400" b="0" i="1" smtClean="0">
                          <a:latin typeface="Cambria Math" panose="02040503050406030204" pitchFamily="18" charset="0"/>
                        </a:rPr>
                        <m:t>ـــــــــــــــــــــــــــــــــــــ</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ar-EG" sz="2400" b="0" i="1" smtClean="0">
                          <a:latin typeface="Cambria Math" panose="02040503050406030204" pitchFamily="18" charset="0"/>
                        </a:rPr>
                        <m:t>¬</m:t>
                      </m:r>
                      <m:r>
                        <m:rPr>
                          <m:sty m:val="p"/>
                        </m:rPr>
                        <a:rPr lang="en-US" sz="2400" b="0" i="1" smtClean="0">
                          <a:latin typeface="Cambria Math" panose="02040503050406030204" pitchFamily="18" charset="0"/>
                        </a:rPr>
                        <m:t>L</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oMath>
                  </m:oMathPara>
                </a14:m>
                <a:endParaRPr lang="en-US" sz="2400" dirty="0"/>
              </a:p>
              <a:p>
                <a:r>
                  <a:rPr lang="en-US" sz="2400" dirty="0"/>
                  <a:t>Invalid argument, fallacy of denying the hypothesis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𝑝</m:t>
                    </m:r>
                    <m:r>
                      <a:rPr lang="en-US" sz="2400" i="1" dirty="0" smtClean="0">
                        <a:latin typeface="Cambria Math" panose="02040503050406030204" pitchFamily="18" charset="0"/>
                      </a:rPr>
                      <m:t> → </m:t>
                    </m:r>
                    <m:r>
                      <a:rPr lang="en-US" sz="2400" i="1" dirty="0" smtClean="0">
                        <a:latin typeface="Cambria Math" panose="02040503050406030204" pitchFamily="18" charset="0"/>
                      </a:rPr>
                      <m:t>𝑞</m:t>
                    </m:r>
                    <m:r>
                      <a:rPr lang="en-US" sz="2400" i="1" dirty="0" smtClean="0">
                        <a:latin typeface="Cambria Math" panose="02040503050406030204" pitchFamily="18" charset="0"/>
                      </a:rPr>
                      <m:t>)∧¬</m:t>
                    </m:r>
                    <m:r>
                      <a:rPr lang="en-US" sz="2400" i="1" dirty="0" smtClean="0">
                        <a:latin typeface="Cambria Math" panose="02040503050406030204" pitchFamily="18" charset="0"/>
                      </a:rPr>
                      <m:t>𝑝</m:t>
                    </m:r>
                    <m:r>
                      <a:rPr lang="en-US" sz="2400" i="1" dirty="0" smtClean="0">
                        <a:latin typeface="Cambria Math" panose="02040503050406030204" pitchFamily="18" charset="0"/>
                      </a:rPr>
                      <m:t>)→¬</m:t>
                    </m:r>
                    <m:r>
                      <a:rPr lang="en-US" sz="2400" i="1" dirty="0" smtClean="0">
                        <a:latin typeface="Cambria Math" panose="02040503050406030204" pitchFamily="18" charset="0"/>
                      </a:rPr>
                      <m:t>𝑞</m:t>
                    </m:r>
                  </m:oMath>
                </a14:m>
                <a:endParaRPr lang="en-US" sz="2400" dirty="0"/>
              </a:p>
            </p:txBody>
          </p:sp>
        </mc:Choice>
        <mc:Fallback xmlns="">
          <p:sp>
            <p:nvSpPr>
              <p:cNvPr id="13" name="TextBox 12">
                <a:extLst>
                  <a:ext uri="{FF2B5EF4-FFF2-40B4-BE49-F238E27FC236}">
                    <a16:creationId xmlns:a16="http://schemas.microsoft.com/office/drawing/2014/main" id="{CFABFC7C-98E8-43F9-9451-1988A41B6427}"/>
                  </a:ext>
                </a:extLst>
              </p:cNvPr>
              <p:cNvSpPr txBox="1">
                <a:spLocks noRot="1" noChangeAspect="1" noMove="1" noResize="1" noEditPoints="1" noAdjustHandles="1" noChangeArrowheads="1" noChangeShapeType="1" noTextEdit="1"/>
              </p:cNvSpPr>
              <p:nvPr/>
            </p:nvSpPr>
            <p:spPr>
              <a:xfrm>
                <a:off x="2530135" y="4673195"/>
                <a:ext cx="9519821" cy="2031582"/>
              </a:xfrm>
              <a:prstGeom prst="rect">
                <a:avLst/>
              </a:prstGeom>
              <a:blipFill>
                <a:blip r:embed="rId6"/>
                <a:stretch>
                  <a:fillRect l="-895" b="-5672"/>
                </a:stretch>
              </a:blipFill>
              <a:ln>
                <a:solidFill>
                  <a:schemeClr val="accent2"/>
                </a:solidFill>
              </a:ln>
            </p:spPr>
            <p:txBody>
              <a:bodyPr/>
              <a:lstStyle/>
              <a:p>
                <a:r>
                  <a:rPr lang="en-US">
                    <a:noFill/>
                  </a:rPr>
                  <a:t> </a:t>
                </a:r>
              </a:p>
            </p:txBody>
          </p:sp>
        </mc:Fallback>
      </mc:AlternateContent>
      <p:sp>
        <p:nvSpPr>
          <p:cNvPr id="14" name="Left Brace 13">
            <a:extLst>
              <a:ext uri="{FF2B5EF4-FFF2-40B4-BE49-F238E27FC236}">
                <a16:creationId xmlns:a16="http://schemas.microsoft.com/office/drawing/2014/main" id="{40DDA5D0-5926-4E6F-BCBA-CFAEAB73D262}"/>
              </a:ext>
            </a:extLst>
          </p:cNvPr>
          <p:cNvSpPr/>
          <p:nvPr/>
        </p:nvSpPr>
        <p:spPr>
          <a:xfrm rot="5400000">
            <a:off x="6005610" y="2623346"/>
            <a:ext cx="308498" cy="199700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ECE07F-DE63-491C-A7C7-C70561C6F182}"/>
                  </a:ext>
                </a:extLst>
              </p:cNvPr>
              <p:cNvSpPr txBox="1"/>
              <p:nvPr/>
            </p:nvSpPr>
            <p:spPr>
              <a:xfrm>
                <a:off x="5374009" y="3051007"/>
                <a:ext cx="12655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m:oMathPara>
                </a14:m>
                <a:endParaRPr lang="en-US" sz="2800" dirty="0"/>
              </a:p>
            </p:txBody>
          </p:sp>
        </mc:Choice>
        <mc:Fallback xmlns="">
          <p:sp>
            <p:nvSpPr>
              <p:cNvPr id="15" name="TextBox 14">
                <a:extLst>
                  <a:ext uri="{FF2B5EF4-FFF2-40B4-BE49-F238E27FC236}">
                    <a16:creationId xmlns:a16="http://schemas.microsoft.com/office/drawing/2014/main" id="{8BECE07F-DE63-491C-A7C7-C70561C6F182}"/>
                  </a:ext>
                </a:extLst>
              </p:cNvPr>
              <p:cNvSpPr txBox="1">
                <a:spLocks noRot="1" noChangeAspect="1" noMove="1" noResize="1" noEditPoints="1" noAdjustHandles="1" noChangeArrowheads="1" noChangeShapeType="1" noTextEdit="1"/>
              </p:cNvSpPr>
              <p:nvPr/>
            </p:nvSpPr>
            <p:spPr>
              <a:xfrm>
                <a:off x="5374009" y="3051007"/>
                <a:ext cx="1265538"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97922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19. Determine whether each of these arguments is valid. If an</a:t>
                </a:r>
                <a:r>
                  <a:rPr lang="ar-EG" dirty="0"/>
                  <a:t> </a:t>
                </a:r>
                <a:r>
                  <a:rPr lang="en-GB" dirty="0"/>
                  <a:t>argument is correct, what rule of inference is being used?</a:t>
                </a:r>
                <a:r>
                  <a:rPr lang="ar-EG" dirty="0"/>
                  <a:t> </a:t>
                </a:r>
                <a:r>
                  <a:rPr lang="en-GB" dirty="0"/>
                  <a:t>If it is not, what logical error occurs?</a:t>
                </a:r>
              </a:p>
              <a:p>
                <a:pPr marL="0" indent="0">
                  <a:buNone/>
                </a:pPr>
                <a:r>
                  <a:rPr lang="en-GB" dirty="0"/>
                  <a:t>a) If </a:t>
                </a:r>
                <a14:m>
                  <m:oMath xmlns:m="http://schemas.openxmlformats.org/officeDocument/2006/math">
                    <m:r>
                      <a:rPr lang="en-GB" i="1" dirty="0" smtClean="0">
                        <a:latin typeface="Cambria Math" panose="02040503050406030204" pitchFamily="18" charset="0"/>
                      </a:rPr>
                      <m:t>𝑛</m:t>
                    </m:r>
                  </m:oMath>
                </a14:m>
                <a:r>
                  <a:rPr lang="en-GB" dirty="0"/>
                  <a:t> is a real number such that </a:t>
                </a:r>
                <a14:m>
                  <m:oMath xmlns:m="http://schemas.openxmlformats.org/officeDocument/2006/math">
                    <m:r>
                      <a:rPr lang="en-GB" i="1" dirty="0" smtClean="0">
                        <a:latin typeface="Cambria Math" panose="02040503050406030204" pitchFamily="18" charset="0"/>
                      </a:rPr>
                      <m:t>𝑛</m:t>
                    </m:r>
                    <m:r>
                      <a:rPr lang="en-GB" i="1" dirty="0" smtClean="0">
                        <a:latin typeface="Cambria Math" panose="02040503050406030204" pitchFamily="18" charset="0"/>
                      </a:rPr>
                      <m:t> &gt; </m:t>
                    </m:r>
                    <m:r>
                      <a:rPr lang="en-GB" i="1" dirty="0" smtClean="0">
                        <a:latin typeface="Cambria Math" panose="02040503050406030204" pitchFamily="18" charset="0"/>
                      </a:rPr>
                      <m:t>1</m:t>
                    </m:r>
                  </m:oMath>
                </a14:m>
                <a:r>
                  <a:rPr lang="en-GB" dirty="0"/>
                  <a:t>, then </a:t>
                </a:r>
                <a14:m>
                  <m:oMath xmlns:m="http://schemas.openxmlformats.org/officeDocument/2006/math">
                    <m:sSup>
                      <m:sSupPr>
                        <m:ctrlPr>
                          <a:rPr lang="ar-EG" b="0" i="1" dirty="0" smtClean="0">
                            <a:latin typeface="Cambria Math" panose="02040503050406030204" pitchFamily="18" charset="0"/>
                          </a:rPr>
                        </m:ctrlPr>
                      </m:sSupPr>
                      <m:e>
                        <m:r>
                          <a:rPr lang="en-GB" i="1" dirty="0" smtClean="0">
                            <a:latin typeface="Cambria Math" panose="02040503050406030204" pitchFamily="18" charset="0"/>
                          </a:rPr>
                          <m:t>𝑛</m:t>
                        </m:r>
                      </m:e>
                      <m:sup>
                        <m:r>
                          <a:rPr lang="en-GB" i="1" dirty="0" smtClean="0">
                            <a:latin typeface="Cambria Math" panose="02040503050406030204" pitchFamily="18" charset="0"/>
                          </a:rPr>
                          <m:t>2</m:t>
                        </m:r>
                      </m:sup>
                    </m:sSup>
                    <m:r>
                      <a:rPr lang="en-GB" i="1" dirty="0" smtClean="0">
                        <a:latin typeface="Cambria Math" panose="02040503050406030204" pitchFamily="18" charset="0"/>
                      </a:rPr>
                      <m:t> &gt; </m:t>
                    </m:r>
                    <m:r>
                      <a:rPr lang="en-GB" i="1" dirty="0" smtClean="0">
                        <a:latin typeface="Cambria Math" panose="02040503050406030204" pitchFamily="18" charset="0"/>
                      </a:rPr>
                      <m:t>1</m:t>
                    </m:r>
                  </m:oMath>
                </a14:m>
                <a:r>
                  <a:rPr lang="en-GB" dirty="0"/>
                  <a:t>.</a:t>
                </a:r>
                <a:r>
                  <a:rPr lang="ar-EG" dirty="0"/>
                  <a:t> </a:t>
                </a:r>
                <a:r>
                  <a:rPr lang="en-GB" dirty="0"/>
                  <a:t>Suppose that</a:t>
                </a:r>
                <a:r>
                  <a:rPr lang="ar-EG" dirty="0"/>
                  <a:t>         </a:t>
                </a:r>
                <a14:m>
                  <m:oMath xmlns:m="http://schemas.openxmlformats.org/officeDocument/2006/math">
                    <m:sSup>
                      <m:sSupPr>
                        <m:ctrlPr>
                          <a:rPr lang="ar-EG" b="0" i="1" dirty="0" smtClean="0">
                            <a:latin typeface="Cambria Math" panose="02040503050406030204" pitchFamily="18" charset="0"/>
                          </a:rPr>
                        </m:ctrlPr>
                      </m:sSupPr>
                      <m:e>
                        <m:r>
                          <a:rPr lang="en-GB" i="1" dirty="0" smtClean="0">
                            <a:latin typeface="Cambria Math" panose="02040503050406030204" pitchFamily="18" charset="0"/>
                          </a:rPr>
                          <m:t>𝑛</m:t>
                        </m:r>
                      </m:e>
                      <m:sup>
                        <m:r>
                          <a:rPr lang="en-GB" i="1" dirty="0" smtClean="0">
                            <a:latin typeface="Cambria Math" panose="02040503050406030204" pitchFamily="18" charset="0"/>
                          </a:rPr>
                          <m:t>2</m:t>
                        </m:r>
                      </m:sup>
                    </m:sSup>
                    <m:r>
                      <a:rPr lang="en-GB" i="1" dirty="0" smtClean="0">
                        <a:latin typeface="Cambria Math" panose="02040503050406030204" pitchFamily="18" charset="0"/>
                      </a:rPr>
                      <m:t> &gt; </m:t>
                    </m:r>
                    <m:r>
                      <a:rPr lang="en-GB" i="1" dirty="0" smtClean="0">
                        <a:latin typeface="Cambria Math" panose="02040503050406030204" pitchFamily="18" charset="0"/>
                      </a:rPr>
                      <m:t>1</m:t>
                    </m:r>
                  </m:oMath>
                </a14:m>
                <a:r>
                  <a:rPr lang="en-GB" dirty="0"/>
                  <a:t>. Then </a:t>
                </a:r>
                <a14:m>
                  <m:oMath xmlns:m="http://schemas.openxmlformats.org/officeDocument/2006/math">
                    <m:r>
                      <a:rPr lang="en-GB" i="1" dirty="0" smtClean="0">
                        <a:latin typeface="Cambria Math" panose="02040503050406030204" pitchFamily="18" charset="0"/>
                      </a:rPr>
                      <m:t>𝑛</m:t>
                    </m:r>
                    <m:r>
                      <a:rPr lang="en-GB" i="1" dirty="0" smtClean="0">
                        <a:latin typeface="Cambria Math" panose="02040503050406030204" pitchFamily="18" charset="0"/>
                      </a:rPr>
                      <m:t> &gt; </m:t>
                    </m:r>
                    <m:r>
                      <a:rPr lang="en-GB" i="1" dirty="0" smtClean="0">
                        <a:latin typeface="Cambria Math" panose="02040503050406030204" pitchFamily="18" charset="0"/>
                      </a:rPr>
                      <m:t>1</m:t>
                    </m:r>
                  </m:oMath>
                </a14:m>
                <a:r>
                  <a:rPr lang="en-GB" dirty="0"/>
                  <a:t>.</a:t>
                </a:r>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1113" t="-2805"/>
                </a:stretch>
              </a:blipFill>
            </p:spPr>
            <p:txBody>
              <a:bodyPr/>
              <a:lstStyle/>
              <a:p>
                <a:r>
                  <a:rPr lang="en-US">
                    <a:noFill/>
                  </a:rPr>
                  <a:t> </a:t>
                </a:r>
              </a:p>
            </p:txBody>
          </p:sp>
        </mc:Fallback>
      </mc:AlternateContent>
    </p:spTree>
    <p:extLst>
      <p:ext uri="{BB962C8B-B14F-4D97-AF65-F5344CB8AC3E}">
        <p14:creationId xmlns:p14="http://schemas.microsoft.com/office/powerpoint/2010/main" val="3708035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19. Determine whether each of these arguments is valid. If an</a:t>
                </a:r>
                <a:r>
                  <a:rPr lang="ar-EG" dirty="0"/>
                  <a:t> </a:t>
                </a:r>
                <a:r>
                  <a:rPr lang="en-GB" dirty="0"/>
                  <a:t>argument is correct, what rule of inference is being used?</a:t>
                </a:r>
                <a:r>
                  <a:rPr lang="ar-EG" dirty="0"/>
                  <a:t> </a:t>
                </a:r>
                <a:r>
                  <a:rPr lang="en-GB" dirty="0"/>
                  <a:t>If it is not, what logical error occurs?</a:t>
                </a:r>
              </a:p>
              <a:p>
                <a:pPr marL="0" indent="0">
                  <a:buNone/>
                </a:pPr>
                <a:r>
                  <a:rPr lang="en-GB" dirty="0"/>
                  <a:t>a) If </a:t>
                </a:r>
                <a14:m>
                  <m:oMath xmlns:m="http://schemas.openxmlformats.org/officeDocument/2006/math">
                    <m:r>
                      <a:rPr lang="en-GB" i="1" dirty="0" smtClean="0">
                        <a:latin typeface="Cambria Math" panose="02040503050406030204" pitchFamily="18" charset="0"/>
                      </a:rPr>
                      <m:t>𝑛</m:t>
                    </m:r>
                  </m:oMath>
                </a14:m>
                <a:r>
                  <a:rPr lang="en-GB" dirty="0"/>
                  <a:t> is a real number such that </a:t>
                </a:r>
                <a14:m>
                  <m:oMath xmlns:m="http://schemas.openxmlformats.org/officeDocument/2006/math">
                    <m:r>
                      <a:rPr lang="en-GB" i="1" dirty="0" smtClean="0">
                        <a:latin typeface="Cambria Math" panose="02040503050406030204" pitchFamily="18" charset="0"/>
                      </a:rPr>
                      <m:t>𝑛</m:t>
                    </m:r>
                    <m:r>
                      <a:rPr lang="en-GB" i="1" dirty="0" smtClean="0">
                        <a:latin typeface="Cambria Math" panose="02040503050406030204" pitchFamily="18" charset="0"/>
                      </a:rPr>
                      <m:t> &gt; </m:t>
                    </m:r>
                    <m:r>
                      <a:rPr lang="en-GB" i="1" dirty="0" smtClean="0">
                        <a:latin typeface="Cambria Math" panose="02040503050406030204" pitchFamily="18" charset="0"/>
                      </a:rPr>
                      <m:t>1</m:t>
                    </m:r>
                  </m:oMath>
                </a14:m>
                <a:r>
                  <a:rPr lang="en-GB" dirty="0"/>
                  <a:t>, then </a:t>
                </a:r>
                <a14:m>
                  <m:oMath xmlns:m="http://schemas.openxmlformats.org/officeDocument/2006/math">
                    <m:sSup>
                      <m:sSupPr>
                        <m:ctrlPr>
                          <a:rPr lang="ar-EG" b="0" i="1" dirty="0" smtClean="0">
                            <a:latin typeface="Cambria Math" panose="02040503050406030204" pitchFamily="18" charset="0"/>
                          </a:rPr>
                        </m:ctrlPr>
                      </m:sSupPr>
                      <m:e>
                        <m:r>
                          <a:rPr lang="en-GB" i="1" dirty="0" smtClean="0">
                            <a:latin typeface="Cambria Math" panose="02040503050406030204" pitchFamily="18" charset="0"/>
                          </a:rPr>
                          <m:t>𝑛</m:t>
                        </m:r>
                      </m:e>
                      <m:sup>
                        <m:r>
                          <a:rPr lang="en-GB" i="1" dirty="0" smtClean="0">
                            <a:latin typeface="Cambria Math" panose="02040503050406030204" pitchFamily="18" charset="0"/>
                          </a:rPr>
                          <m:t>2</m:t>
                        </m:r>
                      </m:sup>
                    </m:sSup>
                    <m:r>
                      <a:rPr lang="en-GB" i="1" dirty="0" smtClean="0">
                        <a:latin typeface="Cambria Math" panose="02040503050406030204" pitchFamily="18" charset="0"/>
                      </a:rPr>
                      <m:t> &gt; </m:t>
                    </m:r>
                    <m:r>
                      <a:rPr lang="en-GB" i="1" dirty="0" smtClean="0">
                        <a:latin typeface="Cambria Math" panose="02040503050406030204" pitchFamily="18" charset="0"/>
                      </a:rPr>
                      <m:t>1</m:t>
                    </m:r>
                  </m:oMath>
                </a14:m>
                <a:r>
                  <a:rPr lang="en-GB" dirty="0"/>
                  <a:t>.</a:t>
                </a:r>
                <a:r>
                  <a:rPr lang="ar-EG" dirty="0"/>
                  <a:t> </a:t>
                </a:r>
                <a:r>
                  <a:rPr lang="en-GB" dirty="0"/>
                  <a:t>Suppose that</a:t>
                </a:r>
                <a:r>
                  <a:rPr lang="ar-EG" dirty="0"/>
                  <a:t>         </a:t>
                </a:r>
                <a14:m>
                  <m:oMath xmlns:m="http://schemas.openxmlformats.org/officeDocument/2006/math">
                    <m:sSup>
                      <m:sSupPr>
                        <m:ctrlPr>
                          <a:rPr lang="ar-EG" b="0" i="1" dirty="0" smtClean="0">
                            <a:latin typeface="Cambria Math" panose="02040503050406030204" pitchFamily="18" charset="0"/>
                          </a:rPr>
                        </m:ctrlPr>
                      </m:sSupPr>
                      <m:e>
                        <m:r>
                          <a:rPr lang="en-GB" i="1" dirty="0" smtClean="0">
                            <a:latin typeface="Cambria Math" panose="02040503050406030204" pitchFamily="18" charset="0"/>
                          </a:rPr>
                          <m:t>𝑛</m:t>
                        </m:r>
                      </m:e>
                      <m:sup>
                        <m:r>
                          <a:rPr lang="en-GB" i="1" dirty="0" smtClean="0">
                            <a:latin typeface="Cambria Math" panose="02040503050406030204" pitchFamily="18" charset="0"/>
                          </a:rPr>
                          <m:t>2</m:t>
                        </m:r>
                      </m:sup>
                    </m:sSup>
                    <m:r>
                      <a:rPr lang="en-GB" i="1" dirty="0" smtClean="0">
                        <a:latin typeface="Cambria Math" panose="02040503050406030204" pitchFamily="18" charset="0"/>
                      </a:rPr>
                      <m:t> &gt; </m:t>
                    </m:r>
                    <m:r>
                      <a:rPr lang="en-GB" i="1" dirty="0" smtClean="0">
                        <a:latin typeface="Cambria Math" panose="02040503050406030204" pitchFamily="18" charset="0"/>
                      </a:rPr>
                      <m:t>1</m:t>
                    </m:r>
                  </m:oMath>
                </a14:m>
                <a:r>
                  <a:rPr lang="en-GB" dirty="0"/>
                  <a:t>. Then </a:t>
                </a:r>
                <a14:m>
                  <m:oMath xmlns:m="http://schemas.openxmlformats.org/officeDocument/2006/math">
                    <m:r>
                      <a:rPr lang="en-GB" i="1" dirty="0" smtClean="0">
                        <a:latin typeface="Cambria Math" panose="02040503050406030204" pitchFamily="18" charset="0"/>
                      </a:rPr>
                      <m:t>𝑛</m:t>
                    </m:r>
                    <m:r>
                      <a:rPr lang="en-GB" i="1" dirty="0" smtClean="0">
                        <a:latin typeface="Cambria Math" panose="02040503050406030204" pitchFamily="18" charset="0"/>
                      </a:rPr>
                      <m:t> &gt; </m:t>
                    </m:r>
                    <m:r>
                      <a:rPr lang="en-GB" i="1" dirty="0" smtClean="0">
                        <a:latin typeface="Cambria Math" panose="02040503050406030204" pitchFamily="18" charset="0"/>
                      </a:rPr>
                      <m:t>1</m:t>
                    </m:r>
                  </m:oMath>
                </a14:m>
                <a:r>
                  <a:rPr lang="en-GB" dirty="0"/>
                  <a:t>.</a:t>
                </a:r>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1113" t="-28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830F4-B750-4D83-BDBC-92A31A69EFE2}"/>
                  </a:ext>
                </a:extLst>
              </p:cNvPr>
              <p:cNvSpPr txBox="1"/>
              <p:nvPr/>
            </p:nvSpPr>
            <p:spPr>
              <a:xfrm>
                <a:off x="1762319" y="4292617"/>
                <a:ext cx="9808244" cy="2353401"/>
              </a:xfrm>
              <a:prstGeom prst="rect">
                <a:avLst/>
              </a:prstGeom>
              <a:noFill/>
              <a:ln>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&gt;</m:t>
                          </m:r>
                          <m:r>
                            <a:rPr lang="en-US" sz="2400" b="0" i="1" smtClean="0">
                              <a:latin typeface="Cambria Math" panose="02040503050406030204" pitchFamily="18" charset="0"/>
                            </a:rPr>
                            <m:t>1</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&gt;</m:t>
                          </m:r>
                          <m:r>
                            <a:rPr lang="en-US" sz="2400" b="0" i="1" smtClean="0">
                              <a:latin typeface="Cambria Math" panose="02040503050406030204" pitchFamily="18" charset="0"/>
                            </a:rPr>
                            <m:t>1</m:t>
                          </m:r>
                          <m:r>
                            <a:rPr lang="en-US" sz="2400" b="0" i="1" smtClean="0">
                              <a:latin typeface="Cambria Math" panose="02040503050406030204" pitchFamily="18" charset="0"/>
                            </a:rPr>
                            <m:t>)</m:t>
                          </m:r>
                        </m:e>
                      </m:d>
                    </m:oMath>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&gt;</m:t>
                      </m:r>
                      <m:r>
                        <a:rPr lang="en-US" sz="2400" b="0" i="1" smtClean="0">
                          <a:latin typeface="Cambria Math" panose="02040503050406030204" pitchFamily="18" charset="0"/>
                        </a:rPr>
                        <m:t>1</m:t>
                      </m:r>
                    </m:oMath>
                    <m:oMath xmlns:m="http://schemas.openxmlformats.org/officeDocument/2006/math">
                      <m:r>
                        <a:rPr lang="ar-EG" sz="2400" b="0" i="1" smtClean="0">
                          <a:latin typeface="Cambria Math" panose="02040503050406030204" pitchFamily="18" charset="0"/>
                        </a:rPr>
                        <m:t>ـــــــــــــــــــــــــــــــــــــــــــــــــــ</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&gt;</m:t>
                      </m:r>
                      <m:r>
                        <a:rPr lang="en-US" sz="2400" b="0" i="1" smtClean="0">
                          <a:latin typeface="Cambria Math" panose="02040503050406030204" pitchFamily="18" charset="0"/>
                        </a:rPr>
                        <m:t>1</m:t>
                      </m:r>
                    </m:oMath>
                  </m:oMathPara>
                </a14:m>
                <a:endParaRPr lang="en-US" sz="2400" dirty="0"/>
              </a:p>
              <a:p>
                <a:r>
                  <a:rPr lang="en-US" sz="2400" dirty="0"/>
                  <a:t>Invalid argument, </a:t>
                </a:r>
                <a:r>
                  <a:rPr lang="en-GB" sz="2400" dirty="0"/>
                  <a:t>fallacy of affirming the conclusion.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𝑝</m:t>
                    </m:r>
                    <m:r>
                      <a:rPr lang="en-US" sz="2400" i="1" dirty="0" smtClean="0">
                        <a:latin typeface="Cambria Math" panose="02040503050406030204" pitchFamily="18" charset="0"/>
                      </a:rPr>
                      <m:t> → </m:t>
                    </m:r>
                    <m:r>
                      <a:rPr lang="en-US" sz="2400" i="1" dirty="0" smtClean="0">
                        <a:latin typeface="Cambria Math" panose="02040503050406030204" pitchFamily="18" charset="0"/>
                      </a:rPr>
                      <m:t>𝑞</m:t>
                    </m:r>
                    <m:r>
                      <a:rPr lang="en-US" sz="2400" i="1" dirty="0" smtClean="0">
                        <a:latin typeface="Cambria Math" panose="02040503050406030204" pitchFamily="18" charset="0"/>
                      </a:rPr>
                      <m:t>) ∧</m:t>
                    </m:r>
                    <m:r>
                      <a:rPr lang="en-US" sz="2400" b="0" i="1" dirty="0" smtClean="0">
                        <a:latin typeface="Cambria Math" panose="02040503050406030204" pitchFamily="18" charset="0"/>
                      </a:rPr>
                      <m:t>𝑞</m:t>
                    </m:r>
                    <m:r>
                      <a:rPr lang="en-US" sz="2400" i="1" dirty="0" smtClean="0">
                        <a:latin typeface="Cambria Math" panose="02040503050406030204" pitchFamily="18" charset="0"/>
                      </a:rPr>
                      <m:t>) →</m:t>
                    </m:r>
                    <m:r>
                      <a:rPr lang="en-US" sz="2400" b="0" i="1" dirty="0" smtClean="0">
                        <a:latin typeface="Cambria Math" panose="02040503050406030204" pitchFamily="18" charset="0"/>
                      </a:rPr>
                      <m:t>𝑝</m:t>
                    </m:r>
                  </m:oMath>
                </a14:m>
                <a:r>
                  <a:rPr lang="en-US" sz="2400" dirty="0"/>
                  <a:t>.</a:t>
                </a:r>
              </a:p>
              <a:p>
                <a:r>
                  <a:rPr lang="en-US" sz="2400" dirty="0"/>
                  <a:t>Try </a:t>
                </a:r>
                <a14:m>
                  <m:oMath xmlns:m="http://schemas.openxmlformats.org/officeDocument/2006/math">
                    <m:r>
                      <a:rPr lang="en-US" sz="2400" b="0" i="1" smtClean="0">
                        <a:latin typeface="Cambria Math" panose="02040503050406030204" pitchFamily="18" charset="0"/>
                      </a:rPr>
                      <m:t>𝑛</m:t>
                    </m:r>
                  </m:oMath>
                </a14:m>
                <a:r>
                  <a:rPr lang="en-US" sz="2400" dirty="0"/>
                  <a:t> be a negative number </a:t>
                </a:r>
              </a:p>
            </p:txBody>
          </p:sp>
        </mc:Choice>
        <mc:Fallback xmlns="">
          <p:sp>
            <p:nvSpPr>
              <p:cNvPr id="4" name="TextBox 3">
                <a:extLst>
                  <a:ext uri="{FF2B5EF4-FFF2-40B4-BE49-F238E27FC236}">
                    <a16:creationId xmlns:a16="http://schemas.microsoft.com/office/drawing/2014/main" id="{2DC830F4-B750-4D83-BDBC-92A31A69EFE2}"/>
                  </a:ext>
                </a:extLst>
              </p:cNvPr>
              <p:cNvSpPr txBox="1">
                <a:spLocks noRot="1" noChangeAspect="1" noMove="1" noResize="1" noEditPoints="1" noAdjustHandles="1" noChangeArrowheads="1" noChangeShapeType="1" noTextEdit="1"/>
              </p:cNvSpPr>
              <p:nvPr/>
            </p:nvSpPr>
            <p:spPr>
              <a:xfrm>
                <a:off x="1762319" y="4292617"/>
                <a:ext cx="9808244" cy="2353401"/>
              </a:xfrm>
              <a:prstGeom prst="rect">
                <a:avLst/>
              </a:prstGeom>
              <a:blipFill>
                <a:blip r:embed="rId3"/>
                <a:stretch>
                  <a:fillRect l="-869" b="-4639"/>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2452672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TASK</a:t>
            </a:r>
          </a:p>
        </p:txBody>
      </p:sp>
      <p:graphicFrame>
        <p:nvGraphicFramePr>
          <p:cNvPr id="4" name="Table 4">
            <a:extLst>
              <a:ext uri="{FF2B5EF4-FFF2-40B4-BE49-F238E27FC236}">
                <a16:creationId xmlns:a16="http://schemas.microsoft.com/office/drawing/2014/main" id="{79CD0DEA-6C44-4649-9DE7-D562DA39BC0F}"/>
              </a:ext>
            </a:extLst>
          </p:cNvPr>
          <p:cNvGraphicFramePr>
            <a:graphicFrameLocks noGrp="1"/>
          </p:cNvGraphicFramePr>
          <p:nvPr>
            <p:ph idx="1"/>
            <p:extLst>
              <p:ext uri="{D42A27DB-BD31-4B8C-83A1-F6EECF244321}">
                <p14:modId xmlns:p14="http://schemas.microsoft.com/office/powerpoint/2010/main" val="1557658919"/>
              </p:ext>
            </p:extLst>
          </p:nvPr>
        </p:nvGraphicFramePr>
        <p:xfrm>
          <a:off x="5332443" y="2316480"/>
          <a:ext cx="1527113" cy="2225040"/>
        </p:xfrm>
        <a:graphic>
          <a:graphicData uri="http://schemas.openxmlformats.org/drawingml/2006/table">
            <a:tbl>
              <a:tblPr firstRow="1" bandRow="1">
                <a:tableStyleId>{073A0DAA-6AF3-43AB-8588-CEC1D06C72B9}</a:tableStyleId>
              </a:tblPr>
              <a:tblGrid>
                <a:gridCol w="1527113">
                  <a:extLst>
                    <a:ext uri="{9D8B030D-6E8A-4147-A177-3AD203B41FA5}">
                      <a16:colId xmlns:a16="http://schemas.microsoft.com/office/drawing/2014/main" val="901247112"/>
                    </a:ext>
                  </a:extLst>
                </a:gridCol>
              </a:tblGrid>
              <a:tr h="370840">
                <a:tc>
                  <a:txBody>
                    <a:bodyPr/>
                    <a:lstStyle/>
                    <a:p>
                      <a:r>
                        <a:rPr lang="en-US" dirty="0"/>
                        <a:t>SECTION 1.6</a:t>
                      </a:r>
                    </a:p>
                  </a:txBody>
                  <a:tcPr/>
                </a:tc>
                <a:extLst>
                  <a:ext uri="{0D108BD9-81ED-4DB2-BD59-A6C34878D82A}">
                    <a16:rowId xmlns:a16="http://schemas.microsoft.com/office/drawing/2014/main" val="1875569047"/>
                  </a:ext>
                </a:extLst>
              </a:tr>
              <a:tr h="370840">
                <a:tc>
                  <a:txBody>
                    <a:bodyPr/>
                    <a:lstStyle/>
                    <a:p>
                      <a:r>
                        <a:rPr lang="en-US" dirty="0"/>
                        <a:t>1</a:t>
                      </a:r>
                    </a:p>
                  </a:txBody>
                  <a:tcPr/>
                </a:tc>
                <a:extLst>
                  <a:ext uri="{0D108BD9-81ED-4DB2-BD59-A6C34878D82A}">
                    <a16:rowId xmlns:a16="http://schemas.microsoft.com/office/drawing/2014/main" val="2828093088"/>
                  </a:ext>
                </a:extLst>
              </a:tr>
              <a:tr h="370840">
                <a:tc>
                  <a:txBody>
                    <a:bodyPr/>
                    <a:lstStyle/>
                    <a:p>
                      <a:r>
                        <a:rPr lang="en-US" dirty="0"/>
                        <a:t>3 (b, d)</a:t>
                      </a:r>
                    </a:p>
                  </a:txBody>
                  <a:tcPr/>
                </a:tc>
                <a:extLst>
                  <a:ext uri="{0D108BD9-81ED-4DB2-BD59-A6C34878D82A}">
                    <a16:rowId xmlns:a16="http://schemas.microsoft.com/office/drawing/2014/main" val="357703960"/>
                  </a:ext>
                </a:extLst>
              </a:tr>
              <a:tr h="370840">
                <a:tc>
                  <a:txBody>
                    <a:bodyPr/>
                    <a:lstStyle/>
                    <a:p>
                      <a:r>
                        <a:rPr lang="en-US" dirty="0"/>
                        <a:t>5</a:t>
                      </a:r>
                    </a:p>
                  </a:txBody>
                  <a:tcPr/>
                </a:tc>
                <a:extLst>
                  <a:ext uri="{0D108BD9-81ED-4DB2-BD59-A6C34878D82A}">
                    <a16:rowId xmlns:a16="http://schemas.microsoft.com/office/drawing/2014/main" val="3724470541"/>
                  </a:ext>
                </a:extLst>
              </a:tr>
              <a:tr h="370840">
                <a:tc>
                  <a:txBody>
                    <a:bodyPr/>
                    <a:lstStyle/>
                    <a:p>
                      <a:r>
                        <a:rPr lang="en-US" dirty="0"/>
                        <a:t>15 (b, d)</a:t>
                      </a:r>
                    </a:p>
                  </a:txBody>
                  <a:tcPr/>
                </a:tc>
                <a:extLst>
                  <a:ext uri="{0D108BD9-81ED-4DB2-BD59-A6C34878D82A}">
                    <a16:rowId xmlns:a16="http://schemas.microsoft.com/office/drawing/2014/main" val="1455480670"/>
                  </a:ext>
                </a:extLst>
              </a:tr>
              <a:tr h="370840">
                <a:tc>
                  <a:txBody>
                    <a:bodyPr/>
                    <a:lstStyle/>
                    <a:p>
                      <a:r>
                        <a:rPr lang="en-US" dirty="0"/>
                        <a:t>19 (b)</a:t>
                      </a:r>
                    </a:p>
                  </a:txBody>
                  <a:tcPr/>
                </a:tc>
                <a:extLst>
                  <a:ext uri="{0D108BD9-81ED-4DB2-BD59-A6C34878D82A}">
                    <a16:rowId xmlns:a16="http://schemas.microsoft.com/office/drawing/2014/main" val="1992922337"/>
                  </a:ext>
                </a:extLst>
              </a:tr>
            </a:tbl>
          </a:graphicData>
        </a:graphic>
      </p:graphicFrame>
    </p:spTree>
    <p:extLst>
      <p:ext uri="{BB962C8B-B14F-4D97-AF65-F5344CB8AC3E}">
        <p14:creationId xmlns:p14="http://schemas.microsoft.com/office/powerpoint/2010/main" val="1751171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FE51-CA8E-4E66-BFD4-A14677A1390E}"/>
              </a:ext>
            </a:extLst>
          </p:cNvPr>
          <p:cNvSpPr>
            <a:spLocks noGrp="1"/>
          </p:cNvSpPr>
          <p:nvPr>
            <p:ph type="title"/>
          </p:nvPr>
        </p:nvSpPr>
        <p:spPr/>
        <p:txBody>
          <a:bodyPr/>
          <a:lstStyle/>
          <a:p>
            <a:r>
              <a:rPr lang="en-US" dirty="0"/>
              <a:t>Content</a:t>
            </a:r>
          </a:p>
        </p:txBody>
      </p:sp>
      <p:graphicFrame>
        <p:nvGraphicFramePr>
          <p:cNvPr id="4" name="Table 4">
            <a:extLst>
              <a:ext uri="{FF2B5EF4-FFF2-40B4-BE49-F238E27FC236}">
                <a16:creationId xmlns:a16="http://schemas.microsoft.com/office/drawing/2014/main" id="{5AF4FEE0-42A2-4744-8DC0-C24F6755A665}"/>
              </a:ext>
            </a:extLst>
          </p:cNvPr>
          <p:cNvGraphicFramePr>
            <a:graphicFrameLocks noGrp="1"/>
          </p:cNvGraphicFramePr>
          <p:nvPr>
            <p:ph idx="1"/>
          </p:nvPr>
        </p:nvGraphicFramePr>
        <p:xfrm>
          <a:off x="947606" y="1967224"/>
          <a:ext cx="10296787" cy="4114800"/>
        </p:xfrm>
        <a:graphic>
          <a:graphicData uri="http://schemas.openxmlformats.org/drawingml/2006/table">
            <a:tbl>
              <a:tblPr firstRow="1" bandRow="1">
                <a:tableStyleId>{073A0DAA-6AF3-43AB-8588-CEC1D06C72B9}</a:tableStyleId>
              </a:tblPr>
              <a:tblGrid>
                <a:gridCol w="10296787">
                  <a:extLst>
                    <a:ext uri="{9D8B030D-6E8A-4147-A177-3AD203B41FA5}">
                      <a16:colId xmlns:a16="http://schemas.microsoft.com/office/drawing/2014/main" val="444414036"/>
                    </a:ext>
                  </a:extLst>
                </a:gridCol>
              </a:tblGrid>
              <a:tr h="370840">
                <a:tc>
                  <a:txBody>
                    <a:bodyPr/>
                    <a:lstStyle/>
                    <a:p>
                      <a:r>
                        <a:rPr lang="en-GB" sz="2400" dirty="0"/>
                        <a:t>The Foundations: Logic and Proofs</a:t>
                      </a:r>
                      <a:endParaRPr lang="en-US" sz="2400" dirty="0"/>
                    </a:p>
                  </a:txBody>
                  <a:tcPr/>
                </a:tc>
                <a:extLst>
                  <a:ext uri="{0D108BD9-81ED-4DB2-BD59-A6C34878D82A}">
                    <a16:rowId xmlns:a16="http://schemas.microsoft.com/office/drawing/2014/main" val="3008657146"/>
                  </a:ext>
                </a:extLst>
              </a:tr>
              <a:tr h="370840">
                <a:tc>
                  <a:txBody>
                    <a:bodyPr/>
                    <a:lstStyle/>
                    <a:p>
                      <a:r>
                        <a:rPr lang="en-US" sz="2400" b="0" i="0" u="none" strike="noStrike" kern="1200" baseline="0" dirty="0">
                          <a:solidFill>
                            <a:schemeClr val="dk1"/>
                          </a:solidFill>
                          <a:latin typeface="+mn-lt"/>
                          <a:ea typeface="+mn-ea"/>
                          <a:cs typeface="+mn-cs"/>
                        </a:rPr>
                        <a:t>Propositional Logic</a:t>
                      </a:r>
                      <a:endParaRPr lang="en-US" sz="2400" dirty="0"/>
                    </a:p>
                  </a:txBody>
                  <a:tcPr/>
                </a:tc>
                <a:extLst>
                  <a:ext uri="{0D108BD9-81ED-4DB2-BD59-A6C34878D82A}">
                    <a16:rowId xmlns:a16="http://schemas.microsoft.com/office/drawing/2014/main" val="1918272601"/>
                  </a:ext>
                </a:extLst>
              </a:tr>
              <a:tr h="370840">
                <a:tc>
                  <a:txBody>
                    <a:bodyPr/>
                    <a:lstStyle/>
                    <a:p>
                      <a:r>
                        <a:rPr lang="en-US" sz="2400" b="0" i="0" u="none" strike="noStrike" kern="1200" baseline="0" dirty="0">
                          <a:solidFill>
                            <a:schemeClr val="dk1"/>
                          </a:solidFill>
                          <a:latin typeface="+mn-lt"/>
                          <a:ea typeface="+mn-ea"/>
                          <a:cs typeface="+mn-cs"/>
                        </a:rPr>
                        <a:t>Applications of Propositional Logic</a:t>
                      </a:r>
                      <a:endParaRPr lang="en-US" sz="2400" dirty="0"/>
                    </a:p>
                  </a:txBody>
                  <a:tcPr/>
                </a:tc>
                <a:extLst>
                  <a:ext uri="{0D108BD9-81ED-4DB2-BD59-A6C34878D82A}">
                    <a16:rowId xmlns:a16="http://schemas.microsoft.com/office/drawing/2014/main" val="1716767253"/>
                  </a:ext>
                </a:extLst>
              </a:tr>
              <a:tr h="370840">
                <a:tc>
                  <a:txBody>
                    <a:bodyPr/>
                    <a:lstStyle/>
                    <a:p>
                      <a:r>
                        <a:rPr lang="en-US" sz="2400" b="0" i="0" u="none" strike="noStrike" kern="1200" baseline="0" dirty="0">
                          <a:solidFill>
                            <a:schemeClr val="dk1"/>
                          </a:solidFill>
                          <a:latin typeface="+mn-lt"/>
                          <a:ea typeface="+mn-ea"/>
                          <a:cs typeface="+mn-cs"/>
                        </a:rPr>
                        <a:t>Propositional Equivalences</a:t>
                      </a:r>
                      <a:endParaRPr lang="en-US" sz="2400" dirty="0"/>
                    </a:p>
                  </a:txBody>
                  <a:tcPr/>
                </a:tc>
                <a:extLst>
                  <a:ext uri="{0D108BD9-81ED-4DB2-BD59-A6C34878D82A}">
                    <a16:rowId xmlns:a16="http://schemas.microsoft.com/office/drawing/2014/main" val="3020664379"/>
                  </a:ext>
                </a:extLst>
              </a:tr>
              <a:tr h="370840">
                <a:tc>
                  <a:txBody>
                    <a:bodyPr/>
                    <a:lstStyle/>
                    <a:p>
                      <a:r>
                        <a:rPr lang="en-US" sz="2400" b="0" i="0" u="none" strike="noStrike" kern="1200" baseline="0" dirty="0">
                          <a:solidFill>
                            <a:schemeClr val="dk1"/>
                          </a:solidFill>
                          <a:latin typeface="+mn-lt"/>
                          <a:ea typeface="+mn-ea"/>
                          <a:cs typeface="+mn-cs"/>
                        </a:rPr>
                        <a:t>Predicates and Quantifiers</a:t>
                      </a:r>
                      <a:endParaRPr lang="en-US" sz="2400" dirty="0"/>
                    </a:p>
                  </a:txBody>
                  <a:tcPr/>
                </a:tc>
                <a:extLst>
                  <a:ext uri="{0D108BD9-81ED-4DB2-BD59-A6C34878D82A}">
                    <a16:rowId xmlns:a16="http://schemas.microsoft.com/office/drawing/2014/main" val="3737165195"/>
                  </a:ext>
                </a:extLst>
              </a:tr>
              <a:tr h="370840">
                <a:tc>
                  <a:txBody>
                    <a:bodyPr/>
                    <a:lstStyle/>
                    <a:p>
                      <a:r>
                        <a:rPr lang="en-US" sz="2400" b="0" i="0" u="none" strike="noStrike" kern="1200" baseline="0" dirty="0">
                          <a:solidFill>
                            <a:schemeClr val="dk1"/>
                          </a:solidFill>
                          <a:latin typeface="+mn-lt"/>
                          <a:ea typeface="+mn-ea"/>
                          <a:cs typeface="+mn-cs"/>
                        </a:rPr>
                        <a:t>Nested Quantifiers</a:t>
                      </a:r>
                      <a:endParaRPr lang="en-US" sz="2400" dirty="0"/>
                    </a:p>
                  </a:txBody>
                  <a:tcPr/>
                </a:tc>
                <a:extLst>
                  <a:ext uri="{0D108BD9-81ED-4DB2-BD59-A6C34878D82A}">
                    <a16:rowId xmlns:a16="http://schemas.microsoft.com/office/drawing/2014/main" val="913818427"/>
                  </a:ext>
                </a:extLst>
              </a:tr>
              <a:tr h="370840">
                <a:tc>
                  <a:txBody>
                    <a:bodyPr/>
                    <a:lstStyle/>
                    <a:p>
                      <a:r>
                        <a:rPr lang="en-US" sz="2400" b="0" i="0" u="none" strike="noStrike" kern="1200" baseline="0" dirty="0">
                          <a:solidFill>
                            <a:schemeClr val="dk1"/>
                          </a:solidFill>
                          <a:latin typeface="+mn-lt"/>
                          <a:ea typeface="+mn-ea"/>
                          <a:cs typeface="+mn-cs"/>
                        </a:rPr>
                        <a:t>Rules of Inference</a:t>
                      </a:r>
                      <a:endParaRPr lang="en-US" sz="2400" dirty="0"/>
                    </a:p>
                  </a:txBody>
                  <a:tcPr/>
                </a:tc>
                <a:extLst>
                  <a:ext uri="{0D108BD9-81ED-4DB2-BD59-A6C34878D82A}">
                    <a16:rowId xmlns:a16="http://schemas.microsoft.com/office/drawing/2014/main" val="2162801899"/>
                  </a:ext>
                </a:extLst>
              </a:tr>
              <a:tr h="370840">
                <a:tc>
                  <a:txBody>
                    <a:bodyPr/>
                    <a:lstStyle/>
                    <a:p>
                      <a:r>
                        <a:rPr lang="en-US" sz="2400" b="0" i="0" u="none" strike="noStrike" kern="1200" baseline="0" dirty="0">
                          <a:solidFill>
                            <a:schemeClr val="dk1"/>
                          </a:solidFill>
                          <a:latin typeface="+mn-lt"/>
                          <a:ea typeface="+mn-ea"/>
                          <a:cs typeface="+mn-cs"/>
                        </a:rPr>
                        <a:t>Introduction to Proofs</a:t>
                      </a:r>
                      <a:endParaRPr lang="en-US" sz="2400" dirty="0"/>
                    </a:p>
                  </a:txBody>
                  <a:tcPr/>
                </a:tc>
                <a:extLst>
                  <a:ext uri="{0D108BD9-81ED-4DB2-BD59-A6C34878D82A}">
                    <a16:rowId xmlns:a16="http://schemas.microsoft.com/office/drawing/2014/main" val="1118263904"/>
                  </a:ext>
                </a:extLst>
              </a:tr>
              <a:tr h="370840">
                <a:tc>
                  <a:txBody>
                    <a:bodyPr/>
                    <a:lstStyle/>
                    <a:p>
                      <a:r>
                        <a:rPr lang="en-US" sz="2400" b="0" i="0" u="none" strike="noStrike" kern="1200" baseline="0" dirty="0">
                          <a:solidFill>
                            <a:schemeClr val="dk1"/>
                          </a:solidFill>
                          <a:latin typeface="+mn-lt"/>
                          <a:ea typeface="+mn-ea"/>
                          <a:cs typeface="+mn-cs"/>
                        </a:rPr>
                        <a:t>Proof Methods and Strategy</a:t>
                      </a:r>
                      <a:endParaRPr lang="en-US" sz="2400" dirty="0"/>
                    </a:p>
                  </a:txBody>
                  <a:tcPr/>
                </a:tc>
                <a:extLst>
                  <a:ext uri="{0D108BD9-81ED-4DB2-BD59-A6C34878D82A}">
                    <a16:rowId xmlns:a16="http://schemas.microsoft.com/office/drawing/2014/main" val="594839340"/>
                  </a:ext>
                </a:extLst>
              </a:tr>
            </a:tbl>
          </a:graphicData>
        </a:graphic>
      </p:graphicFrame>
      <p:sp>
        <p:nvSpPr>
          <p:cNvPr id="5" name="Arrow: Right 4">
            <a:extLst>
              <a:ext uri="{FF2B5EF4-FFF2-40B4-BE49-F238E27FC236}">
                <a16:creationId xmlns:a16="http://schemas.microsoft.com/office/drawing/2014/main" id="{27D8471D-19C1-43C9-8F84-57F61E7BC12A}"/>
              </a:ext>
            </a:extLst>
          </p:cNvPr>
          <p:cNvSpPr/>
          <p:nvPr/>
        </p:nvSpPr>
        <p:spPr>
          <a:xfrm>
            <a:off x="399641" y="5175866"/>
            <a:ext cx="438559" cy="4242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4687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Introduction to Proofs</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r>
              <a:rPr lang="en-GB" dirty="0"/>
              <a:t>A </a:t>
            </a:r>
            <a:r>
              <a:rPr lang="en-GB" b="1" dirty="0"/>
              <a:t>theorem</a:t>
            </a:r>
            <a:r>
              <a:rPr lang="en-GB" dirty="0"/>
              <a:t> is a statement that can be shown to be true. </a:t>
            </a:r>
          </a:p>
          <a:p>
            <a:r>
              <a:rPr lang="en-GB" dirty="0"/>
              <a:t>A </a:t>
            </a:r>
            <a:r>
              <a:rPr lang="en-GB" b="1" dirty="0"/>
              <a:t>proof</a:t>
            </a:r>
            <a:r>
              <a:rPr lang="en-GB" dirty="0"/>
              <a:t> is a valid argument that establishes the truth of a theorem.</a:t>
            </a:r>
          </a:p>
        </p:txBody>
      </p:sp>
      <p:graphicFrame>
        <p:nvGraphicFramePr>
          <p:cNvPr id="5" name="Diagram 4">
            <a:extLst>
              <a:ext uri="{FF2B5EF4-FFF2-40B4-BE49-F238E27FC236}">
                <a16:creationId xmlns:a16="http://schemas.microsoft.com/office/drawing/2014/main" id="{A1C3FD89-4DA9-4A1B-AF2D-BA491DC9B4CA}"/>
              </a:ext>
            </a:extLst>
          </p:cNvPr>
          <p:cNvGraphicFramePr/>
          <p:nvPr>
            <p:extLst>
              <p:ext uri="{D42A27DB-BD31-4B8C-83A1-F6EECF244321}">
                <p14:modId xmlns:p14="http://schemas.microsoft.com/office/powerpoint/2010/main" val="2159792642"/>
              </p:ext>
            </p:extLst>
          </p:nvPr>
        </p:nvGraphicFramePr>
        <p:xfrm>
          <a:off x="2031999" y="2755376"/>
          <a:ext cx="8128000" cy="3737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8347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Introduction to Proofs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r>
                  <a:rPr lang="en-GB" dirty="0"/>
                  <a:t>A </a:t>
                </a:r>
                <a:r>
                  <a:rPr lang="en-GB" b="1" dirty="0"/>
                  <a:t>direct proof</a:t>
                </a:r>
                <a:r>
                  <a:rPr lang="en-GB" dirty="0"/>
                  <a:t> of a conditional statement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 </m:t>
                    </m:r>
                    <m:r>
                      <a:rPr lang="en-GB" i="1" dirty="0" smtClean="0">
                        <a:latin typeface="Cambria Math" panose="02040503050406030204" pitchFamily="18" charset="0"/>
                      </a:rPr>
                      <m:t>𝑞</m:t>
                    </m:r>
                  </m:oMath>
                </a14:m>
                <a:r>
                  <a:rPr lang="en-GB" dirty="0"/>
                  <a:t> is constructed by:</a:t>
                </a:r>
              </a:p>
              <a:p>
                <a:pPr marL="914400" lvl="1" indent="-457200">
                  <a:buFont typeface="+mj-lt"/>
                  <a:buAutoNum type="arabicPeriod"/>
                </a:pPr>
                <a:r>
                  <a:rPr lang="en-GB" dirty="0"/>
                  <a:t>Assume that </a:t>
                </a:r>
                <a14:m>
                  <m:oMath xmlns:m="http://schemas.openxmlformats.org/officeDocument/2006/math">
                    <m:r>
                      <a:rPr lang="en-US" b="0" i="1" dirty="0" smtClean="0">
                        <a:latin typeface="Cambria Math" panose="02040503050406030204" pitchFamily="18" charset="0"/>
                      </a:rPr>
                      <m:t>𝑝</m:t>
                    </m:r>
                  </m:oMath>
                </a14:m>
                <a:r>
                  <a:rPr lang="en-GB" dirty="0"/>
                  <a:t> is true.</a:t>
                </a:r>
              </a:p>
              <a:p>
                <a:pPr marL="914400" lvl="1" indent="-457200">
                  <a:buFont typeface="+mj-lt"/>
                  <a:buAutoNum type="arabicPeriod"/>
                </a:pPr>
                <a:r>
                  <a:rPr lang="en-GB" dirty="0"/>
                  <a:t>Use </a:t>
                </a:r>
                <a14:m>
                  <m:oMath xmlns:m="http://schemas.openxmlformats.org/officeDocument/2006/math">
                    <m:r>
                      <a:rPr lang="en-US" b="0" i="1" dirty="0" smtClean="0">
                        <a:latin typeface="Cambria Math" panose="02040503050406030204" pitchFamily="18" charset="0"/>
                      </a:rPr>
                      <m:t>𝑝</m:t>
                    </m:r>
                  </m:oMath>
                </a14:m>
                <a:r>
                  <a:rPr lang="en-GB" dirty="0"/>
                  <a:t> to show that </a:t>
                </a:r>
                <a14:m>
                  <m:oMath xmlns:m="http://schemas.openxmlformats.org/officeDocument/2006/math">
                    <m:r>
                      <a:rPr lang="en-US" b="0" i="1" dirty="0" smtClean="0">
                        <a:latin typeface="Cambria Math" panose="02040503050406030204" pitchFamily="18" charset="0"/>
                      </a:rPr>
                      <m:t>𝑞</m:t>
                    </m:r>
                  </m:oMath>
                </a14:m>
                <a:r>
                  <a:rPr lang="en-GB" dirty="0"/>
                  <a:t> must be true.</a:t>
                </a:r>
              </a:p>
              <a:p>
                <a:r>
                  <a:rPr lang="en-GB" b="1" u="sng" dirty="0"/>
                  <a:t>EXAMPLE 1:</a:t>
                </a:r>
                <a:r>
                  <a:rPr lang="en-GB" dirty="0"/>
                  <a:t> Give a direct proof of the theorem </a:t>
                </a:r>
                <a:br>
                  <a:rPr lang="en-GB" dirty="0"/>
                </a:br>
                <a:r>
                  <a:rPr lang="en-GB" dirty="0"/>
                  <a:t>“If </a:t>
                </a:r>
                <a14:m>
                  <m:oMath xmlns:m="http://schemas.openxmlformats.org/officeDocument/2006/math">
                    <m:r>
                      <a:rPr lang="en-GB" i="1" dirty="0" smtClean="0">
                        <a:latin typeface="Cambria Math" panose="02040503050406030204" pitchFamily="18" charset="0"/>
                      </a:rPr>
                      <m:t>𝑛</m:t>
                    </m:r>
                  </m:oMath>
                </a14:m>
                <a:r>
                  <a:rPr lang="en-GB" dirty="0"/>
                  <a:t> is an odd integer, then </a:t>
                </a:r>
                <a14:m>
                  <m:oMath xmlns:m="http://schemas.openxmlformats.org/officeDocument/2006/math">
                    <m:sSup>
                      <m:sSupPr>
                        <m:ctrlPr>
                          <a:rPr lang="en-US" b="0" i="1" dirty="0" smtClean="0">
                            <a:latin typeface="Cambria Math" panose="02040503050406030204" pitchFamily="18" charset="0"/>
                          </a:rPr>
                        </m:ctrlPr>
                      </m:sSupPr>
                      <m:e>
                        <m:r>
                          <a:rPr lang="en-GB" i="1" dirty="0" smtClean="0">
                            <a:latin typeface="Cambria Math" panose="02040503050406030204" pitchFamily="18" charset="0"/>
                          </a:rPr>
                          <m:t>𝑛</m:t>
                        </m:r>
                      </m:e>
                      <m:sup>
                        <m:r>
                          <a:rPr lang="en-GB" i="1" dirty="0" smtClean="0">
                            <a:latin typeface="Cambria Math" panose="02040503050406030204" pitchFamily="18" charset="0"/>
                          </a:rPr>
                          <m:t>2</m:t>
                        </m:r>
                      </m:sup>
                    </m:sSup>
                  </m:oMath>
                </a14:m>
                <a:r>
                  <a:rPr lang="en-GB" dirty="0"/>
                  <a:t> is odd.”</a:t>
                </a:r>
              </a:p>
              <a:p>
                <a:endParaRPr lang="en-GB" dirty="0"/>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E2D204E-1644-4EC8-9F56-870260AC62DB}"/>
                  </a:ext>
                </a:extLst>
              </p:cNvPr>
              <p:cNvSpPr txBox="1"/>
              <p:nvPr/>
            </p:nvSpPr>
            <p:spPr>
              <a:xfrm>
                <a:off x="514905" y="4257021"/>
                <a:ext cx="10910656" cy="1938992"/>
              </a:xfrm>
              <a:prstGeom prst="rect">
                <a:avLst/>
              </a:prstGeom>
              <a:noFill/>
              <a:ln>
                <a:solidFill>
                  <a:schemeClr val="accent2"/>
                </a:solidFill>
              </a:ln>
            </p:spPr>
            <p:txBody>
              <a:bodyPr wrap="square" rtlCol="0">
                <a:spAutoFit/>
              </a:bodyPr>
              <a:lstStyle/>
              <a:p>
                <a:pPr marL="342900" indent="-3429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𝑜𝑑𝑑</m:t>
                    </m:r>
                  </m:oMath>
                </a14:m>
                <a:endParaRPr lang="en-US" sz="2400" dirty="0"/>
              </a:p>
              <a:p>
                <a:pPr marL="342900" indent="-3429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oMath>
                </a14:m>
                <a:r>
                  <a:rPr lang="en-US" sz="2400" dirty="0"/>
                  <a:t>, for some integer </a:t>
                </a:r>
                <a14:m>
                  <m:oMath xmlns:m="http://schemas.openxmlformats.org/officeDocument/2006/math">
                    <m:r>
                      <a:rPr lang="en-US" sz="2400" b="0" i="1" smtClean="0">
                        <a:latin typeface="Cambria Math" panose="02040503050406030204" pitchFamily="18" charset="0"/>
                      </a:rPr>
                      <m:t>𝑘</m:t>
                    </m:r>
                  </m:oMath>
                </a14:m>
                <a:endParaRPr lang="en-US" sz="2400" dirty="0"/>
              </a:p>
              <a:p>
                <a:pPr marL="342900" indent="-342900">
                  <a:buFont typeface="+mj-lt"/>
                  <a:buAutoNum type="arabicPeriod"/>
                </a:pP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4</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0" i="1" smtClean="0">
                        <a:latin typeface="Cambria Math" panose="02040503050406030204" pitchFamily="18" charset="0"/>
                      </a:rPr>
                      <m:t>1</m:t>
                    </m:r>
                  </m:oMath>
                </a14:m>
                <a:endParaRPr lang="en-US" sz="2400" b="0" dirty="0"/>
              </a:p>
              <a:p>
                <a:pPr marL="342900" indent="-342900">
                  <a:buFont typeface="+mj-lt"/>
                  <a:buAutoNum type="arabicPeriod"/>
                </a:pPr>
                <a:r>
                  <a:rPr lang="en-US" sz="2400" dirty="0"/>
                  <a:t>Suppose </a:t>
                </a:r>
                <a14:m>
                  <m:oMath xmlns:m="http://schemas.openxmlformats.org/officeDocument/2006/math">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endParaRPr lang="en-US" sz="2400" dirty="0"/>
              </a:p>
              <a:p>
                <a:pPr marL="342900" indent="-342900">
                  <a:buFont typeface="+mj-lt"/>
                  <a:buAutoNum type="arabicPeriod"/>
                </a:pP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1</m:t>
                    </m:r>
                  </m:oMath>
                </a14:m>
                <a:r>
                  <a:rPr lang="en-US" sz="2400" dirty="0"/>
                  <a:t>, which has the same form of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oMath>
                </a14:m>
                <a:r>
                  <a:rPr lang="en-US" sz="2400" dirty="0"/>
                  <a:t>, which is an odd number.</a:t>
                </a:r>
              </a:p>
            </p:txBody>
          </p:sp>
        </mc:Choice>
        <mc:Fallback xmlns="">
          <p:sp>
            <p:nvSpPr>
              <p:cNvPr id="4" name="TextBox 3">
                <a:extLst>
                  <a:ext uri="{FF2B5EF4-FFF2-40B4-BE49-F238E27FC236}">
                    <a16:creationId xmlns:a16="http://schemas.microsoft.com/office/drawing/2014/main" id="{1E2D204E-1644-4EC8-9F56-870260AC62DB}"/>
                  </a:ext>
                </a:extLst>
              </p:cNvPr>
              <p:cNvSpPr txBox="1">
                <a:spLocks noRot="1" noChangeAspect="1" noMove="1" noResize="1" noEditPoints="1" noAdjustHandles="1" noChangeArrowheads="1" noChangeShapeType="1" noTextEdit="1"/>
              </p:cNvSpPr>
              <p:nvPr/>
            </p:nvSpPr>
            <p:spPr>
              <a:xfrm>
                <a:off x="514905" y="4257021"/>
                <a:ext cx="10910656" cy="1938992"/>
              </a:xfrm>
              <a:prstGeom prst="rect">
                <a:avLst/>
              </a:prstGeom>
              <a:blipFill>
                <a:blip r:embed="rId3"/>
                <a:stretch>
                  <a:fillRect l="-837" t="-2188" b="-5938"/>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220123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Rules of Inference </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r>
              <a:rPr lang="en-GB" dirty="0"/>
              <a:t>To determine if the argument is valid, we use rules of inference </a:t>
            </a:r>
          </a:p>
        </p:txBody>
      </p:sp>
      <p:pic>
        <p:nvPicPr>
          <p:cNvPr id="8" name="Picture 7">
            <a:extLst>
              <a:ext uri="{FF2B5EF4-FFF2-40B4-BE49-F238E27FC236}">
                <a16:creationId xmlns:a16="http://schemas.microsoft.com/office/drawing/2014/main" id="{3BEBF49F-866F-4B62-9643-59CB288F8A5B}"/>
              </a:ext>
            </a:extLst>
          </p:cNvPr>
          <p:cNvPicPr>
            <a:picLocks noChangeAspect="1"/>
          </p:cNvPicPr>
          <p:nvPr/>
        </p:nvPicPr>
        <p:blipFill>
          <a:blip r:embed="rId2"/>
          <a:stretch>
            <a:fillRect/>
          </a:stretch>
        </p:blipFill>
        <p:spPr>
          <a:xfrm>
            <a:off x="2160625" y="2360040"/>
            <a:ext cx="7870749" cy="4368968"/>
          </a:xfrm>
          <a:prstGeom prst="rect">
            <a:avLst/>
          </a:prstGeom>
        </p:spPr>
      </p:pic>
    </p:spTree>
    <p:extLst>
      <p:ext uri="{BB962C8B-B14F-4D97-AF65-F5344CB8AC3E}">
        <p14:creationId xmlns:p14="http://schemas.microsoft.com/office/powerpoint/2010/main" val="2596463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Introduction to Proofs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r>
                  <a:rPr lang="en-GB" b="1" dirty="0"/>
                  <a:t>Proofs by contraposition </a:t>
                </a:r>
                <a:r>
                  <a:rPr lang="en-GB" dirty="0"/>
                  <a:t>(indirect proof) make use of the fact that the conditional statement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 </m:t>
                    </m:r>
                    <m:r>
                      <a:rPr lang="en-GB" i="1" dirty="0" smtClean="0">
                        <a:latin typeface="Cambria Math" panose="02040503050406030204" pitchFamily="18" charset="0"/>
                      </a:rPr>
                      <m:t>𝑞</m:t>
                    </m:r>
                  </m:oMath>
                </a14:m>
                <a:r>
                  <a:rPr lang="en-GB" dirty="0"/>
                  <a:t> is equivalent to its contrapositive,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𝑞</m:t>
                    </m:r>
                    <m:r>
                      <a:rPr lang="en-GB" i="1" dirty="0" smtClean="0">
                        <a:latin typeface="Cambria Math" panose="02040503050406030204" pitchFamily="18" charset="0"/>
                      </a:rPr>
                      <m:t> → ¬</m:t>
                    </m:r>
                    <m:r>
                      <a:rPr lang="en-GB" i="1" dirty="0" smtClean="0">
                        <a:latin typeface="Cambria Math" panose="02040503050406030204" pitchFamily="18" charset="0"/>
                      </a:rPr>
                      <m:t>𝑝</m:t>
                    </m:r>
                  </m:oMath>
                </a14:m>
                <a:r>
                  <a:rPr lang="en-GB" dirty="0"/>
                  <a:t>.</a:t>
                </a:r>
              </a:p>
              <a:p>
                <a:pPr lvl="1"/>
                <a:r>
                  <a:rPr lang="en-GB" sz="2000" dirty="0"/>
                  <a:t>The conditional statement </a:t>
                </a:r>
                <a14:m>
                  <m:oMath xmlns:m="http://schemas.openxmlformats.org/officeDocument/2006/math">
                    <m:r>
                      <a:rPr lang="en-GB" sz="2000" i="1" dirty="0" smtClean="0">
                        <a:latin typeface="Cambria Math" panose="02040503050406030204" pitchFamily="18" charset="0"/>
                      </a:rPr>
                      <m:t>𝑝</m:t>
                    </m:r>
                    <m:r>
                      <a:rPr lang="en-GB" sz="2000" i="1" dirty="0" smtClean="0">
                        <a:latin typeface="Cambria Math" panose="02040503050406030204" pitchFamily="18" charset="0"/>
                      </a:rPr>
                      <m:t> → </m:t>
                    </m:r>
                    <m:r>
                      <a:rPr lang="en-GB" sz="2000" i="1" dirty="0" smtClean="0">
                        <a:latin typeface="Cambria Math" panose="02040503050406030204" pitchFamily="18" charset="0"/>
                      </a:rPr>
                      <m:t>𝑞</m:t>
                    </m:r>
                  </m:oMath>
                </a14:m>
                <a:r>
                  <a:rPr lang="en-GB" sz="2000" dirty="0"/>
                  <a:t> is proved by showing that its contrapositive, </a:t>
                </a:r>
                <a14:m>
                  <m:oMath xmlns:m="http://schemas.openxmlformats.org/officeDocument/2006/math">
                    <m:r>
                      <a:rPr lang="en-GB" sz="2000" i="1" dirty="0" smtClean="0">
                        <a:latin typeface="Cambria Math" panose="02040503050406030204" pitchFamily="18" charset="0"/>
                      </a:rPr>
                      <m:t>¬</m:t>
                    </m:r>
                    <m:r>
                      <a:rPr lang="en-GB" sz="2000" i="1" dirty="0" smtClean="0">
                        <a:latin typeface="Cambria Math" panose="02040503050406030204" pitchFamily="18" charset="0"/>
                      </a:rPr>
                      <m:t>𝑞</m:t>
                    </m:r>
                    <m:r>
                      <a:rPr lang="en-GB" sz="2000" i="1" dirty="0" smtClean="0">
                        <a:latin typeface="Cambria Math" panose="02040503050406030204" pitchFamily="18" charset="0"/>
                      </a:rPr>
                      <m:t> → ¬</m:t>
                    </m:r>
                    <m:r>
                      <a:rPr lang="en-GB" sz="2000" i="1" dirty="0" smtClean="0">
                        <a:latin typeface="Cambria Math" panose="02040503050406030204" pitchFamily="18" charset="0"/>
                      </a:rPr>
                      <m:t>𝑝</m:t>
                    </m:r>
                  </m:oMath>
                </a14:m>
                <a:r>
                  <a:rPr lang="en-GB" sz="2000" dirty="0"/>
                  <a:t>, is true.</a:t>
                </a:r>
              </a:p>
              <a:p>
                <a:r>
                  <a:rPr lang="en-GB" b="1" u="sng" dirty="0"/>
                  <a:t>EXAMPLE 3:</a:t>
                </a:r>
                <a:r>
                  <a:rPr lang="en-GB" dirty="0"/>
                  <a:t> Prove that if </a:t>
                </a:r>
                <a14:m>
                  <m:oMath xmlns:m="http://schemas.openxmlformats.org/officeDocument/2006/math">
                    <m:r>
                      <a:rPr lang="en-GB" i="1" dirty="0" smtClean="0">
                        <a:latin typeface="Cambria Math" panose="02040503050406030204" pitchFamily="18" charset="0"/>
                      </a:rPr>
                      <m:t>𝑛</m:t>
                    </m:r>
                  </m:oMath>
                </a14:m>
                <a:r>
                  <a:rPr lang="en-GB" dirty="0"/>
                  <a:t> is an integer and </a:t>
                </a:r>
                <a14:m>
                  <m:oMath xmlns:m="http://schemas.openxmlformats.org/officeDocument/2006/math">
                    <m:r>
                      <a:rPr lang="en-GB" i="1" dirty="0" smtClean="0">
                        <a:latin typeface="Cambria Math" panose="02040503050406030204" pitchFamily="18" charset="0"/>
                      </a:rPr>
                      <m:t>3</m:t>
                    </m:r>
                    <m:r>
                      <a:rPr lang="en-GB" i="1" dirty="0" smtClean="0">
                        <a:latin typeface="Cambria Math" panose="02040503050406030204" pitchFamily="18" charset="0"/>
                      </a:rPr>
                      <m:t>𝑛</m:t>
                    </m:r>
                    <m:r>
                      <a:rPr lang="en-GB" i="1" dirty="0" smtClean="0">
                        <a:latin typeface="Cambria Math" panose="02040503050406030204" pitchFamily="18" charset="0"/>
                      </a:rPr>
                      <m:t> + </m:t>
                    </m:r>
                    <m:r>
                      <a:rPr lang="en-GB" i="1" dirty="0" smtClean="0">
                        <a:latin typeface="Cambria Math" panose="02040503050406030204" pitchFamily="18" charset="0"/>
                      </a:rPr>
                      <m:t>2</m:t>
                    </m:r>
                  </m:oMath>
                </a14:m>
                <a:r>
                  <a:rPr lang="en-GB" dirty="0"/>
                  <a:t> is odd, then </a:t>
                </a:r>
                <a14:m>
                  <m:oMath xmlns:m="http://schemas.openxmlformats.org/officeDocument/2006/math">
                    <m:r>
                      <a:rPr lang="en-GB" i="1" dirty="0" smtClean="0">
                        <a:latin typeface="Cambria Math" panose="02040503050406030204" pitchFamily="18" charset="0"/>
                      </a:rPr>
                      <m:t>𝑛</m:t>
                    </m:r>
                  </m:oMath>
                </a14:m>
                <a:r>
                  <a:rPr lang="en-GB" dirty="0"/>
                  <a:t> is odd.</a:t>
                </a:r>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954" t="-2384" r="-2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C2C4D9C-1C01-443D-A61B-150C54C4DB68}"/>
                  </a:ext>
                </a:extLst>
              </p:cNvPr>
              <p:cNvSpPr txBox="1"/>
              <p:nvPr/>
            </p:nvSpPr>
            <p:spPr>
              <a:xfrm>
                <a:off x="569649" y="3713357"/>
                <a:ext cx="11052699" cy="3046988"/>
              </a:xfrm>
              <a:prstGeom prst="rect">
                <a:avLst/>
              </a:prstGeom>
              <a:noFill/>
              <a:ln>
                <a:solidFill>
                  <a:schemeClr val="accent2"/>
                </a:solidFill>
              </a:ln>
            </p:spPr>
            <p:txBody>
              <a:bodyPr wrap="square" rtlCol="0">
                <a:spAutoFit/>
              </a:bodyPr>
              <a:lstStyle/>
              <a:p>
                <a:pPr marL="457200" indent="-457200">
                  <a:buFont typeface="+mj-lt"/>
                  <a:buAutoNum type="arabicPeriod"/>
                </a:pPr>
                <a:r>
                  <a:rPr lang="en-US" sz="2400" dirty="0"/>
                  <a:t>Suppose </a:t>
                </a:r>
                <a14:m>
                  <m:oMath xmlns:m="http://schemas.openxmlformats.org/officeDocument/2006/math">
                    <m:r>
                      <a:rPr lang="en-US" sz="2400" b="0" i="1" smtClean="0">
                        <a:latin typeface="Cambria Math" panose="02040503050406030204" pitchFamily="18" charset="0"/>
                      </a:rPr>
                      <m:t>𝑝</m:t>
                    </m:r>
                    <m:r>
                      <a:rPr lang="en-US" sz="2400" b="0" i="1" dirty="0" smtClean="0">
                        <a:latin typeface="Cambria Math" panose="02040503050406030204" pitchFamily="18" charset="0"/>
                      </a:rPr>
                      <m:t>="</m:t>
                    </m:r>
                    <m:r>
                      <a:rPr lang="en-US" sz="2400" b="0" i="1" dirty="0" smtClean="0">
                        <a:latin typeface="Cambria Math" panose="02040503050406030204" pitchFamily="18" charset="0"/>
                      </a:rPr>
                      <m:t>3</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m:t>
                    </m:r>
                    <m:r>
                      <a:rPr lang="en-US" sz="2400" b="0" i="1" dirty="0" smtClean="0">
                        <a:latin typeface="Cambria Math" panose="02040503050406030204" pitchFamily="18" charset="0"/>
                      </a:rPr>
                      <m:t>2</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𝑖𝑠</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𝑜𝑑𝑑</m:t>
                    </m:r>
                    <m:r>
                      <a:rPr lang="en-US" sz="2400" b="0" i="1" dirty="0" smtClean="0">
                        <a:latin typeface="Cambria Math" panose="02040503050406030204" pitchFamily="18" charset="0"/>
                      </a:rPr>
                      <m:t>"</m:t>
                    </m:r>
                  </m:oMath>
                </a14:m>
                <a:r>
                  <a:rPr lang="en-US" sz="2400" dirty="0"/>
                  <a:t>, and </a:t>
                </a:r>
                <a14:m>
                  <m:oMath xmlns:m="http://schemas.openxmlformats.org/officeDocument/2006/math">
                    <m:r>
                      <m:rPr>
                        <m:sty m:val="p"/>
                      </m:rPr>
                      <a:rPr lang="en-US" sz="2400" b="0" i="0" smtClean="0">
                        <a:latin typeface="Cambria Math" panose="02040503050406030204" pitchFamily="18" charset="0"/>
                      </a:rPr>
                      <m:t>q</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𝑜𝑑𝑑</m:t>
                    </m:r>
                    <m:r>
                      <a:rPr lang="en-US" sz="2400" b="0" i="1" smtClean="0">
                        <a:latin typeface="Cambria Math" panose="02040503050406030204" pitchFamily="18" charset="0"/>
                      </a:rPr>
                      <m:t>“</m:t>
                    </m:r>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oMath>
                </a14:m>
                <a:r>
                  <a:rPr lang="en-US" sz="2400" b="0" i="0" dirty="0">
                    <a:latin typeface="+mj-lt"/>
                  </a:rPr>
                  <a:t> </a:t>
                </a:r>
                <a:r>
                  <a:rPr lang="en-US" sz="2400" dirty="0"/>
                  <a:t>we have </a:t>
                </a:r>
                <a14:m>
                  <m:oMath xmlns:m="http://schemas.openxmlformats.org/officeDocument/2006/math">
                    <m:r>
                      <m:rPr>
                        <m:sty m:val="p"/>
                      </m:rPr>
                      <a:rPr lang="en-US" sz="2400" b="0" i="0" smtClean="0">
                        <a:latin typeface="Cambria Math" panose="02040503050406030204" pitchFamily="18" charset="0"/>
                      </a:rPr>
                      <m:t>p</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q</m:t>
                    </m:r>
                    <m:r>
                      <a:rPr lang="en-US" sz="2400">
                        <a:latin typeface="Cambria Math" panose="02040503050406030204" pitchFamily="18" charset="0"/>
                      </a:rPr>
                      <m:t> </m:t>
                    </m:r>
                  </m:oMath>
                </a14:m>
                <a:endParaRPr lang="en-US" sz="2400" dirty="0"/>
              </a:p>
              <a:p>
                <a:pPr marL="457200" indent="-457200">
                  <a:buFont typeface="+mj-lt"/>
                  <a:buAutoNum type="arabicPeriod"/>
                </a:pPr>
                <a:r>
                  <a:rPr lang="en-US" sz="2400" dirty="0"/>
                  <a:t>To prove by contraposition, we need to prove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oMath>
                </a14:m>
                <a:r>
                  <a:rPr lang="en-US" sz="2400" dirty="0"/>
                  <a:t> is true by direct proof</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𝑞</m:t>
                    </m:r>
                  </m:oMath>
                </a14:m>
                <a:r>
                  <a:rPr lang="en-US" sz="2400" dirty="0"/>
                  <a:t> means “n is even”</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𝑘</m:t>
                    </m:r>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6</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oMath>
                </a14:m>
                <a:r>
                  <a:rPr lang="en-US" sz="2400" dirty="0"/>
                  <a:t> any even number has the form of </a:t>
                </a:r>
                <a14:m>
                  <m:oMath xmlns:m="http://schemas.openxmlformats.org/officeDocument/2006/math">
                    <m:r>
                      <a:rPr lang="en-US" sz="2400" b="0" i="1" smtClean="0">
                        <a:latin typeface="Cambria Math" panose="02040503050406030204" pitchFamily="18" charset="0"/>
                      </a:rPr>
                      <m:t>2</m:t>
                    </m:r>
                    <m:r>
                      <a:rPr lang="en-US" sz="2400" b="0" i="1" smtClean="0">
                        <a:latin typeface="Cambria Math" panose="02040503050406030204" pitchFamily="18" charset="0"/>
                      </a:rPr>
                      <m:t>𝑥</m:t>
                    </m:r>
                  </m:oMath>
                </a14:m>
                <a:r>
                  <a:rPr lang="en-US" sz="2400" dirty="0"/>
                  <a:t>. Suppose that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𝑥</m:t>
                    </m:r>
                  </m:oMath>
                </a14:m>
                <a:r>
                  <a:rPr lang="en-US" sz="2400" dirty="0"/>
                  <a:t>, which has the form of even, and therefore it is not odd.</a:t>
                </a:r>
              </a:p>
            </p:txBody>
          </p:sp>
        </mc:Choice>
        <mc:Fallback>
          <p:sp>
            <p:nvSpPr>
              <p:cNvPr id="6" name="TextBox 5">
                <a:extLst>
                  <a:ext uri="{FF2B5EF4-FFF2-40B4-BE49-F238E27FC236}">
                    <a16:creationId xmlns:a16="http://schemas.microsoft.com/office/drawing/2014/main" id="{FC2C4D9C-1C01-443D-A61B-150C54C4DB68}"/>
                  </a:ext>
                </a:extLst>
              </p:cNvPr>
              <p:cNvSpPr txBox="1">
                <a:spLocks noRot="1" noChangeAspect="1" noMove="1" noResize="1" noEditPoints="1" noAdjustHandles="1" noChangeArrowheads="1" noChangeShapeType="1" noTextEdit="1"/>
              </p:cNvSpPr>
              <p:nvPr/>
            </p:nvSpPr>
            <p:spPr>
              <a:xfrm>
                <a:off x="569649" y="3713357"/>
                <a:ext cx="11052699" cy="3046988"/>
              </a:xfrm>
              <a:prstGeom prst="rect">
                <a:avLst/>
              </a:prstGeom>
              <a:blipFill>
                <a:blip r:embed="rId3"/>
                <a:stretch>
                  <a:fillRect l="-826" t="-1594" b="-3386"/>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1876028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Introduction to Proofs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r>
                  <a:rPr lang="en-GB" b="1" dirty="0"/>
                  <a:t>Proof by contradiction </a:t>
                </a:r>
                <a:r>
                  <a:rPr lang="en-GB" dirty="0"/>
                  <a:t>assumes the theorem is false, and then show that the assumption itself is false, and is therefore a contradiction.</a:t>
                </a:r>
              </a:p>
              <a:p>
                <a:pPr lvl="1"/>
                <a:r>
                  <a:rPr lang="en-GB" dirty="0"/>
                  <a:t>Assume that </a:t>
                </a:r>
                <a14:m>
                  <m:oMath xmlns:m="http://schemas.openxmlformats.org/officeDocument/2006/math">
                    <m:r>
                      <a:rPr lang="en-US" b="0" i="1" smtClean="0">
                        <a:latin typeface="Cambria Math" panose="02040503050406030204" pitchFamily="18" charset="0"/>
                      </a:rPr>
                      <m:t>𝑝</m:t>
                    </m:r>
                  </m:oMath>
                </a14:m>
                <a:r>
                  <a:rPr lang="en-GB" dirty="0"/>
                  <a:t> is true and </a:t>
                </a:r>
                <a14:m>
                  <m:oMath xmlns:m="http://schemas.openxmlformats.org/officeDocument/2006/math">
                    <m:r>
                      <a:rPr lang="en-US" b="0" i="1" smtClean="0">
                        <a:latin typeface="Cambria Math" panose="02040503050406030204" pitchFamily="18" charset="0"/>
                      </a:rPr>
                      <m:t>𝑞</m:t>
                    </m:r>
                  </m:oMath>
                </a14:m>
                <a:r>
                  <a:rPr lang="en-GB" dirty="0"/>
                  <a:t> is false, then prove that </a:t>
                </a:r>
                <a14:m>
                  <m:oMath xmlns:m="http://schemas.openxmlformats.org/officeDocument/2006/math">
                    <m:r>
                      <a:rPr lang="en-GB" i="1" dirty="0" smtClean="0">
                        <a:latin typeface="Cambria Math" panose="02040503050406030204" pitchFamily="18" charset="0"/>
                      </a:rPr>
                      <m:t>(</m:t>
                    </m:r>
                    <m:r>
                      <a:rPr lang="en-GB" i="1" dirty="0">
                        <a:latin typeface="Cambria Math" panose="02040503050406030204" pitchFamily="18" charset="0"/>
                      </a:rPr>
                      <m:t>𝑝</m:t>
                    </m:r>
                    <m:r>
                      <a:rPr lang="en-GB" i="1" dirty="0">
                        <a:latin typeface="Cambria Math" panose="02040503050406030204" pitchFamily="18" charset="0"/>
                      </a:rPr>
                      <m:t> ∧ ¬</m:t>
                    </m:r>
                    <m:r>
                      <a:rPr lang="en-GB" i="1" dirty="0">
                        <a:latin typeface="Cambria Math" panose="02040503050406030204" pitchFamily="18" charset="0"/>
                      </a:rPr>
                      <m:t>𝑞</m:t>
                    </m:r>
                    <m:r>
                      <a:rPr lang="en-GB" i="1" dirty="0">
                        <a:latin typeface="Cambria Math" panose="02040503050406030204" pitchFamily="18" charset="0"/>
                      </a:rPr>
                      <m:t>) → </m:t>
                    </m:r>
                    <m:r>
                      <a:rPr lang="en-GB" b="1" i="1" dirty="0">
                        <a:latin typeface="Cambria Math" panose="02040503050406030204" pitchFamily="18" charset="0"/>
                      </a:rPr>
                      <m:t>𝑭</m:t>
                    </m:r>
                  </m:oMath>
                </a14:m>
                <a:r>
                  <a:rPr lang="en-GB" dirty="0"/>
                  <a:t>.</a:t>
                </a:r>
              </a:p>
              <a:p>
                <a:endParaRPr lang="en-GB" dirty="0"/>
              </a:p>
              <a:p>
                <a:r>
                  <a:rPr lang="en-GB" b="1" u="sng" dirty="0"/>
                  <a:t>EXAMPLE 11:</a:t>
                </a:r>
                <a:r>
                  <a:rPr lang="en-GB" dirty="0"/>
                  <a:t> Prove that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2</m:t>
                    </m:r>
                  </m:oMath>
                </a14:m>
                <a:r>
                  <a:rPr lang="en-GB" dirty="0"/>
                  <a:t> is irrational by giving a proof by contradiction.</a:t>
                </a:r>
              </a:p>
              <a:p>
                <a:endParaRPr lang="en-GB" dirty="0"/>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Tree>
    <p:extLst>
      <p:ext uri="{BB962C8B-B14F-4D97-AF65-F5344CB8AC3E}">
        <p14:creationId xmlns:p14="http://schemas.microsoft.com/office/powerpoint/2010/main" val="3973094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Introduction to Proofs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A206131-555C-4C3D-99B0-04E5A4BF6720}"/>
                  </a:ext>
                </a:extLst>
              </p:cNvPr>
              <p:cNvSpPr txBox="1"/>
              <p:nvPr/>
            </p:nvSpPr>
            <p:spPr>
              <a:xfrm>
                <a:off x="569651" y="1690688"/>
                <a:ext cx="11052699" cy="4649927"/>
              </a:xfrm>
              <a:prstGeom prst="rect">
                <a:avLst/>
              </a:prstGeom>
              <a:noFill/>
              <a:ln>
                <a:solidFill>
                  <a:schemeClr val="accent2"/>
                </a:solidFill>
              </a:ln>
            </p:spPr>
            <p:txBody>
              <a:bodyPr wrap="square" rtlCol="0">
                <a:spAutoFit/>
              </a:bodyPr>
              <a:lstStyle/>
              <a:p>
                <a:pPr marL="457200" indent="-457200">
                  <a:buFont typeface="+mj-lt"/>
                  <a:buAutoNum type="arabicPeriod"/>
                </a:pPr>
                <a:r>
                  <a:rPr lang="en-US" sz="2400" dirty="0"/>
                  <a:t>Let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𝑖𝑟𝑟𝑎𝑡𝑖𝑜𝑛𝑎𝑙</m:t>
                    </m:r>
                    <m:r>
                      <a:rPr lang="en-US" sz="2400" b="0" i="1" smtClean="0">
                        <a:latin typeface="Cambria Math" panose="02040503050406030204" pitchFamily="18" charset="0"/>
                      </a:rPr>
                      <m:t>"</m:t>
                    </m:r>
                  </m:oMath>
                </a14:m>
                <a:r>
                  <a:rPr lang="en-US" sz="2400" dirty="0"/>
                  <a:t>. To prove by contradiction, we suppose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𝑝</m:t>
                    </m:r>
                  </m:oMath>
                </a14:m>
                <a:r>
                  <a:rPr lang="en-US" sz="2400" dirty="0"/>
                  <a:t> is true.</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 </m:t>
                    </m:r>
                  </m:oMath>
                </a14:m>
                <a:r>
                  <a:rPr lang="en-US" sz="2400" dirty="0"/>
                  <a:t>means that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2</m:t>
                    </m:r>
                  </m:oMath>
                </a14:m>
                <a:r>
                  <a:rPr lang="en-US" sz="2400" dirty="0"/>
                  <a:t> is rational </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2</m:t>
                    </m:r>
                  </m:oMath>
                </a14:m>
                <a:r>
                  <a:rPr lang="en-US" sz="2400" dirty="0"/>
                  <a:t> is rational </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2</m:t>
                        </m:r>
                      </m:e>
                    </m:ra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𝑎</m:t>
                        </m:r>
                      </m:num>
                      <m:den>
                        <m:r>
                          <a:rPr lang="en-US" sz="2400" b="0" i="1" smtClean="0">
                            <a:latin typeface="Cambria Math" panose="02040503050406030204" pitchFamily="18" charset="0"/>
                          </a:rPr>
                          <m:t>𝑏</m:t>
                        </m:r>
                      </m:den>
                    </m:f>
                  </m:oMath>
                </a14:m>
                <a:r>
                  <a:rPr lang="en-US" sz="2400" dirty="0"/>
                  <a:t>, which is the same as </a:t>
                </a:r>
                <a14:m>
                  <m:oMath xmlns:m="http://schemas.openxmlformats.org/officeDocument/2006/math">
                    <m:r>
                      <a:rPr lang="en-US" sz="2400" b="0" i="1" smtClean="0">
                        <a:latin typeface="Cambria Math" panose="02040503050406030204" pitchFamily="18" charset="0"/>
                      </a:rPr>
                      <m:t>2</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oMath>
                </a14:m>
                <a:r>
                  <a:rPr lang="en-US" sz="2400" dirty="0"/>
                  <a:t>, this means that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2</m:t>
                        </m:r>
                      </m:sup>
                    </m:sSup>
                  </m:oMath>
                </a14:m>
                <a:r>
                  <a:rPr lang="en-US" sz="2400" dirty="0"/>
                  <a:t> is even number because it has the form </a:t>
                </a:r>
                <a14:m>
                  <m:oMath xmlns:m="http://schemas.openxmlformats.org/officeDocument/2006/math">
                    <m:r>
                      <m:rPr>
                        <m:sty m:val="p"/>
                      </m:rPr>
                      <a:rPr lang="en-US" sz="2400" b="0" i="0" smtClean="0">
                        <a:latin typeface="Cambria Math" panose="02040503050406030204" pitchFamily="18" charset="0"/>
                      </a:rPr>
                      <m:t>a</m:t>
                    </m:r>
                    <m:r>
                      <a:rPr lang="en-US" sz="2400" b="0" i="0" smtClean="0">
                        <a:latin typeface="Cambria Math" panose="02040503050406030204" pitchFamily="18" charset="0"/>
                      </a:rPr>
                      <m:t>= </m:t>
                    </m:r>
                    <m:r>
                      <a:rPr lang="en-US" sz="2400" b="0" i="1" smtClean="0">
                        <a:latin typeface="Cambria Math" panose="02040503050406030204" pitchFamily="18" charset="0"/>
                      </a:rPr>
                      <m:t>2</m:t>
                    </m:r>
                    <m:r>
                      <a:rPr lang="en-US" sz="2400" b="0" i="1" smtClean="0">
                        <a:latin typeface="Cambria Math" panose="02040503050406030204" pitchFamily="18" charset="0"/>
                      </a:rPr>
                      <m:t>𝑘</m:t>
                    </m:r>
                  </m:oMath>
                </a14:m>
                <a:r>
                  <a:rPr lang="en-US" sz="2400" dirty="0"/>
                  <a:t> </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𝑘</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oMath>
                </a14:m>
                <a:r>
                  <a:rPr lang="en-US" sz="2400" b="0" i="0" dirty="0">
                    <a:latin typeface="+mj-lt"/>
                  </a:rPr>
                  <a:t> </a:t>
                </a:r>
                <a:r>
                  <a:rPr lang="en-US" sz="2400" b="0" i="0" dirty="0">
                    <a:latin typeface="+mj-lt"/>
                    <a:sym typeface="Wingdings" panose="05000000000000000000" pitchFamily="2" charset="2"/>
                  </a:rPr>
                  <a:t></a:t>
                </a:r>
                <a:r>
                  <a:rPr lang="en-US" sz="2400" b="0" i="0" dirty="0">
                    <a:latin typeface="+mj-lt"/>
                  </a:rPr>
                  <a:t> </a:t>
                </a:r>
                <a14:m>
                  <m:oMath xmlns:m="http://schemas.openxmlformats.org/officeDocument/2006/math">
                    <m:r>
                      <a:rPr lang="en-US" sz="2400" b="0" i="1" smtClean="0">
                        <a:latin typeface="Cambria Math" panose="02040503050406030204" pitchFamily="18" charset="0"/>
                      </a:rPr>
                      <m:t>4</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oMath>
                </a14:m>
                <a:r>
                  <a:rPr lang="en-US" sz="2400" dirty="0"/>
                  <a:t> </a:t>
                </a:r>
                <a:r>
                  <a:rPr lang="en-US" sz="2400" dirty="0">
                    <a:sym typeface="Wingdings" panose="05000000000000000000" pitchFamily="2" charset="2"/>
                  </a:rPr>
                  <a:t> </a:t>
                </a:r>
                <a14:m>
                  <m:oMath xmlns:m="http://schemas.openxmlformats.org/officeDocument/2006/math">
                    <m:r>
                      <a:rPr lang="en-US" sz="2400" b="0" i="1" smtClean="0">
                        <a:latin typeface="Cambria Math" panose="02040503050406030204" pitchFamily="18" charset="0"/>
                        <a:sym typeface="Wingdings" panose="05000000000000000000" pitchFamily="2" charset="2"/>
                      </a:rPr>
                      <m:t>2</m:t>
                    </m:r>
                    <m:sSup>
                      <m:sSupPr>
                        <m:ctrlPr>
                          <a:rPr lang="en-US" sz="2400" b="0" i="1" smtClean="0">
                            <a:latin typeface="Cambria Math" panose="02040503050406030204" pitchFamily="18" charset="0"/>
                            <a:sym typeface="Wingdings" panose="05000000000000000000" pitchFamily="2" charset="2"/>
                          </a:rPr>
                        </m:ctrlPr>
                      </m:sSupPr>
                      <m:e>
                        <m:r>
                          <a:rPr lang="en-US" sz="2400" b="0" i="1" smtClean="0">
                            <a:latin typeface="Cambria Math" panose="02040503050406030204" pitchFamily="18" charset="0"/>
                            <a:sym typeface="Wingdings" panose="05000000000000000000" pitchFamily="2" charset="2"/>
                          </a:rPr>
                          <m:t>𝑘</m:t>
                        </m:r>
                      </m:e>
                      <m:sup>
                        <m:r>
                          <a:rPr lang="en-US" sz="2400" b="0" i="1" smtClean="0">
                            <a:latin typeface="Cambria Math" panose="02040503050406030204" pitchFamily="18" charset="0"/>
                            <a:sym typeface="Wingdings" panose="05000000000000000000" pitchFamily="2" charset="2"/>
                          </a:rPr>
                          <m:t>2</m:t>
                        </m:r>
                      </m:sup>
                    </m:sSup>
                    <m:r>
                      <a:rPr lang="en-US" sz="2400" b="0" i="1" smtClean="0">
                        <a:latin typeface="Cambria Math" panose="02040503050406030204" pitchFamily="18" charset="0"/>
                        <a:sym typeface="Wingdings" panose="05000000000000000000" pitchFamily="2" charset="2"/>
                      </a:rPr>
                      <m:t>=</m:t>
                    </m:r>
                    <m:sSup>
                      <m:sSupPr>
                        <m:ctrlPr>
                          <a:rPr lang="en-US" sz="2400" b="0" i="1" smtClean="0">
                            <a:latin typeface="Cambria Math" panose="02040503050406030204" pitchFamily="18" charset="0"/>
                            <a:sym typeface="Wingdings" panose="05000000000000000000" pitchFamily="2" charset="2"/>
                          </a:rPr>
                        </m:ctrlPr>
                      </m:sSupPr>
                      <m:e>
                        <m:r>
                          <a:rPr lang="en-US" sz="2400" b="0" i="1" smtClean="0">
                            <a:latin typeface="Cambria Math" panose="02040503050406030204" pitchFamily="18" charset="0"/>
                            <a:sym typeface="Wingdings" panose="05000000000000000000" pitchFamily="2" charset="2"/>
                          </a:rPr>
                          <m:t>𝑏</m:t>
                        </m:r>
                      </m:e>
                      <m:sup>
                        <m:r>
                          <a:rPr lang="en-US" sz="2400" b="0" i="1" smtClean="0">
                            <a:latin typeface="Cambria Math" panose="02040503050406030204" pitchFamily="18" charset="0"/>
                            <a:sym typeface="Wingdings" panose="05000000000000000000" pitchFamily="2" charset="2"/>
                          </a:rPr>
                          <m:t>2</m:t>
                        </m:r>
                      </m:sup>
                    </m:sSup>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oMath>
                </a14:m>
                <a:r>
                  <a:rPr lang="en-US" sz="2400" dirty="0"/>
                  <a:t>, then </a:t>
                </a:r>
                <a14:m>
                  <m:oMath xmlns:m="http://schemas.openxmlformats.org/officeDocument/2006/math">
                    <m:r>
                      <a:rPr lang="en-US" sz="2400" b="0" i="1" smtClean="0">
                        <a:latin typeface="Cambria Math" panose="02040503050406030204" pitchFamily="18" charset="0"/>
                      </a:rPr>
                      <m:t>𝑏</m:t>
                    </m:r>
                  </m:oMath>
                </a14:m>
                <a:r>
                  <a:rPr lang="en-US" sz="2400" dirty="0"/>
                  <a:t> is even.</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and </a:t>
                </a:r>
                <a14:m>
                  <m:oMath xmlns:m="http://schemas.openxmlformats.org/officeDocument/2006/math">
                    <m:r>
                      <a:rPr lang="en-US" sz="2400" b="0" i="1" smtClean="0">
                        <a:latin typeface="Cambria Math" panose="02040503050406030204" pitchFamily="18" charset="0"/>
                      </a:rPr>
                      <m:t>𝑎</m:t>
                    </m:r>
                  </m:oMath>
                </a14:m>
                <a:r>
                  <a:rPr lang="en-US" sz="2400" dirty="0"/>
                  <a:t> are both even numbers</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r>
                  <a:rPr lang="en-US" sz="2400" dirty="0"/>
                  <a:t> have a common factor of 2</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oMath>
                </a14:m>
                <a:r>
                  <a:rPr lang="en-US" sz="2400" dirty="0"/>
                  <a:t> if we have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𝑎</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𝑏</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𝑐</m:t>
                        </m:r>
                      </m:num>
                      <m:den>
                        <m:r>
                          <a:rPr lang="en-US" sz="2400" b="0" i="1" smtClean="0">
                            <a:latin typeface="Cambria Math" panose="02040503050406030204" pitchFamily="18" charset="0"/>
                            <a:ea typeface="Cambria Math" panose="02040503050406030204" pitchFamily="18" charset="0"/>
                          </a:rPr>
                          <m:t>𝑑</m:t>
                        </m:r>
                      </m:den>
                    </m:f>
                  </m:oMath>
                </a14:m>
                <a:r>
                  <a:rPr lang="en-US" sz="2400" dirty="0"/>
                  <a:t>, where </a:t>
                </a:r>
                <a14:m>
                  <m:oMath xmlns:m="http://schemas.openxmlformats.org/officeDocument/2006/math">
                    <m:r>
                      <a:rPr lang="en-US" sz="2400" b="0" i="1" smtClean="0">
                        <a:latin typeface="Cambria Math" panose="02040503050406030204" pitchFamily="18" charset="0"/>
                      </a:rPr>
                      <m:t>𝑐</m:t>
                    </m:r>
                  </m:oMath>
                </a14:m>
                <a:r>
                  <a:rPr lang="en-US" sz="2400" dirty="0"/>
                  <a:t> and </a:t>
                </a:r>
                <a14:m>
                  <m:oMath xmlns:m="http://schemas.openxmlformats.org/officeDocument/2006/math">
                    <m:r>
                      <a:rPr lang="en-US" sz="2400" b="0" i="1" smtClean="0">
                        <a:latin typeface="Cambria Math" panose="02040503050406030204" pitchFamily="18" charset="0"/>
                      </a:rPr>
                      <m:t>𝑑</m:t>
                    </m:r>
                  </m:oMath>
                </a14:m>
                <a:r>
                  <a:rPr lang="en-US" sz="2400" dirty="0"/>
                  <a:t> have no common factors</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2</m:t>
                        </m:r>
                      </m:e>
                    </m:ra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𝑐</m:t>
                        </m:r>
                      </m:num>
                      <m:den>
                        <m:r>
                          <a:rPr lang="en-US" sz="2400" b="0" i="1" smtClean="0">
                            <a:latin typeface="Cambria Math" panose="02040503050406030204" pitchFamily="18" charset="0"/>
                          </a:rPr>
                          <m:t>𝑑</m:t>
                        </m:r>
                      </m:den>
                    </m:f>
                  </m:oMath>
                </a14:m>
                <a:r>
                  <a:rPr lang="en-US" sz="2400" dirty="0"/>
                  <a:t>, which is false. (suppose </a:t>
                </a:r>
                <a14:m>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1</m:t>
                    </m:r>
                  </m:oMath>
                </a14:m>
                <a:r>
                  <a:rPr lang="en-US" sz="2400" dirty="0"/>
                  <a:t> and </a:t>
                </a:r>
                <a14:m>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0" i="1" smtClean="0">
                        <a:latin typeface="Cambria Math" panose="02040503050406030204" pitchFamily="18" charset="0"/>
                      </a:rPr>
                      <m:t>2</m:t>
                    </m:r>
                  </m:oMath>
                </a14:m>
                <a:r>
                  <a:rPr lang="en-US" sz="2400" dirty="0"/>
                  <a:t>)</a:t>
                </a:r>
              </a:p>
            </p:txBody>
          </p:sp>
        </mc:Choice>
        <mc:Fallback xmlns="">
          <p:sp>
            <p:nvSpPr>
              <p:cNvPr id="4" name="TextBox 3">
                <a:extLst>
                  <a:ext uri="{FF2B5EF4-FFF2-40B4-BE49-F238E27FC236}">
                    <a16:creationId xmlns:a16="http://schemas.microsoft.com/office/drawing/2014/main" id="{2A206131-555C-4C3D-99B0-04E5A4BF6720}"/>
                  </a:ext>
                </a:extLst>
              </p:cNvPr>
              <p:cNvSpPr txBox="1">
                <a:spLocks noRot="1" noChangeAspect="1" noMove="1" noResize="1" noEditPoints="1" noAdjustHandles="1" noChangeArrowheads="1" noChangeShapeType="1" noTextEdit="1"/>
              </p:cNvSpPr>
              <p:nvPr/>
            </p:nvSpPr>
            <p:spPr>
              <a:xfrm>
                <a:off x="569651" y="1690688"/>
                <a:ext cx="11052699" cy="4649927"/>
              </a:xfrm>
              <a:prstGeom prst="rect">
                <a:avLst/>
              </a:prstGeom>
              <a:blipFill>
                <a:blip r:embed="rId2"/>
                <a:stretch>
                  <a:fillRect l="-826" t="-392" b="-261"/>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1123614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3. Show that the square of an even number is an even number using a direct proof.</a:t>
            </a:r>
          </a:p>
        </p:txBody>
      </p:sp>
    </p:spTree>
    <p:extLst>
      <p:ext uri="{BB962C8B-B14F-4D97-AF65-F5344CB8AC3E}">
        <p14:creationId xmlns:p14="http://schemas.microsoft.com/office/powerpoint/2010/main" val="3174688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3. Show that the square of an even number is an even number using a direct proof.</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5B5257-0506-4F51-A926-534C3FE8452B}"/>
                  </a:ext>
                </a:extLst>
              </p:cNvPr>
              <p:cNvSpPr txBox="1"/>
              <p:nvPr/>
            </p:nvSpPr>
            <p:spPr>
              <a:xfrm>
                <a:off x="574088" y="2805344"/>
                <a:ext cx="11043821" cy="2677656"/>
              </a:xfrm>
              <a:prstGeom prst="rect">
                <a:avLst/>
              </a:prstGeom>
              <a:noFill/>
              <a:ln>
                <a:solidFill>
                  <a:schemeClr val="accent2"/>
                </a:solidFill>
              </a:ln>
            </p:spPr>
            <p:txBody>
              <a:bodyPr wrap="square" rtlCol="0">
                <a:spAutoFit/>
              </a:bodyPr>
              <a:lstStyle/>
              <a:p>
                <a:r>
                  <a:rPr lang="en-US" sz="2400" dirty="0"/>
                  <a:t>We want to prove that:  if </a:t>
                </a:r>
                <a14:m>
                  <m:oMath xmlns:m="http://schemas.openxmlformats.org/officeDocument/2006/math">
                    <m:r>
                      <a:rPr lang="en-US" sz="2400" b="0" i="1" smtClean="0">
                        <a:latin typeface="Cambria Math" panose="02040503050406030204" pitchFamily="18" charset="0"/>
                      </a:rPr>
                      <m:t>𝑛</m:t>
                    </m:r>
                  </m:oMath>
                </a14:m>
                <a:r>
                  <a:rPr lang="en-US" sz="2400" dirty="0"/>
                  <a:t> is even, then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oMath>
                </a14:m>
                <a:r>
                  <a:rPr lang="en-US" sz="2400" dirty="0"/>
                  <a:t> is also even</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 </m:t>
                    </m:r>
                  </m:oMath>
                </a14:m>
                <a:r>
                  <a:rPr lang="en-US" sz="2400" dirty="0"/>
                  <a:t>is even</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𝑘</m:t>
                    </m:r>
                  </m:oMath>
                </a14:m>
                <a:r>
                  <a:rPr lang="en-US" sz="2400" dirty="0"/>
                  <a:t> for some integer </a:t>
                </a:r>
                <a14:m>
                  <m:oMath xmlns:m="http://schemas.openxmlformats.org/officeDocument/2006/math">
                    <m:r>
                      <a:rPr lang="en-US" sz="2400" b="0" i="1" smtClean="0">
                        <a:latin typeface="Cambria Math" panose="02040503050406030204" pitchFamily="18" charset="0"/>
                      </a:rPr>
                      <m:t>𝑘</m:t>
                    </m:r>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𝑘</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4</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oMath>
                </a14:m>
                <a:endParaRPr lang="en-US" sz="2400" dirty="0"/>
              </a:p>
              <a:p>
                <a:pPr marL="457200" indent="-457200">
                  <a:buFont typeface="+mj-lt"/>
                  <a:buAutoNum type="arabicPeriod"/>
                </a:pPr>
                <a:r>
                  <a:rPr lang="en-US" sz="2400" dirty="0"/>
                  <a:t>Suppose </a:t>
                </a:r>
                <a14:m>
                  <m:oMath xmlns:m="http://schemas.openxmlformats.org/officeDocument/2006/math">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oMath>
                </a14:m>
                <a:r>
                  <a:rPr lang="en-US" sz="2400" dirty="0"/>
                  <a:t> is </a:t>
                </a:r>
                <a14:m>
                  <m:oMath xmlns:m="http://schemas.openxmlformats.org/officeDocument/2006/math">
                    <m:r>
                      <a:rPr lang="en-US" sz="2400" b="0" i="1" smtClean="0">
                        <a:latin typeface="Cambria Math" panose="02040503050406030204" pitchFamily="18" charset="0"/>
                      </a:rPr>
                      <m:t>𝑥</m:t>
                    </m:r>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𝑥</m:t>
                    </m:r>
                  </m:oMath>
                </a14:m>
                <a:r>
                  <a:rPr lang="en-US" sz="2400" dirty="0"/>
                  <a:t>, which has the form of an even number</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oMath>
                </a14:m>
                <a:r>
                  <a:rPr lang="en-US" sz="2400" dirty="0"/>
                  <a:t> is even </a:t>
                </a:r>
              </a:p>
            </p:txBody>
          </p:sp>
        </mc:Choice>
        <mc:Fallback xmlns="">
          <p:sp>
            <p:nvSpPr>
              <p:cNvPr id="4" name="TextBox 3">
                <a:extLst>
                  <a:ext uri="{FF2B5EF4-FFF2-40B4-BE49-F238E27FC236}">
                    <a16:creationId xmlns:a16="http://schemas.microsoft.com/office/drawing/2014/main" id="{055B5257-0506-4F51-A926-534C3FE8452B}"/>
                  </a:ext>
                </a:extLst>
              </p:cNvPr>
              <p:cNvSpPr txBox="1">
                <a:spLocks noRot="1" noChangeAspect="1" noMove="1" noResize="1" noEditPoints="1" noAdjustHandles="1" noChangeArrowheads="1" noChangeShapeType="1" noTextEdit="1"/>
              </p:cNvSpPr>
              <p:nvPr/>
            </p:nvSpPr>
            <p:spPr>
              <a:xfrm>
                <a:off x="574088" y="2805344"/>
                <a:ext cx="11043821" cy="2677656"/>
              </a:xfrm>
              <a:prstGeom prst="rect">
                <a:avLst/>
              </a:prstGeom>
              <a:blipFill>
                <a:blip r:embed="rId2"/>
                <a:stretch>
                  <a:fillRect l="-827" t="-1587" b="-4082"/>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981862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6. Use a direct proof to show that the product of two odd numbers is odd.</a:t>
            </a:r>
          </a:p>
        </p:txBody>
      </p:sp>
    </p:spTree>
    <p:extLst>
      <p:ext uri="{BB962C8B-B14F-4D97-AF65-F5344CB8AC3E}">
        <p14:creationId xmlns:p14="http://schemas.microsoft.com/office/powerpoint/2010/main" val="1595530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6. Use a direct proof to show that the product of two odd numbers is odd.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ACBA01A-193D-451F-916F-EEC8C6D85C0F}"/>
                  </a:ext>
                </a:extLst>
              </p:cNvPr>
              <p:cNvSpPr txBox="1"/>
              <p:nvPr/>
            </p:nvSpPr>
            <p:spPr>
              <a:xfrm>
                <a:off x="574088" y="2831976"/>
                <a:ext cx="11043821" cy="2677656"/>
              </a:xfrm>
              <a:prstGeom prst="rect">
                <a:avLst/>
              </a:prstGeom>
              <a:noFill/>
              <a:ln>
                <a:solidFill>
                  <a:schemeClr val="accent2"/>
                </a:solidFill>
              </a:ln>
            </p:spPr>
            <p:txBody>
              <a:bodyPr wrap="square" rtlCol="0">
                <a:spAutoFit/>
              </a:bodyPr>
              <a:lstStyle/>
              <a:p>
                <a:r>
                  <a:rPr lang="en-US" sz="2400" dirty="0"/>
                  <a:t>We want to prove that:  if </a:t>
                </a:r>
                <a14:m>
                  <m:oMath xmlns:m="http://schemas.openxmlformats.org/officeDocument/2006/math">
                    <m:r>
                      <a:rPr lang="en-US" sz="2400" b="0" i="1" smtClean="0">
                        <a:latin typeface="Cambria Math" panose="02040503050406030204" pitchFamily="18" charset="0"/>
                      </a:rPr>
                      <m:t>𝑥</m:t>
                    </m:r>
                  </m:oMath>
                </a14:m>
                <a:r>
                  <a:rPr lang="en-US" sz="2400" dirty="0"/>
                  <a:t> is odd and </a:t>
                </a:r>
                <a14:m>
                  <m:oMath xmlns:m="http://schemas.openxmlformats.org/officeDocument/2006/math">
                    <m:r>
                      <a:rPr lang="en-US" sz="2400" b="0" i="1" smtClean="0">
                        <a:latin typeface="Cambria Math" panose="02040503050406030204" pitchFamily="18" charset="0"/>
                      </a:rPr>
                      <m:t>𝑦</m:t>
                    </m:r>
                  </m:oMath>
                </a14:m>
                <a:r>
                  <a:rPr lang="en-US" sz="2400" dirty="0"/>
                  <a:t> is odd, then </a:t>
                </a:r>
                <a14:m>
                  <m:oMath xmlns:m="http://schemas.openxmlformats.org/officeDocument/2006/math">
                    <m:r>
                      <a:rPr lang="en-US" sz="2400" b="0" i="1" smtClean="0">
                        <a:latin typeface="Cambria Math" panose="02040503050406030204" pitchFamily="18" charset="0"/>
                      </a:rPr>
                      <m:t>𝑥𝑦</m:t>
                    </m:r>
                    <m:r>
                      <a:rPr lang="en-US" sz="2400" b="0" i="1" smtClean="0">
                        <a:latin typeface="Cambria Math" panose="02040503050406030204" pitchFamily="18" charset="0"/>
                      </a:rPr>
                      <m:t> </m:t>
                    </m:r>
                  </m:oMath>
                </a14:m>
                <a:r>
                  <a:rPr lang="en-US" sz="2400" dirty="0"/>
                  <a:t>is odd </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 is odd and </a:t>
                </a:r>
                <a14:m>
                  <m:oMath xmlns:m="http://schemas.openxmlformats.org/officeDocument/2006/math">
                    <m:r>
                      <a:rPr lang="en-US" sz="2400" b="0" i="1" smtClean="0">
                        <a:latin typeface="Cambria Math" panose="02040503050406030204" pitchFamily="18" charset="0"/>
                      </a:rPr>
                      <m:t>𝑦</m:t>
                    </m:r>
                  </m:oMath>
                </a14:m>
                <a:r>
                  <a:rPr lang="en-US" sz="2400" dirty="0"/>
                  <a:t> is odd</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oMath>
                </a14:m>
                <a:r>
                  <a:rPr lang="en-US" sz="2400" dirty="0"/>
                  <a:t>, and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1</m:t>
                    </m:r>
                  </m:oMath>
                </a14:m>
                <a:r>
                  <a:rPr lang="en-US" sz="2400" dirty="0"/>
                  <a:t> for some integers </a:t>
                </a:r>
                <a14:m>
                  <m:oMath xmlns:m="http://schemas.openxmlformats.org/officeDocument/2006/math">
                    <m:r>
                      <a:rPr lang="en-US" sz="2400" b="0" i="1" smtClean="0">
                        <a:latin typeface="Cambria Math" panose="02040503050406030204" pitchFamily="18" charset="0"/>
                      </a:rPr>
                      <m:t>𝑘</m:t>
                    </m:r>
                  </m:oMath>
                </a14:m>
                <a:r>
                  <a:rPr lang="en-US" sz="2400" dirty="0"/>
                  <a:t> and </a:t>
                </a:r>
                <a14:m>
                  <m:oMath xmlns:m="http://schemas.openxmlformats.org/officeDocument/2006/math">
                    <m:r>
                      <a:rPr lang="en-US" sz="2400" b="0" i="1" smtClean="0">
                        <a:latin typeface="Cambria Math" panose="02040503050406030204" pitchFamily="18" charset="0"/>
                      </a:rPr>
                      <m:t>𝑛</m:t>
                    </m:r>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𝑘𝑛</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𝑘𝑛</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1</m:t>
                    </m:r>
                  </m:oMath>
                </a14:m>
                <a:endParaRPr lang="en-US" sz="2400" dirty="0"/>
              </a:p>
              <a:p>
                <a:pPr marL="457200" indent="-457200">
                  <a:buFont typeface="+mj-lt"/>
                  <a:buAutoNum type="arabicPeriod"/>
                </a:pPr>
                <a:r>
                  <a:rPr lang="en-US" sz="2400" dirty="0"/>
                  <a:t>Suppose that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𝑘𝑛</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𝑛</m:t>
                        </m:r>
                      </m:e>
                    </m:d>
                  </m:oMath>
                </a14:m>
                <a:r>
                  <a:rPr lang="en-US" sz="2400" dirty="0"/>
                  <a:t> is some number </a:t>
                </a:r>
                <a14:m>
                  <m:oMath xmlns:m="http://schemas.openxmlformats.org/officeDocument/2006/math">
                    <m:r>
                      <a:rPr lang="en-US" sz="2400" b="0" i="1" smtClean="0">
                        <a:latin typeface="Cambria Math" panose="02040503050406030204" pitchFamily="18" charset="0"/>
                      </a:rPr>
                      <m:t>𝑏</m:t>
                    </m:r>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1</m:t>
                    </m:r>
                  </m:oMath>
                </a14:m>
                <a:r>
                  <a:rPr lang="en-US" sz="2400" dirty="0"/>
                  <a:t>, which has the form of an odd number</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oMath>
                </a14:m>
                <a:r>
                  <a:rPr lang="en-US" sz="2400" dirty="0"/>
                  <a:t> is odd</a:t>
                </a:r>
              </a:p>
            </p:txBody>
          </p:sp>
        </mc:Choice>
        <mc:Fallback xmlns="">
          <p:sp>
            <p:nvSpPr>
              <p:cNvPr id="4" name="TextBox 3">
                <a:extLst>
                  <a:ext uri="{FF2B5EF4-FFF2-40B4-BE49-F238E27FC236}">
                    <a16:creationId xmlns:a16="http://schemas.microsoft.com/office/drawing/2014/main" id="{DACBA01A-193D-451F-916F-EEC8C6D85C0F}"/>
                  </a:ext>
                </a:extLst>
              </p:cNvPr>
              <p:cNvSpPr txBox="1">
                <a:spLocks noRot="1" noChangeAspect="1" noMove="1" noResize="1" noEditPoints="1" noAdjustHandles="1" noChangeArrowheads="1" noChangeShapeType="1" noTextEdit="1"/>
              </p:cNvSpPr>
              <p:nvPr/>
            </p:nvSpPr>
            <p:spPr>
              <a:xfrm>
                <a:off x="574088" y="2831976"/>
                <a:ext cx="11043821" cy="2677656"/>
              </a:xfrm>
              <a:prstGeom prst="rect">
                <a:avLst/>
              </a:prstGeom>
              <a:blipFill>
                <a:blip r:embed="rId2"/>
                <a:stretch>
                  <a:fillRect l="-827" t="-1587" b="-4082"/>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2553972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7. Use a direct proof to show that every odd integer is the difference of two squares. [Hint: Find the difference of the squares of k + 1 and k where k is a positive integer.]</a:t>
            </a:r>
          </a:p>
        </p:txBody>
      </p:sp>
    </p:spTree>
    <p:extLst>
      <p:ext uri="{BB962C8B-B14F-4D97-AF65-F5344CB8AC3E}">
        <p14:creationId xmlns:p14="http://schemas.microsoft.com/office/powerpoint/2010/main" val="3558495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7. Use a direct proof to show that every odd integer is the difference of two squares. [Hint: Find the difference of the squares of k + 1 and k where k is a positive integer.]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FD2C00-4796-40AE-9F1A-0A781A7ACDF5}"/>
                  </a:ext>
                </a:extLst>
              </p:cNvPr>
              <p:cNvSpPr txBox="1"/>
              <p:nvPr/>
            </p:nvSpPr>
            <p:spPr>
              <a:xfrm>
                <a:off x="574088" y="3429000"/>
                <a:ext cx="11043821" cy="2677656"/>
              </a:xfrm>
              <a:prstGeom prst="rect">
                <a:avLst/>
              </a:prstGeom>
              <a:noFill/>
              <a:ln>
                <a:solidFill>
                  <a:schemeClr val="accent2"/>
                </a:solidFill>
              </a:ln>
            </p:spPr>
            <p:txBody>
              <a:bodyPr wrap="square" rtlCol="0">
                <a:spAutoFit/>
              </a:bodyPr>
              <a:lstStyle/>
              <a:p>
                <a:r>
                  <a:rPr lang="en-US" sz="2400" dirty="0"/>
                  <a:t>We want to prove that:  if </a:t>
                </a:r>
                <a14:m>
                  <m:oMath xmlns:m="http://schemas.openxmlformats.org/officeDocument/2006/math">
                    <m:r>
                      <a:rPr lang="en-US" sz="2400" b="0" i="1" smtClean="0">
                        <a:latin typeface="Cambria Math" panose="02040503050406030204" pitchFamily="18" charset="0"/>
                      </a:rPr>
                      <m:t>𝑛</m:t>
                    </m:r>
                  </m:oMath>
                </a14:m>
                <a:r>
                  <a:rPr lang="en-US" sz="2400" dirty="0"/>
                  <a:t> is an odd number, then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oMath>
                </a14:m>
                <a:r>
                  <a:rPr lang="en-US" sz="2400" dirty="0"/>
                  <a:t> for any positive integer </a:t>
                </a:r>
                <a14:m>
                  <m:oMath xmlns:m="http://schemas.openxmlformats.org/officeDocument/2006/math">
                    <m:r>
                      <a:rPr lang="en-US" sz="2400" b="0" i="1" smtClean="0">
                        <a:latin typeface="Cambria Math" panose="02040503050406030204" pitchFamily="18" charset="0"/>
                      </a:rPr>
                      <m:t>𝑘</m:t>
                    </m:r>
                  </m:oMath>
                </a14:m>
                <a:endParaRPr lang="en-US" sz="2400" b="0" i="1" dirty="0">
                  <a:latin typeface="Cambria Math" panose="02040503050406030204" pitchFamily="18" charset="0"/>
                </a:endParaRPr>
              </a:p>
              <a:p>
                <a:pPr marL="457200" indent="-457200">
                  <a:buFont typeface="+mj-lt"/>
                  <a:buAutoNum type="arabicPeriod"/>
                </a:pPr>
                <a:r>
                  <a:rPr lang="en-US" sz="2400" dirty="0"/>
                  <a:t>Given that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oMath>
                </a14:m>
                <a:r>
                  <a:rPr lang="en-US" sz="2400" dirty="0"/>
                  <a:t> has the form of an odd number</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dirty="0"/>
                  <a:t> is odd</a:t>
                </a:r>
              </a:p>
              <a:p>
                <a:pPr marL="457200" indent="-457200">
                  <a:buFont typeface="+mj-lt"/>
                  <a:buAutoNum type="arabicPeriod"/>
                </a:pPr>
                <a:endParaRPr lang="en-US" sz="2400" dirty="0"/>
              </a:p>
            </p:txBody>
          </p:sp>
        </mc:Choice>
        <mc:Fallback xmlns="">
          <p:sp>
            <p:nvSpPr>
              <p:cNvPr id="4" name="TextBox 3">
                <a:extLst>
                  <a:ext uri="{FF2B5EF4-FFF2-40B4-BE49-F238E27FC236}">
                    <a16:creationId xmlns:a16="http://schemas.microsoft.com/office/drawing/2014/main" id="{2DFD2C00-4796-40AE-9F1A-0A781A7ACDF5}"/>
                  </a:ext>
                </a:extLst>
              </p:cNvPr>
              <p:cNvSpPr txBox="1">
                <a:spLocks noRot="1" noChangeAspect="1" noMove="1" noResize="1" noEditPoints="1" noAdjustHandles="1" noChangeArrowheads="1" noChangeShapeType="1" noTextEdit="1"/>
              </p:cNvSpPr>
              <p:nvPr/>
            </p:nvSpPr>
            <p:spPr>
              <a:xfrm>
                <a:off x="574088" y="3429000"/>
                <a:ext cx="11043821" cy="2677656"/>
              </a:xfrm>
              <a:prstGeom prst="rect">
                <a:avLst/>
              </a:prstGeom>
              <a:blipFill>
                <a:blip r:embed="rId2"/>
                <a:stretch>
                  <a:fillRect l="-827" t="-1587" r="-276"/>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40826130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17. Use a proof by contraposition to show that if </a:t>
                </a:r>
                <a14:m>
                  <m:oMath xmlns:m="http://schemas.openxmlformats.org/officeDocument/2006/math">
                    <m:r>
                      <a:rPr lang="en-GB" i="1" dirty="0" smtClean="0">
                        <a:latin typeface="Cambria Math" panose="02040503050406030204" pitchFamily="18" charset="0"/>
                      </a:rPr>
                      <m:t>𝑥</m:t>
                    </m:r>
                    <m:r>
                      <a:rPr lang="en-GB" i="1" dirty="0" smtClean="0">
                        <a:latin typeface="Cambria Math" panose="02040503050406030204" pitchFamily="18" charset="0"/>
                      </a:rPr>
                      <m:t> + </m:t>
                    </m:r>
                    <m:r>
                      <a:rPr lang="en-GB" i="1" dirty="0" smtClean="0">
                        <a:latin typeface="Cambria Math" panose="02040503050406030204" pitchFamily="18" charset="0"/>
                      </a:rPr>
                      <m:t>𝑦</m:t>
                    </m:r>
                    <m:r>
                      <a:rPr lang="en-GB" i="1" dirty="0" smtClean="0">
                        <a:latin typeface="Cambria Math" panose="02040503050406030204" pitchFamily="18" charset="0"/>
                      </a:rPr>
                      <m:t> ≥ </m:t>
                    </m:r>
                    <m:r>
                      <a:rPr lang="en-GB" i="1" dirty="0" smtClean="0">
                        <a:latin typeface="Cambria Math" panose="02040503050406030204" pitchFamily="18" charset="0"/>
                      </a:rPr>
                      <m:t>2</m:t>
                    </m:r>
                  </m:oMath>
                </a14:m>
                <a:r>
                  <a:rPr lang="en-GB" dirty="0"/>
                  <a:t>, where </a:t>
                </a:r>
                <a14:m>
                  <m:oMath xmlns:m="http://schemas.openxmlformats.org/officeDocument/2006/math">
                    <m:r>
                      <a:rPr lang="en-GB" i="1" dirty="0" smtClean="0">
                        <a:latin typeface="Cambria Math" panose="02040503050406030204" pitchFamily="18" charset="0"/>
                      </a:rPr>
                      <m:t>𝑥</m:t>
                    </m:r>
                  </m:oMath>
                </a14:m>
                <a:r>
                  <a:rPr lang="en-GB" dirty="0"/>
                  <a:t> and </a:t>
                </a:r>
                <a14:m>
                  <m:oMath xmlns:m="http://schemas.openxmlformats.org/officeDocument/2006/math">
                    <m:r>
                      <a:rPr lang="en-GB" i="1" dirty="0" smtClean="0">
                        <a:latin typeface="Cambria Math" panose="02040503050406030204" pitchFamily="18" charset="0"/>
                      </a:rPr>
                      <m:t>𝑦</m:t>
                    </m:r>
                  </m:oMath>
                </a14:m>
                <a:r>
                  <a:rPr lang="en-GB" dirty="0"/>
                  <a:t> are real numbers, then </a:t>
                </a:r>
                <a14:m>
                  <m:oMath xmlns:m="http://schemas.openxmlformats.org/officeDocument/2006/math">
                    <m:r>
                      <a:rPr lang="en-GB" i="1" dirty="0" smtClean="0">
                        <a:latin typeface="Cambria Math" panose="02040503050406030204" pitchFamily="18" charset="0"/>
                      </a:rPr>
                      <m:t>𝑥</m:t>
                    </m:r>
                    <m:r>
                      <a:rPr lang="en-GB" i="1" dirty="0" smtClean="0">
                        <a:latin typeface="Cambria Math" panose="02040503050406030204" pitchFamily="18" charset="0"/>
                      </a:rPr>
                      <m:t> ≥ </m:t>
                    </m:r>
                    <m:r>
                      <a:rPr lang="en-GB" i="1" dirty="0" smtClean="0">
                        <a:latin typeface="Cambria Math" panose="02040503050406030204" pitchFamily="18" charset="0"/>
                      </a:rPr>
                      <m:t>1</m:t>
                    </m:r>
                  </m:oMath>
                </a14:m>
                <a:r>
                  <a:rPr lang="en-GB" dirty="0"/>
                  <a:t> or </a:t>
                </a:r>
                <a14:m>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 ≥ </m:t>
                    </m:r>
                    <m:r>
                      <a:rPr lang="en-GB" i="1" dirty="0" smtClean="0">
                        <a:latin typeface="Cambria Math" panose="02040503050406030204" pitchFamily="18" charset="0"/>
                      </a:rPr>
                      <m:t>1</m:t>
                    </m:r>
                  </m:oMath>
                </a14:m>
                <a:r>
                  <a:rPr lang="en-GB" dirty="0"/>
                  <a:t>.</a:t>
                </a:r>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p:spTree>
    <p:extLst>
      <p:ext uri="{BB962C8B-B14F-4D97-AF65-F5344CB8AC3E}">
        <p14:creationId xmlns:p14="http://schemas.microsoft.com/office/powerpoint/2010/main" val="462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Rules of Inference </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r>
              <a:rPr lang="en-GB" dirty="0"/>
              <a:t>To determine if the argument is valid, we use rules of inference </a:t>
            </a:r>
          </a:p>
        </p:txBody>
      </p:sp>
      <p:pic>
        <p:nvPicPr>
          <p:cNvPr id="8" name="Picture 7">
            <a:extLst>
              <a:ext uri="{FF2B5EF4-FFF2-40B4-BE49-F238E27FC236}">
                <a16:creationId xmlns:a16="http://schemas.microsoft.com/office/drawing/2014/main" id="{3BEBF49F-866F-4B62-9643-59CB288F8A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60625" y="2667972"/>
            <a:ext cx="7870749" cy="3753104"/>
          </a:xfrm>
          <a:prstGeom prst="rect">
            <a:avLst/>
          </a:prstGeom>
        </p:spPr>
      </p:pic>
    </p:spTree>
    <p:extLst>
      <p:ext uri="{BB962C8B-B14F-4D97-AF65-F5344CB8AC3E}">
        <p14:creationId xmlns:p14="http://schemas.microsoft.com/office/powerpoint/2010/main" val="19451393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17. Use a proof by contraposition to show that if </a:t>
                </a:r>
                <a14:m>
                  <m:oMath xmlns:m="http://schemas.openxmlformats.org/officeDocument/2006/math">
                    <m:r>
                      <a:rPr lang="en-GB" i="1" dirty="0" smtClean="0">
                        <a:latin typeface="Cambria Math" panose="02040503050406030204" pitchFamily="18" charset="0"/>
                      </a:rPr>
                      <m:t>𝑥</m:t>
                    </m:r>
                    <m:r>
                      <a:rPr lang="en-GB" i="1" dirty="0" smtClean="0">
                        <a:latin typeface="Cambria Math" panose="02040503050406030204" pitchFamily="18" charset="0"/>
                      </a:rPr>
                      <m:t> + </m:t>
                    </m:r>
                    <m:r>
                      <a:rPr lang="en-GB" i="1" dirty="0" smtClean="0">
                        <a:latin typeface="Cambria Math" panose="02040503050406030204" pitchFamily="18" charset="0"/>
                      </a:rPr>
                      <m:t>𝑦</m:t>
                    </m:r>
                    <m:r>
                      <a:rPr lang="en-GB" i="1" dirty="0" smtClean="0">
                        <a:latin typeface="Cambria Math" panose="02040503050406030204" pitchFamily="18" charset="0"/>
                      </a:rPr>
                      <m:t> ≥ </m:t>
                    </m:r>
                    <m:r>
                      <a:rPr lang="en-GB" i="1" dirty="0" smtClean="0">
                        <a:latin typeface="Cambria Math" panose="02040503050406030204" pitchFamily="18" charset="0"/>
                      </a:rPr>
                      <m:t>2</m:t>
                    </m:r>
                  </m:oMath>
                </a14:m>
                <a:r>
                  <a:rPr lang="en-GB" dirty="0"/>
                  <a:t>, where </a:t>
                </a:r>
                <a14:m>
                  <m:oMath xmlns:m="http://schemas.openxmlformats.org/officeDocument/2006/math">
                    <m:r>
                      <a:rPr lang="en-GB" i="1" dirty="0" smtClean="0">
                        <a:latin typeface="Cambria Math" panose="02040503050406030204" pitchFamily="18" charset="0"/>
                      </a:rPr>
                      <m:t>𝑥</m:t>
                    </m:r>
                  </m:oMath>
                </a14:m>
                <a:r>
                  <a:rPr lang="en-GB" dirty="0"/>
                  <a:t> and </a:t>
                </a:r>
                <a14:m>
                  <m:oMath xmlns:m="http://schemas.openxmlformats.org/officeDocument/2006/math">
                    <m:r>
                      <a:rPr lang="en-GB" i="1" dirty="0" smtClean="0">
                        <a:latin typeface="Cambria Math" panose="02040503050406030204" pitchFamily="18" charset="0"/>
                      </a:rPr>
                      <m:t>𝑦</m:t>
                    </m:r>
                  </m:oMath>
                </a14:m>
                <a:r>
                  <a:rPr lang="en-GB" dirty="0"/>
                  <a:t> are real numbers, then </a:t>
                </a:r>
                <a14:m>
                  <m:oMath xmlns:m="http://schemas.openxmlformats.org/officeDocument/2006/math">
                    <m:r>
                      <a:rPr lang="en-GB" i="1" dirty="0" smtClean="0">
                        <a:latin typeface="Cambria Math" panose="02040503050406030204" pitchFamily="18" charset="0"/>
                      </a:rPr>
                      <m:t>𝑥</m:t>
                    </m:r>
                    <m:r>
                      <a:rPr lang="en-GB" i="1" dirty="0" smtClean="0">
                        <a:latin typeface="Cambria Math" panose="02040503050406030204" pitchFamily="18" charset="0"/>
                      </a:rPr>
                      <m:t> ≥ </m:t>
                    </m:r>
                    <m:r>
                      <a:rPr lang="en-GB" i="1" dirty="0" smtClean="0">
                        <a:latin typeface="Cambria Math" panose="02040503050406030204" pitchFamily="18" charset="0"/>
                      </a:rPr>
                      <m:t>1</m:t>
                    </m:r>
                  </m:oMath>
                </a14:m>
                <a:r>
                  <a:rPr lang="en-GB" dirty="0"/>
                  <a:t> or </a:t>
                </a:r>
                <a14:m>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 ≥ </m:t>
                    </m:r>
                    <m:r>
                      <a:rPr lang="en-GB" i="1" dirty="0" smtClean="0">
                        <a:latin typeface="Cambria Math" panose="02040503050406030204" pitchFamily="18" charset="0"/>
                      </a:rPr>
                      <m:t>1</m:t>
                    </m:r>
                  </m:oMath>
                </a14:m>
                <a:r>
                  <a:rPr lang="en-GB" dirty="0"/>
                  <a:t>.</a:t>
                </a:r>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974E167-FE81-43F4-8382-FC8378480727}"/>
                  </a:ext>
                </a:extLst>
              </p:cNvPr>
              <p:cNvSpPr txBox="1"/>
              <p:nvPr/>
            </p:nvSpPr>
            <p:spPr>
              <a:xfrm>
                <a:off x="574088" y="3429000"/>
                <a:ext cx="11043821" cy="2308324"/>
              </a:xfrm>
              <a:prstGeom prst="rect">
                <a:avLst/>
              </a:prstGeom>
              <a:noFill/>
              <a:ln>
                <a:solidFill>
                  <a:schemeClr val="accent2"/>
                </a:solidFill>
              </a:ln>
            </p:spPr>
            <p:txBody>
              <a:bodyPr wrap="square" rtlCol="0">
                <a:spAutoFit/>
              </a:bodyPr>
              <a:lstStyle/>
              <a:p>
                <a:r>
                  <a:rPr lang="en-US" sz="2400" dirty="0"/>
                  <a:t>To apply proof by contraposition, we need to prove </a:t>
                </a:r>
                <a14:m>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oMath>
                </a14:m>
                <a:r>
                  <a:rPr lang="en-US" sz="2400" dirty="0"/>
                  <a:t> is true. So, we prove that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&lt;</m:t>
                    </m:r>
                    <m:r>
                      <a:rPr lang="en-US" sz="2400" b="0" i="1" smtClean="0">
                        <a:latin typeface="Cambria Math" panose="02040503050406030204" pitchFamily="18" charset="0"/>
                      </a:rPr>
                      <m:t>1</m:t>
                    </m:r>
                  </m:oMath>
                </a14:m>
                <a:r>
                  <a:rPr lang="en-US" sz="2400" dirty="0"/>
                  <a:t>) and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&lt;</m:t>
                    </m:r>
                    <m:r>
                      <a:rPr lang="en-US" sz="2400" b="0" i="1" smtClean="0">
                        <a:latin typeface="Cambria Math" panose="02040503050406030204" pitchFamily="18" charset="0"/>
                      </a:rPr>
                      <m:t>1</m:t>
                    </m:r>
                  </m:oMath>
                </a14:m>
                <a:r>
                  <a:rPr lang="en-US" sz="2400" dirty="0"/>
                  <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&lt;</m:t>
                    </m:r>
                    <m:r>
                      <a:rPr lang="en-US" sz="2400" b="0" i="1" smtClean="0">
                        <a:latin typeface="Cambria Math" panose="02040503050406030204" pitchFamily="18" charset="0"/>
                      </a:rPr>
                      <m:t>2</m:t>
                    </m:r>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&lt;</m:t>
                    </m:r>
                    <m:r>
                      <a:rPr lang="en-US" sz="2400" b="0" i="1" smtClean="0">
                        <a:latin typeface="Cambria Math" panose="02040503050406030204" pitchFamily="18" charset="0"/>
                      </a:rPr>
                      <m:t>1</m:t>
                    </m:r>
                  </m:oMath>
                </a14:m>
                <a:r>
                  <a:rPr lang="en-US" sz="2400" dirty="0"/>
                  <a:t> and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&lt;</m:t>
                    </m:r>
                    <m:r>
                      <a:rPr lang="en-US" sz="2400" b="0" i="1" smtClean="0">
                        <a:latin typeface="Cambria Math" panose="02040503050406030204" pitchFamily="18" charset="0"/>
                      </a:rPr>
                      <m:t>1</m:t>
                    </m:r>
                  </m:oMath>
                </a14:m>
                <a:r>
                  <a:rPr lang="en-US" sz="2400" dirty="0"/>
                  <a:t>, then both numbers range from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oMath>
                </a14:m>
                <a:r>
                  <a:rPr lang="en-US" sz="2400" dirty="0"/>
                  <a:t> to (not including) 1</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oMath>
                </a14:m>
                <a:r>
                  <a:rPr lang="en-US" sz="2400" dirty="0"/>
                  <a:t> will never reach 2 (try any number in the range)</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&lt;</m:t>
                    </m:r>
                    <m:r>
                      <a:rPr lang="en-US" sz="2400" b="0" i="1" smtClean="0">
                        <a:latin typeface="Cambria Math" panose="02040503050406030204" pitchFamily="18" charset="0"/>
                      </a:rPr>
                      <m:t>2</m:t>
                    </m:r>
                  </m:oMath>
                </a14:m>
                <a:r>
                  <a:rPr lang="en-US" sz="2400" dirty="0"/>
                  <a:t>  </a:t>
                </a:r>
              </a:p>
              <a:p>
                <a:pPr marL="457200" indent="-457200">
                  <a:buFont typeface="+mj-lt"/>
                  <a:buAutoNum type="arabicPeriod"/>
                </a:pPr>
                <a:endParaRPr lang="en-US" sz="2400" dirty="0"/>
              </a:p>
            </p:txBody>
          </p:sp>
        </mc:Choice>
        <mc:Fallback xmlns="">
          <p:sp>
            <p:nvSpPr>
              <p:cNvPr id="4" name="TextBox 3">
                <a:extLst>
                  <a:ext uri="{FF2B5EF4-FFF2-40B4-BE49-F238E27FC236}">
                    <a16:creationId xmlns:a16="http://schemas.microsoft.com/office/drawing/2014/main" id="{F974E167-FE81-43F4-8382-FC8378480727}"/>
                  </a:ext>
                </a:extLst>
              </p:cNvPr>
              <p:cNvSpPr txBox="1">
                <a:spLocks noRot="1" noChangeAspect="1" noMove="1" noResize="1" noEditPoints="1" noAdjustHandles="1" noChangeArrowheads="1" noChangeShapeType="1" noTextEdit="1"/>
              </p:cNvSpPr>
              <p:nvPr/>
            </p:nvSpPr>
            <p:spPr>
              <a:xfrm>
                <a:off x="574088" y="3429000"/>
                <a:ext cx="11043821" cy="2308324"/>
              </a:xfrm>
              <a:prstGeom prst="rect">
                <a:avLst/>
              </a:prstGeom>
              <a:blipFill>
                <a:blip r:embed="rId3"/>
                <a:stretch>
                  <a:fillRect l="-772" t="-1842" r="-386"/>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10608610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18. Prove that if </a:t>
                </a:r>
                <a14:m>
                  <m:oMath xmlns:m="http://schemas.openxmlformats.org/officeDocument/2006/math">
                    <m:r>
                      <a:rPr lang="en-GB" i="1" dirty="0" smtClean="0">
                        <a:latin typeface="Cambria Math" panose="02040503050406030204" pitchFamily="18" charset="0"/>
                      </a:rPr>
                      <m:t>𝑚</m:t>
                    </m:r>
                  </m:oMath>
                </a14:m>
                <a:r>
                  <a:rPr lang="en-GB" dirty="0"/>
                  <a:t> and </a:t>
                </a:r>
                <a14:m>
                  <m:oMath xmlns:m="http://schemas.openxmlformats.org/officeDocument/2006/math">
                    <m:r>
                      <a:rPr lang="en-GB" i="1" dirty="0" smtClean="0">
                        <a:latin typeface="Cambria Math" panose="02040503050406030204" pitchFamily="18" charset="0"/>
                      </a:rPr>
                      <m:t>𝑛</m:t>
                    </m:r>
                  </m:oMath>
                </a14:m>
                <a:r>
                  <a:rPr lang="en-GB" dirty="0"/>
                  <a:t> are integers and </a:t>
                </a:r>
                <a14:m>
                  <m:oMath xmlns:m="http://schemas.openxmlformats.org/officeDocument/2006/math">
                    <m:r>
                      <a:rPr lang="en-GB" i="1" dirty="0" smtClean="0">
                        <a:latin typeface="Cambria Math" panose="02040503050406030204" pitchFamily="18" charset="0"/>
                      </a:rPr>
                      <m:t>𝑚𝑛</m:t>
                    </m:r>
                  </m:oMath>
                </a14:m>
                <a:r>
                  <a:rPr lang="en-GB" dirty="0"/>
                  <a:t> is even, then </a:t>
                </a:r>
                <a14:m>
                  <m:oMath xmlns:m="http://schemas.openxmlformats.org/officeDocument/2006/math">
                    <m:r>
                      <a:rPr lang="en-GB" i="1" dirty="0" smtClean="0">
                        <a:latin typeface="Cambria Math" panose="02040503050406030204" pitchFamily="18" charset="0"/>
                      </a:rPr>
                      <m:t>𝑚</m:t>
                    </m:r>
                  </m:oMath>
                </a14:m>
                <a:r>
                  <a:rPr lang="ar-EG" dirty="0"/>
                  <a:t> </a:t>
                </a:r>
                <a:r>
                  <a:rPr lang="en-GB" dirty="0"/>
                  <a:t>is even or </a:t>
                </a:r>
                <a14:m>
                  <m:oMath xmlns:m="http://schemas.openxmlformats.org/officeDocument/2006/math">
                    <m:r>
                      <a:rPr lang="en-GB" i="1" dirty="0" smtClean="0">
                        <a:latin typeface="Cambria Math" panose="02040503050406030204" pitchFamily="18" charset="0"/>
                      </a:rPr>
                      <m:t>𝑛</m:t>
                    </m:r>
                  </m:oMath>
                </a14:m>
                <a:r>
                  <a:rPr lang="en-GB" dirty="0"/>
                  <a:t> is even.</a:t>
                </a:r>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1113" t="-2805"/>
                </a:stretch>
              </a:blipFill>
            </p:spPr>
            <p:txBody>
              <a:bodyPr/>
              <a:lstStyle/>
              <a:p>
                <a:r>
                  <a:rPr lang="en-US">
                    <a:noFill/>
                  </a:rPr>
                  <a:t> </a:t>
                </a:r>
              </a:p>
            </p:txBody>
          </p:sp>
        </mc:Fallback>
      </mc:AlternateContent>
    </p:spTree>
    <p:extLst>
      <p:ext uri="{BB962C8B-B14F-4D97-AF65-F5344CB8AC3E}">
        <p14:creationId xmlns:p14="http://schemas.microsoft.com/office/powerpoint/2010/main" val="3361498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18. Prove that if </a:t>
                </a:r>
                <a14:m>
                  <m:oMath xmlns:m="http://schemas.openxmlformats.org/officeDocument/2006/math">
                    <m:r>
                      <a:rPr lang="en-GB" i="1" dirty="0" smtClean="0">
                        <a:latin typeface="Cambria Math" panose="02040503050406030204" pitchFamily="18" charset="0"/>
                      </a:rPr>
                      <m:t>𝑚</m:t>
                    </m:r>
                  </m:oMath>
                </a14:m>
                <a:r>
                  <a:rPr lang="en-GB" dirty="0"/>
                  <a:t> and </a:t>
                </a:r>
                <a14:m>
                  <m:oMath xmlns:m="http://schemas.openxmlformats.org/officeDocument/2006/math">
                    <m:r>
                      <a:rPr lang="en-GB" i="1" dirty="0" smtClean="0">
                        <a:latin typeface="Cambria Math" panose="02040503050406030204" pitchFamily="18" charset="0"/>
                      </a:rPr>
                      <m:t>𝑛</m:t>
                    </m:r>
                  </m:oMath>
                </a14:m>
                <a:r>
                  <a:rPr lang="en-GB" dirty="0"/>
                  <a:t> are integers and </a:t>
                </a:r>
                <a14:m>
                  <m:oMath xmlns:m="http://schemas.openxmlformats.org/officeDocument/2006/math">
                    <m:r>
                      <a:rPr lang="en-GB" i="1" dirty="0" smtClean="0">
                        <a:latin typeface="Cambria Math" panose="02040503050406030204" pitchFamily="18" charset="0"/>
                      </a:rPr>
                      <m:t>𝑚𝑛</m:t>
                    </m:r>
                  </m:oMath>
                </a14:m>
                <a:r>
                  <a:rPr lang="en-GB" dirty="0"/>
                  <a:t> is even, then </a:t>
                </a:r>
                <a14:m>
                  <m:oMath xmlns:m="http://schemas.openxmlformats.org/officeDocument/2006/math">
                    <m:r>
                      <a:rPr lang="en-GB" i="1" dirty="0" smtClean="0">
                        <a:latin typeface="Cambria Math" panose="02040503050406030204" pitchFamily="18" charset="0"/>
                      </a:rPr>
                      <m:t>𝑚</m:t>
                    </m:r>
                  </m:oMath>
                </a14:m>
                <a:r>
                  <a:rPr lang="ar-EG" dirty="0"/>
                  <a:t> </a:t>
                </a:r>
                <a:r>
                  <a:rPr lang="en-GB" dirty="0"/>
                  <a:t>is even or </a:t>
                </a:r>
                <a14:m>
                  <m:oMath xmlns:m="http://schemas.openxmlformats.org/officeDocument/2006/math">
                    <m:r>
                      <a:rPr lang="en-GB" i="1" dirty="0" smtClean="0">
                        <a:latin typeface="Cambria Math" panose="02040503050406030204" pitchFamily="18" charset="0"/>
                      </a:rPr>
                      <m:t>𝑛</m:t>
                    </m:r>
                  </m:oMath>
                </a14:m>
                <a:r>
                  <a:rPr lang="en-GB" dirty="0"/>
                  <a:t> is even.</a:t>
                </a:r>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1113" t="-28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D455A8-220F-4126-AC07-3FEA27218BA8}"/>
                  </a:ext>
                </a:extLst>
              </p:cNvPr>
              <p:cNvSpPr txBox="1"/>
              <p:nvPr/>
            </p:nvSpPr>
            <p:spPr>
              <a:xfrm>
                <a:off x="574088" y="2933680"/>
                <a:ext cx="11043821" cy="3416320"/>
              </a:xfrm>
              <a:prstGeom prst="rect">
                <a:avLst/>
              </a:prstGeom>
              <a:noFill/>
              <a:ln>
                <a:solidFill>
                  <a:schemeClr val="accent2"/>
                </a:solidFill>
              </a:ln>
            </p:spPr>
            <p:txBody>
              <a:bodyPr wrap="square" rtlCol="0">
                <a:spAutoFit/>
              </a:bodyPr>
              <a:lstStyle/>
              <a:p>
                <a:r>
                  <a:rPr lang="en-US" sz="2400" dirty="0"/>
                  <a:t>We will use contraposition proof. Prove that if </a:t>
                </a:r>
                <a14:m>
                  <m:oMath xmlns:m="http://schemas.openxmlformats.org/officeDocument/2006/math">
                    <m:r>
                      <a:rPr lang="en-US" sz="2400" b="0" i="1" smtClean="0">
                        <a:latin typeface="Cambria Math" panose="02040503050406030204" pitchFamily="18" charset="0"/>
                      </a:rPr>
                      <m:t>𝑚</m:t>
                    </m:r>
                  </m:oMath>
                </a14:m>
                <a:r>
                  <a:rPr lang="en-US" sz="2400" dirty="0"/>
                  <a:t> and </a:t>
                </a:r>
                <a14:m>
                  <m:oMath xmlns:m="http://schemas.openxmlformats.org/officeDocument/2006/math">
                    <m:r>
                      <a:rPr lang="en-US" sz="2400" b="0" i="1" smtClean="0">
                        <a:latin typeface="Cambria Math" panose="02040503050406030204" pitchFamily="18" charset="0"/>
                      </a:rPr>
                      <m:t>𝑛</m:t>
                    </m:r>
                  </m:oMath>
                </a14:m>
                <a:r>
                  <a:rPr lang="en-US" sz="2400" dirty="0"/>
                  <a:t> are both odd, then </a:t>
                </a:r>
                <a14:m>
                  <m:oMath xmlns:m="http://schemas.openxmlformats.org/officeDocument/2006/math">
                    <m:r>
                      <a:rPr lang="en-US" sz="2400" b="0" i="1" smtClean="0">
                        <a:latin typeface="Cambria Math" panose="02040503050406030204" pitchFamily="18" charset="0"/>
                      </a:rPr>
                      <m:t>𝑚𝑛</m:t>
                    </m:r>
                  </m:oMath>
                </a14:m>
                <a:r>
                  <a:rPr lang="en-US" sz="2400" dirty="0"/>
                  <a:t> is odd</a:t>
                </a:r>
              </a:p>
              <a:p>
                <a:pPr marL="457200" indent="-457200">
                  <a:buFont typeface="+mj-lt"/>
                  <a:buAutoNum type="arabicPeriod"/>
                </a:pPr>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𝑚</m:t>
                    </m:r>
                  </m:oMath>
                </a14:m>
                <a:r>
                  <a:rPr lang="en-US" sz="2400" dirty="0"/>
                  <a:t> is odd, </a:t>
                </a:r>
                <a14:m>
                  <m:oMath xmlns:m="http://schemas.openxmlformats.org/officeDocument/2006/math">
                    <m:r>
                      <a:rPr lang="en-US" sz="2400" b="0" i="1" smtClean="0">
                        <a:latin typeface="Cambria Math" panose="02040503050406030204" pitchFamily="18" charset="0"/>
                      </a:rPr>
                      <m:t>𝑛</m:t>
                    </m:r>
                  </m:oMath>
                </a14:m>
                <a:r>
                  <a:rPr lang="en-US" sz="2400" dirty="0"/>
                  <a:t> is odd</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1</m:t>
                    </m:r>
                  </m:oMath>
                </a14:m>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1</m:t>
                    </m:r>
                  </m:oMath>
                </a14:m>
                <a:r>
                  <a:rPr lang="en-US" sz="2400" dirty="0"/>
                  <a:t>, where </a:t>
                </a:r>
                <a14:m>
                  <m:oMath xmlns:m="http://schemas.openxmlformats.org/officeDocument/2006/math">
                    <m:r>
                      <a:rPr lang="en-US" sz="2400" b="0" i="1" smtClean="0">
                        <a:latin typeface="Cambria Math" panose="02040503050406030204" pitchFamily="18" charset="0"/>
                      </a:rPr>
                      <m:t>𝑥</m:t>
                    </m:r>
                  </m:oMath>
                </a14:m>
                <a:r>
                  <a:rPr lang="en-US" sz="2400" dirty="0"/>
                  <a:t> and </a:t>
                </a:r>
                <a14:m>
                  <m:oMath xmlns:m="http://schemas.openxmlformats.org/officeDocument/2006/math">
                    <m:r>
                      <a:rPr lang="en-US" sz="2400" b="0" i="1" smtClean="0">
                        <a:latin typeface="Cambria Math" panose="02040503050406030204" pitchFamily="18" charset="0"/>
                      </a:rPr>
                      <m:t>𝑦</m:t>
                    </m:r>
                  </m:oMath>
                </a14:m>
                <a:r>
                  <a:rPr lang="en-US" sz="2400" dirty="0"/>
                  <a:t> are integers</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1</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𝑥𝑦</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𝑥𝑦</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1</m:t>
                    </m:r>
                  </m:oMath>
                </a14:m>
                <a:endParaRPr lang="en-US" sz="2400" dirty="0"/>
              </a:p>
              <a:p>
                <a:pPr marL="457200" indent="-457200">
                  <a:buFont typeface="+mj-lt"/>
                  <a:buAutoNum type="arabicPeriod"/>
                </a:pPr>
                <a:r>
                  <a:rPr lang="en-US" sz="2400" dirty="0"/>
                  <a:t>Suppose </a:t>
                </a:r>
                <a14:m>
                  <m:oMath xmlns:m="http://schemas.openxmlformats.org/officeDocument/2006/math">
                    <m:r>
                      <a:rPr lang="en-US" sz="2400" b="0" i="1" smtClean="0">
                        <a:latin typeface="Cambria Math" panose="02040503050406030204" pitchFamily="18" charset="0"/>
                      </a:rPr>
                      <m:t>𝑥𝑦</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oMath>
                </a14:m>
                <a:r>
                  <a:rPr lang="en-US" sz="2400" dirty="0"/>
                  <a:t> is some integer </a:t>
                </a:r>
                <a14:m>
                  <m:oMath xmlns:m="http://schemas.openxmlformats.org/officeDocument/2006/math">
                    <m:r>
                      <a:rPr lang="en-US" sz="2400" b="0" i="1" smtClean="0">
                        <a:latin typeface="Cambria Math" panose="02040503050406030204" pitchFamily="18" charset="0"/>
                      </a:rPr>
                      <m:t>𝑘</m:t>
                    </m:r>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oMath>
                </a14:m>
                <a:r>
                  <a:rPr lang="en-US" sz="2400" dirty="0"/>
                  <a:t>, which is an odd number</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dirty="0"/>
                  <a:t> is odd in case that </a:t>
                </a:r>
                <a14:m>
                  <m:oMath xmlns:m="http://schemas.openxmlformats.org/officeDocument/2006/math">
                    <m:r>
                      <a:rPr lang="en-US" sz="2400" b="0" i="1" smtClean="0">
                        <a:latin typeface="Cambria Math" panose="02040503050406030204" pitchFamily="18" charset="0"/>
                      </a:rPr>
                      <m:t>𝑚</m:t>
                    </m:r>
                  </m:oMath>
                </a14:m>
                <a:r>
                  <a:rPr lang="en-US" sz="2400" dirty="0"/>
                  <a:t> and </a:t>
                </a:r>
                <a14:m>
                  <m:oMath xmlns:m="http://schemas.openxmlformats.org/officeDocument/2006/math">
                    <m:r>
                      <a:rPr lang="en-US" sz="2400" b="0" i="1" smtClean="0">
                        <a:latin typeface="Cambria Math" panose="02040503050406030204" pitchFamily="18" charset="0"/>
                      </a:rPr>
                      <m:t>𝑛</m:t>
                    </m:r>
                  </m:oMath>
                </a14:m>
                <a:r>
                  <a:rPr lang="en-US" sz="2400" dirty="0"/>
                  <a:t> are odd</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oMath>
                </a14:m>
                <a:r>
                  <a:rPr lang="en-US" sz="2400" dirty="0"/>
                  <a:t> if </a:t>
                </a:r>
                <a14:m>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oMath>
                </a14:m>
                <a:r>
                  <a:rPr lang="en-US" sz="2400" dirty="0"/>
                  <a:t> is even, then </a:t>
                </a:r>
                <a14:m>
                  <m:oMath xmlns:m="http://schemas.openxmlformats.org/officeDocument/2006/math">
                    <m:r>
                      <a:rPr lang="en-US" sz="2400" b="0" i="1" smtClean="0">
                        <a:latin typeface="Cambria Math" panose="02040503050406030204" pitchFamily="18" charset="0"/>
                      </a:rPr>
                      <m:t>𝑚</m:t>
                    </m:r>
                  </m:oMath>
                </a14:m>
                <a:r>
                  <a:rPr lang="en-US" sz="2400" dirty="0"/>
                  <a:t> or </a:t>
                </a:r>
                <a14:m>
                  <m:oMath xmlns:m="http://schemas.openxmlformats.org/officeDocument/2006/math">
                    <m:r>
                      <a:rPr lang="en-US" sz="2400" b="0" i="1" smtClean="0">
                        <a:latin typeface="Cambria Math" panose="02040503050406030204" pitchFamily="18" charset="0"/>
                      </a:rPr>
                      <m:t>𝑛</m:t>
                    </m:r>
                  </m:oMath>
                </a14:m>
                <a:r>
                  <a:rPr lang="en-US" sz="2400" dirty="0"/>
                  <a:t> (or both) is even</a:t>
                </a:r>
              </a:p>
            </p:txBody>
          </p:sp>
        </mc:Choice>
        <mc:Fallback xmlns="">
          <p:sp>
            <p:nvSpPr>
              <p:cNvPr id="4" name="TextBox 3">
                <a:extLst>
                  <a:ext uri="{FF2B5EF4-FFF2-40B4-BE49-F238E27FC236}">
                    <a16:creationId xmlns:a16="http://schemas.microsoft.com/office/drawing/2014/main" id="{32D455A8-220F-4126-AC07-3FEA27218BA8}"/>
                  </a:ext>
                </a:extLst>
              </p:cNvPr>
              <p:cNvSpPr txBox="1">
                <a:spLocks noRot="1" noChangeAspect="1" noMove="1" noResize="1" noEditPoints="1" noAdjustHandles="1" noChangeArrowheads="1" noChangeShapeType="1" noTextEdit="1"/>
              </p:cNvSpPr>
              <p:nvPr/>
            </p:nvSpPr>
            <p:spPr>
              <a:xfrm>
                <a:off x="574088" y="2933680"/>
                <a:ext cx="11043821" cy="3416320"/>
              </a:xfrm>
              <a:prstGeom prst="rect">
                <a:avLst/>
              </a:prstGeom>
              <a:blipFill>
                <a:blip r:embed="rId3"/>
                <a:stretch>
                  <a:fillRect l="-827" t="-1243" b="-2842"/>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4065351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19. Show that if </a:t>
                </a:r>
                <a14:m>
                  <m:oMath xmlns:m="http://schemas.openxmlformats.org/officeDocument/2006/math">
                    <m:r>
                      <a:rPr lang="en-GB" i="1" dirty="0" smtClean="0">
                        <a:latin typeface="Cambria Math" panose="02040503050406030204" pitchFamily="18" charset="0"/>
                      </a:rPr>
                      <m:t>𝑛</m:t>
                    </m:r>
                  </m:oMath>
                </a14:m>
                <a:r>
                  <a:rPr lang="en-GB" dirty="0"/>
                  <a:t> is an integer and </a:t>
                </a:r>
                <a14:m>
                  <m:oMath xmlns:m="http://schemas.openxmlformats.org/officeDocument/2006/math">
                    <m:sSup>
                      <m:sSupPr>
                        <m:ctrlPr>
                          <a:rPr lang="en-US" b="0" i="1" dirty="0" smtClean="0">
                            <a:latin typeface="Cambria Math" panose="02040503050406030204" pitchFamily="18" charset="0"/>
                          </a:rPr>
                        </m:ctrlPr>
                      </m:sSupPr>
                      <m:e>
                        <m:r>
                          <a:rPr lang="en-GB" i="1" dirty="0" smtClean="0">
                            <a:latin typeface="Cambria Math" panose="02040503050406030204" pitchFamily="18" charset="0"/>
                          </a:rPr>
                          <m:t>𝑛</m:t>
                        </m:r>
                      </m:e>
                      <m:sup>
                        <m:r>
                          <a:rPr lang="en-GB" i="1" dirty="0" smtClean="0">
                            <a:latin typeface="Cambria Math" panose="02040503050406030204" pitchFamily="18" charset="0"/>
                          </a:rPr>
                          <m:t>3</m:t>
                        </m:r>
                      </m:sup>
                    </m:sSup>
                    <m:r>
                      <a:rPr lang="en-GB" i="1" dirty="0" smtClean="0">
                        <a:latin typeface="Cambria Math" panose="02040503050406030204" pitchFamily="18" charset="0"/>
                      </a:rPr>
                      <m:t>+</m:t>
                    </m:r>
                    <m:r>
                      <a:rPr lang="en-GB" i="1" dirty="0" smtClean="0">
                        <a:latin typeface="Cambria Math" panose="02040503050406030204" pitchFamily="18" charset="0"/>
                      </a:rPr>
                      <m:t>5</m:t>
                    </m:r>
                  </m:oMath>
                </a14:m>
                <a:r>
                  <a:rPr lang="en-GB" i="0" dirty="0">
                    <a:latin typeface="+mj-lt"/>
                  </a:rPr>
                  <a:t> </a:t>
                </a:r>
                <a:r>
                  <a:rPr lang="en-GB" dirty="0"/>
                  <a:t>is odd, then </a:t>
                </a:r>
                <a14:m>
                  <m:oMath xmlns:m="http://schemas.openxmlformats.org/officeDocument/2006/math">
                    <m:r>
                      <a:rPr lang="en-GB" i="1" dirty="0" smtClean="0">
                        <a:latin typeface="Cambria Math" panose="02040503050406030204" pitchFamily="18" charset="0"/>
                      </a:rPr>
                      <m:t>𝑛</m:t>
                    </m:r>
                  </m:oMath>
                </a14:m>
                <a:r>
                  <a:rPr lang="en-GB" dirty="0"/>
                  <a:t> is even using	</a:t>
                </a:r>
                <a:br>
                  <a:rPr lang="en-GB" dirty="0"/>
                </a:br>
                <a:r>
                  <a:rPr lang="en-GB" dirty="0"/>
                  <a:t>	a) a proof by contraposition.</a:t>
                </a:r>
                <a:br>
                  <a:rPr lang="en-GB" dirty="0"/>
                </a:br>
                <a:r>
                  <a:rPr lang="en-GB" dirty="0"/>
                  <a:t>	b) a proof by contradiction.</a:t>
                </a:r>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p:spTree>
    <p:extLst>
      <p:ext uri="{BB962C8B-B14F-4D97-AF65-F5344CB8AC3E}">
        <p14:creationId xmlns:p14="http://schemas.microsoft.com/office/powerpoint/2010/main" val="41184663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19. Show that if </a:t>
                </a:r>
                <a14:m>
                  <m:oMath xmlns:m="http://schemas.openxmlformats.org/officeDocument/2006/math">
                    <m:r>
                      <a:rPr lang="en-GB" i="1" dirty="0" smtClean="0">
                        <a:latin typeface="Cambria Math" panose="02040503050406030204" pitchFamily="18" charset="0"/>
                      </a:rPr>
                      <m:t>𝑛</m:t>
                    </m:r>
                  </m:oMath>
                </a14:m>
                <a:r>
                  <a:rPr lang="en-GB" dirty="0"/>
                  <a:t> is an integer and </a:t>
                </a:r>
                <a14:m>
                  <m:oMath xmlns:m="http://schemas.openxmlformats.org/officeDocument/2006/math">
                    <m:sSup>
                      <m:sSupPr>
                        <m:ctrlPr>
                          <a:rPr lang="en-US" b="0" i="1" dirty="0" smtClean="0">
                            <a:latin typeface="Cambria Math" panose="02040503050406030204" pitchFamily="18" charset="0"/>
                          </a:rPr>
                        </m:ctrlPr>
                      </m:sSupPr>
                      <m:e>
                        <m:r>
                          <a:rPr lang="en-GB" i="1" dirty="0" smtClean="0">
                            <a:latin typeface="Cambria Math" panose="02040503050406030204" pitchFamily="18" charset="0"/>
                          </a:rPr>
                          <m:t>𝑛</m:t>
                        </m:r>
                      </m:e>
                      <m:sup>
                        <m:r>
                          <a:rPr lang="en-GB" i="1" dirty="0" smtClean="0">
                            <a:latin typeface="Cambria Math" panose="02040503050406030204" pitchFamily="18" charset="0"/>
                          </a:rPr>
                          <m:t>3</m:t>
                        </m:r>
                      </m:sup>
                    </m:sSup>
                    <m:r>
                      <a:rPr lang="en-GB" i="1" dirty="0" smtClean="0">
                        <a:latin typeface="Cambria Math" panose="02040503050406030204" pitchFamily="18" charset="0"/>
                      </a:rPr>
                      <m:t>+</m:t>
                    </m:r>
                    <m:r>
                      <a:rPr lang="en-GB" i="1" dirty="0" smtClean="0">
                        <a:latin typeface="Cambria Math" panose="02040503050406030204" pitchFamily="18" charset="0"/>
                      </a:rPr>
                      <m:t>5</m:t>
                    </m:r>
                  </m:oMath>
                </a14:m>
                <a:r>
                  <a:rPr lang="en-GB" i="0" dirty="0">
                    <a:latin typeface="+mj-lt"/>
                  </a:rPr>
                  <a:t> </a:t>
                </a:r>
                <a:r>
                  <a:rPr lang="en-GB" dirty="0"/>
                  <a:t>is odd, then </a:t>
                </a:r>
                <a14:m>
                  <m:oMath xmlns:m="http://schemas.openxmlformats.org/officeDocument/2006/math">
                    <m:r>
                      <a:rPr lang="en-GB" i="1" dirty="0" smtClean="0">
                        <a:latin typeface="Cambria Math" panose="02040503050406030204" pitchFamily="18" charset="0"/>
                      </a:rPr>
                      <m:t>𝑛</m:t>
                    </m:r>
                  </m:oMath>
                </a14:m>
                <a:r>
                  <a:rPr lang="en-GB" dirty="0"/>
                  <a:t> is even using	</a:t>
                </a:r>
                <a:br>
                  <a:rPr lang="en-GB" dirty="0"/>
                </a:br>
                <a:r>
                  <a:rPr lang="en-GB" dirty="0"/>
                  <a:t>	a) a proof by contraposition.</a:t>
                </a:r>
                <a:br>
                  <a:rPr lang="en-GB" dirty="0"/>
                </a:br>
                <a:r>
                  <a:rPr lang="en-GB" dirty="0"/>
                  <a:t>	</a:t>
                </a:r>
                <a:r>
                  <a:rPr lang="en-GB" dirty="0">
                    <a:solidFill>
                      <a:schemeClr val="bg1">
                        <a:lumMod val="65000"/>
                        <a:lumOff val="35000"/>
                      </a:schemeClr>
                    </a:solidFill>
                  </a:rPr>
                  <a:t>b) a proof by contradiction.</a:t>
                </a:r>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AF2208-6C49-47B5-94A7-36292041BF50}"/>
                  </a:ext>
                </a:extLst>
              </p:cNvPr>
              <p:cNvSpPr txBox="1"/>
              <p:nvPr/>
            </p:nvSpPr>
            <p:spPr>
              <a:xfrm>
                <a:off x="574088" y="3076555"/>
                <a:ext cx="11043821" cy="3416320"/>
              </a:xfrm>
              <a:prstGeom prst="rect">
                <a:avLst/>
              </a:prstGeom>
              <a:noFill/>
              <a:ln>
                <a:solidFill>
                  <a:schemeClr val="accent2"/>
                </a:solidFill>
              </a:ln>
            </p:spPr>
            <p:txBody>
              <a:bodyPr wrap="square" rtlCol="0">
                <a:spAutoFit/>
              </a:bodyPr>
              <a:lstStyle/>
              <a:p>
                <a:r>
                  <a:rPr lang="en-US" sz="2400" dirty="0"/>
                  <a:t>Prove that if </a:t>
                </a:r>
                <a14:m>
                  <m:oMath xmlns:m="http://schemas.openxmlformats.org/officeDocument/2006/math">
                    <m:r>
                      <a:rPr lang="en-US" sz="2400" b="0" i="1" smtClean="0">
                        <a:latin typeface="Cambria Math" panose="02040503050406030204" pitchFamily="18" charset="0"/>
                      </a:rPr>
                      <m:t>𝑛</m:t>
                    </m:r>
                  </m:oMath>
                </a14:m>
                <a:r>
                  <a:rPr lang="en-US" sz="2400" dirty="0"/>
                  <a:t> is odd, then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5</m:t>
                    </m:r>
                  </m:oMath>
                </a14:m>
                <a:r>
                  <a:rPr lang="en-US" sz="2400" dirty="0"/>
                  <a:t> is even</a:t>
                </a:r>
              </a:p>
              <a:p>
                <a:pPr marL="457200" indent="-457200">
                  <a:buFont typeface="+mj-lt"/>
                  <a:buAutoNum type="arabicPeriod"/>
                </a:pPr>
                <a:r>
                  <a:rPr lang="en-US" sz="2400" dirty="0"/>
                  <a:t>Suppose that </a:t>
                </a:r>
                <a14:m>
                  <m:oMath xmlns:m="http://schemas.openxmlformats.org/officeDocument/2006/math">
                    <m:r>
                      <a:rPr lang="en-US" sz="2400" b="0" i="1" smtClean="0">
                        <a:latin typeface="Cambria Math" panose="02040503050406030204" pitchFamily="18" charset="0"/>
                      </a:rPr>
                      <m:t>𝑛</m:t>
                    </m:r>
                  </m:oMath>
                </a14:m>
                <a:r>
                  <a:rPr lang="en-US" sz="2400" dirty="0"/>
                  <a:t> is odd</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dirty="0"/>
                  <a:t> is odd </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oMath>
                </a14:m>
                <a:r>
                  <a:rPr lang="en-US" sz="2400" dirty="0"/>
                  <a:t> for some integer </a:t>
                </a:r>
                <a14:m>
                  <m:oMath xmlns:m="http://schemas.openxmlformats.org/officeDocument/2006/math">
                    <m:r>
                      <a:rPr lang="en-US" sz="2400" b="0" i="1" smtClean="0">
                        <a:latin typeface="Cambria Math" panose="02040503050406030204" pitchFamily="18" charset="0"/>
                      </a:rPr>
                      <m:t>𝑘</m:t>
                    </m:r>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5</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e>
                        </m:d>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5</m:t>
                    </m:r>
                    <m:r>
                      <a:rPr lang="en-US" sz="2400" b="0" i="1" smtClean="0">
                        <a:latin typeface="Cambria Math" panose="02040503050406030204" pitchFamily="18" charset="0"/>
                      </a:rPr>
                      <m:t>=</m:t>
                    </m:r>
                    <m:r>
                      <a:rPr lang="en-US" sz="2400" b="0" i="1" smtClean="0">
                        <a:latin typeface="Cambria Math" panose="02040503050406030204" pitchFamily="18" charset="0"/>
                      </a:rPr>
                      <m:t>8</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12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6</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5</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4</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6</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m:t>
                    </m:r>
                  </m:oMath>
                </a14:m>
                <a:endParaRPr lang="en-US" sz="2400" dirty="0"/>
              </a:p>
              <a:p>
                <a:pPr marL="457200" indent="-457200">
                  <a:buFont typeface="+mj-lt"/>
                  <a:buAutoNum type="arabicPeriod"/>
                </a:pPr>
                <a:r>
                  <a:rPr lang="en-US" sz="2400" dirty="0"/>
                  <a:t>Suppose that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4</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6</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m:t>
                    </m:r>
                  </m:oMath>
                </a14:m>
                <a:r>
                  <a:rPr lang="en-US" sz="2400" dirty="0"/>
                  <a:t> is </a:t>
                </a:r>
                <a14:m>
                  <m:oMath xmlns:m="http://schemas.openxmlformats.org/officeDocument/2006/math">
                    <m:r>
                      <a:rPr lang="en-US" sz="2400" b="0" i="1" smtClean="0">
                        <a:latin typeface="Cambria Math" panose="02040503050406030204" pitchFamily="18" charset="0"/>
                      </a:rPr>
                      <m:t>𝑧</m:t>
                    </m:r>
                  </m:oMath>
                </a14:m>
                <a:r>
                  <a:rPr lang="en-US" sz="2400" dirty="0"/>
                  <a:t> for some integer </a:t>
                </a:r>
                <a14:m>
                  <m:oMath xmlns:m="http://schemas.openxmlformats.org/officeDocument/2006/math">
                    <m:r>
                      <a:rPr lang="en-US" sz="2400" b="0" i="1" smtClean="0">
                        <a:latin typeface="Cambria Math" panose="02040503050406030204" pitchFamily="18" charset="0"/>
                      </a:rPr>
                      <m:t>𝑧</m:t>
                    </m:r>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5</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𝑧</m:t>
                    </m:r>
                  </m:oMath>
                </a14:m>
                <a:r>
                  <a:rPr lang="en-US" sz="2400" dirty="0"/>
                  <a:t>, which is an even number</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5</m:t>
                    </m:r>
                    <m:r>
                      <a:rPr lang="en-US" sz="2400" b="0" i="1" smtClean="0">
                        <a:latin typeface="Cambria Math" panose="02040503050406030204" pitchFamily="18" charset="0"/>
                      </a:rPr>
                      <m:t> </m:t>
                    </m:r>
                  </m:oMath>
                </a14:m>
                <a:r>
                  <a:rPr lang="en-US" sz="2400" dirty="0"/>
                  <a:t>is even in case that </a:t>
                </a:r>
                <a14:m>
                  <m:oMath xmlns:m="http://schemas.openxmlformats.org/officeDocument/2006/math">
                    <m:r>
                      <a:rPr lang="en-US" sz="2400" b="0" i="1" smtClean="0">
                        <a:latin typeface="Cambria Math" panose="02040503050406030204" pitchFamily="18" charset="0"/>
                      </a:rPr>
                      <m:t>𝑛</m:t>
                    </m:r>
                  </m:oMath>
                </a14:m>
                <a:r>
                  <a:rPr lang="en-US" sz="2400" dirty="0"/>
                  <a:t> is odd</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oMath>
                </a14:m>
                <a:r>
                  <a:rPr lang="en-US" sz="2400" dirty="0"/>
                  <a:t> if</a:t>
                </a:r>
                <a14:m>
                  <m:oMath xmlns:m="http://schemas.openxmlformats.org/officeDocument/2006/math">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5</m:t>
                    </m:r>
                  </m:oMath>
                </a14:m>
                <a:r>
                  <a:rPr lang="en-US" sz="2400" dirty="0"/>
                  <a:t> is odd, then </a:t>
                </a:r>
                <a14:m>
                  <m:oMath xmlns:m="http://schemas.openxmlformats.org/officeDocument/2006/math">
                    <m:r>
                      <a:rPr lang="en-US" sz="2400" b="0" i="1" smtClean="0">
                        <a:latin typeface="Cambria Math" panose="02040503050406030204" pitchFamily="18" charset="0"/>
                      </a:rPr>
                      <m:t>𝑛</m:t>
                    </m:r>
                  </m:oMath>
                </a14:m>
                <a:r>
                  <a:rPr lang="en-US" sz="2400" dirty="0"/>
                  <a:t> is even</a:t>
                </a:r>
              </a:p>
            </p:txBody>
          </p:sp>
        </mc:Choice>
        <mc:Fallback xmlns="">
          <p:sp>
            <p:nvSpPr>
              <p:cNvPr id="4" name="TextBox 3">
                <a:extLst>
                  <a:ext uri="{FF2B5EF4-FFF2-40B4-BE49-F238E27FC236}">
                    <a16:creationId xmlns:a16="http://schemas.microsoft.com/office/drawing/2014/main" id="{4CAF2208-6C49-47B5-94A7-36292041BF50}"/>
                  </a:ext>
                </a:extLst>
              </p:cNvPr>
              <p:cNvSpPr txBox="1">
                <a:spLocks noRot="1" noChangeAspect="1" noMove="1" noResize="1" noEditPoints="1" noAdjustHandles="1" noChangeArrowheads="1" noChangeShapeType="1" noTextEdit="1"/>
              </p:cNvSpPr>
              <p:nvPr/>
            </p:nvSpPr>
            <p:spPr>
              <a:xfrm>
                <a:off x="574088" y="3076555"/>
                <a:ext cx="11043821" cy="3416320"/>
              </a:xfrm>
              <a:prstGeom prst="rect">
                <a:avLst/>
              </a:prstGeom>
              <a:blipFill>
                <a:blip r:embed="rId3"/>
                <a:stretch>
                  <a:fillRect l="-827" t="-1246" r="-386" b="-3025"/>
                </a:stretch>
              </a:blipFill>
              <a:ln>
                <a:solidFill>
                  <a:schemeClr val="accent2"/>
                </a:solidFill>
              </a:ln>
            </p:spPr>
            <p:txBody>
              <a:bodyPr/>
              <a:lstStyle/>
              <a:p>
                <a:r>
                  <a:rPr lang="en-US">
                    <a:noFill/>
                  </a:rPr>
                  <a:t> </a:t>
                </a:r>
              </a:p>
            </p:txBody>
          </p:sp>
        </mc:Fallback>
      </mc:AlternateContent>
      <p:pic>
        <p:nvPicPr>
          <p:cNvPr id="6" name="Picture 5">
            <a:extLst>
              <a:ext uri="{FF2B5EF4-FFF2-40B4-BE49-F238E27FC236}">
                <a16:creationId xmlns:a16="http://schemas.microsoft.com/office/drawing/2014/main" id="{E214CF74-E185-4FDB-95B6-DAAA259608A7}"/>
              </a:ext>
            </a:extLst>
          </p:cNvPr>
          <p:cNvPicPr>
            <a:picLocks noChangeAspect="1"/>
          </p:cNvPicPr>
          <p:nvPr/>
        </p:nvPicPr>
        <p:blipFill>
          <a:blip r:embed="rId4"/>
          <a:stretch>
            <a:fillRect/>
          </a:stretch>
        </p:blipFill>
        <p:spPr>
          <a:xfrm>
            <a:off x="7750206" y="3571042"/>
            <a:ext cx="3712944" cy="689000"/>
          </a:xfrm>
          <a:prstGeom prst="rect">
            <a:avLst/>
          </a:prstGeom>
        </p:spPr>
      </p:pic>
    </p:spTree>
    <p:extLst>
      <p:ext uri="{BB962C8B-B14F-4D97-AF65-F5344CB8AC3E}">
        <p14:creationId xmlns:p14="http://schemas.microsoft.com/office/powerpoint/2010/main" val="900790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19. Show that if </a:t>
                </a:r>
                <a14:m>
                  <m:oMath xmlns:m="http://schemas.openxmlformats.org/officeDocument/2006/math">
                    <m:r>
                      <a:rPr lang="en-GB" i="1" dirty="0" smtClean="0">
                        <a:latin typeface="Cambria Math" panose="02040503050406030204" pitchFamily="18" charset="0"/>
                      </a:rPr>
                      <m:t>𝑛</m:t>
                    </m:r>
                  </m:oMath>
                </a14:m>
                <a:r>
                  <a:rPr lang="en-GB" dirty="0"/>
                  <a:t> is an integer and </a:t>
                </a:r>
                <a14:m>
                  <m:oMath xmlns:m="http://schemas.openxmlformats.org/officeDocument/2006/math">
                    <m:sSup>
                      <m:sSupPr>
                        <m:ctrlPr>
                          <a:rPr lang="en-US" b="0" i="1" dirty="0" smtClean="0">
                            <a:latin typeface="Cambria Math" panose="02040503050406030204" pitchFamily="18" charset="0"/>
                          </a:rPr>
                        </m:ctrlPr>
                      </m:sSupPr>
                      <m:e>
                        <m:r>
                          <a:rPr lang="en-GB" i="1" dirty="0" smtClean="0">
                            <a:latin typeface="Cambria Math" panose="02040503050406030204" pitchFamily="18" charset="0"/>
                          </a:rPr>
                          <m:t>𝑛</m:t>
                        </m:r>
                      </m:e>
                      <m:sup>
                        <m:r>
                          <a:rPr lang="en-GB" i="1" dirty="0" smtClean="0">
                            <a:latin typeface="Cambria Math" panose="02040503050406030204" pitchFamily="18" charset="0"/>
                          </a:rPr>
                          <m:t>3</m:t>
                        </m:r>
                      </m:sup>
                    </m:sSup>
                    <m:r>
                      <a:rPr lang="en-GB" i="1" dirty="0" smtClean="0">
                        <a:latin typeface="Cambria Math" panose="02040503050406030204" pitchFamily="18" charset="0"/>
                      </a:rPr>
                      <m:t>+</m:t>
                    </m:r>
                    <m:r>
                      <a:rPr lang="en-GB" i="1" dirty="0" smtClean="0">
                        <a:latin typeface="Cambria Math" panose="02040503050406030204" pitchFamily="18" charset="0"/>
                      </a:rPr>
                      <m:t>5</m:t>
                    </m:r>
                  </m:oMath>
                </a14:m>
                <a:r>
                  <a:rPr lang="en-GB" i="0" dirty="0">
                    <a:latin typeface="+mj-lt"/>
                  </a:rPr>
                  <a:t> </a:t>
                </a:r>
                <a:r>
                  <a:rPr lang="en-GB" dirty="0"/>
                  <a:t>is odd, then </a:t>
                </a:r>
                <a14:m>
                  <m:oMath xmlns:m="http://schemas.openxmlformats.org/officeDocument/2006/math">
                    <m:r>
                      <a:rPr lang="en-GB" i="1" dirty="0" smtClean="0">
                        <a:latin typeface="Cambria Math" panose="02040503050406030204" pitchFamily="18" charset="0"/>
                      </a:rPr>
                      <m:t>𝑛</m:t>
                    </m:r>
                  </m:oMath>
                </a14:m>
                <a:r>
                  <a:rPr lang="en-GB" dirty="0"/>
                  <a:t> is even using	</a:t>
                </a:r>
                <a:br>
                  <a:rPr lang="en-GB" dirty="0"/>
                </a:br>
                <a:r>
                  <a:rPr lang="en-GB" dirty="0"/>
                  <a:t>	</a:t>
                </a:r>
                <a:r>
                  <a:rPr lang="en-GB" dirty="0">
                    <a:solidFill>
                      <a:schemeClr val="bg1">
                        <a:lumMod val="65000"/>
                        <a:lumOff val="35000"/>
                      </a:schemeClr>
                    </a:solidFill>
                  </a:rPr>
                  <a:t>a) a proof by contraposition.</a:t>
                </a:r>
                <a:br>
                  <a:rPr lang="en-GB" dirty="0"/>
                </a:br>
                <a:r>
                  <a:rPr lang="en-GB" dirty="0"/>
                  <a:t>	b) a proof by contradiction.</a:t>
                </a:r>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AF2208-6C49-47B5-94A7-36292041BF50}"/>
                  </a:ext>
                </a:extLst>
              </p:cNvPr>
              <p:cNvSpPr txBox="1"/>
              <p:nvPr/>
            </p:nvSpPr>
            <p:spPr>
              <a:xfrm>
                <a:off x="574088" y="3076555"/>
                <a:ext cx="11043821" cy="3046988"/>
              </a:xfrm>
              <a:prstGeom prst="rect">
                <a:avLst/>
              </a:prstGeom>
              <a:noFill/>
              <a:ln>
                <a:solidFill>
                  <a:schemeClr val="accent2"/>
                </a:solidFill>
              </a:ln>
            </p:spPr>
            <p:txBody>
              <a:bodyPr wrap="square" rtlCol="0">
                <a:spAutoFit/>
              </a:bodyPr>
              <a:lstStyle/>
              <a:p>
                <a:r>
                  <a:rPr lang="en-US" sz="2400" dirty="0"/>
                  <a:t>We will assume that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5</m:t>
                    </m:r>
                  </m:oMath>
                </a14:m>
                <a:r>
                  <a:rPr lang="en-US" sz="2400" dirty="0"/>
                  <a:t> is odd, and </a:t>
                </a:r>
                <a14:m>
                  <m:oMath xmlns:m="http://schemas.openxmlformats.org/officeDocument/2006/math">
                    <m:r>
                      <a:rPr lang="en-US" sz="2400" b="0" i="1" smtClean="0">
                        <a:latin typeface="Cambria Math" panose="02040503050406030204" pitchFamily="18" charset="0"/>
                      </a:rPr>
                      <m:t>𝑛</m:t>
                    </m:r>
                  </m:oMath>
                </a14:m>
                <a:r>
                  <a:rPr lang="en-US" sz="2400" dirty="0"/>
                  <a:t> is odd</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dirty="0"/>
                  <a:t> is odd</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oMath>
                </a14:m>
                <a:r>
                  <a:rPr lang="en-US" sz="2400" dirty="0"/>
                  <a:t> for some integer </a:t>
                </a:r>
                <a14:m>
                  <m:oMath xmlns:m="http://schemas.openxmlformats.org/officeDocument/2006/math">
                    <m:r>
                      <a:rPr lang="en-US" sz="2400" i="1" dirty="0" smtClean="0">
                        <a:latin typeface="Cambria Math" panose="02040503050406030204" pitchFamily="18" charset="0"/>
                      </a:rPr>
                      <m:t>𝑘</m:t>
                    </m:r>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5</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e>
                        </m:d>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5</m:t>
                    </m:r>
                    <m:r>
                      <a:rPr lang="en-US" sz="2400" b="0" i="1" smtClean="0">
                        <a:latin typeface="Cambria Math" panose="02040503050406030204" pitchFamily="18" charset="0"/>
                      </a:rPr>
                      <m:t>=</m:t>
                    </m:r>
                    <m:r>
                      <a:rPr lang="en-US" sz="2400" b="0" i="1" smtClean="0">
                        <a:latin typeface="Cambria Math" panose="02040503050406030204" pitchFamily="18" charset="0"/>
                      </a:rPr>
                      <m:t>8</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12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6</m:t>
                    </m:r>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5</m:t>
                    </m:r>
                    <m:r>
                      <a:rPr lang="en-US" sz="2400" i="1">
                        <a:latin typeface="Cambria Math" panose="02040503050406030204" pitchFamily="18" charset="0"/>
                      </a:rPr>
                      <m:t>=</m:t>
                    </m:r>
                    <m:r>
                      <a:rPr lang="en-US" sz="2400" i="1">
                        <a:latin typeface="Cambria Math" panose="02040503050406030204" pitchFamily="18" charset="0"/>
                      </a:rPr>
                      <m:t>2</m:t>
                    </m:r>
                    <m:r>
                      <a:rPr lang="en-US" sz="2400" i="1">
                        <a:latin typeface="Cambria Math" panose="02040503050406030204" pitchFamily="18" charset="0"/>
                      </a:rPr>
                      <m:t>(</m:t>
                    </m:r>
                    <m:r>
                      <a:rPr lang="en-US" sz="2400" i="1">
                        <a:latin typeface="Cambria Math" panose="02040503050406030204" pitchFamily="18" charset="0"/>
                      </a:rPr>
                      <m:t>4</m:t>
                    </m:r>
                    <m:sSup>
                      <m:sSupPr>
                        <m:ctrlPr>
                          <a:rPr lang="en-US" sz="2400" i="1">
                            <a:latin typeface="Cambria Math" panose="02040503050406030204" pitchFamily="18" charset="0"/>
                          </a:rPr>
                        </m:ctrlPr>
                      </m:sSupPr>
                      <m:e>
                        <m:r>
                          <a:rPr lang="en-US" sz="2400" i="1">
                            <a:latin typeface="Cambria Math" panose="02040503050406030204" pitchFamily="18" charset="0"/>
                          </a:rPr>
                          <m:t>𝑘</m:t>
                        </m:r>
                      </m:e>
                      <m:sup>
                        <m:r>
                          <a:rPr lang="en-US" sz="2400" i="1">
                            <a:latin typeface="Cambria Math" panose="02040503050406030204" pitchFamily="18" charset="0"/>
                          </a:rPr>
                          <m:t>3</m:t>
                        </m:r>
                      </m:sup>
                    </m:sSup>
                    <m:r>
                      <a:rPr lang="en-US" sz="2400" i="1">
                        <a:latin typeface="Cambria Math" panose="02040503050406030204" pitchFamily="18" charset="0"/>
                      </a:rPr>
                      <m:t>+</m:t>
                    </m:r>
                    <m:r>
                      <a:rPr lang="en-US" sz="2400" i="1">
                        <a:latin typeface="Cambria Math" panose="02040503050406030204" pitchFamily="18" charset="0"/>
                      </a:rPr>
                      <m:t>6</m:t>
                    </m:r>
                    <m:sSup>
                      <m:sSupPr>
                        <m:ctrlPr>
                          <a:rPr lang="en-US" sz="2400" i="1">
                            <a:latin typeface="Cambria Math" panose="02040503050406030204" pitchFamily="18" charset="0"/>
                          </a:rPr>
                        </m:ctrlPr>
                      </m:sSupPr>
                      <m:e>
                        <m:r>
                          <a:rPr lang="en-US" sz="2400" i="1">
                            <a:latin typeface="Cambria Math" panose="02040503050406030204" pitchFamily="18" charset="0"/>
                          </a:rPr>
                          <m:t>𝑘</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3</m:t>
                    </m:r>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3</m:t>
                    </m:r>
                    <m:r>
                      <a:rPr lang="en-US" sz="2400" i="1">
                        <a:latin typeface="Cambria Math" panose="02040503050406030204" pitchFamily="18" charset="0"/>
                      </a:rPr>
                      <m:t>)</m:t>
                    </m:r>
                  </m:oMath>
                </a14:m>
                <a:endParaRPr lang="en-US" sz="2400" dirty="0"/>
              </a:p>
              <a:p>
                <a:pPr marL="457200" indent="-457200">
                  <a:buFont typeface="+mj-lt"/>
                  <a:buAutoNum type="arabicPeriod"/>
                </a:pPr>
                <a:r>
                  <a:rPr lang="en-US" sz="2400" dirty="0"/>
                  <a:t>Suppose that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4</m:t>
                    </m:r>
                    <m:sSup>
                      <m:sSupPr>
                        <m:ctrlPr>
                          <a:rPr lang="en-US" sz="2400" i="1">
                            <a:latin typeface="Cambria Math" panose="02040503050406030204" pitchFamily="18" charset="0"/>
                          </a:rPr>
                        </m:ctrlPr>
                      </m:sSupPr>
                      <m:e>
                        <m:r>
                          <a:rPr lang="en-US" sz="2400" i="1">
                            <a:latin typeface="Cambria Math" panose="02040503050406030204" pitchFamily="18" charset="0"/>
                          </a:rPr>
                          <m:t>𝑘</m:t>
                        </m:r>
                      </m:e>
                      <m:sup>
                        <m:r>
                          <a:rPr lang="en-US" sz="2400" i="1">
                            <a:latin typeface="Cambria Math" panose="02040503050406030204" pitchFamily="18" charset="0"/>
                          </a:rPr>
                          <m:t>3</m:t>
                        </m:r>
                      </m:sup>
                    </m:sSup>
                    <m:r>
                      <a:rPr lang="en-US" sz="2400" i="1">
                        <a:latin typeface="Cambria Math" panose="02040503050406030204" pitchFamily="18" charset="0"/>
                      </a:rPr>
                      <m:t>+</m:t>
                    </m:r>
                    <m:r>
                      <a:rPr lang="en-US" sz="2400" i="1">
                        <a:latin typeface="Cambria Math" panose="02040503050406030204" pitchFamily="18" charset="0"/>
                      </a:rPr>
                      <m:t>6</m:t>
                    </m:r>
                    <m:sSup>
                      <m:sSupPr>
                        <m:ctrlPr>
                          <a:rPr lang="en-US" sz="2400" i="1">
                            <a:latin typeface="Cambria Math" panose="02040503050406030204" pitchFamily="18" charset="0"/>
                          </a:rPr>
                        </m:ctrlPr>
                      </m:sSupPr>
                      <m:e>
                        <m:r>
                          <a:rPr lang="en-US" sz="2400" i="1">
                            <a:latin typeface="Cambria Math" panose="02040503050406030204" pitchFamily="18" charset="0"/>
                          </a:rPr>
                          <m:t>𝑘</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3</m:t>
                    </m:r>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3</m:t>
                    </m:r>
                    <m:r>
                      <a:rPr lang="en-US" sz="2400" i="1">
                        <a:latin typeface="Cambria Math" panose="02040503050406030204" pitchFamily="18" charset="0"/>
                      </a:rPr>
                      <m:t>)</m:t>
                    </m:r>
                  </m:oMath>
                </a14:m>
                <a:r>
                  <a:rPr lang="en-US" sz="2400" dirty="0"/>
                  <a:t> is </a:t>
                </a:r>
                <a14:m>
                  <m:oMath xmlns:m="http://schemas.openxmlformats.org/officeDocument/2006/math">
                    <m:r>
                      <a:rPr lang="en-US" sz="2400" i="1">
                        <a:latin typeface="Cambria Math" panose="02040503050406030204" pitchFamily="18" charset="0"/>
                      </a:rPr>
                      <m:t>𝑧</m:t>
                    </m:r>
                  </m:oMath>
                </a14:m>
                <a:r>
                  <a:rPr lang="en-US" sz="2400" dirty="0"/>
                  <a:t> for some integer </a:t>
                </a:r>
                <a14:m>
                  <m:oMath xmlns:m="http://schemas.openxmlformats.org/officeDocument/2006/math">
                    <m:r>
                      <a:rPr lang="en-US" sz="2400" i="1">
                        <a:latin typeface="Cambria Math" panose="02040503050406030204" pitchFamily="18" charset="0"/>
                      </a:rPr>
                      <m:t>𝑧</m:t>
                    </m:r>
                  </m:oMath>
                </a14:m>
                <a:endParaRPr lang="en-US" sz="2400" dirty="0"/>
              </a:p>
              <a:p>
                <a:pPr marL="457200" indent="-457200">
                  <a:buFont typeface="+mj-lt"/>
                  <a:buAutoNum type="arabicPeriod"/>
                </a:pPr>
                <a14:m>
                  <m:oMath xmlns:m="http://schemas.openxmlformats.org/officeDocument/2006/math">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𝑛</m:t>
                        </m:r>
                      </m:e>
                      <m:sup>
                        <m:r>
                          <a:rPr lang="en-US" sz="2400" i="1">
                            <a:latin typeface="Cambria Math" panose="02040503050406030204" pitchFamily="18" charset="0"/>
                          </a:rPr>
                          <m:t>3</m:t>
                        </m:r>
                      </m:sup>
                    </m:sSup>
                    <m:r>
                      <a:rPr lang="en-US" sz="2400" i="1">
                        <a:latin typeface="Cambria Math" panose="02040503050406030204" pitchFamily="18" charset="0"/>
                      </a:rPr>
                      <m:t>+</m:t>
                    </m:r>
                    <m:r>
                      <a:rPr lang="en-US" sz="2400" i="1">
                        <a:latin typeface="Cambria Math" panose="02040503050406030204" pitchFamily="18" charset="0"/>
                      </a:rPr>
                      <m:t>5</m:t>
                    </m:r>
                    <m:r>
                      <a:rPr lang="en-US" sz="2400" i="1">
                        <a:latin typeface="Cambria Math" panose="02040503050406030204" pitchFamily="18" charset="0"/>
                      </a:rPr>
                      <m:t>=</m:t>
                    </m:r>
                    <m:r>
                      <a:rPr lang="en-US" sz="2400" i="1">
                        <a:latin typeface="Cambria Math" panose="02040503050406030204" pitchFamily="18" charset="0"/>
                      </a:rPr>
                      <m:t>2</m:t>
                    </m:r>
                    <m:r>
                      <a:rPr lang="en-US" sz="2400" i="1">
                        <a:latin typeface="Cambria Math" panose="02040503050406030204" pitchFamily="18" charset="0"/>
                      </a:rPr>
                      <m:t>𝑧</m:t>
                    </m:r>
                  </m:oMath>
                </a14:m>
                <a:r>
                  <a:rPr lang="en-US" sz="2400" dirty="0"/>
                  <a:t>, which is an even number</a:t>
                </a:r>
              </a:p>
              <a:p>
                <a:pPr marL="457200" indent="-457200">
                  <a:buFont typeface="+mj-lt"/>
                  <a:buAutoNum type="arabicPeriod"/>
                </a:pPr>
                <a:r>
                  <a:rPr lang="en-US" sz="2400" dirty="0"/>
                  <a:t>This is a contradiction, because we assumed that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5</m:t>
                    </m:r>
                  </m:oMath>
                </a14:m>
                <a:r>
                  <a:rPr lang="en-US" sz="2400" dirty="0"/>
                  <a:t> is odd</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oMath>
                </a14:m>
                <a:r>
                  <a:rPr lang="en-US" sz="2400" dirty="0"/>
                  <a:t> if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5</m:t>
                    </m:r>
                  </m:oMath>
                </a14:m>
                <a:r>
                  <a:rPr lang="en-US" sz="2400" dirty="0"/>
                  <a:t> is odd, then </a:t>
                </a:r>
                <a14:m>
                  <m:oMath xmlns:m="http://schemas.openxmlformats.org/officeDocument/2006/math">
                    <m:r>
                      <a:rPr lang="en-US" sz="2400" b="0" i="1" smtClean="0">
                        <a:latin typeface="Cambria Math" panose="02040503050406030204" pitchFamily="18" charset="0"/>
                      </a:rPr>
                      <m:t>𝑛</m:t>
                    </m:r>
                  </m:oMath>
                </a14:m>
                <a:r>
                  <a:rPr lang="en-US" sz="2400" dirty="0"/>
                  <a:t> must be even</a:t>
                </a:r>
              </a:p>
            </p:txBody>
          </p:sp>
        </mc:Choice>
        <mc:Fallback xmlns="">
          <p:sp>
            <p:nvSpPr>
              <p:cNvPr id="4" name="TextBox 3">
                <a:extLst>
                  <a:ext uri="{FF2B5EF4-FFF2-40B4-BE49-F238E27FC236}">
                    <a16:creationId xmlns:a16="http://schemas.microsoft.com/office/drawing/2014/main" id="{4CAF2208-6C49-47B5-94A7-36292041BF50}"/>
                  </a:ext>
                </a:extLst>
              </p:cNvPr>
              <p:cNvSpPr txBox="1">
                <a:spLocks noRot="1" noChangeAspect="1" noMove="1" noResize="1" noEditPoints="1" noAdjustHandles="1" noChangeArrowheads="1" noChangeShapeType="1" noTextEdit="1"/>
              </p:cNvSpPr>
              <p:nvPr/>
            </p:nvSpPr>
            <p:spPr>
              <a:xfrm>
                <a:off x="574088" y="3076555"/>
                <a:ext cx="11043821" cy="3046988"/>
              </a:xfrm>
              <a:prstGeom prst="rect">
                <a:avLst/>
              </a:prstGeom>
              <a:blipFill>
                <a:blip r:embed="rId3"/>
                <a:stretch>
                  <a:fillRect l="-827" t="-1394" r="-386" b="-3386"/>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183250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28. Prove that if </a:t>
                </a:r>
                <a14:m>
                  <m:oMath xmlns:m="http://schemas.openxmlformats.org/officeDocument/2006/math">
                    <m:r>
                      <a:rPr lang="en-GB" i="1" dirty="0" smtClean="0">
                        <a:latin typeface="Cambria Math" panose="02040503050406030204" pitchFamily="18" charset="0"/>
                      </a:rPr>
                      <m:t>𝑛</m:t>
                    </m:r>
                  </m:oMath>
                </a14:m>
                <a:r>
                  <a:rPr lang="en-GB" dirty="0"/>
                  <a:t> is a positive integer, then </a:t>
                </a:r>
                <a14:m>
                  <m:oMath xmlns:m="http://schemas.openxmlformats.org/officeDocument/2006/math">
                    <m:r>
                      <a:rPr lang="en-GB" i="1" dirty="0" smtClean="0">
                        <a:latin typeface="Cambria Math" panose="02040503050406030204" pitchFamily="18" charset="0"/>
                      </a:rPr>
                      <m:t>𝑛</m:t>
                    </m:r>
                  </m:oMath>
                </a14:m>
                <a:r>
                  <a:rPr lang="en-GB" dirty="0"/>
                  <a:t> is even if and only if </a:t>
                </a:r>
                <a14:m>
                  <m:oMath xmlns:m="http://schemas.openxmlformats.org/officeDocument/2006/math">
                    <m:r>
                      <a:rPr lang="en-GB" i="1" dirty="0" smtClean="0">
                        <a:latin typeface="Cambria Math" panose="02040503050406030204" pitchFamily="18" charset="0"/>
                      </a:rPr>
                      <m:t>7</m:t>
                    </m:r>
                    <m:r>
                      <a:rPr lang="en-GB" i="1" dirty="0" smtClean="0">
                        <a:latin typeface="Cambria Math" panose="02040503050406030204" pitchFamily="18" charset="0"/>
                      </a:rPr>
                      <m:t>𝑛</m:t>
                    </m:r>
                    <m:r>
                      <a:rPr lang="en-GB" i="1" dirty="0" smtClean="0">
                        <a:latin typeface="Cambria Math" panose="02040503050406030204" pitchFamily="18" charset="0"/>
                      </a:rPr>
                      <m:t> + </m:t>
                    </m:r>
                    <m:r>
                      <a:rPr lang="en-GB" i="1" dirty="0" smtClean="0">
                        <a:latin typeface="Cambria Math" panose="02040503050406030204" pitchFamily="18" charset="0"/>
                      </a:rPr>
                      <m:t>4</m:t>
                    </m:r>
                  </m:oMath>
                </a14:m>
                <a:r>
                  <a:rPr lang="en-GB" dirty="0"/>
                  <a:t> is even.</a:t>
                </a:r>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p:spTree>
    <p:extLst>
      <p:ext uri="{BB962C8B-B14F-4D97-AF65-F5344CB8AC3E}">
        <p14:creationId xmlns:p14="http://schemas.microsoft.com/office/powerpoint/2010/main" val="19794292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28. Prove that if </a:t>
                </a:r>
                <a14:m>
                  <m:oMath xmlns:m="http://schemas.openxmlformats.org/officeDocument/2006/math">
                    <m:r>
                      <a:rPr lang="en-GB" i="1" dirty="0" smtClean="0">
                        <a:latin typeface="Cambria Math" panose="02040503050406030204" pitchFamily="18" charset="0"/>
                      </a:rPr>
                      <m:t>𝑛</m:t>
                    </m:r>
                  </m:oMath>
                </a14:m>
                <a:r>
                  <a:rPr lang="en-GB" dirty="0"/>
                  <a:t> is a positive integer, then </a:t>
                </a:r>
                <a14:m>
                  <m:oMath xmlns:m="http://schemas.openxmlformats.org/officeDocument/2006/math">
                    <m:r>
                      <a:rPr lang="en-GB" i="1" dirty="0" smtClean="0">
                        <a:latin typeface="Cambria Math" panose="02040503050406030204" pitchFamily="18" charset="0"/>
                      </a:rPr>
                      <m:t>𝑛</m:t>
                    </m:r>
                  </m:oMath>
                </a14:m>
                <a:r>
                  <a:rPr lang="en-GB" dirty="0"/>
                  <a:t> is even if and only if </a:t>
                </a:r>
                <a14:m>
                  <m:oMath xmlns:m="http://schemas.openxmlformats.org/officeDocument/2006/math">
                    <m:r>
                      <a:rPr lang="en-GB" i="1" dirty="0" smtClean="0">
                        <a:latin typeface="Cambria Math" panose="02040503050406030204" pitchFamily="18" charset="0"/>
                      </a:rPr>
                      <m:t>7</m:t>
                    </m:r>
                    <m:r>
                      <a:rPr lang="en-GB" i="1" dirty="0" smtClean="0">
                        <a:latin typeface="Cambria Math" panose="02040503050406030204" pitchFamily="18" charset="0"/>
                      </a:rPr>
                      <m:t>𝑛</m:t>
                    </m:r>
                    <m:r>
                      <a:rPr lang="en-GB" i="1" dirty="0" smtClean="0">
                        <a:latin typeface="Cambria Math" panose="02040503050406030204" pitchFamily="18" charset="0"/>
                      </a:rPr>
                      <m:t> + </m:t>
                    </m:r>
                    <m:r>
                      <a:rPr lang="en-GB" i="1" dirty="0" smtClean="0">
                        <a:latin typeface="Cambria Math" panose="02040503050406030204" pitchFamily="18" charset="0"/>
                      </a:rPr>
                      <m:t>4</m:t>
                    </m:r>
                  </m:oMath>
                </a14:m>
                <a:r>
                  <a:rPr lang="en-GB" dirty="0"/>
                  <a:t> is even.</a:t>
                </a:r>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1EB81D8-C523-497F-AD52-12E8EF515370}"/>
                  </a:ext>
                </a:extLst>
              </p:cNvPr>
              <p:cNvSpPr txBox="1"/>
              <p:nvPr/>
            </p:nvSpPr>
            <p:spPr>
              <a:xfrm>
                <a:off x="574087" y="2695125"/>
                <a:ext cx="11043821" cy="1200329"/>
              </a:xfrm>
              <a:prstGeom prst="rect">
                <a:avLst/>
              </a:prstGeom>
              <a:noFill/>
              <a:ln>
                <a:solidFill>
                  <a:schemeClr val="accent2"/>
                </a:solidFill>
              </a:ln>
            </p:spPr>
            <p:txBody>
              <a:bodyPr wrap="square" rtlCol="0">
                <a:spAutoFit/>
              </a:bodyPr>
              <a:lstStyle/>
              <a:p>
                <a:r>
                  <a:rPr lang="en-US" sz="2400" dirty="0"/>
                  <a:t>For “if and only if” statements, we need to prove 2 things:</a:t>
                </a:r>
              </a:p>
              <a:p>
                <a:pPr marL="800100" lvl="1" indent="-342900">
                  <a:buFont typeface="Arial" panose="020B0604020202020204" pitchFamily="34" charset="0"/>
                  <a:buChar char="•"/>
                </a:pPr>
                <a:r>
                  <a:rPr lang="en-US" sz="2400" dirty="0"/>
                  <a:t>Prove that if </a:t>
                </a:r>
                <a14:m>
                  <m:oMath xmlns:m="http://schemas.openxmlformats.org/officeDocument/2006/math">
                    <m:r>
                      <a:rPr lang="en-US" sz="2400" b="0" i="1" smtClean="0">
                        <a:latin typeface="Cambria Math" panose="02040503050406030204" pitchFamily="18" charset="0"/>
                      </a:rPr>
                      <m:t>𝑛</m:t>
                    </m:r>
                  </m:oMath>
                </a14:m>
                <a:r>
                  <a:rPr lang="en-US" sz="2400" dirty="0"/>
                  <a:t> is even, then </a:t>
                </a:r>
                <a14:m>
                  <m:oMath xmlns:m="http://schemas.openxmlformats.org/officeDocument/2006/math">
                    <m:r>
                      <a:rPr lang="en-US" sz="2400" b="0" i="1" smtClean="0">
                        <a:latin typeface="Cambria Math" panose="02040503050406030204" pitchFamily="18" charset="0"/>
                      </a:rPr>
                      <m:t>7</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4</m:t>
                    </m:r>
                  </m:oMath>
                </a14:m>
                <a:r>
                  <a:rPr lang="en-US" sz="2400" dirty="0"/>
                  <a:t> is even </a:t>
                </a:r>
                <a:endParaRPr lang="ar-EG" sz="2400" dirty="0"/>
              </a:p>
              <a:p>
                <a:pPr marL="800100" lvl="1" indent="-342900">
                  <a:buFont typeface="Arial" panose="020B0604020202020204" pitchFamily="34" charset="0"/>
                  <a:buChar char="•"/>
                </a:pPr>
                <a:r>
                  <a:rPr lang="en-US" sz="2400" dirty="0"/>
                  <a:t>Prove that if </a:t>
                </a:r>
                <a14:m>
                  <m:oMath xmlns:m="http://schemas.openxmlformats.org/officeDocument/2006/math">
                    <m:r>
                      <a:rPr lang="en-US" sz="2400" b="0" i="1" smtClean="0">
                        <a:latin typeface="Cambria Math" panose="02040503050406030204" pitchFamily="18" charset="0"/>
                      </a:rPr>
                      <m:t>7</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4</m:t>
                    </m:r>
                  </m:oMath>
                </a14:m>
                <a:r>
                  <a:rPr lang="en-US" sz="2400" dirty="0"/>
                  <a:t> is even, then </a:t>
                </a:r>
                <a14:m>
                  <m:oMath xmlns:m="http://schemas.openxmlformats.org/officeDocument/2006/math">
                    <m:r>
                      <a:rPr lang="en-US" sz="2400" b="0" i="1" smtClean="0">
                        <a:latin typeface="Cambria Math" panose="02040503050406030204" pitchFamily="18" charset="0"/>
                      </a:rPr>
                      <m:t>𝑛</m:t>
                    </m:r>
                  </m:oMath>
                </a14:m>
                <a:r>
                  <a:rPr lang="en-US" sz="2400" dirty="0"/>
                  <a:t> is even </a:t>
                </a:r>
              </a:p>
            </p:txBody>
          </p:sp>
        </mc:Choice>
        <mc:Fallback xmlns="">
          <p:sp>
            <p:nvSpPr>
              <p:cNvPr id="4" name="TextBox 3">
                <a:extLst>
                  <a:ext uri="{FF2B5EF4-FFF2-40B4-BE49-F238E27FC236}">
                    <a16:creationId xmlns:a16="http://schemas.microsoft.com/office/drawing/2014/main" id="{F1EB81D8-C523-497F-AD52-12E8EF515370}"/>
                  </a:ext>
                </a:extLst>
              </p:cNvPr>
              <p:cNvSpPr txBox="1">
                <a:spLocks noRot="1" noChangeAspect="1" noMove="1" noResize="1" noEditPoints="1" noAdjustHandles="1" noChangeArrowheads="1" noChangeShapeType="1" noTextEdit="1"/>
              </p:cNvSpPr>
              <p:nvPr/>
            </p:nvSpPr>
            <p:spPr>
              <a:xfrm>
                <a:off x="574087" y="2695125"/>
                <a:ext cx="11043821" cy="1200329"/>
              </a:xfrm>
              <a:prstGeom prst="rect">
                <a:avLst/>
              </a:prstGeom>
              <a:blipFill>
                <a:blip r:embed="rId3"/>
                <a:stretch>
                  <a:fillRect l="-772" t="-3518" b="-10050"/>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CAD0CC-D138-48CD-A525-906D8381E1EC}"/>
                  </a:ext>
                </a:extLst>
              </p:cNvPr>
              <p:cNvSpPr txBox="1"/>
              <p:nvPr/>
            </p:nvSpPr>
            <p:spPr>
              <a:xfrm>
                <a:off x="574087" y="4162875"/>
                <a:ext cx="11043821" cy="1200329"/>
              </a:xfrm>
              <a:prstGeom prst="rect">
                <a:avLst/>
              </a:prstGeom>
              <a:noFill/>
              <a:ln>
                <a:solidFill>
                  <a:schemeClr val="accent2"/>
                </a:solidFill>
              </a:ln>
            </p:spPr>
            <p:txBody>
              <a:bodyPr wrap="square" rtlCol="0">
                <a:spAutoFit/>
              </a:bodyPr>
              <a:lstStyle/>
              <a:p>
                <a:r>
                  <a:rPr lang="en-US" sz="2400" dirty="0"/>
                  <a:t>So, for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𝑞</m:t>
                    </m:r>
                  </m:oMath>
                </a14:m>
                <a:r>
                  <a:rPr lang="en-US" sz="2400" dirty="0"/>
                  <a:t>, we prove both: </a:t>
                </a:r>
              </a:p>
              <a:p>
                <a:pPr marL="800100" lvl="1"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oMath>
                </a14:m>
                <a:endParaRPr lang="en-US" sz="2400" dirty="0"/>
              </a:p>
              <a:p>
                <a:pPr marL="800100" lvl="1"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oMath>
                </a14:m>
                <a:endParaRPr lang="en-US" sz="2400" dirty="0"/>
              </a:p>
            </p:txBody>
          </p:sp>
        </mc:Choice>
        <mc:Fallback xmlns="">
          <p:sp>
            <p:nvSpPr>
              <p:cNvPr id="5" name="TextBox 4">
                <a:extLst>
                  <a:ext uri="{FF2B5EF4-FFF2-40B4-BE49-F238E27FC236}">
                    <a16:creationId xmlns:a16="http://schemas.microsoft.com/office/drawing/2014/main" id="{7CCAD0CC-D138-48CD-A525-906D8381E1EC}"/>
                  </a:ext>
                </a:extLst>
              </p:cNvPr>
              <p:cNvSpPr txBox="1">
                <a:spLocks noRot="1" noChangeAspect="1" noMove="1" noResize="1" noEditPoints="1" noAdjustHandles="1" noChangeArrowheads="1" noChangeShapeType="1" noTextEdit="1"/>
              </p:cNvSpPr>
              <p:nvPr/>
            </p:nvSpPr>
            <p:spPr>
              <a:xfrm>
                <a:off x="574087" y="4162875"/>
                <a:ext cx="11043821" cy="1200329"/>
              </a:xfrm>
              <a:prstGeom prst="rect">
                <a:avLst/>
              </a:prstGeom>
              <a:blipFill>
                <a:blip r:embed="rId4"/>
                <a:stretch>
                  <a:fillRect l="-772" t="-3518" b="-8040"/>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40477155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28. Prove that if </a:t>
                </a:r>
                <a14:m>
                  <m:oMath xmlns:m="http://schemas.openxmlformats.org/officeDocument/2006/math">
                    <m:r>
                      <a:rPr lang="en-GB" i="1" dirty="0" smtClean="0">
                        <a:latin typeface="Cambria Math" panose="02040503050406030204" pitchFamily="18" charset="0"/>
                      </a:rPr>
                      <m:t>𝑛</m:t>
                    </m:r>
                  </m:oMath>
                </a14:m>
                <a:r>
                  <a:rPr lang="en-GB" dirty="0"/>
                  <a:t> is a positive integer, then </a:t>
                </a:r>
                <a14:m>
                  <m:oMath xmlns:m="http://schemas.openxmlformats.org/officeDocument/2006/math">
                    <m:r>
                      <a:rPr lang="en-GB" i="1" dirty="0" smtClean="0">
                        <a:latin typeface="Cambria Math" panose="02040503050406030204" pitchFamily="18" charset="0"/>
                      </a:rPr>
                      <m:t>𝑛</m:t>
                    </m:r>
                  </m:oMath>
                </a14:m>
                <a:r>
                  <a:rPr lang="en-GB" dirty="0"/>
                  <a:t> is even if and only if </a:t>
                </a:r>
                <a14:m>
                  <m:oMath xmlns:m="http://schemas.openxmlformats.org/officeDocument/2006/math">
                    <m:r>
                      <a:rPr lang="en-GB" i="1" dirty="0" smtClean="0">
                        <a:latin typeface="Cambria Math" panose="02040503050406030204" pitchFamily="18" charset="0"/>
                      </a:rPr>
                      <m:t>7</m:t>
                    </m:r>
                    <m:r>
                      <a:rPr lang="en-GB" i="1" dirty="0" smtClean="0">
                        <a:latin typeface="Cambria Math" panose="02040503050406030204" pitchFamily="18" charset="0"/>
                      </a:rPr>
                      <m:t>𝑛</m:t>
                    </m:r>
                    <m:r>
                      <a:rPr lang="en-GB" i="1" dirty="0" smtClean="0">
                        <a:latin typeface="Cambria Math" panose="02040503050406030204" pitchFamily="18" charset="0"/>
                      </a:rPr>
                      <m:t> + </m:t>
                    </m:r>
                    <m:r>
                      <a:rPr lang="en-GB" i="1" dirty="0" smtClean="0">
                        <a:latin typeface="Cambria Math" panose="02040503050406030204" pitchFamily="18" charset="0"/>
                      </a:rPr>
                      <m:t>4</m:t>
                    </m:r>
                  </m:oMath>
                </a14:m>
                <a:r>
                  <a:rPr lang="en-GB" dirty="0"/>
                  <a:t> is even.</a:t>
                </a:r>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1EB81D8-C523-497F-AD52-12E8EF515370}"/>
                  </a:ext>
                </a:extLst>
              </p:cNvPr>
              <p:cNvSpPr txBox="1"/>
              <p:nvPr/>
            </p:nvSpPr>
            <p:spPr>
              <a:xfrm>
                <a:off x="574087" y="2695125"/>
                <a:ext cx="11043821" cy="1200329"/>
              </a:xfrm>
              <a:prstGeom prst="rect">
                <a:avLst/>
              </a:prstGeom>
              <a:noFill/>
              <a:ln>
                <a:solidFill>
                  <a:schemeClr val="accent2"/>
                </a:solidFill>
              </a:ln>
            </p:spPr>
            <p:txBody>
              <a:bodyPr wrap="square" rtlCol="0">
                <a:spAutoFit/>
              </a:bodyPr>
              <a:lstStyle/>
              <a:p>
                <a:r>
                  <a:rPr lang="en-US" sz="2400" dirty="0"/>
                  <a:t>For “if and only if” statements, we need to prove 2 things:</a:t>
                </a:r>
              </a:p>
              <a:p>
                <a:pPr marL="800100" lvl="1" indent="-342900">
                  <a:buFont typeface="Arial" panose="020B0604020202020204" pitchFamily="34" charset="0"/>
                  <a:buChar char="•"/>
                </a:pPr>
                <a:r>
                  <a:rPr lang="en-US" sz="2400" dirty="0"/>
                  <a:t>Prove that if </a:t>
                </a:r>
                <a14:m>
                  <m:oMath xmlns:m="http://schemas.openxmlformats.org/officeDocument/2006/math">
                    <m:r>
                      <a:rPr lang="en-US" sz="2400" b="0" i="1" smtClean="0">
                        <a:latin typeface="Cambria Math" panose="02040503050406030204" pitchFamily="18" charset="0"/>
                      </a:rPr>
                      <m:t>𝑛</m:t>
                    </m:r>
                  </m:oMath>
                </a14:m>
                <a:r>
                  <a:rPr lang="en-US" sz="2400" dirty="0"/>
                  <a:t> is even, then </a:t>
                </a:r>
                <a14:m>
                  <m:oMath xmlns:m="http://schemas.openxmlformats.org/officeDocument/2006/math">
                    <m:r>
                      <a:rPr lang="en-US" sz="2400" b="0" i="1" smtClean="0">
                        <a:latin typeface="Cambria Math" panose="02040503050406030204" pitchFamily="18" charset="0"/>
                      </a:rPr>
                      <m:t>7</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4</m:t>
                    </m:r>
                  </m:oMath>
                </a14:m>
                <a:r>
                  <a:rPr lang="en-US" sz="2400" dirty="0"/>
                  <a:t> is even </a:t>
                </a:r>
                <a:endParaRPr lang="ar-EG" sz="2400" dirty="0"/>
              </a:p>
              <a:p>
                <a:pPr marL="800100" lvl="1" indent="-342900">
                  <a:buFont typeface="Arial" panose="020B0604020202020204" pitchFamily="34" charset="0"/>
                  <a:buChar char="•"/>
                </a:pPr>
                <a:r>
                  <a:rPr lang="en-US" sz="2400" dirty="0">
                    <a:solidFill>
                      <a:schemeClr val="bg1">
                        <a:lumMod val="65000"/>
                        <a:lumOff val="35000"/>
                      </a:schemeClr>
                    </a:solidFill>
                  </a:rPr>
                  <a:t>Prove that if </a:t>
                </a:r>
                <a14:m>
                  <m:oMath xmlns:m="http://schemas.openxmlformats.org/officeDocument/2006/math">
                    <m:r>
                      <a:rPr lang="en-US" sz="2400" b="0" i="1" smtClean="0">
                        <a:solidFill>
                          <a:schemeClr val="bg1">
                            <a:lumMod val="65000"/>
                            <a:lumOff val="35000"/>
                          </a:schemeClr>
                        </a:solidFill>
                        <a:latin typeface="Cambria Math" panose="02040503050406030204" pitchFamily="18" charset="0"/>
                      </a:rPr>
                      <m:t>7</m:t>
                    </m:r>
                    <m:r>
                      <a:rPr lang="en-US" sz="2400" b="0" i="1" smtClean="0">
                        <a:solidFill>
                          <a:schemeClr val="bg1">
                            <a:lumMod val="65000"/>
                            <a:lumOff val="35000"/>
                          </a:schemeClr>
                        </a:solidFill>
                        <a:latin typeface="Cambria Math" panose="02040503050406030204" pitchFamily="18" charset="0"/>
                      </a:rPr>
                      <m:t>𝑛</m:t>
                    </m:r>
                    <m:r>
                      <a:rPr lang="en-US" sz="2400" b="0" i="1" smtClean="0">
                        <a:solidFill>
                          <a:schemeClr val="bg1">
                            <a:lumMod val="65000"/>
                            <a:lumOff val="35000"/>
                          </a:schemeClr>
                        </a:solidFill>
                        <a:latin typeface="Cambria Math" panose="02040503050406030204" pitchFamily="18" charset="0"/>
                      </a:rPr>
                      <m:t>+</m:t>
                    </m:r>
                    <m:r>
                      <a:rPr lang="en-US" sz="2400" b="0" i="1" smtClean="0">
                        <a:solidFill>
                          <a:schemeClr val="bg1">
                            <a:lumMod val="65000"/>
                            <a:lumOff val="35000"/>
                          </a:schemeClr>
                        </a:solidFill>
                        <a:latin typeface="Cambria Math" panose="02040503050406030204" pitchFamily="18" charset="0"/>
                      </a:rPr>
                      <m:t>4</m:t>
                    </m:r>
                  </m:oMath>
                </a14:m>
                <a:r>
                  <a:rPr lang="en-US" sz="2400" dirty="0">
                    <a:solidFill>
                      <a:schemeClr val="bg1">
                        <a:lumMod val="65000"/>
                        <a:lumOff val="35000"/>
                      </a:schemeClr>
                    </a:solidFill>
                  </a:rPr>
                  <a:t> is even, then </a:t>
                </a:r>
                <a14:m>
                  <m:oMath xmlns:m="http://schemas.openxmlformats.org/officeDocument/2006/math">
                    <m:r>
                      <a:rPr lang="en-US" sz="2400" b="0" i="1" smtClean="0">
                        <a:solidFill>
                          <a:schemeClr val="bg1">
                            <a:lumMod val="65000"/>
                            <a:lumOff val="35000"/>
                          </a:schemeClr>
                        </a:solidFill>
                        <a:latin typeface="Cambria Math" panose="02040503050406030204" pitchFamily="18" charset="0"/>
                      </a:rPr>
                      <m:t>𝑛</m:t>
                    </m:r>
                  </m:oMath>
                </a14:m>
                <a:r>
                  <a:rPr lang="en-US" sz="2400" dirty="0">
                    <a:solidFill>
                      <a:schemeClr val="bg1">
                        <a:lumMod val="65000"/>
                        <a:lumOff val="35000"/>
                      </a:schemeClr>
                    </a:solidFill>
                  </a:rPr>
                  <a:t> is even </a:t>
                </a:r>
              </a:p>
            </p:txBody>
          </p:sp>
        </mc:Choice>
        <mc:Fallback xmlns="">
          <p:sp>
            <p:nvSpPr>
              <p:cNvPr id="4" name="TextBox 3">
                <a:extLst>
                  <a:ext uri="{FF2B5EF4-FFF2-40B4-BE49-F238E27FC236}">
                    <a16:creationId xmlns:a16="http://schemas.microsoft.com/office/drawing/2014/main" id="{F1EB81D8-C523-497F-AD52-12E8EF515370}"/>
                  </a:ext>
                </a:extLst>
              </p:cNvPr>
              <p:cNvSpPr txBox="1">
                <a:spLocks noRot="1" noChangeAspect="1" noMove="1" noResize="1" noEditPoints="1" noAdjustHandles="1" noChangeArrowheads="1" noChangeShapeType="1" noTextEdit="1"/>
              </p:cNvSpPr>
              <p:nvPr/>
            </p:nvSpPr>
            <p:spPr>
              <a:xfrm>
                <a:off x="574087" y="2695125"/>
                <a:ext cx="11043821" cy="1200329"/>
              </a:xfrm>
              <a:prstGeom prst="rect">
                <a:avLst/>
              </a:prstGeom>
              <a:blipFill>
                <a:blip r:embed="rId3"/>
                <a:stretch>
                  <a:fillRect l="-772" t="-3518" b="-10050"/>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CAD0CC-D138-48CD-A525-906D8381E1EC}"/>
                  </a:ext>
                </a:extLst>
              </p:cNvPr>
              <p:cNvSpPr txBox="1"/>
              <p:nvPr/>
            </p:nvSpPr>
            <p:spPr>
              <a:xfrm>
                <a:off x="574087" y="4162875"/>
                <a:ext cx="11043821" cy="1938992"/>
              </a:xfrm>
              <a:prstGeom prst="rect">
                <a:avLst/>
              </a:prstGeom>
              <a:noFill/>
              <a:ln>
                <a:solidFill>
                  <a:schemeClr val="accent2"/>
                </a:solidFill>
              </a:ln>
            </p:spPr>
            <p:txBody>
              <a:bodyPr wrap="square" rtlCol="0">
                <a:spAutoFit/>
              </a:bodyPr>
              <a:lstStyle/>
              <a:p>
                <a:r>
                  <a:rPr lang="en-US" sz="2400" dirty="0"/>
                  <a:t>Use direct proof</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dirty="0"/>
                  <a:t> is even</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𝑘</m:t>
                    </m:r>
                  </m:oMath>
                </a14:m>
                <a:r>
                  <a:rPr lang="en-US" sz="2400" dirty="0"/>
                  <a:t>, for some integer </a:t>
                </a:r>
                <a14:m>
                  <m:oMath xmlns:m="http://schemas.openxmlformats.org/officeDocument/2006/math">
                    <m:r>
                      <a:rPr lang="en-US" sz="2400" b="0" i="1" smtClean="0">
                        <a:latin typeface="Cambria Math" panose="02040503050406030204" pitchFamily="18" charset="0"/>
                      </a:rPr>
                      <m:t>𝑘</m:t>
                    </m:r>
                  </m:oMath>
                </a14:m>
                <a:endParaRPr lang="en-US" sz="2400" dirty="0"/>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7</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m:t>
                    </m:r>
                    <m:r>
                      <a:rPr lang="en-US" sz="2400" b="0" i="1" smtClean="0">
                        <a:latin typeface="Cambria Math" panose="02040503050406030204" pitchFamily="18" charset="0"/>
                      </a:rPr>
                      <m:t>7</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m:t>
                    </m:r>
                    <m:r>
                      <a:rPr lang="en-US" sz="2400" b="0" i="1" smtClean="0">
                        <a:latin typeface="Cambria Math" panose="02040503050406030204" pitchFamily="18" charset="0"/>
                      </a:rPr>
                      <m:t>14</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7</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oMath>
                </a14:m>
                <a:r>
                  <a:rPr lang="en-US" sz="2400" dirty="0"/>
                  <a:t>, has the form of even number</a:t>
                </a:r>
              </a:p>
              <a:p>
                <a:pPr marL="457200" indent="-457200">
                  <a:buFont typeface="+mj-lt"/>
                  <a:buAutoNum type="arabicPeriod"/>
                </a:pP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7</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4</m:t>
                    </m:r>
                  </m:oMath>
                </a14:m>
                <a:r>
                  <a:rPr lang="en-US" sz="2400" dirty="0"/>
                  <a:t> is even </a:t>
                </a:r>
                <a:r>
                  <a:rPr lang="en-US" sz="2400" dirty="0">
                    <a:sym typeface="Wingdings" panose="05000000000000000000" pitchFamily="2" charset="2"/>
                  </a:rPr>
                  <a:t>(1)</a:t>
                </a:r>
                <a:endParaRPr lang="en-US" sz="2400" dirty="0"/>
              </a:p>
            </p:txBody>
          </p:sp>
        </mc:Choice>
        <mc:Fallback xmlns="">
          <p:sp>
            <p:nvSpPr>
              <p:cNvPr id="5" name="TextBox 4">
                <a:extLst>
                  <a:ext uri="{FF2B5EF4-FFF2-40B4-BE49-F238E27FC236}">
                    <a16:creationId xmlns:a16="http://schemas.microsoft.com/office/drawing/2014/main" id="{7CCAD0CC-D138-48CD-A525-906D8381E1EC}"/>
                  </a:ext>
                </a:extLst>
              </p:cNvPr>
              <p:cNvSpPr txBox="1">
                <a:spLocks noRot="1" noChangeAspect="1" noMove="1" noResize="1" noEditPoints="1" noAdjustHandles="1" noChangeArrowheads="1" noChangeShapeType="1" noTextEdit="1"/>
              </p:cNvSpPr>
              <p:nvPr/>
            </p:nvSpPr>
            <p:spPr>
              <a:xfrm>
                <a:off x="574087" y="4162875"/>
                <a:ext cx="11043821" cy="1938992"/>
              </a:xfrm>
              <a:prstGeom prst="rect">
                <a:avLst/>
              </a:prstGeom>
              <a:blipFill>
                <a:blip r:embed="rId4"/>
                <a:stretch>
                  <a:fillRect l="-772" t="-2188" b="-5938"/>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11546672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28. Prove that if </a:t>
                </a:r>
                <a14:m>
                  <m:oMath xmlns:m="http://schemas.openxmlformats.org/officeDocument/2006/math">
                    <m:r>
                      <a:rPr lang="en-GB" i="1" dirty="0" smtClean="0">
                        <a:latin typeface="Cambria Math" panose="02040503050406030204" pitchFamily="18" charset="0"/>
                      </a:rPr>
                      <m:t>𝑛</m:t>
                    </m:r>
                  </m:oMath>
                </a14:m>
                <a:r>
                  <a:rPr lang="en-GB" dirty="0"/>
                  <a:t> is a positive integer, then </a:t>
                </a:r>
                <a14:m>
                  <m:oMath xmlns:m="http://schemas.openxmlformats.org/officeDocument/2006/math">
                    <m:r>
                      <a:rPr lang="en-GB" i="1" dirty="0" smtClean="0">
                        <a:latin typeface="Cambria Math" panose="02040503050406030204" pitchFamily="18" charset="0"/>
                      </a:rPr>
                      <m:t>𝑛</m:t>
                    </m:r>
                  </m:oMath>
                </a14:m>
                <a:r>
                  <a:rPr lang="en-GB" dirty="0"/>
                  <a:t> is even if and only if </a:t>
                </a:r>
                <a14:m>
                  <m:oMath xmlns:m="http://schemas.openxmlformats.org/officeDocument/2006/math">
                    <m:r>
                      <a:rPr lang="en-GB" i="1" dirty="0" smtClean="0">
                        <a:latin typeface="Cambria Math" panose="02040503050406030204" pitchFamily="18" charset="0"/>
                      </a:rPr>
                      <m:t>7</m:t>
                    </m:r>
                    <m:r>
                      <a:rPr lang="en-GB" i="1" dirty="0" smtClean="0">
                        <a:latin typeface="Cambria Math" panose="02040503050406030204" pitchFamily="18" charset="0"/>
                      </a:rPr>
                      <m:t>𝑛</m:t>
                    </m:r>
                    <m:r>
                      <a:rPr lang="en-GB" i="1" dirty="0" smtClean="0">
                        <a:latin typeface="Cambria Math" panose="02040503050406030204" pitchFamily="18" charset="0"/>
                      </a:rPr>
                      <m:t> + </m:t>
                    </m:r>
                    <m:r>
                      <a:rPr lang="en-GB" i="1" dirty="0" smtClean="0">
                        <a:latin typeface="Cambria Math" panose="02040503050406030204" pitchFamily="18" charset="0"/>
                      </a:rPr>
                      <m:t>4</m:t>
                    </m:r>
                  </m:oMath>
                </a14:m>
                <a:r>
                  <a:rPr lang="en-GB" dirty="0"/>
                  <a:t> is even.</a:t>
                </a:r>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1EB81D8-C523-497F-AD52-12E8EF515370}"/>
                  </a:ext>
                </a:extLst>
              </p:cNvPr>
              <p:cNvSpPr txBox="1"/>
              <p:nvPr/>
            </p:nvSpPr>
            <p:spPr>
              <a:xfrm>
                <a:off x="574087" y="2695125"/>
                <a:ext cx="11043821" cy="1200329"/>
              </a:xfrm>
              <a:prstGeom prst="rect">
                <a:avLst/>
              </a:prstGeom>
              <a:noFill/>
              <a:ln>
                <a:solidFill>
                  <a:schemeClr val="accent2"/>
                </a:solidFill>
              </a:ln>
            </p:spPr>
            <p:txBody>
              <a:bodyPr wrap="square" rtlCol="0">
                <a:spAutoFit/>
              </a:bodyPr>
              <a:lstStyle/>
              <a:p>
                <a:r>
                  <a:rPr lang="en-US" sz="2400" dirty="0"/>
                  <a:t>For “if and only if” statements, we need to prove 2 things:</a:t>
                </a:r>
              </a:p>
              <a:p>
                <a:pPr marL="800100" lvl="1" indent="-342900">
                  <a:buFont typeface="Arial" panose="020B0604020202020204" pitchFamily="34" charset="0"/>
                  <a:buChar char="•"/>
                </a:pPr>
                <a:r>
                  <a:rPr lang="en-US" sz="2400" dirty="0">
                    <a:solidFill>
                      <a:schemeClr val="bg1">
                        <a:lumMod val="65000"/>
                        <a:lumOff val="35000"/>
                      </a:schemeClr>
                    </a:solidFill>
                  </a:rPr>
                  <a:t>Prove that if </a:t>
                </a:r>
                <a14:m>
                  <m:oMath xmlns:m="http://schemas.openxmlformats.org/officeDocument/2006/math">
                    <m:r>
                      <a:rPr lang="en-US" sz="2400" b="0" i="1" smtClean="0">
                        <a:solidFill>
                          <a:schemeClr val="bg1">
                            <a:lumMod val="65000"/>
                            <a:lumOff val="35000"/>
                          </a:schemeClr>
                        </a:solidFill>
                        <a:latin typeface="Cambria Math" panose="02040503050406030204" pitchFamily="18" charset="0"/>
                      </a:rPr>
                      <m:t>𝑛</m:t>
                    </m:r>
                  </m:oMath>
                </a14:m>
                <a:r>
                  <a:rPr lang="en-US" sz="2400" dirty="0">
                    <a:solidFill>
                      <a:schemeClr val="bg1">
                        <a:lumMod val="65000"/>
                        <a:lumOff val="35000"/>
                      </a:schemeClr>
                    </a:solidFill>
                  </a:rPr>
                  <a:t> is even, then </a:t>
                </a:r>
                <a14:m>
                  <m:oMath xmlns:m="http://schemas.openxmlformats.org/officeDocument/2006/math">
                    <m:r>
                      <a:rPr lang="en-US" sz="2400" b="0" i="1" smtClean="0">
                        <a:solidFill>
                          <a:schemeClr val="bg1">
                            <a:lumMod val="65000"/>
                            <a:lumOff val="35000"/>
                          </a:schemeClr>
                        </a:solidFill>
                        <a:latin typeface="Cambria Math" panose="02040503050406030204" pitchFamily="18" charset="0"/>
                      </a:rPr>
                      <m:t>7</m:t>
                    </m:r>
                    <m:r>
                      <a:rPr lang="en-US" sz="2400" b="0" i="1" smtClean="0">
                        <a:solidFill>
                          <a:schemeClr val="bg1">
                            <a:lumMod val="65000"/>
                            <a:lumOff val="35000"/>
                          </a:schemeClr>
                        </a:solidFill>
                        <a:latin typeface="Cambria Math" panose="02040503050406030204" pitchFamily="18" charset="0"/>
                      </a:rPr>
                      <m:t>𝑛</m:t>
                    </m:r>
                    <m:r>
                      <a:rPr lang="en-US" sz="2400" b="0" i="1" smtClean="0">
                        <a:solidFill>
                          <a:schemeClr val="bg1">
                            <a:lumMod val="65000"/>
                            <a:lumOff val="35000"/>
                          </a:schemeClr>
                        </a:solidFill>
                        <a:latin typeface="Cambria Math" panose="02040503050406030204" pitchFamily="18" charset="0"/>
                      </a:rPr>
                      <m:t>+</m:t>
                    </m:r>
                    <m:r>
                      <a:rPr lang="en-US" sz="2400" b="0" i="1" smtClean="0">
                        <a:solidFill>
                          <a:schemeClr val="bg1">
                            <a:lumMod val="65000"/>
                            <a:lumOff val="35000"/>
                          </a:schemeClr>
                        </a:solidFill>
                        <a:latin typeface="Cambria Math" panose="02040503050406030204" pitchFamily="18" charset="0"/>
                      </a:rPr>
                      <m:t>4</m:t>
                    </m:r>
                  </m:oMath>
                </a14:m>
                <a:r>
                  <a:rPr lang="en-US" sz="2400" dirty="0">
                    <a:solidFill>
                      <a:schemeClr val="bg1">
                        <a:lumMod val="65000"/>
                        <a:lumOff val="35000"/>
                      </a:schemeClr>
                    </a:solidFill>
                  </a:rPr>
                  <a:t> is even </a:t>
                </a:r>
                <a:endParaRPr lang="ar-EG" sz="2400" dirty="0">
                  <a:solidFill>
                    <a:schemeClr val="bg1">
                      <a:lumMod val="65000"/>
                      <a:lumOff val="35000"/>
                    </a:schemeClr>
                  </a:solidFill>
                </a:endParaRPr>
              </a:p>
              <a:p>
                <a:pPr marL="800100" lvl="1" indent="-342900">
                  <a:buFont typeface="Arial" panose="020B0604020202020204" pitchFamily="34" charset="0"/>
                  <a:buChar char="•"/>
                </a:pPr>
                <a:r>
                  <a:rPr lang="en-US" sz="2400" dirty="0">
                    <a:solidFill>
                      <a:schemeClr val="tx1"/>
                    </a:solidFill>
                  </a:rPr>
                  <a:t>Prove that if </a:t>
                </a:r>
                <a14:m>
                  <m:oMath xmlns:m="http://schemas.openxmlformats.org/officeDocument/2006/math">
                    <m:r>
                      <a:rPr lang="en-US" sz="2400" b="0" i="1" smtClean="0">
                        <a:solidFill>
                          <a:schemeClr val="tx1"/>
                        </a:solidFill>
                        <a:latin typeface="Cambria Math" panose="02040503050406030204" pitchFamily="18" charset="0"/>
                      </a:rPr>
                      <m:t>7</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4</m:t>
                    </m:r>
                  </m:oMath>
                </a14:m>
                <a:r>
                  <a:rPr lang="en-US" sz="2400" dirty="0">
                    <a:solidFill>
                      <a:schemeClr val="tx1"/>
                    </a:solidFill>
                  </a:rPr>
                  <a:t> is even, then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rPr>
                  <a:t> is even </a:t>
                </a:r>
              </a:p>
            </p:txBody>
          </p:sp>
        </mc:Choice>
        <mc:Fallback xmlns="">
          <p:sp>
            <p:nvSpPr>
              <p:cNvPr id="4" name="TextBox 3">
                <a:extLst>
                  <a:ext uri="{FF2B5EF4-FFF2-40B4-BE49-F238E27FC236}">
                    <a16:creationId xmlns:a16="http://schemas.microsoft.com/office/drawing/2014/main" id="{F1EB81D8-C523-497F-AD52-12E8EF515370}"/>
                  </a:ext>
                </a:extLst>
              </p:cNvPr>
              <p:cNvSpPr txBox="1">
                <a:spLocks noRot="1" noChangeAspect="1" noMove="1" noResize="1" noEditPoints="1" noAdjustHandles="1" noChangeArrowheads="1" noChangeShapeType="1" noTextEdit="1"/>
              </p:cNvSpPr>
              <p:nvPr/>
            </p:nvSpPr>
            <p:spPr>
              <a:xfrm>
                <a:off x="574087" y="2695125"/>
                <a:ext cx="11043821" cy="1200329"/>
              </a:xfrm>
              <a:prstGeom prst="rect">
                <a:avLst/>
              </a:prstGeom>
              <a:blipFill>
                <a:blip r:embed="rId3"/>
                <a:stretch>
                  <a:fillRect l="-772" t="-3518" b="-10050"/>
                </a:stretch>
              </a:blipFill>
              <a:ln>
                <a:solidFill>
                  <a:schemeClr val="accent2"/>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CCAD0CC-D138-48CD-A525-906D8381E1EC}"/>
                  </a:ext>
                </a:extLst>
              </p:cNvPr>
              <p:cNvSpPr txBox="1"/>
              <p:nvPr/>
            </p:nvSpPr>
            <p:spPr>
              <a:xfrm>
                <a:off x="574087" y="3895454"/>
                <a:ext cx="11043821" cy="2800767"/>
              </a:xfrm>
              <a:prstGeom prst="rect">
                <a:avLst/>
              </a:prstGeom>
              <a:noFill/>
              <a:ln>
                <a:solidFill>
                  <a:schemeClr val="accent2"/>
                </a:solidFill>
              </a:ln>
            </p:spPr>
            <p:txBody>
              <a:bodyPr wrap="square" rtlCol="0">
                <a:spAutoFit/>
              </a:bodyPr>
              <a:lstStyle/>
              <a:p>
                <a:r>
                  <a:rPr lang="en-US" sz="2200" dirty="0"/>
                  <a:t>Use contraposition, prove that if </a:t>
                </a:r>
                <a14:m>
                  <m:oMath xmlns:m="http://schemas.openxmlformats.org/officeDocument/2006/math">
                    <m:r>
                      <a:rPr lang="en-US" sz="2200" b="0" i="1" smtClean="0">
                        <a:latin typeface="Cambria Math" panose="02040503050406030204" pitchFamily="18" charset="0"/>
                      </a:rPr>
                      <m:t>𝑛</m:t>
                    </m:r>
                  </m:oMath>
                </a14:m>
                <a:r>
                  <a:rPr lang="en-US" sz="2200" dirty="0"/>
                  <a:t> is odd, then </a:t>
                </a:r>
                <a14:m>
                  <m:oMath xmlns:m="http://schemas.openxmlformats.org/officeDocument/2006/math">
                    <m:r>
                      <a:rPr lang="en-US" sz="2200" i="1">
                        <a:latin typeface="Cambria Math" panose="02040503050406030204" pitchFamily="18" charset="0"/>
                      </a:rPr>
                      <m:t>7</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4</m:t>
                    </m:r>
                  </m:oMath>
                </a14:m>
                <a:r>
                  <a:rPr lang="en-US" sz="2200" dirty="0"/>
                  <a:t> is odd</a:t>
                </a:r>
              </a:p>
              <a:p>
                <a:pPr marL="457200" indent="-457200">
                  <a:buFont typeface="+mj-lt"/>
                  <a:buAutoNum type="arabicPeriod"/>
                </a:pPr>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𝑛</m:t>
                    </m:r>
                  </m:oMath>
                </a14:m>
                <a:r>
                  <a:rPr lang="en-US" sz="2200" dirty="0"/>
                  <a:t> is odd</a:t>
                </a:r>
              </a:p>
              <a:p>
                <a:pPr marL="457200" indent="-457200">
                  <a:buFont typeface="+mj-lt"/>
                  <a:buAutoNum type="arabicPeriod"/>
                </a:pPr>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2</m:t>
                    </m:r>
                    <m:r>
                      <a:rPr lang="en-US" sz="2200" b="0" i="1" smtClean="0">
                        <a:latin typeface="Cambria Math" panose="02040503050406030204" pitchFamily="18" charset="0"/>
                      </a:rPr>
                      <m:t>𝑘</m:t>
                    </m:r>
                    <m:r>
                      <a:rPr lang="en-US" sz="2200" b="0" i="1" smtClean="0">
                        <a:latin typeface="Cambria Math" panose="02040503050406030204" pitchFamily="18" charset="0"/>
                      </a:rPr>
                      <m:t>+</m:t>
                    </m:r>
                    <m:r>
                      <a:rPr lang="en-US" sz="2200" b="0" i="1" smtClean="0">
                        <a:latin typeface="Cambria Math" panose="02040503050406030204" pitchFamily="18" charset="0"/>
                      </a:rPr>
                      <m:t>1</m:t>
                    </m:r>
                  </m:oMath>
                </a14:m>
                <a:r>
                  <a:rPr lang="en-US" sz="2200" dirty="0"/>
                  <a:t> for some integer </a:t>
                </a:r>
                <a14:m>
                  <m:oMath xmlns:m="http://schemas.openxmlformats.org/officeDocument/2006/math">
                    <m:r>
                      <a:rPr lang="en-US" sz="2200" b="0" i="1" smtClean="0">
                        <a:latin typeface="Cambria Math" panose="02040503050406030204" pitchFamily="18" charset="0"/>
                      </a:rPr>
                      <m:t>𝑘</m:t>
                    </m:r>
                  </m:oMath>
                </a14:m>
                <a:endParaRPr lang="en-US" sz="2200" dirty="0"/>
              </a:p>
              <a:p>
                <a:pPr marL="457200" indent="-457200">
                  <a:buFont typeface="+mj-lt"/>
                  <a:buAutoNum type="arabicPeriod"/>
                </a:pPr>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7</m:t>
                    </m:r>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4</m:t>
                    </m:r>
                    <m:r>
                      <a:rPr lang="en-US" sz="2200" b="0" i="1" smtClean="0">
                        <a:latin typeface="Cambria Math" panose="02040503050406030204" pitchFamily="18" charset="0"/>
                      </a:rPr>
                      <m:t>=</m:t>
                    </m:r>
                    <m:r>
                      <a:rPr lang="en-US" sz="2200" b="0" i="1" smtClean="0">
                        <a:latin typeface="Cambria Math" panose="02040503050406030204" pitchFamily="18" charset="0"/>
                      </a:rPr>
                      <m:t>7</m:t>
                    </m:r>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2</m:t>
                        </m:r>
                        <m:r>
                          <a:rPr lang="en-US" sz="2200" b="0" i="1" smtClean="0">
                            <a:latin typeface="Cambria Math" panose="02040503050406030204" pitchFamily="18" charset="0"/>
                          </a:rPr>
                          <m:t>𝑘</m:t>
                        </m:r>
                        <m:r>
                          <a:rPr lang="en-US" sz="2200" b="0" i="1" smtClean="0">
                            <a:latin typeface="Cambria Math" panose="02040503050406030204" pitchFamily="18" charset="0"/>
                          </a:rPr>
                          <m:t>+</m:t>
                        </m:r>
                        <m:r>
                          <a:rPr lang="en-US" sz="2200" b="0" i="1" smtClean="0">
                            <a:latin typeface="Cambria Math" panose="02040503050406030204" pitchFamily="18" charset="0"/>
                          </a:rPr>
                          <m:t>1</m:t>
                        </m:r>
                      </m:e>
                    </m:d>
                    <m:r>
                      <a:rPr lang="en-US" sz="2200" b="0" i="1" smtClean="0">
                        <a:latin typeface="Cambria Math" panose="02040503050406030204" pitchFamily="18" charset="0"/>
                      </a:rPr>
                      <m:t>+</m:t>
                    </m:r>
                    <m:r>
                      <a:rPr lang="en-US" sz="2200" b="0" i="1" smtClean="0">
                        <a:latin typeface="Cambria Math" panose="02040503050406030204" pitchFamily="18" charset="0"/>
                      </a:rPr>
                      <m:t>4</m:t>
                    </m:r>
                    <m:r>
                      <a:rPr lang="en-US" sz="2200" b="0" i="1" smtClean="0">
                        <a:latin typeface="Cambria Math" panose="02040503050406030204" pitchFamily="18" charset="0"/>
                      </a:rPr>
                      <m:t>=</m:t>
                    </m:r>
                    <m:r>
                      <a:rPr lang="en-US" sz="2200" b="0" i="1" smtClean="0">
                        <a:latin typeface="Cambria Math" panose="02040503050406030204" pitchFamily="18" charset="0"/>
                      </a:rPr>
                      <m:t>14</m:t>
                    </m:r>
                    <m:r>
                      <a:rPr lang="en-US" sz="2200" b="0" i="1" smtClean="0">
                        <a:latin typeface="Cambria Math" panose="02040503050406030204" pitchFamily="18" charset="0"/>
                      </a:rPr>
                      <m:t>𝑘</m:t>
                    </m:r>
                    <m:r>
                      <a:rPr lang="en-US" sz="2200" b="0" i="1" smtClean="0">
                        <a:latin typeface="Cambria Math" panose="02040503050406030204" pitchFamily="18" charset="0"/>
                      </a:rPr>
                      <m:t>+</m:t>
                    </m:r>
                    <m:r>
                      <a:rPr lang="en-US" sz="2200" b="0" i="1" smtClean="0">
                        <a:latin typeface="Cambria Math" panose="02040503050406030204" pitchFamily="18" charset="0"/>
                      </a:rPr>
                      <m:t>7</m:t>
                    </m:r>
                    <m:r>
                      <a:rPr lang="en-US" sz="2200" b="0" i="1" smtClean="0">
                        <a:latin typeface="Cambria Math" panose="02040503050406030204" pitchFamily="18" charset="0"/>
                      </a:rPr>
                      <m:t>+</m:t>
                    </m:r>
                    <m:r>
                      <a:rPr lang="en-US" sz="2200" b="0" i="1" smtClean="0">
                        <a:latin typeface="Cambria Math" panose="02040503050406030204" pitchFamily="18" charset="0"/>
                      </a:rPr>
                      <m:t>4</m:t>
                    </m:r>
                    <m:r>
                      <a:rPr lang="en-US" sz="2200" b="0" i="1" smtClean="0">
                        <a:latin typeface="Cambria Math" panose="02040503050406030204" pitchFamily="18" charset="0"/>
                      </a:rPr>
                      <m:t>=</m:t>
                    </m:r>
                    <m:r>
                      <a:rPr lang="en-US" sz="2200" b="0" i="1" smtClean="0">
                        <a:latin typeface="Cambria Math" panose="02040503050406030204" pitchFamily="18" charset="0"/>
                      </a:rPr>
                      <m:t>14</m:t>
                    </m:r>
                    <m:r>
                      <a:rPr lang="en-US" sz="2200" b="0" i="1" smtClean="0">
                        <a:latin typeface="Cambria Math" panose="02040503050406030204" pitchFamily="18" charset="0"/>
                      </a:rPr>
                      <m:t>𝑘</m:t>
                    </m:r>
                    <m:r>
                      <a:rPr lang="en-US" sz="2200" b="0" i="1" smtClean="0">
                        <a:latin typeface="Cambria Math" panose="02040503050406030204" pitchFamily="18" charset="0"/>
                      </a:rPr>
                      <m:t>+</m:t>
                    </m:r>
                    <m:r>
                      <a:rPr lang="en-US" sz="2200" b="0" i="1" smtClean="0">
                        <a:latin typeface="Cambria Math" panose="02040503050406030204" pitchFamily="18" charset="0"/>
                      </a:rPr>
                      <m:t>10</m:t>
                    </m:r>
                    <m:r>
                      <a:rPr lang="en-US" sz="2200" b="0" i="1" smtClean="0">
                        <a:latin typeface="Cambria Math" panose="02040503050406030204" pitchFamily="18" charset="0"/>
                      </a:rPr>
                      <m:t>+</m:t>
                    </m:r>
                    <m:r>
                      <a:rPr lang="en-US" sz="2200" b="0" i="1" smtClean="0">
                        <a:latin typeface="Cambria Math" panose="02040503050406030204" pitchFamily="18" charset="0"/>
                      </a:rPr>
                      <m:t>1</m:t>
                    </m:r>
                    <m:r>
                      <a:rPr lang="en-US" sz="2200" b="0" i="1" smtClean="0">
                        <a:latin typeface="Cambria Math" panose="02040503050406030204" pitchFamily="18" charset="0"/>
                      </a:rPr>
                      <m:t>=</m:t>
                    </m:r>
                    <m:r>
                      <a:rPr lang="en-US" sz="2200" b="0" i="1" smtClean="0">
                        <a:latin typeface="Cambria Math" panose="02040503050406030204" pitchFamily="18" charset="0"/>
                      </a:rPr>
                      <m:t>2</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7</m:t>
                        </m:r>
                        <m:r>
                          <a:rPr lang="en-US" sz="2200" b="0" i="1" smtClean="0">
                            <a:latin typeface="Cambria Math" panose="02040503050406030204" pitchFamily="18" charset="0"/>
                          </a:rPr>
                          <m:t>𝑘</m:t>
                        </m:r>
                        <m:r>
                          <a:rPr lang="en-US" sz="2200" b="0" i="1" smtClean="0">
                            <a:latin typeface="Cambria Math" panose="02040503050406030204" pitchFamily="18" charset="0"/>
                          </a:rPr>
                          <m:t>+</m:t>
                        </m:r>
                        <m:r>
                          <a:rPr lang="en-US" sz="2200" b="0" i="1" smtClean="0">
                            <a:latin typeface="Cambria Math" panose="02040503050406030204" pitchFamily="18" charset="0"/>
                          </a:rPr>
                          <m:t>5</m:t>
                        </m:r>
                      </m:e>
                    </m:d>
                    <m:r>
                      <a:rPr lang="en-US" sz="2200" b="0" i="1" smtClean="0">
                        <a:latin typeface="Cambria Math" panose="02040503050406030204" pitchFamily="18" charset="0"/>
                      </a:rPr>
                      <m:t>+</m:t>
                    </m:r>
                    <m:r>
                      <a:rPr lang="en-US" sz="2200" b="0" i="1" smtClean="0">
                        <a:latin typeface="Cambria Math" panose="02040503050406030204" pitchFamily="18" charset="0"/>
                      </a:rPr>
                      <m:t>1</m:t>
                    </m:r>
                  </m:oMath>
                </a14:m>
                <a:endParaRPr lang="en-US" sz="2200" dirty="0"/>
              </a:p>
              <a:p>
                <a:pPr marL="457200" indent="-457200">
                  <a:buFont typeface="+mj-lt"/>
                  <a:buAutoNum type="arabicPeriod"/>
                </a:pPr>
                <a:r>
                  <a:rPr lang="en-US" sz="2200" dirty="0"/>
                  <a:t>Suppose that </a:t>
                </a:r>
                <a14:m>
                  <m:oMath xmlns:m="http://schemas.openxmlformats.org/officeDocument/2006/math">
                    <m:r>
                      <a:rPr lang="en-US" sz="2200" b="0" i="1" smtClean="0">
                        <a:latin typeface="Cambria Math" panose="02040503050406030204" pitchFamily="18" charset="0"/>
                      </a:rPr>
                      <m:t>7</m:t>
                    </m:r>
                    <m:r>
                      <a:rPr lang="en-US" sz="2200" b="0" i="1" smtClean="0">
                        <a:latin typeface="Cambria Math" panose="02040503050406030204" pitchFamily="18" charset="0"/>
                      </a:rPr>
                      <m:t>𝑘</m:t>
                    </m:r>
                    <m:r>
                      <a:rPr lang="en-US" sz="2200" b="0" i="1" smtClean="0">
                        <a:latin typeface="Cambria Math" panose="02040503050406030204" pitchFamily="18" charset="0"/>
                      </a:rPr>
                      <m:t>+</m:t>
                    </m:r>
                    <m:r>
                      <a:rPr lang="en-US" sz="2200" b="0" i="1" smtClean="0">
                        <a:latin typeface="Cambria Math" panose="02040503050406030204" pitchFamily="18" charset="0"/>
                      </a:rPr>
                      <m:t>5</m:t>
                    </m:r>
                    <m:r>
                      <a:rPr lang="en-US" sz="2200" b="0" i="1" smtClean="0">
                        <a:latin typeface="Cambria Math" panose="02040503050406030204" pitchFamily="18" charset="0"/>
                      </a:rPr>
                      <m:t>=</m:t>
                    </m:r>
                    <m:r>
                      <a:rPr lang="en-US" sz="2200" b="0" i="1" smtClean="0">
                        <a:latin typeface="Cambria Math" panose="02040503050406030204" pitchFamily="18" charset="0"/>
                      </a:rPr>
                      <m:t>𝑥</m:t>
                    </m:r>
                  </m:oMath>
                </a14:m>
                <a:endParaRPr lang="en-US" sz="2200" dirty="0"/>
              </a:p>
              <a:p>
                <a:pPr marL="457200" indent="-457200">
                  <a:buFont typeface="+mj-lt"/>
                  <a:buAutoNum type="arabicPeriod"/>
                </a:pPr>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7</m:t>
                    </m:r>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4</m:t>
                    </m:r>
                    <m:r>
                      <a:rPr lang="en-US" sz="2200" b="0" i="1" smtClean="0">
                        <a:latin typeface="Cambria Math" panose="02040503050406030204" pitchFamily="18" charset="0"/>
                      </a:rPr>
                      <m:t>=</m:t>
                    </m:r>
                    <m:r>
                      <a:rPr lang="en-US" sz="2200" b="0" i="1" smtClean="0">
                        <a:latin typeface="Cambria Math" panose="02040503050406030204" pitchFamily="18" charset="0"/>
                      </a:rPr>
                      <m:t>2</m:t>
                    </m:r>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1</m:t>
                    </m:r>
                  </m:oMath>
                </a14:m>
                <a:r>
                  <a:rPr lang="en-US" sz="2200" dirty="0"/>
                  <a:t>, which has the form of odd number</a:t>
                </a:r>
              </a:p>
              <a:p>
                <a:pPr marL="457200" indent="-457200">
                  <a:buFont typeface="+mj-lt"/>
                  <a:buAutoNum type="arabicPeriod"/>
                </a:pPr>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7</m:t>
                    </m:r>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4</m:t>
                    </m:r>
                  </m:oMath>
                </a14:m>
                <a:r>
                  <a:rPr lang="en-US" sz="2200" dirty="0"/>
                  <a:t> is odd in case that </a:t>
                </a:r>
                <a14:m>
                  <m:oMath xmlns:m="http://schemas.openxmlformats.org/officeDocument/2006/math">
                    <m:r>
                      <a:rPr lang="en-US" sz="2200" b="0" i="1" smtClean="0">
                        <a:latin typeface="Cambria Math" panose="02040503050406030204" pitchFamily="18" charset="0"/>
                      </a:rPr>
                      <m:t>𝑛</m:t>
                    </m:r>
                  </m:oMath>
                </a14:m>
                <a:r>
                  <a:rPr lang="en-US" sz="2200" dirty="0"/>
                  <a:t> is odd</a:t>
                </a:r>
              </a:p>
              <a:p>
                <a:pPr marL="457200" indent="-457200">
                  <a:buFont typeface="+mj-lt"/>
                  <a:buAutoNum type="arabicPeriod"/>
                </a:pPr>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7</m:t>
                    </m:r>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4</m:t>
                    </m:r>
                  </m:oMath>
                </a14:m>
                <a:r>
                  <a:rPr lang="en-US" sz="2200" dirty="0"/>
                  <a:t> is even, then </a:t>
                </a:r>
                <a14:m>
                  <m:oMath xmlns:m="http://schemas.openxmlformats.org/officeDocument/2006/math">
                    <m:r>
                      <a:rPr lang="en-US" sz="2200" b="0" i="1" smtClean="0">
                        <a:latin typeface="Cambria Math" panose="02040503050406030204" pitchFamily="18" charset="0"/>
                      </a:rPr>
                      <m:t>𝑛</m:t>
                    </m:r>
                  </m:oMath>
                </a14:m>
                <a:r>
                  <a:rPr lang="en-US" sz="2200" dirty="0"/>
                  <a:t> is even </a:t>
                </a:r>
                <a:r>
                  <a:rPr lang="en-US" sz="2200" dirty="0">
                    <a:sym typeface="Wingdings" panose="05000000000000000000" pitchFamily="2" charset="2"/>
                  </a:rPr>
                  <a:t> (2)</a:t>
                </a:r>
                <a:r>
                  <a:rPr lang="en-US" sz="2200" dirty="0"/>
                  <a:t> </a:t>
                </a:r>
              </a:p>
            </p:txBody>
          </p:sp>
        </mc:Choice>
        <mc:Fallback>
          <p:sp>
            <p:nvSpPr>
              <p:cNvPr id="5" name="TextBox 4">
                <a:extLst>
                  <a:ext uri="{FF2B5EF4-FFF2-40B4-BE49-F238E27FC236}">
                    <a16:creationId xmlns:a16="http://schemas.microsoft.com/office/drawing/2014/main" id="{7CCAD0CC-D138-48CD-A525-906D8381E1EC}"/>
                  </a:ext>
                </a:extLst>
              </p:cNvPr>
              <p:cNvSpPr txBox="1">
                <a:spLocks noRot="1" noChangeAspect="1" noMove="1" noResize="1" noEditPoints="1" noAdjustHandles="1" noChangeArrowheads="1" noChangeShapeType="1" noTextEdit="1"/>
              </p:cNvSpPr>
              <p:nvPr/>
            </p:nvSpPr>
            <p:spPr>
              <a:xfrm>
                <a:off x="574087" y="3895454"/>
                <a:ext cx="11043821" cy="2800767"/>
              </a:xfrm>
              <a:prstGeom prst="rect">
                <a:avLst/>
              </a:prstGeom>
              <a:blipFill>
                <a:blip r:embed="rId4"/>
                <a:stretch>
                  <a:fillRect l="-662" t="-1302" b="-3471"/>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232678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Rules of Inference </a:t>
            </a:r>
          </a:p>
        </p:txBody>
      </p:sp>
      <p:sp>
        <p:nvSpPr>
          <p:cNvPr id="13" name="TextBox 12">
            <a:extLst>
              <a:ext uri="{FF2B5EF4-FFF2-40B4-BE49-F238E27FC236}">
                <a16:creationId xmlns:a16="http://schemas.microsoft.com/office/drawing/2014/main" id="{56D6ABF9-69B1-498B-B73A-A1F3839AE94C}"/>
              </a:ext>
            </a:extLst>
          </p:cNvPr>
          <p:cNvSpPr txBox="1"/>
          <p:nvPr/>
        </p:nvSpPr>
        <p:spPr>
          <a:xfrm>
            <a:off x="186430" y="2905780"/>
            <a:ext cx="5752731" cy="523220"/>
          </a:xfrm>
          <a:prstGeom prst="rect">
            <a:avLst/>
          </a:prstGeom>
          <a:noFill/>
        </p:spPr>
        <p:txBody>
          <a:bodyPr wrap="square" rtlCol="0">
            <a:spAutoFit/>
          </a:bodyPr>
          <a:lstStyle/>
          <a:p>
            <a:r>
              <a:rPr lang="en-US" sz="2800" dirty="0"/>
              <a:t>“If it is raining, then I will make a tea”</a:t>
            </a:r>
          </a:p>
        </p:txBody>
      </p:sp>
      <p:sp>
        <p:nvSpPr>
          <p:cNvPr id="14" name="TextBox 13">
            <a:extLst>
              <a:ext uri="{FF2B5EF4-FFF2-40B4-BE49-F238E27FC236}">
                <a16:creationId xmlns:a16="http://schemas.microsoft.com/office/drawing/2014/main" id="{26EF2C91-7CBC-44BD-B9E0-5FE120CDBD1E}"/>
              </a:ext>
            </a:extLst>
          </p:cNvPr>
          <p:cNvSpPr txBox="1"/>
          <p:nvPr/>
        </p:nvSpPr>
        <p:spPr>
          <a:xfrm>
            <a:off x="186430" y="3429000"/>
            <a:ext cx="5752731" cy="523220"/>
          </a:xfrm>
          <a:prstGeom prst="rect">
            <a:avLst/>
          </a:prstGeom>
          <a:noFill/>
        </p:spPr>
        <p:txBody>
          <a:bodyPr wrap="square" rtlCol="0">
            <a:spAutoFit/>
          </a:bodyPr>
          <a:lstStyle/>
          <a:p>
            <a:r>
              <a:rPr lang="en-US" sz="2800" dirty="0"/>
              <a:t>“it is raining”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86D5391-8E21-45AE-8F1D-624B663F614F}"/>
                  </a:ext>
                </a:extLst>
              </p:cNvPr>
              <p:cNvSpPr txBox="1"/>
              <p:nvPr/>
            </p:nvSpPr>
            <p:spPr>
              <a:xfrm>
                <a:off x="6202536" y="2881929"/>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dirty="0"/>
              </a:p>
            </p:txBody>
          </p:sp>
        </mc:Choice>
        <mc:Fallback xmlns="">
          <p:sp>
            <p:nvSpPr>
              <p:cNvPr id="15" name="TextBox 14">
                <a:extLst>
                  <a:ext uri="{FF2B5EF4-FFF2-40B4-BE49-F238E27FC236}">
                    <a16:creationId xmlns:a16="http://schemas.microsoft.com/office/drawing/2014/main" id="{686D5391-8E21-45AE-8F1D-624B663F614F}"/>
                  </a:ext>
                </a:extLst>
              </p:cNvPr>
              <p:cNvSpPr txBox="1">
                <a:spLocks noRot="1" noChangeAspect="1" noMove="1" noResize="1" noEditPoints="1" noAdjustHandles="1" noChangeArrowheads="1" noChangeShapeType="1" noTextEdit="1"/>
              </p:cNvSpPr>
              <p:nvPr/>
            </p:nvSpPr>
            <p:spPr>
              <a:xfrm>
                <a:off x="6202536" y="2881929"/>
                <a:ext cx="1587623"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DF1B1D6-98ED-46D1-86D3-CBB4B7A03421}"/>
                  </a:ext>
                </a:extLst>
              </p:cNvPr>
              <p:cNvSpPr txBox="1"/>
              <p:nvPr/>
            </p:nvSpPr>
            <p:spPr>
              <a:xfrm>
                <a:off x="6024982" y="3952220"/>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dirty="0"/>
              </a:p>
            </p:txBody>
          </p:sp>
        </mc:Choice>
        <mc:Fallback xmlns="">
          <p:sp>
            <p:nvSpPr>
              <p:cNvPr id="16" name="TextBox 15">
                <a:extLst>
                  <a:ext uri="{FF2B5EF4-FFF2-40B4-BE49-F238E27FC236}">
                    <a16:creationId xmlns:a16="http://schemas.microsoft.com/office/drawing/2014/main" id="{FDF1B1D6-98ED-46D1-86D3-CBB4B7A03421}"/>
                  </a:ext>
                </a:extLst>
              </p:cNvPr>
              <p:cNvSpPr txBox="1">
                <a:spLocks noRot="1" noChangeAspect="1" noMove="1" noResize="1" noEditPoints="1" noAdjustHandles="1" noChangeArrowheads="1" noChangeShapeType="1" noTextEdit="1"/>
              </p:cNvSpPr>
              <p:nvPr/>
            </p:nvSpPr>
            <p:spPr>
              <a:xfrm>
                <a:off x="6024982" y="3952220"/>
                <a:ext cx="1587623"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91E6E6D-CA60-428E-B3A8-459F0A5B7F62}"/>
                  </a:ext>
                </a:extLst>
              </p:cNvPr>
              <p:cNvSpPr txBox="1"/>
              <p:nvPr/>
            </p:nvSpPr>
            <p:spPr>
              <a:xfrm>
                <a:off x="8053532" y="3235872"/>
                <a:ext cx="3585093" cy="954107"/>
              </a:xfrm>
              <a:prstGeom prst="rect">
                <a:avLst/>
              </a:prstGeom>
              <a:noFill/>
            </p:spPr>
            <p:txBody>
              <a:bodyPr wrap="square" rtlCol="0">
                <a:spAutoFit/>
              </a:bodyPr>
              <a:lstStyle/>
              <a:p>
                <a:r>
                  <a:rPr lang="en-US" sz="2800" b="1" dirty="0"/>
                  <a:t>Modus ponens:</a:t>
                </a:r>
              </a:p>
              <a:p>
                <a:pPr/>
                <a14:m>
                  <m:oMathPara xmlns:m="http://schemas.openxmlformats.org/officeDocument/2006/math">
                    <m:oMathParaPr>
                      <m:jc m:val="left"/>
                    </m:oMathParaPr>
                    <m:oMath xmlns:m="http://schemas.openxmlformats.org/officeDocument/2006/math">
                      <m:r>
                        <a:rPr lang="en-US" sz="2800" b="1" i="1" dirty="0" smtClean="0">
                          <a:latin typeface="Cambria Math" panose="02040503050406030204" pitchFamily="18" charset="0"/>
                        </a:rPr>
                        <m:t>(</m:t>
                      </m:r>
                      <m:r>
                        <a:rPr lang="en-US" sz="2800" b="1" i="1" dirty="0">
                          <a:latin typeface="Cambria Math" panose="02040503050406030204" pitchFamily="18" charset="0"/>
                        </a:rPr>
                        <m:t>𝒑</m:t>
                      </m:r>
                      <m:r>
                        <a:rPr lang="en-US" sz="2800" b="1" i="1" dirty="0">
                          <a:latin typeface="Cambria Math" panose="02040503050406030204" pitchFamily="18" charset="0"/>
                        </a:rPr>
                        <m:t> ∧ (</m:t>
                      </m:r>
                      <m:r>
                        <a:rPr lang="en-US" sz="2800" b="1" i="1" dirty="0">
                          <a:latin typeface="Cambria Math" panose="02040503050406030204" pitchFamily="18" charset="0"/>
                        </a:rPr>
                        <m:t>𝒑</m:t>
                      </m:r>
                      <m:r>
                        <a:rPr lang="en-US" sz="2800" b="1" i="1" dirty="0">
                          <a:latin typeface="Cambria Math" panose="02040503050406030204" pitchFamily="18" charset="0"/>
                        </a:rPr>
                        <m:t> → </m:t>
                      </m:r>
                      <m:r>
                        <a:rPr lang="en-US" sz="2800" b="1" i="1" dirty="0">
                          <a:latin typeface="Cambria Math" panose="02040503050406030204" pitchFamily="18" charset="0"/>
                        </a:rPr>
                        <m:t>𝒒</m:t>
                      </m:r>
                      <m:r>
                        <a:rPr lang="en-US" sz="2800" b="1" i="1" dirty="0">
                          <a:latin typeface="Cambria Math" panose="02040503050406030204" pitchFamily="18" charset="0"/>
                        </a:rPr>
                        <m:t>)) → </m:t>
                      </m:r>
                      <m:r>
                        <a:rPr lang="en-US" sz="2800" b="1" i="1" dirty="0" smtClean="0">
                          <a:latin typeface="Cambria Math" panose="02040503050406030204" pitchFamily="18" charset="0"/>
                        </a:rPr>
                        <m:t>𝒒</m:t>
                      </m:r>
                    </m:oMath>
                  </m:oMathPara>
                </a14:m>
                <a:endParaRPr lang="en-US" sz="2800" b="1" dirty="0"/>
              </a:p>
            </p:txBody>
          </p:sp>
        </mc:Choice>
        <mc:Fallback xmlns="">
          <p:sp>
            <p:nvSpPr>
              <p:cNvPr id="17" name="TextBox 16">
                <a:extLst>
                  <a:ext uri="{FF2B5EF4-FFF2-40B4-BE49-F238E27FC236}">
                    <a16:creationId xmlns:a16="http://schemas.microsoft.com/office/drawing/2014/main" id="{B91E6E6D-CA60-428E-B3A8-459F0A5B7F62}"/>
                  </a:ext>
                </a:extLst>
              </p:cNvPr>
              <p:cNvSpPr txBox="1">
                <a:spLocks noRot="1" noChangeAspect="1" noMove="1" noResize="1" noEditPoints="1" noAdjustHandles="1" noChangeArrowheads="1" noChangeShapeType="1" noTextEdit="1"/>
              </p:cNvSpPr>
              <p:nvPr/>
            </p:nvSpPr>
            <p:spPr>
              <a:xfrm>
                <a:off x="8053532" y="3235872"/>
                <a:ext cx="3585093" cy="954107"/>
              </a:xfrm>
              <a:prstGeom prst="rect">
                <a:avLst/>
              </a:prstGeom>
              <a:blipFill>
                <a:blip r:embed="rId4"/>
                <a:stretch>
                  <a:fillRect l="-3401" t="-641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F7777C9-CEE2-4CDB-8A82-E61A135C055B}"/>
              </a:ext>
            </a:extLst>
          </p:cNvPr>
          <p:cNvSpPr txBox="1"/>
          <p:nvPr/>
        </p:nvSpPr>
        <p:spPr>
          <a:xfrm>
            <a:off x="186429" y="3952220"/>
            <a:ext cx="5752731" cy="523220"/>
          </a:xfrm>
          <a:prstGeom prst="rect">
            <a:avLst/>
          </a:prstGeom>
          <a:noFill/>
        </p:spPr>
        <p:txBody>
          <a:bodyPr wrap="square" rtlCol="0">
            <a:spAutoFit/>
          </a:bodyPr>
          <a:lstStyle/>
          <a:p>
            <a:r>
              <a:rPr lang="en-US" sz="2800" dirty="0"/>
              <a:t>“Therefore, I will make a tea”</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F2A4879-623B-456D-89C4-9B6B235E9689}"/>
                  </a:ext>
                </a:extLst>
              </p:cNvPr>
              <p:cNvSpPr txBox="1"/>
              <p:nvPr/>
            </p:nvSpPr>
            <p:spPr>
              <a:xfrm>
                <a:off x="5874061" y="3417074"/>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oMath>
                  </m:oMathPara>
                </a14:m>
                <a:endParaRPr lang="en-US" sz="2800" dirty="0"/>
              </a:p>
            </p:txBody>
          </p:sp>
        </mc:Choice>
        <mc:Fallback xmlns="">
          <p:sp>
            <p:nvSpPr>
              <p:cNvPr id="19" name="TextBox 18">
                <a:extLst>
                  <a:ext uri="{FF2B5EF4-FFF2-40B4-BE49-F238E27FC236}">
                    <a16:creationId xmlns:a16="http://schemas.microsoft.com/office/drawing/2014/main" id="{0F2A4879-623B-456D-89C4-9B6B235E9689}"/>
                  </a:ext>
                </a:extLst>
              </p:cNvPr>
              <p:cNvSpPr txBox="1">
                <a:spLocks noRot="1" noChangeAspect="1" noMove="1" noResize="1" noEditPoints="1" noAdjustHandles="1" noChangeArrowheads="1" noChangeShapeType="1" noTextEdit="1"/>
              </p:cNvSpPr>
              <p:nvPr/>
            </p:nvSpPr>
            <p:spPr>
              <a:xfrm>
                <a:off x="5874061" y="3417074"/>
                <a:ext cx="1587623"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062131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28. Prove that if </a:t>
                </a:r>
                <a14:m>
                  <m:oMath xmlns:m="http://schemas.openxmlformats.org/officeDocument/2006/math">
                    <m:r>
                      <a:rPr lang="en-GB" i="1" dirty="0" smtClean="0">
                        <a:latin typeface="Cambria Math" panose="02040503050406030204" pitchFamily="18" charset="0"/>
                      </a:rPr>
                      <m:t>𝑛</m:t>
                    </m:r>
                  </m:oMath>
                </a14:m>
                <a:r>
                  <a:rPr lang="en-GB" dirty="0"/>
                  <a:t> is a positive integer, then </a:t>
                </a:r>
                <a14:m>
                  <m:oMath xmlns:m="http://schemas.openxmlformats.org/officeDocument/2006/math">
                    <m:r>
                      <a:rPr lang="en-GB" i="1" dirty="0" smtClean="0">
                        <a:latin typeface="Cambria Math" panose="02040503050406030204" pitchFamily="18" charset="0"/>
                      </a:rPr>
                      <m:t>𝑛</m:t>
                    </m:r>
                  </m:oMath>
                </a14:m>
                <a:r>
                  <a:rPr lang="en-GB" dirty="0"/>
                  <a:t> is even if and only if </a:t>
                </a:r>
                <a14:m>
                  <m:oMath xmlns:m="http://schemas.openxmlformats.org/officeDocument/2006/math">
                    <m:r>
                      <a:rPr lang="en-GB" i="1" dirty="0" smtClean="0">
                        <a:latin typeface="Cambria Math" panose="02040503050406030204" pitchFamily="18" charset="0"/>
                      </a:rPr>
                      <m:t>7</m:t>
                    </m:r>
                    <m:r>
                      <a:rPr lang="en-GB" i="1" dirty="0" smtClean="0">
                        <a:latin typeface="Cambria Math" panose="02040503050406030204" pitchFamily="18" charset="0"/>
                      </a:rPr>
                      <m:t>𝑛</m:t>
                    </m:r>
                    <m:r>
                      <a:rPr lang="en-GB" i="1" dirty="0" smtClean="0">
                        <a:latin typeface="Cambria Math" panose="02040503050406030204" pitchFamily="18" charset="0"/>
                      </a:rPr>
                      <m:t> + </m:t>
                    </m:r>
                    <m:r>
                      <a:rPr lang="en-GB" i="1" dirty="0" smtClean="0">
                        <a:latin typeface="Cambria Math" panose="02040503050406030204" pitchFamily="18" charset="0"/>
                      </a:rPr>
                      <m:t>4</m:t>
                    </m:r>
                  </m:oMath>
                </a14:m>
                <a:r>
                  <a:rPr lang="en-GB" dirty="0"/>
                  <a:t> is even.</a:t>
                </a:r>
              </a:p>
            </p:txBody>
          </p:sp>
        </mc:Choice>
        <mc:Fallback xmlns="">
          <p:sp>
            <p:nvSpPr>
              <p:cNvPr id="3" name="Content Placeholder 2">
                <a:extLst>
                  <a:ext uri="{FF2B5EF4-FFF2-40B4-BE49-F238E27FC236}">
                    <a16:creationId xmlns:a16="http://schemas.microsoft.com/office/drawing/2014/main" id="{765B35B4-6309-44E4-A5B4-FAA21C185DB5}"/>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1EB81D8-C523-497F-AD52-12E8EF515370}"/>
                  </a:ext>
                </a:extLst>
              </p:cNvPr>
              <p:cNvSpPr txBox="1"/>
              <p:nvPr/>
            </p:nvSpPr>
            <p:spPr>
              <a:xfrm>
                <a:off x="574087" y="2695125"/>
                <a:ext cx="11043821" cy="1200329"/>
              </a:xfrm>
              <a:prstGeom prst="rect">
                <a:avLst/>
              </a:prstGeom>
              <a:noFill/>
              <a:ln>
                <a:solidFill>
                  <a:schemeClr val="accent2"/>
                </a:solidFill>
              </a:ln>
            </p:spPr>
            <p:txBody>
              <a:bodyPr wrap="square" rtlCol="0">
                <a:spAutoFit/>
              </a:bodyPr>
              <a:lstStyle/>
              <a:p>
                <a:r>
                  <a:rPr lang="en-US" sz="2400" dirty="0"/>
                  <a:t>For “if and only if” statements, we need to prove 2 things:</a:t>
                </a:r>
              </a:p>
              <a:p>
                <a:pPr marL="800100" lvl="1" indent="-342900">
                  <a:buFont typeface="Arial" panose="020B0604020202020204" pitchFamily="34" charset="0"/>
                  <a:buChar char="•"/>
                </a:pPr>
                <a:r>
                  <a:rPr lang="en-US" sz="2400" dirty="0">
                    <a:solidFill>
                      <a:schemeClr val="tx1"/>
                    </a:solidFill>
                  </a:rPr>
                  <a:t>Prove that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rPr>
                  <a:t> is even, then </a:t>
                </a:r>
                <a14:m>
                  <m:oMath xmlns:m="http://schemas.openxmlformats.org/officeDocument/2006/math">
                    <m:r>
                      <a:rPr lang="en-US" sz="2400" b="0" i="1" smtClean="0">
                        <a:solidFill>
                          <a:schemeClr val="tx1"/>
                        </a:solidFill>
                        <a:latin typeface="Cambria Math" panose="02040503050406030204" pitchFamily="18" charset="0"/>
                      </a:rPr>
                      <m:t>7</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4</m:t>
                    </m:r>
                  </m:oMath>
                </a14:m>
                <a:r>
                  <a:rPr lang="en-US" sz="2400" dirty="0">
                    <a:solidFill>
                      <a:schemeClr val="tx1"/>
                    </a:solidFill>
                  </a:rPr>
                  <a:t> is even</a:t>
                </a:r>
                <a:r>
                  <a:rPr lang="en-US" sz="2400" dirty="0">
                    <a:solidFill>
                      <a:schemeClr val="bg1">
                        <a:lumMod val="65000"/>
                        <a:lumOff val="35000"/>
                      </a:schemeClr>
                    </a:solidFill>
                  </a:rPr>
                  <a:t> </a:t>
                </a:r>
                <a:endParaRPr lang="ar-EG" sz="2400" dirty="0">
                  <a:solidFill>
                    <a:schemeClr val="bg1">
                      <a:lumMod val="65000"/>
                      <a:lumOff val="35000"/>
                    </a:schemeClr>
                  </a:solidFill>
                </a:endParaRPr>
              </a:p>
              <a:p>
                <a:pPr marL="800100" lvl="1" indent="-342900">
                  <a:buFont typeface="Arial" panose="020B0604020202020204" pitchFamily="34" charset="0"/>
                  <a:buChar char="•"/>
                </a:pPr>
                <a:r>
                  <a:rPr lang="en-US" sz="2400" dirty="0">
                    <a:solidFill>
                      <a:schemeClr val="tx1"/>
                    </a:solidFill>
                  </a:rPr>
                  <a:t>Prove that if </a:t>
                </a:r>
                <a14:m>
                  <m:oMath xmlns:m="http://schemas.openxmlformats.org/officeDocument/2006/math">
                    <m:r>
                      <a:rPr lang="en-US" sz="2400" b="0" i="1" smtClean="0">
                        <a:solidFill>
                          <a:schemeClr val="tx1"/>
                        </a:solidFill>
                        <a:latin typeface="Cambria Math" panose="02040503050406030204" pitchFamily="18" charset="0"/>
                      </a:rPr>
                      <m:t>7</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4</m:t>
                    </m:r>
                  </m:oMath>
                </a14:m>
                <a:r>
                  <a:rPr lang="en-US" sz="2400" dirty="0">
                    <a:solidFill>
                      <a:schemeClr val="tx1"/>
                    </a:solidFill>
                  </a:rPr>
                  <a:t> is even, then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rPr>
                  <a:t> is even </a:t>
                </a:r>
              </a:p>
            </p:txBody>
          </p:sp>
        </mc:Choice>
        <mc:Fallback>
          <p:sp>
            <p:nvSpPr>
              <p:cNvPr id="4" name="TextBox 3">
                <a:extLst>
                  <a:ext uri="{FF2B5EF4-FFF2-40B4-BE49-F238E27FC236}">
                    <a16:creationId xmlns:a16="http://schemas.microsoft.com/office/drawing/2014/main" id="{F1EB81D8-C523-497F-AD52-12E8EF515370}"/>
                  </a:ext>
                </a:extLst>
              </p:cNvPr>
              <p:cNvSpPr txBox="1">
                <a:spLocks noRot="1" noChangeAspect="1" noMove="1" noResize="1" noEditPoints="1" noAdjustHandles="1" noChangeArrowheads="1" noChangeShapeType="1" noTextEdit="1"/>
              </p:cNvSpPr>
              <p:nvPr/>
            </p:nvSpPr>
            <p:spPr>
              <a:xfrm>
                <a:off x="574087" y="2695125"/>
                <a:ext cx="11043821" cy="1200329"/>
              </a:xfrm>
              <a:prstGeom prst="rect">
                <a:avLst/>
              </a:prstGeom>
              <a:blipFill>
                <a:blip r:embed="rId3"/>
                <a:stretch>
                  <a:fillRect l="-772" t="-3518" b="-10050"/>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CAD0CC-D138-48CD-A525-906D8381E1EC}"/>
                  </a:ext>
                </a:extLst>
              </p:cNvPr>
              <p:cNvSpPr txBox="1"/>
              <p:nvPr/>
            </p:nvSpPr>
            <p:spPr>
              <a:xfrm>
                <a:off x="574087" y="4215050"/>
                <a:ext cx="11043821" cy="461665"/>
              </a:xfrm>
              <a:prstGeom prst="rect">
                <a:avLst/>
              </a:prstGeom>
              <a:noFill/>
              <a:ln>
                <a:solidFill>
                  <a:schemeClr val="accent2"/>
                </a:solidFill>
              </a:ln>
            </p:spPr>
            <p:txBody>
              <a:bodyPr wrap="square" rtlCol="0">
                <a:spAutoFit/>
              </a:bodyPr>
              <a:lstStyle/>
              <a:p>
                <a:r>
                  <a:rPr lang="en-US" sz="2400" dirty="0"/>
                  <a:t>From (1) and (2) we conclude that </a:t>
                </a:r>
                <a14:m>
                  <m:oMath xmlns:m="http://schemas.openxmlformats.org/officeDocument/2006/math">
                    <m:r>
                      <a:rPr lang="en-GB" sz="2400" dirty="0">
                        <a:latin typeface="Cambria Math" panose="02040503050406030204" pitchFamily="18" charset="0"/>
                      </a:rPr>
                      <m:t>𝑛</m:t>
                    </m:r>
                  </m:oMath>
                </a14:m>
                <a:r>
                  <a:rPr lang="en-GB" sz="2400" dirty="0"/>
                  <a:t> is even if and only if </a:t>
                </a:r>
                <a14:m>
                  <m:oMath xmlns:m="http://schemas.openxmlformats.org/officeDocument/2006/math">
                    <m:r>
                      <a:rPr lang="en-GB" sz="2400" dirty="0">
                        <a:latin typeface="Cambria Math" panose="02040503050406030204" pitchFamily="18" charset="0"/>
                      </a:rPr>
                      <m:t>7</m:t>
                    </m:r>
                    <m:r>
                      <a:rPr lang="en-GB" sz="2400" dirty="0">
                        <a:latin typeface="Cambria Math" panose="02040503050406030204" pitchFamily="18" charset="0"/>
                      </a:rPr>
                      <m:t>𝑛</m:t>
                    </m:r>
                    <m:r>
                      <a:rPr lang="en-GB" sz="2400" dirty="0">
                        <a:latin typeface="Cambria Math" panose="02040503050406030204" pitchFamily="18" charset="0"/>
                      </a:rPr>
                      <m:t> + </m:t>
                    </m:r>
                    <m:r>
                      <a:rPr lang="en-GB" sz="2400" dirty="0">
                        <a:latin typeface="Cambria Math" panose="02040503050406030204" pitchFamily="18" charset="0"/>
                      </a:rPr>
                      <m:t>4</m:t>
                    </m:r>
                  </m:oMath>
                </a14:m>
                <a:r>
                  <a:rPr lang="en-GB" sz="2400" dirty="0"/>
                  <a:t> is even.</a:t>
                </a:r>
                <a:endParaRPr lang="en-US" sz="2200" dirty="0"/>
              </a:p>
            </p:txBody>
          </p:sp>
        </mc:Choice>
        <mc:Fallback xmlns="">
          <p:sp>
            <p:nvSpPr>
              <p:cNvPr id="5" name="TextBox 4">
                <a:extLst>
                  <a:ext uri="{FF2B5EF4-FFF2-40B4-BE49-F238E27FC236}">
                    <a16:creationId xmlns:a16="http://schemas.microsoft.com/office/drawing/2014/main" id="{7CCAD0CC-D138-48CD-A525-906D8381E1EC}"/>
                  </a:ext>
                </a:extLst>
              </p:cNvPr>
              <p:cNvSpPr txBox="1">
                <a:spLocks noRot="1" noChangeAspect="1" noMove="1" noResize="1" noEditPoints="1" noAdjustHandles="1" noChangeArrowheads="1" noChangeShapeType="1" noTextEdit="1"/>
              </p:cNvSpPr>
              <p:nvPr/>
            </p:nvSpPr>
            <p:spPr>
              <a:xfrm>
                <a:off x="574087" y="4215050"/>
                <a:ext cx="11043821" cy="461665"/>
              </a:xfrm>
              <a:prstGeom prst="rect">
                <a:avLst/>
              </a:prstGeom>
              <a:blipFill>
                <a:blip r:embed="rId4"/>
                <a:stretch>
                  <a:fillRect l="-772" t="-8974" b="-26923"/>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28942053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40. Find a counterexample to the statement that every positive integer can be written as the sum of the squares of three integers.</a:t>
            </a:r>
          </a:p>
        </p:txBody>
      </p:sp>
    </p:spTree>
    <p:extLst>
      <p:ext uri="{BB962C8B-B14F-4D97-AF65-F5344CB8AC3E}">
        <p14:creationId xmlns:p14="http://schemas.microsoft.com/office/powerpoint/2010/main" val="17352763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Exercises </a:t>
            </a:r>
          </a:p>
        </p:txBody>
      </p:sp>
      <p:sp>
        <p:nvSpPr>
          <p:cNvPr id="3" name="Content Placeholder 2">
            <a:extLst>
              <a:ext uri="{FF2B5EF4-FFF2-40B4-BE49-F238E27FC236}">
                <a16:creationId xmlns:a16="http://schemas.microsoft.com/office/drawing/2014/main" id="{765B35B4-6309-44E4-A5B4-FAA21C185DB5}"/>
              </a:ext>
            </a:extLst>
          </p:cNvPr>
          <p:cNvSpPr>
            <a:spLocks noGrp="1"/>
          </p:cNvSpPr>
          <p:nvPr>
            <p:ph idx="1"/>
          </p:nvPr>
        </p:nvSpPr>
        <p:spPr/>
        <p:txBody>
          <a:bodyPr>
            <a:normAutofit/>
          </a:bodyPr>
          <a:lstStyle/>
          <a:p>
            <a:pPr marL="0" indent="0">
              <a:buNone/>
            </a:pPr>
            <a:r>
              <a:rPr lang="en-GB" dirty="0"/>
              <a:t>40. Find a counterexample to the statement that every positive integer can be written as the sum of the squares of three integers.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24340F-4A65-4AD8-A828-792A4B4BD7F6}"/>
                  </a:ext>
                </a:extLst>
              </p:cNvPr>
              <p:cNvSpPr txBox="1"/>
              <p:nvPr/>
            </p:nvSpPr>
            <p:spPr>
              <a:xfrm>
                <a:off x="574088" y="2820015"/>
                <a:ext cx="11043821" cy="3785652"/>
              </a:xfrm>
              <a:prstGeom prst="rect">
                <a:avLst/>
              </a:prstGeom>
              <a:noFill/>
              <a:ln>
                <a:solidFill>
                  <a:schemeClr val="accent2"/>
                </a:solidFill>
              </a:ln>
            </p:spPr>
            <p:txBody>
              <a:bodyPr wrap="square" rtlCol="0">
                <a:spAutoFit/>
              </a:bodyPr>
              <a:lstStyle/>
              <a:p>
                <a:r>
                  <a:rPr lang="en-US" sz="2400" dirty="0"/>
                  <a:t>The statement says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2</m:t>
                            </m:r>
                          </m:sup>
                        </m:sSup>
                      </m:e>
                    </m:d>
                  </m:oMath>
                </a14:m>
                <a:r>
                  <a:rPr lang="en-US" sz="2400" dirty="0">
                    <a:solidFill>
                      <a:schemeClr val="tx1"/>
                    </a:solidFill>
                  </a:rPr>
                  <a:t> for any positive integer </a:t>
                </a:r>
                <a14:m>
                  <m:oMath xmlns:m="http://schemas.openxmlformats.org/officeDocument/2006/math">
                    <m:r>
                      <a:rPr lang="en-US" sz="2400" b="0" i="1" smtClean="0">
                        <a:solidFill>
                          <a:schemeClr val="tx1"/>
                        </a:solidFill>
                        <a:latin typeface="Cambria Math" panose="02040503050406030204" pitchFamily="18" charset="0"/>
                      </a:rPr>
                      <m:t>𝑥</m:t>
                    </m:r>
                  </m:oMath>
                </a14:m>
                <a:r>
                  <a:rPr lang="en-US" sz="2400" dirty="0">
                    <a:solidFill>
                      <a:schemeClr val="tx1"/>
                    </a:solidFill>
                  </a:rPr>
                  <a:t> and any integers </a:t>
                </a:r>
                <a14:m>
                  <m:oMath xmlns:m="http://schemas.openxmlformats.org/officeDocument/2006/math">
                    <m:r>
                      <a:rPr lang="en-US" sz="2400" b="0" i="1" smtClean="0">
                        <a:solidFill>
                          <a:schemeClr val="tx1"/>
                        </a:solidFill>
                        <a:latin typeface="Cambria Math" panose="02040503050406030204" pitchFamily="18" charset="0"/>
                      </a:rPr>
                      <m:t>𝑎</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𝑏</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𝑐</m:t>
                    </m:r>
                  </m:oMath>
                </a14:m>
                <a:endParaRPr lang="en-US" sz="2400" dirty="0">
                  <a:solidFill>
                    <a:schemeClr val="tx1"/>
                  </a:solidFill>
                </a:endParaRPr>
              </a:p>
              <a:p>
                <a:r>
                  <a:rPr lang="en-US" sz="2400" dirty="0"/>
                  <a:t>We need to find an example that contradicts that rule.</a:t>
                </a:r>
              </a:p>
              <a:p>
                <a:r>
                  <a:rPr lang="en-US" sz="2400" dirty="0">
                    <a:solidFill>
                      <a:schemeClr val="tx1"/>
                    </a:solidFill>
                  </a:rPr>
                  <a:t>Suppose </a:t>
                </a:r>
                <a14:m>
                  <m:oMath xmlns:m="http://schemas.openxmlformats.org/officeDocument/2006/math">
                    <m: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7</m:t>
                    </m:r>
                  </m:oMath>
                </a14:m>
                <a:r>
                  <a:rPr lang="en-US" sz="2400" dirty="0">
                    <a:solidFill>
                      <a:schemeClr val="tx1"/>
                    </a:solidFill>
                  </a:rPr>
                  <a:t>, can we write 7 to be the sum of any three squared integers?</a:t>
                </a:r>
                <a:endParaRPr lang="en-US" sz="2400" dirty="0"/>
              </a:p>
              <a:p>
                <a:r>
                  <a:rPr lang="en-US" sz="2400" dirty="0">
                    <a:solidFill>
                      <a:schemeClr val="tx1"/>
                    </a:solidFill>
                  </a:rPr>
                  <a:t>Suppose </a:t>
                </a:r>
                <a14:m>
                  <m:oMath xmlns:m="http://schemas.openxmlformats.org/officeDocument/2006/math">
                    <m:r>
                      <a:rPr lang="en-US" sz="2400" b="0" i="1" smtClean="0">
                        <a:solidFill>
                          <a:schemeClr val="tx1"/>
                        </a:solidFill>
                        <a:latin typeface="Cambria Math" panose="02040503050406030204" pitchFamily="18" charset="0"/>
                      </a:rPr>
                      <m:t>𝑎</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0</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𝑏</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𝑐</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2</m:t>
                    </m:r>
                  </m:oMath>
                </a14:m>
                <a:br>
                  <a:rPr lang="en-US" sz="2400" b="0" i="1" dirty="0">
                    <a:solidFill>
                      <a:schemeClr val="tx1"/>
                    </a:solidFill>
                    <a:latin typeface="Cambria Math" panose="02040503050406030204" pitchFamily="18" charset="0"/>
                  </a:rPr>
                </a:br>
                <a:r>
                  <a:rPr lang="en-US" sz="2400" b="0" i="1" dirty="0">
                    <a:solidFill>
                      <a:schemeClr val="tx1"/>
                    </a:solidFill>
                    <a:latin typeface="Cambria Math" panose="02040503050406030204" pitchFamily="18" charset="0"/>
                  </a:rPr>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𝑐</m:t>
                        </m:r>
                      </m:e>
                      <m:sup>
                        <m:r>
                          <a:rPr lang="en-US" sz="2400" i="1">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m:t>
                    </m:r>
                    <m:r>
                      <a:rPr lang="en-US" sz="2400" b="0" i="1" smtClean="0">
                        <a:latin typeface="Cambria Math" panose="02040503050406030204" pitchFamily="18" charset="0"/>
                      </a:rPr>
                      <m:t>5</m:t>
                    </m:r>
                    <m:r>
                      <a:rPr lang="en-US" sz="2400" b="0" i="1" smtClean="0">
                        <a:latin typeface="Cambria Math" panose="02040503050406030204" pitchFamily="18" charset="0"/>
                      </a:rPr>
                      <m:t>≠</m:t>
                    </m:r>
                    <m:r>
                      <a:rPr lang="en-US" sz="2400" b="0" i="1" smtClean="0">
                        <a:latin typeface="Cambria Math" panose="02040503050406030204" pitchFamily="18" charset="0"/>
                      </a:rPr>
                      <m:t>7</m:t>
                    </m:r>
                    <m:r>
                      <a:rPr lang="en-US" sz="2400" b="0" i="1" smtClean="0">
                        <a:latin typeface="Cambria Math" panose="02040503050406030204" pitchFamily="18" charset="0"/>
                      </a:rPr>
                      <m:t> </m:t>
                    </m:r>
                  </m:oMath>
                </a14:m>
                <a:r>
                  <a:rPr lang="en-US" sz="2400" dirty="0">
                    <a:solidFill>
                      <a:schemeClr val="tx1"/>
                    </a:solidFill>
                  </a:rPr>
                  <a:t> </a:t>
                </a:r>
              </a:p>
              <a:p>
                <a:r>
                  <a:rPr lang="en-US" sz="2400" dirty="0"/>
                  <a:t>Suppose any 3 numbers, square them, and sum them.</a:t>
                </a:r>
              </a:p>
              <a:p>
                <a:r>
                  <a:rPr lang="en-US" sz="2400" dirty="0">
                    <a:solidFill>
                      <a:schemeClr val="tx1"/>
                    </a:solidFill>
                  </a:rPr>
                  <a:t>You will not get any combination that will result in 7.</a:t>
                </a:r>
                <a:br>
                  <a:rPr lang="en-US" sz="2400" dirty="0">
                    <a:solidFill>
                      <a:schemeClr val="tx1"/>
                    </a:solidFill>
                  </a:rPr>
                </a:br>
                <a:endParaRPr lang="en-US" sz="2400" dirty="0">
                  <a:solidFill>
                    <a:schemeClr val="tx1"/>
                  </a:solidFill>
                </a:endParaRPr>
              </a:p>
              <a:p>
                <a:r>
                  <a:rPr lang="en-US" sz="2400" u="sng" dirty="0"/>
                  <a:t>Thus</a:t>
                </a:r>
                <a:r>
                  <a:rPr lang="en-US" sz="2400" u="sng" dirty="0">
                    <a:solidFill>
                      <a:schemeClr val="tx1"/>
                    </a:solidFill>
                  </a:rPr>
                  <a:t>, our counter </a:t>
                </a:r>
                <a:r>
                  <a:rPr lang="en-US" sz="2400" u="sng" dirty="0"/>
                  <a:t>example is 7 </a:t>
                </a:r>
                <a:r>
                  <a:rPr lang="en-GB" sz="2400" u="sng" dirty="0"/>
                  <a:t>cannot be written as the sum of three squares.</a:t>
                </a:r>
                <a:endParaRPr lang="en-US" sz="2400" u="sng" dirty="0">
                  <a:solidFill>
                    <a:schemeClr val="tx1"/>
                  </a:solidFill>
                </a:endParaRPr>
              </a:p>
            </p:txBody>
          </p:sp>
        </mc:Choice>
        <mc:Fallback xmlns="">
          <p:sp>
            <p:nvSpPr>
              <p:cNvPr id="6" name="TextBox 5">
                <a:extLst>
                  <a:ext uri="{FF2B5EF4-FFF2-40B4-BE49-F238E27FC236}">
                    <a16:creationId xmlns:a16="http://schemas.microsoft.com/office/drawing/2014/main" id="{B124340F-4A65-4AD8-A828-792A4B4BD7F6}"/>
                  </a:ext>
                </a:extLst>
              </p:cNvPr>
              <p:cNvSpPr txBox="1">
                <a:spLocks noRot="1" noChangeAspect="1" noMove="1" noResize="1" noEditPoints="1" noAdjustHandles="1" noChangeArrowheads="1" noChangeShapeType="1" noTextEdit="1"/>
              </p:cNvSpPr>
              <p:nvPr/>
            </p:nvSpPr>
            <p:spPr>
              <a:xfrm>
                <a:off x="574088" y="2820015"/>
                <a:ext cx="11043821" cy="3785652"/>
              </a:xfrm>
              <a:prstGeom prst="rect">
                <a:avLst/>
              </a:prstGeom>
              <a:blipFill>
                <a:blip r:embed="rId2"/>
                <a:stretch>
                  <a:fillRect l="-772" t="-1124" b="-2568"/>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2185820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TASK </a:t>
            </a:r>
          </a:p>
        </p:txBody>
      </p:sp>
      <p:graphicFrame>
        <p:nvGraphicFramePr>
          <p:cNvPr id="4" name="Table 4">
            <a:extLst>
              <a:ext uri="{FF2B5EF4-FFF2-40B4-BE49-F238E27FC236}">
                <a16:creationId xmlns:a16="http://schemas.microsoft.com/office/drawing/2014/main" id="{64A6B494-350F-465D-A193-4027BCBEDAD8}"/>
              </a:ext>
            </a:extLst>
          </p:cNvPr>
          <p:cNvGraphicFramePr>
            <a:graphicFrameLocks noGrp="1"/>
          </p:cNvGraphicFramePr>
          <p:nvPr>
            <p:ph idx="1"/>
            <p:extLst>
              <p:ext uri="{D42A27DB-BD31-4B8C-83A1-F6EECF244321}">
                <p14:modId xmlns:p14="http://schemas.microsoft.com/office/powerpoint/2010/main" val="517088680"/>
              </p:ext>
            </p:extLst>
          </p:nvPr>
        </p:nvGraphicFramePr>
        <p:xfrm>
          <a:off x="5353196" y="2504440"/>
          <a:ext cx="1485607" cy="1849120"/>
        </p:xfrm>
        <a:graphic>
          <a:graphicData uri="http://schemas.openxmlformats.org/drawingml/2006/table">
            <a:tbl>
              <a:tblPr firstRow="1" bandRow="1">
                <a:tableStyleId>{073A0DAA-6AF3-43AB-8588-CEC1D06C72B9}</a:tableStyleId>
              </a:tblPr>
              <a:tblGrid>
                <a:gridCol w="1485607">
                  <a:extLst>
                    <a:ext uri="{9D8B030D-6E8A-4147-A177-3AD203B41FA5}">
                      <a16:colId xmlns:a16="http://schemas.microsoft.com/office/drawing/2014/main" val="1678867228"/>
                    </a:ext>
                  </a:extLst>
                </a:gridCol>
              </a:tblGrid>
              <a:tr h="0">
                <a:tc>
                  <a:txBody>
                    <a:bodyPr/>
                    <a:lstStyle/>
                    <a:p>
                      <a:pPr algn="ctr"/>
                      <a:r>
                        <a:rPr lang="en-US" sz="1800" dirty="0"/>
                        <a:t>SECTION 1.7</a:t>
                      </a:r>
                    </a:p>
                  </a:txBody>
                  <a:tcPr/>
                </a:tc>
                <a:extLst>
                  <a:ext uri="{0D108BD9-81ED-4DB2-BD59-A6C34878D82A}">
                    <a16:rowId xmlns:a16="http://schemas.microsoft.com/office/drawing/2014/main" val="2478585097"/>
                  </a:ext>
                </a:extLst>
              </a:tr>
              <a:tr h="370840">
                <a:tc>
                  <a:txBody>
                    <a:bodyPr/>
                    <a:lstStyle/>
                    <a:p>
                      <a:pPr algn="ctr"/>
                      <a:r>
                        <a:rPr lang="en-US" sz="1800" dirty="0"/>
                        <a:t>1</a:t>
                      </a:r>
                    </a:p>
                  </a:txBody>
                  <a:tcPr/>
                </a:tc>
                <a:extLst>
                  <a:ext uri="{0D108BD9-81ED-4DB2-BD59-A6C34878D82A}">
                    <a16:rowId xmlns:a16="http://schemas.microsoft.com/office/drawing/2014/main" val="1492184438"/>
                  </a:ext>
                </a:extLst>
              </a:tr>
              <a:tr h="370840">
                <a:tc>
                  <a:txBody>
                    <a:bodyPr/>
                    <a:lstStyle/>
                    <a:p>
                      <a:pPr algn="ctr"/>
                      <a:r>
                        <a:rPr lang="en-US" sz="1800" dirty="0"/>
                        <a:t>8</a:t>
                      </a:r>
                    </a:p>
                  </a:txBody>
                  <a:tcPr/>
                </a:tc>
                <a:extLst>
                  <a:ext uri="{0D108BD9-81ED-4DB2-BD59-A6C34878D82A}">
                    <a16:rowId xmlns:a16="http://schemas.microsoft.com/office/drawing/2014/main" val="1698050794"/>
                  </a:ext>
                </a:extLst>
              </a:tr>
              <a:tr h="370840">
                <a:tc>
                  <a:txBody>
                    <a:bodyPr/>
                    <a:lstStyle/>
                    <a:p>
                      <a:pPr algn="ctr"/>
                      <a:r>
                        <a:rPr lang="en-US" sz="1800" dirty="0"/>
                        <a:t>16</a:t>
                      </a:r>
                    </a:p>
                  </a:txBody>
                  <a:tcPr/>
                </a:tc>
                <a:extLst>
                  <a:ext uri="{0D108BD9-81ED-4DB2-BD59-A6C34878D82A}">
                    <a16:rowId xmlns:a16="http://schemas.microsoft.com/office/drawing/2014/main" val="669682481"/>
                  </a:ext>
                </a:extLst>
              </a:tr>
              <a:tr h="370840">
                <a:tc>
                  <a:txBody>
                    <a:bodyPr/>
                    <a:lstStyle/>
                    <a:p>
                      <a:pPr algn="ctr"/>
                      <a:r>
                        <a:rPr lang="en-US" sz="1800" dirty="0"/>
                        <a:t>29</a:t>
                      </a:r>
                    </a:p>
                  </a:txBody>
                  <a:tcPr/>
                </a:tc>
                <a:extLst>
                  <a:ext uri="{0D108BD9-81ED-4DB2-BD59-A6C34878D82A}">
                    <a16:rowId xmlns:a16="http://schemas.microsoft.com/office/drawing/2014/main" val="1014888103"/>
                  </a:ext>
                </a:extLst>
              </a:tr>
            </a:tbl>
          </a:graphicData>
        </a:graphic>
      </p:graphicFrame>
    </p:spTree>
    <p:extLst>
      <p:ext uri="{BB962C8B-B14F-4D97-AF65-F5344CB8AC3E}">
        <p14:creationId xmlns:p14="http://schemas.microsoft.com/office/powerpoint/2010/main" val="315607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Rules of Inference </a:t>
            </a:r>
          </a:p>
        </p:txBody>
      </p:sp>
      <p:sp>
        <p:nvSpPr>
          <p:cNvPr id="4" name="TextBox 3">
            <a:extLst>
              <a:ext uri="{FF2B5EF4-FFF2-40B4-BE49-F238E27FC236}">
                <a16:creationId xmlns:a16="http://schemas.microsoft.com/office/drawing/2014/main" id="{8FE7DD70-39C8-435E-B042-65C7AA23EA75}"/>
              </a:ext>
            </a:extLst>
          </p:cNvPr>
          <p:cNvSpPr txBox="1"/>
          <p:nvPr/>
        </p:nvSpPr>
        <p:spPr>
          <a:xfrm>
            <a:off x="186430" y="2905780"/>
            <a:ext cx="5752731" cy="523220"/>
          </a:xfrm>
          <a:prstGeom prst="rect">
            <a:avLst/>
          </a:prstGeom>
          <a:noFill/>
        </p:spPr>
        <p:txBody>
          <a:bodyPr wrap="square" rtlCol="0">
            <a:spAutoFit/>
          </a:bodyPr>
          <a:lstStyle/>
          <a:p>
            <a:r>
              <a:rPr lang="en-US" sz="2800" dirty="0"/>
              <a:t>“If it is raining, then I will make a tea”</a:t>
            </a:r>
          </a:p>
        </p:txBody>
      </p:sp>
      <p:sp>
        <p:nvSpPr>
          <p:cNvPr id="5" name="TextBox 4">
            <a:extLst>
              <a:ext uri="{FF2B5EF4-FFF2-40B4-BE49-F238E27FC236}">
                <a16:creationId xmlns:a16="http://schemas.microsoft.com/office/drawing/2014/main" id="{7BC200AC-DD2A-4E32-BF06-70A04FD689AA}"/>
              </a:ext>
            </a:extLst>
          </p:cNvPr>
          <p:cNvSpPr txBox="1"/>
          <p:nvPr/>
        </p:nvSpPr>
        <p:spPr>
          <a:xfrm>
            <a:off x="186430" y="3429000"/>
            <a:ext cx="5752731" cy="523220"/>
          </a:xfrm>
          <a:prstGeom prst="rect">
            <a:avLst/>
          </a:prstGeom>
          <a:noFill/>
        </p:spPr>
        <p:txBody>
          <a:bodyPr wrap="square" rtlCol="0">
            <a:spAutoFit/>
          </a:bodyPr>
          <a:lstStyle/>
          <a:p>
            <a:r>
              <a:rPr lang="en-US" sz="2800" dirty="0"/>
              <a:t>“I don’t make tea”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11A932-5EAF-434D-B71B-B713531D5D5D}"/>
                  </a:ext>
                </a:extLst>
              </p:cNvPr>
              <p:cNvSpPr txBox="1"/>
              <p:nvPr/>
            </p:nvSpPr>
            <p:spPr>
              <a:xfrm>
                <a:off x="6202536" y="2881929"/>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dirty="0"/>
              </a:p>
            </p:txBody>
          </p:sp>
        </mc:Choice>
        <mc:Fallback xmlns="">
          <p:sp>
            <p:nvSpPr>
              <p:cNvPr id="6" name="TextBox 5">
                <a:extLst>
                  <a:ext uri="{FF2B5EF4-FFF2-40B4-BE49-F238E27FC236}">
                    <a16:creationId xmlns:a16="http://schemas.microsoft.com/office/drawing/2014/main" id="{9D11A932-5EAF-434D-B71B-B713531D5D5D}"/>
                  </a:ext>
                </a:extLst>
              </p:cNvPr>
              <p:cNvSpPr txBox="1">
                <a:spLocks noRot="1" noChangeAspect="1" noMove="1" noResize="1" noEditPoints="1" noAdjustHandles="1" noChangeArrowheads="1" noChangeShapeType="1" noTextEdit="1"/>
              </p:cNvSpPr>
              <p:nvPr/>
            </p:nvSpPr>
            <p:spPr>
              <a:xfrm>
                <a:off x="6202536" y="2881929"/>
                <a:ext cx="1587623"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B4A48DD-A031-4901-B012-41B438870748}"/>
                  </a:ext>
                </a:extLst>
              </p:cNvPr>
              <p:cNvSpPr txBox="1"/>
              <p:nvPr/>
            </p:nvSpPr>
            <p:spPr>
              <a:xfrm>
                <a:off x="6024982" y="3952220"/>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𝑝</m:t>
                      </m:r>
                    </m:oMath>
                  </m:oMathPara>
                </a14:m>
                <a:endParaRPr lang="en-US" sz="2800" dirty="0"/>
              </a:p>
            </p:txBody>
          </p:sp>
        </mc:Choice>
        <mc:Fallback xmlns="">
          <p:sp>
            <p:nvSpPr>
              <p:cNvPr id="7" name="TextBox 6">
                <a:extLst>
                  <a:ext uri="{FF2B5EF4-FFF2-40B4-BE49-F238E27FC236}">
                    <a16:creationId xmlns:a16="http://schemas.microsoft.com/office/drawing/2014/main" id="{5B4A48DD-A031-4901-B012-41B438870748}"/>
                  </a:ext>
                </a:extLst>
              </p:cNvPr>
              <p:cNvSpPr txBox="1">
                <a:spLocks noRot="1" noChangeAspect="1" noMove="1" noResize="1" noEditPoints="1" noAdjustHandles="1" noChangeArrowheads="1" noChangeShapeType="1" noTextEdit="1"/>
              </p:cNvSpPr>
              <p:nvPr/>
            </p:nvSpPr>
            <p:spPr>
              <a:xfrm>
                <a:off x="6024982" y="3952220"/>
                <a:ext cx="1587623"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C4F7A69-2B3F-4540-8132-9FAC4C645ADC}"/>
                  </a:ext>
                </a:extLst>
              </p:cNvPr>
              <p:cNvSpPr txBox="1"/>
              <p:nvPr/>
            </p:nvSpPr>
            <p:spPr>
              <a:xfrm>
                <a:off x="7981025" y="3235872"/>
                <a:ext cx="4024545" cy="954107"/>
              </a:xfrm>
              <a:prstGeom prst="rect">
                <a:avLst/>
              </a:prstGeom>
              <a:noFill/>
            </p:spPr>
            <p:txBody>
              <a:bodyPr wrap="square" rtlCol="0">
                <a:spAutoFit/>
              </a:bodyPr>
              <a:lstStyle/>
              <a:p>
                <a:r>
                  <a:rPr lang="en-US" sz="2800" b="1" dirty="0"/>
                  <a:t>Modus tollens:</a:t>
                </a:r>
              </a:p>
              <a:p>
                <a:pPr/>
                <a14:m>
                  <m:oMathPara xmlns:m="http://schemas.openxmlformats.org/officeDocument/2006/math">
                    <m:oMathParaPr>
                      <m:jc m:val="left"/>
                    </m:oMathParaPr>
                    <m:oMath xmlns:m="http://schemas.openxmlformats.org/officeDocument/2006/math">
                      <m:r>
                        <a:rPr lang="en-US" sz="2800" b="1" i="1" dirty="0">
                          <a:latin typeface="Cambria Math" panose="02040503050406030204" pitchFamily="18" charset="0"/>
                        </a:rPr>
                        <m:t>(¬</m:t>
                      </m:r>
                      <m:r>
                        <a:rPr lang="en-US" sz="2800" b="1" i="1" dirty="0">
                          <a:latin typeface="Cambria Math" panose="02040503050406030204" pitchFamily="18" charset="0"/>
                        </a:rPr>
                        <m:t>𝒒</m:t>
                      </m:r>
                      <m:r>
                        <a:rPr lang="en-US" sz="2800" b="1" i="1" dirty="0">
                          <a:latin typeface="Cambria Math" panose="02040503050406030204" pitchFamily="18" charset="0"/>
                        </a:rPr>
                        <m:t> ∧ (</m:t>
                      </m:r>
                      <m:r>
                        <a:rPr lang="en-US" sz="2800" b="1" i="1" dirty="0">
                          <a:latin typeface="Cambria Math" panose="02040503050406030204" pitchFamily="18" charset="0"/>
                        </a:rPr>
                        <m:t>𝒑</m:t>
                      </m:r>
                      <m:r>
                        <a:rPr lang="en-US" sz="2800" b="1" i="1" dirty="0">
                          <a:latin typeface="Cambria Math" panose="02040503050406030204" pitchFamily="18" charset="0"/>
                        </a:rPr>
                        <m:t> → </m:t>
                      </m:r>
                      <m:r>
                        <a:rPr lang="en-US" sz="2800" b="1" i="1" dirty="0">
                          <a:latin typeface="Cambria Math" panose="02040503050406030204" pitchFamily="18" charset="0"/>
                        </a:rPr>
                        <m:t>𝒒</m:t>
                      </m:r>
                      <m:r>
                        <a:rPr lang="en-US" sz="2800" b="1" i="1" dirty="0">
                          <a:latin typeface="Cambria Math" panose="02040503050406030204" pitchFamily="18" charset="0"/>
                        </a:rPr>
                        <m:t>)) → ¬</m:t>
                      </m:r>
                      <m:r>
                        <a:rPr lang="en-US" sz="2800" b="1" i="1" dirty="0">
                          <a:latin typeface="Cambria Math" panose="02040503050406030204" pitchFamily="18" charset="0"/>
                        </a:rPr>
                        <m:t>𝒑</m:t>
                      </m:r>
                    </m:oMath>
                  </m:oMathPara>
                </a14:m>
                <a:endParaRPr lang="en-US" sz="2800" b="1" dirty="0"/>
              </a:p>
            </p:txBody>
          </p:sp>
        </mc:Choice>
        <mc:Fallback xmlns="">
          <p:sp>
            <p:nvSpPr>
              <p:cNvPr id="8" name="TextBox 7">
                <a:extLst>
                  <a:ext uri="{FF2B5EF4-FFF2-40B4-BE49-F238E27FC236}">
                    <a16:creationId xmlns:a16="http://schemas.microsoft.com/office/drawing/2014/main" id="{3C4F7A69-2B3F-4540-8132-9FAC4C645ADC}"/>
                  </a:ext>
                </a:extLst>
              </p:cNvPr>
              <p:cNvSpPr txBox="1">
                <a:spLocks noRot="1" noChangeAspect="1" noMove="1" noResize="1" noEditPoints="1" noAdjustHandles="1" noChangeArrowheads="1" noChangeShapeType="1" noTextEdit="1"/>
              </p:cNvSpPr>
              <p:nvPr/>
            </p:nvSpPr>
            <p:spPr>
              <a:xfrm>
                <a:off x="7981025" y="3235872"/>
                <a:ext cx="4024545" cy="954107"/>
              </a:xfrm>
              <a:prstGeom prst="rect">
                <a:avLst/>
              </a:prstGeom>
              <a:blipFill>
                <a:blip r:embed="rId4"/>
                <a:stretch>
                  <a:fillRect l="-3030" t="-641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54CE93DF-640D-4D59-AD38-24CBF69CE40C}"/>
              </a:ext>
            </a:extLst>
          </p:cNvPr>
          <p:cNvSpPr txBox="1"/>
          <p:nvPr/>
        </p:nvSpPr>
        <p:spPr>
          <a:xfrm>
            <a:off x="186429" y="3952220"/>
            <a:ext cx="5752731" cy="523220"/>
          </a:xfrm>
          <a:prstGeom prst="rect">
            <a:avLst/>
          </a:prstGeom>
          <a:noFill/>
        </p:spPr>
        <p:txBody>
          <a:bodyPr wrap="square" rtlCol="0">
            <a:spAutoFit/>
          </a:bodyPr>
          <a:lstStyle/>
          <a:p>
            <a:r>
              <a:rPr lang="en-US" sz="2800" dirty="0"/>
              <a:t>“Therefore, it is not raining”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4D5C0CE-A771-4FEF-8C17-82D13B6ADBA7}"/>
                  </a:ext>
                </a:extLst>
              </p:cNvPr>
              <p:cNvSpPr txBox="1"/>
              <p:nvPr/>
            </p:nvSpPr>
            <p:spPr>
              <a:xfrm>
                <a:off x="5874061" y="3417074"/>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dirty="0"/>
              </a:p>
            </p:txBody>
          </p:sp>
        </mc:Choice>
        <mc:Fallback xmlns="">
          <p:sp>
            <p:nvSpPr>
              <p:cNvPr id="11" name="TextBox 10">
                <a:extLst>
                  <a:ext uri="{FF2B5EF4-FFF2-40B4-BE49-F238E27FC236}">
                    <a16:creationId xmlns:a16="http://schemas.microsoft.com/office/drawing/2014/main" id="{24D5C0CE-A771-4FEF-8C17-82D13B6ADBA7}"/>
                  </a:ext>
                </a:extLst>
              </p:cNvPr>
              <p:cNvSpPr txBox="1">
                <a:spLocks noRot="1" noChangeAspect="1" noMove="1" noResize="1" noEditPoints="1" noAdjustHandles="1" noChangeArrowheads="1" noChangeShapeType="1" noTextEdit="1"/>
              </p:cNvSpPr>
              <p:nvPr/>
            </p:nvSpPr>
            <p:spPr>
              <a:xfrm>
                <a:off x="5874061" y="3417074"/>
                <a:ext cx="1587623"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5881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Rules of Inference </a:t>
            </a:r>
          </a:p>
        </p:txBody>
      </p:sp>
      <p:sp>
        <p:nvSpPr>
          <p:cNvPr id="11" name="TextBox 10">
            <a:extLst>
              <a:ext uri="{FF2B5EF4-FFF2-40B4-BE49-F238E27FC236}">
                <a16:creationId xmlns:a16="http://schemas.microsoft.com/office/drawing/2014/main" id="{1D10CA1D-99E1-4FD2-AE23-EF17823F8444}"/>
              </a:ext>
            </a:extLst>
          </p:cNvPr>
          <p:cNvSpPr txBox="1"/>
          <p:nvPr/>
        </p:nvSpPr>
        <p:spPr>
          <a:xfrm>
            <a:off x="186430" y="2905780"/>
            <a:ext cx="5752731" cy="523220"/>
          </a:xfrm>
          <a:prstGeom prst="rect">
            <a:avLst/>
          </a:prstGeom>
          <a:noFill/>
        </p:spPr>
        <p:txBody>
          <a:bodyPr wrap="square" rtlCol="0">
            <a:spAutoFit/>
          </a:bodyPr>
          <a:lstStyle/>
          <a:p>
            <a:r>
              <a:rPr lang="en-US" sz="2800" dirty="0"/>
              <a:t>“If it is raining, then I will make a tea”</a:t>
            </a:r>
          </a:p>
        </p:txBody>
      </p:sp>
      <p:sp>
        <p:nvSpPr>
          <p:cNvPr id="12" name="TextBox 11">
            <a:extLst>
              <a:ext uri="{FF2B5EF4-FFF2-40B4-BE49-F238E27FC236}">
                <a16:creationId xmlns:a16="http://schemas.microsoft.com/office/drawing/2014/main" id="{DF7F7386-8370-49EE-8364-DD742DC73540}"/>
              </a:ext>
            </a:extLst>
          </p:cNvPr>
          <p:cNvSpPr txBox="1"/>
          <p:nvPr/>
        </p:nvSpPr>
        <p:spPr>
          <a:xfrm>
            <a:off x="186430" y="3429000"/>
            <a:ext cx="5752731" cy="523220"/>
          </a:xfrm>
          <a:prstGeom prst="rect">
            <a:avLst/>
          </a:prstGeom>
          <a:noFill/>
        </p:spPr>
        <p:txBody>
          <a:bodyPr wrap="square" rtlCol="0">
            <a:spAutoFit/>
          </a:bodyPr>
          <a:lstStyle/>
          <a:p>
            <a:r>
              <a:rPr lang="en-US" sz="2800" dirty="0"/>
              <a:t>“if I make tea, then I will read a book”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3DFA93-8C0A-4AC1-A0D0-BCB680EFF682}"/>
                  </a:ext>
                </a:extLst>
              </p:cNvPr>
              <p:cNvSpPr txBox="1"/>
              <p:nvPr/>
            </p:nvSpPr>
            <p:spPr>
              <a:xfrm>
                <a:off x="6202536" y="2881929"/>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dirty="0"/>
              </a:p>
            </p:txBody>
          </p:sp>
        </mc:Choice>
        <mc:Fallback xmlns="">
          <p:sp>
            <p:nvSpPr>
              <p:cNvPr id="13" name="TextBox 12">
                <a:extLst>
                  <a:ext uri="{FF2B5EF4-FFF2-40B4-BE49-F238E27FC236}">
                    <a16:creationId xmlns:a16="http://schemas.microsoft.com/office/drawing/2014/main" id="{643DFA93-8C0A-4AC1-A0D0-BCB680EFF682}"/>
                  </a:ext>
                </a:extLst>
              </p:cNvPr>
              <p:cNvSpPr txBox="1">
                <a:spLocks noRot="1" noChangeAspect="1" noMove="1" noResize="1" noEditPoints="1" noAdjustHandles="1" noChangeArrowheads="1" noChangeShapeType="1" noTextEdit="1"/>
              </p:cNvSpPr>
              <p:nvPr/>
            </p:nvSpPr>
            <p:spPr>
              <a:xfrm>
                <a:off x="6202536" y="2881929"/>
                <a:ext cx="1587623"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91E3253-F0A9-4FE7-8990-14AA4E1C13F7}"/>
                  </a:ext>
                </a:extLst>
              </p:cNvPr>
              <p:cNvSpPr txBox="1"/>
              <p:nvPr/>
            </p:nvSpPr>
            <p:spPr>
              <a:xfrm>
                <a:off x="6202534" y="3952220"/>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𝑟</m:t>
                      </m:r>
                    </m:oMath>
                  </m:oMathPara>
                </a14:m>
                <a:endParaRPr lang="en-US" sz="2800" dirty="0"/>
              </a:p>
            </p:txBody>
          </p:sp>
        </mc:Choice>
        <mc:Fallback xmlns="">
          <p:sp>
            <p:nvSpPr>
              <p:cNvPr id="14" name="TextBox 13">
                <a:extLst>
                  <a:ext uri="{FF2B5EF4-FFF2-40B4-BE49-F238E27FC236}">
                    <a16:creationId xmlns:a16="http://schemas.microsoft.com/office/drawing/2014/main" id="{691E3253-F0A9-4FE7-8990-14AA4E1C13F7}"/>
                  </a:ext>
                </a:extLst>
              </p:cNvPr>
              <p:cNvSpPr txBox="1">
                <a:spLocks noRot="1" noChangeAspect="1" noMove="1" noResize="1" noEditPoints="1" noAdjustHandles="1" noChangeArrowheads="1" noChangeShapeType="1" noTextEdit="1"/>
              </p:cNvSpPr>
              <p:nvPr/>
            </p:nvSpPr>
            <p:spPr>
              <a:xfrm>
                <a:off x="6202534" y="3952220"/>
                <a:ext cx="1587623"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8E05255-D440-435D-A460-1929932C8B08}"/>
                  </a:ext>
                </a:extLst>
              </p:cNvPr>
              <p:cNvSpPr txBox="1"/>
              <p:nvPr/>
            </p:nvSpPr>
            <p:spPr>
              <a:xfrm>
                <a:off x="7790157" y="3275111"/>
                <a:ext cx="4318985" cy="830997"/>
              </a:xfrm>
              <a:prstGeom prst="rect">
                <a:avLst/>
              </a:prstGeom>
              <a:noFill/>
            </p:spPr>
            <p:txBody>
              <a:bodyPr wrap="square" rtlCol="0">
                <a:spAutoFit/>
              </a:bodyPr>
              <a:lstStyle/>
              <a:p>
                <a:r>
                  <a:rPr lang="en-US" sz="2400" b="1" dirty="0"/>
                  <a:t>Hypothetical syllogism:</a:t>
                </a:r>
              </a:p>
              <a:p>
                <a:pPr/>
                <a14:m>
                  <m:oMathPara xmlns:m="http://schemas.openxmlformats.org/officeDocument/2006/math">
                    <m:oMathParaPr>
                      <m:jc m:val="left"/>
                    </m:oMathParaPr>
                    <m:oMath xmlns:m="http://schemas.openxmlformats.org/officeDocument/2006/math">
                      <m:r>
                        <a:rPr lang="pt-BR" sz="2400" b="1" i="1" dirty="0">
                          <a:latin typeface="Cambria Math" panose="02040503050406030204" pitchFamily="18" charset="0"/>
                        </a:rPr>
                        <m:t>((</m:t>
                      </m:r>
                      <m:r>
                        <a:rPr lang="pt-BR" sz="2400" b="1" i="1" dirty="0">
                          <a:latin typeface="Cambria Math" panose="02040503050406030204" pitchFamily="18" charset="0"/>
                        </a:rPr>
                        <m:t>𝒑</m:t>
                      </m:r>
                      <m:r>
                        <a:rPr lang="pt-BR" sz="2400" b="1" i="1" dirty="0">
                          <a:latin typeface="Cambria Math" panose="02040503050406030204" pitchFamily="18" charset="0"/>
                        </a:rPr>
                        <m:t>→</m:t>
                      </m:r>
                      <m:r>
                        <a:rPr lang="pt-BR" sz="2400" b="1" i="1" dirty="0">
                          <a:latin typeface="Cambria Math" panose="02040503050406030204" pitchFamily="18" charset="0"/>
                        </a:rPr>
                        <m:t>𝒒</m:t>
                      </m:r>
                      <m:r>
                        <a:rPr lang="pt-BR" sz="2400" b="1" i="1" dirty="0">
                          <a:latin typeface="Cambria Math" panose="02040503050406030204" pitchFamily="18" charset="0"/>
                        </a:rPr>
                        <m:t>)∧(</m:t>
                      </m:r>
                      <m:r>
                        <a:rPr lang="pt-BR" sz="2400" b="1" i="1" dirty="0">
                          <a:latin typeface="Cambria Math" panose="02040503050406030204" pitchFamily="18" charset="0"/>
                        </a:rPr>
                        <m:t>𝒒</m:t>
                      </m:r>
                      <m:r>
                        <a:rPr lang="pt-BR" sz="2400" b="1" i="1" dirty="0">
                          <a:latin typeface="Cambria Math" panose="02040503050406030204" pitchFamily="18" charset="0"/>
                        </a:rPr>
                        <m:t>→</m:t>
                      </m:r>
                      <m:r>
                        <a:rPr lang="pt-BR" sz="2400" b="1" i="1" dirty="0">
                          <a:latin typeface="Cambria Math" panose="02040503050406030204" pitchFamily="18" charset="0"/>
                        </a:rPr>
                        <m:t>𝒓</m:t>
                      </m:r>
                      <m:r>
                        <a:rPr lang="pt-BR" sz="2400" b="1" i="1" dirty="0">
                          <a:latin typeface="Cambria Math" panose="02040503050406030204" pitchFamily="18" charset="0"/>
                        </a:rPr>
                        <m:t>))→(</m:t>
                      </m:r>
                      <m:r>
                        <a:rPr lang="pt-BR" sz="2400" b="1" i="1" dirty="0">
                          <a:latin typeface="Cambria Math" panose="02040503050406030204" pitchFamily="18" charset="0"/>
                        </a:rPr>
                        <m:t>𝒑</m:t>
                      </m:r>
                      <m:r>
                        <a:rPr lang="pt-BR" sz="2400" b="1" i="1" dirty="0">
                          <a:latin typeface="Cambria Math" panose="02040503050406030204" pitchFamily="18" charset="0"/>
                        </a:rPr>
                        <m:t>→</m:t>
                      </m:r>
                      <m:r>
                        <a:rPr lang="pt-BR" sz="2400" b="1" i="1" dirty="0">
                          <a:latin typeface="Cambria Math" panose="02040503050406030204" pitchFamily="18" charset="0"/>
                        </a:rPr>
                        <m:t>𝒓</m:t>
                      </m:r>
                      <m:r>
                        <a:rPr lang="pt-BR" sz="2400" b="1" i="1" dirty="0">
                          <a:latin typeface="Cambria Math" panose="02040503050406030204" pitchFamily="18" charset="0"/>
                        </a:rPr>
                        <m:t>)</m:t>
                      </m:r>
                    </m:oMath>
                  </m:oMathPara>
                </a14:m>
                <a:endParaRPr lang="en-US" sz="2400" b="1" dirty="0"/>
              </a:p>
            </p:txBody>
          </p:sp>
        </mc:Choice>
        <mc:Fallback xmlns="">
          <p:sp>
            <p:nvSpPr>
              <p:cNvPr id="15" name="TextBox 14">
                <a:extLst>
                  <a:ext uri="{FF2B5EF4-FFF2-40B4-BE49-F238E27FC236}">
                    <a16:creationId xmlns:a16="http://schemas.microsoft.com/office/drawing/2014/main" id="{E8E05255-D440-435D-A460-1929932C8B08}"/>
                  </a:ext>
                </a:extLst>
              </p:cNvPr>
              <p:cNvSpPr txBox="1">
                <a:spLocks noRot="1" noChangeAspect="1" noMove="1" noResize="1" noEditPoints="1" noAdjustHandles="1" noChangeArrowheads="1" noChangeShapeType="1" noTextEdit="1"/>
              </p:cNvSpPr>
              <p:nvPr/>
            </p:nvSpPr>
            <p:spPr>
              <a:xfrm>
                <a:off x="7790157" y="3275111"/>
                <a:ext cx="4318985" cy="830997"/>
              </a:xfrm>
              <a:prstGeom prst="rect">
                <a:avLst/>
              </a:prstGeom>
              <a:blipFill>
                <a:blip r:embed="rId4"/>
                <a:stretch>
                  <a:fillRect l="-2260" t="-5839" r="-565" b="-875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C7000723-A38B-468C-9F8D-5C0A5E457600}"/>
              </a:ext>
            </a:extLst>
          </p:cNvPr>
          <p:cNvSpPr txBox="1"/>
          <p:nvPr/>
        </p:nvSpPr>
        <p:spPr>
          <a:xfrm>
            <a:off x="186429" y="3952220"/>
            <a:ext cx="5752731" cy="954107"/>
          </a:xfrm>
          <a:prstGeom prst="rect">
            <a:avLst/>
          </a:prstGeom>
          <a:noFill/>
        </p:spPr>
        <p:txBody>
          <a:bodyPr wrap="square" rtlCol="0">
            <a:spAutoFit/>
          </a:bodyPr>
          <a:lstStyle/>
          <a:p>
            <a:r>
              <a:rPr lang="en-US" sz="2800" dirty="0"/>
              <a:t>“Therefore, if it rains, then I will read a book”</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43DD5D0-E222-4121-B154-DDD8A7B74720}"/>
                  </a:ext>
                </a:extLst>
              </p:cNvPr>
              <p:cNvSpPr txBox="1"/>
              <p:nvPr/>
            </p:nvSpPr>
            <p:spPr>
              <a:xfrm>
                <a:off x="6202535" y="3405149"/>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𝑟</m:t>
                      </m:r>
                    </m:oMath>
                  </m:oMathPara>
                </a14:m>
                <a:endParaRPr lang="en-US" sz="2800" dirty="0"/>
              </a:p>
            </p:txBody>
          </p:sp>
        </mc:Choice>
        <mc:Fallback xmlns="">
          <p:sp>
            <p:nvSpPr>
              <p:cNvPr id="17" name="TextBox 16">
                <a:extLst>
                  <a:ext uri="{FF2B5EF4-FFF2-40B4-BE49-F238E27FC236}">
                    <a16:creationId xmlns:a16="http://schemas.microsoft.com/office/drawing/2014/main" id="{543DD5D0-E222-4121-B154-DDD8A7B74720}"/>
                  </a:ext>
                </a:extLst>
              </p:cNvPr>
              <p:cNvSpPr txBox="1">
                <a:spLocks noRot="1" noChangeAspect="1" noMove="1" noResize="1" noEditPoints="1" noAdjustHandles="1" noChangeArrowheads="1" noChangeShapeType="1" noTextEdit="1"/>
              </p:cNvSpPr>
              <p:nvPr/>
            </p:nvSpPr>
            <p:spPr>
              <a:xfrm>
                <a:off x="6202535" y="3405149"/>
                <a:ext cx="1587623"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83876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27B-94E0-49AD-888B-71F3F174D8F1}"/>
              </a:ext>
            </a:extLst>
          </p:cNvPr>
          <p:cNvSpPr>
            <a:spLocks noGrp="1"/>
          </p:cNvSpPr>
          <p:nvPr>
            <p:ph type="title"/>
          </p:nvPr>
        </p:nvSpPr>
        <p:spPr/>
        <p:txBody>
          <a:bodyPr/>
          <a:lstStyle/>
          <a:p>
            <a:r>
              <a:rPr lang="en-US" dirty="0"/>
              <a:t>Rules of Inference </a:t>
            </a:r>
          </a:p>
        </p:txBody>
      </p:sp>
      <p:sp>
        <p:nvSpPr>
          <p:cNvPr id="11" name="TextBox 10">
            <a:extLst>
              <a:ext uri="{FF2B5EF4-FFF2-40B4-BE49-F238E27FC236}">
                <a16:creationId xmlns:a16="http://schemas.microsoft.com/office/drawing/2014/main" id="{1D10CA1D-99E1-4FD2-AE23-EF17823F8444}"/>
              </a:ext>
            </a:extLst>
          </p:cNvPr>
          <p:cNvSpPr txBox="1"/>
          <p:nvPr/>
        </p:nvSpPr>
        <p:spPr>
          <a:xfrm>
            <a:off x="186430" y="2905780"/>
            <a:ext cx="5752731" cy="523220"/>
          </a:xfrm>
          <a:prstGeom prst="rect">
            <a:avLst/>
          </a:prstGeom>
          <a:noFill/>
        </p:spPr>
        <p:txBody>
          <a:bodyPr wrap="square" rtlCol="0">
            <a:spAutoFit/>
          </a:bodyPr>
          <a:lstStyle/>
          <a:p>
            <a:r>
              <a:rPr lang="en-US" sz="2800" dirty="0"/>
              <a:t>“I will make tea, or I will read a book”</a:t>
            </a:r>
          </a:p>
        </p:txBody>
      </p:sp>
      <p:sp>
        <p:nvSpPr>
          <p:cNvPr id="12" name="TextBox 11">
            <a:extLst>
              <a:ext uri="{FF2B5EF4-FFF2-40B4-BE49-F238E27FC236}">
                <a16:creationId xmlns:a16="http://schemas.microsoft.com/office/drawing/2014/main" id="{DF7F7386-8370-49EE-8364-DD742DC73540}"/>
              </a:ext>
            </a:extLst>
          </p:cNvPr>
          <p:cNvSpPr txBox="1"/>
          <p:nvPr/>
        </p:nvSpPr>
        <p:spPr>
          <a:xfrm>
            <a:off x="186430" y="3429000"/>
            <a:ext cx="5752731" cy="523220"/>
          </a:xfrm>
          <a:prstGeom prst="rect">
            <a:avLst/>
          </a:prstGeom>
          <a:noFill/>
        </p:spPr>
        <p:txBody>
          <a:bodyPr wrap="square" rtlCol="0">
            <a:spAutoFit/>
          </a:bodyPr>
          <a:lstStyle/>
          <a:p>
            <a:r>
              <a:rPr lang="en-US" sz="2800" dirty="0"/>
              <a:t>“I will not make tea”</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3DFA93-8C0A-4AC1-A0D0-BCB680EFF682}"/>
                  </a:ext>
                </a:extLst>
              </p:cNvPr>
              <p:cNvSpPr txBox="1"/>
              <p:nvPr/>
            </p:nvSpPr>
            <p:spPr>
              <a:xfrm>
                <a:off x="6202536" y="2881929"/>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dirty="0"/>
              </a:p>
            </p:txBody>
          </p:sp>
        </mc:Choice>
        <mc:Fallback xmlns="">
          <p:sp>
            <p:nvSpPr>
              <p:cNvPr id="13" name="TextBox 12">
                <a:extLst>
                  <a:ext uri="{FF2B5EF4-FFF2-40B4-BE49-F238E27FC236}">
                    <a16:creationId xmlns:a16="http://schemas.microsoft.com/office/drawing/2014/main" id="{643DFA93-8C0A-4AC1-A0D0-BCB680EFF682}"/>
                  </a:ext>
                </a:extLst>
              </p:cNvPr>
              <p:cNvSpPr txBox="1">
                <a:spLocks noRot="1" noChangeAspect="1" noMove="1" noResize="1" noEditPoints="1" noAdjustHandles="1" noChangeArrowheads="1" noChangeShapeType="1" noTextEdit="1"/>
              </p:cNvSpPr>
              <p:nvPr/>
            </p:nvSpPr>
            <p:spPr>
              <a:xfrm>
                <a:off x="6202536" y="2881929"/>
                <a:ext cx="1587623"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91E3253-F0A9-4FE7-8990-14AA4E1C13F7}"/>
                  </a:ext>
                </a:extLst>
              </p:cNvPr>
              <p:cNvSpPr txBox="1"/>
              <p:nvPr/>
            </p:nvSpPr>
            <p:spPr>
              <a:xfrm>
                <a:off x="6136690" y="3947747"/>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dirty="0"/>
              </a:p>
            </p:txBody>
          </p:sp>
        </mc:Choice>
        <mc:Fallback xmlns="">
          <p:sp>
            <p:nvSpPr>
              <p:cNvPr id="14" name="TextBox 13">
                <a:extLst>
                  <a:ext uri="{FF2B5EF4-FFF2-40B4-BE49-F238E27FC236}">
                    <a16:creationId xmlns:a16="http://schemas.microsoft.com/office/drawing/2014/main" id="{691E3253-F0A9-4FE7-8990-14AA4E1C13F7}"/>
                  </a:ext>
                </a:extLst>
              </p:cNvPr>
              <p:cNvSpPr txBox="1">
                <a:spLocks noRot="1" noChangeAspect="1" noMove="1" noResize="1" noEditPoints="1" noAdjustHandles="1" noChangeArrowheads="1" noChangeShapeType="1" noTextEdit="1"/>
              </p:cNvSpPr>
              <p:nvPr/>
            </p:nvSpPr>
            <p:spPr>
              <a:xfrm>
                <a:off x="6136690" y="3947747"/>
                <a:ext cx="1587623"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8E05255-D440-435D-A460-1929932C8B08}"/>
                  </a:ext>
                </a:extLst>
              </p:cNvPr>
              <p:cNvSpPr txBox="1"/>
              <p:nvPr/>
            </p:nvSpPr>
            <p:spPr>
              <a:xfrm>
                <a:off x="7790157" y="3275111"/>
                <a:ext cx="4318985" cy="830997"/>
              </a:xfrm>
              <a:prstGeom prst="rect">
                <a:avLst/>
              </a:prstGeom>
              <a:noFill/>
            </p:spPr>
            <p:txBody>
              <a:bodyPr wrap="square" rtlCol="0">
                <a:spAutoFit/>
              </a:bodyPr>
              <a:lstStyle/>
              <a:p>
                <a:r>
                  <a:rPr lang="en-US" sz="2400" b="1" dirty="0"/>
                  <a:t>Disjunctive syllogism:</a:t>
                </a:r>
              </a:p>
              <a:p>
                <a:pPr/>
                <a14:m>
                  <m:oMathPara xmlns:m="http://schemas.openxmlformats.org/officeDocument/2006/math">
                    <m:oMathParaPr>
                      <m:jc m:val="left"/>
                    </m:oMathParaPr>
                    <m:oMath xmlns:m="http://schemas.openxmlformats.org/officeDocument/2006/math">
                      <m:r>
                        <a:rPr lang="pt-BR" sz="2400" b="1" i="1" dirty="0">
                          <a:latin typeface="Cambria Math" panose="02040503050406030204" pitchFamily="18" charset="0"/>
                        </a:rPr>
                        <m:t>((</m:t>
                      </m:r>
                      <m:r>
                        <a:rPr lang="pt-BR" sz="2400" b="1" i="1" dirty="0">
                          <a:latin typeface="Cambria Math" panose="02040503050406030204" pitchFamily="18" charset="0"/>
                        </a:rPr>
                        <m:t>𝒑</m:t>
                      </m:r>
                      <m:r>
                        <a:rPr lang="pt-BR" sz="2400" b="1" i="1" dirty="0">
                          <a:latin typeface="Cambria Math" panose="02040503050406030204" pitchFamily="18" charset="0"/>
                        </a:rPr>
                        <m:t> ∨ </m:t>
                      </m:r>
                      <m:r>
                        <a:rPr lang="pt-BR" sz="2400" b="1" i="1" dirty="0">
                          <a:latin typeface="Cambria Math" panose="02040503050406030204" pitchFamily="18" charset="0"/>
                        </a:rPr>
                        <m:t>𝒒</m:t>
                      </m:r>
                      <m:r>
                        <a:rPr lang="pt-BR" sz="2400" b="1" i="1" dirty="0">
                          <a:latin typeface="Cambria Math" panose="02040503050406030204" pitchFamily="18" charset="0"/>
                        </a:rPr>
                        <m:t>) ∧ ¬</m:t>
                      </m:r>
                      <m:r>
                        <a:rPr lang="pt-BR" sz="2400" b="1" i="1" dirty="0">
                          <a:latin typeface="Cambria Math" panose="02040503050406030204" pitchFamily="18" charset="0"/>
                        </a:rPr>
                        <m:t>𝒑</m:t>
                      </m:r>
                      <m:r>
                        <a:rPr lang="pt-BR" sz="2400" b="1" i="1" dirty="0">
                          <a:latin typeface="Cambria Math" panose="02040503050406030204" pitchFamily="18" charset="0"/>
                        </a:rPr>
                        <m:t>) → </m:t>
                      </m:r>
                      <m:r>
                        <a:rPr lang="pt-BR" sz="2400" b="1" i="1" dirty="0">
                          <a:latin typeface="Cambria Math" panose="02040503050406030204" pitchFamily="18" charset="0"/>
                        </a:rPr>
                        <m:t>𝒒</m:t>
                      </m:r>
                    </m:oMath>
                  </m:oMathPara>
                </a14:m>
                <a:endParaRPr lang="en-US" sz="2400" b="1" dirty="0"/>
              </a:p>
            </p:txBody>
          </p:sp>
        </mc:Choice>
        <mc:Fallback xmlns="">
          <p:sp>
            <p:nvSpPr>
              <p:cNvPr id="15" name="TextBox 14">
                <a:extLst>
                  <a:ext uri="{FF2B5EF4-FFF2-40B4-BE49-F238E27FC236}">
                    <a16:creationId xmlns:a16="http://schemas.microsoft.com/office/drawing/2014/main" id="{E8E05255-D440-435D-A460-1929932C8B08}"/>
                  </a:ext>
                </a:extLst>
              </p:cNvPr>
              <p:cNvSpPr txBox="1">
                <a:spLocks noRot="1" noChangeAspect="1" noMove="1" noResize="1" noEditPoints="1" noAdjustHandles="1" noChangeArrowheads="1" noChangeShapeType="1" noTextEdit="1"/>
              </p:cNvSpPr>
              <p:nvPr/>
            </p:nvSpPr>
            <p:spPr>
              <a:xfrm>
                <a:off x="7790157" y="3275111"/>
                <a:ext cx="4318985" cy="830997"/>
              </a:xfrm>
              <a:prstGeom prst="rect">
                <a:avLst/>
              </a:prstGeom>
              <a:blipFill>
                <a:blip r:embed="rId4"/>
                <a:stretch>
                  <a:fillRect l="-2260" t="-5839" b="-875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C7000723-A38B-468C-9F8D-5C0A5E457600}"/>
              </a:ext>
            </a:extLst>
          </p:cNvPr>
          <p:cNvSpPr txBox="1"/>
          <p:nvPr/>
        </p:nvSpPr>
        <p:spPr>
          <a:xfrm>
            <a:off x="186429" y="3952220"/>
            <a:ext cx="5752731" cy="523220"/>
          </a:xfrm>
          <a:prstGeom prst="rect">
            <a:avLst/>
          </a:prstGeom>
          <a:noFill/>
        </p:spPr>
        <p:txBody>
          <a:bodyPr wrap="square" rtlCol="0">
            <a:spAutoFit/>
          </a:bodyPr>
          <a:lstStyle/>
          <a:p>
            <a:r>
              <a:rPr lang="en-US" sz="2800" dirty="0"/>
              <a:t>“Therefore, I will read a book”</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43DD5D0-E222-4121-B154-DDD8A7B74720}"/>
                  </a:ext>
                </a:extLst>
              </p:cNvPr>
              <p:cNvSpPr txBox="1"/>
              <p:nvPr/>
            </p:nvSpPr>
            <p:spPr>
              <a:xfrm>
                <a:off x="6070847" y="3428999"/>
                <a:ext cx="158762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𝑝</m:t>
                      </m:r>
                    </m:oMath>
                  </m:oMathPara>
                </a14:m>
                <a:endParaRPr lang="en-US" sz="2800" dirty="0"/>
              </a:p>
            </p:txBody>
          </p:sp>
        </mc:Choice>
        <mc:Fallback xmlns="">
          <p:sp>
            <p:nvSpPr>
              <p:cNvPr id="17" name="TextBox 16">
                <a:extLst>
                  <a:ext uri="{FF2B5EF4-FFF2-40B4-BE49-F238E27FC236}">
                    <a16:creationId xmlns:a16="http://schemas.microsoft.com/office/drawing/2014/main" id="{543DD5D0-E222-4121-B154-DDD8A7B74720}"/>
                  </a:ext>
                </a:extLst>
              </p:cNvPr>
              <p:cNvSpPr txBox="1">
                <a:spLocks noRot="1" noChangeAspect="1" noMove="1" noResize="1" noEditPoints="1" noAdjustHandles="1" noChangeArrowheads="1" noChangeShapeType="1" noTextEdit="1"/>
              </p:cNvSpPr>
              <p:nvPr/>
            </p:nvSpPr>
            <p:spPr>
              <a:xfrm>
                <a:off x="6070847" y="3428999"/>
                <a:ext cx="1587623"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9122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slides temp" id="{CCF2DD96-9C6A-4AE9-AE0E-20BC80DD74B2}" vid="{4BA1836E-024D-46BE-80C5-761B29890BE7}"/>
    </a:ext>
  </a:extLst>
</a:theme>
</file>

<file path=docProps/app.xml><?xml version="1.0" encoding="utf-8"?>
<Properties xmlns="http://schemas.openxmlformats.org/officeDocument/2006/extended-properties" xmlns:vt="http://schemas.openxmlformats.org/officeDocument/2006/docPropsVTypes">
  <Template>my slides temp</Template>
  <TotalTime>1534</TotalTime>
  <Words>4362</Words>
  <Application>Microsoft Office PowerPoint</Application>
  <PresentationFormat>Widescreen</PresentationFormat>
  <Paragraphs>452</Paragraphs>
  <Slides>63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Calibri</vt:lpstr>
      <vt:lpstr>Calibri Light</vt:lpstr>
      <vt:lpstr>Cambria Math</vt:lpstr>
      <vt:lpstr>Courier New</vt:lpstr>
      <vt:lpstr>STIXGeneral-Italic</vt:lpstr>
      <vt:lpstr>STIXGeneral-Regular</vt:lpstr>
      <vt:lpstr>Wingdings</vt:lpstr>
      <vt:lpstr>Office Theme</vt:lpstr>
      <vt:lpstr>Discrete Structures</vt:lpstr>
      <vt:lpstr>Content</vt:lpstr>
      <vt:lpstr>Rules of Inference </vt:lpstr>
      <vt:lpstr>Rules of Inference </vt:lpstr>
      <vt:lpstr>Rules of Inference </vt:lpstr>
      <vt:lpstr>Rules of Inference </vt:lpstr>
      <vt:lpstr>Rules of Inference </vt:lpstr>
      <vt:lpstr>Rules of Inference </vt:lpstr>
      <vt:lpstr>Rules of Inference </vt:lpstr>
      <vt:lpstr>Rules of Inference </vt:lpstr>
      <vt:lpstr>Rules of Inference </vt:lpstr>
      <vt:lpstr>Rules of Inference </vt:lpstr>
      <vt:lpstr>Rules of Inference </vt:lpstr>
      <vt:lpstr>Rules of Inference </vt:lpstr>
      <vt:lpstr>Rules of Inference </vt:lpstr>
      <vt:lpstr>Rules of Inference </vt:lpstr>
      <vt:lpstr>Rules of Inference </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TASK</vt:lpstr>
      <vt:lpstr>Content</vt:lpstr>
      <vt:lpstr>Introduction to Proofs</vt:lpstr>
      <vt:lpstr>Introduction to Proofs</vt:lpstr>
      <vt:lpstr>Introduction to Proofs</vt:lpstr>
      <vt:lpstr>Introduction to Proofs</vt:lpstr>
      <vt:lpstr>Introduction to Proofs</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Exercises </vt:lpstr>
      <vt:lpstr>TASK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Atef</dc:creator>
  <cp:lastModifiedBy>Omar Atef</cp:lastModifiedBy>
  <cp:revision>29</cp:revision>
  <dcterms:created xsi:type="dcterms:W3CDTF">2021-11-06T13:46:52Z</dcterms:created>
  <dcterms:modified xsi:type="dcterms:W3CDTF">2021-11-17T00:08:08Z</dcterms:modified>
</cp:coreProperties>
</file>