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7"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6" r:id="rId37"/>
    <p:sldId id="294" r:id="rId38"/>
    <p:sldId id="295" r:id="rId39"/>
    <p:sldId id="297" r:id="rId40"/>
    <p:sldId id="298" r:id="rId41"/>
    <p:sldId id="299" r:id="rId42"/>
    <p:sldId id="300" r:id="rId43"/>
    <p:sldId id="301" r:id="rId44"/>
    <p:sldId id="303" r:id="rId45"/>
    <p:sldId id="304" r:id="rId46"/>
    <p:sldId id="305" r:id="rId47"/>
    <p:sldId id="306" r:id="rId48"/>
    <p:sldId id="307" r:id="rId49"/>
    <p:sldId id="308" r:id="rId50"/>
    <p:sldId id="309" r:id="rId51"/>
    <p:sldId id="310" r:id="rId52"/>
    <p:sldId id="316" r:id="rId53"/>
    <p:sldId id="317" r:id="rId54"/>
    <p:sldId id="318" r:id="rId55"/>
    <p:sldId id="319" r:id="rId56"/>
    <p:sldId id="324" r:id="rId57"/>
    <p:sldId id="325" r:id="rId58"/>
    <p:sldId id="331" r:id="rId59"/>
    <p:sldId id="332" r:id="rId60"/>
    <p:sldId id="342" r:id="rId61"/>
    <p:sldId id="343" r:id="rId62"/>
    <p:sldId id="333" r:id="rId63"/>
    <p:sldId id="334" r:id="rId64"/>
    <p:sldId id="344" r:id="rId65"/>
    <p:sldId id="345" r:id="rId66"/>
    <p:sldId id="337" r:id="rId67"/>
    <p:sldId id="338" r:id="rId68"/>
    <p:sldId id="339" r:id="rId69"/>
    <p:sldId id="340" r:id="rId70"/>
    <p:sldId id="341"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8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diagrams/_rels/data2.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image" Target="../media/image310.png"/><Relationship Id="rId1" Type="http://schemas.openxmlformats.org/officeDocument/2006/relationships/image" Target="../media/image210.png"/><Relationship Id="rId4" Type="http://schemas.openxmlformats.org/officeDocument/2006/relationships/image" Target="../media/image500.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5546C9-C2D8-4931-9992-670378607BDA}"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82FEBAFF-6382-4720-80F5-193B169B0420}">
      <dgm:prSet phldrT="[Text]" custT="1"/>
      <dgm:spPr/>
      <dgm:t>
        <a:bodyPr/>
        <a:lstStyle/>
        <a:p>
          <a:r>
            <a:rPr lang="en-US" sz="1800" dirty="0"/>
            <a:t>Logical Operations</a:t>
          </a:r>
        </a:p>
      </dgm:t>
    </dgm:pt>
    <dgm:pt modelId="{67438C36-8DF3-4E26-8360-D4B32B80B80B}" type="parTrans" cxnId="{5939741E-694F-4206-9C58-C57659008227}">
      <dgm:prSet/>
      <dgm:spPr/>
      <dgm:t>
        <a:bodyPr/>
        <a:lstStyle/>
        <a:p>
          <a:endParaRPr lang="en-US" sz="1600"/>
        </a:p>
      </dgm:t>
    </dgm:pt>
    <dgm:pt modelId="{03B0917D-6857-4B4B-B52F-2FB7292DF851}" type="sibTrans" cxnId="{5939741E-694F-4206-9C58-C57659008227}">
      <dgm:prSet/>
      <dgm:spPr/>
      <dgm:t>
        <a:bodyPr/>
        <a:lstStyle/>
        <a:p>
          <a:endParaRPr lang="en-US" sz="1600"/>
        </a:p>
      </dgm:t>
    </dgm:pt>
    <dgm:pt modelId="{346422F4-92E2-4EDE-B962-72FAFEDFF964}">
      <dgm:prSet phldrT="[Text]" custT="1"/>
      <dgm:spPr/>
      <dgm:t>
        <a:bodyPr/>
        <a:lstStyle/>
        <a:p>
          <a:r>
            <a:rPr lang="en-US" sz="1800" dirty="0"/>
            <a:t>Negation (¬𝑝) </a:t>
          </a:r>
        </a:p>
      </dgm:t>
    </dgm:pt>
    <dgm:pt modelId="{B6D7D99C-29FB-41A0-A40F-47C70BB87027}" type="parTrans" cxnId="{45695BD2-9C20-47FE-BBDB-6AF110410D25}">
      <dgm:prSet/>
      <dgm:spPr/>
      <dgm:t>
        <a:bodyPr/>
        <a:lstStyle/>
        <a:p>
          <a:endParaRPr lang="en-US" sz="1100"/>
        </a:p>
      </dgm:t>
    </dgm:pt>
    <dgm:pt modelId="{3BEBD7C5-29C3-4C60-9FF3-BCB16AF437B9}" type="sibTrans" cxnId="{45695BD2-9C20-47FE-BBDB-6AF110410D25}">
      <dgm:prSet/>
      <dgm:spPr/>
      <dgm:t>
        <a:bodyPr/>
        <a:lstStyle/>
        <a:p>
          <a:endParaRPr lang="en-US" sz="1600"/>
        </a:p>
      </dgm:t>
    </dgm:pt>
    <mc:AlternateContent xmlns:mc="http://schemas.openxmlformats.org/markup-compatibility/2006" xmlns:a14="http://schemas.microsoft.com/office/drawing/2010/main">
      <mc:Choice Requires="a14">
        <dgm:pt modelId="{AA7C551E-55F6-44A4-B862-5FF1393402F3}">
          <dgm:prSet phldrT="[Text]" custT="1"/>
          <dgm:spPr/>
          <dgm:t>
            <a:bodyPr/>
            <a:lstStyle/>
            <a:p>
              <a:pPr>
                <a:buFont typeface="+mj-lt"/>
                <a:buAutoNum type="arabicPeriod"/>
              </a:pPr>
              <a:r>
                <a:rPr lang="en-GB" sz="1800" dirty="0"/>
                <a:t>Conjunction (</a:t>
              </a:r>
              <a14:m>
                <m:oMath xmlns:m="http://schemas.openxmlformats.org/officeDocument/2006/math">
                  <m:r>
                    <a:rPr lang="en-GB" sz="1800" i="1" dirty="0" smtClean="0">
                      <a:latin typeface="Cambria Math" panose="02040503050406030204" pitchFamily="18" charset="0"/>
                    </a:rPr>
                    <m:t>𝑝</m:t>
                  </m:r>
                  <m:r>
                    <a:rPr lang="en-GB" sz="1800" i="1" dirty="0" smtClean="0">
                      <a:latin typeface="Cambria Math" panose="02040503050406030204" pitchFamily="18" charset="0"/>
                    </a:rPr>
                    <m:t> ∧ </m:t>
                  </m:r>
                  <m:r>
                    <a:rPr lang="en-GB" sz="1800" i="1" dirty="0" smtClean="0">
                      <a:latin typeface="Cambria Math" panose="02040503050406030204" pitchFamily="18" charset="0"/>
                    </a:rPr>
                    <m:t>𝑞</m:t>
                  </m:r>
                </m:oMath>
              </a14:m>
              <a:r>
                <a:rPr lang="en-GB" sz="1800" dirty="0"/>
                <a:t>)</a:t>
              </a:r>
              <a:endParaRPr lang="en-US" sz="1800" dirty="0"/>
            </a:p>
          </dgm:t>
        </dgm:pt>
      </mc:Choice>
      <mc:Fallback xmlns="">
        <dgm:pt modelId="{AA7C551E-55F6-44A4-B862-5FF1393402F3}">
          <dgm:prSet phldrT="[Text]" custT="1"/>
          <dgm:spPr/>
          <dgm:t>
            <a:bodyPr/>
            <a:lstStyle/>
            <a:p>
              <a:pPr>
                <a:buFont typeface="+mj-lt"/>
                <a:buAutoNum type="arabicPeriod"/>
              </a:pPr>
              <a:r>
                <a:rPr lang="en-GB" sz="1800" dirty="0"/>
                <a:t>Conjunction (</a:t>
              </a:r>
              <a:r>
                <a:rPr lang="en-GB" sz="1800" i="0" dirty="0">
                  <a:latin typeface="Cambria Math" panose="02040503050406030204" pitchFamily="18" charset="0"/>
                </a:rPr>
                <a:t>𝑝 ∧ 𝑞</a:t>
              </a:r>
              <a:r>
                <a:rPr lang="en-GB" sz="1800" dirty="0"/>
                <a:t>)</a:t>
              </a:r>
              <a:endParaRPr lang="en-US" sz="1800" dirty="0"/>
            </a:p>
          </dgm:t>
        </dgm:pt>
      </mc:Fallback>
    </mc:AlternateContent>
    <dgm:pt modelId="{B3334E02-2FB7-40B5-A155-0958A9E83BDE}" type="parTrans" cxnId="{ACB8806C-9B55-4346-8AE1-7932970358CC}">
      <dgm:prSet/>
      <dgm:spPr/>
      <dgm:t>
        <a:bodyPr/>
        <a:lstStyle/>
        <a:p>
          <a:endParaRPr lang="en-US" sz="1100"/>
        </a:p>
      </dgm:t>
    </dgm:pt>
    <dgm:pt modelId="{02DC5FFD-EB84-4448-9A71-B6E9D0053760}" type="sibTrans" cxnId="{ACB8806C-9B55-4346-8AE1-7932970358CC}">
      <dgm:prSet/>
      <dgm:spPr/>
      <dgm:t>
        <a:bodyPr/>
        <a:lstStyle/>
        <a:p>
          <a:endParaRPr lang="en-US" sz="1600"/>
        </a:p>
      </dgm:t>
    </dgm:pt>
    <mc:AlternateContent xmlns:mc="http://schemas.openxmlformats.org/markup-compatibility/2006" xmlns:a14="http://schemas.microsoft.com/office/drawing/2010/main">
      <mc:Choice Requires="a14">
        <dgm:pt modelId="{B60E60AA-05E3-45DD-A758-94C705741BDF}">
          <dgm:prSet phldrT="[Text]" custT="1"/>
          <dgm:spPr/>
          <dgm:t>
            <a:bodyPr/>
            <a:lstStyle/>
            <a:p>
              <a:pPr>
                <a:buFont typeface="+mj-lt"/>
                <a:buAutoNum type="arabicPeriod"/>
              </a:pPr>
              <a:r>
                <a:rPr lang="en-GB" sz="1800" dirty="0"/>
                <a:t>Disjunction (</a:t>
              </a:r>
              <a14:m>
                <m:oMath xmlns:m="http://schemas.openxmlformats.org/officeDocument/2006/math">
                  <m:r>
                    <a:rPr lang="en-GB" sz="1800" i="1" dirty="0" smtClean="0">
                      <a:latin typeface="Cambria Math" panose="02040503050406030204" pitchFamily="18" charset="0"/>
                    </a:rPr>
                    <m:t>𝑝</m:t>
                  </m:r>
                  <m:r>
                    <a:rPr lang="en-GB" sz="1800" i="1" dirty="0" smtClean="0">
                      <a:latin typeface="Cambria Math" panose="02040503050406030204" pitchFamily="18" charset="0"/>
                    </a:rPr>
                    <m:t> ∨ </m:t>
                  </m:r>
                  <m:r>
                    <a:rPr lang="en-GB" sz="1800" i="1" dirty="0" smtClean="0">
                      <a:latin typeface="Cambria Math" panose="02040503050406030204" pitchFamily="18" charset="0"/>
                    </a:rPr>
                    <m:t>𝑞</m:t>
                  </m:r>
                </m:oMath>
              </a14:m>
              <a:r>
                <a:rPr lang="en-GB" sz="1800" dirty="0"/>
                <a:t>)</a:t>
              </a:r>
              <a:endParaRPr lang="en-US" sz="1800" dirty="0"/>
            </a:p>
          </dgm:t>
        </dgm:pt>
      </mc:Choice>
      <mc:Fallback xmlns="">
        <dgm:pt modelId="{B60E60AA-05E3-45DD-A758-94C705741BDF}">
          <dgm:prSet phldrT="[Text]" custT="1"/>
          <dgm:spPr/>
          <dgm:t>
            <a:bodyPr/>
            <a:lstStyle/>
            <a:p>
              <a:pPr>
                <a:buFont typeface="+mj-lt"/>
                <a:buAutoNum type="arabicPeriod"/>
              </a:pPr>
              <a:r>
                <a:rPr lang="en-GB" sz="1800" dirty="0"/>
                <a:t>Disjunction (</a:t>
              </a:r>
              <a:r>
                <a:rPr lang="en-GB" sz="1800" i="0" dirty="0">
                  <a:latin typeface="Cambria Math" panose="02040503050406030204" pitchFamily="18" charset="0"/>
                </a:rPr>
                <a:t>𝑝 ∨ 𝑞</a:t>
              </a:r>
              <a:r>
                <a:rPr lang="en-GB" sz="1800" dirty="0"/>
                <a:t>)</a:t>
              </a:r>
              <a:endParaRPr lang="en-US" sz="1800" dirty="0"/>
            </a:p>
          </dgm:t>
        </dgm:pt>
      </mc:Fallback>
    </mc:AlternateContent>
    <dgm:pt modelId="{F00E562E-345D-4086-BDAC-FB5D42886CA6}" type="parTrans" cxnId="{AEAA457C-2269-4168-8F03-36CF6DA2DFB3}">
      <dgm:prSet/>
      <dgm:spPr/>
      <dgm:t>
        <a:bodyPr/>
        <a:lstStyle/>
        <a:p>
          <a:endParaRPr lang="en-US" sz="1100"/>
        </a:p>
      </dgm:t>
    </dgm:pt>
    <dgm:pt modelId="{9EBA8CA6-D1E9-4216-8061-313057C7A25E}" type="sibTrans" cxnId="{AEAA457C-2269-4168-8F03-36CF6DA2DFB3}">
      <dgm:prSet/>
      <dgm:spPr/>
      <dgm:t>
        <a:bodyPr/>
        <a:lstStyle/>
        <a:p>
          <a:endParaRPr lang="en-US" sz="1600"/>
        </a:p>
      </dgm:t>
    </dgm:pt>
    <mc:AlternateContent xmlns:mc="http://schemas.openxmlformats.org/markup-compatibility/2006" xmlns:a14="http://schemas.microsoft.com/office/drawing/2010/main">
      <mc:Choice Requires="a14">
        <dgm:pt modelId="{D76872DD-A862-450C-8260-8FE22CD6C029}">
          <dgm:prSet phldrT="[Text]" custT="1"/>
          <dgm:spPr/>
          <dgm:t>
            <a:bodyPr/>
            <a:lstStyle/>
            <a:p>
              <a:pPr>
                <a:buFont typeface="+mj-lt"/>
                <a:buAutoNum type="arabicPeriod"/>
              </a:pPr>
              <a:r>
                <a:rPr lang="en-US" sz="1800" dirty="0"/>
                <a:t>Conditional (</a:t>
              </a:r>
              <a14:m>
                <m:oMath xmlns:m="http://schemas.openxmlformats.org/officeDocument/2006/math">
                  <m:r>
                    <a:rPr lang="en-US" sz="1800" i="1" dirty="0" smtClean="0">
                      <a:latin typeface="Cambria Math" panose="02040503050406030204" pitchFamily="18" charset="0"/>
                    </a:rPr>
                    <m:t>𝑝</m:t>
                  </m:r>
                  <m:r>
                    <a:rPr lang="en-US" sz="1800" i="1" dirty="0" smtClean="0">
                      <a:latin typeface="Cambria Math" panose="02040503050406030204" pitchFamily="18" charset="0"/>
                    </a:rPr>
                    <m:t> → </m:t>
                  </m:r>
                  <m:r>
                    <a:rPr lang="en-US" sz="1800" i="1" dirty="0" smtClean="0">
                      <a:latin typeface="Cambria Math" panose="02040503050406030204" pitchFamily="18" charset="0"/>
                    </a:rPr>
                    <m:t>𝑞</m:t>
                  </m:r>
                </m:oMath>
              </a14:m>
              <a:r>
                <a:rPr lang="en-US" sz="1800" dirty="0"/>
                <a:t>)</a:t>
              </a:r>
            </a:p>
          </dgm:t>
        </dgm:pt>
      </mc:Choice>
      <mc:Fallback xmlns="">
        <dgm:pt modelId="{D76872DD-A862-450C-8260-8FE22CD6C029}">
          <dgm:prSet phldrT="[Text]" custT="1"/>
          <dgm:spPr/>
          <dgm:t>
            <a:bodyPr/>
            <a:lstStyle/>
            <a:p>
              <a:pPr>
                <a:buFont typeface="+mj-lt"/>
                <a:buAutoNum type="arabicPeriod"/>
              </a:pPr>
              <a:r>
                <a:rPr lang="en-US" sz="1800" dirty="0"/>
                <a:t>Conditional (</a:t>
              </a:r>
              <a:r>
                <a:rPr lang="en-US" sz="1800" i="0" dirty="0">
                  <a:latin typeface="Cambria Math" panose="02040503050406030204" pitchFamily="18" charset="0"/>
                </a:rPr>
                <a:t>𝑝 → 𝑞</a:t>
              </a:r>
              <a:r>
                <a:rPr lang="en-US" sz="1800" dirty="0"/>
                <a:t>)</a:t>
              </a:r>
            </a:p>
          </dgm:t>
        </dgm:pt>
      </mc:Fallback>
    </mc:AlternateContent>
    <dgm:pt modelId="{26E8F97A-B979-4DD8-B1EE-DE1F9BEAD9FE}" type="parTrans" cxnId="{384AE773-2EF6-41F8-A358-1E180D1A6AEE}">
      <dgm:prSet/>
      <dgm:spPr/>
      <dgm:t>
        <a:bodyPr/>
        <a:lstStyle/>
        <a:p>
          <a:endParaRPr lang="en-US" sz="1100"/>
        </a:p>
      </dgm:t>
    </dgm:pt>
    <dgm:pt modelId="{D0EFF43D-47EA-4109-84E4-AA5D29EF3C91}" type="sibTrans" cxnId="{384AE773-2EF6-41F8-A358-1E180D1A6AEE}">
      <dgm:prSet/>
      <dgm:spPr/>
      <dgm:t>
        <a:bodyPr/>
        <a:lstStyle/>
        <a:p>
          <a:endParaRPr lang="en-US" sz="1600"/>
        </a:p>
      </dgm:t>
    </dgm:pt>
    <mc:AlternateContent xmlns:mc="http://schemas.openxmlformats.org/markup-compatibility/2006" xmlns:a14="http://schemas.microsoft.com/office/drawing/2010/main">
      <mc:Choice Requires="a14">
        <dgm:pt modelId="{E7E55505-9C8D-4FDE-9934-C8000847A1D1}">
          <dgm:prSet phldrT="[Text]" custT="1"/>
          <dgm:spPr/>
          <dgm:t>
            <a:bodyPr/>
            <a:lstStyle/>
            <a:p>
              <a:pPr>
                <a:buFont typeface="+mj-lt"/>
                <a:buAutoNum type="arabicPeriod"/>
              </a:pPr>
              <a:r>
                <a:rPr lang="en-GB" sz="1800" dirty="0"/>
                <a:t>Exclusive (</a:t>
              </a:r>
              <a14:m>
                <m:oMath xmlns:m="http://schemas.openxmlformats.org/officeDocument/2006/math">
                  <m:r>
                    <a:rPr lang="en-GB" sz="1800" i="1">
                      <a:latin typeface="Cambria Math" panose="02040503050406030204" pitchFamily="18" charset="0"/>
                    </a:rPr>
                    <m:t>𝑝</m:t>
                  </m:r>
                  <m:r>
                    <a:rPr lang="en-GB" sz="1800" i="1">
                      <a:latin typeface="Cambria Math" panose="02040503050406030204" pitchFamily="18" charset="0"/>
                    </a:rPr>
                    <m:t> ⊕ </m:t>
                  </m:r>
                  <m:r>
                    <a:rPr lang="en-GB" sz="1800" i="1">
                      <a:latin typeface="Cambria Math" panose="02040503050406030204" pitchFamily="18" charset="0"/>
                    </a:rPr>
                    <m:t>𝑞</m:t>
                  </m:r>
                </m:oMath>
              </a14:m>
              <a:r>
                <a:rPr lang="en-GB" sz="1800" dirty="0"/>
                <a:t>)</a:t>
              </a:r>
              <a:endParaRPr lang="en-US" sz="1800" dirty="0"/>
            </a:p>
          </dgm:t>
        </dgm:pt>
      </mc:Choice>
      <mc:Fallback xmlns="">
        <dgm:pt modelId="{E7E55505-9C8D-4FDE-9934-C8000847A1D1}">
          <dgm:prSet phldrT="[Text]" custT="1"/>
          <dgm:spPr/>
          <dgm:t>
            <a:bodyPr/>
            <a:lstStyle/>
            <a:p>
              <a:pPr>
                <a:buFont typeface="+mj-lt"/>
                <a:buAutoNum type="arabicPeriod"/>
              </a:pPr>
              <a:r>
                <a:rPr lang="en-GB" sz="1800" dirty="0"/>
                <a:t>Exclusive (</a:t>
              </a:r>
              <a:r>
                <a:rPr lang="en-GB" sz="1800" i="0">
                  <a:latin typeface="Cambria Math" panose="02040503050406030204" pitchFamily="18" charset="0"/>
                </a:rPr>
                <a:t>𝑝 ⊕ 𝑞</a:t>
              </a:r>
              <a:r>
                <a:rPr lang="en-GB" sz="1800" dirty="0"/>
                <a:t>)</a:t>
              </a:r>
              <a:endParaRPr lang="en-US" sz="1800" dirty="0"/>
            </a:p>
          </dgm:t>
        </dgm:pt>
      </mc:Fallback>
    </mc:AlternateContent>
    <dgm:pt modelId="{140FE36A-B499-414D-B172-C55E25CE2BFA}" type="parTrans" cxnId="{EDFB948F-16BF-4F0D-94B8-32ED3A2B9105}">
      <dgm:prSet/>
      <dgm:spPr/>
      <dgm:t>
        <a:bodyPr/>
        <a:lstStyle/>
        <a:p>
          <a:endParaRPr lang="en-US" sz="1100"/>
        </a:p>
      </dgm:t>
    </dgm:pt>
    <dgm:pt modelId="{3FF46FF3-1420-4712-A194-64D37414DFA6}" type="sibTrans" cxnId="{EDFB948F-16BF-4F0D-94B8-32ED3A2B9105}">
      <dgm:prSet/>
      <dgm:spPr/>
      <dgm:t>
        <a:bodyPr/>
        <a:lstStyle/>
        <a:p>
          <a:endParaRPr lang="en-US" sz="1600"/>
        </a:p>
      </dgm:t>
    </dgm:pt>
    <dgm:pt modelId="{EB06A4E3-3243-4D70-8E78-EA21A992E3E9}" type="pres">
      <dgm:prSet presAssocID="{925546C9-C2D8-4931-9992-670378607BDA}" presName="hierChild1" presStyleCnt="0">
        <dgm:presLayoutVars>
          <dgm:orgChart val="1"/>
          <dgm:chPref val="1"/>
          <dgm:dir/>
          <dgm:animOne val="branch"/>
          <dgm:animLvl val="lvl"/>
          <dgm:resizeHandles/>
        </dgm:presLayoutVars>
      </dgm:prSet>
      <dgm:spPr/>
    </dgm:pt>
    <dgm:pt modelId="{9181FE3B-3E56-4E70-82D2-FFED3FAC1430}" type="pres">
      <dgm:prSet presAssocID="{82FEBAFF-6382-4720-80F5-193B169B0420}" presName="hierRoot1" presStyleCnt="0">
        <dgm:presLayoutVars>
          <dgm:hierBranch val="init"/>
        </dgm:presLayoutVars>
      </dgm:prSet>
      <dgm:spPr/>
    </dgm:pt>
    <dgm:pt modelId="{8CFBEAE1-C4A2-4602-831C-B8304AA891A8}" type="pres">
      <dgm:prSet presAssocID="{82FEBAFF-6382-4720-80F5-193B169B0420}" presName="rootComposite1" presStyleCnt="0"/>
      <dgm:spPr/>
    </dgm:pt>
    <dgm:pt modelId="{CFC78952-5EBE-435A-97AB-ECF649E2FDC0}" type="pres">
      <dgm:prSet presAssocID="{82FEBAFF-6382-4720-80F5-193B169B0420}" presName="rootText1" presStyleLbl="node0" presStyleIdx="0" presStyleCnt="1">
        <dgm:presLayoutVars>
          <dgm:chPref val="3"/>
        </dgm:presLayoutVars>
      </dgm:prSet>
      <dgm:spPr/>
    </dgm:pt>
    <dgm:pt modelId="{9BA23BE3-1139-4C1E-AFEB-97E1E479C7AD}" type="pres">
      <dgm:prSet presAssocID="{82FEBAFF-6382-4720-80F5-193B169B0420}" presName="rootConnector1" presStyleLbl="node1" presStyleIdx="0" presStyleCnt="0"/>
      <dgm:spPr/>
    </dgm:pt>
    <dgm:pt modelId="{8D0D8B28-558D-417A-814E-DF886217D035}" type="pres">
      <dgm:prSet presAssocID="{82FEBAFF-6382-4720-80F5-193B169B0420}" presName="hierChild2" presStyleCnt="0"/>
      <dgm:spPr/>
    </dgm:pt>
    <dgm:pt modelId="{080D5282-605E-4C12-AC92-468DCA96459C}" type="pres">
      <dgm:prSet presAssocID="{B6D7D99C-29FB-41A0-A40F-47C70BB87027}" presName="Name37" presStyleLbl="parChTrans1D2" presStyleIdx="0" presStyleCnt="5"/>
      <dgm:spPr/>
    </dgm:pt>
    <dgm:pt modelId="{93EB8696-7E54-4B1B-AF71-5978E5077C61}" type="pres">
      <dgm:prSet presAssocID="{346422F4-92E2-4EDE-B962-72FAFEDFF964}" presName="hierRoot2" presStyleCnt="0">
        <dgm:presLayoutVars>
          <dgm:hierBranch val="init"/>
        </dgm:presLayoutVars>
      </dgm:prSet>
      <dgm:spPr/>
    </dgm:pt>
    <dgm:pt modelId="{C731356F-46F8-404D-B2B6-04C6D125C4B7}" type="pres">
      <dgm:prSet presAssocID="{346422F4-92E2-4EDE-B962-72FAFEDFF964}" presName="rootComposite" presStyleCnt="0"/>
      <dgm:spPr/>
    </dgm:pt>
    <dgm:pt modelId="{7D774E18-1689-46FF-A00A-5FC783F7A5B0}" type="pres">
      <dgm:prSet presAssocID="{346422F4-92E2-4EDE-B962-72FAFEDFF964}" presName="rootText" presStyleLbl="node2" presStyleIdx="0" presStyleCnt="5">
        <dgm:presLayoutVars>
          <dgm:chPref val="3"/>
        </dgm:presLayoutVars>
      </dgm:prSet>
      <dgm:spPr/>
    </dgm:pt>
    <dgm:pt modelId="{8CFC9FC6-09DC-4075-A66D-11A646908BB8}" type="pres">
      <dgm:prSet presAssocID="{346422F4-92E2-4EDE-B962-72FAFEDFF964}" presName="rootConnector" presStyleLbl="node2" presStyleIdx="0" presStyleCnt="5"/>
      <dgm:spPr/>
    </dgm:pt>
    <dgm:pt modelId="{01646A17-1EA5-42FA-952F-A688D32F62E7}" type="pres">
      <dgm:prSet presAssocID="{346422F4-92E2-4EDE-B962-72FAFEDFF964}" presName="hierChild4" presStyleCnt="0"/>
      <dgm:spPr/>
    </dgm:pt>
    <dgm:pt modelId="{A95307E8-E95E-4D37-9CDD-86AE8779395F}" type="pres">
      <dgm:prSet presAssocID="{346422F4-92E2-4EDE-B962-72FAFEDFF964}" presName="hierChild5" presStyleCnt="0"/>
      <dgm:spPr/>
    </dgm:pt>
    <dgm:pt modelId="{230B5DF4-D9B5-46AD-B009-383D84D15E62}" type="pres">
      <dgm:prSet presAssocID="{B3334E02-2FB7-40B5-A155-0958A9E83BDE}" presName="Name37" presStyleLbl="parChTrans1D2" presStyleIdx="1" presStyleCnt="5"/>
      <dgm:spPr/>
    </dgm:pt>
    <dgm:pt modelId="{BB06D380-D8A7-436F-A1F6-981C7CC5A3F8}" type="pres">
      <dgm:prSet presAssocID="{AA7C551E-55F6-44A4-B862-5FF1393402F3}" presName="hierRoot2" presStyleCnt="0">
        <dgm:presLayoutVars>
          <dgm:hierBranch val="init"/>
        </dgm:presLayoutVars>
      </dgm:prSet>
      <dgm:spPr/>
    </dgm:pt>
    <dgm:pt modelId="{5AEA70AF-EE90-4C50-BF97-5C437DCA2DA8}" type="pres">
      <dgm:prSet presAssocID="{AA7C551E-55F6-44A4-B862-5FF1393402F3}" presName="rootComposite" presStyleCnt="0"/>
      <dgm:spPr/>
    </dgm:pt>
    <dgm:pt modelId="{A8DAD580-92A3-462D-9FAA-2C9D1C4A3E4A}" type="pres">
      <dgm:prSet presAssocID="{AA7C551E-55F6-44A4-B862-5FF1393402F3}" presName="rootText" presStyleLbl="node2" presStyleIdx="1" presStyleCnt="5">
        <dgm:presLayoutVars>
          <dgm:chPref val="3"/>
        </dgm:presLayoutVars>
      </dgm:prSet>
      <dgm:spPr/>
    </dgm:pt>
    <dgm:pt modelId="{593730A7-E344-4B54-A90C-12686A91F4F3}" type="pres">
      <dgm:prSet presAssocID="{AA7C551E-55F6-44A4-B862-5FF1393402F3}" presName="rootConnector" presStyleLbl="node2" presStyleIdx="1" presStyleCnt="5"/>
      <dgm:spPr/>
    </dgm:pt>
    <dgm:pt modelId="{F925E2D0-762E-4656-9FF0-1299DD66EC5E}" type="pres">
      <dgm:prSet presAssocID="{AA7C551E-55F6-44A4-B862-5FF1393402F3}" presName="hierChild4" presStyleCnt="0"/>
      <dgm:spPr/>
    </dgm:pt>
    <dgm:pt modelId="{FB93754E-069F-42C3-A4F1-8E3A92E16A33}" type="pres">
      <dgm:prSet presAssocID="{AA7C551E-55F6-44A4-B862-5FF1393402F3}" presName="hierChild5" presStyleCnt="0"/>
      <dgm:spPr/>
    </dgm:pt>
    <dgm:pt modelId="{9869A12B-77D9-49E7-B40F-D919A62044A3}" type="pres">
      <dgm:prSet presAssocID="{F00E562E-345D-4086-BDAC-FB5D42886CA6}" presName="Name37" presStyleLbl="parChTrans1D2" presStyleIdx="2" presStyleCnt="5"/>
      <dgm:spPr/>
    </dgm:pt>
    <dgm:pt modelId="{D2178430-FC6C-46FE-B149-B6124514CA5A}" type="pres">
      <dgm:prSet presAssocID="{B60E60AA-05E3-45DD-A758-94C705741BDF}" presName="hierRoot2" presStyleCnt="0">
        <dgm:presLayoutVars>
          <dgm:hierBranch val="init"/>
        </dgm:presLayoutVars>
      </dgm:prSet>
      <dgm:spPr/>
    </dgm:pt>
    <dgm:pt modelId="{802C0A8F-B4C0-4779-B8FF-83FD83EE1F69}" type="pres">
      <dgm:prSet presAssocID="{B60E60AA-05E3-45DD-A758-94C705741BDF}" presName="rootComposite" presStyleCnt="0"/>
      <dgm:spPr/>
    </dgm:pt>
    <dgm:pt modelId="{4194A2E4-4EEA-4E4A-B5E5-D30F68D34D0A}" type="pres">
      <dgm:prSet presAssocID="{B60E60AA-05E3-45DD-A758-94C705741BDF}" presName="rootText" presStyleLbl="node2" presStyleIdx="2" presStyleCnt="5">
        <dgm:presLayoutVars>
          <dgm:chPref val="3"/>
        </dgm:presLayoutVars>
      </dgm:prSet>
      <dgm:spPr/>
    </dgm:pt>
    <dgm:pt modelId="{F70A698A-1A82-4948-BCB6-0018AC7ABFCD}" type="pres">
      <dgm:prSet presAssocID="{B60E60AA-05E3-45DD-A758-94C705741BDF}" presName="rootConnector" presStyleLbl="node2" presStyleIdx="2" presStyleCnt="5"/>
      <dgm:spPr/>
    </dgm:pt>
    <dgm:pt modelId="{64178102-3DEB-413E-BDFB-C8C9B28C0DC7}" type="pres">
      <dgm:prSet presAssocID="{B60E60AA-05E3-45DD-A758-94C705741BDF}" presName="hierChild4" presStyleCnt="0"/>
      <dgm:spPr/>
    </dgm:pt>
    <dgm:pt modelId="{B3B88765-DD3F-4422-B1F1-60E81719C13E}" type="pres">
      <dgm:prSet presAssocID="{B60E60AA-05E3-45DD-A758-94C705741BDF}" presName="hierChild5" presStyleCnt="0"/>
      <dgm:spPr/>
    </dgm:pt>
    <dgm:pt modelId="{899C9B46-19C8-4335-BC4A-4C4CE3FB30EB}" type="pres">
      <dgm:prSet presAssocID="{140FE36A-B499-414D-B172-C55E25CE2BFA}" presName="Name37" presStyleLbl="parChTrans1D2" presStyleIdx="3" presStyleCnt="5"/>
      <dgm:spPr/>
    </dgm:pt>
    <dgm:pt modelId="{E847020E-B409-4842-A483-B788EA4A0278}" type="pres">
      <dgm:prSet presAssocID="{E7E55505-9C8D-4FDE-9934-C8000847A1D1}" presName="hierRoot2" presStyleCnt="0">
        <dgm:presLayoutVars>
          <dgm:hierBranch val="init"/>
        </dgm:presLayoutVars>
      </dgm:prSet>
      <dgm:spPr/>
    </dgm:pt>
    <dgm:pt modelId="{22F7AD99-B3E3-4510-B28A-62EF26D7BAE0}" type="pres">
      <dgm:prSet presAssocID="{E7E55505-9C8D-4FDE-9934-C8000847A1D1}" presName="rootComposite" presStyleCnt="0"/>
      <dgm:spPr/>
    </dgm:pt>
    <dgm:pt modelId="{9E864DC6-4201-45EA-91BD-2ACCE78710E2}" type="pres">
      <dgm:prSet presAssocID="{E7E55505-9C8D-4FDE-9934-C8000847A1D1}" presName="rootText" presStyleLbl="node2" presStyleIdx="3" presStyleCnt="5">
        <dgm:presLayoutVars>
          <dgm:chPref val="3"/>
        </dgm:presLayoutVars>
      </dgm:prSet>
      <dgm:spPr/>
    </dgm:pt>
    <dgm:pt modelId="{023E7A9C-67E2-48A8-97BA-891C4472CA14}" type="pres">
      <dgm:prSet presAssocID="{E7E55505-9C8D-4FDE-9934-C8000847A1D1}" presName="rootConnector" presStyleLbl="node2" presStyleIdx="3" presStyleCnt="5"/>
      <dgm:spPr/>
    </dgm:pt>
    <dgm:pt modelId="{F791A483-E7A8-4730-82F4-272DA3329E2A}" type="pres">
      <dgm:prSet presAssocID="{E7E55505-9C8D-4FDE-9934-C8000847A1D1}" presName="hierChild4" presStyleCnt="0"/>
      <dgm:spPr/>
    </dgm:pt>
    <dgm:pt modelId="{FE045D5C-7F6E-4275-A9DC-DB2C8396AD47}" type="pres">
      <dgm:prSet presAssocID="{E7E55505-9C8D-4FDE-9934-C8000847A1D1}" presName="hierChild5" presStyleCnt="0"/>
      <dgm:spPr/>
    </dgm:pt>
    <dgm:pt modelId="{0E781E27-2F3B-44FA-8FAE-19C61B25B0E3}" type="pres">
      <dgm:prSet presAssocID="{26E8F97A-B979-4DD8-B1EE-DE1F9BEAD9FE}" presName="Name37" presStyleLbl="parChTrans1D2" presStyleIdx="4" presStyleCnt="5"/>
      <dgm:spPr/>
    </dgm:pt>
    <dgm:pt modelId="{5490B096-D3F9-46C8-8C4C-F725B771AD5F}" type="pres">
      <dgm:prSet presAssocID="{D76872DD-A862-450C-8260-8FE22CD6C029}" presName="hierRoot2" presStyleCnt="0">
        <dgm:presLayoutVars>
          <dgm:hierBranch val="init"/>
        </dgm:presLayoutVars>
      </dgm:prSet>
      <dgm:spPr/>
    </dgm:pt>
    <dgm:pt modelId="{359D0568-5DB7-4A4B-95D7-090C5D236A89}" type="pres">
      <dgm:prSet presAssocID="{D76872DD-A862-450C-8260-8FE22CD6C029}" presName="rootComposite" presStyleCnt="0"/>
      <dgm:spPr/>
    </dgm:pt>
    <dgm:pt modelId="{A251F7A9-3F4E-4680-841A-032CE0AC1E91}" type="pres">
      <dgm:prSet presAssocID="{D76872DD-A862-450C-8260-8FE22CD6C029}" presName="rootText" presStyleLbl="node2" presStyleIdx="4" presStyleCnt="5">
        <dgm:presLayoutVars>
          <dgm:chPref val="3"/>
        </dgm:presLayoutVars>
      </dgm:prSet>
      <dgm:spPr/>
    </dgm:pt>
    <dgm:pt modelId="{E2C2B5DE-8972-4EA3-8C1B-04694E1FC511}" type="pres">
      <dgm:prSet presAssocID="{D76872DD-A862-450C-8260-8FE22CD6C029}" presName="rootConnector" presStyleLbl="node2" presStyleIdx="4" presStyleCnt="5"/>
      <dgm:spPr/>
    </dgm:pt>
    <dgm:pt modelId="{F1F4CEBB-7D96-4EF9-96F5-CE45B9A12CA9}" type="pres">
      <dgm:prSet presAssocID="{D76872DD-A862-450C-8260-8FE22CD6C029}" presName="hierChild4" presStyleCnt="0"/>
      <dgm:spPr/>
    </dgm:pt>
    <dgm:pt modelId="{67869C3A-7045-4979-A831-B3757E14357B}" type="pres">
      <dgm:prSet presAssocID="{D76872DD-A862-450C-8260-8FE22CD6C029}" presName="hierChild5" presStyleCnt="0"/>
      <dgm:spPr/>
    </dgm:pt>
    <dgm:pt modelId="{FEC13650-090C-42B9-92F8-92DB80B6646C}" type="pres">
      <dgm:prSet presAssocID="{82FEBAFF-6382-4720-80F5-193B169B0420}" presName="hierChild3" presStyleCnt="0"/>
      <dgm:spPr/>
    </dgm:pt>
  </dgm:ptLst>
  <dgm:cxnLst>
    <dgm:cxn modelId="{A2AEF509-B7BC-4A4A-B399-99225CCEE9B2}" type="presOf" srcId="{E7E55505-9C8D-4FDE-9934-C8000847A1D1}" destId="{9E864DC6-4201-45EA-91BD-2ACCE78710E2}" srcOrd="0" destOrd="0" presId="urn:microsoft.com/office/officeart/2005/8/layout/orgChart1"/>
    <dgm:cxn modelId="{F1052E0F-B28C-4630-A97B-7F597A2BA04D}" type="presOf" srcId="{B60E60AA-05E3-45DD-A758-94C705741BDF}" destId="{F70A698A-1A82-4948-BCB6-0018AC7ABFCD}" srcOrd="1" destOrd="0" presId="urn:microsoft.com/office/officeart/2005/8/layout/orgChart1"/>
    <dgm:cxn modelId="{5939741E-694F-4206-9C58-C57659008227}" srcId="{925546C9-C2D8-4931-9992-670378607BDA}" destId="{82FEBAFF-6382-4720-80F5-193B169B0420}" srcOrd="0" destOrd="0" parTransId="{67438C36-8DF3-4E26-8360-D4B32B80B80B}" sibTransId="{03B0917D-6857-4B4B-B52F-2FB7292DF851}"/>
    <dgm:cxn modelId="{F0F13141-416B-4CFA-88F5-512A6DD88D37}" type="presOf" srcId="{AA7C551E-55F6-44A4-B862-5FF1393402F3}" destId="{A8DAD580-92A3-462D-9FAA-2C9D1C4A3E4A}" srcOrd="0" destOrd="0" presId="urn:microsoft.com/office/officeart/2005/8/layout/orgChart1"/>
    <dgm:cxn modelId="{1DEF7342-8F2F-4939-B691-1B0CD04CCE7C}" type="presOf" srcId="{B6D7D99C-29FB-41A0-A40F-47C70BB87027}" destId="{080D5282-605E-4C12-AC92-468DCA96459C}" srcOrd="0" destOrd="0" presId="urn:microsoft.com/office/officeart/2005/8/layout/orgChart1"/>
    <dgm:cxn modelId="{F3377148-49E5-42F2-9FD8-167A12514CCB}" type="presOf" srcId="{B3334E02-2FB7-40B5-A155-0958A9E83BDE}" destId="{230B5DF4-D9B5-46AD-B009-383D84D15E62}" srcOrd="0" destOrd="0" presId="urn:microsoft.com/office/officeart/2005/8/layout/orgChart1"/>
    <dgm:cxn modelId="{ACB8806C-9B55-4346-8AE1-7932970358CC}" srcId="{82FEBAFF-6382-4720-80F5-193B169B0420}" destId="{AA7C551E-55F6-44A4-B862-5FF1393402F3}" srcOrd="1" destOrd="0" parTransId="{B3334E02-2FB7-40B5-A155-0958A9E83BDE}" sibTransId="{02DC5FFD-EB84-4448-9A71-B6E9D0053760}"/>
    <dgm:cxn modelId="{8A9D5E53-D4DD-4A97-9CDC-E78444D6192B}" type="presOf" srcId="{140FE36A-B499-414D-B172-C55E25CE2BFA}" destId="{899C9B46-19C8-4335-BC4A-4C4CE3FB30EB}" srcOrd="0" destOrd="0" presId="urn:microsoft.com/office/officeart/2005/8/layout/orgChart1"/>
    <dgm:cxn modelId="{384AE773-2EF6-41F8-A358-1E180D1A6AEE}" srcId="{82FEBAFF-6382-4720-80F5-193B169B0420}" destId="{D76872DD-A862-450C-8260-8FE22CD6C029}" srcOrd="4" destOrd="0" parTransId="{26E8F97A-B979-4DD8-B1EE-DE1F9BEAD9FE}" sibTransId="{D0EFF43D-47EA-4109-84E4-AA5D29EF3C91}"/>
    <dgm:cxn modelId="{AEAA457C-2269-4168-8F03-36CF6DA2DFB3}" srcId="{82FEBAFF-6382-4720-80F5-193B169B0420}" destId="{B60E60AA-05E3-45DD-A758-94C705741BDF}" srcOrd="2" destOrd="0" parTransId="{F00E562E-345D-4086-BDAC-FB5D42886CA6}" sibTransId="{9EBA8CA6-D1E9-4216-8061-313057C7A25E}"/>
    <dgm:cxn modelId="{A436837E-225B-45AC-A426-AD0759781529}" type="presOf" srcId="{F00E562E-345D-4086-BDAC-FB5D42886CA6}" destId="{9869A12B-77D9-49E7-B40F-D919A62044A3}" srcOrd="0" destOrd="0" presId="urn:microsoft.com/office/officeart/2005/8/layout/orgChart1"/>
    <dgm:cxn modelId="{EDFB948F-16BF-4F0D-94B8-32ED3A2B9105}" srcId="{82FEBAFF-6382-4720-80F5-193B169B0420}" destId="{E7E55505-9C8D-4FDE-9934-C8000847A1D1}" srcOrd="3" destOrd="0" parTransId="{140FE36A-B499-414D-B172-C55E25CE2BFA}" sibTransId="{3FF46FF3-1420-4712-A194-64D37414DFA6}"/>
    <dgm:cxn modelId="{9805C89B-9BB8-4DEC-BFDB-94B9BAC0C631}" type="presOf" srcId="{26E8F97A-B979-4DD8-B1EE-DE1F9BEAD9FE}" destId="{0E781E27-2F3B-44FA-8FAE-19C61B25B0E3}" srcOrd="0" destOrd="0" presId="urn:microsoft.com/office/officeart/2005/8/layout/orgChart1"/>
    <dgm:cxn modelId="{1D5BE8A9-2F8C-48F0-8133-2E1729661870}" type="presOf" srcId="{82FEBAFF-6382-4720-80F5-193B169B0420}" destId="{9BA23BE3-1139-4C1E-AFEB-97E1E479C7AD}" srcOrd="1" destOrd="0" presId="urn:microsoft.com/office/officeart/2005/8/layout/orgChart1"/>
    <dgm:cxn modelId="{499751AB-EDDD-441B-9550-F0C8A346A153}" type="presOf" srcId="{D76872DD-A862-450C-8260-8FE22CD6C029}" destId="{A251F7A9-3F4E-4680-841A-032CE0AC1E91}" srcOrd="0" destOrd="0" presId="urn:microsoft.com/office/officeart/2005/8/layout/orgChart1"/>
    <dgm:cxn modelId="{F92BB7B4-0CE1-4C9B-B905-9222B944D111}" type="presOf" srcId="{925546C9-C2D8-4931-9992-670378607BDA}" destId="{EB06A4E3-3243-4D70-8E78-EA21A992E3E9}" srcOrd="0" destOrd="0" presId="urn:microsoft.com/office/officeart/2005/8/layout/orgChart1"/>
    <dgm:cxn modelId="{64B232BE-2B33-4D2C-B6F3-F83D72070B8F}" type="presOf" srcId="{B60E60AA-05E3-45DD-A758-94C705741BDF}" destId="{4194A2E4-4EEA-4E4A-B5E5-D30F68D34D0A}" srcOrd="0" destOrd="0" presId="urn:microsoft.com/office/officeart/2005/8/layout/orgChart1"/>
    <dgm:cxn modelId="{DB7FE6CD-58FA-4ED2-8919-9551E7585388}" type="presOf" srcId="{82FEBAFF-6382-4720-80F5-193B169B0420}" destId="{CFC78952-5EBE-435A-97AB-ECF649E2FDC0}" srcOrd="0" destOrd="0" presId="urn:microsoft.com/office/officeart/2005/8/layout/orgChart1"/>
    <dgm:cxn modelId="{CFC742CF-DB2E-4D78-811A-795DDE081916}" type="presOf" srcId="{AA7C551E-55F6-44A4-B862-5FF1393402F3}" destId="{593730A7-E344-4B54-A90C-12686A91F4F3}" srcOrd="1" destOrd="0" presId="urn:microsoft.com/office/officeart/2005/8/layout/orgChart1"/>
    <dgm:cxn modelId="{45695BD2-9C20-47FE-BBDB-6AF110410D25}" srcId="{82FEBAFF-6382-4720-80F5-193B169B0420}" destId="{346422F4-92E2-4EDE-B962-72FAFEDFF964}" srcOrd="0" destOrd="0" parTransId="{B6D7D99C-29FB-41A0-A40F-47C70BB87027}" sibTransId="{3BEBD7C5-29C3-4C60-9FF3-BCB16AF437B9}"/>
    <dgm:cxn modelId="{2E1EEED9-9870-4003-B5F8-E5AA3B74CEB7}" type="presOf" srcId="{E7E55505-9C8D-4FDE-9934-C8000847A1D1}" destId="{023E7A9C-67E2-48A8-97BA-891C4472CA14}" srcOrd="1" destOrd="0" presId="urn:microsoft.com/office/officeart/2005/8/layout/orgChart1"/>
    <dgm:cxn modelId="{716717E7-E6DA-4B79-96C8-02319FEA62F6}" type="presOf" srcId="{346422F4-92E2-4EDE-B962-72FAFEDFF964}" destId="{7D774E18-1689-46FF-A00A-5FC783F7A5B0}" srcOrd="0" destOrd="0" presId="urn:microsoft.com/office/officeart/2005/8/layout/orgChart1"/>
    <dgm:cxn modelId="{E967AFEE-877D-448D-9935-92507720DFAB}" type="presOf" srcId="{D76872DD-A862-450C-8260-8FE22CD6C029}" destId="{E2C2B5DE-8972-4EA3-8C1B-04694E1FC511}" srcOrd="1" destOrd="0" presId="urn:microsoft.com/office/officeart/2005/8/layout/orgChart1"/>
    <dgm:cxn modelId="{5F4644FC-781C-4E94-98F2-896645F84A90}" type="presOf" srcId="{346422F4-92E2-4EDE-B962-72FAFEDFF964}" destId="{8CFC9FC6-09DC-4075-A66D-11A646908BB8}" srcOrd="1" destOrd="0" presId="urn:microsoft.com/office/officeart/2005/8/layout/orgChart1"/>
    <dgm:cxn modelId="{6F25556C-420A-4301-B9EF-7A402C98E8E9}" type="presParOf" srcId="{EB06A4E3-3243-4D70-8E78-EA21A992E3E9}" destId="{9181FE3B-3E56-4E70-82D2-FFED3FAC1430}" srcOrd="0" destOrd="0" presId="urn:microsoft.com/office/officeart/2005/8/layout/orgChart1"/>
    <dgm:cxn modelId="{414DFD18-7909-497D-A536-79218B6E3719}" type="presParOf" srcId="{9181FE3B-3E56-4E70-82D2-FFED3FAC1430}" destId="{8CFBEAE1-C4A2-4602-831C-B8304AA891A8}" srcOrd="0" destOrd="0" presId="urn:microsoft.com/office/officeart/2005/8/layout/orgChart1"/>
    <dgm:cxn modelId="{26676525-010E-4339-BADB-EB537897C091}" type="presParOf" srcId="{8CFBEAE1-C4A2-4602-831C-B8304AA891A8}" destId="{CFC78952-5EBE-435A-97AB-ECF649E2FDC0}" srcOrd="0" destOrd="0" presId="urn:microsoft.com/office/officeart/2005/8/layout/orgChart1"/>
    <dgm:cxn modelId="{30CE3B9F-91A6-4AE2-A5BA-72A4C1BCC77C}" type="presParOf" srcId="{8CFBEAE1-C4A2-4602-831C-B8304AA891A8}" destId="{9BA23BE3-1139-4C1E-AFEB-97E1E479C7AD}" srcOrd="1" destOrd="0" presId="urn:microsoft.com/office/officeart/2005/8/layout/orgChart1"/>
    <dgm:cxn modelId="{F308D18E-C7EA-43F4-B605-C5592A15575D}" type="presParOf" srcId="{9181FE3B-3E56-4E70-82D2-FFED3FAC1430}" destId="{8D0D8B28-558D-417A-814E-DF886217D035}" srcOrd="1" destOrd="0" presId="urn:microsoft.com/office/officeart/2005/8/layout/orgChart1"/>
    <dgm:cxn modelId="{F8482C0C-8781-4BDE-935A-EBBF1EB6F152}" type="presParOf" srcId="{8D0D8B28-558D-417A-814E-DF886217D035}" destId="{080D5282-605E-4C12-AC92-468DCA96459C}" srcOrd="0" destOrd="0" presId="urn:microsoft.com/office/officeart/2005/8/layout/orgChart1"/>
    <dgm:cxn modelId="{F3554C35-89E8-4A19-9DDB-712984586F8F}" type="presParOf" srcId="{8D0D8B28-558D-417A-814E-DF886217D035}" destId="{93EB8696-7E54-4B1B-AF71-5978E5077C61}" srcOrd="1" destOrd="0" presId="urn:microsoft.com/office/officeart/2005/8/layout/orgChart1"/>
    <dgm:cxn modelId="{7B7888C6-3E44-457D-A4A2-9C6C75D0801D}" type="presParOf" srcId="{93EB8696-7E54-4B1B-AF71-5978E5077C61}" destId="{C731356F-46F8-404D-B2B6-04C6D125C4B7}" srcOrd="0" destOrd="0" presId="urn:microsoft.com/office/officeart/2005/8/layout/orgChart1"/>
    <dgm:cxn modelId="{D05DE33A-EB27-4F46-995D-3AFA8118D157}" type="presParOf" srcId="{C731356F-46F8-404D-B2B6-04C6D125C4B7}" destId="{7D774E18-1689-46FF-A00A-5FC783F7A5B0}" srcOrd="0" destOrd="0" presId="urn:microsoft.com/office/officeart/2005/8/layout/orgChart1"/>
    <dgm:cxn modelId="{AAA2251B-7F33-4D9B-A555-14F240F72DB9}" type="presParOf" srcId="{C731356F-46F8-404D-B2B6-04C6D125C4B7}" destId="{8CFC9FC6-09DC-4075-A66D-11A646908BB8}" srcOrd="1" destOrd="0" presId="urn:microsoft.com/office/officeart/2005/8/layout/orgChart1"/>
    <dgm:cxn modelId="{D499592C-21F0-4C1E-9B73-48E030753241}" type="presParOf" srcId="{93EB8696-7E54-4B1B-AF71-5978E5077C61}" destId="{01646A17-1EA5-42FA-952F-A688D32F62E7}" srcOrd="1" destOrd="0" presId="urn:microsoft.com/office/officeart/2005/8/layout/orgChart1"/>
    <dgm:cxn modelId="{BA839C79-F6E4-4A89-8187-5E4BEBDDB665}" type="presParOf" srcId="{93EB8696-7E54-4B1B-AF71-5978E5077C61}" destId="{A95307E8-E95E-4D37-9CDD-86AE8779395F}" srcOrd="2" destOrd="0" presId="urn:microsoft.com/office/officeart/2005/8/layout/orgChart1"/>
    <dgm:cxn modelId="{D57487E4-9610-497E-AD92-AB6DF05E734B}" type="presParOf" srcId="{8D0D8B28-558D-417A-814E-DF886217D035}" destId="{230B5DF4-D9B5-46AD-B009-383D84D15E62}" srcOrd="2" destOrd="0" presId="urn:microsoft.com/office/officeart/2005/8/layout/orgChart1"/>
    <dgm:cxn modelId="{1B8B9997-4C2F-4F08-9370-495275D1C6DD}" type="presParOf" srcId="{8D0D8B28-558D-417A-814E-DF886217D035}" destId="{BB06D380-D8A7-436F-A1F6-981C7CC5A3F8}" srcOrd="3" destOrd="0" presId="urn:microsoft.com/office/officeart/2005/8/layout/orgChart1"/>
    <dgm:cxn modelId="{4C9A8E27-9993-4F02-A43C-4EFE6363E4AF}" type="presParOf" srcId="{BB06D380-D8A7-436F-A1F6-981C7CC5A3F8}" destId="{5AEA70AF-EE90-4C50-BF97-5C437DCA2DA8}" srcOrd="0" destOrd="0" presId="urn:microsoft.com/office/officeart/2005/8/layout/orgChart1"/>
    <dgm:cxn modelId="{3CDEF7C4-8D46-472A-9DA2-83B5C745B661}" type="presParOf" srcId="{5AEA70AF-EE90-4C50-BF97-5C437DCA2DA8}" destId="{A8DAD580-92A3-462D-9FAA-2C9D1C4A3E4A}" srcOrd="0" destOrd="0" presId="urn:microsoft.com/office/officeart/2005/8/layout/orgChart1"/>
    <dgm:cxn modelId="{ABCFA9E6-5B63-4902-BC21-F5A0925397ED}" type="presParOf" srcId="{5AEA70AF-EE90-4C50-BF97-5C437DCA2DA8}" destId="{593730A7-E344-4B54-A90C-12686A91F4F3}" srcOrd="1" destOrd="0" presId="urn:microsoft.com/office/officeart/2005/8/layout/orgChart1"/>
    <dgm:cxn modelId="{2BCD9097-6473-4AAB-992E-62C6F0841F80}" type="presParOf" srcId="{BB06D380-D8A7-436F-A1F6-981C7CC5A3F8}" destId="{F925E2D0-762E-4656-9FF0-1299DD66EC5E}" srcOrd="1" destOrd="0" presId="urn:microsoft.com/office/officeart/2005/8/layout/orgChart1"/>
    <dgm:cxn modelId="{33FD0E37-5C46-411B-8CD9-D377D21DD044}" type="presParOf" srcId="{BB06D380-D8A7-436F-A1F6-981C7CC5A3F8}" destId="{FB93754E-069F-42C3-A4F1-8E3A92E16A33}" srcOrd="2" destOrd="0" presId="urn:microsoft.com/office/officeart/2005/8/layout/orgChart1"/>
    <dgm:cxn modelId="{39D7798C-AD0C-4268-B5C8-3B2B85C336C2}" type="presParOf" srcId="{8D0D8B28-558D-417A-814E-DF886217D035}" destId="{9869A12B-77D9-49E7-B40F-D919A62044A3}" srcOrd="4" destOrd="0" presId="urn:microsoft.com/office/officeart/2005/8/layout/orgChart1"/>
    <dgm:cxn modelId="{E49B5B24-8577-4A2D-9AE7-A6DC5DFCD09B}" type="presParOf" srcId="{8D0D8B28-558D-417A-814E-DF886217D035}" destId="{D2178430-FC6C-46FE-B149-B6124514CA5A}" srcOrd="5" destOrd="0" presId="urn:microsoft.com/office/officeart/2005/8/layout/orgChart1"/>
    <dgm:cxn modelId="{A37C6301-0B7F-4063-8379-9D5464E30096}" type="presParOf" srcId="{D2178430-FC6C-46FE-B149-B6124514CA5A}" destId="{802C0A8F-B4C0-4779-B8FF-83FD83EE1F69}" srcOrd="0" destOrd="0" presId="urn:microsoft.com/office/officeart/2005/8/layout/orgChart1"/>
    <dgm:cxn modelId="{5702432D-E3E4-410F-A7F7-2434F2E68AEF}" type="presParOf" srcId="{802C0A8F-B4C0-4779-B8FF-83FD83EE1F69}" destId="{4194A2E4-4EEA-4E4A-B5E5-D30F68D34D0A}" srcOrd="0" destOrd="0" presId="urn:microsoft.com/office/officeart/2005/8/layout/orgChart1"/>
    <dgm:cxn modelId="{E58D84EC-D0CC-4AB0-9033-A6D52174482A}" type="presParOf" srcId="{802C0A8F-B4C0-4779-B8FF-83FD83EE1F69}" destId="{F70A698A-1A82-4948-BCB6-0018AC7ABFCD}" srcOrd="1" destOrd="0" presId="urn:microsoft.com/office/officeart/2005/8/layout/orgChart1"/>
    <dgm:cxn modelId="{FF722E8E-4CC3-4117-9B34-07AE4626F145}" type="presParOf" srcId="{D2178430-FC6C-46FE-B149-B6124514CA5A}" destId="{64178102-3DEB-413E-BDFB-C8C9B28C0DC7}" srcOrd="1" destOrd="0" presId="urn:microsoft.com/office/officeart/2005/8/layout/orgChart1"/>
    <dgm:cxn modelId="{01B87CBE-1C9E-4640-A196-3ACA3E227B55}" type="presParOf" srcId="{D2178430-FC6C-46FE-B149-B6124514CA5A}" destId="{B3B88765-DD3F-4422-B1F1-60E81719C13E}" srcOrd="2" destOrd="0" presId="urn:microsoft.com/office/officeart/2005/8/layout/orgChart1"/>
    <dgm:cxn modelId="{EC4C273E-BE1D-4263-BCC1-E3D92E539801}" type="presParOf" srcId="{8D0D8B28-558D-417A-814E-DF886217D035}" destId="{899C9B46-19C8-4335-BC4A-4C4CE3FB30EB}" srcOrd="6" destOrd="0" presId="urn:microsoft.com/office/officeart/2005/8/layout/orgChart1"/>
    <dgm:cxn modelId="{E2229927-9416-456E-B5AC-D7FB71D61D7C}" type="presParOf" srcId="{8D0D8B28-558D-417A-814E-DF886217D035}" destId="{E847020E-B409-4842-A483-B788EA4A0278}" srcOrd="7" destOrd="0" presId="urn:microsoft.com/office/officeart/2005/8/layout/orgChart1"/>
    <dgm:cxn modelId="{E2471588-0367-4DAF-B82D-75DEE7935D71}" type="presParOf" srcId="{E847020E-B409-4842-A483-B788EA4A0278}" destId="{22F7AD99-B3E3-4510-B28A-62EF26D7BAE0}" srcOrd="0" destOrd="0" presId="urn:microsoft.com/office/officeart/2005/8/layout/orgChart1"/>
    <dgm:cxn modelId="{AE88DD81-9E18-4C21-87BF-92E8DB14AB9A}" type="presParOf" srcId="{22F7AD99-B3E3-4510-B28A-62EF26D7BAE0}" destId="{9E864DC6-4201-45EA-91BD-2ACCE78710E2}" srcOrd="0" destOrd="0" presId="urn:microsoft.com/office/officeart/2005/8/layout/orgChart1"/>
    <dgm:cxn modelId="{A25FABE4-7909-49FF-957F-0670CF9CFD9B}" type="presParOf" srcId="{22F7AD99-B3E3-4510-B28A-62EF26D7BAE0}" destId="{023E7A9C-67E2-48A8-97BA-891C4472CA14}" srcOrd="1" destOrd="0" presId="urn:microsoft.com/office/officeart/2005/8/layout/orgChart1"/>
    <dgm:cxn modelId="{00E8A40E-F112-4977-AB66-D6404F9090A2}" type="presParOf" srcId="{E847020E-B409-4842-A483-B788EA4A0278}" destId="{F791A483-E7A8-4730-82F4-272DA3329E2A}" srcOrd="1" destOrd="0" presId="urn:microsoft.com/office/officeart/2005/8/layout/orgChart1"/>
    <dgm:cxn modelId="{5E0B49DA-8EC7-4BE8-8AE2-3E755E132896}" type="presParOf" srcId="{E847020E-B409-4842-A483-B788EA4A0278}" destId="{FE045D5C-7F6E-4275-A9DC-DB2C8396AD47}" srcOrd="2" destOrd="0" presId="urn:microsoft.com/office/officeart/2005/8/layout/orgChart1"/>
    <dgm:cxn modelId="{19A0A89A-1919-4669-984A-E46645DFF7BD}" type="presParOf" srcId="{8D0D8B28-558D-417A-814E-DF886217D035}" destId="{0E781E27-2F3B-44FA-8FAE-19C61B25B0E3}" srcOrd="8" destOrd="0" presId="urn:microsoft.com/office/officeart/2005/8/layout/orgChart1"/>
    <dgm:cxn modelId="{EDCC1DFF-9E13-42E2-A2DB-B5158269E226}" type="presParOf" srcId="{8D0D8B28-558D-417A-814E-DF886217D035}" destId="{5490B096-D3F9-46C8-8C4C-F725B771AD5F}" srcOrd="9" destOrd="0" presId="urn:microsoft.com/office/officeart/2005/8/layout/orgChart1"/>
    <dgm:cxn modelId="{29FDDD99-64BB-41EE-AFFC-987D1B194F0A}" type="presParOf" srcId="{5490B096-D3F9-46C8-8C4C-F725B771AD5F}" destId="{359D0568-5DB7-4A4B-95D7-090C5D236A89}" srcOrd="0" destOrd="0" presId="urn:microsoft.com/office/officeart/2005/8/layout/orgChart1"/>
    <dgm:cxn modelId="{9818EF9B-511A-4900-BF5C-523A8F40E368}" type="presParOf" srcId="{359D0568-5DB7-4A4B-95D7-090C5D236A89}" destId="{A251F7A9-3F4E-4680-841A-032CE0AC1E91}" srcOrd="0" destOrd="0" presId="urn:microsoft.com/office/officeart/2005/8/layout/orgChart1"/>
    <dgm:cxn modelId="{F5B0F994-E256-410B-B0F4-32742FD22D09}" type="presParOf" srcId="{359D0568-5DB7-4A4B-95D7-090C5D236A89}" destId="{E2C2B5DE-8972-4EA3-8C1B-04694E1FC511}" srcOrd="1" destOrd="0" presId="urn:microsoft.com/office/officeart/2005/8/layout/orgChart1"/>
    <dgm:cxn modelId="{486914BC-6CF9-49E3-9C3C-90B0F47D27F2}" type="presParOf" srcId="{5490B096-D3F9-46C8-8C4C-F725B771AD5F}" destId="{F1F4CEBB-7D96-4EF9-96F5-CE45B9A12CA9}" srcOrd="1" destOrd="0" presId="urn:microsoft.com/office/officeart/2005/8/layout/orgChart1"/>
    <dgm:cxn modelId="{1B4C2172-4146-4F3E-9542-97AD2741655B}" type="presParOf" srcId="{5490B096-D3F9-46C8-8C4C-F725B771AD5F}" destId="{67869C3A-7045-4979-A831-B3757E14357B}" srcOrd="2" destOrd="0" presId="urn:microsoft.com/office/officeart/2005/8/layout/orgChart1"/>
    <dgm:cxn modelId="{5EA3124C-C188-440C-90F4-09B0B4274920}" type="presParOf" srcId="{9181FE3B-3E56-4E70-82D2-FFED3FAC1430}" destId="{FEC13650-090C-42B9-92F8-92DB80B6646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5546C9-C2D8-4931-9992-670378607BDA}"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82FEBAFF-6382-4720-80F5-193B169B0420}">
      <dgm:prSet phldrT="[Text]" custT="1"/>
      <dgm:spPr/>
      <dgm:t>
        <a:bodyPr/>
        <a:lstStyle/>
        <a:p>
          <a:r>
            <a:rPr lang="en-US" sz="1800" dirty="0"/>
            <a:t>Logical Operations</a:t>
          </a:r>
        </a:p>
      </dgm:t>
    </dgm:pt>
    <dgm:pt modelId="{67438C36-8DF3-4E26-8360-D4B32B80B80B}" type="parTrans" cxnId="{5939741E-694F-4206-9C58-C57659008227}">
      <dgm:prSet/>
      <dgm:spPr/>
      <dgm:t>
        <a:bodyPr/>
        <a:lstStyle/>
        <a:p>
          <a:endParaRPr lang="en-US" sz="1600"/>
        </a:p>
      </dgm:t>
    </dgm:pt>
    <dgm:pt modelId="{03B0917D-6857-4B4B-B52F-2FB7292DF851}" type="sibTrans" cxnId="{5939741E-694F-4206-9C58-C57659008227}">
      <dgm:prSet/>
      <dgm:spPr/>
      <dgm:t>
        <a:bodyPr/>
        <a:lstStyle/>
        <a:p>
          <a:endParaRPr lang="en-US" sz="1600"/>
        </a:p>
      </dgm:t>
    </dgm:pt>
    <dgm:pt modelId="{346422F4-92E2-4EDE-B962-72FAFEDFF964}">
      <dgm:prSet phldrT="[Text]" custT="1"/>
      <dgm:spPr/>
      <dgm:t>
        <a:bodyPr/>
        <a:lstStyle/>
        <a:p>
          <a:r>
            <a:rPr lang="en-US" sz="1800" dirty="0"/>
            <a:t>Negation (¬𝑝) </a:t>
          </a:r>
        </a:p>
      </dgm:t>
    </dgm:pt>
    <dgm:pt modelId="{B6D7D99C-29FB-41A0-A40F-47C70BB87027}" type="parTrans" cxnId="{45695BD2-9C20-47FE-BBDB-6AF110410D25}">
      <dgm:prSet/>
      <dgm:spPr/>
      <dgm:t>
        <a:bodyPr/>
        <a:lstStyle/>
        <a:p>
          <a:endParaRPr lang="en-US" sz="1100"/>
        </a:p>
      </dgm:t>
    </dgm:pt>
    <dgm:pt modelId="{3BEBD7C5-29C3-4C60-9FF3-BCB16AF437B9}" type="sibTrans" cxnId="{45695BD2-9C20-47FE-BBDB-6AF110410D25}">
      <dgm:prSet/>
      <dgm:spPr/>
      <dgm:t>
        <a:bodyPr/>
        <a:lstStyle/>
        <a:p>
          <a:endParaRPr lang="en-US" sz="1600"/>
        </a:p>
      </dgm:t>
    </dgm:pt>
    <dgm:pt modelId="{AA7C551E-55F6-44A4-B862-5FF1393402F3}">
      <dgm:prSet phldrT="[Text]" custT="1"/>
      <dgm:spPr>
        <a:blipFill>
          <a:blip xmlns:r="http://schemas.openxmlformats.org/officeDocument/2006/relationships" r:embed="rId1"/>
          <a:stretch>
            <a:fillRect l="-5521" r="-5521"/>
          </a:stretch>
        </a:blipFill>
      </dgm:spPr>
      <dgm:t>
        <a:bodyPr/>
        <a:lstStyle/>
        <a:p>
          <a:r>
            <a:rPr lang="en-US">
              <a:noFill/>
            </a:rPr>
            <a:t> </a:t>
          </a:r>
        </a:p>
      </dgm:t>
    </dgm:pt>
    <dgm:pt modelId="{B3334E02-2FB7-40B5-A155-0958A9E83BDE}" type="parTrans" cxnId="{ACB8806C-9B55-4346-8AE1-7932970358CC}">
      <dgm:prSet/>
      <dgm:spPr/>
      <dgm:t>
        <a:bodyPr/>
        <a:lstStyle/>
        <a:p>
          <a:endParaRPr lang="en-US" sz="1100"/>
        </a:p>
      </dgm:t>
    </dgm:pt>
    <dgm:pt modelId="{02DC5FFD-EB84-4448-9A71-B6E9D0053760}" type="sibTrans" cxnId="{ACB8806C-9B55-4346-8AE1-7932970358CC}">
      <dgm:prSet/>
      <dgm:spPr/>
      <dgm:t>
        <a:bodyPr/>
        <a:lstStyle/>
        <a:p>
          <a:endParaRPr lang="en-US" sz="1600"/>
        </a:p>
      </dgm:t>
    </dgm:pt>
    <dgm:pt modelId="{B60E60AA-05E3-45DD-A758-94C705741BDF}">
      <dgm:prSet phldrT="[Text]" custT="1"/>
      <dgm:spPr>
        <a:blipFill>
          <a:blip xmlns:r="http://schemas.openxmlformats.org/officeDocument/2006/relationships" r:embed="rId2"/>
          <a:stretch>
            <a:fillRect l="-3681" r="-3374"/>
          </a:stretch>
        </a:blipFill>
      </dgm:spPr>
      <dgm:t>
        <a:bodyPr/>
        <a:lstStyle/>
        <a:p>
          <a:r>
            <a:rPr lang="en-US">
              <a:noFill/>
            </a:rPr>
            <a:t> </a:t>
          </a:r>
        </a:p>
      </dgm:t>
    </dgm:pt>
    <dgm:pt modelId="{F00E562E-345D-4086-BDAC-FB5D42886CA6}" type="parTrans" cxnId="{AEAA457C-2269-4168-8F03-36CF6DA2DFB3}">
      <dgm:prSet/>
      <dgm:spPr/>
      <dgm:t>
        <a:bodyPr/>
        <a:lstStyle/>
        <a:p>
          <a:endParaRPr lang="en-US" sz="1100"/>
        </a:p>
      </dgm:t>
    </dgm:pt>
    <dgm:pt modelId="{9EBA8CA6-D1E9-4216-8061-313057C7A25E}" type="sibTrans" cxnId="{AEAA457C-2269-4168-8F03-36CF6DA2DFB3}">
      <dgm:prSet/>
      <dgm:spPr/>
      <dgm:t>
        <a:bodyPr/>
        <a:lstStyle/>
        <a:p>
          <a:endParaRPr lang="en-US" sz="1600"/>
        </a:p>
      </dgm:t>
    </dgm:pt>
    <dgm:pt modelId="{D76872DD-A862-450C-8260-8FE22CD6C029}">
      <dgm:prSet phldrT="[Text]" custT="1"/>
      <dgm:spPr>
        <a:blipFill>
          <a:blip xmlns:r="http://schemas.openxmlformats.org/officeDocument/2006/relationships" r:embed="rId3"/>
          <a:stretch>
            <a:fillRect l="-6135" r="-5828"/>
          </a:stretch>
        </a:blipFill>
      </dgm:spPr>
      <dgm:t>
        <a:bodyPr/>
        <a:lstStyle/>
        <a:p>
          <a:r>
            <a:rPr lang="en-US">
              <a:noFill/>
            </a:rPr>
            <a:t> </a:t>
          </a:r>
        </a:p>
      </dgm:t>
    </dgm:pt>
    <dgm:pt modelId="{26E8F97A-B979-4DD8-B1EE-DE1F9BEAD9FE}" type="parTrans" cxnId="{384AE773-2EF6-41F8-A358-1E180D1A6AEE}">
      <dgm:prSet/>
      <dgm:spPr/>
      <dgm:t>
        <a:bodyPr/>
        <a:lstStyle/>
        <a:p>
          <a:endParaRPr lang="en-US" sz="1100"/>
        </a:p>
      </dgm:t>
    </dgm:pt>
    <dgm:pt modelId="{D0EFF43D-47EA-4109-84E4-AA5D29EF3C91}" type="sibTrans" cxnId="{384AE773-2EF6-41F8-A358-1E180D1A6AEE}">
      <dgm:prSet/>
      <dgm:spPr/>
      <dgm:t>
        <a:bodyPr/>
        <a:lstStyle/>
        <a:p>
          <a:endParaRPr lang="en-US" sz="1600"/>
        </a:p>
      </dgm:t>
    </dgm:pt>
    <dgm:pt modelId="{E7E55505-9C8D-4FDE-9934-C8000847A1D1}">
      <dgm:prSet phldrT="[Text]" custT="1"/>
      <dgm:spPr>
        <a:blipFill>
          <a:blip xmlns:r="http://schemas.openxmlformats.org/officeDocument/2006/relationships" r:embed="rId4"/>
          <a:stretch>
            <a:fillRect l="-613" r="-307"/>
          </a:stretch>
        </a:blipFill>
      </dgm:spPr>
      <dgm:t>
        <a:bodyPr/>
        <a:lstStyle/>
        <a:p>
          <a:r>
            <a:rPr lang="en-US">
              <a:noFill/>
            </a:rPr>
            <a:t> </a:t>
          </a:r>
        </a:p>
      </dgm:t>
    </dgm:pt>
    <dgm:pt modelId="{140FE36A-B499-414D-B172-C55E25CE2BFA}" type="parTrans" cxnId="{EDFB948F-16BF-4F0D-94B8-32ED3A2B9105}">
      <dgm:prSet/>
      <dgm:spPr/>
      <dgm:t>
        <a:bodyPr/>
        <a:lstStyle/>
        <a:p>
          <a:endParaRPr lang="en-US" sz="1100"/>
        </a:p>
      </dgm:t>
    </dgm:pt>
    <dgm:pt modelId="{3FF46FF3-1420-4712-A194-64D37414DFA6}" type="sibTrans" cxnId="{EDFB948F-16BF-4F0D-94B8-32ED3A2B9105}">
      <dgm:prSet/>
      <dgm:spPr/>
      <dgm:t>
        <a:bodyPr/>
        <a:lstStyle/>
        <a:p>
          <a:endParaRPr lang="en-US" sz="1600"/>
        </a:p>
      </dgm:t>
    </dgm:pt>
    <dgm:pt modelId="{EB06A4E3-3243-4D70-8E78-EA21A992E3E9}" type="pres">
      <dgm:prSet presAssocID="{925546C9-C2D8-4931-9992-670378607BDA}" presName="hierChild1" presStyleCnt="0">
        <dgm:presLayoutVars>
          <dgm:orgChart val="1"/>
          <dgm:chPref val="1"/>
          <dgm:dir/>
          <dgm:animOne val="branch"/>
          <dgm:animLvl val="lvl"/>
          <dgm:resizeHandles/>
        </dgm:presLayoutVars>
      </dgm:prSet>
      <dgm:spPr/>
    </dgm:pt>
    <dgm:pt modelId="{9181FE3B-3E56-4E70-82D2-FFED3FAC1430}" type="pres">
      <dgm:prSet presAssocID="{82FEBAFF-6382-4720-80F5-193B169B0420}" presName="hierRoot1" presStyleCnt="0">
        <dgm:presLayoutVars>
          <dgm:hierBranch val="init"/>
        </dgm:presLayoutVars>
      </dgm:prSet>
      <dgm:spPr/>
    </dgm:pt>
    <dgm:pt modelId="{8CFBEAE1-C4A2-4602-831C-B8304AA891A8}" type="pres">
      <dgm:prSet presAssocID="{82FEBAFF-6382-4720-80F5-193B169B0420}" presName="rootComposite1" presStyleCnt="0"/>
      <dgm:spPr/>
    </dgm:pt>
    <dgm:pt modelId="{CFC78952-5EBE-435A-97AB-ECF649E2FDC0}" type="pres">
      <dgm:prSet presAssocID="{82FEBAFF-6382-4720-80F5-193B169B0420}" presName="rootText1" presStyleLbl="node0" presStyleIdx="0" presStyleCnt="1">
        <dgm:presLayoutVars>
          <dgm:chPref val="3"/>
        </dgm:presLayoutVars>
      </dgm:prSet>
      <dgm:spPr/>
    </dgm:pt>
    <dgm:pt modelId="{9BA23BE3-1139-4C1E-AFEB-97E1E479C7AD}" type="pres">
      <dgm:prSet presAssocID="{82FEBAFF-6382-4720-80F5-193B169B0420}" presName="rootConnector1" presStyleLbl="node1" presStyleIdx="0" presStyleCnt="0"/>
      <dgm:spPr/>
    </dgm:pt>
    <dgm:pt modelId="{8D0D8B28-558D-417A-814E-DF886217D035}" type="pres">
      <dgm:prSet presAssocID="{82FEBAFF-6382-4720-80F5-193B169B0420}" presName="hierChild2" presStyleCnt="0"/>
      <dgm:spPr/>
    </dgm:pt>
    <dgm:pt modelId="{080D5282-605E-4C12-AC92-468DCA96459C}" type="pres">
      <dgm:prSet presAssocID="{B6D7D99C-29FB-41A0-A40F-47C70BB87027}" presName="Name37" presStyleLbl="parChTrans1D2" presStyleIdx="0" presStyleCnt="5"/>
      <dgm:spPr/>
    </dgm:pt>
    <dgm:pt modelId="{93EB8696-7E54-4B1B-AF71-5978E5077C61}" type="pres">
      <dgm:prSet presAssocID="{346422F4-92E2-4EDE-B962-72FAFEDFF964}" presName="hierRoot2" presStyleCnt="0">
        <dgm:presLayoutVars>
          <dgm:hierBranch val="init"/>
        </dgm:presLayoutVars>
      </dgm:prSet>
      <dgm:spPr/>
    </dgm:pt>
    <dgm:pt modelId="{C731356F-46F8-404D-B2B6-04C6D125C4B7}" type="pres">
      <dgm:prSet presAssocID="{346422F4-92E2-4EDE-B962-72FAFEDFF964}" presName="rootComposite" presStyleCnt="0"/>
      <dgm:spPr/>
    </dgm:pt>
    <dgm:pt modelId="{7D774E18-1689-46FF-A00A-5FC783F7A5B0}" type="pres">
      <dgm:prSet presAssocID="{346422F4-92E2-4EDE-B962-72FAFEDFF964}" presName="rootText" presStyleLbl="node2" presStyleIdx="0" presStyleCnt="5">
        <dgm:presLayoutVars>
          <dgm:chPref val="3"/>
        </dgm:presLayoutVars>
      </dgm:prSet>
      <dgm:spPr/>
    </dgm:pt>
    <dgm:pt modelId="{8CFC9FC6-09DC-4075-A66D-11A646908BB8}" type="pres">
      <dgm:prSet presAssocID="{346422F4-92E2-4EDE-B962-72FAFEDFF964}" presName="rootConnector" presStyleLbl="node2" presStyleIdx="0" presStyleCnt="5"/>
      <dgm:spPr/>
    </dgm:pt>
    <dgm:pt modelId="{01646A17-1EA5-42FA-952F-A688D32F62E7}" type="pres">
      <dgm:prSet presAssocID="{346422F4-92E2-4EDE-B962-72FAFEDFF964}" presName="hierChild4" presStyleCnt="0"/>
      <dgm:spPr/>
    </dgm:pt>
    <dgm:pt modelId="{A95307E8-E95E-4D37-9CDD-86AE8779395F}" type="pres">
      <dgm:prSet presAssocID="{346422F4-92E2-4EDE-B962-72FAFEDFF964}" presName="hierChild5" presStyleCnt="0"/>
      <dgm:spPr/>
    </dgm:pt>
    <dgm:pt modelId="{230B5DF4-D9B5-46AD-B009-383D84D15E62}" type="pres">
      <dgm:prSet presAssocID="{B3334E02-2FB7-40B5-A155-0958A9E83BDE}" presName="Name37" presStyleLbl="parChTrans1D2" presStyleIdx="1" presStyleCnt="5"/>
      <dgm:spPr/>
    </dgm:pt>
    <dgm:pt modelId="{BB06D380-D8A7-436F-A1F6-981C7CC5A3F8}" type="pres">
      <dgm:prSet presAssocID="{AA7C551E-55F6-44A4-B862-5FF1393402F3}" presName="hierRoot2" presStyleCnt="0">
        <dgm:presLayoutVars>
          <dgm:hierBranch val="init"/>
        </dgm:presLayoutVars>
      </dgm:prSet>
      <dgm:spPr/>
    </dgm:pt>
    <dgm:pt modelId="{5AEA70AF-EE90-4C50-BF97-5C437DCA2DA8}" type="pres">
      <dgm:prSet presAssocID="{AA7C551E-55F6-44A4-B862-5FF1393402F3}" presName="rootComposite" presStyleCnt="0"/>
      <dgm:spPr/>
    </dgm:pt>
    <dgm:pt modelId="{A8DAD580-92A3-462D-9FAA-2C9D1C4A3E4A}" type="pres">
      <dgm:prSet presAssocID="{AA7C551E-55F6-44A4-B862-5FF1393402F3}" presName="rootText" presStyleLbl="node2" presStyleIdx="1" presStyleCnt="5">
        <dgm:presLayoutVars>
          <dgm:chPref val="3"/>
        </dgm:presLayoutVars>
      </dgm:prSet>
      <dgm:spPr/>
    </dgm:pt>
    <dgm:pt modelId="{593730A7-E344-4B54-A90C-12686A91F4F3}" type="pres">
      <dgm:prSet presAssocID="{AA7C551E-55F6-44A4-B862-5FF1393402F3}" presName="rootConnector" presStyleLbl="node2" presStyleIdx="1" presStyleCnt="5"/>
      <dgm:spPr/>
    </dgm:pt>
    <dgm:pt modelId="{F925E2D0-762E-4656-9FF0-1299DD66EC5E}" type="pres">
      <dgm:prSet presAssocID="{AA7C551E-55F6-44A4-B862-5FF1393402F3}" presName="hierChild4" presStyleCnt="0"/>
      <dgm:spPr/>
    </dgm:pt>
    <dgm:pt modelId="{FB93754E-069F-42C3-A4F1-8E3A92E16A33}" type="pres">
      <dgm:prSet presAssocID="{AA7C551E-55F6-44A4-B862-5FF1393402F3}" presName="hierChild5" presStyleCnt="0"/>
      <dgm:spPr/>
    </dgm:pt>
    <dgm:pt modelId="{9869A12B-77D9-49E7-B40F-D919A62044A3}" type="pres">
      <dgm:prSet presAssocID="{F00E562E-345D-4086-BDAC-FB5D42886CA6}" presName="Name37" presStyleLbl="parChTrans1D2" presStyleIdx="2" presStyleCnt="5"/>
      <dgm:spPr/>
    </dgm:pt>
    <dgm:pt modelId="{D2178430-FC6C-46FE-B149-B6124514CA5A}" type="pres">
      <dgm:prSet presAssocID="{B60E60AA-05E3-45DD-A758-94C705741BDF}" presName="hierRoot2" presStyleCnt="0">
        <dgm:presLayoutVars>
          <dgm:hierBranch val="init"/>
        </dgm:presLayoutVars>
      </dgm:prSet>
      <dgm:spPr/>
    </dgm:pt>
    <dgm:pt modelId="{802C0A8F-B4C0-4779-B8FF-83FD83EE1F69}" type="pres">
      <dgm:prSet presAssocID="{B60E60AA-05E3-45DD-A758-94C705741BDF}" presName="rootComposite" presStyleCnt="0"/>
      <dgm:spPr/>
    </dgm:pt>
    <dgm:pt modelId="{4194A2E4-4EEA-4E4A-B5E5-D30F68D34D0A}" type="pres">
      <dgm:prSet presAssocID="{B60E60AA-05E3-45DD-A758-94C705741BDF}" presName="rootText" presStyleLbl="node2" presStyleIdx="2" presStyleCnt="5">
        <dgm:presLayoutVars>
          <dgm:chPref val="3"/>
        </dgm:presLayoutVars>
      </dgm:prSet>
      <dgm:spPr/>
    </dgm:pt>
    <dgm:pt modelId="{F70A698A-1A82-4948-BCB6-0018AC7ABFCD}" type="pres">
      <dgm:prSet presAssocID="{B60E60AA-05E3-45DD-A758-94C705741BDF}" presName="rootConnector" presStyleLbl="node2" presStyleIdx="2" presStyleCnt="5"/>
      <dgm:spPr/>
    </dgm:pt>
    <dgm:pt modelId="{64178102-3DEB-413E-BDFB-C8C9B28C0DC7}" type="pres">
      <dgm:prSet presAssocID="{B60E60AA-05E3-45DD-A758-94C705741BDF}" presName="hierChild4" presStyleCnt="0"/>
      <dgm:spPr/>
    </dgm:pt>
    <dgm:pt modelId="{B3B88765-DD3F-4422-B1F1-60E81719C13E}" type="pres">
      <dgm:prSet presAssocID="{B60E60AA-05E3-45DD-A758-94C705741BDF}" presName="hierChild5" presStyleCnt="0"/>
      <dgm:spPr/>
    </dgm:pt>
    <dgm:pt modelId="{899C9B46-19C8-4335-BC4A-4C4CE3FB30EB}" type="pres">
      <dgm:prSet presAssocID="{140FE36A-B499-414D-B172-C55E25CE2BFA}" presName="Name37" presStyleLbl="parChTrans1D2" presStyleIdx="3" presStyleCnt="5"/>
      <dgm:spPr/>
    </dgm:pt>
    <dgm:pt modelId="{E847020E-B409-4842-A483-B788EA4A0278}" type="pres">
      <dgm:prSet presAssocID="{E7E55505-9C8D-4FDE-9934-C8000847A1D1}" presName="hierRoot2" presStyleCnt="0">
        <dgm:presLayoutVars>
          <dgm:hierBranch val="init"/>
        </dgm:presLayoutVars>
      </dgm:prSet>
      <dgm:spPr/>
    </dgm:pt>
    <dgm:pt modelId="{22F7AD99-B3E3-4510-B28A-62EF26D7BAE0}" type="pres">
      <dgm:prSet presAssocID="{E7E55505-9C8D-4FDE-9934-C8000847A1D1}" presName="rootComposite" presStyleCnt="0"/>
      <dgm:spPr/>
    </dgm:pt>
    <dgm:pt modelId="{9E864DC6-4201-45EA-91BD-2ACCE78710E2}" type="pres">
      <dgm:prSet presAssocID="{E7E55505-9C8D-4FDE-9934-C8000847A1D1}" presName="rootText" presStyleLbl="node2" presStyleIdx="3" presStyleCnt="5">
        <dgm:presLayoutVars>
          <dgm:chPref val="3"/>
        </dgm:presLayoutVars>
      </dgm:prSet>
      <dgm:spPr/>
    </dgm:pt>
    <dgm:pt modelId="{023E7A9C-67E2-48A8-97BA-891C4472CA14}" type="pres">
      <dgm:prSet presAssocID="{E7E55505-9C8D-4FDE-9934-C8000847A1D1}" presName="rootConnector" presStyleLbl="node2" presStyleIdx="3" presStyleCnt="5"/>
      <dgm:spPr/>
    </dgm:pt>
    <dgm:pt modelId="{F791A483-E7A8-4730-82F4-272DA3329E2A}" type="pres">
      <dgm:prSet presAssocID="{E7E55505-9C8D-4FDE-9934-C8000847A1D1}" presName="hierChild4" presStyleCnt="0"/>
      <dgm:spPr/>
    </dgm:pt>
    <dgm:pt modelId="{FE045D5C-7F6E-4275-A9DC-DB2C8396AD47}" type="pres">
      <dgm:prSet presAssocID="{E7E55505-9C8D-4FDE-9934-C8000847A1D1}" presName="hierChild5" presStyleCnt="0"/>
      <dgm:spPr/>
    </dgm:pt>
    <dgm:pt modelId="{0E781E27-2F3B-44FA-8FAE-19C61B25B0E3}" type="pres">
      <dgm:prSet presAssocID="{26E8F97A-B979-4DD8-B1EE-DE1F9BEAD9FE}" presName="Name37" presStyleLbl="parChTrans1D2" presStyleIdx="4" presStyleCnt="5"/>
      <dgm:spPr/>
    </dgm:pt>
    <dgm:pt modelId="{5490B096-D3F9-46C8-8C4C-F725B771AD5F}" type="pres">
      <dgm:prSet presAssocID="{D76872DD-A862-450C-8260-8FE22CD6C029}" presName="hierRoot2" presStyleCnt="0">
        <dgm:presLayoutVars>
          <dgm:hierBranch val="init"/>
        </dgm:presLayoutVars>
      </dgm:prSet>
      <dgm:spPr/>
    </dgm:pt>
    <dgm:pt modelId="{359D0568-5DB7-4A4B-95D7-090C5D236A89}" type="pres">
      <dgm:prSet presAssocID="{D76872DD-A862-450C-8260-8FE22CD6C029}" presName="rootComposite" presStyleCnt="0"/>
      <dgm:spPr/>
    </dgm:pt>
    <dgm:pt modelId="{A251F7A9-3F4E-4680-841A-032CE0AC1E91}" type="pres">
      <dgm:prSet presAssocID="{D76872DD-A862-450C-8260-8FE22CD6C029}" presName="rootText" presStyleLbl="node2" presStyleIdx="4" presStyleCnt="5">
        <dgm:presLayoutVars>
          <dgm:chPref val="3"/>
        </dgm:presLayoutVars>
      </dgm:prSet>
      <dgm:spPr/>
    </dgm:pt>
    <dgm:pt modelId="{E2C2B5DE-8972-4EA3-8C1B-04694E1FC511}" type="pres">
      <dgm:prSet presAssocID="{D76872DD-A862-450C-8260-8FE22CD6C029}" presName="rootConnector" presStyleLbl="node2" presStyleIdx="4" presStyleCnt="5"/>
      <dgm:spPr/>
    </dgm:pt>
    <dgm:pt modelId="{F1F4CEBB-7D96-4EF9-96F5-CE45B9A12CA9}" type="pres">
      <dgm:prSet presAssocID="{D76872DD-A862-450C-8260-8FE22CD6C029}" presName="hierChild4" presStyleCnt="0"/>
      <dgm:spPr/>
    </dgm:pt>
    <dgm:pt modelId="{67869C3A-7045-4979-A831-B3757E14357B}" type="pres">
      <dgm:prSet presAssocID="{D76872DD-A862-450C-8260-8FE22CD6C029}" presName="hierChild5" presStyleCnt="0"/>
      <dgm:spPr/>
    </dgm:pt>
    <dgm:pt modelId="{FEC13650-090C-42B9-92F8-92DB80B6646C}" type="pres">
      <dgm:prSet presAssocID="{82FEBAFF-6382-4720-80F5-193B169B0420}" presName="hierChild3" presStyleCnt="0"/>
      <dgm:spPr/>
    </dgm:pt>
  </dgm:ptLst>
  <dgm:cxnLst>
    <dgm:cxn modelId="{A2AEF509-B7BC-4A4A-B399-99225CCEE9B2}" type="presOf" srcId="{E7E55505-9C8D-4FDE-9934-C8000847A1D1}" destId="{9E864DC6-4201-45EA-91BD-2ACCE78710E2}" srcOrd="0" destOrd="0" presId="urn:microsoft.com/office/officeart/2005/8/layout/orgChart1"/>
    <dgm:cxn modelId="{F1052E0F-B28C-4630-A97B-7F597A2BA04D}" type="presOf" srcId="{B60E60AA-05E3-45DD-A758-94C705741BDF}" destId="{F70A698A-1A82-4948-BCB6-0018AC7ABFCD}" srcOrd="1" destOrd="0" presId="urn:microsoft.com/office/officeart/2005/8/layout/orgChart1"/>
    <dgm:cxn modelId="{5939741E-694F-4206-9C58-C57659008227}" srcId="{925546C9-C2D8-4931-9992-670378607BDA}" destId="{82FEBAFF-6382-4720-80F5-193B169B0420}" srcOrd="0" destOrd="0" parTransId="{67438C36-8DF3-4E26-8360-D4B32B80B80B}" sibTransId="{03B0917D-6857-4B4B-B52F-2FB7292DF851}"/>
    <dgm:cxn modelId="{F0F13141-416B-4CFA-88F5-512A6DD88D37}" type="presOf" srcId="{AA7C551E-55F6-44A4-B862-5FF1393402F3}" destId="{A8DAD580-92A3-462D-9FAA-2C9D1C4A3E4A}" srcOrd="0" destOrd="0" presId="urn:microsoft.com/office/officeart/2005/8/layout/orgChart1"/>
    <dgm:cxn modelId="{1DEF7342-8F2F-4939-B691-1B0CD04CCE7C}" type="presOf" srcId="{B6D7D99C-29FB-41A0-A40F-47C70BB87027}" destId="{080D5282-605E-4C12-AC92-468DCA96459C}" srcOrd="0" destOrd="0" presId="urn:microsoft.com/office/officeart/2005/8/layout/orgChart1"/>
    <dgm:cxn modelId="{F3377148-49E5-42F2-9FD8-167A12514CCB}" type="presOf" srcId="{B3334E02-2FB7-40B5-A155-0958A9E83BDE}" destId="{230B5DF4-D9B5-46AD-B009-383D84D15E62}" srcOrd="0" destOrd="0" presId="urn:microsoft.com/office/officeart/2005/8/layout/orgChart1"/>
    <dgm:cxn modelId="{ACB8806C-9B55-4346-8AE1-7932970358CC}" srcId="{82FEBAFF-6382-4720-80F5-193B169B0420}" destId="{AA7C551E-55F6-44A4-B862-5FF1393402F3}" srcOrd="1" destOrd="0" parTransId="{B3334E02-2FB7-40B5-A155-0958A9E83BDE}" sibTransId="{02DC5FFD-EB84-4448-9A71-B6E9D0053760}"/>
    <dgm:cxn modelId="{8A9D5E53-D4DD-4A97-9CDC-E78444D6192B}" type="presOf" srcId="{140FE36A-B499-414D-B172-C55E25CE2BFA}" destId="{899C9B46-19C8-4335-BC4A-4C4CE3FB30EB}" srcOrd="0" destOrd="0" presId="urn:microsoft.com/office/officeart/2005/8/layout/orgChart1"/>
    <dgm:cxn modelId="{384AE773-2EF6-41F8-A358-1E180D1A6AEE}" srcId="{82FEBAFF-6382-4720-80F5-193B169B0420}" destId="{D76872DD-A862-450C-8260-8FE22CD6C029}" srcOrd="4" destOrd="0" parTransId="{26E8F97A-B979-4DD8-B1EE-DE1F9BEAD9FE}" sibTransId="{D0EFF43D-47EA-4109-84E4-AA5D29EF3C91}"/>
    <dgm:cxn modelId="{AEAA457C-2269-4168-8F03-36CF6DA2DFB3}" srcId="{82FEBAFF-6382-4720-80F5-193B169B0420}" destId="{B60E60AA-05E3-45DD-A758-94C705741BDF}" srcOrd="2" destOrd="0" parTransId="{F00E562E-345D-4086-BDAC-FB5D42886CA6}" sibTransId="{9EBA8CA6-D1E9-4216-8061-313057C7A25E}"/>
    <dgm:cxn modelId="{A436837E-225B-45AC-A426-AD0759781529}" type="presOf" srcId="{F00E562E-345D-4086-BDAC-FB5D42886CA6}" destId="{9869A12B-77D9-49E7-B40F-D919A62044A3}" srcOrd="0" destOrd="0" presId="urn:microsoft.com/office/officeart/2005/8/layout/orgChart1"/>
    <dgm:cxn modelId="{EDFB948F-16BF-4F0D-94B8-32ED3A2B9105}" srcId="{82FEBAFF-6382-4720-80F5-193B169B0420}" destId="{E7E55505-9C8D-4FDE-9934-C8000847A1D1}" srcOrd="3" destOrd="0" parTransId="{140FE36A-B499-414D-B172-C55E25CE2BFA}" sibTransId="{3FF46FF3-1420-4712-A194-64D37414DFA6}"/>
    <dgm:cxn modelId="{9805C89B-9BB8-4DEC-BFDB-94B9BAC0C631}" type="presOf" srcId="{26E8F97A-B979-4DD8-B1EE-DE1F9BEAD9FE}" destId="{0E781E27-2F3B-44FA-8FAE-19C61B25B0E3}" srcOrd="0" destOrd="0" presId="urn:microsoft.com/office/officeart/2005/8/layout/orgChart1"/>
    <dgm:cxn modelId="{1D5BE8A9-2F8C-48F0-8133-2E1729661870}" type="presOf" srcId="{82FEBAFF-6382-4720-80F5-193B169B0420}" destId="{9BA23BE3-1139-4C1E-AFEB-97E1E479C7AD}" srcOrd="1" destOrd="0" presId="urn:microsoft.com/office/officeart/2005/8/layout/orgChart1"/>
    <dgm:cxn modelId="{499751AB-EDDD-441B-9550-F0C8A346A153}" type="presOf" srcId="{D76872DD-A862-450C-8260-8FE22CD6C029}" destId="{A251F7A9-3F4E-4680-841A-032CE0AC1E91}" srcOrd="0" destOrd="0" presId="urn:microsoft.com/office/officeart/2005/8/layout/orgChart1"/>
    <dgm:cxn modelId="{F92BB7B4-0CE1-4C9B-B905-9222B944D111}" type="presOf" srcId="{925546C9-C2D8-4931-9992-670378607BDA}" destId="{EB06A4E3-3243-4D70-8E78-EA21A992E3E9}" srcOrd="0" destOrd="0" presId="urn:microsoft.com/office/officeart/2005/8/layout/orgChart1"/>
    <dgm:cxn modelId="{64B232BE-2B33-4D2C-B6F3-F83D72070B8F}" type="presOf" srcId="{B60E60AA-05E3-45DD-A758-94C705741BDF}" destId="{4194A2E4-4EEA-4E4A-B5E5-D30F68D34D0A}" srcOrd="0" destOrd="0" presId="urn:microsoft.com/office/officeart/2005/8/layout/orgChart1"/>
    <dgm:cxn modelId="{DB7FE6CD-58FA-4ED2-8919-9551E7585388}" type="presOf" srcId="{82FEBAFF-6382-4720-80F5-193B169B0420}" destId="{CFC78952-5EBE-435A-97AB-ECF649E2FDC0}" srcOrd="0" destOrd="0" presId="urn:microsoft.com/office/officeart/2005/8/layout/orgChart1"/>
    <dgm:cxn modelId="{CFC742CF-DB2E-4D78-811A-795DDE081916}" type="presOf" srcId="{AA7C551E-55F6-44A4-B862-5FF1393402F3}" destId="{593730A7-E344-4B54-A90C-12686A91F4F3}" srcOrd="1" destOrd="0" presId="urn:microsoft.com/office/officeart/2005/8/layout/orgChart1"/>
    <dgm:cxn modelId="{45695BD2-9C20-47FE-BBDB-6AF110410D25}" srcId="{82FEBAFF-6382-4720-80F5-193B169B0420}" destId="{346422F4-92E2-4EDE-B962-72FAFEDFF964}" srcOrd="0" destOrd="0" parTransId="{B6D7D99C-29FB-41A0-A40F-47C70BB87027}" sibTransId="{3BEBD7C5-29C3-4C60-9FF3-BCB16AF437B9}"/>
    <dgm:cxn modelId="{2E1EEED9-9870-4003-B5F8-E5AA3B74CEB7}" type="presOf" srcId="{E7E55505-9C8D-4FDE-9934-C8000847A1D1}" destId="{023E7A9C-67E2-48A8-97BA-891C4472CA14}" srcOrd="1" destOrd="0" presId="urn:microsoft.com/office/officeart/2005/8/layout/orgChart1"/>
    <dgm:cxn modelId="{716717E7-E6DA-4B79-96C8-02319FEA62F6}" type="presOf" srcId="{346422F4-92E2-4EDE-B962-72FAFEDFF964}" destId="{7D774E18-1689-46FF-A00A-5FC783F7A5B0}" srcOrd="0" destOrd="0" presId="urn:microsoft.com/office/officeart/2005/8/layout/orgChart1"/>
    <dgm:cxn modelId="{E967AFEE-877D-448D-9935-92507720DFAB}" type="presOf" srcId="{D76872DD-A862-450C-8260-8FE22CD6C029}" destId="{E2C2B5DE-8972-4EA3-8C1B-04694E1FC511}" srcOrd="1" destOrd="0" presId="urn:microsoft.com/office/officeart/2005/8/layout/orgChart1"/>
    <dgm:cxn modelId="{5F4644FC-781C-4E94-98F2-896645F84A90}" type="presOf" srcId="{346422F4-92E2-4EDE-B962-72FAFEDFF964}" destId="{8CFC9FC6-09DC-4075-A66D-11A646908BB8}" srcOrd="1" destOrd="0" presId="urn:microsoft.com/office/officeart/2005/8/layout/orgChart1"/>
    <dgm:cxn modelId="{6F25556C-420A-4301-B9EF-7A402C98E8E9}" type="presParOf" srcId="{EB06A4E3-3243-4D70-8E78-EA21A992E3E9}" destId="{9181FE3B-3E56-4E70-82D2-FFED3FAC1430}" srcOrd="0" destOrd="0" presId="urn:microsoft.com/office/officeart/2005/8/layout/orgChart1"/>
    <dgm:cxn modelId="{414DFD18-7909-497D-A536-79218B6E3719}" type="presParOf" srcId="{9181FE3B-3E56-4E70-82D2-FFED3FAC1430}" destId="{8CFBEAE1-C4A2-4602-831C-B8304AA891A8}" srcOrd="0" destOrd="0" presId="urn:microsoft.com/office/officeart/2005/8/layout/orgChart1"/>
    <dgm:cxn modelId="{26676525-010E-4339-BADB-EB537897C091}" type="presParOf" srcId="{8CFBEAE1-C4A2-4602-831C-B8304AA891A8}" destId="{CFC78952-5EBE-435A-97AB-ECF649E2FDC0}" srcOrd="0" destOrd="0" presId="urn:microsoft.com/office/officeart/2005/8/layout/orgChart1"/>
    <dgm:cxn modelId="{30CE3B9F-91A6-4AE2-A5BA-72A4C1BCC77C}" type="presParOf" srcId="{8CFBEAE1-C4A2-4602-831C-B8304AA891A8}" destId="{9BA23BE3-1139-4C1E-AFEB-97E1E479C7AD}" srcOrd="1" destOrd="0" presId="urn:microsoft.com/office/officeart/2005/8/layout/orgChart1"/>
    <dgm:cxn modelId="{F308D18E-C7EA-43F4-B605-C5592A15575D}" type="presParOf" srcId="{9181FE3B-3E56-4E70-82D2-FFED3FAC1430}" destId="{8D0D8B28-558D-417A-814E-DF886217D035}" srcOrd="1" destOrd="0" presId="urn:microsoft.com/office/officeart/2005/8/layout/orgChart1"/>
    <dgm:cxn modelId="{F8482C0C-8781-4BDE-935A-EBBF1EB6F152}" type="presParOf" srcId="{8D0D8B28-558D-417A-814E-DF886217D035}" destId="{080D5282-605E-4C12-AC92-468DCA96459C}" srcOrd="0" destOrd="0" presId="urn:microsoft.com/office/officeart/2005/8/layout/orgChart1"/>
    <dgm:cxn modelId="{F3554C35-89E8-4A19-9DDB-712984586F8F}" type="presParOf" srcId="{8D0D8B28-558D-417A-814E-DF886217D035}" destId="{93EB8696-7E54-4B1B-AF71-5978E5077C61}" srcOrd="1" destOrd="0" presId="urn:microsoft.com/office/officeart/2005/8/layout/orgChart1"/>
    <dgm:cxn modelId="{7B7888C6-3E44-457D-A4A2-9C6C75D0801D}" type="presParOf" srcId="{93EB8696-7E54-4B1B-AF71-5978E5077C61}" destId="{C731356F-46F8-404D-B2B6-04C6D125C4B7}" srcOrd="0" destOrd="0" presId="urn:microsoft.com/office/officeart/2005/8/layout/orgChart1"/>
    <dgm:cxn modelId="{D05DE33A-EB27-4F46-995D-3AFA8118D157}" type="presParOf" srcId="{C731356F-46F8-404D-B2B6-04C6D125C4B7}" destId="{7D774E18-1689-46FF-A00A-5FC783F7A5B0}" srcOrd="0" destOrd="0" presId="urn:microsoft.com/office/officeart/2005/8/layout/orgChart1"/>
    <dgm:cxn modelId="{AAA2251B-7F33-4D9B-A555-14F240F72DB9}" type="presParOf" srcId="{C731356F-46F8-404D-B2B6-04C6D125C4B7}" destId="{8CFC9FC6-09DC-4075-A66D-11A646908BB8}" srcOrd="1" destOrd="0" presId="urn:microsoft.com/office/officeart/2005/8/layout/orgChart1"/>
    <dgm:cxn modelId="{D499592C-21F0-4C1E-9B73-48E030753241}" type="presParOf" srcId="{93EB8696-7E54-4B1B-AF71-5978E5077C61}" destId="{01646A17-1EA5-42FA-952F-A688D32F62E7}" srcOrd="1" destOrd="0" presId="urn:microsoft.com/office/officeart/2005/8/layout/orgChart1"/>
    <dgm:cxn modelId="{BA839C79-F6E4-4A89-8187-5E4BEBDDB665}" type="presParOf" srcId="{93EB8696-7E54-4B1B-AF71-5978E5077C61}" destId="{A95307E8-E95E-4D37-9CDD-86AE8779395F}" srcOrd="2" destOrd="0" presId="urn:microsoft.com/office/officeart/2005/8/layout/orgChart1"/>
    <dgm:cxn modelId="{D57487E4-9610-497E-AD92-AB6DF05E734B}" type="presParOf" srcId="{8D0D8B28-558D-417A-814E-DF886217D035}" destId="{230B5DF4-D9B5-46AD-B009-383D84D15E62}" srcOrd="2" destOrd="0" presId="urn:microsoft.com/office/officeart/2005/8/layout/orgChart1"/>
    <dgm:cxn modelId="{1B8B9997-4C2F-4F08-9370-495275D1C6DD}" type="presParOf" srcId="{8D0D8B28-558D-417A-814E-DF886217D035}" destId="{BB06D380-D8A7-436F-A1F6-981C7CC5A3F8}" srcOrd="3" destOrd="0" presId="urn:microsoft.com/office/officeart/2005/8/layout/orgChart1"/>
    <dgm:cxn modelId="{4C9A8E27-9993-4F02-A43C-4EFE6363E4AF}" type="presParOf" srcId="{BB06D380-D8A7-436F-A1F6-981C7CC5A3F8}" destId="{5AEA70AF-EE90-4C50-BF97-5C437DCA2DA8}" srcOrd="0" destOrd="0" presId="urn:microsoft.com/office/officeart/2005/8/layout/orgChart1"/>
    <dgm:cxn modelId="{3CDEF7C4-8D46-472A-9DA2-83B5C745B661}" type="presParOf" srcId="{5AEA70AF-EE90-4C50-BF97-5C437DCA2DA8}" destId="{A8DAD580-92A3-462D-9FAA-2C9D1C4A3E4A}" srcOrd="0" destOrd="0" presId="urn:microsoft.com/office/officeart/2005/8/layout/orgChart1"/>
    <dgm:cxn modelId="{ABCFA9E6-5B63-4902-BC21-F5A0925397ED}" type="presParOf" srcId="{5AEA70AF-EE90-4C50-BF97-5C437DCA2DA8}" destId="{593730A7-E344-4B54-A90C-12686A91F4F3}" srcOrd="1" destOrd="0" presId="urn:microsoft.com/office/officeart/2005/8/layout/orgChart1"/>
    <dgm:cxn modelId="{2BCD9097-6473-4AAB-992E-62C6F0841F80}" type="presParOf" srcId="{BB06D380-D8A7-436F-A1F6-981C7CC5A3F8}" destId="{F925E2D0-762E-4656-9FF0-1299DD66EC5E}" srcOrd="1" destOrd="0" presId="urn:microsoft.com/office/officeart/2005/8/layout/orgChart1"/>
    <dgm:cxn modelId="{33FD0E37-5C46-411B-8CD9-D377D21DD044}" type="presParOf" srcId="{BB06D380-D8A7-436F-A1F6-981C7CC5A3F8}" destId="{FB93754E-069F-42C3-A4F1-8E3A92E16A33}" srcOrd="2" destOrd="0" presId="urn:microsoft.com/office/officeart/2005/8/layout/orgChart1"/>
    <dgm:cxn modelId="{39D7798C-AD0C-4268-B5C8-3B2B85C336C2}" type="presParOf" srcId="{8D0D8B28-558D-417A-814E-DF886217D035}" destId="{9869A12B-77D9-49E7-B40F-D919A62044A3}" srcOrd="4" destOrd="0" presId="urn:microsoft.com/office/officeart/2005/8/layout/orgChart1"/>
    <dgm:cxn modelId="{E49B5B24-8577-4A2D-9AE7-A6DC5DFCD09B}" type="presParOf" srcId="{8D0D8B28-558D-417A-814E-DF886217D035}" destId="{D2178430-FC6C-46FE-B149-B6124514CA5A}" srcOrd="5" destOrd="0" presId="urn:microsoft.com/office/officeart/2005/8/layout/orgChart1"/>
    <dgm:cxn modelId="{A37C6301-0B7F-4063-8379-9D5464E30096}" type="presParOf" srcId="{D2178430-FC6C-46FE-B149-B6124514CA5A}" destId="{802C0A8F-B4C0-4779-B8FF-83FD83EE1F69}" srcOrd="0" destOrd="0" presId="urn:microsoft.com/office/officeart/2005/8/layout/orgChart1"/>
    <dgm:cxn modelId="{5702432D-E3E4-410F-A7F7-2434F2E68AEF}" type="presParOf" srcId="{802C0A8F-B4C0-4779-B8FF-83FD83EE1F69}" destId="{4194A2E4-4EEA-4E4A-B5E5-D30F68D34D0A}" srcOrd="0" destOrd="0" presId="urn:microsoft.com/office/officeart/2005/8/layout/orgChart1"/>
    <dgm:cxn modelId="{E58D84EC-D0CC-4AB0-9033-A6D52174482A}" type="presParOf" srcId="{802C0A8F-B4C0-4779-B8FF-83FD83EE1F69}" destId="{F70A698A-1A82-4948-BCB6-0018AC7ABFCD}" srcOrd="1" destOrd="0" presId="urn:microsoft.com/office/officeart/2005/8/layout/orgChart1"/>
    <dgm:cxn modelId="{FF722E8E-4CC3-4117-9B34-07AE4626F145}" type="presParOf" srcId="{D2178430-FC6C-46FE-B149-B6124514CA5A}" destId="{64178102-3DEB-413E-BDFB-C8C9B28C0DC7}" srcOrd="1" destOrd="0" presId="urn:microsoft.com/office/officeart/2005/8/layout/orgChart1"/>
    <dgm:cxn modelId="{01B87CBE-1C9E-4640-A196-3ACA3E227B55}" type="presParOf" srcId="{D2178430-FC6C-46FE-B149-B6124514CA5A}" destId="{B3B88765-DD3F-4422-B1F1-60E81719C13E}" srcOrd="2" destOrd="0" presId="urn:microsoft.com/office/officeart/2005/8/layout/orgChart1"/>
    <dgm:cxn modelId="{EC4C273E-BE1D-4263-BCC1-E3D92E539801}" type="presParOf" srcId="{8D0D8B28-558D-417A-814E-DF886217D035}" destId="{899C9B46-19C8-4335-BC4A-4C4CE3FB30EB}" srcOrd="6" destOrd="0" presId="urn:microsoft.com/office/officeart/2005/8/layout/orgChart1"/>
    <dgm:cxn modelId="{E2229927-9416-456E-B5AC-D7FB71D61D7C}" type="presParOf" srcId="{8D0D8B28-558D-417A-814E-DF886217D035}" destId="{E847020E-B409-4842-A483-B788EA4A0278}" srcOrd="7" destOrd="0" presId="urn:microsoft.com/office/officeart/2005/8/layout/orgChart1"/>
    <dgm:cxn modelId="{E2471588-0367-4DAF-B82D-75DEE7935D71}" type="presParOf" srcId="{E847020E-B409-4842-A483-B788EA4A0278}" destId="{22F7AD99-B3E3-4510-B28A-62EF26D7BAE0}" srcOrd="0" destOrd="0" presId="urn:microsoft.com/office/officeart/2005/8/layout/orgChart1"/>
    <dgm:cxn modelId="{AE88DD81-9E18-4C21-87BF-92E8DB14AB9A}" type="presParOf" srcId="{22F7AD99-B3E3-4510-B28A-62EF26D7BAE0}" destId="{9E864DC6-4201-45EA-91BD-2ACCE78710E2}" srcOrd="0" destOrd="0" presId="urn:microsoft.com/office/officeart/2005/8/layout/orgChart1"/>
    <dgm:cxn modelId="{A25FABE4-7909-49FF-957F-0670CF9CFD9B}" type="presParOf" srcId="{22F7AD99-B3E3-4510-B28A-62EF26D7BAE0}" destId="{023E7A9C-67E2-48A8-97BA-891C4472CA14}" srcOrd="1" destOrd="0" presId="urn:microsoft.com/office/officeart/2005/8/layout/orgChart1"/>
    <dgm:cxn modelId="{00E8A40E-F112-4977-AB66-D6404F9090A2}" type="presParOf" srcId="{E847020E-B409-4842-A483-B788EA4A0278}" destId="{F791A483-E7A8-4730-82F4-272DA3329E2A}" srcOrd="1" destOrd="0" presId="urn:microsoft.com/office/officeart/2005/8/layout/orgChart1"/>
    <dgm:cxn modelId="{5E0B49DA-8EC7-4BE8-8AE2-3E755E132896}" type="presParOf" srcId="{E847020E-B409-4842-A483-B788EA4A0278}" destId="{FE045D5C-7F6E-4275-A9DC-DB2C8396AD47}" srcOrd="2" destOrd="0" presId="urn:microsoft.com/office/officeart/2005/8/layout/orgChart1"/>
    <dgm:cxn modelId="{19A0A89A-1919-4669-984A-E46645DFF7BD}" type="presParOf" srcId="{8D0D8B28-558D-417A-814E-DF886217D035}" destId="{0E781E27-2F3B-44FA-8FAE-19C61B25B0E3}" srcOrd="8" destOrd="0" presId="urn:microsoft.com/office/officeart/2005/8/layout/orgChart1"/>
    <dgm:cxn modelId="{EDCC1DFF-9E13-42E2-A2DB-B5158269E226}" type="presParOf" srcId="{8D0D8B28-558D-417A-814E-DF886217D035}" destId="{5490B096-D3F9-46C8-8C4C-F725B771AD5F}" srcOrd="9" destOrd="0" presId="urn:microsoft.com/office/officeart/2005/8/layout/orgChart1"/>
    <dgm:cxn modelId="{29FDDD99-64BB-41EE-AFFC-987D1B194F0A}" type="presParOf" srcId="{5490B096-D3F9-46C8-8C4C-F725B771AD5F}" destId="{359D0568-5DB7-4A4B-95D7-090C5D236A89}" srcOrd="0" destOrd="0" presId="urn:microsoft.com/office/officeart/2005/8/layout/orgChart1"/>
    <dgm:cxn modelId="{9818EF9B-511A-4900-BF5C-523A8F40E368}" type="presParOf" srcId="{359D0568-5DB7-4A4B-95D7-090C5D236A89}" destId="{A251F7A9-3F4E-4680-841A-032CE0AC1E91}" srcOrd="0" destOrd="0" presId="urn:microsoft.com/office/officeart/2005/8/layout/orgChart1"/>
    <dgm:cxn modelId="{F5B0F994-E256-410B-B0F4-32742FD22D09}" type="presParOf" srcId="{359D0568-5DB7-4A4B-95D7-090C5D236A89}" destId="{E2C2B5DE-8972-4EA3-8C1B-04694E1FC511}" srcOrd="1" destOrd="0" presId="urn:microsoft.com/office/officeart/2005/8/layout/orgChart1"/>
    <dgm:cxn modelId="{486914BC-6CF9-49E3-9C3C-90B0F47D27F2}" type="presParOf" srcId="{5490B096-D3F9-46C8-8C4C-F725B771AD5F}" destId="{F1F4CEBB-7D96-4EF9-96F5-CE45B9A12CA9}" srcOrd="1" destOrd="0" presId="urn:microsoft.com/office/officeart/2005/8/layout/orgChart1"/>
    <dgm:cxn modelId="{1B4C2172-4146-4F3E-9542-97AD2741655B}" type="presParOf" srcId="{5490B096-D3F9-46C8-8C4C-F725B771AD5F}" destId="{67869C3A-7045-4979-A831-B3757E14357B}" srcOrd="2" destOrd="0" presId="urn:microsoft.com/office/officeart/2005/8/layout/orgChart1"/>
    <dgm:cxn modelId="{5EA3124C-C188-440C-90F4-09B0B4274920}" type="presParOf" srcId="{9181FE3B-3E56-4E70-82D2-FFED3FAC1430}" destId="{FEC13650-090C-42B9-92F8-92DB80B6646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5546C9-C2D8-4931-9992-670378607BDA}"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82FEBAFF-6382-4720-80F5-193B169B0420}">
      <dgm:prSet phldrT="[Text]" custT="1"/>
      <dgm:spPr/>
      <dgm:t>
        <a:bodyPr/>
        <a:lstStyle/>
        <a:p>
          <a:r>
            <a:rPr lang="en-US" sz="1800" dirty="0"/>
            <a:t>Related conditional statements</a:t>
          </a:r>
        </a:p>
      </dgm:t>
    </dgm:pt>
    <dgm:pt modelId="{67438C36-8DF3-4E26-8360-D4B32B80B80B}" type="parTrans" cxnId="{5939741E-694F-4206-9C58-C57659008227}">
      <dgm:prSet/>
      <dgm:spPr/>
      <dgm:t>
        <a:bodyPr/>
        <a:lstStyle/>
        <a:p>
          <a:endParaRPr lang="en-US" sz="1600"/>
        </a:p>
      </dgm:t>
    </dgm:pt>
    <dgm:pt modelId="{03B0917D-6857-4B4B-B52F-2FB7292DF851}" type="sibTrans" cxnId="{5939741E-694F-4206-9C58-C57659008227}">
      <dgm:prSet/>
      <dgm:spPr/>
      <dgm:t>
        <a:bodyPr/>
        <a:lstStyle/>
        <a:p>
          <a:endParaRPr lang="en-US" sz="1600"/>
        </a:p>
      </dgm:t>
    </dgm:pt>
    <dgm:pt modelId="{346422F4-92E2-4EDE-B962-72FAFEDFF964}">
      <dgm:prSet phldrT="[Text]" custT="1"/>
      <dgm:spPr/>
      <dgm:t>
        <a:bodyPr/>
        <a:lstStyle/>
        <a:p>
          <a:r>
            <a:rPr lang="en-US" sz="2400" dirty="0"/>
            <a:t>CONVERSE</a:t>
          </a:r>
        </a:p>
      </dgm:t>
    </dgm:pt>
    <dgm:pt modelId="{B6D7D99C-29FB-41A0-A40F-47C70BB87027}" type="parTrans" cxnId="{45695BD2-9C20-47FE-BBDB-6AF110410D25}">
      <dgm:prSet/>
      <dgm:spPr/>
      <dgm:t>
        <a:bodyPr/>
        <a:lstStyle/>
        <a:p>
          <a:endParaRPr lang="en-US" sz="1100"/>
        </a:p>
      </dgm:t>
    </dgm:pt>
    <dgm:pt modelId="{3BEBD7C5-29C3-4C60-9FF3-BCB16AF437B9}" type="sibTrans" cxnId="{45695BD2-9C20-47FE-BBDB-6AF110410D25}">
      <dgm:prSet/>
      <dgm:spPr/>
      <dgm:t>
        <a:bodyPr/>
        <a:lstStyle/>
        <a:p>
          <a:endParaRPr lang="en-US" sz="1600"/>
        </a:p>
      </dgm:t>
    </dgm:pt>
    <dgm:pt modelId="{AA7C551E-55F6-44A4-B862-5FF1393402F3}">
      <dgm:prSet phldrT="[Text]" custT="1"/>
      <dgm:spPr/>
      <dgm:t>
        <a:bodyPr/>
        <a:lstStyle/>
        <a:p>
          <a:pPr>
            <a:buFont typeface="+mj-lt"/>
            <a:buAutoNum type="arabicPeriod"/>
          </a:pPr>
          <a:r>
            <a:rPr lang="en-US" sz="2400" dirty="0"/>
            <a:t>CONTRAPOSITIVE</a:t>
          </a:r>
        </a:p>
      </dgm:t>
    </dgm:pt>
    <dgm:pt modelId="{B3334E02-2FB7-40B5-A155-0958A9E83BDE}" type="parTrans" cxnId="{ACB8806C-9B55-4346-8AE1-7932970358CC}">
      <dgm:prSet/>
      <dgm:spPr/>
      <dgm:t>
        <a:bodyPr/>
        <a:lstStyle/>
        <a:p>
          <a:endParaRPr lang="en-US" sz="1100"/>
        </a:p>
      </dgm:t>
    </dgm:pt>
    <dgm:pt modelId="{02DC5FFD-EB84-4448-9A71-B6E9D0053760}" type="sibTrans" cxnId="{ACB8806C-9B55-4346-8AE1-7932970358CC}">
      <dgm:prSet/>
      <dgm:spPr/>
      <dgm:t>
        <a:bodyPr/>
        <a:lstStyle/>
        <a:p>
          <a:endParaRPr lang="en-US" sz="1600"/>
        </a:p>
      </dgm:t>
    </dgm:pt>
    <dgm:pt modelId="{B60E60AA-05E3-45DD-A758-94C705741BDF}">
      <dgm:prSet phldrT="[Text]" custT="1"/>
      <dgm:spPr/>
      <dgm:t>
        <a:bodyPr/>
        <a:lstStyle/>
        <a:p>
          <a:pPr>
            <a:buFont typeface="+mj-lt"/>
            <a:buAutoNum type="arabicPeriod"/>
          </a:pPr>
          <a:r>
            <a:rPr lang="en-US" sz="2400" dirty="0"/>
            <a:t>INVERSE</a:t>
          </a:r>
        </a:p>
      </dgm:t>
    </dgm:pt>
    <dgm:pt modelId="{F00E562E-345D-4086-BDAC-FB5D42886CA6}" type="parTrans" cxnId="{AEAA457C-2269-4168-8F03-36CF6DA2DFB3}">
      <dgm:prSet/>
      <dgm:spPr/>
      <dgm:t>
        <a:bodyPr/>
        <a:lstStyle/>
        <a:p>
          <a:endParaRPr lang="en-US" sz="1100"/>
        </a:p>
      </dgm:t>
    </dgm:pt>
    <dgm:pt modelId="{9EBA8CA6-D1E9-4216-8061-313057C7A25E}" type="sibTrans" cxnId="{AEAA457C-2269-4168-8F03-36CF6DA2DFB3}">
      <dgm:prSet/>
      <dgm:spPr/>
      <dgm:t>
        <a:bodyPr/>
        <a:lstStyle/>
        <a:p>
          <a:endParaRPr lang="en-US" sz="1600"/>
        </a:p>
      </dgm:t>
    </dgm:pt>
    <dgm:pt modelId="{EB06A4E3-3243-4D70-8E78-EA21A992E3E9}" type="pres">
      <dgm:prSet presAssocID="{925546C9-C2D8-4931-9992-670378607BDA}" presName="hierChild1" presStyleCnt="0">
        <dgm:presLayoutVars>
          <dgm:orgChart val="1"/>
          <dgm:chPref val="1"/>
          <dgm:dir/>
          <dgm:animOne val="branch"/>
          <dgm:animLvl val="lvl"/>
          <dgm:resizeHandles/>
        </dgm:presLayoutVars>
      </dgm:prSet>
      <dgm:spPr/>
    </dgm:pt>
    <dgm:pt modelId="{9181FE3B-3E56-4E70-82D2-FFED3FAC1430}" type="pres">
      <dgm:prSet presAssocID="{82FEBAFF-6382-4720-80F5-193B169B0420}" presName="hierRoot1" presStyleCnt="0">
        <dgm:presLayoutVars>
          <dgm:hierBranch val="init"/>
        </dgm:presLayoutVars>
      </dgm:prSet>
      <dgm:spPr/>
    </dgm:pt>
    <dgm:pt modelId="{8CFBEAE1-C4A2-4602-831C-B8304AA891A8}" type="pres">
      <dgm:prSet presAssocID="{82FEBAFF-6382-4720-80F5-193B169B0420}" presName="rootComposite1" presStyleCnt="0"/>
      <dgm:spPr/>
    </dgm:pt>
    <dgm:pt modelId="{CFC78952-5EBE-435A-97AB-ECF649E2FDC0}" type="pres">
      <dgm:prSet presAssocID="{82FEBAFF-6382-4720-80F5-193B169B0420}" presName="rootText1" presStyleLbl="node0" presStyleIdx="0" presStyleCnt="1">
        <dgm:presLayoutVars>
          <dgm:chPref val="3"/>
        </dgm:presLayoutVars>
      </dgm:prSet>
      <dgm:spPr/>
    </dgm:pt>
    <dgm:pt modelId="{9BA23BE3-1139-4C1E-AFEB-97E1E479C7AD}" type="pres">
      <dgm:prSet presAssocID="{82FEBAFF-6382-4720-80F5-193B169B0420}" presName="rootConnector1" presStyleLbl="node1" presStyleIdx="0" presStyleCnt="0"/>
      <dgm:spPr/>
    </dgm:pt>
    <dgm:pt modelId="{8D0D8B28-558D-417A-814E-DF886217D035}" type="pres">
      <dgm:prSet presAssocID="{82FEBAFF-6382-4720-80F5-193B169B0420}" presName="hierChild2" presStyleCnt="0"/>
      <dgm:spPr/>
    </dgm:pt>
    <dgm:pt modelId="{080D5282-605E-4C12-AC92-468DCA96459C}" type="pres">
      <dgm:prSet presAssocID="{B6D7D99C-29FB-41A0-A40F-47C70BB87027}" presName="Name37" presStyleLbl="parChTrans1D2" presStyleIdx="0" presStyleCnt="3"/>
      <dgm:spPr/>
    </dgm:pt>
    <dgm:pt modelId="{93EB8696-7E54-4B1B-AF71-5978E5077C61}" type="pres">
      <dgm:prSet presAssocID="{346422F4-92E2-4EDE-B962-72FAFEDFF964}" presName="hierRoot2" presStyleCnt="0">
        <dgm:presLayoutVars>
          <dgm:hierBranch val="init"/>
        </dgm:presLayoutVars>
      </dgm:prSet>
      <dgm:spPr/>
    </dgm:pt>
    <dgm:pt modelId="{C731356F-46F8-404D-B2B6-04C6D125C4B7}" type="pres">
      <dgm:prSet presAssocID="{346422F4-92E2-4EDE-B962-72FAFEDFF964}" presName="rootComposite" presStyleCnt="0"/>
      <dgm:spPr/>
    </dgm:pt>
    <dgm:pt modelId="{7D774E18-1689-46FF-A00A-5FC783F7A5B0}" type="pres">
      <dgm:prSet presAssocID="{346422F4-92E2-4EDE-B962-72FAFEDFF964}" presName="rootText" presStyleLbl="node2" presStyleIdx="0" presStyleCnt="3">
        <dgm:presLayoutVars>
          <dgm:chPref val="3"/>
        </dgm:presLayoutVars>
      </dgm:prSet>
      <dgm:spPr/>
    </dgm:pt>
    <dgm:pt modelId="{8CFC9FC6-09DC-4075-A66D-11A646908BB8}" type="pres">
      <dgm:prSet presAssocID="{346422F4-92E2-4EDE-B962-72FAFEDFF964}" presName="rootConnector" presStyleLbl="node2" presStyleIdx="0" presStyleCnt="3"/>
      <dgm:spPr/>
    </dgm:pt>
    <dgm:pt modelId="{01646A17-1EA5-42FA-952F-A688D32F62E7}" type="pres">
      <dgm:prSet presAssocID="{346422F4-92E2-4EDE-B962-72FAFEDFF964}" presName="hierChild4" presStyleCnt="0"/>
      <dgm:spPr/>
    </dgm:pt>
    <dgm:pt modelId="{A95307E8-E95E-4D37-9CDD-86AE8779395F}" type="pres">
      <dgm:prSet presAssocID="{346422F4-92E2-4EDE-B962-72FAFEDFF964}" presName="hierChild5" presStyleCnt="0"/>
      <dgm:spPr/>
    </dgm:pt>
    <dgm:pt modelId="{230B5DF4-D9B5-46AD-B009-383D84D15E62}" type="pres">
      <dgm:prSet presAssocID="{B3334E02-2FB7-40B5-A155-0958A9E83BDE}" presName="Name37" presStyleLbl="parChTrans1D2" presStyleIdx="1" presStyleCnt="3"/>
      <dgm:spPr/>
    </dgm:pt>
    <dgm:pt modelId="{BB06D380-D8A7-436F-A1F6-981C7CC5A3F8}" type="pres">
      <dgm:prSet presAssocID="{AA7C551E-55F6-44A4-B862-5FF1393402F3}" presName="hierRoot2" presStyleCnt="0">
        <dgm:presLayoutVars>
          <dgm:hierBranch val="init"/>
        </dgm:presLayoutVars>
      </dgm:prSet>
      <dgm:spPr/>
    </dgm:pt>
    <dgm:pt modelId="{5AEA70AF-EE90-4C50-BF97-5C437DCA2DA8}" type="pres">
      <dgm:prSet presAssocID="{AA7C551E-55F6-44A4-B862-5FF1393402F3}" presName="rootComposite" presStyleCnt="0"/>
      <dgm:spPr/>
    </dgm:pt>
    <dgm:pt modelId="{A8DAD580-92A3-462D-9FAA-2C9D1C4A3E4A}" type="pres">
      <dgm:prSet presAssocID="{AA7C551E-55F6-44A4-B862-5FF1393402F3}" presName="rootText" presStyleLbl="node2" presStyleIdx="1" presStyleCnt="3">
        <dgm:presLayoutVars>
          <dgm:chPref val="3"/>
        </dgm:presLayoutVars>
      </dgm:prSet>
      <dgm:spPr/>
    </dgm:pt>
    <dgm:pt modelId="{593730A7-E344-4B54-A90C-12686A91F4F3}" type="pres">
      <dgm:prSet presAssocID="{AA7C551E-55F6-44A4-B862-5FF1393402F3}" presName="rootConnector" presStyleLbl="node2" presStyleIdx="1" presStyleCnt="3"/>
      <dgm:spPr/>
    </dgm:pt>
    <dgm:pt modelId="{F925E2D0-762E-4656-9FF0-1299DD66EC5E}" type="pres">
      <dgm:prSet presAssocID="{AA7C551E-55F6-44A4-B862-5FF1393402F3}" presName="hierChild4" presStyleCnt="0"/>
      <dgm:spPr/>
    </dgm:pt>
    <dgm:pt modelId="{FB93754E-069F-42C3-A4F1-8E3A92E16A33}" type="pres">
      <dgm:prSet presAssocID="{AA7C551E-55F6-44A4-B862-5FF1393402F3}" presName="hierChild5" presStyleCnt="0"/>
      <dgm:spPr/>
    </dgm:pt>
    <dgm:pt modelId="{9869A12B-77D9-49E7-B40F-D919A62044A3}" type="pres">
      <dgm:prSet presAssocID="{F00E562E-345D-4086-BDAC-FB5D42886CA6}" presName="Name37" presStyleLbl="parChTrans1D2" presStyleIdx="2" presStyleCnt="3"/>
      <dgm:spPr/>
    </dgm:pt>
    <dgm:pt modelId="{D2178430-FC6C-46FE-B149-B6124514CA5A}" type="pres">
      <dgm:prSet presAssocID="{B60E60AA-05E3-45DD-A758-94C705741BDF}" presName="hierRoot2" presStyleCnt="0">
        <dgm:presLayoutVars>
          <dgm:hierBranch val="init"/>
        </dgm:presLayoutVars>
      </dgm:prSet>
      <dgm:spPr/>
    </dgm:pt>
    <dgm:pt modelId="{802C0A8F-B4C0-4779-B8FF-83FD83EE1F69}" type="pres">
      <dgm:prSet presAssocID="{B60E60AA-05E3-45DD-A758-94C705741BDF}" presName="rootComposite" presStyleCnt="0"/>
      <dgm:spPr/>
    </dgm:pt>
    <dgm:pt modelId="{4194A2E4-4EEA-4E4A-B5E5-D30F68D34D0A}" type="pres">
      <dgm:prSet presAssocID="{B60E60AA-05E3-45DD-A758-94C705741BDF}" presName="rootText" presStyleLbl="node2" presStyleIdx="2" presStyleCnt="3">
        <dgm:presLayoutVars>
          <dgm:chPref val="3"/>
        </dgm:presLayoutVars>
      </dgm:prSet>
      <dgm:spPr/>
    </dgm:pt>
    <dgm:pt modelId="{F70A698A-1A82-4948-BCB6-0018AC7ABFCD}" type="pres">
      <dgm:prSet presAssocID="{B60E60AA-05E3-45DD-A758-94C705741BDF}" presName="rootConnector" presStyleLbl="node2" presStyleIdx="2" presStyleCnt="3"/>
      <dgm:spPr/>
    </dgm:pt>
    <dgm:pt modelId="{64178102-3DEB-413E-BDFB-C8C9B28C0DC7}" type="pres">
      <dgm:prSet presAssocID="{B60E60AA-05E3-45DD-A758-94C705741BDF}" presName="hierChild4" presStyleCnt="0"/>
      <dgm:spPr/>
    </dgm:pt>
    <dgm:pt modelId="{B3B88765-DD3F-4422-B1F1-60E81719C13E}" type="pres">
      <dgm:prSet presAssocID="{B60E60AA-05E3-45DD-A758-94C705741BDF}" presName="hierChild5" presStyleCnt="0"/>
      <dgm:spPr/>
    </dgm:pt>
    <dgm:pt modelId="{FEC13650-090C-42B9-92F8-92DB80B6646C}" type="pres">
      <dgm:prSet presAssocID="{82FEBAFF-6382-4720-80F5-193B169B0420}" presName="hierChild3" presStyleCnt="0"/>
      <dgm:spPr/>
    </dgm:pt>
  </dgm:ptLst>
  <dgm:cxnLst>
    <dgm:cxn modelId="{F1052E0F-B28C-4630-A97B-7F597A2BA04D}" type="presOf" srcId="{B60E60AA-05E3-45DD-A758-94C705741BDF}" destId="{F70A698A-1A82-4948-BCB6-0018AC7ABFCD}" srcOrd="1" destOrd="0" presId="urn:microsoft.com/office/officeart/2005/8/layout/orgChart1"/>
    <dgm:cxn modelId="{5939741E-694F-4206-9C58-C57659008227}" srcId="{925546C9-C2D8-4931-9992-670378607BDA}" destId="{82FEBAFF-6382-4720-80F5-193B169B0420}" srcOrd="0" destOrd="0" parTransId="{67438C36-8DF3-4E26-8360-D4B32B80B80B}" sibTransId="{03B0917D-6857-4B4B-B52F-2FB7292DF851}"/>
    <dgm:cxn modelId="{F0F13141-416B-4CFA-88F5-512A6DD88D37}" type="presOf" srcId="{AA7C551E-55F6-44A4-B862-5FF1393402F3}" destId="{A8DAD580-92A3-462D-9FAA-2C9D1C4A3E4A}" srcOrd="0" destOrd="0" presId="urn:microsoft.com/office/officeart/2005/8/layout/orgChart1"/>
    <dgm:cxn modelId="{1DEF7342-8F2F-4939-B691-1B0CD04CCE7C}" type="presOf" srcId="{B6D7D99C-29FB-41A0-A40F-47C70BB87027}" destId="{080D5282-605E-4C12-AC92-468DCA96459C}" srcOrd="0" destOrd="0" presId="urn:microsoft.com/office/officeart/2005/8/layout/orgChart1"/>
    <dgm:cxn modelId="{F3377148-49E5-42F2-9FD8-167A12514CCB}" type="presOf" srcId="{B3334E02-2FB7-40B5-A155-0958A9E83BDE}" destId="{230B5DF4-D9B5-46AD-B009-383D84D15E62}" srcOrd="0" destOrd="0" presId="urn:microsoft.com/office/officeart/2005/8/layout/orgChart1"/>
    <dgm:cxn modelId="{ACB8806C-9B55-4346-8AE1-7932970358CC}" srcId="{82FEBAFF-6382-4720-80F5-193B169B0420}" destId="{AA7C551E-55F6-44A4-B862-5FF1393402F3}" srcOrd="1" destOrd="0" parTransId="{B3334E02-2FB7-40B5-A155-0958A9E83BDE}" sibTransId="{02DC5FFD-EB84-4448-9A71-B6E9D0053760}"/>
    <dgm:cxn modelId="{AEAA457C-2269-4168-8F03-36CF6DA2DFB3}" srcId="{82FEBAFF-6382-4720-80F5-193B169B0420}" destId="{B60E60AA-05E3-45DD-A758-94C705741BDF}" srcOrd="2" destOrd="0" parTransId="{F00E562E-345D-4086-BDAC-FB5D42886CA6}" sibTransId="{9EBA8CA6-D1E9-4216-8061-313057C7A25E}"/>
    <dgm:cxn modelId="{A436837E-225B-45AC-A426-AD0759781529}" type="presOf" srcId="{F00E562E-345D-4086-BDAC-FB5D42886CA6}" destId="{9869A12B-77D9-49E7-B40F-D919A62044A3}" srcOrd="0" destOrd="0" presId="urn:microsoft.com/office/officeart/2005/8/layout/orgChart1"/>
    <dgm:cxn modelId="{1D5BE8A9-2F8C-48F0-8133-2E1729661870}" type="presOf" srcId="{82FEBAFF-6382-4720-80F5-193B169B0420}" destId="{9BA23BE3-1139-4C1E-AFEB-97E1E479C7AD}" srcOrd="1" destOrd="0" presId="urn:microsoft.com/office/officeart/2005/8/layout/orgChart1"/>
    <dgm:cxn modelId="{F92BB7B4-0CE1-4C9B-B905-9222B944D111}" type="presOf" srcId="{925546C9-C2D8-4931-9992-670378607BDA}" destId="{EB06A4E3-3243-4D70-8E78-EA21A992E3E9}" srcOrd="0" destOrd="0" presId="urn:microsoft.com/office/officeart/2005/8/layout/orgChart1"/>
    <dgm:cxn modelId="{64B232BE-2B33-4D2C-B6F3-F83D72070B8F}" type="presOf" srcId="{B60E60AA-05E3-45DD-A758-94C705741BDF}" destId="{4194A2E4-4EEA-4E4A-B5E5-D30F68D34D0A}" srcOrd="0" destOrd="0" presId="urn:microsoft.com/office/officeart/2005/8/layout/orgChart1"/>
    <dgm:cxn modelId="{DB7FE6CD-58FA-4ED2-8919-9551E7585388}" type="presOf" srcId="{82FEBAFF-6382-4720-80F5-193B169B0420}" destId="{CFC78952-5EBE-435A-97AB-ECF649E2FDC0}" srcOrd="0" destOrd="0" presId="urn:microsoft.com/office/officeart/2005/8/layout/orgChart1"/>
    <dgm:cxn modelId="{CFC742CF-DB2E-4D78-811A-795DDE081916}" type="presOf" srcId="{AA7C551E-55F6-44A4-B862-5FF1393402F3}" destId="{593730A7-E344-4B54-A90C-12686A91F4F3}" srcOrd="1" destOrd="0" presId="urn:microsoft.com/office/officeart/2005/8/layout/orgChart1"/>
    <dgm:cxn modelId="{45695BD2-9C20-47FE-BBDB-6AF110410D25}" srcId="{82FEBAFF-6382-4720-80F5-193B169B0420}" destId="{346422F4-92E2-4EDE-B962-72FAFEDFF964}" srcOrd="0" destOrd="0" parTransId="{B6D7D99C-29FB-41A0-A40F-47C70BB87027}" sibTransId="{3BEBD7C5-29C3-4C60-9FF3-BCB16AF437B9}"/>
    <dgm:cxn modelId="{716717E7-E6DA-4B79-96C8-02319FEA62F6}" type="presOf" srcId="{346422F4-92E2-4EDE-B962-72FAFEDFF964}" destId="{7D774E18-1689-46FF-A00A-5FC783F7A5B0}" srcOrd="0" destOrd="0" presId="urn:microsoft.com/office/officeart/2005/8/layout/orgChart1"/>
    <dgm:cxn modelId="{5F4644FC-781C-4E94-98F2-896645F84A90}" type="presOf" srcId="{346422F4-92E2-4EDE-B962-72FAFEDFF964}" destId="{8CFC9FC6-09DC-4075-A66D-11A646908BB8}" srcOrd="1" destOrd="0" presId="urn:microsoft.com/office/officeart/2005/8/layout/orgChart1"/>
    <dgm:cxn modelId="{6F25556C-420A-4301-B9EF-7A402C98E8E9}" type="presParOf" srcId="{EB06A4E3-3243-4D70-8E78-EA21A992E3E9}" destId="{9181FE3B-3E56-4E70-82D2-FFED3FAC1430}" srcOrd="0" destOrd="0" presId="urn:microsoft.com/office/officeart/2005/8/layout/orgChart1"/>
    <dgm:cxn modelId="{414DFD18-7909-497D-A536-79218B6E3719}" type="presParOf" srcId="{9181FE3B-3E56-4E70-82D2-FFED3FAC1430}" destId="{8CFBEAE1-C4A2-4602-831C-B8304AA891A8}" srcOrd="0" destOrd="0" presId="urn:microsoft.com/office/officeart/2005/8/layout/orgChart1"/>
    <dgm:cxn modelId="{26676525-010E-4339-BADB-EB537897C091}" type="presParOf" srcId="{8CFBEAE1-C4A2-4602-831C-B8304AA891A8}" destId="{CFC78952-5EBE-435A-97AB-ECF649E2FDC0}" srcOrd="0" destOrd="0" presId="urn:microsoft.com/office/officeart/2005/8/layout/orgChart1"/>
    <dgm:cxn modelId="{30CE3B9F-91A6-4AE2-A5BA-72A4C1BCC77C}" type="presParOf" srcId="{8CFBEAE1-C4A2-4602-831C-B8304AA891A8}" destId="{9BA23BE3-1139-4C1E-AFEB-97E1E479C7AD}" srcOrd="1" destOrd="0" presId="urn:microsoft.com/office/officeart/2005/8/layout/orgChart1"/>
    <dgm:cxn modelId="{F308D18E-C7EA-43F4-B605-C5592A15575D}" type="presParOf" srcId="{9181FE3B-3E56-4E70-82D2-FFED3FAC1430}" destId="{8D0D8B28-558D-417A-814E-DF886217D035}" srcOrd="1" destOrd="0" presId="urn:microsoft.com/office/officeart/2005/8/layout/orgChart1"/>
    <dgm:cxn modelId="{F8482C0C-8781-4BDE-935A-EBBF1EB6F152}" type="presParOf" srcId="{8D0D8B28-558D-417A-814E-DF886217D035}" destId="{080D5282-605E-4C12-AC92-468DCA96459C}" srcOrd="0" destOrd="0" presId="urn:microsoft.com/office/officeart/2005/8/layout/orgChart1"/>
    <dgm:cxn modelId="{F3554C35-89E8-4A19-9DDB-712984586F8F}" type="presParOf" srcId="{8D0D8B28-558D-417A-814E-DF886217D035}" destId="{93EB8696-7E54-4B1B-AF71-5978E5077C61}" srcOrd="1" destOrd="0" presId="urn:microsoft.com/office/officeart/2005/8/layout/orgChart1"/>
    <dgm:cxn modelId="{7B7888C6-3E44-457D-A4A2-9C6C75D0801D}" type="presParOf" srcId="{93EB8696-7E54-4B1B-AF71-5978E5077C61}" destId="{C731356F-46F8-404D-B2B6-04C6D125C4B7}" srcOrd="0" destOrd="0" presId="urn:microsoft.com/office/officeart/2005/8/layout/orgChart1"/>
    <dgm:cxn modelId="{D05DE33A-EB27-4F46-995D-3AFA8118D157}" type="presParOf" srcId="{C731356F-46F8-404D-B2B6-04C6D125C4B7}" destId="{7D774E18-1689-46FF-A00A-5FC783F7A5B0}" srcOrd="0" destOrd="0" presId="urn:microsoft.com/office/officeart/2005/8/layout/orgChart1"/>
    <dgm:cxn modelId="{AAA2251B-7F33-4D9B-A555-14F240F72DB9}" type="presParOf" srcId="{C731356F-46F8-404D-B2B6-04C6D125C4B7}" destId="{8CFC9FC6-09DC-4075-A66D-11A646908BB8}" srcOrd="1" destOrd="0" presId="urn:microsoft.com/office/officeart/2005/8/layout/orgChart1"/>
    <dgm:cxn modelId="{D499592C-21F0-4C1E-9B73-48E030753241}" type="presParOf" srcId="{93EB8696-7E54-4B1B-AF71-5978E5077C61}" destId="{01646A17-1EA5-42FA-952F-A688D32F62E7}" srcOrd="1" destOrd="0" presId="urn:microsoft.com/office/officeart/2005/8/layout/orgChart1"/>
    <dgm:cxn modelId="{BA839C79-F6E4-4A89-8187-5E4BEBDDB665}" type="presParOf" srcId="{93EB8696-7E54-4B1B-AF71-5978E5077C61}" destId="{A95307E8-E95E-4D37-9CDD-86AE8779395F}" srcOrd="2" destOrd="0" presId="urn:microsoft.com/office/officeart/2005/8/layout/orgChart1"/>
    <dgm:cxn modelId="{D57487E4-9610-497E-AD92-AB6DF05E734B}" type="presParOf" srcId="{8D0D8B28-558D-417A-814E-DF886217D035}" destId="{230B5DF4-D9B5-46AD-B009-383D84D15E62}" srcOrd="2" destOrd="0" presId="urn:microsoft.com/office/officeart/2005/8/layout/orgChart1"/>
    <dgm:cxn modelId="{1B8B9997-4C2F-4F08-9370-495275D1C6DD}" type="presParOf" srcId="{8D0D8B28-558D-417A-814E-DF886217D035}" destId="{BB06D380-D8A7-436F-A1F6-981C7CC5A3F8}" srcOrd="3" destOrd="0" presId="urn:microsoft.com/office/officeart/2005/8/layout/orgChart1"/>
    <dgm:cxn modelId="{4C9A8E27-9993-4F02-A43C-4EFE6363E4AF}" type="presParOf" srcId="{BB06D380-D8A7-436F-A1F6-981C7CC5A3F8}" destId="{5AEA70AF-EE90-4C50-BF97-5C437DCA2DA8}" srcOrd="0" destOrd="0" presId="urn:microsoft.com/office/officeart/2005/8/layout/orgChart1"/>
    <dgm:cxn modelId="{3CDEF7C4-8D46-472A-9DA2-83B5C745B661}" type="presParOf" srcId="{5AEA70AF-EE90-4C50-BF97-5C437DCA2DA8}" destId="{A8DAD580-92A3-462D-9FAA-2C9D1C4A3E4A}" srcOrd="0" destOrd="0" presId="urn:microsoft.com/office/officeart/2005/8/layout/orgChart1"/>
    <dgm:cxn modelId="{ABCFA9E6-5B63-4902-BC21-F5A0925397ED}" type="presParOf" srcId="{5AEA70AF-EE90-4C50-BF97-5C437DCA2DA8}" destId="{593730A7-E344-4B54-A90C-12686A91F4F3}" srcOrd="1" destOrd="0" presId="urn:microsoft.com/office/officeart/2005/8/layout/orgChart1"/>
    <dgm:cxn modelId="{2BCD9097-6473-4AAB-992E-62C6F0841F80}" type="presParOf" srcId="{BB06D380-D8A7-436F-A1F6-981C7CC5A3F8}" destId="{F925E2D0-762E-4656-9FF0-1299DD66EC5E}" srcOrd="1" destOrd="0" presId="urn:microsoft.com/office/officeart/2005/8/layout/orgChart1"/>
    <dgm:cxn modelId="{33FD0E37-5C46-411B-8CD9-D377D21DD044}" type="presParOf" srcId="{BB06D380-D8A7-436F-A1F6-981C7CC5A3F8}" destId="{FB93754E-069F-42C3-A4F1-8E3A92E16A33}" srcOrd="2" destOrd="0" presId="urn:microsoft.com/office/officeart/2005/8/layout/orgChart1"/>
    <dgm:cxn modelId="{39D7798C-AD0C-4268-B5C8-3B2B85C336C2}" type="presParOf" srcId="{8D0D8B28-558D-417A-814E-DF886217D035}" destId="{9869A12B-77D9-49E7-B40F-D919A62044A3}" srcOrd="4" destOrd="0" presId="urn:microsoft.com/office/officeart/2005/8/layout/orgChart1"/>
    <dgm:cxn modelId="{E49B5B24-8577-4A2D-9AE7-A6DC5DFCD09B}" type="presParOf" srcId="{8D0D8B28-558D-417A-814E-DF886217D035}" destId="{D2178430-FC6C-46FE-B149-B6124514CA5A}" srcOrd="5" destOrd="0" presId="urn:microsoft.com/office/officeart/2005/8/layout/orgChart1"/>
    <dgm:cxn modelId="{A37C6301-0B7F-4063-8379-9D5464E30096}" type="presParOf" srcId="{D2178430-FC6C-46FE-B149-B6124514CA5A}" destId="{802C0A8F-B4C0-4779-B8FF-83FD83EE1F69}" srcOrd="0" destOrd="0" presId="urn:microsoft.com/office/officeart/2005/8/layout/orgChart1"/>
    <dgm:cxn modelId="{5702432D-E3E4-410F-A7F7-2434F2E68AEF}" type="presParOf" srcId="{802C0A8F-B4C0-4779-B8FF-83FD83EE1F69}" destId="{4194A2E4-4EEA-4E4A-B5E5-D30F68D34D0A}" srcOrd="0" destOrd="0" presId="urn:microsoft.com/office/officeart/2005/8/layout/orgChart1"/>
    <dgm:cxn modelId="{E58D84EC-D0CC-4AB0-9033-A6D52174482A}" type="presParOf" srcId="{802C0A8F-B4C0-4779-B8FF-83FD83EE1F69}" destId="{F70A698A-1A82-4948-BCB6-0018AC7ABFCD}" srcOrd="1" destOrd="0" presId="urn:microsoft.com/office/officeart/2005/8/layout/orgChart1"/>
    <dgm:cxn modelId="{FF722E8E-4CC3-4117-9B34-07AE4626F145}" type="presParOf" srcId="{D2178430-FC6C-46FE-B149-B6124514CA5A}" destId="{64178102-3DEB-413E-BDFB-C8C9B28C0DC7}" srcOrd="1" destOrd="0" presId="urn:microsoft.com/office/officeart/2005/8/layout/orgChart1"/>
    <dgm:cxn modelId="{01B87CBE-1C9E-4640-A196-3ACA3E227B55}" type="presParOf" srcId="{D2178430-FC6C-46FE-B149-B6124514CA5A}" destId="{B3B88765-DD3F-4422-B1F1-60E81719C13E}" srcOrd="2" destOrd="0" presId="urn:microsoft.com/office/officeart/2005/8/layout/orgChart1"/>
    <dgm:cxn modelId="{5EA3124C-C188-440C-90F4-09B0B4274920}" type="presParOf" srcId="{9181FE3B-3E56-4E70-82D2-FFED3FAC1430}" destId="{FEC13650-090C-42B9-92F8-92DB80B6646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980A71-822B-499D-8BB1-654F9373C4BB}" type="doc">
      <dgm:prSet loTypeId="urn:diagrams.loki3.com/VaryingWidthList" loCatId="list" qsTypeId="urn:microsoft.com/office/officeart/2005/8/quickstyle/simple2" qsCatId="simple" csTypeId="urn:microsoft.com/office/officeart/2005/8/colors/colorful4" csCatId="colorful" phldr="1"/>
      <dgm:spPr/>
      <dgm:t>
        <a:bodyPr/>
        <a:lstStyle/>
        <a:p>
          <a:endParaRPr lang="en-US"/>
        </a:p>
      </dgm:t>
    </dgm:pt>
    <dgm:pt modelId="{0C4C0CCB-96B9-4E30-B13E-A987A8FBF328}">
      <dgm:prSet phldrT="[Text]"/>
      <dgm:spPr/>
      <dgm:t>
        <a:bodyPr/>
        <a:lstStyle/>
        <a:p>
          <a:r>
            <a:rPr lang="en-US" dirty="0"/>
            <a:t>Translating English Sentences</a:t>
          </a:r>
        </a:p>
      </dgm:t>
    </dgm:pt>
    <dgm:pt modelId="{C58AB85E-A0E4-40AC-9F71-6723E1B18CB4}" type="parTrans" cxnId="{18948412-D2CF-438F-AB1F-2DBBF162423D}">
      <dgm:prSet/>
      <dgm:spPr/>
      <dgm:t>
        <a:bodyPr/>
        <a:lstStyle/>
        <a:p>
          <a:endParaRPr lang="en-US"/>
        </a:p>
      </dgm:t>
    </dgm:pt>
    <dgm:pt modelId="{B7FA619B-0CD3-414D-982C-674DD7E162DC}" type="sibTrans" cxnId="{18948412-D2CF-438F-AB1F-2DBBF162423D}">
      <dgm:prSet/>
      <dgm:spPr/>
      <dgm:t>
        <a:bodyPr/>
        <a:lstStyle/>
        <a:p>
          <a:endParaRPr lang="en-US"/>
        </a:p>
      </dgm:t>
    </dgm:pt>
    <dgm:pt modelId="{3BEBEF7B-0A03-4925-8FDC-D1FB6981EB14}">
      <dgm:prSet phldrT="[Text]"/>
      <dgm:spPr/>
      <dgm:t>
        <a:bodyPr/>
        <a:lstStyle/>
        <a:p>
          <a:r>
            <a:rPr lang="en-US" dirty="0"/>
            <a:t>System Specifications</a:t>
          </a:r>
        </a:p>
      </dgm:t>
    </dgm:pt>
    <dgm:pt modelId="{673F96B7-1B73-48EB-AB04-D9DF064D7263}" type="parTrans" cxnId="{DA4D6A12-45A5-447F-A627-C1D141AAF78A}">
      <dgm:prSet/>
      <dgm:spPr/>
      <dgm:t>
        <a:bodyPr/>
        <a:lstStyle/>
        <a:p>
          <a:endParaRPr lang="en-US"/>
        </a:p>
      </dgm:t>
    </dgm:pt>
    <dgm:pt modelId="{4D8053E8-858B-4C89-A1EA-D341F12EE4E1}" type="sibTrans" cxnId="{DA4D6A12-45A5-447F-A627-C1D141AAF78A}">
      <dgm:prSet/>
      <dgm:spPr/>
      <dgm:t>
        <a:bodyPr/>
        <a:lstStyle/>
        <a:p>
          <a:endParaRPr lang="en-US"/>
        </a:p>
      </dgm:t>
    </dgm:pt>
    <dgm:pt modelId="{C39B5672-6E76-45AC-BB0B-AEC5410BBEB5}">
      <dgm:prSet phldrT="[Text]"/>
      <dgm:spPr/>
      <dgm:t>
        <a:bodyPr/>
        <a:lstStyle/>
        <a:p>
          <a:r>
            <a:rPr lang="en-US" dirty="0"/>
            <a:t>Boolean Searches</a:t>
          </a:r>
        </a:p>
      </dgm:t>
    </dgm:pt>
    <dgm:pt modelId="{D90C51A7-487E-48E2-AC42-9C9EC480A7B1}" type="parTrans" cxnId="{7EC5B93C-B37C-4190-8267-783DC78CF02A}">
      <dgm:prSet/>
      <dgm:spPr/>
      <dgm:t>
        <a:bodyPr/>
        <a:lstStyle/>
        <a:p>
          <a:endParaRPr lang="en-US"/>
        </a:p>
      </dgm:t>
    </dgm:pt>
    <dgm:pt modelId="{450F4C34-62EB-4B97-B9DF-31C6BD10F2B2}" type="sibTrans" cxnId="{7EC5B93C-B37C-4190-8267-783DC78CF02A}">
      <dgm:prSet/>
      <dgm:spPr/>
      <dgm:t>
        <a:bodyPr/>
        <a:lstStyle/>
        <a:p>
          <a:endParaRPr lang="en-US"/>
        </a:p>
      </dgm:t>
    </dgm:pt>
    <dgm:pt modelId="{542467CF-BD45-44B8-AA33-35AA60D9ED87}">
      <dgm:prSet phldrT="[Text]"/>
      <dgm:spPr/>
      <dgm:t>
        <a:bodyPr/>
        <a:lstStyle/>
        <a:p>
          <a:r>
            <a:rPr lang="en-US" dirty="0"/>
            <a:t>Logic Puzzles</a:t>
          </a:r>
        </a:p>
      </dgm:t>
    </dgm:pt>
    <dgm:pt modelId="{688FC21B-F100-42EE-8C52-2505DE04CA1E}" type="parTrans" cxnId="{92ADA46D-7BE3-4EBC-B91A-633D5ECF5CBD}">
      <dgm:prSet/>
      <dgm:spPr/>
      <dgm:t>
        <a:bodyPr/>
        <a:lstStyle/>
        <a:p>
          <a:endParaRPr lang="en-US"/>
        </a:p>
      </dgm:t>
    </dgm:pt>
    <dgm:pt modelId="{EC46E84C-E518-4713-BE65-95EF14636FB3}" type="sibTrans" cxnId="{92ADA46D-7BE3-4EBC-B91A-633D5ECF5CBD}">
      <dgm:prSet/>
      <dgm:spPr/>
      <dgm:t>
        <a:bodyPr/>
        <a:lstStyle/>
        <a:p>
          <a:endParaRPr lang="en-US"/>
        </a:p>
      </dgm:t>
    </dgm:pt>
    <dgm:pt modelId="{25367156-2A88-4E28-87AB-435CC724416A}">
      <dgm:prSet phldrT="[Text]"/>
      <dgm:spPr/>
      <dgm:t>
        <a:bodyPr/>
        <a:lstStyle/>
        <a:p>
          <a:r>
            <a:rPr lang="en-US" dirty="0"/>
            <a:t>Logic Circuits</a:t>
          </a:r>
        </a:p>
      </dgm:t>
    </dgm:pt>
    <dgm:pt modelId="{A945DCA8-8EF7-4C5C-9CE7-25448B9F2D74}" type="parTrans" cxnId="{B691EC17-9695-43BA-8048-03BBCCB60D08}">
      <dgm:prSet/>
      <dgm:spPr/>
      <dgm:t>
        <a:bodyPr/>
        <a:lstStyle/>
        <a:p>
          <a:endParaRPr lang="en-US"/>
        </a:p>
      </dgm:t>
    </dgm:pt>
    <dgm:pt modelId="{781F56AE-9A80-4FAC-9232-F1A1E77DC565}" type="sibTrans" cxnId="{B691EC17-9695-43BA-8048-03BBCCB60D08}">
      <dgm:prSet/>
      <dgm:spPr/>
      <dgm:t>
        <a:bodyPr/>
        <a:lstStyle/>
        <a:p>
          <a:endParaRPr lang="en-US"/>
        </a:p>
      </dgm:t>
    </dgm:pt>
    <dgm:pt modelId="{107AD202-20D2-4B54-A58A-EC65FBE05F80}" type="pres">
      <dgm:prSet presAssocID="{EB980A71-822B-499D-8BB1-654F9373C4BB}" presName="Name0" presStyleCnt="0">
        <dgm:presLayoutVars>
          <dgm:resizeHandles/>
        </dgm:presLayoutVars>
      </dgm:prSet>
      <dgm:spPr/>
    </dgm:pt>
    <dgm:pt modelId="{05DC6BD9-FE99-40A7-A568-C68A28012C40}" type="pres">
      <dgm:prSet presAssocID="{0C4C0CCB-96B9-4E30-B13E-A987A8FBF328}" presName="text" presStyleLbl="node1" presStyleIdx="0" presStyleCnt="5">
        <dgm:presLayoutVars>
          <dgm:bulletEnabled val="1"/>
        </dgm:presLayoutVars>
      </dgm:prSet>
      <dgm:spPr/>
    </dgm:pt>
    <dgm:pt modelId="{27D8106B-616A-457B-8B17-8D178F2FC091}" type="pres">
      <dgm:prSet presAssocID="{B7FA619B-0CD3-414D-982C-674DD7E162DC}" presName="space" presStyleCnt="0"/>
      <dgm:spPr/>
    </dgm:pt>
    <dgm:pt modelId="{4DC97DE1-9238-405A-9EC1-BC652D9BFBDE}" type="pres">
      <dgm:prSet presAssocID="{3BEBEF7B-0A03-4925-8FDC-D1FB6981EB14}" presName="text" presStyleLbl="node1" presStyleIdx="1" presStyleCnt="5">
        <dgm:presLayoutVars>
          <dgm:bulletEnabled val="1"/>
        </dgm:presLayoutVars>
      </dgm:prSet>
      <dgm:spPr/>
    </dgm:pt>
    <dgm:pt modelId="{1C612D1A-45CF-42C8-BC85-644F3A02F835}" type="pres">
      <dgm:prSet presAssocID="{4D8053E8-858B-4C89-A1EA-D341F12EE4E1}" presName="space" presStyleCnt="0"/>
      <dgm:spPr/>
    </dgm:pt>
    <dgm:pt modelId="{A4268805-3157-4CAE-8C45-43C5C222A669}" type="pres">
      <dgm:prSet presAssocID="{C39B5672-6E76-45AC-BB0B-AEC5410BBEB5}" presName="text" presStyleLbl="node1" presStyleIdx="2" presStyleCnt="5">
        <dgm:presLayoutVars>
          <dgm:bulletEnabled val="1"/>
        </dgm:presLayoutVars>
      </dgm:prSet>
      <dgm:spPr/>
    </dgm:pt>
    <dgm:pt modelId="{88A3BC28-EA50-443A-A432-5342106791C1}" type="pres">
      <dgm:prSet presAssocID="{450F4C34-62EB-4B97-B9DF-31C6BD10F2B2}" presName="space" presStyleCnt="0"/>
      <dgm:spPr/>
    </dgm:pt>
    <dgm:pt modelId="{B228AE77-61BD-43FE-B1C9-48FCA4297A2F}" type="pres">
      <dgm:prSet presAssocID="{542467CF-BD45-44B8-AA33-35AA60D9ED87}" presName="text" presStyleLbl="node1" presStyleIdx="3" presStyleCnt="5">
        <dgm:presLayoutVars>
          <dgm:bulletEnabled val="1"/>
        </dgm:presLayoutVars>
      </dgm:prSet>
      <dgm:spPr/>
    </dgm:pt>
    <dgm:pt modelId="{3245875A-CD0D-41BB-8EDB-0FAD0213A8C2}" type="pres">
      <dgm:prSet presAssocID="{EC46E84C-E518-4713-BE65-95EF14636FB3}" presName="space" presStyleCnt="0"/>
      <dgm:spPr/>
    </dgm:pt>
    <dgm:pt modelId="{5F2B3971-55E2-43BB-8765-9AA0283A358E}" type="pres">
      <dgm:prSet presAssocID="{25367156-2A88-4E28-87AB-435CC724416A}" presName="text" presStyleLbl="node1" presStyleIdx="4" presStyleCnt="5">
        <dgm:presLayoutVars>
          <dgm:bulletEnabled val="1"/>
        </dgm:presLayoutVars>
      </dgm:prSet>
      <dgm:spPr/>
    </dgm:pt>
  </dgm:ptLst>
  <dgm:cxnLst>
    <dgm:cxn modelId="{DA4D6A12-45A5-447F-A627-C1D141AAF78A}" srcId="{EB980A71-822B-499D-8BB1-654F9373C4BB}" destId="{3BEBEF7B-0A03-4925-8FDC-D1FB6981EB14}" srcOrd="1" destOrd="0" parTransId="{673F96B7-1B73-48EB-AB04-D9DF064D7263}" sibTransId="{4D8053E8-858B-4C89-A1EA-D341F12EE4E1}"/>
    <dgm:cxn modelId="{18948412-D2CF-438F-AB1F-2DBBF162423D}" srcId="{EB980A71-822B-499D-8BB1-654F9373C4BB}" destId="{0C4C0CCB-96B9-4E30-B13E-A987A8FBF328}" srcOrd="0" destOrd="0" parTransId="{C58AB85E-A0E4-40AC-9F71-6723E1B18CB4}" sibTransId="{B7FA619B-0CD3-414D-982C-674DD7E162DC}"/>
    <dgm:cxn modelId="{B691EC17-9695-43BA-8048-03BBCCB60D08}" srcId="{EB980A71-822B-499D-8BB1-654F9373C4BB}" destId="{25367156-2A88-4E28-87AB-435CC724416A}" srcOrd="4" destOrd="0" parTransId="{A945DCA8-8EF7-4C5C-9CE7-25448B9F2D74}" sibTransId="{781F56AE-9A80-4FAC-9232-F1A1E77DC565}"/>
    <dgm:cxn modelId="{4E84A924-CB89-4AD6-ACB4-5B52F6EB384E}" type="presOf" srcId="{C39B5672-6E76-45AC-BB0B-AEC5410BBEB5}" destId="{A4268805-3157-4CAE-8C45-43C5C222A669}" srcOrd="0" destOrd="0" presId="urn:diagrams.loki3.com/VaryingWidthList"/>
    <dgm:cxn modelId="{F516203C-0E24-4C3C-AD0D-C167ABDF1F18}" type="presOf" srcId="{0C4C0CCB-96B9-4E30-B13E-A987A8FBF328}" destId="{05DC6BD9-FE99-40A7-A568-C68A28012C40}" srcOrd="0" destOrd="0" presId="urn:diagrams.loki3.com/VaryingWidthList"/>
    <dgm:cxn modelId="{7EC5B93C-B37C-4190-8267-783DC78CF02A}" srcId="{EB980A71-822B-499D-8BB1-654F9373C4BB}" destId="{C39B5672-6E76-45AC-BB0B-AEC5410BBEB5}" srcOrd="2" destOrd="0" parTransId="{D90C51A7-487E-48E2-AC42-9C9EC480A7B1}" sibTransId="{450F4C34-62EB-4B97-B9DF-31C6BD10F2B2}"/>
    <dgm:cxn modelId="{3795F360-C070-4377-81A2-A1866989F213}" type="presOf" srcId="{542467CF-BD45-44B8-AA33-35AA60D9ED87}" destId="{B228AE77-61BD-43FE-B1C9-48FCA4297A2F}" srcOrd="0" destOrd="0" presId="urn:diagrams.loki3.com/VaryingWidthList"/>
    <dgm:cxn modelId="{E91F604D-E211-414F-A2CB-2F1B6EAD3191}" type="presOf" srcId="{EB980A71-822B-499D-8BB1-654F9373C4BB}" destId="{107AD202-20D2-4B54-A58A-EC65FBE05F80}" srcOrd="0" destOrd="0" presId="urn:diagrams.loki3.com/VaryingWidthList"/>
    <dgm:cxn modelId="{92ADA46D-7BE3-4EBC-B91A-633D5ECF5CBD}" srcId="{EB980A71-822B-499D-8BB1-654F9373C4BB}" destId="{542467CF-BD45-44B8-AA33-35AA60D9ED87}" srcOrd="3" destOrd="0" parTransId="{688FC21B-F100-42EE-8C52-2505DE04CA1E}" sibTransId="{EC46E84C-E518-4713-BE65-95EF14636FB3}"/>
    <dgm:cxn modelId="{00295978-EA49-48AC-AA48-C8145F7A5B8A}" type="presOf" srcId="{25367156-2A88-4E28-87AB-435CC724416A}" destId="{5F2B3971-55E2-43BB-8765-9AA0283A358E}" srcOrd="0" destOrd="0" presId="urn:diagrams.loki3.com/VaryingWidthList"/>
    <dgm:cxn modelId="{3A7DFAAB-A77D-40FE-B555-331ACEF83BAC}" type="presOf" srcId="{3BEBEF7B-0A03-4925-8FDC-D1FB6981EB14}" destId="{4DC97DE1-9238-405A-9EC1-BC652D9BFBDE}" srcOrd="0" destOrd="0" presId="urn:diagrams.loki3.com/VaryingWidthList"/>
    <dgm:cxn modelId="{1B5C613F-B950-4CCF-A0F6-8F75B9C7A8D7}" type="presParOf" srcId="{107AD202-20D2-4B54-A58A-EC65FBE05F80}" destId="{05DC6BD9-FE99-40A7-A568-C68A28012C40}" srcOrd="0" destOrd="0" presId="urn:diagrams.loki3.com/VaryingWidthList"/>
    <dgm:cxn modelId="{F279A633-5479-498E-BF88-E5B82375C0EA}" type="presParOf" srcId="{107AD202-20D2-4B54-A58A-EC65FBE05F80}" destId="{27D8106B-616A-457B-8B17-8D178F2FC091}" srcOrd="1" destOrd="0" presId="urn:diagrams.loki3.com/VaryingWidthList"/>
    <dgm:cxn modelId="{58C93191-B284-4397-A5F5-F32EC400C188}" type="presParOf" srcId="{107AD202-20D2-4B54-A58A-EC65FBE05F80}" destId="{4DC97DE1-9238-405A-9EC1-BC652D9BFBDE}" srcOrd="2" destOrd="0" presId="urn:diagrams.loki3.com/VaryingWidthList"/>
    <dgm:cxn modelId="{FE644F0D-6BA9-4DC0-B47E-86AB98315B39}" type="presParOf" srcId="{107AD202-20D2-4B54-A58A-EC65FBE05F80}" destId="{1C612D1A-45CF-42C8-BC85-644F3A02F835}" srcOrd="3" destOrd="0" presId="urn:diagrams.loki3.com/VaryingWidthList"/>
    <dgm:cxn modelId="{B734E29B-B8D3-42A4-BCA8-3557FDC262AC}" type="presParOf" srcId="{107AD202-20D2-4B54-A58A-EC65FBE05F80}" destId="{A4268805-3157-4CAE-8C45-43C5C222A669}" srcOrd="4" destOrd="0" presId="urn:diagrams.loki3.com/VaryingWidthList"/>
    <dgm:cxn modelId="{93BC3E32-BEF1-4C59-B713-65768D097809}" type="presParOf" srcId="{107AD202-20D2-4B54-A58A-EC65FBE05F80}" destId="{88A3BC28-EA50-443A-A432-5342106791C1}" srcOrd="5" destOrd="0" presId="urn:diagrams.loki3.com/VaryingWidthList"/>
    <dgm:cxn modelId="{2E80B36F-4487-461E-93DE-361ABED9D13C}" type="presParOf" srcId="{107AD202-20D2-4B54-A58A-EC65FBE05F80}" destId="{B228AE77-61BD-43FE-B1C9-48FCA4297A2F}" srcOrd="6" destOrd="0" presId="urn:diagrams.loki3.com/VaryingWidthList"/>
    <dgm:cxn modelId="{7CFD3080-136A-446B-8442-FAD92DE88ADC}" type="presParOf" srcId="{107AD202-20D2-4B54-A58A-EC65FBE05F80}" destId="{3245875A-CD0D-41BB-8EDB-0FAD0213A8C2}" srcOrd="7" destOrd="0" presId="urn:diagrams.loki3.com/VaryingWidthList"/>
    <dgm:cxn modelId="{5B40A664-BEE5-4BE4-833C-29F42545C2EC}" type="presParOf" srcId="{107AD202-20D2-4B54-A58A-EC65FBE05F80}" destId="{5F2B3971-55E2-43BB-8765-9AA0283A358E}"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980A71-822B-499D-8BB1-654F9373C4BB}" type="doc">
      <dgm:prSet loTypeId="urn:diagrams.loki3.com/VaryingWidthList" loCatId="list" qsTypeId="urn:microsoft.com/office/officeart/2005/8/quickstyle/simple2" qsCatId="simple" csTypeId="urn:microsoft.com/office/officeart/2005/8/colors/colorful4" csCatId="colorful" phldr="1"/>
      <dgm:spPr/>
      <dgm:t>
        <a:bodyPr/>
        <a:lstStyle/>
        <a:p>
          <a:endParaRPr lang="en-US"/>
        </a:p>
      </dgm:t>
    </dgm:pt>
    <dgm:pt modelId="{0C4C0CCB-96B9-4E30-B13E-A987A8FBF328}">
      <dgm:prSet phldrT="[Text]"/>
      <dgm:spPr>
        <a:effectLst/>
      </dgm:spPr>
      <dgm:t>
        <a:bodyPr/>
        <a:lstStyle/>
        <a:p>
          <a:r>
            <a:rPr lang="en-US" dirty="0"/>
            <a:t>Translating English Sentences</a:t>
          </a:r>
        </a:p>
      </dgm:t>
    </dgm:pt>
    <dgm:pt modelId="{C58AB85E-A0E4-40AC-9F71-6723E1B18CB4}" type="parTrans" cxnId="{18948412-D2CF-438F-AB1F-2DBBF162423D}">
      <dgm:prSet/>
      <dgm:spPr/>
      <dgm:t>
        <a:bodyPr/>
        <a:lstStyle/>
        <a:p>
          <a:endParaRPr lang="en-US"/>
        </a:p>
      </dgm:t>
    </dgm:pt>
    <dgm:pt modelId="{B7FA619B-0CD3-414D-982C-674DD7E162DC}" type="sibTrans" cxnId="{18948412-D2CF-438F-AB1F-2DBBF162423D}">
      <dgm:prSet/>
      <dgm:spPr/>
      <dgm:t>
        <a:bodyPr/>
        <a:lstStyle/>
        <a:p>
          <a:endParaRPr lang="en-US"/>
        </a:p>
      </dgm:t>
    </dgm:pt>
    <dgm:pt modelId="{3BEBEF7B-0A03-4925-8FDC-D1FB6981EB14}">
      <dgm:prSet phldrT="[Text]"/>
      <dgm:spPr>
        <a:solidFill>
          <a:schemeClr val="bg1">
            <a:lumMod val="65000"/>
            <a:lumOff val="35000"/>
          </a:schemeClr>
        </a:solidFill>
      </dgm:spPr>
      <dgm:t>
        <a:bodyPr/>
        <a:lstStyle/>
        <a:p>
          <a:r>
            <a:rPr lang="en-US" dirty="0"/>
            <a:t>System Specifications</a:t>
          </a:r>
        </a:p>
      </dgm:t>
    </dgm:pt>
    <dgm:pt modelId="{673F96B7-1B73-48EB-AB04-D9DF064D7263}" type="parTrans" cxnId="{DA4D6A12-45A5-447F-A627-C1D141AAF78A}">
      <dgm:prSet/>
      <dgm:spPr/>
      <dgm:t>
        <a:bodyPr/>
        <a:lstStyle/>
        <a:p>
          <a:endParaRPr lang="en-US"/>
        </a:p>
      </dgm:t>
    </dgm:pt>
    <dgm:pt modelId="{4D8053E8-858B-4C89-A1EA-D341F12EE4E1}" type="sibTrans" cxnId="{DA4D6A12-45A5-447F-A627-C1D141AAF78A}">
      <dgm:prSet/>
      <dgm:spPr/>
      <dgm:t>
        <a:bodyPr/>
        <a:lstStyle/>
        <a:p>
          <a:endParaRPr lang="en-US"/>
        </a:p>
      </dgm:t>
    </dgm:pt>
    <dgm:pt modelId="{C39B5672-6E76-45AC-BB0B-AEC5410BBEB5}">
      <dgm:prSet phldrT="[Text]"/>
      <dgm:spPr>
        <a:solidFill>
          <a:schemeClr val="bg1">
            <a:lumMod val="65000"/>
            <a:lumOff val="35000"/>
          </a:schemeClr>
        </a:solidFill>
      </dgm:spPr>
      <dgm:t>
        <a:bodyPr/>
        <a:lstStyle/>
        <a:p>
          <a:r>
            <a:rPr lang="en-US" dirty="0"/>
            <a:t>Boolean Searches</a:t>
          </a:r>
        </a:p>
      </dgm:t>
    </dgm:pt>
    <dgm:pt modelId="{D90C51A7-487E-48E2-AC42-9C9EC480A7B1}" type="parTrans" cxnId="{7EC5B93C-B37C-4190-8267-783DC78CF02A}">
      <dgm:prSet/>
      <dgm:spPr/>
      <dgm:t>
        <a:bodyPr/>
        <a:lstStyle/>
        <a:p>
          <a:endParaRPr lang="en-US"/>
        </a:p>
      </dgm:t>
    </dgm:pt>
    <dgm:pt modelId="{450F4C34-62EB-4B97-B9DF-31C6BD10F2B2}" type="sibTrans" cxnId="{7EC5B93C-B37C-4190-8267-783DC78CF02A}">
      <dgm:prSet/>
      <dgm:spPr/>
      <dgm:t>
        <a:bodyPr/>
        <a:lstStyle/>
        <a:p>
          <a:endParaRPr lang="en-US"/>
        </a:p>
      </dgm:t>
    </dgm:pt>
    <dgm:pt modelId="{542467CF-BD45-44B8-AA33-35AA60D9ED87}">
      <dgm:prSet phldrT="[Text]"/>
      <dgm:spPr>
        <a:solidFill>
          <a:schemeClr val="bg1">
            <a:lumMod val="65000"/>
            <a:lumOff val="35000"/>
          </a:schemeClr>
        </a:solidFill>
      </dgm:spPr>
      <dgm:t>
        <a:bodyPr/>
        <a:lstStyle/>
        <a:p>
          <a:r>
            <a:rPr lang="en-US" dirty="0"/>
            <a:t>Logic Puzzles</a:t>
          </a:r>
        </a:p>
      </dgm:t>
    </dgm:pt>
    <dgm:pt modelId="{688FC21B-F100-42EE-8C52-2505DE04CA1E}" type="parTrans" cxnId="{92ADA46D-7BE3-4EBC-B91A-633D5ECF5CBD}">
      <dgm:prSet/>
      <dgm:spPr/>
      <dgm:t>
        <a:bodyPr/>
        <a:lstStyle/>
        <a:p>
          <a:endParaRPr lang="en-US"/>
        </a:p>
      </dgm:t>
    </dgm:pt>
    <dgm:pt modelId="{EC46E84C-E518-4713-BE65-95EF14636FB3}" type="sibTrans" cxnId="{92ADA46D-7BE3-4EBC-B91A-633D5ECF5CBD}">
      <dgm:prSet/>
      <dgm:spPr/>
      <dgm:t>
        <a:bodyPr/>
        <a:lstStyle/>
        <a:p>
          <a:endParaRPr lang="en-US"/>
        </a:p>
      </dgm:t>
    </dgm:pt>
    <dgm:pt modelId="{25367156-2A88-4E28-87AB-435CC724416A}">
      <dgm:prSet phldrT="[Text]"/>
      <dgm:spPr>
        <a:solidFill>
          <a:schemeClr val="bg1">
            <a:lumMod val="65000"/>
            <a:lumOff val="35000"/>
          </a:schemeClr>
        </a:solidFill>
      </dgm:spPr>
      <dgm:t>
        <a:bodyPr/>
        <a:lstStyle/>
        <a:p>
          <a:r>
            <a:rPr lang="en-US" dirty="0"/>
            <a:t>Logic Circuits</a:t>
          </a:r>
        </a:p>
      </dgm:t>
    </dgm:pt>
    <dgm:pt modelId="{A945DCA8-8EF7-4C5C-9CE7-25448B9F2D74}" type="parTrans" cxnId="{B691EC17-9695-43BA-8048-03BBCCB60D08}">
      <dgm:prSet/>
      <dgm:spPr/>
      <dgm:t>
        <a:bodyPr/>
        <a:lstStyle/>
        <a:p>
          <a:endParaRPr lang="en-US"/>
        </a:p>
      </dgm:t>
    </dgm:pt>
    <dgm:pt modelId="{781F56AE-9A80-4FAC-9232-F1A1E77DC565}" type="sibTrans" cxnId="{B691EC17-9695-43BA-8048-03BBCCB60D08}">
      <dgm:prSet/>
      <dgm:spPr/>
      <dgm:t>
        <a:bodyPr/>
        <a:lstStyle/>
        <a:p>
          <a:endParaRPr lang="en-US"/>
        </a:p>
      </dgm:t>
    </dgm:pt>
    <dgm:pt modelId="{107AD202-20D2-4B54-A58A-EC65FBE05F80}" type="pres">
      <dgm:prSet presAssocID="{EB980A71-822B-499D-8BB1-654F9373C4BB}" presName="Name0" presStyleCnt="0">
        <dgm:presLayoutVars>
          <dgm:resizeHandles/>
        </dgm:presLayoutVars>
      </dgm:prSet>
      <dgm:spPr/>
    </dgm:pt>
    <dgm:pt modelId="{05DC6BD9-FE99-40A7-A568-C68A28012C40}" type="pres">
      <dgm:prSet presAssocID="{0C4C0CCB-96B9-4E30-B13E-A987A8FBF328}" presName="text" presStyleLbl="node1" presStyleIdx="0" presStyleCnt="5">
        <dgm:presLayoutVars>
          <dgm:bulletEnabled val="1"/>
        </dgm:presLayoutVars>
      </dgm:prSet>
      <dgm:spPr/>
    </dgm:pt>
    <dgm:pt modelId="{27D8106B-616A-457B-8B17-8D178F2FC091}" type="pres">
      <dgm:prSet presAssocID="{B7FA619B-0CD3-414D-982C-674DD7E162DC}" presName="space" presStyleCnt="0"/>
      <dgm:spPr/>
    </dgm:pt>
    <dgm:pt modelId="{4DC97DE1-9238-405A-9EC1-BC652D9BFBDE}" type="pres">
      <dgm:prSet presAssocID="{3BEBEF7B-0A03-4925-8FDC-D1FB6981EB14}" presName="text" presStyleLbl="node1" presStyleIdx="1" presStyleCnt="5">
        <dgm:presLayoutVars>
          <dgm:bulletEnabled val="1"/>
        </dgm:presLayoutVars>
      </dgm:prSet>
      <dgm:spPr/>
    </dgm:pt>
    <dgm:pt modelId="{1C612D1A-45CF-42C8-BC85-644F3A02F835}" type="pres">
      <dgm:prSet presAssocID="{4D8053E8-858B-4C89-A1EA-D341F12EE4E1}" presName="space" presStyleCnt="0"/>
      <dgm:spPr/>
    </dgm:pt>
    <dgm:pt modelId="{A4268805-3157-4CAE-8C45-43C5C222A669}" type="pres">
      <dgm:prSet presAssocID="{C39B5672-6E76-45AC-BB0B-AEC5410BBEB5}" presName="text" presStyleLbl="node1" presStyleIdx="2" presStyleCnt="5">
        <dgm:presLayoutVars>
          <dgm:bulletEnabled val="1"/>
        </dgm:presLayoutVars>
      </dgm:prSet>
      <dgm:spPr/>
    </dgm:pt>
    <dgm:pt modelId="{88A3BC28-EA50-443A-A432-5342106791C1}" type="pres">
      <dgm:prSet presAssocID="{450F4C34-62EB-4B97-B9DF-31C6BD10F2B2}" presName="space" presStyleCnt="0"/>
      <dgm:spPr/>
    </dgm:pt>
    <dgm:pt modelId="{B228AE77-61BD-43FE-B1C9-48FCA4297A2F}" type="pres">
      <dgm:prSet presAssocID="{542467CF-BD45-44B8-AA33-35AA60D9ED87}" presName="text" presStyleLbl="node1" presStyleIdx="3" presStyleCnt="5">
        <dgm:presLayoutVars>
          <dgm:bulletEnabled val="1"/>
        </dgm:presLayoutVars>
      </dgm:prSet>
      <dgm:spPr/>
    </dgm:pt>
    <dgm:pt modelId="{3245875A-CD0D-41BB-8EDB-0FAD0213A8C2}" type="pres">
      <dgm:prSet presAssocID="{EC46E84C-E518-4713-BE65-95EF14636FB3}" presName="space" presStyleCnt="0"/>
      <dgm:spPr/>
    </dgm:pt>
    <dgm:pt modelId="{5F2B3971-55E2-43BB-8765-9AA0283A358E}" type="pres">
      <dgm:prSet presAssocID="{25367156-2A88-4E28-87AB-435CC724416A}" presName="text" presStyleLbl="node1" presStyleIdx="4" presStyleCnt="5">
        <dgm:presLayoutVars>
          <dgm:bulletEnabled val="1"/>
        </dgm:presLayoutVars>
      </dgm:prSet>
      <dgm:spPr/>
    </dgm:pt>
  </dgm:ptLst>
  <dgm:cxnLst>
    <dgm:cxn modelId="{DA4D6A12-45A5-447F-A627-C1D141AAF78A}" srcId="{EB980A71-822B-499D-8BB1-654F9373C4BB}" destId="{3BEBEF7B-0A03-4925-8FDC-D1FB6981EB14}" srcOrd="1" destOrd="0" parTransId="{673F96B7-1B73-48EB-AB04-D9DF064D7263}" sibTransId="{4D8053E8-858B-4C89-A1EA-D341F12EE4E1}"/>
    <dgm:cxn modelId="{18948412-D2CF-438F-AB1F-2DBBF162423D}" srcId="{EB980A71-822B-499D-8BB1-654F9373C4BB}" destId="{0C4C0CCB-96B9-4E30-B13E-A987A8FBF328}" srcOrd="0" destOrd="0" parTransId="{C58AB85E-A0E4-40AC-9F71-6723E1B18CB4}" sibTransId="{B7FA619B-0CD3-414D-982C-674DD7E162DC}"/>
    <dgm:cxn modelId="{B691EC17-9695-43BA-8048-03BBCCB60D08}" srcId="{EB980A71-822B-499D-8BB1-654F9373C4BB}" destId="{25367156-2A88-4E28-87AB-435CC724416A}" srcOrd="4" destOrd="0" parTransId="{A945DCA8-8EF7-4C5C-9CE7-25448B9F2D74}" sibTransId="{781F56AE-9A80-4FAC-9232-F1A1E77DC565}"/>
    <dgm:cxn modelId="{4E84A924-CB89-4AD6-ACB4-5B52F6EB384E}" type="presOf" srcId="{C39B5672-6E76-45AC-BB0B-AEC5410BBEB5}" destId="{A4268805-3157-4CAE-8C45-43C5C222A669}" srcOrd="0" destOrd="0" presId="urn:diagrams.loki3.com/VaryingWidthList"/>
    <dgm:cxn modelId="{F516203C-0E24-4C3C-AD0D-C167ABDF1F18}" type="presOf" srcId="{0C4C0CCB-96B9-4E30-B13E-A987A8FBF328}" destId="{05DC6BD9-FE99-40A7-A568-C68A28012C40}" srcOrd="0" destOrd="0" presId="urn:diagrams.loki3.com/VaryingWidthList"/>
    <dgm:cxn modelId="{7EC5B93C-B37C-4190-8267-783DC78CF02A}" srcId="{EB980A71-822B-499D-8BB1-654F9373C4BB}" destId="{C39B5672-6E76-45AC-BB0B-AEC5410BBEB5}" srcOrd="2" destOrd="0" parTransId="{D90C51A7-487E-48E2-AC42-9C9EC480A7B1}" sibTransId="{450F4C34-62EB-4B97-B9DF-31C6BD10F2B2}"/>
    <dgm:cxn modelId="{3795F360-C070-4377-81A2-A1866989F213}" type="presOf" srcId="{542467CF-BD45-44B8-AA33-35AA60D9ED87}" destId="{B228AE77-61BD-43FE-B1C9-48FCA4297A2F}" srcOrd="0" destOrd="0" presId="urn:diagrams.loki3.com/VaryingWidthList"/>
    <dgm:cxn modelId="{E91F604D-E211-414F-A2CB-2F1B6EAD3191}" type="presOf" srcId="{EB980A71-822B-499D-8BB1-654F9373C4BB}" destId="{107AD202-20D2-4B54-A58A-EC65FBE05F80}" srcOrd="0" destOrd="0" presId="urn:diagrams.loki3.com/VaryingWidthList"/>
    <dgm:cxn modelId="{92ADA46D-7BE3-4EBC-B91A-633D5ECF5CBD}" srcId="{EB980A71-822B-499D-8BB1-654F9373C4BB}" destId="{542467CF-BD45-44B8-AA33-35AA60D9ED87}" srcOrd="3" destOrd="0" parTransId="{688FC21B-F100-42EE-8C52-2505DE04CA1E}" sibTransId="{EC46E84C-E518-4713-BE65-95EF14636FB3}"/>
    <dgm:cxn modelId="{00295978-EA49-48AC-AA48-C8145F7A5B8A}" type="presOf" srcId="{25367156-2A88-4E28-87AB-435CC724416A}" destId="{5F2B3971-55E2-43BB-8765-9AA0283A358E}" srcOrd="0" destOrd="0" presId="urn:diagrams.loki3.com/VaryingWidthList"/>
    <dgm:cxn modelId="{3A7DFAAB-A77D-40FE-B555-331ACEF83BAC}" type="presOf" srcId="{3BEBEF7B-0A03-4925-8FDC-D1FB6981EB14}" destId="{4DC97DE1-9238-405A-9EC1-BC652D9BFBDE}" srcOrd="0" destOrd="0" presId="urn:diagrams.loki3.com/VaryingWidthList"/>
    <dgm:cxn modelId="{1B5C613F-B950-4CCF-A0F6-8F75B9C7A8D7}" type="presParOf" srcId="{107AD202-20D2-4B54-A58A-EC65FBE05F80}" destId="{05DC6BD9-FE99-40A7-A568-C68A28012C40}" srcOrd="0" destOrd="0" presId="urn:diagrams.loki3.com/VaryingWidthList"/>
    <dgm:cxn modelId="{F279A633-5479-498E-BF88-E5B82375C0EA}" type="presParOf" srcId="{107AD202-20D2-4B54-A58A-EC65FBE05F80}" destId="{27D8106B-616A-457B-8B17-8D178F2FC091}" srcOrd="1" destOrd="0" presId="urn:diagrams.loki3.com/VaryingWidthList"/>
    <dgm:cxn modelId="{58C93191-B284-4397-A5F5-F32EC400C188}" type="presParOf" srcId="{107AD202-20D2-4B54-A58A-EC65FBE05F80}" destId="{4DC97DE1-9238-405A-9EC1-BC652D9BFBDE}" srcOrd="2" destOrd="0" presId="urn:diagrams.loki3.com/VaryingWidthList"/>
    <dgm:cxn modelId="{FE644F0D-6BA9-4DC0-B47E-86AB98315B39}" type="presParOf" srcId="{107AD202-20D2-4B54-A58A-EC65FBE05F80}" destId="{1C612D1A-45CF-42C8-BC85-644F3A02F835}" srcOrd="3" destOrd="0" presId="urn:diagrams.loki3.com/VaryingWidthList"/>
    <dgm:cxn modelId="{B734E29B-B8D3-42A4-BCA8-3557FDC262AC}" type="presParOf" srcId="{107AD202-20D2-4B54-A58A-EC65FBE05F80}" destId="{A4268805-3157-4CAE-8C45-43C5C222A669}" srcOrd="4" destOrd="0" presId="urn:diagrams.loki3.com/VaryingWidthList"/>
    <dgm:cxn modelId="{93BC3E32-BEF1-4C59-B713-65768D097809}" type="presParOf" srcId="{107AD202-20D2-4B54-A58A-EC65FBE05F80}" destId="{88A3BC28-EA50-443A-A432-5342106791C1}" srcOrd="5" destOrd="0" presId="urn:diagrams.loki3.com/VaryingWidthList"/>
    <dgm:cxn modelId="{2E80B36F-4487-461E-93DE-361ABED9D13C}" type="presParOf" srcId="{107AD202-20D2-4B54-A58A-EC65FBE05F80}" destId="{B228AE77-61BD-43FE-B1C9-48FCA4297A2F}" srcOrd="6" destOrd="0" presId="urn:diagrams.loki3.com/VaryingWidthList"/>
    <dgm:cxn modelId="{7CFD3080-136A-446B-8442-FAD92DE88ADC}" type="presParOf" srcId="{107AD202-20D2-4B54-A58A-EC65FBE05F80}" destId="{3245875A-CD0D-41BB-8EDB-0FAD0213A8C2}" srcOrd="7" destOrd="0" presId="urn:diagrams.loki3.com/VaryingWidthList"/>
    <dgm:cxn modelId="{5B40A664-BEE5-4BE4-833C-29F42545C2EC}" type="presParOf" srcId="{107AD202-20D2-4B54-A58A-EC65FBE05F80}" destId="{5F2B3971-55E2-43BB-8765-9AA0283A358E}"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980A71-822B-499D-8BB1-654F9373C4BB}" type="doc">
      <dgm:prSet loTypeId="urn:diagrams.loki3.com/VaryingWidthList" loCatId="list" qsTypeId="urn:microsoft.com/office/officeart/2005/8/quickstyle/simple2" qsCatId="simple" csTypeId="urn:microsoft.com/office/officeart/2005/8/colors/colorful4" csCatId="colorful" phldr="1"/>
      <dgm:spPr/>
      <dgm:t>
        <a:bodyPr/>
        <a:lstStyle/>
        <a:p>
          <a:endParaRPr lang="en-US"/>
        </a:p>
      </dgm:t>
    </dgm:pt>
    <dgm:pt modelId="{0C4C0CCB-96B9-4E30-B13E-A987A8FBF328}">
      <dgm:prSet phldrT="[Text]"/>
      <dgm:spPr>
        <a:solidFill>
          <a:schemeClr val="bg1">
            <a:lumMod val="65000"/>
            <a:lumOff val="35000"/>
          </a:schemeClr>
        </a:solidFill>
      </dgm:spPr>
      <dgm:t>
        <a:bodyPr/>
        <a:lstStyle/>
        <a:p>
          <a:r>
            <a:rPr lang="en-US" dirty="0"/>
            <a:t>Translating English Sentences</a:t>
          </a:r>
        </a:p>
      </dgm:t>
    </dgm:pt>
    <dgm:pt modelId="{C58AB85E-A0E4-40AC-9F71-6723E1B18CB4}" type="parTrans" cxnId="{18948412-D2CF-438F-AB1F-2DBBF162423D}">
      <dgm:prSet/>
      <dgm:spPr/>
      <dgm:t>
        <a:bodyPr/>
        <a:lstStyle/>
        <a:p>
          <a:endParaRPr lang="en-US"/>
        </a:p>
      </dgm:t>
    </dgm:pt>
    <dgm:pt modelId="{B7FA619B-0CD3-414D-982C-674DD7E162DC}" type="sibTrans" cxnId="{18948412-D2CF-438F-AB1F-2DBBF162423D}">
      <dgm:prSet/>
      <dgm:spPr/>
      <dgm:t>
        <a:bodyPr/>
        <a:lstStyle/>
        <a:p>
          <a:endParaRPr lang="en-US"/>
        </a:p>
      </dgm:t>
    </dgm:pt>
    <dgm:pt modelId="{3BEBEF7B-0A03-4925-8FDC-D1FB6981EB14}">
      <dgm:prSet phldrT="[Text]"/>
      <dgm:spPr/>
      <dgm:t>
        <a:bodyPr/>
        <a:lstStyle/>
        <a:p>
          <a:r>
            <a:rPr lang="en-US" dirty="0"/>
            <a:t>System Specifications</a:t>
          </a:r>
        </a:p>
      </dgm:t>
    </dgm:pt>
    <dgm:pt modelId="{673F96B7-1B73-48EB-AB04-D9DF064D7263}" type="parTrans" cxnId="{DA4D6A12-45A5-447F-A627-C1D141AAF78A}">
      <dgm:prSet/>
      <dgm:spPr/>
      <dgm:t>
        <a:bodyPr/>
        <a:lstStyle/>
        <a:p>
          <a:endParaRPr lang="en-US"/>
        </a:p>
      </dgm:t>
    </dgm:pt>
    <dgm:pt modelId="{4D8053E8-858B-4C89-A1EA-D341F12EE4E1}" type="sibTrans" cxnId="{DA4D6A12-45A5-447F-A627-C1D141AAF78A}">
      <dgm:prSet/>
      <dgm:spPr/>
      <dgm:t>
        <a:bodyPr/>
        <a:lstStyle/>
        <a:p>
          <a:endParaRPr lang="en-US"/>
        </a:p>
      </dgm:t>
    </dgm:pt>
    <dgm:pt modelId="{C39B5672-6E76-45AC-BB0B-AEC5410BBEB5}">
      <dgm:prSet phldrT="[Text]"/>
      <dgm:spPr>
        <a:solidFill>
          <a:schemeClr val="bg1">
            <a:lumMod val="65000"/>
            <a:lumOff val="35000"/>
          </a:schemeClr>
        </a:solidFill>
      </dgm:spPr>
      <dgm:t>
        <a:bodyPr/>
        <a:lstStyle/>
        <a:p>
          <a:r>
            <a:rPr lang="en-US" dirty="0"/>
            <a:t>Boolean Searches</a:t>
          </a:r>
        </a:p>
      </dgm:t>
    </dgm:pt>
    <dgm:pt modelId="{D90C51A7-487E-48E2-AC42-9C9EC480A7B1}" type="parTrans" cxnId="{7EC5B93C-B37C-4190-8267-783DC78CF02A}">
      <dgm:prSet/>
      <dgm:spPr/>
      <dgm:t>
        <a:bodyPr/>
        <a:lstStyle/>
        <a:p>
          <a:endParaRPr lang="en-US"/>
        </a:p>
      </dgm:t>
    </dgm:pt>
    <dgm:pt modelId="{450F4C34-62EB-4B97-B9DF-31C6BD10F2B2}" type="sibTrans" cxnId="{7EC5B93C-B37C-4190-8267-783DC78CF02A}">
      <dgm:prSet/>
      <dgm:spPr/>
      <dgm:t>
        <a:bodyPr/>
        <a:lstStyle/>
        <a:p>
          <a:endParaRPr lang="en-US"/>
        </a:p>
      </dgm:t>
    </dgm:pt>
    <dgm:pt modelId="{542467CF-BD45-44B8-AA33-35AA60D9ED87}">
      <dgm:prSet phldrT="[Text]"/>
      <dgm:spPr>
        <a:solidFill>
          <a:schemeClr val="bg1">
            <a:lumMod val="65000"/>
            <a:lumOff val="35000"/>
          </a:schemeClr>
        </a:solidFill>
      </dgm:spPr>
      <dgm:t>
        <a:bodyPr/>
        <a:lstStyle/>
        <a:p>
          <a:r>
            <a:rPr lang="en-US" dirty="0"/>
            <a:t>Logic Puzzles</a:t>
          </a:r>
        </a:p>
      </dgm:t>
    </dgm:pt>
    <dgm:pt modelId="{688FC21B-F100-42EE-8C52-2505DE04CA1E}" type="parTrans" cxnId="{92ADA46D-7BE3-4EBC-B91A-633D5ECF5CBD}">
      <dgm:prSet/>
      <dgm:spPr/>
      <dgm:t>
        <a:bodyPr/>
        <a:lstStyle/>
        <a:p>
          <a:endParaRPr lang="en-US"/>
        </a:p>
      </dgm:t>
    </dgm:pt>
    <dgm:pt modelId="{EC46E84C-E518-4713-BE65-95EF14636FB3}" type="sibTrans" cxnId="{92ADA46D-7BE3-4EBC-B91A-633D5ECF5CBD}">
      <dgm:prSet/>
      <dgm:spPr/>
      <dgm:t>
        <a:bodyPr/>
        <a:lstStyle/>
        <a:p>
          <a:endParaRPr lang="en-US"/>
        </a:p>
      </dgm:t>
    </dgm:pt>
    <dgm:pt modelId="{25367156-2A88-4E28-87AB-435CC724416A}">
      <dgm:prSet phldrT="[Text]"/>
      <dgm:spPr>
        <a:solidFill>
          <a:schemeClr val="bg1">
            <a:lumMod val="65000"/>
            <a:lumOff val="35000"/>
          </a:schemeClr>
        </a:solidFill>
      </dgm:spPr>
      <dgm:t>
        <a:bodyPr/>
        <a:lstStyle/>
        <a:p>
          <a:r>
            <a:rPr lang="en-US" dirty="0"/>
            <a:t>Logic Circuits</a:t>
          </a:r>
        </a:p>
      </dgm:t>
    </dgm:pt>
    <dgm:pt modelId="{A945DCA8-8EF7-4C5C-9CE7-25448B9F2D74}" type="parTrans" cxnId="{B691EC17-9695-43BA-8048-03BBCCB60D08}">
      <dgm:prSet/>
      <dgm:spPr/>
      <dgm:t>
        <a:bodyPr/>
        <a:lstStyle/>
        <a:p>
          <a:endParaRPr lang="en-US"/>
        </a:p>
      </dgm:t>
    </dgm:pt>
    <dgm:pt modelId="{781F56AE-9A80-4FAC-9232-F1A1E77DC565}" type="sibTrans" cxnId="{B691EC17-9695-43BA-8048-03BBCCB60D08}">
      <dgm:prSet/>
      <dgm:spPr/>
      <dgm:t>
        <a:bodyPr/>
        <a:lstStyle/>
        <a:p>
          <a:endParaRPr lang="en-US"/>
        </a:p>
      </dgm:t>
    </dgm:pt>
    <dgm:pt modelId="{107AD202-20D2-4B54-A58A-EC65FBE05F80}" type="pres">
      <dgm:prSet presAssocID="{EB980A71-822B-499D-8BB1-654F9373C4BB}" presName="Name0" presStyleCnt="0">
        <dgm:presLayoutVars>
          <dgm:resizeHandles/>
        </dgm:presLayoutVars>
      </dgm:prSet>
      <dgm:spPr/>
    </dgm:pt>
    <dgm:pt modelId="{05DC6BD9-FE99-40A7-A568-C68A28012C40}" type="pres">
      <dgm:prSet presAssocID="{0C4C0CCB-96B9-4E30-B13E-A987A8FBF328}" presName="text" presStyleLbl="node1" presStyleIdx="0" presStyleCnt="5">
        <dgm:presLayoutVars>
          <dgm:bulletEnabled val="1"/>
        </dgm:presLayoutVars>
      </dgm:prSet>
      <dgm:spPr/>
    </dgm:pt>
    <dgm:pt modelId="{27D8106B-616A-457B-8B17-8D178F2FC091}" type="pres">
      <dgm:prSet presAssocID="{B7FA619B-0CD3-414D-982C-674DD7E162DC}" presName="space" presStyleCnt="0"/>
      <dgm:spPr/>
    </dgm:pt>
    <dgm:pt modelId="{4DC97DE1-9238-405A-9EC1-BC652D9BFBDE}" type="pres">
      <dgm:prSet presAssocID="{3BEBEF7B-0A03-4925-8FDC-D1FB6981EB14}" presName="text" presStyleLbl="node1" presStyleIdx="1" presStyleCnt="5">
        <dgm:presLayoutVars>
          <dgm:bulletEnabled val="1"/>
        </dgm:presLayoutVars>
      </dgm:prSet>
      <dgm:spPr/>
    </dgm:pt>
    <dgm:pt modelId="{1C612D1A-45CF-42C8-BC85-644F3A02F835}" type="pres">
      <dgm:prSet presAssocID="{4D8053E8-858B-4C89-A1EA-D341F12EE4E1}" presName="space" presStyleCnt="0"/>
      <dgm:spPr/>
    </dgm:pt>
    <dgm:pt modelId="{A4268805-3157-4CAE-8C45-43C5C222A669}" type="pres">
      <dgm:prSet presAssocID="{C39B5672-6E76-45AC-BB0B-AEC5410BBEB5}" presName="text" presStyleLbl="node1" presStyleIdx="2" presStyleCnt="5">
        <dgm:presLayoutVars>
          <dgm:bulletEnabled val="1"/>
        </dgm:presLayoutVars>
      </dgm:prSet>
      <dgm:spPr/>
    </dgm:pt>
    <dgm:pt modelId="{88A3BC28-EA50-443A-A432-5342106791C1}" type="pres">
      <dgm:prSet presAssocID="{450F4C34-62EB-4B97-B9DF-31C6BD10F2B2}" presName="space" presStyleCnt="0"/>
      <dgm:spPr/>
    </dgm:pt>
    <dgm:pt modelId="{B228AE77-61BD-43FE-B1C9-48FCA4297A2F}" type="pres">
      <dgm:prSet presAssocID="{542467CF-BD45-44B8-AA33-35AA60D9ED87}" presName="text" presStyleLbl="node1" presStyleIdx="3" presStyleCnt="5">
        <dgm:presLayoutVars>
          <dgm:bulletEnabled val="1"/>
        </dgm:presLayoutVars>
      </dgm:prSet>
      <dgm:spPr/>
    </dgm:pt>
    <dgm:pt modelId="{3245875A-CD0D-41BB-8EDB-0FAD0213A8C2}" type="pres">
      <dgm:prSet presAssocID="{EC46E84C-E518-4713-BE65-95EF14636FB3}" presName="space" presStyleCnt="0"/>
      <dgm:spPr/>
    </dgm:pt>
    <dgm:pt modelId="{5F2B3971-55E2-43BB-8765-9AA0283A358E}" type="pres">
      <dgm:prSet presAssocID="{25367156-2A88-4E28-87AB-435CC724416A}" presName="text" presStyleLbl="node1" presStyleIdx="4" presStyleCnt="5">
        <dgm:presLayoutVars>
          <dgm:bulletEnabled val="1"/>
        </dgm:presLayoutVars>
      </dgm:prSet>
      <dgm:spPr/>
    </dgm:pt>
  </dgm:ptLst>
  <dgm:cxnLst>
    <dgm:cxn modelId="{DA4D6A12-45A5-447F-A627-C1D141AAF78A}" srcId="{EB980A71-822B-499D-8BB1-654F9373C4BB}" destId="{3BEBEF7B-0A03-4925-8FDC-D1FB6981EB14}" srcOrd="1" destOrd="0" parTransId="{673F96B7-1B73-48EB-AB04-D9DF064D7263}" sibTransId="{4D8053E8-858B-4C89-A1EA-D341F12EE4E1}"/>
    <dgm:cxn modelId="{18948412-D2CF-438F-AB1F-2DBBF162423D}" srcId="{EB980A71-822B-499D-8BB1-654F9373C4BB}" destId="{0C4C0CCB-96B9-4E30-B13E-A987A8FBF328}" srcOrd="0" destOrd="0" parTransId="{C58AB85E-A0E4-40AC-9F71-6723E1B18CB4}" sibTransId="{B7FA619B-0CD3-414D-982C-674DD7E162DC}"/>
    <dgm:cxn modelId="{B691EC17-9695-43BA-8048-03BBCCB60D08}" srcId="{EB980A71-822B-499D-8BB1-654F9373C4BB}" destId="{25367156-2A88-4E28-87AB-435CC724416A}" srcOrd="4" destOrd="0" parTransId="{A945DCA8-8EF7-4C5C-9CE7-25448B9F2D74}" sibTransId="{781F56AE-9A80-4FAC-9232-F1A1E77DC565}"/>
    <dgm:cxn modelId="{4E84A924-CB89-4AD6-ACB4-5B52F6EB384E}" type="presOf" srcId="{C39B5672-6E76-45AC-BB0B-AEC5410BBEB5}" destId="{A4268805-3157-4CAE-8C45-43C5C222A669}" srcOrd="0" destOrd="0" presId="urn:diagrams.loki3.com/VaryingWidthList"/>
    <dgm:cxn modelId="{F516203C-0E24-4C3C-AD0D-C167ABDF1F18}" type="presOf" srcId="{0C4C0CCB-96B9-4E30-B13E-A987A8FBF328}" destId="{05DC6BD9-FE99-40A7-A568-C68A28012C40}" srcOrd="0" destOrd="0" presId="urn:diagrams.loki3.com/VaryingWidthList"/>
    <dgm:cxn modelId="{7EC5B93C-B37C-4190-8267-783DC78CF02A}" srcId="{EB980A71-822B-499D-8BB1-654F9373C4BB}" destId="{C39B5672-6E76-45AC-BB0B-AEC5410BBEB5}" srcOrd="2" destOrd="0" parTransId="{D90C51A7-487E-48E2-AC42-9C9EC480A7B1}" sibTransId="{450F4C34-62EB-4B97-B9DF-31C6BD10F2B2}"/>
    <dgm:cxn modelId="{3795F360-C070-4377-81A2-A1866989F213}" type="presOf" srcId="{542467CF-BD45-44B8-AA33-35AA60D9ED87}" destId="{B228AE77-61BD-43FE-B1C9-48FCA4297A2F}" srcOrd="0" destOrd="0" presId="urn:diagrams.loki3.com/VaryingWidthList"/>
    <dgm:cxn modelId="{E91F604D-E211-414F-A2CB-2F1B6EAD3191}" type="presOf" srcId="{EB980A71-822B-499D-8BB1-654F9373C4BB}" destId="{107AD202-20D2-4B54-A58A-EC65FBE05F80}" srcOrd="0" destOrd="0" presId="urn:diagrams.loki3.com/VaryingWidthList"/>
    <dgm:cxn modelId="{92ADA46D-7BE3-4EBC-B91A-633D5ECF5CBD}" srcId="{EB980A71-822B-499D-8BB1-654F9373C4BB}" destId="{542467CF-BD45-44B8-AA33-35AA60D9ED87}" srcOrd="3" destOrd="0" parTransId="{688FC21B-F100-42EE-8C52-2505DE04CA1E}" sibTransId="{EC46E84C-E518-4713-BE65-95EF14636FB3}"/>
    <dgm:cxn modelId="{00295978-EA49-48AC-AA48-C8145F7A5B8A}" type="presOf" srcId="{25367156-2A88-4E28-87AB-435CC724416A}" destId="{5F2B3971-55E2-43BB-8765-9AA0283A358E}" srcOrd="0" destOrd="0" presId="urn:diagrams.loki3.com/VaryingWidthList"/>
    <dgm:cxn modelId="{3A7DFAAB-A77D-40FE-B555-331ACEF83BAC}" type="presOf" srcId="{3BEBEF7B-0A03-4925-8FDC-D1FB6981EB14}" destId="{4DC97DE1-9238-405A-9EC1-BC652D9BFBDE}" srcOrd="0" destOrd="0" presId="urn:diagrams.loki3.com/VaryingWidthList"/>
    <dgm:cxn modelId="{1B5C613F-B950-4CCF-A0F6-8F75B9C7A8D7}" type="presParOf" srcId="{107AD202-20D2-4B54-A58A-EC65FBE05F80}" destId="{05DC6BD9-FE99-40A7-A568-C68A28012C40}" srcOrd="0" destOrd="0" presId="urn:diagrams.loki3.com/VaryingWidthList"/>
    <dgm:cxn modelId="{F279A633-5479-498E-BF88-E5B82375C0EA}" type="presParOf" srcId="{107AD202-20D2-4B54-A58A-EC65FBE05F80}" destId="{27D8106B-616A-457B-8B17-8D178F2FC091}" srcOrd="1" destOrd="0" presId="urn:diagrams.loki3.com/VaryingWidthList"/>
    <dgm:cxn modelId="{58C93191-B284-4397-A5F5-F32EC400C188}" type="presParOf" srcId="{107AD202-20D2-4B54-A58A-EC65FBE05F80}" destId="{4DC97DE1-9238-405A-9EC1-BC652D9BFBDE}" srcOrd="2" destOrd="0" presId="urn:diagrams.loki3.com/VaryingWidthList"/>
    <dgm:cxn modelId="{FE644F0D-6BA9-4DC0-B47E-86AB98315B39}" type="presParOf" srcId="{107AD202-20D2-4B54-A58A-EC65FBE05F80}" destId="{1C612D1A-45CF-42C8-BC85-644F3A02F835}" srcOrd="3" destOrd="0" presId="urn:diagrams.loki3.com/VaryingWidthList"/>
    <dgm:cxn modelId="{B734E29B-B8D3-42A4-BCA8-3557FDC262AC}" type="presParOf" srcId="{107AD202-20D2-4B54-A58A-EC65FBE05F80}" destId="{A4268805-3157-4CAE-8C45-43C5C222A669}" srcOrd="4" destOrd="0" presId="urn:diagrams.loki3.com/VaryingWidthList"/>
    <dgm:cxn modelId="{93BC3E32-BEF1-4C59-B713-65768D097809}" type="presParOf" srcId="{107AD202-20D2-4B54-A58A-EC65FBE05F80}" destId="{88A3BC28-EA50-443A-A432-5342106791C1}" srcOrd="5" destOrd="0" presId="urn:diagrams.loki3.com/VaryingWidthList"/>
    <dgm:cxn modelId="{2E80B36F-4487-461E-93DE-361ABED9D13C}" type="presParOf" srcId="{107AD202-20D2-4B54-A58A-EC65FBE05F80}" destId="{B228AE77-61BD-43FE-B1C9-48FCA4297A2F}" srcOrd="6" destOrd="0" presId="urn:diagrams.loki3.com/VaryingWidthList"/>
    <dgm:cxn modelId="{7CFD3080-136A-446B-8442-FAD92DE88ADC}" type="presParOf" srcId="{107AD202-20D2-4B54-A58A-EC65FBE05F80}" destId="{3245875A-CD0D-41BB-8EDB-0FAD0213A8C2}" srcOrd="7" destOrd="0" presId="urn:diagrams.loki3.com/VaryingWidthList"/>
    <dgm:cxn modelId="{5B40A664-BEE5-4BE4-833C-29F42545C2EC}" type="presParOf" srcId="{107AD202-20D2-4B54-A58A-EC65FBE05F80}" destId="{5F2B3971-55E2-43BB-8765-9AA0283A358E}"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980A71-822B-499D-8BB1-654F9373C4BB}" type="doc">
      <dgm:prSet loTypeId="urn:diagrams.loki3.com/VaryingWidthList" loCatId="list" qsTypeId="urn:microsoft.com/office/officeart/2005/8/quickstyle/simple2" qsCatId="simple" csTypeId="urn:microsoft.com/office/officeart/2005/8/colors/colorful4" csCatId="colorful" phldr="1"/>
      <dgm:spPr/>
      <dgm:t>
        <a:bodyPr/>
        <a:lstStyle/>
        <a:p>
          <a:endParaRPr lang="en-US"/>
        </a:p>
      </dgm:t>
    </dgm:pt>
    <dgm:pt modelId="{0C4C0CCB-96B9-4E30-B13E-A987A8FBF328}">
      <dgm:prSet phldrT="[Text]"/>
      <dgm:spPr>
        <a:solidFill>
          <a:schemeClr val="bg1">
            <a:lumMod val="65000"/>
            <a:lumOff val="35000"/>
          </a:schemeClr>
        </a:solidFill>
      </dgm:spPr>
      <dgm:t>
        <a:bodyPr/>
        <a:lstStyle/>
        <a:p>
          <a:r>
            <a:rPr lang="en-US" dirty="0"/>
            <a:t>Translating English Sentences</a:t>
          </a:r>
        </a:p>
      </dgm:t>
    </dgm:pt>
    <dgm:pt modelId="{C58AB85E-A0E4-40AC-9F71-6723E1B18CB4}" type="parTrans" cxnId="{18948412-D2CF-438F-AB1F-2DBBF162423D}">
      <dgm:prSet/>
      <dgm:spPr/>
      <dgm:t>
        <a:bodyPr/>
        <a:lstStyle/>
        <a:p>
          <a:endParaRPr lang="en-US"/>
        </a:p>
      </dgm:t>
    </dgm:pt>
    <dgm:pt modelId="{B7FA619B-0CD3-414D-982C-674DD7E162DC}" type="sibTrans" cxnId="{18948412-D2CF-438F-AB1F-2DBBF162423D}">
      <dgm:prSet/>
      <dgm:spPr/>
      <dgm:t>
        <a:bodyPr/>
        <a:lstStyle/>
        <a:p>
          <a:endParaRPr lang="en-US"/>
        </a:p>
      </dgm:t>
    </dgm:pt>
    <dgm:pt modelId="{3BEBEF7B-0A03-4925-8FDC-D1FB6981EB14}">
      <dgm:prSet phldrT="[Text]"/>
      <dgm:spPr>
        <a:solidFill>
          <a:schemeClr val="bg1">
            <a:lumMod val="65000"/>
            <a:lumOff val="35000"/>
          </a:schemeClr>
        </a:solidFill>
      </dgm:spPr>
      <dgm:t>
        <a:bodyPr/>
        <a:lstStyle/>
        <a:p>
          <a:r>
            <a:rPr lang="en-US" dirty="0"/>
            <a:t>System Specifications</a:t>
          </a:r>
        </a:p>
      </dgm:t>
    </dgm:pt>
    <dgm:pt modelId="{673F96B7-1B73-48EB-AB04-D9DF064D7263}" type="parTrans" cxnId="{DA4D6A12-45A5-447F-A627-C1D141AAF78A}">
      <dgm:prSet/>
      <dgm:spPr/>
      <dgm:t>
        <a:bodyPr/>
        <a:lstStyle/>
        <a:p>
          <a:endParaRPr lang="en-US"/>
        </a:p>
      </dgm:t>
    </dgm:pt>
    <dgm:pt modelId="{4D8053E8-858B-4C89-A1EA-D341F12EE4E1}" type="sibTrans" cxnId="{DA4D6A12-45A5-447F-A627-C1D141AAF78A}">
      <dgm:prSet/>
      <dgm:spPr/>
      <dgm:t>
        <a:bodyPr/>
        <a:lstStyle/>
        <a:p>
          <a:endParaRPr lang="en-US"/>
        </a:p>
      </dgm:t>
    </dgm:pt>
    <dgm:pt modelId="{C39B5672-6E76-45AC-BB0B-AEC5410BBEB5}">
      <dgm:prSet phldrT="[Text]"/>
      <dgm:spPr/>
      <dgm:t>
        <a:bodyPr/>
        <a:lstStyle/>
        <a:p>
          <a:r>
            <a:rPr lang="en-US" dirty="0"/>
            <a:t>Boolean Searches</a:t>
          </a:r>
        </a:p>
      </dgm:t>
    </dgm:pt>
    <dgm:pt modelId="{D90C51A7-487E-48E2-AC42-9C9EC480A7B1}" type="parTrans" cxnId="{7EC5B93C-B37C-4190-8267-783DC78CF02A}">
      <dgm:prSet/>
      <dgm:spPr/>
      <dgm:t>
        <a:bodyPr/>
        <a:lstStyle/>
        <a:p>
          <a:endParaRPr lang="en-US"/>
        </a:p>
      </dgm:t>
    </dgm:pt>
    <dgm:pt modelId="{450F4C34-62EB-4B97-B9DF-31C6BD10F2B2}" type="sibTrans" cxnId="{7EC5B93C-B37C-4190-8267-783DC78CF02A}">
      <dgm:prSet/>
      <dgm:spPr/>
      <dgm:t>
        <a:bodyPr/>
        <a:lstStyle/>
        <a:p>
          <a:endParaRPr lang="en-US"/>
        </a:p>
      </dgm:t>
    </dgm:pt>
    <dgm:pt modelId="{542467CF-BD45-44B8-AA33-35AA60D9ED87}">
      <dgm:prSet phldrT="[Text]"/>
      <dgm:spPr>
        <a:solidFill>
          <a:schemeClr val="bg1">
            <a:lumMod val="65000"/>
            <a:lumOff val="35000"/>
          </a:schemeClr>
        </a:solidFill>
      </dgm:spPr>
      <dgm:t>
        <a:bodyPr/>
        <a:lstStyle/>
        <a:p>
          <a:r>
            <a:rPr lang="en-US" dirty="0"/>
            <a:t>Logic Puzzles</a:t>
          </a:r>
        </a:p>
      </dgm:t>
    </dgm:pt>
    <dgm:pt modelId="{688FC21B-F100-42EE-8C52-2505DE04CA1E}" type="parTrans" cxnId="{92ADA46D-7BE3-4EBC-B91A-633D5ECF5CBD}">
      <dgm:prSet/>
      <dgm:spPr/>
      <dgm:t>
        <a:bodyPr/>
        <a:lstStyle/>
        <a:p>
          <a:endParaRPr lang="en-US"/>
        </a:p>
      </dgm:t>
    </dgm:pt>
    <dgm:pt modelId="{EC46E84C-E518-4713-BE65-95EF14636FB3}" type="sibTrans" cxnId="{92ADA46D-7BE3-4EBC-B91A-633D5ECF5CBD}">
      <dgm:prSet/>
      <dgm:spPr/>
      <dgm:t>
        <a:bodyPr/>
        <a:lstStyle/>
        <a:p>
          <a:endParaRPr lang="en-US"/>
        </a:p>
      </dgm:t>
    </dgm:pt>
    <dgm:pt modelId="{25367156-2A88-4E28-87AB-435CC724416A}">
      <dgm:prSet phldrT="[Text]"/>
      <dgm:spPr>
        <a:solidFill>
          <a:schemeClr val="bg1">
            <a:lumMod val="65000"/>
            <a:lumOff val="35000"/>
          </a:schemeClr>
        </a:solidFill>
      </dgm:spPr>
      <dgm:t>
        <a:bodyPr/>
        <a:lstStyle/>
        <a:p>
          <a:r>
            <a:rPr lang="en-US" dirty="0"/>
            <a:t>Logic Circuits</a:t>
          </a:r>
        </a:p>
      </dgm:t>
    </dgm:pt>
    <dgm:pt modelId="{A945DCA8-8EF7-4C5C-9CE7-25448B9F2D74}" type="parTrans" cxnId="{B691EC17-9695-43BA-8048-03BBCCB60D08}">
      <dgm:prSet/>
      <dgm:spPr/>
      <dgm:t>
        <a:bodyPr/>
        <a:lstStyle/>
        <a:p>
          <a:endParaRPr lang="en-US"/>
        </a:p>
      </dgm:t>
    </dgm:pt>
    <dgm:pt modelId="{781F56AE-9A80-4FAC-9232-F1A1E77DC565}" type="sibTrans" cxnId="{B691EC17-9695-43BA-8048-03BBCCB60D08}">
      <dgm:prSet/>
      <dgm:spPr/>
      <dgm:t>
        <a:bodyPr/>
        <a:lstStyle/>
        <a:p>
          <a:endParaRPr lang="en-US"/>
        </a:p>
      </dgm:t>
    </dgm:pt>
    <dgm:pt modelId="{107AD202-20D2-4B54-A58A-EC65FBE05F80}" type="pres">
      <dgm:prSet presAssocID="{EB980A71-822B-499D-8BB1-654F9373C4BB}" presName="Name0" presStyleCnt="0">
        <dgm:presLayoutVars>
          <dgm:resizeHandles/>
        </dgm:presLayoutVars>
      </dgm:prSet>
      <dgm:spPr/>
    </dgm:pt>
    <dgm:pt modelId="{05DC6BD9-FE99-40A7-A568-C68A28012C40}" type="pres">
      <dgm:prSet presAssocID="{0C4C0CCB-96B9-4E30-B13E-A987A8FBF328}" presName="text" presStyleLbl="node1" presStyleIdx="0" presStyleCnt="5">
        <dgm:presLayoutVars>
          <dgm:bulletEnabled val="1"/>
        </dgm:presLayoutVars>
      </dgm:prSet>
      <dgm:spPr/>
    </dgm:pt>
    <dgm:pt modelId="{27D8106B-616A-457B-8B17-8D178F2FC091}" type="pres">
      <dgm:prSet presAssocID="{B7FA619B-0CD3-414D-982C-674DD7E162DC}" presName="space" presStyleCnt="0"/>
      <dgm:spPr/>
    </dgm:pt>
    <dgm:pt modelId="{4DC97DE1-9238-405A-9EC1-BC652D9BFBDE}" type="pres">
      <dgm:prSet presAssocID="{3BEBEF7B-0A03-4925-8FDC-D1FB6981EB14}" presName="text" presStyleLbl="node1" presStyleIdx="1" presStyleCnt="5">
        <dgm:presLayoutVars>
          <dgm:bulletEnabled val="1"/>
        </dgm:presLayoutVars>
      </dgm:prSet>
      <dgm:spPr/>
    </dgm:pt>
    <dgm:pt modelId="{1C612D1A-45CF-42C8-BC85-644F3A02F835}" type="pres">
      <dgm:prSet presAssocID="{4D8053E8-858B-4C89-A1EA-D341F12EE4E1}" presName="space" presStyleCnt="0"/>
      <dgm:spPr/>
    </dgm:pt>
    <dgm:pt modelId="{A4268805-3157-4CAE-8C45-43C5C222A669}" type="pres">
      <dgm:prSet presAssocID="{C39B5672-6E76-45AC-BB0B-AEC5410BBEB5}" presName="text" presStyleLbl="node1" presStyleIdx="2" presStyleCnt="5">
        <dgm:presLayoutVars>
          <dgm:bulletEnabled val="1"/>
        </dgm:presLayoutVars>
      </dgm:prSet>
      <dgm:spPr/>
    </dgm:pt>
    <dgm:pt modelId="{88A3BC28-EA50-443A-A432-5342106791C1}" type="pres">
      <dgm:prSet presAssocID="{450F4C34-62EB-4B97-B9DF-31C6BD10F2B2}" presName="space" presStyleCnt="0"/>
      <dgm:spPr/>
    </dgm:pt>
    <dgm:pt modelId="{B228AE77-61BD-43FE-B1C9-48FCA4297A2F}" type="pres">
      <dgm:prSet presAssocID="{542467CF-BD45-44B8-AA33-35AA60D9ED87}" presName="text" presStyleLbl="node1" presStyleIdx="3" presStyleCnt="5">
        <dgm:presLayoutVars>
          <dgm:bulletEnabled val="1"/>
        </dgm:presLayoutVars>
      </dgm:prSet>
      <dgm:spPr/>
    </dgm:pt>
    <dgm:pt modelId="{3245875A-CD0D-41BB-8EDB-0FAD0213A8C2}" type="pres">
      <dgm:prSet presAssocID="{EC46E84C-E518-4713-BE65-95EF14636FB3}" presName="space" presStyleCnt="0"/>
      <dgm:spPr/>
    </dgm:pt>
    <dgm:pt modelId="{5F2B3971-55E2-43BB-8765-9AA0283A358E}" type="pres">
      <dgm:prSet presAssocID="{25367156-2A88-4E28-87AB-435CC724416A}" presName="text" presStyleLbl="node1" presStyleIdx="4" presStyleCnt="5">
        <dgm:presLayoutVars>
          <dgm:bulletEnabled val="1"/>
        </dgm:presLayoutVars>
      </dgm:prSet>
      <dgm:spPr/>
    </dgm:pt>
  </dgm:ptLst>
  <dgm:cxnLst>
    <dgm:cxn modelId="{DA4D6A12-45A5-447F-A627-C1D141AAF78A}" srcId="{EB980A71-822B-499D-8BB1-654F9373C4BB}" destId="{3BEBEF7B-0A03-4925-8FDC-D1FB6981EB14}" srcOrd="1" destOrd="0" parTransId="{673F96B7-1B73-48EB-AB04-D9DF064D7263}" sibTransId="{4D8053E8-858B-4C89-A1EA-D341F12EE4E1}"/>
    <dgm:cxn modelId="{18948412-D2CF-438F-AB1F-2DBBF162423D}" srcId="{EB980A71-822B-499D-8BB1-654F9373C4BB}" destId="{0C4C0CCB-96B9-4E30-B13E-A987A8FBF328}" srcOrd="0" destOrd="0" parTransId="{C58AB85E-A0E4-40AC-9F71-6723E1B18CB4}" sibTransId="{B7FA619B-0CD3-414D-982C-674DD7E162DC}"/>
    <dgm:cxn modelId="{B691EC17-9695-43BA-8048-03BBCCB60D08}" srcId="{EB980A71-822B-499D-8BB1-654F9373C4BB}" destId="{25367156-2A88-4E28-87AB-435CC724416A}" srcOrd="4" destOrd="0" parTransId="{A945DCA8-8EF7-4C5C-9CE7-25448B9F2D74}" sibTransId="{781F56AE-9A80-4FAC-9232-F1A1E77DC565}"/>
    <dgm:cxn modelId="{4E84A924-CB89-4AD6-ACB4-5B52F6EB384E}" type="presOf" srcId="{C39B5672-6E76-45AC-BB0B-AEC5410BBEB5}" destId="{A4268805-3157-4CAE-8C45-43C5C222A669}" srcOrd="0" destOrd="0" presId="urn:diagrams.loki3.com/VaryingWidthList"/>
    <dgm:cxn modelId="{F516203C-0E24-4C3C-AD0D-C167ABDF1F18}" type="presOf" srcId="{0C4C0CCB-96B9-4E30-B13E-A987A8FBF328}" destId="{05DC6BD9-FE99-40A7-A568-C68A28012C40}" srcOrd="0" destOrd="0" presId="urn:diagrams.loki3.com/VaryingWidthList"/>
    <dgm:cxn modelId="{7EC5B93C-B37C-4190-8267-783DC78CF02A}" srcId="{EB980A71-822B-499D-8BB1-654F9373C4BB}" destId="{C39B5672-6E76-45AC-BB0B-AEC5410BBEB5}" srcOrd="2" destOrd="0" parTransId="{D90C51A7-487E-48E2-AC42-9C9EC480A7B1}" sibTransId="{450F4C34-62EB-4B97-B9DF-31C6BD10F2B2}"/>
    <dgm:cxn modelId="{3795F360-C070-4377-81A2-A1866989F213}" type="presOf" srcId="{542467CF-BD45-44B8-AA33-35AA60D9ED87}" destId="{B228AE77-61BD-43FE-B1C9-48FCA4297A2F}" srcOrd="0" destOrd="0" presId="urn:diagrams.loki3.com/VaryingWidthList"/>
    <dgm:cxn modelId="{E91F604D-E211-414F-A2CB-2F1B6EAD3191}" type="presOf" srcId="{EB980A71-822B-499D-8BB1-654F9373C4BB}" destId="{107AD202-20D2-4B54-A58A-EC65FBE05F80}" srcOrd="0" destOrd="0" presId="urn:diagrams.loki3.com/VaryingWidthList"/>
    <dgm:cxn modelId="{92ADA46D-7BE3-4EBC-B91A-633D5ECF5CBD}" srcId="{EB980A71-822B-499D-8BB1-654F9373C4BB}" destId="{542467CF-BD45-44B8-AA33-35AA60D9ED87}" srcOrd="3" destOrd="0" parTransId="{688FC21B-F100-42EE-8C52-2505DE04CA1E}" sibTransId="{EC46E84C-E518-4713-BE65-95EF14636FB3}"/>
    <dgm:cxn modelId="{00295978-EA49-48AC-AA48-C8145F7A5B8A}" type="presOf" srcId="{25367156-2A88-4E28-87AB-435CC724416A}" destId="{5F2B3971-55E2-43BB-8765-9AA0283A358E}" srcOrd="0" destOrd="0" presId="urn:diagrams.loki3.com/VaryingWidthList"/>
    <dgm:cxn modelId="{3A7DFAAB-A77D-40FE-B555-331ACEF83BAC}" type="presOf" srcId="{3BEBEF7B-0A03-4925-8FDC-D1FB6981EB14}" destId="{4DC97DE1-9238-405A-9EC1-BC652D9BFBDE}" srcOrd="0" destOrd="0" presId="urn:diagrams.loki3.com/VaryingWidthList"/>
    <dgm:cxn modelId="{1B5C613F-B950-4CCF-A0F6-8F75B9C7A8D7}" type="presParOf" srcId="{107AD202-20D2-4B54-A58A-EC65FBE05F80}" destId="{05DC6BD9-FE99-40A7-A568-C68A28012C40}" srcOrd="0" destOrd="0" presId="urn:diagrams.loki3.com/VaryingWidthList"/>
    <dgm:cxn modelId="{F279A633-5479-498E-BF88-E5B82375C0EA}" type="presParOf" srcId="{107AD202-20D2-4B54-A58A-EC65FBE05F80}" destId="{27D8106B-616A-457B-8B17-8D178F2FC091}" srcOrd="1" destOrd="0" presId="urn:diagrams.loki3.com/VaryingWidthList"/>
    <dgm:cxn modelId="{58C93191-B284-4397-A5F5-F32EC400C188}" type="presParOf" srcId="{107AD202-20D2-4B54-A58A-EC65FBE05F80}" destId="{4DC97DE1-9238-405A-9EC1-BC652D9BFBDE}" srcOrd="2" destOrd="0" presId="urn:diagrams.loki3.com/VaryingWidthList"/>
    <dgm:cxn modelId="{FE644F0D-6BA9-4DC0-B47E-86AB98315B39}" type="presParOf" srcId="{107AD202-20D2-4B54-A58A-EC65FBE05F80}" destId="{1C612D1A-45CF-42C8-BC85-644F3A02F835}" srcOrd="3" destOrd="0" presId="urn:diagrams.loki3.com/VaryingWidthList"/>
    <dgm:cxn modelId="{B734E29B-B8D3-42A4-BCA8-3557FDC262AC}" type="presParOf" srcId="{107AD202-20D2-4B54-A58A-EC65FBE05F80}" destId="{A4268805-3157-4CAE-8C45-43C5C222A669}" srcOrd="4" destOrd="0" presId="urn:diagrams.loki3.com/VaryingWidthList"/>
    <dgm:cxn modelId="{93BC3E32-BEF1-4C59-B713-65768D097809}" type="presParOf" srcId="{107AD202-20D2-4B54-A58A-EC65FBE05F80}" destId="{88A3BC28-EA50-443A-A432-5342106791C1}" srcOrd="5" destOrd="0" presId="urn:diagrams.loki3.com/VaryingWidthList"/>
    <dgm:cxn modelId="{2E80B36F-4487-461E-93DE-361ABED9D13C}" type="presParOf" srcId="{107AD202-20D2-4B54-A58A-EC65FBE05F80}" destId="{B228AE77-61BD-43FE-B1C9-48FCA4297A2F}" srcOrd="6" destOrd="0" presId="urn:diagrams.loki3.com/VaryingWidthList"/>
    <dgm:cxn modelId="{7CFD3080-136A-446B-8442-FAD92DE88ADC}" type="presParOf" srcId="{107AD202-20D2-4B54-A58A-EC65FBE05F80}" destId="{3245875A-CD0D-41BB-8EDB-0FAD0213A8C2}" srcOrd="7" destOrd="0" presId="urn:diagrams.loki3.com/VaryingWidthList"/>
    <dgm:cxn modelId="{5B40A664-BEE5-4BE4-833C-29F42545C2EC}" type="presParOf" srcId="{107AD202-20D2-4B54-A58A-EC65FBE05F80}" destId="{5F2B3971-55E2-43BB-8765-9AA0283A358E}"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980A71-822B-499D-8BB1-654F9373C4BB}" type="doc">
      <dgm:prSet loTypeId="urn:diagrams.loki3.com/VaryingWidthList" loCatId="list" qsTypeId="urn:microsoft.com/office/officeart/2005/8/quickstyle/simple2" qsCatId="simple" csTypeId="urn:microsoft.com/office/officeart/2005/8/colors/colorful4" csCatId="colorful" phldr="1"/>
      <dgm:spPr/>
      <dgm:t>
        <a:bodyPr/>
        <a:lstStyle/>
        <a:p>
          <a:endParaRPr lang="en-US"/>
        </a:p>
      </dgm:t>
    </dgm:pt>
    <dgm:pt modelId="{0C4C0CCB-96B9-4E30-B13E-A987A8FBF328}">
      <dgm:prSet phldrT="[Text]"/>
      <dgm:spPr>
        <a:solidFill>
          <a:schemeClr val="bg1">
            <a:lumMod val="65000"/>
            <a:lumOff val="35000"/>
          </a:schemeClr>
        </a:solidFill>
      </dgm:spPr>
      <dgm:t>
        <a:bodyPr/>
        <a:lstStyle/>
        <a:p>
          <a:r>
            <a:rPr lang="en-US" dirty="0"/>
            <a:t>Translating English Sentences</a:t>
          </a:r>
        </a:p>
      </dgm:t>
    </dgm:pt>
    <dgm:pt modelId="{C58AB85E-A0E4-40AC-9F71-6723E1B18CB4}" type="parTrans" cxnId="{18948412-D2CF-438F-AB1F-2DBBF162423D}">
      <dgm:prSet/>
      <dgm:spPr/>
      <dgm:t>
        <a:bodyPr/>
        <a:lstStyle/>
        <a:p>
          <a:endParaRPr lang="en-US"/>
        </a:p>
      </dgm:t>
    </dgm:pt>
    <dgm:pt modelId="{B7FA619B-0CD3-414D-982C-674DD7E162DC}" type="sibTrans" cxnId="{18948412-D2CF-438F-AB1F-2DBBF162423D}">
      <dgm:prSet/>
      <dgm:spPr/>
      <dgm:t>
        <a:bodyPr/>
        <a:lstStyle/>
        <a:p>
          <a:endParaRPr lang="en-US"/>
        </a:p>
      </dgm:t>
    </dgm:pt>
    <dgm:pt modelId="{3BEBEF7B-0A03-4925-8FDC-D1FB6981EB14}">
      <dgm:prSet phldrT="[Text]"/>
      <dgm:spPr>
        <a:solidFill>
          <a:schemeClr val="bg1">
            <a:lumMod val="65000"/>
            <a:lumOff val="35000"/>
          </a:schemeClr>
        </a:solidFill>
      </dgm:spPr>
      <dgm:t>
        <a:bodyPr/>
        <a:lstStyle/>
        <a:p>
          <a:r>
            <a:rPr lang="en-US" dirty="0"/>
            <a:t>System Specifications</a:t>
          </a:r>
        </a:p>
      </dgm:t>
    </dgm:pt>
    <dgm:pt modelId="{673F96B7-1B73-48EB-AB04-D9DF064D7263}" type="parTrans" cxnId="{DA4D6A12-45A5-447F-A627-C1D141AAF78A}">
      <dgm:prSet/>
      <dgm:spPr/>
      <dgm:t>
        <a:bodyPr/>
        <a:lstStyle/>
        <a:p>
          <a:endParaRPr lang="en-US"/>
        </a:p>
      </dgm:t>
    </dgm:pt>
    <dgm:pt modelId="{4D8053E8-858B-4C89-A1EA-D341F12EE4E1}" type="sibTrans" cxnId="{DA4D6A12-45A5-447F-A627-C1D141AAF78A}">
      <dgm:prSet/>
      <dgm:spPr/>
      <dgm:t>
        <a:bodyPr/>
        <a:lstStyle/>
        <a:p>
          <a:endParaRPr lang="en-US"/>
        </a:p>
      </dgm:t>
    </dgm:pt>
    <dgm:pt modelId="{C39B5672-6E76-45AC-BB0B-AEC5410BBEB5}">
      <dgm:prSet phldrT="[Text]"/>
      <dgm:spPr>
        <a:solidFill>
          <a:schemeClr val="bg1">
            <a:lumMod val="65000"/>
            <a:lumOff val="35000"/>
          </a:schemeClr>
        </a:solidFill>
      </dgm:spPr>
      <dgm:t>
        <a:bodyPr/>
        <a:lstStyle/>
        <a:p>
          <a:r>
            <a:rPr lang="en-US" dirty="0"/>
            <a:t>Boolean Searches</a:t>
          </a:r>
        </a:p>
      </dgm:t>
    </dgm:pt>
    <dgm:pt modelId="{D90C51A7-487E-48E2-AC42-9C9EC480A7B1}" type="parTrans" cxnId="{7EC5B93C-B37C-4190-8267-783DC78CF02A}">
      <dgm:prSet/>
      <dgm:spPr/>
      <dgm:t>
        <a:bodyPr/>
        <a:lstStyle/>
        <a:p>
          <a:endParaRPr lang="en-US"/>
        </a:p>
      </dgm:t>
    </dgm:pt>
    <dgm:pt modelId="{450F4C34-62EB-4B97-B9DF-31C6BD10F2B2}" type="sibTrans" cxnId="{7EC5B93C-B37C-4190-8267-783DC78CF02A}">
      <dgm:prSet/>
      <dgm:spPr/>
      <dgm:t>
        <a:bodyPr/>
        <a:lstStyle/>
        <a:p>
          <a:endParaRPr lang="en-US"/>
        </a:p>
      </dgm:t>
    </dgm:pt>
    <dgm:pt modelId="{542467CF-BD45-44B8-AA33-35AA60D9ED87}">
      <dgm:prSet phldrT="[Text]"/>
      <dgm:spPr/>
      <dgm:t>
        <a:bodyPr/>
        <a:lstStyle/>
        <a:p>
          <a:r>
            <a:rPr lang="en-US" dirty="0"/>
            <a:t>Logic Puzzles</a:t>
          </a:r>
        </a:p>
      </dgm:t>
    </dgm:pt>
    <dgm:pt modelId="{688FC21B-F100-42EE-8C52-2505DE04CA1E}" type="parTrans" cxnId="{92ADA46D-7BE3-4EBC-B91A-633D5ECF5CBD}">
      <dgm:prSet/>
      <dgm:spPr/>
      <dgm:t>
        <a:bodyPr/>
        <a:lstStyle/>
        <a:p>
          <a:endParaRPr lang="en-US"/>
        </a:p>
      </dgm:t>
    </dgm:pt>
    <dgm:pt modelId="{EC46E84C-E518-4713-BE65-95EF14636FB3}" type="sibTrans" cxnId="{92ADA46D-7BE3-4EBC-B91A-633D5ECF5CBD}">
      <dgm:prSet/>
      <dgm:spPr/>
      <dgm:t>
        <a:bodyPr/>
        <a:lstStyle/>
        <a:p>
          <a:endParaRPr lang="en-US"/>
        </a:p>
      </dgm:t>
    </dgm:pt>
    <dgm:pt modelId="{25367156-2A88-4E28-87AB-435CC724416A}">
      <dgm:prSet phldrT="[Text]"/>
      <dgm:spPr>
        <a:solidFill>
          <a:schemeClr val="bg1">
            <a:lumMod val="65000"/>
            <a:lumOff val="35000"/>
          </a:schemeClr>
        </a:solidFill>
      </dgm:spPr>
      <dgm:t>
        <a:bodyPr/>
        <a:lstStyle/>
        <a:p>
          <a:r>
            <a:rPr lang="en-US" dirty="0"/>
            <a:t>Logic Circuits</a:t>
          </a:r>
        </a:p>
      </dgm:t>
    </dgm:pt>
    <dgm:pt modelId="{A945DCA8-8EF7-4C5C-9CE7-25448B9F2D74}" type="parTrans" cxnId="{B691EC17-9695-43BA-8048-03BBCCB60D08}">
      <dgm:prSet/>
      <dgm:spPr/>
      <dgm:t>
        <a:bodyPr/>
        <a:lstStyle/>
        <a:p>
          <a:endParaRPr lang="en-US"/>
        </a:p>
      </dgm:t>
    </dgm:pt>
    <dgm:pt modelId="{781F56AE-9A80-4FAC-9232-F1A1E77DC565}" type="sibTrans" cxnId="{B691EC17-9695-43BA-8048-03BBCCB60D08}">
      <dgm:prSet/>
      <dgm:spPr/>
      <dgm:t>
        <a:bodyPr/>
        <a:lstStyle/>
        <a:p>
          <a:endParaRPr lang="en-US"/>
        </a:p>
      </dgm:t>
    </dgm:pt>
    <dgm:pt modelId="{107AD202-20D2-4B54-A58A-EC65FBE05F80}" type="pres">
      <dgm:prSet presAssocID="{EB980A71-822B-499D-8BB1-654F9373C4BB}" presName="Name0" presStyleCnt="0">
        <dgm:presLayoutVars>
          <dgm:resizeHandles/>
        </dgm:presLayoutVars>
      </dgm:prSet>
      <dgm:spPr/>
    </dgm:pt>
    <dgm:pt modelId="{05DC6BD9-FE99-40A7-A568-C68A28012C40}" type="pres">
      <dgm:prSet presAssocID="{0C4C0CCB-96B9-4E30-B13E-A987A8FBF328}" presName="text" presStyleLbl="node1" presStyleIdx="0" presStyleCnt="5">
        <dgm:presLayoutVars>
          <dgm:bulletEnabled val="1"/>
        </dgm:presLayoutVars>
      </dgm:prSet>
      <dgm:spPr/>
    </dgm:pt>
    <dgm:pt modelId="{27D8106B-616A-457B-8B17-8D178F2FC091}" type="pres">
      <dgm:prSet presAssocID="{B7FA619B-0CD3-414D-982C-674DD7E162DC}" presName="space" presStyleCnt="0"/>
      <dgm:spPr/>
    </dgm:pt>
    <dgm:pt modelId="{4DC97DE1-9238-405A-9EC1-BC652D9BFBDE}" type="pres">
      <dgm:prSet presAssocID="{3BEBEF7B-0A03-4925-8FDC-D1FB6981EB14}" presName="text" presStyleLbl="node1" presStyleIdx="1" presStyleCnt="5">
        <dgm:presLayoutVars>
          <dgm:bulletEnabled val="1"/>
        </dgm:presLayoutVars>
      </dgm:prSet>
      <dgm:spPr/>
    </dgm:pt>
    <dgm:pt modelId="{1C612D1A-45CF-42C8-BC85-644F3A02F835}" type="pres">
      <dgm:prSet presAssocID="{4D8053E8-858B-4C89-A1EA-D341F12EE4E1}" presName="space" presStyleCnt="0"/>
      <dgm:spPr/>
    </dgm:pt>
    <dgm:pt modelId="{A4268805-3157-4CAE-8C45-43C5C222A669}" type="pres">
      <dgm:prSet presAssocID="{C39B5672-6E76-45AC-BB0B-AEC5410BBEB5}" presName="text" presStyleLbl="node1" presStyleIdx="2" presStyleCnt="5">
        <dgm:presLayoutVars>
          <dgm:bulletEnabled val="1"/>
        </dgm:presLayoutVars>
      </dgm:prSet>
      <dgm:spPr/>
    </dgm:pt>
    <dgm:pt modelId="{88A3BC28-EA50-443A-A432-5342106791C1}" type="pres">
      <dgm:prSet presAssocID="{450F4C34-62EB-4B97-B9DF-31C6BD10F2B2}" presName="space" presStyleCnt="0"/>
      <dgm:spPr/>
    </dgm:pt>
    <dgm:pt modelId="{B228AE77-61BD-43FE-B1C9-48FCA4297A2F}" type="pres">
      <dgm:prSet presAssocID="{542467CF-BD45-44B8-AA33-35AA60D9ED87}" presName="text" presStyleLbl="node1" presStyleIdx="3" presStyleCnt="5">
        <dgm:presLayoutVars>
          <dgm:bulletEnabled val="1"/>
        </dgm:presLayoutVars>
      </dgm:prSet>
      <dgm:spPr/>
    </dgm:pt>
    <dgm:pt modelId="{3245875A-CD0D-41BB-8EDB-0FAD0213A8C2}" type="pres">
      <dgm:prSet presAssocID="{EC46E84C-E518-4713-BE65-95EF14636FB3}" presName="space" presStyleCnt="0"/>
      <dgm:spPr/>
    </dgm:pt>
    <dgm:pt modelId="{5F2B3971-55E2-43BB-8765-9AA0283A358E}" type="pres">
      <dgm:prSet presAssocID="{25367156-2A88-4E28-87AB-435CC724416A}" presName="text" presStyleLbl="node1" presStyleIdx="4" presStyleCnt="5">
        <dgm:presLayoutVars>
          <dgm:bulletEnabled val="1"/>
        </dgm:presLayoutVars>
      </dgm:prSet>
      <dgm:spPr/>
    </dgm:pt>
  </dgm:ptLst>
  <dgm:cxnLst>
    <dgm:cxn modelId="{DA4D6A12-45A5-447F-A627-C1D141AAF78A}" srcId="{EB980A71-822B-499D-8BB1-654F9373C4BB}" destId="{3BEBEF7B-0A03-4925-8FDC-D1FB6981EB14}" srcOrd="1" destOrd="0" parTransId="{673F96B7-1B73-48EB-AB04-D9DF064D7263}" sibTransId="{4D8053E8-858B-4C89-A1EA-D341F12EE4E1}"/>
    <dgm:cxn modelId="{18948412-D2CF-438F-AB1F-2DBBF162423D}" srcId="{EB980A71-822B-499D-8BB1-654F9373C4BB}" destId="{0C4C0CCB-96B9-4E30-B13E-A987A8FBF328}" srcOrd="0" destOrd="0" parTransId="{C58AB85E-A0E4-40AC-9F71-6723E1B18CB4}" sibTransId="{B7FA619B-0CD3-414D-982C-674DD7E162DC}"/>
    <dgm:cxn modelId="{B691EC17-9695-43BA-8048-03BBCCB60D08}" srcId="{EB980A71-822B-499D-8BB1-654F9373C4BB}" destId="{25367156-2A88-4E28-87AB-435CC724416A}" srcOrd="4" destOrd="0" parTransId="{A945DCA8-8EF7-4C5C-9CE7-25448B9F2D74}" sibTransId="{781F56AE-9A80-4FAC-9232-F1A1E77DC565}"/>
    <dgm:cxn modelId="{4E84A924-CB89-4AD6-ACB4-5B52F6EB384E}" type="presOf" srcId="{C39B5672-6E76-45AC-BB0B-AEC5410BBEB5}" destId="{A4268805-3157-4CAE-8C45-43C5C222A669}" srcOrd="0" destOrd="0" presId="urn:diagrams.loki3.com/VaryingWidthList"/>
    <dgm:cxn modelId="{F516203C-0E24-4C3C-AD0D-C167ABDF1F18}" type="presOf" srcId="{0C4C0CCB-96B9-4E30-B13E-A987A8FBF328}" destId="{05DC6BD9-FE99-40A7-A568-C68A28012C40}" srcOrd="0" destOrd="0" presId="urn:diagrams.loki3.com/VaryingWidthList"/>
    <dgm:cxn modelId="{7EC5B93C-B37C-4190-8267-783DC78CF02A}" srcId="{EB980A71-822B-499D-8BB1-654F9373C4BB}" destId="{C39B5672-6E76-45AC-BB0B-AEC5410BBEB5}" srcOrd="2" destOrd="0" parTransId="{D90C51A7-487E-48E2-AC42-9C9EC480A7B1}" sibTransId="{450F4C34-62EB-4B97-B9DF-31C6BD10F2B2}"/>
    <dgm:cxn modelId="{3795F360-C070-4377-81A2-A1866989F213}" type="presOf" srcId="{542467CF-BD45-44B8-AA33-35AA60D9ED87}" destId="{B228AE77-61BD-43FE-B1C9-48FCA4297A2F}" srcOrd="0" destOrd="0" presId="urn:diagrams.loki3.com/VaryingWidthList"/>
    <dgm:cxn modelId="{E91F604D-E211-414F-A2CB-2F1B6EAD3191}" type="presOf" srcId="{EB980A71-822B-499D-8BB1-654F9373C4BB}" destId="{107AD202-20D2-4B54-A58A-EC65FBE05F80}" srcOrd="0" destOrd="0" presId="urn:diagrams.loki3.com/VaryingWidthList"/>
    <dgm:cxn modelId="{92ADA46D-7BE3-4EBC-B91A-633D5ECF5CBD}" srcId="{EB980A71-822B-499D-8BB1-654F9373C4BB}" destId="{542467CF-BD45-44B8-AA33-35AA60D9ED87}" srcOrd="3" destOrd="0" parTransId="{688FC21B-F100-42EE-8C52-2505DE04CA1E}" sibTransId="{EC46E84C-E518-4713-BE65-95EF14636FB3}"/>
    <dgm:cxn modelId="{00295978-EA49-48AC-AA48-C8145F7A5B8A}" type="presOf" srcId="{25367156-2A88-4E28-87AB-435CC724416A}" destId="{5F2B3971-55E2-43BB-8765-9AA0283A358E}" srcOrd="0" destOrd="0" presId="urn:diagrams.loki3.com/VaryingWidthList"/>
    <dgm:cxn modelId="{3A7DFAAB-A77D-40FE-B555-331ACEF83BAC}" type="presOf" srcId="{3BEBEF7B-0A03-4925-8FDC-D1FB6981EB14}" destId="{4DC97DE1-9238-405A-9EC1-BC652D9BFBDE}" srcOrd="0" destOrd="0" presId="urn:diagrams.loki3.com/VaryingWidthList"/>
    <dgm:cxn modelId="{1B5C613F-B950-4CCF-A0F6-8F75B9C7A8D7}" type="presParOf" srcId="{107AD202-20D2-4B54-A58A-EC65FBE05F80}" destId="{05DC6BD9-FE99-40A7-A568-C68A28012C40}" srcOrd="0" destOrd="0" presId="urn:diagrams.loki3.com/VaryingWidthList"/>
    <dgm:cxn modelId="{F279A633-5479-498E-BF88-E5B82375C0EA}" type="presParOf" srcId="{107AD202-20D2-4B54-A58A-EC65FBE05F80}" destId="{27D8106B-616A-457B-8B17-8D178F2FC091}" srcOrd="1" destOrd="0" presId="urn:diagrams.loki3.com/VaryingWidthList"/>
    <dgm:cxn modelId="{58C93191-B284-4397-A5F5-F32EC400C188}" type="presParOf" srcId="{107AD202-20D2-4B54-A58A-EC65FBE05F80}" destId="{4DC97DE1-9238-405A-9EC1-BC652D9BFBDE}" srcOrd="2" destOrd="0" presId="urn:diagrams.loki3.com/VaryingWidthList"/>
    <dgm:cxn modelId="{FE644F0D-6BA9-4DC0-B47E-86AB98315B39}" type="presParOf" srcId="{107AD202-20D2-4B54-A58A-EC65FBE05F80}" destId="{1C612D1A-45CF-42C8-BC85-644F3A02F835}" srcOrd="3" destOrd="0" presId="urn:diagrams.loki3.com/VaryingWidthList"/>
    <dgm:cxn modelId="{B734E29B-B8D3-42A4-BCA8-3557FDC262AC}" type="presParOf" srcId="{107AD202-20D2-4B54-A58A-EC65FBE05F80}" destId="{A4268805-3157-4CAE-8C45-43C5C222A669}" srcOrd="4" destOrd="0" presId="urn:diagrams.loki3.com/VaryingWidthList"/>
    <dgm:cxn modelId="{93BC3E32-BEF1-4C59-B713-65768D097809}" type="presParOf" srcId="{107AD202-20D2-4B54-A58A-EC65FBE05F80}" destId="{88A3BC28-EA50-443A-A432-5342106791C1}" srcOrd="5" destOrd="0" presId="urn:diagrams.loki3.com/VaryingWidthList"/>
    <dgm:cxn modelId="{2E80B36F-4487-461E-93DE-361ABED9D13C}" type="presParOf" srcId="{107AD202-20D2-4B54-A58A-EC65FBE05F80}" destId="{B228AE77-61BD-43FE-B1C9-48FCA4297A2F}" srcOrd="6" destOrd="0" presId="urn:diagrams.loki3.com/VaryingWidthList"/>
    <dgm:cxn modelId="{7CFD3080-136A-446B-8442-FAD92DE88ADC}" type="presParOf" srcId="{107AD202-20D2-4B54-A58A-EC65FBE05F80}" destId="{3245875A-CD0D-41BB-8EDB-0FAD0213A8C2}" srcOrd="7" destOrd="0" presId="urn:diagrams.loki3.com/VaryingWidthList"/>
    <dgm:cxn modelId="{5B40A664-BEE5-4BE4-833C-29F42545C2EC}" type="presParOf" srcId="{107AD202-20D2-4B54-A58A-EC65FBE05F80}" destId="{5F2B3971-55E2-43BB-8765-9AA0283A358E}"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980A71-822B-499D-8BB1-654F9373C4BB}" type="doc">
      <dgm:prSet loTypeId="urn:diagrams.loki3.com/VaryingWidthList" loCatId="list" qsTypeId="urn:microsoft.com/office/officeart/2005/8/quickstyle/simple2" qsCatId="simple" csTypeId="urn:microsoft.com/office/officeart/2005/8/colors/colorful4" csCatId="colorful" phldr="1"/>
      <dgm:spPr/>
      <dgm:t>
        <a:bodyPr/>
        <a:lstStyle/>
        <a:p>
          <a:endParaRPr lang="en-US"/>
        </a:p>
      </dgm:t>
    </dgm:pt>
    <dgm:pt modelId="{0C4C0CCB-96B9-4E30-B13E-A987A8FBF328}">
      <dgm:prSet phldrT="[Text]"/>
      <dgm:spPr>
        <a:solidFill>
          <a:schemeClr val="bg1">
            <a:lumMod val="65000"/>
            <a:lumOff val="35000"/>
          </a:schemeClr>
        </a:solidFill>
      </dgm:spPr>
      <dgm:t>
        <a:bodyPr/>
        <a:lstStyle/>
        <a:p>
          <a:r>
            <a:rPr lang="en-US" dirty="0"/>
            <a:t>Translating English Sentences</a:t>
          </a:r>
        </a:p>
      </dgm:t>
    </dgm:pt>
    <dgm:pt modelId="{C58AB85E-A0E4-40AC-9F71-6723E1B18CB4}" type="parTrans" cxnId="{18948412-D2CF-438F-AB1F-2DBBF162423D}">
      <dgm:prSet/>
      <dgm:spPr/>
      <dgm:t>
        <a:bodyPr/>
        <a:lstStyle/>
        <a:p>
          <a:endParaRPr lang="en-US"/>
        </a:p>
      </dgm:t>
    </dgm:pt>
    <dgm:pt modelId="{B7FA619B-0CD3-414D-982C-674DD7E162DC}" type="sibTrans" cxnId="{18948412-D2CF-438F-AB1F-2DBBF162423D}">
      <dgm:prSet/>
      <dgm:spPr/>
      <dgm:t>
        <a:bodyPr/>
        <a:lstStyle/>
        <a:p>
          <a:endParaRPr lang="en-US"/>
        </a:p>
      </dgm:t>
    </dgm:pt>
    <dgm:pt modelId="{3BEBEF7B-0A03-4925-8FDC-D1FB6981EB14}">
      <dgm:prSet phldrT="[Text]"/>
      <dgm:spPr>
        <a:solidFill>
          <a:schemeClr val="bg1">
            <a:lumMod val="65000"/>
            <a:lumOff val="35000"/>
          </a:schemeClr>
        </a:solidFill>
      </dgm:spPr>
      <dgm:t>
        <a:bodyPr/>
        <a:lstStyle/>
        <a:p>
          <a:r>
            <a:rPr lang="en-US" dirty="0"/>
            <a:t>System Specifications</a:t>
          </a:r>
        </a:p>
      </dgm:t>
    </dgm:pt>
    <dgm:pt modelId="{673F96B7-1B73-48EB-AB04-D9DF064D7263}" type="parTrans" cxnId="{DA4D6A12-45A5-447F-A627-C1D141AAF78A}">
      <dgm:prSet/>
      <dgm:spPr/>
      <dgm:t>
        <a:bodyPr/>
        <a:lstStyle/>
        <a:p>
          <a:endParaRPr lang="en-US"/>
        </a:p>
      </dgm:t>
    </dgm:pt>
    <dgm:pt modelId="{4D8053E8-858B-4C89-A1EA-D341F12EE4E1}" type="sibTrans" cxnId="{DA4D6A12-45A5-447F-A627-C1D141AAF78A}">
      <dgm:prSet/>
      <dgm:spPr/>
      <dgm:t>
        <a:bodyPr/>
        <a:lstStyle/>
        <a:p>
          <a:endParaRPr lang="en-US"/>
        </a:p>
      </dgm:t>
    </dgm:pt>
    <dgm:pt modelId="{C39B5672-6E76-45AC-BB0B-AEC5410BBEB5}">
      <dgm:prSet phldrT="[Text]"/>
      <dgm:spPr>
        <a:solidFill>
          <a:schemeClr val="bg1">
            <a:lumMod val="65000"/>
            <a:lumOff val="35000"/>
          </a:schemeClr>
        </a:solidFill>
      </dgm:spPr>
      <dgm:t>
        <a:bodyPr/>
        <a:lstStyle/>
        <a:p>
          <a:r>
            <a:rPr lang="en-US" dirty="0"/>
            <a:t>Boolean Searches</a:t>
          </a:r>
        </a:p>
      </dgm:t>
    </dgm:pt>
    <dgm:pt modelId="{D90C51A7-487E-48E2-AC42-9C9EC480A7B1}" type="parTrans" cxnId="{7EC5B93C-B37C-4190-8267-783DC78CF02A}">
      <dgm:prSet/>
      <dgm:spPr/>
      <dgm:t>
        <a:bodyPr/>
        <a:lstStyle/>
        <a:p>
          <a:endParaRPr lang="en-US"/>
        </a:p>
      </dgm:t>
    </dgm:pt>
    <dgm:pt modelId="{450F4C34-62EB-4B97-B9DF-31C6BD10F2B2}" type="sibTrans" cxnId="{7EC5B93C-B37C-4190-8267-783DC78CF02A}">
      <dgm:prSet/>
      <dgm:spPr/>
      <dgm:t>
        <a:bodyPr/>
        <a:lstStyle/>
        <a:p>
          <a:endParaRPr lang="en-US"/>
        </a:p>
      </dgm:t>
    </dgm:pt>
    <dgm:pt modelId="{542467CF-BD45-44B8-AA33-35AA60D9ED87}">
      <dgm:prSet phldrT="[Text]"/>
      <dgm:spPr>
        <a:solidFill>
          <a:schemeClr val="bg1">
            <a:lumMod val="65000"/>
            <a:lumOff val="35000"/>
          </a:schemeClr>
        </a:solidFill>
      </dgm:spPr>
      <dgm:t>
        <a:bodyPr/>
        <a:lstStyle/>
        <a:p>
          <a:r>
            <a:rPr lang="en-US" dirty="0"/>
            <a:t>Logic Puzzles</a:t>
          </a:r>
        </a:p>
      </dgm:t>
    </dgm:pt>
    <dgm:pt modelId="{688FC21B-F100-42EE-8C52-2505DE04CA1E}" type="parTrans" cxnId="{92ADA46D-7BE3-4EBC-B91A-633D5ECF5CBD}">
      <dgm:prSet/>
      <dgm:spPr/>
      <dgm:t>
        <a:bodyPr/>
        <a:lstStyle/>
        <a:p>
          <a:endParaRPr lang="en-US"/>
        </a:p>
      </dgm:t>
    </dgm:pt>
    <dgm:pt modelId="{EC46E84C-E518-4713-BE65-95EF14636FB3}" type="sibTrans" cxnId="{92ADA46D-7BE3-4EBC-B91A-633D5ECF5CBD}">
      <dgm:prSet/>
      <dgm:spPr/>
      <dgm:t>
        <a:bodyPr/>
        <a:lstStyle/>
        <a:p>
          <a:endParaRPr lang="en-US"/>
        </a:p>
      </dgm:t>
    </dgm:pt>
    <dgm:pt modelId="{25367156-2A88-4E28-87AB-435CC724416A}">
      <dgm:prSet phldrT="[Text]"/>
      <dgm:spPr/>
      <dgm:t>
        <a:bodyPr/>
        <a:lstStyle/>
        <a:p>
          <a:r>
            <a:rPr lang="en-US" dirty="0"/>
            <a:t>Logic Circuits</a:t>
          </a:r>
        </a:p>
      </dgm:t>
    </dgm:pt>
    <dgm:pt modelId="{A945DCA8-8EF7-4C5C-9CE7-25448B9F2D74}" type="parTrans" cxnId="{B691EC17-9695-43BA-8048-03BBCCB60D08}">
      <dgm:prSet/>
      <dgm:spPr/>
      <dgm:t>
        <a:bodyPr/>
        <a:lstStyle/>
        <a:p>
          <a:endParaRPr lang="en-US"/>
        </a:p>
      </dgm:t>
    </dgm:pt>
    <dgm:pt modelId="{781F56AE-9A80-4FAC-9232-F1A1E77DC565}" type="sibTrans" cxnId="{B691EC17-9695-43BA-8048-03BBCCB60D08}">
      <dgm:prSet/>
      <dgm:spPr/>
      <dgm:t>
        <a:bodyPr/>
        <a:lstStyle/>
        <a:p>
          <a:endParaRPr lang="en-US"/>
        </a:p>
      </dgm:t>
    </dgm:pt>
    <dgm:pt modelId="{107AD202-20D2-4B54-A58A-EC65FBE05F80}" type="pres">
      <dgm:prSet presAssocID="{EB980A71-822B-499D-8BB1-654F9373C4BB}" presName="Name0" presStyleCnt="0">
        <dgm:presLayoutVars>
          <dgm:resizeHandles/>
        </dgm:presLayoutVars>
      </dgm:prSet>
      <dgm:spPr/>
    </dgm:pt>
    <dgm:pt modelId="{05DC6BD9-FE99-40A7-A568-C68A28012C40}" type="pres">
      <dgm:prSet presAssocID="{0C4C0CCB-96B9-4E30-B13E-A987A8FBF328}" presName="text" presStyleLbl="node1" presStyleIdx="0" presStyleCnt="5">
        <dgm:presLayoutVars>
          <dgm:bulletEnabled val="1"/>
        </dgm:presLayoutVars>
      </dgm:prSet>
      <dgm:spPr/>
    </dgm:pt>
    <dgm:pt modelId="{27D8106B-616A-457B-8B17-8D178F2FC091}" type="pres">
      <dgm:prSet presAssocID="{B7FA619B-0CD3-414D-982C-674DD7E162DC}" presName="space" presStyleCnt="0"/>
      <dgm:spPr/>
    </dgm:pt>
    <dgm:pt modelId="{4DC97DE1-9238-405A-9EC1-BC652D9BFBDE}" type="pres">
      <dgm:prSet presAssocID="{3BEBEF7B-0A03-4925-8FDC-D1FB6981EB14}" presName="text" presStyleLbl="node1" presStyleIdx="1" presStyleCnt="5">
        <dgm:presLayoutVars>
          <dgm:bulletEnabled val="1"/>
        </dgm:presLayoutVars>
      </dgm:prSet>
      <dgm:spPr/>
    </dgm:pt>
    <dgm:pt modelId="{1C612D1A-45CF-42C8-BC85-644F3A02F835}" type="pres">
      <dgm:prSet presAssocID="{4D8053E8-858B-4C89-A1EA-D341F12EE4E1}" presName="space" presStyleCnt="0"/>
      <dgm:spPr/>
    </dgm:pt>
    <dgm:pt modelId="{A4268805-3157-4CAE-8C45-43C5C222A669}" type="pres">
      <dgm:prSet presAssocID="{C39B5672-6E76-45AC-BB0B-AEC5410BBEB5}" presName="text" presStyleLbl="node1" presStyleIdx="2" presStyleCnt="5">
        <dgm:presLayoutVars>
          <dgm:bulletEnabled val="1"/>
        </dgm:presLayoutVars>
      </dgm:prSet>
      <dgm:spPr/>
    </dgm:pt>
    <dgm:pt modelId="{88A3BC28-EA50-443A-A432-5342106791C1}" type="pres">
      <dgm:prSet presAssocID="{450F4C34-62EB-4B97-B9DF-31C6BD10F2B2}" presName="space" presStyleCnt="0"/>
      <dgm:spPr/>
    </dgm:pt>
    <dgm:pt modelId="{B228AE77-61BD-43FE-B1C9-48FCA4297A2F}" type="pres">
      <dgm:prSet presAssocID="{542467CF-BD45-44B8-AA33-35AA60D9ED87}" presName="text" presStyleLbl="node1" presStyleIdx="3" presStyleCnt="5">
        <dgm:presLayoutVars>
          <dgm:bulletEnabled val="1"/>
        </dgm:presLayoutVars>
      </dgm:prSet>
      <dgm:spPr/>
    </dgm:pt>
    <dgm:pt modelId="{3245875A-CD0D-41BB-8EDB-0FAD0213A8C2}" type="pres">
      <dgm:prSet presAssocID="{EC46E84C-E518-4713-BE65-95EF14636FB3}" presName="space" presStyleCnt="0"/>
      <dgm:spPr/>
    </dgm:pt>
    <dgm:pt modelId="{5F2B3971-55E2-43BB-8765-9AA0283A358E}" type="pres">
      <dgm:prSet presAssocID="{25367156-2A88-4E28-87AB-435CC724416A}" presName="text" presStyleLbl="node1" presStyleIdx="4" presStyleCnt="5">
        <dgm:presLayoutVars>
          <dgm:bulletEnabled val="1"/>
        </dgm:presLayoutVars>
      </dgm:prSet>
      <dgm:spPr/>
    </dgm:pt>
  </dgm:ptLst>
  <dgm:cxnLst>
    <dgm:cxn modelId="{DA4D6A12-45A5-447F-A627-C1D141AAF78A}" srcId="{EB980A71-822B-499D-8BB1-654F9373C4BB}" destId="{3BEBEF7B-0A03-4925-8FDC-D1FB6981EB14}" srcOrd="1" destOrd="0" parTransId="{673F96B7-1B73-48EB-AB04-D9DF064D7263}" sibTransId="{4D8053E8-858B-4C89-A1EA-D341F12EE4E1}"/>
    <dgm:cxn modelId="{18948412-D2CF-438F-AB1F-2DBBF162423D}" srcId="{EB980A71-822B-499D-8BB1-654F9373C4BB}" destId="{0C4C0CCB-96B9-4E30-B13E-A987A8FBF328}" srcOrd="0" destOrd="0" parTransId="{C58AB85E-A0E4-40AC-9F71-6723E1B18CB4}" sibTransId="{B7FA619B-0CD3-414D-982C-674DD7E162DC}"/>
    <dgm:cxn modelId="{B691EC17-9695-43BA-8048-03BBCCB60D08}" srcId="{EB980A71-822B-499D-8BB1-654F9373C4BB}" destId="{25367156-2A88-4E28-87AB-435CC724416A}" srcOrd="4" destOrd="0" parTransId="{A945DCA8-8EF7-4C5C-9CE7-25448B9F2D74}" sibTransId="{781F56AE-9A80-4FAC-9232-F1A1E77DC565}"/>
    <dgm:cxn modelId="{4E84A924-CB89-4AD6-ACB4-5B52F6EB384E}" type="presOf" srcId="{C39B5672-6E76-45AC-BB0B-AEC5410BBEB5}" destId="{A4268805-3157-4CAE-8C45-43C5C222A669}" srcOrd="0" destOrd="0" presId="urn:diagrams.loki3.com/VaryingWidthList"/>
    <dgm:cxn modelId="{F516203C-0E24-4C3C-AD0D-C167ABDF1F18}" type="presOf" srcId="{0C4C0CCB-96B9-4E30-B13E-A987A8FBF328}" destId="{05DC6BD9-FE99-40A7-A568-C68A28012C40}" srcOrd="0" destOrd="0" presId="urn:diagrams.loki3.com/VaryingWidthList"/>
    <dgm:cxn modelId="{7EC5B93C-B37C-4190-8267-783DC78CF02A}" srcId="{EB980A71-822B-499D-8BB1-654F9373C4BB}" destId="{C39B5672-6E76-45AC-BB0B-AEC5410BBEB5}" srcOrd="2" destOrd="0" parTransId="{D90C51A7-487E-48E2-AC42-9C9EC480A7B1}" sibTransId="{450F4C34-62EB-4B97-B9DF-31C6BD10F2B2}"/>
    <dgm:cxn modelId="{3795F360-C070-4377-81A2-A1866989F213}" type="presOf" srcId="{542467CF-BD45-44B8-AA33-35AA60D9ED87}" destId="{B228AE77-61BD-43FE-B1C9-48FCA4297A2F}" srcOrd="0" destOrd="0" presId="urn:diagrams.loki3.com/VaryingWidthList"/>
    <dgm:cxn modelId="{E91F604D-E211-414F-A2CB-2F1B6EAD3191}" type="presOf" srcId="{EB980A71-822B-499D-8BB1-654F9373C4BB}" destId="{107AD202-20D2-4B54-A58A-EC65FBE05F80}" srcOrd="0" destOrd="0" presId="urn:diagrams.loki3.com/VaryingWidthList"/>
    <dgm:cxn modelId="{92ADA46D-7BE3-4EBC-B91A-633D5ECF5CBD}" srcId="{EB980A71-822B-499D-8BB1-654F9373C4BB}" destId="{542467CF-BD45-44B8-AA33-35AA60D9ED87}" srcOrd="3" destOrd="0" parTransId="{688FC21B-F100-42EE-8C52-2505DE04CA1E}" sibTransId="{EC46E84C-E518-4713-BE65-95EF14636FB3}"/>
    <dgm:cxn modelId="{00295978-EA49-48AC-AA48-C8145F7A5B8A}" type="presOf" srcId="{25367156-2A88-4E28-87AB-435CC724416A}" destId="{5F2B3971-55E2-43BB-8765-9AA0283A358E}" srcOrd="0" destOrd="0" presId="urn:diagrams.loki3.com/VaryingWidthList"/>
    <dgm:cxn modelId="{3A7DFAAB-A77D-40FE-B555-331ACEF83BAC}" type="presOf" srcId="{3BEBEF7B-0A03-4925-8FDC-D1FB6981EB14}" destId="{4DC97DE1-9238-405A-9EC1-BC652D9BFBDE}" srcOrd="0" destOrd="0" presId="urn:diagrams.loki3.com/VaryingWidthList"/>
    <dgm:cxn modelId="{1B5C613F-B950-4CCF-A0F6-8F75B9C7A8D7}" type="presParOf" srcId="{107AD202-20D2-4B54-A58A-EC65FBE05F80}" destId="{05DC6BD9-FE99-40A7-A568-C68A28012C40}" srcOrd="0" destOrd="0" presId="urn:diagrams.loki3.com/VaryingWidthList"/>
    <dgm:cxn modelId="{F279A633-5479-498E-BF88-E5B82375C0EA}" type="presParOf" srcId="{107AD202-20D2-4B54-A58A-EC65FBE05F80}" destId="{27D8106B-616A-457B-8B17-8D178F2FC091}" srcOrd="1" destOrd="0" presId="urn:diagrams.loki3.com/VaryingWidthList"/>
    <dgm:cxn modelId="{58C93191-B284-4397-A5F5-F32EC400C188}" type="presParOf" srcId="{107AD202-20D2-4B54-A58A-EC65FBE05F80}" destId="{4DC97DE1-9238-405A-9EC1-BC652D9BFBDE}" srcOrd="2" destOrd="0" presId="urn:diagrams.loki3.com/VaryingWidthList"/>
    <dgm:cxn modelId="{FE644F0D-6BA9-4DC0-B47E-86AB98315B39}" type="presParOf" srcId="{107AD202-20D2-4B54-A58A-EC65FBE05F80}" destId="{1C612D1A-45CF-42C8-BC85-644F3A02F835}" srcOrd="3" destOrd="0" presId="urn:diagrams.loki3.com/VaryingWidthList"/>
    <dgm:cxn modelId="{B734E29B-B8D3-42A4-BCA8-3557FDC262AC}" type="presParOf" srcId="{107AD202-20D2-4B54-A58A-EC65FBE05F80}" destId="{A4268805-3157-4CAE-8C45-43C5C222A669}" srcOrd="4" destOrd="0" presId="urn:diagrams.loki3.com/VaryingWidthList"/>
    <dgm:cxn modelId="{93BC3E32-BEF1-4C59-B713-65768D097809}" type="presParOf" srcId="{107AD202-20D2-4B54-A58A-EC65FBE05F80}" destId="{88A3BC28-EA50-443A-A432-5342106791C1}" srcOrd="5" destOrd="0" presId="urn:diagrams.loki3.com/VaryingWidthList"/>
    <dgm:cxn modelId="{2E80B36F-4487-461E-93DE-361ABED9D13C}" type="presParOf" srcId="{107AD202-20D2-4B54-A58A-EC65FBE05F80}" destId="{B228AE77-61BD-43FE-B1C9-48FCA4297A2F}" srcOrd="6" destOrd="0" presId="urn:diagrams.loki3.com/VaryingWidthList"/>
    <dgm:cxn modelId="{7CFD3080-136A-446B-8442-FAD92DE88ADC}" type="presParOf" srcId="{107AD202-20D2-4B54-A58A-EC65FBE05F80}" destId="{3245875A-CD0D-41BB-8EDB-0FAD0213A8C2}" srcOrd="7" destOrd="0" presId="urn:diagrams.loki3.com/VaryingWidthList"/>
    <dgm:cxn modelId="{5B40A664-BEE5-4BE4-833C-29F42545C2EC}" type="presParOf" srcId="{107AD202-20D2-4B54-A58A-EC65FBE05F80}" destId="{5F2B3971-55E2-43BB-8765-9AA0283A358E}" srcOrd="8"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781E27-2F3B-44FA-8FAE-19C61B25B0E3}">
      <dsp:nvSpPr>
        <dsp:cNvPr id="0" name=""/>
        <dsp:cNvSpPr/>
      </dsp:nvSpPr>
      <dsp:spPr>
        <a:xfrm>
          <a:off x="5765116" y="1184219"/>
          <a:ext cx="4777122" cy="414543"/>
        </a:xfrm>
        <a:custGeom>
          <a:avLst/>
          <a:gdLst/>
          <a:ahLst/>
          <a:cxnLst/>
          <a:rect l="0" t="0" r="0" b="0"/>
          <a:pathLst>
            <a:path>
              <a:moveTo>
                <a:pt x="0" y="0"/>
              </a:moveTo>
              <a:lnTo>
                <a:pt x="0" y="207271"/>
              </a:lnTo>
              <a:lnTo>
                <a:pt x="4777122" y="207271"/>
              </a:lnTo>
              <a:lnTo>
                <a:pt x="4777122" y="41454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9C9B46-19C8-4335-BC4A-4C4CE3FB30EB}">
      <dsp:nvSpPr>
        <dsp:cNvPr id="0" name=""/>
        <dsp:cNvSpPr/>
      </dsp:nvSpPr>
      <dsp:spPr>
        <a:xfrm>
          <a:off x="5765116" y="1184219"/>
          <a:ext cx="2388561" cy="414543"/>
        </a:xfrm>
        <a:custGeom>
          <a:avLst/>
          <a:gdLst/>
          <a:ahLst/>
          <a:cxnLst/>
          <a:rect l="0" t="0" r="0" b="0"/>
          <a:pathLst>
            <a:path>
              <a:moveTo>
                <a:pt x="0" y="0"/>
              </a:moveTo>
              <a:lnTo>
                <a:pt x="0" y="207271"/>
              </a:lnTo>
              <a:lnTo>
                <a:pt x="2388561" y="207271"/>
              </a:lnTo>
              <a:lnTo>
                <a:pt x="2388561" y="41454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69A12B-77D9-49E7-B40F-D919A62044A3}">
      <dsp:nvSpPr>
        <dsp:cNvPr id="0" name=""/>
        <dsp:cNvSpPr/>
      </dsp:nvSpPr>
      <dsp:spPr>
        <a:xfrm>
          <a:off x="5719396" y="1184219"/>
          <a:ext cx="91440" cy="414543"/>
        </a:xfrm>
        <a:custGeom>
          <a:avLst/>
          <a:gdLst/>
          <a:ahLst/>
          <a:cxnLst/>
          <a:rect l="0" t="0" r="0" b="0"/>
          <a:pathLst>
            <a:path>
              <a:moveTo>
                <a:pt x="45720" y="0"/>
              </a:moveTo>
              <a:lnTo>
                <a:pt x="45720" y="41454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0B5DF4-D9B5-46AD-B009-383D84D15E62}">
      <dsp:nvSpPr>
        <dsp:cNvPr id="0" name=""/>
        <dsp:cNvSpPr/>
      </dsp:nvSpPr>
      <dsp:spPr>
        <a:xfrm>
          <a:off x="3376555" y="1184219"/>
          <a:ext cx="2388561" cy="414543"/>
        </a:xfrm>
        <a:custGeom>
          <a:avLst/>
          <a:gdLst/>
          <a:ahLst/>
          <a:cxnLst/>
          <a:rect l="0" t="0" r="0" b="0"/>
          <a:pathLst>
            <a:path>
              <a:moveTo>
                <a:pt x="2388561" y="0"/>
              </a:moveTo>
              <a:lnTo>
                <a:pt x="2388561" y="207271"/>
              </a:lnTo>
              <a:lnTo>
                <a:pt x="0" y="207271"/>
              </a:lnTo>
              <a:lnTo>
                <a:pt x="0" y="41454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0D5282-605E-4C12-AC92-468DCA96459C}">
      <dsp:nvSpPr>
        <dsp:cNvPr id="0" name=""/>
        <dsp:cNvSpPr/>
      </dsp:nvSpPr>
      <dsp:spPr>
        <a:xfrm>
          <a:off x="987994" y="1184219"/>
          <a:ext cx="4777122" cy="414543"/>
        </a:xfrm>
        <a:custGeom>
          <a:avLst/>
          <a:gdLst/>
          <a:ahLst/>
          <a:cxnLst/>
          <a:rect l="0" t="0" r="0" b="0"/>
          <a:pathLst>
            <a:path>
              <a:moveTo>
                <a:pt x="4777122" y="0"/>
              </a:moveTo>
              <a:lnTo>
                <a:pt x="4777122" y="207271"/>
              </a:lnTo>
              <a:lnTo>
                <a:pt x="0" y="207271"/>
              </a:lnTo>
              <a:lnTo>
                <a:pt x="0" y="41454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C78952-5EBE-435A-97AB-ECF649E2FDC0}">
      <dsp:nvSpPr>
        <dsp:cNvPr id="0" name=""/>
        <dsp:cNvSpPr/>
      </dsp:nvSpPr>
      <dsp:spPr>
        <a:xfrm>
          <a:off x="4778107" y="197210"/>
          <a:ext cx="1974017" cy="98700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Logical Operations</a:t>
          </a:r>
        </a:p>
      </dsp:txBody>
      <dsp:txXfrm>
        <a:off x="4778107" y="197210"/>
        <a:ext cx="1974017" cy="987008"/>
      </dsp:txXfrm>
    </dsp:sp>
    <dsp:sp modelId="{7D774E18-1689-46FF-A00A-5FC783F7A5B0}">
      <dsp:nvSpPr>
        <dsp:cNvPr id="0" name=""/>
        <dsp:cNvSpPr/>
      </dsp:nvSpPr>
      <dsp:spPr>
        <a:xfrm>
          <a:off x="985" y="1598762"/>
          <a:ext cx="1974017" cy="98700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Negation (¬𝑝) </a:t>
          </a:r>
        </a:p>
      </dsp:txBody>
      <dsp:txXfrm>
        <a:off x="985" y="1598762"/>
        <a:ext cx="1974017" cy="987008"/>
      </dsp:txXfrm>
    </dsp:sp>
    <dsp:sp modelId="{A8DAD580-92A3-462D-9FAA-2C9D1C4A3E4A}">
      <dsp:nvSpPr>
        <dsp:cNvPr id="0" name=""/>
        <dsp:cNvSpPr/>
      </dsp:nvSpPr>
      <dsp:spPr>
        <a:xfrm>
          <a:off x="2389546" y="1598762"/>
          <a:ext cx="1974017" cy="98700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n-GB" sz="1800" kern="1200" dirty="0"/>
            <a:t>Conjunction (</a:t>
          </a:r>
          <a14:m xmlns:a14="http://schemas.microsoft.com/office/drawing/2010/main">
            <m:oMath xmlns:m="http://schemas.openxmlformats.org/officeDocument/2006/math">
              <m:r>
                <a:rPr lang="en-GB" sz="1800" i="1" kern="1200" dirty="0" smtClean="0">
                  <a:latin typeface="Cambria Math" panose="02040503050406030204" pitchFamily="18" charset="0"/>
                </a:rPr>
                <m:t>𝑝</m:t>
              </m:r>
              <m:r>
                <a:rPr lang="en-GB" sz="1800" i="1" kern="1200" dirty="0" smtClean="0">
                  <a:latin typeface="Cambria Math" panose="02040503050406030204" pitchFamily="18" charset="0"/>
                </a:rPr>
                <m:t> ∧ </m:t>
              </m:r>
              <m:r>
                <a:rPr lang="en-GB" sz="1800" i="1" kern="1200" dirty="0" smtClean="0">
                  <a:latin typeface="Cambria Math" panose="02040503050406030204" pitchFamily="18" charset="0"/>
                </a:rPr>
                <m:t>𝑞</m:t>
              </m:r>
            </m:oMath>
          </a14:m>
          <a:r>
            <a:rPr lang="en-GB" sz="1800" kern="1200" dirty="0"/>
            <a:t>)</a:t>
          </a:r>
          <a:endParaRPr lang="en-US" sz="1800" kern="1200" dirty="0"/>
        </a:p>
      </dsp:txBody>
      <dsp:txXfrm>
        <a:off x="2389546" y="1598762"/>
        <a:ext cx="1974017" cy="987008"/>
      </dsp:txXfrm>
    </dsp:sp>
    <dsp:sp modelId="{4194A2E4-4EEA-4E4A-B5E5-D30F68D34D0A}">
      <dsp:nvSpPr>
        <dsp:cNvPr id="0" name=""/>
        <dsp:cNvSpPr/>
      </dsp:nvSpPr>
      <dsp:spPr>
        <a:xfrm>
          <a:off x="4778107" y="1598762"/>
          <a:ext cx="1974017" cy="98700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n-GB" sz="1800" kern="1200" dirty="0"/>
            <a:t>Disjunction (</a:t>
          </a:r>
          <a14:m xmlns:a14="http://schemas.microsoft.com/office/drawing/2010/main">
            <m:oMath xmlns:m="http://schemas.openxmlformats.org/officeDocument/2006/math">
              <m:r>
                <a:rPr lang="en-GB" sz="1800" i="1" kern="1200" dirty="0" smtClean="0">
                  <a:latin typeface="Cambria Math" panose="02040503050406030204" pitchFamily="18" charset="0"/>
                </a:rPr>
                <m:t>𝑝</m:t>
              </m:r>
              <m:r>
                <a:rPr lang="en-GB" sz="1800" i="1" kern="1200" dirty="0" smtClean="0">
                  <a:latin typeface="Cambria Math" panose="02040503050406030204" pitchFamily="18" charset="0"/>
                </a:rPr>
                <m:t> ∨ </m:t>
              </m:r>
              <m:r>
                <a:rPr lang="en-GB" sz="1800" i="1" kern="1200" dirty="0" smtClean="0">
                  <a:latin typeface="Cambria Math" panose="02040503050406030204" pitchFamily="18" charset="0"/>
                </a:rPr>
                <m:t>𝑞</m:t>
              </m:r>
            </m:oMath>
          </a14:m>
          <a:r>
            <a:rPr lang="en-GB" sz="1800" kern="1200" dirty="0"/>
            <a:t>)</a:t>
          </a:r>
          <a:endParaRPr lang="en-US" sz="1800" kern="1200" dirty="0"/>
        </a:p>
      </dsp:txBody>
      <dsp:txXfrm>
        <a:off x="4778107" y="1598762"/>
        <a:ext cx="1974017" cy="987008"/>
      </dsp:txXfrm>
    </dsp:sp>
    <dsp:sp modelId="{9E864DC6-4201-45EA-91BD-2ACCE78710E2}">
      <dsp:nvSpPr>
        <dsp:cNvPr id="0" name=""/>
        <dsp:cNvSpPr/>
      </dsp:nvSpPr>
      <dsp:spPr>
        <a:xfrm>
          <a:off x="7166668" y="1598762"/>
          <a:ext cx="1974017" cy="98700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n-GB" sz="1800" kern="1200" dirty="0"/>
            <a:t>Exclusive (</a:t>
          </a:r>
          <a14:m xmlns:a14="http://schemas.microsoft.com/office/drawing/2010/main">
            <m:oMath xmlns:m="http://schemas.openxmlformats.org/officeDocument/2006/math">
              <m:r>
                <a:rPr lang="en-GB" sz="1800" i="1" kern="1200">
                  <a:latin typeface="Cambria Math" panose="02040503050406030204" pitchFamily="18" charset="0"/>
                </a:rPr>
                <m:t>𝑝</m:t>
              </m:r>
              <m:r>
                <a:rPr lang="en-GB" sz="1800" i="1" kern="1200">
                  <a:latin typeface="Cambria Math" panose="02040503050406030204" pitchFamily="18" charset="0"/>
                </a:rPr>
                <m:t> ⊕ </m:t>
              </m:r>
              <m:r>
                <a:rPr lang="en-GB" sz="1800" i="1" kern="1200">
                  <a:latin typeface="Cambria Math" panose="02040503050406030204" pitchFamily="18" charset="0"/>
                </a:rPr>
                <m:t>𝑞</m:t>
              </m:r>
            </m:oMath>
          </a14:m>
          <a:r>
            <a:rPr lang="en-GB" sz="1800" kern="1200" dirty="0"/>
            <a:t>)</a:t>
          </a:r>
          <a:endParaRPr lang="en-US" sz="1800" kern="1200" dirty="0"/>
        </a:p>
      </dsp:txBody>
      <dsp:txXfrm>
        <a:off x="7166668" y="1598762"/>
        <a:ext cx="1974017" cy="987008"/>
      </dsp:txXfrm>
    </dsp:sp>
    <dsp:sp modelId="{A251F7A9-3F4E-4680-841A-032CE0AC1E91}">
      <dsp:nvSpPr>
        <dsp:cNvPr id="0" name=""/>
        <dsp:cNvSpPr/>
      </dsp:nvSpPr>
      <dsp:spPr>
        <a:xfrm>
          <a:off x="9555230" y="1598762"/>
          <a:ext cx="1974017" cy="98700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Font typeface="+mj-lt"/>
            <a:buNone/>
          </a:pPr>
          <a:r>
            <a:rPr lang="en-US" sz="1800" kern="1200" dirty="0"/>
            <a:t>Conditional (</a:t>
          </a:r>
          <a14:m xmlns:a14="http://schemas.microsoft.com/office/drawing/2010/main">
            <m:oMath xmlns:m="http://schemas.openxmlformats.org/officeDocument/2006/math">
              <m:r>
                <a:rPr lang="en-US" sz="1800" i="1" kern="1200" dirty="0" smtClean="0">
                  <a:latin typeface="Cambria Math" panose="02040503050406030204" pitchFamily="18" charset="0"/>
                </a:rPr>
                <m:t>𝑝</m:t>
              </m:r>
              <m:r>
                <a:rPr lang="en-US" sz="1800" i="1" kern="1200" dirty="0" smtClean="0">
                  <a:latin typeface="Cambria Math" panose="02040503050406030204" pitchFamily="18" charset="0"/>
                </a:rPr>
                <m:t> → </m:t>
              </m:r>
              <m:r>
                <a:rPr lang="en-US" sz="1800" i="1" kern="1200" dirty="0" smtClean="0">
                  <a:latin typeface="Cambria Math" panose="02040503050406030204" pitchFamily="18" charset="0"/>
                </a:rPr>
                <m:t>𝑞</m:t>
              </m:r>
            </m:oMath>
          </a14:m>
          <a:r>
            <a:rPr lang="en-US" sz="1800" kern="1200" dirty="0"/>
            <a:t>)</a:t>
          </a:r>
        </a:p>
      </dsp:txBody>
      <dsp:txXfrm>
        <a:off x="9555230" y="1598762"/>
        <a:ext cx="1974017" cy="987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9A12B-77D9-49E7-B40F-D919A62044A3}">
      <dsp:nvSpPr>
        <dsp:cNvPr id="0" name=""/>
        <dsp:cNvSpPr/>
      </dsp:nvSpPr>
      <dsp:spPr>
        <a:xfrm>
          <a:off x="5765116" y="1150228"/>
          <a:ext cx="2780268" cy="482525"/>
        </a:xfrm>
        <a:custGeom>
          <a:avLst/>
          <a:gdLst/>
          <a:ahLst/>
          <a:cxnLst/>
          <a:rect l="0" t="0" r="0" b="0"/>
          <a:pathLst>
            <a:path>
              <a:moveTo>
                <a:pt x="0" y="0"/>
              </a:moveTo>
              <a:lnTo>
                <a:pt x="0" y="241262"/>
              </a:lnTo>
              <a:lnTo>
                <a:pt x="2780268" y="241262"/>
              </a:lnTo>
              <a:lnTo>
                <a:pt x="2780268" y="48252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0B5DF4-D9B5-46AD-B009-383D84D15E62}">
      <dsp:nvSpPr>
        <dsp:cNvPr id="0" name=""/>
        <dsp:cNvSpPr/>
      </dsp:nvSpPr>
      <dsp:spPr>
        <a:xfrm>
          <a:off x="5719396" y="1150228"/>
          <a:ext cx="91440" cy="482525"/>
        </a:xfrm>
        <a:custGeom>
          <a:avLst/>
          <a:gdLst/>
          <a:ahLst/>
          <a:cxnLst/>
          <a:rect l="0" t="0" r="0" b="0"/>
          <a:pathLst>
            <a:path>
              <a:moveTo>
                <a:pt x="45720" y="0"/>
              </a:moveTo>
              <a:lnTo>
                <a:pt x="45720" y="48252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0D5282-605E-4C12-AC92-468DCA96459C}">
      <dsp:nvSpPr>
        <dsp:cNvPr id="0" name=""/>
        <dsp:cNvSpPr/>
      </dsp:nvSpPr>
      <dsp:spPr>
        <a:xfrm>
          <a:off x="2984848" y="1150228"/>
          <a:ext cx="2780268" cy="482525"/>
        </a:xfrm>
        <a:custGeom>
          <a:avLst/>
          <a:gdLst/>
          <a:ahLst/>
          <a:cxnLst/>
          <a:rect l="0" t="0" r="0" b="0"/>
          <a:pathLst>
            <a:path>
              <a:moveTo>
                <a:pt x="2780268" y="0"/>
              </a:moveTo>
              <a:lnTo>
                <a:pt x="2780268" y="241262"/>
              </a:lnTo>
              <a:lnTo>
                <a:pt x="0" y="241262"/>
              </a:lnTo>
              <a:lnTo>
                <a:pt x="0" y="48252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C78952-5EBE-435A-97AB-ECF649E2FDC0}">
      <dsp:nvSpPr>
        <dsp:cNvPr id="0" name=""/>
        <dsp:cNvSpPr/>
      </dsp:nvSpPr>
      <dsp:spPr>
        <a:xfrm>
          <a:off x="4616245" y="1356"/>
          <a:ext cx="2297742" cy="114887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Related conditional statements</a:t>
          </a:r>
        </a:p>
      </dsp:txBody>
      <dsp:txXfrm>
        <a:off x="4616245" y="1356"/>
        <a:ext cx="2297742" cy="1148871"/>
      </dsp:txXfrm>
    </dsp:sp>
    <dsp:sp modelId="{7D774E18-1689-46FF-A00A-5FC783F7A5B0}">
      <dsp:nvSpPr>
        <dsp:cNvPr id="0" name=""/>
        <dsp:cNvSpPr/>
      </dsp:nvSpPr>
      <dsp:spPr>
        <a:xfrm>
          <a:off x="1835977" y="1632753"/>
          <a:ext cx="2297742" cy="114887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CONVERSE</a:t>
          </a:r>
        </a:p>
      </dsp:txBody>
      <dsp:txXfrm>
        <a:off x="1835977" y="1632753"/>
        <a:ext cx="2297742" cy="1148871"/>
      </dsp:txXfrm>
    </dsp:sp>
    <dsp:sp modelId="{A8DAD580-92A3-462D-9FAA-2C9D1C4A3E4A}">
      <dsp:nvSpPr>
        <dsp:cNvPr id="0" name=""/>
        <dsp:cNvSpPr/>
      </dsp:nvSpPr>
      <dsp:spPr>
        <a:xfrm>
          <a:off x="4616245" y="1632753"/>
          <a:ext cx="2297742" cy="114887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dirty="0"/>
            <a:t>CONTRAPOSITIVE</a:t>
          </a:r>
        </a:p>
      </dsp:txBody>
      <dsp:txXfrm>
        <a:off x="4616245" y="1632753"/>
        <a:ext cx="2297742" cy="1148871"/>
      </dsp:txXfrm>
    </dsp:sp>
    <dsp:sp modelId="{4194A2E4-4EEA-4E4A-B5E5-D30F68D34D0A}">
      <dsp:nvSpPr>
        <dsp:cNvPr id="0" name=""/>
        <dsp:cNvSpPr/>
      </dsp:nvSpPr>
      <dsp:spPr>
        <a:xfrm>
          <a:off x="7396513" y="1632753"/>
          <a:ext cx="2297742" cy="114887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dirty="0"/>
            <a:t>INVERSE</a:t>
          </a:r>
        </a:p>
      </dsp:txBody>
      <dsp:txXfrm>
        <a:off x="7396513" y="1632753"/>
        <a:ext cx="2297742" cy="11488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C6BD9-FE99-40A7-A568-C68A28012C40}">
      <dsp:nvSpPr>
        <dsp:cNvPr id="0" name=""/>
        <dsp:cNvSpPr/>
      </dsp:nvSpPr>
      <dsp:spPr>
        <a:xfrm>
          <a:off x="2329925" y="1912"/>
          <a:ext cx="6840000" cy="83606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220" tIns="109220" rIns="109220" bIns="109220" numCol="1" spcCol="1270" anchor="ctr" anchorCtr="0">
          <a:noAutofit/>
        </a:bodyPr>
        <a:lstStyle/>
        <a:p>
          <a:pPr marL="0" lvl="0" indent="0" algn="ctr" defTabSz="1911350">
            <a:lnSpc>
              <a:spcPct val="90000"/>
            </a:lnSpc>
            <a:spcBef>
              <a:spcPct val="0"/>
            </a:spcBef>
            <a:spcAft>
              <a:spcPct val="35000"/>
            </a:spcAft>
            <a:buNone/>
          </a:pPr>
          <a:r>
            <a:rPr lang="en-US" sz="4300" kern="1200" dirty="0"/>
            <a:t>Translating English Sentences</a:t>
          </a:r>
        </a:p>
      </dsp:txBody>
      <dsp:txXfrm>
        <a:off x="2329925" y="1912"/>
        <a:ext cx="6840000" cy="836060"/>
      </dsp:txXfrm>
    </dsp:sp>
    <dsp:sp modelId="{4DC97DE1-9238-405A-9EC1-BC652D9BFBDE}">
      <dsp:nvSpPr>
        <dsp:cNvPr id="0" name=""/>
        <dsp:cNvSpPr/>
      </dsp:nvSpPr>
      <dsp:spPr>
        <a:xfrm>
          <a:off x="3229925" y="879775"/>
          <a:ext cx="5040000" cy="836060"/>
        </a:xfrm>
        <a:prstGeom prst="rect">
          <a:avLst/>
        </a:prstGeom>
        <a:solidFill>
          <a:schemeClr val="accent4">
            <a:hueOff val="2450223"/>
            <a:satOff val="-10194"/>
            <a:lumOff val="240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220" tIns="109220" rIns="109220" bIns="109220" numCol="1" spcCol="1270" anchor="ctr" anchorCtr="0">
          <a:noAutofit/>
        </a:bodyPr>
        <a:lstStyle/>
        <a:p>
          <a:pPr marL="0" lvl="0" indent="0" algn="ctr" defTabSz="1911350">
            <a:lnSpc>
              <a:spcPct val="90000"/>
            </a:lnSpc>
            <a:spcBef>
              <a:spcPct val="0"/>
            </a:spcBef>
            <a:spcAft>
              <a:spcPct val="35000"/>
            </a:spcAft>
            <a:buNone/>
          </a:pPr>
          <a:r>
            <a:rPr lang="en-US" sz="4300" kern="1200" dirty="0"/>
            <a:t>System Specifications</a:t>
          </a:r>
        </a:p>
      </dsp:txBody>
      <dsp:txXfrm>
        <a:off x="3229925" y="879775"/>
        <a:ext cx="5040000" cy="836060"/>
      </dsp:txXfrm>
    </dsp:sp>
    <dsp:sp modelId="{A4268805-3157-4CAE-8C45-43C5C222A669}">
      <dsp:nvSpPr>
        <dsp:cNvPr id="0" name=""/>
        <dsp:cNvSpPr/>
      </dsp:nvSpPr>
      <dsp:spPr>
        <a:xfrm>
          <a:off x="3679925" y="1757638"/>
          <a:ext cx="4140000" cy="836060"/>
        </a:xfrm>
        <a:prstGeom prst="rect">
          <a:avLst/>
        </a:prstGeom>
        <a:solidFill>
          <a:schemeClr val="accent4">
            <a:hueOff val="4900445"/>
            <a:satOff val="-20388"/>
            <a:lumOff val="4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220" tIns="109220" rIns="109220" bIns="109220" numCol="1" spcCol="1270" anchor="ctr" anchorCtr="0">
          <a:noAutofit/>
        </a:bodyPr>
        <a:lstStyle/>
        <a:p>
          <a:pPr marL="0" lvl="0" indent="0" algn="ctr" defTabSz="1911350">
            <a:lnSpc>
              <a:spcPct val="90000"/>
            </a:lnSpc>
            <a:spcBef>
              <a:spcPct val="0"/>
            </a:spcBef>
            <a:spcAft>
              <a:spcPct val="35000"/>
            </a:spcAft>
            <a:buNone/>
          </a:pPr>
          <a:r>
            <a:rPr lang="en-US" sz="4300" kern="1200" dirty="0"/>
            <a:t>Boolean Searches</a:t>
          </a:r>
        </a:p>
      </dsp:txBody>
      <dsp:txXfrm>
        <a:off x="3679925" y="1757638"/>
        <a:ext cx="4140000" cy="836060"/>
      </dsp:txXfrm>
    </dsp:sp>
    <dsp:sp modelId="{B228AE77-61BD-43FE-B1C9-48FCA4297A2F}">
      <dsp:nvSpPr>
        <dsp:cNvPr id="0" name=""/>
        <dsp:cNvSpPr/>
      </dsp:nvSpPr>
      <dsp:spPr>
        <a:xfrm>
          <a:off x="4174925" y="2635502"/>
          <a:ext cx="3150000" cy="836060"/>
        </a:xfrm>
        <a:prstGeom prst="rect">
          <a:avLst/>
        </a:prstGeom>
        <a:solidFill>
          <a:schemeClr val="accent4">
            <a:hueOff val="7350668"/>
            <a:satOff val="-30583"/>
            <a:lumOff val="720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220" tIns="109220" rIns="109220" bIns="109220" numCol="1" spcCol="1270" anchor="ctr" anchorCtr="0">
          <a:noAutofit/>
        </a:bodyPr>
        <a:lstStyle/>
        <a:p>
          <a:pPr marL="0" lvl="0" indent="0" algn="ctr" defTabSz="1911350">
            <a:lnSpc>
              <a:spcPct val="90000"/>
            </a:lnSpc>
            <a:spcBef>
              <a:spcPct val="0"/>
            </a:spcBef>
            <a:spcAft>
              <a:spcPct val="35000"/>
            </a:spcAft>
            <a:buNone/>
          </a:pPr>
          <a:r>
            <a:rPr lang="en-US" sz="4300" kern="1200" dirty="0"/>
            <a:t>Logic Puzzles</a:t>
          </a:r>
        </a:p>
      </dsp:txBody>
      <dsp:txXfrm>
        <a:off x="4174925" y="2635502"/>
        <a:ext cx="3150000" cy="836060"/>
      </dsp:txXfrm>
    </dsp:sp>
    <dsp:sp modelId="{5F2B3971-55E2-43BB-8765-9AA0283A358E}">
      <dsp:nvSpPr>
        <dsp:cNvPr id="0" name=""/>
        <dsp:cNvSpPr/>
      </dsp:nvSpPr>
      <dsp:spPr>
        <a:xfrm>
          <a:off x="4174925" y="3513365"/>
          <a:ext cx="3150000" cy="836060"/>
        </a:xfrm>
        <a:prstGeom prst="rect">
          <a:avLst/>
        </a:prstGeom>
        <a:solidFill>
          <a:schemeClr val="accent4">
            <a:hueOff val="9800891"/>
            <a:satOff val="-40777"/>
            <a:lumOff val="960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9220" tIns="109220" rIns="109220" bIns="109220" numCol="1" spcCol="1270" anchor="ctr" anchorCtr="0">
          <a:noAutofit/>
        </a:bodyPr>
        <a:lstStyle/>
        <a:p>
          <a:pPr marL="0" lvl="0" indent="0" algn="ctr" defTabSz="1911350">
            <a:lnSpc>
              <a:spcPct val="90000"/>
            </a:lnSpc>
            <a:spcBef>
              <a:spcPct val="0"/>
            </a:spcBef>
            <a:spcAft>
              <a:spcPct val="35000"/>
            </a:spcAft>
            <a:buNone/>
          </a:pPr>
          <a:r>
            <a:rPr lang="en-US" sz="4300" kern="1200" dirty="0"/>
            <a:t>Logic Circuits</a:t>
          </a:r>
        </a:p>
      </dsp:txBody>
      <dsp:txXfrm>
        <a:off x="4174925" y="3513365"/>
        <a:ext cx="3150000" cy="8360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C6BD9-FE99-40A7-A568-C68A28012C40}">
      <dsp:nvSpPr>
        <dsp:cNvPr id="0" name=""/>
        <dsp:cNvSpPr/>
      </dsp:nvSpPr>
      <dsp:spPr>
        <a:xfrm>
          <a:off x="12287" y="1803"/>
          <a:ext cx="2250000" cy="788467"/>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Translating English Sentences</a:t>
          </a:r>
        </a:p>
      </dsp:txBody>
      <dsp:txXfrm>
        <a:off x="12287" y="1803"/>
        <a:ext cx="2250000" cy="788467"/>
      </dsp:txXfrm>
    </dsp:sp>
    <dsp:sp modelId="{4DC97DE1-9238-405A-9EC1-BC652D9BFBDE}">
      <dsp:nvSpPr>
        <dsp:cNvPr id="0" name=""/>
        <dsp:cNvSpPr/>
      </dsp:nvSpPr>
      <dsp:spPr>
        <a:xfrm>
          <a:off x="259787" y="829694"/>
          <a:ext cx="1755000" cy="788467"/>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System Specifications</a:t>
          </a:r>
        </a:p>
      </dsp:txBody>
      <dsp:txXfrm>
        <a:off x="259787" y="829694"/>
        <a:ext cx="1755000" cy="788467"/>
      </dsp:txXfrm>
    </dsp:sp>
    <dsp:sp modelId="{A4268805-3157-4CAE-8C45-43C5C222A669}">
      <dsp:nvSpPr>
        <dsp:cNvPr id="0" name=""/>
        <dsp:cNvSpPr/>
      </dsp:nvSpPr>
      <dsp:spPr>
        <a:xfrm>
          <a:off x="541037" y="1657585"/>
          <a:ext cx="1192500" cy="788467"/>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Boolean Searches</a:t>
          </a:r>
        </a:p>
      </dsp:txBody>
      <dsp:txXfrm>
        <a:off x="541037" y="1657585"/>
        <a:ext cx="1192500" cy="788467"/>
      </dsp:txXfrm>
    </dsp:sp>
    <dsp:sp modelId="{B228AE77-61BD-43FE-B1C9-48FCA4297A2F}">
      <dsp:nvSpPr>
        <dsp:cNvPr id="0" name=""/>
        <dsp:cNvSpPr/>
      </dsp:nvSpPr>
      <dsp:spPr>
        <a:xfrm>
          <a:off x="642287" y="2485476"/>
          <a:ext cx="990000" cy="788467"/>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Logic Puzzles</a:t>
          </a:r>
        </a:p>
      </dsp:txBody>
      <dsp:txXfrm>
        <a:off x="642287" y="2485476"/>
        <a:ext cx="990000" cy="788467"/>
      </dsp:txXfrm>
    </dsp:sp>
    <dsp:sp modelId="{5F2B3971-55E2-43BB-8765-9AA0283A358E}">
      <dsp:nvSpPr>
        <dsp:cNvPr id="0" name=""/>
        <dsp:cNvSpPr/>
      </dsp:nvSpPr>
      <dsp:spPr>
        <a:xfrm>
          <a:off x="631037" y="3313367"/>
          <a:ext cx="1012500" cy="788467"/>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Logic Circuits</a:t>
          </a:r>
        </a:p>
      </dsp:txBody>
      <dsp:txXfrm>
        <a:off x="631037" y="3313367"/>
        <a:ext cx="1012500" cy="7884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C6BD9-FE99-40A7-A568-C68A28012C40}">
      <dsp:nvSpPr>
        <dsp:cNvPr id="0" name=""/>
        <dsp:cNvSpPr/>
      </dsp:nvSpPr>
      <dsp:spPr>
        <a:xfrm>
          <a:off x="13428" y="1804"/>
          <a:ext cx="22500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Translating English Sentences</a:t>
          </a:r>
        </a:p>
      </dsp:txBody>
      <dsp:txXfrm>
        <a:off x="13428" y="1804"/>
        <a:ext cx="2250000" cy="788855"/>
      </dsp:txXfrm>
    </dsp:sp>
    <dsp:sp modelId="{4DC97DE1-9238-405A-9EC1-BC652D9BFBDE}">
      <dsp:nvSpPr>
        <dsp:cNvPr id="0" name=""/>
        <dsp:cNvSpPr/>
      </dsp:nvSpPr>
      <dsp:spPr>
        <a:xfrm>
          <a:off x="260928" y="830102"/>
          <a:ext cx="1755000" cy="788855"/>
        </a:xfrm>
        <a:prstGeom prst="rect">
          <a:avLst/>
        </a:prstGeom>
        <a:solidFill>
          <a:schemeClr val="accent4">
            <a:hueOff val="2450223"/>
            <a:satOff val="-10194"/>
            <a:lumOff val="240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System Specifications</a:t>
          </a:r>
        </a:p>
      </dsp:txBody>
      <dsp:txXfrm>
        <a:off x="260928" y="830102"/>
        <a:ext cx="1755000" cy="788855"/>
      </dsp:txXfrm>
    </dsp:sp>
    <dsp:sp modelId="{A4268805-3157-4CAE-8C45-43C5C222A669}">
      <dsp:nvSpPr>
        <dsp:cNvPr id="0" name=""/>
        <dsp:cNvSpPr/>
      </dsp:nvSpPr>
      <dsp:spPr>
        <a:xfrm>
          <a:off x="542178" y="1658400"/>
          <a:ext cx="11925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Boolean Searches</a:t>
          </a:r>
        </a:p>
      </dsp:txBody>
      <dsp:txXfrm>
        <a:off x="542178" y="1658400"/>
        <a:ext cx="1192500" cy="788855"/>
      </dsp:txXfrm>
    </dsp:sp>
    <dsp:sp modelId="{B228AE77-61BD-43FE-B1C9-48FCA4297A2F}">
      <dsp:nvSpPr>
        <dsp:cNvPr id="0" name=""/>
        <dsp:cNvSpPr/>
      </dsp:nvSpPr>
      <dsp:spPr>
        <a:xfrm>
          <a:off x="643428" y="2486698"/>
          <a:ext cx="9900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Logic Puzzles</a:t>
          </a:r>
        </a:p>
      </dsp:txBody>
      <dsp:txXfrm>
        <a:off x="643428" y="2486698"/>
        <a:ext cx="990000" cy="788855"/>
      </dsp:txXfrm>
    </dsp:sp>
    <dsp:sp modelId="{5F2B3971-55E2-43BB-8765-9AA0283A358E}">
      <dsp:nvSpPr>
        <dsp:cNvPr id="0" name=""/>
        <dsp:cNvSpPr/>
      </dsp:nvSpPr>
      <dsp:spPr>
        <a:xfrm>
          <a:off x="632178" y="3314996"/>
          <a:ext cx="10125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Logic Circuits</a:t>
          </a:r>
        </a:p>
      </dsp:txBody>
      <dsp:txXfrm>
        <a:off x="632178" y="3314996"/>
        <a:ext cx="1012500" cy="7888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C6BD9-FE99-40A7-A568-C68A28012C40}">
      <dsp:nvSpPr>
        <dsp:cNvPr id="0" name=""/>
        <dsp:cNvSpPr/>
      </dsp:nvSpPr>
      <dsp:spPr>
        <a:xfrm>
          <a:off x="13428" y="1804"/>
          <a:ext cx="22500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Translating English Sentences</a:t>
          </a:r>
        </a:p>
      </dsp:txBody>
      <dsp:txXfrm>
        <a:off x="13428" y="1804"/>
        <a:ext cx="2250000" cy="788855"/>
      </dsp:txXfrm>
    </dsp:sp>
    <dsp:sp modelId="{4DC97DE1-9238-405A-9EC1-BC652D9BFBDE}">
      <dsp:nvSpPr>
        <dsp:cNvPr id="0" name=""/>
        <dsp:cNvSpPr/>
      </dsp:nvSpPr>
      <dsp:spPr>
        <a:xfrm>
          <a:off x="260928" y="830102"/>
          <a:ext cx="17550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System Specifications</a:t>
          </a:r>
        </a:p>
      </dsp:txBody>
      <dsp:txXfrm>
        <a:off x="260928" y="830102"/>
        <a:ext cx="1755000" cy="788855"/>
      </dsp:txXfrm>
    </dsp:sp>
    <dsp:sp modelId="{A4268805-3157-4CAE-8C45-43C5C222A669}">
      <dsp:nvSpPr>
        <dsp:cNvPr id="0" name=""/>
        <dsp:cNvSpPr/>
      </dsp:nvSpPr>
      <dsp:spPr>
        <a:xfrm>
          <a:off x="542178" y="1658400"/>
          <a:ext cx="1192500" cy="788855"/>
        </a:xfrm>
        <a:prstGeom prst="rect">
          <a:avLst/>
        </a:prstGeom>
        <a:solidFill>
          <a:schemeClr val="accent4">
            <a:hueOff val="4900445"/>
            <a:satOff val="-20388"/>
            <a:lumOff val="4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Boolean Searches</a:t>
          </a:r>
        </a:p>
      </dsp:txBody>
      <dsp:txXfrm>
        <a:off x="542178" y="1658400"/>
        <a:ext cx="1192500" cy="788855"/>
      </dsp:txXfrm>
    </dsp:sp>
    <dsp:sp modelId="{B228AE77-61BD-43FE-B1C9-48FCA4297A2F}">
      <dsp:nvSpPr>
        <dsp:cNvPr id="0" name=""/>
        <dsp:cNvSpPr/>
      </dsp:nvSpPr>
      <dsp:spPr>
        <a:xfrm>
          <a:off x="643428" y="2486698"/>
          <a:ext cx="9900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Logic Puzzles</a:t>
          </a:r>
        </a:p>
      </dsp:txBody>
      <dsp:txXfrm>
        <a:off x="643428" y="2486698"/>
        <a:ext cx="990000" cy="788855"/>
      </dsp:txXfrm>
    </dsp:sp>
    <dsp:sp modelId="{5F2B3971-55E2-43BB-8765-9AA0283A358E}">
      <dsp:nvSpPr>
        <dsp:cNvPr id="0" name=""/>
        <dsp:cNvSpPr/>
      </dsp:nvSpPr>
      <dsp:spPr>
        <a:xfrm>
          <a:off x="632178" y="3314996"/>
          <a:ext cx="10125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Logic Circuits</a:t>
          </a:r>
        </a:p>
      </dsp:txBody>
      <dsp:txXfrm>
        <a:off x="632178" y="3314996"/>
        <a:ext cx="1012500" cy="7888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C6BD9-FE99-40A7-A568-C68A28012C40}">
      <dsp:nvSpPr>
        <dsp:cNvPr id="0" name=""/>
        <dsp:cNvSpPr/>
      </dsp:nvSpPr>
      <dsp:spPr>
        <a:xfrm>
          <a:off x="13428" y="1804"/>
          <a:ext cx="22500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Translating English Sentences</a:t>
          </a:r>
        </a:p>
      </dsp:txBody>
      <dsp:txXfrm>
        <a:off x="13428" y="1804"/>
        <a:ext cx="2250000" cy="788855"/>
      </dsp:txXfrm>
    </dsp:sp>
    <dsp:sp modelId="{4DC97DE1-9238-405A-9EC1-BC652D9BFBDE}">
      <dsp:nvSpPr>
        <dsp:cNvPr id="0" name=""/>
        <dsp:cNvSpPr/>
      </dsp:nvSpPr>
      <dsp:spPr>
        <a:xfrm>
          <a:off x="260928" y="830102"/>
          <a:ext cx="17550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System Specifications</a:t>
          </a:r>
        </a:p>
      </dsp:txBody>
      <dsp:txXfrm>
        <a:off x="260928" y="830102"/>
        <a:ext cx="1755000" cy="788855"/>
      </dsp:txXfrm>
    </dsp:sp>
    <dsp:sp modelId="{A4268805-3157-4CAE-8C45-43C5C222A669}">
      <dsp:nvSpPr>
        <dsp:cNvPr id="0" name=""/>
        <dsp:cNvSpPr/>
      </dsp:nvSpPr>
      <dsp:spPr>
        <a:xfrm>
          <a:off x="542178" y="1658400"/>
          <a:ext cx="11925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Boolean Searches</a:t>
          </a:r>
        </a:p>
      </dsp:txBody>
      <dsp:txXfrm>
        <a:off x="542178" y="1658400"/>
        <a:ext cx="1192500" cy="788855"/>
      </dsp:txXfrm>
    </dsp:sp>
    <dsp:sp modelId="{B228AE77-61BD-43FE-B1C9-48FCA4297A2F}">
      <dsp:nvSpPr>
        <dsp:cNvPr id="0" name=""/>
        <dsp:cNvSpPr/>
      </dsp:nvSpPr>
      <dsp:spPr>
        <a:xfrm>
          <a:off x="643428" y="2486698"/>
          <a:ext cx="990000" cy="788855"/>
        </a:xfrm>
        <a:prstGeom prst="rect">
          <a:avLst/>
        </a:prstGeom>
        <a:solidFill>
          <a:schemeClr val="accent4">
            <a:hueOff val="7350668"/>
            <a:satOff val="-30583"/>
            <a:lumOff val="720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Logic Puzzles</a:t>
          </a:r>
        </a:p>
      </dsp:txBody>
      <dsp:txXfrm>
        <a:off x="643428" y="2486698"/>
        <a:ext cx="990000" cy="788855"/>
      </dsp:txXfrm>
    </dsp:sp>
    <dsp:sp modelId="{5F2B3971-55E2-43BB-8765-9AA0283A358E}">
      <dsp:nvSpPr>
        <dsp:cNvPr id="0" name=""/>
        <dsp:cNvSpPr/>
      </dsp:nvSpPr>
      <dsp:spPr>
        <a:xfrm>
          <a:off x="632178" y="3314996"/>
          <a:ext cx="10125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Logic Circuits</a:t>
          </a:r>
        </a:p>
      </dsp:txBody>
      <dsp:txXfrm>
        <a:off x="632178" y="3314996"/>
        <a:ext cx="1012500" cy="7888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C6BD9-FE99-40A7-A568-C68A28012C40}">
      <dsp:nvSpPr>
        <dsp:cNvPr id="0" name=""/>
        <dsp:cNvSpPr/>
      </dsp:nvSpPr>
      <dsp:spPr>
        <a:xfrm>
          <a:off x="13428" y="1804"/>
          <a:ext cx="22500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Translating English Sentences</a:t>
          </a:r>
        </a:p>
      </dsp:txBody>
      <dsp:txXfrm>
        <a:off x="13428" y="1804"/>
        <a:ext cx="2250000" cy="788855"/>
      </dsp:txXfrm>
    </dsp:sp>
    <dsp:sp modelId="{4DC97DE1-9238-405A-9EC1-BC652D9BFBDE}">
      <dsp:nvSpPr>
        <dsp:cNvPr id="0" name=""/>
        <dsp:cNvSpPr/>
      </dsp:nvSpPr>
      <dsp:spPr>
        <a:xfrm>
          <a:off x="260928" y="830102"/>
          <a:ext cx="17550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System Specifications</a:t>
          </a:r>
        </a:p>
      </dsp:txBody>
      <dsp:txXfrm>
        <a:off x="260928" y="830102"/>
        <a:ext cx="1755000" cy="788855"/>
      </dsp:txXfrm>
    </dsp:sp>
    <dsp:sp modelId="{A4268805-3157-4CAE-8C45-43C5C222A669}">
      <dsp:nvSpPr>
        <dsp:cNvPr id="0" name=""/>
        <dsp:cNvSpPr/>
      </dsp:nvSpPr>
      <dsp:spPr>
        <a:xfrm>
          <a:off x="542178" y="1658400"/>
          <a:ext cx="11925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Boolean Searches</a:t>
          </a:r>
        </a:p>
      </dsp:txBody>
      <dsp:txXfrm>
        <a:off x="542178" y="1658400"/>
        <a:ext cx="1192500" cy="788855"/>
      </dsp:txXfrm>
    </dsp:sp>
    <dsp:sp modelId="{B228AE77-61BD-43FE-B1C9-48FCA4297A2F}">
      <dsp:nvSpPr>
        <dsp:cNvPr id="0" name=""/>
        <dsp:cNvSpPr/>
      </dsp:nvSpPr>
      <dsp:spPr>
        <a:xfrm>
          <a:off x="643428" y="2486698"/>
          <a:ext cx="990000" cy="788855"/>
        </a:xfrm>
        <a:prstGeom prst="rect">
          <a:avLst/>
        </a:prstGeom>
        <a:solidFill>
          <a:schemeClr val="bg1">
            <a:lumMod val="65000"/>
            <a:lumOff val="35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Logic Puzzles</a:t>
          </a:r>
        </a:p>
      </dsp:txBody>
      <dsp:txXfrm>
        <a:off x="643428" y="2486698"/>
        <a:ext cx="990000" cy="788855"/>
      </dsp:txXfrm>
    </dsp:sp>
    <dsp:sp modelId="{5F2B3971-55E2-43BB-8765-9AA0283A358E}">
      <dsp:nvSpPr>
        <dsp:cNvPr id="0" name=""/>
        <dsp:cNvSpPr/>
      </dsp:nvSpPr>
      <dsp:spPr>
        <a:xfrm>
          <a:off x="632178" y="3314996"/>
          <a:ext cx="1012500" cy="788855"/>
        </a:xfrm>
        <a:prstGeom prst="rect">
          <a:avLst/>
        </a:prstGeom>
        <a:solidFill>
          <a:schemeClr val="accent4">
            <a:hueOff val="9800891"/>
            <a:satOff val="-40777"/>
            <a:lumOff val="960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a:lnSpc>
              <a:spcPct val="90000"/>
            </a:lnSpc>
            <a:spcBef>
              <a:spcPct val="0"/>
            </a:spcBef>
            <a:spcAft>
              <a:spcPct val="35000"/>
            </a:spcAft>
            <a:buNone/>
          </a:pPr>
          <a:r>
            <a:rPr lang="en-US" sz="2300" kern="1200" dirty="0"/>
            <a:t>Logic Circuits</a:t>
          </a:r>
        </a:p>
      </dsp:txBody>
      <dsp:txXfrm>
        <a:off x="632178" y="3314996"/>
        <a:ext cx="1012500" cy="7888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36202-3ECB-4595-B2AD-55C57BB51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15376-C23D-42E6-A15F-25D9943C4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019025-8EA8-4E1C-9170-695950878FF7}"/>
              </a:ext>
            </a:extLst>
          </p:cNvPr>
          <p:cNvSpPr>
            <a:spLocks noGrp="1"/>
          </p:cNvSpPr>
          <p:nvPr>
            <p:ph type="dt" sz="half" idx="10"/>
          </p:nvPr>
        </p:nvSpPr>
        <p:spPr/>
        <p:txBody>
          <a:bodyPr/>
          <a:lstStyle/>
          <a:p>
            <a:fld id="{DF2F0588-95C8-42FF-BA45-C5BE5BB8477C}" type="datetimeFigureOut">
              <a:rPr lang="en-US" smtClean="0"/>
              <a:t>10/27/2021</a:t>
            </a:fld>
            <a:endParaRPr lang="en-US"/>
          </a:p>
        </p:txBody>
      </p:sp>
      <p:sp>
        <p:nvSpPr>
          <p:cNvPr id="5" name="Footer Placeholder 4">
            <a:extLst>
              <a:ext uri="{FF2B5EF4-FFF2-40B4-BE49-F238E27FC236}">
                <a16:creationId xmlns:a16="http://schemas.microsoft.com/office/drawing/2014/main" id="{BA748AED-1F72-418D-82AC-4E32F9A7D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26BBD-C218-49D9-BFC0-651CEFE589A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413252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5963-84AB-4332-884E-B796D1FBBF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050534-421F-4F94-9E0C-766EC0DCB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B0F65-FDF0-430B-B00E-FE6CA2900B4B}"/>
              </a:ext>
            </a:extLst>
          </p:cNvPr>
          <p:cNvSpPr>
            <a:spLocks noGrp="1"/>
          </p:cNvSpPr>
          <p:nvPr>
            <p:ph type="dt" sz="half" idx="10"/>
          </p:nvPr>
        </p:nvSpPr>
        <p:spPr/>
        <p:txBody>
          <a:bodyPr/>
          <a:lstStyle/>
          <a:p>
            <a:fld id="{DF2F0588-95C8-42FF-BA45-C5BE5BB8477C}" type="datetimeFigureOut">
              <a:rPr lang="en-US" smtClean="0"/>
              <a:t>10/27/2021</a:t>
            </a:fld>
            <a:endParaRPr lang="en-US"/>
          </a:p>
        </p:txBody>
      </p:sp>
      <p:sp>
        <p:nvSpPr>
          <p:cNvPr id="5" name="Footer Placeholder 4">
            <a:extLst>
              <a:ext uri="{FF2B5EF4-FFF2-40B4-BE49-F238E27FC236}">
                <a16:creationId xmlns:a16="http://schemas.microsoft.com/office/drawing/2014/main" id="{F337B846-35C7-440B-BC85-7C0223B7BD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298FD-22A3-4DAC-9D8D-3CC635F7C5EF}"/>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56830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8C555-7064-4879-A54E-220A8AC4A5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69E965-DBEB-4143-9079-8F6DCC787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52AC2-27B0-4276-A128-C7710674301E}"/>
              </a:ext>
            </a:extLst>
          </p:cNvPr>
          <p:cNvSpPr>
            <a:spLocks noGrp="1"/>
          </p:cNvSpPr>
          <p:nvPr>
            <p:ph type="dt" sz="half" idx="10"/>
          </p:nvPr>
        </p:nvSpPr>
        <p:spPr/>
        <p:txBody>
          <a:bodyPr/>
          <a:lstStyle/>
          <a:p>
            <a:fld id="{DF2F0588-95C8-42FF-BA45-C5BE5BB8477C}" type="datetimeFigureOut">
              <a:rPr lang="en-US" smtClean="0"/>
              <a:t>10/27/2021</a:t>
            </a:fld>
            <a:endParaRPr lang="en-US"/>
          </a:p>
        </p:txBody>
      </p:sp>
      <p:sp>
        <p:nvSpPr>
          <p:cNvPr id="5" name="Footer Placeholder 4">
            <a:extLst>
              <a:ext uri="{FF2B5EF4-FFF2-40B4-BE49-F238E27FC236}">
                <a16:creationId xmlns:a16="http://schemas.microsoft.com/office/drawing/2014/main" id="{CCA5243D-D530-45DA-AF3E-73C4511A4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D70EF-CE70-415A-8BE8-1B01160E5353}"/>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37015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DE22-D366-42BE-A341-E6CD13B77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3BBD5-697B-47C4-BFC9-01F64D71CD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51398-152E-413C-8896-41934BFF4C6B}"/>
              </a:ext>
            </a:extLst>
          </p:cNvPr>
          <p:cNvSpPr>
            <a:spLocks noGrp="1"/>
          </p:cNvSpPr>
          <p:nvPr>
            <p:ph type="dt" sz="half" idx="10"/>
          </p:nvPr>
        </p:nvSpPr>
        <p:spPr/>
        <p:txBody>
          <a:bodyPr/>
          <a:lstStyle/>
          <a:p>
            <a:fld id="{DF2F0588-95C8-42FF-BA45-C5BE5BB8477C}" type="datetimeFigureOut">
              <a:rPr lang="en-US" smtClean="0"/>
              <a:t>10/27/2021</a:t>
            </a:fld>
            <a:endParaRPr lang="en-US"/>
          </a:p>
        </p:txBody>
      </p:sp>
      <p:sp>
        <p:nvSpPr>
          <p:cNvPr id="5" name="Footer Placeholder 4">
            <a:extLst>
              <a:ext uri="{FF2B5EF4-FFF2-40B4-BE49-F238E27FC236}">
                <a16:creationId xmlns:a16="http://schemas.microsoft.com/office/drawing/2014/main" id="{145B8543-D941-4E54-84CC-0B02917AB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788B8-74E4-474B-8029-87F0809481B2}"/>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4965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8E98-5F19-4573-9CCB-1A77A30604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4253A2-A91C-4CB9-9573-B33BD3B2A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C60EFA-5833-4093-B0C4-548932518911}"/>
              </a:ext>
            </a:extLst>
          </p:cNvPr>
          <p:cNvSpPr>
            <a:spLocks noGrp="1"/>
          </p:cNvSpPr>
          <p:nvPr>
            <p:ph type="dt" sz="half" idx="10"/>
          </p:nvPr>
        </p:nvSpPr>
        <p:spPr/>
        <p:txBody>
          <a:bodyPr/>
          <a:lstStyle/>
          <a:p>
            <a:fld id="{DF2F0588-95C8-42FF-BA45-C5BE5BB8477C}" type="datetimeFigureOut">
              <a:rPr lang="en-US" smtClean="0"/>
              <a:t>10/27/2021</a:t>
            </a:fld>
            <a:endParaRPr lang="en-US"/>
          </a:p>
        </p:txBody>
      </p:sp>
      <p:sp>
        <p:nvSpPr>
          <p:cNvPr id="5" name="Footer Placeholder 4">
            <a:extLst>
              <a:ext uri="{FF2B5EF4-FFF2-40B4-BE49-F238E27FC236}">
                <a16:creationId xmlns:a16="http://schemas.microsoft.com/office/drawing/2014/main" id="{65B122B6-0E92-401D-8782-0BB16BB81B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9F9BCE-B538-4125-BDB7-13CB3DE7F0E5}"/>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33132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DB8F-0FDD-4517-86D6-9B037CB051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D88B3-E176-4C48-9315-FA894B624D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49C729-AD0B-44AE-89A0-0E3F63692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E6E979-254D-44D8-85BF-93710A058387}"/>
              </a:ext>
            </a:extLst>
          </p:cNvPr>
          <p:cNvSpPr>
            <a:spLocks noGrp="1"/>
          </p:cNvSpPr>
          <p:nvPr>
            <p:ph type="dt" sz="half" idx="10"/>
          </p:nvPr>
        </p:nvSpPr>
        <p:spPr/>
        <p:txBody>
          <a:bodyPr/>
          <a:lstStyle/>
          <a:p>
            <a:fld id="{DF2F0588-95C8-42FF-BA45-C5BE5BB8477C}" type="datetimeFigureOut">
              <a:rPr lang="en-US" smtClean="0"/>
              <a:t>10/27/2021</a:t>
            </a:fld>
            <a:endParaRPr lang="en-US"/>
          </a:p>
        </p:txBody>
      </p:sp>
      <p:sp>
        <p:nvSpPr>
          <p:cNvPr id="6" name="Footer Placeholder 5">
            <a:extLst>
              <a:ext uri="{FF2B5EF4-FFF2-40B4-BE49-F238E27FC236}">
                <a16:creationId xmlns:a16="http://schemas.microsoft.com/office/drawing/2014/main" id="{EC3CD8EE-E969-447F-861E-5E77ADD55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0BCB8-8756-4CB1-8AB6-C6309BB0FE2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76548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A30B-B13F-40C2-96ED-955F9819A9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CA70F0-977E-4317-92F1-79B5A32F4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9F0C30-371B-481A-A5DF-4DFE7DAE5F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016BC0-DCCC-4190-B4FE-2317C0988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E70BA-8C4B-47D1-9121-7730769750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465762-58F2-4E6A-9632-164CA9BA2EE8}"/>
              </a:ext>
            </a:extLst>
          </p:cNvPr>
          <p:cNvSpPr>
            <a:spLocks noGrp="1"/>
          </p:cNvSpPr>
          <p:nvPr>
            <p:ph type="dt" sz="half" idx="10"/>
          </p:nvPr>
        </p:nvSpPr>
        <p:spPr/>
        <p:txBody>
          <a:bodyPr/>
          <a:lstStyle/>
          <a:p>
            <a:fld id="{DF2F0588-95C8-42FF-BA45-C5BE5BB8477C}" type="datetimeFigureOut">
              <a:rPr lang="en-US" smtClean="0"/>
              <a:t>10/27/2021</a:t>
            </a:fld>
            <a:endParaRPr lang="en-US"/>
          </a:p>
        </p:txBody>
      </p:sp>
      <p:sp>
        <p:nvSpPr>
          <p:cNvPr id="8" name="Footer Placeholder 7">
            <a:extLst>
              <a:ext uri="{FF2B5EF4-FFF2-40B4-BE49-F238E27FC236}">
                <a16:creationId xmlns:a16="http://schemas.microsoft.com/office/drawing/2014/main" id="{7D0E6E36-F14F-4B28-AEF2-8CE9DD70A9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D4EF8-7DD7-4ECB-8FD5-977B746DF556}"/>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1095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676CC-AFE4-4233-92F0-6E4306BEC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C5DF6C-1AC1-4E11-953B-840922A713E9}"/>
              </a:ext>
            </a:extLst>
          </p:cNvPr>
          <p:cNvSpPr>
            <a:spLocks noGrp="1"/>
          </p:cNvSpPr>
          <p:nvPr>
            <p:ph type="dt" sz="half" idx="10"/>
          </p:nvPr>
        </p:nvSpPr>
        <p:spPr/>
        <p:txBody>
          <a:bodyPr/>
          <a:lstStyle/>
          <a:p>
            <a:fld id="{DF2F0588-95C8-42FF-BA45-C5BE5BB8477C}" type="datetimeFigureOut">
              <a:rPr lang="en-US" smtClean="0"/>
              <a:t>10/27/2021</a:t>
            </a:fld>
            <a:endParaRPr lang="en-US"/>
          </a:p>
        </p:txBody>
      </p:sp>
      <p:sp>
        <p:nvSpPr>
          <p:cNvPr id="4" name="Footer Placeholder 3">
            <a:extLst>
              <a:ext uri="{FF2B5EF4-FFF2-40B4-BE49-F238E27FC236}">
                <a16:creationId xmlns:a16="http://schemas.microsoft.com/office/drawing/2014/main" id="{9FE49310-543A-4F53-AED1-7D18A5A7E8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9656E-C58F-40CC-BEA6-1D17D53BD0A8}"/>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92664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C818A-75D6-4FC2-9C75-6DF189D488C9}"/>
              </a:ext>
            </a:extLst>
          </p:cNvPr>
          <p:cNvSpPr>
            <a:spLocks noGrp="1"/>
          </p:cNvSpPr>
          <p:nvPr>
            <p:ph type="dt" sz="half" idx="10"/>
          </p:nvPr>
        </p:nvSpPr>
        <p:spPr/>
        <p:txBody>
          <a:bodyPr/>
          <a:lstStyle/>
          <a:p>
            <a:fld id="{DF2F0588-95C8-42FF-BA45-C5BE5BB8477C}" type="datetimeFigureOut">
              <a:rPr lang="en-US" smtClean="0"/>
              <a:t>10/27/2021</a:t>
            </a:fld>
            <a:endParaRPr lang="en-US"/>
          </a:p>
        </p:txBody>
      </p:sp>
      <p:sp>
        <p:nvSpPr>
          <p:cNvPr id="3" name="Footer Placeholder 2">
            <a:extLst>
              <a:ext uri="{FF2B5EF4-FFF2-40B4-BE49-F238E27FC236}">
                <a16:creationId xmlns:a16="http://schemas.microsoft.com/office/drawing/2014/main" id="{40D83196-D5D7-42E6-9E67-EC92CF8DEC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85CE72-2B94-4EDB-9CA8-2ADAAD7DB744}"/>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222075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0A2A-5888-45F0-AC45-7D9D73289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306D70-CDB4-42CD-9EEC-6DBD70415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7E28BB-8E03-4264-8987-D6A5D2990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864F2-5006-4D5E-9523-26CF75A1B66B}"/>
              </a:ext>
            </a:extLst>
          </p:cNvPr>
          <p:cNvSpPr>
            <a:spLocks noGrp="1"/>
          </p:cNvSpPr>
          <p:nvPr>
            <p:ph type="dt" sz="half" idx="10"/>
          </p:nvPr>
        </p:nvSpPr>
        <p:spPr/>
        <p:txBody>
          <a:bodyPr/>
          <a:lstStyle/>
          <a:p>
            <a:fld id="{DF2F0588-95C8-42FF-BA45-C5BE5BB8477C}" type="datetimeFigureOut">
              <a:rPr lang="en-US" smtClean="0"/>
              <a:t>10/27/2021</a:t>
            </a:fld>
            <a:endParaRPr lang="en-US"/>
          </a:p>
        </p:txBody>
      </p:sp>
      <p:sp>
        <p:nvSpPr>
          <p:cNvPr id="6" name="Footer Placeholder 5">
            <a:extLst>
              <a:ext uri="{FF2B5EF4-FFF2-40B4-BE49-F238E27FC236}">
                <a16:creationId xmlns:a16="http://schemas.microsoft.com/office/drawing/2014/main" id="{1BD0F9D5-B721-465B-8B0B-B8B1B7043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1639E-D436-49B9-AC6C-B05AC69EF3CB}"/>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3756873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3493-E054-469B-8FED-16D0ADA6E1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E5D9DF-A0B3-4B17-8F1B-9FEA389C10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F37735E-8988-44E0-8C2E-C9452C9F2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9899B-26DE-4564-852E-95029E6B8512}"/>
              </a:ext>
            </a:extLst>
          </p:cNvPr>
          <p:cNvSpPr>
            <a:spLocks noGrp="1"/>
          </p:cNvSpPr>
          <p:nvPr>
            <p:ph type="dt" sz="half" idx="10"/>
          </p:nvPr>
        </p:nvSpPr>
        <p:spPr/>
        <p:txBody>
          <a:bodyPr/>
          <a:lstStyle/>
          <a:p>
            <a:fld id="{DF2F0588-95C8-42FF-BA45-C5BE5BB8477C}" type="datetimeFigureOut">
              <a:rPr lang="en-US" smtClean="0"/>
              <a:t>10/27/2021</a:t>
            </a:fld>
            <a:endParaRPr lang="en-US"/>
          </a:p>
        </p:txBody>
      </p:sp>
      <p:sp>
        <p:nvSpPr>
          <p:cNvPr id="6" name="Footer Placeholder 5">
            <a:extLst>
              <a:ext uri="{FF2B5EF4-FFF2-40B4-BE49-F238E27FC236}">
                <a16:creationId xmlns:a16="http://schemas.microsoft.com/office/drawing/2014/main" id="{9E3B4B8C-B2E5-4E27-9ADF-1E92D9360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69DF0-6B13-41CB-A23C-CEF5ED03B08E}"/>
              </a:ext>
            </a:extLst>
          </p:cNvPr>
          <p:cNvSpPr>
            <a:spLocks noGrp="1"/>
          </p:cNvSpPr>
          <p:nvPr>
            <p:ph type="sldNum" sz="quarter" idx="12"/>
          </p:nvPr>
        </p:nvSpPr>
        <p:spPr/>
        <p:txBody>
          <a:bodyPr/>
          <a:lstStyle/>
          <a:p>
            <a:fld id="{9522B4D1-43EE-47FF-BA3D-4A5A2AFEE1DD}" type="slidenum">
              <a:rPr lang="en-US" smtClean="0"/>
              <a:t>‹#›</a:t>
            </a:fld>
            <a:endParaRPr lang="en-US"/>
          </a:p>
        </p:txBody>
      </p:sp>
    </p:spTree>
    <p:extLst>
      <p:ext uri="{BB962C8B-B14F-4D97-AF65-F5344CB8AC3E}">
        <p14:creationId xmlns:p14="http://schemas.microsoft.com/office/powerpoint/2010/main" val="56226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B3AB8-76B2-47B3-AAE8-86E118AA38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6F3468-706B-4CCF-BDCC-58BDE5F79A22}"/>
              </a:ext>
            </a:extLst>
          </p:cNvPr>
          <p:cNvSpPr>
            <a:spLocks noGrp="1"/>
          </p:cNvSpPr>
          <p:nvPr>
            <p:ph type="body" idx="1"/>
          </p:nvPr>
        </p:nvSpPr>
        <p:spPr>
          <a:xfrm>
            <a:off x="345830" y="1844675"/>
            <a:ext cx="1150033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4860DEE-38B1-4F49-AD70-929009FFD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F0588-95C8-42FF-BA45-C5BE5BB8477C}" type="datetimeFigureOut">
              <a:rPr lang="en-US" smtClean="0"/>
              <a:t>10/27/2021</a:t>
            </a:fld>
            <a:endParaRPr lang="en-US"/>
          </a:p>
        </p:txBody>
      </p:sp>
      <p:sp>
        <p:nvSpPr>
          <p:cNvPr id="5" name="Footer Placeholder 4">
            <a:extLst>
              <a:ext uri="{FF2B5EF4-FFF2-40B4-BE49-F238E27FC236}">
                <a16:creationId xmlns:a16="http://schemas.microsoft.com/office/drawing/2014/main" id="{028575A1-C832-4924-89FA-EEB3CD61A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33D94-2F75-4024-B1B8-5DB341EDA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2B4D1-43EE-47FF-BA3D-4A5A2AFEE1DD}" type="slidenum">
              <a:rPr lang="en-US" smtClean="0"/>
              <a:t>‹#›</a:t>
            </a:fld>
            <a:endParaRPr lang="en-US"/>
          </a:p>
        </p:txBody>
      </p:sp>
    </p:spTree>
    <p:extLst>
      <p:ext uri="{BB962C8B-B14F-4D97-AF65-F5344CB8AC3E}">
        <p14:creationId xmlns:p14="http://schemas.microsoft.com/office/powerpoint/2010/main" val="34748570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00.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30.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6.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7.png"/><Relationship Id="rId5" Type="http://schemas.openxmlformats.org/officeDocument/2006/relationships/diagramColors" Target="../diagrams/colors2.xml"/><Relationship Id="rId10" Type="http://schemas.openxmlformats.org/officeDocument/2006/relationships/image" Target="../media/image16.png"/><Relationship Id="rId4" Type="http://schemas.openxmlformats.org/officeDocument/2006/relationships/diagramQuickStyle" Target="../diagrams/quickStyle2.xm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864D-FEEF-4DC6-A92B-F9D8314E8EE2}"/>
              </a:ext>
            </a:extLst>
          </p:cNvPr>
          <p:cNvSpPr>
            <a:spLocks noGrp="1"/>
          </p:cNvSpPr>
          <p:nvPr>
            <p:ph type="ctrTitle"/>
          </p:nvPr>
        </p:nvSpPr>
        <p:spPr/>
        <p:txBody>
          <a:bodyPr/>
          <a:lstStyle/>
          <a:p>
            <a:r>
              <a:rPr lang="en-US" dirty="0"/>
              <a:t>Discrete Structures</a:t>
            </a:r>
          </a:p>
        </p:txBody>
      </p:sp>
      <p:sp>
        <p:nvSpPr>
          <p:cNvPr id="3" name="Subtitle 2">
            <a:extLst>
              <a:ext uri="{FF2B5EF4-FFF2-40B4-BE49-F238E27FC236}">
                <a16:creationId xmlns:a16="http://schemas.microsoft.com/office/drawing/2014/main" id="{35F0B4C9-F066-4148-9010-42DD6D166379}"/>
              </a:ext>
            </a:extLst>
          </p:cNvPr>
          <p:cNvSpPr>
            <a:spLocks noGrp="1"/>
          </p:cNvSpPr>
          <p:nvPr>
            <p:ph type="subTitle" idx="1"/>
          </p:nvPr>
        </p:nvSpPr>
        <p:spPr/>
        <p:txBody>
          <a:bodyPr/>
          <a:lstStyle/>
          <a:p>
            <a:r>
              <a:rPr lang="en-US" dirty="0"/>
              <a:t>CH 01: Logic and Proofs</a:t>
            </a:r>
          </a:p>
        </p:txBody>
      </p:sp>
    </p:spTree>
    <p:extLst>
      <p:ext uri="{BB962C8B-B14F-4D97-AF65-F5344CB8AC3E}">
        <p14:creationId xmlns:p14="http://schemas.microsoft.com/office/powerpoint/2010/main" val="1164973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Propositional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lstStyle/>
              <a:p>
                <a:r>
                  <a:rPr lang="en-GB" dirty="0"/>
                  <a:t>The biconditional statement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𝑞</m:t>
                    </m:r>
                    <m:r>
                      <a:rPr lang="en-GB" i="1" dirty="0" smtClean="0">
                        <a:latin typeface="Cambria Math" panose="02040503050406030204" pitchFamily="18" charset="0"/>
                      </a:rPr>
                      <m:t> </m:t>
                    </m:r>
                  </m:oMath>
                </a14:m>
                <a:r>
                  <a:rPr lang="en-GB" dirty="0"/>
                  <a:t>is the proposition </a:t>
                </a:r>
                <a:r>
                  <a:rPr lang="en-GB" i="1" dirty="0"/>
                  <a:t>“p if and only if q.”</a:t>
                </a:r>
              </a:p>
              <a:p>
                <a:pPr lvl="1"/>
                <a:r>
                  <a:rPr lang="en-GB" dirty="0"/>
                  <a:t>The biconditional statement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𝑞</m:t>
                    </m:r>
                  </m:oMath>
                </a14:m>
                <a:r>
                  <a:rPr lang="en-GB" dirty="0"/>
                  <a:t> is true when </a:t>
                </a:r>
                <a14:m>
                  <m:oMath xmlns:m="http://schemas.openxmlformats.org/officeDocument/2006/math">
                    <m:r>
                      <a:rPr lang="en-GB" i="1" dirty="0" smtClean="0">
                        <a:latin typeface="Cambria Math" panose="02040503050406030204" pitchFamily="18" charset="0"/>
                      </a:rPr>
                      <m:t>𝑝</m:t>
                    </m:r>
                  </m:oMath>
                </a14:m>
                <a:r>
                  <a:rPr lang="en-GB" dirty="0"/>
                  <a:t> and </a:t>
                </a:r>
                <a14:m>
                  <m:oMath xmlns:m="http://schemas.openxmlformats.org/officeDocument/2006/math">
                    <m:r>
                      <a:rPr lang="en-GB" i="1" dirty="0" smtClean="0">
                        <a:latin typeface="Cambria Math" panose="02040503050406030204" pitchFamily="18" charset="0"/>
                      </a:rPr>
                      <m:t>𝑞</m:t>
                    </m:r>
                  </m:oMath>
                </a14:m>
                <a:r>
                  <a:rPr lang="en-GB" dirty="0"/>
                  <a:t> have the same truth values and is false otherwise.</a:t>
                </a:r>
              </a:p>
              <a:p>
                <a:pPr lvl="1"/>
                <a:endParaRPr lang="en-GB" dirty="0"/>
              </a:p>
              <a:p>
                <a:r>
                  <a:rPr lang="en-GB" b="1" u="sng" dirty="0"/>
                  <a:t>Example 10:</a:t>
                </a:r>
                <a:r>
                  <a:rPr lang="en-GB" dirty="0"/>
                  <a:t> </a:t>
                </a:r>
                <a:br>
                  <a:rPr lang="en-GB" dirty="0"/>
                </a:br>
                <a:r>
                  <a:rPr lang="en-GB" dirty="0"/>
                  <a:t>“You can take the flight if and only if </a:t>
                </a:r>
                <a:br>
                  <a:rPr lang="en-GB" dirty="0"/>
                </a:br>
                <a:r>
                  <a:rPr lang="en-GB" dirty="0"/>
                  <a:t>you buy a ticket.”</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954" t="-2384" r="-37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11A9A53-1B9B-4B70-B1FE-6B90E79ABE04}"/>
              </a:ext>
            </a:extLst>
          </p:cNvPr>
          <p:cNvPicPr>
            <a:picLocks noChangeAspect="1"/>
          </p:cNvPicPr>
          <p:nvPr/>
        </p:nvPicPr>
        <p:blipFill>
          <a:blip r:embed="rId3"/>
          <a:stretch>
            <a:fillRect/>
          </a:stretch>
        </p:blipFill>
        <p:spPr>
          <a:xfrm>
            <a:off x="6596409" y="2969442"/>
            <a:ext cx="4634416" cy="3060045"/>
          </a:xfrm>
          <a:prstGeom prst="rect">
            <a:avLst/>
          </a:prstGeom>
        </p:spPr>
      </p:pic>
    </p:spTree>
    <p:extLst>
      <p:ext uri="{BB962C8B-B14F-4D97-AF65-F5344CB8AC3E}">
        <p14:creationId xmlns:p14="http://schemas.microsoft.com/office/powerpoint/2010/main" val="1629342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Propositional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lstStyle/>
              <a:p>
                <a:r>
                  <a:rPr lang="en-GB" b="1" u="sng" dirty="0"/>
                  <a:t>EXAMPLE 11:</a:t>
                </a:r>
                <a:r>
                  <a:rPr lang="en-GB" dirty="0"/>
                  <a:t> </a:t>
                </a:r>
                <a:br>
                  <a:rPr lang="en-GB" dirty="0"/>
                </a:br>
                <a:r>
                  <a:rPr lang="en-GB" dirty="0"/>
                  <a:t>Construct the truth table of the compound proposition </a:t>
                </a:r>
                <a:br>
                  <a:rPr lang="en-GB" dirty="0"/>
                </a:br>
                <a:r>
                  <a:rPr lang="en-GB" dirty="0"/>
                  <a:t>	</a:t>
                </a:r>
                <a14:m>
                  <m:oMath xmlns:m="http://schemas.openxmlformats.org/officeDocument/2006/math">
                    <m:r>
                      <a:rPr lang="en-GB" i="1" dirty="0" smtClean="0">
                        <a:latin typeface="Cambria Math" panose="02040503050406030204" pitchFamily="18" charset="0"/>
                      </a:rPr>
                      <m:t>(</m:t>
                    </m:r>
                    <m:r>
                      <a:rPr lang="en-GB" i="1" dirty="0">
                        <a:latin typeface="Cambria Math" panose="02040503050406030204" pitchFamily="18" charset="0"/>
                      </a:rPr>
                      <m:t>𝑝</m:t>
                    </m:r>
                    <m:r>
                      <a:rPr lang="en-GB" i="1" dirty="0">
                        <a:latin typeface="Cambria Math" panose="02040503050406030204" pitchFamily="18" charset="0"/>
                      </a:rPr>
                      <m:t> ∨¬</m:t>
                    </m:r>
                    <m:r>
                      <a:rPr lang="en-GB" i="1" dirty="0">
                        <a:latin typeface="Cambria Math" panose="02040503050406030204" pitchFamily="18" charset="0"/>
                      </a:rPr>
                      <m:t>𝑞</m:t>
                    </m:r>
                    <m:r>
                      <a:rPr lang="en-GB" i="1" dirty="0">
                        <a:latin typeface="Cambria Math" panose="02040503050406030204" pitchFamily="18" charset="0"/>
                      </a:rPr>
                      <m:t>) → (</m:t>
                    </m:r>
                    <m:r>
                      <a:rPr lang="en-GB" i="1" dirty="0">
                        <a:latin typeface="Cambria Math" panose="02040503050406030204" pitchFamily="18" charset="0"/>
                      </a:rPr>
                      <m:t>𝑝</m:t>
                    </m:r>
                    <m:r>
                      <a:rPr lang="en-GB" i="1" dirty="0">
                        <a:latin typeface="Cambria Math" panose="02040503050406030204" pitchFamily="18" charset="0"/>
                      </a:rPr>
                      <m:t> ∧ </m:t>
                    </m:r>
                    <m:r>
                      <a:rPr lang="en-GB" i="1" dirty="0">
                        <a:latin typeface="Cambria Math" panose="02040503050406030204" pitchFamily="18" charset="0"/>
                      </a:rPr>
                      <m:t>𝑞</m:t>
                    </m:r>
                    <m:r>
                      <a:rPr lang="en-GB" i="1" dirty="0">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83391CB-7B6B-4616-AE03-364BC09B337C}"/>
              </a:ext>
            </a:extLst>
          </p:cNvPr>
          <p:cNvPicPr>
            <a:picLocks noChangeAspect="1"/>
          </p:cNvPicPr>
          <p:nvPr/>
        </p:nvPicPr>
        <p:blipFill>
          <a:blip r:embed="rId3"/>
          <a:stretch>
            <a:fillRect/>
          </a:stretch>
        </p:blipFill>
        <p:spPr>
          <a:xfrm>
            <a:off x="1974694" y="3429000"/>
            <a:ext cx="8242612" cy="2780908"/>
          </a:xfrm>
          <a:prstGeom prst="rect">
            <a:avLst/>
          </a:prstGeom>
        </p:spPr>
      </p:pic>
    </p:spTree>
    <p:extLst>
      <p:ext uri="{BB962C8B-B14F-4D97-AF65-F5344CB8AC3E}">
        <p14:creationId xmlns:p14="http://schemas.microsoft.com/office/powerpoint/2010/main" val="217859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Propositional Logic</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lstStyle/>
          <a:p>
            <a:r>
              <a:rPr lang="en-GB" dirty="0"/>
              <a:t>Precedence of Logical Operators</a:t>
            </a:r>
          </a:p>
        </p:txBody>
      </p:sp>
      <p:pic>
        <p:nvPicPr>
          <p:cNvPr id="6" name="Picture 5">
            <a:extLst>
              <a:ext uri="{FF2B5EF4-FFF2-40B4-BE49-F238E27FC236}">
                <a16:creationId xmlns:a16="http://schemas.microsoft.com/office/drawing/2014/main" id="{F546C8CA-21E3-4676-892C-B5AE3AF38669}"/>
              </a:ext>
            </a:extLst>
          </p:cNvPr>
          <p:cNvPicPr>
            <a:picLocks noChangeAspect="1"/>
          </p:cNvPicPr>
          <p:nvPr/>
        </p:nvPicPr>
        <p:blipFill>
          <a:blip r:embed="rId2"/>
          <a:stretch>
            <a:fillRect/>
          </a:stretch>
        </p:blipFill>
        <p:spPr>
          <a:xfrm>
            <a:off x="4837397" y="2502745"/>
            <a:ext cx="2517204" cy="3847255"/>
          </a:xfrm>
          <a:prstGeom prst="rect">
            <a:avLst/>
          </a:prstGeom>
        </p:spPr>
      </p:pic>
    </p:spTree>
    <p:extLst>
      <p:ext uri="{BB962C8B-B14F-4D97-AF65-F5344CB8AC3E}">
        <p14:creationId xmlns:p14="http://schemas.microsoft.com/office/powerpoint/2010/main" val="244862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lstStyle/>
          <a:p>
            <a:pPr marL="0" indent="0">
              <a:buNone/>
            </a:pPr>
            <a:r>
              <a:rPr lang="ar-EG" dirty="0"/>
              <a:t>1</a:t>
            </a:r>
            <a:r>
              <a:rPr lang="en-US" dirty="0"/>
              <a:t>. </a:t>
            </a:r>
            <a:r>
              <a:rPr lang="en-GB" dirty="0"/>
              <a:t>Which of these sentences are propositions? What are the truth values of those that are propositions?</a:t>
            </a:r>
          </a:p>
          <a:p>
            <a:pPr marL="0" indent="0">
              <a:buNone/>
            </a:pPr>
            <a:r>
              <a:rPr lang="en-GB" dirty="0"/>
              <a:t>	</a:t>
            </a:r>
          </a:p>
        </p:txBody>
      </p:sp>
      <p:graphicFrame>
        <p:nvGraphicFramePr>
          <p:cNvPr id="4" name="Table 4">
            <a:extLst>
              <a:ext uri="{FF2B5EF4-FFF2-40B4-BE49-F238E27FC236}">
                <a16:creationId xmlns:a16="http://schemas.microsoft.com/office/drawing/2014/main" id="{73FEBC6F-10C6-49D3-9D92-75FDC51FCCEB}"/>
              </a:ext>
            </a:extLst>
          </p:cNvPr>
          <p:cNvGraphicFramePr>
            <a:graphicFrameLocks noGrp="1"/>
          </p:cNvGraphicFramePr>
          <p:nvPr>
            <p:extLst>
              <p:ext uri="{D42A27DB-BD31-4B8C-83A1-F6EECF244321}">
                <p14:modId xmlns:p14="http://schemas.microsoft.com/office/powerpoint/2010/main" val="1186276305"/>
              </p:ext>
            </p:extLst>
          </p:nvPr>
        </p:nvGraphicFramePr>
        <p:xfrm>
          <a:off x="1161067" y="3149600"/>
          <a:ext cx="9869863" cy="3200400"/>
        </p:xfrm>
        <a:graphic>
          <a:graphicData uri="http://schemas.openxmlformats.org/drawingml/2006/table">
            <a:tbl>
              <a:tblPr firstRow="1" bandRow="1">
                <a:tableStyleId>{073A0DAA-6AF3-43AB-8588-CEC1D06C72B9}</a:tableStyleId>
              </a:tblPr>
              <a:tblGrid>
                <a:gridCol w="5043341">
                  <a:extLst>
                    <a:ext uri="{9D8B030D-6E8A-4147-A177-3AD203B41FA5}">
                      <a16:colId xmlns:a16="http://schemas.microsoft.com/office/drawing/2014/main" val="882439859"/>
                    </a:ext>
                  </a:extLst>
                </a:gridCol>
                <a:gridCol w="4826522">
                  <a:extLst>
                    <a:ext uri="{9D8B030D-6E8A-4147-A177-3AD203B41FA5}">
                      <a16:colId xmlns:a16="http://schemas.microsoft.com/office/drawing/2014/main" val="4001745665"/>
                    </a:ext>
                  </a:extLst>
                </a:gridCol>
              </a:tblGrid>
              <a:tr h="436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Sentence</a:t>
                      </a:r>
                    </a:p>
                  </a:txBody>
                  <a:tcPr/>
                </a:tc>
                <a:tc>
                  <a:txBody>
                    <a:bodyPr/>
                    <a:lstStyle/>
                    <a:p>
                      <a:endParaRPr lang="en-US" sz="2400"/>
                    </a:p>
                  </a:txBody>
                  <a:tcPr/>
                </a:tc>
                <a:extLst>
                  <a:ext uri="{0D108BD9-81ED-4DB2-BD59-A6C34878D82A}">
                    <a16:rowId xmlns:a16="http://schemas.microsoft.com/office/drawing/2014/main" val="2915525140"/>
                  </a:ext>
                </a:extLst>
              </a:tr>
              <a:tr h="436698">
                <a:tc>
                  <a:txBody>
                    <a:bodyPr/>
                    <a:lstStyle/>
                    <a:p>
                      <a:r>
                        <a:rPr lang="en-GB" sz="2400" b="0" i="0" u="none" strike="noStrike" kern="1200" baseline="0" dirty="0">
                          <a:solidFill>
                            <a:schemeClr val="dk1"/>
                          </a:solidFill>
                          <a:latin typeface="+mn-lt"/>
                          <a:ea typeface="+mn-ea"/>
                          <a:cs typeface="+mn-cs"/>
                        </a:rPr>
                        <a:t>Boston is the capital of Massachusetts</a:t>
                      </a:r>
                      <a:endParaRPr lang="en-US" sz="2400" dirty="0"/>
                    </a:p>
                  </a:txBody>
                  <a:tcPr/>
                </a:tc>
                <a:tc>
                  <a:txBody>
                    <a:bodyPr/>
                    <a:lstStyle/>
                    <a:p>
                      <a:endParaRPr lang="en-US" sz="2400"/>
                    </a:p>
                  </a:txBody>
                  <a:tcPr/>
                </a:tc>
                <a:extLst>
                  <a:ext uri="{0D108BD9-81ED-4DB2-BD59-A6C34878D82A}">
                    <a16:rowId xmlns:a16="http://schemas.microsoft.com/office/drawing/2014/main" val="2170802870"/>
                  </a:ext>
                </a:extLst>
              </a:tr>
              <a:tr h="436698">
                <a:tc>
                  <a:txBody>
                    <a:bodyPr/>
                    <a:lstStyle/>
                    <a:p>
                      <a:r>
                        <a:rPr lang="en-GB" sz="2400" b="0" i="0" u="none" strike="noStrike" kern="1200" baseline="0" dirty="0">
                          <a:solidFill>
                            <a:schemeClr val="dk1"/>
                          </a:solidFill>
                          <a:latin typeface="+mn-lt"/>
                          <a:ea typeface="+mn-ea"/>
                          <a:cs typeface="+mn-cs"/>
                        </a:rPr>
                        <a:t>Miami is the capital of Florida</a:t>
                      </a:r>
                      <a:endParaRPr lang="en-US" sz="2400" dirty="0"/>
                    </a:p>
                  </a:txBody>
                  <a:tcPr/>
                </a:tc>
                <a:tc>
                  <a:txBody>
                    <a:bodyPr/>
                    <a:lstStyle/>
                    <a:p>
                      <a:endParaRPr lang="en-US" sz="2400"/>
                    </a:p>
                  </a:txBody>
                  <a:tcPr/>
                </a:tc>
                <a:extLst>
                  <a:ext uri="{0D108BD9-81ED-4DB2-BD59-A6C34878D82A}">
                    <a16:rowId xmlns:a16="http://schemas.microsoft.com/office/drawing/2014/main" val="669145435"/>
                  </a:ext>
                </a:extLst>
              </a:tr>
              <a:tr h="436698">
                <a:tc>
                  <a:txBody>
                    <a:bodyPr/>
                    <a:lstStyle/>
                    <a:p>
                      <a:r>
                        <a:rPr lang="en-US" sz="2400" b="0" i="0" u="none" strike="noStrike" kern="1200" baseline="0" dirty="0">
                          <a:solidFill>
                            <a:schemeClr val="dk1"/>
                          </a:solidFill>
                          <a:latin typeface="+mn-lt"/>
                          <a:ea typeface="+mn-ea"/>
                          <a:cs typeface="+mn-cs"/>
                        </a:rPr>
                        <a:t>2 + 3 = 5</a:t>
                      </a:r>
                      <a:endParaRPr lang="en-US" sz="2400" dirty="0"/>
                    </a:p>
                  </a:txBody>
                  <a:tcPr/>
                </a:tc>
                <a:tc>
                  <a:txBody>
                    <a:bodyPr/>
                    <a:lstStyle/>
                    <a:p>
                      <a:endParaRPr lang="en-US" sz="2400"/>
                    </a:p>
                  </a:txBody>
                  <a:tcPr/>
                </a:tc>
                <a:extLst>
                  <a:ext uri="{0D108BD9-81ED-4DB2-BD59-A6C34878D82A}">
                    <a16:rowId xmlns:a16="http://schemas.microsoft.com/office/drawing/2014/main" val="2753779365"/>
                  </a:ext>
                </a:extLst>
              </a:tr>
              <a:tr h="436698">
                <a:tc>
                  <a:txBody>
                    <a:bodyPr/>
                    <a:lstStyle/>
                    <a:p>
                      <a:r>
                        <a:rPr lang="en-US" sz="2400" b="0" i="0" u="none" strike="noStrike" kern="1200" baseline="0" dirty="0">
                          <a:solidFill>
                            <a:schemeClr val="dk1"/>
                          </a:solidFill>
                          <a:latin typeface="+mn-lt"/>
                          <a:ea typeface="+mn-ea"/>
                          <a:cs typeface="+mn-cs"/>
                        </a:rPr>
                        <a:t>5 + 7 = 10</a:t>
                      </a:r>
                      <a:endParaRPr lang="en-US" sz="2400" dirty="0"/>
                    </a:p>
                  </a:txBody>
                  <a:tcPr/>
                </a:tc>
                <a:tc>
                  <a:txBody>
                    <a:bodyPr/>
                    <a:lstStyle/>
                    <a:p>
                      <a:endParaRPr lang="en-US" sz="2400"/>
                    </a:p>
                  </a:txBody>
                  <a:tcPr/>
                </a:tc>
                <a:extLst>
                  <a:ext uri="{0D108BD9-81ED-4DB2-BD59-A6C34878D82A}">
                    <a16:rowId xmlns:a16="http://schemas.microsoft.com/office/drawing/2014/main" val="1486806752"/>
                  </a:ext>
                </a:extLst>
              </a:tr>
              <a:tr h="436698">
                <a:tc>
                  <a:txBody>
                    <a:bodyPr/>
                    <a:lstStyle/>
                    <a:p>
                      <a:r>
                        <a:rPr lang="en-US" sz="2400" b="0" i="1" u="none" strike="noStrike" kern="1200" baseline="0" dirty="0">
                          <a:solidFill>
                            <a:schemeClr val="dk1"/>
                          </a:solidFill>
                          <a:latin typeface="+mn-lt"/>
                          <a:ea typeface="+mn-ea"/>
                          <a:cs typeface="+mn-cs"/>
                        </a:rPr>
                        <a:t>x </a:t>
                      </a:r>
                      <a:r>
                        <a:rPr lang="en-US" sz="2400" b="0" i="0" u="none" strike="noStrike" kern="1200" baseline="0" dirty="0">
                          <a:solidFill>
                            <a:schemeClr val="dk1"/>
                          </a:solidFill>
                          <a:latin typeface="+mn-lt"/>
                          <a:ea typeface="+mn-ea"/>
                          <a:cs typeface="+mn-cs"/>
                        </a:rPr>
                        <a:t>+ 2 = 11.</a:t>
                      </a:r>
                      <a:endParaRPr lang="en-US" sz="2400" dirty="0"/>
                    </a:p>
                  </a:txBody>
                  <a:tcPr/>
                </a:tc>
                <a:tc>
                  <a:txBody>
                    <a:bodyPr/>
                    <a:lstStyle/>
                    <a:p>
                      <a:endParaRPr lang="en-US" sz="2400" dirty="0"/>
                    </a:p>
                  </a:txBody>
                  <a:tcPr/>
                </a:tc>
                <a:extLst>
                  <a:ext uri="{0D108BD9-81ED-4DB2-BD59-A6C34878D82A}">
                    <a16:rowId xmlns:a16="http://schemas.microsoft.com/office/drawing/2014/main" val="2914234488"/>
                  </a:ext>
                </a:extLst>
              </a:tr>
              <a:tr h="436698">
                <a:tc>
                  <a:txBody>
                    <a:bodyPr/>
                    <a:lstStyle/>
                    <a:p>
                      <a:r>
                        <a:rPr lang="en-US" sz="2400" b="0" i="0" u="none" strike="noStrike" kern="1200" baseline="0" dirty="0">
                          <a:solidFill>
                            <a:schemeClr val="dk1"/>
                          </a:solidFill>
                          <a:latin typeface="+mn-lt"/>
                          <a:ea typeface="+mn-ea"/>
                          <a:cs typeface="+mn-cs"/>
                        </a:rPr>
                        <a:t>Answer this question</a:t>
                      </a:r>
                      <a:endParaRPr lang="en-US" sz="2400" dirty="0"/>
                    </a:p>
                  </a:txBody>
                  <a:tcPr/>
                </a:tc>
                <a:tc>
                  <a:txBody>
                    <a:bodyPr/>
                    <a:lstStyle/>
                    <a:p>
                      <a:endParaRPr lang="en-US" sz="2400" dirty="0"/>
                    </a:p>
                  </a:txBody>
                  <a:tcPr/>
                </a:tc>
                <a:extLst>
                  <a:ext uri="{0D108BD9-81ED-4DB2-BD59-A6C34878D82A}">
                    <a16:rowId xmlns:a16="http://schemas.microsoft.com/office/drawing/2014/main" val="2714452140"/>
                  </a:ext>
                </a:extLst>
              </a:tr>
            </a:tbl>
          </a:graphicData>
        </a:graphic>
      </p:graphicFrame>
    </p:spTree>
    <p:extLst>
      <p:ext uri="{BB962C8B-B14F-4D97-AF65-F5344CB8AC3E}">
        <p14:creationId xmlns:p14="http://schemas.microsoft.com/office/powerpoint/2010/main" val="367422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lstStyle/>
          <a:p>
            <a:pPr marL="0" indent="0">
              <a:buNone/>
            </a:pPr>
            <a:r>
              <a:rPr lang="ar-EG" dirty="0"/>
              <a:t>1</a:t>
            </a:r>
            <a:r>
              <a:rPr lang="en-US" dirty="0"/>
              <a:t>. </a:t>
            </a:r>
            <a:r>
              <a:rPr lang="en-GB" dirty="0"/>
              <a:t>Which of these sentences are propositions? What are the truth values of those that are propositions?</a:t>
            </a:r>
          </a:p>
          <a:p>
            <a:pPr marL="0" indent="0">
              <a:buNone/>
            </a:pPr>
            <a:r>
              <a:rPr lang="en-GB" dirty="0"/>
              <a:t>	</a:t>
            </a:r>
          </a:p>
        </p:txBody>
      </p:sp>
      <p:graphicFrame>
        <p:nvGraphicFramePr>
          <p:cNvPr id="4" name="Table 4">
            <a:extLst>
              <a:ext uri="{FF2B5EF4-FFF2-40B4-BE49-F238E27FC236}">
                <a16:creationId xmlns:a16="http://schemas.microsoft.com/office/drawing/2014/main" id="{73FEBC6F-10C6-49D3-9D92-75FDC51FCCEB}"/>
              </a:ext>
            </a:extLst>
          </p:cNvPr>
          <p:cNvGraphicFramePr>
            <a:graphicFrameLocks noGrp="1"/>
          </p:cNvGraphicFramePr>
          <p:nvPr>
            <p:extLst>
              <p:ext uri="{D42A27DB-BD31-4B8C-83A1-F6EECF244321}">
                <p14:modId xmlns:p14="http://schemas.microsoft.com/office/powerpoint/2010/main" val="387126895"/>
              </p:ext>
            </p:extLst>
          </p:nvPr>
        </p:nvGraphicFramePr>
        <p:xfrm>
          <a:off x="1161067" y="3149600"/>
          <a:ext cx="9869863" cy="3200400"/>
        </p:xfrm>
        <a:graphic>
          <a:graphicData uri="http://schemas.openxmlformats.org/drawingml/2006/table">
            <a:tbl>
              <a:tblPr firstRow="1" bandRow="1">
                <a:tableStyleId>{073A0DAA-6AF3-43AB-8588-CEC1D06C72B9}</a:tableStyleId>
              </a:tblPr>
              <a:tblGrid>
                <a:gridCol w="5043341">
                  <a:extLst>
                    <a:ext uri="{9D8B030D-6E8A-4147-A177-3AD203B41FA5}">
                      <a16:colId xmlns:a16="http://schemas.microsoft.com/office/drawing/2014/main" val="882439859"/>
                    </a:ext>
                  </a:extLst>
                </a:gridCol>
                <a:gridCol w="4826522">
                  <a:extLst>
                    <a:ext uri="{9D8B030D-6E8A-4147-A177-3AD203B41FA5}">
                      <a16:colId xmlns:a16="http://schemas.microsoft.com/office/drawing/2014/main" val="4001745665"/>
                    </a:ext>
                  </a:extLst>
                </a:gridCol>
              </a:tblGrid>
              <a:tr h="436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Sentence</a:t>
                      </a:r>
                    </a:p>
                  </a:txBody>
                  <a:tcPr/>
                </a:tc>
                <a:tc>
                  <a:txBody>
                    <a:bodyPr/>
                    <a:lstStyle/>
                    <a:p>
                      <a:r>
                        <a:rPr lang="en-US" sz="2400" dirty="0"/>
                        <a:t>Answer</a:t>
                      </a:r>
                    </a:p>
                  </a:txBody>
                  <a:tcPr/>
                </a:tc>
                <a:extLst>
                  <a:ext uri="{0D108BD9-81ED-4DB2-BD59-A6C34878D82A}">
                    <a16:rowId xmlns:a16="http://schemas.microsoft.com/office/drawing/2014/main" val="2915525140"/>
                  </a:ext>
                </a:extLst>
              </a:tr>
              <a:tr h="436698">
                <a:tc>
                  <a:txBody>
                    <a:bodyPr/>
                    <a:lstStyle/>
                    <a:p>
                      <a:r>
                        <a:rPr lang="en-GB" sz="2400" b="0" i="0" u="none" strike="noStrike" kern="1200" baseline="0" dirty="0">
                          <a:solidFill>
                            <a:schemeClr val="dk1"/>
                          </a:solidFill>
                          <a:latin typeface="+mn-lt"/>
                          <a:ea typeface="+mn-ea"/>
                          <a:cs typeface="+mn-cs"/>
                        </a:rPr>
                        <a:t>Boston is the capital of Massachusetts</a:t>
                      </a:r>
                      <a:endParaRPr lang="en-US" sz="2400" dirty="0"/>
                    </a:p>
                  </a:txBody>
                  <a:tcPr/>
                </a:tc>
                <a:tc>
                  <a:txBody>
                    <a:bodyPr/>
                    <a:lstStyle/>
                    <a:p>
                      <a:r>
                        <a:rPr lang="en-US" sz="2400" dirty="0">
                          <a:solidFill>
                            <a:srgbClr val="002060"/>
                          </a:solidFill>
                        </a:rPr>
                        <a:t>true proposition</a:t>
                      </a:r>
                    </a:p>
                  </a:txBody>
                  <a:tcPr/>
                </a:tc>
                <a:extLst>
                  <a:ext uri="{0D108BD9-81ED-4DB2-BD59-A6C34878D82A}">
                    <a16:rowId xmlns:a16="http://schemas.microsoft.com/office/drawing/2014/main" val="2170802870"/>
                  </a:ext>
                </a:extLst>
              </a:tr>
              <a:tr h="436698">
                <a:tc>
                  <a:txBody>
                    <a:bodyPr/>
                    <a:lstStyle/>
                    <a:p>
                      <a:r>
                        <a:rPr lang="en-GB" sz="2400" b="0" i="0" u="none" strike="noStrike" kern="1200" baseline="0" dirty="0">
                          <a:solidFill>
                            <a:schemeClr val="dk1"/>
                          </a:solidFill>
                          <a:latin typeface="+mn-lt"/>
                          <a:ea typeface="+mn-ea"/>
                          <a:cs typeface="+mn-cs"/>
                        </a:rPr>
                        <a:t>Miami is the capital of Florida</a:t>
                      </a:r>
                      <a:endParaRPr lang="en-US" sz="2400" dirty="0"/>
                    </a:p>
                  </a:txBody>
                  <a:tcPr/>
                </a:tc>
                <a:tc>
                  <a:txBody>
                    <a:bodyPr/>
                    <a:lstStyle/>
                    <a:p>
                      <a:r>
                        <a:rPr lang="en-US" sz="2400" kern="1200" dirty="0">
                          <a:solidFill>
                            <a:srgbClr val="002060"/>
                          </a:solidFill>
                          <a:latin typeface="+mn-lt"/>
                          <a:ea typeface="+mn-ea"/>
                          <a:cs typeface="+mn-cs"/>
                        </a:rPr>
                        <a:t>false proposition</a:t>
                      </a:r>
                    </a:p>
                  </a:txBody>
                  <a:tcPr/>
                </a:tc>
                <a:extLst>
                  <a:ext uri="{0D108BD9-81ED-4DB2-BD59-A6C34878D82A}">
                    <a16:rowId xmlns:a16="http://schemas.microsoft.com/office/drawing/2014/main" val="669145435"/>
                  </a:ext>
                </a:extLst>
              </a:tr>
              <a:tr h="436698">
                <a:tc>
                  <a:txBody>
                    <a:bodyPr/>
                    <a:lstStyle/>
                    <a:p>
                      <a:r>
                        <a:rPr lang="en-US" sz="2400" b="0" i="0" u="none" strike="noStrike" kern="1200" baseline="0" dirty="0">
                          <a:solidFill>
                            <a:schemeClr val="dk1"/>
                          </a:solidFill>
                          <a:latin typeface="+mn-lt"/>
                          <a:ea typeface="+mn-ea"/>
                          <a:cs typeface="+mn-cs"/>
                        </a:rPr>
                        <a:t>2 + 3 = 5</a:t>
                      </a:r>
                      <a:endParaRPr lang="en-US" sz="2400" dirty="0"/>
                    </a:p>
                  </a:txBody>
                  <a:tcPr/>
                </a:tc>
                <a:tc>
                  <a:txBody>
                    <a:bodyPr/>
                    <a:lstStyle/>
                    <a:p>
                      <a:r>
                        <a:rPr lang="en-US" sz="2400" dirty="0">
                          <a:solidFill>
                            <a:srgbClr val="002060"/>
                          </a:solidFill>
                        </a:rPr>
                        <a:t>true proposition</a:t>
                      </a:r>
                    </a:p>
                  </a:txBody>
                  <a:tcPr/>
                </a:tc>
                <a:extLst>
                  <a:ext uri="{0D108BD9-81ED-4DB2-BD59-A6C34878D82A}">
                    <a16:rowId xmlns:a16="http://schemas.microsoft.com/office/drawing/2014/main" val="2753779365"/>
                  </a:ext>
                </a:extLst>
              </a:tr>
              <a:tr h="436698">
                <a:tc>
                  <a:txBody>
                    <a:bodyPr/>
                    <a:lstStyle/>
                    <a:p>
                      <a:r>
                        <a:rPr lang="en-US" sz="2400" b="0" i="0" u="none" strike="noStrike" kern="1200" baseline="0" dirty="0">
                          <a:solidFill>
                            <a:schemeClr val="dk1"/>
                          </a:solidFill>
                          <a:latin typeface="+mn-lt"/>
                          <a:ea typeface="+mn-ea"/>
                          <a:cs typeface="+mn-cs"/>
                        </a:rPr>
                        <a:t>5 + 7 = 10</a:t>
                      </a:r>
                      <a:endParaRPr lang="en-US" sz="2400" dirty="0"/>
                    </a:p>
                  </a:txBody>
                  <a:tcPr/>
                </a:tc>
                <a:tc>
                  <a:txBody>
                    <a:bodyPr/>
                    <a:lstStyle/>
                    <a:p>
                      <a:r>
                        <a:rPr lang="en-US" sz="2400" kern="1200" dirty="0">
                          <a:solidFill>
                            <a:srgbClr val="002060"/>
                          </a:solidFill>
                          <a:latin typeface="+mn-lt"/>
                          <a:ea typeface="+mn-ea"/>
                          <a:cs typeface="+mn-cs"/>
                        </a:rPr>
                        <a:t>false proposition</a:t>
                      </a:r>
                    </a:p>
                  </a:txBody>
                  <a:tcPr/>
                </a:tc>
                <a:extLst>
                  <a:ext uri="{0D108BD9-81ED-4DB2-BD59-A6C34878D82A}">
                    <a16:rowId xmlns:a16="http://schemas.microsoft.com/office/drawing/2014/main" val="1486806752"/>
                  </a:ext>
                </a:extLst>
              </a:tr>
              <a:tr h="436698">
                <a:tc>
                  <a:txBody>
                    <a:bodyPr/>
                    <a:lstStyle/>
                    <a:p>
                      <a:r>
                        <a:rPr lang="en-US" sz="2400" b="0" i="1" u="none" strike="noStrike" kern="1200" baseline="0" dirty="0">
                          <a:solidFill>
                            <a:schemeClr val="dk1"/>
                          </a:solidFill>
                          <a:latin typeface="+mn-lt"/>
                          <a:ea typeface="+mn-ea"/>
                          <a:cs typeface="+mn-cs"/>
                        </a:rPr>
                        <a:t>x </a:t>
                      </a:r>
                      <a:r>
                        <a:rPr lang="en-US" sz="2400" b="0" i="0" u="none" strike="noStrike" kern="1200" baseline="0" dirty="0">
                          <a:solidFill>
                            <a:schemeClr val="dk1"/>
                          </a:solidFill>
                          <a:latin typeface="+mn-lt"/>
                          <a:ea typeface="+mn-ea"/>
                          <a:cs typeface="+mn-cs"/>
                        </a:rPr>
                        <a:t>+ 2 = 11.</a:t>
                      </a:r>
                      <a:endParaRPr lang="en-US" sz="2400" dirty="0"/>
                    </a:p>
                  </a:txBody>
                  <a:tcPr/>
                </a:tc>
                <a:tc>
                  <a:txBody>
                    <a:bodyPr/>
                    <a:lstStyle/>
                    <a:p>
                      <a:r>
                        <a:rPr lang="en-US" sz="2400" kern="1200" dirty="0">
                          <a:solidFill>
                            <a:srgbClr val="002060"/>
                          </a:solidFill>
                          <a:latin typeface="+mn-lt"/>
                          <a:ea typeface="+mn-ea"/>
                          <a:cs typeface="+mn-cs"/>
                        </a:rPr>
                        <a:t>not a proposition</a:t>
                      </a:r>
                    </a:p>
                  </a:txBody>
                  <a:tcPr/>
                </a:tc>
                <a:extLst>
                  <a:ext uri="{0D108BD9-81ED-4DB2-BD59-A6C34878D82A}">
                    <a16:rowId xmlns:a16="http://schemas.microsoft.com/office/drawing/2014/main" val="2914234488"/>
                  </a:ext>
                </a:extLst>
              </a:tr>
              <a:tr h="436698">
                <a:tc>
                  <a:txBody>
                    <a:bodyPr/>
                    <a:lstStyle/>
                    <a:p>
                      <a:r>
                        <a:rPr lang="en-US" sz="2400" b="0" i="0" u="none" strike="noStrike" kern="1200" baseline="0" dirty="0">
                          <a:solidFill>
                            <a:schemeClr val="dk1"/>
                          </a:solidFill>
                          <a:latin typeface="+mn-lt"/>
                          <a:ea typeface="+mn-ea"/>
                          <a:cs typeface="+mn-cs"/>
                        </a:rPr>
                        <a:t>Answer this question</a:t>
                      </a:r>
                      <a:endParaRPr lang="en-US" sz="2400" dirty="0"/>
                    </a:p>
                  </a:txBody>
                  <a:tcPr/>
                </a:tc>
                <a:tc>
                  <a:txBody>
                    <a:bodyPr/>
                    <a:lstStyle/>
                    <a:p>
                      <a:r>
                        <a:rPr lang="en-US" sz="2400" kern="1200" dirty="0">
                          <a:solidFill>
                            <a:srgbClr val="002060"/>
                          </a:solidFill>
                          <a:latin typeface="+mn-lt"/>
                          <a:ea typeface="+mn-ea"/>
                          <a:cs typeface="+mn-cs"/>
                        </a:rPr>
                        <a:t>not a proposition</a:t>
                      </a:r>
                    </a:p>
                  </a:txBody>
                  <a:tcPr/>
                </a:tc>
                <a:extLst>
                  <a:ext uri="{0D108BD9-81ED-4DB2-BD59-A6C34878D82A}">
                    <a16:rowId xmlns:a16="http://schemas.microsoft.com/office/drawing/2014/main" val="2714452140"/>
                  </a:ext>
                </a:extLst>
              </a:tr>
            </a:tbl>
          </a:graphicData>
        </a:graphic>
      </p:graphicFrame>
    </p:spTree>
    <p:extLst>
      <p:ext uri="{BB962C8B-B14F-4D97-AF65-F5344CB8AC3E}">
        <p14:creationId xmlns:p14="http://schemas.microsoft.com/office/powerpoint/2010/main" val="326569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lstStyle/>
          <a:p>
            <a:pPr marL="0" indent="0">
              <a:buNone/>
            </a:pPr>
            <a:r>
              <a:rPr lang="en-US" dirty="0"/>
              <a:t>6. </a:t>
            </a:r>
            <a:r>
              <a:rPr lang="en-GB" dirty="0"/>
              <a:t>What is the negation of each of these propositions?	</a:t>
            </a:r>
          </a:p>
        </p:txBody>
      </p:sp>
      <p:graphicFrame>
        <p:nvGraphicFramePr>
          <p:cNvPr id="4" name="Table 4">
            <a:extLst>
              <a:ext uri="{FF2B5EF4-FFF2-40B4-BE49-F238E27FC236}">
                <a16:creationId xmlns:a16="http://schemas.microsoft.com/office/drawing/2014/main" id="{73FEBC6F-10C6-49D3-9D92-75FDC51FCCEB}"/>
              </a:ext>
            </a:extLst>
          </p:cNvPr>
          <p:cNvGraphicFramePr>
            <a:graphicFrameLocks noGrp="1"/>
          </p:cNvGraphicFramePr>
          <p:nvPr>
            <p:extLst>
              <p:ext uri="{D42A27DB-BD31-4B8C-83A1-F6EECF244321}">
                <p14:modId xmlns:p14="http://schemas.microsoft.com/office/powerpoint/2010/main" val="3152811528"/>
              </p:ext>
            </p:extLst>
          </p:nvPr>
        </p:nvGraphicFramePr>
        <p:xfrm>
          <a:off x="1161067" y="3111893"/>
          <a:ext cx="9869863" cy="2651760"/>
        </p:xfrm>
        <a:graphic>
          <a:graphicData uri="http://schemas.openxmlformats.org/drawingml/2006/table">
            <a:tbl>
              <a:tblPr firstRow="1" bandRow="1">
                <a:tableStyleId>{073A0DAA-6AF3-43AB-8588-CEC1D06C72B9}</a:tableStyleId>
              </a:tblPr>
              <a:tblGrid>
                <a:gridCol w="5043341">
                  <a:extLst>
                    <a:ext uri="{9D8B030D-6E8A-4147-A177-3AD203B41FA5}">
                      <a16:colId xmlns:a16="http://schemas.microsoft.com/office/drawing/2014/main" val="882439859"/>
                    </a:ext>
                  </a:extLst>
                </a:gridCol>
                <a:gridCol w="4826522">
                  <a:extLst>
                    <a:ext uri="{9D8B030D-6E8A-4147-A177-3AD203B41FA5}">
                      <a16:colId xmlns:a16="http://schemas.microsoft.com/office/drawing/2014/main" val="4001745665"/>
                    </a:ext>
                  </a:extLst>
                </a:gridCol>
              </a:tblGrid>
              <a:tr h="436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Sentence</a:t>
                      </a:r>
                    </a:p>
                  </a:txBody>
                  <a:tcPr/>
                </a:tc>
                <a:tc>
                  <a:txBody>
                    <a:bodyPr/>
                    <a:lstStyle/>
                    <a:p>
                      <a:endParaRPr lang="en-US" sz="2400"/>
                    </a:p>
                  </a:txBody>
                  <a:tcPr/>
                </a:tc>
                <a:extLst>
                  <a:ext uri="{0D108BD9-81ED-4DB2-BD59-A6C34878D82A}">
                    <a16:rowId xmlns:a16="http://schemas.microsoft.com/office/drawing/2014/main" val="2915525140"/>
                  </a:ext>
                </a:extLst>
              </a:tr>
              <a:tr h="436698">
                <a:tc>
                  <a:txBody>
                    <a:bodyPr/>
                    <a:lstStyle/>
                    <a:p>
                      <a:r>
                        <a:rPr lang="en-GB" sz="2400" dirty="0"/>
                        <a:t>Jennifer and Teja are friends</a:t>
                      </a:r>
                      <a:endParaRPr lang="en-US" sz="2400" dirty="0"/>
                    </a:p>
                  </a:txBody>
                  <a:tcPr/>
                </a:tc>
                <a:tc>
                  <a:txBody>
                    <a:bodyPr/>
                    <a:lstStyle/>
                    <a:p>
                      <a:endParaRPr lang="en-US" sz="2400" dirty="0">
                        <a:solidFill>
                          <a:srgbClr val="002060"/>
                        </a:solidFill>
                      </a:endParaRPr>
                    </a:p>
                  </a:txBody>
                  <a:tcPr/>
                </a:tc>
                <a:extLst>
                  <a:ext uri="{0D108BD9-81ED-4DB2-BD59-A6C34878D82A}">
                    <a16:rowId xmlns:a16="http://schemas.microsoft.com/office/drawing/2014/main" val="2170802870"/>
                  </a:ext>
                </a:extLst>
              </a:tr>
              <a:tr h="436698">
                <a:tc>
                  <a:txBody>
                    <a:bodyPr/>
                    <a:lstStyle/>
                    <a:p>
                      <a:r>
                        <a:rPr lang="en-GB" sz="2400" dirty="0"/>
                        <a:t>There are 13 items in a baker’s dozen</a:t>
                      </a:r>
                      <a:endParaRPr lang="en-US" sz="2400" dirty="0"/>
                    </a:p>
                  </a:txBody>
                  <a:tcPr/>
                </a:tc>
                <a:tc>
                  <a:txBody>
                    <a:bodyPr/>
                    <a:lstStyle/>
                    <a:p>
                      <a:endParaRPr lang="en-US" sz="2400" kern="1200" dirty="0">
                        <a:solidFill>
                          <a:srgbClr val="002060"/>
                        </a:solidFill>
                        <a:latin typeface="+mn-lt"/>
                        <a:ea typeface="+mn-ea"/>
                        <a:cs typeface="+mn-cs"/>
                      </a:endParaRPr>
                    </a:p>
                  </a:txBody>
                  <a:tcPr/>
                </a:tc>
                <a:extLst>
                  <a:ext uri="{0D108BD9-81ED-4DB2-BD59-A6C34878D82A}">
                    <a16:rowId xmlns:a16="http://schemas.microsoft.com/office/drawing/2014/main" val="669145435"/>
                  </a:ext>
                </a:extLst>
              </a:tr>
              <a:tr h="436698">
                <a:tc>
                  <a:txBody>
                    <a:bodyPr/>
                    <a:lstStyle/>
                    <a:p>
                      <a:pPr marL="0" indent="0">
                        <a:buNone/>
                      </a:pPr>
                      <a:r>
                        <a:rPr lang="en-GB" sz="2400" dirty="0"/>
                        <a:t>Abby sent more than 100 text messages every day.</a:t>
                      </a:r>
                    </a:p>
                  </a:txBody>
                  <a:tcPr/>
                </a:tc>
                <a:tc>
                  <a:txBody>
                    <a:bodyPr/>
                    <a:lstStyle/>
                    <a:p>
                      <a:endParaRPr lang="en-US" sz="2400" dirty="0">
                        <a:solidFill>
                          <a:srgbClr val="002060"/>
                        </a:solidFill>
                      </a:endParaRPr>
                    </a:p>
                  </a:txBody>
                  <a:tcPr/>
                </a:tc>
                <a:extLst>
                  <a:ext uri="{0D108BD9-81ED-4DB2-BD59-A6C34878D82A}">
                    <a16:rowId xmlns:a16="http://schemas.microsoft.com/office/drawing/2014/main" val="2753779365"/>
                  </a:ext>
                </a:extLst>
              </a:tr>
              <a:tr h="436698">
                <a:tc>
                  <a:txBody>
                    <a:bodyPr/>
                    <a:lstStyle/>
                    <a:p>
                      <a:r>
                        <a:rPr lang="en-GB" sz="2400" dirty="0"/>
                        <a:t>121 is a perfect square.</a:t>
                      </a:r>
                      <a:endParaRPr lang="en-US" sz="2400" dirty="0"/>
                    </a:p>
                  </a:txBody>
                  <a:tcPr/>
                </a:tc>
                <a:tc>
                  <a:txBody>
                    <a:bodyPr/>
                    <a:lstStyle/>
                    <a:p>
                      <a:endParaRPr lang="en-US" sz="2400" kern="1200" dirty="0">
                        <a:solidFill>
                          <a:srgbClr val="002060"/>
                        </a:solidFill>
                        <a:latin typeface="+mn-lt"/>
                        <a:ea typeface="+mn-ea"/>
                        <a:cs typeface="+mn-cs"/>
                      </a:endParaRPr>
                    </a:p>
                  </a:txBody>
                  <a:tcPr/>
                </a:tc>
                <a:extLst>
                  <a:ext uri="{0D108BD9-81ED-4DB2-BD59-A6C34878D82A}">
                    <a16:rowId xmlns:a16="http://schemas.microsoft.com/office/drawing/2014/main" val="1486806752"/>
                  </a:ext>
                </a:extLst>
              </a:tr>
            </a:tbl>
          </a:graphicData>
        </a:graphic>
      </p:graphicFrame>
    </p:spTree>
    <p:extLst>
      <p:ext uri="{BB962C8B-B14F-4D97-AF65-F5344CB8AC3E}">
        <p14:creationId xmlns:p14="http://schemas.microsoft.com/office/powerpoint/2010/main" val="4205349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lstStyle/>
          <a:p>
            <a:pPr marL="0" indent="0">
              <a:buNone/>
            </a:pPr>
            <a:r>
              <a:rPr lang="en-US" dirty="0"/>
              <a:t>6. </a:t>
            </a:r>
            <a:r>
              <a:rPr lang="en-GB" dirty="0"/>
              <a:t>What is the negation of each of these propositions?	</a:t>
            </a:r>
          </a:p>
        </p:txBody>
      </p:sp>
      <p:graphicFrame>
        <p:nvGraphicFramePr>
          <p:cNvPr id="4" name="Table 4">
            <a:extLst>
              <a:ext uri="{FF2B5EF4-FFF2-40B4-BE49-F238E27FC236}">
                <a16:creationId xmlns:a16="http://schemas.microsoft.com/office/drawing/2014/main" id="{73FEBC6F-10C6-49D3-9D92-75FDC51FCCEB}"/>
              </a:ext>
            </a:extLst>
          </p:cNvPr>
          <p:cNvGraphicFramePr>
            <a:graphicFrameLocks noGrp="1"/>
          </p:cNvGraphicFramePr>
          <p:nvPr>
            <p:extLst>
              <p:ext uri="{D42A27DB-BD31-4B8C-83A1-F6EECF244321}">
                <p14:modId xmlns:p14="http://schemas.microsoft.com/office/powerpoint/2010/main" val="543012924"/>
              </p:ext>
            </p:extLst>
          </p:nvPr>
        </p:nvGraphicFramePr>
        <p:xfrm>
          <a:off x="1161067" y="3111893"/>
          <a:ext cx="9869863" cy="3017520"/>
        </p:xfrm>
        <a:graphic>
          <a:graphicData uri="http://schemas.openxmlformats.org/drawingml/2006/table">
            <a:tbl>
              <a:tblPr firstRow="1" bandRow="1">
                <a:tableStyleId>{073A0DAA-6AF3-43AB-8588-CEC1D06C72B9}</a:tableStyleId>
              </a:tblPr>
              <a:tblGrid>
                <a:gridCol w="5043341">
                  <a:extLst>
                    <a:ext uri="{9D8B030D-6E8A-4147-A177-3AD203B41FA5}">
                      <a16:colId xmlns:a16="http://schemas.microsoft.com/office/drawing/2014/main" val="882439859"/>
                    </a:ext>
                  </a:extLst>
                </a:gridCol>
                <a:gridCol w="4826522">
                  <a:extLst>
                    <a:ext uri="{9D8B030D-6E8A-4147-A177-3AD203B41FA5}">
                      <a16:colId xmlns:a16="http://schemas.microsoft.com/office/drawing/2014/main" val="4001745665"/>
                    </a:ext>
                  </a:extLst>
                </a:gridCol>
              </a:tblGrid>
              <a:tr h="436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Sentence</a:t>
                      </a:r>
                    </a:p>
                  </a:txBody>
                  <a:tcPr/>
                </a:tc>
                <a:tc>
                  <a:txBody>
                    <a:bodyPr/>
                    <a:lstStyle/>
                    <a:p>
                      <a:r>
                        <a:rPr lang="en-US" sz="2400" dirty="0"/>
                        <a:t>Answer</a:t>
                      </a:r>
                    </a:p>
                  </a:txBody>
                  <a:tcPr/>
                </a:tc>
                <a:extLst>
                  <a:ext uri="{0D108BD9-81ED-4DB2-BD59-A6C34878D82A}">
                    <a16:rowId xmlns:a16="http://schemas.microsoft.com/office/drawing/2014/main" val="2915525140"/>
                  </a:ext>
                </a:extLst>
              </a:tr>
              <a:tr h="436698">
                <a:tc>
                  <a:txBody>
                    <a:bodyPr/>
                    <a:lstStyle/>
                    <a:p>
                      <a:r>
                        <a:rPr lang="en-GB" sz="2400" dirty="0"/>
                        <a:t>Jennifer and Teja are friends</a:t>
                      </a:r>
                      <a:endParaRPr lang="en-US" sz="2400" dirty="0"/>
                    </a:p>
                  </a:txBody>
                  <a:tcPr/>
                </a:tc>
                <a:tc>
                  <a:txBody>
                    <a:bodyPr/>
                    <a:lstStyle/>
                    <a:p>
                      <a:r>
                        <a:rPr lang="en-GB" sz="2400" dirty="0">
                          <a:solidFill>
                            <a:srgbClr val="002060"/>
                          </a:solidFill>
                        </a:rPr>
                        <a:t>Jennifer and Teja are not friends.</a:t>
                      </a:r>
                      <a:endParaRPr lang="en-US" sz="2400" dirty="0">
                        <a:solidFill>
                          <a:srgbClr val="002060"/>
                        </a:solidFill>
                      </a:endParaRPr>
                    </a:p>
                  </a:txBody>
                  <a:tcPr/>
                </a:tc>
                <a:extLst>
                  <a:ext uri="{0D108BD9-81ED-4DB2-BD59-A6C34878D82A}">
                    <a16:rowId xmlns:a16="http://schemas.microsoft.com/office/drawing/2014/main" val="2170802870"/>
                  </a:ext>
                </a:extLst>
              </a:tr>
              <a:tr h="436698">
                <a:tc>
                  <a:txBody>
                    <a:bodyPr/>
                    <a:lstStyle/>
                    <a:p>
                      <a:r>
                        <a:rPr lang="en-GB" sz="2400" dirty="0"/>
                        <a:t>There are 13 items in a baker’s dozen</a:t>
                      </a:r>
                      <a:endParaRPr lang="en-US" sz="2400" dirty="0"/>
                    </a:p>
                  </a:txBody>
                  <a:tcPr/>
                </a:tc>
                <a:tc>
                  <a:txBody>
                    <a:bodyPr/>
                    <a:lstStyle/>
                    <a:p>
                      <a:r>
                        <a:rPr lang="en-GB" sz="2400" kern="1200" dirty="0">
                          <a:solidFill>
                            <a:srgbClr val="002060"/>
                          </a:solidFill>
                          <a:latin typeface="+mn-lt"/>
                          <a:ea typeface="+mn-ea"/>
                          <a:cs typeface="+mn-cs"/>
                        </a:rPr>
                        <a:t>There are not 13 items in a baker’s dozen</a:t>
                      </a:r>
                      <a:endParaRPr lang="en-US" sz="2400" kern="1200" dirty="0">
                        <a:solidFill>
                          <a:srgbClr val="002060"/>
                        </a:solidFill>
                        <a:latin typeface="+mn-lt"/>
                        <a:ea typeface="+mn-ea"/>
                        <a:cs typeface="+mn-cs"/>
                      </a:endParaRPr>
                    </a:p>
                  </a:txBody>
                  <a:tcPr/>
                </a:tc>
                <a:extLst>
                  <a:ext uri="{0D108BD9-81ED-4DB2-BD59-A6C34878D82A}">
                    <a16:rowId xmlns:a16="http://schemas.microsoft.com/office/drawing/2014/main" val="669145435"/>
                  </a:ext>
                </a:extLst>
              </a:tr>
              <a:tr h="436698">
                <a:tc>
                  <a:txBody>
                    <a:bodyPr/>
                    <a:lstStyle/>
                    <a:p>
                      <a:pPr marL="0" indent="0">
                        <a:buNone/>
                      </a:pPr>
                      <a:r>
                        <a:rPr lang="en-GB" sz="2400" dirty="0"/>
                        <a:t>Abby sent more than 100 text messages yesterday.</a:t>
                      </a:r>
                    </a:p>
                  </a:txBody>
                  <a:tcPr/>
                </a:tc>
                <a:tc>
                  <a:txBody>
                    <a:bodyPr/>
                    <a:lstStyle/>
                    <a:p>
                      <a:r>
                        <a:rPr lang="en-GB" sz="2400" dirty="0">
                          <a:solidFill>
                            <a:srgbClr val="002060"/>
                          </a:solidFill>
                        </a:rPr>
                        <a:t>Abby sent fewer than 100 text messages yesterday</a:t>
                      </a:r>
                      <a:endParaRPr lang="en-US" sz="2400" dirty="0">
                        <a:solidFill>
                          <a:srgbClr val="002060"/>
                        </a:solidFill>
                      </a:endParaRPr>
                    </a:p>
                  </a:txBody>
                  <a:tcPr/>
                </a:tc>
                <a:extLst>
                  <a:ext uri="{0D108BD9-81ED-4DB2-BD59-A6C34878D82A}">
                    <a16:rowId xmlns:a16="http://schemas.microsoft.com/office/drawing/2014/main" val="2753779365"/>
                  </a:ext>
                </a:extLst>
              </a:tr>
              <a:tr h="436698">
                <a:tc>
                  <a:txBody>
                    <a:bodyPr/>
                    <a:lstStyle/>
                    <a:p>
                      <a:r>
                        <a:rPr lang="en-GB" sz="2400" dirty="0"/>
                        <a:t>121 is a perfect square.</a:t>
                      </a:r>
                      <a:endParaRPr lang="en-US" sz="2400" dirty="0"/>
                    </a:p>
                  </a:txBody>
                  <a:tcPr/>
                </a:tc>
                <a:tc>
                  <a:txBody>
                    <a:bodyPr/>
                    <a:lstStyle/>
                    <a:p>
                      <a:r>
                        <a:rPr lang="en-GB" sz="2400" kern="1200" dirty="0">
                          <a:solidFill>
                            <a:srgbClr val="002060"/>
                          </a:solidFill>
                          <a:latin typeface="+mn-lt"/>
                          <a:ea typeface="+mn-ea"/>
                          <a:cs typeface="+mn-cs"/>
                        </a:rPr>
                        <a:t>121 is not a perfect square</a:t>
                      </a:r>
                      <a:endParaRPr lang="en-US" sz="2400" kern="1200" dirty="0">
                        <a:solidFill>
                          <a:srgbClr val="002060"/>
                        </a:solidFill>
                        <a:latin typeface="+mn-lt"/>
                        <a:ea typeface="+mn-ea"/>
                        <a:cs typeface="+mn-cs"/>
                      </a:endParaRPr>
                    </a:p>
                  </a:txBody>
                  <a:tcPr/>
                </a:tc>
                <a:extLst>
                  <a:ext uri="{0D108BD9-81ED-4DB2-BD59-A6C34878D82A}">
                    <a16:rowId xmlns:a16="http://schemas.microsoft.com/office/drawing/2014/main" val="1486806752"/>
                  </a:ext>
                </a:extLst>
              </a:tr>
            </a:tbl>
          </a:graphicData>
        </a:graphic>
      </p:graphicFrame>
    </p:spTree>
    <p:extLst>
      <p:ext uri="{BB962C8B-B14F-4D97-AF65-F5344CB8AC3E}">
        <p14:creationId xmlns:p14="http://schemas.microsoft.com/office/powerpoint/2010/main" val="404206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sz="2400" dirty="0"/>
              <a:t>8. Suppose that Smartphone A has 256MB RAM and 32GB ROM, and the resolution of its camera is 8 MP; Smartphone B has 288 MB RAM and 64 GB ROM, and the resolution of its camera is 4 MP; and Smartphone C has 128 MB RAM and 32 GB ROM, and the resolution of its camera is 5 MP.  Determine the truth value of each of these propositions.</a:t>
            </a:r>
          </a:p>
        </p:txBody>
      </p:sp>
      <p:graphicFrame>
        <p:nvGraphicFramePr>
          <p:cNvPr id="5" name="Table 4">
            <a:extLst>
              <a:ext uri="{FF2B5EF4-FFF2-40B4-BE49-F238E27FC236}">
                <a16:creationId xmlns:a16="http://schemas.microsoft.com/office/drawing/2014/main" id="{1889FD78-C01E-47DC-91EF-4F1A27EDBBE3}"/>
              </a:ext>
            </a:extLst>
          </p:cNvPr>
          <p:cNvGraphicFramePr>
            <a:graphicFrameLocks noGrp="1"/>
          </p:cNvGraphicFramePr>
          <p:nvPr>
            <p:extLst>
              <p:ext uri="{D42A27DB-BD31-4B8C-83A1-F6EECF244321}">
                <p14:modId xmlns:p14="http://schemas.microsoft.com/office/powerpoint/2010/main" val="2098878090"/>
              </p:ext>
            </p:extLst>
          </p:nvPr>
        </p:nvGraphicFramePr>
        <p:xfrm>
          <a:off x="1017701" y="3325305"/>
          <a:ext cx="10156596" cy="3433716"/>
        </p:xfrm>
        <a:graphic>
          <a:graphicData uri="http://schemas.openxmlformats.org/drawingml/2006/table">
            <a:tbl>
              <a:tblPr firstRow="1" bandRow="1">
                <a:tableStyleId>{073A0DAA-6AF3-43AB-8588-CEC1D06C72B9}</a:tableStyleId>
              </a:tblPr>
              <a:tblGrid>
                <a:gridCol w="8896524">
                  <a:extLst>
                    <a:ext uri="{9D8B030D-6E8A-4147-A177-3AD203B41FA5}">
                      <a16:colId xmlns:a16="http://schemas.microsoft.com/office/drawing/2014/main" val="882439859"/>
                    </a:ext>
                  </a:extLst>
                </a:gridCol>
                <a:gridCol w="1260072">
                  <a:extLst>
                    <a:ext uri="{9D8B030D-6E8A-4147-A177-3AD203B41FA5}">
                      <a16:colId xmlns:a16="http://schemas.microsoft.com/office/drawing/2014/main" val="4001745665"/>
                    </a:ext>
                  </a:extLst>
                </a:gridCol>
              </a:tblGrid>
              <a:tr h="436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Sentence</a:t>
                      </a:r>
                    </a:p>
                  </a:txBody>
                  <a:tcPr/>
                </a:tc>
                <a:tc>
                  <a:txBody>
                    <a:bodyPr/>
                    <a:lstStyle/>
                    <a:p>
                      <a:endParaRPr lang="en-US" sz="2400"/>
                    </a:p>
                  </a:txBody>
                  <a:tcPr/>
                </a:tc>
                <a:extLst>
                  <a:ext uri="{0D108BD9-81ED-4DB2-BD59-A6C34878D82A}">
                    <a16:rowId xmlns:a16="http://schemas.microsoft.com/office/drawing/2014/main" val="2915525140"/>
                  </a:ext>
                </a:extLst>
              </a:tr>
              <a:tr h="436698">
                <a:tc>
                  <a:txBody>
                    <a:bodyPr/>
                    <a:lstStyle/>
                    <a:p>
                      <a:r>
                        <a:rPr lang="en-GB" sz="2000" b="0" i="0" u="none" strike="noStrike" kern="1200" baseline="0" dirty="0">
                          <a:solidFill>
                            <a:schemeClr val="dk1"/>
                          </a:solidFill>
                          <a:latin typeface="+mn-lt"/>
                          <a:ea typeface="+mn-ea"/>
                          <a:cs typeface="+mn-cs"/>
                        </a:rPr>
                        <a:t>Smartphone B has the most RAM of these three smartphones.</a:t>
                      </a:r>
                      <a:endParaRPr lang="en-US" sz="2800" dirty="0"/>
                    </a:p>
                  </a:txBody>
                  <a:tcPr/>
                </a:tc>
                <a:tc>
                  <a:txBody>
                    <a:bodyPr/>
                    <a:lstStyle/>
                    <a:p>
                      <a:endParaRPr lang="en-US" sz="2000" dirty="0">
                        <a:solidFill>
                          <a:srgbClr val="002060"/>
                        </a:solidFill>
                      </a:endParaRPr>
                    </a:p>
                  </a:txBody>
                  <a:tcPr/>
                </a:tc>
                <a:extLst>
                  <a:ext uri="{0D108BD9-81ED-4DB2-BD59-A6C34878D82A}">
                    <a16:rowId xmlns:a16="http://schemas.microsoft.com/office/drawing/2014/main" val="2170802870"/>
                  </a:ext>
                </a:extLst>
              </a:tr>
              <a:tr h="436698">
                <a:tc>
                  <a:txBody>
                    <a:bodyPr/>
                    <a:lstStyle/>
                    <a:p>
                      <a:r>
                        <a:rPr lang="en-GB" sz="2000" b="0" i="0" u="none" strike="noStrike" kern="1200" baseline="0" dirty="0">
                          <a:solidFill>
                            <a:schemeClr val="dk1"/>
                          </a:solidFill>
                          <a:latin typeface="+mn-lt"/>
                          <a:ea typeface="+mn-ea"/>
                          <a:cs typeface="+mn-cs"/>
                        </a:rPr>
                        <a:t>Smartphone C has more ROM or a higher resolution </a:t>
                      </a:r>
                      <a:r>
                        <a:rPr lang="en-US" sz="2000" b="0" i="0" u="none" strike="noStrike" kern="1200" baseline="0" dirty="0">
                          <a:solidFill>
                            <a:schemeClr val="dk1"/>
                          </a:solidFill>
                          <a:latin typeface="+mn-lt"/>
                          <a:ea typeface="+mn-ea"/>
                          <a:cs typeface="+mn-cs"/>
                        </a:rPr>
                        <a:t>camera than Smartphone B.</a:t>
                      </a:r>
                      <a:endParaRPr lang="en-US" sz="2800" dirty="0"/>
                    </a:p>
                  </a:txBody>
                  <a:tcPr/>
                </a:tc>
                <a:tc>
                  <a:txBody>
                    <a:bodyPr/>
                    <a:lstStyle/>
                    <a:p>
                      <a:pPr marL="0" algn="l" defTabSz="914400" rtl="0" eaLnBrk="1" latinLnBrk="0" hangingPunct="1"/>
                      <a:endParaRPr lang="en-US" sz="1800" b="0" i="0" u="none" strike="noStrike" kern="1200" baseline="0" dirty="0">
                        <a:solidFill>
                          <a:srgbClr val="002060"/>
                        </a:solidFill>
                        <a:latin typeface="+mn-lt"/>
                        <a:ea typeface="+mn-ea"/>
                        <a:cs typeface="+mn-cs"/>
                      </a:endParaRPr>
                    </a:p>
                  </a:txBody>
                  <a:tcPr/>
                </a:tc>
                <a:extLst>
                  <a:ext uri="{0D108BD9-81ED-4DB2-BD59-A6C34878D82A}">
                    <a16:rowId xmlns:a16="http://schemas.microsoft.com/office/drawing/2014/main" val="669145435"/>
                  </a:ext>
                </a:extLst>
              </a:tr>
              <a:tr h="436698">
                <a:tc>
                  <a:txBody>
                    <a:bodyPr/>
                    <a:lstStyle/>
                    <a:p>
                      <a:r>
                        <a:rPr lang="en-GB" sz="2000" b="0" i="0" u="none" strike="noStrike" kern="1200" baseline="0" dirty="0">
                          <a:solidFill>
                            <a:schemeClr val="dk1"/>
                          </a:solidFill>
                          <a:latin typeface="+mn-lt"/>
                          <a:ea typeface="+mn-ea"/>
                          <a:cs typeface="+mn-cs"/>
                        </a:rPr>
                        <a:t>Smartphone B has more RAM, more ROM, and a higher resolution camera than Smartphone A.</a:t>
                      </a:r>
                      <a:endParaRPr lang="en-GB" sz="2800" dirty="0"/>
                    </a:p>
                  </a:txBody>
                  <a:tcPr/>
                </a:tc>
                <a:tc>
                  <a:txBody>
                    <a:bodyPr/>
                    <a:lstStyle/>
                    <a:p>
                      <a:pPr marL="0" algn="l" defTabSz="914400" rtl="0" eaLnBrk="1" latinLnBrk="0" hangingPunct="1"/>
                      <a:endParaRPr lang="en-US" sz="1800" b="0" i="0" u="none" strike="noStrike" kern="1200" baseline="0" dirty="0">
                        <a:solidFill>
                          <a:srgbClr val="002060"/>
                        </a:solidFill>
                        <a:latin typeface="+mn-lt"/>
                        <a:ea typeface="+mn-ea"/>
                        <a:cs typeface="+mn-cs"/>
                      </a:endParaRPr>
                    </a:p>
                  </a:txBody>
                  <a:tcPr/>
                </a:tc>
                <a:extLst>
                  <a:ext uri="{0D108BD9-81ED-4DB2-BD59-A6C34878D82A}">
                    <a16:rowId xmlns:a16="http://schemas.microsoft.com/office/drawing/2014/main" val="2753779365"/>
                  </a:ext>
                </a:extLst>
              </a:tr>
              <a:tr h="436698">
                <a:tc>
                  <a:txBody>
                    <a:bodyPr/>
                    <a:lstStyle/>
                    <a:p>
                      <a:r>
                        <a:rPr lang="en-GB" sz="2000" b="0" i="0" u="none" strike="noStrike" kern="1200" baseline="0" dirty="0">
                          <a:solidFill>
                            <a:schemeClr val="dk1"/>
                          </a:solidFill>
                          <a:latin typeface="+mn-lt"/>
                          <a:ea typeface="+mn-ea"/>
                          <a:cs typeface="+mn-cs"/>
                        </a:rPr>
                        <a:t>If Smartphone B has more RAM and more ROM than Smartphone C, then it also has a higher resolution </a:t>
                      </a:r>
                      <a:r>
                        <a:rPr lang="en-US" sz="2000" b="0" i="0" u="none" strike="noStrike" kern="1200" baseline="0" dirty="0">
                          <a:solidFill>
                            <a:schemeClr val="dk1"/>
                          </a:solidFill>
                          <a:latin typeface="+mn-lt"/>
                          <a:ea typeface="+mn-ea"/>
                          <a:cs typeface="+mn-cs"/>
                        </a:rPr>
                        <a:t>camera.</a:t>
                      </a:r>
                      <a:endParaRPr lang="en-US" sz="2800" dirty="0"/>
                    </a:p>
                  </a:txBody>
                  <a:tcPr/>
                </a:tc>
                <a:tc>
                  <a:txBody>
                    <a:bodyPr/>
                    <a:lstStyle/>
                    <a:p>
                      <a:pPr marL="0" algn="l" defTabSz="914400" rtl="0" eaLnBrk="1" latinLnBrk="0" hangingPunct="1"/>
                      <a:endParaRPr lang="en-US" sz="1800" b="0" i="0" u="none" strike="noStrike" kern="1200" baseline="0" dirty="0">
                        <a:solidFill>
                          <a:srgbClr val="002060"/>
                        </a:solidFill>
                        <a:latin typeface="+mn-lt"/>
                        <a:ea typeface="+mn-ea"/>
                        <a:cs typeface="+mn-cs"/>
                      </a:endParaRPr>
                    </a:p>
                  </a:txBody>
                  <a:tcPr/>
                </a:tc>
                <a:extLst>
                  <a:ext uri="{0D108BD9-81ED-4DB2-BD59-A6C34878D82A}">
                    <a16:rowId xmlns:a16="http://schemas.microsoft.com/office/drawing/2014/main" val="1486806752"/>
                  </a:ext>
                </a:extLst>
              </a:tr>
              <a:tr h="436698">
                <a:tc>
                  <a:txBody>
                    <a:bodyPr/>
                    <a:lstStyle/>
                    <a:p>
                      <a:r>
                        <a:rPr lang="en-GB" sz="2000" b="0" i="0" u="none" strike="noStrike" kern="1200" baseline="0" dirty="0">
                          <a:solidFill>
                            <a:schemeClr val="dk1"/>
                          </a:solidFill>
                          <a:latin typeface="+mn-lt"/>
                          <a:ea typeface="+mn-ea"/>
                          <a:cs typeface="+mn-cs"/>
                        </a:rPr>
                        <a:t>Smartphone A has more RAM than Smartphone B if and only if Smartphone B has more RAM than Smartphone </a:t>
                      </a:r>
                      <a:r>
                        <a:rPr lang="en-US" sz="2000" b="0" i="0" u="none" strike="noStrike" kern="1200" baseline="0" dirty="0">
                          <a:solidFill>
                            <a:schemeClr val="dk1"/>
                          </a:solidFill>
                          <a:latin typeface="+mn-lt"/>
                          <a:ea typeface="+mn-ea"/>
                          <a:cs typeface="+mn-cs"/>
                        </a:rPr>
                        <a:t>A.</a:t>
                      </a:r>
                      <a:endParaRPr lang="en-US" sz="2800" dirty="0"/>
                    </a:p>
                  </a:txBody>
                  <a:tcPr/>
                </a:tc>
                <a:tc>
                  <a:txBody>
                    <a:bodyPr/>
                    <a:lstStyle/>
                    <a:p>
                      <a:pPr marL="0" algn="l" defTabSz="914400" rtl="0" eaLnBrk="1" latinLnBrk="0" hangingPunct="1"/>
                      <a:endParaRPr lang="en-US" sz="1800" b="0" i="0" u="none" strike="noStrike" kern="1200" baseline="0" dirty="0">
                        <a:solidFill>
                          <a:srgbClr val="002060"/>
                        </a:solidFill>
                        <a:latin typeface="+mn-lt"/>
                        <a:ea typeface="+mn-ea"/>
                        <a:cs typeface="+mn-cs"/>
                      </a:endParaRPr>
                    </a:p>
                  </a:txBody>
                  <a:tcPr/>
                </a:tc>
                <a:extLst>
                  <a:ext uri="{0D108BD9-81ED-4DB2-BD59-A6C34878D82A}">
                    <a16:rowId xmlns:a16="http://schemas.microsoft.com/office/drawing/2014/main" val="1245364838"/>
                  </a:ext>
                </a:extLst>
              </a:tr>
            </a:tbl>
          </a:graphicData>
        </a:graphic>
      </p:graphicFrame>
    </p:spTree>
    <p:extLst>
      <p:ext uri="{BB962C8B-B14F-4D97-AF65-F5344CB8AC3E}">
        <p14:creationId xmlns:p14="http://schemas.microsoft.com/office/powerpoint/2010/main" val="1149366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sz="2400" dirty="0"/>
              <a:t>8. Suppose that Smartphone A has 256MB RAM and 32GB ROM, and the resolution of its camera is 8 MP; Smartphone B has 288 MB RAM and 64 GB ROM, and the resolution of its camera is 4 MP; and Smartphone C has 128 MB RAM and 32 GB ROM, and the resolution of its camera is 5 MP.  Determine the truth value of each of these propositions.</a:t>
            </a:r>
          </a:p>
        </p:txBody>
      </p:sp>
      <p:graphicFrame>
        <p:nvGraphicFramePr>
          <p:cNvPr id="5" name="Table 4">
            <a:extLst>
              <a:ext uri="{FF2B5EF4-FFF2-40B4-BE49-F238E27FC236}">
                <a16:creationId xmlns:a16="http://schemas.microsoft.com/office/drawing/2014/main" id="{1889FD78-C01E-47DC-91EF-4F1A27EDBBE3}"/>
              </a:ext>
            </a:extLst>
          </p:cNvPr>
          <p:cNvGraphicFramePr>
            <a:graphicFrameLocks noGrp="1"/>
          </p:cNvGraphicFramePr>
          <p:nvPr>
            <p:extLst>
              <p:ext uri="{D42A27DB-BD31-4B8C-83A1-F6EECF244321}">
                <p14:modId xmlns:p14="http://schemas.microsoft.com/office/powerpoint/2010/main" val="936170318"/>
              </p:ext>
            </p:extLst>
          </p:nvPr>
        </p:nvGraphicFramePr>
        <p:xfrm>
          <a:off x="1017701" y="3325305"/>
          <a:ext cx="10156596" cy="3433716"/>
        </p:xfrm>
        <a:graphic>
          <a:graphicData uri="http://schemas.openxmlformats.org/drawingml/2006/table">
            <a:tbl>
              <a:tblPr firstRow="1" bandRow="1">
                <a:tableStyleId>{073A0DAA-6AF3-43AB-8588-CEC1D06C72B9}</a:tableStyleId>
              </a:tblPr>
              <a:tblGrid>
                <a:gridCol w="8896524">
                  <a:extLst>
                    <a:ext uri="{9D8B030D-6E8A-4147-A177-3AD203B41FA5}">
                      <a16:colId xmlns:a16="http://schemas.microsoft.com/office/drawing/2014/main" val="882439859"/>
                    </a:ext>
                  </a:extLst>
                </a:gridCol>
                <a:gridCol w="1260072">
                  <a:extLst>
                    <a:ext uri="{9D8B030D-6E8A-4147-A177-3AD203B41FA5}">
                      <a16:colId xmlns:a16="http://schemas.microsoft.com/office/drawing/2014/main" val="4001745665"/>
                    </a:ext>
                  </a:extLst>
                </a:gridCol>
              </a:tblGrid>
              <a:tr h="436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Sentence</a:t>
                      </a:r>
                    </a:p>
                  </a:txBody>
                  <a:tcPr/>
                </a:tc>
                <a:tc>
                  <a:txBody>
                    <a:bodyPr/>
                    <a:lstStyle/>
                    <a:p>
                      <a:r>
                        <a:rPr lang="en-US" sz="2400" dirty="0"/>
                        <a:t>Answer</a:t>
                      </a:r>
                    </a:p>
                  </a:txBody>
                  <a:tcPr/>
                </a:tc>
                <a:extLst>
                  <a:ext uri="{0D108BD9-81ED-4DB2-BD59-A6C34878D82A}">
                    <a16:rowId xmlns:a16="http://schemas.microsoft.com/office/drawing/2014/main" val="2915525140"/>
                  </a:ext>
                </a:extLst>
              </a:tr>
              <a:tr h="436698">
                <a:tc>
                  <a:txBody>
                    <a:bodyPr/>
                    <a:lstStyle/>
                    <a:p>
                      <a:r>
                        <a:rPr lang="en-GB" sz="2000" b="0" i="0" u="none" strike="noStrike" kern="1200" baseline="0" dirty="0">
                          <a:solidFill>
                            <a:schemeClr val="dk1"/>
                          </a:solidFill>
                          <a:latin typeface="+mn-lt"/>
                          <a:ea typeface="+mn-ea"/>
                          <a:cs typeface="+mn-cs"/>
                        </a:rPr>
                        <a:t>Smartphone B has the most RAM of these three smartphones.</a:t>
                      </a:r>
                      <a:endParaRPr lang="en-US" sz="2800" dirty="0"/>
                    </a:p>
                  </a:txBody>
                  <a:tcPr/>
                </a:tc>
                <a:tc>
                  <a:txBody>
                    <a:bodyPr/>
                    <a:lstStyle/>
                    <a:p>
                      <a:r>
                        <a:rPr lang="en-US" sz="2000" b="0" i="0" u="none" strike="noStrike" kern="1200" baseline="0" dirty="0">
                          <a:solidFill>
                            <a:srgbClr val="002060"/>
                          </a:solidFill>
                          <a:latin typeface="+mn-lt"/>
                          <a:ea typeface="+mn-ea"/>
                          <a:cs typeface="+mn-cs"/>
                        </a:rPr>
                        <a:t>True</a:t>
                      </a:r>
                      <a:endParaRPr lang="en-US" sz="2800" dirty="0">
                        <a:solidFill>
                          <a:srgbClr val="002060"/>
                        </a:solidFill>
                      </a:endParaRPr>
                    </a:p>
                  </a:txBody>
                  <a:tcPr/>
                </a:tc>
                <a:extLst>
                  <a:ext uri="{0D108BD9-81ED-4DB2-BD59-A6C34878D82A}">
                    <a16:rowId xmlns:a16="http://schemas.microsoft.com/office/drawing/2014/main" val="2170802870"/>
                  </a:ext>
                </a:extLst>
              </a:tr>
              <a:tr h="436698">
                <a:tc>
                  <a:txBody>
                    <a:bodyPr/>
                    <a:lstStyle/>
                    <a:p>
                      <a:r>
                        <a:rPr lang="en-GB" sz="2000" b="0" i="0" u="none" strike="noStrike" kern="1200" baseline="0" dirty="0">
                          <a:solidFill>
                            <a:schemeClr val="dk1"/>
                          </a:solidFill>
                          <a:latin typeface="+mn-lt"/>
                          <a:ea typeface="+mn-ea"/>
                          <a:cs typeface="+mn-cs"/>
                        </a:rPr>
                        <a:t>Smartphone C has more ROM or a higher resolution </a:t>
                      </a:r>
                      <a:r>
                        <a:rPr lang="en-US" sz="2000" b="0" i="0" u="none" strike="noStrike" kern="1200" baseline="0" dirty="0">
                          <a:solidFill>
                            <a:schemeClr val="dk1"/>
                          </a:solidFill>
                          <a:latin typeface="+mn-lt"/>
                          <a:ea typeface="+mn-ea"/>
                          <a:cs typeface="+mn-cs"/>
                        </a:rPr>
                        <a:t>camera than Smartphone B.</a:t>
                      </a:r>
                      <a:endParaRPr lang="en-US" sz="2800" dirty="0"/>
                    </a:p>
                  </a:txBody>
                  <a:tcPr/>
                </a:tc>
                <a:tc>
                  <a:txBody>
                    <a:bodyPr/>
                    <a:lstStyle/>
                    <a:p>
                      <a:pPr marL="0" algn="l" defTabSz="914400" rtl="0" eaLnBrk="1" latinLnBrk="0" hangingPunct="1"/>
                      <a:r>
                        <a:rPr lang="en-US" sz="2000" b="0" i="0" u="none" strike="noStrike" kern="1200" baseline="0" dirty="0">
                          <a:solidFill>
                            <a:srgbClr val="002060"/>
                          </a:solidFill>
                          <a:latin typeface="+mn-lt"/>
                          <a:ea typeface="+mn-ea"/>
                          <a:cs typeface="+mn-cs"/>
                        </a:rPr>
                        <a:t>True</a:t>
                      </a:r>
                    </a:p>
                  </a:txBody>
                  <a:tcPr/>
                </a:tc>
                <a:extLst>
                  <a:ext uri="{0D108BD9-81ED-4DB2-BD59-A6C34878D82A}">
                    <a16:rowId xmlns:a16="http://schemas.microsoft.com/office/drawing/2014/main" val="669145435"/>
                  </a:ext>
                </a:extLst>
              </a:tr>
              <a:tr h="436698">
                <a:tc>
                  <a:txBody>
                    <a:bodyPr/>
                    <a:lstStyle/>
                    <a:p>
                      <a:r>
                        <a:rPr lang="en-GB" sz="2000" b="0" i="0" u="none" strike="noStrike" kern="1200" baseline="0" dirty="0">
                          <a:solidFill>
                            <a:schemeClr val="dk1"/>
                          </a:solidFill>
                          <a:latin typeface="+mn-lt"/>
                          <a:ea typeface="+mn-ea"/>
                          <a:cs typeface="+mn-cs"/>
                        </a:rPr>
                        <a:t>Smartphone B has more RAM, more ROM, and a higher resolution camera than Smartphone A.</a:t>
                      </a:r>
                      <a:endParaRPr lang="en-GB" sz="2800" dirty="0"/>
                    </a:p>
                  </a:txBody>
                  <a:tcPr/>
                </a:tc>
                <a:tc>
                  <a:txBody>
                    <a:bodyPr/>
                    <a:lstStyle/>
                    <a:p>
                      <a:pPr marL="0" algn="l" defTabSz="914400" rtl="0" eaLnBrk="1" latinLnBrk="0" hangingPunct="1"/>
                      <a:r>
                        <a:rPr lang="en-US" sz="2000" b="0" i="0" u="none" strike="noStrike" kern="1200" baseline="0" dirty="0">
                          <a:solidFill>
                            <a:srgbClr val="002060"/>
                          </a:solidFill>
                          <a:latin typeface="+mn-lt"/>
                          <a:ea typeface="+mn-ea"/>
                          <a:cs typeface="+mn-cs"/>
                        </a:rPr>
                        <a:t>False</a:t>
                      </a:r>
                    </a:p>
                  </a:txBody>
                  <a:tcPr/>
                </a:tc>
                <a:extLst>
                  <a:ext uri="{0D108BD9-81ED-4DB2-BD59-A6C34878D82A}">
                    <a16:rowId xmlns:a16="http://schemas.microsoft.com/office/drawing/2014/main" val="2753779365"/>
                  </a:ext>
                </a:extLst>
              </a:tr>
              <a:tr h="436698">
                <a:tc>
                  <a:txBody>
                    <a:bodyPr/>
                    <a:lstStyle/>
                    <a:p>
                      <a:r>
                        <a:rPr lang="en-GB" sz="2000" b="0" i="0" u="none" strike="noStrike" kern="1200" baseline="0" dirty="0">
                          <a:solidFill>
                            <a:schemeClr val="dk1"/>
                          </a:solidFill>
                          <a:latin typeface="+mn-lt"/>
                          <a:ea typeface="+mn-ea"/>
                          <a:cs typeface="+mn-cs"/>
                        </a:rPr>
                        <a:t>If Smartphone B has more RAM and more ROM than Smartphone C, then it also has a higher resolution </a:t>
                      </a:r>
                      <a:r>
                        <a:rPr lang="en-US" sz="2000" b="0" i="0" u="none" strike="noStrike" kern="1200" baseline="0" dirty="0">
                          <a:solidFill>
                            <a:schemeClr val="dk1"/>
                          </a:solidFill>
                          <a:latin typeface="+mn-lt"/>
                          <a:ea typeface="+mn-ea"/>
                          <a:cs typeface="+mn-cs"/>
                        </a:rPr>
                        <a:t>camera.</a:t>
                      </a:r>
                      <a:endParaRPr lang="en-US" sz="2800" dirty="0"/>
                    </a:p>
                  </a:txBody>
                  <a:tcPr/>
                </a:tc>
                <a:tc>
                  <a:txBody>
                    <a:bodyPr/>
                    <a:lstStyle/>
                    <a:p>
                      <a:pPr marL="0" algn="l" defTabSz="914400" rtl="0" eaLnBrk="1" latinLnBrk="0" hangingPunct="1"/>
                      <a:r>
                        <a:rPr lang="en-US" sz="2000" b="0" i="0" u="none" strike="noStrike" kern="1200" baseline="0" dirty="0">
                          <a:solidFill>
                            <a:srgbClr val="002060"/>
                          </a:solidFill>
                          <a:latin typeface="+mn-lt"/>
                          <a:ea typeface="+mn-ea"/>
                          <a:cs typeface="+mn-cs"/>
                        </a:rPr>
                        <a:t>False</a:t>
                      </a:r>
                    </a:p>
                  </a:txBody>
                  <a:tcPr/>
                </a:tc>
                <a:extLst>
                  <a:ext uri="{0D108BD9-81ED-4DB2-BD59-A6C34878D82A}">
                    <a16:rowId xmlns:a16="http://schemas.microsoft.com/office/drawing/2014/main" val="1486806752"/>
                  </a:ext>
                </a:extLst>
              </a:tr>
              <a:tr h="436698">
                <a:tc>
                  <a:txBody>
                    <a:bodyPr/>
                    <a:lstStyle/>
                    <a:p>
                      <a:r>
                        <a:rPr lang="en-GB" sz="2000" b="0" i="0" u="none" strike="noStrike" kern="1200" baseline="0" dirty="0">
                          <a:solidFill>
                            <a:schemeClr val="dk1"/>
                          </a:solidFill>
                          <a:latin typeface="+mn-lt"/>
                          <a:ea typeface="+mn-ea"/>
                          <a:cs typeface="+mn-cs"/>
                        </a:rPr>
                        <a:t>Smartphone A has more RAM than Smartphone B if and only if Smartphone B has more RAM than Smartphone </a:t>
                      </a:r>
                      <a:r>
                        <a:rPr lang="en-US" sz="2000" b="0" i="0" u="none" strike="noStrike" kern="1200" baseline="0" dirty="0">
                          <a:solidFill>
                            <a:schemeClr val="dk1"/>
                          </a:solidFill>
                          <a:latin typeface="+mn-lt"/>
                          <a:ea typeface="+mn-ea"/>
                          <a:cs typeface="+mn-cs"/>
                        </a:rPr>
                        <a:t>A.</a:t>
                      </a:r>
                      <a:endParaRPr lang="en-US" sz="2800" dirty="0"/>
                    </a:p>
                  </a:txBody>
                  <a:tcPr/>
                </a:tc>
                <a:tc>
                  <a:txBody>
                    <a:bodyPr/>
                    <a:lstStyle/>
                    <a:p>
                      <a:pPr marL="0" algn="l" defTabSz="914400" rtl="0" eaLnBrk="1" latinLnBrk="0" hangingPunct="1"/>
                      <a:r>
                        <a:rPr lang="en-US" sz="2000" b="0" i="0" u="none" strike="noStrike" kern="1200" baseline="0" dirty="0">
                          <a:solidFill>
                            <a:srgbClr val="002060"/>
                          </a:solidFill>
                          <a:latin typeface="+mn-lt"/>
                          <a:ea typeface="+mn-ea"/>
                          <a:cs typeface="+mn-cs"/>
                        </a:rPr>
                        <a:t>False</a:t>
                      </a:r>
                    </a:p>
                  </a:txBody>
                  <a:tcPr/>
                </a:tc>
                <a:extLst>
                  <a:ext uri="{0D108BD9-81ED-4DB2-BD59-A6C34878D82A}">
                    <a16:rowId xmlns:a16="http://schemas.microsoft.com/office/drawing/2014/main" val="1245364838"/>
                  </a:ext>
                </a:extLst>
              </a:tr>
            </a:tbl>
          </a:graphicData>
        </a:graphic>
      </p:graphicFrame>
    </p:spTree>
    <p:extLst>
      <p:ext uri="{BB962C8B-B14F-4D97-AF65-F5344CB8AC3E}">
        <p14:creationId xmlns:p14="http://schemas.microsoft.com/office/powerpoint/2010/main" val="2286788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sz="2400" dirty="0"/>
                  <a:t>14. Let </a:t>
                </a:r>
                <a14:m>
                  <m:oMath xmlns:m="http://schemas.openxmlformats.org/officeDocument/2006/math">
                    <m:r>
                      <a:rPr lang="en-GB" sz="2400" i="1" dirty="0" smtClean="0">
                        <a:latin typeface="Cambria Math" panose="02040503050406030204" pitchFamily="18" charset="0"/>
                      </a:rPr>
                      <m:t>𝑝</m:t>
                    </m:r>
                    <m:r>
                      <a:rPr lang="en-GB" sz="2400" i="1" dirty="0" smtClean="0">
                        <a:latin typeface="Cambria Math" panose="02040503050406030204" pitchFamily="18" charset="0"/>
                      </a:rPr>
                      <m:t>, </m:t>
                    </m:r>
                    <m:r>
                      <a:rPr lang="en-GB" sz="2400" i="1" dirty="0" smtClean="0">
                        <a:latin typeface="Cambria Math" panose="02040503050406030204" pitchFamily="18" charset="0"/>
                      </a:rPr>
                      <m:t>𝑞</m:t>
                    </m:r>
                  </m:oMath>
                </a14:m>
                <a:r>
                  <a:rPr lang="en-GB" sz="2400" dirty="0"/>
                  <a:t>, and </a:t>
                </a:r>
                <a14:m>
                  <m:oMath xmlns:m="http://schemas.openxmlformats.org/officeDocument/2006/math">
                    <m:r>
                      <a:rPr lang="en-GB" sz="2400" i="1" dirty="0" smtClean="0">
                        <a:latin typeface="Cambria Math" panose="02040503050406030204" pitchFamily="18" charset="0"/>
                      </a:rPr>
                      <m:t>𝑟</m:t>
                    </m:r>
                  </m:oMath>
                </a14:m>
                <a:r>
                  <a:rPr lang="en-GB" sz="2400" dirty="0"/>
                  <a:t> be the propositions</a:t>
                </a:r>
              </a:p>
              <a:p>
                <a:pPr marL="0" indent="0">
                  <a:buNone/>
                </a:pPr>
                <a:r>
                  <a:rPr lang="en-GB" sz="2400" dirty="0"/>
                  <a:t>	</a:t>
                </a:r>
                <a14:m>
                  <m:oMath xmlns:m="http://schemas.openxmlformats.org/officeDocument/2006/math">
                    <m:r>
                      <a:rPr lang="en-GB" sz="2400" i="1" dirty="0" smtClean="0">
                        <a:latin typeface="Cambria Math" panose="02040503050406030204" pitchFamily="18" charset="0"/>
                      </a:rPr>
                      <m:t>𝑝</m:t>
                    </m:r>
                  </m:oMath>
                </a14:m>
                <a:r>
                  <a:rPr lang="en-GB" sz="2400" dirty="0"/>
                  <a:t> :You have the flu; </a:t>
                </a:r>
                <a14:m>
                  <m:oMath xmlns:m="http://schemas.openxmlformats.org/officeDocument/2006/math">
                    <m:r>
                      <a:rPr lang="en-GB" sz="2400" i="1" dirty="0" smtClean="0">
                        <a:latin typeface="Cambria Math" panose="02040503050406030204" pitchFamily="18" charset="0"/>
                      </a:rPr>
                      <m:t>𝑞</m:t>
                    </m:r>
                  </m:oMath>
                </a14:m>
                <a:r>
                  <a:rPr lang="en-GB" sz="2400" dirty="0"/>
                  <a:t> :You miss the final examination; </a:t>
                </a:r>
                <a14:m>
                  <m:oMath xmlns:m="http://schemas.openxmlformats.org/officeDocument/2006/math">
                    <m:r>
                      <a:rPr lang="en-GB" sz="2400" i="1" dirty="0" smtClean="0">
                        <a:latin typeface="Cambria Math" panose="02040503050406030204" pitchFamily="18" charset="0"/>
                      </a:rPr>
                      <m:t>𝑟</m:t>
                    </m:r>
                  </m:oMath>
                </a14:m>
                <a:r>
                  <a:rPr lang="en-GB" sz="2400" dirty="0"/>
                  <a:t> :You pass the course.</a:t>
                </a:r>
              </a:p>
              <a:p>
                <a:pPr marL="0" indent="0">
                  <a:buNone/>
                </a:pPr>
                <a:r>
                  <a:rPr lang="en-GB" sz="2400" dirty="0"/>
                  <a:t>Express each of these propositions as an English sentence.</a:t>
                </a:r>
                <a:r>
                  <a:rPr lang="pt-BR" sz="2400" dirty="0"/>
                  <a:t> </a:t>
                </a:r>
                <a:endParaRPr lang="en-GB" sz="2400" dirty="0"/>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848" t="-1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extLst>
                  <p:ext uri="{D42A27DB-BD31-4B8C-83A1-F6EECF244321}">
                    <p14:modId xmlns:p14="http://schemas.microsoft.com/office/powerpoint/2010/main" val="474004788"/>
                  </p:ext>
                </p:extLst>
              </p:nvPr>
            </p:nvGraphicFramePr>
            <p:xfrm>
              <a:off x="1052659" y="3429000"/>
              <a:ext cx="10086680" cy="2748280"/>
            </p:xfrm>
            <a:graphic>
              <a:graphicData uri="http://schemas.openxmlformats.org/drawingml/2006/table">
                <a:tbl>
                  <a:tblPr firstRow="1" bandRow="1">
                    <a:tableStyleId>{073A0DAA-6AF3-43AB-8588-CEC1D06C72B9}</a:tableStyleId>
                  </a:tblPr>
                  <a:tblGrid>
                    <a:gridCol w="2774623">
                      <a:extLst>
                        <a:ext uri="{9D8B030D-6E8A-4147-A177-3AD203B41FA5}">
                          <a16:colId xmlns:a16="http://schemas.microsoft.com/office/drawing/2014/main" val="3318531893"/>
                        </a:ext>
                      </a:extLst>
                    </a:gridCol>
                    <a:gridCol w="7312057">
                      <a:extLst>
                        <a:ext uri="{9D8B030D-6E8A-4147-A177-3AD203B41FA5}">
                          <a16:colId xmlns:a16="http://schemas.microsoft.com/office/drawing/2014/main" val="4135834310"/>
                        </a:ext>
                      </a:extLst>
                    </a:gridCol>
                  </a:tblGrid>
                  <a:tr h="370840">
                    <a:tc>
                      <a:txBody>
                        <a:bodyPr/>
                        <a:lstStyle/>
                        <a:p>
                          <a:r>
                            <a:rPr lang="en-US" dirty="0"/>
                            <a:t>Sentence</a:t>
                          </a:r>
                        </a:p>
                      </a:txBody>
                      <a:tcPr/>
                    </a:tc>
                    <a:tc>
                      <a:txBody>
                        <a:bodyPr/>
                        <a:lstStyle/>
                        <a:p>
                          <a:endParaRPr lang="en-US"/>
                        </a:p>
                      </a:txBody>
                      <a:tcPr/>
                    </a:tc>
                    <a:extLst>
                      <a:ext uri="{0D108BD9-81ED-4DB2-BD59-A6C34878D82A}">
                        <a16:rowId xmlns:a16="http://schemas.microsoft.com/office/drawing/2014/main" val="2162416930"/>
                      </a:ext>
                    </a:extLst>
                  </a:tr>
                  <a:tr h="370840">
                    <a:tc>
                      <a:txBody>
                        <a:bodyPr/>
                        <a:lstStyle/>
                        <a:p>
                          <a:pPr algn="l"/>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𝑝</m:t>
                                </m:r>
                                <m:r>
                                  <a:rPr lang="pt-BR" sz="2000" i="1" dirty="0" smtClean="0">
                                    <a:latin typeface="Cambria Math" panose="02040503050406030204" pitchFamily="18" charset="0"/>
                                  </a:rPr>
                                  <m:t> → </m:t>
                                </m:r>
                                <m:r>
                                  <a:rPr lang="pt-BR" sz="2000" i="1" dirty="0" smtClean="0">
                                    <a:latin typeface="Cambria Math" panose="02040503050406030204" pitchFamily="18" charset="0"/>
                                  </a:rPr>
                                  <m:t>𝑞</m:t>
                                </m:r>
                                <m:r>
                                  <a:rPr lang="pt-BR" sz="2000" i="1" dirty="0" smtClean="0">
                                    <a:latin typeface="Cambria Math" panose="02040503050406030204" pitchFamily="18" charset="0"/>
                                  </a:rPr>
                                  <m:t> </m:t>
                                </m:r>
                              </m:oMath>
                            </m:oMathPara>
                          </a14:m>
                          <a:endParaRPr lang="en-US" sz="2000" dirty="0"/>
                        </a:p>
                      </a:txBody>
                      <a:tcPr/>
                    </a:tc>
                    <a:tc>
                      <a:txBody>
                        <a:bodyPr/>
                        <a:lstStyle/>
                        <a:p>
                          <a:endParaRPr lang="en-US" dirty="0"/>
                        </a:p>
                      </a:txBody>
                      <a:tcPr/>
                    </a:tc>
                    <a:extLst>
                      <a:ext uri="{0D108BD9-81ED-4DB2-BD59-A6C34878D82A}">
                        <a16:rowId xmlns:a16="http://schemas.microsoft.com/office/drawing/2014/main" val="565511033"/>
                      </a:ext>
                    </a:extLst>
                  </a:tr>
                  <a:tr h="370840">
                    <a:tc>
                      <a:txBody>
                        <a:bodyPr/>
                        <a:lstStyle/>
                        <a:p>
                          <a:pPr algn="l"/>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m:t>
                                </m:r>
                                <m:r>
                                  <a:rPr lang="pt-BR" sz="2000" i="1" dirty="0" smtClean="0">
                                    <a:latin typeface="Cambria Math" panose="02040503050406030204" pitchFamily="18" charset="0"/>
                                  </a:rPr>
                                  <m:t>𝑞</m:t>
                                </m:r>
                                <m:r>
                                  <a:rPr lang="pt-BR" sz="2000" i="1" dirty="0" smtClean="0">
                                    <a:latin typeface="Cambria Math" panose="02040503050406030204" pitchFamily="18" charset="0"/>
                                  </a:rPr>
                                  <m:t> </m:t>
                                </m:r>
                                <m:r>
                                  <a:rPr lang="pt-BR" sz="2000" i="1" dirty="0" smtClean="0">
                                    <a:latin typeface="Cambria Math" panose="02040503050406030204" pitchFamily="18" charset="0"/>
                                  </a:rPr>
                                  <m:t>↔</m:t>
                                </m:r>
                                <m:r>
                                  <a:rPr lang="pt-BR" sz="2000" i="1" dirty="0" smtClean="0">
                                    <a:latin typeface="Cambria Math" panose="02040503050406030204" pitchFamily="18" charset="0"/>
                                  </a:rPr>
                                  <m:t> </m:t>
                                </m:r>
                                <m:r>
                                  <a:rPr lang="pt-BR" sz="2000" i="1" dirty="0" smtClean="0">
                                    <a:latin typeface="Cambria Math" panose="02040503050406030204" pitchFamily="18" charset="0"/>
                                  </a:rPr>
                                  <m:t>𝑟</m:t>
                                </m:r>
                              </m:oMath>
                            </m:oMathPara>
                          </a14:m>
                          <a:endParaRPr lang="en-US" sz="2000" dirty="0"/>
                        </a:p>
                      </a:txBody>
                      <a:tcPr/>
                    </a:tc>
                    <a:tc>
                      <a:txBody>
                        <a:bodyPr/>
                        <a:lstStyle/>
                        <a:p>
                          <a:endParaRPr lang="en-US" dirty="0"/>
                        </a:p>
                      </a:txBody>
                      <a:tcPr/>
                    </a:tc>
                    <a:extLst>
                      <a:ext uri="{0D108BD9-81ED-4DB2-BD59-A6C34878D82A}">
                        <a16:rowId xmlns:a16="http://schemas.microsoft.com/office/drawing/2014/main" val="29373895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000" i="1" dirty="0" smtClean="0">
                                    <a:latin typeface="Cambria Math" panose="02040503050406030204" pitchFamily="18" charset="0"/>
                                  </a:rPr>
                                  <m:t>𝑞</m:t>
                                </m:r>
                                <m:r>
                                  <a:rPr lang="en-GB" sz="2000" i="1" dirty="0" smtClean="0">
                                    <a:latin typeface="Cambria Math" panose="02040503050406030204" pitchFamily="18" charset="0"/>
                                  </a:rPr>
                                  <m:t> →¬</m:t>
                                </m:r>
                                <m:r>
                                  <a:rPr lang="en-GB" sz="2000" i="1" dirty="0" smtClean="0">
                                    <a:latin typeface="Cambria Math" panose="02040503050406030204" pitchFamily="18" charset="0"/>
                                  </a:rPr>
                                  <m:t>𝑟</m:t>
                                </m:r>
                              </m:oMath>
                            </m:oMathPara>
                          </a14:m>
                          <a:endParaRPr lang="en-GB" sz="2000" dirty="0"/>
                        </a:p>
                      </a:txBody>
                      <a:tcPr/>
                    </a:tc>
                    <a:tc>
                      <a:txBody>
                        <a:bodyPr/>
                        <a:lstStyle/>
                        <a:p>
                          <a:endParaRPr lang="en-US" dirty="0"/>
                        </a:p>
                      </a:txBody>
                      <a:tcPr/>
                    </a:tc>
                    <a:extLst>
                      <a:ext uri="{0D108BD9-81ED-4DB2-BD59-A6C34878D82A}">
                        <a16:rowId xmlns:a16="http://schemas.microsoft.com/office/drawing/2014/main" val="335115483"/>
                      </a:ext>
                    </a:extLst>
                  </a:tr>
                  <a:tr h="370840">
                    <a:tc>
                      <a:txBody>
                        <a:bodyPr/>
                        <a:lstStyle/>
                        <a:p>
                          <a:pPr algn="l"/>
                          <a14:m>
                            <m:oMathPara xmlns:m="http://schemas.openxmlformats.org/officeDocument/2006/math">
                              <m:oMathParaPr>
                                <m:jc m:val="centerGroup"/>
                              </m:oMathParaPr>
                              <m:oMath xmlns:m="http://schemas.openxmlformats.org/officeDocument/2006/math">
                                <m:r>
                                  <a:rPr lang="en-GB" sz="2000" i="1" dirty="0" smtClean="0">
                                    <a:latin typeface="Cambria Math" panose="02040503050406030204" pitchFamily="18" charset="0"/>
                                  </a:rPr>
                                  <m:t>𝑝</m:t>
                                </m:r>
                                <m:r>
                                  <a:rPr lang="en-GB" sz="2000" i="1" dirty="0" smtClean="0">
                                    <a:latin typeface="Cambria Math" panose="02040503050406030204" pitchFamily="18" charset="0"/>
                                  </a:rPr>
                                  <m:t> ∨ </m:t>
                                </m:r>
                                <m:r>
                                  <a:rPr lang="en-GB" sz="2000" i="1" dirty="0" smtClean="0">
                                    <a:latin typeface="Cambria Math" panose="02040503050406030204" pitchFamily="18" charset="0"/>
                                  </a:rPr>
                                  <m:t>𝑞</m:t>
                                </m:r>
                                <m:r>
                                  <a:rPr lang="en-GB" sz="2000" i="1" dirty="0" smtClean="0">
                                    <a:latin typeface="Cambria Math" panose="02040503050406030204" pitchFamily="18" charset="0"/>
                                  </a:rPr>
                                  <m:t> ∨ </m:t>
                                </m:r>
                                <m:r>
                                  <a:rPr lang="en-GB" sz="2000" i="1" dirty="0" smtClean="0">
                                    <a:latin typeface="Cambria Math" panose="02040503050406030204" pitchFamily="18" charset="0"/>
                                  </a:rPr>
                                  <m:t>𝑟</m:t>
                                </m:r>
                              </m:oMath>
                            </m:oMathPara>
                          </a14:m>
                          <a:endParaRPr lang="en-US" sz="2000" dirty="0"/>
                        </a:p>
                      </a:txBody>
                      <a:tcPr/>
                    </a:tc>
                    <a:tc>
                      <a:txBody>
                        <a:bodyPr/>
                        <a:lstStyle/>
                        <a:p>
                          <a:endParaRPr lang="en-US" dirty="0"/>
                        </a:p>
                      </a:txBody>
                      <a:tcPr/>
                    </a:tc>
                    <a:extLst>
                      <a:ext uri="{0D108BD9-81ED-4DB2-BD59-A6C34878D82A}">
                        <a16:rowId xmlns:a16="http://schemas.microsoft.com/office/drawing/2014/main" val="622065094"/>
                      </a:ext>
                    </a:extLst>
                  </a:tr>
                  <a:tr h="370840">
                    <a:tc>
                      <a:txBody>
                        <a:bodyPr/>
                        <a:lstStyle/>
                        <a:p>
                          <a:pPr algn="l"/>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m:t>
                                </m:r>
                                <m:r>
                                  <a:rPr lang="pt-BR" sz="2000" i="1" dirty="0" smtClean="0">
                                    <a:latin typeface="Cambria Math" panose="02040503050406030204" pitchFamily="18" charset="0"/>
                                  </a:rPr>
                                  <m:t>𝑝</m:t>
                                </m:r>
                                <m:r>
                                  <a:rPr lang="pt-BR" sz="2000" i="1" dirty="0" smtClean="0">
                                    <a:latin typeface="Cambria Math" panose="02040503050406030204" pitchFamily="18" charset="0"/>
                                  </a:rPr>
                                  <m:t> →¬</m:t>
                                </m:r>
                                <m:r>
                                  <a:rPr lang="pt-BR" sz="2000" i="1" dirty="0" smtClean="0">
                                    <a:latin typeface="Cambria Math" panose="02040503050406030204" pitchFamily="18" charset="0"/>
                                  </a:rPr>
                                  <m:t>𝑟</m:t>
                                </m:r>
                                <m:r>
                                  <a:rPr lang="pt-BR" sz="2000" i="1" dirty="0" smtClean="0">
                                    <a:latin typeface="Cambria Math" panose="02040503050406030204" pitchFamily="18" charset="0"/>
                                  </a:rPr>
                                  <m:t>) ∨ (</m:t>
                                </m:r>
                                <m:r>
                                  <a:rPr lang="pt-BR" sz="2000" i="1" dirty="0" smtClean="0">
                                    <a:latin typeface="Cambria Math" panose="02040503050406030204" pitchFamily="18" charset="0"/>
                                  </a:rPr>
                                  <m:t>𝑞</m:t>
                                </m:r>
                                <m:r>
                                  <a:rPr lang="pt-BR" sz="2000" i="1" dirty="0" smtClean="0">
                                    <a:latin typeface="Cambria Math" panose="02040503050406030204" pitchFamily="18" charset="0"/>
                                  </a:rPr>
                                  <m:t> →¬</m:t>
                                </m:r>
                                <m:r>
                                  <a:rPr lang="pt-BR" sz="2000" i="1" dirty="0" smtClean="0">
                                    <a:latin typeface="Cambria Math" panose="02040503050406030204" pitchFamily="18" charset="0"/>
                                  </a:rPr>
                                  <m:t>𝑟</m:t>
                                </m:r>
                                <m:r>
                                  <a:rPr lang="pt-BR" sz="2000" i="1" dirty="0" smtClean="0">
                                    <a:latin typeface="Cambria Math" panose="02040503050406030204" pitchFamily="18" charset="0"/>
                                  </a:rPr>
                                  <m:t>)</m:t>
                                </m:r>
                              </m:oMath>
                            </m:oMathPara>
                          </a14:m>
                          <a:endParaRPr lang="en-US" sz="2000" dirty="0"/>
                        </a:p>
                      </a:txBody>
                      <a:tcPr/>
                    </a:tc>
                    <a:tc>
                      <a:txBody>
                        <a:bodyPr/>
                        <a:lstStyle/>
                        <a:p>
                          <a:endParaRPr lang="en-US" dirty="0"/>
                        </a:p>
                      </a:txBody>
                      <a:tcPr/>
                    </a:tc>
                    <a:extLst>
                      <a:ext uri="{0D108BD9-81ED-4DB2-BD59-A6C34878D82A}">
                        <a16:rowId xmlns:a16="http://schemas.microsoft.com/office/drawing/2014/main" val="56260162"/>
                      </a:ext>
                    </a:extLst>
                  </a:tr>
                  <a:tr h="370840">
                    <a:tc>
                      <a:txBody>
                        <a:bodyPr/>
                        <a:lstStyle/>
                        <a:p>
                          <a:pPr algn="l"/>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m:t>
                                </m:r>
                                <m:r>
                                  <a:rPr lang="pt-BR" sz="2000" i="1" dirty="0" smtClean="0">
                                    <a:latin typeface="Cambria Math" panose="02040503050406030204" pitchFamily="18" charset="0"/>
                                  </a:rPr>
                                  <m:t>𝑝</m:t>
                                </m:r>
                                <m:r>
                                  <a:rPr lang="pt-BR" sz="2000" i="1" dirty="0" smtClean="0">
                                    <a:latin typeface="Cambria Math" panose="02040503050406030204" pitchFamily="18" charset="0"/>
                                  </a:rPr>
                                  <m:t> ∧ </m:t>
                                </m:r>
                                <m:r>
                                  <a:rPr lang="pt-BR" sz="2000" i="1" dirty="0" smtClean="0">
                                    <a:latin typeface="Cambria Math" panose="02040503050406030204" pitchFamily="18" charset="0"/>
                                  </a:rPr>
                                  <m:t>𝑞</m:t>
                                </m:r>
                                <m:r>
                                  <a:rPr lang="pt-BR" sz="2000" i="1" dirty="0" smtClean="0">
                                    <a:latin typeface="Cambria Math" panose="02040503050406030204" pitchFamily="18" charset="0"/>
                                  </a:rPr>
                                  <m:t>) ∨ (¬</m:t>
                                </m:r>
                                <m:r>
                                  <a:rPr lang="pt-BR" sz="2000" i="1" dirty="0" smtClean="0">
                                    <a:latin typeface="Cambria Math" panose="02040503050406030204" pitchFamily="18" charset="0"/>
                                  </a:rPr>
                                  <m:t>𝑞</m:t>
                                </m:r>
                                <m:r>
                                  <a:rPr lang="pt-BR" sz="2000" i="1" dirty="0" smtClean="0">
                                    <a:latin typeface="Cambria Math" panose="02040503050406030204" pitchFamily="18" charset="0"/>
                                  </a:rPr>
                                  <m:t> ∧ </m:t>
                                </m:r>
                                <m:r>
                                  <a:rPr lang="pt-BR" sz="2000" i="1" dirty="0" smtClean="0">
                                    <a:latin typeface="Cambria Math" panose="02040503050406030204" pitchFamily="18" charset="0"/>
                                  </a:rPr>
                                  <m:t>𝑟</m:t>
                                </m:r>
                                <m:r>
                                  <a:rPr lang="pt-BR" sz="2000" i="1" dirty="0" smtClean="0">
                                    <a:latin typeface="Cambria Math" panose="02040503050406030204" pitchFamily="18" charset="0"/>
                                  </a:rPr>
                                  <m:t>)</m:t>
                                </m:r>
                              </m:oMath>
                            </m:oMathPara>
                          </a14:m>
                          <a:endParaRPr lang="en-US" sz="2000" dirty="0"/>
                        </a:p>
                      </a:txBody>
                      <a:tcPr/>
                    </a:tc>
                    <a:tc>
                      <a:txBody>
                        <a:bodyPr/>
                        <a:lstStyle/>
                        <a:p>
                          <a:endParaRPr lang="en-US" dirty="0"/>
                        </a:p>
                      </a:txBody>
                      <a:tcPr/>
                    </a:tc>
                    <a:extLst>
                      <a:ext uri="{0D108BD9-81ED-4DB2-BD59-A6C34878D82A}">
                        <a16:rowId xmlns:a16="http://schemas.microsoft.com/office/drawing/2014/main" val="2247693613"/>
                      </a:ext>
                    </a:extLst>
                  </a:tr>
                </a:tbl>
              </a:graphicData>
            </a:graphic>
          </p:graphicFrame>
        </mc:Choice>
        <mc:Fallback xmlns="">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extLst>
                  <p:ext uri="{D42A27DB-BD31-4B8C-83A1-F6EECF244321}">
                    <p14:modId xmlns:p14="http://schemas.microsoft.com/office/powerpoint/2010/main" val="474004788"/>
                  </p:ext>
                </p:extLst>
              </p:nvPr>
            </p:nvGraphicFramePr>
            <p:xfrm>
              <a:off x="1052659" y="3429000"/>
              <a:ext cx="10086680" cy="2748280"/>
            </p:xfrm>
            <a:graphic>
              <a:graphicData uri="http://schemas.openxmlformats.org/drawingml/2006/table">
                <a:tbl>
                  <a:tblPr firstRow="1" bandRow="1">
                    <a:tableStyleId>{073A0DAA-6AF3-43AB-8588-CEC1D06C72B9}</a:tableStyleId>
                  </a:tblPr>
                  <a:tblGrid>
                    <a:gridCol w="2774623">
                      <a:extLst>
                        <a:ext uri="{9D8B030D-6E8A-4147-A177-3AD203B41FA5}">
                          <a16:colId xmlns:a16="http://schemas.microsoft.com/office/drawing/2014/main" val="3318531893"/>
                        </a:ext>
                      </a:extLst>
                    </a:gridCol>
                    <a:gridCol w="7312057">
                      <a:extLst>
                        <a:ext uri="{9D8B030D-6E8A-4147-A177-3AD203B41FA5}">
                          <a16:colId xmlns:a16="http://schemas.microsoft.com/office/drawing/2014/main" val="4135834310"/>
                        </a:ext>
                      </a:extLst>
                    </a:gridCol>
                  </a:tblGrid>
                  <a:tr h="370840">
                    <a:tc>
                      <a:txBody>
                        <a:bodyPr/>
                        <a:lstStyle/>
                        <a:p>
                          <a:r>
                            <a:rPr lang="en-US" dirty="0"/>
                            <a:t>Sentence</a:t>
                          </a:r>
                        </a:p>
                      </a:txBody>
                      <a:tcPr/>
                    </a:tc>
                    <a:tc>
                      <a:txBody>
                        <a:bodyPr/>
                        <a:lstStyle/>
                        <a:p>
                          <a:endParaRPr lang="en-US"/>
                        </a:p>
                      </a:txBody>
                      <a:tcPr/>
                    </a:tc>
                    <a:extLst>
                      <a:ext uri="{0D108BD9-81ED-4DB2-BD59-A6C34878D82A}">
                        <a16:rowId xmlns:a16="http://schemas.microsoft.com/office/drawing/2014/main" val="2162416930"/>
                      </a:ext>
                    </a:extLst>
                  </a:tr>
                  <a:tr h="396240">
                    <a:tc>
                      <a:txBody>
                        <a:bodyPr/>
                        <a:lstStyle/>
                        <a:p>
                          <a:endParaRPr lang="en-US"/>
                        </a:p>
                      </a:txBody>
                      <a:tcPr>
                        <a:blipFill>
                          <a:blip r:embed="rId3"/>
                          <a:stretch>
                            <a:fillRect l="-219" t="-101538" r="-264035" b="-516923"/>
                          </a:stretch>
                        </a:blipFill>
                      </a:tcPr>
                    </a:tc>
                    <a:tc>
                      <a:txBody>
                        <a:bodyPr/>
                        <a:lstStyle/>
                        <a:p>
                          <a:endParaRPr lang="en-US" dirty="0"/>
                        </a:p>
                      </a:txBody>
                      <a:tcPr/>
                    </a:tc>
                    <a:extLst>
                      <a:ext uri="{0D108BD9-81ED-4DB2-BD59-A6C34878D82A}">
                        <a16:rowId xmlns:a16="http://schemas.microsoft.com/office/drawing/2014/main" val="565511033"/>
                      </a:ext>
                    </a:extLst>
                  </a:tr>
                  <a:tr h="396240">
                    <a:tc>
                      <a:txBody>
                        <a:bodyPr/>
                        <a:lstStyle/>
                        <a:p>
                          <a:endParaRPr lang="en-US"/>
                        </a:p>
                      </a:txBody>
                      <a:tcPr>
                        <a:blipFill>
                          <a:blip r:embed="rId3"/>
                          <a:stretch>
                            <a:fillRect l="-219" t="-201538" r="-264035" b="-416923"/>
                          </a:stretch>
                        </a:blipFill>
                      </a:tcPr>
                    </a:tc>
                    <a:tc>
                      <a:txBody>
                        <a:bodyPr/>
                        <a:lstStyle/>
                        <a:p>
                          <a:endParaRPr lang="en-US" dirty="0"/>
                        </a:p>
                      </a:txBody>
                      <a:tcPr/>
                    </a:tc>
                    <a:extLst>
                      <a:ext uri="{0D108BD9-81ED-4DB2-BD59-A6C34878D82A}">
                        <a16:rowId xmlns:a16="http://schemas.microsoft.com/office/drawing/2014/main" val="2937389555"/>
                      </a:ext>
                    </a:extLst>
                  </a:tr>
                  <a:tr h="396240">
                    <a:tc>
                      <a:txBody>
                        <a:bodyPr/>
                        <a:lstStyle/>
                        <a:p>
                          <a:endParaRPr lang="en-US"/>
                        </a:p>
                      </a:txBody>
                      <a:tcPr>
                        <a:blipFill>
                          <a:blip r:embed="rId3"/>
                          <a:stretch>
                            <a:fillRect l="-219" t="-301538" r="-264035" b="-316923"/>
                          </a:stretch>
                        </a:blipFill>
                      </a:tcPr>
                    </a:tc>
                    <a:tc>
                      <a:txBody>
                        <a:bodyPr/>
                        <a:lstStyle/>
                        <a:p>
                          <a:endParaRPr lang="en-US" dirty="0"/>
                        </a:p>
                      </a:txBody>
                      <a:tcPr/>
                    </a:tc>
                    <a:extLst>
                      <a:ext uri="{0D108BD9-81ED-4DB2-BD59-A6C34878D82A}">
                        <a16:rowId xmlns:a16="http://schemas.microsoft.com/office/drawing/2014/main" val="335115483"/>
                      </a:ext>
                    </a:extLst>
                  </a:tr>
                  <a:tr h="396240">
                    <a:tc>
                      <a:txBody>
                        <a:bodyPr/>
                        <a:lstStyle/>
                        <a:p>
                          <a:endParaRPr lang="en-US"/>
                        </a:p>
                      </a:txBody>
                      <a:tcPr>
                        <a:blipFill>
                          <a:blip r:embed="rId3"/>
                          <a:stretch>
                            <a:fillRect l="-219" t="-395455" r="-264035" b="-212121"/>
                          </a:stretch>
                        </a:blipFill>
                      </a:tcPr>
                    </a:tc>
                    <a:tc>
                      <a:txBody>
                        <a:bodyPr/>
                        <a:lstStyle/>
                        <a:p>
                          <a:endParaRPr lang="en-US" dirty="0"/>
                        </a:p>
                      </a:txBody>
                      <a:tcPr/>
                    </a:tc>
                    <a:extLst>
                      <a:ext uri="{0D108BD9-81ED-4DB2-BD59-A6C34878D82A}">
                        <a16:rowId xmlns:a16="http://schemas.microsoft.com/office/drawing/2014/main" val="622065094"/>
                      </a:ext>
                    </a:extLst>
                  </a:tr>
                  <a:tr h="396240">
                    <a:tc>
                      <a:txBody>
                        <a:bodyPr/>
                        <a:lstStyle/>
                        <a:p>
                          <a:endParaRPr lang="en-US"/>
                        </a:p>
                      </a:txBody>
                      <a:tcPr>
                        <a:blipFill>
                          <a:blip r:embed="rId3"/>
                          <a:stretch>
                            <a:fillRect l="-219" t="-503077" r="-264035" b="-115385"/>
                          </a:stretch>
                        </a:blipFill>
                      </a:tcPr>
                    </a:tc>
                    <a:tc>
                      <a:txBody>
                        <a:bodyPr/>
                        <a:lstStyle/>
                        <a:p>
                          <a:endParaRPr lang="en-US" dirty="0"/>
                        </a:p>
                      </a:txBody>
                      <a:tcPr/>
                    </a:tc>
                    <a:extLst>
                      <a:ext uri="{0D108BD9-81ED-4DB2-BD59-A6C34878D82A}">
                        <a16:rowId xmlns:a16="http://schemas.microsoft.com/office/drawing/2014/main" val="56260162"/>
                      </a:ext>
                    </a:extLst>
                  </a:tr>
                  <a:tr h="396240">
                    <a:tc>
                      <a:txBody>
                        <a:bodyPr/>
                        <a:lstStyle/>
                        <a:p>
                          <a:endParaRPr lang="en-US"/>
                        </a:p>
                      </a:txBody>
                      <a:tcPr>
                        <a:blipFill>
                          <a:blip r:embed="rId3"/>
                          <a:stretch>
                            <a:fillRect l="-219" t="-603077" r="-264035" b="-15385"/>
                          </a:stretch>
                        </a:blipFill>
                      </a:tcPr>
                    </a:tc>
                    <a:tc>
                      <a:txBody>
                        <a:bodyPr/>
                        <a:lstStyle/>
                        <a:p>
                          <a:endParaRPr lang="en-US" dirty="0"/>
                        </a:p>
                      </a:txBody>
                      <a:tcPr/>
                    </a:tc>
                    <a:extLst>
                      <a:ext uri="{0D108BD9-81ED-4DB2-BD59-A6C34878D82A}">
                        <a16:rowId xmlns:a16="http://schemas.microsoft.com/office/drawing/2014/main" val="2247693613"/>
                      </a:ext>
                    </a:extLst>
                  </a:tr>
                </a:tbl>
              </a:graphicData>
            </a:graphic>
          </p:graphicFrame>
        </mc:Fallback>
      </mc:AlternateContent>
    </p:spTree>
    <p:extLst>
      <p:ext uri="{BB962C8B-B14F-4D97-AF65-F5344CB8AC3E}">
        <p14:creationId xmlns:p14="http://schemas.microsoft.com/office/powerpoint/2010/main" val="342805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FE51-CA8E-4E66-BFD4-A14677A1390E}"/>
              </a:ext>
            </a:extLst>
          </p:cNvPr>
          <p:cNvSpPr>
            <a:spLocks noGrp="1"/>
          </p:cNvSpPr>
          <p:nvPr>
            <p:ph type="title"/>
          </p:nvPr>
        </p:nvSpPr>
        <p:spPr/>
        <p:txBody>
          <a:bodyPr/>
          <a:lstStyle/>
          <a:p>
            <a:r>
              <a:rPr lang="en-US" dirty="0"/>
              <a:t>Content</a:t>
            </a:r>
          </a:p>
        </p:txBody>
      </p:sp>
      <p:graphicFrame>
        <p:nvGraphicFramePr>
          <p:cNvPr id="4" name="Table 4">
            <a:extLst>
              <a:ext uri="{FF2B5EF4-FFF2-40B4-BE49-F238E27FC236}">
                <a16:creationId xmlns:a16="http://schemas.microsoft.com/office/drawing/2014/main" id="{5AF4FEE0-42A2-4744-8DC0-C24F6755A665}"/>
              </a:ext>
            </a:extLst>
          </p:cNvPr>
          <p:cNvGraphicFramePr>
            <a:graphicFrameLocks noGrp="1"/>
          </p:cNvGraphicFramePr>
          <p:nvPr>
            <p:ph idx="1"/>
            <p:extLst>
              <p:ext uri="{D42A27DB-BD31-4B8C-83A1-F6EECF244321}">
                <p14:modId xmlns:p14="http://schemas.microsoft.com/office/powerpoint/2010/main" val="2983787667"/>
              </p:ext>
            </p:extLst>
          </p:nvPr>
        </p:nvGraphicFramePr>
        <p:xfrm>
          <a:off x="947606" y="1967224"/>
          <a:ext cx="10296787" cy="4114800"/>
        </p:xfrm>
        <a:graphic>
          <a:graphicData uri="http://schemas.openxmlformats.org/drawingml/2006/table">
            <a:tbl>
              <a:tblPr firstRow="1" bandRow="1">
                <a:tableStyleId>{073A0DAA-6AF3-43AB-8588-CEC1D06C72B9}</a:tableStyleId>
              </a:tblPr>
              <a:tblGrid>
                <a:gridCol w="10296787">
                  <a:extLst>
                    <a:ext uri="{9D8B030D-6E8A-4147-A177-3AD203B41FA5}">
                      <a16:colId xmlns:a16="http://schemas.microsoft.com/office/drawing/2014/main" val="444414036"/>
                    </a:ext>
                  </a:extLst>
                </a:gridCol>
              </a:tblGrid>
              <a:tr h="370840">
                <a:tc>
                  <a:txBody>
                    <a:bodyPr/>
                    <a:lstStyle/>
                    <a:p>
                      <a:r>
                        <a:rPr lang="en-GB" sz="2400" dirty="0"/>
                        <a:t>The Foundations: Logic and Proofs</a:t>
                      </a:r>
                      <a:endParaRPr lang="en-US" sz="2400" dirty="0"/>
                    </a:p>
                  </a:txBody>
                  <a:tcPr/>
                </a:tc>
                <a:extLst>
                  <a:ext uri="{0D108BD9-81ED-4DB2-BD59-A6C34878D82A}">
                    <a16:rowId xmlns:a16="http://schemas.microsoft.com/office/drawing/2014/main" val="3008657146"/>
                  </a:ext>
                </a:extLst>
              </a:tr>
              <a:tr h="370840">
                <a:tc>
                  <a:txBody>
                    <a:bodyPr/>
                    <a:lstStyle/>
                    <a:p>
                      <a:r>
                        <a:rPr lang="en-US" sz="2400" b="0" i="0" u="none" strike="noStrike" kern="1200" baseline="0" dirty="0">
                          <a:solidFill>
                            <a:schemeClr val="dk1"/>
                          </a:solidFill>
                          <a:latin typeface="+mn-lt"/>
                          <a:ea typeface="+mn-ea"/>
                          <a:cs typeface="+mn-cs"/>
                        </a:rPr>
                        <a:t>Propositional Logic</a:t>
                      </a:r>
                      <a:endParaRPr lang="en-US" sz="2400" dirty="0"/>
                    </a:p>
                  </a:txBody>
                  <a:tcPr/>
                </a:tc>
                <a:extLst>
                  <a:ext uri="{0D108BD9-81ED-4DB2-BD59-A6C34878D82A}">
                    <a16:rowId xmlns:a16="http://schemas.microsoft.com/office/drawing/2014/main" val="1918272601"/>
                  </a:ext>
                </a:extLst>
              </a:tr>
              <a:tr h="370840">
                <a:tc>
                  <a:txBody>
                    <a:bodyPr/>
                    <a:lstStyle/>
                    <a:p>
                      <a:r>
                        <a:rPr lang="en-US" sz="2400" b="0" i="0" u="none" strike="noStrike" kern="1200" baseline="0" dirty="0">
                          <a:solidFill>
                            <a:schemeClr val="dk1"/>
                          </a:solidFill>
                          <a:latin typeface="+mn-lt"/>
                          <a:ea typeface="+mn-ea"/>
                          <a:cs typeface="+mn-cs"/>
                        </a:rPr>
                        <a:t>Applications of Propositional Logic</a:t>
                      </a:r>
                      <a:endParaRPr lang="en-US" sz="2400" dirty="0"/>
                    </a:p>
                  </a:txBody>
                  <a:tcPr/>
                </a:tc>
                <a:extLst>
                  <a:ext uri="{0D108BD9-81ED-4DB2-BD59-A6C34878D82A}">
                    <a16:rowId xmlns:a16="http://schemas.microsoft.com/office/drawing/2014/main" val="1716767253"/>
                  </a:ext>
                </a:extLst>
              </a:tr>
              <a:tr h="370840">
                <a:tc>
                  <a:txBody>
                    <a:bodyPr/>
                    <a:lstStyle/>
                    <a:p>
                      <a:r>
                        <a:rPr lang="en-US" sz="2400" b="0" i="0" u="none" strike="noStrike" kern="1200" baseline="0" dirty="0">
                          <a:solidFill>
                            <a:schemeClr val="dk1"/>
                          </a:solidFill>
                          <a:latin typeface="+mn-lt"/>
                          <a:ea typeface="+mn-ea"/>
                          <a:cs typeface="+mn-cs"/>
                        </a:rPr>
                        <a:t>Propositional Equivalences</a:t>
                      </a:r>
                      <a:endParaRPr lang="en-US" sz="2400" dirty="0"/>
                    </a:p>
                  </a:txBody>
                  <a:tcPr/>
                </a:tc>
                <a:extLst>
                  <a:ext uri="{0D108BD9-81ED-4DB2-BD59-A6C34878D82A}">
                    <a16:rowId xmlns:a16="http://schemas.microsoft.com/office/drawing/2014/main" val="3020664379"/>
                  </a:ext>
                </a:extLst>
              </a:tr>
              <a:tr h="370840">
                <a:tc>
                  <a:txBody>
                    <a:bodyPr/>
                    <a:lstStyle/>
                    <a:p>
                      <a:r>
                        <a:rPr lang="en-US" sz="2400" b="0" i="0" u="none" strike="noStrike" kern="1200" baseline="0" dirty="0">
                          <a:solidFill>
                            <a:schemeClr val="dk1"/>
                          </a:solidFill>
                          <a:latin typeface="+mn-lt"/>
                          <a:ea typeface="+mn-ea"/>
                          <a:cs typeface="+mn-cs"/>
                        </a:rPr>
                        <a:t>Predicates and Quantifiers</a:t>
                      </a:r>
                      <a:endParaRPr lang="en-US" sz="2400" dirty="0"/>
                    </a:p>
                  </a:txBody>
                  <a:tcPr/>
                </a:tc>
                <a:extLst>
                  <a:ext uri="{0D108BD9-81ED-4DB2-BD59-A6C34878D82A}">
                    <a16:rowId xmlns:a16="http://schemas.microsoft.com/office/drawing/2014/main" val="3737165195"/>
                  </a:ext>
                </a:extLst>
              </a:tr>
              <a:tr h="370840">
                <a:tc>
                  <a:txBody>
                    <a:bodyPr/>
                    <a:lstStyle/>
                    <a:p>
                      <a:r>
                        <a:rPr lang="en-US" sz="2400" b="0" i="0" u="none" strike="noStrike" kern="1200" baseline="0" dirty="0">
                          <a:solidFill>
                            <a:schemeClr val="dk1"/>
                          </a:solidFill>
                          <a:latin typeface="+mn-lt"/>
                          <a:ea typeface="+mn-ea"/>
                          <a:cs typeface="+mn-cs"/>
                        </a:rPr>
                        <a:t>Nested Quantifiers</a:t>
                      </a:r>
                      <a:endParaRPr lang="en-US" sz="2400" dirty="0"/>
                    </a:p>
                  </a:txBody>
                  <a:tcPr/>
                </a:tc>
                <a:extLst>
                  <a:ext uri="{0D108BD9-81ED-4DB2-BD59-A6C34878D82A}">
                    <a16:rowId xmlns:a16="http://schemas.microsoft.com/office/drawing/2014/main" val="913818427"/>
                  </a:ext>
                </a:extLst>
              </a:tr>
              <a:tr h="370840">
                <a:tc>
                  <a:txBody>
                    <a:bodyPr/>
                    <a:lstStyle/>
                    <a:p>
                      <a:r>
                        <a:rPr lang="en-US" sz="2400" b="0" i="0" u="none" strike="noStrike" kern="1200" baseline="0" dirty="0">
                          <a:solidFill>
                            <a:schemeClr val="dk1"/>
                          </a:solidFill>
                          <a:latin typeface="+mn-lt"/>
                          <a:ea typeface="+mn-ea"/>
                          <a:cs typeface="+mn-cs"/>
                        </a:rPr>
                        <a:t>Rules of Inference</a:t>
                      </a:r>
                      <a:endParaRPr lang="en-US" sz="2400" dirty="0"/>
                    </a:p>
                  </a:txBody>
                  <a:tcPr/>
                </a:tc>
                <a:extLst>
                  <a:ext uri="{0D108BD9-81ED-4DB2-BD59-A6C34878D82A}">
                    <a16:rowId xmlns:a16="http://schemas.microsoft.com/office/drawing/2014/main" val="2162801899"/>
                  </a:ext>
                </a:extLst>
              </a:tr>
              <a:tr h="370840">
                <a:tc>
                  <a:txBody>
                    <a:bodyPr/>
                    <a:lstStyle/>
                    <a:p>
                      <a:r>
                        <a:rPr lang="en-US" sz="2400" b="0" i="0" u="none" strike="noStrike" kern="1200" baseline="0" dirty="0">
                          <a:solidFill>
                            <a:schemeClr val="dk1"/>
                          </a:solidFill>
                          <a:latin typeface="+mn-lt"/>
                          <a:ea typeface="+mn-ea"/>
                          <a:cs typeface="+mn-cs"/>
                        </a:rPr>
                        <a:t>Introduction to Proofs</a:t>
                      </a:r>
                      <a:endParaRPr lang="en-US" sz="2400" dirty="0"/>
                    </a:p>
                  </a:txBody>
                  <a:tcPr/>
                </a:tc>
                <a:extLst>
                  <a:ext uri="{0D108BD9-81ED-4DB2-BD59-A6C34878D82A}">
                    <a16:rowId xmlns:a16="http://schemas.microsoft.com/office/drawing/2014/main" val="1118263904"/>
                  </a:ext>
                </a:extLst>
              </a:tr>
              <a:tr h="370840">
                <a:tc>
                  <a:txBody>
                    <a:bodyPr/>
                    <a:lstStyle/>
                    <a:p>
                      <a:r>
                        <a:rPr lang="en-US" sz="2400" b="0" i="0" u="none" strike="noStrike" kern="1200" baseline="0" dirty="0">
                          <a:solidFill>
                            <a:schemeClr val="dk1"/>
                          </a:solidFill>
                          <a:latin typeface="+mn-lt"/>
                          <a:ea typeface="+mn-ea"/>
                          <a:cs typeface="+mn-cs"/>
                        </a:rPr>
                        <a:t>Proof Methods and Strategy</a:t>
                      </a:r>
                      <a:endParaRPr lang="en-US" sz="2400" dirty="0"/>
                    </a:p>
                  </a:txBody>
                  <a:tcPr/>
                </a:tc>
                <a:extLst>
                  <a:ext uri="{0D108BD9-81ED-4DB2-BD59-A6C34878D82A}">
                    <a16:rowId xmlns:a16="http://schemas.microsoft.com/office/drawing/2014/main" val="594839340"/>
                  </a:ext>
                </a:extLst>
              </a:tr>
            </a:tbl>
          </a:graphicData>
        </a:graphic>
      </p:graphicFrame>
      <p:sp>
        <p:nvSpPr>
          <p:cNvPr id="5" name="Arrow: Right 4">
            <a:extLst>
              <a:ext uri="{FF2B5EF4-FFF2-40B4-BE49-F238E27FC236}">
                <a16:creationId xmlns:a16="http://schemas.microsoft.com/office/drawing/2014/main" id="{27D8471D-19C1-43C9-8F84-57F61E7BC12A}"/>
              </a:ext>
            </a:extLst>
          </p:cNvPr>
          <p:cNvSpPr/>
          <p:nvPr/>
        </p:nvSpPr>
        <p:spPr>
          <a:xfrm>
            <a:off x="399641" y="2460395"/>
            <a:ext cx="438559" cy="4242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360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sz="2400" dirty="0"/>
                  <a:t>14. Let </a:t>
                </a:r>
                <a14:m>
                  <m:oMath xmlns:m="http://schemas.openxmlformats.org/officeDocument/2006/math">
                    <m:r>
                      <a:rPr lang="en-GB" sz="2400" i="1" dirty="0" smtClean="0">
                        <a:latin typeface="Cambria Math" panose="02040503050406030204" pitchFamily="18" charset="0"/>
                      </a:rPr>
                      <m:t>𝑝</m:t>
                    </m:r>
                    <m:r>
                      <a:rPr lang="en-GB" sz="2400" i="1" dirty="0" smtClean="0">
                        <a:latin typeface="Cambria Math" panose="02040503050406030204" pitchFamily="18" charset="0"/>
                      </a:rPr>
                      <m:t>, </m:t>
                    </m:r>
                    <m:r>
                      <a:rPr lang="en-GB" sz="2400" i="1" dirty="0" smtClean="0">
                        <a:latin typeface="Cambria Math" panose="02040503050406030204" pitchFamily="18" charset="0"/>
                      </a:rPr>
                      <m:t>𝑞</m:t>
                    </m:r>
                  </m:oMath>
                </a14:m>
                <a:r>
                  <a:rPr lang="en-GB" sz="2400" dirty="0"/>
                  <a:t>, and </a:t>
                </a:r>
                <a14:m>
                  <m:oMath xmlns:m="http://schemas.openxmlformats.org/officeDocument/2006/math">
                    <m:r>
                      <a:rPr lang="en-GB" sz="2400" i="1" dirty="0" smtClean="0">
                        <a:latin typeface="Cambria Math" panose="02040503050406030204" pitchFamily="18" charset="0"/>
                      </a:rPr>
                      <m:t>𝑟</m:t>
                    </m:r>
                  </m:oMath>
                </a14:m>
                <a:r>
                  <a:rPr lang="en-GB" sz="2400" dirty="0"/>
                  <a:t> be the propositions</a:t>
                </a:r>
              </a:p>
              <a:p>
                <a:pPr marL="0" indent="0">
                  <a:buNone/>
                </a:pPr>
                <a:r>
                  <a:rPr lang="en-GB" sz="2400" dirty="0"/>
                  <a:t>	</a:t>
                </a:r>
                <a14:m>
                  <m:oMath xmlns:m="http://schemas.openxmlformats.org/officeDocument/2006/math">
                    <m:r>
                      <a:rPr lang="en-GB" sz="2400" i="1" dirty="0" smtClean="0">
                        <a:latin typeface="Cambria Math" panose="02040503050406030204" pitchFamily="18" charset="0"/>
                      </a:rPr>
                      <m:t>𝑝</m:t>
                    </m:r>
                  </m:oMath>
                </a14:m>
                <a:r>
                  <a:rPr lang="en-GB" sz="2400" dirty="0"/>
                  <a:t> :You have the flu; </a:t>
                </a:r>
                <a14:m>
                  <m:oMath xmlns:m="http://schemas.openxmlformats.org/officeDocument/2006/math">
                    <m:r>
                      <a:rPr lang="en-GB" sz="2400" i="1" dirty="0" smtClean="0">
                        <a:latin typeface="Cambria Math" panose="02040503050406030204" pitchFamily="18" charset="0"/>
                      </a:rPr>
                      <m:t>𝑞</m:t>
                    </m:r>
                  </m:oMath>
                </a14:m>
                <a:r>
                  <a:rPr lang="en-GB" sz="2400" dirty="0"/>
                  <a:t> :You miss the final examination; </a:t>
                </a:r>
                <a14:m>
                  <m:oMath xmlns:m="http://schemas.openxmlformats.org/officeDocument/2006/math">
                    <m:r>
                      <a:rPr lang="en-GB" sz="2400" i="1" dirty="0" smtClean="0">
                        <a:latin typeface="Cambria Math" panose="02040503050406030204" pitchFamily="18" charset="0"/>
                      </a:rPr>
                      <m:t>𝑟</m:t>
                    </m:r>
                  </m:oMath>
                </a14:m>
                <a:r>
                  <a:rPr lang="en-GB" sz="2400" dirty="0"/>
                  <a:t> :You pass the course.</a:t>
                </a:r>
              </a:p>
              <a:p>
                <a:pPr marL="0" indent="0">
                  <a:buNone/>
                </a:pPr>
                <a:r>
                  <a:rPr lang="en-GB" sz="2400" dirty="0"/>
                  <a:t>Express each of these propositions as an English sentence.</a:t>
                </a:r>
                <a:r>
                  <a:rPr lang="pt-BR" sz="2400" dirty="0"/>
                  <a:t> </a:t>
                </a:r>
                <a:endParaRPr lang="en-GB" sz="2400" dirty="0"/>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848" t="-19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extLst>
                  <p:ext uri="{D42A27DB-BD31-4B8C-83A1-F6EECF244321}">
                    <p14:modId xmlns:p14="http://schemas.microsoft.com/office/powerpoint/2010/main" val="3995271284"/>
                  </p:ext>
                </p:extLst>
              </p:nvPr>
            </p:nvGraphicFramePr>
            <p:xfrm>
              <a:off x="1052659" y="3228560"/>
              <a:ext cx="10086680" cy="3510280"/>
            </p:xfrm>
            <a:graphic>
              <a:graphicData uri="http://schemas.openxmlformats.org/drawingml/2006/table">
                <a:tbl>
                  <a:tblPr firstRow="1" bandRow="1">
                    <a:tableStyleId>{073A0DAA-6AF3-43AB-8588-CEC1D06C72B9}</a:tableStyleId>
                  </a:tblPr>
                  <a:tblGrid>
                    <a:gridCol w="2774623">
                      <a:extLst>
                        <a:ext uri="{9D8B030D-6E8A-4147-A177-3AD203B41FA5}">
                          <a16:colId xmlns:a16="http://schemas.microsoft.com/office/drawing/2014/main" val="3318531893"/>
                        </a:ext>
                      </a:extLst>
                    </a:gridCol>
                    <a:gridCol w="7312057">
                      <a:extLst>
                        <a:ext uri="{9D8B030D-6E8A-4147-A177-3AD203B41FA5}">
                          <a16:colId xmlns:a16="http://schemas.microsoft.com/office/drawing/2014/main" val="4135834310"/>
                        </a:ext>
                      </a:extLst>
                    </a:gridCol>
                  </a:tblGrid>
                  <a:tr h="370840">
                    <a:tc>
                      <a:txBody>
                        <a:bodyPr/>
                        <a:lstStyle/>
                        <a:p>
                          <a:r>
                            <a:rPr lang="en-US" dirty="0"/>
                            <a:t>Sentence</a:t>
                          </a:r>
                        </a:p>
                      </a:txBody>
                      <a:tcPr/>
                    </a:tc>
                    <a:tc>
                      <a:txBody>
                        <a:bodyPr/>
                        <a:lstStyle/>
                        <a:p>
                          <a:r>
                            <a:rPr lang="en-US" dirty="0"/>
                            <a:t>Answer</a:t>
                          </a:r>
                        </a:p>
                      </a:txBody>
                      <a:tcPr/>
                    </a:tc>
                    <a:extLst>
                      <a:ext uri="{0D108BD9-81ED-4DB2-BD59-A6C34878D82A}">
                        <a16:rowId xmlns:a16="http://schemas.microsoft.com/office/drawing/2014/main" val="2162416930"/>
                      </a:ext>
                    </a:extLst>
                  </a:tr>
                  <a:tr h="370840">
                    <a:tc>
                      <a:txBody>
                        <a:bodyPr/>
                        <a:lstStyle/>
                        <a:p>
                          <a:pPr algn="l"/>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𝑝</m:t>
                                </m:r>
                                <m:r>
                                  <a:rPr lang="pt-BR" sz="2000" i="1" dirty="0" smtClean="0">
                                    <a:latin typeface="Cambria Math" panose="02040503050406030204" pitchFamily="18" charset="0"/>
                                  </a:rPr>
                                  <m:t> → </m:t>
                                </m:r>
                                <m:r>
                                  <a:rPr lang="pt-BR" sz="2000" i="1" dirty="0" smtClean="0">
                                    <a:latin typeface="Cambria Math" panose="02040503050406030204" pitchFamily="18" charset="0"/>
                                  </a:rPr>
                                  <m:t>𝑞</m:t>
                                </m:r>
                                <m:r>
                                  <a:rPr lang="pt-BR" sz="2000" i="1" dirty="0" smtClean="0">
                                    <a:latin typeface="Cambria Math" panose="02040503050406030204" pitchFamily="18" charset="0"/>
                                  </a:rPr>
                                  <m:t> </m:t>
                                </m:r>
                              </m:oMath>
                            </m:oMathPara>
                          </a14:m>
                          <a:endParaRPr lang="en-US" sz="2000" dirty="0"/>
                        </a:p>
                      </a:txBody>
                      <a:tcPr/>
                    </a:tc>
                    <a:tc>
                      <a:txBody>
                        <a:bodyPr/>
                        <a:lstStyle/>
                        <a:p>
                          <a:r>
                            <a:rPr lang="en-GB" sz="1800" b="0" i="0" u="none" strike="noStrike" kern="1200" baseline="0" dirty="0">
                              <a:solidFill>
                                <a:schemeClr val="dk1"/>
                              </a:solidFill>
                              <a:latin typeface="+mn-lt"/>
                              <a:ea typeface="+mn-ea"/>
                              <a:cs typeface="+mn-cs"/>
                            </a:rPr>
                            <a:t>If you have the flu, then you miss the final exam.</a:t>
                          </a:r>
                          <a:endParaRPr lang="en-US" dirty="0"/>
                        </a:p>
                      </a:txBody>
                      <a:tcPr/>
                    </a:tc>
                    <a:extLst>
                      <a:ext uri="{0D108BD9-81ED-4DB2-BD59-A6C34878D82A}">
                        <a16:rowId xmlns:a16="http://schemas.microsoft.com/office/drawing/2014/main" val="565511033"/>
                      </a:ext>
                    </a:extLst>
                  </a:tr>
                  <a:tr h="370840">
                    <a:tc>
                      <a:txBody>
                        <a:bodyPr/>
                        <a:lstStyle/>
                        <a:p>
                          <a:pPr algn="l"/>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m:t>
                                </m:r>
                                <m:r>
                                  <a:rPr lang="pt-BR" sz="2000" i="1" dirty="0" smtClean="0">
                                    <a:latin typeface="Cambria Math" panose="02040503050406030204" pitchFamily="18" charset="0"/>
                                  </a:rPr>
                                  <m:t>𝑞</m:t>
                                </m:r>
                                <m:r>
                                  <a:rPr lang="pt-BR" sz="2000" i="1" dirty="0" smtClean="0">
                                    <a:latin typeface="Cambria Math" panose="02040503050406030204" pitchFamily="18" charset="0"/>
                                  </a:rPr>
                                  <m:t> </m:t>
                                </m:r>
                                <m:r>
                                  <a:rPr lang="pt-BR" sz="2000" i="1" dirty="0" smtClean="0">
                                    <a:latin typeface="Cambria Math" panose="02040503050406030204" pitchFamily="18" charset="0"/>
                                  </a:rPr>
                                  <m:t>↔</m:t>
                                </m:r>
                                <m:r>
                                  <a:rPr lang="pt-BR" sz="2000" i="1" dirty="0" smtClean="0">
                                    <a:latin typeface="Cambria Math" panose="02040503050406030204" pitchFamily="18" charset="0"/>
                                  </a:rPr>
                                  <m:t> </m:t>
                                </m:r>
                                <m:r>
                                  <a:rPr lang="pt-BR" sz="2000" i="1" dirty="0" smtClean="0">
                                    <a:latin typeface="Cambria Math" panose="02040503050406030204" pitchFamily="18" charset="0"/>
                                  </a:rPr>
                                  <m:t>𝑟</m:t>
                                </m:r>
                              </m:oMath>
                            </m:oMathPara>
                          </a14:m>
                          <a:endParaRPr lang="en-US" sz="2000" dirty="0"/>
                        </a:p>
                      </a:txBody>
                      <a:tcPr/>
                    </a:tc>
                    <a:tc>
                      <a:txBody>
                        <a:bodyPr/>
                        <a:lstStyle/>
                        <a:p>
                          <a:r>
                            <a:rPr lang="en-GB" sz="1800" b="0" i="0" u="none" strike="noStrike" kern="1200" baseline="0" dirty="0">
                              <a:solidFill>
                                <a:schemeClr val="dk1"/>
                              </a:solidFill>
                              <a:latin typeface="+mn-lt"/>
                              <a:ea typeface="+mn-ea"/>
                              <a:cs typeface="+mn-cs"/>
                            </a:rPr>
                            <a:t>You do not miss the final exam if and only if you pass the course.</a:t>
                          </a:r>
                          <a:endParaRPr lang="en-US" dirty="0"/>
                        </a:p>
                      </a:txBody>
                      <a:tcPr/>
                    </a:tc>
                    <a:extLst>
                      <a:ext uri="{0D108BD9-81ED-4DB2-BD59-A6C34878D82A}">
                        <a16:rowId xmlns:a16="http://schemas.microsoft.com/office/drawing/2014/main" val="293738955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000" i="1" dirty="0" smtClean="0">
                                    <a:latin typeface="Cambria Math" panose="02040503050406030204" pitchFamily="18" charset="0"/>
                                  </a:rPr>
                                  <m:t>𝑞</m:t>
                                </m:r>
                                <m:r>
                                  <a:rPr lang="en-GB" sz="2000" i="1" dirty="0" smtClean="0">
                                    <a:latin typeface="Cambria Math" panose="02040503050406030204" pitchFamily="18" charset="0"/>
                                  </a:rPr>
                                  <m:t> →¬</m:t>
                                </m:r>
                                <m:r>
                                  <a:rPr lang="en-GB" sz="2000" i="1" dirty="0" smtClean="0">
                                    <a:latin typeface="Cambria Math" panose="02040503050406030204" pitchFamily="18" charset="0"/>
                                  </a:rPr>
                                  <m:t>𝑟</m:t>
                                </m:r>
                              </m:oMath>
                            </m:oMathPara>
                          </a14:m>
                          <a:endParaRPr lang="en-GB" sz="2000" dirty="0"/>
                        </a:p>
                      </a:txBody>
                      <a:tcPr/>
                    </a:tc>
                    <a:tc>
                      <a:txBody>
                        <a:bodyPr/>
                        <a:lstStyle/>
                        <a:p>
                          <a:r>
                            <a:rPr lang="en-GB" sz="1800" b="0" i="0" u="none" strike="noStrike" kern="1200" baseline="0" dirty="0">
                              <a:solidFill>
                                <a:schemeClr val="dk1"/>
                              </a:solidFill>
                              <a:latin typeface="+mn-lt"/>
                              <a:ea typeface="+mn-ea"/>
                              <a:cs typeface="+mn-cs"/>
                            </a:rPr>
                            <a:t>If you miss the final exam, then you do not pass the course.</a:t>
                          </a:r>
                          <a:endParaRPr lang="en-US" dirty="0"/>
                        </a:p>
                      </a:txBody>
                      <a:tcPr/>
                    </a:tc>
                    <a:extLst>
                      <a:ext uri="{0D108BD9-81ED-4DB2-BD59-A6C34878D82A}">
                        <a16:rowId xmlns:a16="http://schemas.microsoft.com/office/drawing/2014/main" val="335115483"/>
                      </a:ext>
                    </a:extLst>
                  </a:tr>
                  <a:tr h="370840">
                    <a:tc>
                      <a:txBody>
                        <a:bodyPr/>
                        <a:lstStyle/>
                        <a:p>
                          <a:pPr algn="l"/>
                          <a14:m>
                            <m:oMathPara xmlns:m="http://schemas.openxmlformats.org/officeDocument/2006/math">
                              <m:oMathParaPr>
                                <m:jc m:val="centerGroup"/>
                              </m:oMathParaPr>
                              <m:oMath xmlns:m="http://schemas.openxmlformats.org/officeDocument/2006/math">
                                <m:r>
                                  <a:rPr lang="en-GB" sz="2000" i="1" dirty="0" smtClean="0">
                                    <a:latin typeface="Cambria Math" panose="02040503050406030204" pitchFamily="18" charset="0"/>
                                  </a:rPr>
                                  <m:t>𝑝</m:t>
                                </m:r>
                                <m:r>
                                  <a:rPr lang="en-GB" sz="2000" i="1" dirty="0" smtClean="0">
                                    <a:latin typeface="Cambria Math" panose="02040503050406030204" pitchFamily="18" charset="0"/>
                                  </a:rPr>
                                  <m:t> ∨ </m:t>
                                </m:r>
                                <m:r>
                                  <a:rPr lang="en-GB" sz="2000" i="1" dirty="0" smtClean="0">
                                    <a:latin typeface="Cambria Math" panose="02040503050406030204" pitchFamily="18" charset="0"/>
                                  </a:rPr>
                                  <m:t>𝑞</m:t>
                                </m:r>
                                <m:r>
                                  <a:rPr lang="en-GB" sz="2000" i="1" dirty="0" smtClean="0">
                                    <a:latin typeface="Cambria Math" panose="02040503050406030204" pitchFamily="18" charset="0"/>
                                  </a:rPr>
                                  <m:t> ∨ </m:t>
                                </m:r>
                                <m:r>
                                  <a:rPr lang="en-GB" sz="2000" i="1" dirty="0" smtClean="0">
                                    <a:latin typeface="Cambria Math" panose="02040503050406030204" pitchFamily="18" charset="0"/>
                                  </a:rPr>
                                  <m:t>𝑟</m:t>
                                </m:r>
                              </m:oMath>
                            </m:oMathPara>
                          </a14:m>
                          <a:endParaRPr lang="en-US" sz="2000" dirty="0"/>
                        </a:p>
                      </a:txBody>
                      <a:tcPr/>
                    </a:tc>
                    <a:tc>
                      <a:txBody>
                        <a:bodyPr/>
                        <a:lstStyle/>
                        <a:p>
                          <a:r>
                            <a:rPr lang="en-GB" sz="1800" b="0" i="0" u="none" strike="noStrike" kern="1200" baseline="0" dirty="0">
                              <a:solidFill>
                                <a:schemeClr val="dk1"/>
                              </a:solidFill>
                              <a:latin typeface="+mn-lt"/>
                              <a:ea typeface="+mn-ea"/>
                              <a:cs typeface="+mn-cs"/>
                            </a:rPr>
                            <a:t>You have the flu, or miss the final exam, or pass the course.</a:t>
                          </a:r>
                          <a:endParaRPr lang="en-US" dirty="0"/>
                        </a:p>
                      </a:txBody>
                      <a:tcPr/>
                    </a:tc>
                    <a:extLst>
                      <a:ext uri="{0D108BD9-81ED-4DB2-BD59-A6C34878D82A}">
                        <a16:rowId xmlns:a16="http://schemas.microsoft.com/office/drawing/2014/main" val="622065094"/>
                      </a:ext>
                    </a:extLst>
                  </a:tr>
                  <a:tr h="370840">
                    <a:tc>
                      <a:txBody>
                        <a:bodyPr/>
                        <a:lstStyle/>
                        <a:p>
                          <a:pPr algn="l"/>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m:t>
                                </m:r>
                                <m:r>
                                  <a:rPr lang="pt-BR" sz="2000" i="1" dirty="0" smtClean="0">
                                    <a:latin typeface="Cambria Math" panose="02040503050406030204" pitchFamily="18" charset="0"/>
                                  </a:rPr>
                                  <m:t>𝑝</m:t>
                                </m:r>
                                <m:r>
                                  <a:rPr lang="pt-BR" sz="2000" i="1" dirty="0" smtClean="0">
                                    <a:latin typeface="Cambria Math" panose="02040503050406030204" pitchFamily="18" charset="0"/>
                                  </a:rPr>
                                  <m:t> →¬</m:t>
                                </m:r>
                                <m:r>
                                  <a:rPr lang="pt-BR" sz="2000" i="1" dirty="0" smtClean="0">
                                    <a:latin typeface="Cambria Math" panose="02040503050406030204" pitchFamily="18" charset="0"/>
                                  </a:rPr>
                                  <m:t>𝑟</m:t>
                                </m:r>
                                <m:r>
                                  <a:rPr lang="pt-BR" sz="2000" i="1" dirty="0" smtClean="0">
                                    <a:latin typeface="Cambria Math" panose="02040503050406030204" pitchFamily="18" charset="0"/>
                                  </a:rPr>
                                  <m:t>) ∨ (</m:t>
                                </m:r>
                                <m:r>
                                  <a:rPr lang="pt-BR" sz="2000" i="1" dirty="0" smtClean="0">
                                    <a:latin typeface="Cambria Math" panose="02040503050406030204" pitchFamily="18" charset="0"/>
                                  </a:rPr>
                                  <m:t>𝑞</m:t>
                                </m:r>
                                <m:r>
                                  <a:rPr lang="pt-BR" sz="2000" i="1" dirty="0" smtClean="0">
                                    <a:latin typeface="Cambria Math" panose="02040503050406030204" pitchFamily="18" charset="0"/>
                                  </a:rPr>
                                  <m:t> →¬</m:t>
                                </m:r>
                                <m:r>
                                  <a:rPr lang="pt-BR" sz="2000" i="1" dirty="0" smtClean="0">
                                    <a:latin typeface="Cambria Math" panose="02040503050406030204" pitchFamily="18" charset="0"/>
                                  </a:rPr>
                                  <m:t>𝑟</m:t>
                                </m:r>
                                <m:r>
                                  <a:rPr lang="pt-BR" sz="2000" i="1" dirty="0" smtClean="0">
                                    <a:latin typeface="Cambria Math" panose="02040503050406030204" pitchFamily="18" charset="0"/>
                                  </a:rPr>
                                  <m:t>)</m:t>
                                </m:r>
                              </m:oMath>
                            </m:oMathPara>
                          </a14:m>
                          <a:endParaRPr lang="en-US" sz="2000" dirty="0"/>
                        </a:p>
                      </a:txBody>
                      <a:tcPr/>
                    </a:tc>
                    <a:tc>
                      <a:txBody>
                        <a:bodyPr/>
                        <a:lstStyle/>
                        <a:p>
                          <a:r>
                            <a:rPr lang="en-GB" sz="1800" b="0" i="0" u="none" strike="noStrike" kern="1200" baseline="0" dirty="0">
                              <a:solidFill>
                                <a:schemeClr val="dk1"/>
                              </a:solidFill>
                              <a:latin typeface="+mn-lt"/>
                              <a:ea typeface="+mn-ea"/>
                              <a:cs typeface="+mn-cs"/>
                            </a:rPr>
                            <a:t>It is either the case that if you have the flu then you do not pass the course or the case that if you miss the final exam then you do not pass the course </a:t>
                          </a:r>
                          <a:r>
                            <a:rPr lang="en-US" sz="1800" b="0" i="0" u="none" strike="noStrike" kern="1200" baseline="0" dirty="0">
                              <a:solidFill>
                                <a:schemeClr val="dk1"/>
                              </a:solidFill>
                              <a:latin typeface="+mn-lt"/>
                              <a:ea typeface="+mn-ea"/>
                              <a:cs typeface="+mn-cs"/>
                            </a:rPr>
                            <a:t>(or both)</a:t>
                          </a:r>
                          <a:endParaRPr lang="en-US" dirty="0"/>
                        </a:p>
                      </a:txBody>
                      <a:tcPr/>
                    </a:tc>
                    <a:extLst>
                      <a:ext uri="{0D108BD9-81ED-4DB2-BD59-A6C34878D82A}">
                        <a16:rowId xmlns:a16="http://schemas.microsoft.com/office/drawing/2014/main" val="56260162"/>
                      </a:ext>
                    </a:extLst>
                  </a:tr>
                  <a:tr h="370840">
                    <a:tc>
                      <a:txBody>
                        <a:bodyPr/>
                        <a:lstStyle/>
                        <a:p>
                          <a:pPr algn="l"/>
                          <a14:m>
                            <m:oMathPara xmlns:m="http://schemas.openxmlformats.org/officeDocument/2006/math">
                              <m:oMathParaPr>
                                <m:jc m:val="centerGroup"/>
                              </m:oMathParaPr>
                              <m:oMath xmlns:m="http://schemas.openxmlformats.org/officeDocument/2006/math">
                                <m:r>
                                  <a:rPr lang="pt-BR" sz="2000" i="1" dirty="0" smtClean="0">
                                    <a:latin typeface="Cambria Math" panose="02040503050406030204" pitchFamily="18" charset="0"/>
                                  </a:rPr>
                                  <m:t>(</m:t>
                                </m:r>
                                <m:r>
                                  <a:rPr lang="pt-BR" sz="2000" i="1" dirty="0" smtClean="0">
                                    <a:latin typeface="Cambria Math" panose="02040503050406030204" pitchFamily="18" charset="0"/>
                                  </a:rPr>
                                  <m:t>𝑝</m:t>
                                </m:r>
                                <m:r>
                                  <a:rPr lang="pt-BR" sz="2000" i="1" dirty="0" smtClean="0">
                                    <a:latin typeface="Cambria Math" panose="02040503050406030204" pitchFamily="18" charset="0"/>
                                  </a:rPr>
                                  <m:t> ∧ </m:t>
                                </m:r>
                                <m:r>
                                  <a:rPr lang="pt-BR" sz="2000" i="1" dirty="0" smtClean="0">
                                    <a:latin typeface="Cambria Math" panose="02040503050406030204" pitchFamily="18" charset="0"/>
                                  </a:rPr>
                                  <m:t>𝑞</m:t>
                                </m:r>
                                <m:r>
                                  <a:rPr lang="pt-BR" sz="2000" i="1" dirty="0" smtClean="0">
                                    <a:latin typeface="Cambria Math" panose="02040503050406030204" pitchFamily="18" charset="0"/>
                                  </a:rPr>
                                  <m:t>) ∨ (¬</m:t>
                                </m:r>
                                <m:r>
                                  <a:rPr lang="pt-BR" sz="2000" i="1" dirty="0" smtClean="0">
                                    <a:latin typeface="Cambria Math" panose="02040503050406030204" pitchFamily="18" charset="0"/>
                                  </a:rPr>
                                  <m:t>𝑞</m:t>
                                </m:r>
                                <m:r>
                                  <a:rPr lang="pt-BR" sz="2000" i="1" dirty="0" smtClean="0">
                                    <a:latin typeface="Cambria Math" panose="02040503050406030204" pitchFamily="18" charset="0"/>
                                  </a:rPr>
                                  <m:t> ∧ </m:t>
                                </m:r>
                                <m:r>
                                  <a:rPr lang="pt-BR" sz="2000" i="1" dirty="0" smtClean="0">
                                    <a:latin typeface="Cambria Math" panose="02040503050406030204" pitchFamily="18" charset="0"/>
                                  </a:rPr>
                                  <m:t>𝑟</m:t>
                                </m:r>
                                <m:r>
                                  <a:rPr lang="pt-BR" sz="2000" i="1" dirty="0" smtClean="0">
                                    <a:latin typeface="Cambria Math" panose="02040503050406030204" pitchFamily="18" charset="0"/>
                                  </a:rPr>
                                  <m:t>)</m:t>
                                </m:r>
                              </m:oMath>
                            </m:oMathPara>
                          </a14:m>
                          <a:endParaRPr lang="en-US" sz="2000" dirty="0"/>
                        </a:p>
                      </a:txBody>
                      <a:tcPr/>
                    </a:tc>
                    <a:tc>
                      <a:txBody>
                        <a:bodyPr/>
                        <a:lstStyle/>
                        <a:p>
                          <a:r>
                            <a:rPr lang="en-GB" sz="1800" b="0" i="0" u="none" strike="noStrike" kern="1200" baseline="0" dirty="0">
                              <a:solidFill>
                                <a:schemeClr val="dk1"/>
                              </a:solidFill>
                              <a:latin typeface="+mn-lt"/>
                              <a:ea typeface="+mn-ea"/>
                              <a:cs typeface="+mn-cs"/>
                            </a:rPr>
                            <a:t>Either you have the flu and miss the final exam, or you do not miss the final exam and do pass the course. (or both)</a:t>
                          </a:r>
                          <a:endParaRPr lang="en-US" dirty="0"/>
                        </a:p>
                      </a:txBody>
                      <a:tcPr/>
                    </a:tc>
                    <a:extLst>
                      <a:ext uri="{0D108BD9-81ED-4DB2-BD59-A6C34878D82A}">
                        <a16:rowId xmlns:a16="http://schemas.microsoft.com/office/drawing/2014/main" val="2247693613"/>
                      </a:ext>
                    </a:extLst>
                  </a:tr>
                </a:tbl>
              </a:graphicData>
            </a:graphic>
          </p:graphicFrame>
        </mc:Choice>
        <mc:Fallback xmlns="">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extLst>
                  <p:ext uri="{D42A27DB-BD31-4B8C-83A1-F6EECF244321}">
                    <p14:modId xmlns:p14="http://schemas.microsoft.com/office/powerpoint/2010/main" val="3995271284"/>
                  </p:ext>
                </p:extLst>
              </p:nvPr>
            </p:nvGraphicFramePr>
            <p:xfrm>
              <a:off x="1052659" y="3228560"/>
              <a:ext cx="10086680" cy="3510280"/>
            </p:xfrm>
            <a:graphic>
              <a:graphicData uri="http://schemas.openxmlformats.org/drawingml/2006/table">
                <a:tbl>
                  <a:tblPr firstRow="1" bandRow="1">
                    <a:tableStyleId>{073A0DAA-6AF3-43AB-8588-CEC1D06C72B9}</a:tableStyleId>
                  </a:tblPr>
                  <a:tblGrid>
                    <a:gridCol w="2774623">
                      <a:extLst>
                        <a:ext uri="{9D8B030D-6E8A-4147-A177-3AD203B41FA5}">
                          <a16:colId xmlns:a16="http://schemas.microsoft.com/office/drawing/2014/main" val="3318531893"/>
                        </a:ext>
                      </a:extLst>
                    </a:gridCol>
                    <a:gridCol w="7312057">
                      <a:extLst>
                        <a:ext uri="{9D8B030D-6E8A-4147-A177-3AD203B41FA5}">
                          <a16:colId xmlns:a16="http://schemas.microsoft.com/office/drawing/2014/main" val="4135834310"/>
                        </a:ext>
                      </a:extLst>
                    </a:gridCol>
                  </a:tblGrid>
                  <a:tr h="370840">
                    <a:tc>
                      <a:txBody>
                        <a:bodyPr/>
                        <a:lstStyle/>
                        <a:p>
                          <a:r>
                            <a:rPr lang="en-US" dirty="0"/>
                            <a:t>Sentence</a:t>
                          </a:r>
                        </a:p>
                      </a:txBody>
                      <a:tcPr/>
                    </a:tc>
                    <a:tc>
                      <a:txBody>
                        <a:bodyPr/>
                        <a:lstStyle/>
                        <a:p>
                          <a:r>
                            <a:rPr lang="en-US" dirty="0"/>
                            <a:t>Answer</a:t>
                          </a:r>
                        </a:p>
                      </a:txBody>
                      <a:tcPr/>
                    </a:tc>
                    <a:extLst>
                      <a:ext uri="{0D108BD9-81ED-4DB2-BD59-A6C34878D82A}">
                        <a16:rowId xmlns:a16="http://schemas.microsoft.com/office/drawing/2014/main" val="2162416930"/>
                      </a:ext>
                    </a:extLst>
                  </a:tr>
                  <a:tr h="396240">
                    <a:tc>
                      <a:txBody>
                        <a:bodyPr/>
                        <a:lstStyle/>
                        <a:p>
                          <a:endParaRPr lang="en-US"/>
                        </a:p>
                      </a:txBody>
                      <a:tcPr>
                        <a:blipFill>
                          <a:blip r:embed="rId3"/>
                          <a:stretch>
                            <a:fillRect l="-219" t="-101538" r="-264035" b="-716923"/>
                          </a:stretch>
                        </a:blipFill>
                      </a:tcPr>
                    </a:tc>
                    <a:tc>
                      <a:txBody>
                        <a:bodyPr/>
                        <a:lstStyle/>
                        <a:p>
                          <a:r>
                            <a:rPr lang="en-GB" sz="1800" b="0" i="0" u="none" strike="noStrike" kern="1200" baseline="0" dirty="0">
                              <a:solidFill>
                                <a:schemeClr val="dk1"/>
                              </a:solidFill>
                              <a:latin typeface="+mn-lt"/>
                              <a:ea typeface="+mn-ea"/>
                              <a:cs typeface="+mn-cs"/>
                            </a:rPr>
                            <a:t>If you have the flu, then you miss the final exam.</a:t>
                          </a:r>
                          <a:endParaRPr lang="en-US" dirty="0"/>
                        </a:p>
                      </a:txBody>
                      <a:tcPr/>
                    </a:tc>
                    <a:extLst>
                      <a:ext uri="{0D108BD9-81ED-4DB2-BD59-A6C34878D82A}">
                        <a16:rowId xmlns:a16="http://schemas.microsoft.com/office/drawing/2014/main" val="565511033"/>
                      </a:ext>
                    </a:extLst>
                  </a:tr>
                  <a:tr h="396240">
                    <a:tc>
                      <a:txBody>
                        <a:bodyPr/>
                        <a:lstStyle/>
                        <a:p>
                          <a:endParaRPr lang="en-US"/>
                        </a:p>
                      </a:txBody>
                      <a:tcPr>
                        <a:blipFill>
                          <a:blip r:embed="rId3"/>
                          <a:stretch>
                            <a:fillRect l="-219" t="-201538" r="-264035" b="-616923"/>
                          </a:stretch>
                        </a:blipFill>
                      </a:tcPr>
                    </a:tc>
                    <a:tc>
                      <a:txBody>
                        <a:bodyPr/>
                        <a:lstStyle/>
                        <a:p>
                          <a:r>
                            <a:rPr lang="en-GB" sz="1800" b="0" i="0" u="none" strike="noStrike" kern="1200" baseline="0" dirty="0">
                              <a:solidFill>
                                <a:schemeClr val="dk1"/>
                              </a:solidFill>
                              <a:latin typeface="+mn-lt"/>
                              <a:ea typeface="+mn-ea"/>
                              <a:cs typeface="+mn-cs"/>
                            </a:rPr>
                            <a:t>You do not miss the final exam if and only if you pass the course.</a:t>
                          </a:r>
                          <a:endParaRPr lang="en-US" dirty="0"/>
                        </a:p>
                      </a:txBody>
                      <a:tcPr/>
                    </a:tc>
                    <a:extLst>
                      <a:ext uri="{0D108BD9-81ED-4DB2-BD59-A6C34878D82A}">
                        <a16:rowId xmlns:a16="http://schemas.microsoft.com/office/drawing/2014/main" val="2937389555"/>
                      </a:ext>
                    </a:extLst>
                  </a:tr>
                  <a:tr h="396240">
                    <a:tc>
                      <a:txBody>
                        <a:bodyPr/>
                        <a:lstStyle/>
                        <a:p>
                          <a:endParaRPr lang="en-US"/>
                        </a:p>
                      </a:txBody>
                      <a:tcPr>
                        <a:blipFill>
                          <a:blip r:embed="rId3"/>
                          <a:stretch>
                            <a:fillRect l="-219" t="-301538" r="-264035" b="-516923"/>
                          </a:stretch>
                        </a:blipFill>
                      </a:tcPr>
                    </a:tc>
                    <a:tc>
                      <a:txBody>
                        <a:bodyPr/>
                        <a:lstStyle/>
                        <a:p>
                          <a:r>
                            <a:rPr lang="en-GB" sz="1800" b="0" i="0" u="none" strike="noStrike" kern="1200" baseline="0" dirty="0">
                              <a:solidFill>
                                <a:schemeClr val="dk1"/>
                              </a:solidFill>
                              <a:latin typeface="+mn-lt"/>
                              <a:ea typeface="+mn-ea"/>
                              <a:cs typeface="+mn-cs"/>
                            </a:rPr>
                            <a:t>If you miss the final exam, then you do not pass the course.</a:t>
                          </a:r>
                          <a:endParaRPr lang="en-US" dirty="0"/>
                        </a:p>
                      </a:txBody>
                      <a:tcPr/>
                    </a:tc>
                    <a:extLst>
                      <a:ext uri="{0D108BD9-81ED-4DB2-BD59-A6C34878D82A}">
                        <a16:rowId xmlns:a16="http://schemas.microsoft.com/office/drawing/2014/main" val="335115483"/>
                      </a:ext>
                    </a:extLst>
                  </a:tr>
                  <a:tr h="396240">
                    <a:tc>
                      <a:txBody>
                        <a:bodyPr/>
                        <a:lstStyle/>
                        <a:p>
                          <a:endParaRPr lang="en-US"/>
                        </a:p>
                      </a:txBody>
                      <a:tcPr>
                        <a:blipFill>
                          <a:blip r:embed="rId3"/>
                          <a:stretch>
                            <a:fillRect l="-219" t="-401538" r="-264035" b="-416923"/>
                          </a:stretch>
                        </a:blipFill>
                      </a:tcPr>
                    </a:tc>
                    <a:tc>
                      <a:txBody>
                        <a:bodyPr/>
                        <a:lstStyle/>
                        <a:p>
                          <a:r>
                            <a:rPr lang="en-GB" sz="1800" b="0" i="0" u="none" strike="noStrike" kern="1200" baseline="0" dirty="0">
                              <a:solidFill>
                                <a:schemeClr val="dk1"/>
                              </a:solidFill>
                              <a:latin typeface="+mn-lt"/>
                              <a:ea typeface="+mn-ea"/>
                              <a:cs typeface="+mn-cs"/>
                            </a:rPr>
                            <a:t>You have the flu, or miss the final exam, or pass the course.</a:t>
                          </a:r>
                          <a:endParaRPr lang="en-US" dirty="0"/>
                        </a:p>
                      </a:txBody>
                      <a:tcPr/>
                    </a:tc>
                    <a:extLst>
                      <a:ext uri="{0D108BD9-81ED-4DB2-BD59-A6C34878D82A}">
                        <a16:rowId xmlns:a16="http://schemas.microsoft.com/office/drawing/2014/main" val="622065094"/>
                      </a:ext>
                    </a:extLst>
                  </a:tr>
                  <a:tr h="914400">
                    <a:tc>
                      <a:txBody>
                        <a:bodyPr/>
                        <a:lstStyle/>
                        <a:p>
                          <a:endParaRPr lang="en-US"/>
                        </a:p>
                      </a:txBody>
                      <a:tcPr>
                        <a:blipFill>
                          <a:blip r:embed="rId3"/>
                          <a:stretch>
                            <a:fillRect l="-219" t="-215894" r="-264035" b="-79470"/>
                          </a:stretch>
                        </a:blipFill>
                      </a:tcPr>
                    </a:tc>
                    <a:tc>
                      <a:txBody>
                        <a:bodyPr/>
                        <a:lstStyle/>
                        <a:p>
                          <a:r>
                            <a:rPr lang="en-GB" sz="1800" b="0" i="0" u="none" strike="noStrike" kern="1200" baseline="0" dirty="0">
                              <a:solidFill>
                                <a:schemeClr val="dk1"/>
                              </a:solidFill>
                              <a:latin typeface="+mn-lt"/>
                              <a:ea typeface="+mn-ea"/>
                              <a:cs typeface="+mn-cs"/>
                            </a:rPr>
                            <a:t>It is either the case that if you have the flu then you do not pass the course or the case that if you miss the final exam then you do not pass the course </a:t>
                          </a:r>
                          <a:r>
                            <a:rPr lang="en-US" sz="1800" b="0" i="0" u="none" strike="noStrike" kern="1200" baseline="0" dirty="0">
                              <a:solidFill>
                                <a:schemeClr val="dk1"/>
                              </a:solidFill>
                              <a:latin typeface="+mn-lt"/>
                              <a:ea typeface="+mn-ea"/>
                              <a:cs typeface="+mn-cs"/>
                            </a:rPr>
                            <a:t>(or both)</a:t>
                          </a:r>
                          <a:endParaRPr lang="en-US" dirty="0"/>
                        </a:p>
                      </a:txBody>
                      <a:tcPr/>
                    </a:tc>
                    <a:extLst>
                      <a:ext uri="{0D108BD9-81ED-4DB2-BD59-A6C34878D82A}">
                        <a16:rowId xmlns:a16="http://schemas.microsoft.com/office/drawing/2014/main" val="56260162"/>
                      </a:ext>
                    </a:extLst>
                  </a:tr>
                  <a:tr h="640080">
                    <a:tc>
                      <a:txBody>
                        <a:bodyPr/>
                        <a:lstStyle/>
                        <a:p>
                          <a:endParaRPr lang="en-US"/>
                        </a:p>
                      </a:txBody>
                      <a:tcPr>
                        <a:blipFill>
                          <a:blip r:embed="rId3"/>
                          <a:stretch>
                            <a:fillRect l="-219" t="-454286" r="-264035" b="-14286"/>
                          </a:stretch>
                        </a:blipFill>
                      </a:tcPr>
                    </a:tc>
                    <a:tc>
                      <a:txBody>
                        <a:bodyPr/>
                        <a:lstStyle/>
                        <a:p>
                          <a:r>
                            <a:rPr lang="en-GB" sz="1800" b="0" i="0" u="none" strike="noStrike" kern="1200" baseline="0" dirty="0">
                              <a:solidFill>
                                <a:schemeClr val="dk1"/>
                              </a:solidFill>
                              <a:latin typeface="+mn-lt"/>
                              <a:ea typeface="+mn-ea"/>
                              <a:cs typeface="+mn-cs"/>
                            </a:rPr>
                            <a:t>Either you have the flu and miss the final exam, or you do not miss the final exam and do pass the course. (or both)</a:t>
                          </a:r>
                          <a:endParaRPr lang="en-US" dirty="0"/>
                        </a:p>
                      </a:txBody>
                      <a:tcPr/>
                    </a:tc>
                    <a:extLst>
                      <a:ext uri="{0D108BD9-81ED-4DB2-BD59-A6C34878D82A}">
                        <a16:rowId xmlns:a16="http://schemas.microsoft.com/office/drawing/2014/main" val="2247693613"/>
                      </a:ext>
                    </a:extLst>
                  </a:tr>
                </a:tbl>
              </a:graphicData>
            </a:graphic>
          </p:graphicFrame>
        </mc:Fallback>
      </mc:AlternateContent>
    </p:spTree>
    <p:extLst>
      <p:ext uri="{BB962C8B-B14F-4D97-AF65-F5344CB8AC3E}">
        <p14:creationId xmlns:p14="http://schemas.microsoft.com/office/powerpoint/2010/main" val="223869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18. Determine whether these biconditionals are true or false.</a:t>
            </a:r>
          </a:p>
        </p:txBody>
      </p:sp>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extLst>
              <p:ext uri="{D42A27DB-BD31-4B8C-83A1-F6EECF244321}">
                <p14:modId xmlns:p14="http://schemas.microsoft.com/office/powerpoint/2010/main" val="3821853363"/>
              </p:ext>
            </p:extLst>
          </p:nvPr>
        </p:nvGraphicFramePr>
        <p:xfrm>
          <a:off x="1052659" y="3228560"/>
          <a:ext cx="10086680" cy="1371600"/>
        </p:xfrm>
        <a:graphic>
          <a:graphicData uri="http://schemas.openxmlformats.org/drawingml/2006/table">
            <a:tbl>
              <a:tblPr firstRow="1" bandRow="1">
                <a:tableStyleId>{073A0DAA-6AF3-43AB-8588-CEC1D06C72B9}</a:tableStyleId>
              </a:tblPr>
              <a:tblGrid>
                <a:gridCol w="4999349">
                  <a:extLst>
                    <a:ext uri="{9D8B030D-6E8A-4147-A177-3AD203B41FA5}">
                      <a16:colId xmlns:a16="http://schemas.microsoft.com/office/drawing/2014/main" val="3318531893"/>
                    </a:ext>
                  </a:extLst>
                </a:gridCol>
                <a:gridCol w="5087331">
                  <a:extLst>
                    <a:ext uri="{9D8B030D-6E8A-4147-A177-3AD203B41FA5}">
                      <a16:colId xmlns:a16="http://schemas.microsoft.com/office/drawing/2014/main" val="4135834310"/>
                    </a:ext>
                  </a:extLst>
                </a:gridCol>
              </a:tblGrid>
              <a:tr h="370840">
                <a:tc>
                  <a:txBody>
                    <a:bodyPr/>
                    <a:lstStyle/>
                    <a:p>
                      <a:r>
                        <a:rPr lang="en-US" sz="2400" dirty="0"/>
                        <a:t>Sentence</a:t>
                      </a:r>
                    </a:p>
                  </a:txBody>
                  <a:tcPr/>
                </a:tc>
                <a:tc>
                  <a:txBody>
                    <a:bodyPr/>
                    <a:lstStyle/>
                    <a:p>
                      <a:endParaRPr lang="en-US" sz="2400" dirty="0"/>
                    </a:p>
                  </a:txBody>
                  <a:tcPr/>
                </a:tc>
                <a:extLst>
                  <a:ext uri="{0D108BD9-81ED-4DB2-BD59-A6C34878D82A}">
                    <a16:rowId xmlns:a16="http://schemas.microsoft.com/office/drawing/2014/main" val="2162416930"/>
                  </a:ext>
                </a:extLst>
              </a:tr>
              <a:tr h="370840">
                <a:tc>
                  <a:txBody>
                    <a:bodyPr/>
                    <a:lstStyle/>
                    <a:p>
                      <a:pPr algn="l"/>
                      <a:r>
                        <a:rPr lang="en-GB" sz="2400" b="0" i="0" u="none" strike="noStrike" kern="1200" baseline="0" dirty="0">
                          <a:solidFill>
                            <a:schemeClr val="dk1"/>
                          </a:solidFill>
                          <a:latin typeface="+mn-lt"/>
                          <a:ea typeface="+mn-ea"/>
                          <a:cs typeface="+mn-cs"/>
                        </a:rPr>
                        <a:t>1 + 1 = 3 if and only if monkeys can fly</a:t>
                      </a:r>
                      <a:endParaRPr lang="en-US" sz="2800" dirty="0"/>
                    </a:p>
                  </a:txBody>
                  <a:tcPr/>
                </a:tc>
                <a:tc>
                  <a:txBody>
                    <a:bodyPr/>
                    <a:lstStyle/>
                    <a:p>
                      <a:endParaRPr lang="en-US" sz="2400" dirty="0"/>
                    </a:p>
                  </a:txBody>
                  <a:tcPr/>
                </a:tc>
                <a:extLst>
                  <a:ext uri="{0D108BD9-81ED-4DB2-BD59-A6C34878D82A}">
                    <a16:rowId xmlns:a16="http://schemas.microsoft.com/office/drawing/2014/main" val="565511033"/>
                  </a:ext>
                </a:extLst>
              </a:tr>
              <a:tr h="370840">
                <a:tc>
                  <a:txBody>
                    <a:bodyPr/>
                    <a:lstStyle/>
                    <a:p>
                      <a:pPr algn="l"/>
                      <a:r>
                        <a:rPr lang="en-GB" sz="2400" b="0" i="0" u="none" strike="noStrike" kern="1200" baseline="0" dirty="0">
                          <a:solidFill>
                            <a:schemeClr val="dk1"/>
                          </a:solidFill>
                          <a:latin typeface="+mn-lt"/>
                          <a:ea typeface="+mn-ea"/>
                          <a:cs typeface="+mn-cs"/>
                        </a:rPr>
                        <a:t>0 </a:t>
                      </a:r>
                      <a:r>
                        <a:rPr lang="en-GB" sz="2400" b="0" i="1" u="none" strike="noStrike" kern="1200" baseline="0" dirty="0">
                          <a:solidFill>
                            <a:schemeClr val="dk1"/>
                          </a:solidFill>
                          <a:latin typeface="+mn-lt"/>
                          <a:ea typeface="+mn-ea"/>
                          <a:cs typeface="+mn-cs"/>
                        </a:rPr>
                        <a:t>&gt; </a:t>
                      </a:r>
                      <a:r>
                        <a:rPr lang="en-GB" sz="2400" b="0" i="0" u="none" strike="noStrike" kern="1200" baseline="0" dirty="0">
                          <a:solidFill>
                            <a:schemeClr val="dk1"/>
                          </a:solidFill>
                          <a:latin typeface="+mn-lt"/>
                          <a:ea typeface="+mn-ea"/>
                          <a:cs typeface="+mn-cs"/>
                        </a:rPr>
                        <a:t>1 if and only if 2 </a:t>
                      </a:r>
                      <a:r>
                        <a:rPr lang="en-GB" sz="2400" b="0" i="1" u="none" strike="noStrike" kern="1200" baseline="0" dirty="0">
                          <a:solidFill>
                            <a:schemeClr val="dk1"/>
                          </a:solidFill>
                          <a:latin typeface="+mn-lt"/>
                          <a:ea typeface="+mn-ea"/>
                          <a:cs typeface="+mn-cs"/>
                        </a:rPr>
                        <a:t>&gt; </a:t>
                      </a:r>
                      <a:r>
                        <a:rPr lang="en-GB" sz="2400" b="0" i="0" u="none" strike="noStrike" kern="1200" baseline="0" dirty="0">
                          <a:solidFill>
                            <a:schemeClr val="dk1"/>
                          </a:solidFill>
                          <a:latin typeface="+mn-lt"/>
                          <a:ea typeface="+mn-ea"/>
                          <a:cs typeface="+mn-cs"/>
                        </a:rPr>
                        <a:t>1.</a:t>
                      </a:r>
                      <a:endParaRPr lang="en-US" sz="2800" dirty="0"/>
                    </a:p>
                  </a:txBody>
                  <a:tcPr/>
                </a:tc>
                <a:tc>
                  <a:txBody>
                    <a:bodyPr/>
                    <a:lstStyle/>
                    <a:p>
                      <a:endParaRPr lang="en-US" sz="2400" dirty="0"/>
                    </a:p>
                  </a:txBody>
                  <a:tcPr/>
                </a:tc>
                <a:extLst>
                  <a:ext uri="{0D108BD9-81ED-4DB2-BD59-A6C34878D82A}">
                    <a16:rowId xmlns:a16="http://schemas.microsoft.com/office/drawing/2014/main" val="2937389555"/>
                  </a:ext>
                </a:extLst>
              </a:tr>
            </a:tbl>
          </a:graphicData>
        </a:graphic>
      </p:graphicFrame>
    </p:spTree>
    <p:extLst>
      <p:ext uri="{BB962C8B-B14F-4D97-AF65-F5344CB8AC3E}">
        <p14:creationId xmlns:p14="http://schemas.microsoft.com/office/powerpoint/2010/main" val="232294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18. Determine whether these biconditionals are true or false.</a:t>
            </a: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extLst>
                  <p:ext uri="{D42A27DB-BD31-4B8C-83A1-F6EECF244321}">
                    <p14:modId xmlns:p14="http://schemas.microsoft.com/office/powerpoint/2010/main" val="1823057852"/>
                  </p:ext>
                </p:extLst>
              </p:nvPr>
            </p:nvGraphicFramePr>
            <p:xfrm>
              <a:off x="1052659" y="3228560"/>
              <a:ext cx="10086680" cy="1371600"/>
            </p:xfrm>
            <a:graphic>
              <a:graphicData uri="http://schemas.openxmlformats.org/drawingml/2006/table">
                <a:tbl>
                  <a:tblPr firstRow="1" bandRow="1">
                    <a:tableStyleId>{073A0DAA-6AF3-43AB-8588-CEC1D06C72B9}</a:tableStyleId>
                  </a:tblPr>
                  <a:tblGrid>
                    <a:gridCol w="4999349">
                      <a:extLst>
                        <a:ext uri="{9D8B030D-6E8A-4147-A177-3AD203B41FA5}">
                          <a16:colId xmlns:a16="http://schemas.microsoft.com/office/drawing/2014/main" val="3318531893"/>
                        </a:ext>
                      </a:extLst>
                    </a:gridCol>
                    <a:gridCol w="5087331">
                      <a:extLst>
                        <a:ext uri="{9D8B030D-6E8A-4147-A177-3AD203B41FA5}">
                          <a16:colId xmlns:a16="http://schemas.microsoft.com/office/drawing/2014/main" val="4135834310"/>
                        </a:ext>
                      </a:extLst>
                    </a:gridCol>
                  </a:tblGrid>
                  <a:tr h="370840">
                    <a:tc>
                      <a:txBody>
                        <a:bodyPr/>
                        <a:lstStyle/>
                        <a:p>
                          <a:r>
                            <a:rPr lang="en-US" sz="2400" dirty="0"/>
                            <a:t>Sentence</a:t>
                          </a:r>
                        </a:p>
                      </a:txBody>
                      <a:tcPr/>
                    </a:tc>
                    <a:tc>
                      <a:txBody>
                        <a:bodyPr/>
                        <a:lstStyle/>
                        <a:p>
                          <a:r>
                            <a:rPr lang="en-US" sz="2400" dirty="0"/>
                            <a:t>Answer</a:t>
                          </a:r>
                        </a:p>
                      </a:txBody>
                      <a:tcPr/>
                    </a:tc>
                    <a:extLst>
                      <a:ext uri="{0D108BD9-81ED-4DB2-BD59-A6C34878D82A}">
                        <a16:rowId xmlns:a16="http://schemas.microsoft.com/office/drawing/2014/main" val="2162416930"/>
                      </a:ext>
                    </a:extLst>
                  </a:tr>
                  <a:tr h="370840">
                    <a:tc>
                      <a:txBody>
                        <a:bodyPr/>
                        <a:lstStyle/>
                        <a:p>
                          <a:pPr algn="l"/>
                          <a:r>
                            <a:rPr lang="en-GB" sz="2400" b="0" i="0" u="none" strike="noStrike" kern="1200" baseline="0" dirty="0">
                              <a:solidFill>
                                <a:schemeClr val="dk1"/>
                              </a:solidFill>
                              <a:latin typeface="+mn-lt"/>
                              <a:ea typeface="+mn-ea"/>
                              <a:cs typeface="+mn-cs"/>
                            </a:rPr>
                            <a:t>1 + 1 = 3 if and only if monkeys can fly</a:t>
                          </a:r>
                          <a:endParaRPr lang="en-US" sz="2800" dirty="0"/>
                        </a:p>
                      </a:txBody>
                      <a:tcPr/>
                    </a:tc>
                    <a:tc>
                      <a:txBody>
                        <a:bodyPr/>
                        <a:lstStyle/>
                        <a:p>
                          <a:r>
                            <a:rPr lang="en-GB" sz="2400" b="0" i="0" u="none" strike="noStrike" kern="1200" baseline="0" dirty="0">
                              <a:solidFill>
                                <a:srgbClr val="002060"/>
                              </a:solidFill>
                              <a:latin typeface="+mn-lt"/>
                              <a:ea typeface="+mn-ea"/>
                              <a:cs typeface="+mn-cs"/>
                            </a:rPr>
                            <a:t>This is </a:t>
                          </a:r>
                          <a14:m>
                            <m:oMath xmlns:m="http://schemas.openxmlformats.org/officeDocument/2006/math">
                              <m:r>
                                <a:rPr lang="en-GB" sz="2400" b="0" i="1" u="none" strike="noStrike" kern="1200" baseline="0" dirty="0" smtClean="0">
                                  <a:solidFill>
                                    <a:srgbClr val="002060"/>
                                  </a:solidFill>
                                  <a:latin typeface="Cambria Math" panose="02040503050406030204" pitchFamily="18" charset="0"/>
                                  <a:ea typeface="+mn-ea"/>
                                  <a:cs typeface="+mn-cs"/>
                                </a:rPr>
                                <m:t>𝐹</m:t>
                              </m:r>
                              <m:r>
                                <a:rPr lang="en-US" sz="2400" b="0" i="1" u="none" strike="noStrike" kern="1200" baseline="0" dirty="0" smtClean="0">
                                  <a:solidFill>
                                    <a:srgbClr val="002060"/>
                                  </a:solidFill>
                                  <a:latin typeface="Cambria Math" panose="02040503050406030204" pitchFamily="18" charset="0"/>
                                  <a:ea typeface="+mn-ea"/>
                                  <a:cs typeface="+mn-cs"/>
                                </a:rPr>
                                <m:t>↔</m:t>
                              </m:r>
                              <m:r>
                                <a:rPr lang="en-GB" sz="2400" b="0" i="1" u="none" strike="noStrike" kern="1200" baseline="0" dirty="0" smtClean="0">
                                  <a:solidFill>
                                    <a:srgbClr val="002060"/>
                                  </a:solidFill>
                                  <a:latin typeface="Cambria Math" panose="02040503050406030204" pitchFamily="18" charset="0"/>
                                  <a:ea typeface="+mn-ea"/>
                                  <a:cs typeface="+mn-cs"/>
                                </a:rPr>
                                <m:t>𝐹</m:t>
                              </m:r>
                            </m:oMath>
                          </a14:m>
                          <a:r>
                            <a:rPr lang="en-GB" sz="2400" b="0" i="0" u="none" strike="noStrike" kern="1200" baseline="0" dirty="0">
                              <a:solidFill>
                                <a:srgbClr val="002060"/>
                              </a:solidFill>
                              <a:latin typeface="+mn-lt"/>
                              <a:ea typeface="+mn-ea"/>
                              <a:cs typeface="+mn-cs"/>
                            </a:rPr>
                            <a:t>, which is true.</a:t>
                          </a:r>
                          <a:endParaRPr lang="en-US" sz="2400" dirty="0">
                            <a:solidFill>
                              <a:srgbClr val="002060"/>
                            </a:solidFill>
                          </a:endParaRPr>
                        </a:p>
                      </a:txBody>
                      <a:tcPr/>
                    </a:tc>
                    <a:extLst>
                      <a:ext uri="{0D108BD9-81ED-4DB2-BD59-A6C34878D82A}">
                        <a16:rowId xmlns:a16="http://schemas.microsoft.com/office/drawing/2014/main" val="565511033"/>
                      </a:ext>
                    </a:extLst>
                  </a:tr>
                  <a:tr h="370840">
                    <a:tc>
                      <a:txBody>
                        <a:bodyPr/>
                        <a:lstStyle/>
                        <a:p>
                          <a:pPr algn="l"/>
                          <a:r>
                            <a:rPr lang="en-GB" sz="2400" b="0" i="0" u="none" strike="noStrike" kern="1200" baseline="0" dirty="0">
                              <a:solidFill>
                                <a:schemeClr val="dk1"/>
                              </a:solidFill>
                              <a:latin typeface="+mn-lt"/>
                              <a:ea typeface="+mn-ea"/>
                              <a:cs typeface="+mn-cs"/>
                            </a:rPr>
                            <a:t>0 </a:t>
                          </a:r>
                          <a:r>
                            <a:rPr lang="en-GB" sz="2400" b="0" i="1" u="none" strike="noStrike" kern="1200" baseline="0" dirty="0">
                              <a:solidFill>
                                <a:schemeClr val="dk1"/>
                              </a:solidFill>
                              <a:latin typeface="+mn-lt"/>
                              <a:ea typeface="+mn-ea"/>
                              <a:cs typeface="+mn-cs"/>
                            </a:rPr>
                            <a:t>&gt; </a:t>
                          </a:r>
                          <a:r>
                            <a:rPr lang="en-GB" sz="2400" b="0" i="0" u="none" strike="noStrike" kern="1200" baseline="0" dirty="0">
                              <a:solidFill>
                                <a:schemeClr val="dk1"/>
                              </a:solidFill>
                              <a:latin typeface="+mn-lt"/>
                              <a:ea typeface="+mn-ea"/>
                              <a:cs typeface="+mn-cs"/>
                            </a:rPr>
                            <a:t>1 if and only if 2 </a:t>
                          </a:r>
                          <a:r>
                            <a:rPr lang="en-GB" sz="2400" b="0" i="1" u="none" strike="noStrike" kern="1200" baseline="0" dirty="0">
                              <a:solidFill>
                                <a:schemeClr val="dk1"/>
                              </a:solidFill>
                              <a:latin typeface="+mn-lt"/>
                              <a:ea typeface="+mn-ea"/>
                              <a:cs typeface="+mn-cs"/>
                            </a:rPr>
                            <a:t>&gt; </a:t>
                          </a:r>
                          <a:r>
                            <a:rPr lang="en-GB" sz="2400" b="0" i="0" u="none" strike="noStrike" kern="1200" baseline="0" dirty="0">
                              <a:solidFill>
                                <a:schemeClr val="dk1"/>
                              </a:solidFill>
                              <a:latin typeface="+mn-lt"/>
                              <a:ea typeface="+mn-ea"/>
                              <a:cs typeface="+mn-cs"/>
                            </a:rPr>
                            <a:t>1.</a:t>
                          </a:r>
                          <a:endParaRPr lang="en-US" sz="2800" dirty="0"/>
                        </a:p>
                      </a:txBody>
                      <a:tcPr/>
                    </a:tc>
                    <a:tc>
                      <a:txBody>
                        <a:bodyPr/>
                        <a:lstStyle/>
                        <a:p>
                          <a:r>
                            <a:rPr lang="en-GB" sz="2400" b="0" i="0" u="none" strike="noStrike" kern="1200" baseline="0" dirty="0">
                              <a:solidFill>
                                <a:srgbClr val="002060"/>
                              </a:solidFill>
                              <a:latin typeface="+mn-lt"/>
                              <a:ea typeface="+mn-ea"/>
                              <a:cs typeface="+mn-cs"/>
                            </a:rPr>
                            <a:t>This is </a:t>
                          </a:r>
                          <a14:m>
                            <m:oMath xmlns:m="http://schemas.openxmlformats.org/officeDocument/2006/math">
                              <m:r>
                                <a:rPr lang="en-GB" sz="2400" b="0" i="1" u="none" strike="noStrike" kern="1200" baseline="0" dirty="0" smtClean="0">
                                  <a:solidFill>
                                    <a:srgbClr val="002060"/>
                                  </a:solidFill>
                                  <a:latin typeface="Cambria Math" panose="02040503050406030204" pitchFamily="18" charset="0"/>
                                  <a:ea typeface="+mn-ea"/>
                                  <a:cs typeface="+mn-cs"/>
                                </a:rPr>
                                <m:t>𝐹</m:t>
                              </m:r>
                              <m:r>
                                <a:rPr lang="en-US" sz="2400" b="0" i="1" u="none" strike="noStrike" kern="1200" baseline="0" dirty="0" smtClean="0">
                                  <a:solidFill>
                                    <a:srgbClr val="002060"/>
                                  </a:solidFill>
                                  <a:latin typeface="Cambria Math" panose="02040503050406030204" pitchFamily="18" charset="0"/>
                                  <a:ea typeface="+mn-ea"/>
                                  <a:cs typeface="+mn-cs"/>
                                </a:rPr>
                                <m:t>↔</m:t>
                              </m:r>
                              <m:r>
                                <a:rPr lang="en-GB" sz="2400" b="0" i="1" u="none" strike="noStrike" kern="1200" baseline="0" dirty="0" smtClean="0">
                                  <a:solidFill>
                                    <a:srgbClr val="002060"/>
                                  </a:solidFill>
                                  <a:latin typeface="Cambria Math" panose="02040503050406030204" pitchFamily="18" charset="0"/>
                                  <a:ea typeface="+mn-ea"/>
                                  <a:cs typeface="+mn-cs"/>
                                </a:rPr>
                                <m:t>𝑇</m:t>
                              </m:r>
                            </m:oMath>
                          </a14:m>
                          <a:r>
                            <a:rPr lang="en-GB" sz="2400" b="0" i="0" u="none" strike="noStrike" kern="1200" baseline="0" dirty="0">
                              <a:solidFill>
                                <a:srgbClr val="002060"/>
                              </a:solidFill>
                              <a:latin typeface="+mn-lt"/>
                              <a:ea typeface="+mn-ea"/>
                              <a:cs typeface="+mn-cs"/>
                            </a:rPr>
                            <a:t>, which is false.</a:t>
                          </a:r>
                          <a:endParaRPr lang="en-US" sz="2400" dirty="0">
                            <a:solidFill>
                              <a:srgbClr val="002060"/>
                            </a:solidFill>
                          </a:endParaRPr>
                        </a:p>
                      </a:txBody>
                      <a:tcPr/>
                    </a:tc>
                    <a:extLst>
                      <a:ext uri="{0D108BD9-81ED-4DB2-BD59-A6C34878D82A}">
                        <a16:rowId xmlns:a16="http://schemas.microsoft.com/office/drawing/2014/main" val="2937389555"/>
                      </a:ext>
                    </a:extLst>
                  </a:tr>
                </a:tbl>
              </a:graphicData>
            </a:graphic>
          </p:graphicFrame>
        </mc:Choice>
        <mc:Fallback xmlns="">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extLst>
                  <p:ext uri="{D42A27DB-BD31-4B8C-83A1-F6EECF244321}">
                    <p14:modId xmlns:p14="http://schemas.microsoft.com/office/powerpoint/2010/main" val="1823057852"/>
                  </p:ext>
                </p:extLst>
              </p:nvPr>
            </p:nvGraphicFramePr>
            <p:xfrm>
              <a:off x="1052659" y="3228560"/>
              <a:ext cx="10086680" cy="1371600"/>
            </p:xfrm>
            <a:graphic>
              <a:graphicData uri="http://schemas.openxmlformats.org/drawingml/2006/table">
                <a:tbl>
                  <a:tblPr firstRow="1" bandRow="1">
                    <a:tableStyleId>{073A0DAA-6AF3-43AB-8588-CEC1D06C72B9}</a:tableStyleId>
                  </a:tblPr>
                  <a:tblGrid>
                    <a:gridCol w="4999349">
                      <a:extLst>
                        <a:ext uri="{9D8B030D-6E8A-4147-A177-3AD203B41FA5}">
                          <a16:colId xmlns:a16="http://schemas.microsoft.com/office/drawing/2014/main" val="3318531893"/>
                        </a:ext>
                      </a:extLst>
                    </a:gridCol>
                    <a:gridCol w="5087331">
                      <a:extLst>
                        <a:ext uri="{9D8B030D-6E8A-4147-A177-3AD203B41FA5}">
                          <a16:colId xmlns:a16="http://schemas.microsoft.com/office/drawing/2014/main" val="4135834310"/>
                        </a:ext>
                      </a:extLst>
                    </a:gridCol>
                  </a:tblGrid>
                  <a:tr h="457200">
                    <a:tc>
                      <a:txBody>
                        <a:bodyPr/>
                        <a:lstStyle/>
                        <a:p>
                          <a:r>
                            <a:rPr lang="en-US" sz="2400" dirty="0"/>
                            <a:t>Sentence</a:t>
                          </a:r>
                        </a:p>
                      </a:txBody>
                      <a:tcPr/>
                    </a:tc>
                    <a:tc>
                      <a:txBody>
                        <a:bodyPr/>
                        <a:lstStyle/>
                        <a:p>
                          <a:r>
                            <a:rPr lang="en-US" sz="2400" dirty="0"/>
                            <a:t>Answer</a:t>
                          </a:r>
                        </a:p>
                      </a:txBody>
                      <a:tcPr/>
                    </a:tc>
                    <a:extLst>
                      <a:ext uri="{0D108BD9-81ED-4DB2-BD59-A6C34878D82A}">
                        <a16:rowId xmlns:a16="http://schemas.microsoft.com/office/drawing/2014/main" val="2162416930"/>
                      </a:ext>
                    </a:extLst>
                  </a:tr>
                  <a:tr h="457200">
                    <a:tc>
                      <a:txBody>
                        <a:bodyPr/>
                        <a:lstStyle/>
                        <a:p>
                          <a:pPr algn="l"/>
                          <a:r>
                            <a:rPr lang="en-GB" sz="2400" b="0" i="0" u="none" strike="noStrike" kern="1200" baseline="0" dirty="0">
                              <a:solidFill>
                                <a:schemeClr val="dk1"/>
                              </a:solidFill>
                              <a:latin typeface="+mn-lt"/>
                              <a:ea typeface="+mn-ea"/>
                              <a:cs typeface="+mn-cs"/>
                            </a:rPr>
                            <a:t>1 + 1 = 3 if and only if monkeys can fly</a:t>
                          </a:r>
                          <a:endParaRPr lang="en-US" sz="2800" dirty="0"/>
                        </a:p>
                      </a:txBody>
                      <a:tcPr/>
                    </a:tc>
                    <a:tc>
                      <a:txBody>
                        <a:bodyPr/>
                        <a:lstStyle/>
                        <a:p>
                          <a:endParaRPr lang="en-US"/>
                        </a:p>
                      </a:txBody>
                      <a:tcPr>
                        <a:blipFill>
                          <a:blip r:embed="rId2"/>
                          <a:stretch>
                            <a:fillRect l="-98443" t="-107895" r="-479" b="-128947"/>
                          </a:stretch>
                        </a:blipFill>
                      </a:tcPr>
                    </a:tc>
                    <a:extLst>
                      <a:ext uri="{0D108BD9-81ED-4DB2-BD59-A6C34878D82A}">
                        <a16:rowId xmlns:a16="http://schemas.microsoft.com/office/drawing/2014/main" val="565511033"/>
                      </a:ext>
                    </a:extLst>
                  </a:tr>
                  <a:tr h="457200">
                    <a:tc>
                      <a:txBody>
                        <a:bodyPr/>
                        <a:lstStyle/>
                        <a:p>
                          <a:pPr algn="l"/>
                          <a:r>
                            <a:rPr lang="en-GB" sz="2400" b="0" i="0" u="none" strike="noStrike" kern="1200" baseline="0" dirty="0">
                              <a:solidFill>
                                <a:schemeClr val="dk1"/>
                              </a:solidFill>
                              <a:latin typeface="+mn-lt"/>
                              <a:ea typeface="+mn-ea"/>
                              <a:cs typeface="+mn-cs"/>
                            </a:rPr>
                            <a:t>0 </a:t>
                          </a:r>
                          <a:r>
                            <a:rPr lang="en-GB" sz="2400" b="0" i="1" u="none" strike="noStrike" kern="1200" baseline="0" dirty="0">
                              <a:solidFill>
                                <a:schemeClr val="dk1"/>
                              </a:solidFill>
                              <a:latin typeface="+mn-lt"/>
                              <a:ea typeface="+mn-ea"/>
                              <a:cs typeface="+mn-cs"/>
                            </a:rPr>
                            <a:t>&gt; </a:t>
                          </a:r>
                          <a:r>
                            <a:rPr lang="en-GB" sz="2400" b="0" i="0" u="none" strike="noStrike" kern="1200" baseline="0" dirty="0">
                              <a:solidFill>
                                <a:schemeClr val="dk1"/>
                              </a:solidFill>
                              <a:latin typeface="+mn-lt"/>
                              <a:ea typeface="+mn-ea"/>
                              <a:cs typeface="+mn-cs"/>
                            </a:rPr>
                            <a:t>1 if and only if 2 </a:t>
                          </a:r>
                          <a:r>
                            <a:rPr lang="en-GB" sz="2400" b="0" i="1" u="none" strike="noStrike" kern="1200" baseline="0" dirty="0">
                              <a:solidFill>
                                <a:schemeClr val="dk1"/>
                              </a:solidFill>
                              <a:latin typeface="+mn-lt"/>
                              <a:ea typeface="+mn-ea"/>
                              <a:cs typeface="+mn-cs"/>
                            </a:rPr>
                            <a:t>&gt; </a:t>
                          </a:r>
                          <a:r>
                            <a:rPr lang="en-GB" sz="2400" b="0" i="0" u="none" strike="noStrike" kern="1200" baseline="0" dirty="0">
                              <a:solidFill>
                                <a:schemeClr val="dk1"/>
                              </a:solidFill>
                              <a:latin typeface="+mn-lt"/>
                              <a:ea typeface="+mn-ea"/>
                              <a:cs typeface="+mn-cs"/>
                            </a:rPr>
                            <a:t>1.</a:t>
                          </a:r>
                          <a:endParaRPr lang="en-US" sz="2800" dirty="0"/>
                        </a:p>
                      </a:txBody>
                      <a:tcPr/>
                    </a:tc>
                    <a:tc>
                      <a:txBody>
                        <a:bodyPr/>
                        <a:lstStyle/>
                        <a:p>
                          <a:endParaRPr lang="en-US"/>
                        </a:p>
                      </a:txBody>
                      <a:tcPr>
                        <a:blipFill>
                          <a:blip r:embed="rId2"/>
                          <a:stretch>
                            <a:fillRect l="-98443" t="-210667" r="-479" b="-30667"/>
                          </a:stretch>
                        </a:blipFill>
                      </a:tcPr>
                    </a:tc>
                    <a:extLst>
                      <a:ext uri="{0D108BD9-81ED-4DB2-BD59-A6C34878D82A}">
                        <a16:rowId xmlns:a16="http://schemas.microsoft.com/office/drawing/2014/main" val="2937389555"/>
                      </a:ext>
                    </a:extLst>
                  </a:tr>
                </a:tbl>
              </a:graphicData>
            </a:graphic>
          </p:graphicFrame>
        </mc:Fallback>
      </mc:AlternateContent>
    </p:spTree>
    <p:extLst>
      <p:ext uri="{BB962C8B-B14F-4D97-AF65-F5344CB8AC3E}">
        <p14:creationId xmlns:p14="http://schemas.microsoft.com/office/powerpoint/2010/main" val="15416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19. Determine whether each of these conditional statements is true or false.</a:t>
            </a:r>
          </a:p>
        </p:txBody>
      </p:sp>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extLst>
              <p:ext uri="{D42A27DB-BD31-4B8C-83A1-F6EECF244321}">
                <p14:modId xmlns:p14="http://schemas.microsoft.com/office/powerpoint/2010/main" val="1781388849"/>
              </p:ext>
            </p:extLst>
          </p:nvPr>
        </p:nvGraphicFramePr>
        <p:xfrm>
          <a:off x="1052659" y="3228560"/>
          <a:ext cx="10086680" cy="1371600"/>
        </p:xfrm>
        <a:graphic>
          <a:graphicData uri="http://schemas.openxmlformats.org/drawingml/2006/table">
            <a:tbl>
              <a:tblPr firstRow="1" bandRow="1">
                <a:tableStyleId>{073A0DAA-6AF3-43AB-8588-CEC1D06C72B9}</a:tableStyleId>
              </a:tblPr>
              <a:tblGrid>
                <a:gridCol w="4999349">
                  <a:extLst>
                    <a:ext uri="{9D8B030D-6E8A-4147-A177-3AD203B41FA5}">
                      <a16:colId xmlns:a16="http://schemas.microsoft.com/office/drawing/2014/main" val="3318531893"/>
                    </a:ext>
                  </a:extLst>
                </a:gridCol>
                <a:gridCol w="5087331">
                  <a:extLst>
                    <a:ext uri="{9D8B030D-6E8A-4147-A177-3AD203B41FA5}">
                      <a16:colId xmlns:a16="http://schemas.microsoft.com/office/drawing/2014/main" val="4135834310"/>
                    </a:ext>
                  </a:extLst>
                </a:gridCol>
              </a:tblGrid>
              <a:tr h="370840">
                <a:tc>
                  <a:txBody>
                    <a:bodyPr/>
                    <a:lstStyle/>
                    <a:p>
                      <a:r>
                        <a:rPr lang="en-US" sz="2400" dirty="0"/>
                        <a:t>Sentence</a:t>
                      </a:r>
                    </a:p>
                  </a:txBody>
                  <a:tcPr/>
                </a:tc>
                <a:tc>
                  <a:txBody>
                    <a:bodyPr/>
                    <a:lstStyle/>
                    <a:p>
                      <a:endParaRPr lang="en-US" sz="2400" dirty="0"/>
                    </a:p>
                  </a:txBody>
                  <a:tcPr/>
                </a:tc>
                <a:extLst>
                  <a:ext uri="{0D108BD9-81ED-4DB2-BD59-A6C34878D82A}">
                    <a16:rowId xmlns:a16="http://schemas.microsoft.com/office/drawing/2014/main" val="2162416930"/>
                  </a:ext>
                </a:extLst>
              </a:tr>
              <a:tr h="370840">
                <a:tc>
                  <a:txBody>
                    <a:bodyPr/>
                    <a:lstStyle/>
                    <a:p>
                      <a:pPr algn="l"/>
                      <a:r>
                        <a:rPr lang="en-GB" sz="2400" b="0" i="0" u="none" strike="noStrike" kern="1200" baseline="0" dirty="0">
                          <a:solidFill>
                            <a:schemeClr val="dk1"/>
                          </a:solidFill>
                          <a:latin typeface="+mn-lt"/>
                          <a:ea typeface="+mn-ea"/>
                          <a:cs typeface="+mn-cs"/>
                        </a:rPr>
                        <a:t>If 1 + 1 = 2, then 2 + 2 = 5.</a:t>
                      </a:r>
                      <a:endParaRPr lang="en-US" sz="2800" dirty="0"/>
                    </a:p>
                  </a:txBody>
                  <a:tcPr/>
                </a:tc>
                <a:tc>
                  <a:txBody>
                    <a:bodyPr/>
                    <a:lstStyle/>
                    <a:p>
                      <a:endParaRPr lang="en-US" sz="2400" dirty="0"/>
                    </a:p>
                  </a:txBody>
                  <a:tcPr/>
                </a:tc>
                <a:extLst>
                  <a:ext uri="{0D108BD9-81ED-4DB2-BD59-A6C34878D82A}">
                    <a16:rowId xmlns:a16="http://schemas.microsoft.com/office/drawing/2014/main" val="565511033"/>
                  </a:ext>
                </a:extLst>
              </a:tr>
              <a:tr h="370840">
                <a:tc>
                  <a:txBody>
                    <a:bodyPr/>
                    <a:lstStyle/>
                    <a:p>
                      <a:pPr algn="l"/>
                      <a:r>
                        <a:rPr lang="en-GB" sz="2400" b="0" i="0" u="none" strike="noStrike" kern="1200" baseline="0" dirty="0">
                          <a:solidFill>
                            <a:schemeClr val="dk1"/>
                          </a:solidFill>
                          <a:latin typeface="+mn-lt"/>
                          <a:ea typeface="+mn-ea"/>
                          <a:cs typeface="+mn-cs"/>
                        </a:rPr>
                        <a:t>If 1 + 1 = 3, then 2 + 2 = 4.</a:t>
                      </a:r>
                      <a:endParaRPr lang="en-US" sz="2800" dirty="0"/>
                    </a:p>
                  </a:txBody>
                  <a:tcPr/>
                </a:tc>
                <a:tc>
                  <a:txBody>
                    <a:bodyPr/>
                    <a:lstStyle/>
                    <a:p>
                      <a:endParaRPr lang="en-US" sz="2400" dirty="0"/>
                    </a:p>
                  </a:txBody>
                  <a:tcPr/>
                </a:tc>
                <a:extLst>
                  <a:ext uri="{0D108BD9-81ED-4DB2-BD59-A6C34878D82A}">
                    <a16:rowId xmlns:a16="http://schemas.microsoft.com/office/drawing/2014/main" val="2937389555"/>
                  </a:ext>
                </a:extLst>
              </a:tr>
            </a:tbl>
          </a:graphicData>
        </a:graphic>
      </p:graphicFrame>
    </p:spTree>
    <p:extLst>
      <p:ext uri="{BB962C8B-B14F-4D97-AF65-F5344CB8AC3E}">
        <p14:creationId xmlns:p14="http://schemas.microsoft.com/office/powerpoint/2010/main" val="3758776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19. Determine whether each of these conditional statements is true or false.</a:t>
            </a: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extLst>
                  <p:ext uri="{D42A27DB-BD31-4B8C-83A1-F6EECF244321}">
                    <p14:modId xmlns:p14="http://schemas.microsoft.com/office/powerpoint/2010/main" val="1428380337"/>
                  </p:ext>
                </p:extLst>
              </p:nvPr>
            </p:nvGraphicFramePr>
            <p:xfrm>
              <a:off x="1052659" y="3228560"/>
              <a:ext cx="10086680" cy="1371600"/>
            </p:xfrm>
            <a:graphic>
              <a:graphicData uri="http://schemas.openxmlformats.org/drawingml/2006/table">
                <a:tbl>
                  <a:tblPr firstRow="1" bandRow="1">
                    <a:tableStyleId>{073A0DAA-6AF3-43AB-8588-CEC1D06C72B9}</a:tableStyleId>
                  </a:tblPr>
                  <a:tblGrid>
                    <a:gridCol w="4999349">
                      <a:extLst>
                        <a:ext uri="{9D8B030D-6E8A-4147-A177-3AD203B41FA5}">
                          <a16:colId xmlns:a16="http://schemas.microsoft.com/office/drawing/2014/main" val="3318531893"/>
                        </a:ext>
                      </a:extLst>
                    </a:gridCol>
                    <a:gridCol w="5087331">
                      <a:extLst>
                        <a:ext uri="{9D8B030D-6E8A-4147-A177-3AD203B41FA5}">
                          <a16:colId xmlns:a16="http://schemas.microsoft.com/office/drawing/2014/main" val="4135834310"/>
                        </a:ext>
                      </a:extLst>
                    </a:gridCol>
                  </a:tblGrid>
                  <a:tr h="370840">
                    <a:tc>
                      <a:txBody>
                        <a:bodyPr/>
                        <a:lstStyle/>
                        <a:p>
                          <a:r>
                            <a:rPr lang="en-US" sz="2400" dirty="0"/>
                            <a:t>Sentence</a:t>
                          </a:r>
                        </a:p>
                      </a:txBody>
                      <a:tcPr/>
                    </a:tc>
                    <a:tc>
                      <a:txBody>
                        <a:bodyPr/>
                        <a:lstStyle/>
                        <a:p>
                          <a:r>
                            <a:rPr lang="en-US" sz="2400" dirty="0"/>
                            <a:t>Answer</a:t>
                          </a:r>
                        </a:p>
                      </a:txBody>
                      <a:tcPr/>
                    </a:tc>
                    <a:extLst>
                      <a:ext uri="{0D108BD9-81ED-4DB2-BD59-A6C34878D82A}">
                        <a16:rowId xmlns:a16="http://schemas.microsoft.com/office/drawing/2014/main" val="2162416930"/>
                      </a:ext>
                    </a:extLst>
                  </a:tr>
                  <a:tr h="370840">
                    <a:tc>
                      <a:txBody>
                        <a:bodyPr/>
                        <a:lstStyle/>
                        <a:p>
                          <a:pPr algn="l"/>
                          <a:r>
                            <a:rPr lang="en-GB" sz="2400" b="0" i="0" u="none" strike="noStrike" kern="1200" baseline="0" dirty="0">
                              <a:solidFill>
                                <a:schemeClr val="dk1"/>
                              </a:solidFill>
                              <a:latin typeface="+mn-lt"/>
                              <a:ea typeface="+mn-ea"/>
                              <a:cs typeface="+mn-cs"/>
                            </a:rPr>
                            <a:t>If 1 + 1 = 2, then 2 + 2 = 5.</a:t>
                          </a:r>
                          <a:endParaRPr lang="en-US" sz="2800" dirty="0"/>
                        </a:p>
                      </a:txBody>
                      <a:tcPr/>
                    </a:tc>
                    <a:tc>
                      <a:txBody>
                        <a:bodyPr/>
                        <a:lstStyle/>
                        <a:p>
                          <a14:m>
                            <m:oMath xmlns:m="http://schemas.openxmlformats.org/officeDocument/2006/math">
                              <m:r>
                                <a:rPr lang="en-US" sz="2400" b="0" i="1" u="none" strike="noStrike" kern="1200" baseline="0" smtClean="0">
                                  <a:solidFill>
                                    <a:srgbClr val="002060"/>
                                  </a:solidFill>
                                  <a:latin typeface="Cambria Math" panose="02040503050406030204" pitchFamily="18" charset="0"/>
                                  <a:ea typeface="+mn-ea"/>
                                  <a:cs typeface="+mn-cs"/>
                                </a:rPr>
                                <m:t>𝑇</m:t>
                              </m:r>
                              <m:r>
                                <a:rPr lang="en-US" sz="2400" b="0" i="1" u="none" strike="noStrike" kern="1200" baseline="0" smtClean="0">
                                  <a:solidFill>
                                    <a:srgbClr val="002060"/>
                                  </a:solidFill>
                                  <a:latin typeface="Cambria Math" panose="02040503050406030204" pitchFamily="18" charset="0"/>
                                  <a:ea typeface="+mn-ea"/>
                                  <a:cs typeface="+mn-cs"/>
                                </a:rPr>
                                <m:t> →</m:t>
                              </m:r>
                              <m:r>
                                <a:rPr lang="en-US" sz="2400" b="0" i="1" u="none" strike="noStrike" kern="1200" baseline="0" smtClean="0">
                                  <a:solidFill>
                                    <a:srgbClr val="002060"/>
                                  </a:solidFill>
                                  <a:latin typeface="Cambria Math" panose="02040503050406030204" pitchFamily="18" charset="0"/>
                                  <a:ea typeface="+mn-ea"/>
                                  <a:cs typeface="+mn-cs"/>
                                </a:rPr>
                                <m:t>𝐹</m:t>
                              </m:r>
                            </m:oMath>
                          </a14:m>
                          <a:r>
                            <a:rPr lang="en-US" sz="2400" b="0" i="0" u="none" strike="noStrike" kern="1200" baseline="0" dirty="0">
                              <a:solidFill>
                                <a:srgbClr val="002060"/>
                              </a:solidFill>
                              <a:latin typeface="+mn-lt"/>
                              <a:ea typeface="+mn-ea"/>
                              <a:cs typeface="+mn-cs"/>
                            </a:rPr>
                            <a:t>, False</a:t>
                          </a:r>
                          <a:endParaRPr lang="en-US" sz="2400" dirty="0">
                            <a:solidFill>
                              <a:srgbClr val="002060"/>
                            </a:solidFill>
                          </a:endParaRPr>
                        </a:p>
                      </a:txBody>
                      <a:tcPr/>
                    </a:tc>
                    <a:extLst>
                      <a:ext uri="{0D108BD9-81ED-4DB2-BD59-A6C34878D82A}">
                        <a16:rowId xmlns:a16="http://schemas.microsoft.com/office/drawing/2014/main" val="565511033"/>
                      </a:ext>
                    </a:extLst>
                  </a:tr>
                  <a:tr h="370840">
                    <a:tc>
                      <a:txBody>
                        <a:bodyPr/>
                        <a:lstStyle/>
                        <a:p>
                          <a:pPr algn="l"/>
                          <a:r>
                            <a:rPr lang="en-GB" sz="2400" b="0" i="0" u="none" strike="noStrike" kern="1200" baseline="0" dirty="0">
                              <a:solidFill>
                                <a:schemeClr val="dk1"/>
                              </a:solidFill>
                              <a:latin typeface="+mn-lt"/>
                              <a:ea typeface="+mn-ea"/>
                              <a:cs typeface="+mn-cs"/>
                            </a:rPr>
                            <a:t>If 1 + 1 = 3, then 2 + 2 = 4.</a:t>
                          </a:r>
                          <a:endParaRPr lang="en-US" sz="2800" dirty="0"/>
                        </a:p>
                      </a:txBody>
                      <a:tcPr/>
                    </a:tc>
                    <a:tc>
                      <a:txBody>
                        <a:bodyPr/>
                        <a:lstStyle/>
                        <a:p>
                          <a14:m>
                            <m:oMath xmlns:m="http://schemas.openxmlformats.org/officeDocument/2006/math">
                              <m:r>
                                <a:rPr lang="en-US" sz="2400" b="0" i="1" u="none" strike="noStrike" kern="1200" baseline="0" smtClean="0">
                                  <a:solidFill>
                                    <a:srgbClr val="002060"/>
                                  </a:solidFill>
                                  <a:latin typeface="Cambria Math" panose="02040503050406030204" pitchFamily="18" charset="0"/>
                                  <a:ea typeface="+mn-ea"/>
                                  <a:cs typeface="+mn-cs"/>
                                </a:rPr>
                                <m:t>𝐹</m:t>
                              </m:r>
                              <m:r>
                                <a:rPr lang="en-US" sz="2400" b="0" i="1" u="none" strike="noStrike" kern="1200" baseline="0" smtClean="0">
                                  <a:solidFill>
                                    <a:srgbClr val="002060"/>
                                  </a:solidFill>
                                  <a:latin typeface="Cambria Math" panose="02040503050406030204" pitchFamily="18" charset="0"/>
                                  <a:ea typeface="+mn-ea"/>
                                  <a:cs typeface="+mn-cs"/>
                                </a:rPr>
                                <m:t> →</m:t>
                              </m:r>
                              <m:r>
                                <a:rPr lang="en-US" sz="2400" b="0" i="1" u="none" strike="noStrike" kern="1200" baseline="0" smtClean="0">
                                  <a:solidFill>
                                    <a:srgbClr val="002060"/>
                                  </a:solidFill>
                                  <a:latin typeface="Cambria Math" panose="02040503050406030204" pitchFamily="18" charset="0"/>
                                  <a:ea typeface="+mn-ea"/>
                                  <a:cs typeface="+mn-cs"/>
                                </a:rPr>
                                <m:t>𝑇</m:t>
                              </m:r>
                            </m:oMath>
                          </a14:m>
                          <a:r>
                            <a:rPr lang="en-US" sz="2400" b="0" i="0" u="none" strike="noStrike" kern="1200" baseline="0" dirty="0">
                              <a:solidFill>
                                <a:srgbClr val="002060"/>
                              </a:solidFill>
                              <a:latin typeface="+mn-lt"/>
                              <a:ea typeface="+mn-ea"/>
                              <a:cs typeface="+mn-cs"/>
                            </a:rPr>
                            <a:t>, True</a:t>
                          </a:r>
                          <a:endParaRPr lang="en-US" sz="2400" dirty="0">
                            <a:solidFill>
                              <a:srgbClr val="002060"/>
                            </a:solidFill>
                          </a:endParaRPr>
                        </a:p>
                      </a:txBody>
                      <a:tcPr/>
                    </a:tc>
                    <a:extLst>
                      <a:ext uri="{0D108BD9-81ED-4DB2-BD59-A6C34878D82A}">
                        <a16:rowId xmlns:a16="http://schemas.microsoft.com/office/drawing/2014/main" val="2937389555"/>
                      </a:ext>
                    </a:extLst>
                  </a:tr>
                </a:tbl>
              </a:graphicData>
            </a:graphic>
          </p:graphicFrame>
        </mc:Choice>
        <mc:Fallback xmlns="">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extLst>
                  <p:ext uri="{D42A27DB-BD31-4B8C-83A1-F6EECF244321}">
                    <p14:modId xmlns:p14="http://schemas.microsoft.com/office/powerpoint/2010/main" val="1428380337"/>
                  </p:ext>
                </p:extLst>
              </p:nvPr>
            </p:nvGraphicFramePr>
            <p:xfrm>
              <a:off x="1052659" y="3228560"/>
              <a:ext cx="10086680" cy="1371600"/>
            </p:xfrm>
            <a:graphic>
              <a:graphicData uri="http://schemas.openxmlformats.org/drawingml/2006/table">
                <a:tbl>
                  <a:tblPr firstRow="1" bandRow="1">
                    <a:tableStyleId>{073A0DAA-6AF3-43AB-8588-CEC1D06C72B9}</a:tableStyleId>
                  </a:tblPr>
                  <a:tblGrid>
                    <a:gridCol w="4999349">
                      <a:extLst>
                        <a:ext uri="{9D8B030D-6E8A-4147-A177-3AD203B41FA5}">
                          <a16:colId xmlns:a16="http://schemas.microsoft.com/office/drawing/2014/main" val="3318531893"/>
                        </a:ext>
                      </a:extLst>
                    </a:gridCol>
                    <a:gridCol w="5087331">
                      <a:extLst>
                        <a:ext uri="{9D8B030D-6E8A-4147-A177-3AD203B41FA5}">
                          <a16:colId xmlns:a16="http://schemas.microsoft.com/office/drawing/2014/main" val="4135834310"/>
                        </a:ext>
                      </a:extLst>
                    </a:gridCol>
                  </a:tblGrid>
                  <a:tr h="457200">
                    <a:tc>
                      <a:txBody>
                        <a:bodyPr/>
                        <a:lstStyle/>
                        <a:p>
                          <a:r>
                            <a:rPr lang="en-US" sz="2400" dirty="0"/>
                            <a:t>Sentence</a:t>
                          </a:r>
                        </a:p>
                      </a:txBody>
                      <a:tcPr/>
                    </a:tc>
                    <a:tc>
                      <a:txBody>
                        <a:bodyPr/>
                        <a:lstStyle/>
                        <a:p>
                          <a:r>
                            <a:rPr lang="en-US" sz="2400" dirty="0"/>
                            <a:t>Answer</a:t>
                          </a:r>
                        </a:p>
                      </a:txBody>
                      <a:tcPr/>
                    </a:tc>
                    <a:extLst>
                      <a:ext uri="{0D108BD9-81ED-4DB2-BD59-A6C34878D82A}">
                        <a16:rowId xmlns:a16="http://schemas.microsoft.com/office/drawing/2014/main" val="2162416930"/>
                      </a:ext>
                    </a:extLst>
                  </a:tr>
                  <a:tr h="457200">
                    <a:tc>
                      <a:txBody>
                        <a:bodyPr/>
                        <a:lstStyle/>
                        <a:p>
                          <a:pPr algn="l"/>
                          <a:r>
                            <a:rPr lang="en-GB" sz="2400" b="0" i="0" u="none" strike="noStrike" kern="1200" baseline="0" dirty="0">
                              <a:solidFill>
                                <a:schemeClr val="dk1"/>
                              </a:solidFill>
                              <a:latin typeface="+mn-lt"/>
                              <a:ea typeface="+mn-ea"/>
                              <a:cs typeface="+mn-cs"/>
                            </a:rPr>
                            <a:t>If 1 + 1 = 2, then 2 + 2 = 5.</a:t>
                          </a:r>
                          <a:endParaRPr lang="en-US" sz="2800" dirty="0"/>
                        </a:p>
                      </a:txBody>
                      <a:tcPr/>
                    </a:tc>
                    <a:tc>
                      <a:txBody>
                        <a:bodyPr/>
                        <a:lstStyle/>
                        <a:p>
                          <a:endParaRPr lang="en-US"/>
                        </a:p>
                      </a:txBody>
                      <a:tcPr>
                        <a:blipFill>
                          <a:blip r:embed="rId2"/>
                          <a:stretch>
                            <a:fillRect l="-98443" t="-107895" r="-479" b="-128947"/>
                          </a:stretch>
                        </a:blipFill>
                      </a:tcPr>
                    </a:tc>
                    <a:extLst>
                      <a:ext uri="{0D108BD9-81ED-4DB2-BD59-A6C34878D82A}">
                        <a16:rowId xmlns:a16="http://schemas.microsoft.com/office/drawing/2014/main" val="565511033"/>
                      </a:ext>
                    </a:extLst>
                  </a:tr>
                  <a:tr h="457200">
                    <a:tc>
                      <a:txBody>
                        <a:bodyPr/>
                        <a:lstStyle/>
                        <a:p>
                          <a:pPr algn="l"/>
                          <a:r>
                            <a:rPr lang="en-GB" sz="2400" b="0" i="0" u="none" strike="noStrike" kern="1200" baseline="0" dirty="0">
                              <a:solidFill>
                                <a:schemeClr val="dk1"/>
                              </a:solidFill>
                              <a:latin typeface="+mn-lt"/>
                              <a:ea typeface="+mn-ea"/>
                              <a:cs typeface="+mn-cs"/>
                            </a:rPr>
                            <a:t>If 1 + 1 = 3, then 2 + 2 = 4.</a:t>
                          </a:r>
                          <a:endParaRPr lang="en-US" sz="2800" dirty="0"/>
                        </a:p>
                      </a:txBody>
                      <a:tcPr/>
                    </a:tc>
                    <a:tc>
                      <a:txBody>
                        <a:bodyPr/>
                        <a:lstStyle/>
                        <a:p>
                          <a:endParaRPr lang="en-US"/>
                        </a:p>
                      </a:txBody>
                      <a:tcPr>
                        <a:blipFill>
                          <a:blip r:embed="rId2"/>
                          <a:stretch>
                            <a:fillRect l="-98443" t="-210667" r="-479" b="-30667"/>
                          </a:stretch>
                        </a:blipFill>
                      </a:tcPr>
                    </a:tc>
                    <a:extLst>
                      <a:ext uri="{0D108BD9-81ED-4DB2-BD59-A6C34878D82A}">
                        <a16:rowId xmlns:a16="http://schemas.microsoft.com/office/drawing/2014/main" val="2937389555"/>
                      </a:ext>
                    </a:extLst>
                  </a:tr>
                </a:tbl>
              </a:graphicData>
            </a:graphic>
          </p:graphicFrame>
        </mc:Fallback>
      </mc:AlternateContent>
    </p:spTree>
    <p:extLst>
      <p:ext uri="{BB962C8B-B14F-4D97-AF65-F5344CB8AC3E}">
        <p14:creationId xmlns:p14="http://schemas.microsoft.com/office/powerpoint/2010/main" val="4247273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30. State the converse, contrapositive, and inverse of each of these conditional statements.</a:t>
            </a:r>
          </a:p>
          <a:p>
            <a:pPr marL="0" indent="0">
              <a:buNone/>
            </a:pPr>
            <a:r>
              <a:rPr lang="en-GB" dirty="0"/>
              <a:t>	</a:t>
            </a:r>
            <a:r>
              <a:rPr lang="en-GB" sz="2400" dirty="0"/>
              <a:t>a) If it snows tonight, then I will stay at home.</a:t>
            </a:r>
          </a:p>
          <a:p>
            <a:pPr marL="0" indent="0">
              <a:buNone/>
            </a:pPr>
            <a:r>
              <a:rPr lang="en-GB" sz="2400" dirty="0"/>
              <a:t>	b) I go to the beach whenever it is a sunny summer day.</a:t>
            </a:r>
          </a:p>
          <a:p>
            <a:pPr marL="0" indent="0">
              <a:buNone/>
            </a:pPr>
            <a:r>
              <a:rPr lang="en-GB" sz="2400" dirty="0"/>
              <a:t>	c) When I stay up late, it is necessary that I sleep until noon.</a:t>
            </a:r>
          </a:p>
          <a:p>
            <a:pPr marL="0" indent="0">
              <a:buNone/>
            </a:pPr>
            <a:endParaRPr lang="en-GB" dirty="0"/>
          </a:p>
        </p:txBody>
      </p:sp>
    </p:spTree>
    <p:extLst>
      <p:ext uri="{BB962C8B-B14F-4D97-AF65-F5344CB8AC3E}">
        <p14:creationId xmlns:p14="http://schemas.microsoft.com/office/powerpoint/2010/main" val="766795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30. State the converse, contrapositive, and inverse of each of these conditional statements.</a:t>
            </a:r>
          </a:p>
          <a:p>
            <a:pPr marL="0" indent="0">
              <a:buNone/>
            </a:pPr>
            <a:r>
              <a:rPr lang="en-GB" dirty="0"/>
              <a:t>	</a:t>
            </a:r>
            <a:r>
              <a:rPr lang="en-GB" sz="2400" dirty="0"/>
              <a:t>a) If it snows tonight, then I will stay at home.</a:t>
            </a:r>
          </a:p>
          <a:p>
            <a:pPr marL="0" indent="0">
              <a:buNone/>
            </a:pPr>
            <a:r>
              <a:rPr lang="en-GB" sz="2400" dirty="0"/>
              <a:t>	b) I go to the beach whenever it is a sunny summer day.</a:t>
            </a:r>
          </a:p>
          <a:p>
            <a:pPr marL="0" indent="0">
              <a:buNone/>
            </a:pPr>
            <a:r>
              <a:rPr lang="en-GB" sz="2400" dirty="0"/>
              <a:t>	c) When I stay up late, it is necessary that I sleep until noon.</a:t>
            </a:r>
          </a:p>
          <a:p>
            <a:pPr marL="0" indent="0">
              <a:buNone/>
            </a:pPr>
            <a:endParaRPr lang="en-GB" dirty="0"/>
          </a:p>
        </p:txBody>
      </p:sp>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nvGraphicFramePr>
        <p:xfrm>
          <a:off x="1052659" y="4151459"/>
          <a:ext cx="10086679" cy="2590800"/>
        </p:xfrm>
        <a:graphic>
          <a:graphicData uri="http://schemas.openxmlformats.org/drawingml/2006/table">
            <a:tbl>
              <a:tblPr firstRow="1" bandRow="1">
                <a:tableStyleId>{073A0DAA-6AF3-43AB-8588-CEC1D06C72B9}</a:tableStyleId>
              </a:tblPr>
              <a:tblGrid>
                <a:gridCol w="3489815">
                  <a:extLst>
                    <a:ext uri="{9D8B030D-6E8A-4147-A177-3AD203B41FA5}">
                      <a16:colId xmlns:a16="http://schemas.microsoft.com/office/drawing/2014/main" val="3318531893"/>
                    </a:ext>
                  </a:extLst>
                </a:gridCol>
                <a:gridCol w="3298432">
                  <a:extLst>
                    <a:ext uri="{9D8B030D-6E8A-4147-A177-3AD203B41FA5}">
                      <a16:colId xmlns:a16="http://schemas.microsoft.com/office/drawing/2014/main" val="4135834310"/>
                    </a:ext>
                  </a:extLst>
                </a:gridCol>
                <a:gridCol w="3298432">
                  <a:extLst>
                    <a:ext uri="{9D8B030D-6E8A-4147-A177-3AD203B41FA5}">
                      <a16:colId xmlns:a16="http://schemas.microsoft.com/office/drawing/2014/main" val="846993866"/>
                    </a:ext>
                  </a:extLst>
                </a:gridCol>
              </a:tblGrid>
              <a:tr h="370840">
                <a:tc>
                  <a:txBody>
                    <a:bodyPr/>
                    <a:lstStyle/>
                    <a:p>
                      <a:r>
                        <a:rPr lang="en-US" sz="2000" dirty="0"/>
                        <a:t>Converse</a:t>
                      </a:r>
                    </a:p>
                  </a:txBody>
                  <a:tcPr/>
                </a:tc>
                <a:tc>
                  <a:txBody>
                    <a:bodyPr/>
                    <a:lstStyle/>
                    <a:p>
                      <a:r>
                        <a:rPr lang="en-US" sz="2000" dirty="0"/>
                        <a:t>Contrapositive</a:t>
                      </a:r>
                    </a:p>
                  </a:txBody>
                  <a:tcPr/>
                </a:tc>
                <a:tc>
                  <a:txBody>
                    <a:bodyPr/>
                    <a:lstStyle/>
                    <a:p>
                      <a:r>
                        <a:rPr lang="en-US" sz="2000" dirty="0"/>
                        <a:t>Inverse</a:t>
                      </a:r>
                    </a:p>
                  </a:txBody>
                  <a:tcPr/>
                </a:tc>
                <a:extLst>
                  <a:ext uri="{0D108BD9-81ED-4DB2-BD59-A6C34878D82A}">
                    <a16:rowId xmlns:a16="http://schemas.microsoft.com/office/drawing/2014/main" val="2162416930"/>
                  </a:ext>
                </a:extLst>
              </a:tr>
              <a:tr h="370840">
                <a:tc>
                  <a:txBody>
                    <a:bodyPr/>
                    <a:lstStyle/>
                    <a:p>
                      <a:pPr algn="l"/>
                      <a:r>
                        <a:rPr lang="en-GB" sz="1800" b="0" i="0" u="none" strike="noStrike" kern="1200" baseline="0" dirty="0">
                          <a:solidFill>
                            <a:schemeClr val="dk1"/>
                          </a:solidFill>
                          <a:latin typeface="+mn-lt"/>
                          <a:ea typeface="+mn-ea"/>
                          <a:cs typeface="+mn-cs"/>
                        </a:rPr>
                        <a:t>If I stay home, then it will snow tonight</a:t>
                      </a:r>
                      <a:endParaRPr lang="en-GB" sz="2000" b="0" i="0" u="none" strike="noStrike" kern="1200" baseline="0" dirty="0">
                        <a:solidFill>
                          <a:schemeClr val="dk1"/>
                        </a:solidFill>
                        <a:latin typeface="+mn-lt"/>
                        <a:ea typeface="+mn-ea"/>
                        <a:cs typeface="+mn-cs"/>
                      </a:endParaRPr>
                    </a:p>
                  </a:txBody>
                  <a:tcPr/>
                </a:tc>
                <a:tc>
                  <a:txBody>
                    <a:bodyPr/>
                    <a:lstStyle/>
                    <a:p>
                      <a:r>
                        <a:rPr lang="en-GB" sz="1800" b="0" i="0" u="none" strike="noStrike" kern="1200" baseline="0" dirty="0">
                          <a:solidFill>
                            <a:schemeClr val="dk1"/>
                          </a:solidFill>
                          <a:latin typeface="+mn-lt"/>
                          <a:ea typeface="+mn-ea"/>
                          <a:cs typeface="+mn-cs"/>
                        </a:rPr>
                        <a:t>If I do not stay at home, then it will </a:t>
                      </a:r>
                      <a:r>
                        <a:rPr lang="en-US" sz="1800" b="0" i="0" u="none" strike="noStrike" kern="1200" baseline="0" dirty="0">
                          <a:solidFill>
                            <a:schemeClr val="dk1"/>
                          </a:solidFill>
                          <a:latin typeface="+mn-lt"/>
                          <a:ea typeface="+mn-ea"/>
                          <a:cs typeface="+mn-cs"/>
                        </a:rPr>
                        <a:t>not snow tonight.</a:t>
                      </a:r>
                      <a:endParaRPr lang="en-US" sz="2000" dirty="0"/>
                    </a:p>
                  </a:txBody>
                  <a:tcPr/>
                </a:tc>
                <a:tc>
                  <a:txBody>
                    <a:bodyPr/>
                    <a:lstStyle/>
                    <a:p>
                      <a:r>
                        <a:rPr lang="en-GB" sz="1800" b="0" i="0" u="none" strike="noStrike" kern="1200" baseline="0" dirty="0">
                          <a:solidFill>
                            <a:schemeClr val="dk1"/>
                          </a:solidFill>
                          <a:latin typeface="+mn-lt"/>
                          <a:ea typeface="+mn-ea"/>
                          <a:cs typeface="+mn-cs"/>
                        </a:rPr>
                        <a:t>If it does not snow tonight, then I will not stay home.</a:t>
                      </a:r>
                      <a:endParaRPr lang="en-US" sz="2000" dirty="0"/>
                    </a:p>
                  </a:txBody>
                  <a:tcPr/>
                </a:tc>
                <a:extLst>
                  <a:ext uri="{0D108BD9-81ED-4DB2-BD59-A6C34878D82A}">
                    <a16:rowId xmlns:a16="http://schemas.microsoft.com/office/drawing/2014/main" val="565511033"/>
                  </a:ext>
                </a:extLst>
              </a:tr>
              <a:tr h="370840">
                <a:tc>
                  <a:txBody>
                    <a:bodyPr/>
                    <a:lstStyle/>
                    <a:p>
                      <a:pPr marL="0" indent="0">
                        <a:buNone/>
                      </a:pPr>
                      <a:r>
                        <a:rPr lang="en-GB" sz="1800" b="0" i="0" u="none" strike="noStrike" kern="1200" baseline="0" dirty="0">
                          <a:solidFill>
                            <a:schemeClr val="dk1"/>
                          </a:solidFill>
                          <a:latin typeface="+mn-lt"/>
                          <a:ea typeface="+mn-ea"/>
                          <a:cs typeface="+mn-cs"/>
                        </a:rPr>
                        <a:t>Whenever I go to the beach, it is a sunny summer day.</a:t>
                      </a:r>
                      <a:endParaRPr lang="en-GB" sz="2000" dirty="0"/>
                    </a:p>
                  </a:txBody>
                  <a:tcPr/>
                </a:tc>
                <a:tc>
                  <a:txBody>
                    <a:bodyPr/>
                    <a:lstStyle/>
                    <a:p>
                      <a:r>
                        <a:rPr lang="en-GB" sz="1800" b="0" i="0" u="none" strike="noStrike" kern="1200" baseline="0" dirty="0">
                          <a:solidFill>
                            <a:schemeClr val="dk1"/>
                          </a:solidFill>
                          <a:latin typeface="+mn-lt"/>
                          <a:ea typeface="+mn-ea"/>
                          <a:cs typeface="+mn-cs"/>
                        </a:rPr>
                        <a:t>Whenever I do not go to the beach, it is not a sunny summer day.</a:t>
                      </a:r>
                      <a:endParaRPr lang="en-US" sz="2000" dirty="0"/>
                    </a:p>
                  </a:txBody>
                  <a:tcPr/>
                </a:tc>
                <a:tc>
                  <a:txBody>
                    <a:bodyPr/>
                    <a:lstStyle/>
                    <a:p>
                      <a:r>
                        <a:rPr lang="en-GB" sz="1800" b="0" i="0" u="none" strike="noStrike" kern="1200" baseline="0" dirty="0">
                          <a:solidFill>
                            <a:schemeClr val="dk1"/>
                          </a:solidFill>
                          <a:latin typeface="+mn-lt"/>
                          <a:ea typeface="+mn-ea"/>
                          <a:cs typeface="+mn-cs"/>
                        </a:rPr>
                        <a:t>Whenever it is not a sunny day, I do not go to the beach.</a:t>
                      </a:r>
                      <a:endParaRPr lang="en-US" sz="2000" dirty="0"/>
                    </a:p>
                  </a:txBody>
                  <a:tcPr/>
                </a:tc>
                <a:extLst>
                  <a:ext uri="{0D108BD9-81ED-4DB2-BD59-A6C34878D82A}">
                    <a16:rowId xmlns:a16="http://schemas.microsoft.com/office/drawing/2014/main" val="2937389555"/>
                  </a:ext>
                </a:extLst>
              </a:tr>
              <a:tr h="370840">
                <a:tc>
                  <a:txBody>
                    <a:bodyPr/>
                    <a:lstStyle/>
                    <a:p>
                      <a:pPr marL="0" indent="0">
                        <a:buNone/>
                      </a:pPr>
                      <a:r>
                        <a:rPr lang="en-GB" sz="1800" b="0" i="0" u="none" strike="noStrike" kern="1200" baseline="0" dirty="0">
                          <a:solidFill>
                            <a:schemeClr val="dk1"/>
                          </a:solidFill>
                          <a:latin typeface="+mn-lt"/>
                          <a:ea typeface="+mn-ea"/>
                          <a:cs typeface="+mn-cs"/>
                        </a:rPr>
                        <a:t>If I sleep until noon, then I stayed up late.</a:t>
                      </a:r>
                      <a:endParaRPr lang="en-GB" sz="2000" dirty="0"/>
                    </a:p>
                  </a:txBody>
                  <a:tcPr/>
                </a:tc>
                <a:tc>
                  <a:txBody>
                    <a:bodyPr/>
                    <a:lstStyle/>
                    <a:p>
                      <a:r>
                        <a:rPr lang="en-GB" sz="1800" b="0" i="0" u="none" strike="noStrike" kern="1200" baseline="0" dirty="0">
                          <a:solidFill>
                            <a:schemeClr val="dk1"/>
                          </a:solidFill>
                          <a:latin typeface="+mn-lt"/>
                          <a:ea typeface="+mn-ea"/>
                          <a:cs typeface="+mn-cs"/>
                        </a:rPr>
                        <a:t>If I do not sleep until noon, then I</a:t>
                      </a:r>
                    </a:p>
                    <a:p>
                      <a:r>
                        <a:rPr lang="en-GB" sz="1800" b="0" i="0" u="none" strike="noStrike" kern="1200" baseline="0" dirty="0">
                          <a:solidFill>
                            <a:schemeClr val="dk1"/>
                          </a:solidFill>
                          <a:latin typeface="+mn-lt"/>
                          <a:ea typeface="+mn-ea"/>
                          <a:cs typeface="+mn-cs"/>
                        </a:rPr>
                        <a:t>did not stay up late.</a:t>
                      </a:r>
                      <a:endParaRPr lang="en-US" sz="2000" dirty="0"/>
                    </a:p>
                  </a:txBody>
                  <a:tcPr/>
                </a:tc>
                <a:tc>
                  <a:txBody>
                    <a:bodyPr/>
                    <a:lstStyle/>
                    <a:p>
                      <a:r>
                        <a:rPr lang="en-GB" sz="1800" b="0" i="0" u="none" strike="noStrike" kern="1200" baseline="0" dirty="0">
                          <a:solidFill>
                            <a:schemeClr val="dk1"/>
                          </a:solidFill>
                          <a:latin typeface="+mn-lt"/>
                          <a:ea typeface="+mn-ea"/>
                          <a:cs typeface="+mn-cs"/>
                        </a:rPr>
                        <a:t>If I don’t stay up late, then I don’t sleep until noon.</a:t>
                      </a:r>
                      <a:endParaRPr lang="en-US" sz="2000" dirty="0"/>
                    </a:p>
                  </a:txBody>
                  <a:tcPr/>
                </a:tc>
                <a:extLst>
                  <a:ext uri="{0D108BD9-81ED-4DB2-BD59-A6C34878D82A}">
                    <a16:rowId xmlns:a16="http://schemas.microsoft.com/office/drawing/2014/main" val="1935151154"/>
                  </a:ext>
                </a:extLst>
              </a:tr>
            </a:tbl>
          </a:graphicData>
        </a:graphic>
      </p:graphicFrame>
    </p:spTree>
    <p:extLst>
      <p:ext uri="{BB962C8B-B14F-4D97-AF65-F5344CB8AC3E}">
        <p14:creationId xmlns:p14="http://schemas.microsoft.com/office/powerpoint/2010/main" val="754813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31. How many rows appear in a truth table for each of these compound propositions?</a:t>
            </a: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extLst>
                  <p:ext uri="{D42A27DB-BD31-4B8C-83A1-F6EECF244321}">
                    <p14:modId xmlns:p14="http://schemas.microsoft.com/office/powerpoint/2010/main" val="3667572828"/>
                  </p:ext>
                </p:extLst>
              </p:nvPr>
            </p:nvGraphicFramePr>
            <p:xfrm>
              <a:off x="1943492" y="3429000"/>
              <a:ext cx="8305013" cy="2468880"/>
            </p:xfrm>
            <a:graphic>
              <a:graphicData uri="http://schemas.openxmlformats.org/drawingml/2006/table">
                <a:tbl>
                  <a:tblPr firstRow="1" bandRow="1">
                    <a:tableStyleId>{073A0DAA-6AF3-43AB-8588-CEC1D06C72B9}</a:tableStyleId>
                  </a:tblPr>
                  <a:tblGrid>
                    <a:gridCol w="4900368">
                      <a:extLst>
                        <a:ext uri="{9D8B030D-6E8A-4147-A177-3AD203B41FA5}">
                          <a16:colId xmlns:a16="http://schemas.microsoft.com/office/drawing/2014/main" val="3318531893"/>
                        </a:ext>
                      </a:extLst>
                    </a:gridCol>
                    <a:gridCol w="3404645">
                      <a:extLst>
                        <a:ext uri="{9D8B030D-6E8A-4147-A177-3AD203B41FA5}">
                          <a16:colId xmlns:a16="http://schemas.microsoft.com/office/drawing/2014/main" val="4135834310"/>
                        </a:ext>
                      </a:extLst>
                    </a:gridCol>
                  </a:tblGrid>
                  <a:tr h="355651">
                    <a:tc>
                      <a:txBody>
                        <a:bodyPr/>
                        <a:lstStyle/>
                        <a:p>
                          <a:pPr algn="ctr"/>
                          <a:r>
                            <a:rPr lang="en-US" sz="2000" dirty="0"/>
                            <a:t>proposition</a:t>
                          </a:r>
                        </a:p>
                      </a:txBody>
                      <a:tcPr/>
                    </a:tc>
                    <a:tc>
                      <a:txBody>
                        <a:bodyPr/>
                        <a:lstStyle/>
                        <a:p>
                          <a:pPr algn="ctr"/>
                          <a:endParaRPr lang="en-US" sz="2000" dirty="0"/>
                        </a:p>
                      </a:txBody>
                      <a:tcPr/>
                    </a:tc>
                    <a:extLst>
                      <a:ext uri="{0D108BD9-81ED-4DB2-BD59-A6C34878D82A}">
                        <a16:rowId xmlns:a16="http://schemas.microsoft.com/office/drawing/2014/main" val="2162416930"/>
                      </a:ext>
                    </a:extLst>
                  </a:tr>
                  <a:tr h="370840">
                    <a:tc>
                      <a:txBody>
                        <a:bodyPr/>
                        <a:lstStyle/>
                        <a:p>
                          <a:pPr algn="l"/>
                          <a14:m>
                            <m:oMathPara xmlns:m="http://schemas.openxmlformats.org/officeDocument/2006/math">
                              <m:oMathParaPr>
                                <m:jc m:val="centerGroup"/>
                              </m:oMathParaPr>
                              <m:oMath xmlns:m="http://schemas.openxmlformats.org/officeDocument/2006/math">
                                <m:r>
                                  <a:rPr lang="en-GB" sz="2800" i="1" kern="1200" dirty="0" smtClean="0">
                                    <a:solidFill>
                                      <a:schemeClr val="dk1"/>
                                    </a:solidFill>
                                    <a:latin typeface="Cambria Math" panose="02040503050406030204" pitchFamily="18" charset="0"/>
                                    <a:ea typeface="+mn-ea"/>
                                    <a:cs typeface="+mn-cs"/>
                                  </a:rPr>
                                  <m:t>𝑝</m:t>
                                </m:r>
                                <m:r>
                                  <a:rPr lang="en-GB" sz="2800" i="1" kern="1200" dirty="0" smtClean="0">
                                    <a:solidFill>
                                      <a:schemeClr val="dk1"/>
                                    </a:solidFill>
                                    <a:latin typeface="Cambria Math" panose="02040503050406030204" pitchFamily="18" charset="0"/>
                                    <a:ea typeface="+mn-ea"/>
                                    <a:cs typeface="+mn-cs"/>
                                  </a:rPr>
                                  <m:t> →¬</m:t>
                                </m:r>
                                <m:r>
                                  <a:rPr lang="en-GB" sz="2800" i="1" kern="1200" dirty="0" smtClean="0">
                                    <a:solidFill>
                                      <a:schemeClr val="dk1"/>
                                    </a:solidFill>
                                    <a:latin typeface="Cambria Math" panose="02040503050406030204" pitchFamily="18" charset="0"/>
                                    <a:ea typeface="+mn-ea"/>
                                    <a:cs typeface="+mn-cs"/>
                                  </a:rPr>
                                  <m:t>𝑝</m:t>
                                </m:r>
                              </m:oMath>
                            </m:oMathPara>
                          </a14:m>
                          <a:endParaRPr lang="en-GB" sz="2800" kern="1200" dirty="0">
                            <a:solidFill>
                              <a:schemeClr val="dk1"/>
                            </a:solidFill>
                            <a:latin typeface="+mn-lt"/>
                            <a:ea typeface="+mn-ea"/>
                            <a:cs typeface="+mn-cs"/>
                          </a:endParaRPr>
                        </a:p>
                      </a:txBody>
                      <a:tcPr/>
                    </a:tc>
                    <a:tc>
                      <a:txBody>
                        <a:bodyPr/>
                        <a:lstStyle/>
                        <a:p>
                          <a:endParaRPr lang="en-US" sz="2800" dirty="0"/>
                        </a:p>
                      </a:txBody>
                      <a:tcPr/>
                    </a:tc>
                    <a:extLst>
                      <a:ext uri="{0D108BD9-81ED-4DB2-BD59-A6C34878D82A}">
                        <a16:rowId xmlns:a16="http://schemas.microsoft.com/office/drawing/2014/main" val="565511033"/>
                      </a:ext>
                    </a:extLst>
                  </a:tr>
                  <a:tr h="370840">
                    <a:tc>
                      <a:txBody>
                        <a:bodyPr/>
                        <a:lstStyle/>
                        <a:p>
                          <a:pPr marL="0" indent="0">
                            <a:buNone/>
                          </a:pPr>
                          <a14:m>
                            <m:oMathPara xmlns:m="http://schemas.openxmlformats.org/officeDocument/2006/math">
                              <m:oMathParaPr>
                                <m:jc m:val="centerGroup"/>
                              </m:oMathParaPr>
                              <m:oMath xmlns:m="http://schemas.openxmlformats.org/officeDocument/2006/math">
                                <m:r>
                                  <a:rPr lang="en-GB" sz="2800" i="1" kern="1200" dirty="0" smtClean="0">
                                    <a:solidFill>
                                      <a:schemeClr val="dk1"/>
                                    </a:solidFill>
                                    <a:latin typeface="Cambria Math" panose="02040503050406030204" pitchFamily="18" charset="0"/>
                                    <a:ea typeface="+mn-ea"/>
                                    <a:cs typeface="+mn-cs"/>
                                  </a:rPr>
                                  <m:t>(</m:t>
                                </m:r>
                                <m:r>
                                  <a:rPr lang="en-GB" sz="2800" i="1" kern="1200" dirty="0" smtClean="0">
                                    <a:solidFill>
                                      <a:schemeClr val="dk1"/>
                                    </a:solidFill>
                                    <a:latin typeface="Cambria Math" panose="02040503050406030204" pitchFamily="18" charset="0"/>
                                    <a:ea typeface="+mn-ea"/>
                                    <a:cs typeface="+mn-cs"/>
                                  </a:rPr>
                                  <m:t>𝑝</m:t>
                                </m:r>
                                <m:r>
                                  <a:rPr lang="en-GB" sz="2800" i="1" kern="1200" dirty="0" smtClean="0">
                                    <a:solidFill>
                                      <a:schemeClr val="dk1"/>
                                    </a:solidFill>
                                    <a:latin typeface="Cambria Math" panose="02040503050406030204" pitchFamily="18" charset="0"/>
                                    <a:ea typeface="+mn-ea"/>
                                    <a:cs typeface="+mn-cs"/>
                                  </a:rPr>
                                  <m:t> ∨¬</m:t>
                                </m:r>
                                <m:r>
                                  <a:rPr lang="en-GB" sz="2800" i="1" kern="1200" dirty="0" smtClean="0">
                                    <a:solidFill>
                                      <a:schemeClr val="dk1"/>
                                    </a:solidFill>
                                    <a:latin typeface="Cambria Math" panose="02040503050406030204" pitchFamily="18" charset="0"/>
                                    <a:ea typeface="+mn-ea"/>
                                    <a:cs typeface="+mn-cs"/>
                                  </a:rPr>
                                  <m:t>𝑟</m:t>
                                </m:r>
                                <m:r>
                                  <a:rPr lang="en-GB" sz="2800" i="1" kern="1200" dirty="0" smtClean="0">
                                    <a:solidFill>
                                      <a:schemeClr val="dk1"/>
                                    </a:solidFill>
                                    <a:latin typeface="Cambria Math" panose="02040503050406030204" pitchFamily="18" charset="0"/>
                                    <a:ea typeface="+mn-ea"/>
                                    <a:cs typeface="+mn-cs"/>
                                  </a:rPr>
                                  <m:t>) ∧ (</m:t>
                                </m:r>
                                <m:r>
                                  <a:rPr lang="en-GB" sz="2800" i="1" kern="1200" dirty="0" smtClean="0">
                                    <a:solidFill>
                                      <a:schemeClr val="dk1"/>
                                    </a:solidFill>
                                    <a:latin typeface="Cambria Math" panose="02040503050406030204" pitchFamily="18" charset="0"/>
                                    <a:ea typeface="+mn-ea"/>
                                    <a:cs typeface="+mn-cs"/>
                                  </a:rPr>
                                  <m:t>𝑞</m:t>
                                </m:r>
                                <m:r>
                                  <a:rPr lang="en-GB" sz="2800" i="1" kern="1200" dirty="0" smtClean="0">
                                    <a:solidFill>
                                      <a:schemeClr val="dk1"/>
                                    </a:solidFill>
                                    <a:latin typeface="Cambria Math" panose="02040503050406030204" pitchFamily="18" charset="0"/>
                                    <a:ea typeface="+mn-ea"/>
                                    <a:cs typeface="+mn-cs"/>
                                  </a:rPr>
                                  <m:t> ∨¬</m:t>
                                </m:r>
                                <m:r>
                                  <a:rPr lang="en-GB" sz="2800" i="1" kern="1200" dirty="0" smtClean="0">
                                    <a:solidFill>
                                      <a:schemeClr val="dk1"/>
                                    </a:solidFill>
                                    <a:latin typeface="Cambria Math" panose="02040503050406030204" pitchFamily="18" charset="0"/>
                                    <a:ea typeface="+mn-ea"/>
                                    <a:cs typeface="+mn-cs"/>
                                  </a:rPr>
                                  <m:t>𝑠</m:t>
                                </m:r>
                                <m:r>
                                  <a:rPr lang="en-GB" sz="2800" i="1" kern="1200" dirty="0" smtClean="0">
                                    <a:solidFill>
                                      <a:schemeClr val="dk1"/>
                                    </a:solidFill>
                                    <a:latin typeface="Cambria Math" panose="02040503050406030204" pitchFamily="18" charset="0"/>
                                    <a:ea typeface="+mn-ea"/>
                                    <a:cs typeface="+mn-cs"/>
                                  </a:rPr>
                                  <m:t>)</m:t>
                                </m:r>
                              </m:oMath>
                            </m:oMathPara>
                          </a14:m>
                          <a:endParaRPr lang="en-GB" sz="2800" kern="1200" dirty="0">
                            <a:solidFill>
                              <a:schemeClr val="dk1"/>
                            </a:solidFill>
                            <a:latin typeface="+mn-lt"/>
                            <a:ea typeface="+mn-ea"/>
                            <a:cs typeface="+mn-cs"/>
                          </a:endParaRPr>
                        </a:p>
                      </a:txBody>
                      <a:tcPr/>
                    </a:tc>
                    <a:tc>
                      <a:txBody>
                        <a:bodyPr/>
                        <a:lstStyle/>
                        <a:p>
                          <a:endParaRPr lang="en-US" sz="2800" dirty="0"/>
                        </a:p>
                      </a:txBody>
                      <a:tcPr/>
                    </a:tc>
                    <a:extLst>
                      <a:ext uri="{0D108BD9-81ED-4DB2-BD59-A6C34878D82A}">
                        <a16:rowId xmlns:a16="http://schemas.microsoft.com/office/drawing/2014/main" val="2937389555"/>
                      </a:ext>
                    </a:extLst>
                  </a:tr>
                  <a:tr h="370840">
                    <a:tc>
                      <a:txBody>
                        <a:bodyPr/>
                        <a:lstStyle/>
                        <a:p>
                          <a:pPr marL="0" indent="0">
                            <a:buNone/>
                          </a:pPr>
                          <a14:m>
                            <m:oMathPara xmlns:m="http://schemas.openxmlformats.org/officeDocument/2006/math">
                              <m:oMathParaPr>
                                <m:jc m:val="centerGroup"/>
                              </m:oMathParaPr>
                              <m:oMath xmlns:m="http://schemas.openxmlformats.org/officeDocument/2006/math">
                                <m:r>
                                  <a:rPr lang="en-GB" sz="2800" i="1" kern="1200" dirty="0" smtClean="0">
                                    <a:solidFill>
                                      <a:schemeClr val="dk1"/>
                                    </a:solidFill>
                                    <a:latin typeface="Cambria Math" panose="02040503050406030204" pitchFamily="18" charset="0"/>
                                    <a:ea typeface="+mn-ea"/>
                                    <a:cs typeface="+mn-cs"/>
                                  </a:rPr>
                                  <m:t>𝑞</m:t>
                                </m:r>
                                <m:r>
                                  <a:rPr lang="en-GB" sz="2800" i="1" kern="1200" dirty="0" smtClean="0">
                                    <a:solidFill>
                                      <a:schemeClr val="dk1"/>
                                    </a:solidFill>
                                    <a:latin typeface="Cambria Math" panose="02040503050406030204" pitchFamily="18" charset="0"/>
                                    <a:ea typeface="+mn-ea"/>
                                    <a:cs typeface="+mn-cs"/>
                                  </a:rPr>
                                  <m:t> ∨ </m:t>
                                </m:r>
                                <m:r>
                                  <a:rPr lang="en-GB" sz="2800" i="1" kern="1200" dirty="0" smtClean="0">
                                    <a:solidFill>
                                      <a:schemeClr val="dk1"/>
                                    </a:solidFill>
                                    <a:latin typeface="Cambria Math" panose="02040503050406030204" pitchFamily="18" charset="0"/>
                                    <a:ea typeface="+mn-ea"/>
                                    <a:cs typeface="+mn-cs"/>
                                  </a:rPr>
                                  <m:t>𝑝</m:t>
                                </m:r>
                                <m:r>
                                  <a:rPr lang="en-GB" sz="2800" i="1" kern="1200" dirty="0" smtClean="0">
                                    <a:solidFill>
                                      <a:schemeClr val="dk1"/>
                                    </a:solidFill>
                                    <a:latin typeface="Cambria Math" panose="02040503050406030204" pitchFamily="18" charset="0"/>
                                    <a:ea typeface="+mn-ea"/>
                                    <a:cs typeface="+mn-cs"/>
                                  </a:rPr>
                                  <m:t> ∨¬</m:t>
                                </m:r>
                                <m:r>
                                  <a:rPr lang="en-GB" sz="2800" i="1" kern="1200" dirty="0" smtClean="0">
                                    <a:solidFill>
                                      <a:schemeClr val="dk1"/>
                                    </a:solidFill>
                                    <a:latin typeface="Cambria Math" panose="02040503050406030204" pitchFamily="18" charset="0"/>
                                    <a:ea typeface="+mn-ea"/>
                                    <a:cs typeface="+mn-cs"/>
                                  </a:rPr>
                                  <m:t>𝑠</m:t>
                                </m:r>
                                <m:r>
                                  <a:rPr lang="en-GB" sz="2800" i="1" kern="1200" dirty="0" smtClean="0">
                                    <a:solidFill>
                                      <a:schemeClr val="dk1"/>
                                    </a:solidFill>
                                    <a:latin typeface="Cambria Math" panose="02040503050406030204" pitchFamily="18" charset="0"/>
                                    <a:ea typeface="+mn-ea"/>
                                    <a:cs typeface="+mn-cs"/>
                                  </a:rPr>
                                  <m:t> ∨¬</m:t>
                                </m:r>
                                <m:r>
                                  <a:rPr lang="en-GB" sz="2800" i="1" kern="1200" dirty="0" smtClean="0">
                                    <a:solidFill>
                                      <a:schemeClr val="dk1"/>
                                    </a:solidFill>
                                    <a:latin typeface="Cambria Math" panose="02040503050406030204" pitchFamily="18" charset="0"/>
                                    <a:ea typeface="+mn-ea"/>
                                    <a:cs typeface="+mn-cs"/>
                                  </a:rPr>
                                  <m:t>𝑟</m:t>
                                </m:r>
                                <m:r>
                                  <a:rPr lang="en-GB" sz="2800" i="1" kern="1200" dirty="0" smtClean="0">
                                    <a:solidFill>
                                      <a:schemeClr val="dk1"/>
                                    </a:solidFill>
                                    <a:latin typeface="Cambria Math" panose="02040503050406030204" pitchFamily="18" charset="0"/>
                                    <a:ea typeface="+mn-ea"/>
                                    <a:cs typeface="+mn-cs"/>
                                  </a:rPr>
                                  <m:t> ∨¬</m:t>
                                </m:r>
                                <m:r>
                                  <a:rPr lang="en-GB" sz="2800" i="1" kern="1200" dirty="0" smtClean="0">
                                    <a:solidFill>
                                      <a:schemeClr val="dk1"/>
                                    </a:solidFill>
                                    <a:latin typeface="Cambria Math" panose="02040503050406030204" pitchFamily="18" charset="0"/>
                                    <a:ea typeface="+mn-ea"/>
                                    <a:cs typeface="+mn-cs"/>
                                  </a:rPr>
                                  <m:t>𝑡</m:t>
                                </m:r>
                                <m:r>
                                  <a:rPr lang="en-GB" sz="2800" i="1" kern="1200" dirty="0" smtClean="0">
                                    <a:solidFill>
                                      <a:schemeClr val="dk1"/>
                                    </a:solidFill>
                                    <a:latin typeface="Cambria Math" panose="02040503050406030204" pitchFamily="18" charset="0"/>
                                    <a:ea typeface="+mn-ea"/>
                                    <a:cs typeface="+mn-cs"/>
                                  </a:rPr>
                                  <m:t> ∨ </m:t>
                                </m:r>
                                <m:r>
                                  <a:rPr lang="en-GB" sz="2800" i="1" kern="1200" dirty="0" smtClean="0">
                                    <a:solidFill>
                                      <a:schemeClr val="dk1"/>
                                    </a:solidFill>
                                    <a:latin typeface="Cambria Math" panose="02040503050406030204" pitchFamily="18" charset="0"/>
                                    <a:ea typeface="+mn-ea"/>
                                    <a:cs typeface="+mn-cs"/>
                                  </a:rPr>
                                  <m:t>𝑢</m:t>
                                </m:r>
                              </m:oMath>
                            </m:oMathPara>
                          </a14:m>
                          <a:endParaRPr lang="en-GB" sz="2800" kern="1200" dirty="0">
                            <a:solidFill>
                              <a:schemeClr val="dk1"/>
                            </a:solidFill>
                            <a:latin typeface="+mn-lt"/>
                            <a:ea typeface="+mn-ea"/>
                            <a:cs typeface="+mn-cs"/>
                          </a:endParaRPr>
                        </a:p>
                      </a:txBody>
                      <a:tcPr/>
                    </a:tc>
                    <a:tc>
                      <a:txBody>
                        <a:bodyPr/>
                        <a:lstStyle/>
                        <a:p>
                          <a:endParaRPr lang="en-US" sz="2800" dirty="0"/>
                        </a:p>
                      </a:txBody>
                      <a:tcPr/>
                    </a:tc>
                    <a:extLst>
                      <a:ext uri="{0D108BD9-81ED-4DB2-BD59-A6C34878D82A}">
                        <a16:rowId xmlns:a16="http://schemas.microsoft.com/office/drawing/2014/main" val="1935151154"/>
                      </a:ext>
                    </a:extLst>
                  </a:tr>
                  <a:tr h="370840">
                    <a:tc>
                      <a:txBody>
                        <a:bodyPr/>
                        <a:lstStyle/>
                        <a:p>
                          <a:pPr marL="0" indent="0">
                            <a:buNone/>
                          </a:pPr>
                          <a14:m>
                            <m:oMathPara xmlns:m="http://schemas.openxmlformats.org/officeDocument/2006/math">
                              <m:oMathParaPr>
                                <m:jc m:val="centerGroup"/>
                              </m:oMathParaPr>
                              <m:oMath xmlns:m="http://schemas.openxmlformats.org/officeDocument/2006/math">
                                <m:r>
                                  <a:rPr lang="fr-FR" sz="2800" i="1" dirty="0" smtClean="0">
                                    <a:latin typeface="Cambria Math" panose="02040503050406030204" pitchFamily="18" charset="0"/>
                                  </a:rPr>
                                  <m:t>(</m:t>
                                </m:r>
                                <m:r>
                                  <a:rPr lang="fr-FR" sz="2800" i="1" dirty="0" smtClean="0">
                                    <a:latin typeface="Cambria Math" panose="02040503050406030204" pitchFamily="18" charset="0"/>
                                  </a:rPr>
                                  <m:t>𝑝</m:t>
                                </m:r>
                                <m:r>
                                  <a:rPr lang="fr-FR" sz="2800" i="1" dirty="0" smtClean="0">
                                    <a:latin typeface="Cambria Math" panose="02040503050406030204" pitchFamily="18" charset="0"/>
                                  </a:rPr>
                                  <m:t> ∧ </m:t>
                                </m:r>
                                <m:r>
                                  <a:rPr lang="fr-FR" sz="2800" i="1" dirty="0" smtClean="0">
                                    <a:latin typeface="Cambria Math" panose="02040503050406030204" pitchFamily="18" charset="0"/>
                                  </a:rPr>
                                  <m:t>𝑟</m:t>
                                </m:r>
                                <m:r>
                                  <a:rPr lang="fr-FR" sz="2800" i="1" dirty="0" smtClean="0">
                                    <a:latin typeface="Cambria Math" panose="02040503050406030204" pitchFamily="18" charset="0"/>
                                  </a:rPr>
                                  <m:t> ∧ </m:t>
                                </m:r>
                                <m:r>
                                  <a:rPr lang="fr-FR" sz="2800" i="1" dirty="0" smtClean="0">
                                    <a:latin typeface="Cambria Math" panose="02040503050406030204" pitchFamily="18" charset="0"/>
                                  </a:rPr>
                                  <m:t>𝑡</m:t>
                                </m:r>
                                <m:r>
                                  <a:rPr lang="fr-FR" sz="2800" i="1" dirty="0" smtClean="0">
                                    <a:latin typeface="Cambria Math" panose="02040503050406030204" pitchFamily="18" charset="0"/>
                                  </a:rPr>
                                  <m:t>) </m:t>
                                </m:r>
                                <m:r>
                                  <a:rPr lang="fr-FR" sz="2800" i="1" dirty="0" smtClean="0">
                                    <a:latin typeface="Cambria Math" panose="02040503050406030204" pitchFamily="18" charset="0"/>
                                  </a:rPr>
                                  <m:t>↔</m:t>
                                </m:r>
                                <m:r>
                                  <a:rPr lang="fr-FR" sz="2800" i="1" dirty="0" smtClean="0">
                                    <a:latin typeface="Cambria Math" panose="02040503050406030204" pitchFamily="18" charset="0"/>
                                  </a:rPr>
                                  <m:t>(</m:t>
                                </m:r>
                                <m:r>
                                  <a:rPr lang="fr-FR" sz="2800" i="1" dirty="0" smtClean="0">
                                    <a:latin typeface="Cambria Math" panose="02040503050406030204" pitchFamily="18" charset="0"/>
                                  </a:rPr>
                                  <m:t>𝑞</m:t>
                                </m:r>
                                <m:r>
                                  <a:rPr lang="fr-FR" sz="2800" i="1" dirty="0" smtClean="0">
                                    <a:latin typeface="Cambria Math" panose="02040503050406030204" pitchFamily="18" charset="0"/>
                                  </a:rPr>
                                  <m:t> ∧ </m:t>
                                </m:r>
                                <m:r>
                                  <a:rPr lang="fr-FR" sz="2800" i="1" dirty="0" smtClean="0">
                                    <a:latin typeface="Cambria Math" panose="02040503050406030204" pitchFamily="18" charset="0"/>
                                  </a:rPr>
                                  <m:t>𝑡</m:t>
                                </m:r>
                                <m:r>
                                  <a:rPr lang="fr-FR" sz="2800" i="1" dirty="0" smtClean="0">
                                    <a:latin typeface="Cambria Math" panose="02040503050406030204" pitchFamily="18" charset="0"/>
                                  </a:rPr>
                                  <m:t>)</m:t>
                                </m:r>
                              </m:oMath>
                            </m:oMathPara>
                          </a14:m>
                          <a:endParaRPr lang="en-GB" sz="2800" dirty="0"/>
                        </a:p>
                      </a:txBody>
                      <a:tcPr/>
                    </a:tc>
                    <a:tc>
                      <a:txBody>
                        <a:bodyPr/>
                        <a:lstStyle/>
                        <a:p>
                          <a:endParaRPr lang="en-US" sz="2800" dirty="0"/>
                        </a:p>
                      </a:txBody>
                      <a:tcPr/>
                    </a:tc>
                    <a:extLst>
                      <a:ext uri="{0D108BD9-81ED-4DB2-BD59-A6C34878D82A}">
                        <a16:rowId xmlns:a16="http://schemas.microsoft.com/office/drawing/2014/main" val="2900961541"/>
                      </a:ext>
                    </a:extLst>
                  </a:tr>
                </a:tbl>
              </a:graphicData>
            </a:graphic>
          </p:graphicFrame>
        </mc:Choice>
        <mc:Fallback xmlns="">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extLst>
                  <p:ext uri="{D42A27DB-BD31-4B8C-83A1-F6EECF244321}">
                    <p14:modId xmlns:p14="http://schemas.microsoft.com/office/powerpoint/2010/main" val="3667572828"/>
                  </p:ext>
                </p:extLst>
              </p:nvPr>
            </p:nvGraphicFramePr>
            <p:xfrm>
              <a:off x="1943492" y="3429000"/>
              <a:ext cx="8305013" cy="2468880"/>
            </p:xfrm>
            <a:graphic>
              <a:graphicData uri="http://schemas.openxmlformats.org/drawingml/2006/table">
                <a:tbl>
                  <a:tblPr firstRow="1" bandRow="1">
                    <a:tableStyleId>{073A0DAA-6AF3-43AB-8588-CEC1D06C72B9}</a:tableStyleId>
                  </a:tblPr>
                  <a:tblGrid>
                    <a:gridCol w="4900368">
                      <a:extLst>
                        <a:ext uri="{9D8B030D-6E8A-4147-A177-3AD203B41FA5}">
                          <a16:colId xmlns:a16="http://schemas.microsoft.com/office/drawing/2014/main" val="3318531893"/>
                        </a:ext>
                      </a:extLst>
                    </a:gridCol>
                    <a:gridCol w="3404645">
                      <a:extLst>
                        <a:ext uri="{9D8B030D-6E8A-4147-A177-3AD203B41FA5}">
                          <a16:colId xmlns:a16="http://schemas.microsoft.com/office/drawing/2014/main" val="4135834310"/>
                        </a:ext>
                      </a:extLst>
                    </a:gridCol>
                  </a:tblGrid>
                  <a:tr h="396240">
                    <a:tc>
                      <a:txBody>
                        <a:bodyPr/>
                        <a:lstStyle/>
                        <a:p>
                          <a:pPr algn="ctr"/>
                          <a:r>
                            <a:rPr lang="en-US" sz="2000" dirty="0"/>
                            <a:t>proposition</a:t>
                          </a:r>
                        </a:p>
                      </a:txBody>
                      <a:tcPr/>
                    </a:tc>
                    <a:tc>
                      <a:txBody>
                        <a:bodyPr/>
                        <a:lstStyle/>
                        <a:p>
                          <a:pPr algn="ctr"/>
                          <a:endParaRPr lang="en-US" sz="2000" dirty="0"/>
                        </a:p>
                      </a:txBody>
                      <a:tcPr/>
                    </a:tc>
                    <a:extLst>
                      <a:ext uri="{0D108BD9-81ED-4DB2-BD59-A6C34878D82A}">
                        <a16:rowId xmlns:a16="http://schemas.microsoft.com/office/drawing/2014/main" val="2162416930"/>
                      </a:ext>
                    </a:extLst>
                  </a:tr>
                  <a:tr h="518160">
                    <a:tc>
                      <a:txBody>
                        <a:bodyPr/>
                        <a:lstStyle/>
                        <a:p>
                          <a:endParaRPr lang="en-US"/>
                        </a:p>
                      </a:txBody>
                      <a:tcPr>
                        <a:blipFill>
                          <a:blip r:embed="rId2"/>
                          <a:stretch>
                            <a:fillRect l="-124" t="-82353" r="-69938" b="-303529"/>
                          </a:stretch>
                        </a:blipFill>
                      </a:tcPr>
                    </a:tc>
                    <a:tc>
                      <a:txBody>
                        <a:bodyPr/>
                        <a:lstStyle/>
                        <a:p>
                          <a:endParaRPr lang="en-US" sz="2800" dirty="0"/>
                        </a:p>
                      </a:txBody>
                      <a:tcPr/>
                    </a:tc>
                    <a:extLst>
                      <a:ext uri="{0D108BD9-81ED-4DB2-BD59-A6C34878D82A}">
                        <a16:rowId xmlns:a16="http://schemas.microsoft.com/office/drawing/2014/main" val="565511033"/>
                      </a:ext>
                    </a:extLst>
                  </a:tr>
                  <a:tr h="518160">
                    <a:tc>
                      <a:txBody>
                        <a:bodyPr/>
                        <a:lstStyle/>
                        <a:p>
                          <a:endParaRPr lang="en-US"/>
                        </a:p>
                      </a:txBody>
                      <a:tcPr>
                        <a:blipFill>
                          <a:blip r:embed="rId2"/>
                          <a:stretch>
                            <a:fillRect l="-124" t="-180233" r="-69938" b="-200000"/>
                          </a:stretch>
                        </a:blipFill>
                      </a:tcPr>
                    </a:tc>
                    <a:tc>
                      <a:txBody>
                        <a:bodyPr/>
                        <a:lstStyle/>
                        <a:p>
                          <a:endParaRPr lang="en-US" sz="2800" dirty="0"/>
                        </a:p>
                      </a:txBody>
                      <a:tcPr/>
                    </a:tc>
                    <a:extLst>
                      <a:ext uri="{0D108BD9-81ED-4DB2-BD59-A6C34878D82A}">
                        <a16:rowId xmlns:a16="http://schemas.microsoft.com/office/drawing/2014/main" val="2937389555"/>
                      </a:ext>
                    </a:extLst>
                  </a:tr>
                  <a:tr h="518160">
                    <a:tc>
                      <a:txBody>
                        <a:bodyPr/>
                        <a:lstStyle/>
                        <a:p>
                          <a:endParaRPr lang="en-US"/>
                        </a:p>
                      </a:txBody>
                      <a:tcPr>
                        <a:blipFill>
                          <a:blip r:embed="rId2"/>
                          <a:stretch>
                            <a:fillRect l="-124" t="-283529" r="-69938" b="-102353"/>
                          </a:stretch>
                        </a:blipFill>
                      </a:tcPr>
                    </a:tc>
                    <a:tc>
                      <a:txBody>
                        <a:bodyPr/>
                        <a:lstStyle/>
                        <a:p>
                          <a:endParaRPr lang="en-US" sz="2800" dirty="0"/>
                        </a:p>
                      </a:txBody>
                      <a:tcPr/>
                    </a:tc>
                    <a:extLst>
                      <a:ext uri="{0D108BD9-81ED-4DB2-BD59-A6C34878D82A}">
                        <a16:rowId xmlns:a16="http://schemas.microsoft.com/office/drawing/2014/main" val="1935151154"/>
                      </a:ext>
                    </a:extLst>
                  </a:tr>
                  <a:tr h="518160">
                    <a:tc>
                      <a:txBody>
                        <a:bodyPr/>
                        <a:lstStyle/>
                        <a:p>
                          <a:endParaRPr lang="en-US"/>
                        </a:p>
                      </a:txBody>
                      <a:tcPr>
                        <a:blipFill>
                          <a:blip r:embed="rId2"/>
                          <a:stretch>
                            <a:fillRect l="-124" t="-383529" r="-69938" b="-2353"/>
                          </a:stretch>
                        </a:blipFill>
                      </a:tcPr>
                    </a:tc>
                    <a:tc>
                      <a:txBody>
                        <a:bodyPr/>
                        <a:lstStyle/>
                        <a:p>
                          <a:endParaRPr lang="en-US" sz="2800" dirty="0"/>
                        </a:p>
                      </a:txBody>
                      <a:tcPr/>
                    </a:tc>
                    <a:extLst>
                      <a:ext uri="{0D108BD9-81ED-4DB2-BD59-A6C34878D82A}">
                        <a16:rowId xmlns:a16="http://schemas.microsoft.com/office/drawing/2014/main" val="2900961541"/>
                      </a:ext>
                    </a:extLst>
                  </a:tr>
                </a:tbl>
              </a:graphicData>
            </a:graphic>
          </p:graphicFrame>
        </mc:Fallback>
      </mc:AlternateContent>
    </p:spTree>
    <p:extLst>
      <p:ext uri="{BB962C8B-B14F-4D97-AF65-F5344CB8AC3E}">
        <p14:creationId xmlns:p14="http://schemas.microsoft.com/office/powerpoint/2010/main" val="112437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31. How many rows appear in a truth table for each of these compound propositions?</a:t>
            </a: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nvGraphicFramePr>
            <p:xfrm>
              <a:off x="1943492" y="3429000"/>
              <a:ext cx="8305013" cy="2468880"/>
            </p:xfrm>
            <a:graphic>
              <a:graphicData uri="http://schemas.openxmlformats.org/drawingml/2006/table">
                <a:tbl>
                  <a:tblPr firstRow="1" bandRow="1">
                    <a:tableStyleId>{073A0DAA-6AF3-43AB-8588-CEC1D06C72B9}</a:tableStyleId>
                  </a:tblPr>
                  <a:tblGrid>
                    <a:gridCol w="4900368">
                      <a:extLst>
                        <a:ext uri="{9D8B030D-6E8A-4147-A177-3AD203B41FA5}">
                          <a16:colId xmlns:a16="http://schemas.microsoft.com/office/drawing/2014/main" val="3318531893"/>
                        </a:ext>
                      </a:extLst>
                    </a:gridCol>
                    <a:gridCol w="3404645">
                      <a:extLst>
                        <a:ext uri="{9D8B030D-6E8A-4147-A177-3AD203B41FA5}">
                          <a16:colId xmlns:a16="http://schemas.microsoft.com/office/drawing/2014/main" val="4135834310"/>
                        </a:ext>
                      </a:extLst>
                    </a:gridCol>
                  </a:tblGrid>
                  <a:tr h="355651">
                    <a:tc>
                      <a:txBody>
                        <a:bodyPr/>
                        <a:lstStyle/>
                        <a:p>
                          <a:pPr algn="ctr"/>
                          <a:r>
                            <a:rPr lang="en-US" sz="2000" dirty="0"/>
                            <a:t>proposition</a:t>
                          </a:r>
                        </a:p>
                      </a:txBody>
                      <a:tcPr/>
                    </a:tc>
                    <a:tc>
                      <a:txBody>
                        <a:bodyPr/>
                        <a:lstStyle/>
                        <a:p>
                          <a:pPr algn="ctr"/>
                          <a:r>
                            <a:rPr lang="en-US" sz="2000" dirty="0"/>
                            <a:t>Answer</a:t>
                          </a:r>
                        </a:p>
                      </a:txBody>
                      <a:tcPr/>
                    </a:tc>
                    <a:extLst>
                      <a:ext uri="{0D108BD9-81ED-4DB2-BD59-A6C34878D82A}">
                        <a16:rowId xmlns:a16="http://schemas.microsoft.com/office/drawing/2014/main" val="2162416930"/>
                      </a:ext>
                    </a:extLst>
                  </a:tr>
                  <a:tr h="370840">
                    <a:tc>
                      <a:txBody>
                        <a:bodyPr/>
                        <a:lstStyle/>
                        <a:p>
                          <a:pPr algn="l"/>
                          <a14:m>
                            <m:oMathPara xmlns:m="http://schemas.openxmlformats.org/officeDocument/2006/math">
                              <m:oMathParaPr>
                                <m:jc m:val="centerGroup"/>
                              </m:oMathParaPr>
                              <m:oMath xmlns:m="http://schemas.openxmlformats.org/officeDocument/2006/math">
                                <m:r>
                                  <a:rPr lang="en-GB" sz="2800" i="1" kern="1200" dirty="0" smtClean="0">
                                    <a:solidFill>
                                      <a:schemeClr val="dk1"/>
                                    </a:solidFill>
                                    <a:latin typeface="Cambria Math" panose="02040503050406030204" pitchFamily="18" charset="0"/>
                                    <a:ea typeface="+mn-ea"/>
                                    <a:cs typeface="+mn-cs"/>
                                  </a:rPr>
                                  <m:t>𝑝</m:t>
                                </m:r>
                                <m:r>
                                  <a:rPr lang="en-GB" sz="2800" i="1" kern="1200" dirty="0" smtClean="0">
                                    <a:solidFill>
                                      <a:schemeClr val="dk1"/>
                                    </a:solidFill>
                                    <a:latin typeface="Cambria Math" panose="02040503050406030204" pitchFamily="18" charset="0"/>
                                    <a:ea typeface="+mn-ea"/>
                                    <a:cs typeface="+mn-cs"/>
                                  </a:rPr>
                                  <m:t> →¬</m:t>
                                </m:r>
                                <m:r>
                                  <a:rPr lang="en-GB" sz="2800" i="1" kern="1200" dirty="0" smtClean="0">
                                    <a:solidFill>
                                      <a:schemeClr val="dk1"/>
                                    </a:solidFill>
                                    <a:latin typeface="Cambria Math" panose="02040503050406030204" pitchFamily="18" charset="0"/>
                                    <a:ea typeface="+mn-ea"/>
                                    <a:cs typeface="+mn-cs"/>
                                  </a:rPr>
                                  <m:t>𝑝</m:t>
                                </m:r>
                              </m:oMath>
                            </m:oMathPara>
                          </a14:m>
                          <a:endParaRPr lang="en-GB" sz="2800" kern="1200" dirty="0">
                            <a:solidFill>
                              <a:schemeClr val="dk1"/>
                            </a:solidFill>
                            <a:latin typeface="+mn-lt"/>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0" i="1" u="none" strike="noStrike" kern="1200" baseline="0" dirty="0" smtClean="0">
                                        <a:solidFill>
                                          <a:schemeClr val="dk1"/>
                                        </a:solidFill>
                                        <a:latin typeface="Cambria Math" panose="02040503050406030204" pitchFamily="18" charset="0"/>
                                        <a:ea typeface="+mn-ea"/>
                                        <a:cs typeface="+mn-cs"/>
                                      </a:rPr>
                                    </m:ctrlPr>
                                  </m:sSupPr>
                                  <m:e>
                                    <m:r>
                                      <a:rPr lang="en-GB" sz="2400" b="0" i="1" u="none" strike="noStrike" kern="1200" baseline="0" dirty="0" smtClean="0">
                                        <a:solidFill>
                                          <a:schemeClr val="dk1"/>
                                        </a:solidFill>
                                        <a:latin typeface="Cambria Math" panose="02040503050406030204" pitchFamily="18" charset="0"/>
                                        <a:ea typeface="+mn-ea"/>
                                        <a:cs typeface="+mn-cs"/>
                                      </a:rPr>
                                      <m:t>2</m:t>
                                    </m:r>
                                  </m:e>
                                  <m:sup>
                                    <m:r>
                                      <a:rPr lang="en-GB" sz="2400" b="0" i="1" u="none" strike="noStrike" kern="1200" baseline="0" dirty="0" smtClean="0">
                                        <a:solidFill>
                                          <a:schemeClr val="dk1"/>
                                        </a:solidFill>
                                        <a:latin typeface="Cambria Math" panose="02040503050406030204" pitchFamily="18" charset="0"/>
                                        <a:ea typeface="+mn-ea"/>
                                        <a:cs typeface="+mn-cs"/>
                                      </a:rPr>
                                      <m:t>1</m:t>
                                    </m:r>
                                  </m:sup>
                                </m:sSup>
                                <m:r>
                                  <a:rPr lang="en-GB" sz="2400" b="0" i="1" u="none" strike="noStrike" kern="1200" baseline="0" dirty="0" smtClean="0">
                                    <a:solidFill>
                                      <a:schemeClr val="dk1"/>
                                    </a:solidFill>
                                    <a:latin typeface="Cambria Math" panose="02040503050406030204" pitchFamily="18" charset="0"/>
                                    <a:ea typeface="+mn-ea"/>
                                    <a:cs typeface="+mn-cs"/>
                                  </a:rPr>
                                  <m:t> =2</m:t>
                                </m:r>
                              </m:oMath>
                            </m:oMathPara>
                          </a14:m>
                          <a:endParaRPr lang="en-US" sz="2800" dirty="0"/>
                        </a:p>
                      </a:txBody>
                      <a:tcPr/>
                    </a:tc>
                    <a:extLst>
                      <a:ext uri="{0D108BD9-81ED-4DB2-BD59-A6C34878D82A}">
                        <a16:rowId xmlns:a16="http://schemas.microsoft.com/office/drawing/2014/main" val="565511033"/>
                      </a:ext>
                    </a:extLst>
                  </a:tr>
                  <a:tr h="370840">
                    <a:tc>
                      <a:txBody>
                        <a:bodyPr/>
                        <a:lstStyle/>
                        <a:p>
                          <a:pPr marL="0" indent="0">
                            <a:buNone/>
                          </a:pPr>
                          <a14:m>
                            <m:oMathPara xmlns:m="http://schemas.openxmlformats.org/officeDocument/2006/math">
                              <m:oMathParaPr>
                                <m:jc m:val="centerGroup"/>
                              </m:oMathParaPr>
                              <m:oMath xmlns:m="http://schemas.openxmlformats.org/officeDocument/2006/math">
                                <m:r>
                                  <a:rPr lang="en-GB" sz="2800" i="1" kern="1200" dirty="0" smtClean="0">
                                    <a:solidFill>
                                      <a:schemeClr val="dk1"/>
                                    </a:solidFill>
                                    <a:latin typeface="Cambria Math" panose="02040503050406030204" pitchFamily="18" charset="0"/>
                                    <a:ea typeface="+mn-ea"/>
                                    <a:cs typeface="+mn-cs"/>
                                  </a:rPr>
                                  <m:t>(</m:t>
                                </m:r>
                                <m:r>
                                  <a:rPr lang="en-GB" sz="2800" i="1" kern="1200" dirty="0" smtClean="0">
                                    <a:solidFill>
                                      <a:schemeClr val="dk1"/>
                                    </a:solidFill>
                                    <a:latin typeface="Cambria Math" panose="02040503050406030204" pitchFamily="18" charset="0"/>
                                    <a:ea typeface="+mn-ea"/>
                                    <a:cs typeface="+mn-cs"/>
                                  </a:rPr>
                                  <m:t>𝑝</m:t>
                                </m:r>
                                <m:r>
                                  <a:rPr lang="en-GB" sz="2800" i="1" kern="1200" dirty="0" smtClean="0">
                                    <a:solidFill>
                                      <a:schemeClr val="dk1"/>
                                    </a:solidFill>
                                    <a:latin typeface="Cambria Math" panose="02040503050406030204" pitchFamily="18" charset="0"/>
                                    <a:ea typeface="+mn-ea"/>
                                    <a:cs typeface="+mn-cs"/>
                                  </a:rPr>
                                  <m:t> ∨¬</m:t>
                                </m:r>
                                <m:r>
                                  <a:rPr lang="en-GB" sz="2800" i="1" kern="1200" dirty="0" smtClean="0">
                                    <a:solidFill>
                                      <a:schemeClr val="dk1"/>
                                    </a:solidFill>
                                    <a:latin typeface="Cambria Math" panose="02040503050406030204" pitchFamily="18" charset="0"/>
                                    <a:ea typeface="+mn-ea"/>
                                    <a:cs typeface="+mn-cs"/>
                                  </a:rPr>
                                  <m:t>𝑟</m:t>
                                </m:r>
                                <m:r>
                                  <a:rPr lang="en-GB" sz="2800" i="1" kern="1200" dirty="0" smtClean="0">
                                    <a:solidFill>
                                      <a:schemeClr val="dk1"/>
                                    </a:solidFill>
                                    <a:latin typeface="Cambria Math" panose="02040503050406030204" pitchFamily="18" charset="0"/>
                                    <a:ea typeface="+mn-ea"/>
                                    <a:cs typeface="+mn-cs"/>
                                  </a:rPr>
                                  <m:t>) ∧ (</m:t>
                                </m:r>
                                <m:r>
                                  <a:rPr lang="en-GB" sz="2800" i="1" kern="1200" dirty="0" smtClean="0">
                                    <a:solidFill>
                                      <a:schemeClr val="dk1"/>
                                    </a:solidFill>
                                    <a:latin typeface="Cambria Math" panose="02040503050406030204" pitchFamily="18" charset="0"/>
                                    <a:ea typeface="+mn-ea"/>
                                    <a:cs typeface="+mn-cs"/>
                                  </a:rPr>
                                  <m:t>𝑞</m:t>
                                </m:r>
                                <m:r>
                                  <a:rPr lang="en-GB" sz="2800" i="1" kern="1200" dirty="0" smtClean="0">
                                    <a:solidFill>
                                      <a:schemeClr val="dk1"/>
                                    </a:solidFill>
                                    <a:latin typeface="Cambria Math" panose="02040503050406030204" pitchFamily="18" charset="0"/>
                                    <a:ea typeface="+mn-ea"/>
                                    <a:cs typeface="+mn-cs"/>
                                  </a:rPr>
                                  <m:t> ∨¬</m:t>
                                </m:r>
                                <m:r>
                                  <a:rPr lang="en-GB" sz="2800" i="1" kern="1200" dirty="0" smtClean="0">
                                    <a:solidFill>
                                      <a:schemeClr val="dk1"/>
                                    </a:solidFill>
                                    <a:latin typeface="Cambria Math" panose="02040503050406030204" pitchFamily="18" charset="0"/>
                                    <a:ea typeface="+mn-ea"/>
                                    <a:cs typeface="+mn-cs"/>
                                  </a:rPr>
                                  <m:t>𝑠</m:t>
                                </m:r>
                                <m:r>
                                  <a:rPr lang="en-GB" sz="2800" i="1" kern="1200" dirty="0" smtClean="0">
                                    <a:solidFill>
                                      <a:schemeClr val="dk1"/>
                                    </a:solidFill>
                                    <a:latin typeface="Cambria Math" panose="02040503050406030204" pitchFamily="18" charset="0"/>
                                    <a:ea typeface="+mn-ea"/>
                                    <a:cs typeface="+mn-cs"/>
                                  </a:rPr>
                                  <m:t>)</m:t>
                                </m:r>
                              </m:oMath>
                            </m:oMathPara>
                          </a14:m>
                          <a:endParaRPr lang="en-GB" sz="2800" kern="1200" dirty="0">
                            <a:solidFill>
                              <a:schemeClr val="dk1"/>
                            </a:solidFill>
                            <a:latin typeface="+mn-lt"/>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0" i="1" u="none" strike="noStrike" kern="1200" baseline="0" dirty="0" smtClean="0">
                                        <a:solidFill>
                                          <a:schemeClr val="dk1"/>
                                        </a:solidFill>
                                        <a:latin typeface="Cambria Math" panose="02040503050406030204" pitchFamily="18" charset="0"/>
                                        <a:ea typeface="+mn-ea"/>
                                        <a:cs typeface="+mn-cs"/>
                                      </a:rPr>
                                    </m:ctrlPr>
                                  </m:sSupPr>
                                  <m:e>
                                    <m:r>
                                      <a:rPr lang="en-US" sz="2400" b="0" i="1" u="none" strike="noStrike" kern="1200" baseline="0" dirty="0" smtClean="0">
                                        <a:solidFill>
                                          <a:schemeClr val="dk1"/>
                                        </a:solidFill>
                                        <a:latin typeface="Cambria Math" panose="02040503050406030204" pitchFamily="18" charset="0"/>
                                        <a:ea typeface="+mn-ea"/>
                                        <a:cs typeface="+mn-cs"/>
                                      </a:rPr>
                                      <m:t>2</m:t>
                                    </m:r>
                                  </m:e>
                                  <m:sup>
                                    <m:r>
                                      <a:rPr lang="en-US" sz="2400" b="0" i="1" u="none" strike="noStrike" kern="1200" baseline="0" dirty="0" smtClean="0">
                                        <a:solidFill>
                                          <a:schemeClr val="dk1"/>
                                        </a:solidFill>
                                        <a:latin typeface="Cambria Math" panose="02040503050406030204" pitchFamily="18" charset="0"/>
                                        <a:ea typeface="+mn-ea"/>
                                        <a:cs typeface="+mn-cs"/>
                                      </a:rPr>
                                      <m:t>4</m:t>
                                    </m:r>
                                  </m:sup>
                                </m:sSup>
                                <m:r>
                                  <a:rPr lang="en-US" sz="2400" b="0" i="1" u="none" strike="noStrike" kern="1200" baseline="0" dirty="0" smtClean="0">
                                    <a:solidFill>
                                      <a:schemeClr val="dk1"/>
                                    </a:solidFill>
                                    <a:latin typeface="Cambria Math" panose="02040503050406030204" pitchFamily="18" charset="0"/>
                                    <a:ea typeface="+mn-ea"/>
                                    <a:cs typeface="+mn-cs"/>
                                  </a:rPr>
                                  <m:t> =16</m:t>
                                </m:r>
                              </m:oMath>
                            </m:oMathPara>
                          </a14:m>
                          <a:endParaRPr lang="en-US" sz="2800" dirty="0"/>
                        </a:p>
                      </a:txBody>
                      <a:tcPr/>
                    </a:tc>
                    <a:extLst>
                      <a:ext uri="{0D108BD9-81ED-4DB2-BD59-A6C34878D82A}">
                        <a16:rowId xmlns:a16="http://schemas.microsoft.com/office/drawing/2014/main" val="2937389555"/>
                      </a:ext>
                    </a:extLst>
                  </a:tr>
                  <a:tr h="370840">
                    <a:tc>
                      <a:txBody>
                        <a:bodyPr/>
                        <a:lstStyle/>
                        <a:p>
                          <a:pPr marL="0" indent="0">
                            <a:buNone/>
                          </a:pPr>
                          <a14:m>
                            <m:oMathPara xmlns:m="http://schemas.openxmlformats.org/officeDocument/2006/math">
                              <m:oMathParaPr>
                                <m:jc m:val="centerGroup"/>
                              </m:oMathParaPr>
                              <m:oMath xmlns:m="http://schemas.openxmlformats.org/officeDocument/2006/math">
                                <m:r>
                                  <a:rPr lang="en-GB" sz="2800" i="1" kern="1200" dirty="0" smtClean="0">
                                    <a:solidFill>
                                      <a:schemeClr val="dk1"/>
                                    </a:solidFill>
                                    <a:latin typeface="Cambria Math" panose="02040503050406030204" pitchFamily="18" charset="0"/>
                                    <a:ea typeface="+mn-ea"/>
                                    <a:cs typeface="+mn-cs"/>
                                  </a:rPr>
                                  <m:t>𝑞</m:t>
                                </m:r>
                                <m:r>
                                  <a:rPr lang="en-GB" sz="2800" i="1" kern="1200" dirty="0" smtClean="0">
                                    <a:solidFill>
                                      <a:schemeClr val="dk1"/>
                                    </a:solidFill>
                                    <a:latin typeface="Cambria Math" panose="02040503050406030204" pitchFamily="18" charset="0"/>
                                    <a:ea typeface="+mn-ea"/>
                                    <a:cs typeface="+mn-cs"/>
                                  </a:rPr>
                                  <m:t> ∨ </m:t>
                                </m:r>
                                <m:r>
                                  <a:rPr lang="en-GB" sz="2800" i="1" kern="1200" dirty="0" smtClean="0">
                                    <a:solidFill>
                                      <a:schemeClr val="dk1"/>
                                    </a:solidFill>
                                    <a:latin typeface="Cambria Math" panose="02040503050406030204" pitchFamily="18" charset="0"/>
                                    <a:ea typeface="+mn-ea"/>
                                    <a:cs typeface="+mn-cs"/>
                                  </a:rPr>
                                  <m:t>𝑝</m:t>
                                </m:r>
                                <m:r>
                                  <a:rPr lang="en-GB" sz="2800" i="1" kern="1200" dirty="0" smtClean="0">
                                    <a:solidFill>
                                      <a:schemeClr val="dk1"/>
                                    </a:solidFill>
                                    <a:latin typeface="Cambria Math" panose="02040503050406030204" pitchFamily="18" charset="0"/>
                                    <a:ea typeface="+mn-ea"/>
                                    <a:cs typeface="+mn-cs"/>
                                  </a:rPr>
                                  <m:t> ∨¬</m:t>
                                </m:r>
                                <m:r>
                                  <a:rPr lang="en-GB" sz="2800" i="1" kern="1200" dirty="0" smtClean="0">
                                    <a:solidFill>
                                      <a:schemeClr val="dk1"/>
                                    </a:solidFill>
                                    <a:latin typeface="Cambria Math" panose="02040503050406030204" pitchFamily="18" charset="0"/>
                                    <a:ea typeface="+mn-ea"/>
                                    <a:cs typeface="+mn-cs"/>
                                  </a:rPr>
                                  <m:t>𝑠</m:t>
                                </m:r>
                                <m:r>
                                  <a:rPr lang="en-GB" sz="2800" i="1" kern="1200" dirty="0" smtClean="0">
                                    <a:solidFill>
                                      <a:schemeClr val="dk1"/>
                                    </a:solidFill>
                                    <a:latin typeface="Cambria Math" panose="02040503050406030204" pitchFamily="18" charset="0"/>
                                    <a:ea typeface="+mn-ea"/>
                                    <a:cs typeface="+mn-cs"/>
                                  </a:rPr>
                                  <m:t> ∨¬</m:t>
                                </m:r>
                                <m:r>
                                  <a:rPr lang="en-GB" sz="2800" i="1" kern="1200" dirty="0" smtClean="0">
                                    <a:solidFill>
                                      <a:schemeClr val="dk1"/>
                                    </a:solidFill>
                                    <a:latin typeface="Cambria Math" panose="02040503050406030204" pitchFamily="18" charset="0"/>
                                    <a:ea typeface="+mn-ea"/>
                                    <a:cs typeface="+mn-cs"/>
                                  </a:rPr>
                                  <m:t>𝑟</m:t>
                                </m:r>
                                <m:r>
                                  <a:rPr lang="en-GB" sz="2800" i="1" kern="1200" dirty="0" smtClean="0">
                                    <a:solidFill>
                                      <a:schemeClr val="dk1"/>
                                    </a:solidFill>
                                    <a:latin typeface="Cambria Math" panose="02040503050406030204" pitchFamily="18" charset="0"/>
                                    <a:ea typeface="+mn-ea"/>
                                    <a:cs typeface="+mn-cs"/>
                                  </a:rPr>
                                  <m:t> ∨¬</m:t>
                                </m:r>
                                <m:r>
                                  <a:rPr lang="en-GB" sz="2800" i="1" kern="1200" dirty="0" smtClean="0">
                                    <a:solidFill>
                                      <a:schemeClr val="dk1"/>
                                    </a:solidFill>
                                    <a:latin typeface="Cambria Math" panose="02040503050406030204" pitchFamily="18" charset="0"/>
                                    <a:ea typeface="+mn-ea"/>
                                    <a:cs typeface="+mn-cs"/>
                                  </a:rPr>
                                  <m:t>𝑡</m:t>
                                </m:r>
                                <m:r>
                                  <a:rPr lang="en-GB" sz="2800" i="1" kern="1200" dirty="0" smtClean="0">
                                    <a:solidFill>
                                      <a:schemeClr val="dk1"/>
                                    </a:solidFill>
                                    <a:latin typeface="Cambria Math" panose="02040503050406030204" pitchFamily="18" charset="0"/>
                                    <a:ea typeface="+mn-ea"/>
                                    <a:cs typeface="+mn-cs"/>
                                  </a:rPr>
                                  <m:t> ∨ </m:t>
                                </m:r>
                                <m:r>
                                  <a:rPr lang="en-GB" sz="2800" i="1" kern="1200" dirty="0" smtClean="0">
                                    <a:solidFill>
                                      <a:schemeClr val="dk1"/>
                                    </a:solidFill>
                                    <a:latin typeface="Cambria Math" panose="02040503050406030204" pitchFamily="18" charset="0"/>
                                    <a:ea typeface="+mn-ea"/>
                                    <a:cs typeface="+mn-cs"/>
                                  </a:rPr>
                                  <m:t>𝑢</m:t>
                                </m:r>
                              </m:oMath>
                            </m:oMathPara>
                          </a14:m>
                          <a:endParaRPr lang="en-GB" sz="2800" kern="1200" dirty="0">
                            <a:solidFill>
                              <a:schemeClr val="dk1"/>
                            </a:solidFill>
                            <a:latin typeface="+mn-lt"/>
                            <a:ea typeface="+mn-ea"/>
                            <a:cs typeface="+mn-cs"/>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0" i="1" u="none" strike="noStrike" kern="1200" baseline="0" dirty="0" smtClean="0">
                                        <a:solidFill>
                                          <a:schemeClr val="dk1"/>
                                        </a:solidFill>
                                        <a:latin typeface="Cambria Math" panose="02040503050406030204" pitchFamily="18" charset="0"/>
                                        <a:ea typeface="+mn-ea"/>
                                        <a:cs typeface="+mn-cs"/>
                                      </a:rPr>
                                    </m:ctrlPr>
                                  </m:sSupPr>
                                  <m:e>
                                    <m:r>
                                      <a:rPr lang="en-US" sz="2400" b="0" i="1" u="none" strike="noStrike" kern="1200" baseline="0" dirty="0" smtClean="0">
                                        <a:solidFill>
                                          <a:schemeClr val="dk1"/>
                                        </a:solidFill>
                                        <a:latin typeface="Cambria Math" panose="02040503050406030204" pitchFamily="18" charset="0"/>
                                        <a:ea typeface="+mn-ea"/>
                                        <a:cs typeface="+mn-cs"/>
                                      </a:rPr>
                                      <m:t>2</m:t>
                                    </m:r>
                                  </m:e>
                                  <m:sup>
                                    <m:r>
                                      <a:rPr lang="en-US" sz="2400" b="0" i="1" u="none" strike="noStrike" kern="1200" baseline="0" dirty="0" smtClean="0">
                                        <a:solidFill>
                                          <a:schemeClr val="dk1"/>
                                        </a:solidFill>
                                        <a:latin typeface="Cambria Math" panose="02040503050406030204" pitchFamily="18" charset="0"/>
                                        <a:ea typeface="+mn-ea"/>
                                        <a:cs typeface="+mn-cs"/>
                                      </a:rPr>
                                      <m:t>6</m:t>
                                    </m:r>
                                  </m:sup>
                                </m:sSup>
                                <m:r>
                                  <a:rPr lang="en-US" sz="2400" b="0" i="1" u="none" strike="noStrike" kern="1200" baseline="0" dirty="0" smtClean="0">
                                    <a:solidFill>
                                      <a:schemeClr val="dk1"/>
                                    </a:solidFill>
                                    <a:latin typeface="Cambria Math" panose="02040503050406030204" pitchFamily="18" charset="0"/>
                                    <a:ea typeface="+mn-ea"/>
                                    <a:cs typeface="+mn-cs"/>
                                  </a:rPr>
                                  <m:t> =64</m:t>
                                </m:r>
                              </m:oMath>
                            </m:oMathPara>
                          </a14:m>
                          <a:endParaRPr lang="en-US" sz="2800" dirty="0"/>
                        </a:p>
                      </a:txBody>
                      <a:tcPr/>
                    </a:tc>
                    <a:extLst>
                      <a:ext uri="{0D108BD9-81ED-4DB2-BD59-A6C34878D82A}">
                        <a16:rowId xmlns:a16="http://schemas.microsoft.com/office/drawing/2014/main" val="1935151154"/>
                      </a:ext>
                    </a:extLst>
                  </a:tr>
                  <a:tr h="370840">
                    <a:tc>
                      <a:txBody>
                        <a:bodyPr/>
                        <a:lstStyle/>
                        <a:p>
                          <a:pPr marL="0" indent="0">
                            <a:buNone/>
                          </a:pPr>
                          <a14:m>
                            <m:oMathPara xmlns:m="http://schemas.openxmlformats.org/officeDocument/2006/math">
                              <m:oMathParaPr>
                                <m:jc m:val="centerGroup"/>
                              </m:oMathParaPr>
                              <m:oMath xmlns:m="http://schemas.openxmlformats.org/officeDocument/2006/math">
                                <m:r>
                                  <a:rPr lang="fr-FR" sz="2800" i="1" dirty="0" smtClean="0">
                                    <a:latin typeface="Cambria Math" panose="02040503050406030204" pitchFamily="18" charset="0"/>
                                  </a:rPr>
                                  <m:t>(</m:t>
                                </m:r>
                                <m:r>
                                  <a:rPr lang="fr-FR" sz="2800" i="1" dirty="0" smtClean="0">
                                    <a:latin typeface="Cambria Math" panose="02040503050406030204" pitchFamily="18" charset="0"/>
                                  </a:rPr>
                                  <m:t>𝑝</m:t>
                                </m:r>
                                <m:r>
                                  <a:rPr lang="fr-FR" sz="2800" i="1" dirty="0" smtClean="0">
                                    <a:latin typeface="Cambria Math" panose="02040503050406030204" pitchFamily="18" charset="0"/>
                                  </a:rPr>
                                  <m:t> ∧ </m:t>
                                </m:r>
                                <m:r>
                                  <a:rPr lang="fr-FR" sz="2800" i="1" dirty="0" smtClean="0">
                                    <a:latin typeface="Cambria Math" panose="02040503050406030204" pitchFamily="18" charset="0"/>
                                  </a:rPr>
                                  <m:t>𝑟</m:t>
                                </m:r>
                                <m:r>
                                  <a:rPr lang="fr-FR" sz="2800" i="1" dirty="0" smtClean="0">
                                    <a:latin typeface="Cambria Math" panose="02040503050406030204" pitchFamily="18" charset="0"/>
                                  </a:rPr>
                                  <m:t> ∧ </m:t>
                                </m:r>
                                <m:r>
                                  <a:rPr lang="fr-FR" sz="2800" i="1" dirty="0" smtClean="0">
                                    <a:latin typeface="Cambria Math" panose="02040503050406030204" pitchFamily="18" charset="0"/>
                                  </a:rPr>
                                  <m:t>𝑡</m:t>
                                </m:r>
                                <m:r>
                                  <a:rPr lang="fr-FR" sz="2800" i="1" dirty="0" smtClean="0">
                                    <a:latin typeface="Cambria Math" panose="02040503050406030204" pitchFamily="18" charset="0"/>
                                  </a:rPr>
                                  <m:t>) </m:t>
                                </m:r>
                                <m:r>
                                  <a:rPr lang="fr-FR" sz="2800" i="1" dirty="0" smtClean="0">
                                    <a:latin typeface="Cambria Math" panose="02040503050406030204" pitchFamily="18" charset="0"/>
                                  </a:rPr>
                                  <m:t>↔</m:t>
                                </m:r>
                                <m:r>
                                  <a:rPr lang="fr-FR" sz="2800" i="1" dirty="0" smtClean="0">
                                    <a:latin typeface="Cambria Math" panose="02040503050406030204" pitchFamily="18" charset="0"/>
                                  </a:rPr>
                                  <m:t>(</m:t>
                                </m:r>
                                <m:r>
                                  <a:rPr lang="fr-FR" sz="2800" i="1" dirty="0" smtClean="0">
                                    <a:latin typeface="Cambria Math" panose="02040503050406030204" pitchFamily="18" charset="0"/>
                                  </a:rPr>
                                  <m:t>𝑞</m:t>
                                </m:r>
                                <m:r>
                                  <a:rPr lang="fr-FR" sz="2800" i="1" dirty="0" smtClean="0">
                                    <a:latin typeface="Cambria Math" panose="02040503050406030204" pitchFamily="18" charset="0"/>
                                  </a:rPr>
                                  <m:t> ∧ </m:t>
                                </m:r>
                                <m:r>
                                  <a:rPr lang="fr-FR" sz="2800" i="1" dirty="0" smtClean="0">
                                    <a:latin typeface="Cambria Math" panose="02040503050406030204" pitchFamily="18" charset="0"/>
                                  </a:rPr>
                                  <m:t>𝑡</m:t>
                                </m:r>
                                <m:r>
                                  <a:rPr lang="fr-FR" sz="2800" i="1" dirty="0" smtClean="0">
                                    <a:latin typeface="Cambria Math" panose="02040503050406030204" pitchFamily="18" charset="0"/>
                                  </a:rPr>
                                  <m:t>)</m:t>
                                </m:r>
                              </m:oMath>
                            </m:oMathPara>
                          </a14:m>
                          <a:endParaRPr lang="en-GB" sz="2800"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400" b="0" i="1" u="none" strike="noStrike" kern="1200" baseline="0" dirty="0" smtClean="0">
                                        <a:solidFill>
                                          <a:schemeClr val="dk1"/>
                                        </a:solidFill>
                                        <a:latin typeface="Cambria Math" panose="02040503050406030204" pitchFamily="18" charset="0"/>
                                        <a:ea typeface="+mn-ea"/>
                                        <a:cs typeface="+mn-cs"/>
                                      </a:rPr>
                                    </m:ctrlPr>
                                  </m:sSupPr>
                                  <m:e>
                                    <m:r>
                                      <a:rPr lang="en-US" sz="2400" b="0" i="1" u="none" strike="noStrike" kern="1200" baseline="0" dirty="0" smtClean="0">
                                        <a:solidFill>
                                          <a:schemeClr val="dk1"/>
                                        </a:solidFill>
                                        <a:latin typeface="Cambria Math" panose="02040503050406030204" pitchFamily="18" charset="0"/>
                                        <a:ea typeface="+mn-ea"/>
                                        <a:cs typeface="+mn-cs"/>
                                      </a:rPr>
                                      <m:t>2</m:t>
                                    </m:r>
                                  </m:e>
                                  <m:sup>
                                    <m:r>
                                      <a:rPr lang="en-US" sz="2400" b="0" i="1" u="none" strike="noStrike" kern="1200" baseline="0" dirty="0" smtClean="0">
                                        <a:solidFill>
                                          <a:schemeClr val="dk1"/>
                                        </a:solidFill>
                                        <a:latin typeface="Cambria Math" panose="02040503050406030204" pitchFamily="18" charset="0"/>
                                        <a:ea typeface="+mn-ea"/>
                                        <a:cs typeface="+mn-cs"/>
                                      </a:rPr>
                                      <m:t>4</m:t>
                                    </m:r>
                                  </m:sup>
                                </m:sSup>
                                <m:r>
                                  <a:rPr lang="en-US" sz="2400" b="0" i="1" u="none" strike="noStrike" kern="1200" baseline="0" dirty="0" smtClean="0">
                                    <a:solidFill>
                                      <a:schemeClr val="dk1"/>
                                    </a:solidFill>
                                    <a:latin typeface="Cambria Math" panose="02040503050406030204" pitchFamily="18" charset="0"/>
                                    <a:ea typeface="+mn-ea"/>
                                    <a:cs typeface="+mn-cs"/>
                                  </a:rPr>
                                  <m:t> =16</m:t>
                                </m:r>
                              </m:oMath>
                            </m:oMathPara>
                          </a14:m>
                          <a:endParaRPr lang="en-US" sz="2800" dirty="0"/>
                        </a:p>
                      </a:txBody>
                      <a:tcPr/>
                    </a:tc>
                    <a:extLst>
                      <a:ext uri="{0D108BD9-81ED-4DB2-BD59-A6C34878D82A}">
                        <a16:rowId xmlns:a16="http://schemas.microsoft.com/office/drawing/2014/main" val="2900961541"/>
                      </a:ext>
                    </a:extLst>
                  </a:tr>
                </a:tbl>
              </a:graphicData>
            </a:graphic>
          </p:graphicFrame>
        </mc:Choice>
        <mc:Fallback xmlns="">
          <p:graphicFrame>
            <p:nvGraphicFramePr>
              <p:cNvPr id="7" name="Table 7">
                <a:extLst>
                  <a:ext uri="{FF2B5EF4-FFF2-40B4-BE49-F238E27FC236}">
                    <a16:creationId xmlns:a16="http://schemas.microsoft.com/office/drawing/2014/main" id="{2B1D79A5-DEF9-44C7-B07C-376F025AB27C}"/>
                  </a:ext>
                </a:extLst>
              </p:cNvPr>
              <p:cNvGraphicFramePr>
                <a:graphicFrameLocks noGrp="1"/>
              </p:cNvGraphicFramePr>
              <p:nvPr/>
            </p:nvGraphicFramePr>
            <p:xfrm>
              <a:off x="1943492" y="3429000"/>
              <a:ext cx="8305013" cy="2468880"/>
            </p:xfrm>
            <a:graphic>
              <a:graphicData uri="http://schemas.openxmlformats.org/drawingml/2006/table">
                <a:tbl>
                  <a:tblPr firstRow="1" bandRow="1">
                    <a:tableStyleId>{073A0DAA-6AF3-43AB-8588-CEC1D06C72B9}</a:tableStyleId>
                  </a:tblPr>
                  <a:tblGrid>
                    <a:gridCol w="4900368">
                      <a:extLst>
                        <a:ext uri="{9D8B030D-6E8A-4147-A177-3AD203B41FA5}">
                          <a16:colId xmlns:a16="http://schemas.microsoft.com/office/drawing/2014/main" val="3318531893"/>
                        </a:ext>
                      </a:extLst>
                    </a:gridCol>
                    <a:gridCol w="3404645">
                      <a:extLst>
                        <a:ext uri="{9D8B030D-6E8A-4147-A177-3AD203B41FA5}">
                          <a16:colId xmlns:a16="http://schemas.microsoft.com/office/drawing/2014/main" val="4135834310"/>
                        </a:ext>
                      </a:extLst>
                    </a:gridCol>
                  </a:tblGrid>
                  <a:tr h="396240">
                    <a:tc>
                      <a:txBody>
                        <a:bodyPr/>
                        <a:lstStyle/>
                        <a:p>
                          <a:pPr algn="ctr"/>
                          <a:r>
                            <a:rPr lang="en-US" sz="2000" dirty="0"/>
                            <a:t>proposition</a:t>
                          </a:r>
                        </a:p>
                      </a:txBody>
                      <a:tcPr/>
                    </a:tc>
                    <a:tc>
                      <a:txBody>
                        <a:bodyPr/>
                        <a:lstStyle/>
                        <a:p>
                          <a:pPr algn="ctr"/>
                          <a:r>
                            <a:rPr lang="en-US" sz="2000" dirty="0"/>
                            <a:t>Answer</a:t>
                          </a:r>
                        </a:p>
                      </a:txBody>
                      <a:tcPr/>
                    </a:tc>
                    <a:extLst>
                      <a:ext uri="{0D108BD9-81ED-4DB2-BD59-A6C34878D82A}">
                        <a16:rowId xmlns:a16="http://schemas.microsoft.com/office/drawing/2014/main" val="2162416930"/>
                      </a:ext>
                    </a:extLst>
                  </a:tr>
                  <a:tr h="518160">
                    <a:tc>
                      <a:txBody>
                        <a:bodyPr/>
                        <a:lstStyle/>
                        <a:p>
                          <a:endParaRPr lang="en-US"/>
                        </a:p>
                      </a:txBody>
                      <a:tcPr>
                        <a:blipFill>
                          <a:blip r:embed="rId2"/>
                          <a:stretch>
                            <a:fillRect l="-124" t="-82353" r="-69938" b="-303529"/>
                          </a:stretch>
                        </a:blipFill>
                      </a:tcPr>
                    </a:tc>
                    <a:tc>
                      <a:txBody>
                        <a:bodyPr/>
                        <a:lstStyle/>
                        <a:p>
                          <a:endParaRPr lang="en-US"/>
                        </a:p>
                      </a:txBody>
                      <a:tcPr>
                        <a:blipFill>
                          <a:blip r:embed="rId2"/>
                          <a:stretch>
                            <a:fillRect l="-144186" t="-82353" r="-716" b="-303529"/>
                          </a:stretch>
                        </a:blipFill>
                      </a:tcPr>
                    </a:tc>
                    <a:extLst>
                      <a:ext uri="{0D108BD9-81ED-4DB2-BD59-A6C34878D82A}">
                        <a16:rowId xmlns:a16="http://schemas.microsoft.com/office/drawing/2014/main" val="565511033"/>
                      </a:ext>
                    </a:extLst>
                  </a:tr>
                  <a:tr h="518160">
                    <a:tc>
                      <a:txBody>
                        <a:bodyPr/>
                        <a:lstStyle/>
                        <a:p>
                          <a:endParaRPr lang="en-US"/>
                        </a:p>
                      </a:txBody>
                      <a:tcPr>
                        <a:blipFill>
                          <a:blip r:embed="rId2"/>
                          <a:stretch>
                            <a:fillRect l="-124" t="-180233" r="-69938" b="-200000"/>
                          </a:stretch>
                        </a:blipFill>
                      </a:tcPr>
                    </a:tc>
                    <a:tc>
                      <a:txBody>
                        <a:bodyPr/>
                        <a:lstStyle/>
                        <a:p>
                          <a:endParaRPr lang="en-US"/>
                        </a:p>
                      </a:txBody>
                      <a:tcPr>
                        <a:blipFill>
                          <a:blip r:embed="rId2"/>
                          <a:stretch>
                            <a:fillRect l="-144186" t="-180233" r="-716" b="-200000"/>
                          </a:stretch>
                        </a:blipFill>
                      </a:tcPr>
                    </a:tc>
                    <a:extLst>
                      <a:ext uri="{0D108BD9-81ED-4DB2-BD59-A6C34878D82A}">
                        <a16:rowId xmlns:a16="http://schemas.microsoft.com/office/drawing/2014/main" val="2937389555"/>
                      </a:ext>
                    </a:extLst>
                  </a:tr>
                  <a:tr h="518160">
                    <a:tc>
                      <a:txBody>
                        <a:bodyPr/>
                        <a:lstStyle/>
                        <a:p>
                          <a:endParaRPr lang="en-US"/>
                        </a:p>
                      </a:txBody>
                      <a:tcPr>
                        <a:blipFill>
                          <a:blip r:embed="rId2"/>
                          <a:stretch>
                            <a:fillRect l="-124" t="-283529" r="-69938" b="-102353"/>
                          </a:stretch>
                        </a:blipFill>
                      </a:tcPr>
                    </a:tc>
                    <a:tc>
                      <a:txBody>
                        <a:bodyPr/>
                        <a:lstStyle/>
                        <a:p>
                          <a:endParaRPr lang="en-US"/>
                        </a:p>
                      </a:txBody>
                      <a:tcPr>
                        <a:blipFill>
                          <a:blip r:embed="rId2"/>
                          <a:stretch>
                            <a:fillRect l="-144186" t="-283529" r="-716" b="-102353"/>
                          </a:stretch>
                        </a:blipFill>
                      </a:tcPr>
                    </a:tc>
                    <a:extLst>
                      <a:ext uri="{0D108BD9-81ED-4DB2-BD59-A6C34878D82A}">
                        <a16:rowId xmlns:a16="http://schemas.microsoft.com/office/drawing/2014/main" val="1935151154"/>
                      </a:ext>
                    </a:extLst>
                  </a:tr>
                  <a:tr h="518160">
                    <a:tc>
                      <a:txBody>
                        <a:bodyPr/>
                        <a:lstStyle/>
                        <a:p>
                          <a:endParaRPr lang="en-US"/>
                        </a:p>
                      </a:txBody>
                      <a:tcPr>
                        <a:blipFill>
                          <a:blip r:embed="rId2"/>
                          <a:stretch>
                            <a:fillRect l="-124" t="-383529" r="-69938" b="-2353"/>
                          </a:stretch>
                        </a:blipFill>
                      </a:tcPr>
                    </a:tc>
                    <a:tc>
                      <a:txBody>
                        <a:bodyPr/>
                        <a:lstStyle/>
                        <a:p>
                          <a:endParaRPr lang="en-US"/>
                        </a:p>
                      </a:txBody>
                      <a:tcPr>
                        <a:blipFill>
                          <a:blip r:embed="rId2"/>
                          <a:stretch>
                            <a:fillRect l="-144186" t="-383529" r="-716" b="-2353"/>
                          </a:stretch>
                        </a:blipFill>
                      </a:tcPr>
                    </a:tc>
                    <a:extLst>
                      <a:ext uri="{0D108BD9-81ED-4DB2-BD59-A6C34878D82A}">
                        <a16:rowId xmlns:a16="http://schemas.microsoft.com/office/drawing/2014/main" val="2900961541"/>
                      </a:ext>
                    </a:extLst>
                  </a:tr>
                </a:tbl>
              </a:graphicData>
            </a:graphic>
          </p:graphicFrame>
        </mc:Fallback>
      </mc:AlternateContent>
    </p:spTree>
    <p:extLst>
      <p:ext uri="{BB962C8B-B14F-4D97-AF65-F5344CB8AC3E}">
        <p14:creationId xmlns:p14="http://schemas.microsoft.com/office/powerpoint/2010/main" val="2981249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33. Construct a truth table for each of these compound propositions.</a:t>
                </a:r>
              </a:p>
              <a:p>
                <a:pPr marL="514350" indent="-514350">
                  <a:buFont typeface="+mj-lt"/>
                  <a:buAutoNum type="alphaLcParenR"/>
                </a:pP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𝑝</m:t>
                    </m:r>
                    <m:r>
                      <a:rPr lang="en-GB" i="1" dirty="0" smtClean="0">
                        <a:latin typeface="Cambria Math" panose="02040503050406030204" pitchFamily="18" charset="0"/>
                      </a:rPr>
                      <m:t> </m:t>
                    </m:r>
                  </m:oMath>
                </a14:m>
                <a:endParaRPr lang="en-US" i="1" dirty="0">
                  <a:latin typeface="Cambria Math" panose="02040503050406030204" pitchFamily="18" charset="0"/>
                </a:endParaRPr>
              </a:p>
              <a:p>
                <a:pPr marL="514350" indent="-514350">
                  <a:buFont typeface="+mj-lt"/>
                  <a:buAutoNum type="alphaLcParenR"/>
                </a:pP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𝑝</m:t>
                    </m:r>
                  </m:oMath>
                </a14:m>
                <a:endParaRPr lang="en-GB" dirty="0"/>
              </a:p>
              <a:p>
                <a:pPr marL="514350" indent="-514350">
                  <a:buFont typeface="Arial" panose="020B0604020202020204" pitchFamily="34" charset="0"/>
                  <a:buAutoNum type="alphaLcParenR"/>
                </a:pPr>
                <a14:m>
                  <m:oMath xmlns:m="http://schemas.openxmlformats.org/officeDocument/2006/math">
                    <m:d>
                      <m:dPr>
                        <m:ctrlPr>
                          <a:rPr lang="en-GB" i="1" dirty="0" smtClean="0">
                            <a:latin typeface="Cambria Math" panose="02040503050406030204" pitchFamily="18" charset="0"/>
                          </a:rPr>
                        </m:ctrlPr>
                      </m:dPr>
                      <m:e>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𝑞</m:t>
                        </m:r>
                      </m:e>
                    </m:d>
                    <m:r>
                      <a:rPr lang="en-GB" i="1" dirty="0" smtClean="0">
                        <a:latin typeface="Cambria Math" panose="02040503050406030204" pitchFamily="18" charset="0"/>
                      </a:rPr>
                      <m:t>→ </m:t>
                    </m:r>
                    <m:r>
                      <a:rPr lang="en-GB" i="1" dirty="0" smtClean="0">
                        <a:latin typeface="Cambria Math" panose="02040503050406030204" pitchFamily="18" charset="0"/>
                      </a:rPr>
                      <m:t>𝑞</m:t>
                    </m:r>
                    <m:r>
                      <a:rPr lang="en-GB" i="1" dirty="0" smtClean="0">
                        <a:latin typeface="Cambria Math" panose="02040503050406030204" pitchFamily="18" charset="0"/>
                      </a:rPr>
                      <m:t> </m:t>
                    </m:r>
                  </m:oMath>
                </a14:m>
                <a:endParaRPr lang="en-US" i="1" dirty="0">
                  <a:latin typeface="Cambria Math" panose="02040503050406030204" pitchFamily="18" charset="0"/>
                </a:endParaRPr>
              </a:p>
              <a:p>
                <a:pPr marL="514350" indent="-514350">
                  <a:buFont typeface="Arial" panose="020B0604020202020204" pitchFamily="34" charset="0"/>
                  <a:buAutoNum type="alphaLcParenR"/>
                </a:pP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m:t>
                    </m:r>
                  </m:oMath>
                </a14:m>
                <a:endParaRPr lang="en-GB" dirty="0"/>
              </a:p>
              <a:p>
                <a:pPr marL="514350" indent="-514350">
                  <a:buFont typeface="Arial" panose="020B0604020202020204" pitchFamily="34" charset="0"/>
                  <a:buAutoNum type="alphaLcParenR"/>
                </a:pP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𝑞</m:t>
                    </m:r>
                    <m:r>
                      <a:rPr lang="en-GB" i="1" dirty="0" smtClean="0">
                        <a:latin typeface="Cambria Math" panose="02040503050406030204" pitchFamily="18" charset="0"/>
                      </a:rPr>
                      <m:t> →¬</m:t>
                    </m:r>
                    <m:r>
                      <a:rPr lang="en-GB" i="1" dirty="0" smtClean="0">
                        <a:latin typeface="Cambria Math" panose="02040503050406030204" pitchFamily="18" charset="0"/>
                      </a:rPr>
                      <m:t>𝑝</m:t>
                    </m:r>
                    <m:r>
                      <a:rPr lang="en-GB" i="1" dirty="0" smtClean="0">
                        <a:latin typeface="Cambria Math" panose="02040503050406030204" pitchFamily="18" charset="0"/>
                      </a:rPr>
                      <m:t>)</m:t>
                    </m:r>
                  </m:oMath>
                </a14:m>
                <a:endParaRPr lang="en-GB" dirty="0"/>
              </a:p>
              <a:p>
                <a:pPr marL="514350" indent="-514350">
                  <a:buAutoNum type="alphaLcParenR"/>
                </a:pP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smtClean="0">
                        <a:latin typeface="Cambria Math" panose="02040503050406030204" pitchFamily="18" charset="0"/>
                      </a:rPr>
                      <m:t>𝑝</m:t>
                    </m:r>
                    <m:r>
                      <a:rPr lang="en-GB" i="1" dirty="0"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spTree>
    <p:extLst>
      <p:ext uri="{BB962C8B-B14F-4D97-AF65-F5344CB8AC3E}">
        <p14:creationId xmlns:p14="http://schemas.microsoft.com/office/powerpoint/2010/main" val="3005509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E52C-4E89-44D6-B7F8-DF664D7F5C69}"/>
              </a:ext>
            </a:extLst>
          </p:cNvPr>
          <p:cNvSpPr>
            <a:spLocks noGrp="1"/>
          </p:cNvSpPr>
          <p:nvPr>
            <p:ph type="title"/>
          </p:nvPr>
        </p:nvSpPr>
        <p:spPr/>
        <p:txBody>
          <a:bodyPr/>
          <a:lstStyle/>
          <a:p>
            <a:r>
              <a:rPr lang="en-US" dirty="0"/>
              <a:t>Propositional Logic</a:t>
            </a:r>
          </a:p>
        </p:txBody>
      </p:sp>
      <p:sp>
        <p:nvSpPr>
          <p:cNvPr id="3" name="Content Placeholder 2">
            <a:extLst>
              <a:ext uri="{FF2B5EF4-FFF2-40B4-BE49-F238E27FC236}">
                <a16:creationId xmlns:a16="http://schemas.microsoft.com/office/drawing/2014/main" id="{E33D4A50-23B9-424A-B53E-02749F65BB6F}"/>
              </a:ext>
            </a:extLst>
          </p:cNvPr>
          <p:cNvSpPr>
            <a:spLocks noGrp="1"/>
          </p:cNvSpPr>
          <p:nvPr>
            <p:ph idx="1"/>
          </p:nvPr>
        </p:nvSpPr>
        <p:spPr/>
        <p:txBody>
          <a:bodyPr/>
          <a:lstStyle/>
          <a:p>
            <a:r>
              <a:rPr lang="en-US" dirty="0"/>
              <a:t>Logic </a:t>
            </a:r>
            <a:r>
              <a:rPr lang="en-GB" dirty="0"/>
              <a:t>rules are used to distinguish between valid and invalid mathematical arguments.</a:t>
            </a:r>
          </a:p>
          <a:p>
            <a:endParaRPr lang="en-GB" dirty="0"/>
          </a:p>
          <a:p>
            <a:r>
              <a:rPr lang="en-GB" dirty="0"/>
              <a:t>A </a:t>
            </a:r>
            <a:r>
              <a:rPr lang="en-GB" b="1" dirty="0"/>
              <a:t>proposition</a:t>
            </a:r>
            <a:r>
              <a:rPr lang="en-GB" dirty="0"/>
              <a:t> is a declarative sentence (a sentence that declares a fact) that is either true or false, but not both.</a:t>
            </a:r>
          </a:p>
          <a:p>
            <a:pPr lvl="1"/>
            <a:r>
              <a:rPr lang="en-GB" dirty="0"/>
              <a:t>Propositions are the basic building blocks of logic.</a:t>
            </a:r>
            <a:endParaRPr lang="en-US" dirty="0"/>
          </a:p>
        </p:txBody>
      </p:sp>
      <p:pic>
        <p:nvPicPr>
          <p:cNvPr id="1026" name="Picture 2" descr="True or False - Quiz game with Interesting facts - Home | Facebook">
            <a:extLst>
              <a:ext uri="{FF2B5EF4-FFF2-40B4-BE49-F238E27FC236}">
                <a16:creationId xmlns:a16="http://schemas.microsoft.com/office/drawing/2014/main" id="{E26FE198-BCF2-4632-821A-301DF1887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525" y="4636826"/>
            <a:ext cx="4080948" cy="199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785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33. Construct a truth table for each of these compound propositions.</a:t>
                </a:r>
              </a:p>
              <a:p>
                <a:pPr marL="514350" indent="-514350">
                  <a:buFont typeface="+mj-lt"/>
                  <a:buAutoNum type="alphaLcParenR"/>
                </a:pP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𝑝</m:t>
                    </m:r>
                    <m:r>
                      <a:rPr lang="en-GB" i="1" dirty="0" smtClean="0">
                        <a:latin typeface="Cambria Math" panose="02040503050406030204" pitchFamily="18" charset="0"/>
                      </a:rPr>
                      <m:t> </m:t>
                    </m:r>
                  </m:oMath>
                </a14:m>
                <a:endParaRPr lang="en-US" i="1" dirty="0">
                  <a:latin typeface="Cambria Math" panose="02040503050406030204" pitchFamily="18" charset="0"/>
                </a:endParaRPr>
              </a:p>
              <a:p>
                <a:pPr marL="514350" indent="-514350">
                  <a:buFont typeface="+mj-lt"/>
                  <a:buAutoNum type="alphaLcParenR"/>
                </a:pP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𝑝</m:t>
                    </m:r>
                  </m:oMath>
                </a14:m>
                <a:endParaRPr lang="en-GB" dirty="0"/>
              </a:p>
              <a:p>
                <a:pPr marL="514350" indent="-514350">
                  <a:buFont typeface="+mj-lt"/>
                  <a:buAutoNum type="alphaLcParenR"/>
                </a:pPr>
                <a:endParaRPr lang="en-US"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14439F04-E2B0-4763-9E52-4893E6F50506}"/>
                  </a:ext>
                </a:extLst>
              </p:cNvPr>
              <p:cNvGraphicFramePr>
                <a:graphicFrameLocks noGrp="1"/>
              </p:cNvGraphicFramePr>
              <p:nvPr>
                <p:extLst>
                  <p:ext uri="{D42A27DB-BD31-4B8C-83A1-F6EECF244321}">
                    <p14:modId xmlns:p14="http://schemas.microsoft.com/office/powerpoint/2010/main" val="4278460586"/>
                  </p:ext>
                </p:extLst>
              </p:nvPr>
            </p:nvGraphicFramePr>
            <p:xfrm>
              <a:off x="2031999" y="3919193"/>
              <a:ext cx="8128000" cy="161544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754996937"/>
                        </a:ext>
                      </a:extLst>
                    </a:gridCol>
                    <a:gridCol w="2032000">
                      <a:extLst>
                        <a:ext uri="{9D8B030D-6E8A-4147-A177-3AD203B41FA5}">
                          <a16:colId xmlns:a16="http://schemas.microsoft.com/office/drawing/2014/main" val="3825262055"/>
                        </a:ext>
                      </a:extLst>
                    </a:gridCol>
                    <a:gridCol w="2032000">
                      <a:extLst>
                        <a:ext uri="{9D8B030D-6E8A-4147-A177-3AD203B41FA5}">
                          <a16:colId xmlns:a16="http://schemas.microsoft.com/office/drawing/2014/main" val="1531016962"/>
                        </a:ext>
                      </a:extLst>
                    </a:gridCol>
                    <a:gridCol w="2032000">
                      <a:extLst>
                        <a:ext uri="{9D8B030D-6E8A-4147-A177-3AD203B41FA5}">
                          <a16:colId xmlns:a16="http://schemas.microsoft.com/office/drawing/2014/main" val="154374357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𝑝</m:t>
                                </m:r>
                              </m:oMath>
                            </m:oMathPara>
                          </a14:m>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m:t>
                                </m:r>
                                <m:r>
                                  <a:rPr lang="en-GB" sz="2400" i="1" dirty="0" smtClean="0">
                                    <a:latin typeface="Cambria Math" panose="02040503050406030204" pitchFamily="18" charset="0"/>
                                  </a:rPr>
                                  <m:t>𝑝</m:t>
                                </m:r>
                                <m:r>
                                  <a:rPr lang="en-GB" sz="2400" i="1" dirty="0" smtClean="0">
                                    <a:latin typeface="Cambria Math" panose="02040503050406030204" pitchFamily="18" charset="0"/>
                                  </a:rPr>
                                  <m:t> </m:t>
                                </m:r>
                              </m:oMath>
                            </m:oMathPara>
                          </a14:m>
                          <a:endParaRPr 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𝑝</m:t>
                                </m:r>
                                <m:r>
                                  <a:rPr lang="en-GB" sz="2400" i="1" dirty="0" smtClean="0">
                                    <a:latin typeface="Cambria Math" panose="02040503050406030204" pitchFamily="18" charset="0"/>
                                  </a:rPr>
                                  <m:t> ∧¬</m:t>
                                </m:r>
                                <m:r>
                                  <a:rPr lang="en-GB" sz="2400" i="1" dirty="0" smtClean="0">
                                    <a:latin typeface="Cambria Math" panose="02040503050406030204" pitchFamily="18" charset="0"/>
                                  </a:rPr>
                                  <m:t>𝑝</m:t>
                                </m:r>
                                <m:r>
                                  <a:rPr lang="en-GB" sz="2400" i="1" dirty="0" smtClean="0">
                                    <a:latin typeface="Cambria Math" panose="02040503050406030204" pitchFamily="18" charset="0"/>
                                  </a:rPr>
                                  <m:t> </m:t>
                                </m:r>
                              </m:oMath>
                            </m:oMathPara>
                          </a14:m>
                          <a:endParaRPr lang="en-US" sz="2400" i="1" dirty="0">
                            <a:latin typeface="Cambria Math"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𝑝</m:t>
                                </m:r>
                                <m:r>
                                  <a:rPr lang="en-GB" sz="2400" i="1" dirty="0" smtClean="0">
                                    <a:latin typeface="Cambria Math" panose="02040503050406030204" pitchFamily="18" charset="0"/>
                                  </a:rPr>
                                  <m:t> ∨¬</m:t>
                                </m:r>
                                <m:r>
                                  <a:rPr lang="en-GB" sz="2400" i="1" dirty="0" smtClean="0">
                                    <a:latin typeface="Cambria Math" panose="02040503050406030204" pitchFamily="18" charset="0"/>
                                  </a:rPr>
                                  <m:t>𝑝</m:t>
                                </m:r>
                              </m:oMath>
                            </m:oMathPara>
                          </a14:m>
                          <a:endParaRPr lang="en-GB" sz="2400" dirty="0"/>
                        </a:p>
                      </a:txBody>
                      <a:tcPr/>
                    </a:tc>
                    <a:extLst>
                      <a:ext uri="{0D108BD9-81ED-4DB2-BD59-A6C34878D82A}">
                        <a16:rowId xmlns:a16="http://schemas.microsoft.com/office/drawing/2014/main" val="1505205310"/>
                      </a:ext>
                    </a:extLst>
                  </a:tr>
                  <a:tr h="370840">
                    <a:tc>
                      <a:txBody>
                        <a:bodyPr/>
                        <a:lstStyle/>
                        <a:p>
                          <a:pPr algn="ctr"/>
                          <a:r>
                            <a:rPr lang="en-US" sz="3200" dirty="0"/>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2984365988"/>
                      </a:ext>
                    </a:extLst>
                  </a:tr>
                  <a:tr h="370840">
                    <a:tc>
                      <a:txBody>
                        <a:bodyPr/>
                        <a:lstStyle/>
                        <a:p>
                          <a:pPr algn="ctr"/>
                          <a:r>
                            <a:rPr lang="en-US" sz="3200" dirty="0"/>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733582003"/>
                      </a:ext>
                    </a:extLst>
                  </a:tr>
                </a:tbl>
              </a:graphicData>
            </a:graphic>
          </p:graphicFrame>
        </mc:Choice>
        <mc:Fallback xmlns="">
          <p:graphicFrame>
            <p:nvGraphicFramePr>
              <p:cNvPr id="4" name="Table 4">
                <a:extLst>
                  <a:ext uri="{FF2B5EF4-FFF2-40B4-BE49-F238E27FC236}">
                    <a16:creationId xmlns:a16="http://schemas.microsoft.com/office/drawing/2014/main" id="{14439F04-E2B0-4763-9E52-4893E6F50506}"/>
                  </a:ext>
                </a:extLst>
              </p:cNvPr>
              <p:cNvGraphicFramePr>
                <a:graphicFrameLocks noGrp="1"/>
              </p:cNvGraphicFramePr>
              <p:nvPr>
                <p:extLst>
                  <p:ext uri="{D42A27DB-BD31-4B8C-83A1-F6EECF244321}">
                    <p14:modId xmlns:p14="http://schemas.microsoft.com/office/powerpoint/2010/main" val="4278460586"/>
                  </p:ext>
                </p:extLst>
              </p:nvPr>
            </p:nvGraphicFramePr>
            <p:xfrm>
              <a:off x="2031999" y="3919193"/>
              <a:ext cx="8128000" cy="161544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754996937"/>
                        </a:ext>
                      </a:extLst>
                    </a:gridCol>
                    <a:gridCol w="2032000">
                      <a:extLst>
                        <a:ext uri="{9D8B030D-6E8A-4147-A177-3AD203B41FA5}">
                          <a16:colId xmlns:a16="http://schemas.microsoft.com/office/drawing/2014/main" val="3825262055"/>
                        </a:ext>
                      </a:extLst>
                    </a:gridCol>
                    <a:gridCol w="2032000">
                      <a:extLst>
                        <a:ext uri="{9D8B030D-6E8A-4147-A177-3AD203B41FA5}">
                          <a16:colId xmlns:a16="http://schemas.microsoft.com/office/drawing/2014/main" val="1531016962"/>
                        </a:ext>
                      </a:extLst>
                    </a:gridCol>
                    <a:gridCol w="2032000">
                      <a:extLst>
                        <a:ext uri="{9D8B030D-6E8A-4147-A177-3AD203B41FA5}">
                          <a16:colId xmlns:a16="http://schemas.microsoft.com/office/drawing/2014/main" val="1543743577"/>
                        </a:ext>
                      </a:extLst>
                    </a:gridCol>
                  </a:tblGrid>
                  <a:tr h="457200">
                    <a:tc>
                      <a:txBody>
                        <a:bodyPr/>
                        <a:lstStyle/>
                        <a:p>
                          <a:endParaRPr lang="en-US"/>
                        </a:p>
                      </a:txBody>
                      <a:tcPr>
                        <a:blipFill>
                          <a:blip r:embed="rId3"/>
                          <a:stretch>
                            <a:fillRect l="-299" t="-1333" r="-300599" b="-298667"/>
                          </a:stretch>
                        </a:blipFill>
                      </a:tcPr>
                    </a:tc>
                    <a:tc>
                      <a:txBody>
                        <a:bodyPr/>
                        <a:lstStyle/>
                        <a:p>
                          <a:endParaRPr lang="en-US"/>
                        </a:p>
                      </a:txBody>
                      <a:tcPr>
                        <a:blipFill>
                          <a:blip r:embed="rId3"/>
                          <a:stretch>
                            <a:fillRect l="-100601" t="-1333" r="-201502" b="-298667"/>
                          </a:stretch>
                        </a:blipFill>
                      </a:tcPr>
                    </a:tc>
                    <a:tc>
                      <a:txBody>
                        <a:bodyPr/>
                        <a:lstStyle/>
                        <a:p>
                          <a:endParaRPr lang="en-US"/>
                        </a:p>
                      </a:txBody>
                      <a:tcPr>
                        <a:blipFill>
                          <a:blip r:embed="rId3"/>
                          <a:stretch>
                            <a:fillRect l="-200000" t="-1333" r="-100898" b="-298667"/>
                          </a:stretch>
                        </a:blipFill>
                      </a:tcPr>
                    </a:tc>
                    <a:tc>
                      <a:txBody>
                        <a:bodyPr/>
                        <a:lstStyle/>
                        <a:p>
                          <a:endParaRPr lang="en-US"/>
                        </a:p>
                      </a:txBody>
                      <a:tcPr>
                        <a:blipFill>
                          <a:blip r:embed="rId3"/>
                          <a:stretch>
                            <a:fillRect l="-300901" t="-1333" r="-1201" b="-298667"/>
                          </a:stretch>
                        </a:blipFill>
                      </a:tcPr>
                    </a:tc>
                    <a:extLst>
                      <a:ext uri="{0D108BD9-81ED-4DB2-BD59-A6C34878D82A}">
                        <a16:rowId xmlns:a16="http://schemas.microsoft.com/office/drawing/2014/main" val="1505205310"/>
                      </a:ext>
                    </a:extLst>
                  </a:tr>
                  <a:tr h="579120">
                    <a:tc>
                      <a:txBody>
                        <a:bodyPr/>
                        <a:lstStyle/>
                        <a:p>
                          <a:pPr algn="ctr"/>
                          <a:r>
                            <a:rPr lang="en-US" sz="3200" dirty="0"/>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2984365988"/>
                      </a:ext>
                    </a:extLst>
                  </a:tr>
                  <a:tr h="579120">
                    <a:tc>
                      <a:txBody>
                        <a:bodyPr/>
                        <a:lstStyle/>
                        <a:p>
                          <a:pPr algn="ctr"/>
                          <a:r>
                            <a:rPr lang="en-US" sz="3200" dirty="0"/>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733582003"/>
                      </a:ext>
                    </a:extLst>
                  </a:tr>
                </a:tbl>
              </a:graphicData>
            </a:graphic>
          </p:graphicFrame>
        </mc:Fallback>
      </mc:AlternateContent>
    </p:spTree>
    <p:extLst>
      <p:ext uri="{BB962C8B-B14F-4D97-AF65-F5344CB8AC3E}">
        <p14:creationId xmlns:p14="http://schemas.microsoft.com/office/powerpoint/2010/main" val="914944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33. Construct a truth table for each of these compound propositions.</a:t>
                </a:r>
              </a:p>
              <a:p>
                <a:pPr marL="514350" indent="-514350">
                  <a:buFont typeface="Arial" panose="020B0604020202020204" pitchFamily="34" charset="0"/>
                  <a:buAutoNum type="alphaLcParenR"/>
                </a:pPr>
                <a14:m>
                  <m:oMath xmlns:m="http://schemas.openxmlformats.org/officeDocument/2006/math">
                    <m:d>
                      <m:dPr>
                        <m:ctrlPr>
                          <a:rPr lang="en-GB" i="1" dirty="0" smtClean="0">
                            <a:latin typeface="Cambria Math" panose="02040503050406030204" pitchFamily="18" charset="0"/>
                          </a:rPr>
                        </m:ctrlPr>
                      </m:dPr>
                      <m:e>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𝑞</m:t>
                        </m:r>
                      </m:e>
                    </m:d>
                    <m:r>
                      <a:rPr lang="en-GB" i="1" dirty="0" smtClean="0">
                        <a:latin typeface="Cambria Math" panose="02040503050406030204" pitchFamily="18" charset="0"/>
                      </a:rPr>
                      <m:t>→ </m:t>
                    </m:r>
                    <m:r>
                      <a:rPr lang="en-GB" i="1" dirty="0" smtClean="0">
                        <a:latin typeface="Cambria Math" panose="02040503050406030204" pitchFamily="18" charset="0"/>
                      </a:rPr>
                      <m:t>𝑞</m:t>
                    </m:r>
                    <m:r>
                      <a:rPr lang="en-GB" i="1" dirty="0" smtClean="0">
                        <a:latin typeface="Cambria Math" panose="02040503050406030204" pitchFamily="18" charset="0"/>
                      </a:rPr>
                      <m:t> </m:t>
                    </m:r>
                  </m:oMath>
                </a14:m>
                <a:endParaRPr lang="en-US"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9DDF0A6-E563-4037-883C-5F797C3951A1}"/>
                  </a:ext>
                </a:extLst>
              </p:cNvPr>
              <p:cNvGraphicFramePr>
                <a:graphicFrameLocks noGrp="1"/>
              </p:cNvGraphicFramePr>
              <p:nvPr>
                <p:extLst>
                  <p:ext uri="{D42A27DB-BD31-4B8C-83A1-F6EECF244321}">
                    <p14:modId xmlns:p14="http://schemas.microsoft.com/office/powerpoint/2010/main" val="1313788213"/>
                  </p:ext>
                </p:extLst>
              </p:nvPr>
            </p:nvGraphicFramePr>
            <p:xfrm>
              <a:off x="1140645" y="3315877"/>
              <a:ext cx="10213155" cy="2773680"/>
            </p:xfrm>
            <a:graphic>
              <a:graphicData uri="http://schemas.openxmlformats.org/drawingml/2006/table">
                <a:tbl>
                  <a:tblPr firstRow="1" bandRow="1">
                    <a:tableStyleId>{073A0DAA-6AF3-43AB-8588-CEC1D06C72B9}</a:tableStyleId>
                  </a:tblPr>
                  <a:tblGrid>
                    <a:gridCol w="2042631">
                      <a:extLst>
                        <a:ext uri="{9D8B030D-6E8A-4147-A177-3AD203B41FA5}">
                          <a16:colId xmlns:a16="http://schemas.microsoft.com/office/drawing/2014/main" val="2754996937"/>
                        </a:ext>
                      </a:extLst>
                    </a:gridCol>
                    <a:gridCol w="2042631">
                      <a:extLst>
                        <a:ext uri="{9D8B030D-6E8A-4147-A177-3AD203B41FA5}">
                          <a16:colId xmlns:a16="http://schemas.microsoft.com/office/drawing/2014/main" val="2967432572"/>
                        </a:ext>
                      </a:extLst>
                    </a:gridCol>
                    <a:gridCol w="2042631">
                      <a:extLst>
                        <a:ext uri="{9D8B030D-6E8A-4147-A177-3AD203B41FA5}">
                          <a16:colId xmlns:a16="http://schemas.microsoft.com/office/drawing/2014/main" val="3825262055"/>
                        </a:ext>
                      </a:extLst>
                    </a:gridCol>
                    <a:gridCol w="1752916">
                      <a:extLst>
                        <a:ext uri="{9D8B030D-6E8A-4147-A177-3AD203B41FA5}">
                          <a16:colId xmlns:a16="http://schemas.microsoft.com/office/drawing/2014/main" val="1531016962"/>
                        </a:ext>
                      </a:extLst>
                    </a:gridCol>
                    <a:gridCol w="2332346">
                      <a:extLst>
                        <a:ext uri="{9D8B030D-6E8A-4147-A177-3AD203B41FA5}">
                          <a16:colId xmlns:a16="http://schemas.microsoft.com/office/drawing/2014/main" val="154374357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𝒑</m:t>
                                </m:r>
                              </m:oMath>
                            </m:oMathPara>
                          </a14:m>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𝒒</m:t>
                                </m:r>
                              </m:oMath>
                            </m:oMathPara>
                          </a14:m>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m:t>
                                </m:r>
                                <m:r>
                                  <a:rPr lang="en-US" sz="2400" b="1" i="1" dirty="0" smtClean="0">
                                    <a:latin typeface="Cambria Math" panose="02040503050406030204" pitchFamily="18" charset="0"/>
                                  </a:rPr>
                                  <m:t>𝒒</m:t>
                                </m:r>
                                <m:r>
                                  <a:rPr lang="en-GB" sz="2400" b="1" i="1" dirty="0" smtClean="0">
                                    <a:latin typeface="Cambria Math" panose="02040503050406030204" pitchFamily="18" charset="0"/>
                                  </a:rPr>
                                  <m:t> </m:t>
                                </m:r>
                              </m:oMath>
                            </m:oMathPara>
                          </a14:m>
                          <a:endParaRPr lang="en-US"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𝒑</m:t>
                                </m:r>
                                <m:r>
                                  <a:rPr lang="en-GB" sz="2400" b="1" i="1" dirty="0" smtClean="0">
                                    <a:latin typeface="Cambria Math" panose="02040503050406030204" pitchFamily="18" charset="0"/>
                                  </a:rPr>
                                  <m:t>∨¬</m:t>
                                </m:r>
                                <m:r>
                                  <a:rPr lang="en-GB" sz="2400" b="1" i="1" dirty="0" smtClean="0">
                                    <a:latin typeface="Cambria Math" panose="02040503050406030204" pitchFamily="18" charset="0"/>
                                  </a:rPr>
                                  <m:t>𝒒</m:t>
                                </m:r>
                              </m:oMath>
                            </m:oMathPara>
                          </a14:m>
                          <a:endParaRPr lang="en-US" sz="2400" b="1" i="1" dirty="0">
                            <a:latin typeface="Cambria Math" panose="0204050305040603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m:t>
                                </m:r>
                                <m:r>
                                  <a:rPr lang="en-GB" sz="2400" b="1" i="1" dirty="0" smtClean="0">
                                    <a:latin typeface="Cambria Math" panose="02040503050406030204" pitchFamily="18" charset="0"/>
                                  </a:rPr>
                                  <m:t>𝒑</m:t>
                                </m:r>
                                <m:r>
                                  <a:rPr lang="en-GB" sz="2400" b="1" i="1" dirty="0" smtClean="0">
                                    <a:latin typeface="Cambria Math" panose="02040503050406030204" pitchFamily="18" charset="0"/>
                                  </a:rPr>
                                  <m:t> ∨¬</m:t>
                                </m:r>
                                <m:r>
                                  <a:rPr lang="en-GB" sz="2400" b="1" i="1" dirty="0" smtClean="0">
                                    <a:latin typeface="Cambria Math" panose="02040503050406030204" pitchFamily="18" charset="0"/>
                                  </a:rPr>
                                  <m:t>𝒒</m:t>
                                </m:r>
                                <m:r>
                                  <a:rPr lang="en-US" sz="2400" b="1" i="1" dirty="0" smtClean="0">
                                    <a:latin typeface="Cambria Math" panose="02040503050406030204" pitchFamily="18" charset="0"/>
                                  </a:rPr>
                                  <m:t>)</m:t>
                                </m:r>
                                <m:r>
                                  <a:rPr lang="en-GB" sz="2400" b="1" i="1" dirty="0" smtClean="0">
                                    <a:latin typeface="Cambria Math" panose="02040503050406030204" pitchFamily="18" charset="0"/>
                                  </a:rPr>
                                  <m:t>→ </m:t>
                                </m:r>
                                <m:r>
                                  <a:rPr lang="en-GB" sz="2400" b="1" i="1" dirty="0" smtClean="0">
                                    <a:latin typeface="Cambria Math" panose="02040503050406030204" pitchFamily="18" charset="0"/>
                                  </a:rPr>
                                  <m:t>𝒒</m:t>
                                </m:r>
                              </m:oMath>
                            </m:oMathPara>
                          </a14:m>
                          <a:endParaRPr lang="en-GB" sz="2400" b="1" dirty="0"/>
                        </a:p>
                      </a:txBody>
                      <a:tcPr/>
                    </a:tc>
                    <a:extLst>
                      <a:ext uri="{0D108BD9-81ED-4DB2-BD59-A6C34878D82A}">
                        <a16:rowId xmlns:a16="http://schemas.microsoft.com/office/drawing/2014/main" val="1505205310"/>
                      </a:ext>
                    </a:extLst>
                  </a:tr>
                  <a:tr h="370840">
                    <a:tc>
                      <a:txBody>
                        <a:bodyPr/>
                        <a:lstStyle/>
                        <a:p>
                          <a:pPr algn="ctr"/>
                          <a:r>
                            <a:rPr lang="en-US" sz="3200" dirty="0"/>
                            <a:t>T</a:t>
                          </a:r>
                        </a:p>
                      </a:txBody>
                      <a:tcPr/>
                    </a:tc>
                    <a:tc>
                      <a:txBody>
                        <a:bodyPr/>
                        <a:lstStyle/>
                        <a:p>
                          <a:pPr algn="ctr"/>
                          <a:r>
                            <a:rPr lang="en-US" sz="3200" dirty="0"/>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2984365988"/>
                      </a:ext>
                    </a:extLst>
                  </a:tr>
                  <a:tr h="370840">
                    <a:tc>
                      <a:txBody>
                        <a:bodyPr/>
                        <a:lstStyle/>
                        <a:p>
                          <a:pPr algn="ctr"/>
                          <a:r>
                            <a:rPr lang="en-US" sz="3200" dirty="0"/>
                            <a:t>T</a:t>
                          </a:r>
                        </a:p>
                      </a:txBody>
                      <a:tcPr/>
                    </a:tc>
                    <a:tc>
                      <a:txBody>
                        <a:bodyPr/>
                        <a:lstStyle/>
                        <a:p>
                          <a:pPr algn="ctr"/>
                          <a:r>
                            <a:rPr lang="en-US" sz="3200" dirty="0"/>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F</a:t>
                          </a:r>
                        </a:p>
                      </a:txBody>
                      <a:tcPr/>
                    </a:tc>
                    <a:extLst>
                      <a:ext uri="{0D108BD9-81ED-4DB2-BD59-A6C34878D82A}">
                        <a16:rowId xmlns:a16="http://schemas.microsoft.com/office/drawing/2014/main" val="733582003"/>
                      </a:ext>
                    </a:extLst>
                  </a:tr>
                  <a:tr h="370840">
                    <a:tc>
                      <a:txBody>
                        <a:bodyPr/>
                        <a:lstStyle/>
                        <a:p>
                          <a:pPr algn="ctr"/>
                          <a:r>
                            <a:rPr lang="en-US" sz="3200" dirty="0"/>
                            <a:t>F</a:t>
                          </a:r>
                        </a:p>
                      </a:txBody>
                      <a:tcPr/>
                    </a:tc>
                    <a:tc>
                      <a:txBody>
                        <a:bodyPr/>
                        <a:lstStyle/>
                        <a:p>
                          <a:pPr algn="ctr"/>
                          <a:r>
                            <a:rPr lang="en-US" sz="3200" dirty="0"/>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1939290327"/>
                      </a:ext>
                    </a:extLst>
                  </a:tr>
                  <a:tr h="370840">
                    <a:tc>
                      <a:txBody>
                        <a:bodyPr/>
                        <a:lstStyle/>
                        <a:p>
                          <a:pPr algn="ctr"/>
                          <a:r>
                            <a:rPr lang="en-US" sz="3200" dirty="0"/>
                            <a:t>F</a:t>
                          </a:r>
                        </a:p>
                      </a:txBody>
                      <a:tcPr/>
                    </a:tc>
                    <a:tc>
                      <a:txBody>
                        <a:bodyPr/>
                        <a:lstStyle/>
                        <a:p>
                          <a:pPr algn="ctr"/>
                          <a:r>
                            <a:rPr lang="en-US" sz="3200" dirty="0"/>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F</a:t>
                          </a:r>
                        </a:p>
                      </a:txBody>
                      <a:tcPr/>
                    </a:tc>
                    <a:extLst>
                      <a:ext uri="{0D108BD9-81ED-4DB2-BD59-A6C34878D82A}">
                        <a16:rowId xmlns:a16="http://schemas.microsoft.com/office/drawing/2014/main" val="3683225215"/>
                      </a:ext>
                    </a:extLst>
                  </a:tr>
                </a:tbl>
              </a:graphicData>
            </a:graphic>
          </p:graphicFrame>
        </mc:Choice>
        <mc:Fallback xmlns="">
          <p:graphicFrame>
            <p:nvGraphicFramePr>
              <p:cNvPr id="5" name="Table 4">
                <a:extLst>
                  <a:ext uri="{FF2B5EF4-FFF2-40B4-BE49-F238E27FC236}">
                    <a16:creationId xmlns:a16="http://schemas.microsoft.com/office/drawing/2014/main" id="{79DDF0A6-E563-4037-883C-5F797C3951A1}"/>
                  </a:ext>
                </a:extLst>
              </p:cNvPr>
              <p:cNvGraphicFramePr>
                <a:graphicFrameLocks noGrp="1"/>
              </p:cNvGraphicFramePr>
              <p:nvPr>
                <p:extLst>
                  <p:ext uri="{D42A27DB-BD31-4B8C-83A1-F6EECF244321}">
                    <p14:modId xmlns:p14="http://schemas.microsoft.com/office/powerpoint/2010/main" val="1313788213"/>
                  </p:ext>
                </p:extLst>
              </p:nvPr>
            </p:nvGraphicFramePr>
            <p:xfrm>
              <a:off x="1140645" y="3315877"/>
              <a:ext cx="10213155" cy="2773680"/>
            </p:xfrm>
            <a:graphic>
              <a:graphicData uri="http://schemas.openxmlformats.org/drawingml/2006/table">
                <a:tbl>
                  <a:tblPr firstRow="1" bandRow="1">
                    <a:tableStyleId>{073A0DAA-6AF3-43AB-8588-CEC1D06C72B9}</a:tableStyleId>
                  </a:tblPr>
                  <a:tblGrid>
                    <a:gridCol w="2042631">
                      <a:extLst>
                        <a:ext uri="{9D8B030D-6E8A-4147-A177-3AD203B41FA5}">
                          <a16:colId xmlns:a16="http://schemas.microsoft.com/office/drawing/2014/main" val="2754996937"/>
                        </a:ext>
                      </a:extLst>
                    </a:gridCol>
                    <a:gridCol w="2042631">
                      <a:extLst>
                        <a:ext uri="{9D8B030D-6E8A-4147-A177-3AD203B41FA5}">
                          <a16:colId xmlns:a16="http://schemas.microsoft.com/office/drawing/2014/main" val="2967432572"/>
                        </a:ext>
                      </a:extLst>
                    </a:gridCol>
                    <a:gridCol w="2042631">
                      <a:extLst>
                        <a:ext uri="{9D8B030D-6E8A-4147-A177-3AD203B41FA5}">
                          <a16:colId xmlns:a16="http://schemas.microsoft.com/office/drawing/2014/main" val="3825262055"/>
                        </a:ext>
                      </a:extLst>
                    </a:gridCol>
                    <a:gridCol w="1752916">
                      <a:extLst>
                        <a:ext uri="{9D8B030D-6E8A-4147-A177-3AD203B41FA5}">
                          <a16:colId xmlns:a16="http://schemas.microsoft.com/office/drawing/2014/main" val="1531016962"/>
                        </a:ext>
                      </a:extLst>
                    </a:gridCol>
                    <a:gridCol w="2332346">
                      <a:extLst>
                        <a:ext uri="{9D8B030D-6E8A-4147-A177-3AD203B41FA5}">
                          <a16:colId xmlns:a16="http://schemas.microsoft.com/office/drawing/2014/main" val="1543743577"/>
                        </a:ext>
                      </a:extLst>
                    </a:gridCol>
                  </a:tblGrid>
                  <a:tr h="457200">
                    <a:tc>
                      <a:txBody>
                        <a:bodyPr/>
                        <a:lstStyle/>
                        <a:p>
                          <a:endParaRPr lang="en-US"/>
                        </a:p>
                      </a:txBody>
                      <a:tcPr>
                        <a:blipFill>
                          <a:blip r:embed="rId3"/>
                          <a:stretch>
                            <a:fillRect l="-299" t="-1333" r="-401493" b="-552000"/>
                          </a:stretch>
                        </a:blipFill>
                      </a:tcPr>
                    </a:tc>
                    <a:tc>
                      <a:txBody>
                        <a:bodyPr/>
                        <a:lstStyle/>
                        <a:p>
                          <a:endParaRPr lang="en-US"/>
                        </a:p>
                      </a:txBody>
                      <a:tcPr>
                        <a:blipFill>
                          <a:blip r:embed="rId3"/>
                          <a:stretch>
                            <a:fillRect l="-100299" t="-1333" r="-301493" b="-552000"/>
                          </a:stretch>
                        </a:blipFill>
                      </a:tcPr>
                    </a:tc>
                    <a:tc>
                      <a:txBody>
                        <a:bodyPr/>
                        <a:lstStyle/>
                        <a:p>
                          <a:endParaRPr lang="en-US"/>
                        </a:p>
                      </a:txBody>
                      <a:tcPr>
                        <a:blipFill>
                          <a:blip r:embed="rId3"/>
                          <a:stretch>
                            <a:fillRect l="-199702" t="-1333" r="-200595" b="-552000"/>
                          </a:stretch>
                        </a:blipFill>
                      </a:tcPr>
                    </a:tc>
                    <a:tc>
                      <a:txBody>
                        <a:bodyPr/>
                        <a:lstStyle/>
                        <a:p>
                          <a:endParaRPr lang="en-US"/>
                        </a:p>
                      </a:txBody>
                      <a:tcPr>
                        <a:blipFill>
                          <a:blip r:embed="rId3"/>
                          <a:stretch>
                            <a:fillRect l="-350871" t="-1333" r="-134843" b="-552000"/>
                          </a:stretch>
                        </a:blipFill>
                      </a:tcPr>
                    </a:tc>
                    <a:tc>
                      <a:txBody>
                        <a:bodyPr/>
                        <a:lstStyle/>
                        <a:p>
                          <a:endParaRPr lang="en-US"/>
                        </a:p>
                      </a:txBody>
                      <a:tcPr>
                        <a:blipFill>
                          <a:blip r:embed="rId3"/>
                          <a:stretch>
                            <a:fillRect l="-337859" t="-1333" r="-1044" b="-552000"/>
                          </a:stretch>
                        </a:blipFill>
                      </a:tcPr>
                    </a:tc>
                    <a:extLst>
                      <a:ext uri="{0D108BD9-81ED-4DB2-BD59-A6C34878D82A}">
                        <a16:rowId xmlns:a16="http://schemas.microsoft.com/office/drawing/2014/main" val="1505205310"/>
                      </a:ext>
                    </a:extLst>
                  </a:tr>
                  <a:tr h="579120">
                    <a:tc>
                      <a:txBody>
                        <a:bodyPr/>
                        <a:lstStyle/>
                        <a:p>
                          <a:pPr algn="ctr"/>
                          <a:r>
                            <a:rPr lang="en-US" sz="3200" dirty="0"/>
                            <a:t>T</a:t>
                          </a:r>
                        </a:p>
                      </a:txBody>
                      <a:tcPr/>
                    </a:tc>
                    <a:tc>
                      <a:txBody>
                        <a:bodyPr/>
                        <a:lstStyle/>
                        <a:p>
                          <a:pPr algn="ctr"/>
                          <a:r>
                            <a:rPr lang="en-US" sz="3200" dirty="0"/>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2984365988"/>
                      </a:ext>
                    </a:extLst>
                  </a:tr>
                  <a:tr h="579120">
                    <a:tc>
                      <a:txBody>
                        <a:bodyPr/>
                        <a:lstStyle/>
                        <a:p>
                          <a:pPr algn="ctr"/>
                          <a:r>
                            <a:rPr lang="en-US" sz="3200" dirty="0"/>
                            <a:t>T</a:t>
                          </a:r>
                        </a:p>
                      </a:txBody>
                      <a:tcPr/>
                    </a:tc>
                    <a:tc>
                      <a:txBody>
                        <a:bodyPr/>
                        <a:lstStyle/>
                        <a:p>
                          <a:pPr algn="ctr"/>
                          <a:r>
                            <a:rPr lang="en-US" sz="3200" dirty="0"/>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F</a:t>
                          </a:r>
                        </a:p>
                      </a:txBody>
                      <a:tcPr/>
                    </a:tc>
                    <a:extLst>
                      <a:ext uri="{0D108BD9-81ED-4DB2-BD59-A6C34878D82A}">
                        <a16:rowId xmlns:a16="http://schemas.microsoft.com/office/drawing/2014/main" val="733582003"/>
                      </a:ext>
                    </a:extLst>
                  </a:tr>
                  <a:tr h="579120">
                    <a:tc>
                      <a:txBody>
                        <a:bodyPr/>
                        <a:lstStyle/>
                        <a:p>
                          <a:pPr algn="ctr"/>
                          <a:r>
                            <a:rPr lang="en-US" sz="3200" dirty="0"/>
                            <a:t>F</a:t>
                          </a:r>
                        </a:p>
                      </a:txBody>
                      <a:tcPr/>
                    </a:tc>
                    <a:tc>
                      <a:txBody>
                        <a:bodyPr/>
                        <a:lstStyle/>
                        <a:p>
                          <a:pPr algn="ctr"/>
                          <a:r>
                            <a:rPr lang="en-US" sz="3200" dirty="0"/>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1939290327"/>
                      </a:ext>
                    </a:extLst>
                  </a:tr>
                  <a:tr h="579120">
                    <a:tc>
                      <a:txBody>
                        <a:bodyPr/>
                        <a:lstStyle/>
                        <a:p>
                          <a:pPr algn="ctr"/>
                          <a:r>
                            <a:rPr lang="en-US" sz="3200" dirty="0"/>
                            <a:t>F</a:t>
                          </a:r>
                        </a:p>
                      </a:txBody>
                      <a:tcPr/>
                    </a:tc>
                    <a:tc>
                      <a:txBody>
                        <a:bodyPr/>
                        <a:lstStyle/>
                        <a:p>
                          <a:pPr algn="ctr"/>
                          <a:r>
                            <a:rPr lang="en-US" sz="3200" dirty="0"/>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F</a:t>
                          </a:r>
                        </a:p>
                      </a:txBody>
                      <a:tcPr/>
                    </a:tc>
                    <a:extLst>
                      <a:ext uri="{0D108BD9-81ED-4DB2-BD59-A6C34878D82A}">
                        <a16:rowId xmlns:a16="http://schemas.microsoft.com/office/drawing/2014/main" val="3683225215"/>
                      </a:ext>
                    </a:extLst>
                  </a:tr>
                </a:tbl>
              </a:graphicData>
            </a:graphic>
          </p:graphicFrame>
        </mc:Fallback>
      </mc:AlternateContent>
    </p:spTree>
    <p:extLst>
      <p:ext uri="{BB962C8B-B14F-4D97-AF65-F5344CB8AC3E}">
        <p14:creationId xmlns:p14="http://schemas.microsoft.com/office/powerpoint/2010/main" val="1325793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33. Construct a truth table for each of these compound propositions.</a:t>
                </a:r>
              </a:p>
              <a:p>
                <a:pPr marL="514350" indent="-514350">
                  <a:buFont typeface="Arial" panose="020B0604020202020204" pitchFamily="34" charset="0"/>
                  <a:buAutoNum type="alphaLcParenR"/>
                </a:pP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C9E6983-3A16-4360-98D4-28047BA9A48E}"/>
                  </a:ext>
                </a:extLst>
              </p:cNvPr>
              <p:cNvGraphicFramePr>
                <a:graphicFrameLocks noGrp="1"/>
              </p:cNvGraphicFramePr>
              <p:nvPr>
                <p:extLst>
                  <p:ext uri="{D42A27DB-BD31-4B8C-83A1-F6EECF244321}">
                    <p14:modId xmlns:p14="http://schemas.microsoft.com/office/powerpoint/2010/main" val="2912579274"/>
                  </p:ext>
                </p:extLst>
              </p:nvPr>
            </p:nvGraphicFramePr>
            <p:xfrm>
              <a:off x="1140645" y="3315877"/>
              <a:ext cx="10213155" cy="2773680"/>
            </p:xfrm>
            <a:graphic>
              <a:graphicData uri="http://schemas.openxmlformats.org/drawingml/2006/table">
                <a:tbl>
                  <a:tblPr firstRow="1" bandRow="1">
                    <a:tableStyleId>{073A0DAA-6AF3-43AB-8588-CEC1D06C72B9}</a:tableStyleId>
                  </a:tblPr>
                  <a:tblGrid>
                    <a:gridCol w="1734530">
                      <a:extLst>
                        <a:ext uri="{9D8B030D-6E8A-4147-A177-3AD203B41FA5}">
                          <a16:colId xmlns:a16="http://schemas.microsoft.com/office/drawing/2014/main" val="2754996937"/>
                        </a:ext>
                      </a:extLst>
                    </a:gridCol>
                    <a:gridCol w="1970202">
                      <a:extLst>
                        <a:ext uri="{9D8B030D-6E8A-4147-A177-3AD203B41FA5}">
                          <a16:colId xmlns:a16="http://schemas.microsoft.com/office/drawing/2014/main" val="2967432572"/>
                        </a:ext>
                      </a:extLst>
                    </a:gridCol>
                    <a:gridCol w="1706252">
                      <a:extLst>
                        <a:ext uri="{9D8B030D-6E8A-4147-A177-3AD203B41FA5}">
                          <a16:colId xmlns:a16="http://schemas.microsoft.com/office/drawing/2014/main" val="3825262055"/>
                        </a:ext>
                      </a:extLst>
                    </a:gridCol>
                    <a:gridCol w="1847653">
                      <a:extLst>
                        <a:ext uri="{9D8B030D-6E8A-4147-A177-3AD203B41FA5}">
                          <a16:colId xmlns:a16="http://schemas.microsoft.com/office/drawing/2014/main" val="1531016962"/>
                        </a:ext>
                      </a:extLst>
                    </a:gridCol>
                    <a:gridCol w="2954518">
                      <a:extLst>
                        <a:ext uri="{9D8B030D-6E8A-4147-A177-3AD203B41FA5}">
                          <a16:colId xmlns:a16="http://schemas.microsoft.com/office/drawing/2014/main" val="154374357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𝒑</m:t>
                                </m:r>
                              </m:oMath>
                            </m:oMathPara>
                          </a14:m>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𝒒</m:t>
                                </m:r>
                              </m:oMath>
                            </m:oMathPara>
                          </a14:m>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𝑝</m:t>
                                </m:r>
                                <m:r>
                                  <a:rPr lang="en-GB" sz="2400" i="1" dirty="0" smtClean="0">
                                    <a:latin typeface="Cambria Math" panose="02040503050406030204" pitchFamily="18" charset="0"/>
                                  </a:rPr>
                                  <m:t> ∨ </m:t>
                                </m:r>
                                <m:r>
                                  <a:rPr lang="en-GB" sz="2400" i="1" dirty="0" smtClean="0">
                                    <a:latin typeface="Cambria Math" panose="02040503050406030204" pitchFamily="18" charset="0"/>
                                  </a:rPr>
                                  <m:t>𝑞</m:t>
                                </m:r>
                                <m:r>
                                  <a:rPr lang="en-GB" sz="2400" b="1" i="1" dirty="0" smtClean="0">
                                    <a:latin typeface="Cambria Math" panose="02040503050406030204" pitchFamily="18" charset="0"/>
                                  </a:rPr>
                                  <m:t> </m:t>
                                </m:r>
                              </m:oMath>
                            </m:oMathPara>
                          </a14:m>
                          <a:endParaRPr lang="en-US"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𝑝</m:t>
                                </m:r>
                                <m:r>
                                  <a:rPr lang="en-GB" sz="2400" i="1" dirty="0" smtClean="0">
                                    <a:latin typeface="Cambria Math" panose="02040503050406030204" pitchFamily="18" charset="0"/>
                                  </a:rPr>
                                  <m:t> ∧ </m:t>
                                </m:r>
                                <m:r>
                                  <a:rPr lang="en-GB" sz="2400" i="1" dirty="0" smtClean="0">
                                    <a:latin typeface="Cambria Math" panose="02040503050406030204" pitchFamily="18" charset="0"/>
                                  </a:rPr>
                                  <m:t>𝑞</m:t>
                                </m:r>
                              </m:oMath>
                            </m:oMathPara>
                          </a14:m>
                          <a:endParaRPr lang="en-US" sz="2400" b="1" i="1" dirty="0">
                            <a:latin typeface="Cambria Math" panose="02040503050406030204" pitchFamily="18" charset="0"/>
                          </a:endParaRPr>
                        </a:p>
                      </a:txBody>
                      <a:tcPr/>
                    </a:tc>
                    <a:tc>
                      <a:txBody>
                        <a:body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m:t>
                                </m:r>
                                <m:r>
                                  <a:rPr lang="en-GB" sz="2400" i="1" dirty="0" smtClean="0">
                                    <a:latin typeface="Cambria Math" panose="02040503050406030204" pitchFamily="18" charset="0"/>
                                  </a:rPr>
                                  <m:t>𝑝</m:t>
                                </m:r>
                                <m:r>
                                  <a:rPr lang="en-GB" sz="2400" i="1" dirty="0" smtClean="0">
                                    <a:latin typeface="Cambria Math" panose="02040503050406030204" pitchFamily="18" charset="0"/>
                                  </a:rPr>
                                  <m:t> ∨ </m:t>
                                </m:r>
                                <m:r>
                                  <a:rPr lang="en-GB" sz="2400" i="1" dirty="0" smtClean="0">
                                    <a:latin typeface="Cambria Math" panose="02040503050406030204" pitchFamily="18" charset="0"/>
                                  </a:rPr>
                                  <m:t>𝑞</m:t>
                                </m:r>
                                <m:r>
                                  <a:rPr lang="en-GB" sz="2400" i="1" dirty="0" smtClean="0">
                                    <a:latin typeface="Cambria Math" panose="02040503050406030204" pitchFamily="18" charset="0"/>
                                  </a:rPr>
                                  <m:t>) → (</m:t>
                                </m:r>
                                <m:r>
                                  <a:rPr lang="en-GB" sz="2400" i="1" dirty="0" smtClean="0">
                                    <a:latin typeface="Cambria Math" panose="02040503050406030204" pitchFamily="18" charset="0"/>
                                  </a:rPr>
                                  <m:t>𝑝</m:t>
                                </m:r>
                                <m:r>
                                  <a:rPr lang="en-GB" sz="2400" i="1" dirty="0" smtClean="0">
                                    <a:latin typeface="Cambria Math" panose="02040503050406030204" pitchFamily="18" charset="0"/>
                                  </a:rPr>
                                  <m:t> ∧ </m:t>
                                </m:r>
                                <m:r>
                                  <a:rPr lang="en-GB" sz="2400" i="1" dirty="0" smtClean="0">
                                    <a:latin typeface="Cambria Math" panose="02040503050406030204" pitchFamily="18" charset="0"/>
                                  </a:rPr>
                                  <m:t>𝑞</m:t>
                                </m:r>
                                <m:r>
                                  <a:rPr lang="en-GB" sz="2400" i="1" dirty="0" smtClean="0">
                                    <a:latin typeface="Cambria Math" panose="02040503050406030204" pitchFamily="18" charset="0"/>
                                  </a:rPr>
                                  <m:t>)</m:t>
                                </m:r>
                              </m:oMath>
                            </m:oMathPara>
                          </a14:m>
                          <a:endParaRPr lang="en-GB" sz="2400" dirty="0"/>
                        </a:p>
                      </a:txBody>
                      <a:tcPr/>
                    </a:tc>
                    <a:extLst>
                      <a:ext uri="{0D108BD9-81ED-4DB2-BD59-A6C34878D82A}">
                        <a16:rowId xmlns:a16="http://schemas.microsoft.com/office/drawing/2014/main" val="1505205310"/>
                      </a:ext>
                    </a:extLst>
                  </a:tr>
                  <a:tr h="370840">
                    <a:tc>
                      <a:txBody>
                        <a:bodyPr/>
                        <a:lstStyle/>
                        <a:p>
                          <a:pPr algn="ctr"/>
                          <a:r>
                            <a:rPr lang="en-US" sz="3200" dirty="0"/>
                            <a:t>T</a:t>
                          </a:r>
                        </a:p>
                      </a:txBody>
                      <a:tcPr/>
                    </a:tc>
                    <a:tc>
                      <a:txBody>
                        <a:bodyPr/>
                        <a:lstStyle/>
                        <a:p>
                          <a:pPr algn="ctr"/>
                          <a:r>
                            <a:rPr lang="en-US" sz="3200" dirty="0"/>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2984365988"/>
                      </a:ext>
                    </a:extLst>
                  </a:tr>
                  <a:tr h="370840">
                    <a:tc>
                      <a:txBody>
                        <a:bodyPr/>
                        <a:lstStyle/>
                        <a:p>
                          <a:pPr algn="ctr"/>
                          <a:r>
                            <a:rPr lang="en-US" sz="3200" dirty="0"/>
                            <a:t>T</a:t>
                          </a:r>
                        </a:p>
                      </a:txBody>
                      <a:tcPr/>
                    </a:tc>
                    <a:tc>
                      <a:txBody>
                        <a:bodyPr/>
                        <a:lstStyle/>
                        <a:p>
                          <a:pPr algn="ctr"/>
                          <a:r>
                            <a:rPr lang="en-US" sz="3200" dirty="0"/>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extLst>
                      <a:ext uri="{0D108BD9-81ED-4DB2-BD59-A6C34878D82A}">
                        <a16:rowId xmlns:a16="http://schemas.microsoft.com/office/drawing/2014/main" val="733582003"/>
                      </a:ext>
                    </a:extLst>
                  </a:tr>
                  <a:tr h="370840">
                    <a:tc>
                      <a:txBody>
                        <a:bodyPr/>
                        <a:lstStyle/>
                        <a:p>
                          <a:pPr algn="ctr"/>
                          <a:r>
                            <a:rPr lang="en-US" sz="3200" dirty="0"/>
                            <a:t>F</a:t>
                          </a:r>
                        </a:p>
                      </a:txBody>
                      <a:tcPr/>
                    </a:tc>
                    <a:tc>
                      <a:txBody>
                        <a:bodyPr/>
                        <a:lstStyle/>
                        <a:p>
                          <a:pPr algn="ctr"/>
                          <a:r>
                            <a:rPr lang="en-US" sz="3200" dirty="0"/>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extLst>
                      <a:ext uri="{0D108BD9-81ED-4DB2-BD59-A6C34878D82A}">
                        <a16:rowId xmlns:a16="http://schemas.microsoft.com/office/drawing/2014/main" val="1939290327"/>
                      </a:ext>
                    </a:extLst>
                  </a:tr>
                  <a:tr h="370840">
                    <a:tc>
                      <a:txBody>
                        <a:bodyPr/>
                        <a:lstStyle/>
                        <a:p>
                          <a:pPr algn="ctr"/>
                          <a:r>
                            <a:rPr lang="en-US" sz="3200" dirty="0"/>
                            <a:t>F</a:t>
                          </a:r>
                        </a:p>
                      </a:txBody>
                      <a:tcPr/>
                    </a:tc>
                    <a:tc>
                      <a:txBody>
                        <a:bodyPr/>
                        <a:lstStyle/>
                        <a:p>
                          <a:pPr algn="ctr"/>
                          <a:r>
                            <a:rPr lang="en-US" sz="3200" dirty="0"/>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3683225215"/>
                      </a:ext>
                    </a:extLst>
                  </a:tr>
                </a:tbl>
              </a:graphicData>
            </a:graphic>
          </p:graphicFrame>
        </mc:Choice>
        <mc:Fallback xmlns="">
          <p:graphicFrame>
            <p:nvGraphicFramePr>
              <p:cNvPr id="4" name="Table 3">
                <a:extLst>
                  <a:ext uri="{FF2B5EF4-FFF2-40B4-BE49-F238E27FC236}">
                    <a16:creationId xmlns:a16="http://schemas.microsoft.com/office/drawing/2014/main" id="{1C9E6983-3A16-4360-98D4-28047BA9A48E}"/>
                  </a:ext>
                </a:extLst>
              </p:cNvPr>
              <p:cNvGraphicFramePr>
                <a:graphicFrameLocks noGrp="1"/>
              </p:cNvGraphicFramePr>
              <p:nvPr>
                <p:extLst>
                  <p:ext uri="{D42A27DB-BD31-4B8C-83A1-F6EECF244321}">
                    <p14:modId xmlns:p14="http://schemas.microsoft.com/office/powerpoint/2010/main" val="2912579274"/>
                  </p:ext>
                </p:extLst>
              </p:nvPr>
            </p:nvGraphicFramePr>
            <p:xfrm>
              <a:off x="1140645" y="3315877"/>
              <a:ext cx="10213155" cy="2773680"/>
            </p:xfrm>
            <a:graphic>
              <a:graphicData uri="http://schemas.openxmlformats.org/drawingml/2006/table">
                <a:tbl>
                  <a:tblPr firstRow="1" bandRow="1">
                    <a:tableStyleId>{073A0DAA-6AF3-43AB-8588-CEC1D06C72B9}</a:tableStyleId>
                  </a:tblPr>
                  <a:tblGrid>
                    <a:gridCol w="1734530">
                      <a:extLst>
                        <a:ext uri="{9D8B030D-6E8A-4147-A177-3AD203B41FA5}">
                          <a16:colId xmlns:a16="http://schemas.microsoft.com/office/drawing/2014/main" val="2754996937"/>
                        </a:ext>
                      </a:extLst>
                    </a:gridCol>
                    <a:gridCol w="1970202">
                      <a:extLst>
                        <a:ext uri="{9D8B030D-6E8A-4147-A177-3AD203B41FA5}">
                          <a16:colId xmlns:a16="http://schemas.microsoft.com/office/drawing/2014/main" val="2967432572"/>
                        </a:ext>
                      </a:extLst>
                    </a:gridCol>
                    <a:gridCol w="1706252">
                      <a:extLst>
                        <a:ext uri="{9D8B030D-6E8A-4147-A177-3AD203B41FA5}">
                          <a16:colId xmlns:a16="http://schemas.microsoft.com/office/drawing/2014/main" val="3825262055"/>
                        </a:ext>
                      </a:extLst>
                    </a:gridCol>
                    <a:gridCol w="1847653">
                      <a:extLst>
                        <a:ext uri="{9D8B030D-6E8A-4147-A177-3AD203B41FA5}">
                          <a16:colId xmlns:a16="http://schemas.microsoft.com/office/drawing/2014/main" val="1531016962"/>
                        </a:ext>
                      </a:extLst>
                    </a:gridCol>
                    <a:gridCol w="2954518">
                      <a:extLst>
                        <a:ext uri="{9D8B030D-6E8A-4147-A177-3AD203B41FA5}">
                          <a16:colId xmlns:a16="http://schemas.microsoft.com/office/drawing/2014/main" val="1543743577"/>
                        </a:ext>
                      </a:extLst>
                    </a:gridCol>
                  </a:tblGrid>
                  <a:tr h="457200">
                    <a:tc>
                      <a:txBody>
                        <a:bodyPr/>
                        <a:lstStyle/>
                        <a:p>
                          <a:endParaRPr lang="en-US"/>
                        </a:p>
                      </a:txBody>
                      <a:tcPr>
                        <a:blipFill>
                          <a:blip r:embed="rId3"/>
                          <a:stretch>
                            <a:fillRect l="-351" t="-1333" r="-489474" b="-552000"/>
                          </a:stretch>
                        </a:blipFill>
                      </a:tcPr>
                    </a:tc>
                    <a:tc>
                      <a:txBody>
                        <a:bodyPr/>
                        <a:lstStyle/>
                        <a:p>
                          <a:endParaRPr lang="en-US"/>
                        </a:p>
                      </a:txBody>
                      <a:tcPr>
                        <a:blipFill>
                          <a:blip r:embed="rId3"/>
                          <a:stretch>
                            <a:fillRect l="-88545" t="-1333" r="-331889" b="-552000"/>
                          </a:stretch>
                        </a:blipFill>
                      </a:tcPr>
                    </a:tc>
                    <a:tc>
                      <a:txBody>
                        <a:bodyPr/>
                        <a:lstStyle/>
                        <a:p>
                          <a:endParaRPr lang="en-US"/>
                        </a:p>
                      </a:txBody>
                      <a:tcPr>
                        <a:blipFill>
                          <a:blip r:embed="rId3"/>
                          <a:stretch>
                            <a:fillRect l="-217500" t="-1333" r="-282857" b="-552000"/>
                          </a:stretch>
                        </a:blipFill>
                      </a:tcPr>
                    </a:tc>
                    <a:tc>
                      <a:txBody>
                        <a:bodyPr/>
                        <a:lstStyle/>
                        <a:p>
                          <a:endParaRPr lang="en-US"/>
                        </a:p>
                      </a:txBody>
                      <a:tcPr>
                        <a:blipFill>
                          <a:blip r:embed="rId3"/>
                          <a:stretch>
                            <a:fillRect l="-293399" t="-1333" r="-161386" b="-552000"/>
                          </a:stretch>
                        </a:blipFill>
                      </a:tcPr>
                    </a:tc>
                    <a:tc>
                      <a:txBody>
                        <a:bodyPr/>
                        <a:lstStyle/>
                        <a:p>
                          <a:endParaRPr lang="en-US"/>
                        </a:p>
                      </a:txBody>
                      <a:tcPr>
                        <a:blipFill>
                          <a:blip r:embed="rId3"/>
                          <a:stretch>
                            <a:fillRect l="-245773" t="-1333" r="-825" b="-552000"/>
                          </a:stretch>
                        </a:blipFill>
                      </a:tcPr>
                    </a:tc>
                    <a:extLst>
                      <a:ext uri="{0D108BD9-81ED-4DB2-BD59-A6C34878D82A}">
                        <a16:rowId xmlns:a16="http://schemas.microsoft.com/office/drawing/2014/main" val="1505205310"/>
                      </a:ext>
                    </a:extLst>
                  </a:tr>
                  <a:tr h="579120">
                    <a:tc>
                      <a:txBody>
                        <a:bodyPr/>
                        <a:lstStyle/>
                        <a:p>
                          <a:pPr algn="ctr"/>
                          <a:r>
                            <a:rPr lang="en-US" sz="3200" dirty="0"/>
                            <a:t>T</a:t>
                          </a:r>
                        </a:p>
                      </a:txBody>
                      <a:tcPr/>
                    </a:tc>
                    <a:tc>
                      <a:txBody>
                        <a:bodyPr/>
                        <a:lstStyle/>
                        <a:p>
                          <a:pPr algn="ctr"/>
                          <a:r>
                            <a:rPr lang="en-US" sz="3200" dirty="0"/>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2984365988"/>
                      </a:ext>
                    </a:extLst>
                  </a:tr>
                  <a:tr h="579120">
                    <a:tc>
                      <a:txBody>
                        <a:bodyPr/>
                        <a:lstStyle/>
                        <a:p>
                          <a:pPr algn="ctr"/>
                          <a:r>
                            <a:rPr lang="en-US" sz="3200" dirty="0"/>
                            <a:t>T</a:t>
                          </a:r>
                        </a:p>
                      </a:txBody>
                      <a:tcPr/>
                    </a:tc>
                    <a:tc>
                      <a:txBody>
                        <a:bodyPr/>
                        <a:lstStyle/>
                        <a:p>
                          <a:pPr algn="ctr"/>
                          <a:r>
                            <a:rPr lang="en-US" sz="3200" dirty="0"/>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extLst>
                      <a:ext uri="{0D108BD9-81ED-4DB2-BD59-A6C34878D82A}">
                        <a16:rowId xmlns:a16="http://schemas.microsoft.com/office/drawing/2014/main" val="733582003"/>
                      </a:ext>
                    </a:extLst>
                  </a:tr>
                  <a:tr h="579120">
                    <a:tc>
                      <a:txBody>
                        <a:bodyPr/>
                        <a:lstStyle/>
                        <a:p>
                          <a:pPr algn="ctr"/>
                          <a:r>
                            <a:rPr lang="en-US" sz="3200" dirty="0"/>
                            <a:t>F</a:t>
                          </a:r>
                        </a:p>
                      </a:txBody>
                      <a:tcPr/>
                    </a:tc>
                    <a:tc>
                      <a:txBody>
                        <a:bodyPr/>
                        <a:lstStyle/>
                        <a:p>
                          <a:pPr algn="ctr"/>
                          <a:r>
                            <a:rPr lang="en-US" sz="3200" dirty="0"/>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extLst>
                      <a:ext uri="{0D108BD9-81ED-4DB2-BD59-A6C34878D82A}">
                        <a16:rowId xmlns:a16="http://schemas.microsoft.com/office/drawing/2014/main" val="1939290327"/>
                      </a:ext>
                    </a:extLst>
                  </a:tr>
                  <a:tr h="579120">
                    <a:tc>
                      <a:txBody>
                        <a:bodyPr/>
                        <a:lstStyle/>
                        <a:p>
                          <a:pPr algn="ctr"/>
                          <a:r>
                            <a:rPr lang="en-US" sz="3200" dirty="0"/>
                            <a:t>F</a:t>
                          </a:r>
                        </a:p>
                      </a:txBody>
                      <a:tcPr/>
                    </a:tc>
                    <a:tc>
                      <a:txBody>
                        <a:bodyPr/>
                        <a:lstStyle/>
                        <a:p>
                          <a:pPr algn="ctr"/>
                          <a:r>
                            <a:rPr lang="en-US" sz="3200" dirty="0"/>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3683225215"/>
                      </a:ext>
                    </a:extLst>
                  </a:tr>
                </a:tbl>
              </a:graphicData>
            </a:graphic>
          </p:graphicFrame>
        </mc:Fallback>
      </mc:AlternateContent>
    </p:spTree>
    <p:extLst>
      <p:ext uri="{BB962C8B-B14F-4D97-AF65-F5344CB8AC3E}">
        <p14:creationId xmlns:p14="http://schemas.microsoft.com/office/powerpoint/2010/main" val="1262749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33. Construct a truth table for each of these compound propositions.</a:t>
                </a:r>
              </a:p>
              <a:p>
                <a:pPr marL="514350" indent="-514350">
                  <a:buFont typeface="Arial" panose="020B0604020202020204" pitchFamily="34" charset="0"/>
                  <a:buAutoNum type="alphaLcParenR"/>
                </a:pP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𝑞</m:t>
                    </m:r>
                    <m:r>
                      <a:rPr lang="en-GB" i="1" dirty="0" smtClean="0">
                        <a:latin typeface="Cambria Math" panose="02040503050406030204" pitchFamily="18" charset="0"/>
                      </a:rPr>
                      <m:t> →¬</m:t>
                    </m:r>
                    <m:r>
                      <a:rPr lang="en-GB" i="1" dirty="0" smtClean="0">
                        <a:latin typeface="Cambria Math" panose="02040503050406030204" pitchFamily="18" charset="0"/>
                      </a:rPr>
                      <m:t>𝑝</m:t>
                    </m:r>
                    <m:r>
                      <a:rPr lang="en-GB" i="1" dirty="0"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9754B79-2FF8-4A63-8E70-73F04E1EE4DD}"/>
                  </a:ext>
                </a:extLst>
              </p:cNvPr>
              <p:cNvGraphicFramePr>
                <a:graphicFrameLocks noGrp="1"/>
              </p:cNvGraphicFramePr>
              <p:nvPr>
                <p:extLst>
                  <p:ext uri="{D42A27DB-BD31-4B8C-83A1-F6EECF244321}">
                    <p14:modId xmlns:p14="http://schemas.microsoft.com/office/powerpoint/2010/main" val="2273474230"/>
                  </p:ext>
                </p:extLst>
              </p:nvPr>
            </p:nvGraphicFramePr>
            <p:xfrm>
              <a:off x="1140645" y="3315877"/>
              <a:ext cx="10213155" cy="2773680"/>
            </p:xfrm>
            <a:graphic>
              <a:graphicData uri="http://schemas.openxmlformats.org/drawingml/2006/table">
                <a:tbl>
                  <a:tblPr firstRow="1" bandRow="1">
                    <a:tableStyleId>{073A0DAA-6AF3-43AB-8588-CEC1D06C72B9}</a:tableStyleId>
                  </a:tblPr>
                  <a:tblGrid>
                    <a:gridCol w="1282044">
                      <a:extLst>
                        <a:ext uri="{9D8B030D-6E8A-4147-A177-3AD203B41FA5}">
                          <a16:colId xmlns:a16="http://schemas.microsoft.com/office/drawing/2014/main" val="2754996937"/>
                        </a:ext>
                      </a:extLst>
                    </a:gridCol>
                    <a:gridCol w="1555422">
                      <a:extLst>
                        <a:ext uri="{9D8B030D-6E8A-4147-A177-3AD203B41FA5}">
                          <a16:colId xmlns:a16="http://schemas.microsoft.com/office/drawing/2014/main" val="2967432572"/>
                        </a:ext>
                      </a:extLst>
                    </a:gridCol>
                    <a:gridCol w="2007910">
                      <a:extLst>
                        <a:ext uri="{9D8B030D-6E8A-4147-A177-3AD203B41FA5}">
                          <a16:colId xmlns:a16="http://schemas.microsoft.com/office/drawing/2014/main" val="3825262055"/>
                        </a:ext>
                      </a:extLst>
                    </a:gridCol>
                    <a:gridCol w="1762812">
                      <a:extLst>
                        <a:ext uri="{9D8B030D-6E8A-4147-A177-3AD203B41FA5}">
                          <a16:colId xmlns:a16="http://schemas.microsoft.com/office/drawing/2014/main" val="1531016962"/>
                        </a:ext>
                      </a:extLst>
                    </a:gridCol>
                    <a:gridCol w="3604967">
                      <a:extLst>
                        <a:ext uri="{9D8B030D-6E8A-4147-A177-3AD203B41FA5}">
                          <a16:colId xmlns:a16="http://schemas.microsoft.com/office/drawing/2014/main" val="154374357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𝒑</m:t>
                                </m:r>
                              </m:oMath>
                            </m:oMathPara>
                          </a14:m>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𝒒</m:t>
                                </m:r>
                              </m:oMath>
                            </m:oMathPara>
                          </a14:m>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𝑝</m:t>
                                </m:r>
                                <m:r>
                                  <a:rPr lang="en-GB" sz="2400" i="1" dirty="0" smtClean="0">
                                    <a:latin typeface="Cambria Math" panose="02040503050406030204" pitchFamily="18" charset="0"/>
                                  </a:rPr>
                                  <m:t> → </m:t>
                                </m:r>
                                <m:r>
                                  <a:rPr lang="en-GB" sz="2400" i="1" dirty="0" smtClean="0">
                                    <a:latin typeface="Cambria Math" panose="02040503050406030204" pitchFamily="18" charset="0"/>
                                  </a:rPr>
                                  <m:t>𝑞</m:t>
                                </m:r>
                              </m:oMath>
                            </m:oMathPara>
                          </a14:m>
                          <a:endParaRPr lang="en-US"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m:t>
                                </m:r>
                                <m:r>
                                  <a:rPr lang="en-GB" sz="2400" i="1" dirty="0" smtClean="0">
                                    <a:latin typeface="Cambria Math" panose="02040503050406030204" pitchFamily="18" charset="0"/>
                                  </a:rPr>
                                  <m:t>𝑞</m:t>
                                </m:r>
                                <m:r>
                                  <a:rPr lang="en-GB" sz="2400" i="1" dirty="0" smtClean="0">
                                    <a:latin typeface="Cambria Math" panose="02040503050406030204" pitchFamily="18" charset="0"/>
                                  </a:rPr>
                                  <m:t> →¬</m:t>
                                </m:r>
                                <m:r>
                                  <a:rPr lang="en-GB" sz="2400" i="1" dirty="0" smtClean="0">
                                    <a:latin typeface="Cambria Math" panose="02040503050406030204" pitchFamily="18" charset="0"/>
                                  </a:rPr>
                                  <m:t>𝑝</m:t>
                                </m:r>
                              </m:oMath>
                            </m:oMathPara>
                          </a14:m>
                          <a:endParaRPr lang="en-US" sz="2400" b="1" i="1" dirty="0">
                            <a:latin typeface="Cambria Math" panose="02040503050406030204" pitchFamily="18" charset="0"/>
                          </a:endParaRPr>
                        </a:p>
                      </a:txBody>
                      <a:tcPr/>
                    </a:tc>
                    <a:tc>
                      <a:txBody>
                        <a:body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m:t>
                                </m:r>
                                <m:r>
                                  <a:rPr lang="en-GB" sz="2400" i="1" dirty="0" smtClean="0">
                                    <a:latin typeface="Cambria Math" panose="02040503050406030204" pitchFamily="18" charset="0"/>
                                  </a:rPr>
                                  <m:t>𝑝</m:t>
                                </m:r>
                                <m:r>
                                  <a:rPr lang="en-GB" sz="2400" i="1" dirty="0" smtClean="0">
                                    <a:latin typeface="Cambria Math" panose="02040503050406030204" pitchFamily="18" charset="0"/>
                                  </a:rPr>
                                  <m:t> → </m:t>
                                </m:r>
                                <m:r>
                                  <a:rPr lang="en-GB" sz="2400" i="1" dirty="0" smtClean="0">
                                    <a:latin typeface="Cambria Math" panose="02040503050406030204" pitchFamily="18" charset="0"/>
                                  </a:rPr>
                                  <m:t>𝑞</m:t>
                                </m:r>
                                <m:r>
                                  <a:rPr lang="en-GB" sz="2400" i="1" dirty="0" smtClean="0">
                                    <a:latin typeface="Cambria Math" panose="02040503050406030204" pitchFamily="18" charset="0"/>
                                  </a:rPr>
                                  <m:t>) </m:t>
                                </m:r>
                                <m:r>
                                  <a:rPr lang="en-GB" sz="2400" i="1" dirty="0" smtClean="0">
                                    <a:latin typeface="Cambria Math" panose="02040503050406030204" pitchFamily="18" charset="0"/>
                                  </a:rPr>
                                  <m:t>↔</m:t>
                                </m:r>
                                <m:r>
                                  <a:rPr lang="en-GB" sz="2400" i="1" dirty="0" smtClean="0">
                                    <a:latin typeface="Cambria Math" panose="02040503050406030204" pitchFamily="18" charset="0"/>
                                  </a:rPr>
                                  <m:t> (¬</m:t>
                                </m:r>
                                <m:r>
                                  <a:rPr lang="en-GB" sz="2400" i="1" dirty="0" smtClean="0">
                                    <a:latin typeface="Cambria Math" panose="02040503050406030204" pitchFamily="18" charset="0"/>
                                  </a:rPr>
                                  <m:t>𝑞</m:t>
                                </m:r>
                                <m:r>
                                  <a:rPr lang="en-GB" sz="2400" i="1" dirty="0" smtClean="0">
                                    <a:latin typeface="Cambria Math" panose="02040503050406030204" pitchFamily="18" charset="0"/>
                                  </a:rPr>
                                  <m:t> →¬</m:t>
                                </m:r>
                                <m:r>
                                  <a:rPr lang="en-GB" sz="2400" i="1" dirty="0" smtClean="0">
                                    <a:latin typeface="Cambria Math" panose="02040503050406030204" pitchFamily="18" charset="0"/>
                                  </a:rPr>
                                  <m:t>𝑝</m:t>
                                </m:r>
                                <m:r>
                                  <a:rPr lang="en-GB" sz="2400" i="1" dirty="0" smtClean="0">
                                    <a:latin typeface="Cambria Math" panose="02040503050406030204" pitchFamily="18" charset="0"/>
                                  </a:rPr>
                                  <m:t>)</m:t>
                                </m:r>
                              </m:oMath>
                            </m:oMathPara>
                          </a14:m>
                          <a:endParaRPr lang="en-GB" sz="2400" dirty="0"/>
                        </a:p>
                      </a:txBody>
                      <a:tcPr/>
                    </a:tc>
                    <a:extLst>
                      <a:ext uri="{0D108BD9-81ED-4DB2-BD59-A6C34878D82A}">
                        <a16:rowId xmlns:a16="http://schemas.microsoft.com/office/drawing/2014/main" val="1505205310"/>
                      </a:ext>
                    </a:extLst>
                  </a:tr>
                  <a:tr h="370840">
                    <a:tc>
                      <a:txBody>
                        <a:bodyPr/>
                        <a:lstStyle/>
                        <a:p>
                          <a:pPr algn="ctr"/>
                          <a:r>
                            <a:rPr lang="en-US" sz="3200" dirty="0"/>
                            <a:t>T</a:t>
                          </a:r>
                        </a:p>
                      </a:txBody>
                      <a:tcPr/>
                    </a:tc>
                    <a:tc>
                      <a:txBody>
                        <a:bodyPr/>
                        <a:lstStyle/>
                        <a:p>
                          <a:pPr algn="ctr"/>
                          <a:r>
                            <a:rPr lang="en-US" sz="3200" dirty="0"/>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2984365988"/>
                      </a:ext>
                    </a:extLst>
                  </a:tr>
                  <a:tr h="370840">
                    <a:tc>
                      <a:txBody>
                        <a:bodyPr/>
                        <a:lstStyle/>
                        <a:p>
                          <a:pPr algn="ctr"/>
                          <a:r>
                            <a:rPr lang="en-US" sz="3200" dirty="0"/>
                            <a:t>T</a:t>
                          </a:r>
                        </a:p>
                      </a:txBody>
                      <a:tcPr/>
                    </a:tc>
                    <a:tc>
                      <a:txBody>
                        <a:bodyPr/>
                        <a:lstStyle/>
                        <a:p>
                          <a:pPr algn="ctr"/>
                          <a:r>
                            <a:rPr lang="en-US" sz="3200" dirty="0"/>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733582003"/>
                      </a:ext>
                    </a:extLst>
                  </a:tr>
                  <a:tr h="370840">
                    <a:tc>
                      <a:txBody>
                        <a:bodyPr/>
                        <a:lstStyle/>
                        <a:p>
                          <a:pPr algn="ctr"/>
                          <a:r>
                            <a:rPr lang="en-US" sz="3200" dirty="0"/>
                            <a:t>F</a:t>
                          </a:r>
                        </a:p>
                      </a:txBody>
                      <a:tcPr/>
                    </a:tc>
                    <a:tc>
                      <a:txBody>
                        <a:bodyPr/>
                        <a:lstStyle/>
                        <a:p>
                          <a:pPr algn="ctr"/>
                          <a:r>
                            <a:rPr lang="en-US" sz="3200" dirty="0"/>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1939290327"/>
                      </a:ext>
                    </a:extLst>
                  </a:tr>
                  <a:tr h="370840">
                    <a:tc>
                      <a:txBody>
                        <a:bodyPr/>
                        <a:lstStyle/>
                        <a:p>
                          <a:pPr algn="ctr"/>
                          <a:r>
                            <a:rPr lang="en-US" sz="3200" dirty="0"/>
                            <a:t>F</a:t>
                          </a:r>
                        </a:p>
                      </a:txBody>
                      <a:tcPr/>
                    </a:tc>
                    <a:tc>
                      <a:txBody>
                        <a:bodyPr/>
                        <a:lstStyle/>
                        <a:p>
                          <a:pPr algn="ctr"/>
                          <a:r>
                            <a:rPr lang="en-US" sz="3200" dirty="0"/>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3683225215"/>
                      </a:ext>
                    </a:extLst>
                  </a:tr>
                </a:tbl>
              </a:graphicData>
            </a:graphic>
          </p:graphicFrame>
        </mc:Choice>
        <mc:Fallback xmlns="">
          <p:graphicFrame>
            <p:nvGraphicFramePr>
              <p:cNvPr id="4" name="Table 3">
                <a:extLst>
                  <a:ext uri="{FF2B5EF4-FFF2-40B4-BE49-F238E27FC236}">
                    <a16:creationId xmlns:a16="http://schemas.microsoft.com/office/drawing/2014/main" id="{99754B79-2FF8-4A63-8E70-73F04E1EE4DD}"/>
                  </a:ext>
                </a:extLst>
              </p:cNvPr>
              <p:cNvGraphicFramePr>
                <a:graphicFrameLocks noGrp="1"/>
              </p:cNvGraphicFramePr>
              <p:nvPr>
                <p:extLst>
                  <p:ext uri="{D42A27DB-BD31-4B8C-83A1-F6EECF244321}">
                    <p14:modId xmlns:p14="http://schemas.microsoft.com/office/powerpoint/2010/main" val="2273474230"/>
                  </p:ext>
                </p:extLst>
              </p:nvPr>
            </p:nvGraphicFramePr>
            <p:xfrm>
              <a:off x="1140645" y="3315877"/>
              <a:ext cx="10213155" cy="2773680"/>
            </p:xfrm>
            <a:graphic>
              <a:graphicData uri="http://schemas.openxmlformats.org/drawingml/2006/table">
                <a:tbl>
                  <a:tblPr firstRow="1" bandRow="1">
                    <a:tableStyleId>{073A0DAA-6AF3-43AB-8588-CEC1D06C72B9}</a:tableStyleId>
                  </a:tblPr>
                  <a:tblGrid>
                    <a:gridCol w="1282044">
                      <a:extLst>
                        <a:ext uri="{9D8B030D-6E8A-4147-A177-3AD203B41FA5}">
                          <a16:colId xmlns:a16="http://schemas.microsoft.com/office/drawing/2014/main" val="2754996937"/>
                        </a:ext>
                      </a:extLst>
                    </a:gridCol>
                    <a:gridCol w="1555422">
                      <a:extLst>
                        <a:ext uri="{9D8B030D-6E8A-4147-A177-3AD203B41FA5}">
                          <a16:colId xmlns:a16="http://schemas.microsoft.com/office/drawing/2014/main" val="2967432572"/>
                        </a:ext>
                      </a:extLst>
                    </a:gridCol>
                    <a:gridCol w="2007910">
                      <a:extLst>
                        <a:ext uri="{9D8B030D-6E8A-4147-A177-3AD203B41FA5}">
                          <a16:colId xmlns:a16="http://schemas.microsoft.com/office/drawing/2014/main" val="3825262055"/>
                        </a:ext>
                      </a:extLst>
                    </a:gridCol>
                    <a:gridCol w="1762812">
                      <a:extLst>
                        <a:ext uri="{9D8B030D-6E8A-4147-A177-3AD203B41FA5}">
                          <a16:colId xmlns:a16="http://schemas.microsoft.com/office/drawing/2014/main" val="1531016962"/>
                        </a:ext>
                      </a:extLst>
                    </a:gridCol>
                    <a:gridCol w="3604967">
                      <a:extLst>
                        <a:ext uri="{9D8B030D-6E8A-4147-A177-3AD203B41FA5}">
                          <a16:colId xmlns:a16="http://schemas.microsoft.com/office/drawing/2014/main" val="1543743577"/>
                        </a:ext>
                      </a:extLst>
                    </a:gridCol>
                  </a:tblGrid>
                  <a:tr h="457200">
                    <a:tc>
                      <a:txBody>
                        <a:bodyPr/>
                        <a:lstStyle/>
                        <a:p>
                          <a:endParaRPr lang="en-US"/>
                        </a:p>
                      </a:txBody>
                      <a:tcPr>
                        <a:blipFill>
                          <a:blip r:embed="rId3"/>
                          <a:stretch>
                            <a:fillRect l="-476" t="-1333" r="-700000" b="-552000"/>
                          </a:stretch>
                        </a:blipFill>
                      </a:tcPr>
                    </a:tc>
                    <a:tc>
                      <a:txBody>
                        <a:bodyPr/>
                        <a:lstStyle/>
                        <a:p>
                          <a:endParaRPr lang="en-US"/>
                        </a:p>
                      </a:txBody>
                      <a:tcPr>
                        <a:blipFill>
                          <a:blip r:embed="rId3"/>
                          <a:stretch>
                            <a:fillRect l="-82422" t="-1333" r="-474219" b="-552000"/>
                          </a:stretch>
                        </a:blipFill>
                      </a:tcPr>
                    </a:tc>
                    <a:tc>
                      <a:txBody>
                        <a:bodyPr/>
                        <a:lstStyle/>
                        <a:p>
                          <a:endParaRPr lang="en-US"/>
                        </a:p>
                      </a:txBody>
                      <a:tcPr>
                        <a:blipFill>
                          <a:blip r:embed="rId3"/>
                          <a:stretch>
                            <a:fillRect l="-141945" t="-1333" r="-268997" b="-552000"/>
                          </a:stretch>
                        </a:blipFill>
                      </a:tcPr>
                    </a:tc>
                    <a:tc>
                      <a:txBody>
                        <a:bodyPr/>
                        <a:lstStyle/>
                        <a:p>
                          <a:endParaRPr lang="en-US"/>
                        </a:p>
                      </a:txBody>
                      <a:tcPr>
                        <a:blipFill>
                          <a:blip r:embed="rId3"/>
                          <a:stretch>
                            <a:fillRect l="-275433" t="-1333" r="-206228" b="-552000"/>
                          </a:stretch>
                        </a:blipFill>
                      </a:tcPr>
                    </a:tc>
                    <a:tc>
                      <a:txBody>
                        <a:bodyPr/>
                        <a:lstStyle/>
                        <a:p>
                          <a:endParaRPr lang="en-US"/>
                        </a:p>
                      </a:txBody>
                      <a:tcPr>
                        <a:blipFill>
                          <a:blip r:embed="rId3"/>
                          <a:stretch>
                            <a:fillRect l="-183277" t="-1333" r="-676" b="-552000"/>
                          </a:stretch>
                        </a:blipFill>
                      </a:tcPr>
                    </a:tc>
                    <a:extLst>
                      <a:ext uri="{0D108BD9-81ED-4DB2-BD59-A6C34878D82A}">
                        <a16:rowId xmlns:a16="http://schemas.microsoft.com/office/drawing/2014/main" val="1505205310"/>
                      </a:ext>
                    </a:extLst>
                  </a:tr>
                  <a:tr h="579120">
                    <a:tc>
                      <a:txBody>
                        <a:bodyPr/>
                        <a:lstStyle/>
                        <a:p>
                          <a:pPr algn="ctr"/>
                          <a:r>
                            <a:rPr lang="en-US" sz="3200" dirty="0"/>
                            <a:t>T</a:t>
                          </a:r>
                        </a:p>
                      </a:txBody>
                      <a:tcPr/>
                    </a:tc>
                    <a:tc>
                      <a:txBody>
                        <a:bodyPr/>
                        <a:lstStyle/>
                        <a:p>
                          <a:pPr algn="ctr"/>
                          <a:r>
                            <a:rPr lang="en-US" sz="3200" dirty="0"/>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2984365988"/>
                      </a:ext>
                    </a:extLst>
                  </a:tr>
                  <a:tr h="579120">
                    <a:tc>
                      <a:txBody>
                        <a:bodyPr/>
                        <a:lstStyle/>
                        <a:p>
                          <a:pPr algn="ctr"/>
                          <a:r>
                            <a:rPr lang="en-US" sz="3200" dirty="0"/>
                            <a:t>T</a:t>
                          </a:r>
                        </a:p>
                      </a:txBody>
                      <a:tcPr/>
                    </a:tc>
                    <a:tc>
                      <a:txBody>
                        <a:bodyPr/>
                        <a:lstStyle/>
                        <a:p>
                          <a:pPr algn="ctr"/>
                          <a:r>
                            <a:rPr lang="en-US" sz="3200" dirty="0"/>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733582003"/>
                      </a:ext>
                    </a:extLst>
                  </a:tr>
                  <a:tr h="579120">
                    <a:tc>
                      <a:txBody>
                        <a:bodyPr/>
                        <a:lstStyle/>
                        <a:p>
                          <a:pPr algn="ctr"/>
                          <a:r>
                            <a:rPr lang="en-US" sz="3200" dirty="0"/>
                            <a:t>F</a:t>
                          </a:r>
                        </a:p>
                      </a:txBody>
                      <a:tcPr/>
                    </a:tc>
                    <a:tc>
                      <a:txBody>
                        <a:bodyPr/>
                        <a:lstStyle/>
                        <a:p>
                          <a:pPr algn="ctr"/>
                          <a:r>
                            <a:rPr lang="en-US" sz="3200" dirty="0"/>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1939290327"/>
                      </a:ext>
                    </a:extLst>
                  </a:tr>
                  <a:tr h="579120">
                    <a:tc>
                      <a:txBody>
                        <a:bodyPr/>
                        <a:lstStyle/>
                        <a:p>
                          <a:pPr algn="ctr"/>
                          <a:r>
                            <a:rPr lang="en-US" sz="3200" dirty="0"/>
                            <a:t>F</a:t>
                          </a:r>
                        </a:p>
                      </a:txBody>
                      <a:tcPr/>
                    </a:tc>
                    <a:tc>
                      <a:txBody>
                        <a:bodyPr/>
                        <a:lstStyle/>
                        <a:p>
                          <a:pPr algn="ctr"/>
                          <a:r>
                            <a:rPr lang="en-US" sz="3200" dirty="0"/>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3683225215"/>
                      </a:ext>
                    </a:extLst>
                  </a:tr>
                </a:tbl>
              </a:graphicData>
            </a:graphic>
          </p:graphicFrame>
        </mc:Fallback>
      </mc:AlternateContent>
    </p:spTree>
    <p:extLst>
      <p:ext uri="{BB962C8B-B14F-4D97-AF65-F5344CB8AC3E}">
        <p14:creationId xmlns:p14="http://schemas.microsoft.com/office/powerpoint/2010/main" val="490016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33. Construct a truth table for each of these compound propositions.</a:t>
                </a:r>
              </a:p>
              <a:p>
                <a:pPr marL="514350" indent="-514350">
                  <a:buAutoNum type="alphaLcParenR"/>
                </a:pP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smtClean="0">
                        <a:latin typeface="Cambria Math" panose="02040503050406030204" pitchFamily="18" charset="0"/>
                      </a:rPr>
                      <m:t>𝑝</m:t>
                    </m:r>
                    <m:r>
                      <a:rPr lang="en-GB" i="1" dirty="0"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85D6008-077E-49A4-8452-4EEF4506AE07}"/>
                  </a:ext>
                </a:extLst>
              </p:cNvPr>
              <p:cNvGraphicFramePr>
                <a:graphicFrameLocks noGrp="1"/>
              </p:cNvGraphicFramePr>
              <p:nvPr>
                <p:extLst>
                  <p:ext uri="{D42A27DB-BD31-4B8C-83A1-F6EECF244321}">
                    <p14:modId xmlns:p14="http://schemas.microsoft.com/office/powerpoint/2010/main" val="340161707"/>
                  </p:ext>
                </p:extLst>
              </p:nvPr>
            </p:nvGraphicFramePr>
            <p:xfrm>
              <a:off x="1140645" y="3315877"/>
              <a:ext cx="10213155" cy="2773680"/>
            </p:xfrm>
            <a:graphic>
              <a:graphicData uri="http://schemas.openxmlformats.org/drawingml/2006/table">
                <a:tbl>
                  <a:tblPr firstRow="1" bandRow="1">
                    <a:tableStyleId>{073A0DAA-6AF3-43AB-8588-CEC1D06C72B9}</a:tableStyleId>
                  </a:tblPr>
                  <a:tblGrid>
                    <a:gridCol w="1282044">
                      <a:extLst>
                        <a:ext uri="{9D8B030D-6E8A-4147-A177-3AD203B41FA5}">
                          <a16:colId xmlns:a16="http://schemas.microsoft.com/office/drawing/2014/main" val="2754996937"/>
                        </a:ext>
                      </a:extLst>
                    </a:gridCol>
                    <a:gridCol w="1555422">
                      <a:extLst>
                        <a:ext uri="{9D8B030D-6E8A-4147-A177-3AD203B41FA5}">
                          <a16:colId xmlns:a16="http://schemas.microsoft.com/office/drawing/2014/main" val="2967432572"/>
                        </a:ext>
                      </a:extLst>
                    </a:gridCol>
                    <a:gridCol w="2007910">
                      <a:extLst>
                        <a:ext uri="{9D8B030D-6E8A-4147-A177-3AD203B41FA5}">
                          <a16:colId xmlns:a16="http://schemas.microsoft.com/office/drawing/2014/main" val="3825262055"/>
                        </a:ext>
                      </a:extLst>
                    </a:gridCol>
                    <a:gridCol w="1762812">
                      <a:extLst>
                        <a:ext uri="{9D8B030D-6E8A-4147-A177-3AD203B41FA5}">
                          <a16:colId xmlns:a16="http://schemas.microsoft.com/office/drawing/2014/main" val="1531016962"/>
                        </a:ext>
                      </a:extLst>
                    </a:gridCol>
                    <a:gridCol w="3604967">
                      <a:extLst>
                        <a:ext uri="{9D8B030D-6E8A-4147-A177-3AD203B41FA5}">
                          <a16:colId xmlns:a16="http://schemas.microsoft.com/office/drawing/2014/main" val="1543743577"/>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GB" sz="2400" b="1" i="1" dirty="0" smtClean="0">
                                    <a:latin typeface="Cambria Math" panose="02040503050406030204" pitchFamily="18" charset="0"/>
                                  </a:rPr>
                                  <m:t>𝒑</m:t>
                                </m:r>
                              </m:oMath>
                            </m:oMathPara>
                          </a14:m>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𝒒</m:t>
                                </m:r>
                              </m:oMath>
                            </m:oMathPara>
                          </a14:m>
                          <a:endParaRPr lang="en-US" sz="2400" b="1" dirty="0"/>
                        </a:p>
                      </a:txBody>
                      <a:tcPr/>
                    </a:tc>
                    <a:tc>
                      <a:txBody>
                        <a:bodyPr/>
                        <a:lstStyle/>
                        <a:p>
                          <a:pPr algn="ct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𝑝</m:t>
                                </m:r>
                                <m:r>
                                  <a:rPr lang="en-GB" sz="2400" i="1" dirty="0" smtClean="0">
                                    <a:latin typeface="Cambria Math" panose="02040503050406030204" pitchFamily="18" charset="0"/>
                                  </a:rPr>
                                  <m:t> → </m:t>
                                </m:r>
                                <m:r>
                                  <a:rPr lang="en-GB" sz="2400" i="1" dirty="0" smtClean="0">
                                    <a:latin typeface="Cambria Math" panose="02040503050406030204" pitchFamily="18" charset="0"/>
                                  </a:rPr>
                                  <m:t>𝑞</m:t>
                                </m:r>
                              </m:oMath>
                            </m:oMathPara>
                          </a14:m>
                          <a:endParaRPr lang="en-US"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𝑞</m:t>
                                </m:r>
                                <m:r>
                                  <a:rPr lang="en-GB" sz="2400" i="1" dirty="0" smtClean="0">
                                    <a:latin typeface="Cambria Math" panose="02040503050406030204" pitchFamily="18" charset="0"/>
                                  </a:rPr>
                                  <m:t> → </m:t>
                                </m:r>
                                <m:r>
                                  <a:rPr lang="en-GB" sz="2400" i="1" dirty="0" smtClean="0">
                                    <a:latin typeface="Cambria Math" panose="02040503050406030204" pitchFamily="18" charset="0"/>
                                  </a:rPr>
                                  <m:t>𝑝</m:t>
                                </m:r>
                              </m:oMath>
                            </m:oMathPara>
                          </a14:m>
                          <a:endParaRPr lang="en-US" sz="2400" b="1" i="1" dirty="0">
                            <a:latin typeface="Cambria Math" panose="02040503050406030204" pitchFamily="18" charset="0"/>
                          </a:endParaRPr>
                        </a:p>
                      </a:txBody>
                      <a:tcPr/>
                    </a:tc>
                    <a:tc>
                      <a:txBody>
                        <a:bodyPr/>
                        <a:lstStyle/>
                        <a:p>
                          <a:pPr marL="0" indent="0">
                            <a:buNone/>
                          </a:pP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m:t>
                                </m:r>
                                <m:r>
                                  <a:rPr lang="en-GB" sz="2400" i="1" dirty="0" smtClean="0">
                                    <a:latin typeface="Cambria Math" panose="02040503050406030204" pitchFamily="18" charset="0"/>
                                  </a:rPr>
                                  <m:t>𝑝</m:t>
                                </m:r>
                                <m:r>
                                  <a:rPr lang="en-GB" sz="2400" i="1" dirty="0" smtClean="0">
                                    <a:latin typeface="Cambria Math" panose="02040503050406030204" pitchFamily="18" charset="0"/>
                                  </a:rPr>
                                  <m:t> → </m:t>
                                </m:r>
                                <m:r>
                                  <a:rPr lang="en-GB" sz="2400" i="1" dirty="0" smtClean="0">
                                    <a:latin typeface="Cambria Math" panose="02040503050406030204" pitchFamily="18" charset="0"/>
                                  </a:rPr>
                                  <m:t>𝑞</m:t>
                                </m:r>
                                <m:r>
                                  <a:rPr lang="en-GB" sz="2400" i="1" dirty="0" smtClean="0">
                                    <a:latin typeface="Cambria Math" panose="02040503050406030204" pitchFamily="18" charset="0"/>
                                  </a:rPr>
                                  <m:t>) → (</m:t>
                                </m:r>
                                <m:r>
                                  <a:rPr lang="en-GB" sz="2400" i="1" dirty="0" smtClean="0">
                                    <a:latin typeface="Cambria Math" panose="02040503050406030204" pitchFamily="18" charset="0"/>
                                  </a:rPr>
                                  <m:t>𝑞</m:t>
                                </m:r>
                                <m:r>
                                  <a:rPr lang="en-GB" sz="2400" i="1" dirty="0" smtClean="0">
                                    <a:latin typeface="Cambria Math" panose="02040503050406030204" pitchFamily="18" charset="0"/>
                                  </a:rPr>
                                  <m:t> → </m:t>
                                </m:r>
                                <m:r>
                                  <a:rPr lang="en-GB" sz="2400" i="1" dirty="0" smtClean="0">
                                    <a:latin typeface="Cambria Math" panose="02040503050406030204" pitchFamily="18" charset="0"/>
                                  </a:rPr>
                                  <m:t>𝑝</m:t>
                                </m:r>
                                <m:r>
                                  <a:rPr lang="en-GB" sz="2400" i="1" dirty="0" smtClean="0">
                                    <a:latin typeface="Cambria Math" panose="02040503050406030204" pitchFamily="18" charset="0"/>
                                  </a:rPr>
                                  <m:t>)</m:t>
                                </m:r>
                              </m:oMath>
                            </m:oMathPara>
                          </a14:m>
                          <a:endParaRPr lang="en-GB" sz="2400" dirty="0"/>
                        </a:p>
                      </a:txBody>
                      <a:tcPr/>
                    </a:tc>
                    <a:extLst>
                      <a:ext uri="{0D108BD9-81ED-4DB2-BD59-A6C34878D82A}">
                        <a16:rowId xmlns:a16="http://schemas.microsoft.com/office/drawing/2014/main" val="1505205310"/>
                      </a:ext>
                    </a:extLst>
                  </a:tr>
                  <a:tr h="370840">
                    <a:tc>
                      <a:txBody>
                        <a:bodyPr/>
                        <a:lstStyle/>
                        <a:p>
                          <a:pPr algn="ctr"/>
                          <a:r>
                            <a:rPr lang="en-US" sz="3200" dirty="0"/>
                            <a:t>T</a:t>
                          </a:r>
                        </a:p>
                      </a:txBody>
                      <a:tcPr/>
                    </a:tc>
                    <a:tc>
                      <a:txBody>
                        <a:bodyPr/>
                        <a:lstStyle/>
                        <a:p>
                          <a:pPr algn="ctr"/>
                          <a:r>
                            <a:rPr lang="en-US" sz="3200" dirty="0"/>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2984365988"/>
                      </a:ext>
                    </a:extLst>
                  </a:tr>
                  <a:tr h="370840">
                    <a:tc>
                      <a:txBody>
                        <a:bodyPr/>
                        <a:lstStyle/>
                        <a:p>
                          <a:pPr algn="ctr"/>
                          <a:r>
                            <a:rPr lang="en-US" sz="3200" dirty="0"/>
                            <a:t>T</a:t>
                          </a:r>
                        </a:p>
                      </a:txBody>
                      <a:tcPr/>
                    </a:tc>
                    <a:tc>
                      <a:txBody>
                        <a:bodyPr/>
                        <a:lstStyle/>
                        <a:p>
                          <a:pPr algn="ctr"/>
                          <a:r>
                            <a:rPr lang="en-US" sz="3200" dirty="0"/>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733582003"/>
                      </a:ext>
                    </a:extLst>
                  </a:tr>
                  <a:tr h="370840">
                    <a:tc>
                      <a:txBody>
                        <a:bodyPr/>
                        <a:lstStyle/>
                        <a:p>
                          <a:pPr algn="ctr"/>
                          <a:r>
                            <a:rPr lang="en-US" sz="3200" dirty="0"/>
                            <a:t>F</a:t>
                          </a:r>
                        </a:p>
                      </a:txBody>
                      <a:tcPr/>
                    </a:tc>
                    <a:tc>
                      <a:txBody>
                        <a:bodyPr/>
                        <a:lstStyle/>
                        <a:p>
                          <a:pPr algn="ctr"/>
                          <a:r>
                            <a:rPr lang="en-US" sz="3200" dirty="0"/>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extLst>
                      <a:ext uri="{0D108BD9-81ED-4DB2-BD59-A6C34878D82A}">
                        <a16:rowId xmlns:a16="http://schemas.microsoft.com/office/drawing/2014/main" val="1939290327"/>
                      </a:ext>
                    </a:extLst>
                  </a:tr>
                  <a:tr h="370840">
                    <a:tc>
                      <a:txBody>
                        <a:bodyPr/>
                        <a:lstStyle/>
                        <a:p>
                          <a:pPr algn="ctr"/>
                          <a:r>
                            <a:rPr lang="en-US" sz="3200" dirty="0"/>
                            <a:t>F</a:t>
                          </a:r>
                        </a:p>
                      </a:txBody>
                      <a:tcPr/>
                    </a:tc>
                    <a:tc>
                      <a:txBody>
                        <a:bodyPr/>
                        <a:lstStyle/>
                        <a:p>
                          <a:pPr algn="ctr"/>
                          <a:r>
                            <a:rPr lang="en-US" sz="3200" dirty="0"/>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3683225215"/>
                      </a:ext>
                    </a:extLst>
                  </a:tr>
                </a:tbl>
              </a:graphicData>
            </a:graphic>
          </p:graphicFrame>
        </mc:Choice>
        <mc:Fallback xmlns="">
          <p:graphicFrame>
            <p:nvGraphicFramePr>
              <p:cNvPr id="4" name="Table 3">
                <a:extLst>
                  <a:ext uri="{FF2B5EF4-FFF2-40B4-BE49-F238E27FC236}">
                    <a16:creationId xmlns:a16="http://schemas.microsoft.com/office/drawing/2014/main" id="{285D6008-077E-49A4-8452-4EEF4506AE07}"/>
                  </a:ext>
                </a:extLst>
              </p:cNvPr>
              <p:cNvGraphicFramePr>
                <a:graphicFrameLocks noGrp="1"/>
              </p:cNvGraphicFramePr>
              <p:nvPr>
                <p:extLst>
                  <p:ext uri="{D42A27DB-BD31-4B8C-83A1-F6EECF244321}">
                    <p14:modId xmlns:p14="http://schemas.microsoft.com/office/powerpoint/2010/main" val="340161707"/>
                  </p:ext>
                </p:extLst>
              </p:nvPr>
            </p:nvGraphicFramePr>
            <p:xfrm>
              <a:off x="1140645" y="3315877"/>
              <a:ext cx="10213155" cy="2773680"/>
            </p:xfrm>
            <a:graphic>
              <a:graphicData uri="http://schemas.openxmlformats.org/drawingml/2006/table">
                <a:tbl>
                  <a:tblPr firstRow="1" bandRow="1">
                    <a:tableStyleId>{073A0DAA-6AF3-43AB-8588-CEC1D06C72B9}</a:tableStyleId>
                  </a:tblPr>
                  <a:tblGrid>
                    <a:gridCol w="1282044">
                      <a:extLst>
                        <a:ext uri="{9D8B030D-6E8A-4147-A177-3AD203B41FA5}">
                          <a16:colId xmlns:a16="http://schemas.microsoft.com/office/drawing/2014/main" val="2754996937"/>
                        </a:ext>
                      </a:extLst>
                    </a:gridCol>
                    <a:gridCol w="1555422">
                      <a:extLst>
                        <a:ext uri="{9D8B030D-6E8A-4147-A177-3AD203B41FA5}">
                          <a16:colId xmlns:a16="http://schemas.microsoft.com/office/drawing/2014/main" val="2967432572"/>
                        </a:ext>
                      </a:extLst>
                    </a:gridCol>
                    <a:gridCol w="2007910">
                      <a:extLst>
                        <a:ext uri="{9D8B030D-6E8A-4147-A177-3AD203B41FA5}">
                          <a16:colId xmlns:a16="http://schemas.microsoft.com/office/drawing/2014/main" val="3825262055"/>
                        </a:ext>
                      </a:extLst>
                    </a:gridCol>
                    <a:gridCol w="1762812">
                      <a:extLst>
                        <a:ext uri="{9D8B030D-6E8A-4147-A177-3AD203B41FA5}">
                          <a16:colId xmlns:a16="http://schemas.microsoft.com/office/drawing/2014/main" val="1531016962"/>
                        </a:ext>
                      </a:extLst>
                    </a:gridCol>
                    <a:gridCol w="3604967">
                      <a:extLst>
                        <a:ext uri="{9D8B030D-6E8A-4147-A177-3AD203B41FA5}">
                          <a16:colId xmlns:a16="http://schemas.microsoft.com/office/drawing/2014/main" val="1543743577"/>
                        </a:ext>
                      </a:extLst>
                    </a:gridCol>
                  </a:tblGrid>
                  <a:tr h="457200">
                    <a:tc>
                      <a:txBody>
                        <a:bodyPr/>
                        <a:lstStyle/>
                        <a:p>
                          <a:endParaRPr lang="en-US"/>
                        </a:p>
                      </a:txBody>
                      <a:tcPr>
                        <a:blipFill>
                          <a:blip r:embed="rId3"/>
                          <a:stretch>
                            <a:fillRect l="-476" t="-1333" r="-700000" b="-552000"/>
                          </a:stretch>
                        </a:blipFill>
                      </a:tcPr>
                    </a:tc>
                    <a:tc>
                      <a:txBody>
                        <a:bodyPr/>
                        <a:lstStyle/>
                        <a:p>
                          <a:endParaRPr lang="en-US"/>
                        </a:p>
                      </a:txBody>
                      <a:tcPr>
                        <a:blipFill>
                          <a:blip r:embed="rId3"/>
                          <a:stretch>
                            <a:fillRect l="-82422" t="-1333" r="-474219" b="-552000"/>
                          </a:stretch>
                        </a:blipFill>
                      </a:tcPr>
                    </a:tc>
                    <a:tc>
                      <a:txBody>
                        <a:bodyPr/>
                        <a:lstStyle/>
                        <a:p>
                          <a:endParaRPr lang="en-US"/>
                        </a:p>
                      </a:txBody>
                      <a:tcPr>
                        <a:blipFill>
                          <a:blip r:embed="rId3"/>
                          <a:stretch>
                            <a:fillRect l="-141945" t="-1333" r="-268997" b="-552000"/>
                          </a:stretch>
                        </a:blipFill>
                      </a:tcPr>
                    </a:tc>
                    <a:tc>
                      <a:txBody>
                        <a:bodyPr/>
                        <a:lstStyle/>
                        <a:p>
                          <a:endParaRPr lang="en-US"/>
                        </a:p>
                      </a:txBody>
                      <a:tcPr>
                        <a:blipFill>
                          <a:blip r:embed="rId3"/>
                          <a:stretch>
                            <a:fillRect l="-275433" t="-1333" r="-206228" b="-552000"/>
                          </a:stretch>
                        </a:blipFill>
                      </a:tcPr>
                    </a:tc>
                    <a:tc>
                      <a:txBody>
                        <a:bodyPr/>
                        <a:lstStyle/>
                        <a:p>
                          <a:endParaRPr lang="en-US"/>
                        </a:p>
                      </a:txBody>
                      <a:tcPr>
                        <a:blipFill>
                          <a:blip r:embed="rId3"/>
                          <a:stretch>
                            <a:fillRect l="-183277" t="-1333" r="-676" b="-552000"/>
                          </a:stretch>
                        </a:blipFill>
                      </a:tcPr>
                    </a:tc>
                    <a:extLst>
                      <a:ext uri="{0D108BD9-81ED-4DB2-BD59-A6C34878D82A}">
                        <a16:rowId xmlns:a16="http://schemas.microsoft.com/office/drawing/2014/main" val="1505205310"/>
                      </a:ext>
                    </a:extLst>
                  </a:tr>
                  <a:tr h="579120">
                    <a:tc>
                      <a:txBody>
                        <a:bodyPr/>
                        <a:lstStyle/>
                        <a:p>
                          <a:pPr algn="ctr"/>
                          <a:r>
                            <a:rPr lang="en-US" sz="3200" dirty="0"/>
                            <a:t>T</a:t>
                          </a:r>
                        </a:p>
                      </a:txBody>
                      <a:tcPr/>
                    </a:tc>
                    <a:tc>
                      <a:txBody>
                        <a:bodyPr/>
                        <a:lstStyle/>
                        <a:p>
                          <a:pPr algn="ctr"/>
                          <a:r>
                            <a:rPr lang="en-US" sz="3200" dirty="0"/>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2984365988"/>
                      </a:ext>
                    </a:extLst>
                  </a:tr>
                  <a:tr h="579120">
                    <a:tc>
                      <a:txBody>
                        <a:bodyPr/>
                        <a:lstStyle/>
                        <a:p>
                          <a:pPr algn="ctr"/>
                          <a:r>
                            <a:rPr lang="en-US" sz="3200" dirty="0"/>
                            <a:t>T</a:t>
                          </a:r>
                        </a:p>
                      </a:txBody>
                      <a:tcPr/>
                    </a:tc>
                    <a:tc>
                      <a:txBody>
                        <a:bodyPr/>
                        <a:lstStyle/>
                        <a:p>
                          <a:pPr algn="ctr"/>
                          <a:r>
                            <a:rPr lang="en-US" sz="3200" dirty="0"/>
                            <a:t>F</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733582003"/>
                      </a:ext>
                    </a:extLst>
                  </a:tr>
                  <a:tr h="579120">
                    <a:tc>
                      <a:txBody>
                        <a:bodyPr/>
                        <a:lstStyle/>
                        <a:p>
                          <a:pPr algn="ctr"/>
                          <a:r>
                            <a:rPr lang="en-US" sz="3200" dirty="0"/>
                            <a:t>F</a:t>
                          </a:r>
                        </a:p>
                      </a:txBody>
                      <a:tcPr/>
                    </a:tc>
                    <a:tc>
                      <a:txBody>
                        <a:bodyPr/>
                        <a:lstStyle/>
                        <a:p>
                          <a:pPr algn="ctr"/>
                          <a:r>
                            <a:rPr lang="en-US" sz="3200" dirty="0"/>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F</a:t>
                          </a:r>
                        </a:p>
                      </a:txBody>
                      <a:tcPr/>
                    </a:tc>
                    <a:tc>
                      <a:txBody>
                        <a:bodyPr/>
                        <a:lstStyle/>
                        <a:p>
                          <a:pPr algn="ctr"/>
                          <a:r>
                            <a:rPr lang="en-US" sz="3200" dirty="0">
                              <a:solidFill>
                                <a:srgbClr val="002060"/>
                              </a:solidFill>
                            </a:rPr>
                            <a:t>F</a:t>
                          </a:r>
                        </a:p>
                      </a:txBody>
                      <a:tcPr/>
                    </a:tc>
                    <a:extLst>
                      <a:ext uri="{0D108BD9-81ED-4DB2-BD59-A6C34878D82A}">
                        <a16:rowId xmlns:a16="http://schemas.microsoft.com/office/drawing/2014/main" val="1939290327"/>
                      </a:ext>
                    </a:extLst>
                  </a:tr>
                  <a:tr h="579120">
                    <a:tc>
                      <a:txBody>
                        <a:bodyPr/>
                        <a:lstStyle/>
                        <a:p>
                          <a:pPr algn="ctr"/>
                          <a:r>
                            <a:rPr lang="en-US" sz="3200" dirty="0"/>
                            <a:t>F</a:t>
                          </a:r>
                        </a:p>
                      </a:txBody>
                      <a:tcPr/>
                    </a:tc>
                    <a:tc>
                      <a:txBody>
                        <a:bodyPr/>
                        <a:lstStyle/>
                        <a:p>
                          <a:pPr algn="ctr"/>
                          <a:r>
                            <a:rPr lang="en-US" sz="3200" dirty="0"/>
                            <a:t>F</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tc>
                      <a:txBody>
                        <a:bodyPr/>
                        <a:lstStyle/>
                        <a:p>
                          <a:pPr algn="ctr"/>
                          <a:r>
                            <a:rPr lang="en-US" sz="3200" dirty="0">
                              <a:solidFill>
                                <a:srgbClr val="002060"/>
                              </a:solidFill>
                            </a:rPr>
                            <a:t>T</a:t>
                          </a:r>
                        </a:p>
                      </a:txBody>
                      <a:tcPr/>
                    </a:tc>
                    <a:extLst>
                      <a:ext uri="{0D108BD9-81ED-4DB2-BD59-A6C34878D82A}">
                        <a16:rowId xmlns:a16="http://schemas.microsoft.com/office/drawing/2014/main" val="3683225215"/>
                      </a:ext>
                    </a:extLst>
                  </a:tr>
                </a:tbl>
              </a:graphicData>
            </a:graphic>
          </p:graphicFrame>
        </mc:Fallback>
      </mc:AlternateContent>
    </p:spTree>
    <p:extLst>
      <p:ext uri="{BB962C8B-B14F-4D97-AF65-F5344CB8AC3E}">
        <p14:creationId xmlns:p14="http://schemas.microsoft.com/office/powerpoint/2010/main" val="210242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41. Construct a truth table for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𝑞</m:t>
                    </m:r>
                    <m:r>
                      <a:rPr lang="en-GB"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𝑟</m:t>
                    </m:r>
                    <m:r>
                      <a:rPr lang="en-GB"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𝑠</m:t>
                    </m:r>
                    <m:r>
                      <a:rPr lang="en-GB" i="1" dirty="0" smtClean="0">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spTree>
    <p:extLst>
      <p:ext uri="{BB962C8B-B14F-4D97-AF65-F5344CB8AC3E}">
        <p14:creationId xmlns:p14="http://schemas.microsoft.com/office/powerpoint/2010/main" val="4050118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41. Construct a truth table for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𝑞</m:t>
                    </m:r>
                    <m:r>
                      <a:rPr lang="en-GB"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𝑟</m:t>
                    </m:r>
                    <m:r>
                      <a:rPr lang="en-GB"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𝑠</m:t>
                    </m:r>
                    <m:r>
                      <a:rPr lang="en-GB" i="1" dirty="0" smtClean="0">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CE5F38C2-B864-4986-A99E-B93C8A085476}"/>
              </a:ext>
            </a:extLst>
          </p:cNvPr>
          <p:cNvPicPr>
            <a:picLocks noChangeAspect="1"/>
          </p:cNvPicPr>
          <p:nvPr/>
        </p:nvPicPr>
        <p:blipFill>
          <a:blip r:embed="rId3"/>
          <a:stretch>
            <a:fillRect/>
          </a:stretch>
        </p:blipFill>
        <p:spPr>
          <a:xfrm>
            <a:off x="3205162" y="2423463"/>
            <a:ext cx="5300663" cy="4164302"/>
          </a:xfrm>
          <a:prstGeom prst="rect">
            <a:avLst/>
          </a:prstGeom>
        </p:spPr>
      </p:pic>
    </p:spTree>
    <p:extLst>
      <p:ext uri="{BB962C8B-B14F-4D97-AF65-F5344CB8AC3E}">
        <p14:creationId xmlns:p14="http://schemas.microsoft.com/office/powerpoint/2010/main" val="3745726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42. Explain, without using a truth table, why </a:t>
                </a:r>
                <a:br>
                  <a:rPr lang="en-GB" dirty="0"/>
                </a:br>
                <a:r>
                  <a:rPr lang="en-GB" dirty="0"/>
                  <a:t>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a:latin typeface="Cambria Math" panose="02040503050406030204" pitchFamily="18" charset="0"/>
                      </a:rPr>
                      <m:t>𝑞</m:t>
                    </m:r>
                    <m:r>
                      <a:rPr lang="en-GB" i="1" dirty="0">
                        <a:latin typeface="Cambria Math" panose="02040503050406030204" pitchFamily="18" charset="0"/>
                      </a:rPr>
                      <m:t> ∨¬</m:t>
                    </m:r>
                    <m:r>
                      <a:rPr lang="en-GB" i="1" dirty="0">
                        <a:latin typeface="Cambria Math" panose="02040503050406030204" pitchFamily="18" charset="0"/>
                      </a:rPr>
                      <m:t>𝑟</m:t>
                    </m:r>
                    <m:r>
                      <a:rPr lang="en-GB" i="1" dirty="0">
                        <a:latin typeface="Cambria Math" panose="02040503050406030204" pitchFamily="18" charset="0"/>
                      </a:rPr>
                      <m:t>) ∧ (</m:t>
                    </m:r>
                    <m:r>
                      <a:rPr lang="en-GB" i="1" dirty="0">
                        <a:latin typeface="Cambria Math" panose="02040503050406030204" pitchFamily="18" charset="0"/>
                      </a:rPr>
                      <m:t>𝑟</m:t>
                    </m:r>
                    <m:r>
                      <a:rPr lang="en-GB" i="1" dirty="0">
                        <a:latin typeface="Cambria Math" panose="02040503050406030204" pitchFamily="18" charset="0"/>
                      </a:rPr>
                      <m:t> ∨¬</m:t>
                    </m:r>
                    <m:r>
                      <a:rPr lang="en-GB" i="1" dirty="0">
                        <a:latin typeface="Cambria Math" panose="02040503050406030204" pitchFamily="18" charset="0"/>
                      </a:rPr>
                      <m:t>𝑝</m:t>
                    </m:r>
                    <m:r>
                      <a:rPr lang="en-GB" i="1" dirty="0">
                        <a:latin typeface="Cambria Math" panose="02040503050406030204" pitchFamily="18" charset="0"/>
                      </a:rPr>
                      <m:t>)</m:t>
                    </m:r>
                  </m:oMath>
                </a14:m>
                <a:r>
                  <a:rPr lang="en-GB" dirty="0"/>
                  <a:t> </a:t>
                </a:r>
                <a:br>
                  <a:rPr lang="en-GB" dirty="0"/>
                </a:br>
                <a:r>
                  <a:rPr lang="en-GB" dirty="0"/>
                  <a:t>is true when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𝑞</m:t>
                    </m:r>
                  </m:oMath>
                </a14:m>
                <a:r>
                  <a:rPr lang="en-GB" dirty="0"/>
                  <a:t>, and </a:t>
                </a:r>
                <a14:m>
                  <m:oMath xmlns:m="http://schemas.openxmlformats.org/officeDocument/2006/math">
                    <m:r>
                      <a:rPr lang="en-GB" i="1" dirty="0" smtClean="0">
                        <a:latin typeface="Cambria Math" panose="02040503050406030204" pitchFamily="18" charset="0"/>
                      </a:rPr>
                      <m:t>𝑟</m:t>
                    </m:r>
                  </m:oMath>
                </a14:m>
                <a:r>
                  <a:rPr lang="en-GB" dirty="0"/>
                  <a:t> have the same truth value and it is false otherwise.</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spTree>
    <p:extLst>
      <p:ext uri="{BB962C8B-B14F-4D97-AF65-F5344CB8AC3E}">
        <p14:creationId xmlns:p14="http://schemas.microsoft.com/office/powerpoint/2010/main" val="1654787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fontScale="92500" lnSpcReduction="20000"/>
              </a:bodyPr>
              <a:lstStyle/>
              <a:p>
                <a:pPr marL="0" indent="0">
                  <a:buNone/>
                </a:pPr>
                <a:r>
                  <a:rPr lang="en-GB" dirty="0"/>
                  <a:t>42. Explain, without using a truth table, why </a:t>
                </a:r>
                <a:br>
                  <a:rPr lang="en-GB" dirty="0"/>
                </a:br>
                <a:r>
                  <a:rPr lang="en-GB" dirty="0"/>
                  <a:t>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a:latin typeface="Cambria Math" panose="02040503050406030204" pitchFamily="18" charset="0"/>
                      </a:rPr>
                      <m:t>𝑞</m:t>
                    </m:r>
                    <m:r>
                      <a:rPr lang="en-GB" i="1" dirty="0">
                        <a:latin typeface="Cambria Math" panose="02040503050406030204" pitchFamily="18" charset="0"/>
                      </a:rPr>
                      <m:t> ∨¬</m:t>
                    </m:r>
                    <m:r>
                      <a:rPr lang="en-GB" i="1" dirty="0">
                        <a:latin typeface="Cambria Math" panose="02040503050406030204" pitchFamily="18" charset="0"/>
                      </a:rPr>
                      <m:t>𝑟</m:t>
                    </m:r>
                    <m:r>
                      <a:rPr lang="en-GB" i="1" dirty="0">
                        <a:latin typeface="Cambria Math" panose="02040503050406030204" pitchFamily="18" charset="0"/>
                      </a:rPr>
                      <m:t>) ∧ (</m:t>
                    </m:r>
                    <m:r>
                      <a:rPr lang="en-GB" i="1" dirty="0">
                        <a:latin typeface="Cambria Math" panose="02040503050406030204" pitchFamily="18" charset="0"/>
                      </a:rPr>
                      <m:t>𝑟</m:t>
                    </m:r>
                    <m:r>
                      <a:rPr lang="en-GB" i="1" dirty="0">
                        <a:latin typeface="Cambria Math" panose="02040503050406030204" pitchFamily="18" charset="0"/>
                      </a:rPr>
                      <m:t> ∨¬</m:t>
                    </m:r>
                    <m:r>
                      <a:rPr lang="en-GB" i="1" dirty="0">
                        <a:latin typeface="Cambria Math" panose="02040503050406030204" pitchFamily="18" charset="0"/>
                      </a:rPr>
                      <m:t>𝑝</m:t>
                    </m:r>
                    <m:r>
                      <a:rPr lang="en-GB" i="1" dirty="0">
                        <a:latin typeface="Cambria Math" panose="02040503050406030204" pitchFamily="18" charset="0"/>
                      </a:rPr>
                      <m:t>)</m:t>
                    </m:r>
                  </m:oMath>
                </a14:m>
                <a:r>
                  <a:rPr lang="en-GB" dirty="0"/>
                  <a:t> </a:t>
                </a:r>
                <a:br>
                  <a:rPr lang="en-GB" dirty="0"/>
                </a:br>
                <a:r>
                  <a:rPr lang="en-GB" dirty="0"/>
                  <a:t>is true when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𝑞</m:t>
                    </m:r>
                  </m:oMath>
                </a14:m>
                <a:r>
                  <a:rPr lang="en-GB" dirty="0"/>
                  <a:t>, and </a:t>
                </a:r>
                <a14:m>
                  <m:oMath xmlns:m="http://schemas.openxmlformats.org/officeDocument/2006/math">
                    <m:r>
                      <a:rPr lang="en-GB" i="1" dirty="0" smtClean="0">
                        <a:latin typeface="Cambria Math" panose="02040503050406030204" pitchFamily="18" charset="0"/>
                      </a:rPr>
                      <m:t>𝑟</m:t>
                    </m:r>
                  </m:oMath>
                </a14:m>
                <a:r>
                  <a:rPr lang="en-GB" dirty="0"/>
                  <a:t> have the same truth value and it is false otherwise.</a:t>
                </a:r>
              </a:p>
              <a:p>
                <a:pPr marL="0" indent="0">
                  <a:buNone/>
                </a:pPr>
                <a:endParaRPr lang="en-GB" dirty="0"/>
              </a:p>
              <a:p>
                <a:pPr marL="0" indent="0">
                  <a:buNone/>
                </a:pPr>
                <a:r>
                  <a:rPr lang="en-GB" dirty="0"/>
                  <a:t>This statement is true if and only if all three clauses,</a:t>
                </a:r>
                <a14:m>
                  <m:oMath xmlns:m="http://schemas.openxmlformats.org/officeDocument/2006/math">
                    <m:r>
                      <a:rPr lang="en-US" b="0" i="0" dirty="0" smtClean="0">
                        <a:latin typeface="Cambria Math" panose="02040503050406030204" pitchFamily="18" charset="0"/>
                      </a:rPr>
                      <m:t> </m:t>
                    </m:r>
                    <m:r>
                      <a:rPr lang="en-US" b="0" i="1" dirty="0" smtClean="0">
                        <a:latin typeface="Cambria Math" panose="02040503050406030204" pitchFamily="18" charset="0"/>
                      </a:rPr>
                      <m:t> </m:t>
                    </m:r>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𝑞</m:t>
                    </m:r>
                    <m:r>
                      <a:rPr lang="en-US" b="0" i="1" dirty="0" smtClean="0">
                        <a:latin typeface="Cambria Math" panose="02040503050406030204" pitchFamily="18" charset="0"/>
                      </a:rPr>
                      <m:t>,</m:t>
                    </m:r>
                    <m:r>
                      <a:rPr lang="en-GB" i="1" dirty="0" smtClean="0">
                        <a:latin typeface="Cambria Math" panose="02040503050406030204" pitchFamily="18" charset="0"/>
                      </a:rPr>
                      <m:t> </m:t>
                    </m:r>
                    <m:r>
                      <a:rPr lang="en-GB" i="1" dirty="0">
                        <a:latin typeface="Cambria Math" panose="02040503050406030204" pitchFamily="18" charset="0"/>
                      </a:rPr>
                      <m:t>𝑞</m:t>
                    </m:r>
                    <m:r>
                      <a:rPr lang="en-GB" i="1" dirty="0">
                        <a:latin typeface="Cambria Math" panose="02040503050406030204" pitchFamily="18" charset="0"/>
                      </a:rPr>
                      <m:t> ∨¬</m:t>
                    </m:r>
                    <m:r>
                      <a:rPr lang="en-GB" i="1" dirty="0">
                        <a:latin typeface="Cambria Math" panose="02040503050406030204" pitchFamily="18" charset="0"/>
                      </a:rPr>
                      <m:t>𝑟</m:t>
                    </m:r>
                    <m:r>
                      <a:rPr lang="en-US" b="0" i="1" dirty="0" smtClean="0">
                        <a:latin typeface="Cambria Math" panose="02040503050406030204" pitchFamily="18" charset="0"/>
                      </a:rPr>
                      <m:t>, </m:t>
                    </m:r>
                  </m:oMath>
                </a14:m>
                <a:r>
                  <a:rPr lang="en-GB" dirty="0"/>
                  <a:t>and</a:t>
                </a:r>
                <a14:m>
                  <m:oMath xmlns:m="http://schemas.openxmlformats.org/officeDocument/2006/math">
                    <m:r>
                      <a:rPr lang="en-GB" i="1" dirty="0">
                        <a:latin typeface="Cambria Math" panose="02040503050406030204" pitchFamily="18" charset="0"/>
                      </a:rPr>
                      <m:t> </m:t>
                    </m:r>
                    <m:r>
                      <a:rPr lang="en-GB" i="1" dirty="0">
                        <a:latin typeface="Cambria Math" panose="02040503050406030204" pitchFamily="18" charset="0"/>
                      </a:rPr>
                      <m:t>𝑟</m:t>
                    </m:r>
                    <m:r>
                      <a:rPr lang="en-GB" i="1" dirty="0">
                        <a:latin typeface="Cambria Math" panose="02040503050406030204" pitchFamily="18" charset="0"/>
                      </a:rPr>
                      <m:t> ∨¬</m:t>
                    </m:r>
                    <m:r>
                      <a:rPr lang="en-GB" i="1" dirty="0">
                        <a:latin typeface="Cambria Math" panose="02040503050406030204" pitchFamily="18" charset="0"/>
                      </a:rPr>
                      <m:t>𝑝</m:t>
                    </m:r>
                  </m:oMath>
                </a14:m>
                <a:r>
                  <a:rPr lang="en-GB" dirty="0"/>
                  <a:t> are true. Suppose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𝑞</m:t>
                    </m:r>
                    <m:r>
                      <a:rPr lang="en-GB" i="1" dirty="0" smtClean="0">
                        <a:latin typeface="Cambria Math" panose="02040503050406030204" pitchFamily="18" charset="0"/>
                      </a:rPr>
                      <m:t> </m:t>
                    </m:r>
                  </m:oMath>
                </a14:m>
                <a:r>
                  <a:rPr lang="en-GB" dirty="0"/>
                  <a:t>, and </a:t>
                </a:r>
                <a14:m>
                  <m:oMath xmlns:m="http://schemas.openxmlformats.org/officeDocument/2006/math">
                    <m:r>
                      <a:rPr lang="en-GB" i="1" dirty="0" smtClean="0">
                        <a:latin typeface="Cambria Math" panose="02040503050406030204" pitchFamily="18" charset="0"/>
                      </a:rPr>
                      <m:t>𝑟</m:t>
                    </m:r>
                  </m:oMath>
                </a14:m>
                <a:r>
                  <a:rPr lang="en-GB" dirty="0"/>
                  <a:t> are all true. Because each clause has an unnegated variable, each clause is true. Similarly, if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𝑞</m:t>
                    </m:r>
                    <m:r>
                      <a:rPr lang="en-GB" i="1" dirty="0" smtClean="0">
                        <a:latin typeface="Cambria Math" panose="02040503050406030204" pitchFamily="18" charset="0"/>
                      </a:rPr>
                      <m:t> </m:t>
                    </m:r>
                  </m:oMath>
                </a14:m>
                <a:r>
                  <a:rPr lang="en-GB" dirty="0"/>
                  <a:t>, and </a:t>
                </a:r>
                <a14:m>
                  <m:oMath xmlns:m="http://schemas.openxmlformats.org/officeDocument/2006/math">
                    <m:r>
                      <a:rPr lang="en-GB" i="1" dirty="0" smtClean="0">
                        <a:latin typeface="Cambria Math" panose="02040503050406030204" pitchFamily="18" charset="0"/>
                      </a:rPr>
                      <m:t>𝑟</m:t>
                    </m:r>
                  </m:oMath>
                </a14:m>
                <a:r>
                  <a:rPr lang="en-GB" dirty="0"/>
                  <a:t> are all false, then because each clause has a negated variable, each clause is true. </a:t>
                </a:r>
              </a:p>
              <a:p>
                <a:pPr marL="0" indent="0">
                  <a:buNone/>
                </a:pPr>
                <a:r>
                  <a:rPr lang="en-GB" dirty="0"/>
                  <a:t>On the other hand, if one of the variables is true and the other two false, then the clause containing the negation of that variable will be false, making the entire conjunction false; and similarly, if one of the variables is false and the other two true, then the clause containing that variable unnegated will be false, again making the entire conjunction false.</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954" t="-364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95FAEDC-54B4-4540-B90D-2A5962B2C025}"/>
              </a:ext>
            </a:extLst>
          </p:cNvPr>
          <p:cNvSpPr/>
          <p:nvPr/>
        </p:nvSpPr>
        <p:spPr>
          <a:xfrm>
            <a:off x="345830" y="3105150"/>
            <a:ext cx="11293720" cy="2905125"/>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7080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46. What is the value of </a:t>
                </a:r>
                <a14:m>
                  <m:oMath xmlns:m="http://schemas.openxmlformats.org/officeDocument/2006/math">
                    <m:r>
                      <a:rPr lang="en-GB" i="1" dirty="0" smtClean="0">
                        <a:latin typeface="Cambria Math" panose="02040503050406030204" pitchFamily="18" charset="0"/>
                      </a:rPr>
                      <m:t>𝑥</m:t>
                    </m:r>
                  </m:oMath>
                </a14:m>
                <a:r>
                  <a:rPr lang="en-GB" dirty="0"/>
                  <a:t> after each of these statements is encountered in a computer program, if </a:t>
                </a:r>
                <a14:m>
                  <m:oMath xmlns:m="http://schemas.openxmlformats.org/officeDocument/2006/math">
                    <m:r>
                      <a:rPr lang="en-GB" i="1" dirty="0" smtClean="0">
                        <a:latin typeface="Cambria Math" panose="02040503050406030204" pitchFamily="18" charset="0"/>
                      </a:rPr>
                      <m:t>𝑥</m:t>
                    </m:r>
                    <m:r>
                      <a:rPr lang="en-GB" i="1" dirty="0" smtClean="0">
                        <a:latin typeface="Cambria Math" panose="02040503050406030204" pitchFamily="18" charset="0"/>
                      </a:rPr>
                      <m:t> = 1</m:t>
                    </m:r>
                  </m:oMath>
                </a14:m>
                <a:r>
                  <a:rPr lang="en-GB" dirty="0"/>
                  <a:t> before the statement is reached?</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95D4430C-2DAF-44FE-8908-54DF90167B19}"/>
              </a:ext>
            </a:extLst>
          </p:cNvPr>
          <p:cNvGraphicFramePr>
            <a:graphicFrameLocks noGrp="1"/>
          </p:cNvGraphicFramePr>
          <p:nvPr>
            <p:extLst>
              <p:ext uri="{D42A27DB-BD31-4B8C-83A1-F6EECF244321}">
                <p14:modId xmlns:p14="http://schemas.microsoft.com/office/powerpoint/2010/main" val="1452019696"/>
              </p:ext>
            </p:extLst>
          </p:nvPr>
        </p:nvGraphicFramePr>
        <p:xfrm>
          <a:off x="604836" y="3429000"/>
          <a:ext cx="10982325" cy="1952626"/>
        </p:xfrm>
        <a:graphic>
          <a:graphicData uri="http://schemas.openxmlformats.org/drawingml/2006/table">
            <a:tbl>
              <a:tblPr firstRow="1" bandRow="1">
                <a:tableStyleId>{073A0DAA-6AF3-43AB-8588-CEC1D06C72B9}</a:tableStyleId>
              </a:tblPr>
              <a:tblGrid>
                <a:gridCol w="5246588">
                  <a:extLst>
                    <a:ext uri="{9D8B030D-6E8A-4147-A177-3AD203B41FA5}">
                      <a16:colId xmlns:a16="http://schemas.microsoft.com/office/drawing/2014/main" val="2754996937"/>
                    </a:ext>
                  </a:extLst>
                </a:gridCol>
                <a:gridCol w="5735737">
                  <a:extLst>
                    <a:ext uri="{9D8B030D-6E8A-4147-A177-3AD203B41FA5}">
                      <a16:colId xmlns:a16="http://schemas.microsoft.com/office/drawing/2014/main" val="2967432572"/>
                    </a:ext>
                  </a:extLst>
                </a:gridCol>
              </a:tblGrid>
              <a:tr h="437163">
                <a:tc>
                  <a:txBody>
                    <a:bodyPr/>
                    <a:lstStyle/>
                    <a:p>
                      <a:pPr algn="ctr"/>
                      <a:endParaRPr lang="en-US" sz="2000" b="1" dirty="0"/>
                    </a:p>
                  </a:txBody>
                  <a:tcPr/>
                </a:tc>
                <a:tc>
                  <a:txBody>
                    <a:bodyPr/>
                    <a:lstStyle/>
                    <a:p>
                      <a:pPr algn="ctr"/>
                      <a:endParaRPr lang="en-US" sz="2000" b="1" dirty="0"/>
                    </a:p>
                  </a:txBody>
                  <a:tcPr/>
                </a:tc>
                <a:extLst>
                  <a:ext uri="{0D108BD9-81ED-4DB2-BD59-A6C34878D82A}">
                    <a16:rowId xmlns:a16="http://schemas.microsoft.com/office/drawing/2014/main" val="1505205310"/>
                  </a:ext>
                </a:extLst>
              </a:tr>
              <a:tr h="754556">
                <a:tc>
                  <a:txBody>
                    <a:bodyPr/>
                    <a:lstStyle/>
                    <a:p>
                      <a:pPr marL="0" indent="0" algn="ctr">
                        <a:buNone/>
                      </a:pPr>
                      <a:r>
                        <a:rPr lang="en-GB" sz="2000" dirty="0"/>
                        <a:t>if x + 2 = 3 then x := x + 1</a:t>
                      </a:r>
                    </a:p>
                  </a:txBody>
                  <a:tcPr/>
                </a:tc>
                <a:tc>
                  <a:txBody>
                    <a:bodyPr/>
                    <a:lstStyle/>
                    <a:p>
                      <a:pPr algn="l"/>
                      <a:endParaRPr lang="en-US" sz="2000" dirty="0"/>
                    </a:p>
                  </a:txBody>
                  <a:tcPr/>
                </a:tc>
                <a:extLst>
                  <a:ext uri="{0D108BD9-81ED-4DB2-BD59-A6C34878D82A}">
                    <a16:rowId xmlns:a16="http://schemas.microsoft.com/office/drawing/2014/main" val="2984365988"/>
                  </a:ext>
                </a:extLst>
              </a:tr>
              <a:tr h="760907">
                <a:tc>
                  <a:txBody>
                    <a:bodyPr/>
                    <a:lstStyle/>
                    <a:p>
                      <a:pPr algn="ctr"/>
                      <a:r>
                        <a:rPr lang="en-GB" sz="2000" dirty="0"/>
                        <a:t>if (x + 1 = 3) OR (2x + 2 = 3) then x := x + 1</a:t>
                      </a:r>
                      <a:endParaRPr lang="en-US" sz="2000" dirty="0"/>
                    </a:p>
                  </a:txBody>
                  <a:tcPr/>
                </a:tc>
                <a:tc>
                  <a:txBody>
                    <a:bodyPr/>
                    <a:lstStyle/>
                    <a:p>
                      <a:endParaRPr lang="en-US" sz="2000" dirty="0"/>
                    </a:p>
                  </a:txBody>
                  <a:tcPr/>
                </a:tc>
                <a:extLst>
                  <a:ext uri="{0D108BD9-81ED-4DB2-BD59-A6C34878D82A}">
                    <a16:rowId xmlns:a16="http://schemas.microsoft.com/office/drawing/2014/main" val="733582003"/>
                  </a:ext>
                </a:extLst>
              </a:tr>
            </a:tbl>
          </a:graphicData>
        </a:graphic>
      </p:graphicFrame>
    </p:spTree>
    <p:extLst>
      <p:ext uri="{BB962C8B-B14F-4D97-AF65-F5344CB8AC3E}">
        <p14:creationId xmlns:p14="http://schemas.microsoft.com/office/powerpoint/2010/main" val="299540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E52C-4E89-44D6-B7F8-DF664D7F5C69}"/>
              </a:ext>
            </a:extLst>
          </p:cNvPr>
          <p:cNvSpPr>
            <a:spLocks noGrp="1"/>
          </p:cNvSpPr>
          <p:nvPr>
            <p:ph type="title"/>
          </p:nvPr>
        </p:nvSpPr>
        <p:spPr/>
        <p:txBody>
          <a:bodyPr/>
          <a:lstStyle/>
          <a:p>
            <a:r>
              <a:rPr lang="en-US" dirty="0"/>
              <a:t>Propositional Logic</a:t>
            </a:r>
          </a:p>
        </p:txBody>
      </p:sp>
      <p:sp>
        <p:nvSpPr>
          <p:cNvPr id="3" name="Content Placeholder 2">
            <a:extLst>
              <a:ext uri="{FF2B5EF4-FFF2-40B4-BE49-F238E27FC236}">
                <a16:creationId xmlns:a16="http://schemas.microsoft.com/office/drawing/2014/main" id="{E33D4A50-23B9-424A-B53E-02749F65BB6F}"/>
              </a:ext>
            </a:extLst>
          </p:cNvPr>
          <p:cNvSpPr>
            <a:spLocks noGrp="1"/>
          </p:cNvSpPr>
          <p:nvPr>
            <p:ph idx="1"/>
          </p:nvPr>
        </p:nvSpPr>
        <p:spPr/>
        <p:txBody>
          <a:bodyPr/>
          <a:lstStyle/>
          <a:p>
            <a:r>
              <a:rPr lang="en-GB" b="1" u="sng" dirty="0"/>
              <a:t>EXAMPLE 1:</a:t>
            </a:r>
            <a:r>
              <a:rPr lang="en-GB" dirty="0"/>
              <a:t> All the following declarative sentences are propositions.</a:t>
            </a:r>
          </a:p>
        </p:txBody>
      </p:sp>
      <p:graphicFrame>
        <p:nvGraphicFramePr>
          <p:cNvPr id="4" name="Table 4">
            <a:extLst>
              <a:ext uri="{FF2B5EF4-FFF2-40B4-BE49-F238E27FC236}">
                <a16:creationId xmlns:a16="http://schemas.microsoft.com/office/drawing/2014/main" id="{C51A9CAD-7292-42BB-B3A2-BF785F42CC6F}"/>
              </a:ext>
            </a:extLst>
          </p:cNvPr>
          <p:cNvGraphicFramePr>
            <a:graphicFrameLocks noGrp="1"/>
          </p:cNvGraphicFramePr>
          <p:nvPr>
            <p:extLst>
              <p:ext uri="{D42A27DB-BD31-4B8C-83A1-F6EECF244321}">
                <p14:modId xmlns:p14="http://schemas.microsoft.com/office/powerpoint/2010/main" val="1066918077"/>
              </p:ext>
            </p:extLst>
          </p:nvPr>
        </p:nvGraphicFramePr>
        <p:xfrm>
          <a:off x="1109220" y="2989957"/>
          <a:ext cx="9973558" cy="3206056"/>
        </p:xfrm>
        <a:graphic>
          <a:graphicData uri="http://schemas.openxmlformats.org/drawingml/2006/table">
            <a:tbl>
              <a:tblPr firstRow="1" bandRow="1">
                <a:tableStyleId>{073A0DAA-6AF3-43AB-8588-CEC1D06C72B9}</a:tableStyleId>
              </a:tblPr>
              <a:tblGrid>
                <a:gridCol w="7905587">
                  <a:extLst>
                    <a:ext uri="{9D8B030D-6E8A-4147-A177-3AD203B41FA5}">
                      <a16:colId xmlns:a16="http://schemas.microsoft.com/office/drawing/2014/main" val="710262681"/>
                    </a:ext>
                  </a:extLst>
                </a:gridCol>
                <a:gridCol w="2067971">
                  <a:extLst>
                    <a:ext uri="{9D8B030D-6E8A-4147-A177-3AD203B41FA5}">
                      <a16:colId xmlns:a16="http://schemas.microsoft.com/office/drawing/2014/main" val="446871120"/>
                    </a:ext>
                  </a:extLst>
                </a:gridCol>
              </a:tblGrid>
              <a:tr h="595774">
                <a:tc>
                  <a:txBody>
                    <a:bodyPr/>
                    <a:lstStyle/>
                    <a:p>
                      <a:pPr algn="ctr"/>
                      <a:r>
                        <a:rPr lang="en-US" sz="2400" dirty="0"/>
                        <a:t>Proposition</a:t>
                      </a:r>
                    </a:p>
                  </a:txBody>
                  <a:tcPr/>
                </a:tc>
                <a:tc>
                  <a:txBody>
                    <a:bodyPr/>
                    <a:lstStyle/>
                    <a:p>
                      <a:pPr algn="ctr"/>
                      <a:r>
                        <a:rPr lang="en-US" sz="2400" dirty="0"/>
                        <a:t>T/F</a:t>
                      </a:r>
                    </a:p>
                  </a:txBody>
                  <a:tcPr/>
                </a:tc>
                <a:extLst>
                  <a:ext uri="{0D108BD9-81ED-4DB2-BD59-A6C34878D82A}">
                    <a16:rowId xmlns:a16="http://schemas.microsoft.com/office/drawing/2014/main" val="4107474090"/>
                  </a:ext>
                </a:extLst>
              </a:tr>
              <a:tr h="595774">
                <a:tc>
                  <a:txBody>
                    <a:bodyPr/>
                    <a:lstStyle/>
                    <a:p>
                      <a:r>
                        <a:rPr lang="en-GB" sz="2400" dirty="0"/>
                        <a:t>Washington, D.C., is the capital of the United States of America</a:t>
                      </a:r>
                      <a:endParaRPr lang="en-US" sz="2400" dirty="0"/>
                    </a:p>
                  </a:txBody>
                  <a:tcPr/>
                </a:tc>
                <a:tc>
                  <a:txBody>
                    <a:bodyPr/>
                    <a:lstStyle/>
                    <a:p>
                      <a:pPr algn="ctr"/>
                      <a:r>
                        <a:rPr lang="en-US" sz="2400" dirty="0"/>
                        <a:t>True</a:t>
                      </a:r>
                    </a:p>
                  </a:txBody>
                  <a:tcPr/>
                </a:tc>
                <a:extLst>
                  <a:ext uri="{0D108BD9-81ED-4DB2-BD59-A6C34878D82A}">
                    <a16:rowId xmlns:a16="http://schemas.microsoft.com/office/drawing/2014/main" val="3363458777"/>
                  </a:ext>
                </a:extLst>
              </a:tr>
              <a:tr h="595774">
                <a:tc>
                  <a:txBody>
                    <a:bodyPr/>
                    <a:lstStyle/>
                    <a:p>
                      <a:r>
                        <a:rPr lang="en-GB" sz="2400" dirty="0"/>
                        <a:t>Qena is the capital of Canada</a:t>
                      </a:r>
                      <a:endParaRPr lang="en-US" sz="2400" dirty="0"/>
                    </a:p>
                  </a:txBody>
                  <a:tcPr/>
                </a:tc>
                <a:tc>
                  <a:txBody>
                    <a:bodyPr/>
                    <a:lstStyle/>
                    <a:p>
                      <a:pPr algn="ctr"/>
                      <a:r>
                        <a:rPr lang="en-US" sz="2400" dirty="0"/>
                        <a:t>False</a:t>
                      </a:r>
                    </a:p>
                  </a:txBody>
                  <a:tcPr/>
                </a:tc>
                <a:extLst>
                  <a:ext uri="{0D108BD9-81ED-4DB2-BD59-A6C34878D82A}">
                    <a16:rowId xmlns:a16="http://schemas.microsoft.com/office/drawing/2014/main" val="2402757570"/>
                  </a:ext>
                </a:extLst>
              </a:tr>
              <a:tr h="595774">
                <a:tc>
                  <a:txBody>
                    <a:bodyPr/>
                    <a:lstStyle/>
                    <a:p>
                      <a:r>
                        <a:rPr lang="en-GB" sz="2400" dirty="0"/>
                        <a:t>1 + 1 = 2</a:t>
                      </a:r>
                      <a:endParaRPr lang="en-US" sz="2400" dirty="0"/>
                    </a:p>
                  </a:txBody>
                  <a:tcPr/>
                </a:tc>
                <a:tc>
                  <a:txBody>
                    <a:bodyPr/>
                    <a:lstStyle/>
                    <a:p>
                      <a:pPr algn="ctr"/>
                      <a:r>
                        <a:rPr lang="en-US" sz="2400" dirty="0"/>
                        <a:t>True</a:t>
                      </a:r>
                    </a:p>
                  </a:txBody>
                  <a:tcPr/>
                </a:tc>
                <a:extLst>
                  <a:ext uri="{0D108BD9-81ED-4DB2-BD59-A6C34878D82A}">
                    <a16:rowId xmlns:a16="http://schemas.microsoft.com/office/drawing/2014/main" val="3319665495"/>
                  </a:ext>
                </a:extLst>
              </a:tr>
              <a:tr h="595774">
                <a:tc>
                  <a:txBody>
                    <a:bodyPr/>
                    <a:lstStyle/>
                    <a:p>
                      <a:r>
                        <a:rPr lang="en-GB" sz="2400" dirty="0"/>
                        <a:t>2 + 2 = 3</a:t>
                      </a:r>
                      <a:endParaRPr lang="en-US" sz="2400" dirty="0"/>
                    </a:p>
                  </a:txBody>
                  <a:tcPr/>
                </a:tc>
                <a:tc>
                  <a:txBody>
                    <a:bodyPr/>
                    <a:lstStyle/>
                    <a:p>
                      <a:pPr algn="ctr"/>
                      <a:r>
                        <a:rPr lang="en-US" sz="2400" dirty="0"/>
                        <a:t>False</a:t>
                      </a:r>
                    </a:p>
                  </a:txBody>
                  <a:tcPr/>
                </a:tc>
                <a:extLst>
                  <a:ext uri="{0D108BD9-81ED-4DB2-BD59-A6C34878D82A}">
                    <a16:rowId xmlns:a16="http://schemas.microsoft.com/office/drawing/2014/main" val="2794196751"/>
                  </a:ext>
                </a:extLst>
              </a:tr>
            </a:tbl>
          </a:graphicData>
        </a:graphic>
      </p:graphicFrame>
    </p:spTree>
    <p:extLst>
      <p:ext uri="{BB962C8B-B14F-4D97-AF65-F5344CB8AC3E}">
        <p14:creationId xmlns:p14="http://schemas.microsoft.com/office/powerpoint/2010/main" val="1571066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46. What is the value of </a:t>
                </a:r>
                <a14:m>
                  <m:oMath xmlns:m="http://schemas.openxmlformats.org/officeDocument/2006/math">
                    <m:r>
                      <a:rPr lang="en-GB" i="1" dirty="0" smtClean="0">
                        <a:latin typeface="Cambria Math" panose="02040503050406030204" pitchFamily="18" charset="0"/>
                      </a:rPr>
                      <m:t>𝑥</m:t>
                    </m:r>
                  </m:oMath>
                </a14:m>
                <a:r>
                  <a:rPr lang="en-GB" dirty="0"/>
                  <a:t> after each of these statements is encountered in a computer program, if </a:t>
                </a:r>
                <a14:m>
                  <m:oMath xmlns:m="http://schemas.openxmlformats.org/officeDocument/2006/math">
                    <m:r>
                      <a:rPr lang="en-GB" i="1" dirty="0" smtClean="0">
                        <a:latin typeface="Cambria Math" panose="02040503050406030204" pitchFamily="18" charset="0"/>
                      </a:rPr>
                      <m:t>𝑥</m:t>
                    </m:r>
                    <m:r>
                      <a:rPr lang="en-GB" i="1" dirty="0" smtClean="0">
                        <a:latin typeface="Cambria Math" panose="02040503050406030204" pitchFamily="18" charset="0"/>
                      </a:rPr>
                      <m:t> = 1</m:t>
                    </m:r>
                  </m:oMath>
                </a14:m>
                <a:r>
                  <a:rPr lang="en-GB" dirty="0"/>
                  <a:t> before the statement is reached?</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95D4430C-2DAF-44FE-8908-54DF90167B19}"/>
              </a:ext>
            </a:extLst>
          </p:cNvPr>
          <p:cNvGraphicFramePr>
            <a:graphicFrameLocks noGrp="1"/>
          </p:cNvGraphicFramePr>
          <p:nvPr>
            <p:extLst>
              <p:ext uri="{D42A27DB-BD31-4B8C-83A1-F6EECF244321}">
                <p14:modId xmlns:p14="http://schemas.microsoft.com/office/powerpoint/2010/main" val="2686769986"/>
              </p:ext>
            </p:extLst>
          </p:nvPr>
        </p:nvGraphicFramePr>
        <p:xfrm>
          <a:off x="604836" y="3429000"/>
          <a:ext cx="10982325" cy="1952626"/>
        </p:xfrm>
        <a:graphic>
          <a:graphicData uri="http://schemas.openxmlformats.org/drawingml/2006/table">
            <a:tbl>
              <a:tblPr firstRow="1" bandRow="1">
                <a:tableStyleId>{073A0DAA-6AF3-43AB-8588-CEC1D06C72B9}</a:tableStyleId>
              </a:tblPr>
              <a:tblGrid>
                <a:gridCol w="5246588">
                  <a:extLst>
                    <a:ext uri="{9D8B030D-6E8A-4147-A177-3AD203B41FA5}">
                      <a16:colId xmlns:a16="http://schemas.microsoft.com/office/drawing/2014/main" val="2754996937"/>
                    </a:ext>
                  </a:extLst>
                </a:gridCol>
                <a:gridCol w="5735737">
                  <a:extLst>
                    <a:ext uri="{9D8B030D-6E8A-4147-A177-3AD203B41FA5}">
                      <a16:colId xmlns:a16="http://schemas.microsoft.com/office/drawing/2014/main" val="2967432572"/>
                    </a:ext>
                  </a:extLst>
                </a:gridCol>
              </a:tblGrid>
              <a:tr h="437163">
                <a:tc>
                  <a:txBody>
                    <a:bodyPr/>
                    <a:lstStyle/>
                    <a:p>
                      <a:pPr algn="ctr"/>
                      <a:endParaRPr lang="en-US" sz="2000" b="1" dirty="0"/>
                    </a:p>
                  </a:txBody>
                  <a:tcPr/>
                </a:tc>
                <a:tc>
                  <a:txBody>
                    <a:bodyPr/>
                    <a:lstStyle/>
                    <a:p>
                      <a:pPr algn="ctr"/>
                      <a:endParaRPr lang="en-US" sz="2000" b="1" dirty="0"/>
                    </a:p>
                  </a:txBody>
                  <a:tcPr/>
                </a:tc>
                <a:extLst>
                  <a:ext uri="{0D108BD9-81ED-4DB2-BD59-A6C34878D82A}">
                    <a16:rowId xmlns:a16="http://schemas.microsoft.com/office/drawing/2014/main" val="1505205310"/>
                  </a:ext>
                </a:extLst>
              </a:tr>
              <a:tr h="754556">
                <a:tc>
                  <a:txBody>
                    <a:bodyPr/>
                    <a:lstStyle/>
                    <a:p>
                      <a:pPr marL="0" indent="0" algn="ctr">
                        <a:buNone/>
                      </a:pPr>
                      <a:r>
                        <a:rPr lang="en-GB" sz="2000" dirty="0"/>
                        <a:t>if x + 2 = 3 then x := x + 1</a:t>
                      </a:r>
                    </a:p>
                  </a:txBody>
                  <a:tcPr/>
                </a:tc>
                <a:tc>
                  <a:txBody>
                    <a:bodyPr/>
                    <a:lstStyle/>
                    <a:p>
                      <a:pPr algn="l"/>
                      <a:r>
                        <a:rPr lang="en-GB" sz="2000" b="0" i="0" u="none" strike="noStrike" kern="1200" baseline="0" dirty="0">
                          <a:solidFill>
                            <a:srgbClr val="002060"/>
                          </a:solidFill>
                          <a:latin typeface="+mn-lt"/>
                          <a:ea typeface="+mn-ea"/>
                          <a:cs typeface="+mn-cs"/>
                        </a:rPr>
                        <a:t>The condition is true, the statement is executed, so x is incremented and now has the value 2.</a:t>
                      </a:r>
                      <a:endParaRPr lang="en-US" sz="2000" dirty="0">
                        <a:solidFill>
                          <a:srgbClr val="002060"/>
                        </a:solidFill>
                      </a:endParaRPr>
                    </a:p>
                  </a:txBody>
                  <a:tcPr/>
                </a:tc>
                <a:extLst>
                  <a:ext uri="{0D108BD9-81ED-4DB2-BD59-A6C34878D82A}">
                    <a16:rowId xmlns:a16="http://schemas.microsoft.com/office/drawing/2014/main" val="2984365988"/>
                  </a:ext>
                </a:extLst>
              </a:tr>
              <a:tr h="760907">
                <a:tc>
                  <a:txBody>
                    <a:bodyPr/>
                    <a:lstStyle/>
                    <a:p>
                      <a:pPr algn="ctr"/>
                      <a:r>
                        <a:rPr lang="en-GB" sz="2000" dirty="0"/>
                        <a:t>if (x + 1 = 3) OR (2x + 2 = 3) then x := x + 1</a:t>
                      </a:r>
                      <a:endParaRPr lang="en-US" sz="2000" dirty="0"/>
                    </a:p>
                  </a:txBody>
                  <a:tcPr/>
                </a:tc>
                <a:tc>
                  <a:txBody>
                    <a:bodyPr/>
                    <a:lstStyle/>
                    <a:p>
                      <a:r>
                        <a:rPr lang="en-GB" sz="2000" b="0" i="0" u="none" strike="noStrike" kern="1200" baseline="0" dirty="0">
                          <a:solidFill>
                            <a:srgbClr val="002060"/>
                          </a:solidFill>
                          <a:latin typeface="+mn-lt"/>
                          <a:ea typeface="+mn-ea"/>
                          <a:cs typeface="+mn-cs"/>
                        </a:rPr>
                        <a:t>The condition is false, the statement is not executed, so x is not incremented and now still has the </a:t>
                      </a:r>
                      <a:r>
                        <a:rPr lang="en-US" sz="2000" b="0" i="0" u="none" strike="noStrike" kern="1200" baseline="0" dirty="0">
                          <a:solidFill>
                            <a:srgbClr val="002060"/>
                          </a:solidFill>
                          <a:latin typeface="+mn-lt"/>
                          <a:ea typeface="+mn-ea"/>
                          <a:cs typeface="+mn-cs"/>
                        </a:rPr>
                        <a:t>value 1.</a:t>
                      </a:r>
                      <a:endParaRPr lang="en-US" sz="2000" dirty="0">
                        <a:solidFill>
                          <a:srgbClr val="002060"/>
                        </a:solidFill>
                      </a:endParaRPr>
                    </a:p>
                  </a:txBody>
                  <a:tcPr/>
                </a:tc>
                <a:extLst>
                  <a:ext uri="{0D108BD9-81ED-4DB2-BD59-A6C34878D82A}">
                    <a16:rowId xmlns:a16="http://schemas.microsoft.com/office/drawing/2014/main" val="733582003"/>
                  </a:ext>
                </a:extLst>
              </a:tr>
            </a:tbl>
          </a:graphicData>
        </a:graphic>
      </p:graphicFrame>
    </p:spTree>
    <p:extLst>
      <p:ext uri="{BB962C8B-B14F-4D97-AF65-F5344CB8AC3E}">
        <p14:creationId xmlns:p14="http://schemas.microsoft.com/office/powerpoint/2010/main" val="3982520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r>
              <a:rPr lang="en-GB" dirty="0"/>
              <a:t>In fuzzy logic, a proposition has a truth value that is a number between 0 and 1, inclusive. </a:t>
            </a:r>
          </a:p>
          <a:p>
            <a:r>
              <a:rPr lang="en-GB" dirty="0"/>
              <a:t>A proposition with a truth value of 0 is false and one with a truth value of 1 is true. </a:t>
            </a:r>
          </a:p>
          <a:p>
            <a:r>
              <a:rPr lang="en-GB" dirty="0"/>
              <a:t>Truth values that are between 0 and 1 indicate varying degrees of truth. </a:t>
            </a:r>
          </a:p>
          <a:p>
            <a:pPr lvl="1"/>
            <a:r>
              <a:rPr lang="en-GB" dirty="0"/>
              <a:t>For instance, the truth value 0.8 can be assigned to the statement “Fred is happy,” because Fred is happy most of the time. </a:t>
            </a:r>
          </a:p>
          <a:p>
            <a:pPr lvl="1"/>
            <a:r>
              <a:rPr lang="en-GB" dirty="0"/>
              <a:t>The truth value 0.4 can be assigned to the statement “John is happy,” because John is happy slightly less than half the time.</a:t>
            </a:r>
          </a:p>
        </p:txBody>
      </p:sp>
    </p:spTree>
    <p:extLst>
      <p:ext uri="{BB962C8B-B14F-4D97-AF65-F5344CB8AC3E}">
        <p14:creationId xmlns:p14="http://schemas.microsoft.com/office/powerpoint/2010/main" val="4212311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49. The truth value of the negation of a proposition in fuzzy logic is 1 minus the truth value of the proposition. What are the truth values of the statements “Fred is not happy” and “John is not happy?”</a:t>
            </a:r>
          </a:p>
        </p:txBody>
      </p:sp>
    </p:spTree>
    <p:extLst>
      <p:ext uri="{BB962C8B-B14F-4D97-AF65-F5344CB8AC3E}">
        <p14:creationId xmlns:p14="http://schemas.microsoft.com/office/powerpoint/2010/main" val="2745874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49. The truth value of the negation of a proposition in fuzzy logic is 1 minus the truth value of the proposition. What are the truth values of the statements “Fred is not happy” and “John is not happy?”</a:t>
            </a:r>
          </a:p>
          <a:p>
            <a:pPr marL="0" indent="0">
              <a:buNone/>
            </a:pPr>
            <a:endParaRPr lang="en-GB" dirty="0"/>
          </a:p>
          <a:p>
            <a:pPr marL="0" indent="0">
              <a:buNone/>
            </a:pPr>
            <a:r>
              <a:rPr lang="en-GB" dirty="0"/>
              <a:t>	For "Fred is not happy," the truth value is 1 - 0.8 = 0.2.</a:t>
            </a:r>
          </a:p>
          <a:p>
            <a:pPr marL="0" indent="0">
              <a:buNone/>
            </a:pPr>
            <a:r>
              <a:rPr lang="en-GB" dirty="0"/>
              <a:t>	For "John is not happy,'' the truth value is 1- 0.4 = 0.6.</a:t>
            </a:r>
          </a:p>
        </p:txBody>
      </p:sp>
      <p:sp>
        <p:nvSpPr>
          <p:cNvPr id="4" name="Rectangle 3">
            <a:extLst>
              <a:ext uri="{FF2B5EF4-FFF2-40B4-BE49-F238E27FC236}">
                <a16:creationId xmlns:a16="http://schemas.microsoft.com/office/drawing/2014/main" id="{8F5295DD-530C-49BB-ACB3-FA43FC2BAF73}"/>
              </a:ext>
            </a:extLst>
          </p:cNvPr>
          <p:cNvSpPr/>
          <p:nvPr/>
        </p:nvSpPr>
        <p:spPr>
          <a:xfrm>
            <a:off x="1276350" y="3648075"/>
            <a:ext cx="8010525" cy="981075"/>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5600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Tasks</a:t>
            </a:r>
          </a:p>
        </p:txBody>
      </p:sp>
      <p:graphicFrame>
        <p:nvGraphicFramePr>
          <p:cNvPr id="5" name="Table 5">
            <a:extLst>
              <a:ext uri="{FF2B5EF4-FFF2-40B4-BE49-F238E27FC236}">
                <a16:creationId xmlns:a16="http://schemas.microsoft.com/office/drawing/2014/main" id="{50351940-7A3A-401F-80FB-5914BA9E5819}"/>
              </a:ext>
            </a:extLst>
          </p:cNvPr>
          <p:cNvGraphicFramePr>
            <a:graphicFrameLocks noGrp="1"/>
          </p:cNvGraphicFramePr>
          <p:nvPr>
            <p:ph idx="1"/>
            <p:extLst>
              <p:ext uri="{D42A27DB-BD31-4B8C-83A1-F6EECF244321}">
                <p14:modId xmlns:p14="http://schemas.microsoft.com/office/powerpoint/2010/main" val="3414938527"/>
              </p:ext>
            </p:extLst>
          </p:nvPr>
        </p:nvGraphicFramePr>
        <p:xfrm>
          <a:off x="3527425" y="1690688"/>
          <a:ext cx="2568575" cy="4820920"/>
        </p:xfrm>
        <a:graphic>
          <a:graphicData uri="http://schemas.openxmlformats.org/drawingml/2006/table">
            <a:tbl>
              <a:tblPr firstRow="1" bandRow="1">
                <a:tableStyleId>{073A0DAA-6AF3-43AB-8588-CEC1D06C72B9}</a:tableStyleId>
              </a:tblPr>
              <a:tblGrid>
                <a:gridCol w="2568575">
                  <a:extLst>
                    <a:ext uri="{9D8B030D-6E8A-4147-A177-3AD203B41FA5}">
                      <a16:colId xmlns:a16="http://schemas.microsoft.com/office/drawing/2014/main" val="2825257122"/>
                    </a:ext>
                  </a:extLst>
                </a:gridCol>
              </a:tblGrid>
              <a:tr h="370840">
                <a:tc>
                  <a:txBody>
                    <a:bodyPr/>
                    <a:lstStyle/>
                    <a:p>
                      <a:pPr algn="ctr"/>
                      <a:r>
                        <a:rPr lang="en-US" dirty="0"/>
                        <a:t>Section 1 page 12</a:t>
                      </a:r>
                    </a:p>
                  </a:txBody>
                  <a:tcPr/>
                </a:tc>
                <a:extLst>
                  <a:ext uri="{0D108BD9-81ED-4DB2-BD59-A6C34878D82A}">
                    <a16:rowId xmlns:a16="http://schemas.microsoft.com/office/drawing/2014/main" val="4209291235"/>
                  </a:ext>
                </a:extLst>
              </a:tr>
              <a:tr h="370840">
                <a:tc>
                  <a:txBody>
                    <a:bodyPr/>
                    <a:lstStyle/>
                    <a:p>
                      <a:pPr algn="ctr"/>
                      <a:r>
                        <a:rPr lang="en-US" dirty="0"/>
                        <a:t>2</a:t>
                      </a:r>
                    </a:p>
                  </a:txBody>
                  <a:tcPr/>
                </a:tc>
                <a:extLst>
                  <a:ext uri="{0D108BD9-81ED-4DB2-BD59-A6C34878D82A}">
                    <a16:rowId xmlns:a16="http://schemas.microsoft.com/office/drawing/2014/main" val="1814245318"/>
                  </a:ext>
                </a:extLst>
              </a:tr>
              <a:tr h="370840">
                <a:tc>
                  <a:txBody>
                    <a:bodyPr/>
                    <a:lstStyle/>
                    <a:p>
                      <a:pPr algn="ctr"/>
                      <a:r>
                        <a:rPr lang="en-US" dirty="0"/>
                        <a:t>5</a:t>
                      </a:r>
                    </a:p>
                  </a:txBody>
                  <a:tcPr/>
                </a:tc>
                <a:extLst>
                  <a:ext uri="{0D108BD9-81ED-4DB2-BD59-A6C34878D82A}">
                    <a16:rowId xmlns:a16="http://schemas.microsoft.com/office/drawing/2014/main" val="1803003321"/>
                  </a:ext>
                </a:extLst>
              </a:tr>
              <a:tr h="370840">
                <a:tc>
                  <a:txBody>
                    <a:bodyPr/>
                    <a:lstStyle/>
                    <a:p>
                      <a:pPr algn="ctr"/>
                      <a:r>
                        <a:rPr lang="en-US" dirty="0"/>
                        <a:t>9</a:t>
                      </a:r>
                    </a:p>
                  </a:txBody>
                  <a:tcPr/>
                </a:tc>
                <a:extLst>
                  <a:ext uri="{0D108BD9-81ED-4DB2-BD59-A6C34878D82A}">
                    <a16:rowId xmlns:a16="http://schemas.microsoft.com/office/drawing/2014/main" val="22523025"/>
                  </a:ext>
                </a:extLst>
              </a:tr>
              <a:tr h="370840">
                <a:tc>
                  <a:txBody>
                    <a:bodyPr/>
                    <a:lstStyle/>
                    <a:p>
                      <a:pPr algn="ctr"/>
                      <a:r>
                        <a:rPr lang="en-US" dirty="0"/>
                        <a:t>13</a:t>
                      </a:r>
                    </a:p>
                  </a:txBody>
                  <a:tcPr/>
                </a:tc>
                <a:extLst>
                  <a:ext uri="{0D108BD9-81ED-4DB2-BD59-A6C34878D82A}">
                    <a16:rowId xmlns:a16="http://schemas.microsoft.com/office/drawing/2014/main" val="2455170754"/>
                  </a:ext>
                </a:extLst>
              </a:tr>
              <a:tr h="370840">
                <a:tc>
                  <a:txBody>
                    <a:bodyPr/>
                    <a:lstStyle/>
                    <a:p>
                      <a:pPr algn="ctr"/>
                      <a:r>
                        <a:rPr lang="en-US" dirty="0"/>
                        <a:t>18 (a, b)</a:t>
                      </a:r>
                    </a:p>
                  </a:txBody>
                  <a:tcPr/>
                </a:tc>
                <a:extLst>
                  <a:ext uri="{0D108BD9-81ED-4DB2-BD59-A6C34878D82A}">
                    <a16:rowId xmlns:a16="http://schemas.microsoft.com/office/drawing/2014/main" val="910996491"/>
                  </a:ext>
                </a:extLst>
              </a:tr>
              <a:tr h="370840">
                <a:tc>
                  <a:txBody>
                    <a:bodyPr/>
                    <a:lstStyle/>
                    <a:p>
                      <a:pPr algn="ctr"/>
                      <a:r>
                        <a:rPr lang="en-US" dirty="0"/>
                        <a:t>19 (c, d)</a:t>
                      </a:r>
                    </a:p>
                  </a:txBody>
                  <a:tcPr/>
                </a:tc>
                <a:extLst>
                  <a:ext uri="{0D108BD9-81ED-4DB2-BD59-A6C34878D82A}">
                    <a16:rowId xmlns:a16="http://schemas.microsoft.com/office/drawing/2014/main" val="2041153202"/>
                  </a:ext>
                </a:extLst>
              </a:tr>
              <a:tr h="370840">
                <a:tc>
                  <a:txBody>
                    <a:bodyPr/>
                    <a:lstStyle/>
                    <a:p>
                      <a:pPr algn="ctr"/>
                      <a:r>
                        <a:rPr lang="en-US" dirty="0"/>
                        <a:t>29</a:t>
                      </a:r>
                    </a:p>
                  </a:txBody>
                  <a:tcPr/>
                </a:tc>
                <a:extLst>
                  <a:ext uri="{0D108BD9-81ED-4DB2-BD59-A6C34878D82A}">
                    <a16:rowId xmlns:a16="http://schemas.microsoft.com/office/drawing/2014/main" val="1297780171"/>
                  </a:ext>
                </a:extLst>
              </a:tr>
              <a:tr h="370840">
                <a:tc>
                  <a:txBody>
                    <a:bodyPr/>
                    <a:lstStyle/>
                    <a:p>
                      <a:pPr algn="ctr"/>
                      <a:r>
                        <a:rPr lang="en-US" dirty="0"/>
                        <a:t>32</a:t>
                      </a:r>
                    </a:p>
                  </a:txBody>
                  <a:tcPr/>
                </a:tc>
                <a:extLst>
                  <a:ext uri="{0D108BD9-81ED-4DB2-BD59-A6C34878D82A}">
                    <a16:rowId xmlns:a16="http://schemas.microsoft.com/office/drawing/2014/main" val="2262670319"/>
                  </a:ext>
                </a:extLst>
              </a:tr>
              <a:tr h="370840">
                <a:tc>
                  <a:txBody>
                    <a:bodyPr/>
                    <a:lstStyle/>
                    <a:p>
                      <a:pPr algn="ctr"/>
                      <a:r>
                        <a:rPr lang="en-US" dirty="0"/>
                        <a:t>34</a:t>
                      </a:r>
                    </a:p>
                  </a:txBody>
                  <a:tcPr/>
                </a:tc>
                <a:extLst>
                  <a:ext uri="{0D108BD9-81ED-4DB2-BD59-A6C34878D82A}">
                    <a16:rowId xmlns:a16="http://schemas.microsoft.com/office/drawing/2014/main" val="3545058653"/>
                  </a:ext>
                </a:extLst>
              </a:tr>
              <a:tr h="370840">
                <a:tc>
                  <a:txBody>
                    <a:bodyPr/>
                    <a:lstStyle/>
                    <a:p>
                      <a:pPr algn="ctr"/>
                      <a:r>
                        <a:rPr lang="en-US" dirty="0"/>
                        <a:t>37</a:t>
                      </a:r>
                    </a:p>
                  </a:txBody>
                  <a:tcPr/>
                </a:tc>
                <a:extLst>
                  <a:ext uri="{0D108BD9-81ED-4DB2-BD59-A6C34878D82A}">
                    <a16:rowId xmlns:a16="http://schemas.microsoft.com/office/drawing/2014/main" val="1729323111"/>
                  </a:ext>
                </a:extLst>
              </a:tr>
              <a:tr h="370840">
                <a:tc>
                  <a:txBody>
                    <a:bodyPr/>
                    <a:lstStyle/>
                    <a:p>
                      <a:pPr algn="ctr"/>
                      <a:r>
                        <a:rPr lang="en-US" dirty="0"/>
                        <a:t>40</a:t>
                      </a:r>
                    </a:p>
                  </a:txBody>
                  <a:tcPr/>
                </a:tc>
                <a:extLst>
                  <a:ext uri="{0D108BD9-81ED-4DB2-BD59-A6C34878D82A}">
                    <a16:rowId xmlns:a16="http://schemas.microsoft.com/office/drawing/2014/main" val="3379798308"/>
                  </a:ext>
                </a:extLst>
              </a:tr>
              <a:tr h="370840">
                <a:tc>
                  <a:txBody>
                    <a:bodyPr/>
                    <a:lstStyle/>
                    <a:p>
                      <a:pPr algn="ctr"/>
                      <a:r>
                        <a:rPr lang="en-US" dirty="0"/>
                        <a:t>43</a:t>
                      </a:r>
                    </a:p>
                  </a:txBody>
                  <a:tcPr/>
                </a:tc>
                <a:extLst>
                  <a:ext uri="{0D108BD9-81ED-4DB2-BD59-A6C34878D82A}">
                    <a16:rowId xmlns:a16="http://schemas.microsoft.com/office/drawing/2014/main" val="464665927"/>
                  </a:ext>
                </a:extLst>
              </a:tr>
            </a:tbl>
          </a:graphicData>
        </a:graphic>
      </p:graphicFrame>
      <p:graphicFrame>
        <p:nvGraphicFramePr>
          <p:cNvPr id="6" name="Table 5">
            <a:extLst>
              <a:ext uri="{FF2B5EF4-FFF2-40B4-BE49-F238E27FC236}">
                <a16:creationId xmlns:a16="http://schemas.microsoft.com/office/drawing/2014/main" id="{81F7C6A3-95FE-44BE-BF50-87FBF3ABFD65}"/>
              </a:ext>
            </a:extLst>
          </p:cNvPr>
          <p:cNvGraphicFramePr>
            <a:graphicFrameLocks/>
          </p:cNvGraphicFramePr>
          <p:nvPr>
            <p:extLst>
              <p:ext uri="{D42A27DB-BD31-4B8C-83A1-F6EECF244321}">
                <p14:modId xmlns:p14="http://schemas.microsoft.com/office/powerpoint/2010/main" val="4182777062"/>
              </p:ext>
            </p:extLst>
          </p:nvPr>
        </p:nvGraphicFramePr>
        <p:xfrm>
          <a:off x="6794500" y="2501900"/>
          <a:ext cx="2568575" cy="1854200"/>
        </p:xfrm>
        <a:graphic>
          <a:graphicData uri="http://schemas.openxmlformats.org/drawingml/2006/table">
            <a:tbl>
              <a:tblPr firstRow="1" bandRow="1">
                <a:tableStyleId>{073A0DAA-6AF3-43AB-8588-CEC1D06C72B9}</a:tableStyleId>
              </a:tblPr>
              <a:tblGrid>
                <a:gridCol w="2568575">
                  <a:extLst>
                    <a:ext uri="{9D8B030D-6E8A-4147-A177-3AD203B41FA5}">
                      <a16:colId xmlns:a16="http://schemas.microsoft.com/office/drawing/2014/main" val="2825257122"/>
                    </a:ext>
                  </a:extLst>
                </a:gridCol>
              </a:tblGrid>
              <a:tr h="370840">
                <a:tc>
                  <a:txBody>
                    <a:bodyPr/>
                    <a:lstStyle/>
                    <a:p>
                      <a:pPr algn="ctr"/>
                      <a:r>
                        <a:rPr lang="en-US" dirty="0"/>
                        <a:t>Section 1 page 12</a:t>
                      </a:r>
                    </a:p>
                  </a:txBody>
                  <a:tcPr/>
                </a:tc>
                <a:extLst>
                  <a:ext uri="{0D108BD9-81ED-4DB2-BD59-A6C34878D82A}">
                    <a16:rowId xmlns:a16="http://schemas.microsoft.com/office/drawing/2014/main" val="4209291235"/>
                  </a:ext>
                </a:extLst>
              </a:tr>
              <a:tr h="370840">
                <a:tc>
                  <a:txBody>
                    <a:bodyPr/>
                    <a:lstStyle/>
                    <a:p>
                      <a:pPr algn="ctr"/>
                      <a:r>
                        <a:rPr lang="en-US" dirty="0"/>
                        <a:t>46 (c, d, e)</a:t>
                      </a:r>
                    </a:p>
                  </a:txBody>
                  <a:tcPr/>
                </a:tc>
                <a:extLst>
                  <a:ext uri="{0D108BD9-81ED-4DB2-BD59-A6C34878D82A}">
                    <a16:rowId xmlns:a16="http://schemas.microsoft.com/office/drawing/2014/main" val="1814245318"/>
                  </a:ext>
                </a:extLst>
              </a:tr>
              <a:tr h="370840">
                <a:tc>
                  <a:txBody>
                    <a:bodyPr/>
                    <a:lstStyle/>
                    <a:p>
                      <a:pPr algn="ctr"/>
                      <a:r>
                        <a:rPr lang="en-US" dirty="0"/>
                        <a:t>47</a:t>
                      </a:r>
                    </a:p>
                  </a:txBody>
                  <a:tcPr/>
                </a:tc>
                <a:extLst>
                  <a:ext uri="{0D108BD9-81ED-4DB2-BD59-A6C34878D82A}">
                    <a16:rowId xmlns:a16="http://schemas.microsoft.com/office/drawing/2014/main" val="1803003321"/>
                  </a:ext>
                </a:extLst>
              </a:tr>
              <a:tr h="370840">
                <a:tc>
                  <a:txBody>
                    <a:bodyPr/>
                    <a:lstStyle/>
                    <a:p>
                      <a:pPr algn="ctr"/>
                      <a:r>
                        <a:rPr lang="en-US" dirty="0"/>
                        <a:t>48</a:t>
                      </a:r>
                    </a:p>
                  </a:txBody>
                  <a:tcPr/>
                </a:tc>
                <a:extLst>
                  <a:ext uri="{0D108BD9-81ED-4DB2-BD59-A6C34878D82A}">
                    <a16:rowId xmlns:a16="http://schemas.microsoft.com/office/drawing/2014/main" val="22523025"/>
                  </a:ext>
                </a:extLst>
              </a:tr>
              <a:tr h="370840">
                <a:tc>
                  <a:txBody>
                    <a:bodyPr/>
                    <a:lstStyle/>
                    <a:p>
                      <a:pPr algn="ctr"/>
                      <a:r>
                        <a:rPr lang="en-US" dirty="0"/>
                        <a:t>50 fuzzy logic</a:t>
                      </a:r>
                    </a:p>
                  </a:txBody>
                  <a:tcPr/>
                </a:tc>
                <a:extLst>
                  <a:ext uri="{0D108BD9-81ED-4DB2-BD59-A6C34878D82A}">
                    <a16:rowId xmlns:a16="http://schemas.microsoft.com/office/drawing/2014/main" val="2455170754"/>
                  </a:ext>
                </a:extLst>
              </a:tr>
            </a:tbl>
          </a:graphicData>
        </a:graphic>
      </p:graphicFrame>
    </p:spTree>
    <p:extLst>
      <p:ext uri="{BB962C8B-B14F-4D97-AF65-F5344CB8AC3E}">
        <p14:creationId xmlns:p14="http://schemas.microsoft.com/office/powerpoint/2010/main" val="1346408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FE51-CA8E-4E66-BFD4-A14677A1390E}"/>
              </a:ext>
            </a:extLst>
          </p:cNvPr>
          <p:cNvSpPr>
            <a:spLocks noGrp="1"/>
          </p:cNvSpPr>
          <p:nvPr>
            <p:ph type="title"/>
          </p:nvPr>
        </p:nvSpPr>
        <p:spPr/>
        <p:txBody>
          <a:bodyPr/>
          <a:lstStyle/>
          <a:p>
            <a:r>
              <a:rPr lang="en-US" dirty="0"/>
              <a:t>Content</a:t>
            </a:r>
          </a:p>
        </p:txBody>
      </p:sp>
      <p:graphicFrame>
        <p:nvGraphicFramePr>
          <p:cNvPr id="4" name="Table 4">
            <a:extLst>
              <a:ext uri="{FF2B5EF4-FFF2-40B4-BE49-F238E27FC236}">
                <a16:creationId xmlns:a16="http://schemas.microsoft.com/office/drawing/2014/main" id="{5AF4FEE0-42A2-4744-8DC0-C24F6755A665}"/>
              </a:ext>
            </a:extLst>
          </p:cNvPr>
          <p:cNvGraphicFramePr>
            <a:graphicFrameLocks noGrp="1"/>
          </p:cNvGraphicFramePr>
          <p:nvPr>
            <p:ph idx="1"/>
          </p:nvPr>
        </p:nvGraphicFramePr>
        <p:xfrm>
          <a:off x="947606" y="1967224"/>
          <a:ext cx="10296787" cy="4114800"/>
        </p:xfrm>
        <a:graphic>
          <a:graphicData uri="http://schemas.openxmlformats.org/drawingml/2006/table">
            <a:tbl>
              <a:tblPr firstRow="1" bandRow="1">
                <a:tableStyleId>{073A0DAA-6AF3-43AB-8588-CEC1D06C72B9}</a:tableStyleId>
              </a:tblPr>
              <a:tblGrid>
                <a:gridCol w="10296787">
                  <a:extLst>
                    <a:ext uri="{9D8B030D-6E8A-4147-A177-3AD203B41FA5}">
                      <a16:colId xmlns:a16="http://schemas.microsoft.com/office/drawing/2014/main" val="444414036"/>
                    </a:ext>
                  </a:extLst>
                </a:gridCol>
              </a:tblGrid>
              <a:tr h="370840">
                <a:tc>
                  <a:txBody>
                    <a:bodyPr/>
                    <a:lstStyle/>
                    <a:p>
                      <a:r>
                        <a:rPr lang="en-GB" sz="2400" dirty="0"/>
                        <a:t>The Foundations: Logic and Proofs</a:t>
                      </a:r>
                      <a:endParaRPr lang="en-US" sz="2400" dirty="0"/>
                    </a:p>
                  </a:txBody>
                  <a:tcPr/>
                </a:tc>
                <a:extLst>
                  <a:ext uri="{0D108BD9-81ED-4DB2-BD59-A6C34878D82A}">
                    <a16:rowId xmlns:a16="http://schemas.microsoft.com/office/drawing/2014/main" val="3008657146"/>
                  </a:ext>
                </a:extLst>
              </a:tr>
              <a:tr h="370840">
                <a:tc>
                  <a:txBody>
                    <a:bodyPr/>
                    <a:lstStyle/>
                    <a:p>
                      <a:r>
                        <a:rPr lang="en-US" sz="2400" b="0" i="0" u="none" strike="noStrike" kern="1200" baseline="0" dirty="0">
                          <a:solidFill>
                            <a:schemeClr val="dk1"/>
                          </a:solidFill>
                          <a:latin typeface="+mn-lt"/>
                          <a:ea typeface="+mn-ea"/>
                          <a:cs typeface="+mn-cs"/>
                        </a:rPr>
                        <a:t>Propositional Logic</a:t>
                      </a:r>
                      <a:endParaRPr lang="en-US" sz="2400" dirty="0"/>
                    </a:p>
                  </a:txBody>
                  <a:tcPr/>
                </a:tc>
                <a:extLst>
                  <a:ext uri="{0D108BD9-81ED-4DB2-BD59-A6C34878D82A}">
                    <a16:rowId xmlns:a16="http://schemas.microsoft.com/office/drawing/2014/main" val="1918272601"/>
                  </a:ext>
                </a:extLst>
              </a:tr>
              <a:tr h="370840">
                <a:tc>
                  <a:txBody>
                    <a:bodyPr/>
                    <a:lstStyle/>
                    <a:p>
                      <a:r>
                        <a:rPr lang="en-US" sz="2400" b="0" i="0" u="none" strike="noStrike" kern="1200" baseline="0" dirty="0">
                          <a:solidFill>
                            <a:schemeClr val="dk1"/>
                          </a:solidFill>
                          <a:latin typeface="+mn-lt"/>
                          <a:ea typeface="+mn-ea"/>
                          <a:cs typeface="+mn-cs"/>
                        </a:rPr>
                        <a:t>Applications of Propositional Logic</a:t>
                      </a:r>
                      <a:endParaRPr lang="en-US" sz="2400" dirty="0"/>
                    </a:p>
                  </a:txBody>
                  <a:tcPr/>
                </a:tc>
                <a:extLst>
                  <a:ext uri="{0D108BD9-81ED-4DB2-BD59-A6C34878D82A}">
                    <a16:rowId xmlns:a16="http://schemas.microsoft.com/office/drawing/2014/main" val="1716767253"/>
                  </a:ext>
                </a:extLst>
              </a:tr>
              <a:tr h="370840">
                <a:tc>
                  <a:txBody>
                    <a:bodyPr/>
                    <a:lstStyle/>
                    <a:p>
                      <a:r>
                        <a:rPr lang="en-US" sz="2400" b="0" i="0" u="none" strike="noStrike" kern="1200" baseline="0" dirty="0">
                          <a:solidFill>
                            <a:schemeClr val="dk1"/>
                          </a:solidFill>
                          <a:latin typeface="+mn-lt"/>
                          <a:ea typeface="+mn-ea"/>
                          <a:cs typeface="+mn-cs"/>
                        </a:rPr>
                        <a:t>Propositional Equivalences</a:t>
                      </a:r>
                      <a:endParaRPr lang="en-US" sz="2400" dirty="0"/>
                    </a:p>
                  </a:txBody>
                  <a:tcPr/>
                </a:tc>
                <a:extLst>
                  <a:ext uri="{0D108BD9-81ED-4DB2-BD59-A6C34878D82A}">
                    <a16:rowId xmlns:a16="http://schemas.microsoft.com/office/drawing/2014/main" val="3020664379"/>
                  </a:ext>
                </a:extLst>
              </a:tr>
              <a:tr h="370840">
                <a:tc>
                  <a:txBody>
                    <a:bodyPr/>
                    <a:lstStyle/>
                    <a:p>
                      <a:r>
                        <a:rPr lang="en-US" sz="2400" b="0" i="0" u="none" strike="noStrike" kern="1200" baseline="0" dirty="0">
                          <a:solidFill>
                            <a:schemeClr val="dk1"/>
                          </a:solidFill>
                          <a:latin typeface="+mn-lt"/>
                          <a:ea typeface="+mn-ea"/>
                          <a:cs typeface="+mn-cs"/>
                        </a:rPr>
                        <a:t>Predicates and Quantifiers</a:t>
                      </a:r>
                      <a:endParaRPr lang="en-US" sz="2400" dirty="0"/>
                    </a:p>
                  </a:txBody>
                  <a:tcPr/>
                </a:tc>
                <a:extLst>
                  <a:ext uri="{0D108BD9-81ED-4DB2-BD59-A6C34878D82A}">
                    <a16:rowId xmlns:a16="http://schemas.microsoft.com/office/drawing/2014/main" val="3737165195"/>
                  </a:ext>
                </a:extLst>
              </a:tr>
              <a:tr h="370840">
                <a:tc>
                  <a:txBody>
                    <a:bodyPr/>
                    <a:lstStyle/>
                    <a:p>
                      <a:r>
                        <a:rPr lang="en-US" sz="2400" b="0" i="0" u="none" strike="noStrike" kern="1200" baseline="0" dirty="0">
                          <a:solidFill>
                            <a:schemeClr val="dk1"/>
                          </a:solidFill>
                          <a:latin typeface="+mn-lt"/>
                          <a:ea typeface="+mn-ea"/>
                          <a:cs typeface="+mn-cs"/>
                        </a:rPr>
                        <a:t>Nested Quantifiers</a:t>
                      </a:r>
                      <a:endParaRPr lang="en-US" sz="2400" dirty="0"/>
                    </a:p>
                  </a:txBody>
                  <a:tcPr/>
                </a:tc>
                <a:extLst>
                  <a:ext uri="{0D108BD9-81ED-4DB2-BD59-A6C34878D82A}">
                    <a16:rowId xmlns:a16="http://schemas.microsoft.com/office/drawing/2014/main" val="913818427"/>
                  </a:ext>
                </a:extLst>
              </a:tr>
              <a:tr h="370840">
                <a:tc>
                  <a:txBody>
                    <a:bodyPr/>
                    <a:lstStyle/>
                    <a:p>
                      <a:r>
                        <a:rPr lang="en-US" sz="2400" b="0" i="0" u="none" strike="noStrike" kern="1200" baseline="0" dirty="0">
                          <a:solidFill>
                            <a:schemeClr val="dk1"/>
                          </a:solidFill>
                          <a:latin typeface="+mn-lt"/>
                          <a:ea typeface="+mn-ea"/>
                          <a:cs typeface="+mn-cs"/>
                        </a:rPr>
                        <a:t>Rules of Inference</a:t>
                      </a:r>
                      <a:endParaRPr lang="en-US" sz="2400" dirty="0"/>
                    </a:p>
                  </a:txBody>
                  <a:tcPr/>
                </a:tc>
                <a:extLst>
                  <a:ext uri="{0D108BD9-81ED-4DB2-BD59-A6C34878D82A}">
                    <a16:rowId xmlns:a16="http://schemas.microsoft.com/office/drawing/2014/main" val="2162801899"/>
                  </a:ext>
                </a:extLst>
              </a:tr>
              <a:tr h="370840">
                <a:tc>
                  <a:txBody>
                    <a:bodyPr/>
                    <a:lstStyle/>
                    <a:p>
                      <a:r>
                        <a:rPr lang="en-US" sz="2400" b="0" i="0" u="none" strike="noStrike" kern="1200" baseline="0" dirty="0">
                          <a:solidFill>
                            <a:schemeClr val="dk1"/>
                          </a:solidFill>
                          <a:latin typeface="+mn-lt"/>
                          <a:ea typeface="+mn-ea"/>
                          <a:cs typeface="+mn-cs"/>
                        </a:rPr>
                        <a:t>Introduction to Proofs</a:t>
                      </a:r>
                      <a:endParaRPr lang="en-US" sz="2400" dirty="0"/>
                    </a:p>
                  </a:txBody>
                  <a:tcPr/>
                </a:tc>
                <a:extLst>
                  <a:ext uri="{0D108BD9-81ED-4DB2-BD59-A6C34878D82A}">
                    <a16:rowId xmlns:a16="http://schemas.microsoft.com/office/drawing/2014/main" val="1118263904"/>
                  </a:ext>
                </a:extLst>
              </a:tr>
              <a:tr h="370840">
                <a:tc>
                  <a:txBody>
                    <a:bodyPr/>
                    <a:lstStyle/>
                    <a:p>
                      <a:r>
                        <a:rPr lang="en-US" sz="2400" b="0" i="0" u="none" strike="noStrike" kern="1200" baseline="0" dirty="0">
                          <a:solidFill>
                            <a:schemeClr val="dk1"/>
                          </a:solidFill>
                          <a:latin typeface="+mn-lt"/>
                          <a:ea typeface="+mn-ea"/>
                          <a:cs typeface="+mn-cs"/>
                        </a:rPr>
                        <a:t>Proof Methods and Strategy</a:t>
                      </a:r>
                      <a:endParaRPr lang="en-US" sz="2400" dirty="0"/>
                    </a:p>
                  </a:txBody>
                  <a:tcPr/>
                </a:tc>
                <a:extLst>
                  <a:ext uri="{0D108BD9-81ED-4DB2-BD59-A6C34878D82A}">
                    <a16:rowId xmlns:a16="http://schemas.microsoft.com/office/drawing/2014/main" val="594839340"/>
                  </a:ext>
                </a:extLst>
              </a:tr>
            </a:tbl>
          </a:graphicData>
        </a:graphic>
      </p:graphicFrame>
      <p:sp>
        <p:nvSpPr>
          <p:cNvPr id="5" name="Arrow: Right 4">
            <a:extLst>
              <a:ext uri="{FF2B5EF4-FFF2-40B4-BE49-F238E27FC236}">
                <a16:creationId xmlns:a16="http://schemas.microsoft.com/office/drawing/2014/main" id="{27D8471D-19C1-43C9-8F84-57F61E7BC12A}"/>
              </a:ext>
            </a:extLst>
          </p:cNvPr>
          <p:cNvSpPr/>
          <p:nvPr/>
        </p:nvSpPr>
        <p:spPr>
          <a:xfrm>
            <a:off x="399641" y="2903453"/>
            <a:ext cx="438559" cy="42420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917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Applications of Propositional Logic</a:t>
            </a:r>
          </a:p>
        </p:txBody>
      </p:sp>
      <p:graphicFrame>
        <p:nvGraphicFramePr>
          <p:cNvPr id="5" name="Content Placeholder 4">
            <a:extLst>
              <a:ext uri="{FF2B5EF4-FFF2-40B4-BE49-F238E27FC236}">
                <a16:creationId xmlns:a16="http://schemas.microsoft.com/office/drawing/2014/main" id="{DD0EC0FC-381B-4001-9A6C-EFC2495D7828}"/>
              </a:ext>
            </a:extLst>
          </p:cNvPr>
          <p:cNvGraphicFramePr>
            <a:graphicFrameLocks noGrp="1"/>
          </p:cNvGraphicFramePr>
          <p:nvPr>
            <p:ph idx="1"/>
            <p:extLst>
              <p:ext uri="{D42A27DB-BD31-4B8C-83A1-F6EECF244321}">
                <p14:modId xmlns:p14="http://schemas.microsoft.com/office/powerpoint/2010/main" val="1450434245"/>
              </p:ext>
            </p:extLst>
          </p:nvPr>
        </p:nvGraphicFramePr>
        <p:xfrm>
          <a:off x="346075" y="1844675"/>
          <a:ext cx="1149985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6447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Applications of Propositional Logic</a:t>
            </a:r>
          </a:p>
        </p:txBody>
      </p:sp>
      <p:graphicFrame>
        <p:nvGraphicFramePr>
          <p:cNvPr id="5" name="Content Placeholder 4">
            <a:extLst>
              <a:ext uri="{FF2B5EF4-FFF2-40B4-BE49-F238E27FC236}">
                <a16:creationId xmlns:a16="http://schemas.microsoft.com/office/drawing/2014/main" id="{DD0EC0FC-381B-4001-9A6C-EFC2495D7828}"/>
              </a:ext>
            </a:extLst>
          </p:cNvPr>
          <p:cNvGraphicFramePr>
            <a:graphicFrameLocks noGrp="1"/>
          </p:cNvGraphicFramePr>
          <p:nvPr>
            <p:ph idx="1"/>
            <p:extLst>
              <p:ext uri="{D42A27DB-BD31-4B8C-83A1-F6EECF244321}">
                <p14:modId xmlns:p14="http://schemas.microsoft.com/office/powerpoint/2010/main" val="153965914"/>
              </p:ext>
            </p:extLst>
          </p:nvPr>
        </p:nvGraphicFramePr>
        <p:xfrm>
          <a:off x="346077" y="1844674"/>
          <a:ext cx="2274575" cy="4103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67B3939-69E5-4095-8B33-BF7E86A3E201}"/>
                  </a:ext>
                </a:extLst>
              </p:cNvPr>
              <p:cNvSpPr txBox="1">
                <a:spLocks/>
              </p:cNvSpPr>
              <p:nvPr/>
            </p:nvSpPr>
            <p:spPr>
              <a:xfrm>
                <a:off x="3026004" y="1844675"/>
                <a:ext cx="882016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b="1" u="sng" dirty="0"/>
                  <a:t>EXAMPLE 1:</a:t>
                </a:r>
                <a:r>
                  <a:rPr lang="en-GB" sz="2400" dirty="0"/>
                  <a:t> </a:t>
                </a:r>
                <a:br>
                  <a:rPr lang="en-GB" sz="2400" dirty="0"/>
                </a:br>
                <a:r>
                  <a:rPr lang="en-GB" sz="2400" dirty="0"/>
                  <a:t>How can this English sentence be translated into a logical expression?</a:t>
                </a:r>
              </a:p>
              <a:p>
                <a:pPr marL="0" indent="0">
                  <a:buFont typeface="Arial" panose="020B0604020202020204" pitchFamily="34" charset="0"/>
                  <a:buNone/>
                </a:pPr>
                <a:r>
                  <a:rPr lang="en-GB" sz="2400" i="1" dirty="0"/>
                  <a:t>“You can access the Internet from campus only if you are a computer science major or you are not a freshman.”</a:t>
                </a:r>
              </a:p>
              <a:p>
                <a:pPr marL="0" indent="0">
                  <a:buFont typeface="Arial" panose="020B0604020202020204" pitchFamily="34" charset="0"/>
                  <a:buNone/>
                </a:pPr>
                <a:endParaRPr lang="en-GB" sz="2400" i="1" dirty="0"/>
              </a:p>
              <a:p>
                <a:pPr marL="0" indent="0">
                  <a:buNone/>
                </a:pPr>
                <a:r>
                  <a:rPr lang="en-GB" sz="2400" b="1" u="sng" dirty="0"/>
                  <a:t>Solution:</a:t>
                </a:r>
                <a:br>
                  <a:rPr lang="en-GB" sz="2400" dirty="0"/>
                </a:b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𝑎</m:t>
                      </m:r>
                      <m:r>
                        <a:rPr lang="en-US" sz="2400" i="1">
                          <a:latin typeface="Cambria Math" panose="02040503050406030204" pitchFamily="18" charset="0"/>
                        </a:rPr>
                        <m:t>=</m:t>
                      </m:r>
                      <m:r>
                        <m:rPr>
                          <m:nor/>
                        </m:rPr>
                        <a:rPr lang="en-GB" sz="2400" i="1">
                          <a:latin typeface="Cambria Math" panose="02040503050406030204" pitchFamily="18" charset="0"/>
                        </a:rPr>
                        <m:t>“</m:t>
                      </m:r>
                      <m:r>
                        <m:rPr>
                          <m:nor/>
                        </m:rPr>
                        <a:rPr lang="en-GB" sz="2400" i="1">
                          <a:latin typeface="Cambria Math" panose="02040503050406030204" pitchFamily="18" charset="0"/>
                        </a:rPr>
                        <m:t>You</m:t>
                      </m:r>
                      <m:r>
                        <m:rPr>
                          <m:nor/>
                        </m:rPr>
                        <a:rPr lang="en-GB" sz="2400" i="1">
                          <a:latin typeface="Cambria Math" panose="02040503050406030204" pitchFamily="18" charset="0"/>
                        </a:rPr>
                        <m:t> </m:t>
                      </m:r>
                      <m:r>
                        <m:rPr>
                          <m:nor/>
                        </m:rPr>
                        <a:rPr lang="en-GB" sz="2400" i="1">
                          <a:latin typeface="Cambria Math" panose="02040503050406030204" pitchFamily="18" charset="0"/>
                        </a:rPr>
                        <m:t>can</m:t>
                      </m:r>
                      <m:r>
                        <m:rPr>
                          <m:nor/>
                        </m:rPr>
                        <a:rPr lang="en-GB" sz="2400" i="1">
                          <a:latin typeface="Cambria Math" panose="02040503050406030204" pitchFamily="18" charset="0"/>
                        </a:rPr>
                        <m:t> </m:t>
                      </m:r>
                      <m:r>
                        <m:rPr>
                          <m:nor/>
                        </m:rPr>
                        <a:rPr lang="en-GB" sz="2400" i="1">
                          <a:latin typeface="Cambria Math" panose="02040503050406030204" pitchFamily="18" charset="0"/>
                        </a:rPr>
                        <m:t>access</m:t>
                      </m:r>
                      <m:r>
                        <m:rPr>
                          <m:nor/>
                        </m:rPr>
                        <a:rPr lang="en-GB" sz="2400" i="1">
                          <a:latin typeface="Cambria Math" panose="02040503050406030204" pitchFamily="18" charset="0"/>
                        </a:rPr>
                        <m:t> </m:t>
                      </m:r>
                      <m:r>
                        <m:rPr>
                          <m:nor/>
                        </m:rPr>
                        <a:rPr lang="en-GB" sz="2400" i="1">
                          <a:latin typeface="Cambria Math" panose="02040503050406030204" pitchFamily="18" charset="0"/>
                        </a:rPr>
                        <m:t>the</m:t>
                      </m:r>
                      <m:r>
                        <m:rPr>
                          <m:nor/>
                        </m:rPr>
                        <a:rPr lang="en-GB" sz="2400" i="1">
                          <a:latin typeface="Cambria Math" panose="02040503050406030204" pitchFamily="18" charset="0"/>
                        </a:rPr>
                        <m:t> </m:t>
                      </m:r>
                      <m:r>
                        <m:rPr>
                          <m:nor/>
                        </m:rPr>
                        <a:rPr lang="en-GB" sz="2400" i="1">
                          <a:latin typeface="Cambria Math" panose="02040503050406030204" pitchFamily="18" charset="0"/>
                        </a:rPr>
                        <m:t>Internet</m:t>
                      </m:r>
                      <m:r>
                        <m:rPr>
                          <m:nor/>
                        </m:rPr>
                        <a:rPr lang="en-GB" sz="2400" i="1">
                          <a:latin typeface="Cambria Math" panose="02040503050406030204" pitchFamily="18" charset="0"/>
                        </a:rPr>
                        <m:t> </m:t>
                      </m:r>
                      <m:r>
                        <m:rPr>
                          <m:nor/>
                        </m:rPr>
                        <a:rPr lang="en-GB" sz="2400" i="1">
                          <a:latin typeface="Cambria Math" panose="02040503050406030204" pitchFamily="18" charset="0"/>
                        </a:rPr>
                        <m:t>from</m:t>
                      </m:r>
                      <m:r>
                        <m:rPr>
                          <m:nor/>
                        </m:rPr>
                        <a:rPr lang="en-GB" sz="2400" i="1">
                          <a:latin typeface="Cambria Math" panose="02040503050406030204" pitchFamily="18" charset="0"/>
                        </a:rPr>
                        <m:t> </m:t>
                      </m:r>
                      <m:r>
                        <m:rPr>
                          <m:nor/>
                        </m:rPr>
                        <a:rPr lang="en-GB" sz="2400" i="1">
                          <a:latin typeface="Cambria Math" panose="02040503050406030204" pitchFamily="18" charset="0"/>
                        </a:rPr>
                        <m:t>campus</m:t>
                      </m:r>
                      <m:r>
                        <m:rPr>
                          <m:nor/>
                        </m:rPr>
                        <a:rPr lang="en-GB" sz="2400" i="1">
                          <a:latin typeface="Cambria Math" panose="02040503050406030204" pitchFamily="18" charset="0"/>
                        </a:rPr>
                        <m:t>,”</m:t>
                      </m:r>
                    </m:oMath>
                  </m:oMathPara>
                </a14:m>
                <a:endParaRPr lang="en-US" sz="24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GB" sz="2400" i="1">
                          <a:latin typeface="Cambria Math" panose="02040503050406030204" pitchFamily="18" charset="0"/>
                        </a:rPr>
                        <m:t>𝑌𝑜𝑢</m:t>
                      </m:r>
                      <m:r>
                        <a:rPr lang="en-GB" sz="2400" i="1">
                          <a:latin typeface="Cambria Math" panose="02040503050406030204" pitchFamily="18" charset="0"/>
                        </a:rPr>
                        <m:t> </m:t>
                      </m:r>
                      <m:r>
                        <a:rPr lang="en-GB" sz="2400" i="1">
                          <a:latin typeface="Cambria Math" panose="02040503050406030204" pitchFamily="18" charset="0"/>
                        </a:rPr>
                        <m:t>𝑎𝑟𝑒</m:t>
                      </m:r>
                      <m:r>
                        <a:rPr lang="en-GB" sz="2400" i="1">
                          <a:latin typeface="Cambria Math" panose="02040503050406030204" pitchFamily="18" charset="0"/>
                        </a:rPr>
                        <m:t> </m:t>
                      </m:r>
                      <m:r>
                        <a:rPr lang="en-GB" sz="2400" i="1">
                          <a:latin typeface="Cambria Math" panose="02040503050406030204" pitchFamily="18" charset="0"/>
                        </a:rPr>
                        <m:t>𝑎</m:t>
                      </m:r>
                      <m:r>
                        <a:rPr lang="en-GB" sz="2400" i="1">
                          <a:latin typeface="Cambria Math" panose="02040503050406030204" pitchFamily="18" charset="0"/>
                        </a:rPr>
                        <m:t> </m:t>
                      </m:r>
                      <m:r>
                        <a:rPr lang="en-GB" sz="2400" i="1">
                          <a:latin typeface="Cambria Math" panose="02040503050406030204" pitchFamily="18" charset="0"/>
                        </a:rPr>
                        <m:t>𝑐𝑜𝑚𝑝𝑢𝑡𝑒𝑟</m:t>
                      </m:r>
                      <m:r>
                        <a:rPr lang="en-GB" sz="2400" i="1">
                          <a:latin typeface="Cambria Math" panose="02040503050406030204" pitchFamily="18" charset="0"/>
                        </a:rPr>
                        <m:t> </m:t>
                      </m:r>
                      <m:r>
                        <a:rPr lang="en-GB" sz="2400" i="1">
                          <a:latin typeface="Cambria Math" panose="02040503050406030204" pitchFamily="18" charset="0"/>
                        </a:rPr>
                        <m:t>𝑠𝑐𝑖𝑒𝑛𝑐𝑒</m:t>
                      </m:r>
                      <m:r>
                        <a:rPr lang="en-GB" sz="2400" i="1">
                          <a:latin typeface="Cambria Math" panose="02040503050406030204" pitchFamily="18" charset="0"/>
                        </a:rPr>
                        <m:t> </m:t>
                      </m:r>
                      <m:r>
                        <a:rPr lang="en-GB" sz="2400" i="1">
                          <a:latin typeface="Cambria Math" panose="02040503050406030204" pitchFamily="18" charset="0"/>
                        </a:rPr>
                        <m:t>𝑚𝑎𝑗𝑜𝑟</m:t>
                      </m:r>
                      <m:r>
                        <a:rPr lang="en-GB" sz="2400" i="1">
                          <a:latin typeface="Cambria Math" panose="02040503050406030204" pitchFamily="18" charset="0"/>
                        </a:rPr>
                        <m:t>,”</m:t>
                      </m:r>
                    </m:oMath>
                  </m:oMathPara>
                </a14:m>
                <a:endParaRPr lang="en-GB" sz="2400" dirty="0"/>
              </a:p>
              <a:p>
                <a:pPr marL="0" indent="0">
                  <a:buNone/>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𝑌𝑜𝑢</m:t>
                      </m:r>
                      <m:r>
                        <a:rPr lang="en-US" sz="2400" i="1">
                          <a:latin typeface="Cambria Math" panose="02040503050406030204" pitchFamily="18" charset="0"/>
                        </a:rPr>
                        <m:t> </m:t>
                      </m:r>
                      <m:r>
                        <a:rPr lang="en-US" sz="2400" i="1">
                          <a:latin typeface="Cambria Math" panose="02040503050406030204" pitchFamily="18" charset="0"/>
                        </a:rPr>
                        <m:t>𝑎𝑟𝑒</m:t>
                      </m:r>
                      <m:r>
                        <a:rPr lang="en-US" sz="2400" i="1">
                          <a:latin typeface="Cambria Math" panose="02040503050406030204" pitchFamily="18" charset="0"/>
                        </a:rPr>
                        <m:t> </m:t>
                      </m:r>
                      <m:r>
                        <a:rPr lang="en-US" sz="2400" i="1">
                          <a:latin typeface="Cambria Math" panose="02040503050406030204" pitchFamily="18" charset="0"/>
                        </a:rPr>
                        <m:t>𝑎</m:t>
                      </m:r>
                      <m:r>
                        <a:rPr lang="en-US" sz="2400" i="1">
                          <a:latin typeface="Cambria Math" panose="02040503050406030204" pitchFamily="18" charset="0"/>
                        </a:rPr>
                        <m:t> </m:t>
                      </m:r>
                      <m:r>
                        <a:rPr lang="en-US" sz="2400" i="1">
                          <a:latin typeface="Cambria Math" panose="02040503050406030204" pitchFamily="18" charset="0"/>
                        </a:rPr>
                        <m:t>𝑓𝑟𝑒𝑠h𝑚𝑎𝑛</m:t>
                      </m:r>
                      <m:r>
                        <a:rPr lang="en-US" sz="2400" i="1">
                          <a:latin typeface="Cambria Math" panose="02040503050406030204" pitchFamily="18" charset="0"/>
                        </a:rPr>
                        <m:t>,”</m:t>
                      </m:r>
                    </m:oMath>
                  </m:oMathPara>
                </a14:m>
                <a:endParaRPr lang="en-GB" sz="2400" dirty="0"/>
              </a:p>
              <a:p>
                <a:pPr marL="0" indent="0">
                  <a:buNone/>
                </a:pPr>
                <a14:m>
                  <m:oMathPara xmlns:m="http://schemas.openxmlformats.org/officeDocument/2006/math">
                    <m:oMathParaPr>
                      <m:jc m:val="left"/>
                    </m:oMathParaPr>
                    <m:oMath xmlns:m="http://schemas.openxmlformats.org/officeDocument/2006/math">
                      <m:r>
                        <a:rPr lang="en-GB" sz="2400" i="1" dirty="0" smtClean="0">
                          <a:latin typeface="Cambria Math" panose="02040503050406030204" pitchFamily="18" charset="0"/>
                        </a:rPr>
                        <m:t>“</m:t>
                      </m:r>
                      <m:r>
                        <a:rPr lang="en-GB" sz="2400" i="1" dirty="0" smtClean="0">
                          <a:latin typeface="Cambria Math" panose="02040503050406030204" pitchFamily="18" charset="0"/>
                        </a:rPr>
                        <m:t>𝑜𝑛𝑙𝑦</m:t>
                      </m:r>
                      <m:r>
                        <a:rPr lang="en-GB" sz="2400" i="1" dirty="0" smtClean="0">
                          <a:latin typeface="Cambria Math" panose="02040503050406030204" pitchFamily="18" charset="0"/>
                        </a:rPr>
                        <m:t> </m:t>
                      </m:r>
                      <m:r>
                        <a:rPr lang="en-GB" sz="2400" i="1" dirty="0" smtClean="0">
                          <a:latin typeface="Cambria Math" panose="02040503050406030204" pitchFamily="18" charset="0"/>
                        </a:rPr>
                        <m:t>𝑖𝑓</m:t>
                      </m:r>
                      <m:r>
                        <a:rPr lang="en-GB" sz="2400" i="1" dirty="0" smtClean="0">
                          <a:latin typeface="Cambria Math" panose="02040503050406030204" pitchFamily="18" charset="0"/>
                        </a:rPr>
                        <m:t>” </m:t>
                      </m:r>
                      <m:r>
                        <a:rPr lang="en-GB" sz="2400" i="1" dirty="0" smtClean="0">
                          <a:latin typeface="Cambria Math" panose="02040503050406030204" pitchFamily="18" charset="0"/>
                        </a:rPr>
                        <m:t>𝑖𝑠</m:t>
                      </m:r>
                      <m:r>
                        <a:rPr lang="en-GB" sz="2400" i="1" dirty="0" smtClean="0">
                          <a:latin typeface="Cambria Math" panose="02040503050406030204" pitchFamily="18" charset="0"/>
                        </a:rPr>
                        <m:t> </m:t>
                      </m:r>
                      <m:r>
                        <a:rPr lang="en-GB" sz="2400" i="1" dirty="0" smtClean="0">
                          <a:latin typeface="Cambria Math" panose="02040503050406030204" pitchFamily="18" charset="0"/>
                        </a:rPr>
                        <m:t>𝑜𝑛𝑒</m:t>
                      </m:r>
                      <m:r>
                        <a:rPr lang="en-GB" sz="2400" i="1" dirty="0" smtClean="0">
                          <a:latin typeface="Cambria Math" panose="02040503050406030204" pitchFamily="18" charset="0"/>
                        </a:rPr>
                        <m:t> </m:t>
                      </m:r>
                      <m:r>
                        <a:rPr lang="en-GB" sz="2400" i="1" dirty="0" smtClean="0">
                          <a:latin typeface="Cambria Math" panose="02040503050406030204" pitchFamily="18" charset="0"/>
                        </a:rPr>
                        <m:t>𝑤𝑎𝑦</m:t>
                      </m:r>
                      <m:r>
                        <a:rPr lang="en-GB" sz="2400" i="1" dirty="0" smtClean="0">
                          <a:latin typeface="Cambria Math" panose="02040503050406030204" pitchFamily="18" charset="0"/>
                        </a:rPr>
                        <m:t> </m:t>
                      </m:r>
                      <m:r>
                        <a:rPr lang="en-GB" sz="2400" i="1" dirty="0" smtClean="0">
                          <a:latin typeface="Cambria Math" panose="02040503050406030204" pitchFamily="18" charset="0"/>
                        </a:rPr>
                        <m:t>𝑎</m:t>
                      </m:r>
                      <m:r>
                        <a:rPr lang="en-GB" sz="2400" i="1" dirty="0" smtClean="0">
                          <a:latin typeface="Cambria Math" panose="02040503050406030204" pitchFamily="18" charset="0"/>
                        </a:rPr>
                        <m:t> </m:t>
                      </m:r>
                      <m:r>
                        <a:rPr lang="en-GB" sz="2400" i="1" dirty="0" smtClean="0">
                          <a:latin typeface="Cambria Math" panose="02040503050406030204" pitchFamily="18" charset="0"/>
                        </a:rPr>
                        <m:t>𝑐𝑜𝑛𝑑𝑖𝑡𝑖𝑜𝑛𝑎𝑙</m:t>
                      </m:r>
                      <m:r>
                        <a:rPr lang="en-GB" sz="2400" i="1" dirty="0" smtClean="0">
                          <a:latin typeface="Cambria Math" panose="02040503050406030204" pitchFamily="18" charset="0"/>
                        </a:rPr>
                        <m:t> </m:t>
                      </m:r>
                      <m:r>
                        <a:rPr lang="en-GB" sz="2400" i="1" dirty="0" smtClean="0">
                          <a:latin typeface="Cambria Math" panose="02040503050406030204" pitchFamily="18" charset="0"/>
                        </a:rPr>
                        <m:t>𝑠𝑡𝑎𝑡𝑒𝑚𝑒𝑛𝑡</m:t>
                      </m:r>
                    </m:oMath>
                  </m:oMathPara>
                </a14:m>
                <a:endParaRPr lang="en-GB" sz="24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𝑎</m:t>
                      </m:r>
                      <m:r>
                        <a:rPr lang="en-GB" sz="2400" i="1" dirty="0" smtClean="0">
                          <a:latin typeface="Cambria Math" panose="02040503050406030204" pitchFamily="18" charset="0"/>
                        </a:rPr>
                        <m:t> → (</m:t>
                      </m:r>
                      <m:r>
                        <a:rPr lang="en-GB" sz="2400" i="1" dirty="0" smtClean="0">
                          <a:latin typeface="Cambria Math" panose="02040503050406030204" pitchFamily="18" charset="0"/>
                        </a:rPr>
                        <m:t>𝑐</m:t>
                      </m:r>
                      <m:r>
                        <a:rPr lang="en-GB" sz="2400" i="1" dirty="0" smtClean="0">
                          <a:latin typeface="Cambria Math" panose="02040503050406030204" pitchFamily="18" charset="0"/>
                        </a:rPr>
                        <m:t> ∨¬</m:t>
                      </m:r>
                      <m:r>
                        <a:rPr lang="en-GB" sz="2400" i="1" dirty="0" smtClean="0">
                          <a:latin typeface="Cambria Math" panose="02040503050406030204" pitchFamily="18" charset="0"/>
                        </a:rPr>
                        <m:t>𝑓</m:t>
                      </m:r>
                      <m:r>
                        <a:rPr lang="en-GB" sz="2400" i="1" dirty="0" smtClean="0">
                          <a:latin typeface="Cambria Math" panose="02040503050406030204" pitchFamily="18" charset="0"/>
                        </a:rPr>
                        <m:t> ).</m:t>
                      </m:r>
                    </m:oMath>
                  </m:oMathPara>
                </a14:m>
                <a:endParaRPr lang="en-GB" sz="2400" b="1" u="sng" dirty="0"/>
              </a:p>
            </p:txBody>
          </p:sp>
        </mc:Choice>
        <mc:Fallback xmlns="">
          <p:sp>
            <p:nvSpPr>
              <p:cNvPr id="4" name="Content Placeholder 2">
                <a:extLst>
                  <a:ext uri="{FF2B5EF4-FFF2-40B4-BE49-F238E27FC236}">
                    <a16:creationId xmlns:a16="http://schemas.microsoft.com/office/drawing/2014/main" id="{367B3939-69E5-4095-8B33-BF7E86A3E201}"/>
                  </a:ext>
                </a:extLst>
              </p:cNvPr>
              <p:cNvSpPr txBox="1">
                <a:spLocks noRot="1" noChangeAspect="1" noMove="1" noResize="1" noEditPoints="1" noAdjustHandles="1" noChangeArrowheads="1" noChangeShapeType="1" noTextEdit="1"/>
              </p:cNvSpPr>
              <p:nvPr/>
            </p:nvSpPr>
            <p:spPr>
              <a:xfrm>
                <a:off x="3026004" y="1844675"/>
                <a:ext cx="8820165" cy="4351338"/>
              </a:xfrm>
              <a:prstGeom prst="rect">
                <a:avLst/>
              </a:prstGeom>
              <a:blipFill>
                <a:blip r:embed="rId7"/>
                <a:stretch>
                  <a:fillRect l="-1037" t="-1964" r="-276"/>
                </a:stretch>
              </a:blipFill>
            </p:spPr>
            <p:txBody>
              <a:bodyPr/>
              <a:lstStyle/>
              <a:p>
                <a:r>
                  <a:rPr lang="en-US">
                    <a:noFill/>
                  </a:rPr>
                  <a:t> </a:t>
                </a:r>
              </a:p>
            </p:txBody>
          </p:sp>
        </mc:Fallback>
      </mc:AlternateContent>
    </p:spTree>
    <p:extLst>
      <p:ext uri="{BB962C8B-B14F-4D97-AF65-F5344CB8AC3E}">
        <p14:creationId xmlns:p14="http://schemas.microsoft.com/office/powerpoint/2010/main" val="2516619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Applications of Propositional Logic</a:t>
            </a:r>
          </a:p>
        </p:txBody>
      </p:sp>
      <p:graphicFrame>
        <p:nvGraphicFramePr>
          <p:cNvPr id="5" name="Content Placeholder 4">
            <a:extLst>
              <a:ext uri="{FF2B5EF4-FFF2-40B4-BE49-F238E27FC236}">
                <a16:creationId xmlns:a16="http://schemas.microsoft.com/office/drawing/2014/main" id="{DD0EC0FC-381B-4001-9A6C-EFC2495D7828}"/>
              </a:ext>
            </a:extLst>
          </p:cNvPr>
          <p:cNvGraphicFramePr>
            <a:graphicFrameLocks noGrp="1"/>
          </p:cNvGraphicFramePr>
          <p:nvPr>
            <p:ph idx="1"/>
            <p:extLst>
              <p:ext uri="{D42A27DB-BD31-4B8C-83A1-F6EECF244321}">
                <p14:modId xmlns:p14="http://schemas.microsoft.com/office/powerpoint/2010/main" val="2680130317"/>
              </p:ext>
            </p:extLst>
          </p:nvPr>
        </p:nvGraphicFramePr>
        <p:xfrm>
          <a:off x="346077" y="1844674"/>
          <a:ext cx="2276856" cy="4105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25B19D0-6DC0-412E-BF40-25BDC5F14C20}"/>
                  </a:ext>
                </a:extLst>
              </p:cNvPr>
              <p:cNvSpPr txBox="1">
                <a:spLocks/>
              </p:cNvSpPr>
              <p:nvPr/>
            </p:nvSpPr>
            <p:spPr>
              <a:xfrm>
                <a:off x="3026004" y="1844675"/>
                <a:ext cx="882016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u="sng" dirty="0"/>
                  <a:t>EXAMPLE 3:</a:t>
                </a:r>
                <a:r>
                  <a:rPr lang="en-GB" sz="2400" dirty="0"/>
                  <a:t> </a:t>
                </a:r>
                <a:br>
                  <a:rPr lang="en-GB" sz="2400" dirty="0"/>
                </a:br>
                <a:r>
                  <a:rPr lang="en-GB" sz="2400" dirty="0"/>
                  <a:t>Express the specification using logical connectives.</a:t>
                </a:r>
              </a:p>
              <a:p>
                <a:pPr marL="0" indent="0">
                  <a:buFont typeface="Arial" panose="020B0604020202020204" pitchFamily="34" charset="0"/>
                  <a:buNone/>
                </a:pPr>
                <a:r>
                  <a:rPr lang="en-GB" sz="2400" i="1" dirty="0"/>
                  <a:t>“The automated reply cannot be sent when the file system is full”</a:t>
                </a:r>
              </a:p>
              <a:p>
                <a:pPr marL="0" indent="0">
                  <a:buFont typeface="Arial" panose="020B0604020202020204" pitchFamily="34" charset="0"/>
                  <a:buNone/>
                </a:pPr>
                <a:endParaRPr lang="en-GB" sz="2400" b="1" u="sng" dirty="0"/>
              </a:p>
              <a:p>
                <a:pPr marL="0" indent="0">
                  <a:buFont typeface="Arial" panose="020B0604020202020204" pitchFamily="34" charset="0"/>
                  <a:buNone/>
                </a:pPr>
                <a:r>
                  <a:rPr lang="en-GB" sz="2400" b="1" u="sng" dirty="0"/>
                  <a:t>Solution:</a:t>
                </a:r>
                <a:endParaRPr lang="en-US" sz="24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𝑝</m:t>
                      </m:r>
                      <m:r>
                        <a:rPr lang="en-US" sz="2400" i="1" smtClean="0">
                          <a:latin typeface="Cambria Math" panose="02040503050406030204" pitchFamily="18" charset="0"/>
                        </a:rPr>
                        <m:t>=</m:t>
                      </m:r>
                      <m:r>
                        <m:rPr>
                          <m:nor/>
                        </m:rPr>
                        <a:rPr lang="en-GB" sz="2400" i="1">
                          <a:latin typeface="Cambria Math" panose="02040503050406030204" pitchFamily="18" charset="0"/>
                        </a:rPr>
                        <m:t>“</m:t>
                      </m:r>
                      <m:r>
                        <m:rPr>
                          <m:nor/>
                        </m:rPr>
                        <a:rPr lang="en-GB" sz="2400" i="1">
                          <a:latin typeface="Cambria Math" panose="02040503050406030204" pitchFamily="18" charset="0"/>
                        </a:rPr>
                        <m:t>The</m:t>
                      </m:r>
                      <m:r>
                        <m:rPr>
                          <m:nor/>
                        </m:rPr>
                        <a:rPr lang="en-GB" sz="2400" i="1">
                          <a:latin typeface="Cambria Math" panose="02040503050406030204" pitchFamily="18" charset="0"/>
                        </a:rPr>
                        <m:t> </m:t>
                      </m:r>
                      <m:r>
                        <m:rPr>
                          <m:nor/>
                        </m:rPr>
                        <a:rPr lang="en-GB" sz="2400" i="1">
                          <a:latin typeface="Cambria Math" panose="02040503050406030204" pitchFamily="18" charset="0"/>
                        </a:rPr>
                        <m:t>automated</m:t>
                      </m:r>
                      <m:r>
                        <m:rPr>
                          <m:nor/>
                        </m:rPr>
                        <a:rPr lang="en-GB" sz="2400" i="1">
                          <a:latin typeface="Cambria Math" panose="02040503050406030204" pitchFamily="18" charset="0"/>
                        </a:rPr>
                        <m:t> </m:t>
                      </m:r>
                      <m:r>
                        <m:rPr>
                          <m:nor/>
                        </m:rPr>
                        <a:rPr lang="en-GB" sz="2400" i="1">
                          <a:latin typeface="Cambria Math" panose="02040503050406030204" pitchFamily="18" charset="0"/>
                        </a:rPr>
                        <m:t>reply</m:t>
                      </m:r>
                      <m:r>
                        <m:rPr>
                          <m:nor/>
                        </m:rPr>
                        <a:rPr lang="en-GB" sz="2400" i="1">
                          <a:latin typeface="Cambria Math" panose="02040503050406030204" pitchFamily="18" charset="0"/>
                        </a:rPr>
                        <m:t> </m:t>
                      </m:r>
                      <m:r>
                        <m:rPr>
                          <m:nor/>
                        </m:rPr>
                        <a:rPr lang="en-GB" sz="2400" i="1">
                          <a:latin typeface="Cambria Math" panose="02040503050406030204" pitchFamily="18" charset="0"/>
                        </a:rPr>
                        <m:t>can</m:t>
                      </m:r>
                      <m:r>
                        <m:rPr>
                          <m:nor/>
                        </m:rPr>
                        <a:rPr lang="en-GB" sz="2400" i="1">
                          <a:latin typeface="Cambria Math" panose="02040503050406030204" pitchFamily="18" charset="0"/>
                        </a:rPr>
                        <m:t> </m:t>
                      </m:r>
                      <m:r>
                        <m:rPr>
                          <m:nor/>
                        </m:rPr>
                        <a:rPr lang="en-GB" sz="2400" i="1">
                          <a:latin typeface="Cambria Math" panose="02040503050406030204" pitchFamily="18" charset="0"/>
                        </a:rPr>
                        <m:t>be</m:t>
                      </m:r>
                      <m:r>
                        <m:rPr>
                          <m:nor/>
                        </m:rPr>
                        <a:rPr lang="en-GB" sz="2400" i="1">
                          <a:latin typeface="Cambria Math" panose="02040503050406030204" pitchFamily="18" charset="0"/>
                        </a:rPr>
                        <m:t> </m:t>
                      </m:r>
                      <m:r>
                        <m:rPr>
                          <m:nor/>
                        </m:rPr>
                        <a:rPr lang="en-GB" sz="2400" i="1">
                          <a:latin typeface="Cambria Math" panose="02040503050406030204" pitchFamily="18" charset="0"/>
                        </a:rPr>
                        <m:t>sent</m:t>
                      </m:r>
                      <m:r>
                        <m:rPr>
                          <m:nor/>
                        </m:rPr>
                        <a:rPr lang="en-GB" sz="2400" i="1">
                          <a:latin typeface="Cambria Math" panose="02040503050406030204" pitchFamily="18" charset="0"/>
                        </a:rPr>
                        <m:t>”</m:t>
                      </m:r>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GB" sz="2400" i="1">
                          <a:latin typeface="Cambria Math" panose="02040503050406030204" pitchFamily="18" charset="0"/>
                        </a:rPr>
                        <m:t>𝑇h𝑒</m:t>
                      </m:r>
                      <m:r>
                        <a:rPr lang="en-GB" sz="2400" i="1">
                          <a:latin typeface="Cambria Math" panose="02040503050406030204" pitchFamily="18" charset="0"/>
                        </a:rPr>
                        <m:t> </m:t>
                      </m:r>
                      <m:r>
                        <a:rPr lang="en-GB" sz="2400" i="1">
                          <a:latin typeface="Cambria Math" panose="02040503050406030204" pitchFamily="18" charset="0"/>
                        </a:rPr>
                        <m:t>𝑓𝑖𝑙𝑒</m:t>
                      </m:r>
                      <m:r>
                        <a:rPr lang="en-GB" sz="2400" i="1">
                          <a:latin typeface="Cambria Math" panose="02040503050406030204" pitchFamily="18" charset="0"/>
                        </a:rPr>
                        <m:t> </m:t>
                      </m:r>
                      <m:r>
                        <a:rPr lang="en-GB" sz="2400" i="1">
                          <a:latin typeface="Cambria Math" panose="02040503050406030204" pitchFamily="18" charset="0"/>
                        </a:rPr>
                        <m:t>𝑠𝑦𝑠𝑡𝑒𝑚</m:t>
                      </m:r>
                      <m:r>
                        <a:rPr lang="en-GB" sz="2400" i="1">
                          <a:latin typeface="Cambria Math" panose="02040503050406030204" pitchFamily="18" charset="0"/>
                        </a:rPr>
                        <m:t> </m:t>
                      </m:r>
                      <m:r>
                        <a:rPr lang="en-GB" sz="2400" i="1">
                          <a:latin typeface="Cambria Math" panose="02040503050406030204" pitchFamily="18" charset="0"/>
                        </a:rPr>
                        <m:t>𝑖𝑠</m:t>
                      </m:r>
                      <m:r>
                        <a:rPr lang="en-GB" sz="2400" i="1">
                          <a:latin typeface="Cambria Math" panose="02040503050406030204" pitchFamily="18" charset="0"/>
                        </a:rPr>
                        <m:t> </m:t>
                      </m:r>
                      <m:r>
                        <a:rPr lang="en-GB" sz="2400" i="1">
                          <a:latin typeface="Cambria Math" panose="02040503050406030204" pitchFamily="18" charset="0"/>
                        </a:rPr>
                        <m:t>𝑓𝑢𝑙𝑙</m:t>
                      </m:r>
                      <m:r>
                        <a:rPr lang="en-GB" sz="2400" i="1">
                          <a:latin typeface="Cambria Math" panose="02040503050406030204" pitchFamily="18" charset="0"/>
                        </a:rPr>
                        <m:t>.”</m:t>
                      </m:r>
                    </m:oMath>
                  </m:oMathPara>
                </a14:m>
                <a:endParaRPr lang="en-GB" sz="2400" dirty="0"/>
              </a:p>
              <a:p>
                <a:pPr marL="0" indent="0">
                  <a:buNone/>
                </a:pPr>
                <a:endParaRPr lang="en-GB" sz="2400" dirty="0"/>
              </a:p>
              <a:p>
                <a:pPr marL="0" indent="0">
                  <a:buNone/>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𝑞</m:t>
                      </m:r>
                      <m:r>
                        <a:rPr lang="en-GB" sz="2400" i="1" dirty="0">
                          <a:latin typeface="Cambria Math" panose="02040503050406030204" pitchFamily="18" charset="0"/>
                        </a:rPr>
                        <m:t> →¬</m:t>
                      </m:r>
                      <m:r>
                        <a:rPr lang="en-GB" sz="2400" i="1" dirty="0">
                          <a:latin typeface="Cambria Math" panose="02040503050406030204" pitchFamily="18" charset="0"/>
                        </a:rPr>
                        <m:t>𝑝</m:t>
                      </m:r>
                      <m:r>
                        <a:rPr lang="en-GB" sz="2400" i="1" dirty="0">
                          <a:latin typeface="Cambria Math" panose="02040503050406030204" pitchFamily="18" charset="0"/>
                        </a:rPr>
                        <m:t>.</m:t>
                      </m:r>
                    </m:oMath>
                  </m:oMathPara>
                </a14:m>
                <a:endParaRPr lang="en-GB" sz="2400" b="1" u="sng" dirty="0"/>
              </a:p>
            </p:txBody>
          </p:sp>
        </mc:Choice>
        <mc:Fallback xmlns="">
          <p:sp>
            <p:nvSpPr>
              <p:cNvPr id="4" name="Content Placeholder 2">
                <a:extLst>
                  <a:ext uri="{FF2B5EF4-FFF2-40B4-BE49-F238E27FC236}">
                    <a16:creationId xmlns:a16="http://schemas.microsoft.com/office/drawing/2014/main" id="{225B19D0-6DC0-412E-BF40-25BDC5F14C20}"/>
                  </a:ext>
                </a:extLst>
              </p:cNvPr>
              <p:cNvSpPr txBox="1">
                <a:spLocks noRot="1" noChangeAspect="1" noMove="1" noResize="1" noEditPoints="1" noAdjustHandles="1" noChangeArrowheads="1" noChangeShapeType="1" noTextEdit="1"/>
              </p:cNvSpPr>
              <p:nvPr/>
            </p:nvSpPr>
            <p:spPr>
              <a:xfrm>
                <a:off x="3026004" y="1844675"/>
                <a:ext cx="8820165" cy="4351338"/>
              </a:xfrm>
              <a:prstGeom prst="rect">
                <a:avLst/>
              </a:prstGeom>
              <a:blipFill>
                <a:blip r:embed="rId7"/>
                <a:stretch>
                  <a:fillRect l="-1037" t="-1964"/>
                </a:stretch>
              </a:blipFill>
            </p:spPr>
            <p:txBody>
              <a:bodyPr/>
              <a:lstStyle/>
              <a:p>
                <a:r>
                  <a:rPr lang="en-US">
                    <a:noFill/>
                  </a:rPr>
                  <a:t> </a:t>
                </a:r>
              </a:p>
            </p:txBody>
          </p:sp>
        </mc:Fallback>
      </mc:AlternateContent>
    </p:spTree>
    <p:extLst>
      <p:ext uri="{BB962C8B-B14F-4D97-AF65-F5344CB8AC3E}">
        <p14:creationId xmlns:p14="http://schemas.microsoft.com/office/powerpoint/2010/main" val="567551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Applications of Propositional Logic</a:t>
            </a:r>
          </a:p>
        </p:txBody>
      </p:sp>
      <p:graphicFrame>
        <p:nvGraphicFramePr>
          <p:cNvPr id="5" name="Content Placeholder 4">
            <a:extLst>
              <a:ext uri="{FF2B5EF4-FFF2-40B4-BE49-F238E27FC236}">
                <a16:creationId xmlns:a16="http://schemas.microsoft.com/office/drawing/2014/main" id="{DD0EC0FC-381B-4001-9A6C-EFC2495D7828}"/>
              </a:ext>
            </a:extLst>
          </p:cNvPr>
          <p:cNvGraphicFramePr>
            <a:graphicFrameLocks noGrp="1"/>
          </p:cNvGraphicFramePr>
          <p:nvPr>
            <p:ph idx="1"/>
            <p:extLst>
              <p:ext uri="{D42A27DB-BD31-4B8C-83A1-F6EECF244321}">
                <p14:modId xmlns:p14="http://schemas.microsoft.com/office/powerpoint/2010/main" val="1383558799"/>
              </p:ext>
            </p:extLst>
          </p:nvPr>
        </p:nvGraphicFramePr>
        <p:xfrm>
          <a:off x="346077" y="1844674"/>
          <a:ext cx="2276856" cy="4105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A25D9247-52F6-41B0-9FBD-8F030C91AE6D}"/>
                  </a:ext>
                </a:extLst>
              </p:cNvPr>
              <p:cNvSpPr txBox="1">
                <a:spLocks/>
              </p:cNvSpPr>
              <p:nvPr/>
            </p:nvSpPr>
            <p:spPr>
              <a:xfrm>
                <a:off x="3026004" y="1844675"/>
                <a:ext cx="882016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u="sng" dirty="0"/>
                  <a:t>EXAMPLE 6:</a:t>
                </a:r>
                <a:r>
                  <a:rPr lang="en-GB" sz="2400" dirty="0"/>
                  <a:t>  Web Page Searching</a:t>
                </a:r>
              </a:p>
              <a:p>
                <a:pPr marL="0" indent="0">
                  <a:buNone/>
                </a:pPr>
                <a:r>
                  <a:rPr lang="en-GB" sz="2400" dirty="0"/>
                  <a:t>Using Boolean searching to find Web pages about universities in New Mexico, we can look for pages matching </a:t>
                </a:r>
                <a14:m>
                  <m:oMath xmlns:m="http://schemas.openxmlformats.org/officeDocument/2006/math">
                    <m:r>
                      <a:rPr lang="en-GB" sz="2400" i="1" dirty="0" smtClean="0">
                        <a:latin typeface="Cambria Math" panose="02040503050406030204" pitchFamily="18" charset="0"/>
                      </a:rPr>
                      <m:t>𝑁𝐸𝑊</m:t>
                    </m:r>
                    <m:r>
                      <a:rPr lang="en-GB" sz="2400" i="1" dirty="0" smtClean="0">
                        <a:latin typeface="Cambria Math" panose="02040503050406030204" pitchFamily="18" charset="0"/>
                      </a:rPr>
                      <m:t> </m:t>
                    </m:r>
                    <m:r>
                      <a:rPr lang="en-GB" sz="2400" i="1" dirty="0" smtClean="0">
                        <a:latin typeface="Cambria Math" panose="02040503050406030204" pitchFamily="18" charset="0"/>
                      </a:rPr>
                      <m:t>𝐴𝑁𝐷</m:t>
                    </m:r>
                    <m:r>
                      <a:rPr lang="en-GB" sz="2400" i="1" dirty="0" smtClean="0">
                        <a:latin typeface="Cambria Math" panose="02040503050406030204" pitchFamily="18" charset="0"/>
                      </a:rPr>
                      <m:t> </m:t>
                    </m:r>
                    <m:r>
                      <a:rPr lang="en-GB" sz="2400" i="1" dirty="0" smtClean="0">
                        <a:latin typeface="Cambria Math" panose="02040503050406030204" pitchFamily="18" charset="0"/>
                      </a:rPr>
                      <m:t>𝑀𝐸𝑋𝐼𝐶𝑂</m:t>
                    </m:r>
                    <m:r>
                      <a:rPr lang="en-GB" sz="2400" i="1" dirty="0" smtClean="0">
                        <a:latin typeface="Cambria Math" panose="02040503050406030204" pitchFamily="18" charset="0"/>
                      </a:rPr>
                      <m:t> </m:t>
                    </m:r>
                    <m:r>
                      <a:rPr lang="en-GB" sz="2400" i="1" dirty="0" smtClean="0">
                        <a:latin typeface="Cambria Math" panose="02040503050406030204" pitchFamily="18" charset="0"/>
                      </a:rPr>
                      <m:t>𝐴𝑁𝐷</m:t>
                    </m:r>
                    <m:r>
                      <a:rPr lang="en-GB" sz="2400" i="1" dirty="0" smtClean="0">
                        <a:latin typeface="Cambria Math" panose="02040503050406030204" pitchFamily="18" charset="0"/>
                      </a:rPr>
                      <m:t> </m:t>
                    </m:r>
                    <m:r>
                      <a:rPr lang="en-GB" sz="2400" i="1" dirty="0" smtClean="0">
                        <a:latin typeface="Cambria Math" panose="02040503050406030204" pitchFamily="18" charset="0"/>
                      </a:rPr>
                      <m:t>𝑈𝑁𝐼𝑉𝐸𝑅𝑆𝐼𝑇𝐼𝐸𝑆</m:t>
                    </m:r>
                    <m:r>
                      <a:rPr lang="en-GB" sz="2400" i="1" dirty="0" smtClean="0">
                        <a:latin typeface="Cambria Math" panose="02040503050406030204" pitchFamily="18" charset="0"/>
                      </a:rPr>
                      <m:t>.</m:t>
                    </m:r>
                  </m:oMath>
                </a14:m>
                <a:endParaRPr lang="en-GB" sz="2400" dirty="0"/>
              </a:p>
              <a:p>
                <a:pPr marL="0" indent="0">
                  <a:buNone/>
                </a:pPr>
                <a:endParaRPr lang="en-GB" sz="2400" dirty="0"/>
              </a:p>
              <a:p>
                <a:pPr marL="0" indent="0">
                  <a:buNone/>
                </a:pPr>
                <a:r>
                  <a:rPr lang="en-GB" sz="2400" dirty="0"/>
                  <a:t>To find pages that deal with universities in New Mexico or Arizona, we can search for pages matching </a:t>
                </a:r>
                <a14:m>
                  <m:oMath xmlns:m="http://schemas.openxmlformats.org/officeDocument/2006/math">
                    <m:r>
                      <a:rPr lang="en-GB" sz="2400" i="1" dirty="0" smtClean="0">
                        <a:latin typeface="Cambria Math" panose="02040503050406030204" pitchFamily="18" charset="0"/>
                      </a:rPr>
                      <m:t>(</m:t>
                    </m:r>
                    <m:r>
                      <a:rPr lang="en-GB" sz="2400" i="1" dirty="0" smtClean="0">
                        <a:latin typeface="Cambria Math" panose="02040503050406030204" pitchFamily="18" charset="0"/>
                      </a:rPr>
                      <m:t>𝑁𝐸𝑊</m:t>
                    </m:r>
                    <m:r>
                      <a:rPr lang="en-GB" sz="2400" i="1" dirty="0" smtClean="0">
                        <a:latin typeface="Cambria Math" panose="02040503050406030204" pitchFamily="18" charset="0"/>
                      </a:rPr>
                      <m:t> </m:t>
                    </m:r>
                    <m:r>
                      <a:rPr lang="en-GB" sz="2400" i="1" dirty="0" smtClean="0">
                        <a:latin typeface="Cambria Math" panose="02040503050406030204" pitchFamily="18" charset="0"/>
                      </a:rPr>
                      <m:t>𝐴𝑁𝐷</m:t>
                    </m:r>
                    <m:r>
                      <a:rPr lang="en-GB" sz="2400" i="1" dirty="0" smtClean="0">
                        <a:latin typeface="Cambria Math" panose="02040503050406030204" pitchFamily="18" charset="0"/>
                      </a:rPr>
                      <m:t> </m:t>
                    </m:r>
                    <m:r>
                      <a:rPr lang="en-GB" sz="2400" i="1" dirty="0" smtClean="0">
                        <a:latin typeface="Cambria Math" panose="02040503050406030204" pitchFamily="18" charset="0"/>
                      </a:rPr>
                      <m:t>𝑀𝐸𝑋𝐼𝐶𝑂</m:t>
                    </m:r>
                    <m:r>
                      <a:rPr lang="en-GB" sz="2400" i="1" dirty="0" smtClean="0">
                        <a:latin typeface="Cambria Math" panose="02040503050406030204" pitchFamily="18" charset="0"/>
                      </a:rPr>
                      <m:t> </m:t>
                    </m:r>
                    <m:r>
                      <a:rPr lang="en-GB" sz="2400" i="1" dirty="0" smtClean="0">
                        <a:latin typeface="Cambria Math" panose="02040503050406030204" pitchFamily="18" charset="0"/>
                      </a:rPr>
                      <m:t>𝑂𝑅</m:t>
                    </m:r>
                    <m:r>
                      <a:rPr lang="en-GB" sz="2400" i="1" dirty="0" smtClean="0">
                        <a:latin typeface="Cambria Math" panose="02040503050406030204" pitchFamily="18" charset="0"/>
                      </a:rPr>
                      <m:t> </m:t>
                    </m:r>
                    <m:r>
                      <a:rPr lang="en-GB" sz="2400" i="1" dirty="0" smtClean="0">
                        <a:latin typeface="Cambria Math" panose="02040503050406030204" pitchFamily="18" charset="0"/>
                      </a:rPr>
                      <m:t>𝐴𝑅𝐼𝑍𝑂𝑁𝐴</m:t>
                    </m:r>
                    <m:r>
                      <a:rPr lang="en-GB" sz="2400" i="1" dirty="0" smtClean="0">
                        <a:latin typeface="Cambria Math" panose="02040503050406030204" pitchFamily="18" charset="0"/>
                      </a:rPr>
                      <m:t>) </m:t>
                    </m:r>
                    <m:r>
                      <a:rPr lang="en-GB" sz="2400" i="1" dirty="0" smtClean="0">
                        <a:latin typeface="Cambria Math" panose="02040503050406030204" pitchFamily="18" charset="0"/>
                      </a:rPr>
                      <m:t>𝐴𝑁𝐷</m:t>
                    </m:r>
                    <m:r>
                      <a:rPr lang="en-GB" sz="2400" i="1" dirty="0" smtClean="0">
                        <a:latin typeface="Cambria Math" panose="02040503050406030204" pitchFamily="18" charset="0"/>
                      </a:rPr>
                      <m:t> </m:t>
                    </m:r>
                    <m:r>
                      <a:rPr lang="en-GB" sz="2400" i="1" dirty="0" smtClean="0">
                        <a:latin typeface="Cambria Math" panose="02040503050406030204" pitchFamily="18" charset="0"/>
                      </a:rPr>
                      <m:t>𝑈𝑁𝐼𝑉𝐸𝑅𝑆𝐼𝑇𝐼𝐸𝑆</m:t>
                    </m:r>
                    <m:r>
                      <a:rPr lang="en-GB" sz="2400" i="1" dirty="0" smtClean="0">
                        <a:latin typeface="Cambria Math" panose="02040503050406030204" pitchFamily="18" charset="0"/>
                      </a:rPr>
                      <m:t>.</m:t>
                    </m:r>
                  </m:oMath>
                </a14:m>
                <a:endParaRPr lang="en-GB" sz="2400" dirty="0"/>
              </a:p>
            </p:txBody>
          </p:sp>
        </mc:Choice>
        <mc:Fallback xmlns="">
          <p:sp>
            <p:nvSpPr>
              <p:cNvPr id="4" name="Content Placeholder 2">
                <a:extLst>
                  <a:ext uri="{FF2B5EF4-FFF2-40B4-BE49-F238E27FC236}">
                    <a16:creationId xmlns:a16="http://schemas.microsoft.com/office/drawing/2014/main" id="{A25D9247-52F6-41B0-9FBD-8F030C91AE6D}"/>
                  </a:ext>
                </a:extLst>
              </p:cNvPr>
              <p:cNvSpPr txBox="1">
                <a:spLocks noRot="1" noChangeAspect="1" noMove="1" noResize="1" noEditPoints="1" noAdjustHandles="1" noChangeArrowheads="1" noChangeShapeType="1" noTextEdit="1"/>
              </p:cNvSpPr>
              <p:nvPr/>
            </p:nvSpPr>
            <p:spPr>
              <a:xfrm>
                <a:off x="3026004" y="1844675"/>
                <a:ext cx="8820165" cy="4351338"/>
              </a:xfrm>
              <a:prstGeom prst="rect">
                <a:avLst/>
              </a:prstGeom>
              <a:blipFill>
                <a:blip r:embed="rId7"/>
                <a:stretch>
                  <a:fillRect l="-1037" t="-1964" r="-1866"/>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F3DB0DC-51EF-4EF4-A3AE-1DD522C55AF6}"/>
              </a:ext>
            </a:extLst>
          </p:cNvPr>
          <p:cNvSpPr/>
          <p:nvPr/>
        </p:nvSpPr>
        <p:spPr>
          <a:xfrm>
            <a:off x="3186260" y="5231876"/>
            <a:ext cx="8436989" cy="718454"/>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What are Google Search Operators?</a:t>
            </a:r>
          </a:p>
        </p:txBody>
      </p:sp>
    </p:spTree>
    <p:extLst>
      <p:ext uri="{BB962C8B-B14F-4D97-AF65-F5344CB8AC3E}">
        <p14:creationId xmlns:p14="http://schemas.microsoft.com/office/powerpoint/2010/main" val="255780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E52C-4E89-44D6-B7F8-DF664D7F5C69}"/>
              </a:ext>
            </a:extLst>
          </p:cNvPr>
          <p:cNvSpPr>
            <a:spLocks noGrp="1"/>
          </p:cNvSpPr>
          <p:nvPr>
            <p:ph type="title"/>
          </p:nvPr>
        </p:nvSpPr>
        <p:spPr/>
        <p:txBody>
          <a:bodyPr/>
          <a:lstStyle/>
          <a:p>
            <a:r>
              <a:rPr lang="en-US" dirty="0"/>
              <a:t>Propositional Logic</a:t>
            </a:r>
          </a:p>
        </p:txBody>
      </p:sp>
      <p:sp>
        <p:nvSpPr>
          <p:cNvPr id="3" name="Content Placeholder 2">
            <a:extLst>
              <a:ext uri="{FF2B5EF4-FFF2-40B4-BE49-F238E27FC236}">
                <a16:creationId xmlns:a16="http://schemas.microsoft.com/office/drawing/2014/main" id="{E33D4A50-23B9-424A-B53E-02749F65BB6F}"/>
              </a:ext>
            </a:extLst>
          </p:cNvPr>
          <p:cNvSpPr>
            <a:spLocks noGrp="1"/>
          </p:cNvSpPr>
          <p:nvPr>
            <p:ph idx="1"/>
          </p:nvPr>
        </p:nvSpPr>
        <p:spPr/>
        <p:txBody>
          <a:bodyPr/>
          <a:lstStyle/>
          <a:p>
            <a:r>
              <a:rPr lang="en-GB" b="1" u="sng" dirty="0"/>
              <a:t>EXAMPLE 2:</a:t>
            </a:r>
            <a:r>
              <a:rPr lang="en-GB" b="1" dirty="0"/>
              <a:t> </a:t>
            </a:r>
            <a:r>
              <a:rPr lang="en-GB" dirty="0"/>
              <a:t>Some sentences that are not propositions.</a:t>
            </a:r>
          </a:p>
        </p:txBody>
      </p:sp>
      <p:graphicFrame>
        <p:nvGraphicFramePr>
          <p:cNvPr id="4" name="Table 4">
            <a:extLst>
              <a:ext uri="{FF2B5EF4-FFF2-40B4-BE49-F238E27FC236}">
                <a16:creationId xmlns:a16="http://schemas.microsoft.com/office/drawing/2014/main" id="{C51A9CAD-7292-42BB-B3A2-BF785F42CC6F}"/>
              </a:ext>
            </a:extLst>
          </p:cNvPr>
          <p:cNvGraphicFramePr>
            <a:graphicFrameLocks noGrp="1"/>
          </p:cNvGraphicFramePr>
          <p:nvPr>
            <p:extLst>
              <p:ext uri="{D42A27DB-BD31-4B8C-83A1-F6EECF244321}">
                <p14:modId xmlns:p14="http://schemas.microsoft.com/office/powerpoint/2010/main" val="3593933406"/>
              </p:ext>
            </p:extLst>
          </p:nvPr>
        </p:nvGraphicFramePr>
        <p:xfrm>
          <a:off x="1109220" y="2989957"/>
          <a:ext cx="9973558" cy="2978870"/>
        </p:xfrm>
        <a:graphic>
          <a:graphicData uri="http://schemas.openxmlformats.org/drawingml/2006/table">
            <a:tbl>
              <a:tblPr firstRow="1" bandRow="1">
                <a:tableStyleId>{073A0DAA-6AF3-43AB-8588-CEC1D06C72B9}</a:tableStyleId>
              </a:tblPr>
              <a:tblGrid>
                <a:gridCol w="6337955">
                  <a:extLst>
                    <a:ext uri="{9D8B030D-6E8A-4147-A177-3AD203B41FA5}">
                      <a16:colId xmlns:a16="http://schemas.microsoft.com/office/drawing/2014/main" val="710262681"/>
                    </a:ext>
                  </a:extLst>
                </a:gridCol>
                <a:gridCol w="3635603">
                  <a:extLst>
                    <a:ext uri="{9D8B030D-6E8A-4147-A177-3AD203B41FA5}">
                      <a16:colId xmlns:a16="http://schemas.microsoft.com/office/drawing/2014/main" val="446871120"/>
                    </a:ext>
                  </a:extLst>
                </a:gridCol>
              </a:tblGrid>
              <a:tr h="595774">
                <a:tc>
                  <a:txBody>
                    <a:bodyPr/>
                    <a:lstStyle/>
                    <a:p>
                      <a:pPr algn="ctr"/>
                      <a:r>
                        <a:rPr lang="en-US" sz="2400" dirty="0"/>
                        <a:t>Proposition</a:t>
                      </a:r>
                    </a:p>
                  </a:txBody>
                  <a:tcPr/>
                </a:tc>
                <a:tc>
                  <a:txBody>
                    <a:bodyPr/>
                    <a:lstStyle/>
                    <a:p>
                      <a:pPr algn="ctr"/>
                      <a:endParaRPr lang="en-US" sz="2400" dirty="0"/>
                    </a:p>
                  </a:txBody>
                  <a:tcPr/>
                </a:tc>
                <a:extLst>
                  <a:ext uri="{0D108BD9-81ED-4DB2-BD59-A6C34878D82A}">
                    <a16:rowId xmlns:a16="http://schemas.microsoft.com/office/drawing/2014/main" val="4107474090"/>
                  </a:ext>
                </a:extLst>
              </a:tr>
              <a:tr h="595774">
                <a:tc>
                  <a:txBody>
                    <a:bodyPr/>
                    <a:lstStyle/>
                    <a:p>
                      <a:r>
                        <a:rPr lang="en-GB" sz="2400" dirty="0"/>
                        <a:t>What time is it?</a:t>
                      </a:r>
                      <a:endParaRPr lang="en-US" sz="2400" dirty="0"/>
                    </a:p>
                  </a:txBody>
                  <a:tcPr/>
                </a:tc>
                <a:tc>
                  <a:txBody>
                    <a:bodyPr/>
                    <a:lstStyle/>
                    <a:p>
                      <a:pPr algn="ctr"/>
                      <a:r>
                        <a:rPr lang="en-US" sz="2400" dirty="0"/>
                        <a:t>not declarative sentence</a:t>
                      </a:r>
                    </a:p>
                  </a:txBody>
                  <a:tcPr/>
                </a:tc>
                <a:extLst>
                  <a:ext uri="{0D108BD9-81ED-4DB2-BD59-A6C34878D82A}">
                    <a16:rowId xmlns:a16="http://schemas.microsoft.com/office/drawing/2014/main" val="3363458777"/>
                  </a:ext>
                </a:extLst>
              </a:tr>
              <a:tr h="595774">
                <a:tc>
                  <a:txBody>
                    <a:bodyPr/>
                    <a:lstStyle/>
                    <a:p>
                      <a:r>
                        <a:rPr lang="en-GB" sz="2400" dirty="0"/>
                        <a:t>Read this carefully.</a:t>
                      </a:r>
                      <a:endParaRPr lang="en-US" sz="2400" dirty="0"/>
                    </a:p>
                  </a:txBody>
                  <a:tcPr/>
                </a:tc>
                <a:tc>
                  <a:txBody>
                    <a:bodyPr/>
                    <a:lstStyle/>
                    <a:p>
                      <a:pPr algn="ctr"/>
                      <a:r>
                        <a:rPr lang="en-US" sz="2400" dirty="0"/>
                        <a:t>not declarative sentence</a:t>
                      </a:r>
                    </a:p>
                  </a:txBody>
                  <a:tcPr/>
                </a:tc>
                <a:extLst>
                  <a:ext uri="{0D108BD9-81ED-4DB2-BD59-A6C34878D82A}">
                    <a16:rowId xmlns:a16="http://schemas.microsoft.com/office/drawing/2014/main" val="2402757570"/>
                  </a:ext>
                </a:extLst>
              </a:tr>
              <a:tr h="595774">
                <a:tc>
                  <a:txBody>
                    <a:bodyPr/>
                    <a:lstStyle/>
                    <a:p>
                      <a:r>
                        <a:rPr lang="en-US" sz="2400" dirty="0"/>
                        <a:t>x + 1 = 2.</a:t>
                      </a:r>
                    </a:p>
                  </a:txBody>
                  <a:tcPr/>
                </a:tc>
                <a:tc>
                  <a:txBody>
                    <a:bodyPr/>
                    <a:lstStyle/>
                    <a:p>
                      <a:pPr algn="ctr"/>
                      <a:r>
                        <a:rPr lang="en-US" sz="2400" dirty="0"/>
                        <a:t>neither true nor false</a:t>
                      </a:r>
                    </a:p>
                  </a:txBody>
                  <a:tcPr/>
                </a:tc>
                <a:extLst>
                  <a:ext uri="{0D108BD9-81ED-4DB2-BD59-A6C34878D82A}">
                    <a16:rowId xmlns:a16="http://schemas.microsoft.com/office/drawing/2014/main" val="3319665495"/>
                  </a:ext>
                </a:extLst>
              </a:tr>
              <a:tr h="595774">
                <a:tc>
                  <a:txBody>
                    <a:bodyPr/>
                    <a:lstStyle/>
                    <a:p>
                      <a:r>
                        <a:rPr lang="en-GB" sz="2400" dirty="0"/>
                        <a:t>x + y = z.</a:t>
                      </a:r>
                      <a:endParaRPr lang="en-US" sz="2400" dirty="0"/>
                    </a:p>
                  </a:txBody>
                  <a:tcPr/>
                </a:tc>
                <a:tc>
                  <a:txBody>
                    <a:bodyPr/>
                    <a:lstStyle/>
                    <a:p>
                      <a:pPr algn="ctr"/>
                      <a:r>
                        <a:rPr lang="en-US" sz="2400" dirty="0"/>
                        <a:t>neither true nor false</a:t>
                      </a:r>
                    </a:p>
                  </a:txBody>
                  <a:tcPr/>
                </a:tc>
                <a:extLst>
                  <a:ext uri="{0D108BD9-81ED-4DB2-BD59-A6C34878D82A}">
                    <a16:rowId xmlns:a16="http://schemas.microsoft.com/office/drawing/2014/main" val="2794196751"/>
                  </a:ext>
                </a:extLst>
              </a:tr>
            </a:tbl>
          </a:graphicData>
        </a:graphic>
      </p:graphicFrame>
    </p:spTree>
    <p:extLst>
      <p:ext uri="{BB962C8B-B14F-4D97-AF65-F5344CB8AC3E}">
        <p14:creationId xmlns:p14="http://schemas.microsoft.com/office/powerpoint/2010/main" val="21706362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Applications of Propositional Logic</a:t>
            </a:r>
          </a:p>
        </p:txBody>
      </p:sp>
      <p:graphicFrame>
        <p:nvGraphicFramePr>
          <p:cNvPr id="5" name="Content Placeholder 4">
            <a:extLst>
              <a:ext uri="{FF2B5EF4-FFF2-40B4-BE49-F238E27FC236}">
                <a16:creationId xmlns:a16="http://schemas.microsoft.com/office/drawing/2014/main" id="{DD0EC0FC-381B-4001-9A6C-EFC2495D7828}"/>
              </a:ext>
            </a:extLst>
          </p:cNvPr>
          <p:cNvGraphicFramePr>
            <a:graphicFrameLocks noGrp="1"/>
          </p:cNvGraphicFramePr>
          <p:nvPr>
            <p:ph idx="1"/>
            <p:extLst>
              <p:ext uri="{D42A27DB-BD31-4B8C-83A1-F6EECF244321}">
                <p14:modId xmlns:p14="http://schemas.microsoft.com/office/powerpoint/2010/main" val="587772908"/>
              </p:ext>
            </p:extLst>
          </p:nvPr>
        </p:nvGraphicFramePr>
        <p:xfrm>
          <a:off x="346077" y="1844674"/>
          <a:ext cx="2276856" cy="4105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EF38468A-8128-4083-9772-879F71C7E4AE}"/>
              </a:ext>
            </a:extLst>
          </p:cNvPr>
          <p:cNvSpPr txBox="1">
            <a:spLocks/>
          </p:cNvSpPr>
          <p:nvPr/>
        </p:nvSpPr>
        <p:spPr>
          <a:xfrm>
            <a:off x="3026004" y="1844675"/>
            <a:ext cx="882016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u="sng" dirty="0"/>
              <a:t>EXAMPLE 7:</a:t>
            </a:r>
          </a:p>
          <a:p>
            <a:pPr marL="0" indent="0">
              <a:buNone/>
            </a:pPr>
            <a:r>
              <a:rPr lang="en-GB" sz="2400" dirty="0"/>
              <a:t>An island that has two kinds of inhabitants, knights, who always tell the truth, and their opposites, knaves, who always lie. You encounter two people A and B. What are A and B if A says </a:t>
            </a:r>
            <a:r>
              <a:rPr lang="en-GB" sz="2400" i="1" dirty="0"/>
              <a:t>“B is a knight”</a:t>
            </a:r>
            <a:r>
              <a:rPr lang="en-GB" sz="2400" dirty="0"/>
              <a:t> and B says </a:t>
            </a:r>
            <a:r>
              <a:rPr lang="en-GB" sz="2400" i="1" dirty="0"/>
              <a:t>“The two of us are opposite types?”</a:t>
            </a:r>
            <a:endParaRPr lang="ar-EG" sz="2400" i="1" dirty="0"/>
          </a:p>
          <a:p>
            <a:pPr marL="0" indent="0">
              <a:buNone/>
            </a:pPr>
            <a:endParaRPr lang="ar-EG" sz="2400" i="1" dirty="0"/>
          </a:p>
          <a:p>
            <a:pPr marL="0" indent="0">
              <a:buNone/>
            </a:pPr>
            <a:r>
              <a:rPr lang="en-US" sz="2400" b="1" u="sng" dirty="0"/>
              <a:t>Solution:</a:t>
            </a:r>
            <a:r>
              <a:rPr lang="en-US" sz="2400" dirty="0"/>
              <a:t> …TASK </a:t>
            </a:r>
          </a:p>
          <a:p>
            <a:pPr marL="0" indent="0">
              <a:buNone/>
            </a:pPr>
            <a:endParaRPr lang="ar-EG" sz="2400" dirty="0"/>
          </a:p>
          <a:p>
            <a:pPr marL="0" indent="0">
              <a:buNone/>
            </a:pPr>
            <a:r>
              <a:rPr lang="en-US" sz="2400" b="1" u="sng" dirty="0"/>
              <a:t>Example 8:</a:t>
            </a:r>
            <a:r>
              <a:rPr lang="en-US" sz="2400" dirty="0"/>
              <a:t> TASK … read and comprehend </a:t>
            </a:r>
            <a:endParaRPr lang="en-GB" sz="2400" b="1" u="sng" dirty="0"/>
          </a:p>
        </p:txBody>
      </p:sp>
    </p:spTree>
    <p:extLst>
      <p:ext uri="{BB962C8B-B14F-4D97-AF65-F5344CB8AC3E}">
        <p14:creationId xmlns:p14="http://schemas.microsoft.com/office/powerpoint/2010/main" val="124261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Applications of Propositional Logic</a:t>
            </a:r>
          </a:p>
        </p:txBody>
      </p:sp>
      <p:graphicFrame>
        <p:nvGraphicFramePr>
          <p:cNvPr id="5" name="Content Placeholder 4">
            <a:extLst>
              <a:ext uri="{FF2B5EF4-FFF2-40B4-BE49-F238E27FC236}">
                <a16:creationId xmlns:a16="http://schemas.microsoft.com/office/drawing/2014/main" id="{DD0EC0FC-381B-4001-9A6C-EFC2495D7828}"/>
              </a:ext>
            </a:extLst>
          </p:cNvPr>
          <p:cNvGraphicFramePr>
            <a:graphicFrameLocks noGrp="1"/>
          </p:cNvGraphicFramePr>
          <p:nvPr>
            <p:ph idx="1"/>
            <p:extLst>
              <p:ext uri="{D42A27DB-BD31-4B8C-83A1-F6EECF244321}">
                <p14:modId xmlns:p14="http://schemas.microsoft.com/office/powerpoint/2010/main" val="478963833"/>
              </p:ext>
            </p:extLst>
          </p:nvPr>
        </p:nvGraphicFramePr>
        <p:xfrm>
          <a:off x="346077" y="1844674"/>
          <a:ext cx="2276856" cy="4105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1DD86B81-431B-46EF-97F2-45E914CE6D59}"/>
              </a:ext>
            </a:extLst>
          </p:cNvPr>
          <p:cNvSpPr txBox="1">
            <a:spLocks/>
          </p:cNvSpPr>
          <p:nvPr/>
        </p:nvSpPr>
        <p:spPr>
          <a:xfrm>
            <a:off x="3026004" y="1844675"/>
            <a:ext cx="882016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u="sng" dirty="0"/>
              <a:t>EXAMPLE 9:</a:t>
            </a:r>
          </a:p>
          <a:p>
            <a:pPr marL="0" indent="0">
              <a:buNone/>
            </a:pPr>
            <a:r>
              <a:rPr lang="en-GB" sz="2400" dirty="0"/>
              <a:t>Determine the output for the combinatorial circuit in Figure 2.</a:t>
            </a:r>
            <a:endParaRPr lang="en-GB" sz="2400" b="1" u="sng" dirty="0"/>
          </a:p>
        </p:txBody>
      </p:sp>
      <p:pic>
        <p:nvPicPr>
          <p:cNvPr id="8" name="Picture 7">
            <a:extLst>
              <a:ext uri="{FF2B5EF4-FFF2-40B4-BE49-F238E27FC236}">
                <a16:creationId xmlns:a16="http://schemas.microsoft.com/office/drawing/2014/main" id="{342AB808-8DF0-414A-B52B-748176AE39A0}"/>
              </a:ext>
            </a:extLst>
          </p:cNvPr>
          <p:cNvPicPr>
            <a:picLocks noChangeAspect="1"/>
          </p:cNvPicPr>
          <p:nvPr/>
        </p:nvPicPr>
        <p:blipFill>
          <a:blip r:embed="rId7"/>
          <a:stretch>
            <a:fillRect/>
          </a:stretch>
        </p:blipFill>
        <p:spPr>
          <a:xfrm>
            <a:off x="3560434" y="2831086"/>
            <a:ext cx="6912745" cy="3750104"/>
          </a:xfrm>
          <a:prstGeom prst="rect">
            <a:avLst/>
          </a:prstGeom>
        </p:spPr>
      </p:pic>
    </p:spTree>
    <p:extLst>
      <p:ext uri="{BB962C8B-B14F-4D97-AF65-F5344CB8AC3E}">
        <p14:creationId xmlns:p14="http://schemas.microsoft.com/office/powerpoint/2010/main" val="3363990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1. You cannot edit a protected Wikipedia entry unless you are an administrator. Express your answer in terms of </a:t>
                </a:r>
                <a14:m>
                  <m:oMath xmlns:m="http://schemas.openxmlformats.org/officeDocument/2006/math">
                    <m:r>
                      <a:rPr lang="en-GB" i="1" dirty="0" smtClean="0">
                        <a:latin typeface="Cambria Math" panose="02040503050406030204" pitchFamily="18" charset="0"/>
                      </a:rPr>
                      <m:t>𝑒</m:t>
                    </m:r>
                    <m:r>
                      <a:rPr lang="en-GB" i="1" dirty="0" smtClean="0">
                        <a:latin typeface="Cambria Math" panose="02040503050406030204" pitchFamily="18" charset="0"/>
                      </a:rPr>
                      <m:t>: “</m:t>
                    </m:r>
                    <m:r>
                      <a:rPr lang="en-GB" i="1" dirty="0" smtClean="0">
                        <a:latin typeface="Cambria Math" panose="02040503050406030204" pitchFamily="18" charset="0"/>
                      </a:rPr>
                      <m:t>𝑌𝑜𝑢</m:t>
                    </m:r>
                    <m:r>
                      <a:rPr lang="en-GB" i="1" dirty="0" smtClean="0">
                        <a:latin typeface="Cambria Math" panose="02040503050406030204" pitchFamily="18" charset="0"/>
                      </a:rPr>
                      <m:t> </m:t>
                    </m:r>
                    <m:r>
                      <a:rPr lang="en-GB" i="1" dirty="0" smtClean="0">
                        <a:latin typeface="Cambria Math" panose="02040503050406030204" pitchFamily="18" charset="0"/>
                      </a:rPr>
                      <m:t>𝑐𝑎𝑛</m:t>
                    </m:r>
                    <m:r>
                      <a:rPr lang="en-GB" i="1" dirty="0" smtClean="0">
                        <a:latin typeface="Cambria Math" panose="02040503050406030204" pitchFamily="18" charset="0"/>
                      </a:rPr>
                      <m:t> </m:t>
                    </m:r>
                    <m:r>
                      <a:rPr lang="en-GB" i="1" dirty="0" smtClean="0">
                        <a:latin typeface="Cambria Math" panose="02040503050406030204" pitchFamily="18" charset="0"/>
                      </a:rPr>
                      <m:t>𝑒𝑑𝑖𝑡</m:t>
                    </m:r>
                    <m:r>
                      <a:rPr lang="en-GB" i="1" dirty="0" smtClean="0">
                        <a:latin typeface="Cambria Math" panose="02040503050406030204" pitchFamily="18" charset="0"/>
                      </a:rPr>
                      <m:t> </m:t>
                    </m:r>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𝑝𝑟𝑜𝑡𝑒𝑐𝑡𝑒𝑑</m:t>
                    </m:r>
                    <m:r>
                      <a:rPr lang="en-GB" i="1" dirty="0" smtClean="0">
                        <a:latin typeface="Cambria Math" panose="02040503050406030204" pitchFamily="18" charset="0"/>
                      </a:rPr>
                      <m:t> </m:t>
                    </m:r>
                    <m:r>
                      <a:rPr lang="en-GB" i="1" dirty="0" smtClean="0">
                        <a:latin typeface="Cambria Math" panose="02040503050406030204" pitchFamily="18" charset="0"/>
                      </a:rPr>
                      <m:t>𝑊𝑖𝑘𝑖𝑝𝑒𝑑𝑖𝑎</m:t>
                    </m:r>
                    <m:r>
                      <a:rPr lang="en-GB" i="1" dirty="0" smtClean="0">
                        <a:latin typeface="Cambria Math" panose="02040503050406030204" pitchFamily="18" charset="0"/>
                      </a:rPr>
                      <m:t> </m:t>
                    </m:r>
                    <m:r>
                      <a:rPr lang="en-GB" i="1" dirty="0" smtClean="0">
                        <a:latin typeface="Cambria Math" panose="02040503050406030204" pitchFamily="18" charset="0"/>
                      </a:rPr>
                      <m:t>𝑒𝑛𝑡𝑟𝑦</m:t>
                    </m:r>
                    <m:r>
                      <a:rPr lang="en-GB" i="1" dirty="0" smtClean="0">
                        <a:latin typeface="Cambria Math" panose="02040503050406030204" pitchFamily="18" charset="0"/>
                      </a:rPr>
                      <m:t>”</m:t>
                    </m:r>
                  </m:oMath>
                </a14:m>
                <a:r>
                  <a:rPr lang="en-GB" dirty="0"/>
                  <a:t>   and </a:t>
                </a:r>
                <a14:m>
                  <m:oMath xmlns:m="http://schemas.openxmlformats.org/officeDocument/2006/math">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𝑌𝑜𝑢</m:t>
                    </m:r>
                    <m:r>
                      <a:rPr lang="en-GB" i="1" dirty="0" smtClean="0">
                        <a:latin typeface="Cambria Math" panose="02040503050406030204" pitchFamily="18" charset="0"/>
                      </a:rPr>
                      <m:t> </m:t>
                    </m:r>
                    <m:r>
                      <a:rPr lang="en-GB" i="1" dirty="0" smtClean="0">
                        <a:latin typeface="Cambria Math" panose="02040503050406030204" pitchFamily="18" charset="0"/>
                      </a:rPr>
                      <m:t>𝑎𝑟𝑒</m:t>
                    </m:r>
                    <m:r>
                      <a:rPr lang="en-GB" i="1" dirty="0" smtClean="0">
                        <a:latin typeface="Cambria Math" panose="02040503050406030204" pitchFamily="18" charset="0"/>
                      </a:rPr>
                      <m:t> </m:t>
                    </m:r>
                    <m:r>
                      <a:rPr lang="en-GB" i="1" dirty="0" smtClean="0">
                        <a:latin typeface="Cambria Math" panose="02040503050406030204" pitchFamily="18" charset="0"/>
                      </a:rPr>
                      <m:t>𝑎𝑛</m:t>
                    </m:r>
                    <m:r>
                      <a:rPr lang="en-GB" i="1" dirty="0" smtClean="0">
                        <a:latin typeface="Cambria Math" panose="02040503050406030204" pitchFamily="18" charset="0"/>
                      </a:rPr>
                      <m:t> </m:t>
                    </m:r>
                    <m:r>
                      <a:rPr lang="en-GB" i="1" dirty="0" smtClean="0">
                        <a:latin typeface="Cambria Math" panose="02040503050406030204" pitchFamily="18" charset="0"/>
                      </a:rPr>
                      <m:t>𝑎𝑑𝑚𝑖𝑛𝑖𝑠𝑡𝑟𝑎𝑡𝑜𝑟</m:t>
                    </m:r>
                    <m:r>
                      <a:rPr lang="en-GB" i="1" dirty="0" smtClean="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spTree>
    <p:extLst>
      <p:ext uri="{BB962C8B-B14F-4D97-AF65-F5344CB8AC3E}">
        <p14:creationId xmlns:p14="http://schemas.microsoft.com/office/powerpoint/2010/main" val="942588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514350" indent="-514350">
                  <a:buAutoNum type="arabicPeriod"/>
                </a:pPr>
                <a:r>
                  <a:rPr lang="en-GB" dirty="0"/>
                  <a:t>You cannot edit a protected Wikipedia entry unless you are an administrator. Express your answer in terms of </a:t>
                </a:r>
                <a14:m>
                  <m:oMath xmlns:m="http://schemas.openxmlformats.org/officeDocument/2006/math">
                    <m:r>
                      <a:rPr lang="en-GB" i="1" dirty="0" smtClean="0">
                        <a:latin typeface="Cambria Math" panose="02040503050406030204" pitchFamily="18" charset="0"/>
                      </a:rPr>
                      <m:t>𝑒</m:t>
                    </m:r>
                    <m:r>
                      <a:rPr lang="en-GB" i="1" dirty="0" smtClean="0">
                        <a:latin typeface="Cambria Math" panose="02040503050406030204" pitchFamily="18" charset="0"/>
                      </a:rPr>
                      <m:t>: “</m:t>
                    </m:r>
                    <m:r>
                      <a:rPr lang="en-GB" i="1" dirty="0" smtClean="0">
                        <a:latin typeface="Cambria Math" panose="02040503050406030204" pitchFamily="18" charset="0"/>
                      </a:rPr>
                      <m:t>𝑌𝑜𝑢</m:t>
                    </m:r>
                    <m:r>
                      <a:rPr lang="en-GB" i="1" dirty="0" smtClean="0">
                        <a:latin typeface="Cambria Math" panose="02040503050406030204" pitchFamily="18" charset="0"/>
                      </a:rPr>
                      <m:t> </m:t>
                    </m:r>
                    <m:r>
                      <a:rPr lang="en-GB" i="1" dirty="0" smtClean="0">
                        <a:latin typeface="Cambria Math" panose="02040503050406030204" pitchFamily="18" charset="0"/>
                      </a:rPr>
                      <m:t>𝑐𝑎𝑛</m:t>
                    </m:r>
                    <m:r>
                      <a:rPr lang="en-GB" i="1" dirty="0" smtClean="0">
                        <a:latin typeface="Cambria Math" panose="02040503050406030204" pitchFamily="18" charset="0"/>
                      </a:rPr>
                      <m:t> </m:t>
                    </m:r>
                    <m:r>
                      <a:rPr lang="en-GB" i="1" dirty="0" smtClean="0">
                        <a:latin typeface="Cambria Math" panose="02040503050406030204" pitchFamily="18" charset="0"/>
                      </a:rPr>
                      <m:t>𝑒𝑑𝑖𝑡</m:t>
                    </m:r>
                    <m:r>
                      <a:rPr lang="en-GB" i="1" dirty="0" smtClean="0">
                        <a:latin typeface="Cambria Math" panose="02040503050406030204" pitchFamily="18" charset="0"/>
                      </a:rPr>
                      <m:t> </m:t>
                    </m:r>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𝑝𝑟𝑜𝑡𝑒𝑐𝑡𝑒𝑑</m:t>
                    </m:r>
                    <m:r>
                      <a:rPr lang="en-GB" i="1" dirty="0" smtClean="0">
                        <a:latin typeface="Cambria Math" panose="02040503050406030204" pitchFamily="18" charset="0"/>
                      </a:rPr>
                      <m:t> </m:t>
                    </m:r>
                    <m:r>
                      <a:rPr lang="en-GB" i="1" dirty="0" smtClean="0">
                        <a:latin typeface="Cambria Math" panose="02040503050406030204" pitchFamily="18" charset="0"/>
                      </a:rPr>
                      <m:t>𝑊𝑖𝑘𝑖𝑝𝑒𝑑𝑖𝑎</m:t>
                    </m:r>
                    <m:r>
                      <a:rPr lang="en-GB" i="1" dirty="0" smtClean="0">
                        <a:latin typeface="Cambria Math" panose="02040503050406030204" pitchFamily="18" charset="0"/>
                      </a:rPr>
                      <m:t> </m:t>
                    </m:r>
                    <m:r>
                      <a:rPr lang="en-GB" i="1" dirty="0" smtClean="0">
                        <a:latin typeface="Cambria Math" panose="02040503050406030204" pitchFamily="18" charset="0"/>
                      </a:rPr>
                      <m:t>𝑒𝑛𝑡𝑟𝑦</m:t>
                    </m:r>
                    <m:r>
                      <a:rPr lang="en-GB" i="1" dirty="0" smtClean="0">
                        <a:latin typeface="Cambria Math" panose="02040503050406030204" pitchFamily="18" charset="0"/>
                      </a:rPr>
                      <m:t>”</m:t>
                    </m:r>
                  </m:oMath>
                </a14:m>
                <a:r>
                  <a:rPr lang="en-GB" dirty="0"/>
                  <a:t>   and </a:t>
                </a:r>
                <a14:m>
                  <m:oMath xmlns:m="http://schemas.openxmlformats.org/officeDocument/2006/math">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𝑌𝑜𝑢</m:t>
                    </m:r>
                    <m:r>
                      <a:rPr lang="en-GB" i="1" dirty="0" smtClean="0">
                        <a:latin typeface="Cambria Math" panose="02040503050406030204" pitchFamily="18" charset="0"/>
                      </a:rPr>
                      <m:t> </m:t>
                    </m:r>
                    <m:r>
                      <a:rPr lang="en-GB" i="1" dirty="0" smtClean="0">
                        <a:latin typeface="Cambria Math" panose="02040503050406030204" pitchFamily="18" charset="0"/>
                      </a:rPr>
                      <m:t>𝑎𝑟𝑒</m:t>
                    </m:r>
                    <m:r>
                      <a:rPr lang="en-GB" i="1" dirty="0" smtClean="0">
                        <a:latin typeface="Cambria Math" panose="02040503050406030204" pitchFamily="18" charset="0"/>
                      </a:rPr>
                      <m:t> </m:t>
                    </m:r>
                    <m:r>
                      <a:rPr lang="en-GB" i="1" dirty="0" smtClean="0">
                        <a:latin typeface="Cambria Math" panose="02040503050406030204" pitchFamily="18" charset="0"/>
                      </a:rPr>
                      <m:t>𝑎𝑛</m:t>
                    </m:r>
                    <m:r>
                      <a:rPr lang="en-GB" i="1" dirty="0" smtClean="0">
                        <a:latin typeface="Cambria Math" panose="02040503050406030204" pitchFamily="18" charset="0"/>
                      </a:rPr>
                      <m:t> </m:t>
                    </m:r>
                    <m:r>
                      <a:rPr lang="en-GB" i="1" dirty="0" smtClean="0">
                        <a:latin typeface="Cambria Math" panose="02040503050406030204" pitchFamily="18" charset="0"/>
                      </a:rPr>
                      <m:t>𝑎𝑑𝑚𝑖𝑛𝑖𝑠𝑡𝑟𝑎𝑡𝑜𝑟</m:t>
                    </m:r>
                    <m:r>
                      <a:rPr lang="en-GB" i="1" dirty="0" smtClean="0">
                        <a:latin typeface="Cambria Math" panose="02040503050406030204" pitchFamily="18" charset="0"/>
                      </a:rPr>
                      <m:t>.”</m:t>
                    </m:r>
                  </m:oMath>
                </a14:m>
                <a:endParaRPr lang="en-GB" dirty="0"/>
              </a:p>
              <a:p>
                <a:pPr marL="0" indent="0">
                  <a:buNone/>
                </a:pPr>
                <a:endParaRPr lang="en-GB" dirty="0"/>
              </a:p>
              <a:p>
                <a:pPr marL="0" indent="0">
                  <a:buNone/>
                </a:pPr>
                <a14:m>
                  <m:oMath xmlns:m="http://schemas.openxmlformats.org/officeDocument/2006/math">
                    <m:r>
                      <m:rPr>
                        <m:nor/>
                      </m:rPr>
                      <a:rPr lang="en-US" i="1"/>
                      <m:t>e</m:t>
                    </m:r>
                    <m:r>
                      <m:rPr>
                        <m:nor/>
                      </m:rPr>
                      <a:rPr lang="en-US" i="1"/>
                      <m:t> </m:t>
                    </m:r>
                    <m:r>
                      <a:rPr lang="en-US" b="0" i="1" smtClean="0">
                        <a:latin typeface="Cambria Math" panose="02040503050406030204" pitchFamily="18" charset="0"/>
                      </a:rPr>
                      <m:t>→</m:t>
                    </m:r>
                    <m:r>
                      <m:rPr>
                        <m:nor/>
                      </m:rPr>
                      <a:rPr lang="en-US"/>
                      <m:t> </m:t>
                    </m:r>
                    <m:r>
                      <m:rPr>
                        <m:nor/>
                      </m:rPr>
                      <a:rPr lang="en-US"/>
                      <m:t>a</m:t>
                    </m:r>
                  </m:oMath>
                </a14:m>
                <a:r>
                  <a:rPr lang="en-GB" dirty="0"/>
                  <a:t>  (you can edit a protected Wikipedia entry if you are an admin)</a:t>
                </a:r>
              </a:p>
              <a:p>
                <a:pPr marL="0" indent="0">
                  <a:buNone/>
                </a:pPr>
                <a:r>
                  <a:rPr lang="en-GB" dirty="0"/>
                  <a:t>or </a:t>
                </a:r>
              </a:p>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𝑒</m:t>
                    </m:r>
                  </m:oMath>
                </a14:m>
                <a:r>
                  <a:rPr lang="en-GB" dirty="0"/>
                  <a:t> (if you are not an admin, you cannot edit a Wikipedia entry)</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52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B2CCAD9-5C41-420D-9399-081DD5CE0409}"/>
              </a:ext>
            </a:extLst>
          </p:cNvPr>
          <p:cNvSpPr/>
          <p:nvPr/>
        </p:nvSpPr>
        <p:spPr>
          <a:xfrm>
            <a:off x="345830" y="3968685"/>
            <a:ext cx="10523275" cy="1668544"/>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6630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3. You can graduate only if you have completed the requirements of your major and you do not owe money to the university and you do not have an overdue library book. Express your answer in terms of </a:t>
                </a:r>
                <a14:m>
                  <m:oMath xmlns:m="http://schemas.openxmlformats.org/officeDocument/2006/math">
                    <m:r>
                      <a:rPr lang="en-GB" i="1" dirty="0" smtClean="0">
                        <a:latin typeface="Cambria Math" panose="02040503050406030204" pitchFamily="18" charset="0"/>
                      </a:rPr>
                      <m:t>𝑔</m:t>
                    </m:r>
                    <m:r>
                      <a:rPr lang="en-GB" i="1" dirty="0" smtClean="0">
                        <a:latin typeface="Cambria Math" panose="02040503050406030204" pitchFamily="18" charset="0"/>
                      </a:rPr>
                      <m:t>: “</m:t>
                    </m:r>
                    <m:r>
                      <a:rPr lang="en-GB" i="1" dirty="0" smtClean="0">
                        <a:latin typeface="Cambria Math" panose="02040503050406030204" pitchFamily="18" charset="0"/>
                      </a:rPr>
                      <m:t>𝑌𝑜𝑢</m:t>
                    </m:r>
                    <m:r>
                      <a:rPr lang="en-GB" i="1" dirty="0" smtClean="0">
                        <a:latin typeface="Cambria Math" panose="02040503050406030204" pitchFamily="18" charset="0"/>
                      </a:rPr>
                      <m:t> </m:t>
                    </m:r>
                    <m:r>
                      <a:rPr lang="en-GB" i="1" dirty="0" smtClean="0">
                        <a:latin typeface="Cambria Math" panose="02040503050406030204" pitchFamily="18" charset="0"/>
                      </a:rPr>
                      <m:t>𝑐𝑎𝑛</m:t>
                    </m:r>
                    <m:r>
                      <a:rPr lang="en-GB" i="1" dirty="0" smtClean="0">
                        <a:latin typeface="Cambria Math" panose="02040503050406030204" pitchFamily="18" charset="0"/>
                      </a:rPr>
                      <m:t> </m:t>
                    </m:r>
                    <m:r>
                      <a:rPr lang="en-GB" i="1" dirty="0" smtClean="0">
                        <a:latin typeface="Cambria Math" panose="02040503050406030204" pitchFamily="18" charset="0"/>
                      </a:rPr>
                      <m:t>𝑔𝑟𝑎𝑑𝑢𝑎𝑡𝑒</m:t>
                    </m:r>
                    <m:r>
                      <a:rPr lang="en-GB" i="1" dirty="0" smtClean="0">
                        <a:latin typeface="Cambria Math" panose="02040503050406030204" pitchFamily="18" charset="0"/>
                      </a:rPr>
                      <m:t>,”</m:t>
                    </m:r>
                  </m:oMath>
                </a14:m>
                <a:r>
                  <a:rPr lang="en-GB" dirty="0"/>
                  <a:t> </a:t>
                </a:r>
                <a:br>
                  <a:rPr lang="en-GB" dirty="0"/>
                </a:br>
                <a14:m>
                  <m:oMath xmlns:m="http://schemas.openxmlformats.org/officeDocument/2006/math">
                    <m:r>
                      <a:rPr lang="en-GB" i="1" dirty="0" smtClean="0">
                        <a:latin typeface="Cambria Math" panose="02040503050406030204" pitchFamily="18" charset="0"/>
                      </a:rPr>
                      <m:t>𝑚</m:t>
                    </m:r>
                    <m:r>
                      <a:rPr lang="en-GB" i="1" dirty="0">
                        <a:latin typeface="Cambria Math" panose="02040503050406030204" pitchFamily="18" charset="0"/>
                      </a:rPr>
                      <m:t>: “</m:t>
                    </m:r>
                    <m:r>
                      <a:rPr lang="en-GB" i="1" dirty="0">
                        <a:latin typeface="Cambria Math" panose="02040503050406030204" pitchFamily="18" charset="0"/>
                      </a:rPr>
                      <m:t>𝑌𝑜𝑢</m:t>
                    </m:r>
                    <m:r>
                      <a:rPr lang="en-GB" i="1" dirty="0">
                        <a:latin typeface="Cambria Math" panose="02040503050406030204" pitchFamily="18" charset="0"/>
                      </a:rPr>
                      <m:t> </m:t>
                    </m:r>
                    <m:r>
                      <a:rPr lang="en-GB" i="1" dirty="0">
                        <a:latin typeface="Cambria Math" panose="02040503050406030204" pitchFamily="18" charset="0"/>
                      </a:rPr>
                      <m:t>𝑜𝑤𝑒</m:t>
                    </m:r>
                    <m:r>
                      <a:rPr lang="en-GB" i="1" dirty="0">
                        <a:latin typeface="Cambria Math" panose="02040503050406030204" pitchFamily="18" charset="0"/>
                      </a:rPr>
                      <m:t> </m:t>
                    </m:r>
                    <m:r>
                      <a:rPr lang="en-GB" i="1" dirty="0">
                        <a:latin typeface="Cambria Math" panose="02040503050406030204" pitchFamily="18" charset="0"/>
                      </a:rPr>
                      <m:t>𝑚𝑜𝑛𝑒𝑦</m:t>
                    </m:r>
                    <m:r>
                      <a:rPr lang="en-GB" i="1" dirty="0">
                        <a:latin typeface="Cambria Math" panose="02040503050406030204" pitchFamily="18" charset="0"/>
                      </a:rPr>
                      <m:t> </m:t>
                    </m:r>
                    <m:r>
                      <a:rPr lang="en-GB" i="1" dirty="0">
                        <a:latin typeface="Cambria Math" panose="02040503050406030204" pitchFamily="18" charset="0"/>
                      </a:rPr>
                      <m:t>𝑡𝑜</m:t>
                    </m:r>
                    <m:r>
                      <a:rPr lang="en-GB" i="1" dirty="0">
                        <a:latin typeface="Cambria Math" panose="02040503050406030204" pitchFamily="18" charset="0"/>
                      </a:rPr>
                      <m:t> </m:t>
                    </m:r>
                    <m:r>
                      <a:rPr lang="en-GB" i="1" dirty="0">
                        <a:latin typeface="Cambria Math" panose="02040503050406030204" pitchFamily="18" charset="0"/>
                      </a:rPr>
                      <m:t>𝑡h𝑒</m:t>
                    </m:r>
                    <m:r>
                      <a:rPr lang="en-GB" i="1" dirty="0">
                        <a:latin typeface="Cambria Math" panose="02040503050406030204" pitchFamily="18" charset="0"/>
                      </a:rPr>
                      <m:t> </m:t>
                    </m:r>
                    <m:r>
                      <a:rPr lang="en-GB" i="1" dirty="0">
                        <a:latin typeface="Cambria Math" panose="02040503050406030204" pitchFamily="18" charset="0"/>
                      </a:rPr>
                      <m:t>𝑢𝑛𝑖𝑣𝑒𝑟𝑠𝑖𝑡𝑦</m:t>
                    </m:r>
                    <m:r>
                      <a:rPr lang="en-GB" i="1" dirty="0">
                        <a:latin typeface="Cambria Math" panose="02040503050406030204" pitchFamily="18" charset="0"/>
                      </a:rPr>
                      <m:t>,”</m:t>
                    </m:r>
                  </m:oMath>
                </a14:m>
                <a:r>
                  <a:rPr lang="en-GB" dirty="0"/>
                  <a:t> </a:t>
                </a: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 “</m:t>
                    </m:r>
                    <m:r>
                      <a:rPr lang="en-GB" i="1" dirty="0" smtClean="0">
                        <a:latin typeface="Cambria Math" panose="02040503050406030204" pitchFamily="18" charset="0"/>
                      </a:rPr>
                      <m:t>𝑌𝑜𝑢</m:t>
                    </m:r>
                    <m:r>
                      <a:rPr lang="en-GB" i="1" dirty="0" smtClean="0">
                        <a:latin typeface="Cambria Math" panose="02040503050406030204" pitchFamily="18" charset="0"/>
                      </a:rPr>
                      <m:t> </m:t>
                    </m:r>
                    <m:r>
                      <a:rPr lang="en-GB" i="1" dirty="0" smtClean="0">
                        <a:latin typeface="Cambria Math" panose="02040503050406030204" pitchFamily="18" charset="0"/>
                      </a:rPr>
                      <m:t>h𝑎𝑣𝑒</m:t>
                    </m:r>
                    <m:r>
                      <a:rPr lang="en-GB" i="1" dirty="0" smtClean="0">
                        <a:latin typeface="Cambria Math" panose="02040503050406030204" pitchFamily="18" charset="0"/>
                      </a:rPr>
                      <m:t> </m:t>
                    </m:r>
                    <m:r>
                      <a:rPr lang="en-GB" i="1" dirty="0" smtClean="0">
                        <a:latin typeface="Cambria Math" panose="02040503050406030204" pitchFamily="18" charset="0"/>
                      </a:rPr>
                      <m:t>𝑐𝑜𝑚𝑝𝑙𝑒𝑡𝑒𝑑</m:t>
                    </m:r>
                    <m:r>
                      <a:rPr lang="en-GB" i="1" dirty="0" smtClean="0">
                        <a:latin typeface="Cambria Math" panose="02040503050406030204" pitchFamily="18" charset="0"/>
                      </a:rPr>
                      <m:t> </m:t>
                    </m:r>
                    <m:r>
                      <a:rPr lang="en-GB" i="1" dirty="0" smtClean="0">
                        <a:latin typeface="Cambria Math" panose="02040503050406030204" pitchFamily="18" charset="0"/>
                      </a:rPr>
                      <m:t>𝑡h𝑒</m:t>
                    </m:r>
                    <m:r>
                      <a:rPr lang="en-GB" i="1" dirty="0" smtClean="0">
                        <a:latin typeface="Cambria Math" panose="02040503050406030204" pitchFamily="18" charset="0"/>
                      </a:rPr>
                      <m:t> </m:t>
                    </m:r>
                    <m:r>
                      <a:rPr lang="en-GB" i="1" dirty="0">
                        <a:latin typeface="Cambria Math" panose="02040503050406030204" pitchFamily="18" charset="0"/>
                      </a:rPr>
                      <m:t>𝑟𝑒𝑞𝑢𝑖𝑟𝑒𝑚𝑒𝑛𝑡𝑠</m:t>
                    </m:r>
                    <m:r>
                      <a:rPr lang="en-GB" i="1" dirty="0">
                        <a:latin typeface="Cambria Math" panose="02040503050406030204" pitchFamily="18" charset="0"/>
                      </a:rPr>
                      <m:t> </m:t>
                    </m:r>
                    <m:r>
                      <a:rPr lang="en-GB" i="1" dirty="0">
                        <a:latin typeface="Cambria Math" panose="02040503050406030204" pitchFamily="18" charset="0"/>
                      </a:rPr>
                      <m:t>𝑜𝑓</m:t>
                    </m:r>
                    <m:r>
                      <a:rPr lang="en-GB" i="1" dirty="0">
                        <a:latin typeface="Cambria Math" panose="02040503050406030204" pitchFamily="18" charset="0"/>
                      </a:rPr>
                      <m:t> </m:t>
                    </m:r>
                    <m:r>
                      <a:rPr lang="en-GB" i="1" dirty="0">
                        <a:latin typeface="Cambria Math" panose="02040503050406030204" pitchFamily="18" charset="0"/>
                      </a:rPr>
                      <m:t>𝑦𝑜𝑢𝑟</m:t>
                    </m:r>
                    <m:r>
                      <a:rPr lang="en-GB" i="1" dirty="0">
                        <a:latin typeface="Cambria Math" panose="02040503050406030204" pitchFamily="18" charset="0"/>
                      </a:rPr>
                      <m:t> </m:t>
                    </m:r>
                    <m:r>
                      <a:rPr lang="en-GB" i="1" dirty="0">
                        <a:latin typeface="Cambria Math" panose="02040503050406030204" pitchFamily="18" charset="0"/>
                      </a:rPr>
                      <m:t>𝑚𝑎𝑗𝑜𝑟</m:t>
                    </m:r>
                    <m:r>
                      <a:rPr lang="en-GB" i="1" dirty="0">
                        <a:latin typeface="Cambria Math" panose="02040503050406030204" pitchFamily="18" charset="0"/>
                      </a:rPr>
                      <m:t>,”</m:t>
                    </m:r>
                  </m:oMath>
                </a14:m>
                <a:r>
                  <a:rPr lang="en-GB" dirty="0"/>
                  <a:t>    and </a:t>
                </a:r>
                <a14:m>
                  <m:oMath xmlns:m="http://schemas.openxmlformats.org/officeDocument/2006/math">
                    <m:r>
                      <a:rPr lang="en-GB" i="1" dirty="0" smtClean="0">
                        <a:latin typeface="Cambria Math" panose="02040503050406030204" pitchFamily="18" charset="0"/>
                      </a:rPr>
                      <m:t>𝑏</m:t>
                    </m:r>
                    <m:r>
                      <a:rPr lang="en-GB" i="1" dirty="0" smtClean="0">
                        <a:latin typeface="Cambria Math" panose="02040503050406030204" pitchFamily="18" charset="0"/>
                      </a:rPr>
                      <m:t>: “</m:t>
                    </m:r>
                    <m:r>
                      <a:rPr lang="en-GB" i="1" dirty="0" smtClean="0">
                        <a:latin typeface="Cambria Math" panose="02040503050406030204" pitchFamily="18" charset="0"/>
                      </a:rPr>
                      <m:t>𝑌𝑜𝑢</m:t>
                    </m:r>
                    <m:r>
                      <a:rPr lang="en-GB" i="1" dirty="0" smtClean="0">
                        <a:latin typeface="Cambria Math" panose="02040503050406030204" pitchFamily="18" charset="0"/>
                      </a:rPr>
                      <m:t> </m:t>
                    </m:r>
                    <m:r>
                      <a:rPr lang="en-GB" i="1" dirty="0" smtClean="0">
                        <a:latin typeface="Cambria Math" panose="02040503050406030204" pitchFamily="18" charset="0"/>
                      </a:rPr>
                      <m:t>h𝑎𝑣𝑒</m:t>
                    </m:r>
                    <m:r>
                      <a:rPr lang="en-GB" i="1" dirty="0" smtClean="0">
                        <a:latin typeface="Cambria Math" panose="02040503050406030204" pitchFamily="18" charset="0"/>
                      </a:rPr>
                      <m:t> </m:t>
                    </m:r>
                    <m:r>
                      <a:rPr lang="en-GB" i="1" dirty="0" smtClean="0">
                        <a:latin typeface="Cambria Math" panose="02040503050406030204" pitchFamily="18" charset="0"/>
                      </a:rPr>
                      <m:t>𝑎𝑛</m:t>
                    </m:r>
                    <m:r>
                      <a:rPr lang="en-GB" i="1" dirty="0" smtClean="0">
                        <a:latin typeface="Cambria Math" panose="02040503050406030204" pitchFamily="18" charset="0"/>
                      </a:rPr>
                      <m:t> </m:t>
                    </m:r>
                    <m:r>
                      <a:rPr lang="en-GB" i="1" dirty="0">
                        <a:latin typeface="Cambria Math" panose="02040503050406030204" pitchFamily="18" charset="0"/>
                      </a:rPr>
                      <m:t>𝑜𝑣𝑒𝑟𝑑𝑢𝑒</m:t>
                    </m:r>
                    <m:r>
                      <a:rPr lang="en-GB" i="1" dirty="0">
                        <a:latin typeface="Cambria Math" panose="02040503050406030204" pitchFamily="18" charset="0"/>
                      </a:rPr>
                      <m:t> </m:t>
                    </m:r>
                    <m:r>
                      <a:rPr lang="en-GB" i="1" dirty="0">
                        <a:latin typeface="Cambria Math" panose="02040503050406030204" pitchFamily="18" charset="0"/>
                      </a:rPr>
                      <m:t>𝑙𝑖𝑏𝑟𝑎𝑟𝑦</m:t>
                    </m:r>
                    <m:r>
                      <a:rPr lang="en-GB" i="1" dirty="0">
                        <a:latin typeface="Cambria Math" panose="02040503050406030204" pitchFamily="18" charset="0"/>
                      </a:rPr>
                      <m:t> </m:t>
                    </m:r>
                    <m:r>
                      <a:rPr lang="en-GB" i="1" dirty="0">
                        <a:latin typeface="Cambria Math" panose="02040503050406030204" pitchFamily="18" charset="0"/>
                      </a:rPr>
                      <m:t>𝑏𝑜𝑜𝑘</m:t>
                    </m:r>
                    <m:r>
                      <a:rPr lang="en-GB" i="1" dirty="0">
                        <a:latin typeface="Cambria Math" panose="02040503050406030204" pitchFamily="18" charset="0"/>
                      </a:rPr>
                      <m:t>.”</m:t>
                    </m:r>
                  </m:oMath>
                </a14:m>
                <a:endParaRPr lang="en-GB" dirty="0"/>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spTree>
    <p:extLst>
      <p:ext uri="{BB962C8B-B14F-4D97-AF65-F5344CB8AC3E}">
        <p14:creationId xmlns:p14="http://schemas.microsoft.com/office/powerpoint/2010/main" val="3999495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3. You can graduate only if you have completed the requirements of your major and you do not owe money to the university and you do not have an overdue library book. Express your answer in terms of </a:t>
                </a:r>
                <a14:m>
                  <m:oMath xmlns:m="http://schemas.openxmlformats.org/officeDocument/2006/math">
                    <m:r>
                      <a:rPr lang="en-GB" i="1" dirty="0" smtClean="0">
                        <a:latin typeface="Cambria Math" panose="02040503050406030204" pitchFamily="18" charset="0"/>
                      </a:rPr>
                      <m:t>𝑔</m:t>
                    </m:r>
                    <m:r>
                      <a:rPr lang="en-GB" i="1" dirty="0" smtClean="0">
                        <a:latin typeface="Cambria Math" panose="02040503050406030204" pitchFamily="18" charset="0"/>
                      </a:rPr>
                      <m:t>: “</m:t>
                    </m:r>
                    <m:r>
                      <a:rPr lang="en-GB" i="1" dirty="0" smtClean="0">
                        <a:latin typeface="Cambria Math" panose="02040503050406030204" pitchFamily="18" charset="0"/>
                      </a:rPr>
                      <m:t>𝑌𝑜𝑢</m:t>
                    </m:r>
                    <m:r>
                      <a:rPr lang="en-GB" i="1" dirty="0" smtClean="0">
                        <a:latin typeface="Cambria Math" panose="02040503050406030204" pitchFamily="18" charset="0"/>
                      </a:rPr>
                      <m:t> </m:t>
                    </m:r>
                    <m:r>
                      <a:rPr lang="en-GB" i="1" dirty="0" smtClean="0">
                        <a:latin typeface="Cambria Math" panose="02040503050406030204" pitchFamily="18" charset="0"/>
                      </a:rPr>
                      <m:t>𝑐𝑎𝑛</m:t>
                    </m:r>
                    <m:r>
                      <a:rPr lang="en-GB" i="1" dirty="0" smtClean="0">
                        <a:latin typeface="Cambria Math" panose="02040503050406030204" pitchFamily="18" charset="0"/>
                      </a:rPr>
                      <m:t> </m:t>
                    </m:r>
                    <m:r>
                      <a:rPr lang="en-GB" i="1" dirty="0" smtClean="0">
                        <a:latin typeface="Cambria Math" panose="02040503050406030204" pitchFamily="18" charset="0"/>
                      </a:rPr>
                      <m:t>𝑔𝑟𝑎𝑑𝑢𝑎𝑡𝑒</m:t>
                    </m:r>
                    <m:r>
                      <a:rPr lang="en-GB" i="1" dirty="0" smtClean="0">
                        <a:latin typeface="Cambria Math" panose="02040503050406030204" pitchFamily="18" charset="0"/>
                      </a:rPr>
                      <m:t>,”</m:t>
                    </m:r>
                  </m:oMath>
                </a14:m>
                <a:r>
                  <a:rPr lang="en-GB" dirty="0"/>
                  <a:t> </a:t>
                </a:r>
                <a:br>
                  <a:rPr lang="en-GB" dirty="0"/>
                </a:br>
                <a14:m>
                  <m:oMath xmlns:m="http://schemas.openxmlformats.org/officeDocument/2006/math">
                    <m:r>
                      <a:rPr lang="en-GB" i="1" dirty="0" smtClean="0">
                        <a:latin typeface="Cambria Math" panose="02040503050406030204" pitchFamily="18" charset="0"/>
                      </a:rPr>
                      <m:t>𝑚</m:t>
                    </m:r>
                    <m:r>
                      <a:rPr lang="en-GB" i="1" dirty="0">
                        <a:latin typeface="Cambria Math" panose="02040503050406030204" pitchFamily="18" charset="0"/>
                      </a:rPr>
                      <m:t>: “</m:t>
                    </m:r>
                    <m:r>
                      <a:rPr lang="en-GB" i="1" dirty="0">
                        <a:latin typeface="Cambria Math" panose="02040503050406030204" pitchFamily="18" charset="0"/>
                      </a:rPr>
                      <m:t>𝑌𝑜𝑢</m:t>
                    </m:r>
                    <m:r>
                      <a:rPr lang="en-GB" i="1" dirty="0">
                        <a:latin typeface="Cambria Math" panose="02040503050406030204" pitchFamily="18" charset="0"/>
                      </a:rPr>
                      <m:t> </m:t>
                    </m:r>
                    <m:r>
                      <a:rPr lang="en-GB" i="1" dirty="0">
                        <a:latin typeface="Cambria Math" panose="02040503050406030204" pitchFamily="18" charset="0"/>
                      </a:rPr>
                      <m:t>𝑜𝑤𝑒</m:t>
                    </m:r>
                    <m:r>
                      <a:rPr lang="en-GB" i="1" dirty="0">
                        <a:latin typeface="Cambria Math" panose="02040503050406030204" pitchFamily="18" charset="0"/>
                      </a:rPr>
                      <m:t> </m:t>
                    </m:r>
                    <m:r>
                      <a:rPr lang="en-GB" i="1" dirty="0">
                        <a:latin typeface="Cambria Math" panose="02040503050406030204" pitchFamily="18" charset="0"/>
                      </a:rPr>
                      <m:t>𝑚𝑜𝑛𝑒𝑦</m:t>
                    </m:r>
                    <m:r>
                      <a:rPr lang="en-GB" i="1" dirty="0">
                        <a:latin typeface="Cambria Math" panose="02040503050406030204" pitchFamily="18" charset="0"/>
                      </a:rPr>
                      <m:t> </m:t>
                    </m:r>
                    <m:r>
                      <a:rPr lang="en-GB" i="1" dirty="0">
                        <a:latin typeface="Cambria Math" panose="02040503050406030204" pitchFamily="18" charset="0"/>
                      </a:rPr>
                      <m:t>𝑡𝑜</m:t>
                    </m:r>
                    <m:r>
                      <a:rPr lang="en-GB" i="1" dirty="0">
                        <a:latin typeface="Cambria Math" panose="02040503050406030204" pitchFamily="18" charset="0"/>
                      </a:rPr>
                      <m:t> </m:t>
                    </m:r>
                    <m:r>
                      <a:rPr lang="en-GB" i="1" dirty="0">
                        <a:latin typeface="Cambria Math" panose="02040503050406030204" pitchFamily="18" charset="0"/>
                      </a:rPr>
                      <m:t>𝑡h𝑒</m:t>
                    </m:r>
                    <m:r>
                      <a:rPr lang="en-GB" i="1" dirty="0">
                        <a:latin typeface="Cambria Math" panose="02040503050406030204" pitchFamily="18" charset="0"/>
                      </a:rPr>
                      <m:t> </m:t>
                    </m:r>
                    <m:r>
                      <a:rPr lang="en-GB" i="1" dirty="0">
                        <a:latin typeface="Cambria Math" panose="02040503050406030204" pitchFamily="18" charset="0"/>
                      </a:rPr>
                      <m:t>𝑢𝑛𝑖𝑣𝑒𝑟𝑠𝑖𝑡𝑦</m:t>
                    </m:r>
                    <m:r>
                      <a:rPr lang="en-GB" i="1" dirty="0">
                        <a:latin typeface="Cambria Math" panose="02040503050406030204" pitchFamily="18" charset="0"/>
                      </a:rPr>
                      <m:t>,”</m:t>
                    </m:r>
                  </m:oMath>
                </a14:m>
                <a:r>
                  <a:rPr lang="en-GB" dirty="0"/>
                  <a:t> </a:t>
                </a:r>
                <a14:m>
                  <m:oMath xmlns:m="http://schemas.openxmlformats.org/officeDocument/2006/math">
                    <m:r>
                      <a:rPr lang="en-GB" i="1" dirty="0" smtClean="0">
                        <a:latin typeface="Cambria Math" panose="02040503050406030204" pitchFamily="18" charset="0"/>
                      </a:rPr>
                      <m:t>𝑟</m:t>
                    </m:r>
                    <m:r>
                      <a:rPr lang="en-GB" i="1" dirty="0" smtClean="0">
                        <a:latin typeface="Cambria Math" panose="02040503050406030204" pitchFamily="18" charset="0"/>
                      </a:rPr>
                      <m:t>: “</m:t>
                    </m:r>
                    <m:r>
                      <a:rPr lang="en-GB" i="1" dirty="0" smtClean="0">
                        <a:latin typeface="Cambria Math" panose="02040503050406030204" pitchFamily="18" charset="0"/>
                      </a:rPr>
                      <m:t>𝑌𝑜𝑢</m:t>
                    </m:r>
                    <m:r>
                      <a:rPr lang="en-GB" i="1" dirty="0" smtClean="0">
                        <a:latin typeface="Cambria Math" panose="02040503050406030204" pitchFamily="18" charset="0"/>
                      </a:rPr>
                      <m:t> </m:t>
                    </m:r>
                    <m:r>
                      <a:rPr lang="en-GB" i="1" dirty="0" smtClean="0">
                        <a:latin typeface="Cambria Math" panose="02040503050406030204" pitchFamily="18" charset="0"/>
                      </a:rPr>
                      <m:t>h𝑎𝑣𝑒</m:t>
                    </m:r>
                    <m:r>
                      <a:rPr lang="en-GB" i="1" dirty="0" smtClean="0">
                        <a:latin typeface="Cambria Math" panose="02040503050406030204" pitchFamily="18" charset="0"/>
                      </a:rPr>
                      <m:t> </m:t>
                    </m:r>
                    <m:r>
                      <a:rPr lang="en-GB" i="1" dirty="0" smtClean="0">
                        <a:latin typeface="Cambria Math" panose="02040503050406030204" pitchFamily="18" charset="0"/>
                      </a:rPr>
                      <m:t>𝑐𝑜𝑚𝑝𝑙𝑒𝑡𝑒𝑑</m:t>
                    </m:r>
                    <m:r>
                      <a:rPr lang="en-GB" i="1" dirty="0" smtClean="0">
                        <a:latin typeface="Cambria Math" panose="02040503050406030204" pitchFamily="18" charset="0"/>
                      </a:rPr>
                      <m:t> </m:t>
                    </m:r>
                    <m:r>
                      <a:rPr lang="en-GB" i="1" dirty="0" smtClean="0">
                        <a:latin typeface="Cambria Math" panose="02040503050406030204" pitchFamily="18" charset="0"/>
                      </a:rPr>
                      <m:t>𝑡h𝑒</m:t>
                    </m:r>
                    <m:r>
                      <a:rPr lang="en-GB" i="1" dirty="0" smtClean="0">
                        <a:latin typeface="Cambria Math" panose="02040503050406030204" pitchFamily="18" charset="0"/>
                      </a:rPr>
                      <m:t> </m:t>
                    </m:r>
                    <m:r>
                      <a:rPr lang="en-GB" i="1" dirty="0">
                        <a:latin typeface="Cambria Math" panose="02040503050406030204" pitchFamily="18" charset="0"/>
                      </a:rPr>
                      <m:t>𝑟𝑒𝑞𝑢𝑖𝑟𝑒𝑚𝑒𝑛𝑡𝑠</m:t>
                    </m:r>
                    <m:r>
                      <a:rPr lang="en-GB" i="1" dirty="0">
                        <a:latin typeface="Cambria Math" panose="02040503050406030204" pitchFamily="18" charset="0"/>
                      </a:rPr>
                      <m:t> </m:t>
                    </m:r>
                    <m:r>
                      <a:rPr lang="en-GB" i="1" dirty="0">
                        <a:latin typeface="Cambria Math" panose="02040503050406030204" pitchFamily="18" charset="0"/>
                      </a:rPr>
                      <m:t>𝑜𝑓</m:t>
                    </m:r>
                    <m:r>
                      <a:rPr lang="en-GB" i="1" dirty="0">
                        <a:latin typeface="Cambria Math" panose="02040503050406030204" pitchFamily="18" charset="0"/>
                      </a:rPr>
                      <m:t> </m:t>
                    </m:r>
                    <m:r>
                      <a:rPr lang="en-GB" i="1" dirty="0">
                        <a:latin typeface="Cambria Math" panose="02040503050406030204" pitchFamily="18" charset="0"/>
                      </a:rPr>
                      <m:t>𝑦𝑜𝑢𝑟</m:t>
                    </m:r>
                    <m:r>
                      <a:rPr lang="en-GB" i="1" dirty="0">
                        <a:latin typeface="Cambria Math" panose="02040503050406030204" pitchFamily="18" charset="0"/>
                      </a:rPr>
                      <m:t> </m:t>
                    </m:r>
                    <m:r>
                      <a:rPr lang="en-GB" i="1" dirty="0">
                        <a:latin typeface="Cambria Math" panose="02040503050406030204" pitchFamily="18" charset="0"/>
                      </a:rPr>
                      <m:t>𝑚𝑎𝑗𝑜𝑟</m:t>
                    </m:r>
                    <m:r>
                      <a:rPr lang="en-GB" i="1" dirty="0">
                        <a:latin typeface="Cambria Math" panose="02040503050406030204" pitchFamily="18" charset="0"/>
                      </a:rPr>
                      <m:t>,”</m:t>
                    </m:r>
                  </m:oMath>
                </a14:m>
                <a:r>
                  <a:rPr lang="en-GB" dirty="0"/>
                  <a:t>    and </a:t>
                </a:r>
                <a14:m>
                  <m:oMath xmlns:m="http://schemas.openxmlformats.org/officeDocument/2006/math">
                    <m:r>
                      <a:rPr lang="en-GB" i="1" dirty="0" smtClean="0">
                        <a:latin typeface="Cambria Math" panose="02040503050406030204" pitchFamily="18" charset="0"/>
                      </a:rPr>
                      <m:t>𝑏</m:t>
                    </m:r>
                    <m:r>
                      <a:rPr lang="en-GB" i="1" dirty="0" smtClean="0">
                        <a:latin typeface="Cambria Math" panose="02040503050406030204" pitchFamily="18" charset="0"/>
                      </a:rPr>
                      <m:t>: “</m:t>
                    </m:r>
                    <m:r>
                      <a:rPr lang="en-GB" i="1" dirty="0" smtClean="0">
                        <a:latin typeface="Cambria Math" panose="02040503050406030204" pitchFamily="18" charset="0"/>
                      </a:rPr>
                      <m:t>𝑌𝑜𝑢</m:t>
                    </m:r>
                    <m:r>
                      <a:rPr lang="en-GB" i="1" dirty="0" smtClean="0">
                        <a:latin typeface="Cambria Math" panose="02040503050406030204" pitchFamily="18" charset="0"/>
                      </a:rPr>
                      <m:t> </m:t>
                    </m:r>
                    <m:r>
                      <a:rPr lang="en-GB" i="1" dirty="0" smtClean="0">
                        <a:latin typeface="Cambria Math" panose="02040503050406030204" pitchFamily="18" charset="0"/>
                      </a:rPr>
                      <m:t>h𝑎𝑣𝑒</m:t>
                    </m:r>
                    <m:r>
                      <a:rPr lang="en-GB" i="1" dirty="0" smtClean="0">
                        <a:latin typeface="Cambria Math" panose="02040503050406030204" pitchFamily="18" charset="0"/>
                      </a:rPr>
                      <m:t> </m:t>
                    </m:r>
                    <m:r>
                      <a:rPr lang="en-GB" i="1" dirty="0" smtClean="0">
                        <a:latin typeface="Cambria Math" panose="02040503050406030204" pitchFamily="18" charset="0"/>
                      </a:rPr>
                      <m:t>𝑎𝑛</m:t>
                    </m:r>
                    <m:r>
                      <a:rPr lang="en-GB" i="1" dirty="0" smtClean="0">
                        <a:latin typeface="Cambria Math" panose="02040503050406030204" pitchFamily="18" charset="0"/>
                      </a:rPr>
                      <m:t> </m:t>
                    </m:r>
                    <m:r>
                      <a:rPr lang="en-GB" i="1" dirty="0">
                        <a:latin typeface="Cambria Math" panose="02040503050406030204" pitchFamily="18" charset="0"/>
                      </a:rPr>
                      <m:t>𝑜𝑣𝑒𝑟𝑑𝑢𝑒</m:t>
                    </m:r>
                    <m:r>
                      <a:rPr lang="en-GB" i="1" dirty="0">
                        <a:latin typeface="Cambria Math" panose="02040503050406030204" pitchFamily="18" charset="0"/>
                      </a:rPr>
                      <m:t> </m:t>
                    </m:r>
                    <m:r>
                      <a:rPr lang="en-GB" i="1" dirty="0">
                        <a:latin typeface="Cambria Math" panose="02040503050406030204" pitchFamily="18" charset="0"/>
                      </a:rPr>
                      <m:t>𝑙𝑖𝑏𝑟𝑎𝑟𝑦</m:t>
                    </m:r>
                    <m:r>
                      <a:rPr lang="en-GB" i="1" dirty="0">
                        <a:latin typeface="Cambria Math" panose="02040503050406030204" pitchFamily="18" charset="0"/>
                      </a:rPr>
                      <m:t> </m:t>
                    </m:r>
                    <m:r>
                      <a:rPr lang="en-GB" i="1" dirty="0">
                        <a:latin typeface="Cambria Math" panose="02040503050406030204" pitchFamily="18" charset="0"/>
                      </a:rPr>
                      <m:t>𝑏𝑜𝑜𝑘</m:t>
                    </m:r>
                    <m:r>
                      <a:rPr lang="en-GB" i="1" dirty="0">
                        <a:latin typeface="Cambria Math" panose="02040503050406030204" pitchFamily="18" charset="0"/>
                      </a:rPr>
                      <m:t>.”</m:t>
                    </m:r>
                  </m:oMath>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𝑔</m:t>
                      </m:r>
                      <m:r>
                        <a:rPr lang="en-GB" i="1" dirty="0" smtClean="0">
                          <a:latin typeface="Cambria Math" panose="02040503050406030204" pitchFamily="18" charset="0"/>
                        </a:rPr>
                        <m:t> → (</m:t>
                      </m:r>
                      <m:r>
                        <a:rPr lang="en-GB" i="1" dirty="0" smtClean="0">
                          <a:latin typeface="Cambria Math" panose="02040503050406030204" pitchFamily="18" charset="0"/>
                        </a:rPr>
                        <m:t>𝑟</m:t>
                      </m:r>
                      <m:r>
                        <a:rPr lang="en-US" i="1" dirty="0">
                          <a:latin typeface="Cambria Math" panose="02040503050406030204" pitchFamily="18" charset="0"/>
                          <a:ea typeface="Cambria Math" panose="02040503050406030204" pitchFamily="18" charset="0"/>
                        </a:rPr>
                        <m:t>∧</m:t>
                      </m:r>
                      <m:r>
                        <a:rPr lang="en-GB" i="1" dirty="0" smtClean="0">
                          <a:latin typeface="Cambria Math" panose="02040503050406030204" pitchFamily="18" charset="0"/>
                        </a:rPr>
                        <m:t>(</m:t>
                      </m:r>
                      <m:r>
                        <a:rPr lang="en-US" b="0" i="1" dirty="0" smtClean="0">
                          <a:latin typeface="Cambria Math" panose="02040503050406030204" pitchFamily="18" charset="0"/>
                        </a:rPr>
                        <m:t>¬</m:t>
                      </m:r>
                      <m:r>
                        <a:rPr lang="en-GB" i="1" dirty="0" smtClean="0">
                          <a:latin typeface="Cambria Math" panose="02040503050406030204" pitchFamily="18" charset="0"/>
                        </a:rPr>
                        <m:t>𝑚</m:t>
                      </m:r>
                      <m:r>
                        <a:rPr lang="en-GB" i="1" dirty="0" smtClean="0">
                          <a:latin typeface="Cambria Math" panose="02040503050406030204" pitchFamily="18" charset="0"/>
                        </a:rPr>
                        <m:t>)∧(¬</m:t>
                      </m:r>
                      <m:r>
                        <a:rPr lang="en-GB" i="1" dirty="0" smtClean="0">
                          <a:latin typeface="Cambria Math" panose="02040503050406030204" pitchFamily="18" charset="0"/>
                        </a:rPr>
                        <m:t>𝑏</m:t>
                      </m:r>
                      <m:r>
                        <a:rPr lang="en-GB" i="1" dirty="0" smtClean="0">
                          <a:latin typeface="Cambria Math" panose="02040503050406030204" pitchFamily="18" charset="0"/>
                        </a:rPr>
                        <m:t>)).</m:t>
                      </m:r>
                    </m:oMath>
                  </m:oMathPara>
                </a14:m>
                <a:endParaRPr lang="en-GB" dirty="0"/>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A9FEA74D-0139-4927-885A-E2B398C6C1D8}"/>
              </a:ext>
            </a:extLst>
          </p:cNvPr>
          <p:cNvSpPr/>
          <p:nvPr/>
        </p:nvSpPr>
        <p:spPr>
          <a:xfrm>
            <a:off x="3601039" y="4883085"/>
            <a:ext cx="5156462" cy="848412"/>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4209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graphicFrame>
        <p:nvGraphicFramePr>
          <p:cNvPr id="8" name="Table 8">
            <a:extLst>
              <a:ext uri="{FF2B5EF4-FFF2-40B4-BE49-F238E27FC236}">
                <a16:creationId xmlns:a16="http://schemas.microsoft.com/office/drawing/2014/main" id="{664F4277-C30B-47E3-814D-C923E756D07A}"/>
              </a:ext>
            </a:extLst>
          </p:cNvPr>
          <p:cNvGraphicFramePr>
            <a:graphicFrameLocks noGrp="1"/>
          </p:cNvGraphicFramePr>
          <p:nvPr>
            <p:ph idx="1"/>
            <p:extLst>
              <p:ext uri="{D42A27DB-BD31-4B8C-83A1-F6EECF244321}">
                <p14:modId xmlns:p14="http://schemas.microsoft.com/office/powerpoint/2010/main" val="1925680986"/>
              </p:ext>
            </p:extLst>
          </p:nvPr>
        </p:nvGraphicFramePr>
        <p:xfrm>
          <a:off x="345830" y="3550926"/>
          <a:ext cx="11499850" cy="3200400"/>
        </p:xfrm>
        <a:graphic>
          <a:graphicData uri="http://schemas.openxmlformats.org/drawingml/2006/table">
            <a:tbl>
              <a:tblPr firstRow="1" bandRow="1">
                <a:tableStyleId>{073A0DAA-6AF3-43AB-8588-CEC1D06C72B9}</a:tableStyleId>
              </a:tblPr>
              <a:tblGrid>
                <a:gridCol w="6422370">
                  <a:extLst>
                    <a:ext uri="{9D8B030D-6E8A-4147-A177-3AD203B41FA5}">
                      <a16:colId xmlns:a16="http://schemas.microsoft.com/office/drawing/2014/main" val="2956850214"/>
                    </a:ext>
                  </a:extLst>
                </a:gridCol>
                <a:gridCol w="5077480">
                  <a:extLst>
                    <a:ext uri="{9D8B030D-6E8A-4147-A177-3AD203B41FA5}">
                      <a16:colId xmlns:a16="http://schemas.microsoft.com/office/drawing/2014/main" val="2422221397"/>
                    </a:ext>
                  </a:extLst>
                </a:gridCol>
              </a:tblGrid>
              <a:tr h="370840">
                <a:tc>
                  <a:txBody>
                    <a:bodyPr/>
                    <a:lstStyle/>
                    <a:p>
                      <a:r>
                        <a:rPr lang="en-US" sz="2000" dirty="0"/>
                        <a:t>Sentence</a:t>
                      </a:r>
                    </a:p>
                  </a:txBody>
                  <a:tcPr/>
                </a:tc>
                <a:tc>
                  <a:txBody>
                    <a:bodyPr/>
                    <a:lstStyle/>
                    <a:p>
                      <a:r>
                        <a:rPr lang="en-US" sz="2000" dirty="0"/>
                        <a:t>Proposition </a:t>
                      </a:r>
                    </a:p>
                  </a:txBody>
                  <a:tcPr/>
                </a:tc>
                <a:extLst>
                  <a:ext uri="{0D108BD9-81ED-4DB2-BD59-A6C34878D82A}">
                    <a16:rowId xmlns:a16="http://schemas.microsoft.com/office/drawing/2014/main" val="2865504332"/>
                  </a:ext>
                </a:extLst>
              </a:tr>
              <a:tr h="370840">
                <a:tc>
                  <a:txBody>
                    <a:bodyPr/>
                    <a:lstStyle/>
                    <a:p>
                      <a:r>
                        <a:rPr lang="en-GB" sz="2000" dirty="0"/>
                        <a:t>“The user has paid the subscription fee, but does not enter a valid password.”</a:t>
                      </a:r>
                      <a:endParaRPr lang="en-US" sz="2000" dirty="0"/>
                    </a:p>
                  </a:txBody>
                  <a:tcPr/>
                </a:tc>
                <a:tc>
                  <a:txBody>
                    <a:bodyPr/>
                    <a:lstStyle/>
                    <a:p>
                      <a:pPr algn="ctr"/>
                      <a:endParaRPr lang="en-US" sz="2000" dirty="0"/>
                    </a:p>
                  </a:txBody>
                  <a:tcPr/>
                </a:tc>
                <a:extLst>
                  <a:ext uri="{0D108BD9-81ED-4DB2-BD59-A6C34878D82A}">
                    <a16:rowId xmlns:a16="http://schemas.microsoft.com/office/drawing/2014/main" val="3432504010"/>
                  </a:ext>
                </a:extLst>
              </a:tr>
              <a:tr h="370840">
                <a:tc>
                  <a:txBody>
                    <a:bodyPr/>
                    <a:lstStyle/>
                    <a:p>
                      <a:r>
                        <a:rPr lang="en-GB" sz="2000" kern="1200" dirty="0">
                          <a:solidFill>
                            <a:schemeClr val="dk1"/>
                          </a:solidFill>
                          <a:latin typeface="+mn-lt"/>
                          <a:ea typeface="+mn-ea"/>
                          <a:cs typeface="+mn-cs"/>
                        </a:rPr>
                        <a:t>“Access is granted whenever the user has paid the subscription fee and enters a valid password.” </a:t>
                      </a:r>
                      <a:endParaRPr lang="en-US" sz="2000" kern="1200" dirty="0">
                        <a:solidFill>
                          <a:schemeClr val="dk1"/>
                        </a:solidFill>
                        <a:latin typeface="+mn-lt"/>
                        <a:ea typeface="+mn-ea"/>
                        <a:cs typeface="+mn-cs"/>
                      </a:endParaRPr>
                    </a:p>
                  </a:txBody>
                  <a:tcPr/>
                </a:tc>
                <a:tc>
                  <a:txBody>
                    <a:bodyPr/>
                    <a:lstStyle/>
                    <a:p>
                      <a:pPr algn="ctr"/>
                      <a:endParaRPr lang="en-US" sz="2000" dirty="0"/>
                    </a:p>
                  </a:txBody>
                  <a:tcPr/>
                </a:tc>
                <a:extLst>
                  <a:ext uri="{0D108BD9-81ED-4DB2-BD59-A6C34878D82A}">
                    <a16:rowId xmlns:a16="http://schemas.microsoft.com/office/drawing/2014/main" val="24033831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“Access is denied if the user has not paid the subscription fee.”</a:t>
                      </a:r>
                    </a:p>
                  </a:txBody>
                  <a:tcPr/>
                </a:tc>
                <a:tc>
                  <a:txBody>
                    <a:bodyPr/>
                    <a:lstStyle/>
                    <a:p>
                      <a:pPr algn="ctr"/>
                      <a:endParaRPr lang="en-US" sz="2000" dirty="0"/>
                    </a:p>
                  </a:txBody>
                  <a:tcPr/>
                </a:tc>
                <a:extLst>
                  <a:ext uri="{0D108BD9-81ED-4DB2-BD59-A6C34878D82A}">
                    <a16:rowId xmlns:a16="http://schemas.microsoft.com/office/drawing/2014/main" val="2361869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“If the user has not entered a valid password but has paid the subscription fee, then access is granted.”</a:t>
                      </a:r>
                    </a:p>
                  </a:txBody>
                  <a:tcPr/>
                </a:tc>
                <a:tc>
                  <a:txBody>
                    <a:bodyPr/>
                    <a:lstStyle/>
                    <a:p>
                      <a:pPr algn="ctr"/>
                      <a:endParaRPr lang="en-US" sz="2000" dirty="0"/>
                    </a:p>
                  </a:txBody>
                  <a:tcPr/>
                </a:tc>
                <a:extLst>
                  <a:ext uri="{0D108BD9-81ED-4DB2-BD59-A6C34878D82A}">
                    <a16:rowId xmlns:a16="http://schemas.microsoft.com/office/drawing/2014/main" val="1265111346"/>
                  </a:ext>
                </a:extLst>
              </a:tr>
            </a:tbl>
          </a:graphicData>
        </a:graphic>
      </p:graphicFrame>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FCDAC8B-FFEB-4D07-9E4D-8EC0D2C8204C}"/>
                  </a:ext>
                </a:extLst>
              </p:cNvPr>
              <p:cNvSpPr txBox="1">
                <a:spLocks/>
              </p:cNvSpPr>
              <p:nvPr/>
            </p:nvSpPr>
            <p:spPr>
              <a:xfrm>
                <a:off x="345830" y="1844675"/>
                <a:ext cx="115003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8. Express these system specifications using the propositions</a:t>
                </a:r>
              </a:p>
              <a:p>
                <a:pPr marL="0" indent="0">
                  <a:buFont typeface="Arial" panose="020B0604020202020204" pitchFamily="34" charset="0"/>
                  <a:buNone/>
                </a:pPr>
                <a14:m>
                  <m:oMath xmlns:m="http://schemas.openxmlformats.org/officeDocument/2006/math">
                    <m:r>
                      <a:rPr lang="en-GB" sz="2400" i="1" dirty="0" smtClean="0">
                        <a:latin typeface="Cambria Math" panose="02040503050406030204" pitchFamily="18" charset="0"/>
                      </a:rPr>
                      <m:t>𝑝</m:t>
                    </m:r>
                    <m:r>
                      <a:rPr lang="en-GB" sz="2400" i="1" dirty="0" smtClean="0">
                        <a:latin typeface="Cambria Math" panose="02040503050406030204" pitchFamily="18" charset="0"/>
                      </a:rPr>
                      <m:t> “</m:t>
                    </m:r>
                    <m:r>
                      <a:rPr lang="en-GB" sz="2400" i="1" dirty="0" smtClean="0">
                        <a:latin typeface="Cambria Math" panose="02040503050406030204" pitchFamily="18" charset="0"/>
                      </a:rPr>
                      <m:t>𝑇h𝑒</m:t>
                    </m:r>
                    <m:r>
                      <a:rPr lang="en-GB" sz="2400" i="1" dirty="0" smtClean="0">
                        <a:latin typeface="Cambria Math" panose="02040503050406030204" pitchFamily="18" charset="0"/>
                      </a:rPr>
                      <m:t> </m:t>
                    </m:r>
                    <m:r>
                      <a:rPr lang="en-GB" sz="2400" i="1" dirty="0" smtClean="0">
                        <a:latin typeface="Cambria Math" panose="02040503050406030204" pitchFamily="18" charset="0"/>
                      </a:rPr>
                      <m:t>𝑢𝑠𝑒𝑟</m:t>
                    </m:r>
                    <m:r>
                      <a:rPr lang="en-GB" sz="2400" i="1" dirty="0" smtClean="0">
                        <a:latin typeface="Cambria Math" panose="02040503050406030204" pitchFamily="18" charset="0"/>
                      </a:rPr>
                      <m:t> </m:t>
                    </m:r>
                    <m:r>
                      <a:rPr lang="en-GB" sz="2400" i="1" dirty="0" smtClean="0">
                        <a:latin typeface="Cambria Math" panose="02040503050406030204" pitchFamily="18" charset="0"/>
                      </a:rPr>
                      <m:t>𝑒𝑛𝑡𝑒𝑟𝑠</m:t>
                    </m:r>
                    <m:r>
                      <a:rPr lang="en-GB" sz="2400" i="1" dirty="0" smtClean="0">
                        <a:latin typeface="Cambria Math" panose="02040503050406030204" pitchFamily="18" charset="0"/>
                      </a:rPr>
                      <m:t> </m:t>
                    </m:r>
                    <m:r>
                      <a:rPr lang="en-GB" sz="2400" i="1" dirty="0" smtClean="0">
                        <a:latin typeface="Cambria Math" panose="02040503050406030204" pitchFamily="18" charset="0"/>
                      </a:rPr>
                      <m:t>𝑎</m:t>
                    </m:r>
                    <m:r>
                      <a:rPr lang="en-GB" sz="2400" i="1" dirty="0" smtClean="0">
                        <a:latin typeface="Cambria Math" panose="02040503050406030204" pitchFamily="18" charset="0"/>
                      </a:rPr>
                      <m:t> </m:t>
                    </m:r>
                    <m:r>
                      <a:rPr lang="en-GB" sz="2400" i="1" dirty="0" smtClean="0">
                        <a:latin typeface="Cambria Math" panose="02040503050406030204" pitchFamily="18" charset="0"/>
                      </a:rPr>
                      <m:t>𝑣𝑎𝑙𝑖𝑑</m:t>
                    </m:r>
                    <m:r>
                      <a:rPr lang="en-GB" sz="2400" i="1" dirty="0" smtClean="0">
                        <a:latin typeface="Cambria Math" panose="02040503050406030204" pitchFamily="18" charset="0"/>
                      </a:rPr>
                      <m:t> </m:t>
                    </m:r>
                    <m:r>
                      <a:rPr lang="en-GB" sz="2400" i="1" dirty="0" smtClean="0">
                        <a:latin typeface="Cambria Math" panose="02040503050406030204" pitchFamily="18" charset="0"/>
                      </a:rPr>
                      <m:t>𝑝𝑎𝑠𝑠𝑤𝑜𝑟𝑑</m:t>
                    </m:r>
                    <m:r>
                      <a:rPr lang="en-GB" sz="2400" i="1" dirty="0" smtClean="0">
                        <a:latin typeface="Cambria Math" panose="02040503050406030204" pitchFamily="18" charset="0"/>
                      </a:rPr>
                      <m:t>,”</m:t>
                    </m:r>
                  </m:oMath>
                </a14:m>
                <a:r>
                  <a:rPr lang="en-GB" sz="2400" dirty="0"/>
                  <a:t>         </a:t>
                </a:r>
                <a14:m>
                  <m:oMath xmlns:m="http://schemas.openxmlformats.org/officeDocument/2006/math">
                    <m:r>
                      <a:rPr lang="en-GB" sz="2400" i="1" dirty="0" smtClean="0">
                        <a:latin typeface="Cambria Math" panose="02040503050406030204" pitchFamily="18" charset="0"/>
                      </a:rPr>
                      <m:t>𝑞</m:t>
                    </m:r>
                    <m:r>
                      <a:rPr lang="en-GB" sz="2400" i="1" dirty="0" smtClean="0">
                        <a:latin typeface="Cambria Math" panose="02040503050406030204" pitchFamily="18" charset="0"/>
                      </a:rPr>
                      <m:t> “</m:t>
                    </m:r>
                    <m:r>
                      <a:rPr lang="en-GB" sz="2400" i="1" dirty="0" smtClean="0">
                        <a:latin typeface="Cambria Math" panose="02040503050406030204" pitchFamily="18" charset="0"/>
                      </a:rPr>
                      <m:t>𝐴𝑐𝑐𝑒𝑠𝑠</m:t>
                    </m:r>
                    <m:r>
                      <a:rPr lang="en-GB" sz="2400" i="1" dirty="0" smtClean="0">
                        <a:latin typeface="Cambria Math" panose="02040503050406030204" pitchFamily="18" charset="0"/>
                      </a:rPr>
                      <m:t> </m:t>
                    </m:r>
                    <m:r>
                      <a:rPr lang="en-GB" sz="2400" i="1" dirty="0" smtClean="0">
                        <a:latin typeface="Cambria Math" panose="02040503050406030204" pitchFamily="18" charset="0"/>
                      </a:rPr>
                      <m:t>𝑖𝑠</m:t>
                    </m:r>
                    <m:r>
                      <a:rPr lang="en-GB" sz="2400" i="1" dirty="0" smtClean="0">
                        <a:latin typeface="Cambria Math" panose="02040503050406030204" pitchFamily="18" charset="0"/>
                      </a:rPr>
                      <m:t> </m:t>
                    </m:r>
                    <m:r>
                      <a:rPr lang="en-GB" sz="2400" i="1" dirty="0" smtClean="0">
                        <a:latin typeface="Cambria Math" panose="02040503050406030204" pitchFamily="18" charset="0"/>
                      </a:rPr>
                      <m:t>𝑔𝑟𝑎𝑛𝑡𝑒𝑑</m:t>
                    </m:r>
                    <m:r>
                      <a:rPr lang="en-GB" sz="2400" i="1" dirty="0" smtClean="0">
                        <a:latin typeface="Cambria Math" panose="02040503050406030204" pitchFamily="18" charset="0"/>
                      </a:rPr>
                      <m:t>,”</m:t>
                    </m:r>
                  </m:oMath>
                </a14:m>
                <a:r>
                  <a:rPr lang="en-GB" sz="2400" dirty="0"/>
                  <a:t>      and </a:t>
                </a:r>
              </a:p>
              <a:p>
                <a:pPr marL="0" indent="0">
                  <a:buFont typeface="Arial" panose="020B0604020202020204" pitchFamily="34" charset="0"/>
                  <a:buNone/>
                </a:pPr>
                <a14:m>
                  <m:oMath xmlns:m="http://schemas.openxmlformats.org/officeDocument/2006/math">
                    <m:r>
                      <a:rPr lang="en-GB" sz="2400" i="1" dirty="0" smtClean="0">
                        <a:latin typeface="Cambria Math" panose="02040503050406030204" pitchFamily="18" charset="0"/>
                      </a:rPr>
                      <m:t>𝑟</m:t>
                    </m:r>
                    <m:r>
                      <a:rPr lang="en-GB" sz="2400" i="1" dirty="0" smtClean="0">
                        <a:latin typeface="Cambria Math" panose="02040503050406030204" pitchFamily="18" charset="0"/>
                      </a:rPr>
                      <m:t> “</m:t>
                    </m:r>
                    <m:r>
                      <a:rPr lang="en-GB" sz="2400" i="1" dirty="0" smtClean="0">
                        <a:latin typeface="Cambria Math" panose="02040503050406030204" pitchFamily="18" charset="0"/>
                      </a:rPr>
                      <m:t>𝑇h𝑒</m:t>
                    </m:r>
                    <m:r>
                      <a:rPr lang="en-GB" sz="2400" i="1" dirty="0" smtClean="0">
                        <a:latin typeface="Cambria Math" panose="02040503050406030204" pitchFamily="18" charset="0"/>
                      </a:rPr>
                      <m:t> </m:t>
                    </m:r>
                    <m:r>
                      <a:rPr lang="en-GB" sz="2400" i="1" dirty="0" smtClean="0">
                        <a:latin typeface="Cambria Math" panose="02040503050406030204" pitchFamily="18" charset="0"/>
                      </a:rPr>
                      <m:t>𝑢𝑠𝑒𝑟</m:t>
                    </m:r>
                    <m:r>
                      <a:rPr lang="en-GB" sz="2400" i="1" dirty="0" smtClean="0">
                        <a:latin typeface="Cambria Math" panose="02040503050406030204" pitchFamily="18" charset="0"/>
                      </a:rPr>
                      <m:t> </m:t>
                    </m:r>
                    <m:r>
                      <a:rPr lang="en-GB" sz="2400" i="1" dirty="0" smtClean="0">
                        <a:latin typeface="Cambria Math" panose="02040503050406030204" pitchFamily="18" charset="0"/>
                      </a:rPr>
                      <m:t>h𝑎𝑠</m:t>
                    </m:r>
                    <m:r>
                      <a:rPr lang="en-GB" sz="2400" i="1" dirty="0" smtClean="0">
                        <a:latin typeface="Cambria Math" panose="02040503050406030204" pitchFamily="18" charset="0"/>
                      </a:rPr>
                      <m:t> </m:t>
                    </m:r>
                    <m:r>
                      <a:rPr lang="en-GB" sz="2400" i="1" dirty="0" smtClean="0">
                        <a:latin typeface="Cambria Math" panose="02040503050406030204" pitchFamily="18" charset="0"/>
                      </a:rPr>
                      <m:t>𝑝𝑎𝑖𝑑</m:t>
                    </m:r>
                    <m:r>
                      <a:rPr lang="en-GB" sz="2400" i="1" dirty="0" smtClean="0">
                        <a:latin typeface="Cambria Math" panose="02040503050406030204" pitchFamily="18" charset="0"/>
                      </a:rPr>
                      <m:t> </m:t>
                    </m:r>
                    <m:r>
                      <a:rPr lang="en-GB" sz="2400" i="1" dirty="0" smtClean="0">
                        <a:latin typeface="Cambria Math" panose="02040503050406030204" pitchFamily="18" charset="0"/>
                      </a:rPr>
                      <m:t>𝑡h𝑒</m:t>
                    </m:r>
                    <m:r>
                      <a:rPr lang="en-GB" sz="2400" i="1" dirty="0" smtClean="0">
                        <a:latin typeface="Cambria Math" panose="02040503050406030204" pitchFamily="18" charset="0"/>
                      </a:rPr>
                      <m:t> </m:t>
                    </m:r>
                    <m:r>
                      <a:rPr lang="en-GB" sz="2400" i="1" dirty="0" smtClean="0">
                        <a:latin typeface="Cambria Math" panose="02040503050406030204" pitchFamily="18" charset="0"/>
                      </a:rPr>
                      <m:t>𝑠𝑢𝑏𝑠𝑐𝑟𝑖𝑝𝑡𝑖𝑜𝑛</m:t>
                    </m:r>
                    <m:r>
                      <a:rPr lang="en-GB" sz="2400" i="1" dirty="0" smtClean="0">
                        <a:latin typeface="Cambria Math" panose="02040503050406030204" pitchFamily="18" charset="0"/>
                      </a:rPr>
                      <m:t> </m:t>
                    </m:r>
                    <m:r>
                      <a:rPr lang="en-GB" sz="2400" i="1" dirty="0" smtClean="0">
                        <a:latin typeface="Cambria Math" panose="02040503050406030204" pitchFamily="18" charset="0"/>
                      </a:rPr>
                      <m:t>𝑓𝑒𝑒</m:t>
                    </m:r>
                    <m:r>
                      <a:rPr lang="en-GB" sz="2400" i="1" dirty="0" smtClean="0">
                        <a:latin typeface="Cambria Math" panose="02040503050406030204" pitchFamily="18" charset="0"/>
                      </a:rPr>
                      <m:t>”</m:t>
                    </m:r>
                  </m:oMath>
                </a14:m>
                <a:r>
                  <a:rPr lang="en-GB" sz="2400" dirty="0"/>
                  <a:t> </a:t>
                </a:r>
                <a:br>
                  <a:rPr lang="en-GB" sz="2400" dirty="0"/>
                </a:br>
                <a:r>
                  <a:rPr lang="en-GB" sz="2400" dirty="0"/>
                  <a:t>and logical connectives (including negations).</a:t>
                </a:r>
              </a:p>
            </p:txBody>
          </p:sp>
        </mc:Choice>
        <mc:Fallback xmlns="">
          <p:sp>
            <p:nvSpPr>
              <p:cNvPr id="9" name="Content Placeholder 2">
                <a:extLst>
                  <a:ext uri="{FF2B5EF4-FFF2-40B4-BE49-F238E27FC236}">
                    <a16:creationId xmlns:a16="http://schemas.microsoft.com/office/drawing/2014/main" id="{CFCDAC8B-FFEB-4D07-9E4D-8EC0D2C8204C}"/>
                  </a:ext>
                </a:extLst>
              </p:cNvPr>
              <p:cNvSpPr txBox="1">
                <a:spLocks noRot="1" noChangeAspect="1" noMove="1" noResize="1" noEditPoints="1" noAdjustHandles="1" noChangeArrowheads="1" noChangeShapeType="1" noTextEdit="1"/>
              </p:cNvSpPr>
              <p:nvPr/>
            </p:nvSpPr>
            <p:spPr>
              <a:xfrm>
                <a:off x="345830" y="1844675"/>
                <a:ext cx="11500339" cy="4351338"/>
              </a:xfrm>
              <a:prstGeom prst="rect">
                <a:avLst/>
              </a:prstGeom>
              <a:blipFill>
                <a:blip r:embed="rId2"/>
                <a:stretch>
                  <a:fillRect l="-848" t="-1964"/>
                </a:stretch>
              </a:blipFill>
            </p:spPr>
            <p:txBody>
              <a:bodyPr/>
              <a:lstStyle/>
              <a:p>
                <a:r>
                  <a:rPr lang="en-US">
                    <a:noFill/>
                  </a:rPr>
                  <a:t> </a:t>
                </a:r>
              </a:p>
            </p:txBody>
          </p:sp>
        </mc:Fallback>
      </mc:AlternateContent>
    </p:spTree>
    <p:extLst>
      <p:ext uri="{BB962C8B-B14F-4D97-AF65-F5344CB8AC3E}">
        <p14:creationId xmlns:p14="http://schemas.microsoft.com/office/powerpoint/2010/main" val="362452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664F4277-C30B-47E3-814D-C923E756D07A}"/>
                  </a:ext>
                </a:extLst>
              </p:cNvPr>
              <p:cNvGraphicFramePr>
                <a:graphicFrameLocks noGrp="1"/>
              </p:cNvGraphicFramePr>
              <p:nvPr>
                <p:ph idx="1"/>
                <p:extLst>
                  <p:ext uri="{D42A27DB-BD31-4B8C-83A1-F6EECF244321}">
                    <p14:modId xmlns:p14="http://schemas.microsoft.com/office/powerpoint/2010/main" val="2644094117"/>
                  </p:ext>
                </p:extLst>
              </p:nvPr>
            </p:nvGraphicFramePr>
            <p:xfrm>
              <a:off x="345830" y="3550926"/>
              <a:ext cx="11499850" cy="3200400"/>
            </p:xfrm>
            <a:graphic>
              <a:graphicData uri="http://schemas.openxmlformats.org/drawingml/2006/table">
                <a:tbl>
                  <a:tblPr firstRow="1" bandRow="1">
                    <a:tableStyleId>{073A0DAA-6AF3-43AB-8588-CEC1D06C72B9}</a:tableStyleId>
                  </a:tblPr>
                  <a:tblGrid>
                    <a:gridCol w="6422370">
                      <a:extLst>
                        <a:ext uri="{9D8B030D-6E8A-4147-A177-3AD203B41FA5}">
                          <a16:colId xmlns:a16="http://schemas.microsoft.com/office/drawing/2014/main" val="2956850214"/>
                        </a:ext>
                      </a:extLst>
                    </a:gridCol>
                    <a:gridCol w="5077480">
                      <a:extLst>
                        <a:ext uri="{9D8B030D-6E8A-4147-A177-3AD203B41FA5}">
                          <a16:colId xmlns:a16="http://schemas.microsoft.com/office/drawing/2014/main" val="2422221397"/>
                        </a:ext>
                      </a:extLst>
                    </a:gridCol>
                  </a:tblGrid>
                  <a:tr h="370840">
                    <a:tc>
                      <a:txBody>
                        <a:bodyPr/>
                        <a:lstStyle/>
                        <a:p>
                          <a:r>
                            <a:rPr lang="en-US" sz="2000" dirty="0"/>
                            <a:t>Sentence</a:t>
                          </a:r>
                        </a:p>
                      </a:txBody>
                      <a:tcPr/>
                    </a:tc>
                    <a:tc>
                      <a:txBody>
                        <a:bodyPr/>
                        <a:lstStyle/>
                        <a:p>
                          <a:r>
                            <a:rPr lang="en-US" sz="2000" dirty="0"/>
                            <a:t>Proposition </a:t>
                          </a:r>
                        </a:p>
                      </a:txBody>
                      <a:tcPr/>
                    </a:tc>
                    <a:extLst>
                      <a:ext uri="{0D108BD9-81ED-4DB2-BD59-A6C34878D82A}">
                        <a16:rowId xmlns:a16="http://schemas.microsoft.com/office/drawing/2014/main" val="2865504332"/>
                      </a:ext>
                    </a:extLst>
                  </a:tr>
                  <a:tr h="370840">
                    <a:tc>
                      <a:txBody>
                        <a:bodyPr/>
                        <a:lstStyle/>
                        <a:p>
                          <a:r>
                            <a:rPr lang="en-GB" sz="2000" dirty="0"/>
                            <a:t>“The user has paid the subscription fee, but does not enter a valid password.”</a:t>
                          </a:r>
                          <a:endParaRPr 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000" i="1" dirty="0" smtClean="0">
                                    <a:solidFill>
                                      <a:srgbClr val="002060"/>
                                    </a:solidFill>
                                    <a:latin typeface="Cambria Math" panose="02040503050406030204" pitchFamily="18" charset="0"/>
                                  </a:rPr>
                                  <m:t>“</m:t>
                                </m:r>
                                <m:r>
                                  <a:rPr lang="en-US" sz="2000" b="0" i="1" dirty="0" smtClean="0">
                                    <a:solidFill>
                                      <a:srgbClr val="002060"/>
                                    </a:solidFill>
                                    <a:latin typeface="Cambria Math" panose="02040503050406030204" pitchFamily="18" charset="0"/>
                                  </a:rPr>
                                  <m:t>𝑏</m:t>
                                </m:r>
                                <m:r>
                                  <m:rPr>
                                    <m:sty m:val="p"/>
                                  </m:rPr>
                                  <a:rPr lang="en-GB" sz="2000" i="1" dirty="0" smtClean="0">
                                    <a:solidFill>
                                      <a:srgbClr val="002060"/>
                                    </a:solidFill>
                                    <a:latin typeface="Cambria Math" panose="02040503050406030204" pitchFamily="18" charset="0"/>
                                  </a:rPr>
                                  <m:t>ut</m:t>
                                </m:r>
                                <m:r>
                                  <a:rPr lang="en-GB" sz="2000" i="1" dirty="0" smtClean="0">
                                    <a:solidFill>
                                      <a:srgbClr val="002060"/>
                                    </a:solidFill>
                                    <a:latin typeface="Cambria Math" panose="02040503050406030204" pitchFamily="18" charset="0"/>
                                  </a:rPr>
                                  <m:t>” </m:t>
                                </m:r>
                                <m:r>
                                  <m:rPr>
                                    <m:sty m:val="p"/>
                                  </m:rPr>
                                  <a:rPr lang="en-GB" sz="2000" i="1" dirty="0" smtClean="0">
                                    <a:solidFill>
                                      <a:srgbClr val="002060"/>
                                    </a:solidFill>
                                    <a:latin typeface="Cambria Math" panose="02040503050406030204" pitchFamily="18" charset="0"/>
                                  </a:rPr>
                                  <m:t>means</m:t>
                                </m:r>
                                <m:r>
                                  <a:rPr lang="en-GB" sz="2000" i="1" dirty="0" smtClean="0">
                                    <a:solidFill>
                                      <a:srgbClr val="002060"/>
                                    </a:solidFill>
                                    <a:latin typeface="Cambria Math" panose="02040503050406030204" pitchFamily="18" charset="0"/>
                                  </a:rPr>
                                  <m:t> “</m:t>
                                </m:r>
                                <m:r>
                                  <m:rPr>
                                    <m:sty m:val="p"/>
                                  </m:rPr>
                                  <a:rPr lang="en-GB" sz="2000" i="1" dirty="0" smtClean="0">
                                    <a:solidFill>
                                      <a:srgbClr val="002060"/>
                                    </a:solidFill>
                                    <a:latin typeface="Cambria Math" panose="02040503050406030204" pitchFamily="18" charset="0"/>
                                  </a:rPr>
                                  <m:t>and</m:t>
                                </m:r>
                                <m:r>
                                  <a:rPr lang="en-GB" sz="2000" i="1" dirty="0" smtClean="0">
                                    <a:solidFill>
                                      <a:srgbClr val="002060"/>
                                    </a:solidFill>
                                    <a:latin typeface="Cambria Math" panose="02040503050406030204" pitchFamily="18" charset="0"/>
                                  </a:rPr>
                                  <m:t>”: </m:t>
                                </m:r>
                                <m:r>
                                  <m:rPr>
                                    <m:sty m:val="p"/>
                                  </m:rPr>
                                  <a:rPr lang="en-GB" sz="2000" i="1" dirty="0" smtClean="0">
                                    <a:solidFill>
                                      <a:srgbClr val="002060"/>
                                    </a:solidFill>
                                    <a:latin typeface="Cambria Math" panose="02040503050406030204" pitchFamily="18" charset="0"/>
                                  </a:rPr>
                                  <m:t>r</m:t>
                                </m:r>
                                <m:r>
                                  <a:rPr lang="en-GB" sz="2000" i="1" dirty="0" smtClean="0">
                                    <a:solidFill>
                                      <a:srgbClr val="002060"/>
                                    </a:solidFill>
                                    <a:latin typeface="Cambria Math" panose="02040503050406030204" pitchFamily="18" charset="0"/>
                                  </a:rPr>
                                  <m:t> ∧ ¬</m:t>
                                </m:r>
                                <m:r>
                                  <m:rPr>
                                    <m:sty m:val="p"/>
                                  </m:rPr>
                                  <a:rPr lang="en-GB" sz="2000" i="1" dirty="0" smtClean="0">
                                    <a:solidFill>
                                      <a:srgbClr val="002060"/>
                                    </a:solidFill>
                                    <a:latin typeface="Cambria Math" panose="02040503050406030204" pitchFamily="18" charset="0"/>
                                  </a:rPr>
                                  <m:t>p</m:t>
                                </m:r>
                                <m:r>
                                  <a:rPr lang="en-GB" sz="2000" i="1" dirty="0" smtClean="0">
                                    <a:solidFill>
                                      <a:srgbClr val="002060"/>
                                    </a:solidFill>
                                    <a:latin typeface="Cambria Math" panose="02040503050406030204" pitchFamily="18" charset="0"/>
                                  </a:rPr>
                                  <m:t>.</m:t>
                                </m:r>
                              </m:oMath>
                            </m:oMathPara>
                          </a14:m>
                          <a:endParaRPr lang="en-GB" sz="2000" dirty="0">
                            <a:solidFill>
                              <a:srgbClr val="002060"/>
                            </a:solidFill>
                          </a:endParaRPr>
                        </a:p>
                        <a:p>
                          <a:pPr algn="ctr"/>
                          <a:endParaRPr lang="en-US" sz="2000" dirty="0">
                            <a:solidFill>
                              <a:srgbClr val="002060"/>
                            </a:solidFill>
                          </a:endParaRPr>
                        </a:p>
                      </a:txBody>
                      <a:tcPr/>
                    </a:tc>
                    <a:extLst>
                      <a:ext uri="{0D108BD9-81ED-4DB2-BD59-A6C34878D82A}">
                        <a16:rowId xmlns:a16="http://schemas.microsoft.com/office/drawing/2014/main" val="3432504010"/>
                      </a:ext>
                    </a:extLst>
                  </a:tr>
                  <a:tr h="370840">
                    <a:tc>
                      <a:txBody>
                        <a:bodyPr/>
                        <a:lstStyle/>
                        <a:p>
                          <a:r>
                            <a:rPr lang="en-GB" sz="2000" kern="1200" dirty="0">
                              <a:solidFill>
                                <a:schemeClr val="dk1"/>
                              </a:solidFill>
                              <a:latin typeface="+mn-lt"/>
                              <a:ea typeface="+mn-ea"/>
                              <a:cs typeface="+mn-cs"/>
                            </a:rPr>
                            <a:t>“Access is granted whenever the user has paid the subscription fee and enters a valid password.” </a:t>
                          </a:r>
                          <a:endParaRPr lang="en-US" sz="2000" kern="1200" dirty="0">
                            <a:solidFill>
                              <a:schemeClr val="dk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rgbClr val="002060"/>
                              </a:solidFill>
                            </a:rPr>
                            <a:t>“</a:t>
                          </a:r>
                          <a14:m>
                            <m:oMath xmlns:m="http://schemas.openxmlformats.org/officeDocument/2006/math">
                              <m:r>
                                <a:rPr lang="en-US" sz="2000" b="0" i="1" dirty="0" smtClean="0">
                                  <a:solidFill>
                                    <a:srgbClr val="002060"/>
                                  </a:solidFill>
                                  <a:latin typeface="Cambria Math" panose="02040503050406030204" pitchFamily="18" charset="0"/>
                                </a:rPr>
                                <m:t>𝑤</m:t>
                              </m:r>
                              <m:r>
                                <a:rPr lang="en-GB" sz="2000" i="1" dirty="0" smtClean="0">
                                  <a:solidFill>
                                    <a:srgbClr val="002060"/>
                                  </a:solidFill>
                                  <a:latin typeface="Cambria Math" panose="02040503050406030204" pitchFamily="18" charset="0"/>
                                </a:rPr>
                                <m:t>h𝑒𝑛𝑒𝑣𝑒𝑟</m:t>
                              </m:r>
                              <m:r>
                                <a:rPr lang="en-GB" sz="2000" i="1" dirty="0">
                                  <a:solidFill>
                                    <a:srgbClr val="002060"/>
                                  </a:solidFill>
                                  <a:latin typeface="Cambria Math" panose="02040503050406030204" pitchFamily="18" charset="0"/>
                                </a:rPr>
                                <m:t>” </m:t>
                              </m:r>
                              <m:r>
                                <a:rPr lang="en-GB" sz="2000" i="1" dirty="0">
                                  <a:solidFill>
                                    <a:srgbClr val="002060"/>
                                  </a:solidFill>
                                  <a:latin typeface="Cambria Math" panose="02040503050406030204" pitchFamily="18" charset="0"/>
                                </a:rPr>
                                <m:t>𝑚𝑒𝑎𝑛𝑠</m:t>
                              </m:r>
                              <m:r>
                                <a:rPr lang="en-GB" sz="2000" i="1" dirty="0">
                                  <a:solidFill>
                                    <a:srgbClr val="002060"/>
                                  </a:solidFill>
                                  <a:latin typeface="Cambria Math" panose="02040503050406030204" pitchFamily="18" charset="0"/>
                                </a:rPr>
                                <m:t> “</m:t>
                              </m:r>
                              <m:r>
                                <a:rPr lang="en-GB" sz="2000" i="1" dirty="0">
                                  <a:solidFill>
                                    <a:srgbClr val="002060"/>
                                  </a:solidFill>
                                  <a:latin typeface="Cambria Math" panose="02040503050406030204" pitchFamily="18" charset="0"/>
                                </a:rPr>
                                <m:t>𝑖𝑓</m:t>
                              </m:r>
                              <m:r>
                                <a:rPr lang="en-GB" sz="2000" i="1" dirty="0">
                                  <a:solidFill>
                                    <a:srgbClr val="002060"/>
                                  </a:solidFill>
                                  <a:latin typeface="Cambria Math" panose="02040503050406030204" pitchFamily="18" charset="0"/>
                                </a:rPr>
                                <m:t>”:   </m:t>
                              </m:r>
                              <m:d>
                                <m:dPr>
                                  <m:ctrlPr>
                                    <a:rPr lang="en-GB" sz="2000" i="1" dirty="0" smtClean="0">
                                      <a:solidFill>
                                        <a:srgbClr val="002060"/>
                                      </a:solidFill>
                                      <a:latin typeface="Cambria Math" panose="02040503050406030204" pitchFamily="18" charset="0"/>
                                    </a:rPr>
                                  </m:ctrlPr>
                                </m:dPr>
                                <m:e>
                                  <m:r>
                                    <a:rPr lang="en-GB" sz="2000" i="1" dirty="0">
                                      <a:solidFill>
                                        <a:srgbClr val="002060"/>
                                      </a:solidFill>
                                      <a:latin typeface="Cambria Math" panose="02040503050406030204" pitchFamily="18" charset="0"/>
                                    </a:rPr>
                                    <m:t>𝑟</m:t>
                                  </m:r>
                                  <m:r>
                                    <a:rPr lang="en-GB" sz="2000" i="1" dirty="0">
                                      <a:solidFill>
                                        <a:srgbClr val="002060"/>
                                      </a:solidFill>
                                      <a:latin typeface="Cambria Math" panose="02040503050406030204" pitchFamily="18" charset="0"/>
                                    </a:rPr>
                                    <m:t> ∧ </m:t>
                                  </m:r>
                                  <m:r>
                                    <m:rPr>
                                      <m:sty m:val="p"/>
                                    </m:rPr>
                                    <a:rPr lang="en-GB" sz="2000" i="1" dirty="0">
                                      <a:solidFill>
                                        <a:srgbClr val="002060"/>
                                      </a:solidFill>
                                      <a:latin typeface="Cambria Math" panose="02040503050406030204" pitchFamily="18" charset="0"/>
                                    </a:rPr>
                                    <m:t>p</m:t>
                                  </m:r>
                                </m:e>
                              </m:d>
                              <m:r>
                                <a:rPr lang="en-US" sz="2000" b="0" i="1" dirty="0" smtClean="0">
                                  <a:solidFill>
                                    <a:srgbClr val="002060"/>
                                  </a:solidFill>
                                  <a:latin typeface="Cambria Math" panose="02040503050406030204" pitchFamily="18" charset="0"/>
                                </a:rPr>
                                <m:t>→</m:t>
                              </m:r>
                              <m:r>
                                <m:rPr>
                                  <m:sty m:val="p"/>
                                </m:rPr>
                                <a:rPr lang="en-GB" sz="2000" i="1" dirty="0">
                                  <a:solidFill>
                                    <a:srgbClr val="002060"/>
                                  </a:solidFill>
                                  <a:latin typeface="Cambria Math" panose="02040503050406030204" pitchFamily="18" charset="0"/>
                                </a:rPr>
                                <m:t>q</m:t>
                              </m:r>
                              <m:r>
                                <a:rPr lang="en-GB" sz="2000" i="1" dirty="0">
                                  <a:solidFill>
                                    <a:srgbClr val="002060"/>
                                  </a:solidFill>
                                  <a:latin typeface="Cambria Math" panose="02040503050406030204" pitchFamily="18" charset="0"/>
                                </a:rPr>
                                <m:t> .</m:t>
                              </m:r>
                            </m:oMath>
                          </a14:m>
                          <a:endParaRPr lang="en-GB" sz="2000" dirty="0">
                            <a:solidFill>
                              <a:srgbClr val="002060"/>
                            </a:solidFill>
                          </a:endParaRPr>
                        </a:p>
                        <a:p>
                          <a:pPr algn="ctr"/>
                          <a:endParaRPr lang="en-US" sz="2000" dirty="0">
                            <a:solidFill>
                              <a:srgbClr val="002060"/>
                            </a:solidFill>
                          </a:endParaRPr>
                        </a:p>
                      </a:txBody>
                      <a:tcPr/>
                    </a:tc>
                    <a:extLst>
                      <a:ext uri="{0D108BD9-81ED-4DB2-BD59-A6C34878D82A}">
                        <a16:rowId xmlns:a16="http://schemas.microsoft.com/office/drawing/2014/main" val="24033831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“Access is denied if the user has not paid the subscription fee.”</a:t>
                          </a:r>
                        </a:p>
                      </a:txBody>
                      <a:tcPr/>
                    </a:tc>
                    <a:tc>
                      <a:txBody>
                        <a:bodyPr/>
                        <a:lstStyle/>
                        <a:p>
                          <a:pPr algn="ctr"/>
                          <a14:m>
                            <m:oMathPara xmlns:m="http://schemas.openxmlformats.org/officeDocument/2006/math">
                              <m:oMathParaPr>
                                <m:jc m:val="centerGroup"/>
                              </m:oMathParaPr>
                              <m:oMath xmlns:m="http://schemas.openxmlformats.org/officeDocument/2006/math">
                                <m:r>
                                  <a:rPr lang="en-GB" sz="2000" i="1" smtClean="0">
                                    <a:solidFill>
                                      <a:srgbClr val="002060"/>
                                    </a:solidFill>
                                    <a:latin typeface="Cambria Math" panose="02040503050406030204" pitchFamily="18" charset="0"/>
                                  </a:rPr>
                                  <m:t>𝑡h𝑒</m:t>
                                </m:r>
                                <m:r>
                                  <a:rPr lang="en-GB" sz="2000" i="1" smtClean="0">
                                    <a:solidFill>
                                      <a:srgbClr val="002060"/>
                                    </a:solidFill>
                                    <a:latin typeface="Cambria Math" panose="02040503050406030204" pitchFamily="18" charset="0"/>
                                  </a:rPr>
                                  <m:t> </m:t>
                                </m:r>
                                <m:r>
                                  <a:rPr lang="en-GB" sz="2000" i="1" smtClean="0">
                                    <a:solidFill>
                                      <a:srgbClr val="002060"/>
                                    </a:solidFill>
                                    <a:latin typeface="Cambria Math" panose="02040503050406030204" pitchFamily="18" charset="0"/>
                                  </a:rPr>
                                  <m:t>𝑛𝑒𝑔𝑎𝑡𝑖𝑜𝑛</m:t>
                                </m:r>
                                <m:r>
                                  <a:rPr lang="en-GB" sz="2000" i="1" smtClean="0">
                                    <a:solidFill>
                                      <a:srgbClr val="002060"/>
                                    </a:solidFill>
                                    <a:latin typeface="Cambria Math" panose="02040503050406030204" pitchFamily="18" charset="0"/>
                                  </a:rPr>
                                  <m:t> </m:t>
                                </m:r>
                                <m:r>
                                  <a:rPr lang="en-GB" sz="2000" i="1" smtClean="0">
                                    <a:solidFill>
                                      <a:srgbClr val="002060"/>
                                    </a:solidFill>
                                    <a:latin typeface="Cambria Math" panose="02040503050406030204" pitchFamily="18" charset="0"/>
                                  </a:rPr>
                                  <m:t>𝑜𝑓</m:t>
                                </m:r>
                                <m:r>
                                  <a:rPr lang="en-GB" sz="2000" i="1" smtClean="0">
                                    <a:solidFill>
                                      <a:srgbClr val="002060"/>
                                    </a:solidFill>
                                    <a:latin typeface="Cambria Math" panose="02040503050406030204" pitchFamily="18" charset="0"/>
                                  </a:rPr>
                                  <m:t> </m:t>
                                </m:r>
                                <m:r>
                                  <a:rPr lang="en-GB" sz="2000" i="1" smtClean="0">
                                    <a:solidFill>
                                      <a:srgbClr val="002060"/>
                                    </a:solidFill>
                                    <a:latin typeface="Cambria Math" panose="02040503050406030204" pitchFamily="18" charset="0"/>
                                  </a:rPr>
                                  <m:t>𝑞</m:t>
                                </m:r>
                                <m:r>
                                  <a:rPr lang="en-GB" sz="2000" i="1" smtClean="0">
                                    <a:solidFill>
                                      <a:srgbClr val="002060"/>
                                    </a:solidFill>
                                    <a:latin typeface="Cambria Math" panose="02040503050406030204" pitchFamily="18" charset="0"/>
                                  </a:rPr>
                                  <m:t> , </m:t>
                                </m:r>
                                <m:r>
                                  <a:rPr lang="en-GB" sz="2000" i="1" smtClean="0">
                                    <a:solidFill>
                                      <a:srgbClr val="002060"/>
                                    </a:solidFill>
                                    <a:latin typeface="Cambria Math" panose="02040503050406030204" pitchFamily="18" charset="0"/>
                                  </a:rPr>
                                  <m:t>𝑠𝑜</m:t>
                                </m:r>
                                <m:r>
                                  <a:rPr lang="en-GB" sz="2000" i="1" smtClean="0">
                                    <a:solidFill>
                                      <a:srgbClr val="002060"/>
                                    </a:solidFill>
                                    <a:latin typeface="Cambria Math" panose="02040503050406030204" pitchFamily="18" charset="0"/>
                                  </a:rPr>
                                  <m:t> </m:t>
                                </m:r>
                                <m:r>
                                  <a:rPr lang="en-GB" sz="2000" i="1" smtClean="0">
                                    <a:solidFill>
                                      <a:srgbClr val="002060"/>
                                    </a:solidFill>
                                    <a:latin typeface="Cambria Math" panose="02040503050406030204" pitchFamily="18" charset="0"/>
                                  </a:rPr>
                                  <m:t>𝑤𝑒</m:t>
                                </m:r>
                                <m:r>
                                  <a:rPr lang="en-GB" sz="2000" i="1" smtClean="0">
                                    <a:solidFill>
                                      <a:srgbClr val="002060"/>
                                    </a:solidFill>
                                    <a:latin typeface="Cambria Math" panose="02040503050406030204" pitchFamily="18" charset="0"/>
                                  </a:rPr>
                                  <m:t> </m:t>
                                </m:r>
                                <m:r>
                                  <a:rPr lang="en-GB" sz="2000" i="1" smtClean="0">
                                    <a:solidFill>
                                      <a:srgbClr val="002060"/>
                                    </a:solidFill>
                                    <a:latin typeface="Cambria Math" panose="02040503050406030204" pitchFamily="18" charset="0"/>
                                  </a:rPr>
                                  <m:t>h𝑎𝑣𝑒</m:t>
                                </m:r>
                                <m:r>
                                  <a:rPr lang="en-GB" sz="2000" i="1" smtClean="0">
                                    <a:solidFill>
                                      <a:srgbClr val="002060"/>
                                    </a:solidFill>
                                    <a:latin typeface="Cambria Math" panose="02040503050406030204" pitchFamily="18" charset="0"/>
                                  </a:rPr>
                                  <m:t> :¬</m:t>
                                </m:r>
                                <m:r>
                                  <a:rPr lang="en-GB" sz="2000" i="1" smtClean="0">
                                    <a:solidFill>
                                      <a:srgbClr val="002060"/>
                                    </a:solidFill>
                                    <a:latin typeface="Cambria Math" panose="02040503050406030204" pitchFamily="18" charset="0"/>
                                  </a:rPr>
                                  <m:t>𝑟</m:t>
                                </m:r>
                                <m:r>
                                  <a:rPr lang="en-GB" sz="2000" i="1" smtClean="0">
                                    <a:solidFill>
                                      <a:srgbClr val="002060"/>
                                    </a:solidFill>
                                    <a:latin typeface="Cambria Math" panose="02040503050406030204" pitchFamily="18" charset="0"/>
                                  </a:rPr>
                                  <m:t> → ¬</m:t>
                                </m:r>
                                <m:r>
                                  <a:rPr lang="en-GB" sz="2000" i="1" smtClean="0">
                                    <a:solidFill>
                                      <a:srgbClr val="002060"/>
                                    </a:solidFill>
                                    <a:latin typeface="Cambria Math" panose="02040503050406030204" pitchFamily="18" charset="0"/>
                                  </a:rPr>
                                  <m:t>𝑞</m:t>
                                </m:r>
                                <m:r>
                                  <a:rPr lang="en-GB" sz="2000" i="1" smtClean="0">
                                    <a:solidFill>
                                      <a:srgbClr val="002060"/>
                                    </a:solidFill>
                                    <a:latin typeface="Cambria Math" panose="02040503050406030204" pitchFamily="18" charset="0"/>
                                  </a:rPr>
                                  <m:t> .</m:t>
                                </m:r>
                              </m:oMath>
                            </m:oMathPara>
                          </a14:m>
                          <a:endParaRPr lang="en-US" sz="2000" dirty="0">
                            <a:solidFill>
                              <a:srgbClr val="002060"/>
                            </a:solidFill>
                          </a:endParaRPr>
                        </a:p>
                      </a:txBody>
                      <a:tcPr/>
                    </a:tc>
                    <a:extLst>
                      <a:ext uri="{0D108BD9-81ED-4DB2-BD59-A6C34878D82A}">
                        <a16:rowId xmlns:a16="http://schemas.microsoft.com/office/drawing/2014/main" val="23618695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“If the user has not entered a valid password but has paid the subscription fee, then access is granted.”</a:t>
                          </a:r>
                        </a:p>
                      </a:txBody>
                      <a:tcPr/>
                    </a:tc>
                    <a:tc>
                      <a:txBody>
                        <a:bodyPr/>
                        <a:lstStyle/>
                        <a:p>
                          <a:pPr algn="ctr"/>
                          <a14:m>
                            <m:oMathPara xmlns:m="http://schemas.openxmlformats.org/officeDocument/2006/math">
                              <m:oMathParaPr>
                                <m:jc m:val="centerGroup"/>
                              </m:oMathParaPr>
                              <m:oMath xmlns:m="http://schemas.openxmlformats.org/officeDocument/2006/math">
                                <m:d>
                                  <m:dPr>
                                    <m:ctrlPr>
                                      <a:rPr lang="en-GB" sz="2000" i="1" smtClean="0">
                                        <a:solidFill>
                                          <a:srgbClr val="002060"/>
                                        </a:solidFill>
                                        <a:latin typeface="Cambria Math" panose="02040503050406030204" pitchFamily="18" charset="0"/>
                                      </a:rPr>
                                    </m:ctrlPr>
                                  </m:dPr>
                                  <m:e>
                                    <m:r>
                                      <a:rPr lang="en-GB" sz="2000" i="1">
                                        <a:solidFill>
                                          <a:srgbClr val="002060"/>
                                        </a:solidFill>
                                        <a:latin typeface="Cambria Math" panose="02040503050406030204" pitchFamily="18" charset="0"/>
                                      </a:rPr>
                                      <m:t>¬</m:t>
                                    </m:r>
                                    <m:r>
                                      <a:rPr lang="en-GB" sz="2000" i="1">
                                        <a:solidFill>
                                          <a:srgbClr val="002060"/>
                                        </a:solidFill>
                                        <a:latin typeface="Cambria Math" panose="02040503050406030204" pitchFamily="18" charset="0"/>
                                      </a:rPr>
                                      <m:t>𝑝</m:t>
                                    </m:r>
                                    <m:r>
                                      <a:rPr lang="en-GB" sz="2000" i="1">
                                        <a:solidFill>
                                          <a:srgbClr val="002060"/>
                                        </a:solidFill>
                                        <a:latin typeface="Cambria Math" panose="02040503050406030204" pitchFamily="18" charset="0"/>
                                      </a:rPr>
                                      <m:t> ∧ </m:t>
                                    </m:r>
                                    <m:r>
                                      <a:rPr lang="en-GB" sz="2000" i="1">
                                        <a:solidFill>
                                          <a:srgbClr val="002060"/>
                                        </a:solidFill>
                                        <a:latin typeface="Cambria Math" panose="02040503050406030204" pitchFamily="18" charset="0"/>
                                      </a:rPr>
                                      <m:t>𝑟</m:t>
                                    </m:r>
                                  </m:e>
                                </m:d>
                                <m:r>
                                  <a:rPr lang="en-US" sz="2000" b="0" i="1" smtClean="0">
                                    <a:solidFill>
                                      <a:srgbClr val="002060"/>
                                    </a:solidFill>
                                    <a:latin typeface="Cambria Math" panose="02040503050406030204" pitchFamily="18" charset="0"/>
                                  </a:rPr>
                                  <m:t>→</m:t>
                                </m:r>
                                <m:r>
                                  <a:rPr lang="en-GB" sz="2000" i="1">
                                    <a:solidFill>
                                      <a:srgbClr val="002060"/>
                                    </a:solidFill>
                                    <a:latin typeface="Cambria Math" panose="02040503050406030204" pitchFamily="18" charset="0"/>
                                  </a:rPr>
                                  <m:t> </m:t>
                                </m:r>
                                <m:r>
                                  <a:rPr lang="en-GB" sz="2000" i="1">
                                    <a:solidFill>
                                      <a:srgbClr val="002060"/>
                                    </a:solidFill>
                                    <a:latin typeface="Cambria Math" panose="02040503050406030204" pitchFamily="18" charset="0"/>
                                  </a:rPr>
                                  <m:t>𝑞</m:t>
                                </m:r>
                                <m:r>
                                  <a:rPr lang="en-GB" sz="2000" i="1">
                                    <a:solidFill>
                                      <a:srgbClr val="002060"/>
                                    </a:solidFill>
                                    <a:latin typeface="Cambria Math" panose="02040503050406030204" pitchFamily="18" charset="0"/>
                                  </a:rPr>
                                  <m:t> .</m:t>
                                </m:r>
                              </m:oMath>
                            </m:oMathPara>
                          </a14:m>
                          <a:endParaRPr lang="en-US" sz="2000" dirty="0">
                            <a:solidFill>
                              <a:srgbClr val="002060"/>
                            </a:solidFill>
                          </a:endParaRPr>
                        </a:p>
                      </a:txBody>
                      <a:tcPr/>
                    </a:tc>
                    <a:extLst>
                      <a:ext uri="{0D108BD9-81ED-4DB2-BD59-A6C34878D82A}">
                        <a16:rowId xmlns:a16="http://schemas.microsoft.com/office/drawing/2014/main" val="1265111346"/>
                      </a:ext>
                    </a:extLst>
                  </a:tr>
                </a:tbl>
              </a:graphicData>
            </a:graphic>
          </p:graphicFrame>
        </mc:Choice>
        <mc:Fallback xmlns="">
          <p:graphicFrame>
            <p:nvGraphicFramePr>
              <p:cNvPr id="8" name="Table 8">
                <a:extLst>
                  <a:ext uri="{FF2B5EF4-FFF2-40B4-BE49-F238E27FC236}">
                    <a16:creationId xmlns:a16="http://schemas.microsoft.com/office/drawing/2014/main" id="{664F4277-C30B-47E3-814D-C923E756D07A}"/>
                  </a:ext>
                </a:extLst>
              </p:cNvPr>
              <p:cNvGraphicFramePr>
                <a:graphicFrameLocks noGrp="1"/>
              </p:cNvGraphicFramePr>
              <p:nvPr>
                <p:ph idx="1"/>
                <p:extLst>
                  <p:ext uri="{D42A27DB-BD31-4B8C-83A1-F6EECF244321}">
                    <p14:modId xmlns:p14="http://schemas.microsoft.com/office/powerpoint/2010/main" val="2644094117"/>
                  </p:ext>
                </p:extLst>
              </p:nvPr>
            </p:nvGraphicFramePr>
            <p:xfrm>
              <a:off x="345830" y="3550926"/>
              <a:ext cx="11499850" cy="3200400"/>
            </p:xfrm>
            <a:graphic>
              <a:graphicData uri="http://schemas.openxmlformats.org/drawingml/2006/table">
                <a:tbl>
                  <a:tblPr firstRow="1" bandRow="1">
                    <a:tableStyleId>{073A0DAA-6AF3-43AB-8588-CEC1D06C72B9}</a:tableStyleId>
                  </a:tblPr>
                  <a:tblGrid>
                    <a:gridCol w="6422370">
                      <a:extLst>
                        <a:ext uri="{9D8B030D-6E8A-4147-A177-3AD203B41FA5}">
                          <a16:colId xmlns:a16="http://schemas.microsoft.com/office/drawing/2014/main" val="2956850214"/>
                        </a:ext>
                      </a:extLst>
                    </a:gridCol>
                    <a:gridCol w="5077480">
                      <a:extLst>
                        <a:ext uri="{9D8B030D-6E8A-4147-A177-3AD203B41FA5}">
                          <a16:colId xmlns:a16="http://schemas.microsoft.com/office/drawing/2014/main" val="2422221397"/>
                        </a:ext>
                      </a:extLst>
                    </a:gridCol>
                  </a:tblGrid>
                  <a:tr h="396240">
                    <a:tc>
                      <a:txBody>
                        <a:bodyPr/>
                        <a:lstStyle/>
                        <a:p>
                          <a:r>
                            <a:rPr lang="en-US" sz="2000" dirty="0"/>
                            <a:t>Sentence</a:t>
                          </a:r>
                        </a:p>
                      </a:txBody>
                      <a:tcPr/>
                    </a:tc>
                    <a:tc>
                      <a:txBody>
                        <a:bodyPr/>
                        <a:lstStyle/>
                        <a:p>
                          <a:r>
                            <a:rPr lang="en-US" sz="2000" dirty="0"/>
                            <a:t>Proposition </a:t>
                          </a:r>
                        </a:p>
                      </a:txBody>
                      <a:tcPr/>
                    </a:tc>
                    <a:extLst>
                      <a:ext uri="{0D108BD9-81ED-4DB2-BD59-A6C34878D82A}">
                        <a16:rowId xmlns:a16="http://schemas.microsoft.com/office/drawing/2014/main" val="2865504332"/>
                      </a:ext>
                    </a:extLst>
                  </a:tr>
                  <a:tr h="701040">
                    <a:tc>
                      <a:txBody>
                        <a:bodyPr/>
                        <a:lstStyle/>
                        <a:p>
                          <a:r>
                            <a:rPr lang="en-GB" sz="2000" dirty="0"/>
                            <a:t>“The user has paid the subscription fee, but does not enter a valid password.”</a:t>
                          </a:r>
                          <a:endParaRPr lang="en-US" sz="2000" dirty="0"/>
                        </a:p>
                      </a:txBody>
                      <a:tcPr/>
                    </a:tc>
                    <a:tc>
                      <a:txBody>
                        <a:bodyPr/>
                        <a:lstStyle/>
                        <a:p>
                          <a:endParaRPr lang="en-US"/>
                        </a:p>
                      </a:txBody>
                      <a:tcPr>
                        <a:blipFill>
                          <a:blip r:embed="rId2"/>
                          <a:stretch>
                            <a:fillRect l="-126499" t="-60870" r="-480" b="-316522"/>
                          </a:stretch>
                        </a:blipFill>
                      </a:tcPr>
                    </a:tc>
                    <a:extLst>
                      <a:ext uri="{0D108BD9-81ED-4DB2-BD59-A6C34878D82A}">
                        <a16:rowId xmlns:a16="http://schemas.microsoft.com/office/drawing/2014/main" val="3432504010"/>
                      </a:ext>
                    </a:extLst>
                  </a:tr>
                  <a:tr h="701040">
                    <a:tc>
                      <a:txBody>
                        <a:bodyPr/>
                        <a:lstStyle/>
                        <a:p>
                          <a:r>
                            <a:rPr lang="en-GB" sz="2000" kern="1200" dirty="0">
                              <a:solidFill>
                                <a:schemeClr val="dk1"/>
                              </a:solidFill>
                              <a:latin typeface="+mn-lt"/>
                              <a:ea typeface="+mn-ea"/>
                              <a:cs typeface="+mn-cs"/>
                            </a:rPr>
                            <a:t>“Access is granted whenever the user has paid the subscription fee and enters a valid password.” </a:t>
                          </a:r>
                          <a:endParaRPr lang="en-US" sz="2000" kern="1200" dirty="0">
                            <a:solidFill>
                              <a:schemeClr val="dk1"/>
                            </a:solidFill>
                            <a:latin typeface="+mn-lt"/>
                            <a:ea typeface="+mn-ea"/>
                            <a:cs typeface="+mn-cs"/>
                          </a:endParaRPr>
                        </a:p>
                      </a:txBody>
                      <a:tcPr/>
                    </a:tc>
                    <a:tc>
                      <a:txBody>
                        <a:bodyPr/>
                        <a:lstStyle/>
                        <a:p>
                          <a:endParaRPr lang="en-US"/>
                        </a:p>
                      </a:txBody>
                      <a:tcPr>
                        <a:blipFill>
                          <a:blip r:embed="rId2"/>
                          <a:stretch>
                            <a:fillRect l="-126499" t="-159483" r="-480" b="-213793"/>
                          </a:stretch>
                        </a:blipFill>
                      </a:tcPr>
                    </a:tc>
                    <a:extLst>
                      <a:ext uri="{0D108BD9-81ED-4DB2-BD59-A6C34878D82A}">
                        <a16:rowId xmlns:a16="http://schemas.microsoft.com/office/drawing/2014/main" val="2403383160"/>
                      </a:ext>
                    </a:extLst>
                  </a:tr>
                  <a:tr h="701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“Access is denied if the user has not paid the subscription fee.”</a:t>
                          </a:r>
                        </a:p>
                      </a:txBody>
                      <a:tcPr/>
                    </a:tc>
                    <a:tc>
                      <a:txBody>
                        <a:bodyPr/>
                        <a:lstStyle/>
                        <a:p>
                          <a:endParaRPr lang="en-US"/>
                        </a:p>
                      </a:txBody>
                      <a:tcPr>
                        <a:blipFill>
                          <a:blip r:embed="rId2"/>
                          <a:stretch>
                            <a:fillRect l="-126499" t="-261739" r="-480" b="-115652"/>
                          </a:stretch>
                        </a:blipFill>
                      </a:tcPr>
                    </a:tc>
                    <a:extLst>
                      <a:ext uri="{0D108BD9-81ED-4DB2-BD59-A6C34878D82A}">
                        <a16:rowId xmlns:a16="http://schemas.microsoft.com/office/drawing/2014/main" val="2361869557"/>
                      </a:ext>
                    </a:extLst>
                  </a:tr>
                  <a:tr h="701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“If the user has not entered a valid password but has paid the subscription fee, then access is granted.”</a:t>
                          </a:r>
                        </a:p>
                      </a:txBody>
                      <a:tcPr/>
                    </a:tc>
                    <a:tc>
                      <a:txBody>
                        <a:bodyPr/>
                        <a:lstStyle/>
                        <a:p>
                          <a:endParaRPr lang="en-US"/>
                        </a:p>
                      </a:txBody>
                      <a:tcPr>
                        <a:blipFill>
                          <a:blip r:embed="rId2"/>
                          <a:stretch>
                            <a:fillRect l="-126499" t="-361739" r="-480" b="-15652"/>
                          </a:stretch>
                        </a:blipFill>
                      </a:tcPr>
                    </a:tc>
                    <a:extLst>
                      <a:ext uri="{0D108BD9-81ED-4DB2-BD59-A6C34878D82A}">
                        <a16:rowId xmlns:a16="http://schemas.microsoft.com/office/drawing/2014/main" val="1265111346"/>
                      </a:ext>
                    </a:extLst>
                  </a:tr>
                </a:tbl>
              </a:graphicData>
            </a:graphic>
          </p:graphicFrame>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FCDAC8B-FFEB-4D07-9E4D-8EC0D2C8204C}"/>
                  </a:ext>
                </a:extLst>
              </p:cNvPr>
              <p:cNvSpPr txBox="1">
                <a:spLocks/>
              </p:cNvSpPr>
              <p:nvPr/>
            </p:nvSpPr>
            <p:spPr>
              <a:xfrm>
                <a:off x="345830" y="1844675"/>
                <a:ext cx="115003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8. Express these system specifications using the propositions</a:t>
                </a:r>
              </a:p>
              <a:p>
                <a:pPr marL="0" indent="0">
                  <a:buFont typeface="Arial" panose="020B0604020202020204" pitchFamily="34" charset="0"/>
                  <a:buNone/>
                </a:pPr>
                <a14:m>
                  <m:oMath xmlns:m="http://schemas.openxmlformats.org/officeDocument/2006/math">
                    <m:r>
                      <a:rPr lang="en-GB" sz="2400" i="1" dirty="0" smtClean="0">
                        <a:latin typeface="Cambria Math" panose="02040503050406030204" pitchFamily="18" charset="0"/>
                      </a:rPr>
                      <m:t>𝑝</m:t>
                    </m:r>
                    <m:r>
                      <a:rPr lang="en-GB" sz="2400" i="1" dirty="0" smtClean="0">
                        <a:latin typeface="Cambria Math" panose="02040503050406030204" pitchFamily="18" charset="0"/>
                      </a:rPr>
                      <m:t> “</m:t>
                    </m:r>
                    <m:r>
                      <a:rPr lang="en-GB" sz="2400" i="1" dirty="0" smtClean="0">
                        <a:latin typeface="Cambria Math" panose="02040503050406030204" pitchFamily="18" charset="0"/>
                      </a:rPr>
                      <m:t>𝑇h𝑒</m:t>
                    </m:r>
                    <m:r>
                      <a:rPr lang="en-GB" sz="2400" i="1" dirty="0" smtClean="0">
                        <a:latin typeface="Cambria Math" panose="02040503050406030204" pitchFamily="18" charset="0"/>
                      </a:rPr>
                      <m:t> </m:t>
                    </m:r>
                    <m:r>
                      <a:rPr lang="en-GB" sz="2400" i="1" dirty="0" smtClean="0">
                        <a:latin typeface="Cambria Math" panose="02040503050406030204" pitchFamily="18" charset="0"/>
                      </a:rPr>
                      <m:t>𝑢𝑠𝑒𝑟</m:t>
                    </m:r>
                    <m:r>
                      <a:rPr lang="en-GB" sz="2400" i="1" dirty="0" smtClean="0">
                        <a:latin typeface="Cambria Math" panose="02040503050406030204" pitchFamily="18" charset="0"/>
                      </a:rPr>
                      <m:t> </m:t>
                    </m:r>
                    <m:r>
                      <a:rPr lang="en-GB" sz="2400" i="1" dirty="0" smtClean="0">
                        <a:latin typeface="Cambria Math" panose="02040503050406030204" pitchFamily="18" charset="0"/>
                      </a:rPr>
                      <m:t>𝑒𝑛𝑡𝑒𝑟𝑠</m:t>
                    </m:r>
                    <m:r>
                      <a:rPr lang="en-GB" sz="2400" i="1" dirty="0" smtClean="0">
                        <a:latin typeface="Cambria Math" panose="02040503050406030204" pitchFamily="18" charset="0"/>
                      </a:rPr>
                      <m:t> </m:t>
                    </m:r>
                    <m:r>
                      <a:rPr lang="en-GB" sz="2400" i="1" dirty="0" smtClean="0">
                        <a:latin typeface="Cambria Math" panose="02040503050406030204" pitchFamily="18" charset="0"/>
                      </a:rPr>
                      <m:t>𝑎</m:t>
                    </m:r>
                    <m:r>
                      <a:rPr lang="en-GB" sz="2400" i="1" dirty="0" smtClean="0">
                        <a:latin typeface="Cambria Math" panose="02040503050406030204" pitchFamily="18" charset="0"/>
                      </a:rPr>
                      <m:t> </m:t>
                    </m:r>
                    <m:r>
                      <a:rPr lang="en-GB" sz="2400" i="1" dirty="0" smtClean="0">
                        <a:latin typeface="Cambria Math" panose="02040503050406030204" pitchFamily="18" charset="0"/>
                      </a:rPr>
                      <m:t>𝑣𝑎𝑙𝑖𝑑</m:t>
                    </m:r>
                    <m:r>
                      <a:rPr lang="en-GB" sz="2400" i="1" dirty="0" smtClean="0">
                        <a:latin typeface="Cambria Math" panose="02040503050406030204" pitchFamily="18" charset="0"/>
                      </a:rPr>
                      <m:t> </m:t>
                    </m:r>
                    <m:r>
                      <a:rPr lang="en-GB" sz="2400" i="1" dirty="0" smtClean="0">
                        <a:latin typeface="Cambria Math" panose="02040503050406030204" pitchFamily="18" charset="0"/>
                      </a:rPr>
                      <m:t>𝑝𝑎𝑠𝑠𝑤𝑜𝑟𝑑</m:t>
                    </m:r>
                    <m:r>
                      <a:rPr lang="en-GB" sz="2400" i="1" dirty="0" smtClean="0">
                        <a:latin typeface="Cambria Math" panose="02040503050406030204" pitchFamily="18" charset="0"/>
                      </a:rPr>
                      <m:t>,”</m:t>
                    </m:r>
                  </m:oMath>
                </a14:m>
                <a:r>
                  <a:rPr lang="en-GB" sz="2400" dirty="0"/>
                  <a:t>         </a:t>
                </a:r>
                <a14:m>
                  <m:oMath xmlns:m="http://schemas.openxmlformats.org/officeDocument/2006/math">
                    <m:r>
                      <a:rPr lang="en-GB" sz="2400" i="1" dirty="0" smtClean="0">
                        <a:latin typeface="Cambria Math" panose="02040503050406030204" pitchFamily="18" charset="0"/>
                      </a:rPr>
                      <m:t>𝑞</m:t>
                    </m:r>
                    <m:r>
                      <a:rPr lang="en-GB" sz="2400" i="1" dirty="0" smtClean="0">
                        <a:latin typeface="Cambria Math" panose="02040503050406030204" pitchFamily="18" charset="0"/>
                      </a:rPr>
                      <m:t> “</m:t>
                    </m:r>
                    <m:r>
                      <a:rPr lang="en-GB" sz="2400" i="1" dirty="0" smtClean="0">
                        <a:latin typeface="Cambria Math" panose="02040503050406030204" pitchFamily="18" charset="0"/>
                      </a:rPr>
                      <m:t>𝐴𝑐𝑐𝑒𝑠𝑠</m:t>
                    </m:r>
                    <m:r>
                      <a:rPr lang="en-GB" sz="2400" i="1" dirty="0" smtClean="0">
                        <a:latin typeface="Cambria Math" panose="02040503050406030204" pitchFamily="18" charset="0"/>
                      </a:rPr>
                      <m:t> </m:t>
                    </m:r>
                    <m:r>
                      <a:rPr lang="en-GB" sz="2400" i="1" dirty="0" smtClean="0">
                        <a:latin typeface="Cambria Math" panose="02040503050406030204" pitchFamily="18" charset="0"/>
                      </a:rPr>
                      <m:t>𝑖𝑠</m:t>
                    </m:r>
                    <m:r>
                      <a:rPr lang="en-GB" sz="2400" i="1" dirty="0" smtClean="0">
                        <a:latin typeface="Cambria Math" panose="02040503050406030204" pitchFamily="18" charset="0"/>
                      </a:rPr>
                      <m:t> </m:t>
                    </m:r>
                    <m:r>
                      <a:rPr lang="en-GB" sz="2400" i="1" dirty="0" smtClean="0">
                        <a:latin typeface="Cambria Math" panose="02040503050406030204" pitchFamily="18" charset="0"/>
                      </a:rPr>
                      <m:t>𝑔𝑟𝑎𝑛𝑡𝑒𝑑</m:t>
                    </m:r>
                    <m:r>
                      <a:rPr lang="en-GB" sz="2400" i="1" dirty="0" smtClean="0">
                        <a:latin typeface="Cambria Math" panose="02040503050406030204" pitchFamily="18" charset="0"/>
                      </a:rPr>
                      <m:t>,”</m:t>
                    </m:r>
                  </m:oMath>
                </a14:m>
                <a:r>
                  <a:rPr lang="en-GB" sz="2400" dirty="0"/>
                  <a:t>      and </a:t>
                </a:r>
              </a:p>
              <a:p>
                <a:pPr marL="0" indent="0">
                  <a:buFont typeface="Arial" panose="020B0604020202020204" pitchFamily="34" charset="0"/>
                  <a:buNone/>
                </a:pPr>
                <a14:m>
                  <m:oMath xmlns:m="http://schemas.openxmlformats.org/officeDocument/2006/math">
                    <m:r>
                      <a:rPr lang="en-GB" sz="2400" i="1" dirty="0" smtClean="0">
                        <a:latin typeface="Cambria Math" panose="02040503050406030204" pitchFamily="18" charset="0"/>
                      </a:rPr>
                      <m:t>𝑟</m:t>
                    </m:r>
                    <m:r>
                      <a:rPr lang="en-GB" sz="2400" i="1" dirty="0" smtClean="0">
                        <a:latin typeface="Cambria Math" panose="02040503050406030204" pitchFamily="18" charset="0"/>
                      </a:rPr>
                      <m:t> “</m:t>
                    </m:r>
                    <m:r>
                      <a:rPr lang="en-GB" sz="2400" i="1" dirty="0" smtClean="0">
                        <a:latin typeface="Cambria Math" panose="02040503050406030204" pitchFamily="18" charset="0"/>
                      </a:rPr>
                      <m:t>𝑇h𝑒</m:t>
                    </m:r>
                    <m:r>
                      <a:rPr lang="en-GB" sz="2400" i="1" dirty="0" smtClean="0">
                        <a:latin typeface="Cambria Math" panose="02040503050406030204" pitchFamily="18" charset="0"/>
                      </a:rPr>
                      <m:t> </m:t>
                    </m:r>
                    <m:r>
                      <a:rPr lang="en-GB" sz="2400" i="1" dirty="0" smtClean="0">
                        <a:latin typeface="Cambria Math" panose="02040503050406030204" pitchFamily="18" charset="0"/>
                      </a:rPr>
                      <m:t>𝑢𝑠𝑒𝑟</m:t>
                    </m:r>
                    <m:r>
                      <a:rPr lang="en-GB" sz="2400" i="1" dirty="0" smtClean="0">
                        <a:latin typeface="Cambria Math" panose="02040503050406030204" pitchFamily="18" charset="0"/>
                      </a:rPr>
                      <m:t> </m:t>
                    </m:r>
                    <m:r>
                      <a:rPr lang="en-GB" sz="2400" i="1" dirty="0" smtClean="0">
                        <a:latin typeface="Cambria Math" panose="02040503050406030204" pitchFamily="18" charset="0"/>
                      </a:rPr>
                      <m:t>h𝑎𝑠</m:t>
                    </m:r>
                    <m:r>
                      <a:rPr lang="en-GB" sz="2400" i="1" dirty="0" smtClean="0">
                        <a:latin typeface="Cambria Math" panose="02040503050406030204" pitchFamily="18" charset="0"/>
                      </a:rPr>
                      <m:t> </m:t>
                    </m:r>
                    <m:r>
                      <a:rPr lang="en-GB" sz="2400" i="1" dirty="0" smtClean="0">
                        <a:latin typeface="Cambria Math" panose="02040503050406030204" pitchFamily="18" charset="0"/>
                      </a:rPr>
                      <m:t>𝑝𝑎𝑖𝑑</m:t>
                    </m:r>
                    <m:r>
                      <a:rPr lang="en-GB" sz="2400" i="1" dirty="0" smtClean="0">
                        <a:latin typeface="Cambria Math" panose="02040503050406030204" pitchFamily="18" charset="0"/>
                      </a:rPr>
                      <m:t> </m:t>
                    </m:r>
                    <m:r>
                      <a:rPr lang="en-GB" sz="2400" i="1" dirty="0" smtClean="0">
                        <a:latin typeface="Cambria Math" panose="02040503050406030204" pitchFamily="18" charset="0"/>
                      </a:rPr>
                      <m:t>𝑡h𝑒</m:t>
                    </m:r>
                    <m:r>
                      <a:rPr lang="en-GB" sz="2400" i="1" dirty="0" smtClean="0">
                        <a:latin typeface="Cambria Math" panose="02040503050406030204" pitchFamily="18" charset="0"/>
                      </a:rPr>
                      <m:t> </m:t>
                    </m:r>
                    <m:r>
                      <a:rPr lang="en-GB" sz="2400" i="1" dirty="0" smtClean="0">
                        <a:latin typeface="Cambria Math" panose="02040503050406030204" pitchFamily="18" charset="0"/>
                      </a:rPr>
                      <m:t>𝑠𝑢𝑏𝑠𝑐𝑟𝑖𝑝𝑡𝑖𝑜𝑛</m:t>
                    </m:r>
                    <m:r>
                      <a:rPr lang="en-GB" sz="2400" i="1" dirty="0" smtClean="0">
                        <a:latin typeface="Cambria Math" panose="02040503050406030204" pitchFamily="18" charset="0"/>
                      </a:rPr>
                      <m:t> </m:t>
                    </m:r>
                    <m:r>
                      <a:rPr lang="en-GB" sz="2400" i="1" dirty="0" smtClean="0">
                        <a:latin typeface="Cambria Math" panose="02040503050406030204" pitchFamily="18" charset="0"/>
                      </a:rPr>
                      <m:t>𝑓𝑒𝑒</m:t>
                    </m:r>
                    <m:r>
                      <a:rPr lang="en-GB" sz="2400" i="1" dirty="0" smtClean="0">
                        <a:latin typeface="Cambria Math" panose="02040503050406030204" pitchFamily="18" charset="0"/>
                      </a:rPr>
                      <m:t>”</m:t>
                    </m:r>
                  </m:oMath>
                </a14:m>
                <a:r>
                  <a:rPr lang="en-GB" sz="2400" dirty="0"/>
                  <a:t> </a:t>
                </a:r>
                <a:br>
                  <a:rPr lang="en-GB" sz="2400" dirty="0"/>
                </a:br>
                <a:r>
                  <a:rPr lang="en-GB" sz="2400" dirty="0"/>
                  <a:t>and logical connectives (including negations).</a:t>
                </a:r>
              </a:p>
            </p:txBody>
          </p:sp>
        </mc:Choice>
        <mc:Fallback xmlns="">
          <p:sp>
            <p:nvSpPr>
              <p:cNvPr id="9" name="Content Placeholder 2">
                <a:extLst>
                  <a:ext uri="{FF2B5EF4-FFF2-40B4-BE49-F238E27FC236}">
                    <a16:creationId xmlns:a16="http://schemas.microsoft.com/office/drawing/2014/main" id="{CFCDAC8B-FFEB-4D07-9E4D-8EC0D2C8204C}"/>
                  </a:ext>
                </a:extLst>
              </p:cNvPr>
              <p:cNvSpPr txBox="1">
                <a:spLocks noRot="1" noChangeAspect="1" noMove="1" noResize="1" noEditPoints="1" noAdjustHandles="1" noChangeArrowheads="1" noChangeShapeType="1" noTextEdit="1"/>
              </p:cNvSpPr>
              <p:nvPr/>
            </p:nvSpPr>
            <p:spPr>
              <a:xfrm>
                <a:off x="345830" y="1844675"/>
                <a:ext cx="11500339" cy="4351338"/>
              </a:xfrm>
              <a:prstGeom prst="rect">
                <a:avLst/>
              </a:prstGeom>
              <a:blipFill>
                <a:blip r:embed="rId3"/>
                <a:stretch>
                  <a:fillRect l="-848" t="-1964"/>
                </a:stretch>
              </a:blipFill>
            </p:spPr>
            <p:txBody>
              <a:bodyPr/>
              <a:lstStyle/>
              <a:p>
                <a:r>
                  <a:rPr lang="en-US">
                    <a:noFill/>
                  </a:rPr>
                  <a:t> </a:t>
                </a:r>
              </a:p>
            </p:txBody>
          </p:sp>
        </mc:Fallback>
      </mc:AlternateContent>
    </p:spTree>
    <p:extLst>
      <p:ext uri="{BB962C8B-B14F-4D97-AF65-F5344CB8AC3E}">
        <p14:creationId xmlns:p14="http://schemas.microsoft.com/office/powerpoint/2010/main" val="2180829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Exercises 19–23 relate to inhabitants of the island of knights and knaves created by </a:t>
                </a:r>
                <a:r>
                  <a:rPr lang="en-GB" dirty="0" err="1"/>
                  <a:t>Smullyan</a:t>
                </a:r>
                <a:r>
                  <a:rPr lang="en-GB" dirty="0"/>
                  <a:t>, where knights always tell the truth and knaves always lie. You encounter two people, A and B. Determine, if possible, what A and B are if they address you in the ways described. If you cannot determine what these two people are, can you draw any conclusions?</a:t>
                </a:r>
              </a:p>
              <a:p>
                <a:pPr marL="0" indent="0">
                  <a:buNone/>
                </a:pPr>
                <a:r>
                  <a:rPr lang="en-GB" dirty="0"/>
                  <a:t>23. </a:t>
                </a:r>
                <a14:m>
                  <m:oMath xmlns:m="http://schemas.openxmlformats.org/officeDocument/2006/math">
                    <m:r>
                      <a:rPr lang="en-GB" i="1" dirty="0" smtClean="0">
                        <a:latin typeface="Cambria Math" panose="02040503050406030204" pitchFamily="18" charset="0"/>
                      </a:rPr>
                      <m:t>𝐴</m:t>
                    </m:r>
                  </m:oMath>
                </a14:m>
                <a:r>
                  <a:rPr lang="en-GB" dirty="0"/>
                  <a:t> says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𝐴𝑡</m:t>
                    </m:r>
                    <m:r>
                      <a:rPr lang="en-GB" i="1" dirty="0" smtClean="0">
                        <a:latin typeface="Cambria Math" panose="02040503050406030204" pitchFamily="18" charset="0"/>
                      </a:rPr>
                      <m:t> </m:t>
                    </m:r>
                    <m:r>
                      <a:rPr lang="en-GB" i="1" dirty="0" smtClean="0">
                        <a:latin typeface="Cambria Math" panose="02040503050406030204" pitchFamily="18" charset="0"/>
                      </a:rPr>
                      <m:t>𝑙𝑒𝑎𝑠𝑡</m:t>
                    </m:r>
                    <m:r>
                      <a:rPr lang="en-GB" i="1" dirty="0" smtClean="0">
                        <a:latin typeface="Cambria Math" panose="02040503050406030204" pitchFamily="18" charset="0"/>
                      </a:rPr>
                      <m:t> </m:t>
                    </m:r>
                    <m:r>
                      <a:rPr lang="en-GB" i="1" dirty="0" smtClean="0">
                        <a:latin typeface="Cambria Math" panose="02040503050406030204" pitchFamily="18" charset="0"/>
                      </a:rPr>
                      <m:t>𝑜𝑛𝑒</m:t>
                    </m:r>
                    <m:r>
                      <a:rPr lang="en-GB" i="1" dirty="0" smtClean="0">
                        <a:latin typeface="Cambria Math" panose="02040503050406030204" pitchFamily="18" charset="0"/>
                      </a:rPr>
                      <m:t> </m:t>
                    </m:r>
                    <m:r>
                      <a:rPr lang="en-GB" i="1" dirty="0" smtClean="0">
                        <a:latin typeface="Cambria Math" panose="02040503050406030204" pitchFamily="18" charset="0"/>
                      </a:rPr>
                      <m:t>𝑜𝑓</m:t>
                    </m:r>
                    <m:r>
                      <a:rPr lang="en-GB" i="1" dirty="0" smtClean="0">
                        <a:latin typeface="Cambria Math" panose="02040503050406030204" pitchFamily="18" charset="0"/>
                      </a:rPr>
                      <m:t> </m:t>
                    </m:r>
                    <m:r>
                      <a:rPr lang="en-GB" i="1" dirty="0" smtClean="0">
                        <a:latin typeface="Cambria Math" panose="02040503050406030204" pitchFamily="18" charset="0"/>
                      </a:rPr>
                      <m:t>𝑢𝑠</m:t>
                    </m:r>
                    <m:r>
                      <a:rPr lang="en-GB" i="1" dirty="0" smtClean="0">
                        <a:latin typeface="Cambria Math" panose="02040503050406030204" pitchFamily="18" charset="0"/>
                      </a:rPr>
                      <m:t> </m:t>
                    </m:r>
                    <m:r>
                      <a:rPr lang="en-GB" i="1" dirty="0" smtClean="0">
                        <a:latin typeface="Cambria Math" panose="02040503050406030204" pitchFamily="18" charset="0"/>
                      </a:rPr>
                      <m:t>𝑖𝑠</m:t>
                    </m:r>
                    <m:r>
                      <a:rPr lang="en-GB" i="1" dirty="0" smtClean="0">
                        <a:latin typeface="Cambria Math" panose="02040503050406030204" pitchFamily="18" charset="0"/>
                      </a:rPr>
                      <m:t> </m:t>
                    </m:r>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𝑘𝑛𝑎𝑣𝑒</m:t>
                    </m:r>
                    <m:r>
                      <a:rPr lang="en-GB" i="1" dirty="0" smtClean="0">
                        <a:latin typeface="Cambria Math" panose="02040503050406030204" pitchFamily="18" charset="0"/>
                      </a:rPr>
                      <m:t>”</m:t>
                    </m:r>
                  </m:oMath>
                </a14:m>
                <a:r>
                  <a:rPr lang="en-GB" dirty="0"/>
                  <a:t> and </a:t>
                </a:r>
                <a14:m>
                  <m:oMath xmlns:m="http://schemas.openxmlformats.org/officeDocument/2006/math">
                    <m:r>
                      <a:rPr lang="en-GB" i="1" dirty="0" smtClean="0">
                        <a:latin typeface="Cambria Math" panose="02040503050406030204" pitchFamily="18" charset="0"/>
                      </a:rPr>
                      <m:t>𝐵</m:t>
                    </m:r>
                  </m:oMath>
                </a14:m>
                <a:r>
                  <a:rPr lang="en-GB" dirty="0"/>
                  <a:t> says nothing.</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r="-1750"/>
                </a:stretch>
              </a:blipFill>
            </p:spPr>
            <p:txBody>
              <a:bodyPr/>
              <a:lstStyle/>
              <a:p>
                <a:r>
                  <a:rPr lang="en-US">
                    <a:noFill/>
                  </a:rPr>
                  <a:t> </a:t>
                </a:r>
              </a:p>
            </p:txBody>
          </p:sp>
        </mc:Fallback>
      </mc:AlternateContent>
    </p:spTree>
    <p:extLst>
      <p:ext uri="{BB962C8B-B14F-4D97-AF65-F5344CB8AC3E}">
        <p14:creationId xmlns:p14="http://schemas.microsoft.com/office/powerpoint/2010/main" val="12805962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23. </a:t>
                </a:r>
                <a14:m>
                  <m:oMath xmlns:m="http://schemas.openxmlformats.org/officeDocument/2006/math">
                    <m:r>
                      <a:rPr lang="en-GB" i="1" dirty="0" smtClean="0">
                        <a:latin typeface="Cambria Math" panose="02040503050406030204" pitchFamily="18" charset="0"/>
                      </a:rPr>
                      <m:t>𝐴</m:t>
                    </m:r>
                  </m:oMath>
                </a14:m>
                <a:r>
                  <a:rPr lang="en-GB" dirty="0"/>
                  <a:t> says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𝐴𝑡</m:t>
                    </m:r>
                    <m:r>
                      <a:rPr lang="en-GB" i="1" dirty="0" smtClean="0">
                        <a:latin typeface="Cambria Math" panose="02040503050406030204" pitchFamily="18" charset="0"/>
                      </a:rPr>
                      <m:t> </m:t>
                    </m:r>
                    <m:r>
                      <a:rPr lang="en-GB" i="1" dirty="0" smtClean="0">
                        <a:latin typeface="Cambria Math" panose="02040503050406030204" pitchFamily="18" charset="0"/>
                      </a:rPr>
                      <m:t>𝑙𝑒𝑎𝑠𝑡</m:t>
                    </m:r>
                    <m:r>
                      <a:rPr lang="en-GB" i="1" dirty="0" smtClean="0">
                        <a:latin typeface="Cambria Math" panose="02040503050406030204" pitchFamily="18" charset="0"/>
                      </a:rPr>
                      <m:t> </m:t>
                    </m:r>
                    <m:r>
                      <a:rPr lang="en-GB" i="1" dirty="0" smtClean="0">
                        <a:latin typeface="Cambria Math" panose="02040503050406030204" pitchFamily="18" charset="0"/>
                      </a:rPr>
                      <m:t>𝑜𝑛𝑒</m:t>
                    </m:r>
                    <m:r>
                      <a:rPr lang="en-GB" i="1" dirty="0" smtClean="0">
                        <a:latin typeface="Cambria Math" panose="02040503050406030204" pitchFamily="18" charset="0"/>
                      </a:rPr>
                      <m:t> </m:t>
                    </m:r>
                    <m:r>
                      <a:rPr lang="en-GB" i="1" dirty="0" smtClean="0">
                        <a:latin typeface="Cambria Math" panose="02040503050406030204" pitchFamily="18" charset="0"/>
                      </a:rPr>
                      <m:t>𝑜𝑓</m:t>
                    </m:r>
                    <m:r>
                      <a:rPr lang="en-GB" i="1" dirty="0" smtClean="0">
                        <a:latin typeface="Cambria Math" panose="02040503050406030204" pitchFamily="18" charset="0"/>
                      </a:rPr>
                      <m:t> </m:t>
                    </m:r>
                    <m:r>
                      <a:rPr lang="en-GB" i="1" dirty="0" smtClean="0">
                        <a:latin typeface="Cambria Math" panose="02040503050406030204" pitchFamily="18" charset="0"/>
                      </a:rPr>
                      <m:t>𝑢𝑠</m:t>
                    </m:r>
                    <m:r>
                      <a:rPr lang="en-GB" i="1" dirty="0" smtClean="0">
                        <a:latin typeface="Cambria Math" panose="02040503050406030204" pitchFamily="18" charset="0"/>
                      </a:rPr>
                      <m:t> </m:t>
                    </m:r>
                    <m:r>
                      <a:rPr lang="en-GB" i="1" dirty="0" smtClean="0">
                        <a:latin typeface="Cambria Math" panose="02040503050406030204" pitchFamily="18" charset="0"/>
                      </a:rPr>
                      <m:t>𝑖𝑠</m:t>
                    </m:r>
                    <m:r>
                      <a:rPr lang="en-GB" i="1" dirty="0" smtClean="0">
                        <a:latin typeface="Cambria Math" panose="02040503050406030204" pitchFamily="18" charset="0"/>
                      </a:rPr>
                      <m:t> </m:t>
                    </m:r>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𝑘𝑛𝑎𝑣𝑒</m:t>
                    </m:r>
                    <m:r>
                      <a:rPr lang="en-GB" i="1" dirty="0" smtClean="0">
                        <a:latin typeface="Cambria Math" panose="02040503050406030204" pitchFamily="18" charset="0"/>
                      </a:rPr>
                      <m:t>”</m:t>
                    </m:r>
                  </m:oMath>
                </a14:m>
                <a:r>
                  <a:rPr lang="en-GB" dirty="0"/>
                  <a:t> and </a:t>
                </a:r>
                <a14:m>
                  <m:oMath xmlns:m="http://schemas.openxmlformats.org/officeDocument/2006/math">
                    <m:r>
                      <a:rPr lang="en-GB" i="1" dirty="0" smtClean="0">
                        <a:latin typeface="Cambria Math" panose="02040503050406030204" pitchFamily="18" charset="0"/>
                      </a:rPr>
                      <m:t>𝐵</m:t>
                    </m:r>
                  </m:oMath>
                </a14:m>
                <a:r>
                  <a:rPr lang="en-GB" dirty="0"/>
                  <a:t> says nothing.</a:t>
                </a:r>
                <a:br>
                  <a:rPr lang="en-GB" dirty="0"/>
                </a:br>
                <a:endParaRPr lang="en-GB" dirty="0"/>
              </a:p>
              <a:p>
                <a:pPr marL="0" indent="0">
                  <a:buNone/>
                </a:pPr>
                <a:r>
                  <a:rPr lang="en-GB" dirty="0"/>
                  <a:t>If </a:t>
                </a:r>
                <a14:m>
                  <m:oMath xmlns:m="http://schemas.openxmlformats.org/officeDocument/2006/math">
                    <m:r>
                      <a:rPr lang="en-GB" i="1" dirty="0" smtClean="0">
                        <a:latin typeface="Cambria Math" panose="02040503050406030204" pitchFamily="18" charset="0"/>
                      </a:rPr>
                      <m:t>𝐴</m:t>
                    </m:r>
                  </m:oMath>
                </a14:m>
                <a:r>
                  <a:rPr lang="en-GB" dirty="0"/>
                  <a:t> is a knight, then he is telling the truth, in which case </a:t>
                </a:r>
                <a14:m>
                  <m:oMath xmlns:m="http://schemas.openxmlformats.org/officeDocument/2006/math">
                    <m:r>
                      <a:rPr lang="en-GB" i="1" dirty="0" smtClean="0">
                        <a:latin typeface="Cambria Math" panose="02040503050406030204" pitchFamily="18" charset="0"/>
                      </a:rPr>
                      <m:t>𝐵</m:t>
                    </m:r>
                  </m:oMath>
                </a14:m>
                <a:r>
                  <a:rPr lang="en-GB" dirty="0"/>
                  <a:t> must be a knave. Since </a:t>
                </a:r>
                <a14:m>
                  <m:oMath xmlns:m="http://schemas.openxmlformats.org/officeDocument/2006/math">
                    <m:r>
                      <a:rPr lang="en-GB" i="1" dirty="0" smtClean="0">
                        <a:latin typeface="Cambria Math" panose="02040503050406030204" pitchFamily="18" charset="0"/>
                      </a:rPr>
                      <m:t>𝐵</m:t>
                    </m:r>
                  </m:oMath>
                </a14:m>
                <a:r>
                  <a:rPr lang="en-GB" dirty="0"/>
                  <a:t> said nothing, that is certainly possible. If </a:t>
                </a:r>
                <a14:m>
                  <m:oMath xmlns:m="http://schemas.openxmlformats.org/officeDocument/2006/math">
                    <m:r>
                      <a:rPr lang="en-GB" i="1" dirty="0" smtClean="0">
                        <a:latin typeface="Cambria Math" panose="02040503050406030204" pitchFamily="18" charset="0"/>
                      </a:rPr>
                      <m:t>𝐴</m:t>
                    </m:r>
                  </m:oMath>
                </a14:m>
                <a:r>
                  <a:rPr lang="en-GB" dirty="0"/>
                  <a:t> is a knave, then he is lying, which means that his statement that at least one of them is a knave is false; hence they are both knights. That is a contradiction. So we can conclude that </a:t>
                </a:r>
                <a14:m>
                  <m:oMath xmlns:m="http://schemas.openxmlformats.org/officeDocument/2006/math">
                    <m:r>
                      <a:rPr lang="en-GB" i="1" dirty="0" smtClean="0">
                        <a:latin typeface="Cambria Math" panose="02040503050406030204" pitchFamily="18" charset="0"/>
                      </a:rPr>
                      <m:t>𝐴</m:t>
                    </m:r>
                  </m:oMath>
                </a14:m>
                <a:r>
                  <a:rPr lang="en-GB" dirty="0"/>
                  <a:t> is a knight and </a:t>
                </a:r>
                <a14:m>
                  <m:oMath xmlns:m="http://schemas.openxmlformats.org/officeDocument/2006/math">
                    <m:r>
                      <a:rPr lang="en-GB" i="1" dirty="0" smtClean="0">
                        <a:latin typeface="Cambria Math" panose="02040503050406030204" pitchFamily="18" charset="0"/>
                      </a:rPr>
                      <m:t>𝐵</m:t>
                    </m:r>
                  </m:oMath>
                </a14:m>
                <a:r>
                  <a:rPr lang="en-GB" dirty="0"/>
                  <a:t> is a knave.</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r="-689"/>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7B969A9-5A73-4E54-A857-268B26E228D8}"/>
              </a:ext>
            </a:extLst>
          </p:cNvPr>
          <p:cNvSpPr/>
          <p:nvPr/>
        </p:nvSpPr>
        <p:spPr>
          <a:xfrm>
            <a:off x="345830" y="2809187"/>
            <a:ext cx="11349872" cy="1838227"/>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60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E52C-4E89-44D6-B7F8-DF664D7F5C69}"/>
              </a:ext>
            </a:extLst>
          </p:cNvPr>
          <p:cNvSpPr>
            <a:spLocks noGrp="1"/>
          </p:cNvSpPr>
          <p:nvPr>
            <p:ph type="title"/>
          </p:nvPr>
        </p:nvSpPr>
        <p:spPr/>
        <p:txBody>
          <a:bodyPr/>
          <a:lstStyle/>
          <a:p>
            <a:r>
              <a:rPr lang="en-US" dirty="0"/>
              <a:t>Propositional Logic</a:t>
            </a:r>
          </a:p>
        </p:txBody>
      </p:sp>
      <mc:AlternateContent xmlns:mc="http://schemas.openxmlformats.org/markup-compatibility/2006" xmlns:a14="http://schemas.microsoft.com/office/drawing/2010/main">
        <mc:Choice Requires="a14">
          <p:graphicFrame>
            <p:nvGraphicFramePr>
              <p:cNvPr id="8" name="Content Placeholder 7">
                <a:extLst>
                  <a:ext uri="{FF2B5EF4-FFF2-40B4-BE49-F238E27FC236}">
                    <a16:creationId xmlns:a16="http://schemas.microsoft.com/office/drawing/2014/main" id="{CF995AF3-894C-4E13-965D-ACF15FC5B667}"/>
                  </a:ext>
                </a:extLst>
              </p:cNvPr>
              <p:cNvGraphicFramePr>
                <a:graphicFrameLocks noGrp="1"/>
              </p:cNvGraphicFramePr>
              <p:nvPr>
                <p:ph idx="1"/>
                <p:extLst>
                  <p:ext uri="{D42A27DB-BD31-4B8C-83A1-F6EECF244321}">
                    <p14:modId xmlns:p14="http://schemas.microsoft.com/office/powerpoint/2010/main" val="3417215718"/>
                  </p:ext>
                </p:extLst>
              </p:nvPr>
            </p:nvGraphicFramePr>
            <p:xfrm>
              <a:off x="330883" y="1346018"/>
              <a:ext cx="11530233" cy="2782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8" name="Content Placeholder 7">
                <a:extLst>
                  <a:ext uri="{FF2B5EF4-FFF2-40B4-BE49-F238E27FC236}">
                    <a16:creationId xmlns:a16="http://schemas.microsoft.com/office/drawing/2014/main" id="{CF995AF3-894C-4E13-965D-ACF15FC5B667}"/>
                  </a:ext>
                </a:extLst>
              </p:cNvPr>
              <p:cNvGraphicFramePr>
                <a:graphicFrameLocks noGrp="1"/>
              </p:cNvGraphicFramePr>
              <p:nvPr>
                <p:ph idx="1"/>
                <p:extLst>
                  <p:ext uri="{D42A27DB-BD31-4B8C-83A1-F6EECF244321}">
                    <p14:modId xmlns:p14="http://schemas.microsoft.com/office/powerpoint/2010/main" val="3417215718"/>
                  </p:ext>
                </p:extLst>
              </p:nvPr>
            </p:nvGraphicFramePr>
            <p:xfrm>
              <a:off x="330883" y="1346018"/>
              <a:ext cx="11530233" cy="27829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graphicFrame>
        <p:nvGraphicFramePr>
          <p:cNvPr id="12" name="Table 12">
            <a:extLst>
              <a:ext uri="{FF2B5EF4-FFF2-40B4-BE49-F238E27FC236}">
                <a16:creationId xmlns:a16="http://schemas.microsoft.com/office/drawing/2014/main" id="{B03BDFD3-183F-4DC1-8052-68352C7FB02B}"/>
              </a:ext>
            </a:extLst>
          </p:cNvPr>
          <p:cNvGraphicFramePr>
            <a:graphicFrameLocks noGrp="1"/>
          </p:cNvGraphicFramePr>
          <p:nvPr>
            <p:extLst>
              <p:ext uri="{D42A27DB-BD31-4B8C-83A1-F6EECF244321}">
                <p14:modId xmlns:p14="http://schemas.microsoft.com/office/powerpoint/2010/main" val="1694515123"/>
              </p:ext>
            </p:extLst>
          </p:nvPr>
        </p:nvGraphicFramePr>
        <p:xfrm>
          <a:off x="525704" y="4733415"/>
          <a:ext cx="1557305" cy="1443216"/>
        </p:xfrm>
        <a:graphic>
          <a:graphicData uri="http://schemas.openxmlformats.org/drawingml/2006/table">
            <a:tbl>
              <a:tblPr firstRow="1" bandRow="1">
                <a:tableStyleId>{073A0DAA-6AF3-43AB-8588-CEC1D06C72B9}</a:tableStyleId>
              </a:tblPr>
              <a:tblGrid>
                <a:gridCol w="811007">
                  <a:extLst>
                    <a:ext uri="{9D8B030D-6E8A-4147-A177-3AD203B41FA5}">
                      <a16:colId xmlns:a16="http://schemas.microsoft.com/office/drawing/2014/main" val="1241602949"/>
                    </a:ext>
                  </a:extLst>
                </a:gridCol>
                <a:gridCol w="746298">
                  <a:extLst>
                    <a:ext uri="{9D8B030D-6E8A-4147-A177-3AD203B41FA5}">
                      <a16:colId xmlns:a16="http://schemas.microsoft.com/office/drawing/2014/main" val="1499059271"/>
                    </a:ext>
                  </a:extLst>
                </a:gridCol>
              </a:tblGrid>
              <a:tr h="440985">
                <a:tc>
                  <a:txBody>
                    <a:bodyPr/>
                    <a:lstStyle/>
                    <a:p>
                      <a:pPr algn="ctr"/>
                      <a:r>
                        <a:rPr lang="en-US" dirty="0"/>
                        <a:t>p</a:t>
                      </a:r>
                    </a:p>
                  </a:txBody>
                  <a:tcPr/>
                </a:tc>
                <a:tc>
                  <a:txBody>
                    <a:bodyPr/>
                    <a:lstStyle/>
                    <a:p>
                      <a:pPr algn="ctr"/>
                      <a:r>
                        <a:rPr lang="en-US" dirty="0"/>
                        <a:t>¬𝑝</a:t>
                      </a:r>
                    </a:p>
                  </a:txBody>
                  <a:tcPr/>
                </a:tc>
                <a:extLst>
                  <a:ext uri="{0D108BD9-81ED-4DB2-BD59-A6C34878D82A}">
                    <a16:rowId xmlns:a16="http://schemas.microsoft.com/office/drawing/2014/main" val="1816604944"/>
                  </a:ext>
                </a:extLst>
              </a:tr>
              <a:tr h="527901">
                <a:tc>
                  <a:txBody>
                    <a:bodyPr/>
                    <a:lstStyle/>
                    <a:p>
                      <a:pPr algn="ctr"/>
                      <a:r>
                        <a:rPr lang="en-US" dirty="0"/>
                        <a:t>T</a:t>
                      </a:r>
                    </a:p>
                  </a:txBody>
                  <a:tcPr/>
                </a:tc>
                <a:tc>
                  <a:txBody>
                    <a:bodyPr/>
                    <a:lstStyle/>
                    <a:p>
                      <a:pPr algn="ctr"/>
                      <a:r>
                        <a:rPr lang="en-US" dirty="0"/>
                        <a:t>F</a:t>
                      </a:r>
                    </a:p>
                  </a:txBody>
                  <a:tcPr/>
                </a:tc>
                <a:extLst>
                  <a:ext uri="{0D108BD9-81ED-4DB2-BD59-A6C34878D82A}">
                    <a16:rowId xmlns:a16="http://schemas.microsoft.com/office/drawing/2014/main" val="3805279644"/>
                  </a:ext>
                </a:extLst>
              </a:tr>
              <a:tr h="474330">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2650289119"/>
                  </a:ext>
                </a:extLst>
              </a:tr>
            </a:tbl>
          </a:graphicData>
        </a:graphic>
      </p:graphicFrame>
      <p:graphicFrame>
        <p:nvGraphicFramePr>
          <p:cNvPr id="13" name="Table 12">
            <a:extLst>
              <a:ext uri="{FF2B5EF4-FFF2-40B4-BE49-F238E27FC236}">
                <a16:creationId xmlns:a16="http://schemas.microsoft.com/office/drawing/2014/main" id="{C132FF8A-16E7-4D5A-8F17-1AC5A626C9EB}"/>
              </a:ext>
            </a:extLst>
          </p:cNvPr>
          <p:cNvGraphicFramePr>
            <a:graphicFrameLocks noGrp="1"/>
          </p:cNvGraphicFramePr>
          <p:nvPr>
            <p:extLst>
              <p:ext uri="{D42A27DB-BD31-4B8C-83A1-F6EECF244321}">
                <p14:modId xmlns:p14="http://schemas.microsoft.com/office/powerpoint/2010/main" val="925622688"/>
              </p:ext>
            </p:extLst>
          </p:nvPr>
        </p:nvGraphicFramePr>
        <p:xfrm>
          <a:off x="2677529" y="4363695"/>
          <a:ext cx="2045298" cy="2182656"/>
        </p:xfrm>
        <a:graphic>
          <a:graphicData uri="http://schemas.openxmlformats.org/drawingml/2006/table">
            <a:tbl>
              <a:tblPr firstRow="1" bandRow="1">
                <a:tableStyleId>{073A0DAA-6AF3-43AB-8588-CEC1D06C72B9}</a:tableStyleId>
              </a:tblPr>
              <a:tblGrid>
                <a:gridCol w="646360">
                  <a:extLst>
                    <a:ext uri="{9D8B030D-6E8A-4147-A177-3AD203B41FA5}">
                      <a16:colId xmlns:a16="http://schemas.microsoft.com/office/drawing/2014/main" val="1241602949"/>
                    </a:ext>
                  </a:extLst>
                </a:gridCol>
                <a:gridCol w="699469">
                  <a:extLst>
                    <a:ext uri="{9D8B030D-6E8A-4147-A177-3AD203B41FA5}">
                      <a16:colId xmlns:a16="http://schemas.microsoft.com/office/drawing/2014/main" val="1499059271"/>
                    </a:ext>
                  </a:extLst>
                </a:gridCol>
                <a:gridCol w="699469">
                  <a:extLst>
                    <a:ext uri="{9D8B030D-6E8A-4147-A177-3AD203B41FA5}">
                      <a16:colId xmlns:a16="http://schemas.microsoft.com/office/drawing/2014/main" val="1890294284"/>
                    </a:ext>
                  </a:extLst>
                </a:gridCol>
              </a:tblGrid>
              <a:tr h="235670">
                <a:tc>
                  <a:txBody>
                    <a:bodyPr/>
                    <a:lstStyle/>
                    <a:p>
                      <a:pPr algn="ctr"/>
                      <a:r>
                        <a:rPr lang="en-US" dirty="0"/>
                        <a:t>p</a:t>
                      </a:r>
                    </a:p>
                  </a:txBody>
                  <a:tcPr/>
                </a:tc>
                <a:tc>
                  <a:txBody>
                    <a:bodyPr/>
                    <a:lstStyle/>
                    <a:p>
                      <a:pPr algn="ctr"/>
                      <a:r>
                        <a:rPr lang="en-US" dirty="0"/>
                        <a:t>q</a:t>
                      </a:r>
                    </a:p>
                  </a:txBody>
                  <a:tcPr/>
                </a:tc>
                <a:tc>
                  <a:txBody>
                    <a:bodyPr/>
                    <a:lstStyle/>
                    <a:p>
                      <a:pPr algn="ctr"/>
                      <a:r>
                        <a:rPr lang="en-US" dirty="0"/>
                        <a:t>𝑝 ∧ 𝑞</a:t>
                      </a:r>
                    </a:p>
                  </a:txBody>
                  <a:tcPr/>
                </a:tc>
                <a:extLst>
                  <a:ext uri="{0D108BD9-81ED-4DB2-BD59-A6C34878D82A}">
                    <a16:rowId xmlns:a16="http://schemas.microsoft.com/office/drawing/2014/main" val="1816604944"/>
                  </a:ext>
                </a:extLst>
              </a:tr>
              <a:tr h="454224">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3805279644"/>
                  </a:ext>
                </a:extLst>
              </a:tr>
              <a:tr h="454224">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2650289119"/>
                  </a:ext>
                </a:extLst>
              </a:tr>
              <a:tr h="454224">
                <a:tc>
                  <a:txBody>
                    <a:bodyPr/>
                    <a:lstStyle/>
                    <a:p>
                      <a:pPr algn="ctr"/>
                      <a:r>
                        <a:rPr lang="en-US" dirty="0"/>
                        <a:t>F</a:t>
                      </a:r>
                    </a:p>
                  </a:txBody>
                  <a:tcPr/>
                </a:tc>
                <a:tc>
                  <a:txBody>
                    <a:bodyPr/>
                    <a:lstStyle/>
                    <a:p>
                      <a:pPr algn="ctr"/>
                      <a:r>
                        <a:rPr lang="en-US" dirty="0"/>
                        <a:t>T</a:t>
                      </a:r>
                    </a:p>
                  </a:txBody>
                  <a:tcPr/>
                </a:tc>
                <a:tc>
                  <a:txBody>
                    <a:bodyPr/>
                    <a:lstStyle/>
                    <a:p>
                      <a:pPr algn="ctr"/>
                      <a:r>
                        <a:rPr lang="en-US" dirty="0"/>
                        <a:t>F</a:t>
                      </a:r>
                    </a:p>
                  </a:txBody>
                  <a:tcPr/>
                </a:tc>
                <a:extLst>
                  <a:ext uri="{0D108BD9-81ED-4DB2-BD59-A6C34878D82A}">
                    <a16:rowId xmlns:a16="http://schemas.microsoft.com/office/drawing/2014/main" val="4049276981"/>
                  </a:ext>
                </a:extLst>
              </a:tr>
              <a:tr h="454224">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655713548"/>
                  </a:ext>
                </a:extLst>
              </a:tr>
            </a:tbl>
          </a:graphicData>
        </a:graphic>
      </p:graphicFrame>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134DB5FC-A612-410F-B6F8-80E8137F4A81}"/>
                  </a:ext>
                </a:extLst>
              </p:cNvPr>
              <p:cNvGraphicFramePr>
                <a:graphicFrameLocks noGrp="1"/>
              </p:cNvGraphicFramePr>
              <p:nvPr>
                <p:extLst>
                  <p:ext uri="{D42A27DB-BD31-4B8C-83A1-F6EECF244321}">
                    <p14:modId xmlns:p14="http://schemas.microsoft.com/office/powerpoint/2010/main" val="1971326326"/>
                  </p:ext>
                </p:extLst>
              </p:nvPr>
            </p:nvGraphicFramePr>
            <p:xfrm>
              <a:off x="5073350" y="4353353"/>
              <a:ext cx="2045298" cy="2182656"/>
            </p:xfrm>
            <a:graphic>
              <a:graphicData uri="http://schemas.openxmlformats.org/drawingml/2006/table">
                <a:tbl>
                  <a:tblPr firstRow="1" bandRow="1">
                    <a:tableStyleId>{073A0DAA-6AF3-43AB-8588-CEC1D06C72B9}</a:tableStyleId>
                  </a:tblPr>
                  <a:tblGrid>
                    <a:gridCol w="646360">
                      <a:extLst>
                        <a:ext uri="{9D8B030D-6E8A-4147-A177-3AD203B41FA5}">
                          <a16:colId xmlns:a16="http://schemas.microsoft.com/office/drawing/2014/main" val="1241602949"/>
                        </a:ext>
                      </a:extLst>
                    </a:gridCol>
                    <a:gridCol w="699469">
                      <a:extLst>
                        <a:ext uri="{9D8B030D-6E8A-4147-A177-3AD203B41FA5}">
                          <a16:colId xmlns:a16="http://schemas.microsoft.com/office/drawing/2014/main" val="1499059271"/>
                        </a:ext>
                      </a:extLst>
                    </a:gridCol>
                    <a:gridCol w="699469">
                      <a:extLst>
                        <a:ext uri="{9D8B030D-6E8A-4147-A177-3AD203B41FA5}">
                          <a16:colId xmlns:a16="http://schemas.microsoft.com/office/drawing/2014/main" val="1890294284"/>
                        </a:ext>
                      </a:extLst>
                    </a:gridCol>
                  </a:tblGrid>
                  <a:tr h="235670">
                    <a:tc>
                      <a:txBody>
                        <a:bodyPr/>
                        <a:lstStyle/>
                        <a:p>
                          <a:pPr algn="ctr"/>
                          <a:r>
                            <a:rPr lang="en-US" dirty="0"/>
                            <a:t>p</a:t>
                          </a:r>
                        </a:p>
                      </a:txBody>
                      <a:tcPr/>
                    </a:tc>
                    <a:tc>
                      <a:txBody>
                        <a:bodyPr/>
                        <a:lstStyle/>
                        <a:p>
                          <a:pPr algn="ctr"/>
                          <a:r>
                            <a:rPr lang="en-US" dirty="0"/>
                            <a:t>q</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𝑝 </a:t>
                          </a:r>
                          <a14:m>
                            <m:oMath xmlns:m="http://schemas.openxmlformats.org/officeDocument/2006/math">
                              <m:r>
                                <a:rPr lang="en-GB" sz="1800" i="1" dirty="0" smtClean="0">
                                  <a:latin typeface="Cambria Math" panose="02040503050406030204" pitchFamily="18" charset="0"/>
                                </a:rPr>
                                <m:t>∨</m:t>
                              </m:r>
                            </m:oMath>
                          </a14:m>
                          <a:r>
                            <a:rPr lang="en-US" dirty="0"/>
                            <a:t> 𝑞</a:t>
                          </a:r>
                        </a:p>
                      </a:txBody>
                      <a:tcPr/>
                    </a:tc>
                    <a:extLst>
                      <a:ext uri="{0D108BD9-81ED-4DB2-BD59-A6C34878D82A}">
                        <a16:rowId xmlns:a16="http://schemas.microsoft.com/office/drawing/2014/main" val="1816604944"/>
                      </a:ext>
                    </a:extLst>
                  </a:tr>
                  <a:tr h="454224">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3805279644"/>
                      </a:ext>
                    </a:extLst>
                  </a:tr>
                  <a:tr h="454224">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2650289119"/>
                      </a:ext>
                    </a:extLst>
                  </a:tr>
                  <a:tr h="454224">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4049276981"/>
                      </a:ext>
                    </a:extLst>
                  </a:tr>
                  <a:tr h="454224">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655713548"/>
                      </a:ext>
                    </a:extLst>
                  </a:tr>
                </a:tbl>
              </a:graphicData>
            </a:graphic>
          </p:graphicFrame>
        </mc:Choice>
        <mc:Fallback xmlns="">
          <p:graphicFrame>
            <p:nvGraphicFramePr>
              <p:cNvPr id="14" name="Table 13">
                <a:extLst>
                  <a:ext uri="{FF2B5EF4-FFF2-40B4-BE49-F238E27FC236}">
                    <a16:creationId xmlns:a16="http://schemas.microsoft.com/office/drawing/2014/main" id="{134DB5FC-A612-410F-B6F8-80E8137F4A81}"/>
                  </a:ext>
                </a:extLst>
              </p:cNvPr>
              <p:cNvGraphicFramePr>
                <a:graphicFrameLocks noGrp="1"/>
              </p:cNvGraphicFramePr>
              <p:nvPr>
                <p:extLst>
                  <p:ext uri="{D42A27DB-BD31-4B8C-83A1-F6EECF244321}">
                    <p14:modId xmlns:p14="http://schemas.microsoft.com/office/powerpoint/2010/main" val="1971326326"/>
                  </p:ext>
                </p:extLst>
              </p:nvPr>
            </p:nvGraphicFramePr>
            <p:xfrm>
              <a:off x="5073350" y="4353353"/>
              <a:ext cx="2045298" cy="2182656"/>
            </p:xfrm>
            <a:graphic>
              <a:graphicData uri="http://schemas.openxmlformats.org/drawingml/2006/table">
                <a:tbl>
                  <a:tblPr firstRow="1" bandRow="1">
                    <a:tableStyleId>{073A0DAA-6AF3-43AB-8588-CEC1D06C72B9}</a:tableStyleId>
                  </a:tblPr>
                  <a:tblGrid>
                    <a:gridCol w="646360">
                      <a:extLst>
                        <a:ext uri="{9D8B030D-6E8A-4147-A177-3AD203B41FA5}">
                          <a16:colId xmlns:a16="http://schemas.microsoft.com/office/drawing/2014/main" val="1241602949"/>
                        </a:ext>
                      </a:extLst>
                    </a:gridCol>
                    <a:gridCol w="699469">
                      <a:extLst>
                        <a:ext uri="{9D8B030D-6E8A-4147-A177-3AD203B41FA5}">
                          <a16:colId xmlns:a16="http://schemas.microsoft.com/office/drawing/2014/main" val="1499059271"/>
                        </a:ext>
                      </a:extLst>
                    </a:gridCol>
                    <a:gridCol w="699469">
                      <a:extLst>
                        <a:ext uri="{9D8B030D-6E8A-4147-A177-3AD203B41FA5}">
                          <a16:colId xmlns:a16="http://schemas.microsoft.com/office/drawing/2014/main" val="1890294284"/>
                        </a:ext>
                      </a:extLst>
                    </a:gridCol>
                  </a:tblGrid>
                  <a:tr h="365760">
                    <a:tc>
                      <a:txBody>
                        <a:bodyPr/>
                        <a:lstStyle/>
                        <a:p>
                          <a:pPr algn="ctr"/>
                          <a:r>
                            <a:rPr lang="en-US" dirty="0"/>
                            <a:t>p</a:t>
                          </a:r>
                        </a:p>
                      </a:txBody>
                      <a:tcPr/>
                    </a:tc>
                    <a:tc>
                      <a:txBody>
                        <a:bodyPr/>
                        <a:lstStyle/>
                        <a:p>
                          <a:pPr algn="ctr"/>
                          <a:r>
                            <a:rPr lang="en-US" dirty="0"/>
                            <a:t>q</a:t>
                          </a:r>
                        </a:p>
                      </a:txBody>
                      <a:tcPr/>
                    </a:tc>
                    <a:tc>
                      <a:txBody>
                        <a:bodyPr/>
                        <a:lstStyle/>
                        <a:p>
                          <a:endParaRPr lang="en-US"/>
                        </a:p>
                      </a:txBody>
                      <a:tcPr>
                        <a:blipFill>
                          <a:blip r:embed="rId11"/>
                          <a:stretch>
                            <a:fillRect l="-193043" t="-11667" r="-3478" b="-501667"/>
                          </a:stretch>
                        </a:blipFill>
                      </a:tcPr>
                    </a:tc>
                    <a:extLst>
                      <a:ext uri="{0D108BD9-81ED-4DB2-BD59-A6C34878D82A}">
                        <a16:rowId xmlns:a16="http://schemas.microsoft.com/office/drawing/2014/main" val="1816604944"/>
                      </a:ext>
                    </a:extLst>
                  </a:tr>
                  <a:tr h="454224">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3805279644"/>
                      </a:ext>
                    </a:extLst>
                  </a:tr>
                  <a:tr h="454224">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2650289119"/>
                      </a:ext>
                    </a:extLst>
                  </a:tr>
                  <a:tr h="454224">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4049276981"/>
                      </a:ext>
                    </a:extLst>
                  </a:tr>
                  <a:tr h="454224">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6557135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5861CCF0-3167-4A90-B1CB-DD3D4DB3463C}"/>
                  </a:ext>
                </a:extLst>
              </p:cNvPr>
              <p:cNvGraphicFramePr>
                <a:graphicFrameLocks noGrp="1"/>
              </p:cNvGraphicFramePr>
              <p:nvPr>
                <p:extLst>
                  <p:ext uri="{D42A27DB-BD31-4B8C-83A1-F6EECF244321}">
                    <p14:modId xmlns:p14="http://schemas.microsoft.com/office/powerpoint/2010/main" val="2297684877"/>
                  </p:ext>
                </p:extLst>
              </p:nvPr>
            </p:nvGraphicFramePr>
            <p:xfrm>
              <a:off x="7469171" y="4363695"/>
              <a:ext cx="2045298" cy="2182656"/>
            </p:xfrm>
            <a:graphic>
              <a:graphicData uri="http://schemas.openxmlformats.org/drawingml/2006/table">
                <a:tbl>
                  <a:tblPr firstRow="1" bandRow="1">
                    <a:tableStyleId>{073A0DAA-6AF3-43AB-8588-CEC1D06C72B9}</a:tableStyleId>
                  </a:tblPr>
                  <a:tblGrid>
                    <a:gridCol w="646360">
                      <a:extLst>
                        <a:ext uri="{9D8B030D-6E8A-4147-A177-3AD203B41FA5}">
                          <a16:colId xmlns:a16="http://schemas.microsoft.com/office/drawing/2014/main" val="1241602949"/>
                        </a:ext>
                      </a:extLst>
                    </a:gridCol>
                    <a:gridCol w="699469">
                      <a:extLst>
                        <a:ext uri="{9D8B030D-6E8A-4147-A177-3AD203B41FA5}">
                          <a16:colId xmlns:a16="http://schemas.microsoft.com/office/drawing/2014/main" val="1499059271"/>
                        </a:ext>
                      </a:extLst>
                    </a:gridCol>
                    <a:gridCol w="699469">
                      <a:extLst>
                        <a:ext uri="{9D8B030D-6E8A-4147-A177-3AD203B41FA5}">
                          <a16:colId xmlns:a16="http://schemas.microsoft.com/office/drawing/2014/main" val="1890294284"/>
                        </a:ext>
                      </a:extLst>
                    </a:gridCol>
                  </a:tblGrid>
                  <a:tr h="235670">
                    <a:tc>
                      <a:txBody>
                        <a:bodyPr/>
                        <a:lstStyle/>
                        <a:p>
                          <a:pPr algn="ctr"/>
                          <a:r>
                            <a:rPr lang="en-US" dirty="0"/>
                            <a:t>p</a:t>
                          </a:r>
                        </a:p>
                      </a:txBody>
                      <a:tcPr/>
                    </a:tc>
                    <a:tc>
                      <a:txBody>
                        <a:bodyPr/>
                        <a:lstStyle/>
                        <a:p>
                          <a:pPr algn="ctr"/>
                          <a:r>
                            <a:rPr lang="en-US" dirty="0"/>
                            <a:t>q</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𝑝</a:t>
                          </a:r>
                          <a14:m>
                            <m:oMath xmlns:m="http://schemas.openxmlformats.org/officeDocument/2006/math">
                              <m:r>
                                <a:rPr lang="en-GB" sz="1800" i="1" smtClean="0">
                                  <a:latin typeface="Cambria Math" panose="02040503050406030204" pitchFamily="18" charset="0"/>
                                </a:rPr>
                                <m:t>⊕</m:t>
                              </m:r>
                            </m:oMath>
                          </a14:m>
                          <a:r>
                            <a:rPr lang="en-US" dirty="0"/>
                            <a:t>𝑞</a:t>
                          </a:r>
                        </a:p>
                      </a:txBody>
                      <a:tcPr/>
                    </a:tc>
                    <a:extLst>
                      <a:ext uri="{0D108BD9-81ED-4DB2-BD59-A6C34878D82A}">
                        <a16:rowId xmlns:a16="http://schemas.microsoft.com/office/drawing/2014/main" val="1816604944"/>
                      </a:ext>
                    </a:extLst>
                  </a:tr>
                  <a:tr h="454224">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extLst>
                      <a:ext uri="{0D108BD9-81ED-4DB2-BD59-A6C34878D82A}">
                        <a16:rowId xmlns:a16="http://schemas.microsoft.com/office/drawing/2014/main" val="3805279644"/>
                      </a:ext>
                    </a:extLst>
                  </a:tr>
                  <a:tr h="454224">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2650289119"/>
                      </a:ext>
                    </a:extLst>
                  </a:tr>
                  <a:tr h="454224">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4049276981"/>
                      </a:ext>
                    </a:extLst>
                  </a:tr>
                  <a:tr h="454224">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655713548"/>
                      </a:ext>
                    </a:extLst>
                  </a:tr>
                </a:tbl>
              </a:graphicData>
            </a:graphic>
          </p:graphicFrame>
        </mc:Choice>
        <mc:Fallback xmlns="">
          <p:graphicFrame>
            <p:nvGraphicFramePr>
              <p:cNvPr id="15" name="Table 14">
                <a:extLst>
                  <a:ext uri="{FF2B5EF4-FFF2-40B4-BE49-F238E27FC236}">
                    <a16:creationId xmlns:a16="http://schemas.microsoft.com/office/drawing/2014/main" id="{5861CCF0-3167-4A90-B1CB-DD3D4DB3463C}"/>
                  </a:ext>
                </a:extLst>
              </p:cNvPr>
              <p:cNvGraphicFramePr>
                <a:graphicFrameLocks noGrp="1"/>
              </p:cNvGraphicFramePr>
              <p:nvPr>
                <p:extLst>
                  <p:ext uri="{D42A27DB-BD31-4B8C-83A1-F6EECF244321}">
                    <p14:modId xmlns:p14="http://schemas.microsoft.com/office/powerpoint/2010/main" val="2297684877"/>
                  </p:ext>
                </p:extLst>
              </p:nvPr>
            </p:nvGraphicFramePr>
            <p:xfrm>
              <a:off x="7469171" y="4363695"/>
              <a:ext cx="2045298" cy="2182656"/>
            </p:xfrm>
            <a:graphic>
              <a:graphicData uri="http://schemas.openxmlformats.org/drawingml/2006/table">
                <a:tbl>
                  <a:tblPr firstRow="1" bandRow="1">
                    <a:tableStyleId>{073A0DAA-6AF3-43AB-8588-CEC1D06C72B9}</a:tableStyleId>
                  </a:tblPr>
                  <a:tblGrid>
                    <a:gridCol w="646360">
                      <a:extLst>
                        <a:ext uri="{9D8B030D-6E8A-4147-A177-3AD203B41FA5}">
                          <a16:colId xmlns:a16="http://schemas.microsoft.com/office/drawing/2014/main" val="1241602949"/>
                        </a:ext>
                      </a:extLst>
                    </a:gridCol>
                    <a:gridCol w="699469">
                      <a:extLst>
                        <a:ext uri="{9D8B030D-6E8A-4147-A177-3AD203B41FA5}">
                          <a16:colId xmlns:a16="http://schemas.microsoft.com/office/drawing/2014/main" val="1499059271"/>
                        </a:ext>
                      </a:extLst>
                    </a:gridCol>
                    <a:gridCol w="699469">
                      <a:extLst>
                        <a:ext uri="{9D8B030D-6E8A-4147-A177-3AD203B41FA5}">
                          <a16:colId xmlns:a16="http://schemas.microsoft.com/office/drawing/2014/main" val="1890294284"/>
                        </a:ext>
                      </a:extLst>
                    </a:gridCol>
                  </a:tblGrid>
                  <a:tr h="365760">
                    <a:tc>
                      <a:txBody>
                        <a:bodyPr/>
                        <a:lstStyle/>
                        <a:p>
                          <a:pPr algn="ctr"/>
                          <a:r>
                            <a:rPr lang="en-US" dirty="0"/>
                            <a:t>p</a:t>
                          </a:r>
                        </a:p>
                      </a:txBody>
                      <a:tcPr/>
                    </a:tc>
                    <a:tc>
                      <a:txBody>
                        <a:bodyPr/>
                        <a:lstStyle/>
                        <a:p>
                          <a:pPr algn="ctr"/>
                          <a:r>
                            <a:rPr lang="en-US" dirty="0"/>
                            <a:t>q</a:t>
                          </a:r>
                        </a:p>
                      </a:txBody>
                      <a:tcPr/>
                    </a:tc>
                    <a:tc>
                      <a:txBody>
                        <a:bodyPr/>
                        <a:lstStyle/>
                        <a:p>
                          <a:endParaRPr lang="en-US"/>
                        </a:p>
                      </a:txBody>
                      <a:tcPr>
                        <a:blipFill>
                          <a:blip r:embed="rId12"/>
                          <a:stretch>
                            <a:fillRect l="-193043" t="-11667" r="-3478" b="-501667"/>
                          </a:stretch>
                        </a:blipFill>
                      </a:tcPr>
                    </a:tc>
                    <a:extLst>
                      <a:ext uri="{0D108BD9-81ED-4DB2-BD59-A6C34878D82A}">
                        <a16:rowId xmlns:a16="http://schemas.microsoft.com/office/drawing/2014/main" val="1816604944"/>
                      </a:ext>
                    </a:extLst>
                  </a:tr>
                  <a:tr h="454224">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extLst>
                      <a:ext uri="{0D108BD9-81ED-4DB2-BD59-A6C34878D82A}">
                        <a16:rowId xmlns:a16="http://schemas.microsoft.com/office/drawing/2014/main" val="3805279644"/>
                      </a:ext>
                    </a:extLst>
                  </a:tr>
                  <a:tr h="454224">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2650289119"/>
                      </a:ext>
                    </a:extLst>
                  </a:tr>
                  <a:tr h="454224">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4049276981"/>
                      </a:ext>
                    </a:extLst>
                  </a:tr>
                  <a:tr h="454224">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6557135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F6E21091-A04E-4FED-8E9A-7CE72D391BB4}"/>
                  </a:ext>
                </a:extLst>
              </p:cNvPr>
              <p:cNvGraphicFramePr>
                <a:graphicFrameLocks noGrp="1"/>
              </p:cNvGraphicFramePr>
              <p:nvPr>
                <p:extLst>
                  <p:ext uri="{D42A27DB-BD31-4B8C-83A1-F6EECF244321}">
                    <p14:modId xmlns:p14="http://schemas.microsoft.com/office/powerpoint/2010/main" val="3854417752"/>
                  </p:ext>
                </p:extLst>
              </p:nvPr>
            </p:nvGraphicFramePr>
            <p:xfrm>
              <a:off x="9864992" y="4363695"/>
              <a:ext cx="2045298" cy="2182656"/>
            </p:xfrm>
            <a:graphic>
              <a:graphicData uri="http://schemas.openxmlformats.org/drawingml/2006/table">
                <a:tbl>
                  <a:tblPr firstRow="1" bandRow="1">
                    <a:tableStyleId>{073A0DAA-6AF3-43AB-8588-CEC1D06C72B9}</a:tableStyleId>
                  </a:tblPr>
                  <a:tblGrid>
                    <a:gridCol w="646360">
                      <a:extLst>
                        <a:ext uri="{9D8B030D-6E8A-4147-A177-3AD203B41FA5}">
                          <a16:colId xmlns:a16="http://schemas.microsoft.com/office/drawing/2014/main" val="1241602949"/>
                        </a:ext>
                      </a:extLst>
                    </a:gridCol>
                    <a:gridCol w="699469">
                      <a:extLst>
                        <a:ext uri="{9D8B030D-6E8A-4147-A177-3AD203B41FA5}">
                          <a16:colId xmlns:a16="http://schemas.microsoft.com/office/drawing/2014/main" val="1499059271"/>
                        </a:ext>
                      </a:extLst>
                    </a:gridCol>
                    <a:gridCol w="699469">
                      <a:extLst>
                        <a:ext uri="{9D8B030D-6E8A-4147-A177-3AD203B41FA5}">
                          <a16:colId xmlns:a16="http://schemas.microsoft.com/office/drawing/2014/main" val="1890294284"/>
                        </a:ext>
                      </a:extLst>
                    </a:gridCol>
                  </a:tblGrid>
                  <a:tr h="235670">
                    <a:tc>
                      <a:txBody>
                        <a:bodyPr/>
                        <a:lstStyle/>
                        <a:p>
                          <a:pPr algn="ctr"/>
                          <a:r>
                            <a:rPr lang="en-US" dirty="0"/>
                            <a:t>p</a:t>
                          </a:r>
                        </a:p>
                      </a:txBody>
                      <a:tcPr/>
                    </a:tc>
                    <a:tc>
                      <a:txBody>
                        <a:bodyPr/>
                        <a:lstStyle/>
                        <a:p>
                          <a:pPr algn="ctr"/>
                          <a:r>
                            <a:rPr lang="en-US" dirty="0"/>
                            <a:t>q</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𝑝</a:t>
                          </a:r>
                          <a14:m>
                            <m:oMath xmlns:m="http://schemas.openxmlformats.org/officeDocument/2006/math">
                              <m:r>
                                <a:rPr lang="en-US" sz="1800" i="1" dirty="0" smtClean="0">
                                  <a:latin typeface="Cambria Math" panose="02040503050406030204" pitchFamily="18" charset="0"/>
                                </a:rPr>
                                <m:t>→</m:t>
                              </m:r>
                            </m:oMath>
                          </a14:m>
                          <a:r>
                            <a:rPr lang="en-US" dirty="0"/>
                            <a:t>𝑞</a:t>
                          </a:r>
                        </a:p>
                      </a:txBody>
                      <a:tcPr/>
                    </a:tc>
                    <a:extLst>
                      <a:ext uri="{0D108BD9-81ED-4DB2-BD59-A6C34878D82A}">
                        <a16:rowId xmlns:a16="http://schemas.microsoft.com/office/drawing/2014/main" val="1816604944"/>
                      </a:ext>
                    </a:extLst>
                  </a:tr>
                  <a:tr h="454224">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3805279644"/>
                      </a:ext>
                    </a:extLst>
                  </a:tr>
                  <a:tr h="454224">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2650289119"/>
                      </a:ext>
                    </a:extLst>
                  </a:tr>
                  <a:tr h="454224">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4049276981"/>
                      </a:ext>
                    </a:extLst>
                  </a:tr>
                  <a:tr h="454224">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655713548"/>
                      </a:ext>
                    </a:extLst>
                  </a:tr>
                </a:tbl>
              </a:graphicData>
            </a:graphic>
          </p:graphicFrame>
        </mc:Choice>
        <mc:Fallback xmlns="">
          <p:graphicFrame>
            <p:nvGraphicFramePr>
              <p:cNvPr id="16" name="Table 15">
                <a:extLst>
                  <a:ext uri="{FF2B5EF4-FFF2-40B4-BE49-F238E27FC236}">
                    <a16:creationId xmlns:a16="http://schemas.microsoft.com/office/drawing/2014/main" id="{F6E21091-A04E-4FED-8E9A-7CE72D391BB4}"/>
                  </a:ext>
                </a:extLst>
              </p:cNvPr>
              <p:cNvGraphicFramePr>
                <a:graphicFrameLocks noGrp="1"/>
              </p:cNvGraphicFramePr>
              <p:nvPr>
                <p:extLst>
                  <p:ext uri="{D42A27DB-BD31-4B8C-83A1-F6EECF244321}">
                    <p14:modId xmlns:p14="http://schemas.microsoft.com/office/powerpoint/2010/main" val="3854417752"/>
                  </p:ext>
                </p:extLst>
              </p:nvPr>
            </p:nvGraphicFramePr>
            <p:xfrm>
              <a:off x="9864992" y="4363695"/>
              <a:ext cx="2045298" cy="2182656"/>
            </p:xfrm>
            <a:graphic>
              <a:graphicData uri="http://schemas.openxmlformats.org/drawingml/2006/table">
                <a:tbl>
                  <a:tblPr firstRow="1" bandRow="1">
                    <a:tableStyleId>{073A0DAA-6AF3-43AB-8588-CEC1D06C72B9}</a:tableStyleId>
                  </a:tblPr>
                  <a:tblGrid>
                    <a:gridCol w="646360">
                      <a:extLst>
                        <a:ext uri="{9D8B030D-6E8A-4147-A177-3AD203B41FA5}">
                          <a16:colId xmlns:a16="http://schemas.microsoft.com/office/drawing/2014/main" val="1241602949"/>
                        </a:ext>
                      </a:extLst>
                    </a:gridCol>
                    <a:gridCol w="699469">
                      <a:extLst>
                        <a:ext uri="{9D8B030D-6E8A-4147-A177-3AD203B41FA5}">
                          <a16:colId xmlns:a16="http://schemas.microsoft.com/office/drawing/2014/main" val="1499059271"/>
                        </a:ext>
                      </a:extLst>
                    </a:gridCol>
                    <a:gridCol w="699469">
                      <a:extLst>
                        <a:ext uri="{9D8B030D-6E8A-4147-A177-3AD203B41FA5}">
                          <a16:colId xmlns:a16="http://schemas.microsoft.com/office/drawing/2014/main" val="1890294284"/>
                        </a:ext>
                      </a:extLst>
                    </a:gridCol>
                  </a:tblGrid>
                  <a:tr h="365760">
                    <a:tc>
                      <a:txBody>
                        <a:bodyPr/>
                        <a:lstStyle/>
                        <a:p>
                          <a:pPr algn="ctr"/>
                          <a:r>
                            <a:rPr lang="en-US" dirty="0"/>
                            <a:t>p</a:t>
                          </a:r>
                        </a:p>
                      </a:txBody>
                      <a:tcPr/>
                    </a:tc>
                    <a:tc>
                      <a:txBody>
                        <a:bodyPr/>
                        <a:lstStyle/>
                        <a:p>
                          <a:pPr algn="ctr"/>
                          <a:r>
                            <a:rPr lang="en-US" dirty="0"/>
                            <a:t>q</a:t>
                          </a:r>
                        </a:p>
                      </a:txBody>
                      <a:tcPr/>
                    </a:tc>
                    <a:tc>
                      <a:txBody>
                        <a:bodyPr/>
                        <a:lstStyle/>
                        <a:p>
                          <a:endParaRPr lang="en-US"/>
                        </a:p>
                      </a:txBody>
                      <a:tcPr>
                        <a:blipFill>
                          <a:blip r:embed="rId13"/>
                          <a:stretch>
                            <a:fillRect l="-193043" t="-11667" r="-3478" b="-501667"/>
                          </a:stretch>
                        </a:blipFill>
                      </a:tcPr>
                    </a:tc>
                    <a:extLst>
                      <a:ext uri="{0D108BD9-81ED-4DB2-BD59-A6C34878D82A}">
                        <a16:rowId xmlns:a16="http://schemas.microsoft.com/office/drawing/2014/main" val="1816604944"/>
                      </a:ext>
                    </a:extLst>
                  </a:tr>
                  <a:tr h="454224">
                    <a:tc>
                      <a:txBody>
                        <a:bodyPr/>
                        <a:lstStyle/>
                        <a:p>
                          <a:pPr algn="ctr"/>
                          <a:r>
                            <a:rPr lang="en-US" dirty="0"/>
                            <a:t>T</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3805279644"/>
                      </a:ext>
                    </a:extLst>
                  </a:tr>
                  <a:tr h="454224">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2650289119"/>
                      </a:ext>
                    </a:extLst>
                  </a:tr>
                  <a:tr h="454224">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4049276981"/>
                      </a:ext>
                    </a:extLst>
                  </a:tr>
                  <a:tr h="454224">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655713548"/>
                      </a:ext>
                    </a:extLst>
                  </a:tr>
                </a:tbl>
              </a:graphicData>
            </a:graphic>
          </p:graphicFrame>
        </mc:Fallback>
      </mc:AlternateContent>
    </p:spTree>
    <p:extLst>
      <p:ext uri="{BB962C8B-B14F-4D97-AF65-F5344CB8AC3E}">
        <p14:creationId xmlns:p14="http://schemas.microsoft.com/office/powerpoint/2010/main" val="41164354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US" dirty="0"/>
              <a:t>24. </a:t>
            </a:r>
            <a:r>
              <a:rPr lang="en-GB" dirty="0"/>
              <a:t>A says “The two of us are both knights” and B says “A is</a:t>
            </a:r>
            <a:r>
              <a:rPr lang="ar-EG" dirty="0"/>
              <a:t> </a:t>
            </a:r>
            <a:r>
              <a:rPr lang="en-GB" dirty="0"/>
              <a:t> knave.”</a:t>
            </a:r>
            <a:endParaRPr lang="ar-EG" dirty="0"/>
          </a:p>
        </p:txBody>
      </p:sp>
    </p:spTree>
    <p:extLst>
      <p:ext uri="{BB962C8B-B14F-4D97-AF65-F5344CB8AC3E}">
        <p14:creationId xmlns:p14="http://schemas.microsoft.com/office/powerpoint/2010/main" val="14861009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US" dirty="0"/>
                  <a:t>24. </a:t>
                </a:r>
                <a14:m>
                  <m:oMath xmlns:m="http://schemas.openxmlformats.org/officeDocument/2006/math">
                    <m:r>
                      <a:rPr lang="en-GB" i="1" dirty="0" smtClean="0">
                        <a:latin typeface="Cambria Math" panose="02040503050406030204" pitchFamily="18" charset="0"/>
                      </a:rPr>
                      <m:t>𝐴</m:t>
                    </m:r>
                  </m:oMath>
                </a14:m>
                <a:r>
                  <a:rPr lang="en-GB" dirty="0"/>
                  <a:t> says “The two of us are both knights” and </a:t>
                </a:r>
                <a14:m>
                  <m:oMath xmlns:m="http://schemas.openxmlformats.org/officeDocument/2006/math">
                    <m:r>
                      <a:rPr lang="en-GB" i="1" dirty="0" smtClean="0">
                        <a:latin typeface="Cambria Math" panose="02040503050406030204" pitchFamily="18" charset="0"/>
                      </a:rPr>
                      <m:t>𝐵</m:t>
                    </m:r>
                  </m:oMath>
                </a14:m>
                <a:r>
                  <a:rPr lang="en-GB" dirty="0"/>
                  <a:t> says “</a:t>
                </a:r>
                <a14:m>
                  <m:oMath xmlns:m="http://schemas.openxmlformats.org/officeDocument/2006/math">
                    <m:r>
                      <a:rPr lang="en-GB" i="1" dirty="0" smtClean="0">
                        <a:latin typeface="Cambria Math" panose="02040503050406030204" pitchFamily="18" charset="0"/>
                      </a:rPr>
                      <m:t>𝐴</m:t>
                    </m:r>
                  </m:oMath>
                </a14:m>
                <a:r>
                  <a:rPr lang="en-GB" dirty="0"/>
                  <a:t> is</a:t>
                </a:r>
                <a:r>
                  <a:rPr lang="ar-EG" dirty="0"/>
                  <a:t> </a:t>
                </a:r>
                <a:r>
                  <a:rPr lang="en-GB" dirty="0"/>
                  <a:t> knave.”</a:t>
                </a:r>
                <a:endParaRPr lang="ar-EG" dirty="0"/>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8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DE9A0C-30AF-4C00-A72C-F2672F044528}"/>
                  </a:ext>
                </a:extLst>
              </p:cNvPr>
              <p:cNvSpPr txBox="1"/>
              <p:nvPr/>
            </p:nvSpPr>
            <p:spPr>
              <a:xfrm>
                <a:off x="1564848" y="3063711"/>
                <a:ext cx="9436231" cy="2308324"/>
              </a:xfrm>
              <a:prstGeom prst="rect">
                <a:avLst/>
              </a:prstGeom>
              <a:noFill/>
              <a:ln>
                <a:solidFill>
                  <a:schemeClr val="accent2"/>
                </a:solidFill>
              </a:ln>
            </p:spPr>
            <p:txBody>
              <a:bodyPr wrap="square" rtlCol="0">
                <a:spAutoFit/>
              </a:bodyPr>
              <a:lstStyle/>
              <a:p>
                <a:r>
                  <a:rPr lang="en-GB" sz="2400" dirty="0"/>
                  <a:t>If </a:t>
                </a:r>
                <a14:m>
                  <m:oMath xmlns:m="http://schemas.openxmlformats.org/officeDocument/2006/math">
                    <m:r>
                      <a:rPr lang="en-GB" sz="2400" i="1" dirty="0" smtClean="0">
                        <a:latin typeface="Cambria Math" panose="02040503050406030204" pitchFamily="18" charset="0"/>
                      </a:rPr>
                      <m:t>𝐴</m:t>
                    </m:r>
                  </m:oMath>
                </a14:m>
                <a:r>
                  <a:rPr lang="en-GB" sz="2400" dirty="0"/>
                  <a:t> is a knight, then his statement that both of them are knights is true,</a:t>
                </a:r>
                <a:r>
                  <a:rPr lang="ar-EG" sz="2400" dirty="0"/>
                  <a:t> </a:t>
                </a:r>
                <a:r>
                  <a:rPr lang="en-GB" sz="2400" dirty="0"/>
                  <a:t>and both will be telling the truth.</a:t>
                </a:r>
              </a:p>
              <a:p>
                <a:r>
                  <a:rPr lang="en-GB" sz="2400" dirty="0"/>
                  <a:t>But that is impossible, because </a:t>
                </a:r>
                <a14:m>
                  <m:oMath xmlns:m="http://schemas.openxmlformats.org/officeDocument/2006/math">
                    <m:r>
                      <a:rPr lang="en-GB" sz="2400" i="1" dirty="0" smtClean="0">
                        <a:latin typeface="Cambria Math" panose="02040503050406030204" pitchFamily="18" charset="0"/>
                      </a:rPr>
                      <m:t>𝐵</m:t>
                    </m:r>
                  </m:oMath>
                </a14:m>
                <a:r>
                  <a:rPr lang="en-GB" sz="2400" dirty="0"/>
                  <a:t> is asserting otherwise (that </a:t>
                </a:r>
                <a14:m>
                  <m:oMath xmlns:m="http://schemas.openxmlformats.org/officeDocument/2006/math">
                    <m:r>
                      <a:rPr lang="en-GB" sz="2400" i="1" dirty="0" smtClean="0">
                        <a:latin typeface="Cambria Math" panose="02040503050406030204" pitchFamily="18" charset="0"/>
                      </a:rPr>
                      <m:t>𝐴</m:t>
                    </m:r>
                  </m:oMath>
                </a14:m>
                <a:r>
                  <a:rPr lang="en-GB" sz="2400" dirty="0"/>
                  <a:t> is a knave). If</a:t>
                </a:r>
                <a14:m>
                  <m:oMath xmlns:m="http://schemas.openxmlformats.org/officeDocument/2006/math">
                    <m:r>
                      <a:rPr lang="en-GB" sz="2400" i="1" dirty="0" smtClean="0">
                        <a:latin typeface="Cambria Math" panose="02040503050406030204" pitchFamily="18" charset="0"/>
                      </a:rPr>
                      <m:t> </m:t>
                    </m:r>
                    <m:r>
                      <a:rPr lang="en-GB" sz="2400" i="1" dirty="0" smtClean="0">
                        <a:latin typeface="Cambria Math" panose="02040503050406030204" pitchFamily="18" charset="0"/>
                      </a:rPr>
                      <m:t>𝐴</m:t>
                    </m:r>
                    <m:r>
                      <a:rPr lang="en-GB" sz="2400" i="1" dirty="0" smtClean="0">
                        <a:latin typeface="Cambria Math" panose="02040503050406030204" pitchFamily="18" charset="0"/>
                      </a:rPr>
                      <m:t> </m:t>
                    </m:r>
                  </m:oMath>
                </a14:m>
                <a:r>
                  <a:rPr lang="en-GB" sz="2400" dirty="0"/>
                  <a:t>is a knave, then </a:t>
                </a:r>
                <a14:m>
                  <m:oMath xmlns:m="http://schemas.openxmlformats.org/officeDocument/2006/math">
                    <m:r>
                      <a:rPr lang="en-GB" sz="2400" i="1" dirty="0" smtClean="0">
                        <a:latin typeface="Cambria Math" panose="02040503050406030204" pitchFamily="18" charset="0"/>
                      </a:rPr>
                      <m:t>𝐵</m:t>
                    </m:r>
                  </m:oMath>
                </a14:m>
                <a:r>
                  <a:rPr lang="en-GB" sz="2400" dirty="0"/>
                  <a:t>’s</a:t>
                </a:r>
                <a:r>
                  <a:rPr lang="ar-EG" sz="2400" dirty="0"/>
                  <a:t> </a:t>
                </a:r>
                <a:r>
                  <a:rPr lang="en-GB" sz="2400" dirty="0"/>
                  <a:t>assertion is true, so he must be a knight, and </a:t>
                </a:r>
                <a14:m>
                  <m:oMath xmlns:m="http://schemas.openxmlformats.org/officeDocument/2006/math">
                    <m:r>
                      <a:rPr lang="en-GB" sz="2400" i="1" dirty="0" smtClean="0">
                        <a:latin typeface="Cambria Math" panose="02040503050406030204" pitchFamily="18" charset="0"/>
                      </a:rPr>
                      <m:t>𝐴</m:t>
                    </m:r>
                  </m:oMath>
                </a14:m>
                <a:r>
                  <a:rPr lang="en-GB" sz="2400" dirty="0"/>
                  <a:t>'s assertion is false, as it should be. Thus, we conclude that </a:t>
                </a:r>
                <a14:m>
                  <m:oMath xmlns:m="http://schemas.openxmlformats.org/officeDocument/2006/math">
                    <m:r>
                      <a:rPr lang="en-GB" sz="2400" i="1" dirty="0" smtClean="0">
                        <a:latin typeface="Cambria Math" panose="02040503050406030204" pitchFamily="18" charset="0"/>
                      </a:rPr>
                      <m:t>𝐴</m:t>
                    </m:r>
                  </m:oMath>
                </a14:m>
                <a:r>
                  <a:rPr lang="ar-EG" sz="2400" dirty="0"/>
                  <a:t> </a:t>
                </a:r>
                <a:r>
                  <a:rPr lang="en-GB" sz="2400" dirty="0"/>
                  <a:t>is a knave and </a:t>
                </a:r>
                <a14:m>
                  <m:oMath xmlns:m="http://schemas.openxmlformats.org/officeDocument/2006/math">
                    <m:r>
                      <a:rPr lang="en-GB" sz="2400" i="1" dirty="0" smtClean="0">
                        <a:latin typeface="Cambria Math" panose="02040503050406030204" pitchFamily="18" charset="0"/>
                      </a:rPr>
                      <m:t>𝐵</m:t>
                    </m:r>
                  </m:oMath>
                </a14:m>
                <a:r>
                  <a:rPr lang="en-GB" sz="2400" dirty="0"/>
                  <a:t> is a knight.</a:t>
                </a:r>
                <a:endParaRPr lang="en-US" sz="2400" dirty="0"/>
              </a:p>
            </p:txBody>
          </p:sp>
        </mc:Choice>
        <mc:Fallback xmlns="">
          <p:sp>
            <p:nvSpPr>
              <p:cNvPr id="4" name="TextBox 3">
                <a:extLst>
                  <a:ext uri="{FF2B5EF4-FFF2-40B4-BE49-F238E27FC236}">
                    <a16:creationId xmlns:a16="http://schemas.microsoft.com/office/drawing/2014/main" id="{98DE9A0C-30AF-4C00-A72C-F2672F044528}"/>
                  </a:ext>
                </a:extLst>
              </p:cNvPr>
              <p:cNvSpPr txBox="1">
                <a:spLocks noRot="1" noChangeAspect="1" noMove="1" noResize="1" noEditPoints="1" noAdjustHandles="1" noChangeArrowheads="1" noChangeShapeType="1" noTextEdit="1"/>
              </p:cNvSpPr>
              <p:nvPr/>
            </p:nvSpPr>
            <p:spPr>
              <a:xfrm>
                <a:off x="1564848" y="3063711"/>
                <a:ext cx="9436231" cy="2308324"/>
              </a:xfrm>
              <a:prstGeom prst="rect">
                <a:avLst/>
              </a:prstGeom>
              <a:blipFill>
                <a:blip r:embed="rId3"/>
                <a:stretch>
                  <a:fillRect l="-968" t="-2105" r="-1097" b="-5000"/>
                </a:stretch>
              </a:blipFill>
              <a:ln>
                <a:solidFill>
                  <a:schemeClr val="accent2"/>
                </a:solidFill>
              </a:ln>
            </p:spPr>
            <p:txBody>
              <a:bodyPr/>
              <a:lstStyle/>
              <a:p>
                <a:r>
                  <a:rPr lang="en-US">
                    <a:noFill/>
                  </a:rPr>
                  <a:t> </a:t>
                </a:r>
              </a:p>
            </p:txBody>
          </p:sp>
        </mc:Fallback>
      </mc:AlternateContent>
    </p:spTree>
    <p:extLst>
      <p:ext uri="{BB962C8B-B14F-4D97-AF65-F5344CB8AC3E}">
        <p14:creationId xmlns:p14="http://schemas.microsoft.com/office/powerpoint/2010/main" val="24453155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Exercises 24–31 relate to inhabitants of an island on which there are three kinds of people: knights who always tell the truth, knaves who always lie, and spies who can either lie or tell the truth. You encounter three people, A, B, and C. You know one of these people is a knight, one is a knave, and one is a spy. Each of the</a:t>
                </a:r>
                <a:r>
                  <a:rPr lang="ar-EG" dirty="0"/>
                  <a:t> </a:t>
                </a:r>
                <a:r>
                  <a:rPr lang="en-GB" dirty="0"/>
                  <a:t>three people knows the type of person each of other two is.</a:t>
                </a:r>
              </a:p>
              <a:p>
                <a:pPr marL="0" indent="0">
                  <a:buNone/>
                </a:pPr>
                <a:r>
                  <a:rPr lang="en-GB" dirty="0"/>
                  <a:t>29. </a:t>
                </a:r>
                <a14:m>
                  <m:oMath xmlns:m="http://schemas.openxmlformats.org/officeDocument/2006/math">
                    <m:r>
                      <a:rPr lang="en-GB" i="1" dirty="0" smtClean="0">
                        <a:latin typeface="Cambria Math" panose="02040503050406030204" pitchFamily="18" charset="0"/>
                      </a:rPr>
                      <m:t>𝐴</m:t>
                    </m:r>
                  </m:oMath>
                </a14:m>
                <a:r>
                  <a:rPr lang="en-GB" dirty="0"/>
                  <a:t> says </a:t>
                </a:r>
                <a:r>
                  <a:rPr lang="en-GB" i="1" dirty="0"/>
                  <a:t>“I am the knight,”</a:t>
                </a:r>
                <a:r>
                  <a:rPr lang="en-GB" dirty="0"/>
                  <a:t> </a:t>
                </a:r>
                <a14:m>
                  <m:oMath xmlns:m="http://schemas.openxmlformats.org/officeDocument/2006/math">
                    <m:r>
                      <a:rPr lang="en-GB" i="1" dirty="0" smtClean="0">
                        <a:latin typeface="Cambria Math" panose="02040503050406030204" pitchFamily="18" charset="0"/>
                      </a:rPr>
                      <m:t>𝐵</m:t>
                    </m:r>
                  </m:oMath>
                </a14:m>
                <a:r>
                  <a:rPr lang="en-GB" dirty="0"/>
                  <a:t> says </a:t>
                </a:r>
                <a:r>
                  <a:rPr lang="en-GB" i="1" dirty="0"/>
                  <a:t>“I am the knave,”</a:t>
                </a:r>
                <a:r>
                  <a:rPr lang="en-GB" dirty="0"/>
                  <a:t> and </a:t>
                </a:r>
                <a14:m>
                  <m:oMath xmlns:m="http://schemas.openxmlformats.org/officeDocument/2006/math">
                    <m:r>
                      <a:rPr lang="en-GB" i="1" dirty="0" smtClean="0">
                        <a:latin typeface="Cambria Math" panose="02040503050406030204" pitchFamily="18" charset="0"/>
                      </a:rPr>
                      <m:t>𝐶</m:t>
                    </m:r>
                  </m:oMath>
                </a14:m>
                <a:r>
                  <a:rPr lang="en-GB" dirty="0"/>
                  <a:t> says </a:t>
                </a:r>
                <a:r>
                  <a:rPr lang="en-GB" i="1" dirty="0"/>
                  <a:t>“B is the knight.”</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r="-212"/>
                </a:stretch>
              </a:blipFill>
            </p:spPr>
            <p:txBody>
              <a:bodyPr/>
              <a:lstStyle/>
              <a:p>
                <a:r>
                  <a:rPr lang="en-US">
                    <a:noFill/>
                  </a:rPr>
                  <a:t> </a:t>
                </a:r>
              </a:p>
            </p:txBody>
          </p:sp>
        </mc:Fallback>
      </mc:AlternateContent>
    </p:spTree>
    <p:extLst>
      <p:ext uri="{BB962C8B-B14F-4D97-AF65-F5344CB8AC3E}">
        <p14:creationId xmlns:p14="http://schemas.microsoft.com/office/powerpoint/2010/main" val="6433975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29. </a:t>
                </a:r>
                <a14:m>
                  <m:oMath xmlns:m="http://schemas.openxmlformats.org/officeDocument/2006/math">
                    <m:r>
                      <a:rPr lang="en-GB" i="1" dirty="0" smtClean="0">
                        <a:latin typeface="Cambria Math" panose="02040503050406030204" pitchFamily="18" charset="0"/>
                      </a:rPr>
                      <m:t>𝐴</m:t>
                    </m:r>
                  </m:oMath>
                </a14:m>
                <a:r>
                  <a:rPr lang="en-GB" dirty="0"/>
                  <a:t> says </a:t>
                </a:r>
                <a:r>
                  <a:rPr lang="en-GB" i="1" dirty="0"/>
                  <a:t>“I am the knight,”</a:t>
                </a:r>
                <a:r>
                  <a:rPr lang="en-GB" dirty="0"/>
                  <a:t> </a:t>
                </a:r>
                <a14:m>
                  <m:oMath xmlns:m="http://schemas.openxmlformats.org/officeDocument/2006/math">
                    <m:r>
                      <a:rPr lang="en-GB" i="1" dirty="0" smtClean="0">
                        <a:latin typeface="Cambria Math" panose="02040503050406030204" pitchFamily="18" charset="0"/>
                      </a:rPr>
                      <m:t>𝐵</m:t>
                    </m:r>
                  </m:oMath>
                </a14:m>
                <a:r>
                  <a:rPr lang="en-GB" dirty="0"/>
                  <a:t> says </a:t>
                </a:r>
                <a:r>
                  <a:rPr lang="en-GB" i="1" dirty="0"/>
                  <a:t>“I am the knave,”</a:t>
                </a:r>
                <a:r>
                  <a:rPr lang="en-GB" dirty="0"/>
                  <a:t> and </a:t>
                </a:r>
                <a14:m>
                  <m:oMath xmlns:m="http://schemas.openxmlformats.org/officeDocument/2006/math">
                    <m:r>
                      <a:rPr lang="en-GB" i="1" dirty="0" smtClean="0">
                        <a:latin typeface="Cambria Math" panose="02040503050406030204" pitchFamily="18" charset="0"/>
                      </a:rPr>
                      <m:t>𝐶</m:t>
                    </m:r>
                  </m:oMath>
                </a14:m>
                <a:r>
                  <a:rPr lang="en-GB" dirty="0"/>
                  <a:t> says </a:t>
                </a:r>
                <a:r>
                  <a:rPr lang="en-GB" i="1" dirty="0"/>
                  <a:t>“B is the knight.”</a:t>
                </a:r>
              </a:p>
              <a:p>
                <a:pPr marL="0" indent="0">
                  <a:buNone/>
                </a:pPr>
                <a:endParaRPr lang="en-GB" i="1" dirty="0"/>
              </a:p>
              <a:p>
                <a:pPr marL="0" indent="0">
                  <a:buNone/>
                </a:pPr>
                <a:r>
                  <a:rPr lang="en-GB" dirty="0"/>
                  <a:t>Neither the knight nor the knave would say that he is the knave, so </a:t>
                </a:r>
                <a14:m>
                  <m:oMath xmlns:m="http://schemas.openxmlformats.org/officeDocument/2006/math">
                    <m:r>
                      <a:rPr lang="en-GB" i="1" dirty="0" smtClean="0">
                        <a:latin typeface="Cambria Math" panose="02040503050406030204" pitchFamily="18" charset="0"/>
                      </a:rPr>
                      <m:t>𝐵</m:t>
                    </m:r>
                  </m:oMath>
                </a14:m>
                <a:r>
                  <a:rPr lang="en-GB" dirty="0"/>
                  <a:t> must be the spy. Therefore </a:t>
                </a:r>
                <a14:m>
                  <m:oMath xmlns:m="http://schemas.openxmlformats.org/officeDocument/2006/math">
                    <m:r>
                      <a:rPr lang="en-GB" i="1" dirty="0" smtClean="0">
                        <a:latin typeface="Cambria Math" panose="02040503050406030204" pitchFamily="18" charset="0"/>
                      </a:rPr>
                      <m:t>𝐶</m:t>
                    </m:r>
                  </m:oMath>
                </a14:m>
                <a:r>
                  <a:rPr lang="en-GB" dirty="0"/>
                  <a:t> is lying and must be the knave, and </a:t>
                </a:r>
                <a14:m>
                  <m:oMath xmlns:m="http://schemas.openxmlformats.org/officeDocument/2006/math">
                    <m:r>
                      <a:rPr lang="en-GB" i="1" dirty="0" smtClean="0">
                        <a:latin typeface="Cambria Math" panose="02040503050406030204" pitchFamily="18" charset="0"/>
                      </a:rPr>
                      <m:t>𝐴</m:t>
                    </m:r>
                  </m:oMath>
                </a14:m>
                <a:r>
                  <a:rPr lang="en-GB" dirty="0"/>
                  <a:t> is therefore the knight (and told the truth).</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r="-848"/>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7455FC0B-CE35-48E7-A9A3-F15554ECFE79}"/>
              </a:ext>
            </a:extLst>
          </p:cNvPr>
          <p:cNvSpPr/>
          <p:nvPr/>
        </p:nvSpPr>
        <p:spPr>
          <a:xfrm>
            <a:off x="345830" y="3233394"/>
            <a:ext cx="11340446" cy="1234911"/>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134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US" dirty="0"/>
                  <a:t>30. </a:t>
                </a:r>
                <a14:m>
                  <m:oMath xmlns:m="http://schemas.openxmlformats.org/officeDocument/2006/math">
                    <m:r>
                      <a:rPr lang="en-GB" i="1" dirty="0" smtClean="0">
                        <a:latin typeface="Cambria Math" panose="02040503050406030204" pitchFamily="18" charset="0"/>
                      </a:rPr>
                      <m:t>𝐴</m:t>
                    </m:r>
                  </m:oMath>
                </a14:m>
                <a:r>
                  <a:rPr lang="en-GB" dirty="0"/>
                  <a:t> says “I am the knave,” </a:t>
                </a:r>
                <a14:m>
                  <m:oMath xmlns:m="http://schemas.openxmlformats.org/officeDocument/2006/math">
                    <m:r>
                      <a:rPr lang="en-GB" i="1" dirty="0" smtClean="0">
                        <a:latin typeface="Cambria Math" panose="02040503050406030204" pitchFamily="18" charset="0"/>
                      </a:rPr>
                      <m:t>𝐵</m:t>
                    </m:r>
                  </m:oMath>
                </a14:m>
                <a:r>
                  <a:rPr lang="en-GB" dirty="0"/>
                  <a:t> says “I am the knave,” and </a:t>
                </a:r>
                <a14:m>
                  <m:oMath xmlns:m="http://schemas.openxmlformats.org/officeDocument/2006/math">
                    <m:r>
                      <a:rPr lang="en-GB" i="1" dirty="0" smtClean="0">
                        <a:latin typeface="Cambria Math" panose="02040503050406030204" pitchFamily="18" charset="0"/>
                      </a:rPr>
                      <m:t>𝐶</m:t>
                    </m:r>
                  </m:oMath>
                </a14:m>
                <a:r>
                  <a:rPr lang="ar-EG" dirty="0"/>
                  <a:t> </a:t>
                </a:r>
                <a:r>
                  <a:rPr lang="en-GB" dirty="0"/>
                  <a:t>says “I am the knave.”</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805"/>
                </a:stretch>
              </a:blipFill>
            </p:spPr>
            <p:txBody>
              <a:bodyPr/>
              <a:lstStyle/>
              <a:p>
                <a:r>
                  <a:rPr lang="en-US">
                    <a:noFill/>
                  </a:rPr>
                  <a:t> </a:t>
                </a:r>
              </a:p>
            </p:txBody>
          </p:sp>
        </mc:Fallback>
      </mc:AlternateContent>
    </p:spTree>
    <p:extLst>
      <p:ext uri="{BB962C8B-B14F-4D97-AF65-F5344CB8AC3E}">
        <p14:creationId xmlns:p14="http://schemas.microsoft.com/office/powerpoint/2010/main" val="15642693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US" dirty="0"/>
                  <a:t>30. </a:t>
                </a:r>
                <a14:m>
                  <m:oMath xmlns:m="http://schemas.openxmlformats.org/officeDocument/2006/math">
                    <m:r>
                      <a:rPr lang="en-GB" i="1" dirty="0" smtClean="0">
                        <a:latin typeface="Cambria Math" panose="02040503050406030204" pitchFamily="18" charset="0"/>
                      </a:rPr>
                      <m:t>𝐴</m:t>
                    </m:r>
                  </m:oMath>
                </a14:m>
                <a:r>
                  <a:rPr lang="en-GB" dirty="0"/>
                  <a:t> says “I am the knave,” </a:t>
                </a:r>
                <a14:m>
                  <m:oMath xmlns:m="http://schemas.openxmlformats.org/officeDocument/2006/math">
                    <m:r>
                      <a:rPr lang="en-GB" i="1" dirty="0" smtClean="0">
                        <a:latin typeface="Cambria Math" panose="02040503050406030204" pitchFamily="18" charset="0"/>
                      </a:rPr>
                      <m:t>𝐵</m:t>
                    </m:r>
                  </m:oMath>
                </a14:m>
                <a:r>
                  <a:rPr lang="en-GB" dirty="0"/>
                  <a:t> says “I am the knave,” and </a:t>
                </a:r>
                <a14:m>
                  <m:oMath xmlns:m="http://schemas.openxmlformats.org/officeDocument/2006/math">
                    <m:r>
                      <a:rPr lang="en-GB" i="1" dirty="0" smtClean="0">
                        <a:latin typeface="Cambria Math" panose="02040503050406030204" pitchFamily="18" charset="0"/>
                      </a:rPr>
                      <m:t>𝐶</m:t>
                    </m:r>
                  </m:oMath>
                </a14:m>
                <a:r>
                  <a:rPr lang="ar-EG" dirty="0"/>
                  <a:t> </a:t>
                </a:r>
                <a:r>
                  <a:rPr lang="en-GB" dirty="0"/>
                  <a:t>says “I am the knave.”</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8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E4F85FE-F781-4351-B60D-66ECE455ADC7}"/>
              </a:ext>
            </a:extLst>
          </p:cNvPr>
          <p:cNvSpPr txBox="1"/>
          <p:nvPr/>
        </p:nvSpPr>
        <p:spPr>
          <a:xfrm>
            <a:off x="2300140" y="3271101"/>
            <a:ext cx="6504495" cy="1200329"/>
          </a:xfrm>
          <a:prstGeom prst="rect">
            <a:avLst/>
          </a:prstGeom>
          <a:noFill/>
          <a:ln>
            <a:solidFill>
              <a:schemeClr val="accent2"/>
            </a:solidFill>
          </a:ln>
        </p:spPr>
        <p:txBody>
          <a:bodyPr wrap="square" rtlCol="0">
            <a:spAutoFit/>
          </a:bodyPr>
          <a:lstStyle/>
          <a:p>
            <a:pPr algn="l"/>
            <a:r>
              <a:rPr lang="en-GB" sz="2400" b="0" i="0" u="none" strike="noStrike" baseline="0" dirty="0">
                <a:latin typeface="CMR10"/>
              </a:rPr>
              <a:t>There is no solution, because neither a knight nor a knave would ever claim to be the knave.</a:t>
            </a:r>
          </a:p>
          <a:p>
            <a:pPr algn="l"/>
            <a:endParaRPr lang="en-US" sz="2400" dirty="0"/>
          </a:p>
        </p:txBody>
      </p:sp>
    </p:spTree>
    <p:extLst>
      <p:ext uri="{BB962C8B-B14F-4D97-AF65-F5344CB8AC3E}">
        <p14:creationId xmlns:p14="http://schemas.microsoft.com/office/powerpoint/2010/main" val="325400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44. Find the output of each of these combinatorial circuits.</a:t>
            </a:r>
          </a:p>
        </p:txBody>
      </p:sp>
      <p:pic>
        <p:nvPicPr>
          <p:cNvPr id="5" name="Picture 4">
            <a:extLst>
              <a:ext uri="{FF2B5EF4-FFF2-40B4-BE49-F238E27FC236}">
                <a16:creationId xmlns:a16="http://schemas.microsoft.com/office/drawing/2014/main" id="{F853093E-B3A8-44FB-A097-F988AE47AA1D}"/>
              </a:ext>
            </a:extLst>
          </p:cNvPr>
          <p:cNvPicPr>
            <a:picLocks noChangeAspect="1"/>
          </p:cNvPicPr>
          <p:nvPr/>
        </p:nvPicPr>
        <p:blipFill>
          <a:blip r:embed="rId2"/>
          <a:stretch>
            <a:fillRect/>
          </a:stretch>
        </p:blipFill>
        <p:spPr>
          <a:xfrm>
            <a:off x="2607507" y="2743318"/>
            <a:ext cx="6976985" cy="3139008"/>
          </a:xfrm>
          <a:prstGeom prst="rect">
            <a:avLst/>
          </a:prstGeom>
        </p:spPr>
      </p:pic>
    </p:spTree>
    <p:extLst>
      <p:ext uri="{BB962C8B-B14F-4D97-AF65-F5344CB8AC3E}">
        <p14:creationId xmlns:p14="http://schemas.microsoft.com/office/powerpoint/2010/main" val="11008235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44. Find the output of each of these combinatorial circuits.</a:t>
            </a:r>
          </a:p>
        </p:txBody>
      </p:sp>
      <p:pic>
        <p:nvPicPr>
          <p:cNvPr id="5" name="Picture 4">
            <a:extLst>
              <a:ext uri="{FF2B5EF4-FFF2-40B4-BE49-F238E27FC236}">
                <a16:creationId xmlns:a16="http://schemas.microsoft.com/office/drawing/2014/main" id="{F853093E-B3A8-44FB-A097-F988AE47AA1D}"/>
              </a:ext>
            </a:extLst>
          </p:cNvPr>
          <p:cNvPicPr>
            <a:picLocks noChangeAspect="1"/>
          </p:cNvPicPr>
          <p:nvPr/>
        </p:nvPicPr>
        <p:blipFill>
          <a:blip r:embed="rId2"/>
          <a:stretch>
            <a:fillRect/>
          </a:stretch>
        </p:blipFill>
        <p:spPr>
          <a:xfrm>
            <a:off x="2607507" y="2743318"/>
            <a:ext cx="6976985" cy="313900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F263ED-9AE6-401B-BA49-87B641D54075}"/>
                  </a:ext>
                </a:extLst>
              </p:cNvPr>
              <p:cNvSpPr txBox="1"/>
              <p:nvPr/>
            </p:nvSpPr>
            <p:spPr>
              <a:xfrm>
                <a:off x="6702458" y="2905780"/>
                <a:ext cx="24096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u="none" strike="noStrike" baseline="0" dirty="0" smtClean="0">
                          <a:solidFill>
                            <a:srgbClr val="002060"/>
                          </a:solidFill>
                          <a:latin typeface="Cambria Math" panose="02040503050406030204" pitchFamily="18" charset="0"/>
                        </a:rPr>
                        <m:t>(¬</m:t>
                      </m:r>
                      <m:r>
                        <a:rPr lang="en-US" sz="2800" b="0" i="1" u="none" strike="noStrike" baseline="0" dirty="0" smtClean="0">
                          <a:solidFill>
                            <a:srgbClr val="002060"/>
                          </a:solidFill>
                          <a:latin typeface="Cambria Math" panose="02040503050406030204" pitchFamily="18" charset="0"/>
                        </a:rPr>
                        <m:t>𝑝</m:t>
                      </m:r>
                      <m:r>
                        <a:rPr lang="en-US" sz="2800" b="0" i="1" u="none" strike="noStrike" baseline="0" dirty="0" smtClean="0">
                          <a:solidFill>
                            <a:srgbClr val="002060"/>
                          </a:solidFill>
                          <a:latin typeface="Cambria Math" panose="02040503050406030204" pitchFamily="18" charset="0"/>
                        </a:rPr>
                        <m:t>) ∨ (¬</m:t>
                      </m:r>
                      <m:r>
                        <a:rPr lang="en-US" sz="2800" b="0" i="1" u="none" strike="noStrike" baseline="0" dirty="0" smtClean="0">
                          <a:solidFill>
                            <a:srgbClr val="002060"/>
                          </a:solidFill>
                          <a:latin typeface="Cambria Math" panose="02040503050406030204" pitchFamily="18" charset="0"/>
                        </a:rPr>
                        <m:t>𝑞</m:t>
                      </m:r>
                      <m:r>
                        <a:rPr lang="en-US" sz="2800" b="0" i="1" u="none" strike="noStrike" baseline="0" dirty="0" smtClean="0">
                          <a:solidFill>
                            <a:srgbClr val="002060"/>
                          </a:solidFill>
                          <a:latin typeface="Cambria Math" panose="02040503050406030204" pitchFamily="18" charset="0"/>
                        </a:rPr>
                        <m:t>).</m:t>
                      </m:r>
                    </m:oMath>
                  </m:oMathPara>
                </a14:m>
                <a:endParaRPr lang="en-US" sz="2800" dirty="0">
                  <a:solidFill>
                    <a:srgbClr val="002060"/>
                  </a:solidFill>
                </a:endParaRPr>
              </a:p>
            </p:txBody>
          </p:sp>
        </mc:Choice>
        <mc:Fallback xmlns="">
          <p:sp>
            <p:nvSpPr>
              <p:cNvPr id="4" name="TextBox 3">
                <a:extLst>
                  <a:ext uri="{FF2B5EF4-FFF2-40B4-BE49-F238E27FC236}">
                    <a16:creationId xmlns:a16="http://schemas.microsoft.com/office/drawing/2014/main" id="{AFF263ED-9AE6-401B-BA49-87B641D54075}"/>
                  </a:ext>
                </a:extLst>
              </p:cNvPr>
              <p:cNvSpPr txBox="1">
                <a:spLocks noRot="1" noChangeAspect="1" noMove="1" noResize="1" noEditPoints="1" noAdjustHandles="1" noChangeArrowheads="1" noChangeShapeType="1" noTextEdit="1"/>
              </p:cNvSpPr>
              <p:nvPr/>
            </p:nvSpPr>
            <p:spPr>
              <a:xfrm>
                <a:off x="6702458" y="2905780"/>
                <a:ext cx="2409698"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A06C6E2-4635-45C6-B367-996D0B240A5E}"/>
                  </a:ext>
                </a:extLst>
              </p:cNvPr>
              <p:cNvSpPr txBox="1"/>
              <p:nvPr/>
            </p:nvSpPr>
            <p:spPr>
              <a:xfrm>
                <a:off x="6118710" y="4233374"/>
                <a:ext cx="357719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dirty="0">
                          <a:solidFill>
                            <a:srgbClr val="002060"/>
                          </a:solidFill>
                          <a:latin typeface="Cambria Math" panose="02040503050406030204" pitchFamily="18" charset="0"/>
                        </a:rPr>
                        <m:t>¬(</m:t>
                      </m:r>
                      <m:r>
                        <a:rPr lang="en-US" sz="2800" i="1" dirty="0">
                          <a:solidFill>
                            <a:srgbClr val="002060"/>
                          </a:solidFill>
                          <a:latin typeface="Cambria Math" panose="02040503050406030204" pitchFamily="18" charset="0"/>
                        </a:rPr>
                        <m:t>𝑝</m:t>
                      </m:r>
                      <m:r>
                        <a:rPr lang="en-US" sz="2800" i="1" dirty="0">
                          <a:solidFill>
                            <a:srgbClr val="002060"/>
                          </a:solidFill>
                          <a:latin typeface="Cambria Math" panose="02040503050406030204" pitchFamily="18" charset="0"/>
                        </a:rPr>
                        <m:t> ∨ ((¬</m:t>
                      </m:r>
                      <m:r>
                        <a:rPr lang="en-US" sz="2800" i="1" dirty="0">
                          <a:solidFill>
                            <a:srgbClr val="002060"/>
                          </a:solidFill>
                          <a:latin typeface="Cambria Math" panose="02040503050406030204" pitchFamily="18" charset="0"/>
                        </a:rPr>
                        <m:t>𝑝</m:t>
                      </m:r>
                      <m:r>
                        <a:rPr lang="en-US" sz="2800" i="1" dirty="0">
                          <a:solidFill>
                            <a:srgbClr val="002060"/>
                          </a:solidFill>
                          <a:latin typeface="Cambria Math" panose="02040503050406030204" pitchFamily="18" charset="0"/>
                        </a:rPr>
                        <m:t>) ∧ </m:t>
                      </m:r>
                      <m:r>
                        <a:rPr lang="en-US" sz="2800" i="1" dirty="0">
                          <a:solidFill>
                            <a:srgbClr val="002060"/>
                          </a:solidFill>
                          <a:latin typeface="Cambria Math" panose="02040503050406030204" pitchFamily="18" charset="0"/>
                        </a:rPr>
                        <m:t>𝑞</m:t>
                      </m:r>
                      <m:r>
                        <a:rPr lang="en-US" sz="2800" i="1" dirty="0">
                          <a:solidFill>
                            <a:srgbClr val="002060"/>
                          </a:solidFill>
                          <a:latin typeface="Cambria Math" panose="02040503050406030204" pitchFamily="18" charset="0"/>
                        </a:rPr>
                        <m:t>)))</m:t>
                      </m:r>
                    </m:oMath>
                  </m:oMathPara>
                </a14:m>
                <a:endParaRPr lang="en-US" sz="2800" dirty="0">
                  <a:solidFill>
                    <a:srgbClr val="002060"/>
                  </a:solidFill>
                </a:endParaRPr>
              </a:p>
            </p:txBody>
          </p:sp>
        </mc:Choice>
        <mc:Fallback xmlns="">
          <p:sp>
            <p:nvSpPr>
              <p:cNvPr id="6" name="TextBox 5">
                <a:extLst>
                  <a:ext uri="{FF2B5EF4-FFF2-40B4-BE49-F238E27FC236}">
                    <a16:creationId xmlns:a16="http://schemas.microsoft.com/office/drawing/2014/main" id="{EA06C6E2-4635-45C6-B367-996D0B240A5E}"/>
                  </a:ext>
                </a:extLst>
              </p:cNvPr>
              <p:cNvSpPr txBox="1">
                <a:spLocks noRot="1" noChangeAspect="1" noMove="1" noResize="1" noEditPoints="1" noAdjustHandles="1" noChangeArrowheads="1" noChangeShapeType="1" noTextEdit="1"/>
              </p:cNvSpPr>
              <p:nvPr/>
            </p:nvSpPr>
            <p:spPr>
              <a:xfrm>
                <a:off x="6118710" y="4233374"/>
                <a:ext cx="3577193" cy="5232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652911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47. Construct a combinatorial circuit using inverters, OR gates, and </a:t>
                </a:r>
                <a:r>
                  <a:rPr lang="en-GB" dirty="0" err="1"/>
                  <a:t>AND</a:t>
                </a:r>
                <a:r>
                  <a:rPr lang="en-GB" dirty="0"/>
                  <a:t> gates that produces the output </a:t>
                </a:r>
                <a:br>
                  <a:rPr lang="en-GB" dirty="0"/>
                </a:br>
                <a:r>
                  <a:rPr lang="en-GB" dirty="0"/>
                  <a:t>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𝑟</m:t>
                    </m:r>
                    <m:r>
                      <a:rPr lang="en-GB" i="1" dirty="0" smtClean="0">
                        <a:latin typeface="Cambria Math" panose="02040503050406030204" pitchFamily="18" charset="0"/>
                      </a:rPr>
                      <m:t>)∧¬</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smtClean="0">
                        <a:latin typeface="Cambria Math" panose="02040503050406030204" pitchFamily="18" charset="0"/>
                      </a:rPr>
                      <m:t>𝑟</m:t>
                    </m:r>
                    <m:r>
                      <a:rPr lang="en-GB" i="1" dirty="0" smtClean="0">
                        <a:latin typeface="Cambria Math" panose="02040503050406030204" pitchFamily="18" charset="0"/>
                      </a:rPr>
                      <m:t>)) </m:t>
                    </m:r>
                  </m:oMath>
                </a14:m>
                <a:endParaRPr lang="en-GB" dirty="0"/>
              </a:p>
              <a:p>
                <a:pPr marL="0" indent="0">
                  <a:buNone/>
                </a:pPr>
                <a:r>
                  <a:rPr lang="en-GB" dirty="0"/>
                  <a:t>from input bits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𝑞</m:t>
                    </m:r>
                  </m:oMath>
                </a14:m>
                <a:r>
                  <a:rPr lang="en-GB" dirty="0"/>
                  <a:t>, and </a:t>
                </a:r>
                <a14:m>
                  <m:oMath xmlns:m="http://schemas.openxmlformats.org/officeDocument/2006/math">
                    <m:r>
                      <a:rPr lang="en-GB" i="1" dirty="0" smtClean="0">
                        <a:latin typeface="Cambria Math" panose="02040503050406030204" pitchFamily="18" charset="0"/>
                      </a:rPr>
                      <m:t>𝑟</m:t>
                    </m:r>
                  </m:oMath>
                </a14:m>
                <a:r>
                  <a:rPr lang="en-GB" dirty="0"/>
                  <a:t>.</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r="-371"/>
                </a:stretch>
              </a:blipFill>
            </p:spPr>
            <p:txBody>
              <a:bodyPr/>
              <a:lstStyle/>
              <a:p>
                <a:r>
                  <a:rPr lang="en-US">
                    <a:noFill/>
                  </a:rPr>
                  <a:t> </a:t>
                </a:r>
              </a:p>
            </p:txBody>
          </p:sp>
        </mc:Fallback>
      </mc:AlternateContent>
    </p:spTree>
    <p:extLst>
      <p:ext uri="{BB962C8B-B14F-4D97-AF65-F5344CB8AC3E}">
        <p14:creationId xmlns:p14="http://schemas.microsoft.com/office/powerpoint/2010/main" val="20965163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normAutofit/>
              </a:bodyPr>
              <a:lstStyle/>
              <a:p>
                <a:pPr marL="0" indent="0">
                  <a:buNone/>
                </a:pPr>
                <a:r>
                  <a:rPr lang="en-GB" dirty="0"/>
                  <a:t>47. Construct a combinatorial circuit using inverters, OR gates, and </a:t>
                </a:r>
                <a:r>
                  <a:rPr lang="en-GB" dirty="0" err="1"/>
                  <a:t>AND</a:t>
                </a:r>
                <a:r>
                  <a:rPr lang="en-GB" dirty="0"/>
                  <a:t> gates that produces the output </a:t>
                </a:r>
                <a:br>
                  <a:rPr lang="en-GB" dirty="0"/>
                </a:br>
                <a:r>
                  <a:rPr lang="en-GB" dirty="0"/>
                  <a:t>			</a:t>
                </a:r>
                <a14:m>
                  <m:oMath xmlns:m="http://schemas.openxmlformats.org/officeDocument/2006/math">
                    <m:r>
                      <a:rPr lang="en-GB" i="1" dirty="0" smtClean="0">
                        <a:latin typeface="Cambria Math" panose="02040503050406030204" pitchFamily="18" charset="0"/>
                      </a:rPr>
                      <m:t>((¬</m:t>
                    </m:r>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𝑟</m:t>
                    </m:r>
                    <m:r>
                      <a:rPr lang="en-GB" i="1" dirty="0" smtClean="0">
                        <a:latin typeface="Cambria Math" panose="02040503050406030204" pitchFamily="18" charset="0"/>
                      </a:rPr>
                      <m:t>)∧¬</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 ∨ </m:t>
                    </m:r>
                    <m:r>
                      <a:rPr lang="en-GB" i="1" dirty="0" smtClean="0">
                        <a:latin typeface="Cambria Math" panose="02040503050406030204" pitchFamily="18" charset="0"/>
                      </a:rPr>
                      <m:t>𝑟</m:t>
                    </m:r>
                    <m:r>
                      <a:rPr lang="en-GB" i="1" dirty="0" smtClean="0">
                        <a:latin typeface="Cambria Math" panose="02040503050406030204" pitchFamily="18" charset="0"/>
                      </a:rPr>
                      <m:t>)) </m:t>
                    </m:r>
                  </m:oMath>
                </a14:m>
                <a:endParaRPr lang="en-GB" dirty="0"/>
              </a:p>
              <a:p>
                <a:pPr marL="0" indent="0">
                  <a:buNone/>
                </a:pPr>
                <a:r>
                  <a:rPr lang="en-GB" dirty="0"/>
                  <a:t>from input bits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r>
                      <a:rPr lang="en-GB" i="1" dirty="0" smtClean="0">
                        <a:latin typeface="Cambria Math" panose="02040503050406030204" pitchFamily="18" charset="0"/>
                      </a:rPr>
                      <m:t>𝑞</m:t>
                    </m:r>
                  </m:oMath>
                </a14:m>
                <a:r>
                  <a:rPr lang="en-GB" dirty="0"/>
                  <a:t>, and </a:t>
                </a:r>
                <a14:m>
                  <m:oMath xmlns:m="http://schemas.openxmlformats.org/officeDocument/2006/math">
                    <m:r>
                      <a:rPr lang="en-GB" i="1" dirty="0" smtClean="0">
                        <a:latin typeface="Cambria Math" panose="02040503050406030204" pitchFamily="18" charset="0"/>
                      </a:rPr>
                      <m:t>𝑟</m:t>
                    </m:r>
                  </m:oMath>
                </a14:m>
                <a:r>
                  <a:rPr lang="en-GB" dirty="0"/>
                  <a:t>.</a:t>
                </a:r>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1113" t="-2384" r="-37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AC16A53-B39E-4941-BD6C-772BB45DF8BC}"/>
              </a:ext>
            </a:extLst>
          </p:cNvPr>
          <p:cNvPicPr>
            <a:picLocks noChangeAspect="1"/>
          </p:cNvPicPr>
          <p:nvPr/>
        </p:nvPicPr>
        <p:blipFill>
          <a:blip r:embed="rId3"/>
          <a:stretch>
            <a:fillRect/>
          </a:stretch>
        </p:blipFill>
        <p:spPr>
          <a:xfrm>
            <a:off x="2973470" y="3664671"/>
            <a:ext cx="6245060" cy="2989156"/>
          </a:xfrm>
          <a:prstGeom prst="rect">
            <a:avLst/>
          </a:prstGeom>
        </p:spPr>
      </p:pic>
    </p:spTree>
    <p:extLst>
      <p:ext uri="{BB962C8B-B14F-4D97-AF65-F5344CB8AC3E}">
        <p14:creationId xmlns:p14="http://schemas.microsoft.com/office/powerpoint/2010/main" val="345415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Propositional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lstStyle/>
              <a:p>
                <a:r>
                  <a:rPr lang="en-GB" b="1" u="sng" dirty="0"/>
                  <a:t>EXAMPLE 7</a:t>
                </a:r>
                <a:r>
                  <a:rPr lang="ar-EG" b="1" u="sng" dirty="0"/>
                  <a:t>:</a:t>
                </a:r>
                <a:r>
                  <a:rPr lang="en-GB" dirty="0"/>
                  <a:t> Let </a:t>
                </a:r>
                <a14:m>
                  <m:oMath xmlns:m="http://schemas.openxmlformats.org/officeDocument/2006/math">
                    <m:r>
                      <a:rPr lang="en-GB" i="1" dirty="0" smtClean="0">
                        <a:latin typeface="Cambria Math" panose="02040503050406030204" pitchFamily="18" charset="0"/>
                      </a:rPr>
                      <m:t>𝑝</m:t>
                    </m:r>
                  </m:oMath>
                </a14:m>
                <a:r>
                  <a:rPr lang="en-GB" dirty="0"/>
                  <a:t> be the statement </a:t>
                </a:r>
                <a:r>
                  <a:rPr lang="en-GB" i="1" dirty="0"/>
                  <a:t>“Maria learns discrete mathematics” </a:t>
                </a:r>
                <a:r>
                  <a:rPr lang="en-GB" dirty="0"/>
                  <a:t>and </a:t>
                </a:r>
                <a14:m>
                  <m:oMath xmlns:m="http://schemas.openxmlformats.org/officeDocument/2006/math">
                    <m:r>
                      <a:rPr lang="en-GB" i="1" dirty="0" smtClean="0">
                        <a:latin typeface="Cambria Math" panose="02040503050406030204" pitchFamily="18" charset="0"/>
                      </a:rPr>
                      <m:t>𝑞</m:t>
                    </m:r>
                  </m:oMath>
                </a14:m>
                <a:r>
                  <a:rPr lang="en-GB" dirty="0"/>
                  <a:t> the statement </a:t>
                </a:r>
                <a:r>
                  <a:rPr lang="en-GB" i="1" dirty="0"/>
                  <a:t>“Maria will</a:t>
                </a:r>
                <a:r>
                  <a:rPr lang="ar-EG" i="1" dirty="0"/>
                  <a:t> </a:t>
                </a:r>
                <a:r>
                  <a:rPr lang="en-GB" i="1" dirty="0"/>
                  <a:t>find a good job.” </a:t>
                </a:r>
                <a:br>
                  <a:rPr lang="en-GB" i="1" dirty="0"/>
                </a:br>
                <a:r>
                  <a:rPr lang="en-GB" dirty="0"/>
                  <a:t>Express the statement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 </m:t>
                    </m:r>
                    <m:r>
                      <a:rPr lang="en-GB" i="1" dirty="0" smtClean="0">
                        <a:latin typeface="Cambria Math" panose="02040503050406030204" pitchFamily="18" charset="0"/>
                      </a:rPr>
                      <m:t>𝑞</m:t>
                    </m:r>
                    <m:r>
                      <a:rPr lang="en-GB" i="1" dirty="0" smtClean="0">
                        <a:latin typeface="Cambria Math" panose="02040503050406030204" pitchFamily="18" charset="0"/>
                      </a:rPr>
                      <m:t> </m:t>
                    </m:r>
                  </m:oMath>
                </a14:m>
                <a:r>
                  <a:rPr lang="en-GB" dirty="0"/>
                  <a:t>as a statement in English.</a:t>
                </a:r>
              </a:p>
              <a:p>
                <a:r>
                  <a:rPr lang="en-GB" b="1" u="sng" dirty="0"/>
                  <a:t>Solution 7:</a:t>
                </a:r>
                <a:r>
                  <a:rPr lang="en-GB" dirty="0"/>
                  <a:t> </a:t>
                </a:r>
                <a:br>
                  <a:rPr lang="en-GB" dirty="0"/>
                </a:br>
                <a:r>
                  <a:rPr lang="en-GB" i="1" dirty="0"/>
                  <a:t>“If Maria learns discrete mathematics, then she will find a good job.”</a:t>
                </a:r>
                <a:endParaRPr lang="en-US" b="1" i="1" u="sng" dirty="0"/>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954" t="-280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273C1A6E-D79A-4FBD-9CAC-114E3E507548}"/>
              </a:ext>
            </a:extLst>
          </p:cNvPr>
          <p:cNvSpPr/>
          <p:nvPr/>
        </p:nvSpPr>
        <p:spPr>
          <a:xfrm>
            <a:off x="688157" y="4155027"/>
            <a:ext cx="10520313" cy="2347274"/>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buFont typeface="Arial" panose="020B0604020202020204" pitchFamily="34" charset="0"/>
              <a:buChar char="•"/>
            </a:pPr>
            <a:r>
              <a:rPr lang="en-GB" sz="2400" dirty="0"/>
              <a:t>The statement </a:t>
            </a:r>
            <a:r>
              <a:rPr lang="en-GB" sz="2400" i="1" dirty="0"/>
              <a:t>“If Juan has a smartphone, then 2 + 3 = 5” </a:t>
            </a:r>
            <a:r>
              <a:rPr lang="en-GB" sz="2400" dirty="0"/>
              <a:t>is true from the definition of a conditional statement, because its conclusion is true. </a:t>
            </a:r>
          </a:p>
          <a:p>
            <a:pPr marL="800100" lvl="1" indent="-342900">
              <a:buFont typeface="Arial" panose="020B0604020202020204" pitchFamily="34" charset="0"/>
              <a:buChar char="•"/>
            </a:pPr>
            <a:r>
              <a:rPr lang="en-GB" sz="2400" dirty="0"/>
              <a:t>The truth value of the hypothesis does not matter then. </a:t>
            </a:r>
            <a:br>
              <a:rPr lang="en-GB" sz="2400" dirty="0"/>
            </a:br>
            <a:endParaRPr lang="en-GB" sz="2400" dirty="0"/>
          </a:p>
          <a:p>
            <a:pPr marL="342900" indent="-342900">
              <a:buFont typeface="Arial" panose="020B0604020202020204" pitchFamily="34" charset="0"/>
              <a:buChar char="•"/>
            </a:pPr>
            <a:r>
              <a:rPr lang="en-GB" sz="2400" dirty="0"/>
              <a:t>The conditional statement </a:t>
            </a:r>
            <a:r>
              <a:rPr lang="en-GB" sz="2400" i="1" dirty="0"/>
              <a:t>“If Juan has a smartphone, then 2 + 3 = 6”</a:t>
            </a:r>
            <a:r>
              <a:rPr lang="en-GB" sz="2400" dirty="0"/>
              <a:t> is true if Juan does not have a smartphone, even though 2 + 3 = 6 is false.</a:t>
            </a:r>
            <a:endParaRPr lang="en-US"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C7C1A2-3B33-4B3B-8EC5-C71272CF4305}"/>
                  </a:ext>
                </a:extLst>
              </p:cNvPr>
              <p:cNvSpPr txBox="1"/>
              <p:nvPr/>
            </p:nvSpPr>
            <p:spPr>
              <a:xfrm>
                <a:off x="10584383" y="4270677"/>
                <a:ext cx="13541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panose="02040503050406030204" pitchFamily="18" charset="0"/>
                        </a:rPr>
                        <m:t>𝑇</m:t>
                      </m:r>
                      <m:r>
                        <a:rPr lang="en-US" b="0" i="1" smtClean="0">
                          <a:solidFill>
                            <a:schemeClr val="accent4"/>
                          </a:solidFill>
                          <a:latin typeface="Cambria Math" panose="02040503050406030204" pitchFamily="18" charset="0"/>
                        </a:rPr>
                        <m:t> →</m:t>
                      </m:r>
                      <m:r>
                        <a:rPr lang="en-US" b="0" i="1" smtClean="0">
                          <a:solidFill>
                            <a:schemeClr val="accent4"/>
                          </a:solidFill>
                          <a:latin typeface="Cambria Math" panose="02040503050406030204" pitchFamily="18" charset="0"/>
                        </a:rPr>
                        <m:t>𝑇</m:t>
                      </m:r>
                      <m:r>
                        <a:rPr lang="en-US" b="0" i="1" smtClean="0">
                          <a:solidFill>
                            <a:schemeClr val="accent4"/>
                          </a:solidFill>
                          <a:latin typeface="Cambria Math" panose="02040503050406030204" pitchFamily="18" charset="0"/>
                        </a:rPr>
                        <m:t>=</m:t>
                      </m:r>
                      <m:r>
                        <a:rPr lang="en-US" b="0" i="1" smtClean="0">
                          <a:solidFill>
                            <a:schemeClr val="accent4"/>
                          </a:solidFill>
                          <a:latin typeface="Cambria Math" panose="02040503050406030204" pitchFamily="18" charset="0"/>
                        </a:rPr>
                        <m:t>𝑇</m:t>
                      </m:r>
                    </m:oMath>
                  </m:oMathPara>
                </a14:m>
                <a:endParaRPr lang="en-US" dirty="0">
                  <a:solidFill>
                    <a:schemeClr val="accent4"/>
                  </a:solidFill>
                </a:endParaRPr>
              </a:p>
            </p:txBody>
          </p:sp>
        </mc:Choice>
        <mc:Fallback xmlns="">
          <p:sp>
            <p:nvSpPr>
              <p:cNvPr id="5" name="TextBox 4">
                <a:extLst>
                  <a:ext uri="{FF2B5EF4-FFF2-40B4-BE49-F238E27FC236}">
                    <a16:creationId xmlns:a16="http://schemas.microsoft.com/office/drawing/2014/main" id="{26C7C1A2-3B33-4B3B-8EC5-C71272CF4305}"/>
                  </a:ext>
                </a:extLst>
              </p:cNvPr>
              <p:cNvSpPr txBox="1">
                <a:spLocks noRot="1" noChangeAspect="1" noMove="1" noResize="1" noEditPoints="1" noAdjustHandles="1" noChangeArrowheads="1" noChangeShapeType="1" noTextEdit="1"/>
              </p:cNvSpPr>
              <p:nvPr/>
            </p:nvSpPr>
            <p:spPr>
              <a:xfrm>
                <a:off x="10584383" y="4270677"/>
                <a:ext cx="135413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14A007-0870-47C0-84AE-54DA53FD5904}"/>
                  </a:ext>
                </a:extLst>
              </p:cNvPr>
              <p:cNvSpPr txBox="1"/>
              <p:nvPr/>
            </p:nvSpPr>
            <p:spPr>
              <a:xfrm>
                <a:off x="10676732" y="5695361"/>
                <a:ext cx="13541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panose="02040503050406030204" pitchFamily="18" charset="0"/>
                        </a:rPr>
                        <m:t>𝑇</m:t>
                      </m:r>
                      <m:r>
                        <a:rPr lang="en-US" b="0" i="1" smtClean="0">
                          <a:solidFill>
                            <a:schemeClr val="accent4"/>
                          </a:solidFill>
                          <a:latin typeface="Cambria Math" panose="02040503050406030204" pitchFamily="18" charset="0"/>
                        </a:rPr>
                        <m:t> →</m:t>
                      </m:r>
                      <m:r>
                        <a:rPr lang="en-US" b="0" i="1" smtClean="0">
                          <a:solidFill>
                            <a:schemeClr val="accent4"/>
                          </a:solidFill>
                          <a:latin typeface="Cambria Math" panose="02040503050406030204" pitchFamily="18" charset="0"/>
                        </a:rPr>
                        <m:t>𝐹</m:t>
                      </m:r>
                      <m:r>
                        <a:rPr lang="en-US" b="0" i="1" smtClean="0">
                          <a:solidFill>
                            <a:schemeClr val="accent4"/>
                          </a:solidFill>
                          <a:latin typeface="Cambria Math" panose="02040503050406030204" pitchFamily="18" charset="0"/>
                        </a:rPr>
                        <m:t>=</m:t>
                      </m:r>
                      <m:r>
                        <a:rPr lang="en-US" b="0" i="1" smtClean="0">
                          <a:solidFill>
                            <a:schemeClr val="accent4"/>
                          </a:solidFill>
                          <a:latin typeface="Cambria Math" panose="02040503050406030204" pitchFamily="18" charset="0"/>
                        </a:rPr>
                        <m:t>𝐹</m:t>
                      </m:r>
                    </m:oMath>
                  </m:oMathPara>
                </a14:m>
                <a:endParaRPr lang="en-US" dirty="0">
                  <a:solidFill>
                    <a:schemeClr val="accent4"/>
                  </a:solidFill>
                </a:endParaRPr>
              </a:p>
            </p:txBody>
          </p:sp>
        </mc:Choice>
        <mc:Fallback xmlns="">
          <p:sp>
            <p:nvSpPr>
              <p:cNvPr id="6" name="TextBox 5">
                <a:extLst>
                  <a:ext uri="{FF2B5EF4-FFF2-40B4-BE49-F238E27FC236}">
                    <a16:creationId xmlns:a16="http://schemas.microsoft.com/office/drawing/2014/main" id="{F514A007-0870-47C0-84AE-54DA53FD5904}"/>
                  </a:ext>
                </a:extLst>
              </p:cNvPr>
              <p:cNvSpPr txBox="1">
                <a:spLocks noRot="1" noChangeAspect="1" noMove="1" noResize="1" noEditPoints="1" noAdjustHandles="1" noChangeArrowheads="1" noChangeShapeType="1" noTextEdit="1"/>
              </p:cNvSpPr>
              <p:nvPr/>
            </p:nvSpPr>
            <p:spPr>
              <a:xfrm>
                <a:off x="10676732" y="5695361"/>
                <a:ext cx="1354136"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89698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TASKS</a:t>
            </a:r>
          </a:p>
        </p:txBody>
      </p:sp>
      <p:graphicFrame>
        <p:nvGraphicFramePr>
          <p:cNvPr id="4" name="Table 5">
            <a:extLst>
              <a:ext uri="{FF2B5EF4-FFF2-40B4-BE49-F238E27FC236}">
                <a16:creationId xmlns:a16="http://schemas.microsoft.com/office/drawing/2014/main" id="{A2F67ACB-BE42-44CE-A7BB-B69F0037C588}"/>
              </a:ext>
            </a:extLst>
          </p:cNvPr>
          <p:cNvGraphicFramePr>
            <a:graphicFrameLocks noGrp="1"/>
          </p:cNvGraphicFramePr>
          <p:nvPr>
            <p:ph idx="1"/>
            <p:extLst>
              <p:ext uri="{D42A27DB-BD31-4B8C-83A1-F6EECF244321}">
                <p14:modId xmlns:p14="http://schemas.microsoft.com/office/powerpoint/2010/main" val="629937619"/>
              </p:ext>
            </p:extLst>
          </p:nvPr>
        </p:nvGraphicFramePr>
        <p:xfrm>
          <a:off x="4983637" y="1690688"/>
          <a:ext cx="2224726" cy="3962400"/>
        </p:xfrm>
        <a:graphic>
          <a:graphicData uri="http://schemas.openxmlformats.org/drawingml/2006/table">
            <a:tbl>
              <a:tblPr firstRow="1" bandRow="1">
                <a:tableStyleId>{073A0DAA-6AF3-43AB-8588-CEC1D06C72B9}</a:tableStyleId>
              </a:tblPr>
              <a:tblGrid>
                <a:gridCol w="2224726">
                  <a:extLst>
                    <a:ext uri="{9D8B030D-6E8A-4147-A177-3AD203B41FA5}">
                      <a16:colId xmlns:a16="http://schemas.microsoft.com/office/drawing/2014/main" val="635284894"/>
                    </a:ext>
                  </a:extLst>
                </a:gridCol>
              </a:tblGrid>
              <a:tr h="273666">
                <a:tc>
                  <a:txBody>
                    <a:bodyPr/>
                    <a:lstStyle/>
                    <a:p>
                      <a:pPr algn="ctr"/>
                      <a:r>
                        <a:rPr lang="en-US" sz="2000" b="0" dirty="0"/>
                        <a:t>Section 2</a:t>
                      </a:r>
                    </a:p>
                  </a:txBody>
                  <a:tcPr/>
                </a:tc>
                <a:extLst>
                  <a:ext uri="{0D108BD9-81ED-4DB2-BD59-A6C34878D82A}">
                    <a16:rowId xmlns:a16="http://schemas.microsoft.com/office/drawing/2014/main" val="852885777"/>
                  </a:ext>
                </a:extLst>
              </a:tr>
              <a:tr h="273666">
                <a:tc>
                  <a:txBody>
                    <a:bodyPr/>
                    <a:lstStyle/>
                    <a:p>
                      <a:pPr algn="ctr"/>
                      <a:r>
                        <a:rPr lang="en-US" sz="2000" b="0" dirty="0"/>
                        <a:t>2</a:t>
                      </a:r>
                    </a:p>
                  </a:txBody>
                  <a:tcPr/>
                </a:tc>
                <a:extLst>
                  <a:ext uri="{0D108BD9-81ED-4DB2-BD59-A6C34878D82A}">
                    <a16:rowId xmlns:a16="http://schemas.microsoft.com/office/drawing/2014/main" val="2002805750"/>
                  </a:ext>
                </a:extLst>
              </a:tr>
              <a:tr h="273666">
                <a:tc>
                  <a:txBody>
                    <a:bodyPr/>
                    <a:lstStyle/>
                    <a:p>
                      <a:pPr algn="ctr"/>
                      <a:r>
                        <a:rPr lang="en-US" sz="2000" b="0" dirty="0"/>
                        <a:t>4</a:t>
                      </a:r>
                    </a:p>
                  </a:txBody>
                  <a:tcPr/>
                </a:tc>
                <a:extLst>
                  <a:ext uri="{0D108BD9-81ED-4DB2-BD59-A6C34878D82A}">
                    <a16:rowId xmlns:a16="http://schemas.microsoft.com/office/drawing/2014/main" val="2517888748"/>
                  </a:ext>
                </a:extLst>
              </a:tr>
              <a:tr h="273666">
                <a:tc>
                  <a:txBody>
                    <a:bodyPr/>
                    <a:lstStyle/>
                    <a:p>
                      <a:pPr algn="ctr"/>
                      <a:r>
                        <a:rPr lang="en-US" sz="2000" b="0" dirty="0"/>
                        <a:t>25</a:t>
                      </a:r>
                    </a:p>
                  </a:txBody>
                  <a:tcPr/>
                </a:tc>
                <a:extLst>
                  <a:ext uri="{0D108BD9-81ED-4DB2-BD59-A6C34878D82A}">
                    <a16:rowId xmlns:a16="http://schemas.microsoft.com/office/drawing/2014/main" val="191378699"/>
                  </a:ext>
                </a:extLst>
              </a:tr>
              <a:tr h="273666">
                <a:tc>
                  <a:txBody>
                    <a:bodyPr/>
                    <a:lstStyle/>
                    <a:p>
                      <a:pPr algn="ctr"/>
                      <a:r>
                        <a:rPr lang="en-US" sz="2000" b="0" dirty="0"/>
                        <a:t>26</a:t>
                      </a:r>
                    </a:p>
                  </a:txBody>
                  <a:tcPr/>
                </a:tc>
                <a:extLst>
                  <a:ext uri="{0D108BD9-81ED-4DB2-BD59-A6C34878D82A}">
                    <a16:rowId xmlns:a16="http://schemas.microsoft.com/office/drawing/2014/main" val="746441968"/>
                  </a:ext>
                </a:extLst>
              </a:tr>
              <a:tr h="294137">
                <a:tc>
                  <a:txBody>
                    <a:bodyPr/>
                    <a:lstStyle/>
                    <a:p>
                      <a:pPr algn="ctr"/>
                      <a:r>
                        <a:rPr lang="en-US" sz="2000" b="0" dirty="0"/>
                        <a:t>27</a:t>
                      </a:r>
                    </a:p>
                  </a:txBody>
                  <a:tcPr/>
                </a:tc>
                <a:extLst>
                  <a:ext uri="{0D108BD9-81ED-4DB2-BD59-A6C34878D82A}">
                    <a16:rowId xmlns:a16="http://schemas.microsoft.com/office/drawing/2014/main" val="2899947537"/>
                  </a:ext>
                </a:extLst>
              </a:tr>
              <a:tr h="273666">
                <a:tc>
                  <a:txBody>
                    <a:bodyPr/>
                    <a:lstStyle/>
                    <a:p>
                      <a:pPr algn="ctr"/>
                      <a:r>
                        <a:rPr lang="en-US" sz="2000" b="0" dirty="0"/>
                        <a:t>28</a:t>
                      </a:r>
                    </a:p>
                  </a:txBody>
                  <a:tcPr/>
                </a:tc>
                <a:extLst>
                  <a:ext uri="{0D108BD9-81ED-4DB2-BD59-A6C34878D82A}">
                    <a16:rowId xmlns:a16="http://schemas.microsoft.com/office/drawing/2014/main" val="166603197"/>
                  </a:ext>
                </a:extLst>
              </a:tr>
              <a:tr h="273666">
                <a:tc>
                  <a:txBody>
                    <a:bodyPr/>
                    <a:lstStyle/>
                    <a:p>
                      <a:pPr algn="ctr"/>
                      <a:r>
                        <a:rPr lang="en-US" sz="2000" b="0" dirty="0"/>
                        <a:t>31</a:t>
                      </a:r>
                    </a:p>
                  </a:txBody>
                  <a:tcPr/>
                </a:tc>
                <a:extLst>
                  <a:ext uri="{0D108BD9-81ED-4DB2-BD59-A6C34878D82A}">
                    <a16:rowId xmlns:a16="http://schemas.microsoft.com/office/drawing/2014/main" val="2001265490"/>
                  </a:ext>
                </a:extLst>
              </a:tr>
              <a:tr h="273666">
                <a:tc>
                  <a:txBody>
                    <a:bodyPr/>
                    <a:lstStyle/>
                    <a:p>
                      <a:pPr algn="ctr"/>
                      <a:r>
                        <a:rPr lang="en-US" sz="2000" b="0" dirty="0"/>
                        <a:t>45</a:t>
                      </a:r>
                    </a:p>
                  </a:txBody>
                  <a:tcPr/>
                </a:tc>
                <a:extLst>
                  <a:ext uri="{0D108BD9-81ED-4DB2-BD59-A6C34878D82A}">
                    <a16:rowId xmlns:a16="http://schemas.microsoft.com/office/drawing/2014/main" val="4269113493"/>
                  </a:ext>
                </a:extLst>
              </a:tr>
              <a:tr h="273666">
                <a:tc>
                  <a:txBody>
                    <a:bodyPr/>
                    <a:lstStyle/>
                    <a:p>
                      <a:pPr algn="ctr"/>
                      <a:r>
                        <a:rPr lang="en-US" sz="2000" b="0" dirty="0"/>
                        <a:t>46</a:t>
                      </a:r>
                    </a:p>
                  </a:txBody>
                  <a:tcPr/>
                </a:tc>
                <a:extLst>
                  <a:ext uri="{0D108BD9-81ED-4DB2-BD59-A6C34878D82A}">
                    <a16:rowId xmlns:a16="http://schemas.microsoft.com/office/drawing/2014/main" val="1513988554"/>
                  </a:ext>
                </a:extLst>
              </a:tr>
            </a:tbl>
          </a:graphicData>
        </a:graphic>
      </p:graphicFrame>
    </p:spTree>
    <p:extLst>
      <p:ext uri="{BB962C8B-B14F-4D97-AF65-F5344CB8AC3E}">
        <p14:creationId xmlns:p14="http://schemas.microsoft.com/office/powerpoint/2010/main" val="256705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B93A-EF82-4054-A12E-ACDCDDAA678B}"/>
              </a:ext>
            </a:extLst>
          </p:cNvPr>
          <p:cNvSpPr>
            <a:spLocks noGrp="1"/>
          </p:cNvSpPr>
          <p:nvPr>
            <p:ph type="title"/>
          </p:nvPr>
        </p:nvSpPr>
        <p:spPr/>
        <p:txBody>
          <a:bodyPr/>
          <a:lstStyle/>
          <a:p>
            <a:r>
              <a:rPr lang="en-US" dirty="0"/>
              <a:t>Propositional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EA8C9E-7892-4E1F-8D4C-F135A771F8E2}"/>
                  </a:ext>
                </a:extLst>
              </p:cNvPr>
              <p:cNvSpPr>
                <a:spLocks noGrp="1"/>
              </p:cNvSpPr>
              <p:nvPr>
                <p:ph idx="1"/>
              </p:nvPr>
            </p:nvSpPr>
            <p:spPr/>
            <p:txBody>
              <a:bodyPr/>
              <a:lstStyle/>
              <a:p>
                <a:r>
                  <a:rPr lang="en-GB" b="1" u="sng" dirty="0"/>
                  <a:t>EXAMPLE 8:</a:t>
                </a:r>
                <a:r>
                  <a:rPr lang="en-GB" dirty="0"/>
                  <a:t> </a:t>
                </a:r>
                <a:br>
                  <a:rPr lang="en-GB" dirty="0"/>
                </a:br>
                <a:r>
                  <a:rPr lang="en-GB" dirty="0"/>
                  <a:t>What is the value of the variable </a:t>
                </a:r>
                <a14:m>
                  <m:oMath xmlns:m="http://schemas.openxmlformats.org/officeDocument/2006/math">
                    <m:r>
                      <a:rPr lang="en-GB" i="1" dirty="0" smtClean="0">
                        <a:latin typeface="Cambria Math" panose="02040503050406030204" pitchFamily="18" charset="0"/>
                      </a:rPr>
                      <m:t>𝑥</m:t>
                    </m:r>
                  </m:oMath>
                </a14:m>
                <a:r>
                  <a:rPr lang="en-GB" dirty="0"/>
                  <a:t> after the statement</a:t>
                </a:r>
                <a:br>
                  <a:rPr lang="en-GB" dirty="0"/>
                </a:br>
                <a:r>
                  <a:rPr lang="en-GB" dirty="0"/>
                  <a:t>		</a:t>
                </a:r>
                <a14:m>
                  <m:oMath xmlns:m="http://schemas.openxmlformats.org/officeDocument/2006/math">
                    <m:r>
                      <a:rPr lang="en-GB" i="1" dirty="0" smtClean="0">
                        <a:latin typeface="Cambria Math" panose="02040503050406030204" pitchFamily="18" charset="0"/>
                      </a:rPr>
                      <m:t>𝑖𝑓</m:t>
                    </m:r>
                    <m:r>
                      <a:rPr lang="en-GB" i="1" dirty="0" smtClean="0">
                        <a:latin typeface="Cambria Math" panose="02040503050406030204" pitchFamily="18" charset="0"/>
                      </a:rPr>
                      <m:t> 2 + 2 = 4 </m:t>
                    </m:r>
                    <m:r>
                      <a:rPr lang="en-GB" i="1" dirty="0">
                        <a:latin typeface="Cambria Math" panose="02040503050406030204" pitchFamily="18" charset="0"/>
                      </a:rPr>
                      <m:t>𝑡h𝑒𝑛</m:t>
                    </m:r>
                    <m:r>
                      <a:rPr lang="en-GB" i="1" dirty="0">
                        <a:latin typeface="Cambria Math" panose="02040503050406030204" pitchFamily="18" charset="0"/>
                      </a:rPr>
                      <m:t> </m:t>
                    </m:r>
                    <m:r>
                      <a:rPr lang="en-GB" i="1" dirty="0">
                        <a:latin typeface="Cambria Math" panose="02040503050406030204" pitchFamily="18" charset="0"/>
                      </a:rPr>
                      <m:t>𝑥</m:t>
                    </m:r>
                    <m:r>
                      <a:rPr lang="en-GB" i="1" dirty="0">
                        <a:latin typeface="Cambria Math" panose="02040503050406030204" pitchFamily="18" charset="0"/>
                      </a:rPr>
                      <m:t> := </m:t>
                    </m:r>
                    <m:r>
                      <a:rPr lang="en-GB" i="1" dirty="0">
                        <a:latin typeface="Cambria Math" panose="02040503050406030204" pitchFamily="18" charset="0"/>
                      </a:rPr>
                      <m:t>𝑥</m:t>
                    </m:r>
                    <m:r>
                      <a:rPr lang="en-GB" i="1" dirty="0">
                        <a:latin typeface="Cambria Math" panose="02040503050406030204" pitchFamily="18" charset="0"/>
                      </a:rPr>
                      <m:t> + 1</m:t>
                    </m:r>
                  </m:oMath>
                </a14:m>
                <a:br>
                  <a:rPr lang="en-US" dirty="0"/>
                </a:br>
                <a:r>
                  <a:rPr lang="en-GB" dirty="0"/>
                  <a:t>if </a:t>
                </a:r>
                <a14:m>
                  <m:oMath xmlns:m="http://schemas.openxmlformats.org/officeDocument/2006/math">
                    <m:r>
                      <a:rPr lang="en-GB" i="1" dirty="0" smtClean="0">
                        <a:latin typeface="Cambria Math" panose="02040503050406030204" pitchFamily="18" charset="0"/>
                      </a:rPr>
                      <m:t>𝑥</m:t>
                    </m:r>
                    <m:r>
                      <a:rPr lang="en-GB" i="1" dirty="0" smtClean="0">
                        <a:latin typeface="Cambria Math" panose="02040503050406030204" pitchFamily="18" charset="0"/>
                      </a:rPr>
                      <m:t> = 0</m:t>
                    </m:r>
                  </m:oMath>
                </a14:m>
                <a:r>
                  <a:rPr lang="en-GB" dirty="0"/>
                  <a:t> before this statement is encountered? </a:t>
                </a:r>
              </a:p>
              <a:p>
                <a:r>
                  <a:rPr lang="en-GB" b="1" u="sng" dirty="0"/>
                  <a:t>Solution 8:</a:t>
                </a:r>
                <a:r>
                  <a:rPr lang="en-GB" dirty="0"/>
                  <a:t> </a:t>
                </a:r>
                <a:br>
                  <a:rPr lang="en-GB" dirty="0"/>
                </a:br>
                <a:r>
                  <a:rPr lang="en-GB" dirty="0"/>
                  <a:t>Because </a:t>
                </a:r>
                <a14:m>
                  <m:oMath xmlns:m="http://schemas.openxmlformats.org/officeDocument/2006/math">
                    <m:r>
                      <a:rPr lang="en-GB" i="1" dirty="0" smtClean="0">
                        <a:latin typeface="Cambria Math" panose="02040503050406030204" pitchFamily="18" charset="0"/>
                      </a:rPr>
                      <m:t>2 + 2 = 4 </m:t>
                    </m:r>
                  </m:oMath>
                </a14:m>
                <a:r>
                  <a:rPr lang="en-GB" dirty="0"/>
                  <a:t>is true, the assignment statement </a:t>
                </a:r>
                <a14:m>
                  <m:oMath xmlns:m="http://schemas.openxmlformats.org/officeDocument/2006/math">
                    <m:r>
                      <a:rPr lang="en-GB" i="1" dirty="0" smtClean="0">
                        <a:latin typeface="Cambria Math" panose="02040503050406030204" pitchFamily="18" charset="0"/>
                      </a:rPr>
                      <m:t>𝑥</m:t>
                    </m:r>
                    <m:r>
                      <a:rPr lang="en-GB" i="1" dirty="0" smtClean="0">
                        <a:latin typeface="Cambria Math" panose="02040503050406030204" pitchFamily="18" charset="0"/>
                      </a:rPr>
                      <m:t> := </m:t>
                    </m:r>
                    <m:r>
                      <a:rPr lang="en-GB" i="1" dirty="0" smtClean="0">
                        <a:latin typeface="Cambria Math" panose="02040503050406030204" pitchFamily="18" charset="0"/>
                      </a:rPr>
                      <m:t>𝑥</m:t>
                    </m:r>
                    <m:r>
                      <a:rPr lang="en-GB" i="1" dirty="0" smtClean="0">
                        <a:latin typeface="Cambria Math" panose="02040503050406030204" pitchFamily="18" charset="0"/>
                      </a:rPr>
                      <m:t> + 1</m:t>
                    </m:r>
                  </m:oMath>
                </a14:m>
                <a:r>
                  <a:rPr lang="en-GB" dirty="0"/>
                  <a:t> is executed. Hence, </a:t>
                </a:r>
                <a14:m>
                  <m:oMath xmlns:m="http://schemas.openxmlformats.org/officeDocument/2006/math">
                    <m:r>
                      <a:rPr lang="en-GB" i="1" dirty="0" smtClean="0">
                        <a:latin typeface="Cambria Math" panose="02040503050406030204" pitchFamily="18" charset="0"/>
                      </a:rPr>
                      <m:t>𝑥</m:t>
                    </m:r>
                  </m:oMath>
                </a14:m>
                <a:r>
                  <a:rPr lang="en-GB" dirty="0"/>
                  <a:t> has the value </a:t>
                </a:r>
                <a14:m>
                  <m:oMath xmlns:m="http://schemas.openxmlformats.org/officeDocument/2006/math">
                    <m:r>
                      <a:rPr lang="en-GB" i="1" dirty="0" smtClean="0">
                        <a:latin typeface="Cambria Math" panose="02040503050406030204" pitchFamily="18" charset="0"/>
                      </a:rPr>
                      <m:t>0 + 1 = 1</m:t>
                    </m:r>
                  </m:oMath>
                </a14:m>
                <a:r>
                  <a:rPr lang="en-GB" dirty="0"/>
                  <a:t> after this statement is encountered.</a:t>
                </a:r>
                <a:endParaRPr lang="en-US" b="1" u="sng" dirty="0"/>
              </a:p>
            </p:txBody>
          </p:sp>
        </mc:Choice>
        <mc:Fallback xmlns="">
          <p:sp>
            <p:nvSpPr>
              <p:cNvPr id="3" name="Content Placeholder 2">
                <a:extLst>
                  <a:ext uri="{FF2B5EF4-FFF2-40B4-BE49-F238E27FC236}">
                    <a16:creationId xmlns:a16="http://schemas.microsoft.com/office/drawing/2014/main" id="{6DEA8C9E-7892-4E1F-8D4C-F135A771F8E2}"/>
                  </a:ext>
                </a:extLst>
              </p:cNvPr>
              <p:cNvSpPr>
                <a:spLocks noGrp="1" noRot="1" noChangeAspect="1" noMove="1" noResize="1" noEditPoints="1" noAdjustHandles="1" noChangeArrowheads="1" noChangeShapeType="1" noTextEdit="1"/>
              </p:cNvSpPr>
              <p:nvPr>
                <p:ph idx="1"/>
              </p:nvPr>
            </p:nvSpPr>
            <p:spPr>
              <a:blipFill>
                <a:blip r:embed="rId2"/>
                <a:stretch>
                  <a:fillRect l="-954" t="-2384"/>
                </a:stretch>
              </a:blipFill>
            </p:spPr>
            <p:txBody>
              <a:bodyPr/>
              <a:lstStyle/>
              <a:p>
                <a:r>
                  <a:rPr lang="en-US">
                    <a:noFill/>
                  </a:rPr>
                  <a:t> </a:t>
                </a:r>
              </a:p>
            </p:txBody>
          </p:sp>
        </mc:Fallback>
      </mc:AlternateContent>
    </p:spTree>
    <p:extLst>
      <p:ext uri="{BB962C8B-B14F-4D97-AF65-F5344CB8AC3E}">
        <p14:creationId xmlns:p14="http://schemas.microsoft.com/office/powerpoint/2010/main" val="2600731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E52C-4E89-44D6-B7F8-DF664D7F5C69}"/>
              </a:ext>
            </a:extLst>
          </p:cNvPr>
          <p:cNvSpPr>
            <a:spLocks noGrp="1"/>
          </p:cNvSpPr>
          <p:nvPr>
            <p:ph type="title"/>
          </p:nvPr>
        </p:nvSpPr>
        <p:spPr/>
        <p:txBody>
          <a:bodyPr/>
          <a:lstStyle/>
          <a:p>
            <a:r>
              <a:rPr lang="en-US" dirty="0"/>
              <a:t>Propositional Logic</a:t>
            </a:r>
          </a:p>
        </p:txBody>
      </p:sp>
      <p:graphicFrame>
        <p:nvGraphicFramePr>
          <p:cNvPr id="8" name="Content Placeholder 7">
            <a:extLst>
              <a:ext uri="{FF2B5EF4-FFF2-40B4-BE49-F238E27FC236}">
                <a16:creationId xmlns:a16="http://schemas.microsoft.com/office/drawing/2014/main" id="{CF995AF3-894C-4E13-965D-ACF15FC5B667}"/>
              </a:ext>
            </a:extLst>
          </p:cNvPr>
          <p:cNvGraphicFramePr>
            <a:graphicFrameLocks noGrp="1"/>
          </p:cNvGraphicFramePr>
          <p:nvPr>
            <p:ph idx="1"/>
            <p:extLst>
              <p:ext uri="{D42A27DB-BD31-4B8C-83A1-F6EECF244321}">
                <p14:modId xmlns:p14="http://schemas.microsoft.com/office/powerpoint/2010/main" val="1184570758"/>
              </p:ext>
            </p:extLst>
          </p:nvPr>
        </p:nvGraphicFramePr>
        <p:xfrm>
          <a:off x="330883" y="1591115"/>
          <a:ext cx="11530233" cy="2782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76B94D5-1C98-4E5E-BEA4-C2564DBE8113}"/>
                  </a:ext>
                </a:extLst>
              </p:cNvPr>
              <p:cNvSpPr txBox="1"/>
              <p:nvPr/>
            </p:nvSpPr>
            <p:spPr>
              <a:xfrm>
                <a:off x="7475456" y="1845947"/>
                <a:ext cx="200790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𝑝</m:t>
                      </m:r>
                      <m:r>
                        <a:rPr lang="en-US" sz="3200" i="1" dirty="0" smtClean="0">
                          <a:latin typeface="Cambria Math" panose="02040503050406030204" pitchFamily="18" charset="0"/>
                        </a:rPr>
                        <m:t> → </m:t>
                      </m:r>
                      <m:r>
                        <a:rPr lang="en-US" sz="3200" i="1" dirty="0" smtClean="0">
                          <a:latin typeface="Cambria Math" panose="02040503050406030204" pitchFamily="18" charset="0"/>
                        </a:rPr>
                        <m:t>𝑞</m:t>
                      </m:r>
                    </m:oMath>
                  </m:oMathPara>
                </a14:m>
                <a:endParaRPr lang="en-US" sz="2000" dirty="0"/>
              </a:p>
            </p:txBody>
          </p:sp>
        </mc:Choice>
        <mc:Fallback xmlns="">
          <p:sp>
            <p:nvSpPr>
              <p:cNvPr id="3" name="TextBox 2">
                <a:extLst>
                  <a:ext uri="{FF2B5EF4-FFF2-40B4-BE49-F238E27FC236}">
                    <a16:creationId xmlns:a16="http://schemas.microsoft.com/office/drawing/2014/main" id="{976B94D5-1C98-4E5E-BEA4-C2564DBE8113}"/>
                  </a:ext>
                </a:extLst>
              </p:cNvPr>
              <p:cNvSpPr txBox="1">
                <a:spLocks noRot="1" noChangeAspect="1" noMove="1" noResize="1" noEditPoints="1" noAdjustHandles="1" noChangeArrowheads="1" noChangeShapeType="1" noTextEdit="1"/>
              </p:cNvSpPr>
              <p:nvPr/>
            </p:nvSpPr>
            <p:spPr>
              <a:xfrm>
                <a:off x="7475456" y="1845947"/>
                <a:ext cx="2007909"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588103-68D3-4A61-8A21-5125DC99E67A}"/>
                  </a:ext>
                </a:extLst>
              </p:cNvPr>
              <p:cNvSpPr txBox="1"/>
              <p:nvPr/>
            </p:nvSpPr>
            <p:spPr>
              <a:xfrm>
                <a:off x="2273431" y="4496450"/>
                <a:ext cx="200790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dirty="0">
                          <a:latin typeface="Cambria Math" panose="02040503050406030204" pitchFamily="18" charset="0"/>
                        </a:rPr>
                        <m:t>𝑞</m:t>
                      </m:r>
                      <m:r>
                        <a:rPr lang="en-US" sz="3200" i="1" dirty="0">
                          <a:latin typeface="Cambria Math" panose="02040503050406030204" pitchFamily="18" charset="0"/>
                        </a:rPr>
                        <m:t> → </m:t>
                      </m:r>
                      <m:r>
                        <a:rPr lang="en-US" sz="3200" i="1" dirty="0">
                          <a:latin typeface="Cambria Math" panose="02040503050406030204" pitchFamily="18" charset="0"/>
                        </a:rPr>
                        <m:t>𝑝</m:t>
                      </m:r>
                    </m:oMath>
                  </m:oMathPara>
                </a14:m>
                <a:endParaRPr lang="en-US" sz="2000" dirty="0"/>
              </a:p>
            </p:txBody>
          </p:sp>
        </mc:Choice>
        <mc:Fallback xmlns="">
          <p:sp>
            <p:nvSpPr>
              <p:cNvPr id="10" name="TextBox 9">
                <a:extLst>
                  <a:ext uri="{FF2B5EF4-FFF2-40B4-BE49-F238E27FC236}">
                    <a16:creationId xmlns:a16="http://schemas.microsoft.com/office/drawing/2014/main" id="{69588103-68D3-4A61-8A21-5125DC99E67A}"/>
                  </a:ext>
                </a:extLst>
              </p:cNvPr>
              <p:cNvSpPr txBox="1">
                <a:spLocks noRot="1" noChangeAspect="1" noMove="1" noResize="1" noEditPoints="1" noAdjustHandles="1" noChangeArrowheads="1" noChangeShapeType="1" noTextEdit="1"/>
              </p:cNvSpPr>
              <p:nvPr/>
            </p:nvSpPr>
            <p:spPr>
              <a:xfrm>
                <a:off x="2273431" y="4496450"/>
                <a:ext cx="2007909"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12DF3A-8371-4C99-A3BF-CAE081D64D66}"/>
                  </a:ext>
                </a:extLst>
              </p:cNvPr>
              <p:cNvSpPr txBox="1"/>
              <p:nvPr/>
            </p:nvSpPr>
            <p:spPr>
              <a:xfrm>
                <a:off x="5092044" y="4496450"/>
                <a:ext cx="200790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dirty="0">
                          <a:latin typeface="Cambria Math" panose="02040503050406030204" pitchFamily="18" charset="0"/>
                        </a:rPr>
                        <m:t>¬</m:t>
                      </m:r>
                      <m:r>
                        <a:rPr lang="en-US" sz="3200" i="1" dirty="0">
                          <a:latin typeface="Cambria Math" panose="02040503050406030204" pitchFamily="18" charset="0"/>
                        </a:rPr>
                        <m:t>𝑞</m:t>
                      </m:r>
                      <m:r>
                        <a:rPr lang="en-US" sz="3200" i="1" dirty="0">
                          <a:latin typeface="Cambria Math" panose="02040503050406030204" pitchFamily="18" charset="0"/>
                        </a:rPr>
                        <m:t> →¬</m:t>
                      </m:r>
                      <m:r>
                        <a:rPr lang="en-US" sz="3200" i="1" dirty="0">
                          <a:latin typeface="Cambria Math" panose="02040503050406030204" pitchFamily="18" charset="0"/>
                        </a:rPr>
                        <m:t>𝑝</m:t>
                      </m:r>
                    </m:oMath>
                  </m:oMathPara>
                </a14:m>
                <a:endParaRPr lang="en-US" sz="2000" dirty="0"/>
              </a:p>
            </p:txBody>
          </p:sp>
        </mc:Choice>
        <mc:Fallback xmlns="">
          <p:sp>
            <p:nvSpPr>
              <p:cNvPr id="11" name="TextBox 10">
                <a:extLst>
                  <a:ext uri="{FF2B5EF4-FFF2-40B4-BE49-F238E27FC236}">
                    <a16:creationId xmlns:a16="http://schemas.microsoft.com/office/drawing/2014/main" id="{5E12DF3A-8371-4C99-A3BF-CAE081D64D66}"/>
                  </a:ext>
                </a:extLst>
              </p:cNvPr>
              <p:cNvSpPr txBox="1">
                <a:spLocks noRot="1" noChangeAspect="1" noMove="1" noResize="1" noEditPoints="1" noAdjustHandles="1" noChangeArrowheads="1" noChangeShapeType="1" noTextEdit="1"/>
              </p:cNvSpPr>
              <p:nvPr/>
            </p:nvSpPr>
            <p:spPr>
              <a:xfrm>
                <a:off x="5092044" y="4496450"/>
                <a:ext cx="2007909"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FE647A7-683A-4968-8CA7-FEF2236912C4}"/>
                  </a:ext>
                </a:extLst>
              </p:cNvPr>
              <p:cNvSpPr txBox="1"/>
              <p:nvPr/>
            </p:nvSpPr>
            <p:spPr>
              <a:xfrm>
                <a:off x="7910657" y="4496450"/>
                <a:ext cx="200790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dirty="0">
                          <a:latin typeface="Cambria Math" panose="02040503050406030204" pitchFamily="18" charset="0"/>
                        </a:rPr>
                        <m:t>¬</m:t>
                      </m:r>
                      <m:r>
                        <a:rPr lang="en-US" sz="3200" i="1" dirty="0">
                          <a:latin typeface="Cambria Math" panose="02040503050406030204" pitchFamily="18" charset="0"/>
                        </a:rPr>
                        <m:t>𝑝</m:t>
                      </m:r>
                      <m:r>
                        <a:rPr lang="en-US" sz="3200" i="1" dirty="0">
                          <a:latin typeface="Cambria Math" panose="02040503050406030204" pitchFamily="18" charset="0"/>
                        </a:rPr>
                        <m:t> →¬</m:t>
                      </m:r>
                      <m:r>
                        <a:rPr lang="en-US" sz="3200" i="1" dirty="0">
                          <a:latin typeface="Cambria Math" panose="02040503050406030204" pitchFamily="18" charset="0"/>
                        </a:rPr>
                        <m:t>𝑞</m:t>
                      </m:r>
                    </m:oMath>
                  </m:oMathPara>
                </a14:m>
                <a:endParaRPr lang="en-US" sz="2000" dirty="0"/>
              </a:p>
            </p:txBody>
          </p:sp>
        </mc:Choice>
        <mc:Fallback xmlns="">
          <p:sp>
            <p:nvSpPr>
              <p:cNvPr id="17" name="TextBox 16">
                <a:extLst>
                  <a:ext uri="{FF2B5EF4-FFF2-40B4-BE49-F238E27FC236}">
                    <a16:creationId xmlns:a16="http://schemas.microsoft.com/office/drawing/2014/main" id="{BFE647A7-683A-4968-8CA7-FEF2236912C4}"/>
                  </a:ext>
                </a:extLst>
              </p:cNvPr>
              <p:cNvSpPr txBox="1">
                <a:spLocks noRot="1" noChangeAspect="1" noMove="1" noResize="1" noEditPoints="1" noAdjustHandles="1" noChangeArrowheads="1" noChangeShapeType="1" noTextEdit="1"/>
              </p:cNvSpPr>
              <p:nvPr/>
            </p:nvSpPr>
            <p:spPr>
              <a:xfrm>
                <a:off x="7910657" y="4496450"/>
                <a:ext cx="2007909" cy="58477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60D582F-3BBC-401D-A1A1-329B6CB477BE}"/>
                  </a:ext>
                </a:extLst>
              </p:cNvPr>
              <p:cNvSpPr txBox="1"/>
              <p:nvPr/>
            </p:nvSpPr>
            <p:spPr>
              <a:xfrm>
                <a:off x="330883" y="5600087"/>
                <a:ext cx="7144573" cy="400110"/>
              </a:xfrm>
              <a:prstGeom prst="rect">
                <a:avLst/>
              </a:prstGeom>
              <a:noFill/>
            </p:spPr>
            <p:txBody>
              <a:bodyPr wrap="square" rtlCol="0">
                <a:spAutoFit/>
              </a:bodyPr>
              <a:lstStyle/>
              <a:p>
                <a:r>
                  <a:rPr lang="en-GB" sz="2000" dirty="0"/>
                  <a:t>O</a:t>
                </a:r>
                <a:r>
                  <a:rPr lang="en-GB" sz="2000" i="0" dirty="0"/>
                  <a:t>nly the contrapositive always has the same truth</a:t>
                </a:r>
                <a:r>
                  <a:rPr lang="en-US" sz="2000" dirty="0"/>
                  <a:t> </a:t>
                </a:r>
                <a:r>
                  <a:rPr lang="en-US" sz="2000" i="0" dirty="0"/>
                  <a:t>value as </a:t>
                </a:r>
                <a14:m>
                  <m:oMath xmlns:m="http://schemas.openxmlformats.org/officeDocument/2006/math">
                    <m:r>
                      <a:rPr lang="en-US" sz="2000" i="1" dirty="0" smtClean="0">
                        <a:latin typeface="Cambria Math" panose="02040503050406030204" pitchFamily="18" charset="0"/>
                      </a:rPr>
                      <m:t>𝑝</m:t>
                    </m:r>
                    <m:r>
                      <a:rPr lang="en-US" sz="2000" i="1" dirty="0" smtClean="0">
                        <a:latin typeface="Cambria Math" panose="02040503050406030204" pitchFamily="18" charset="0"/>
                      </a:rPr>
                      <m:t> → </m:t>
                    </m:r>
                    <m:r>
                      <a:rPr lang="en-US" sz="2000" i="1" dirty="0" smtClean="0">
                        <a:latin typeface="Cambria Math" panose="02040503050406030204" pitchFamily="18" charset="0"/>
                      </a:rPr>
                      <m:t>𝑞</m:t>
                    </m:r>
                  </m:oMath>
                </a14:m>
                <a:r>
                  <a:rPr lang="en-US" sz="2000" i="0" dirty="0"/>
                  <a:t>.</a:t>
                </a:r>
                <a:endParaRPr lang="en-US" sz="2400" dirty="0"/>
              </a:p>
            </p:txBody>
          </p:sp>
        </mc:Choice>
        <mc:Fallback xmlns="">
          <p:sp>
            <p:nvSpPr>
              <p:cNvPr id="18" name="TextBox 17">
                <a:extLst>
                  <a:ext uri="{FF2B5EF4-FFF2-40B4-BE49-F238E27FC236}">
                    <a16:creationId xmlns:a16="http://schemas.microsoft.com/office/drawing/2014/main" id="{760D582F-3BBC-401D-A1A1-329B6CB477BE}"/>
                  </a:ext>
                </a:extLst>
              </p:cNvPr>
              <p:cNvSpPr txBox="1">
                <a:spLocks noRot="1" noChangeAspect="1" noMove="1" noResize="1" noEditPoints="1" noAdjustHandles="1" noChangeArrowheads="1" noChangeShapeType="1" noTextEdit="1"/>
              </p:cNvSpPr>
              <p:nvPr/>
            </p:nvSpPr>
            <p:spPr>
              <a:xfrm>
                <a:off x="330883" y="5600087"/>
                <a:ext cx="7144573" cy="400110"/>
              </a:xfrm>
              <a:prstGeom prst="rect">
                <a:avLst/>
              </a:prstGeom>
              <a:blipFill>
                <a:blip r:embed="rId11"/>
                <a:stretch>
                  <a:fillRect l="-853" t="-9231" r="-512" b="-27692"/>
                </a:stretch>
              </a:blipFill>
            </p:spPr>
            <p:txBody>
              <a:bodyPr/>
              <a:lstStyle/>
              <a:p>
                <a:r>
                  <a:rPr lang="en-US">
                    <a:noFill/>
                  </a:rPr>
                  <a:t> </a:t>
                </a:r>
              </a:p>
            </p:txBody>
          </p:sp>
        </mc:Fallback>
      </mc:AlternateContent>
    </p:spTree>
    <p:extLst>
      <p:ext uri="{BB962C8B-B14F-4D97-AF65-F5344CB8AC3E}">
        <p14:creationId xmlns:p14="http://schemas.microsoft.com/office/powerpoint/2010/main" val="306691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AC3F4380-11F1-48FB-9361-CD826BC82E5C}" vid="{EE6FFD7E-1E72-4496-A299-8BE667B582B4}"/>
    </a:ext>
  </a:extLst>
</a:theme>
</file>

<file path=docProps/app.xml><?xml version="1.0" encoding="utf-8"?>
<Properties xmlns="http://schemas.openxmlformats.org/officeDocument/2006/extended-properties" xmlns:vt="http://schemas.openxmlformats.org/officeDocument/2006/docPropsVTypes">
  <Template>my slides temp</Template>
  <TotalTime>2379</TotalTime>
  <Words>5022</Words>
  <Application>Microsoft Office PowerPoint</Application>
  <PresentationFormat>Widescreen</PresentationFormat>
  <Paragraphs>657</Paragraphs>
  <Slides>70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Calibri</vt:lpstr>
      <vt:lpstr>Calibri Light</vt:lpstr>
      <vt:lpstr>Cambria Math</vt:lpstr>
      <vt:lpstr>CMR10</vt:lpstr>
      <vt:lpstr>Courier New</vt:lpstr>
      <vt:lpstr>Wingdings</vt:lpstr>
      <vt:lpstr>Office Theme</vt:lpstr>
      <vt:lpstr>Discrete Structures</vt:lpstr>
      <vt:lpstr>Content</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Propositional Logic</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Tasks</vt:lpstr>
      <vt:lpstr>Content</vt:lpstr>
      <vt:lpstr>Applications of Propositional Logic</vt:lpstr>
      <vt:lpstr>Applications of Propositional Logic</vt:lpstr>
      <vt:lpstr>Applications of Propositional Logic</vt:lpstr>
      <vt:lpstr>Applications of Propositional Logic</vt:lpstr>
      <vt:lpstr>Applications of Propositional Logic</vt:lpstr>
      <vt:lpstr>Applications of Propositional Logic</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Structures</dc:title>
  <dc:creator>Omar Atef</dc:creator>
  <cp:lastModifiedBy>Omar Atef</cp:lastModifiedBy>
  <cp:revision>31</cp:revision>
  <dcterms:created xsi:type="dcterms:W3CDTF">2021-10-08T06:18:08Z</dcterms:created>
  <dcterms:modified xsi:type="dcterms:W3CDTF">2021-10-27T06:18:00Z</dcterms:modified>
</cp:coreProperties>
</file>