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notesSlides/notesSlide1.xml" ContentType="application/vnd.openxmlformats-officedocument.presentationml.notesSlide+xml"/>
  <Override PartName="/ppt/diagrams/data3.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257" r:id="rId3"/>
    <p:sldId id="258" r:id="rId4"/>
    <p:sldId id="259" r:id="rId5"/>
    <p:sldId id="260" r:id="rId6"/>
    <p:sldId id="261" r:id="rId7"/>
    <p:sldId id="262" r:id="rId8"/>
    <p:sldId id="270" r:id="rId9"/>
    <p:sldId id="263" r:id="rId10"/>
    <p:sldId id="264" r:id="rId11"/>
    <p:sldId id="265" r:id="rId12"/>
    <p:sldId id="266" r:id="rId13"/>
    <p:sldId id="267" r:id="rId14"/>
    <p:sldId id="269" r:id="rId15"/>
    <p:sldId id="268"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4" r:id="rId38"/>
    <p:sldId id="293" r:id="rId39"/>
    <p:sldId id="295" r:id="rId40"/>
    <p:sldId id="296" r:id="rId41"/>
    <p:sldId id="297" r:id="rId42"/>
    <p:sldId id="298" r:id="rId43"/>
    <p:sldId id="299" r:id="rId44"/>
    <p:sldId id="328"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38" autoAdjust="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_rels/data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1CD10C-29A3-482A-A49C-C8C9398DA6FC}" type="doc">
      <dgm:prSet loTypeId="urn:diagrams.loki3.com/VaryingWidthList" loCatId="list" qsTypeId="urn:microsoft.com/office/officeart/2005/8/quickstyle/simple1" qsCatId="simple" csTypeId="urn:microsoft.com/office/officeart/2005/8/colors/accent1_2" csCatId="accent1" phldr="1"/>
      <dgm:spPr/>
    </dgm:pt>
    <mc:AlternateContent xmlns:mc="http://schemas.openxmlformats.org/markup-compatibility/2006">
      <mc:Choice xmlns:a14="http://schemas.microsoft.com/office/drawing/2010/main" Requires="a14">
        <dgm:pt modelId="{B3294F80-AD68-4BBB-938A-3D18269EC701}">
          <dgm:prSet phldrT="[Text]"/>
          <dgm:spPr/>
          <dgm:t>
            <a:bodyPr/>
            <a:lstStyle/>
            <a:p>
              <a:r>
                <a:rPr lang="en-GB" dirty="0"/>
                <a:t>A tree with </a:t>
              </a:r>
              <a14:m>
                <m:oMath xmlns:m="http://schemas.openxmlformats.org/officeDocument/2006/math">
                  <m:r>
                    <a:rPr lang="en-GB" i="1" dirty="0" smtClean="0">
                      <a:latin typeface="Cambria Math" panose="02040503050406030204" pitchFamily="18" charset="0"/>
                    </a:rPr>
                    <m:t>𝑛</m:t>
                  </m:r>
                </m:oMath>
              </a14:m>
              <a:r>
                <a:rPr lang="en-GB" dirty="0"/>
                <a:t> vertices has </a:t>
              </a:r>
              <a14:m>
                <m:oMath xmlns:m="http://schemas.openxmlformats.org/officeDocument/2006/math">
                  <m:r>
                    <a:rPr lang="en-GB" i="1" dirty="0" smtClean="0">
                      <a:latin typeface="Cambria Math" panose="02040503050406030204" pitchFamily="18" charset="0"/>
                    </a:rPr>
                    <m:t>𝑛</m:t>
                  </m:r>
                  <m:r>
                    <a:rPr lang="en-GB" i="1" dirty="0" smtClean="0">
                      <a:latin typeface="Cambria Math" panose="02040503050406030204" pitchFamily="18" charset="0"/>
                    </a:rPr>
                    <m:t> − 1</m:t>
                  </m:r>
                </m:oMath>
              </a14:m>
              <a:r>
                <a:rPr lang="en-GB" dirty="0"/>
                <a:t> edges.</a:t>
              </a:r>
              <a:endParaRPr lang="en-US" dirty="0"/>
            </a:p>
          </dgm:t>
        </dgm:pt>
      </mc:Choice>
      <mc:Fallback>
        <dgm:pt modelId="{B3294F80-AD68-4BBB-938A-3D18269EC701}">
          <dgm:prSet phldrT="[Text]"/>
          <dgm:spPr/>
          <dgm:t>
            <a:bodyPr/>
            <a:lstStyle/>
            <a:p>
              <a:r>
                <a:rPr lang="en-GB" dirty="0"/>
                <a:t>A tree with </a:t>
              </a:r>
              <a:r>
                <a:rPr lang="en-GB" i="0" dirty="0">
                  <a:latin typeface="Cambria Math" panose="02040503050406030204" pitchFamily="18" charset="0"/>
                </a:rPr>
                <a:t>𝑛</a:t>
              </a:r>
              <a:r>
                <a:rPr lang="en-GB" dirty="0"/>
                <a:t> vertices has </a:t>
              </a:r>
              <a:r>
                <a:rPr lang="en-GB" i="0" dirty="0">
                  <a:latin typeface="Cambria Math" panose="02040503050406030204" pitchFamily="18" charset="0"/>
                </a:rPr>
                <a:t>𝑛 − 1</a:t>
              </a:r>
              <a:r>
                <a:rPr lang="en-GB" dirty="0"/>
                <a:t> edges.</a:t>
              </a:r>
              <a:endParaRPr lang="en-US" dirty="0"/>
            </a:p>
          </dgm:t>
        </dgm:pt>
      </mc:Fallback>
    </mc:AlternateContent>
    <dgm:pt modelId="{76788546-056D-4D7B-BE77-B0317F81286E}" type="parTrans" cxnId="{F7B47412-0E7E-4062-BB70-4FDE09D260DB}">
      <dgm:prSet/>
      <dgm:spPr/>
      <dgm:t>
        <a:bodyPr/>
        <a:lstStyle/>
        <a:p>
          <a:endParaRPr lang="en-US"/>
        </a:p>
      </dgm:t>
    </dgm:pt>
    <dgm:pt modelId="{1F7FEF4C-7C73-4448-9B09-93B4D417CF4C}" type="sibTrans" cxnId="{F7B47412-0E7E-4062-BB70-4FDE09D260DB}">
      <dgm:prSet/>
      <dgm:spPr/>
      <dgm:t>
        <a:bodyPr/>
        <a:lstStyle/>
        <a:p>
          <a:endParaRPr lang="en-US"/>
        </a:p>
      </dgm:t>
    </dgm:pt>
    <mc:AlternateContent xmlns:mc="http://schemas.openxmlformats.org/markup-compatibility/2006">
      <mc:Choice xmlns:a14="http://schemas.microsoft.com/office/drawing/2010/main" Requires="a14">
        <dgm:pt modelId="{B6DBBFE1-E908-4B3E-B85D-5806EDB38E0B}">
          <dgm:prSet phldrT="[Text]"/>
          <dgm:spPr/>
          <dgm:t>
            <a:bodyPr/>
            <a:lstStyle/>
            <a:p>
              <a:r>
                <a:rPr lang="en-GB" dirty="0"/>
                <a:t>A full </a:t>
              </a:r>
              <a14:m>
                <m:oMath xmlns:m="http://schemas.openxmlformats.org/officeDocument/2006/math">
                  <m:r>
                    <a:rPr lang="en-GB" i="1" dirty="0" smtClean="0">
                      <a:latin typeface="Cambria Math" panose="02040503050406030204" pitchFamily="18" charset="0"/>
                    </a:rPr>
                    <m:t>𝑚</m:t>
                  </m:r>
                  <m:r>
                    <a:rPr lang="en-GB" i="1" dirty="0" smtClean="0">
                      <a:latin typeface="Cambria Math" panose="02040503050406030204" pitchFamily="18" charset="0"/>
                    </a:rPr>
                    <m:t>−</m:t>
                  </m:r>
                  <m:r>
                    <a:rPr lang="en-GB" i="1" dirty="0" err="1" smtClean="0">
                      <a:latin typeface="Cambria Math" panose="02040503050406030204" pitchFamily="18" charset="0"/>
                    </a:rPr>
                    <m:t>𝑎𝑟𝑦</m:t>
                  </m:r>
                </m:oMath>
              </a14:m>
              <a:r>
                <a:rPr lang="en-GB" dirty="0"/>
                <a:t> tree with </a:t>
              </a:r>
              <a14:m>
                <m:oMath xmlns:m="http://schemas.openxmlformats.org/officeDocument/2006/math">
                  <m:r>
                    <a:rPr lang="en-GB" i="1" dirty="0" smtClean="0">
                      <a:latin typeface="Cambria Math" panose="02040503050406030204" pitchFamily="18" charset="0"/>
                    </a:rPr>
                    <m:t>𝑖</m:t>
                  </m:r>
                </m:oMath>
              </a14:m>
              <a:r>
                <a:rPr lang="en-GB" dirty="0"/>
                <a:t> internal vertices contains </a:t>
              </a:r>
              <a14:m>
                <m:oMath xmlns:m="http://schemas.openxmlformats.org/officeDocument/2006/math">
                  <m:r>
                    <a:rPr lang="en-GB" i="1" dirty="0" smtClean="0">
                      <a:latin typeface="Cambria Math" panose="02040503050406030204" pitchFamily="18" charset="0"/>
                    </a:rPr>
                    <m:t>𝑛</m:t>
                  </m:r>
                  <m:r>
                    <a:rPr lang="en-GB" i="1" dirty="0" smtClean="0">
                      <a:latin typeface="Cambria Math" panose="02040503050406030204" pitchFamily="18" charset="0"/>
                    </a:rPr>
                    <m:t> = </m:t>
                  </m:r>
                  <m:r>
                    <a:rPr lang="en-GB" i="1" dirty="0" smtClean="0">
                      <a:latin typeface="Cambria Math" panose="02040503050406030204" pitchFamily="18" charset="0"/>
                    </a:rPr>
                    <m:t>𝑚𝑖</m:t>
                  </m:r>
                  <m:r>
                    <a:rPr lang="en-GB" i="1" dirty="0" smtClean="0">
                      <a:latin typeface="Cambria Math" panose="02040503050406030204" pitchFamily="18" charset="0"/>
                    </a:rPr>
                    <m:t> + 1 </m:t>
                  </m:r>
                </m:oMath>
              </a14:m>
              <a:r>
                <a:rPr lang="en-GB" dirty="0"/>
                <a:t>vertices.</a:t>
              </a:r>
              <a:endParaRPr lang="en-US" dirty="0"/>
            </a:p>
          </dgm:t>
        </dgm:pt>
      </mc:Choice>
      <mc:Fallback>
        <dgm:pt modelId="{B6DBBFE1-E908-4B3E-B85D-5806EDB38E0B}">
          <dgm:prSet phldrT="[Text]"/>
          <dgm:spPr/>
          <dgm:t>
            <a:bodyPr/>
            <a:lstStyle/>
            <a:p>
              <a:r>
                <a:rPr lang="en-GB" dirty="0"/>
                <a:t>A full </a:t>
              </a:r>
              <a:r>
                <a:rPr lang="en-GB" i="0" dirty="0">
                  <a:latin typeface="Cambria Math" panose="02040503050406030204" pitchFamily="18" charset="0"/>
                </a:rPr>
                <a:t>𝑚−</a:t>
              </a:r>
              <a:r>
                <a:rPr lang="en-GB" i="0" dirty="0" err="1">
                  <a:latin typeface="Cambria Math" panose="02040503050406030204" pitchFamily="18" charset="0"/>
                </a:rPr>
                <a:t>𝑎𝑟𝑦</a:t>
              </a:r>
              <a:r>
                <a:rPr lang="en-GB" dirty="0"/>
                <a:t> tree with </a:t>
              </a:r>
              <a:r>
                <a:rPr lang="en-GB" i="0" dirty="0">
                  <a:latin typeface="Cambria Math" panose="02040503050406030204" pitchFamily="18" charset="0"/>
                </a:rPr>
                <a:t>𝑖</a:t>
              </a:r>
              <a:r>
                <a:rPr lang="en-GB" dirty="0"/>
                <a:t> internal vertices contains </a:t>
              </a:r>
              <a:r>
                <a:rPr lang="en-GB" i="0" dirty="0">
                  <a:latin typeface="Cambria Math" panose="02040503050406030204" pitchFamily="18" charset="0"/>
                </a:rPr>
                <a:t>𝑛 = 𝑚𝑖 + 1 </a:t>
              </a:r>
              <a:r>
                <a:rPr lang="en-GB" dirty="0"/>
                <a:t>vertices.</a:t>
              </a:r>
              <a:endParaRPr lang="en-US" dirty="0"/>
            </a:p>
          </dgm:t>
        </dgm:pt>
      </mc:Fallback>
    </mc:AlternateContent>
    <dgm:pt modelId="{DC475491-4A52-4CD3-B553-7BC20F4D69D0}" type="parTrans" cxnId="{3C304B9E-2B71-4C3C-BECF-74DEE63B0622}">
      <dgm:prSet/>
      <dgm:spPr/>
      <dgm:t>
        <a:bodyPr/>
        <a:lstStyle/>
        <a:p>
          <a:endParaRPr lang="en-US"/>
        </a:p>
      </dgm:t>
    </dgm:pt>
    <dgm:pt modelId="{95471224-2021-4D38-8877-AEBC56EA6F09}" type="sibTrans" cxnId="{3C304B9E-2B71-4C3C-BECF-74DEE63B0622}">
      <dgm:prSet/>
      <dgm:spPr/>
      <dgm:t>
        <a:bodyPr/>
        <a:lstStyle/>
        <a:p>
          <a:endParaRPr lang="en-US"/>
        </a:p>
      </dgm:t>
    </dgm:pt>
    <dgm:pt modelId="{0865734A-8877-410A-B5B1-0E392EA03780}" type="pres">
      <dgm:prSet presAssocID="{611CD10C-29A3-482A-A49C-C8C9398DA6FC}" presName="Name0" presStyleCnt="0">
        <dgm:presLayoutVars>
          <dgm:resizeHandles/>
        </dgm:presLayoutVars>
      </dgm:prSet>
      <dgm:spPr/>
    </dgm:pt>
    <dgm:pt modelId="{139CFE40-B63A-4229-A691-B654A7DEB3FE}" type="pres">
      <dgm:prSet presAssocID="{B3294F80-AD68-4BBB-938A-3D18269EC701}" presName="text" presStyleLbl="node1" presStyleIdx="0" presStyleCnt="2" custScaleX="240294">
        <dgm:presLayoutVars>
          <dgm:bulletEnabled val="1"/>
        </dgm:presLayoutVars>
      </dgm:prSet>
      <dgm:spPr/>
    </dgm:pt>
    <dgm:pt modelId="{5914F080-024A-4710-B735-178A4AD866EF}" type="pres">
      <dgm:prSet presAssocID="{1F7FEF4C-7C73-4448-9B09-93B4D417CF4C}" presName="space" presStyleCnt="0"/>
      <dgm:spPr/>
    </dgm:pt>
    <dgm:pt modelId="{7A1EF680-6F6F-4C9F-9B25-B1B33F2FED39}" type="pres">
      <dgm:prSet presAssocID="{B6DBBFE1-E908-4B3E-B85D-5806EDB38E0B}" presName="text" presStyleLbl="node1" presStyleIdx="1" presStyleCnt="2" custScaleX="135165">
        <dgm:presLayoutVars>
          <dgm:bulletEnabled val="1"/>
        </dgm:presLayoutVars>
      </dgm:prSet>
      <dgm:spPr/>
    </dgm:pt>
  </dgm:ptLst>
  <dgm:cxnLst>
    <dgm:cxn modelId="{F7B47412-0E7E-4062-BB70-4FDE09D260DB}" srcId="{611CD10C-29A3-482A-A49C-C8C9398DA6FC}" destId="{B3294F80-AD68-4BBB-938A-3D18269EC701}" srcOrd="0" destOrd="0" parTransId="{76788546-056D-4D7B-BE77-B0317F81286E}" sibTransId="{1F7FEF4C-7C73-4448-9B09-93B4D417CF4C}"/>
    <dgm:cxn modelId="{85B43169-32E2-4F3C-949E-B860D8696E51}" type="presOf" srcId="{B6DBBFE1-E908-4B3E-B85D-5806EDB38E0B}" destId="{7A1EF680-6F6F-4C9F-9B25-B1B33F2FED39}" srcOrd="0" destOrd="0" presId="urn:diagrams.loki3.com/VaryingWidthList"/>
    <dgm:cxn modelId="{FFBE7B80-8318-40E2-A395-905904073BCE}" type="presOf" srcId="{B3294F80-AD68-4BBB-938A-3D18269EC701}" destId="{139CFE40-B63A-4229-A691-B654A7DEB3FE}" srcOrd="0" destOrd="0" presId="urn:diagrams.loki3.com/VaryingWidthList"/>
    <dgm:cxn modelId="{3C304B9E-2B71-4C3C-BECF-74DEE63B0622}" srcId="{611CD10C-29A3-482A-A49C-C8C9398DA6FC}" destId="{B6DBBFE1-E908-4B3E-B85D-5806EDB38E0B}" srcOrd="1" destOrd="0" parTransId="{DC475491-4A52-4CD3-B553-7BC20F4D69D0}" sibTransId="{95471224-2021-4D38-8877-AEBC56EA6F09}"/>
    <dgm:cxn modelId="{49F102DB-915F-4B4E-8BBE-70DD02B01BDD}" type="presOf" srcId="{611CD10C-29A3-482A-A49C-C8C9398DA6FC}" destId="{0865734A-8877-410A-B5B1-0E392EA03780}" srcOrd="0" destOrd="0" presId="urn:diagrams.loki3.com/VaryingWidthList"/>
    <dgm:cxn modelId="{C1E4D7C3-6357-404D-A2FA-1D7CCBFB05C9}" type="presParOf" srcId="{0865734A-8877-410A-B5B1-0E392EA03780}" destId="{139CFE40-B63A-4229-A691-B654A7DEB3FE}" srcOrd="0" destOrd="0" presId="urn:diagrams.loki3.com/VaryingWidthList"/>
    <dgm:cxn modelId="{4B41E736-6530-4E0C-BB5F-75A23B11901C}" type="presParOf" srcId="{0865734A-8877-410A-B5B1-0E392EA03780}" destId="{5914F080-024A-4710-B735-178A4AD866EF}" srcOrd="1" destOrd="0" presId="urn:diagrams.loki3.com/VaryingWidthList"/>
    <dgm:cxn modelId="{20122346-1576-485E-B780-32C34D3523C1}" type="presParOf" srcId="{0865734A-8877-410A-B5B1-0E392EA03780}" destId="{7A1EF680-6F6F-4C9F-9B25-B1B33F2FED39}" srcOrd="2"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1CD10C-29A3-482A-A49C-C8C9398DA6FC}" type="doc">
      <dgm:prSet loTypeId="urn:diagrams.loki3.com/VaryingWidthList" loCatId="list" qsTypeId="urn:microsoft.com/office/officeart/2005/8/quickstyle/simple1" qsCatId="simple" csTypeId="urn:microsoft.com/office/officeart/2005/8/colors/accent1_2" csCatId="accent1" phldr="1"/>
      <dgm:spPr/>
    </dgm:pt>
    <dgm:pt modelId="{B3294F80-AD68-4BBB-938A-3D18269EC701}">
      <dgm:prSet phldrT="[Text]"/>
      <dgm:spPr>
        <a:blipFill>
          <a:blip xmlns:r="http://schemas.openxmlformats.org/officeDocument/2006/relationships" r:embed="rId1"/>
          <a:stretch>
            <a:fillRect l="-998" r="-998"/>
          </a:stretch>
        </a:blipFill>
      </dgm:spPr>
      <dgm:t>
        <a:bodyPr/>
        <a:lstStyle/>
        <a:p>
          <a:r>
            <a:rPr lang="en-US">
              <a:noFill/>
            </a:rPr>
            <a:t> </a:t>
          </a:r>
        </a:p>
      </dgm:t>
    </dgm:pt>
    <dgm:pt modelId="{76788546-056D-4D7B-BE77-B0317F81286E}" type="parTrans" cxnId="{F7B47412-0E7E-4062-BB70-4FDE09D260DB}">
      <dgm:prSet/>
      <dgm:spPr/>
      <dgm:t>
        <a:bodyPr/>
        <a:lstStyle/>
        <a:p>
          <a:endParaRPr lang="en-US"/>
        </a:p>
      </dgm:t>
    </dgm:pt>
    <dgm:pt modelId="{1F7FEF4C-7C73-4448-9B09-93B4D417CF4C}" type="sibTrans" cxnId="{F7B47412-0E7E-4062-BB70-4FDE09D260DB}">
      <dgm:prSet/>
      <dgm:spPr/>
      <dgm:t>
        <a:bodyPr/>
        <a:lstStyle/>
        <a:p>
          <a:endParaRPr lang="en-US"/>
        </a:p>
      </dgm:t>
    </dgm:pt>
    <dgm:pt modelId="{B6DBBFE1-E908-4B3E-B85D-5806EDB38E0B}">
      <dgm:prSet phldrT="[Text]"/>
      <dgm:spPr>
        <a:blipFill>
          <a:blip xmlns:r="http://schemas.openxmlformats.org/officeDocument/2006/relationships" r:embed="rId2"/>
          <a:stretch>
            <a:fillRect l="-1633" r="-1543" b="-4390"/>
          </a:stretch>
        </a:blipFill>
      </dgm:spPr>
      <dgm:t>
        <a:bodyPr/>
        <a:lstStyle/>
        <a:p>
          <a:r>
            <a:rPr lang="en-US">
              <a:noFill/>
            </a:rPr>
            <a:t> </a:t>
          </a:r>
        </a:p>
      </dgm:t>
    </dgm:pt>
    <dgm:pt modelId="{DC475491-4A52-4CD3-B553-7BC20F4D69D0}" type="parTrans" cxnId="{3C304B9E-2B71-4C3C-BECF-74DEE63B0622}">
      <dgm:prSet/>
      <dgm:spPr/>
      <dgm:t>
        <a:bodyPr/>
        <a:lstStyle/>
        <a:p>
          <a:endParaRPr lang="en-US"/>
        </a:p>
      </dgm:t>
    </dgm:pt>
    <dgm:pt modelId="{95471224-2021-4D38-8877-AEBC56EA6F09}" type="sibTrans" cxnId="{3C304B9E-2B71-4C3C-BECF-74DEE63B0622}">
      <dgm:prSet/>
      <dgm:spPr/>
      <dgm:t>
        <a:bodyPr/>
        <a:lstStyle/>
        <a:p>
          <a:endParaRPr lang="en-US"/>
        </a:p>
      </dgm:t>
    </dgm:pt>
    <dgm:pt modelId="{0865734A-8877-410A-B5B1-0E392EA03780}" type="pres">
      <dgm:prSet presAssocID="{611CD10C-29A3-482A-A49C-C8C9398DA6FC}" presName="Name0" presStyleCnt="0">
        <dgm:presLayoutVars>
          <dgm:resizeHandles/>
        </dgm:presLayoutVars>
      </dgm:prSet>
      <dgm:spPr/>
    </dgm:pt>
    <dgm:pt modelId="{139CFE40-B63A-4229-A691-B654A7DEB3FE}" type="pres">
      <dgm:prSet presAssocID="{B3294F80-AD68-4BBB-938A-3D18269EC701}" presName="text" presStyleLbl="node1" presStyleIdx="0" presStyleCnt="2" custScaleX="240294">
        <dgm:presLayoutVars>
          <dgm:bulletEnabled val="1"/>
        </dgm:presLayoutVars>
      </dgm:prSet>
      <dgm:spPr/>
    </dgm:pt>
    <dgm:pt modelId="{5914F080-024A-4710-B735-178A4AD866EF}" type="pres">
      <dgm:prSet presAssocID="{1F7FEF4C-7C73-4448-9B09-93B4D417CF4C}" presName="space" presStyleCnt="0"/>
      <dgm:spPr/>
    </dgm:pt>
    <dgm:pt modelId="{7A1EF680-6F6F-4C9F-9B25-B1B33F2FED39}" type="pres">
      <dgm:prSet presAssocID="{B6DBBFE1-E908-4B3E-B85D-5806EDB38E0B}" presName="text" presStyleLbl="node1" presStyleIdx="1" presStyleCnt="2" custScaleX="135165">
        <dgm:presLayoutVars>
          <dgm:bulletEnabled val="1"/>
        </dgm:presLayoutVars>
      </dgm:prSet>
      <dgm:spPr/>
    </dgm:pt>
  </dgm:ptLst>
  <dgm:cxnLst>
    <dgm:cxn modelId="{F7B47412-0E7E-4062-BB70-4FDE09D260DB}" srcId="{611CD10C-29A3-482A-A49C-C8C9398DA6FC}" destId="{B3294F80-AD68-4BBB-938A-3D18269EC701}" srcOrd="0" destOrd="0" parTransId="{76788546-056D-4D7B-BE77-B0317F81286E}" sibTransId="{1F7FEF4C-7C73-4448-9B09-93B4D417CF4C}"/>
    <dgm:cxn modelId="{85B43169-32E2-4F3C-949E-B860D8696E51}" type="presOf" srcId="{B6DBBFE1-E908-4B3E-B85D-5806EDB38E0B}" destId="{7A1EF680-6F6F-4C9F-9B25-B1B33F2FED39}" srcOrd="0" destOrd="0" presId="urn:diagrams.loki3.com/VaryingWidthList"/>
    <dgm:cxn modelId="{FFBE7B80-8318-40E2-A395-905904073BCE}" type="presOf" srcId="{B3294F80-AD68-4BBB-938A-3D18269EC701}" destId="{139CFE40-B63A-4229-A691-B654A7DEB3FE}" srcOrd="0" destOrd="0" presId="urn:diagrams.loki3.com/VaryingWidthList"/>
    <dgm:cxn modelId="{3C304B9E-2B71-4C3C-BECF-74DEE63B0622}" srcId="{611CD10C-29A3-482A-A49C-C8C9398DA6FC}" destId="{B6DBBFE1-E908-4B3E-B85D-5806EDB38E0B}" srcOrd="1" destOrd="0" parTransId="{DC475491-4A52-4CD3-B553-7BC20F4D69D0}" sibTransId="{95471224-2021-4D38-8877-AEBC56EA6F09}"/>
    <dgm:cxn modelId="{49F102DB-915F-4B4E-8BBE-70DD02B01BDD}" type="presOf" srcId="{611CD10C-29A3-482A-A49C-C8C9398DA6FC}" destId="{0865734A-8877-410A-B5B1-0E392EA03780}" srcOrd="0" destOrd="0" presId="urn:diagrams.loki3.com/VaryingWidthList"/>
    <dgm:cxn modelId="{C1E4D7C3-6357-404D-A2FA-1D7CCBFB05C9}" type="presParOf" srcId="{0865734A-8877-410A-B5B1-0E392EA03780}" destId="{139CFE40-B63A-4229-A691-B654A7DEB3FE}" srcOrd="0" destOrd="0" presId="urn:diagrams.loki3.com/VaryingWidthList"/>
    <dgm:cxn modelId="{4B41E736-6530-4E0C-BB5F-75A23B11901C}" type="presParOf" srcId="{0865734A-8877-410A-B5B1-0E392EA03780}" destId="{5914F080-024A-4710-B735-178A4AD866EF}" srcOrd="1" destOrd="0" presId="urn:diagrams.loki3.com/VaryingWidthList"/>
    <dgm:cxn modelId="{20122346-1576-485E-B780-32C34D3523C1}" type="presParOf" srcId="{0865734A-8877-410A-B5B1-0E392EA03780}" destId="{7A1EF680-6F6F-4C9F-9B25-B1B33F2FED39}" srcOrd="2"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F05C08-389B-4E74-99BC-BD64B270F29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C27D82EF-EA7B-4F6C-9116-7DC30883421A}">
      <dgm:prSet phldrT="[Text]"/>
      <dgm:spPr/>
      <dgm:t>
        <a:bodyPr/>
        <a:lstStyle/>
        <a:p>
          <a:r>
            <a:rPr lang="en-US" dirty="0"/>
            <a:t>Algorithms </a:t>
          </a:r>
        </a:p>
      </dgm:t>
    </dgm:pt>
    <dgm:pt modelId="{AE44C4A1-E609-402A-BEEA-BB68C44A6755}" type="parTrans" cxnId="{ADF6CA92-8CB0-46FA-AE83-51D81919C345}">
      <dgm:prSet/>
      <dgm:spPr/>
      <dgm:t>
        <a:bodyPr/>
        <a:lstStyle/>
        <a:p>
          <a:endParaRPr lang="en-US"/>
        </a:p>
      </dgm:t>
    </dgm:pt>
    <dgm:pt modelId="{57047A2A-A5A9-439A-A81A-CB5312A9AD9D}" type="sibTrans" cxnId="{ADF6CA92-8CB0-46FA-AE83-51D81919C345}">
      <dgm:prSet/>
      <dgm:spPr/>
      <dgm:t>
        <a:bodyPr/>
        <a:lstStyle/>
        <a:p>
          <a:endParaRPr lang="en-US"/>
        </a:p>
      </dgm:t>
    </dgm:pt>
    <dgm:pt modelId="{90DC3177-D3D7-43A0-A21D-46732740398A}">
      <dgm:prSet phldrT="[Text]"/>
      <dgm:spPr/>
      <dgm:t>
        <a:bodyPr/>
        <a:lstStyle/>
        <a:p>
          <a:r>
            <a:rPr lang="en-US" dirty="0"/>
            <a:t>depth-first search</a:t>
          </a:r>
        </a:p>
      </dgm:t>
    </dgm:pt>
    <dgm:pt modelId="{551FA726-4E67-451C-AEF8-FAADCE23DD31}" type="parTrans" cxnId="{F3C6A9B8-91D5-4014-8F98-B83394C77AE5}">
      <dgm:prSet/>
      <dgm:spPr/>
      <dgm:t>
        <a:bodyPr/>
        <a:lstStyle/>
        <a:p>
          <a:endParaRPr lang="en-US"/>
        </a:p>
      </dgm:t>
    </dgm:pt>
    <dgm:pt modelId="{7FE36DCD-F426-4DEC-A3A7-5AC283B188E6}" type="sibTrans" cxnId="{F3C6A9B8-91D5-4014-8F98-B83394C77AE5}">
      <dgm:prSet/>
      <dgm:spPr/>
      <dgm:t>
        <a:bodyPr/>
        <a:lstStyle/>
        <a:p>
          <a:endParaRPr lang="en-US"/>
        </a:p>
      </dgm:t>
    </dgm:pt>
    <dgm:pt modelId="{EF229938-DE11-4620-8361-FAC2DBED452C}">
      <dgm:prSet phldrT="[Text]"/>
      <dgm:spPr/>
      <dgm:t>
        <a:bodyPr/>
        <a:lstStyle/>
        <a:p>
          <a:r>
            <a:rPr lang="en-US" dirty="0"/>
            <a:t>breadth-first search</a:t>
          </a:r>
        </a:p>
      </dgm:t>
    </dgm:pt>
    <dgm:pt modelId="{C8F50229-F861-4C34-8B63-7C1EC3F4F712}" type="parTrans" cxnId="{DA1F4E90-535F-484D-BC15-DB5FFF86B064}">
      <dgm:prSet/>
      <dgm:spPr/>
      <dgm:t>
        <a:bodyPr/>
        <a:lstStyle/>
        <a:p>
          <a:endParaRPr lang="en-US"/>
        </a:p>
      </dgm:t>
    </dgm:pt>
    <dgm:pt modelId="{9B480E1D-02D8-4EA7-8991-8D2ADF2B46BD}" type="sibTrans" cxnId="{DA1F4E90-535F-484D-BC15-DB5FFF86B064}">
      <dgm:prSet/>
      <dgm:spPr/>
      <dgm:t>
        <a:bodyPr/>
        <a:lstStyle/>
        <a:p>
          <a:endParaRPr lang="en-US"/>
        </a:p>
      </dgm:t>
    </dgm:pt>
    <dgm:pt modelId="{2642E02B-DA28-4B24-BB0B-709CB8934F32}" type="pres">
      <dgm:prSet presAssocID="{8FF05C08-389B-4E74-99BC-BD64B270F294}" presName="hierChild1" presStyleCnt="0">
        <dgm:presLayoutVars>
          <dgm:orgChart val="1"/>
          <dgm:chPref val="1"/>
          <dgm:dir/>
          <dgm:animOne val="branch"/>
          <dgm:animLvl val="lvl"/>
          <dgm:resizeHandles/>
        </dgm:presLayoutVars>
      </dgm:prSet>
      <dgm:spPr/>
    </dgm:pt>
    <dgm:pt modelId="{0700EDA1-249F-4EAC-98B6-D54F9BA1A762}" type="pres">
      <dgm:prSet presAssocID="{C27D82EF-EA7B-4F6C-9116-7DC30883421A}" presName="hierRoot1" presStyleCnt="0">
        <dgm:presLayoutVars>
          <dgm:hierBranch val="init"/>
        </dgm:presLayoutVars>
      </dgm:prSet>
      <dgm:spPr/>
    </dgm:pt>
    <dgm:pt modelId="{BE3222D2-F9F8-4E54-89DF-08085615F023}" type="pres">
      <dgm:prSet presAssocID="{C27D82EF-EA7B-4F6C-9116-7DC30883421A}" presName="rootComposite1" presStyleCnt="0"/>
      <dgm:spPr/>
    </dgm:pt>
    <dgm:pt modelId="{745D8D3E-41A2-46D5-B332-4267C2FE81D6}" type="pres">
      <dgm:prSet presAssocID="{C27D82EF-EA7B-4F6C-9116-7DC30883421A}" presName="rootText1" presStyleLbl="node0" presStyleIdx="0" presStyleCnt="1">
        <dgm:presLayoutVars>
          <dgm:chPref val="3"/>
        </dgm:presLayoutVars>
      </dgm:prSet>
      <dgm:spPr/>
    </dgm:pt>
    <dgm:pt modelId="{516F01E0-B532-46EF-AB7D-BFB0C7204AF5}" type="pres">
      <dgm:prSet presAssocID="{C27D82EF-EA7B-4F6C-9116-7DC30883421A}" presName="rootConnector1" presStyleLbl="node1" presStyleIdx="0" presStyleCnt="0"/>
      <dgm:spPr/>
    </dgm:pt>
    <dgm:pt modelId="{4F1C68AA-7969-4B83-AD49-A3613FCD632D}" type="pres">
      <dgm:prSet presAssocID="{C27D82EF-EA7B-4F6C-9116-7DC30883421A}" presName="hierChild2" presStyleCnt="0"/>
      <dgm:spPr/>
    </dgm:pt>
    <dgm:pt modelId="{FF9AF1F5-3788-49EA-ACC4-F75046624B0A}" type="pres">
      <dgm:prSet presAssocID="{551FA726-4E67-451C-AEF8-FAADCE23DD31}" presName="Name37" presStyleLbl="parChTrans1D2" presStyleIdx="0" presStyleCnt="2"/>
      <dgm:spPr/>
    </dgm:pt>
    <dgm:pt modelId="{C7454AB8-5CD2-4B16-B9EB-CE7702A3203B}" type="pres">
      <dgm:prSet presAssocID="{90DC3177-D3D7-43A0-A21D-46732740398A}" presName="hierRoot2" presStyleCnt="0">
        <dgm:presLayoutVars>
          <dgm:hierBranch val="init"/>
        </dgm:presLayoutVars>
      </dgm:prSet>
      <dgm:spPr/>
    </dgm:pt>
    <dgm:pt modelId="{5AEB1B3E-3A67-4D2D-911B-AD90E541CD6D}" type="pres">
      <dgm:prSet presAssocID="{90DC3177-D3D7-43A0-A21D-46732740398A}" presName="rootComposite" presStyleCnt="0"/>
      <dgm:spPr/>
    </dgm:pt>
    <dgm:pt modelId="{BB040C9A-043B-462F-B99E-43BA43181724}" type="pres">
      <dgm:prSet presAssocID="{90DC3177-D3D7-43A0-A21D-46732740398A}" presName="rootText" presStyleLbl="node2" presStyleIdx="0" presStyleCnt="2">
        <dgm:presLayoutVars>
          <dgm:chPref val="3"/>
        </dgm:presLayoutVars>
      </dgm:prSet>
      <dgm:spPr/>
    </dgm:pt>
    <dgm:pt modelId="{7CCE9EBC-7EE4-4FDB-98E3-B00D2C7973A2}" type="pres">
      <dgm:prSet presAssocID="{90DC3177-D3D7-43A0-A21D-46732740398A}" presName="rootConnector" presStyleLbl="node2" presStyleIdx="0" presStyleCnt="2"/>
      <dgm:spPr/>
    </dgm:pt>
    <dgm:pt modelId="{D9475B25-24E7-4C0F-8344-390F94DD2729}" type="pres">
      <dgm:prSet presAssocID="{90DC3177-D3D7-43A0-A21D-46732740398A}" presName="hierChild4" presStyleCnt="0"/>
      <dgm:spPr/>
    </dgm:pt>
    <dgm:pt modelId="{906A8B89-532E-4BC1-A956-F44FB2982863}" type="pres">
      <dgm:prSet presAssocID="{90DC3177-D3D7-43A0-A21D-46732740398A}" presName="hierChild5" presStyleCnt="0"/>
      <dgm:spPr/>
    </dgm:pt>
    <dgm:pt modelId="{45A64716-AE44-4858-8E36-EBB6FBC8A6E9}" type="pres">
      <dgm:prSet presAssocID="{C8F50229-F861-4C34-8B63-7C1EC3F4F712}" presName="Name37" presStyleLbl="parChTrans1D2" presStyleIdx="1" presStyleCnt="2"/>
      <dgm:spPr/>
    </dgm:pt>
    <dgm:pt modelId="{B15432DC-8E36-45E5-BC56-DF4A58A26E3D}" type="pres">
      <dgm:prSet presAssocID="{EF229938-DE11-4620-8361-FAC2DBED452C}" presName="hierRoot2" presStyleCnt="0">
        <dgm:presLayoutVars>
          <dgm:hierBranch val="init"/>
        </dgm:presLayoutVars>
      </dgm:prSet>
      <dgm:spPr/>
    </dgm:pt>
    <dgm:pt modelId="{CBEBA1A2-9143-4E17-B78F-0F52B904B1A2}" type="pres">
      <dgm:prSet presAssocID="{EF229938-DE11-4620-8361-FAC2DBED452C}" presName="rootComposite" presStyleCnt="0"/>
      <dgm:spPr/>
    </dgm:pt>
    <dgm:pt modelId="{46DDAC7A-1393-4832-B1D3-BF9A743C121A}" type="pres">
      <dgm:prSet presAssocID="{EF229938-DE11-4620-8361-FAC2DBED452C}" presName="rootText" presStyleLbl="node2" presStyleIdx="1" presStyleCnt="2">
        <dgm:presLayoutVars>
          <dgm:chPref val="3"/>
        </dgm:presLayoutVars>
      </dgm:prSet>
      <dgm:spPr/>
    </dgm:pt>
    <dgm:pt modelId="{A6598F66-0D37-49DF-8E60-EF2EA22FB208}" type="pres">
      <dgm:prSet presAssocID="{EF229938-DE11-4620-8361-FAC2DBED452C}" presName="rootConnector" presStyleLbl="node2" presStyleIdx="1" presStyleCnt="2"/>
      <dgm:spPr/>
    </dgm:pt>
    <dgm:pt modelId="{326D5214-B234-4C58-81AF-CD9038C95F3D}" type="pres">
      <dgm:prSet presAssocID="{EF229938-DE11-4620-8361-FAC2DBED452C}" presName="hierChild4" presStyleCnt="0"/>
      <dgm:spPr/>
    </dgm:pt>
    <dgm:pt modelId="{3594346B-B9D2-4B57-AE19-FA84B65BCCD0}" type="pres">
      <dgm:prSet presAssocID="{EF229938-DE11-4620-8361-FAC2DBED452C}" presName="hierChild5" presStyleCnt="0"/>
      <dgm:spPr/>
    </dgm:pt>
    <dgm:pt modelId="{0CE4AEF3-7043-41AF-AC67-D685C1B08DCC}" type="pres">
      <dgm:prSet presAssocID="{C27D82EF-EA7B-4F6C-9116-7DC30883421A}" presName="hierChild3" presStyleCnt="0"/>
      <dgm:spPr/>
    </dgm:pt>
  </dgm:ptLst>
  <dgm:cxnLst>
    <dgm:cxn modelId="{085A0407-AFE5-43D6-9A65-ABD3F8AEF9D7}" type="presOf" srcId="{EF229938-DE11-4620-8361-FAC2DBED452C}" destId="{46DDAC7A-1393-4832-B1D3-BF9A743C121A}" srcOrd="0" destOrd="0" presId="urn:microsoft.com/office/officeart/2005/8/layout/orgChart1"/>
    <dgm:cxn modelId="{DF82CC1A-166A-4BB0-BEDF-4E0DD7E26E5F}" type="presOf" srcId="{C8F50229-F861-4C34-8B63-7C1EC3F4F712}" destId="{45A64716-AE44-4858-8E36-EBB6FBC8A6E9}" srcOrd="0" destOrd="0" presId="urn:microsoft.com/office/officeart/2005/8/layout/orgChart1"/>
    <dgm:cxn modelId="{2031FE4C-41B7-4229-9CB4-0D8DDB95D5F4}" type="presOf" srcId="{551FA726-4E67-451C-AEF8-FAADCE23DD31}" destId="{FF9AF1F5-3788-49EA-ACC4-F75046624B0A}" srcOrd="0" destOrd="0" presId="urn:microsoft.com/office/officeart/2005/8/layout/orgChart1"/>
    <dgm:cxn modelId="{74925472-9619-4036-993F-4CED3E56268C}" type="presOf" srcId="{8FF05C08-389B-4E74-99BC-BD64B270F294}" destId="{2642E02B-DA28-4B24-BB0B-709CB8934F32}" srcOrd="0" destOrd="0" presId="urn:microsoft.com/office/officeart/2005/8/layout/orgChart1"/>
    <dgm:cxn modelId="{E630D676-D420-4DEB-B822-CFFFF82C2CC1}" type="presOf" srcId="{C27D82EF-EA7B-4F6C-9116-7DC30883421A}" destId="{745D8D3E-41A2-46D5-B332-4267C2FE81D6}" srcOrd="0" destOrd="0" presId="urn:microsoft.com/office/officeart/2005/8/layout/orgChart1"/>
    <dgm:cxn modelId="{DA1F4E90-535F-484D-BC15-DB5FFF86B064}" srcId="{C27D82EF-EA7B-4F6C-9116-7DC30883421A}" destId="{EF229938-DE11-4620-8361-FAC2DBED452C}" srcOrd="1" destOrd="0" parTransId="{C8F50229-F861-4C34-8B63-7C1EC3F4F712}" sibTransId="{9B480E1D-02D8-4EA7-8991-8D2ADF2B46BD}"/>
    <dgm:cxn modelId="{ADF6CA92-8CB0-46FA-AE83-51D81919C345}" srcId="{8FF05C08-389B-4E74-99BC-BD64B270F294}" destId="{C27D82EF-EA7B-4F6C-9116-7DC30883421A}" srcOrd="0" destOrd="0" parTransId="{AE44C4A1-E609-402A-BEEA-BB68C44A6755}" sibTransId="{57047A2A-A5A9-439A-A81A-CB5312A9AD9D}"/>
    <dgm:cxn modelId="{E0EFA696-0193-4B73-AF4F-49A6E84FC1D3}" type="presOf" srcId="{C27D82EF-EA7B-4F6C-9116-7DC30883421A}" destId="{516F01E0-B532-46EF-AB7D-BFB0C7204AF5}" srcOrd="1" destOrd="0" presId="urn:microsoft.com/office/officeart/2005/8/layout/orgChart1"/>
    <dgm:cxn modelId="{845855A9-04D7-4B67-A5BA-D4E0F34FB295}" type="presOf" srcId="{EF229938-DE11-4620-8361-FAC2DBED452C}" destId="{A6598F66-0D37-49DF-8E60-EF2EA22FB208}" srcOrd="1" destOrd="0" presId="urn:microsoft.com/office/officeart/2005/8/layout/orgChart1"/>
    <dgm:cxn modelId="{F3C6A9B8-91D5-4014-8F98-B83394C77AE5}" srcId="{C27D82EF-EA7B-4F6C-9116-7DC30883421A}" destId="{90DC3177-D3D7-43A0-A21D-46732740398A}" srcOrd="0" destOrd="0" parTransId="{551FA726-4E67-451C-AEF8-FAADCE23DD31}" sibTransId="{7FE36DCD-F426-4DEC-A3A7-5AC283B188E6}"/>
    <dgm:cxn modelId="{99020ABC-27E9-47B2-B803-55B4464E94F2}" type="presOf" srcId="{90DC3177-D3D7-43A0-A21D-46732740398A}" destId="{7CCE9EBC-7EE4-4FDB-98E3-B00D2C7973A2}" srcOrd="1" destOrd="0" presId="urn:microsoft.com/office/officeart/2005/8/layout/orgChart1"/>
    <dgm:cxn modelId="{9F6F02EE-18F3-4EA5-99FB-6F51FDDC9962}" type="presOf" srcId="{90DC3177-D3D7-43A0-A21D-46732740398A}" destId="{BB040C9A-043B-462F-B99E-43BA43181724}" srcOrd="0" destOrd="0" presId="urn:microsoft.com/office/officeart/2005/8/layout/orgChart1"/>
    <dgm:cxn modelId="{8C815B7C-D211-4419-8005-E07EFB66BEF4}" type="presParOf" srcId="{2642E02B-DA28-4B24-BB0B-709CB8934F32}" destId="{0700EDA1-249F-4EAC-98B6-D54F9BA1A762}" srcOrd="0" destOrd="0" presId="urn:microsoft.com/office/officeart/2005/8/layout/orgChart1"/>
    <dgm:cxn modelId="{C442B916-E3A9-4F2E-8ADE-09799D924686}" type="presParOf" srcId="{0700EDA1-249F-4EAC-98B6-D54F9BA1A762}" destId="{BE3222D2-F9F8-4E54-89DF-08085615F023}" srcOrd="0" destOrd="0" presId="urn:microsoft.com/office/officeart/2005/8/layout/orgChart1"/>
    <dgm:cxn modelId="{8076684A-AB41-4423-A0DD-6DDAAA6058BF}" type="presParOf" srcId="{BE3222D2-F9F8-4E54-89DF-08085615F023}" destId="{745D8D3E-41A2-46D5-B332-4267C2FE81D6}" srcOrd="0" destOrd="0" presId="urn:microsoft.com/office/officeart/2005/8/layout/orgChart1"/>
    <dgm:cxn modelId="{9595C5FF-0F33-4CF3-8421-696725F03E2D}" type="presParOf" srcId="{BE3222D2-F9F8-4E54-89DF-08085615F023}" destId="{516F01E0-B532-46EF-AB7D-BFB0C7204AF5}" srcOrd="1" destOrd="0" presId="urn:microsoft.com/office/officeart/2005/8/layout/orgChart1"/>
    <dgm:cxn modelId="{76D095FB-D74A-4CEE-9D69-21FD40403E0E}" type="presParOf" srcId="{0700EDA1-249F-4EAC-98B6-D54F9BA1A762}" destId="{4F1C68AA-7969-4B83-AD49-A3613FCD632D}" srcOrd="1" destOrd="0" presId="urn:microsoft.com/office/officeart/2005/8/layout/orgChart1"/>
    <dgm:cxn modelId="{E5282468-6450-4EBB-8BD9-F6138266A092}" type="presParOf" srcId="{4F1C68AA-7969-4B83-AD49-A3613FCD632D}" destId="{FF9AF1F5-3788-49EA-ACC4-F75046624B0A}" srcOrd="0" destOrd="0" presId="urn:microsoft.com/office/officeart/2005/8/layout/orgChart1"/>
    <dgm:cxn modelId="{4D9E3FF6-331B-44B9-A02F-B6989A70518F}" type="presParOf" srcId="{4F1C68AA-7969-4B83-AD49-A3613FCD632D}" destId="{C7454AB8-5CD2-4B16-B9EB-CE7702A3203B}" srcOrd="1" destOrd="0" presId="urn:microsoft.com/office/officeart/2005/8/layout/orgChart1"/>
    <dgm:cxn modelId="{908C9CB3-16D7-4A06-AB34-252FA04D757F}" type="presParOf" srcId="{C7454AB8-5CD2-4B16-B9EB-CE7702A3203B}" destId="{5AEB1B3E-3A67-4D2D-911B-AD90E541CD6D}" srcOrd="0" destOrd="0" presId="urn:microsoft.com/office/officeart/2005/8/layout/orgChart1"/>
    <dgm:cxn modelId="{65538DB5-B0B2-4D62-A844-73E74DF4DA4C}" type="presParOf" srcId="{5AEB1B3E-3A67-4D2D-911B-AD90E541CD6D}" destId="{BB040C9A-043B-462F-B99E-43BA43181724}" srcOrd="0" destOrd="0" presId="urn:microsoft.com/office/officeart/2005/8/layout/orgChart1"/>
    <dgm:cxn modelId="{28C34A4A-E354-460F-B97B-643469DB1974}" type="presParOf" srcId="{5AEB1B3E-3A67-4D2D-911B-AD90E541CD6D}" destId="{7CCE9EBC-7EE4-4FDB-98E3-B00D2C7973A2}" srcOrd="1" destOrd="0" presId="urn:microsoft.com/office/officeart/2005/8/layout/orgChart1"/>
    <dgm:cxn modelId="{A8D7D5C9-AD4B-4D4C-B88F-5150CB98BFC6}" type="presParOf" srcId="{C7454AB8-5CD2-4B16-B9EB-CE7702A3203B}" destId="{D9475B25-24E7-4C0F-8344-390F94DD2729}" srcOrd="1" destOrd="0" presId="urn:microsoft.com/office/officeart/2005/8/layout/orgChart1"/>
    <dgm:cxn modelId="{C2E75BE9-70A5-4D80-9A77-8BE51FC212A4}" type="presParOf" srcId="{C7454AB8-5CD2-4B16-B9EB-CE7702A3203B}" destId="{906A8B89-532E-4BC1-A956-F44FB2982863}" srcOrd="2" destOrd="0" presId="urn:microsoft.com/office/officeart/2005/8/layout/orgChart1"/>
    <dgm:cxn modelId="{15FDD7CC-B554-4634-873A-78F21A2973A0}" type="presParOf" srcId="{4F1C68AA-7969-4B83-AD49-A3613FCD632D}" destId="{45A64716-AE44-4858-8E36-EBB6FBC8A6E9}" srcOrd="2" destOrd="0" presId="urn:microsoft.com/office/officeart/2005/8/layout/orgChart1"/>
    <dgm:cxn modelId="{9C3D1647-DEAC-4CBF-A898-9CD646FCC7DA}" type="presParOf" srcId="{4F1C68AA-7969-4B83-AD49-A3613FCD632D}" destId="{B15432DC-8E36-45E5-BC56-DF4A58A26E3D}" srcOrd="3" destOrd="0" presId="urn:microsoft.com/office/officeart/2005/8/layout/orgChart1"/>
    <dgm:cxn modelId="{FDA42133-432B-456C-93D5-54DD84F61E65}" type="presParOf" srcId="{B15432DC-8E36-45E5-BC56-DF4A58A26E3D}" destId="{CBEBA1A2-9143-4E17-B78F-0F52B904B1A2}" srcOrd="0" destOrd="0" presId="urn:microsoft.com/office/officeart/2005/8/layout/orgChart1"/>
    <dgm:cxn modelId="{C3A2E932-56F2-426F-B540-84AA1F430DE5}" type="presParOf" srcId="{CBEBA1A2-9143-4E17-B78F-0F52B904B1A2}" destId="{46DDAC7A-1393-4832-B1D3-BF9A743C121A}" srcOrd="0" destOrd="0" presId="urn:microsoft.com/office/officeart/2005/8/layout/orgChart1"/>
    <dgm:cxn modelId="{DE5BF507-A037-4D1D-A4B6-A20BAE9878B4}" type="presParOf" srcId="{CBEBA1A2-9143-4E17-B78F-0F52B904B1A2}" destId="{A6598F66-0D37-49DF-8E60-EF2EA22FB208}" srcOrd="1" destOrd="0" presId="urn:microsoft.com/office/officeart/2005/8/layout/orgChart1"/>
    <dgm:cxn modelId="{303EA757-974C-49C1-AEBB-03A4D793F6B1}" type="presParOf" srcId="{B15432DC-8E36-45E5-BC56-DF4A58A26E3D}" destId="{326D5214-B234-4C58-81AF-CD9038C95F3D}" srcOrd="1" destOrd="0" presId="urn:microsoft.com/office/officeart/2005/8/layout/orgChart1"/>
    <dgm:cxn modelId="{DDC427A1-CCE4-4640-BCD8-39CF14772974}" type="presParOf" srcId="{B15432DC-8E36-45E5-BC56-DF4A58A26E3D}" destId="{3594346B-B9D2-4B57-AE19-FA84B65BCCD0}" srcOrd="2" destOrd="0" presId="urn:microsoft.com/office/officeart/2005/8/layout/orgChart1"/>
    <dgm:cxn modelId="{CA5F0DC1-8A51-4ACC-82B4-60E36D85D08D}" type="presParOf" srcId="{0700EDA1-249F-4EAC-98B6-D54F9BA1A762}" destId="{0CE4AEF3-7043-41AF-AC67-D685C1B08DC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9CFE40-B63A-4229-A691-B654A7DEB3FE}">
      <dsp:nvSpPr>
        <dsp:cNvPr id="0" name=""/>
        <dsp:cNvSpPr/>
      </dsp:nvSpPr>
      <dsp:spPr>
        <a:xfrm>
          <a:off x="0" y="31"/>
          <a:ext cx="6703628" cy="12425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78740" rIns="78740" bIns="78740" numCol="1" spcCol="1270" anchor="ctr" anchorCtr="0">
          <a:noAutofit/>
        </a:bodyPr>
        <a:lstStyle/>
        <a:p>
          <a:pPr marL="0" lvl="0" indent="0" algn="ctr" defTabSz="1377950">
            <a:lnSpc>
              <a:spcPct val="90000"/>
            </a:lnSpc>
            <a:spcBef>
              <a:spcPct val="0"/>
            </a:spcBef>
            <a:spcAft>
              <a:spcPct val="35000"/>
            </a:spcAft>
            <a:buNone/>
          </a:pPr>
          <a:r>
            <a:rPr lang="en-GB" sz="3100" kern="1200" dirty="0"/>
            <a:t>A tree with </a:t>
          </a:r>
          <a14:m xmlns:a14="http://schemas.microsoft.com/office/drawing/2010/main">
            <m:oMath xmlns:m="http://schemas.openxmlformats.org/officeDocument/2006/math">
              <m:r>
                <a:rPr lang="en-GB" sz="3100" i="1" kern="1200" dirty="0" smtClean="0">
                  <a:latin typeface="Cambria Math" panose="02040503050406030204" pitchFamily="18" charset="0"/>
                </a:rPr>
                <m:t>𝑛</m:t>
              </m:r>
            </m:oMath>
          </a14:m>
          <a:r>
            <a:rPr lang="en-GB" sz="3100" kern="1200" dirty="0"/>
            <a:t> vertices has </a:t>
          </a:r>
          <a14:m xmlns:a14="http://schemas.microsoft.com/office/drawing/2010/main">
            <m:oMath xmlns:m="http://schemas.openxmlformats.org/officeDocument/2006/math">
              <m:r>
                <a:rPr lang="en-GB" sz="3100" i="1" kern="1200" dirty="0" smtClean="0">
                  <a:latin typeface="Cambria Math" panose="02040503050406030204" pitchFamily="18" charset="0"/>
                </a:rPr>
                <m:t>𝑛</m:t>
              </m:r>
              <m:r>
                <a:rPr lang="en-GB" sz="3100" i="1" kern="1200" dirty="0" smtClean="0">
                  <a:latin typeface="Cambria Math" panose="02040503050406030204" pitchFamily="18" charset="0"/>
                </a:rPr>
                <m:t> − 1</m:t>
              </m:r>
            </m:oMath>
          </a14:m>
          <a:r>
            <a:rPr lang="en-GB" sz="3100" kern="1200" dirty="0"/>
            <a:t> edges.</a:t>
          </a:r>
          <a:endParaRPr lang="en-US" sz="3100" kern="1200" dirty="0"/>
        </a:p>
      </dsp:txBody>
      <dsp:txXfrm>
        <a:off x="0" y="31"/>
        <a:ext cx="6703628" cy="1242563"/>
      </dsp:txXfrm>
    </dsp:sp>
    <dsp:sp modelId="{7A1EF680-6F6F-4C9F-9B25-B1B33F2FED39}">
      <dsp:nvSpPr>
        <dsp:cNvPr id="0" name=""/>
        <dsp:cNvSpPr/>
      </dsp:nvSpPr>
      <dsp:spPr>
        <a:xfrm>
          <a:off x="0" y="1304722"/>
          <a:ext cx="6703628" cy="12425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78740" rIns="78740" bIns="78740" numCol="1" spcCol="1270" anchor="ctr" anchorCtr="0">
          <a:noAutofit/>
        </a:bodyPr>
        <a:lstStyle/>
        <a:p>
          <a:pPr marL="0" lvl="0" indent="0" algn="ctr" defTabSz="1377950">
            <a:lnSpc>
              <a:spcPct val="90000"/>
            </a:lnSpc>
            <a:spcBef>
              <a:spcPct val="0"/>
            </a:spcBef>
            <a:spcAft>
              <a:spcPct val="35000"/>
            </a:spcAft>
            <a:buNone/>
          </a:pPr>
          <a:r>
            <a:rPr lang="en-GB" sz="3100" kern="1200" dirty="0"/>
            <a:t>A full </a:t>
          </a:r>
          <a14:m xmlns:a14="http://schemas.microsoft.com/office/drawing/2010/main">
            <m:oMath xmlns:m="http://schemas.openxmlformats.org/officeDocument/2006/math">
              <m:r>
                <a:rPr lang="en-GB" sz="3100" i="1" kern="1200" dirty="0" smtClean="0">
                  <a:latin typeface="Cambria Math" panose="02040503050406030204" pitchFamily="18" charset="0"/>
                </a:rPr>
                <m:t>𝑚</m:t>
              </m:r>
              <m:r>
                <a:rPr lang="en-GB" sz="3100" i="1" kern="1200" dirty="0" smtClean="0">
                  <a:latin typeface="Cambria Math" panose="02040503050406030204" pitchFamily="18" charset="0"/>
                </a:rPr>
                <m:t>−</m:t>
              </m:r>
              <m:r>
                <a:rPr lang="en-GB" sz="3100" i="1" kern="1200" dirty="0" err="1" smtClean="0">
                  <a:latin typeface="Cambria Math" panose="02040503050406030204" pitchFamily="18" charset="0"/>
                </a:rPr>
                <m:t>𝑎𝑟𝑦</m:t>
              </m:r>
            </m:oMath>
          </a14:m>
          <a:r>
            <a:rPr lang="en-GB" sz="3100" kern="1200" dirty="0"/>
            <a:t> tree with </a:t>
          </a:r>
          <a14:m xmlns:a14="http://schemas.microsoft.com/office/drawing/2010/main">
            <m:oMath xmlns:m="http://schemas.openxmlformats.org/officeDocument/2006/math">
              <m:r>
                <a:rPr lang="en-GB" sz="3100" i="1" kern="1200" dirty="0" smtClean="0">
                  <a:latin typeface="Cambria Math" panose="02040503050406030204" pitchFamily="18" charset="0"/>
                </a:rPr>
                <m:t>𝑖</m:t>
              </m:r>
            </m:oMath>
          </a14:m>
          <a:r>
            <a:rPr lang="en-GB" sz="3100" kern="1200" dirty="0"/>
            <a:t> internal vertices contains </a:t>
          </a:r>
          <a14:m xmlns:a14="http://schemas.microsoft.com/office/drawing/2010/main">
            <m:oMath xmlns:m="http://schemas.openxmlformats.org/officeDocument/2006/math">
              <m:r>
                <a:rPr lang="en-GB" sz="3100" i="1" kern="1200" dirty="0" smtClean="0">
                  <a:latin typeface="Cambria Math" panose="02040503050406030204" pitchFamily="18" charset="0"/>
                </a:rPr>
                <m:t>𝑛</m:t>
              </m:r>
              <m:r>
                <a:rPr lang="en-GB" sz="3100" i="1" kern="1200" dirty="0" smtClean="0">
                  <a:latin typeface="Cambria Math" panose="02040503050406030204" pitchFamily="18" charset="0"/>
                </a:rPr>
                <m:t> = </m:t>
              </m:r>
              <m:r>
                <a:rPr lang="en-GB" sz="3100" i="1" kern="1200" dirty="0" smtClean="0">
                  <a:latin typeface="Cambria Math" panose="02040503050406030204" pitchFamily="18" charset="0"/>
                </a:rPr>
                <m:t>𝑚𝑖</m:t>
              </m:r>
              <m:r>
                <a:rPr lang="en-GB" sz="3100" i="1" kern="1200" dirty="0" smtClean="0">
                  <a:latin typeface="Cambria Math" panose="02040503050406030204" pitchFamily="18" charset="0"/>
                </a:rPr>
                <m:t> + 1 </m:t>
              </m:r>
            </m:oMath>
          </a14:m>
          <a:r>
            <a:rPr lang="en-GB" sz="3100" kern="1200" dirty="0"/>
            <a:t>vertices.</a:t>
          </a:r>
          <a:endParaRPr lang="en-US" sz="3100" kern="1200" dirty="0"/>
        </a:p>
      </dsp:txBody>
      <dsp:txXfrm>
        <a:off x="0" y="1304722"/>
        <a:ext cx="6703628" cy="12425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A64716-AE44-4858-8E36-EBB6FBC8A6E9}">
      <dsp:nvSpPr>
        <dsp:cNvPr id="0" name=""/>
        <dsp:cNvSpPr/>
      </dsp:nvSpPr>
      <dsp:spPr>
        <a:xfrm>
          <a:off x="2752078" y="1181038"/>
          <a:ext cx="1428833" cy="495958"/>
        </a:xfrm>
        <a:custGeom>
          <a:avLst/>
          <a:gdLst/>
          <a:ahLst/>
          <a:cxnLst/>
          <a:rect l="0" t="0" r="0" b="0"/>
          <a:pathLst>
            <a:path>
              <a:moveTo>
                <a:pt x="0" y="0"/>
              </a:moveTo>
              <a:lnTo>
                <a:pt x="0" y="247979"/>
              </a:lnTo>
              <a:lnTo>
                <a:pt x="1428833" y="247979"/>
              </a:lnTo>
              <a:lnTo>
                <a:pt x="1428833" y="49595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9AF1F5-3788-49EA-ACC4-F75046624B0A}">
      <dsp:nvSpPr>
        <dsp:cNvPr id="0" name=""/>
        <dsp:cNvSpPr/>
      </dsp:nvSpPr>
      <dsp:spPr>
        <a:xfrm>
          <a:off x="1323244" y="1181038"/>
          <a:ext cx="1428833" cy="495958"/>
        </a:xfrm>
        <a:custGeom>
          <a:avLst/>
          <a:gdLst/>
          <a:ahLst/>
          <a:cxnLst/>
          <a:rect l="0" t="0" r="0" b="0"/>
          <a:pathLst>
            <a:path>
              <a:moveTo>
                <a:pt x="1428833" y="0"/>
              </a:moveTo>
              <a:lnTo>
                <a:pt x="1428833" y="247979"/>
              </a:lnTo>
              <a:lnTo>
                <a:pt x="0" y="247979"/>
              </a:lnTo>
              <a:lnTo>
                <a:pt x="0" y="49595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5D8D3E-41A2-46D5-B332-4267C2FE81D6}">
      <dsp:nvSpPr>
        <dsp:cNvPr id="0" name=""/>
        <dsp:cNvSpPr/>
      </dsp:nvSpPr>
      <dsp:spPr>
        <a:xfrm>
          <a:off x="1571224" y="184"/>
          <a:ext cx="2361707" cy="11808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a:t>Algorithms </a:t>
          </a:r>
        </a:p>
      </dsp:txBody>
      <dsp:txXfrm>
        <a:off x="1571224" y="184"/>
        <a:ext cx="2361707" cy="1180853"/>
      </dsp:txXfrm>
    </dsp:sp>
    <dsp:sp modelId="{BB040C9A-043B-462F-B99E-43BA43181724}">
      <dsp:nvSpPr>
        <dsp:cNvPr id="0" name=""/>
        <dsp:cNvSpPr/>
      </dsp:nvSpPr>
      <dsp:spPr>
        <a:xfrm>
          <a:off x="142391" y="1676996"/>
          <a:ext cx="2361707" cy="11808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a:t>depth-first search</a:t>
          </a:r>
        </a:p>
      </dsp:txBody>
      <dsp:txXfrm>
        <a:off x="142391" y="1676996"/>
        <a:ext cx="2361707" cy="1180853"/>
      </dsp:txXfrm>
    </dsp:sp>
    <dsp:sp modelId="{46DDAC7A-1393-4832-B1D3-BF9A743C121A}">
      <dsp:nvSpPr>
        <dsp:cNvPr id="0" name=""/>
        <dsp:cNvSpPr/>
      </dsp:nvSpPr>
      <dsp:spPr>
        <a:xfrm>
          <a:off x="3000057" y="1676996"/>
          <a:ext cx="2361707" cy="11808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a:t>breadth-first search</a:t>
          </a:r>
        </a:p>
      </dsp:txBody>
      <dsp:txXfrm>
        <a:off x="3000057" y="1676996"/>
        <a:ext cx="2361707" cy="1180853"/>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2-01-14T09:16:40.783"/>
    </inkml:context>
    <inkml:brush xml:id="br0">
      <inkml:brushProperty name="width" value="0.025" units="cm"/>
      <inkml:brushProperty name="height" value="0.025" units="cm"/>
      <inkml:brushProperty name="color" value="#FFFFFF"/>
      <inkml:brushProperty name="fitToCurve" value="1"/>
    </inkml:brush>
  </inkml:definitions>
  <inkml:trace contextRef="#ctx0" brushRef="#br0">252 221 0,'-25'-24'31,"0"24"-15,25 24-16,-24-24 0,24 25 15,0 0-15,-25 24 16,1 0-16,-1-24 16,25 0-16,0-1 15,0 1 1,0-50 93,0 1-93,0-1-16,0 0 15,0 1-15,25-1 16,-25 0-16,24 25 16,-24-24-16,25 24 125,-25 24-110,24 26-15,-24-26 16,0 1-16,0 0 47,0-75 31,0 26-78,0-1 0,0-24 0,0 24 16,0-24-16,0 24 0,0 1 15,25-26-15,0 50 0,-1-24 16,-24-1 46,25 25-62,0 0 16,-25 25 0,0 24-16,0-24 0,0 24 15,0-25-15,0 1 16,0 0-16,0-1 15,0 1 64,0 0-64,0-50 1,-25 0-1,25 1-15,0-1 16,0 0-16,0 1 0,0-1 16,0 1-16,0-1 0,0 50 109,0-1-109,0 1 0,0 24 16,0-24-16,0 24 0,0-24 15,0-1-15,0 1 16,0 0 62,-49-50-62,49 0-16,-25-24 15,25 24-15,-25 1 16,25-1-16,0 0 16,0 1-16,0-1 15,0 1 48,0 48-16,0 1-16,0-1-31,0 1 15,0 0 17,-24-1-17,-1-24 17,1-24-32,24-1 0,0 0 15,0 1-15,0-1 0,0 1 16,0-1-16,0 0 15,0 1-15,0-1 47,0 50 0,0-1-47,24-24 0,-24 25 0,0 0 16,0 24-16,0 0 15,0-24-15,0-1 0,0 1 16,0 0-16,0-1 16,-24-24-16,24 25 15,-25 0 17,0-1-17,-24-48 16,49-1-31,0 0 16,0 1-16,0-1 0,0 0 16,0-24-16,0 24 31,0 1-31,25 24 62,-1 0-62,-24 24 0,0 26 16,0-1-16,0 0 0,0-24 16,0 24-16,0-24 0,0 0 15,0-1-15,0 1 0,0 0 16,0-1-16,0 1 31,0 0 0,0-50-15,-24-24 0,24 24-16,0 0 0,0-24 0,0 24 15,0-24-15,0 0 0,0 24 0,0 0 16,0 1-16,0-1 0,0 0 62,49 25-46,-49 50 0,25-26-16,-1 26 0,1-1 15,-25-24-15,24-1 0,-24 1 16,0 0-16,0-1 0,0 1 16,0 0-16,0-1 15,0 1-15,0 0 31,0-1 1,-24-24-1,-1 0-15,1 0-16,24-24 0,0-1 15,0 0 1,0 1-16,0-1 0,0-24 15,0-1-15,24 50 16,1-24-16,-25-1 47,24 25-47,1 0 16,-25 25-16,25 24 15,-25 0-15,24-24 0,-24 0 0,0-1 16,0 1-16,0 0 0,0-1 15,0 1-15,0 24 0,0-24 47,0 0-15,0-50-17,-24-24 1,24 24-16,-25-49 15,0 74-15,25-25 0,0 1 0,0-1 0,0-24 16,0-1-16,0 26 16,0-1 15,25 25 16,0 0-32,-25 25-15,0-1 0,24 26 16,-24-26-16,0 26 0,0-26 16,0 1-16,0 24 0,0-24 15,0 0 1,0-50 62,0 0-62,0-24-16,0 0 0,0 24 15,0 0-15,0 1 0,0-1 0,0 0 16,0-24 0,0 24-16,0 1 62,25 24-31,-25 24-31,25 1 0,-25 0 0,0-1 16,0 26-16,0-26 16,0 1-16,0 0 0,0-1 15,0 1 1,0 0 31,-25-25-32,-24-50 1,49 26-16,-25-1 16,25 0-16,-25 1 0,25-1 15,-24 0-15,24 1 0,0-1 16,0 0-16,0 1 31,0-1 47,0 50-62,0-1-1,0 1-15,0 0 0,0-1 0,0 1 16,0 0-16,0-1 0,0 1 16,0-50 62,-25 1-63,25-50-15,0 49 16,0 0-16,0 1 0,0-26 0,0 26 16,0-1-16,0 0 93,0 50-46,0 0-31,0-1 0,0 1 62,-49-50-47,49 1-31,-25-1 0,25 0 16,0 1-16,0-25 15,0 98 95,0-25-95,0 1-15,0 0 0,0-1 0,0 1 16,0 0-16,0-1 0,0 1 0,0 24 15,0-24-15,0 0 0,-24-25 110,24-25-110,0-24 0,0 24 15,0 0-15,-25 1 0,0-1 16,25 0-16,0 1 16,0-1-16,0 50 109,25-25-109,-25 24 16,0 1-16,25 0 0,-25-1 15,0 1-15,0-50 110,0-24-110,0-25 15,24 49-15,-24-24 16,25 25-16,0 24 94,-1 0-94,-24 49 31,0-25-31,0 1 16,0 0-16,0-1 0,0 1 15,0-50 95,0 1-95,25-1 48,-1 25-48,-24 49 1,0-24-16,0 0 16,0-1-16,0 1 15,0-50 95,0 1-110,25-1 15,-25 0-15,25 25 0,-1-24 31,-24 48 94,0 1-125,25-25 94,-25-49-78,0 24-16,0 0 0,0 1 15,25-1-15,-25 1 16,0-1-16,0 0 125,-25 25-109,25-24 77,0-1-93,0 0 0,0 1 16,-25 24 62,25 24-78,0 1 0,0 0 16,0-1-16,-24 1 15,24 0-15,0-1 0,0 1 16,0-1-16,0 1 0,0 0 16,0-1-1,-25-24 173,25 25-173,-25-25 64,25-25-64,0 1-15,0-1 0,0 0 47,-24 25 31,24 25-78,0 0 16,0-1-16,0 1 0,-25 0 15,25-50 79,0-24-94,0 24 0,0-24 16,0 24-1,0 50 79,0-1-94,0 26 16,0-1-16,0-24 0,0 24 15,0-24 1,0-75 78,0 26-94,0-26 15,0 26-15,0-1 0,0 0 0,0 1 16,0-1-16,0 1 0,0-1 31,0 0-15,0 50 62,0 0-78,0 24 0,0-25 0,0 26 16,0-26-16,0 1 0,0 0 0,0-1 15,0 1-15,0 0 0,0-50 94,0 0-94,0 1 0,0-1 0,0-24 16,0 24-16,0-24 0,0 24 0,0 1 15,0-1 48,0 50-16,0-1-32,0 1-15,0-1 0,0 1 0,0 0 16,25-25 93,-25-25-109,0 0 16,24 1-16,-24 48 109,0 1-109,0 24 16,0-24-16,0 0 0,0-1 16,0 1-16,0-50 109,25-24-93,-25 24-16,0 1 0,0-1 0,0 0 15</inkml:trace>
  <inkml:trace contextRef="#ctx0" brushRef="#br0" timeOffset="988">227 221 0,'-25'25'47,"25"0"-32,0-1 1,-24 1-16,-1-25 0,25-49 109,0 24-93,0 0-16,0-24 0,0 25 15,0-1-15,0 0 0,0 1 0,0-1 16,0 0 0,0 50 77,0 0-77,0-1-16,0 26 0,0-26 0,0 25 16,-24 1-16,24-26 15,0 26 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2-01-14T09:16:52.929"/>
    </inkml:context>
    <inkml:brush xml:id="br0">
      <inkml:brushProperty name="width" value="0.35" units="cm"/>
      <inkml:brushProperty name="height" value="0.35" units="cm"/>
      <inkml:brushProperty name="color" value="#FFFFFF"/>
      <inkml:brushProperty name="fitToCurve" value="1"/>
    </inkml:brush>
  </inkml:definitions>
  <inkml:trace contextRef="#ctx0" brushRef="#br0">106 50 0,'0'25'16,"0"0"-16,0-1 16,0 1-16,0-1 15,0 1-15,0 0 16,0-1-16,0 1 16,0 0 46,0-1-46,0 1-1,0-50 407,0 1-359,-25 24-63,1-25 31,24 0-31,0 1 31,-25 24 0,0-25 126,25 0-142,0 1 17,0-1-32,0 1 0,0-1 31,0 0-16,0 1 17,0-1-32,25 25 406,0 25-375,-1-25 16</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2-01-14T09:24:11.754"/>
    </inkml:context>
    <inkml:brush xml:id="br0">
      <inkml:brushProperty name="width" value="0.35" units="cm"/>
      <inkml:brushProperty name="height" value="0.35" units="cm"/>
      <inkml:brushProperty name="color" value="#FFFFFF"/>
      <inkml:brushProperty name="fitToCurve" value="1"/>
    </inkml:brush>
  </inkml:definitions>
  <inkml:trace contextRef="#ctx0" brushRef="#br0">74 73 0,'0'25'235,"-25"-25"-235,25 25 15,0-1-15,0 1 0,0 0 16,-24-1-16,24 1 16,0 24-1,0-24 1,0 0-16,0-1 0,0 1 31,0 0-31,0-1 63,0 1-48,0 0 1,0-1 0,0 1-1,0 0 95,0-1-110,0 1 15,0 0-15,0-1 16,0 1-16,0 0 15,0-1-15,0 1 16,0 0-16,-25-25 16,25 49-1,0-74 188,0 1-187,25-1-16,-1-24 16,-24 24-16,0-24 0,25 24 15,-25 0-15,0-24 16,24 49-16,-24-25 0,0 1 16,0-1-16,0 0 15,0 1-15,0-1 16,0 0-1,0 1 110,0-1-109,0 0 0,0 1-16,0-1 15,0 0-15,25 1 16,-25-1-16,0 0 16,0 1-1,0-1 1,0 0-1,0 1 1,0-1 15,0 1 1,0 48 358,0 1-390,0 24 16,0-24-16,0-1 0,0 1 15,0 0-15,0-1 0,0 1 16,0 0-16,0-1 0,0 1 16,0 0-16,0-1 0,0 1 15,0 0-15,0-1 0,0 1 16,0 0-16,0-1 16,0 1-1,0 0-15,0-1 16,0 1-1,0 0 1,0-1-16,0 1 16,0 0-1,0-1-15,0 1 32,25 24-32,-25-24 46,0 0-30,24-1-16,-24 1 16,0 0-1,0-1-15,0 1 16,0 0-16,0-1 16,0 1-1,0 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661E4B-0901-42BB-87F7-377936E882B6}" type="datetimeFigureOut">
              <a:rPr lang="en-US" smtClean="0"/>
              <a:t>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C06CF7-BFAD-46FE-ADDD-8DAB4563FAF0}" type="slidenum">
              <a:rPr lang="en-US" smtClean="0"/>
              <a:t>‹#›</a:t>
            </a:fld>
            <a:endParaRPr lang="en-US"/>
          </a:p>
        </p:txBody>
      </p:sp>
    </p:spTree>
    <p:extLst>
      <p:ext uri="{BB962C8B-B14F-4D97-AF65-F5344CB8AC3E}">
        <p14:creationId xmlns:p14="http://schemas.microsoft.com/office/powerpoint/2010/main" val="709015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C06CF7-BFAD-46FE-ADDD-8DAB4563FAF0}" type="slidenum">
              <a:rPr lang="en-US" smtClean="0"/>
              <a:t>17</a:t>
            </a:fld>
            <a:endParaRPr lang="en-US"/>
          </a:p>
        </p:txBody>
      </p:sp>
    </p:spTree>
    <p:extLst>
      <p:ext uri="{BB962C8B-B14F-4D97-AF65-F5344CB8AC3E}">
        <p14:creationId xmlns:p14="http://schemas.microsoft.com/office/powerpoint/2010/main" val="2590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36202-3ECB-4595-B2AD-55C57BB51A30}"/>
              </a:ext>
            </a:extLst>
          </p:cNvPr>
          <p:cNvSpPr>
            <a:spLocks noGrp="1"/>
          </p:cNvSpPr>
          <p:nvPr>
            <p:ph type="ctrTitle"/>
          </p:nvPr>
        </p:nvSpPr>
        <p:spPr>
          <a:xfrm>
            <a:off x="1524000" y="1122363"/>
            <a:ext cx="9144000" cy="2387600"/>
          </a:xfrm>
        </p:spPr>
        <p:txBody>
          <a:bodyPr anchor="b"/>
          <a:lstStyle>
            <a:lvl1pPr algn="ctr">
              <a:defRPr sz="5999"/>
            </a:lvl1pPr>
          </a:lstStyle>
          <a:p>
            <a:r>
              <a:rPr lang="en-US"/>
              <a:t>Click to edit Master title style</a:t>
            </a:r>
          </a:p>
        </p:txBody>
      </p:sp>
      <p:sp>
        <p:nvSpPr>
          <p:cNvPr id="3" name="Subtitle 2">
            <a:extLst>
              <a:ext uri="{FF2B5EF4-FFF2-40B4-BE49-F238E27FC236}">
                <a16:creationId xmlns:a16="http://schemas.microsoft.com/office/drawing/2014/main" id="{89915376-C23D-42E6-A15F-25D9943C4426}"/>
              </a:ext>
            </a:extLst>
          </p:cNvPr>
          <p:cNvSpPr>
            <a:spLocks noGrp="1"/>
          </p:cNvSpPr>
          <p:nvPr>
            <p:ph type="subTitle" idx="1"/>
          </p:nvPr>
        </p:nvSpPr>
        <p:spPr>
          <a:xfrm>
            <a:off x="1524000" y="3602038"/>
            <a:ext cx="9144000" cy="1655762"/>
          </a:xfrm>
        </p:spPr>
        <p:txBody>
          <a:bodyPr/>
          <a:lstStyle>
            <a:lvl1pPr marL="0" indent="0" algn="ctr">
              <a:buNone/>
              <a:defRPr sz="2400"/>
            </a:lvl1pPr>
            <a:lvl2pPr marL="457181" indent="0" algn="ctr">
              <a:buNone/>
              <a:defRPr sz="2000"/>
            </a:lvl2pPr>
            <a:lvl3pPr marL="914361" indent="0" algn="ctr">
              <a:buNone/>
              <a:defRPr sz="1800"/>
            </a:lvl3pPr>
            <a:lvl4pPr marL="1371543" indent="0" algn="ctr">
              <a:buNone/>
              <a:defRPr sz="1600"/>
            </a:lvl4pPr>
            <a:lvl5pPr marL="1828724" indent="0" algn="ctr">
              <a:buNone/>
              <a:defRPr sz="1600"/>
            </a:lvl5pPr>
            <a:lvl6pPr marL="2285904" indent="0" algn="ctr">
              <a:buNone/>
              <a:defRPr sz="1600"/>
            </a:lvl6pPr>
            <a:lvl7pPr marL="2743085" indent="0" algn="ctr">
              <a:buNone/>
              <a:defRPr sz="1600"/>
            </a:lvl7pPr>
            <a:lvl8pPr marL="3200266" indent="0" algn="ctr">
              <a:buNone/>
              <a:defRPr sz="1600"/>
            </a:lvl8pPr>
            <a:lvl9pPr marL="3657447"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019025-8EA8-4E1C-9170-695950878FF7}"/>
              </a:ext>
            </a:extLst>
          </p:cNvPr>
          <p:cNvSpPr>
            <a:spLocks noGrp="1"/>
          </p:cNvSpPr>
          <p:nvPr>
            <p:ph type="dt" sz="half" idx="10"/>
          </p:nvPr>
        </p:nvSpPr>
        <p:spPr/>
        <p:txBody>
          <a:bodyPr/>
          <a:lstStyle/>
          <a:p>
            <a:fld id="{DF2F0588-95C8-42FF-BA45-C5BE5BB8477C}" type="datetimeFigureOut">
              <a:rPr lang="en-US" smtClean="0"/>
              <a:t>1/13/2022</a:t>
            </a:fld>
            <a:endParaRPr lang="en-US"/>
          </a:p>
        </p:txBody>
      </p:sp>
      <p:sp>
        <p:nvSpPr>
          <p:cNvPr id="5" name="Footer Placeholder 4">
            <a:extLst>
              <a:ext uri="{FF2B5EF4-FFF2-40B4-BE49-F238E27FC236}">
                <a16:creationId xmlns:a16="http://schemas.microsoft.com/office/drawing/2014/main" id="{BA748AED-1F72-418D-82AC-4E32F9A7D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826BBD-C218-49D9-BFC0-651CEFE589A5}"/>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4132520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45963-84AB-4332-884E-B796D1FBBF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050534-421F-4F94-9E0C-766EC0DCBD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DB0F65-FDF0-430B-B00E-FE6CA2900B4B}"/>
              </a:ext>
            </a:extLst>
          </p:cNvPr>
          <p:cNvSpPr>
            <a:spLocks noGrp="1"/>
          </p:cNvSpPr>
          <p:nvPr>
            <p:ph type="dt" sz="half" idx="10"/>
          </p:nvPr>
        </p:nvSpPr>
        <p:spPr/>
        <p:txBody>
          <a:bodyPr/>
          <a:lstStyle/>
          <a:p>
            <a:fld id="{DF2F0588-95C8-42FF-BA45-C5BE5BB8477C}" type="datetimeFigureOut">
              <a:rPr lang="en-US" smtClean="0"/>
              <a:t>1/13/2022</a:t>
            </a:fld>
            <a:endParaRPr lang="en-US"/>
          </a:p>
        </p:txBody>
      </p:sp>
      <p:sp>
        <p:nvSpPr>
          <p:cNvPr id="5" name="Footer Placeholder 4">
            <a:extLst>
              <a:ext uri="{FF2B5EF4-FFF2-40B4-BE49-F238E27FC236}">
                <a16:creationId xmlns:a16="http://schemas.microsoft.com/office/drawing/2014/main" id="{F337B846-35C7-440B-BC85-7C0223B7BD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D298FD-22A3-4DAC-9D8D-3CC635F7C5EF}"/>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1568306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78C555-7064-4879-A54E-220A8AC4A5D1}"/>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69E965-DBEB-4143-9079-8F6DCC787528}"/>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352AC2-27B0-4276-A128-C7710674301E}"/>
              </a:ext>
            </a:extLst>
          </p:cNvPr>
          <p:cNvSpPr>
            <a:spLocks noGrp="1"/>
          </p:cNvSpPr>
          <p:nvPr>
            <p:ph type="dt" sz="half" idx="10"/>
          </p:nvPr>
        </p:nvSpPr>
        <p:spPr/>
        <p:txBody>
          <a:bodyPr/>
          <a:lstStyle/>
          <a:p>
            <a:fld id="{DF2F0588-95C8-42FF-BA45-C5BE5BB8477C}" type="datetimeFigureOut">
              <a:rPr lang="en-US" smtClean="0"/>
              <a:t>1/13/2022</a:t>
            </a:fld>
            <a:endParaRPr lang="en-US"/>
          </a:p>
        </p:txBody>
      </p:sp>
      <p:sp>
        <p:nvSpPr>
          <p:cNvPr id="5" name="Footer Placeholder 4">
            <a:extLst>
              <a:ext uri="{FF2B5EF4-FFF2-40B4-BE49-F238E27FC236}">
                <a16:creationId xmlns:a16="http://schemas.microsoft.com/office/drawing/2014/main" id="{CCA5243D-D530-45DA-AF3E-73C4511A4E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6D70EF-CE70-415A-8BE8-1B01160E5353}"/>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2370153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0DE22-D366-42BE-A341-E6CD13B773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B3BBD5-697B-47C4-BFC9-01F64D71CD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C51398-152E-413C-8896-41934BFF4C6B}"/>
              </a:ext>
            </a:extLst>
          </p:cNvPr>
          <p:cNvSpPr>
            <a:spLocks noGrp="1"/>
          </p:cNvSpPr>
          <p:nvPr>
            <p:ph type="dt" sz="half" idx="10"/>
          </p:nvPr>
        </p:nvSpPr>
        <p:spPr/>
        <p:txBody>
          <a:bodyPr/>
          <a:lstStyle/>
          <a:p>
            <a:fld id="{DF2F0588-95C8-42FF-BA45-C5BE5BB8477C}" type="datetimeFigureOut">
              <a:rPr lang="en-US" smtClean="0"/>
              <a:t>1/13/2022</a:t>
            </a:fld>
            <a:endParaRPr lang="en-US"/>
          </a:p>
        </p:txBody>
      </p:sp>
      <p:sp>
        <p:nvSpPr>
          <p:cNvPr id="5" name="Footer Placeholder 4">
            <a:extLst>
              <a:ext uri="{FF2B5EF4-FFF2-40B4-BE49-F238E27FC236}">
                <a16:creationId xmlns:a16="http://schemas.microsoft.com/office/drawing/2014/main" id="{145B8543-D941-4E54-84CC-0B02917AB5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788B8-74E4-474B-8029-87F0809481B2}"/>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349654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B8E98-5F19-4573-9CCB-1A77A30604AA}"/>
              </a:ext>
            </a:extLst>
          </p:cNvPr>
          <p:cNvSpPr>
            <a:spLocks noGrp="1"/>
          </p:cNvSpPr>
          <p:nvPr>
            <p:ph type="title"/>
          </p:nvPr>
        </p:nvSpPr>
        <p:spPr>
          <a:xfrm>
            <a:off x="831852" y="1709738"/>
            <a:ext cx="10515600" cy="2852737"/>
          </a:xfrm>
        </p:spPr>
        <p:txBody>
          <a:bodyPr anchor="b"/>
          <a:lstStyle>
            <a:lvl1pPr>
              <a:defRPr sz="5999"/>
            </a:lvl1pPr>
          </a:lstStyle>
          <a:p>
            <a:r>
              <a:rPr lang="en-US"/>
              <a:t>Click to edit Master title style</a:t>
            </a:r>
          </a:p>
        </p:txBody>
      </p:sp>
      <p:sp>
        <p:nvSpPr>
          <p:cNvPr id="3" name="Text Placeholder 2">
            <a:extLst>
              <a:ext uri="{FF2B5EF4-FFF2-40B4-BE49-F238E27FC236}">
                <a16:creationId xmlns:a16="http://schemas.microsoft.com/office/drawing/2014/main" id="{C04253A2-A91C-4CB9-9573-B33BD3B2A149}"/>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181" indent="0">
              <a:buNone/>
              <a:defRPr sz="2000">
                <a:solidFill>
                  <a:schemeClr val="tx1">
                    <a:tint val="75000"/>
                  </a:schemeClr>
                </a:solidFill>
              </a:defRPr>
            </a:lvl2pPr>
            <a:lvl3pPr marL="914361" indent="0">
              <a:buNone/>
              <a:defRPr sz="1800">
                <a:solidFill>
                  <a:schemeClr val="tx1">
                    <a:tint val="75000"/>
                  </a:schemeClr>
                </a:solidFill>
              </a:defRPr>
            </a:lvl3pPr>
            <a:lvl4pPr marL="1371543" indent="0">
              <a:buNone/>
              <a:defRPr sz="1600">
                <a:solidFill>
                  <a:schemeClr val="tx1">
                    <a:tint val="75000"/>
                  </a:schemeClr>
                </a:solidFill>
              </a:defRPr>
            </a:lvl4pPr>
            <a:lvl5pPr marL="1828724" indent="0">
              <a:buNone/>
              <a:defRPr sz="1600">
                <a:solidFill>
                  <a:schemeClr val="tx1">
                    <a:tint val="75000"/>
                  </a:schemeClr>
                </a:solidFill>
              </a:defRPr>
            </a:lvl5pPr>
            <a:lvl6pPr marL="2285904" indent="0">
              <a:buNone/>
              <a:defRPr sz="1600">
                <a:solidFill>
                  <a:schemeClr val="tx1">
                    <a:tint val="75000"/>
                  </a:schemeClr>
                </a:solidFill>
              </a:defRPr>
            </a:lvl6pPr>
            <a:lvl7pPr marL="2743085" indent="0">
              <a:buNone/>
              <a:defRPr sz="1600">
                <a:solidFill>
                  <a:schemeClr val="tx1">
                    <a:tint val="75000"/>
                  </a:schemeClr>
                </a:solidFill>
              </a:defRPr>
            </a:lvl7pPr>
            <a:lvl8pPr marL="3200266" indent="0">
              <a:buNone/>
              <a:defRPr sz="1600">
                <a:solidFill>
                  <a:schemeClr val="tx1">
                    <a:tint val="75000"/>
                  </a:schemeClr>
                </a:solidFill>
              </a:defRPr>
            </a:lvl8pPr>
            <a:lvl9pPr marL="3657447"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C60EFA-5833-4093-B0C4-548932518911}"/>
              </a:ext>
            </a:extLst>
          </p:cNvPr>
          <p:cNvSpPr>
            <a:spLocks noGrp="1"/>
          </p:cNvSpPr>
          <p:nvPr>
            <p:ph type="dt" sz="half" idx="10"/>
          </p:nvPr>
        </p:nvSpPr>
        <p:spPr/>
        <p:txBody>
          <a:bodyPr/>
          <a:lstStyle/>
          <a:p>
            <a:fld id="{DF2F0588-95C8-42FF-BA45-C5BE5BB8477C}" type="datetimeFigureOut">
              <a:rPr lang="en-US" smtClean="0"/>
              <a:t>1/13/2022</a:t>
            </a:fld>
            <a:endParaRPr lang="en-US"/>
          </a:p>
        </p:txBody>
      </p:sp>
      <p:sp>
        <p:nvSpPr>
          <p:cNvPr id="5" name="Footer Placeholder 4">
            <a:extLst>
              <a:ext uri="{FF2B5EF4-FFF2-40B4-BE49-F238E27FC236}">
                <a16:creationId xmlns:a16="http://schemas.microsoft.com/office/drawing/2014/main" id="{65B122B6-0E92-401D-8782-0BB16BB81B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9F9BCE-B538-4125-BDB7-13CB3DE7F0E5}"/>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3331320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9DB8F-0FDD-4517-86D6-9B037CB051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3D88B3-E176-4C48-9315-FA894B624D5F}"/>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49C729-AD0B-44AE-89A0-0E3F6369289A}"/>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E6E979-254D-44D8-85BF-93710A058387}"/>
              </a:ext>
            </a:extLst>
          </p:cNvPr>
          <p:cNvSpPr>
            <a:spLocks noGrp="1"/>
          </p:cNvSpPr>
          <p:nvPr>
            <p:ph type="dt" sz="half" idx="10"/>
          </p:nvPr>
        </p:nvSpPr>
        <p:spPr/>
        <p:txBody>
          <a:bodyPr/>
          <a:lstStyle/>
          <a:p>
            <a:fld id="{DF2F0588-95C8-42FF-BA45-C5BE5BB8477C}" type="datetimeFigureOut">
              <a:rPr lang="en-US" smtClean="0"/>
              <a:t>1/13/2022</a:t>
            </a:fld>
            <a:endParaRPr lang="en-US"/>
          </a:p>
        </p:txBody>
      </p:sp>
      <p:sp>
        <p:nvSpPr>
          <p:cNvPr id="6" name="Footer Placeholder 5">
            <a:extLst>
              <a:ext uri="{FF2B5EF4-FFF2-40B4-BE49-F238E27FC236}">
                <a16:creationId xmlns:a16="http://schemas.microsoft.com/office/drawing/2014/main" id="{EC3CD8EE-E969-447F-861E-5E77ADD551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10BCB8-8756-4CB1-8AB6-C6309BB0FE24}"/>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276548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A30B-B13F-40C2-96ED-955F9819A9DD}"/>
              </a:ext>
            </a:extLst>
          </p:cNvPr>
          <p:cNvSpPr>
            <a:spLocks noGrp="1"/>
          </p:cNvSpPr>
          <p:nvPr>
            <p:ph type="title"/>
          </p:nvPr>
        </p:nvSpPr>
        <p:spPr>
          <a:xfrm>
            <a:off x="839789"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CA70F0-977E-4317-92F1-79B5A32F4462}"/>
              </a:ext>
            </a:extLst>
          </p:cNvPr>
          <p:cNvSpPr>
            <a:spLocks noGrp="1"/>
          </p:cNvSpPr>
          <p:nvPr>
            <p:ph type="body" idx="1"/>
          </p:nvPr>
        </p:nvSpPr>
        <p:spPr>
          <a:xfrm>
            <a:off x="839789" y="1681164"/>
            <a:ext cx="5157787" cy="823912"/>
          </a:xfrm>
        </p:spPr>
        <p:txBody>
          <a:bodyPr anchor="b"/>
          <a:lstStyle>
            <a:lvl1pPr marL="0" indent="0">
              <a:buNone/>
              <a:defRPr sz="2400" b="1"/>
            </a:lvl1pPr>
            <a:lvl2pPr marL="457181" indent="0">
              <a:buNone/>
              <a:defRPr sz="2000" b="1"/>
            </a:lvl2pPr>
            <a:lvl3pPr marL="914361" indent="0">
              <a:buNone/>
              <a:defRPr sz="1800" b="1"/>
            </a:lvl3pPr>
            <a:lvl4pPr marL="1371543" indent="0">
              <a:buNone/>
              <a:defRPr sz="1600" b="1"/>
            </a:lvl4pPr>
            <a:lvl5pPr marL="1828724" indent="0">
              <a:buNone/>
              <a:defRPr sz="1600" b="1"/>
            </a:lvl5pPr>
            <a:lvl6pPr marL="2285904" indent="0">
              <a:buNone/>
              <a:defRPr sz="1600" b="1"/>
            </a:lvl6pPr>
            <a:lvl7pPr marL="2743085" indent="0">
              <a:buNone/>
              <a:defRPr sz="1600" b="1"/>
            </a:lvl7pPr>
            <a:lvl8pPr marL="3200266" indent="0">
              <a:buNone/>
              <a:defRPr sz="1600" b="1"/>
            </a:lvl8pPr>
            <a:lvl9pPr marL="3657447"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9F0C30-371B-481A-A5DF-4DFE7DAE5F7E}"/>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016BC0-DCCC-4190-B4FE-2317C098886D}"/>
              </a:ext>
            </a:extLst>
          </p:cNvPr>
          <p:cNvSpPr>
            <a:spLocks noGrp="1"/>
          </p:cNvSpPr>
          <p:nvPr>
            <p:ph type="body" sz="quarter" idx="3"/>
          </p:nvPr>
        </p:nvSpPr>
        <p:spPr>
          <a:xfrm>
            <a:off x="6172202" y="1681164"/>
            <a:ext cx="5183188" cy="823912"/>
          </a:xfrm>
        </p:spPr>
        <p:txBody>
          <a:bodyPr anchor="b"/>
          <a:lstStyle>
            <a:lvl1pPr marL="0" indent="0">
              <a:buNone/>
              <a:defRPr sz="2400" b="1"/>
            </a:lvl1pPr>
            <a:lvl2pPr marL="457181" indent="0">
              <a:buNone/>
              <a:defRPr sz="2000" b="1"/>
            </a:lvl2pPr>
            <a:lvl3pPr marL="914361" indent="0">
              <a:buNone/>
              <a:defRPr sz="1800" b="1"/>
            </a:lvl3pPr>
            <a:lvl4pPr marL="1371543" indent="0">
              <a:buNone/>
              <a:defRPr sz="1600" b="1"/>
            </a:lvl4pPr>
            <a:lvl5pPr marL="1828724" indent="0">
              <a:buNone/>
              <a:defRPr sz="1600" b="1"/>
            </a:lvl5pPr>
            <a:lvl6pPr marL="2285904" indent="0">
              <a:buNone/>
              <a:defRPr sz="1600" b="1"/>
            </a:lvl6pPr>
            <a:lvl7pPr marL="2743085" indent="0">
              <a:buNone/>
              <a:defRPr sz="1600" b="1"/>
            </a:lvl7pPr>
            <a:lvl8pPr marL="3200266" indent="0">
              <a:buNone/>
              <a:defRPr sz="1600" b="1"/>
            </a:lvl8pPr>
            <a:lvl9pPr marL="3657447"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BE70BA-8C4B-47D1-9121-77307697500F}"/>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465762-58F2-4E6A-9632-164CA9BA2EE8}"/>
              </a:ext>
            </a:extLst>
          </p:cNvPr>
          <p:cNvSpPr>
            <a:spLocks noGrp="1"/>
          </p:cNvSpPr>
          <p:nvPr>
            <p:ph type="dt" sz="half" idx="10"/>
          </p:nvPr>
        </p:nvSpPr>
        <p:spPr/>
        <p:txBody>
          <a:bodyPr/>
          <a:lstStyle/>
          <a:p>
            <a:fld id="{DF2F0588-95C8-42FF-BA45-C5BE5BB8477C}" type="datetimeFigureOut">
              <a:rPr lang="en-US" smtClean="0"/>
              <a:t>1/13/2022</a:t>
            </a:fld>
            <a:endParaRPr lang="en-US"/>
          </a:p>
        </p:txBody>
      </p:sp>
      <p:sp>
        <p:nvSpPr>
          <p:cNvPr id="8" name="Footer Placeholder 7">
            <a:extLst>
              <a:ext uri="{FF2B5EF4-FFF2-40B4-BE49-F238E27FC236}">
                <a16:creationId xmlns:a16="http://schemas.microsoft.com/office/drawing/2014/main" id="{7D0E6E36-F14F-4B28-AEF2-8CE9DD70A9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AD4EF8-7DD7-4ECB-8FD5-977B746DF556}"/>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10958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676CC-AFE4-4233-92F0-6E4306BEC5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C5DF6C-1AC1-4E11-953B-840922A713E9}"/>
              </a:ext>
            </a:extLst>
          </p:cNvPr>
          <p:cNvSpPr>
            <a:spLocks noGrp="1"/>
          </p:cNvSpPr>
          <p:nvPr>
            <p:ph type="dt" sz="half" idx="10"/>
          </p:nvPr>
        </p:nvSpPr>
        <p:spPr/>
        <p:txBody>
          <a:bodyPr/>
          <a:lstStyle/>
          <a:p>
            <a:fld id="{DF2F0588-95C8-42FF-BA45-C5BE5BB8477C}" type="datetimeFigureOut">
              <a:rPr lang="en-US" smtClean="0"/>
              <a:t>1/13/2022</a:t>
            </a:fld>
            <a:endParaRPr lang="en-US"/>
          </a:p>
        </p:txBody>
      </p:sp>
      <p:sp>
        <p:nvSpPr>
          <p:cNvPr id="4" name="Footer Placeholder 3">
            <a:extLst>
              <a:ext uri="{FF2B5EF4-FFF2-40B4-BE49-F238E27FC236}">
                <a16:creationId xmlns:a16="http://schemas.microsoft.com/office/drawing/2014/main" id="{9FE49310-543A-4F53-AED1-7D18A5A7E8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A9656E-C58F-40CC-BEA6-1D17D53BD0A8}"/>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3926644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7C818A-75D6-4FC2-9C75-6DF189D488C9}"/>
              </a:ext>
            </a:extLst>
          </p:cNvPr>
          <p:cNvSpPr>
            <a:spLocks noGrp="1"/>
          </p:cNvSpPr>
          <p:nvPr>
            <p:ph type="dt" sz="half" idx="10"/>
          </p:nvPr>
        </p:nvSpPr>
        <p:spPr/>
        <p:txBody>
          <a:bodyPr/>
          <a:lstStyle/>
          <a:p>
            <a:fld id="{DF2F0588-95C8-42FF-BA45-C5BE5BB8477C}" type="datetimeFigureOut">
              <a:rPr lang="en-US" smtClean="0"/>
              <a:t>1/13/2022</a:t>
            </a:fld>
            <a:endParaRPr lang="en-US"/>
          </a:p>
        </p:txBody>
      </p:sp>
      <p:sp>
        <p:nvSpPr>
          <p:cNvPr id="3" name="Footer Placeholder 2">
            <a:extLst>
              <a:ext uri="{FF2B5EF4-FFF2-40B4-BE49-F238E27FC236}">
                <a16:creationId xmlns:a16="http://schemas.microsoft.com/office/drawing/2014/main" id="{40D83196-D5D7-42E6-9E67-EC92CF8DEC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85CE72-2B94-4EDB-9CA8-2ADAAD7DB744}"/>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2220758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00A2A-5888-45F0-AC45-7D9D732897F8}"/>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306D70-CDB4-42CD-9EEC-6DBD704156F4}"/>
              </a:ext>
            </a:extLst>
          </p:cNvPr>
          <p:cNvSpPr>
            <a:spLocks noGrp="1"/>
          </p:cNvSpPr>
          <p:nvPr>
            <p:ph idx="1"/>
          </p:nvPr>
        </p:nvSpPr>
        <p:spPr>
          <a:xfrm>
            <a:off x="5183188" y="987426"/>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7E28BB-8E03-4264-8987-D6A5D29903E0}"/>
              </a:ext>
            </a:extLst>
          </p:cNvPr>
          <p:cNvSpPr>
            <a:spLocks noGrp="1"/>
          </p:cNvSpPr>
          <p:nvPr>
            <p:ph type="body" sz="half" idx="2"/>
          </p:nvPr>
        </p:nvSpPr>
        <p:spPr>
          <a:xfrm>
            <a:off x="839790" y="2057400"/>
            <a:ext cx="3932236" cy="3811588"/>
          </a:xfrm>
        </p:spPr>
        <p:txBody>
          <a:bodyPr/>
          <a:lstStyle>
            <a:lvl1pPr marL="0" indent="0">
              <a:buNone/>
              <a:defRPr sz="1600"/>
            </a:lvl1pPr>
            <a:lvl2pPr marL="457181" indent="0">
              <a:buNone/>
              <a:defRPr sz="1400"/>
            </a:lvl2pPr>
            <a:lvl3pPr marL="914361" indent="0">
              <a:buNone/>
              <a:defRPr sz="1200"/>
            </a:lvl3pPr>
            <a:lvl4pPr marL="1371543" indent="0">
              <a:buNone/>
              <a:defRPr sz="1000"/>
            </a:lvl4pPr>
            <a:lvl5pPr marL="1828724" indent="0">
              <a:buNone/>
              <a:defRPr sz="1000"/>
            </a:lvl5pPr>
            <a:lvl6pPr marL="2285904" indent="0">
              <a:buNone/>
              <a:defRPr sz="1000"/>
            </a:lvl6pPr>
            <a:lvl7pPr marL="2743085" indent="0">
              <a:buNone/>
              <a:defRPr sz="1000"/>
            </a:lvl7pPr>
            <a:lvl8pPr marL="3200266" indent="0">
              <a:buNone/>
              <a:defRPr sz="1000"/>
            </a:lvl8pPr>
            <a:lvl9pPr marL="3657447"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5864F2-5006-4D5E-9523-26CF75A1B66B}"/>
              </a:ext>
            </a:extLst>
          </p:cNvPr>
          <p:cNvSpPr>
            <a:spLocks noGrp="1"/>
          </p:cNvSpPr>
          <p:nvPr>
            <p:ph type="dt" sz="half" idx="10"/>
          </p:nvPr>
        </p:nvSpPr>
        <p:spPr/>
        <p:txBody>
          <a:bodyPr/>
          <a:lstStyle/>
          <a:p>
            <a:fld id="{DF2F0588-95C8-42FF-BA45-C5BE5BB8477C}" type="datetimeFigureOut">
              <a:rPr lang="en-US" smtClean="0"/>
              <a:t>1/13/2022</a:t>
            </a:fld>
            <a:endParaRPr lang="en-US"/>
          </a:p>
        </p:txBody>
      </p:sp>
      <p:sp>
        <p:nvSpPr>
          <p:cNvPr id="6" name="Footer Placeholder 5">
            <a:extLst>
              <a:ext uri="{FF2B5EF4-FFF2-40B4-BE49-F238E27FC236}">
                <a16:creationId xmlns:a16="http://schemas.microsoft.com/office/drawing/2014/main" id="{1BD0F9D5-B721-465B-8B0B-B8B1B7043C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31639E-D436-49B9-AC6C-B05AC69EF3CB}"/>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3756873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93493-E054-469B-8FED-16D0ADA6E141}"/>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E5D9DF-A0B3-4B17-8F1B-9FEA389C1009}"/>
              </a:ext>
            </a:extLst>
          </p:cNvPr>
          <p:cNvSpPr>
            <a:spLocks noGrp="1"/>
          </p:cNvSpPr>
          <p:nvPr>
            <p:ph type="pic" idx="1"/>
          </p:nvPr>
        </p:nvSpPr>
        <p:spPr>
          <a:xfrm>
            <a:off x="5183188" y="987426"/>
            <a:ext cx="6172201" cy="4873625"/>
          </a:xfrm>
        </p:spPr>
        <p:txBody>
          <a:bodyPr/>
          <a:lstStyle>
            <a:lvl1pPr marL="0" indent="0">
              <a:buNone/>
              <a:defRPr sz="3200"/>
            </a:lvl1pPr>
            <a:lvl2pPr marL="457181" indent="0">
              <a:buNone/>
              <a:defRPr sz="2800"/>
            </a:lvl2pPr>
            <a:lvl3pPr marL="914361" indent="0">
              <a:buNone/>
              <a:defRPr sz="2400"/>
            </a:lvl3pPr>
            <a:lvl4pPr marL="1371543" indent="0">
              <a:buNone/>
              <a:defRPr sz="2000"/>
            </a:lvl4pPr>
            <a:lvl5pPr marL="1828724" indent="0">
              <a:buNone/>
              <a:defRPr sz="2000"/>
            </a:lvl5pPr>
            <a:lvl6pPr marL="2285904" indent="0">
              <a:buNone/>
              <a:defRPr sz="2000"/>
            </a:lvl6pPr>
            <a:lvl7pPr marL="2743085" indent="0">
              <a:buNone/>
              <a:defRPr sz="2000"/>
            </a:lvl7pPr>
            <a:lvl8pPr marL="3200266" indent="0">
              <a:buNone/>
              <a:defRPr sz="2000"/>
            </a:lvl8pPr>
            <a:lvl9pPr marL="3657447"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F37735E-8988-44E0-8C2E-C9452C9F2D17}"/>
              </a:ext>
            </a:extLst>
          </p:cNvPr>
          <p:cNvSpPr>
            <a:spLocks noGrp="1"/>
          </p:cNvSpPr>
          <p:nvPr>
            <p:ph type="body" sz="half" idx="2"/>
          </p:nvPr>
        </p:nvSpPr>
        <p:spPr>
          <a:xfrm>
            <a:off x="839790" y="2057400"/>
            <a:ext cx="3932236" cy="3811588"/>
          </a:xfrm>
        </p:spPr>
        <p:txBody>
          <a:bodyPr/>
          <a:lstStyle>
            <a:lvl1pPr marL="0" indent="0">
              <a:buNone/>
              <a:defRPr sz="1600"/>
            </a:lvl1pPr>
            <a:lvl2pPr marL="457181" indent="0">
              <a:buNone/>
              <a:defRPr sz="1400"/>
            </a:lvl2pPr>
            <a:lvl3pPr marL="914361" indent="0">
              <a:buNone/>
              <a:defRPr sz="1200"/>
            </a:lvl3pPr>
            <a:lvl4pPr marL="1371543" indent="0">
              <a:buNone/>
              <a:defRPr sz="1000"/>
            </a:lvl4pPr>
            <a:lvl5pPr marL="1828724" indent="0">
              <a:buNone/>
              <a:defRPr sz="1000"/>
            </a:lvl5pPr>
            <a:lvl6pPr marL="2285904" indent="0">
              <a:buNone/>
              <a:defRPr sz="1000"/>
            </a:lvl6pPr>
            <a:lvl7pPr marL="2743085" indent="0">
              <a:buNone/>
              <a:defRPr sz="1000"/>
            </a:lvl7pPr>
            <a:lvl8pPr marL="3200266" indent="0">
              <a:buNone/>
              <a:defRPr sz="1000"/>
            </a:lvl8pPr>
            <a:lvl9pPr marL="3657447"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F9899B-26DE-4564-852E-95029E6B8512}"/>
              </a:ext>
            </a:extLst>
          </p:cNvPr>
          <p:cNvSpPr>
            <a:spLocks noGrp="1"/>
          </p:cNvSpPr>
          <p:nvPr>
            <p:ph type="dt" sz="half" idx="10"/>
          </p:nvPr>
        </p:nvSpPr>
        <p:spPr/>
        <p:txBody>
          <a:bodyPr/>
          <a:lstStyle/>
          <a:p>
            <a:fld id="{DF2F0588-95C8-42FF-BA45-C5BE5BB8477C}" type="datetimeFigureOut">
              <a:rPr lang="en-US" smtClean="0"/>
              <a:t>1/13/2022</a:t>
            </a:fld>
            <a:endParaRPr lang="en-US"/>
          </a:p>
        </p:txBody>
      </p:sp>
      <p:sp>
        <p:nvSpPr>
          <p:cNvPr id="6" name="Footer Placeholder 5">
            <a:extLst>
              <a:ext uri="{FF2B5EF4-FFF2-40B4-BE49-F238E27FC236}">
                <a16:creationId xmlns:a16="http://schemas.microsoft.com/office/drawing/2014/main" id="{9E3B4B8C-B2E5-4E27-9ADF-1E92D93605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769DF0-6B13-41CB-A23C-CEF5ED03B08E}"/>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562261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6B3AB8-76B2-47B3-AAE8-86E118AA3834}"/>
              </a:ext>
            </a:extLst>
          </p:cNvPr>
          <p:cNvSpPr>
            <a:spLocks noGrp="1"/>
          </p:cNvSpPr>
          <p:nvPr>
            <p:ph type="title"/>
          </p:nvPr>
        </p:nvSpPr>
        <p:spPr>
          <a:xfrm>
            <a:off x="838202" y="36512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6F3468-706B-4CCF-BDCC-58BDE5F79A22}"/>
              </a:ext>
            </a:extLst>
          </p:cNvPr>
          <p:cNvSpPr>
            <a:spLocks noGrp="1"/>
          </p:cNvSpPr>
          <p:nvPr>
            <p:ph type="body" idx="1"/>
          </p:nvPr>
        </p:nvSpPr>
        <p:spPr>
          <a:xfrm>
            <a:off x="345832" y="1844675"/>
            <a:ext cx="1150034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4860DEE-38B1-4F49-AD70-929009FFD2A7}"/>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2F0588-95C8-42FF-BA45-C5BE5BB8477C}" type="datetimeFigureOut">
              <a:rPr lang="en-US" smtClean="0"/>
              <a:t>1/13/2022</a:t>
            </a:fld>
            <a:endParaRPr lang="en-US"/>
          </a:p>
        </p:txBody>
      </p:sp>
      <p:sp>
        <p:nvSpPr>
          <p:cNvPr id="5" name="Footer Placeholder 4">
            <a:extLst>
              <a:ext uri="{FF2B5EF4-FFF2-40B4-BE49-F238E27FC236}">
                <a16:creationId xmlns:a16="http://schemas.microsoft.com/office/drawing/2014/main" id="{028575A1-C832-4924-89FA-EEB3CD61A70A}"/>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33D94-2F75-4024-B1B8-5DB341EDA7A6}"/>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22B4D1-43EE-47FF-BA3D-4A5A2AFEE1DD}" type="slidenum">
              <a:rPr lang="en-US" smtClean="0"/>
              <a:t>‹#›</a:t>
            </a:fld>
            <a:endParaRPr lang="en-US"/>
          </a:p>
        </p:txBody>
      </p:sp>
    </p:spTree>
    <p:extLst>
      <p:ext uri="{BB962C8B-B14F-4D97-AF65-F5344CB8AC3E}">
        <p14:creationId xmlns:p14="http://schemas.microsoft.com/office/powerpoint/2010/main" val="34748570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361"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591" indent="-228591" algn="l" defTabSz="91436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72" indent="-228591" algn="l" defTabSz="914361" rtl="0" eaLnBrk="1" latinLnBrk="0" hangingPunct="1">
        <a:lnSpc>
          <a:spcPct val="90000"/>
        </a:lnSpc>
        <a:spcBef>
          <a:spcPts val="500"/>
        </a:spcBef>
        <a:buFont typeface="Courier New" panose="02070309020205020404" pitchFamily="49" charset="0"/>
        <a:buChar char="o"/>
        <a:defRPr sz="2400" kern="1200">
          <a:solidFill>
            <a:schemeClr val="tx1"/>
          </a:solidFill>
          <a:latin typeface="+mn-lt"/>
          <a:ea typeface="+mn-ea"/>
          <a:cs typeface="+mn-cs"/>
        </a:defRPr>
      </a:lvl2pPr>
      <a:lvl3pPr marL="1142952" indent="-228591" algn="l" defTabSz="914361"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133" indent="-228591" algn="l" defTabSz="91436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14" indent="-228591" algn="l" defTabSz="91436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95" indent="-228591" algn="l" defTabSz="91436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76" indent="-228591" algn="l" defTabSz="91436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57" indent="-228591" algn="l" defTabSz="91436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37" indent="-228591" algn="l" defTabSz="91436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61" rtl="0" eaLnBrk="1" latinLnBrk="0" hangingPunct="1">
        <a:defRPr sz="1800" kern="1200">
          <a:solidFill>
            <a:schemeClr val="tx1"/>
          </a:solidFill>
          <a:latin typeface="+mn-lt"/>
          <a:ea typeface="+mn-ea"/>
          <a:cs typeface="+mn-cs"/>
        </a:defRPr>
      </a:lvl1pPr>
      <a:lvl2pPr marL="457181" algn="l" defTabSz="914361" rtl="0" eaLnBrk="1" latinLnBrk="0" hangingPunct="1">
        <a:defRPr sz="1800" kern="1200">
          <a:solidFill>
            <a:schemeClr val="tx1"/>
          </a:solidFill>
          <a:latin typeface="+mn-lt"/>
          <a:ea typeface="+mn-ea"/>
          <a:cs typeface="+mn-cs"/>
        </a:defRPr>
      </a:lvl2pPr>
      <a:lvl3pPr marL="914361" algn="l" defTabSz="914361" rtl="0" eaLnBrk="1" latinLnBrk="0" hangingPunct="1">
        <a:defRPr sz="1800" kern="1200">
          <a:solidFill>
            <a:schemeClr val="tx1"/>
          </a:solidFill>
          <a:latin typeface="+mn-lt"/>
          <a:ea typeface="+mn-ea"/>
          <a:cs typeface="+mn-cs"/>
        </a:defRPr>
      </a:lvl3pPr>
      <a:lvl4pPr marL="1371543" algn="l" defTabSz="914361" rtl="0" eaLnBrk="1" latinLnBrk="0" hangingPunct="1">
        <a:defRPr sz="1800" kern="1200">
          <a:solidFill>
            <a:schemeClr val="tx1"/>
          </a:solidFill>
          <a:latin typeface="+mn-lt"/>
          <a:ea typeface="+mn-ea"/>
          <a:cs typeface="+mn-cs"/>
        </a:defRPr>
      </a:lvl4pPr>
      <a:lvl5pPr marL="1828724" algn="l" defTabSz="914361" rtl="0" eaLnBrk="1" latinLnBrk="0" hangingPunct="1">
        <a:defRPr sz="1800" kern="1200">
          <a:solidFill>
            <a:schemeClr val="tx1"/>
          </a:solidFill>
          <a:latin typeface="+mn-lt"/>
          <a:ea typeface="+mn-ea"/>
          <a:cs typeface="+mn-cs"/>
        </a:defRPr>
      </a:lvl5pPr>
      <a:lvl6pPr marL="2285904" algn="l" defTabSz="914361" rtl="0" eaLnBrk="1" latinLnBrk="0" hangingPunct="1">
        <a:defRPr sz="1800" kern="1200">
          <a:solidFill>
            <a:schemeClr val="tx1"/>
          </a:solidFill>
          <a:latin typeface="+mn-lt"/>
          <a:ea typeface="+mn-ea"/>
          <a:cs typeface="+mn-cs"/>
        </a:defRPr>
      </a:lvl6pPr>
      <a:lvl7pPr marL="2743085" algn="l" defTabSz="914361" rtl="0" eaLnBrk="1" latinLnBrk="0" hangingPunct="1">
        <a:defRPr sz="1800" kern="1200">
          <a:solidFill>
            <a:schemeClr val="tx1"/>
          </a:solidFill>
          <a:latin typeface="+mn-lt"/>
          <a:ea typeface="+mn-ea"/>
          <a:cs typeface="+mn-cs"/>
        </a:defRPr>
      </a:lvl7pPr>
      <a:lvl8pPr marL="3200266" algn="l" defTabSz="914361" rtl="0" eaLnBrk="1" latinLnBrk="0" hangingPunct="1">
        <a:defRPr sz="1800" kern="1200">
          <a:solidFill>
            <a:schemeClr val="tx1"/>
          </a:solidFill>
          <a:latin typeface="+mn-lt"/>
          <a:ea typeface="+mn-ea"/>
          <a:cs typeface="+mn-cs"/>
        </a:defRPr>
      </a:lvl8pPr>
      <a:lvl9pPr marL="3657447" algn="l" defTabSz="91436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6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62.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4.png"/><Relationship Id="rId7" Type="http://schemas.openxmlformats.org/officeDocument/2006/relationships/customXml" Target="../ink/ink2.xml"/><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customXml" Target="../ink/ink1.xml"/><Relationship Id="rId4" Type="http://schemas.openxmlformats.org/officeDocument/2006/relationships/image" Target="../media/image42.png"/></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customXml" Target="../ink/ink3.xml"/><Relationship Id="rId4" Type="http://schemas.openxmlformats.org/officeDocument/2006/relationships/image" Target="../media/image45.png"/></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6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6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6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6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7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7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D2D8-4D52-4966-A5EE-D485F4BD796F}"/>
              </a:ext>
            </a:extLst>
          </p:cNvPr>
          <p:cNvSpPr>
            <a:spLocks noGrp="1"/>
          </p:cNvSpPr>
          <p:nvPr>
            <p:ph type="ctrTitle"/>
          </p:nvPr>
        </p:nvSpPr>
        <p:spPr>
          <a:xfrm>
            <a:off x="1524000" y="1637268"/>
            <a:ext cx="9144000" cy="2387600"/>
          </a:xfrm>
        </p:spPr>
        <p:txBody>
          <a:bodyPr/>
          <a:lstStyle/>
          <a:p>
            <a:r>
              <a:rPr lang="en-US" dirty="0"/>
              <a:t>CH 11: Trees</a:t>
            </a:r>
          </a:p>
        </p:txBody>
      </p:sp>
    </p:spTree>
    <p:extLst>
      <p:ext uri="{BB962C8B-B14F-4D97-AF65-F5344CB8AC3E}">
        <p14:creationId xmlns:p14="http://schemas.microsoft.com/office/powerpoint/2010/main" val="2811649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US" dirty="0"/>
              <a:t>Introduction to Trees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In the rooted tree </a:t>
                </a:r>
                <a14:m>
                  <m:oMath xmlns:m="http://schemas.openxmlformats.org/officeDocument/2006/math">
                    <m:r>
                      <a:rPr lang="en-GB" i="1" dirty="0" smtClean="0">
                        <a:latin typeface="Cambria Math" panose="02040503050406030204" pitchFamily="18" charset="0"/>
                      </a:rPr>
                      <m:t>𝑇</m:t>
                    </m:r>
                  </m:oMath>
                </a14:m>
                <a:r>
                  <a:rPr lang="en-GB" dirty="0"/>
                  <a:t> (with root a) shown in Figure 5, find the parent of c, the children of g, the siblings of h, all ancestors of e, all descendants of b, all internal vertices, and all leaves. What is the subtree rooted at g?</a:t>
                </a:r>
              </a:p>
            </p:txBody>
          </p:sp>
        </mc:Choice>
        <mc:Fallback>
          <p:sp>
            <p:nvSpPr>
              <p:cNvPr id="3" name="Content Placeholder 2">
                <a:extLst>
                  <a:ext uri="{FF2B5EF4-FFF2-40B4-BE49-F238E27FC236}">
                    <a16:creationId xmlns:a16="http://schemas.microsoft.com/office/drawing/2014/main" id="{BB079721-17AC-49CF-AB6D-57F68F6177A0}"/>
                  </a:ext>
                </a:extLst>
              </p:cNvPr>
              <p:cNvSpPr>
                <a:spLocks noGrp="1" noRot="1" noChangeAspect="1" noMove="1" noResize="1" noEditPoints="1" noAdjustHandles="1" noChangeArrowheads="1" noChangeShapeType="1" noTextEdit="1"/>
              </p:cNvSpPr>
              <p:nvPr>
                <p:ph idx="1"/>
              </p:nvPr>
            </p:nvSpPr>
            <p:spPr>
              <a:blipFill>
                <a:blip r:embed="rId2"/>
                <a:stretch>
                  <a:fillRect l="-954" t="-2384" r="-68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00D6B13-3EEC-454F-9EA9-FC37FDF228C2}"/>
              </a:ext>
            </a:extLst>
          </p:cNvPr>
          <p:cNvPicPr>
            <a:picLocks noChangeAspect="1"/>
          </p:cNvPicPr>
          <p:nvPr/>
        </p:nvPicPr>
        <p:blipFill>
          <a:blip r:embed="rId3"/>
          <a:stretch>
            <a:fillRect/>
          </a:stretch>
        </p:blipFill>
        <p:spPr>
          <a:xfrm>
            <a:off x="7863095" y="3094978"/>
            <a:ext cx="3621210" cy="3597542"/>
          </a:xfrm>
          <a:prstGeom prst="rect">
            <a:avLst/>
          </a:prstGeom>
        </p:spPr>
      </p:pic>
      <p:sp>
        <p:nvSpPr>
          <p:cNvPr id="4" name="TextBox 3">
            <a:extLst>
              <a:ext uri="{FF2B5EF4-FFF2-40B4-BE49-F238E27FC236}">
                <a16:creationId xmlns:a16="http://schemas.microsoft.com/office/drawing/2014/main" id="{CDDC1F0D-79D5-4A5B-B96E-E6FEDDA854D3}"/>
              </a:ext>
            </a:extLst>
          </p:cNvPr>
          <p:cNvSpPr txBox="1"/>
          <p:nvPr/>
        </p:nvSpPr>
        <p:spPr>
          <a:xfrm>
            <a:off x="345830" y="3518357"/>
            <a:ext cx="5514458" cy="2677656"/>
          </a:xfrm>
          <a:prstGeom prst="rect">
            <a:avLst/>
          </a:prstGeom>
          <a:noFill/>
          <a:ln>
            <a:solidFill>
              <a:schemeClr val="accent2"/>
            </a:solidFill>
          </a:ln>
        </p:spPr>
        <p:txBody>
          <a:bodyPr wrap="none" rtlCol="0">
            <a:spAutoFit/>
          </a:bodyPr>
          <a:lstStyle/>
          <a:p>
            <a:r>
              <a:rPr lang="en-GB" sz="2400" dirty="0"/>
              <a:t>The parent of c is b. </a:t>
            </a:r>
          </a:p>
          <a:p>
            <a:r>
              <a:rPr lang="en-GB" sz="2400" dirty="0"/>
              <a:t>The children of g are h, </a:t>
            </a:r>
            <a:r>
              <a:rPr lang="en-GB" sz="2400" dirty="0" err="1"/>
              <a:t>i</a:t>
            </a:r>
            <a:r>
              <a:rPr lang="en-GB" sz="2400" dirty="0"/>
              <a:t>, and j. </a:t>
            </a:r>
          </a:p>
          <a:p>
            <a:r>
              <a:rPr lang="en-GB" sz="2400" dirty="0"/>
              <a:t>The siblings of h are </a:t>
            </a:r>
            <a:r>
              <a:rPr lang="en-GB" sz="2400" dirty="0" err="1"/>
              <a:t>i</a:t>
            </a:r>
            <a:r>
              <a:rPr lang="en-GB" sz="2400" dirty="0"/>
              <a:t> and j.</a:t>
            </a:r>
          </a:p>
          <a:p>
            <a:r>
              <a:rPr lang="en-GB" sz="2400" dirty="0"/>
              <a:t>The ancestors of e are c, b, and a. </a:t>
            </a:r>
          </a:p>
          <a:p>
            <a:r>
              <a:rPr lang="en-GB" sz="2400" dirty="0"/>
              <a:t>The descendants of b are c, d, and e. </a:t>
            </a:r>
          </a:p>
          <a:p>
            <a:r>
              <a:rPr lang="en-GB" sz="2400" dirty="0"/>
              <a:t>The internal vertices are a, b, c, g, h, and j. </a:t>
            </a:r>
          </a:p>
          <a:p>
            <a:r>
              <a:rPr lang="en-GB" sz="2400" dirty="0"/>
              <a:t>The leaves are d, e, f , </a:t>
            </a:r>
            <a:r>
              <a:rPr lang="en-GB" sz="2400" dirty="0" err="1"/>
              <a:t>i</a:t>
            </a:r>
            <a:r>
              <a:rPr lang="en-GB" sz="2400" dirty="0"/>
              <a:t>, k, l, and m.</a:t>
            </a:r>
            <a:endParaRPr lang="en-US" sz="2400" dirty="0"/>
          </a:p>
        </p:txBody>
      </p:sp>
      <p:pic>
        <p:nvPicPr>
          <p:cNvPr id="7" name="Picture 6">
            <a:extLst>
              <a:ext uri="{FF2B5EF4-FFF2-40B4-BE49-F238E27FC236}">
                <a16:creationId xmlns:a16="http://schemas.microsoft.com/office/drawing/2014/main" id="{7EBBF924-9B89-4018-A716-1473CA922946}"/>
              </a:ext>
            </a:extLst>
          </p:cNvPr>
          <p:cNvPicPr>
            <a:picLocks noChangeAspect="1"/>
          </p:cNvPicPr>
          <p:nvPr/>
        </p:nvPicPr>
        <p:blipFill>
          <a:blip r:embed="rId4"/>
          <a:stretch>
            <a:fillRect/>
          </a:stretch>
        </p:blipFill>
        <p:spPr>
          <a:xfrm>
            <a:off x="5944748" y="4250237"/>
            <a:ext cx="1833886" cy="2272071"/>
          </a:xfrm>
          <a:prstGeom prst="rect">
            <a:avLst/>
          </a:prstGeom>
        </p:spPr>
      </p:pic>
    </p:spTree>
    <p:extLst>
      <p:ext uri="{BB962C8B-B14F-4D97-AF65-F5344CB8AC3E}">
        <p14:creationId xmlns:p14="http://schemas.microsoft.com/office/powerpoint/2010/main" val="696322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US" dirty="0"/>
              <a:t>Introduction to Trees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A rooted tree is called an </a:t>
                </a:r>
                <a14:m>
                  <m:oMath xmlns:m="http://schemas.openxmlformats.org/officeDocument/2006/math">
                    <m:r>
                      <a:rPr lang="en-GB" i="1" u="sng" dirty="0" smtClean="0">
                        <a:latin typeface="Cambria Math" panose="02040503050406030204" pitchFamily="18" charset="0"/>
                      </a:rPr>
                      <m:t>𝑚</m:t>
                    </m:r>
                    <m:r>
                      <a:rPr lang="en-GB" i="1" u="sng" dirty="0" smtClean="0">
                        <a:latin typeface="Cambria Math" panose="02040503050406030204" pitchFamily="18" charset="0"/>
                      </a:rPr>
                      <m:t>−</m:t>
                    </m:r>
                    <m:r>
                      <a:rPr lang="en-GB" i="1" u="sng" dirty="0" err="1">
                        <a:latin typeface="Cambria Math" panose="02040503050406030204" pitchFamily="18" charset="0"/>
                      </a:rPr>
                      <m:t>𝑎𝑟𝑦</m:t>
                    </m:r>
                  </m:oMath>
                </a14:m>
                <a:r>
                  <a:rPr lang="en-GB" u="sng" dirty="0"/>
                  <a:t> tree</a:t>
                </a:r>
                <a:r>
                  <a:rPr lang="en-GB" dirty="0"/>
                  <a:t> if every internal vertex has no more than </a:t>
                </a:r>
                <a14:m>
                  <m:oMath xmlns:m="http://schemas.openxmlformats.org/officeDocument/2006/math">
                    <m:r>
                      <a:rPr lang="en-GB" i="1" dirty="0" smtClean="0">
                        <a:latin typeface="Cambria Math" panose="02040503050406030204" pitchFamily="18" charset="0"/>
                      </a:rPr>
                      <m:t>𝑚</m:t>
                    </m:r>
                  </m:oMath>
                </a14:m>
                <a:r>
                  <a:rPr lang="en-GB" dirty="0"/>
                  <a:t> children. The tree is called a </a:t>
                </a:r>
                <a:r>
                  <a:rPr lang="en-GB" u="sng" dirty="0"/>
                  <a:t>full 𝑚−𝑎𝑟𝑦 tree</a:t>
                </a:r>
                <a:r>
                  <a:rPr lang="en-GB" dirty="0"/>
                  <a:t> if every internal vertex has exactly </a:t>
                </a:r>
                <a14:m>
                  <m:oMath xmlns:m="http://schemas.openxmlformats.org/officeDocument/2006/math">
                    <m:r>
                      <a:rPr lang="en-GB" i="1" dirty="0" smtClean="0">
                        <a:latin typeface="Cambria Math" panose="02040503050406030204" pitchFamily="18" charset="0"/>
                      </a:rPr>
                      <m:t>𝑚</m:t>
                    </m:r>
                  </m:oMath>
                </a14:m>
                <a:r>
                  <a:rPr lang="en-GB" dirty="0"/>
                  <a:t> children. </a:t>
                </a:r>
              </a:p>
              <a:p>
                <a:pPr lvl="1"/>
                <a:r>
                  <a:rPr lang="en-GB" dirty="0"/>
                  <a:t>An </a:t>
                </a:r>
                <a14:m>
                  <m:oMath xmlns:m="http://schemas.openxmlformats.org/officeDocument/2006/math">
                    <m:r>
                      <a:rPr lang="en-GB" i="1" dirty="0" smtClean="0">
                        <a:latin typeface="Cambria Math" panose="02040503050406030204" pitchFamily="18" charset="0"/>
                      </a:rPr>
                      <m:t>𝑚</m:t>
                    </m:r>
                    <m:r>
                      <a:rPr lang="en-GB" i="1" dirty="0" smtClean="0">
                        <a:latin typeface="Cambria Math" panose="02040503050406030204" pitchFamily="18" charset="0"/>
                      </a:rPr>
                      <m:t>−</m:t>
                    </m:r>
                    <m:r>
                      <a:rPr lang="en-GB" i="1" dirty="0" err="1" smtClean="0">
                        <a:latin typeface="Cambria Math" panose="02040503050406030204" pitchFamily="18" charset="0"/>
                      </a:rPr>
                      <m:t>𝑎𝑟𝑦</m:t>
                    </m:r>
                  </m:oMath>
                </a14:m>
                <a:r>
                  <a:rPr lang="en-GB" dirty="0"/>
                  <a:t> tree with </a:t>
                </a:r>
                <a14:m>
                  <m:oMath xmlns:m="http://schemas.openxmlformats.org/officeDocument/2006/math">
                    <m:r>
                      <a:rPr lang="en-GB" i="1" dirty="0" smtClean="0">
                        <a:latin typeface="Cambria Math" panose="02040503050406030204" pitchFamily="18" charset="0"/>
                      </a:rPr>
                      <m:t>𝑚</m:t>
                    </m:r>
                    <m:r>
                      <a:rPr lang="en-GB" i="1" dirty="0" smtClean="0">
                        <a:latin typeface="Cambria Math" panose="02040503050406030204" pitchFamily="18" charset="0"/>
                      </a:rPr>
                      <m:t> = 2</m:t>
                    </m:r>
                  </m:oMath>
                </a14:m>
                <a:r>
                  <a:rPr lang="en-GB" dirty="0"/>
                  <a:t> is called a binary tree.</a:t>
                </a:r>
              </a:p>
            </p:txBody>
          </p:sp>
        </mc:Choice>
        <mc:Fallback>
          <p:sp>
            <p:nvSpPr>
              <p:cNvPr id="3" name="Content Placeholder 2">
                <a:extLst>
                  <a:ext uri="{FF2B5EF4-FFF2-40B4-BE49-F238E27FC236}">
                    <a16:creationId xmlns:a16="http://schemas.microsoft.com/office/drawing/2014/main" id="{BB079721-17AC-49CF-AB6D-57F68F6177A0}"/>
                  </a:ext>
                </a:extLst>
              </p:cNvPr>
              <p:cNvSpPr>
                <a:spLocks noGrp="1" noRot="1" noChangeAspect="1" noMove="1" noResize="1" noEditPoints="1" noAdjustHandles="1" noChangeArrowheads="1" noChangeShapeType="1" noTextEdit="1"/>
              </p:cNvSpPr>
              <p:nvPr>
                <p:ph idx="1"/>
              </p:nvPr>
            </p:nvSpPr>
            <p:spPr>
              <a:blipFill>
                <a:blip r:embed="rId2"/>
                <a:stretch>
                  <a:fillRect l="-954" t="-2384"/>
                </a:stretch>
              </a:blipFill>
            </p:spPr>
            <p:txBody>
              <a:bodyPr/>
              <a:lstStyle/>
              <a:p>
                <a:r>
                  <a:rPr lang="en-US">
                    <a:noFill/>
                  </a:rPr>
                  <a:t> </a:t>
                </a:r>
              </a:p>
            </p:txBody>
          </p:sp>
        </mc:Fallback>
      </mc:AlternateContent>
    </p:spTree>
    <p:extLst>
      <p:ext uri="{BB962C8B-B14F-4D97-AF65-F5344CB8AC3E}">
        <p14:creationId xmlns:p14="http://schemas.microsoft.com/office/powerpoint/2010/main" val="3415582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US" dirty="0"/>
              <a:t>Introduction to Trees</a:t>
            </a:r>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Are the rooted trees in Figure 7 full </a:t>
            </a:r>
            <a:r>
              <a:rPr lang="en-GB" i="1" dirty="0"/>
              <a:t>m</a:t>
            </a:r>
            <a:r>
              <a:rPr lang="en-GB" dirty="0"/>
              <a:t>-</a:t>
            </a:r>
            <a:r>
              <a:rPr lang="en-GB" dirty="0" err="1"/>
              <a:t>ary</a:t>
            </a:r>
            <a:r>
              <a:rPr lang="en-GB" dirty="0"/>
              <a:t> trees for some positive integer </a:t>
            </a:r>
            <a:r>
              <a:rPr lang="en-GB" i="1" dirty="0"/>
              <a:t>m</a:t>
            </a:r>
            <a:r>
              <a:rPr lang="en-GB" dirty="0"/>
              <a:t>?</a:t>
            </a:r>
          </a:p>
        </p:txBody>
      </p:sp>
      <p:pic>
        <p:nvPicPr>
          <p:cNvPr id="5" name="Picture 4">
            <a:extLst>
              <a:ext uri="{FF2B5EF4-FFF2-40B4-BE49-F238E27FC236}">
                <a16:creationId xmlns:a16="http://schemas.microsoft.com/office/drawing/2014/main" id="{E6F0BED8-73FD-46B2-B5A4-EA246CA79CD1}"/>
              </a:ext>
            </a:extLst>
          </p:cNvPr>
          <p:cNvPicPr>
            <a:picLocks noChangeAspect="1"/>
          </p:cNvPicPr>
          <p:nvPr/>
        </p:nvPicPr>
        <p:blipFill>
          <a:blip r:embed="rId2"/>
          <a:stretch>
            <a:fillRect/>
          </a:stretch>
        </p:blipFill>
        <p:spPr>
          <a:xfrm>
            <a:off x="414336" y="2475898"/>
            <a:ext cx="11363325" cy="2314575"/>
          </a:xfrm>
          <a:prstGeom prst="rect">
            <a:avLst/>
          </a:prstGeom>
        </p:spPr>
      </p:pic>
    </p:spTree>
    <p:extLst>
      <p:ext uri="{BB962C8B-B14F-4D97-AF65-F5344CB8AC3E}">
        <p14:creationId xmlns:p14="http://schemas.microsoft.com/office/powerpoint/2010/main" val="2935961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US" dirty="0"/>
              <a:t>Introduction to Trees</a:t>
            </a:r>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Are the rooted trees in Figure 7 full </a:t>
            </a:r>
            <a:r>
              <a:rPr lang="en-GB" i="1" dirty="0"/>
              <a:t>m</a:t>
            </a:r>
            <a:r>
              <a:rPr lang="en-GB" dirty="0"/>
              <a:t>-</a:t>
            </a:r>
            <a:r>
              <a:rPr lang="en-GB" dirty="0" err="1"/>
              <a:t>ary</a:t>
            </a:r>
            <a:r>
              <a:rPr lang="en-GB" dirty="0"/>
              <a:t> trees for some positive integer </a:t>
            </a:r>
            <a:r>
              <a:rPr lang="en-GB" i="1" dirty="0"/>
              <a:t>m</a:t>
            </a:r>
            <a:r>
              <a:rPr lang="en-GB" dirty="0"/>
              <a:t>?</a:t>
            </a:r>
          </a:p>
        </p:txBody>
      </p:sp>
      <p:pic>
        <p:nvPicPr>
          <p:cNvPr id="5" name="Picture 4">
            <a:extLst>
              <a:ext uri="{FF2B5EF4-FFF2-40B4-BE49-F238E27FC236}">
                <a16:creationId xmlns:a16="http://schemas.microsoft.com/office/drawing/2014/main" id="{E6F0BED8-73FD-46B2-B5A4-EA246CA79CD1}"/>
              </a:ext>
            </a:extLst>
          </p:cNvPr>
          <p:cNvPicPr>
            <a:picLocks noChangeAspect="1"/>
          </p:cNvPicPr>
          <p:nvPr/>
        </p:nvPicPr>
        <p:blipFill>
          <a:blip r:embed="rId2"/>
          <a:stretch>
            <a:fillRect/>
          </a:stretch>
        </p:blipFill>
        <p:spPr>
          <a:xfrm>
            <a:off x="414336" y="2475898"/>
            <a:ext cx="11363325" cy="2314575"/>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1070C2D1-E008-4B7F-8F7E-46B594764F35}"/>
                  </a:ext>
                </a:extLst>
              </p:cNvPr>
              <p:cNvSpPr txBox="1"/>
              <p:nvPr/>
            </p:nvSpPr>
            <p:spPr>
              <a:xfrm>
                <a:off x="1767395" y="5041530"/>
                <a:ext cx="8657206" cy="1631216"/>
              </a:xfrm>
              <a:prstGeom prst="rect">
                <a:avLst/>
              </a:prstGeom>
              <a:noFill/>
              <a:ln>
                <a:solidFill>
                  <a:schemeClr val="accent2"/>
                </a:solidFill>
              </a:ln>
            </p:spPr>
            <p:txBody>
              <a:bodyPr wrap="square" rtlCol="0">
                <a:spAutoFit/>
              </a:bodyPr>
              <a:lstStyle/>
              <a:p>
                <a14:m>
                  <m:oMath xmlns:m="http://schemas.openxmlformats.org/officeDocument/2006/math">
                    <m:sSub>
                      <m:sSubPr>
                        <m:ctrlPr>
                          <a:rPr lang="en-US" sz="2000" i="1" dirty="0">
                            <a:latin typeface="Cambria Math" panose="02040503050406030204" pitchFamily="18" charset="0"/>
                          </a:rPr>
                        </m:ctrlPr>
                      </m:sSubPr>
                      <m:e>
                        <m:r>
                          <a:rPr lang="en-GB" sz="2000" i="1" dirty="0">
                            <a:latin typeface="Cambria Math" panose="02040503050406030204" pitchFamily="18" charset="0"/>
                          </a:rPr>
                          <m:t>𝑇</m:t>
                        </m:r>
                      </m:e>
                      <m:sub>
                        <m:r>
                          <a:rPr lang="en-GB" sz="2000" i="1" dirty="0">
                            <a:latin typeface="Cambria Math" panose="02040503050406030204" pitchFamily="18" charset="0"/>
                          </a:rPr>
                          <m:t>1</m:t>
                        </m:r>
                      </m:sub>
                    </m:sSub>
                  </m:oMath>
                </a14:m>
                <a:r>
                  <a:rPr lang="en-GB" sz="2000" dirty="0"/>
                  <a:t> is a full binary tree because each of its internal vertices has two children. </a:t>
                </a:r>
              </a:p>
              <a:p>
                <a14:m>
                  <m:oMath xmlns:m="http://schemas.openxmlformats.org/officeDocument/2006/math">
                    <m:sSub>
                      <m:sSubPr>
                        <m:ctrlPr>
                          <a:rPr lang="en-US" sz="2000" i="1" dirty="0">
                            <a:latin typeface="Cambria Math" panose="02040503050406030204" pitchFamily="18" charset="0"/>
                          </a:rPr>
                        </m:ctrlPr>
                      </m:sSubPr>
                      <m:e>
                        <m:r>
                          <a:rPr lang="en-GB" sz="2000" i="1" dirty="0">
                            <a:latin typeface="Cambria Math" panose="02040503050406030204" pitchFamily="18" charset="0"/>
                          </a:rPr>
                          <m:t>𝑇</m:t>
                        </m:r>
                      </m:e>
                      <m:sub>
                        <m:r>
                          <a:rPr lang="en-GB" sz="2000" i="1" dirty="0">
                            <a:latin typeface="Cambria Math" panose="02040503050406030204" pitchFamily="18" charset="0"/>
                          </a:rPr>
                          <m:t>2</m:t>
                        </m:r>
                      </m:sub>
                    </m:sSub>
                  </m:oMath>
                </a14:m>
                <a:r>
                  <a:rPr lang="en-GB" sz="2000" dirty="0"/>
                  <a:t> is a full 3-ary tree because each of its internal vertices has three children. </a:t>
                </a:r>
              </a:p>
              <a:p>
                <a14:m>
                  <m:oMath xmlns:m="http://schemas.openxmlformats.org/officeDocument/2006/math">
                    <m:sSub>
                      <m:sSubPr>
                        <m:ctrlPr>
                          <a:rPr lang="en-US" sz="2000" i="1" dirty="0">
                            <a:latin typeface="Cambria Math" panose="02040503050406030204" pitchFamily="18" charset="0"/>
                          </a:rPr>
                        </m:ctrlPr>
                      </m:sSubPr>
                      <m:e>
                        <m:r>
                          <a:rPr lang="en-GB" sz="2000" i="1" dirty="0">
                            <a:latin typeface="Cambria Math" panose="02040503050406030204" pitchFamily="18" charset="0"/>
                          </a:rPr>
                          <m:t>𝑇</m:t>
                        </m:r>
                      </m:e>
                      <m:sub>
                        <m:r>
                          <a:rPr lang="en-GB" sz="2000" i="1" dirty="0">
                            <a:latin typeface="Cambria Math" panose="02040503050406030204" pitchFamily="18" charset="0"/>
                          </a:rPr>
                          <m:t>3</m:t>
                        </m:r>
                      </m:sub>
                    </m:sSub>
                  </m:oMath>
                </a14:m>
                <a:r>
                  <a:rPr lang="en-GB" sz="2000" dirty="0"/>
                  <a:t> each internal vertex </a:t>
                </a:r>
                <a:r>
                  <a:rPr lang="en-GB" sz="2000" dirty="0">
                    <a:latin typeface="STIXGeneral-Regular"/>
                  </a:rPr>
                  <a:t>has five children, so </a:t>
                </a:r>
                <a14:m>
                  <m:oMath xmlns:m="http://schemas.openxmlformats.org/officeDocument/2006/math">
                    <m:sSub>
                      <m:sSubPr>
                        <m:ctrlPr>
                          <a:rPr lang="en-US" sz="2000" i="1" dirty="0">
                            <a:latin typeface="Cambria Math" panose="02040503050406030204" pitchFamily="18" charset="0"/>
                          </a:rPr>
                        </m:ctrlPr>
                      </m:sSubPr>
                      <m:e>
                        <m:r>
                          <a:rPr lang="en-GB" sz="2000" i="1" dirty="0">
                            <a:latin typeface="Cambria Math" panose="02040503050406030204" pitchFamily="18" charset="0"/>
                          </a:rPr>
                          <m:t>𝑇</m:t>
                        </m:r>
                      </m:e>
                      <m:sub>
                        <m:r>
                          <a:rPr lang="en-GB" sz="2000" i="1" dirty="0">
                            <a:latin typeface="Cambria Math" panose="02040503050406030204" pitchFamily="18" charset="0"/>
                          </a:rPr>
                          <m:t>3</m:t>
                        </m:r>
                      </m:sub>
                    </m:sSub>
                  </m:oMath>
                </a14:m>
                <a:r>
                  <a:rPr lang="en-GB" sz="2000" dirty="0">
                    <a:latin typeface="STIXGeneral-Regular"/>
                  </a:rPr>
                  <a:t> is a full 5-ary tree. </a:t>
                </a:r>
              </a:p>
              <a:p>
                <a14:m>
                  <m:oMath xmlns:m="http://schemas.openxmlformats.org/officeDocument/2006/math">
                    <m:sSub>
                      <m:sSubPr>
                        <m:ctrlPr>
                          <a:rPr lang="en-US" sz="2000" i="1" dirty="0">
                            <a:latin typeface="Cambria Math" panose="02040503050406030204" pitchFamily="18" charset="0"/>
                          </a:rPr>
                        </m:ctrlPr>
                      </m:sSubPr>
                      <m:e>
                        <m:r>
                          <a:rPr lang="en-GB" sz="2000" i="1" dirty="0">
                            <a:latin typeface="Cambria Math" panose="02040503050406030204" pitchFamily="18" charset="0"/>
                          </a:rPr>
                          <m:t>𝑇</m:t>
                        </m:r>
                      </m:e>
                      <m:sub>
                        <m:r>
                          <a:rPr lang="en-GB" sz="2000" i="1" dirty="0">
                            <a:latin typeface="Cambria Math" panose="02040503050406030204" pitchFamily="18" charset="0"/>
                          </a:rPr>
                          <m:t>4</m:t>
                        </m:r>
                      </m:sub>
                    </m:sSub>
                  </m:oMath>
                </a14:m>
                <a:r>
                  <a:rPr lang="en-GB" sz="2000" dirty="0">
                    <a:latin typeface="STIXGeneral-Regular"/>
                  </a:rPr>
                  <a:t> is not a full </a:t>
                </a:r>
                <a:r>
                  <a:rPr lang="en-GB" sz="2000" i="1" dirty="0">
                    <a:latin typeface="STIXGeneral-Italic"/>
                  </a:rPr>
                  <a:t>m</a:t>
                </a:r>
                <a:r>
                  <a:rPr lang="en-GB" sz="2000" dirty="0">
                    <a:latin typeface="STIXGeneral-Regular"/>
                  </a:rPr>
                  <a:t>-</a:t>
                </a:r>
                <a:r>
                  <a:rPr lang="en-GB" sz="2000" dirty="0" err="1">
                    <a:latin typeface="STIXGeneral-Regular"/>
                  </a:rPr>
                  <a:t>ary</a:t>
                </a:r>
                <a:r>
                  <a:rPr lang="en-GB" sz="2000" dirty="0">
                    <a:latin typeface="STIXGeneral-Regular"/>
                  </a:rPr>
                  <a:t> tree for any </a:t>
                </a:r>
                <a:r>
                  <a:rPr lang="en-GB" sz="2000" i="1" dirty="0">
                    <a:latin typeface="STIXGeneral-Italic"/>
                  </a:rPr>
                  <a:t>m </a:t>
                </a:r>
                <a:r>
                  <a:rPr lang="en-GB" sz="2000" dirty="0">
                    <a:latin typeface="STIXGeneral-Regular"/>
                  </a:rPr>
                  <a:t>because some of its internal vertices have two children and others have three children.</a:t>
                </a:r>
                <a:endParaRPr lang="en-US" sz="2000" dirty="0"/>
              </a:p>
            </p:txBody>
          </p:sp>
        </mc:Choice>
        <mc:Fallback>
          <p:sp>
            <p:nvSpPr>
              <p:cNvPr id="4" name="TextBox 3">
                <a:extLst>
                  <a:ext uri="{FF2B5EF4-FFF2-40B4-BE49-F238E27FC236}">
                    <a16:creationId xmlns:a16="http://schemas.microsoft.com/office/drawing/2014/main" id="{1070C2D1-E008-4B7F-8F7E-46B594764F35}"/>
                  </a:ext>
                </a:extLst>
              </p:cNvPr>
              <p:cNvSpPr txBox="1">
                <a:spLocks noRot="1" noChangeAspect="1" noMove="1" noResize="1" noEditPoints="1" noAdjustHandles="1" noChangeArrowheads="1" noChangeShapeType="1" noTextEdit="1"/>
              </p:cNvSpPr>
              <p:nvPr/>
            </p:nvSpPr>
            <p:spPr>
              <a:xfrm>
                <a:off x="1767395" y="5041530"/>
                <a:ext cx="8657206" cy="1631216"/>
              </a:xfrm>
              <a:prstGeom prst="rect">
                <a:avLst/>
              </a:prstGeom>
              <a:blipFill>
                <a:blip r:embed="rId3"/>
                <a:stretch>
                  <a:fillRect l="-703" t="-1481" r="-703" b="-5185"/>
                </a:stretch>
              </a:blipFill>
              <a:ln>
                <a:solidFill>
                  <a:schemeClr val="accent2"/>
                </a:solidFill>
              </a:ln>
            </p:spPr>
            <p:txBody>
              <a:bodyPr/>
              <a:lstStyle/>
              <a:p>
                <a:r>
                  <a:rPr lang="en-US">
                    <a:noFill/>
                  </a:rPr>
                  <a:t> </a:t>
                </a:r>
              </a:p>
            </p:txBody>
          </p:sp>
        </mc:Fallback>
      </mc:AlternateContent>
    </p:spTree>
    <p:extLst>
      <p:ext uri="{BB962C8B-B14F-4D97-AF65-F5344CB8AC3E}">
        <p14:creationId xmlns:p14="http://schemas.microsoft.com/office/powerpoint/2010/main" val="1462894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US" dirty="0"/>
              <a:t>Introduction to Trees</a:t>
            </a:r>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An </a:t>
            </a:r>
            <a:r>
              <a:rPr lang="en-GB" u="sng" dirty="0"/>
              <a:t>ordered rooted tree</a:t>
            </a:r>
            <a:r>
              <a:rPr lang="en-GB" dirty="0"/>
              <a:t> is a rooted tree where the children of each internal vertex are ordered from left to right.</a:t>
            </a:r>
          </a:p>
        </p:txBody>
      </p:sp>
      <p:pic>
        <p:nvPicPr>
          <p:cNvPr id="5" name="Picture 4">
            <a:extLst>
              <a:ext uri="{FF2B5EF4-FFF2-40B4-BE49-F238E27FC236}">
                <a16:creationId xmlns:a16="http://schemas.microsoft.com/office/drawing/2014/main" id="{F8F9935A-176F-410B-A7BA-51B7B4F1A5C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477945" y="3088829"/>
            <a:ext cx="5236106" cy="3107184"/>
          </a:xfrm>
          <a:prstGeom prst="rect">
            <a:avLst/>
          </a:prstGeom>
        </p:spPr>
      </p:pic>
    </p:spTree>
    <p:extLst>
      <p:ext uri="{BB962C8B-B14F-4D97-AF65-F5344CB8AC3E}">
        <p14:creationId xmlns:p14="http://schemas.microsoft.com/office/powerpoint/2010/main" val="892886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US" dirty="0"/>
              <a:t>Introduction to Trees</a:t>
            </a:r>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Trees are used as models in such diverse areas as computer science, chemistry, geology, botany, and psychology.</a:t>
            </a:r>
          </a:p>
        </p:txBody>
      </p:sp>
      <p:pic>
        <p:nvPicPr>
          <p:cNvPr id="7" name="Picture 6">
            <a:extLst>
              <a:ext uri="{FF2B5EF4-FFF2-40B4-BE49-F238E27FC236}">
                <a16:creationId xmlns:a16="http://schemas.microsoft.com/office/drawing/2014/main" id="{DBBBF925-38B5-487E-B9D3-93868EEC97E4}"/>
              </a:ext>
            </a:extLst>
          </p:cNvPr>
          <p:cNvPicPr>
            <a:picLocks noChangeAspect="1"/>
          </p:cNvPicPr>
          <p:nvPr/>
        </p:nvPicPr>
        <p:blipFill>
          <a:blip r:embed="rId2"/>
          <a:stretch>
            <a:fillRect/>
          </a:stretch>
        </p:blipFill>
        <p:spPr>
          <a:xfrm>
            <a:off x="1384916" y="2848719"/>
            <a:ext cx="5365165" cy="3784556"/>
          </a:xfrm>
          <a:prstGeom prst="rect">
            <a:avLst/>
          </a:prstGeom>
        </p:spPr>
      </p:pic>
      <p:pic>
        <p:nvPicPr>
          <p:cNvPr id="9" name="Picture 8">
            <a:extLst>
              <a:ext uri="{FF2B5EF4-FFF2-40B4-BE49-F238E27FC236}">
                <a16:creationId xmlns:a16="http://schemas.microsoft.com/office/drawing/2014/main" id="{8AB87ADE-E7DD-4C91-AC54-31002584EE88}"/>
              </a:ext>
            </a:extLst>
          </p:cNvPr>
          <p:cNvPicPr>
            <a:picLocks noChangeAspect="1"/>
          </p:cNvPicPr>
          <p:nvPr/>
        </p:nvPicPr>
        <p:blipFill>
          <a:blip r:embed="rId3"/>
          <a:stretch>
            <a:fillRect/>
          </a:stretch>
        </p:blipFill>
        <p:spPr>
          <a:xfrm>
            <a:off x="7597667" y="3036022"/>
            <a:ext cx="2181225" cy="3409950"/>
          </a:xfrm>
          <a:prstGeom prst="rect">
            <a:avLst/>
          </a:prstGeom>
        </p:spPr>
      </p:pic>
    </p:spTree>
    <p:extLst>
      <p:ext uri="{BB962C8B-B14F-4D97-AF65-F5344CB8AC3E}">
        <p14:creationId xmlns:p14="http://schemas.microsoft.com/office/powerpoint/2010/main" val="3371020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US" dirty="0"/>
              <a:t>Introduction to Trees</a:t>
            </a:r>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Properties of Trees</a:t>
            </a:r>
          </a:p>
        </p:txBody>
      </p:sp>
      <mc:AlternateContent xmlns:mc="http://schemas.openxmlformats.org/markup-compatibility/2006">
        <mc:Choice xmlns:a14="http://schemas.microsoft.com/office/drawing/2010/main" Requires="a14">
          <p:graphicFrame>
            <p:nvGraphicFramePr>
              <p:cNvPr id="4" name="Diagram 3">
                <a:extLst>
                  <a:ext uri="{FF2B5EF4-FFF2-40B4-BE49-F238E27FC236}">
                    <a16:creationId xmlns:a16="http://schemas.microsoft.com/office/drawing/2014/main" id="{6A97892A-11A1-4BA7-9933-E8CE6AA63D4E}"/>
                  </a:ext>
                </a:extLst>
              </p:cNvPr>
              <p:cNvGraphicFramePr/>
              <p:nvPr>
                <p:extLst>
                  <p:ext uri="{D42A27DB-BD31-4B8C-83A1-F6EECF244321}">
                    <p14:modId xmlns:p14="http://schemas.microsoft.com/office/powerpoint/2010/main" val="2804823691"/>
                  </p:ext>
                </p:extLst>
              </p:nvPr>
            </p:nvGraphicFramePr>
            <p:xfrm>
              <a:off x="2744185" y="2654998"/>
              <a:ext cx="6703628" cy="2547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4" name="Diagram 3">
                <a:extLst>
                  <a:ext uri="{FF2B5EF4-FFF2-40B4-BE49-F238E27FC236}">
                    <a16:creationId xmlns:a16="http://schemas.microsoft.com/office/drawing/2014/main" id="{6A97892A-11A1-4BA7-9933-E8CE6AA63D4E}"/>
                  </a:ext>
                </a:extLst>
              </p:cNvPr>
              <p:cNvGraphicFramePr/>
              <p:nvPr>
                <p:extLst>
                  <p:ext uri="{D42A27DB-BD31-4B8C-83A1-F6EECF244321}">
                    <p14:modId xmlns:p14="http://schemas.microsoft.com/office/powerpoint/2010/main" val="2804823691"/>
                  </p:ext>
                </p:extLst>
              </p:nvPr>
            </p:nvGraphicFramePr>
            <p:xfrm>
              <a:off x="2744185" y="2654998"/>
              <a:ext cx="6703628" cy="2547317"/>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Tree>
    <p:extLst>
      <p:ext uri="{BB962C8B-B14F-4D97-AF65-F5344CB8AC3E}">
        <p14:creationId xmlns:p14="http://schemas.microsoft.com/office/powerpoint/2010/main" val="1870203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US" dirty="0"/>
              <a:t>Introduction to Trees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The </a:t>
                </a:r>
                <a:r>
                  <a:rPr lang="en-GB" u="sng" dirty="0"/>
                  <a:t>level</a:t>
                </a:r>
                <a:r>
                  <a:rPr lang="en-GB" dirty="0"/>
                  <a:t> of a vertex </a:t>
                </a:r>
                <a14:m>
                  <m:oMath xmlns:m="http://schemas.openxmlformats.org/officeDocument/2006/math">
                    <m:r>
                      <a:rPr lang="en-GB" i="1" dirty="0" smtClean="0">
                        <a:latin typeface="Cambria Math" panose="02040503050406030204" pitchFamily="18" charset="0"/>
                      </a:rPr>
                      <m:t>𝑣</m:t>
                    </m:r>
                  </m:oMath>
                </a14:m>
                <a:r>
                  <a:rPr lang="en-GB" dirty="0"/>
                  <a:t> in a rooted tree is the length of the unique path from the root to this vertex.</a:t>
                </a:r>
              </a:p>
              <a:p>
                <a:pPr lvl="1"/>
                <a:r>
                  <a:rPr lang="en-GB" dirty="0"/>
                  <a:t>The level of the root is defined to be zero. </a:t>
                </a:r>
              </a:p>
              <a:p>
                <a:r>
                  <a:rPr lang="en-GB" dirty="0"/>
                  <a:t>The </a:t>
                </a:r>
                <a:r>
                  <a:rPr lang="en-GB" u="sng" dirty="0"/>
                  <a:t>height</a:t>
                </a:r>
                <a:r>
                  <a:rPr lang="en-GB" dirty="0"/>
                  <a:t> of a rooted tree is the maximum of the levels of vertices.</a:t>
                </a:r>
              </a:p>
            </p:txBody>
          </p:sp>
        </mc:Choice>
        <mc:Fallback>
          <p:sp>
            <p:nvSpPr>
              <p:cNvPr id="3" name="Content Placeholder 2">
                <a:extLst>
                  <a:ext uri="{FF2B5EF4-FFF2-40B4-BE49-F238E27FC236}">
                    <a16:creationId xmlns:a16="http://schemas.microsoft.com/office/drawing/2014/main" id="{BB079721-17AC-49CF-AB6D-57F68F6177A0}"/>
                  </a:ext>
                </a:extLst>
              </p:cNvPr>
              <p:cNvSpPr>
                <a:spLocks noGrp="1" noRot="1" noChangeAspect="1" noMove="1" noResize="1" noEditPoints="1" noAdjustHandles="1" noChangeArrowheads="1" noChangeShapeType="1" noTextEdit="1"/>
              </p:cNvSpPr>
              <p:nvPr>
                <p:ph idx="1"/>
              </p:nvPr>
            </p:nvSpPr>
            <p:spPr>
              <a:blipFill>
                <a:blip r:embed="rId3"/>
                <a:stretch>
                  <a:fillRect l="-954" t="-2384" r="-212"/>
                </a:stretch>
              </a:blipFill>
            </p:spPr>
            <p:txBody>
              <a:bodyPr/>
              <a:lstStyle/>
              <a:p>
                <a:r>
                  <a:rPr lang="en-US">
                    <a:noFill/>
                  </a:rPr>
                  <a:t> </a:t>
                </a:r>
              </a:p>
            </p:txBody>
          </p:sp>
        </mc:Fallback>
      </mc:AlternateContent>
      <p:pic>
        <p:nvPicPr>
          <p:cNvPr id="7" name="Content Placeholder 3">
            <a:extLst>
              <a:ext uri="{FF2B5EF4-FFF2-40B4-BE49-F238E27FC236}">
                <a16:creationId xmlns:a16="http://schemas.microsoft.com/office/drawing/2014/main" id="{D615D334-82B1-4517-A066-3D83358BEBA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336174" y="3590415"/>
            <a:ext cx="5519652" cy="3104804"/>
          </a:xfrm>
          <a:prstGeom prst="rect">
            <a:avLst/>
          </a:prstGeom>
        </p:spPr>
      </p:pic>
    </p:spTree>
    <p:extLst>
      <p:ext uri="{BB962C8B-B14F-4D97-AF65-F5344CB8AC3E}">
        <p14:creationId xmlns:p14="http://schemas.microsoft.com/office/powerpoint/2010/main" val="1570364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US" dirty="0"/>
              <a:t>Introduction to Trees</a:t>
            </a:r>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Find the level of each vertex in the rooted tree shown in Figure 13. What is the height of this tree?</a:t>
            </a:r>
          </a:p>
        </p:txBody>
      </p:sp>
      <p:pic>
        <p:nvPicPr>
          <p:cNvPr id="5" name="Picture 4">
            <a:extLst>
              <a:ext uri="{FF2B5EF4-FFF2-40B4-BE49-F238E27FC236}">
                <a16:creationId xmlns:a16="http://schemas.microsoft.com/office/drawing/2014/main" id="{AD84F4C7-B0D1-4E37-9FC0-736733B85DC0}"/>
              </a:ext>
            </a:extLst>
          </p:cNvPr>
          <p:cNvPicPr>
            <a:picLocks noChangeAspect="1"/>
          </p:cNvPicPr>
          <p:nvPr/>
        </p:nvPicPr>
        <p:blipFill>
          <a:blip r:embed="rId2"/>
          <a:stretch>
            <a:fillRect/>
          </a:stretch>
        </p:blipFill>
        <p:spPr>
          <a:xfrm>
            <a:off x="7661431" y="2400254"/>
            <a:ext cx="2674583" cy="4159203"/>
          </a:xfrm>
          <a:prstGeom prst="rect">
            <a:avLst/>
          </a:prstGeom>
        </p:spPr>
      </p:pic>
    </p:spTree>
    <p:extLst>
      <p:ext uri="{BB962C8B-B14F-4D97-AF65-F5344CB8AC3E}">
        <p14:creationId xmlns:p14="http://schemas.microsoft.com/office/powerpoint/2010/main" val="2138224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US" dirty="0"/>
              <a:t>Introduction to Trees</a:t>
            </a:r>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Find the level of each vertex in the rooted tree shown in Figure 13. What is the height of this tree?</a:t>
            </a:r>
          </a:p>
        </p:txBody>
      </p:sp>
      <p:pic>
        <p:nvPicPr>
          <p:cNvPr id="5" name="Picture 4">
            <a:extLst>
              <a:ext uri="{FF2B5EF4-FFF2-40B4-BE49-F238E27FC236}">
                <a16:creationId xmlns:a16="http://schemas.microsoft.com/office/drawing/2014/main" id="{AD84F4C7-B0D1-4E37-9FC0-736733B85DC0}"/>
              </a:ext>
            </a:extLst>
          </p:cNvPr>
          <p:cNvPicPr>
            <a:picLocks noChangeAspect="1"/>
          </p:cNvPicPr>
          <p:nvPr/>
        </p:nvPicPr>
        <p:blipFill>
          <a:blip r:embed="rId2"/>
          <a:stretch>
            <a:fillRect/>
          </a:stretch>
        </p:blipFill>
        <p:spPr>
          <a:xfrm>
            <a:off x="7661431" y="2400254"/>
            <a:ext cx="2674583" cy="4159203"/>
          </a:xfrm>
          <a:prstGeom prst="rect">
            <a:avLst/>
          </a:prstGeom>
        </p:spPr>
      </p:pic>
      <p:sp>
        <p:nvSpPr>
          <p:cNvPr id="4" name="TextBox 3">
            <a:extLst>
              <a:ext uri="{FF2B5EF4-FFF2-40B4-BE49-F238E27FC236}">
                <a16:creationId xmlns:a16="http://schemas.microsoft.com/office/drawing/2014/main" id="{85C9B04A-EAA5-404A-9D4D-36F1697B4582}"/>
              </a:ext>
            </a:extLst>
          </p:cNvPr>
          <p:cNvSpPr txBox="1"/>
          <p:nvPr/>
        </p:nvSpPr>
        <p:spPr>
          <a:xfrm>
            <a:off x="452762" y="3510359"/>
            <a:ext cx="6887398" cy="1938992"/>
          </a:xfrm>
          <a:prstGeom prst="rect">
            <a:avLst/>
          </a:prstGeom>
          <a:noFill/>
          <a:ln>
            <a:solidFill>
              <a:schemeClr val="accent2"/>
            </a:solidFill>
          </a:ln>
        </p:spPr>
        <p:txBody>
          <a:bodyPr wrap="none" rtlCol="0">
            <a:spAutoFit/>
          </a:bodyPr>
          <a:lstStyle/>
          <a:p>
            <a:r>
              <a:rPr lang="en-GB" sz="2000" dirty="0"/>
              <a:t>The root a is at level 0. </a:t>
            </a:r>
          </a:p>
          <a:p>
            <a:r>
              <a:rPr lang="en-GB" sz="2000" dirty="0"/>
              <a:t>Vertices b, j, and k are at level 1. </a:t>
            </a:r>
          </a:p>
          <a:p>
            <a:r>
              <a:rPr lang="en-GB" sz="2000" dirty="0"/>
              <a:t>Vertices c, e, f , and l are at level 2. </a:t>
            </a:r>
          </a:p>
          <a:p>
            <a:r>
              <a:rPr lang="en-GB" sz="2000" dirty="0"/>
              <a:t>Vertices d, g, </a:t>
            </a:r>
            <a:r>
              <a:rPr lang="en-GB" sz="2000" dirty="0" err="1"/>
              <a:t>i</a:t>
            </a:r>
            <a:r>
              <a:rPr lang="en-GB" sz="2000" dirty="0"/>
              <a:t>, m, and n are at level 3. </a:t>
            </a:r>
          </a:p>
          <a:p>
            <a:r>
              <a:rPr lang="en-GB" sz="2000" dirty="0"/>
              <a:t>Vertex h is at level 4. Because the largest level of any vertex is 4. </a:t>
            </a:r>
          </a:p>
          <a:p>
            <a:r>
              <a:rPr lang="en-GB" sz="2000" dirty="0"/>
              <a:t>This tree has height 4.</a:t>
            </a:r>
            <a:endParaRPr lang="en-US" sz="2000" dirty="0"/>
          </a:p>
        </p:txBody>
      </p:sp>
    </p:spTree>
    <p:extLst>
      <p:ext uri="{BB962C8B-B14F-4D97-AF65-F5344CB8AC3E}">
        <p14:creationId xmlns:p14="http://schemas.microsoft.com/office/powerpoint/2010/main" val="2750084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1F0DF-90E5-4070-A30D-3F2A9F4453F1}"/>
              </a:ext>
            </a:extLst>
          </p:cNvPr>
          <p:cNvSpPr>
            <a:spLocks noGrp="1"/>
          </p:cNvSpPr>
          <p:nvPr>
            <p:ph type="title"/>
          </p:nvPr>
        </p:nvSpPr>
        <p:spPr/>
        <p:txBody>
          <a:bodyPr/>
          <a:lstStyle/>
          <a:p>
            <a:r>
              <a:rPr lang="en-US" dirty="0"/>
              <a:t>Content</a:t>
            </a:r>
          </a:p>
        </p:txBody>
      </p:sp>
      <p:graphicFrame>
        <p:nvGraphicFramePr>
          <p:cNvPr id="13" name="Table 4">
            <a:extLst>
              <a:ext uri="{FF2B5EF4-FFF2-40B4-BE49-F238E27FC236}">
                <a16:creationId xmlns:a16="http://schemas.microsoft.com/office/drawing/2014/main" id="{D8A36957-8265-4C33-A17F-717E5F612718}"/>
              </a:ext>
            </a:extLst>
          </p:cNvPr>
          <p:cNvGraphicFramePr>
            <a:graphicFrameLocks noGrp="1"/>
          </p:cNvGraphicFramePr>
          <p:nvPr>
            <p:ph idx="1"/>
            <p:extLst>
              <p:ext uri="{D42A27DB-BD31-4B8C-83A1-F6EECF244321}">
                <p14:modId xmlns:p14="http://schemas.microsoft.com/office/powerpoint/2010/main" val="2996373589"/>
              </p:ext>
            </p:extLst>
          </p:nvPr>
        </p:nvGraphicFramePr>
        <p:xfrm>
          <a:off x="947928" y="2618934"/>
          <a:ext cx="10296144" cy="1763487"/>
        </p:xfrm>
        <a:graphic>
          <a:graphicData uri="http://schemas.openxmlformats.org/drawingml/2006/table">
            <a:tbl>
              <a:tblPr firstRow="1" bandRow="1">
                <a:tableStyleId>{073A0DAA-6AF3-43AB-8588-CEC1D06C72B9}</a:tableStyleId>
              </a:tblPr>
              <a:tblGrid>
                <a:gridCol w="10296144">
                  <a:extLst>
                    <a:ext uri="{9D8B030D-6E8A-4147-A177-3AD203B41FA5}">
                      <a16:colId xmlns:a16="http://schemas.microsoft.com/office/drawing/2014/main" val="4097912314"/>
                    </a:ext>
                  </a:extLst>
                </a:gridCol>
              </a:tblGrid>
              <a:tr h="587829">
                <a:tc>
                  <a:txBody>
                    <a:bodyPr/>
                    <a:lstStyle/>
                    <a:p>
                      <a:pPr algn="l"/>
                      <a:r>
                        <a:rPr lang="en-US" sz="2800" dirty="0"/>
                        <a:t>CH 11</a:t>
                      </a:r>
                    </a:p>
                  </a:txBody>
                  <a:tcPr/>
                </a:tc>
                <a:extLst>
                  <a:ext uri="{0D108BD9-81ED-4DB2-BD59-A6C34878D82A}">
                    <a16:rowId xmlns:a16="http://schemas.microsoft.com/office/drawing/2014/main" val="1094367589"/>
                  </a:ext>
                </a:extLst>
              </a:tr>
              <a:tr h="587829">
                <a:tc>
                  <a:txBody>
                    <a:bodyPr/>
                    <a:lstStyle/>
                    <a:p>
                      <a:r>
                        <a:rPr lang="en-US" sz="2800" dirty="0"/>
                        <a:t>Introduction to Trees</a:t>
                      </a:r>
                    </a:p>
                  </a:txBody>
                  <a:tcPr/>
                </a:tc>
                <a:extLst>
                  <a:ext uri="{0D108BD9-81ED-4DB2-BD59-A6C34878D82A}">
                    <a16:rowId xmlns:a16="http://schemas.microsoft.com/office/drawing/2014/main" val="2813306547"/>
                  </a:ext>
                </a:extLst>
              </a:tr>
              <a:tr h="587829">
                <a:tc>
                  <a:txBody>
                    <a:bodyPr/>
                    <a:lstStyle/>
                    <a:p>
                      <a:r>
                        <a:rPr lang="en-GB" sz="2800" dirty="0"/>
                        <a:t>Spanning Tree</a:t>
                      </a:r>
                      <a:r>
                        <a:rPr lang="en-US" sz="2800" dirty="0"/>
                        <a:t>s</a:t>
                      </a:r>
                      <a:endParaRPr lang="en-GB" sz="2800" dirty="0"/>
                    </a:p>
                  </a:txBody>
                  <a:tcPr/>
                </a:tc>
                <a:extLst>
                  <a:ext uri="{0D108BD9-81ED-4DB2-BD59-A6C34878D82A}">
                    <a16:rowId xmlns:a16="http://schemas.microsoft.com/office/drawing/2014/main" val="2179325549"/>
                  </a:ext>
                </a:extLst>
              </a:tr>
            </a:tbl>
          </a:graphicData>
        </a:graphic>
      </p:graphicFrame>
      <p:sp>
        <p:nvSpPr>
          <p:cNvPr id="14" name="Arrow: Right 13">
            <a:extLst>
              <a:ext uri="{FF2B5EF4-FFF2-40B4-BE49-F238E27FC236}">
                <a16:creationId xmlns:a16="http://schemas.microsoft.com/office/drawing/2014/main" id="{C8C384E5-6263-4406-A072-42F0AC2BAEF7}"/>
              </a:ext>
            </a:extLst>
          </p:cNvPr>
          <p:cNvSpPr/>
          <p:nvPr/>
        </p:nvSpPr>
        <p:spPr>
          <a:xfrm>
            <a:off x="399641" y="3288572"/>
            <a:ext cx="438559" cy="42420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82248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US" dirty="0"/>
              <a:t>Introduction to Trees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A rooted </a:t>
                </a:r>
                <a14:m>
                  <m:oMath xmlns:m="http://schemas.openxmlformats.org/officeDocument/2006/math">
                    <m:r>
                      <a:rPr lang="en-GB" i="1" dirty="0" smtClean="0">
                        <a:latin typeface="Cambria Math" panose="02040503050406030204" pitchFamily="18" charset="0"/>
                      </a:rPr>
                      <m:t>𝑚</m:t>
                    </m:r>
                    <m:r>
                      <a:rPr lang="en-GB" i="1" dirty="0" smtClean="0">
                        <a:latin typeface="Cambria Math" panose="02040503050406030204" pitchFamily="18" charset="0"/>
                      </a:rPr>
                      <m:t>−</m:t>
                    </m:r>
                    <m:r>
                      <a:rPr lang="en-GB" i="1" dirty="0" err="1" smtClean="0">
                        <a:latin typeface="Cambria Math" panose="02040503050406030204" pitchFamily="18" charset="0"/>
                      </a:rPr>
                      <m:t>𝑎𝑟𝑦</m:t>
                    </m:r>
                  </m:oMath>
                </a14:m>
                <a:r>
                  <a:rPr lang="en-GB" dirty="0"/>
                  <a:t> tree of height </a:t>
                </a:r>
                <a14:m>
                  <m:oMath xmlns:m="http://schemas.openxmlformats.org/officeDocument/2006/math">
                    <m:r>
                      <a:rPr lang="en-GB" i="1" dirty="0" smtClean="0">
                        <a:latin typeface="Cambria Math" panose="02040503050406030204" pitchFamily="18" charset="0"/>
                      </a:rPr>
                      <m:t>h</m:t>
                    </m:r>
                  </m:oMath>
                </a14:m>
                <a:r>
                  <a:rPr lang="en-GB" dirty="0"/>
                  <a:t> is </a:t>
                </a:r>
                <a:r>
                  <a:rPr lang="en-GB" u="sng" dirty="0"/>
                  <a:t>balanced</a:t>
                </a:r>
                <a:r>
                  <a:rPr lang="en-GB" dirty="0"/>
                  <a:t> if all leaves are at levels </a:t>
                </a:r>
                <a14:m>
                  <m:oMath xmlns:m="http://schemas.openxmlformats.org/officeDocument/2006/math">
                    <m:r>
                      <a:rPr lang="en-GB" i="1" dirty="0" smtClean="0">
                        <a:latin typeface="Cambria Math" panose="02040503050406030204" pitchFamily="18" charset="0"/>
                      </a:rPr>
                      <m:t>h</m:t>
                    </m:r>
                  </m:oMath>
                </a14:m>
                <a:r>
                  <a:rPr lang="en-GB" dirty="0"/>
                  <a:t> or </a:t>
                </a:r>
                <a14:m>
                  <m:oMath xmlns:m="http://schemas.openxmlformats.org/officeDocument/2006/math">
                    <m:r>
                      <a:rPr lang="en-GB" i="1" dirty="0" smtClean="0">
                        <a:latin typeface="Cambria Math" panose="02040503050406030204" pitchFamily="18" charset="0"/>
                      </a:rPr>
                      <m:t>h</m:t>
                    </m:r>
                    <m:r>
                      <a:rPr lang="en-GB" i="1" dirty="0" smtClean="0">
                        <a:latin typeface="Cambria Math" panose="02040503050406030204" pitchFamily="18" charset="0"/>
                      </a:rPr>
                      <m:t> − 1</m:t>
                    </m:r>
                  </m:oMath>
                </a14:m>
                <a:r>
                  <a:rPr lang="en-GB" dirty="0"/>
                  <a:t>.</a:t>
                </a:r>
              </a:p>
            </p:txBody>
          </p:sp>
        </mc:Choice>
        <mc:Fallback>
          <p:sp>
            <p:nvSpPr>
              <p:cNvPr id="3" name="Content Placeholder 2">
                <a:extLst>
                  <a:ext uri="{FF2B5EF4-FFF2-40B4-BE49-F238E27FC236}">
                    <a16:creationId xmlns:a16="http://schemas.microsoft.com/office/drawing/2014/main" id="{BB079721-17AC-49CF-AB6D-57F68F6177A0}"/>
                  </a:ext>
                </a:extLst>
              </p:cNvPr>
              <p:cNvSpPr>
                <a:spLocks noGrp="1" noRot="1" noChangeAspect="1" noMove="1" noResize="1" noEditPoints="1" noAdjustHandles="1" noChangeArrowheads="1" noChangeShapeType="1" noTextEdit="1"/>
              </p:cNvSpPr>
              <p:nvPr>
                <p:ph idx="1"/>
              </p:nvPr>
            </p:nvSpPr>
            <p:spPr>
              <a:blipFill>
                <a:blip r:embed="rId2"/>
                <a:stretch>
                  <a:fillRect l="-954" t="-238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51C0159E-7B7B-47E5-AA5A-89C41BC24BB7}"/>
              </a:ext>
            </a:extLst>
          </p:cNvPr>
          <p:cNvPicPr>
            <a:picLocks noChangeAspect="1"/>
          </p:cNvPicPr>
          <p:nvPr/>
        </p:nvPicPr>
        <p:blipFill>
          <a:blip r:embed="rId3"/>
          <a:stretch>
            <a:fillRect/>
          </a:stretch>
        </p:blipFill>
        <p:spPr>
          <a:xfrm>
            <a:off x="3207245" y="2583403"/>
            <a:ext cx="5777507" cy="4104781"/>
          </a:xfrm>
          <a:prstGeom prst="rect">
            <a:avLst/>
          </a:prstGeom>
        </p:spPr>
      </p:pic>
    </p:spTree>
    <p:extLst>
      <p:ext uri="{BB962C8B-B14F-4D97-AF65-F5344CB8AC3E}">
        <p14:creationId xmlns:p14="http://schemas.microsoft.com/office/powerpoint/2010/main" val="214351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US" dirty="0"/>
              <a:t>Introduction to Trees</a:t>
            </a:r>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Which of the rooted trees shown in Figure 14 are balanced?</a:t>
            </a:r>
          </a:p>
        </p:txBody>
      </p:sp>
      <p:pic>
        <p:nvPicPr>
          <p:cNvPr id="5" name="Picture 4">
            <a:extLst>
              <a:ext uri="{FF2B5EF4-FFF2-40B4-BE49-F238E27FC236}">
                <a16:creationId xmlns:a16="http://schemas.microsoft.com/office/drawing/2014/main" id="{8B2898D0-6910-4688-82F8-A59D2E1B91EE}"/>
              </a:ext>
            </a:extLst>
          </p:cNvPr>
          <p:cNvPicPr>
            <a:picLocks noChangeAspect="1"/>
          </p:cNvPicPr>
          <p:nvPr/>
        </p:nvPicPr>
        <p:blipFill>
          <a:blip r:embed="rId2"/>
          <a:stretch>
            <a:fillRect/>
          </a:stretch>
        </p:blipFill>
        <p:spPr>
          <a:xfrm>
            <a:off x="514349" y="2401502"/>
            <a:ext cx="11163300" cy="3067050"/>
          </a:xfrm>
          <a:prstGeom prst="rect">
            <a:avLst/>
          </a:prstGeom>
        </p:spPr>
      </p:pic>
    </p:spTree>
    <p:extLst>
      <p:ext uri="{BB962C8B-B14F-4D97-AF65-F5344CB8AC3E}">
        <p14:creationId xmlns:p14="http://schemas.microsoft.com/office/powerpoint/2010/main" val="2354514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US" dirty="0"/>
              <a:t>Introduction to Trees</a:t>
            </a:r>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Which of the rooted trees shown in Figure 14 are balanced?</a:t>
            </a:r>
          </a:p>
        </p:txBody>
      </p:sp>
      <p:pic>
        <p:nvPicPr>
          <p:cNvPr id="5" name="Picture 4">
            <a:extLst>
              <a:ext uri="{FF2B5EF4-FFF2-40B4-BE49-F238E27FC236}">
                <a16:creationId xmlns:a16="http://schemas.microsoft.com/office/drawing/2014/main" id="{8B2898D0-6910-4688-82F8-A59D2E1B91EE}"/>
              </a:ext>
            </a:extLst>
          </p:cNvPr>
          <p:cNvPicPr>
            <a:picLocks noChangeAspect="1"/>
          </p:cNvPicPr>
          <p:nvPr/>
        </p:nvPicPr>
        <p:blipFill>
          <a:blip r:embed="rId2"/>
          <a:stretch>
            <a:fillRect/>
          </a:stretch>
        </p:blipFill>
        <p:spPr>
          <a:xfrm>
            <a:off x="514349" y="2401502"/>
            <a:ext cx="11163300" cy="3067050"/>
          </a:xfrm>
          <a:prstGeom prst="rect">
            <a:avLst/>
          </a:prstGeom>
        </p:spPr>
      </p:pic>
      <p:sp>
        <p:nvSpPr>
          <p:cNvPr id="4" name="TextBox 3">
            <a:extLst>
              <a:ext uri="{FF2B5EF4-FFF2-40B4-BE49-F238E27FC236}">
                <a16:creationId xmlns:a16="http://schemas.microsoft.com/office/drawing/2014/main" id="{B9AA5A5B-55FD-4E47-BD65-0F6148424260}"/>
              </a:ext>
            </a:extLst>
          </p:cNvPr>
          <p:cNvSpPr txBox="1"/>
          <p:nvPr/>
        </p:nvSpPr>
        <p:spPr>
          <a:xfrm>
            <a:off x="3133842" y="5688181"/>
            <a:ext cx="6556026" cy="1015663"/>
          </a:xfrm>
          <a:prstGeom prst="rect">
            <a:avLst/>
          </a:prstGeom>
          <a:noFill/>
          <a:ln>
            <a:solidFill>
              <a:schemeClr val="accent2"/>
            </a:solidFill>
          </a:ln>
        </p:spPr>
        <p:txBody>
          <a:bodyPr wrap="none" rtlCol="0">
            <a:spAutoFit/>
          </a:bodyPr>
          <a:lstStyle/>
          <a:p>
            <a:r>
              <a:rPr lang="en-GB" sz="2000" dirty="0"/>
              <a:t>T1 is balanced, because all its leaves are at levels 3 and 4. </a:t>
            </a:r>
          </a:p>
          <a:p>
            <a:r>
              <a:rPr lang="en-GB" sz="2000" dirty="0"/>
              <a:t>T2 is not balanced, because it has leaves at levels 2, 3, and 4. </a:t>
            </a:r>
          </a:p>
          <a:p>
            <a:r>
              <a:rPr lang="en-GB" sz="2000" dirty="0"/>
              <a:t>T3 is balanced, because all its leaves are </a:t>
            </a:r>
            <a:r>
              <a:rPr lang="en-GB" sz="2000" dirty="0" err="1"/>
              <a:t>atlevel</a:t>
            </a:r>
            <a:r>
              <a:rPr lang="en-GB" sz="2000" dirty="0"/>
              <a:t> 3.</a:t>
            </a:r>
            <a:endParaRPr lang="en-US" sz="2000" dirty="0"/>
          </a:p>
        </p:txBody>
      </p:sp>
    </p:spTree>
    <p:extLst>
      <p:ext uri="{BB962C8B-B14F-4D97-AF65-F5344CB8AC3E}">
        <p14:creationId xmlns:p14="http://schemas.microsoft.com/office/powerpoint/2010/main" val="3899323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US" dirty="0"/>
              <a:t>Introduction to Trees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There are at most </a:t>
                </a:r>
                <a14:m>
                  <m:oMath xmlns:m="http://schemas.openxmlformats.org/officeDocument/2006/math">
                    <m:sSup>
                      <m:sSupPr>
                        <m:ctrlPr>
                          <a:rPr lang="en-US" b="0" i="1" dirty="0" smtClean="0">
                            <a:latin typeface="Cambria Math" panose="02040503050406030204" pitchFamily="18" charset="0"/>
                          </a:rPr>
                        </m:ctrlPr>
                      </m:sSupPr>
                      <m:e>
                        <m:r>
                          <a:rPr lang="en-GB" i="1" dirty="0" smtClean="0">
                            <a:latin typeface="Cambria Math" panose="02040503050406030204" pitchFamily="18" charset="0"/>
                          </a:rPr>
                          <m:t>𝑚</m:t>
                        </m:r>
                      </m:e>
                      <m:sup>
                        <m:r>
                          <a:rPr lang="en-GB" i="1" dirty="0" smtClean="0">
                            <a:latin typeface="Cambria Math" panose="02040503050406030204" pitchFamily="18" charset="0"/>
                          </a:rPr>
                          <m:t>h</m:t>
                        </m:r>
                      </m:sup>
                    </m:sSup>
                  </m:oMath>
                </a14:m>
                <a:r>
                  <a:rPr lang="en-GB" dirty="0"/>
                  <a:t> leaves in an </a:t>
                </a:r>
                <a14:m>
                  <m:oMath xmlns:m="http://schemas.openxmlformats.org/officeDocument/2006/math">
                    <m:r>
                      <a:rPr lang="en-GB" i="1" dirty="0" smtClean="0">
                        <a:latin typeface="Cambria Math" panose="02040503050406030204" pitchFamily="18" charset="0"/>
                      </a:rPr>
                      <m:t>𝑚</m:t>
                    </m:r>
                    <m:r>
                      <a:rPr lang="en-GB" i="1" dirty="0" smtClean="0">
                        <a:latin typeface="Cambria Math" panose="02040503050406030204" pitchFamily="18" charset="0"/>
                      </a:rPr>
                      <m:t>−</m:t>
                    </m:r>
                    <m:r>
                      <a:rPr lang="en-GB" i="1" dirty="0" err="1" smtClean="0">
                        <a:latin typeface="Cambria Math" panose="02040503050406030204" pitchFamily="18" charset="0"/>
                      </a:rPr>
                      <m:t>𝑎𝑟𝑦</m:t>
                    </m:r>
                  </m:oMath>
                </a14:m>
                <a:r>
                  <a:rPr lang="en-GB" dirty="0"/>
                  <a:t> tree of height </a:t>
                </a:r>
                <a14:m>
                  <m:oMath xmlns:m="http://schemas.openxmlformats.org/officeDocument/2006/math">
                    <m:r>
                      <a:rPr lang="en-GB" i="1" dirty="0" smtClean="0">
                        <a:latin typeface="Cambria Math" panose="02040503050406030204" pitchFamily="18" charset="0"/>
                      </a:rPr>
                      <m:t>h</m:t>
                    </m:r>
                  </m:oMath>
                </a14:m>
                <a:r>
                  <a:rPr lang="en-GB" dirty="0"/>
                  <a:t>.</a:t>
                </a:r>
              </a:p>
            </p:txBody>
          </p:sp>
        </mc:Choice>
        <mc:Fallback>
          <p:sp>
            <p:nvSpPr>
              <p:cNvPr id="3" name="Content Placeholder 2">
                <a:extLst>
                  <a:ext uri="{FF2B5EF4-FFF2-40B4-BE49-F238E27FC236}">
                    <a16:creationId xmlns:a16="http://schemas.microsoft.com/office/drawing/2014/main" id="{BB079721-17AC-49CF-AB6D-57F68F6177A0}"/>
                  </a:ext>
                </a:extLst>
              </p:cNvPr>
              <p:cNvSpPr>
                <a:spLocks noGrp="1" noRot="1" noChangeAspect="1" noMove="1" noResize="1" noEditPoints="1" noAdjustHandles="1" noChangeArrowheads="1" noChangeShapeType="1" noTextEdit="1"/>
              </p:cNvSpPr>
              <p:nvPr>
                <p:ph idx="1"/>
              </p:nvPr>
            </p:nvSpPr>
            <p:spPr>
              <a:blipFill>
                <a:blip r:embed="rId2"/>
                <a:stretch>
                  <a:fillRect l="-954" t="-2244"/>
                </a:stretch>
              </a:blipFill>
            </p:spPr>
            <p:txBody>
              <a:bodyPr/>
              <a:lstStyle/>
              <a:p>
                <a:r>
                  <a:rPr lang="en-US">
                    <a:noFill/>
                  </a:rPr>
                  <a:t> </a:t>
                </a:r>
              </a:p>
            </p:txBody>
          </p:sp>
        </mc:Fallback>
      </mc:AlternateContent>
    </p:spTree>
    <p:extLst>
      <p:ext uri="{BB962C8B-B14F-4D97-AF65-F5344CB8AC3E}">
        <p14:creationId xmlns:p14="http://schemas.microsoft.com/office/powerpoint/2010/main" val="1032563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1F0DF-90E5-4070-A30D-3F2A9F4453F1}"/>
              </a:ext>
            </a:extLst>
          </p:cNvPr>
          <p:cNvSpPr>
            <a:spLocks noGrp="1"/>
          </p:cNvSpPr>
          <p:nvPr>
            <p:ph type="title"/>
          </p:nvPr>
        </p:nvSpPr>
        <p:spPr/>
        <p:txBody>
          <a:bodyPr/>
          <a:lstStyle/>
          <a:p>
            <a:r>
              <a:rPr lang="en-US" dirty="0"/>
              <a:t>Content</a:t>
            </a:r>
          </a:p>
        </p:txBody>
      </p:sp>
      <p:graphicFrame>
        <p:nvGraphicFramePr>
          <p:cNvPr id="13" name="Table 4">
            <a:extLst>
              <a:ext uri="{FF2B5EF4-FFF2-40B4-BE49-F238E27FC236}">
                <a16:creationId xmlns:a16="http://schemas.microsoft.com/office/drawing/2014/main" id="{D8A36957-8265-4C33-A17F-717E5F612718}"/>
              </a:ext>
            </a:extLst>
          </p:cNvPr>
          <p:cNvGraphicFramePr>
            <a:graphicFrameLocks noGrp="1"/>
          </p:cNvGraphicFramePr>
          <p:nvPr>
            <p:ph idx="1"/>
          </p:nvPr>
        </p:nvGraphicFramePr>
        <p:xfrm>
          <a:off x="947928" y="2618934"/>
          <a:ext cx="10296144" cy="1763487"/>
        </p:xfrm>
        <a:graphic>
          <a:graphicData uri="http://schemas.openxmlformats.org/drawingml/2006/table">
            <a:tbl>
              <a:tblPr firstRow="1" bandRow="1">
                <a:tableStyleId>{073A0DAA-6AF3-43AB-8588-CEC1D06C72B9}</a:tableStyleId>
              </a:tblPr>
              <a:tblGrid>
                <a:gridCol w="10296144">
                  <a:extLst>
                    <a:ext uri="{9D8B030D-6E8A-4147-A177-3AD203B41FA5}">
                      <a16:colId xmlns:a16="http://schemas.microsoft.com/office/drawing/2014/main" val="4097912314"/>
                    </a:ext>
                  </a:extLst>
                </a:gridCol>
              </a:tblGrid>
              <a:tr h="587829">
                <a:tc>
                  <a:txBody>
                    <a:bodyPr/>
                    <a:lstStyle/>
                    <a:p>
                      <a:pPr algn="l"/>
                      <a:r>
                        <a:rPr lang="en-US" sz="2800" dirty="0"/>
                        <a:t>CH 11</a:t>
                      </a:r>
                    </a:p>
                  </a:txBody>
                  <a:tcPr/>
                </a:tc>
                <a:extLst>
                  <a:ext uri="{0D108BD9-81ED-4DB2-BD59-A6C34878D82A}">
                    <a16:rowId xmlns:a16="http://schemas.microsoft.com/office/drawing/2014/main" val="1094367589"/>
                  </a:ext>
                </a:extLst>
              </a:tr>
              <a:tr h="587829">
                <a:tc>
                  <a:txBody>
                    <a:bodyPr/>
                    <a:lstStyle/>
                    <a:p>
                      <a:r>
                        <a:rPr lang="en-US" sz="2800" dirty="0"/>
                        <a:t>Introduction to Trees</a:t>
                      </a:r>
                    </a:p>
                  </a:txBody>
                  <a:tcPr/>
                </a:tc>
                <a:extLst>
                  <a:ext uri="{0D108BD9-81ED-4DB2-BD59-A6C34878D82A}">
                    <a16:rowId xmlns:a16="http://schemas.microsoft.com/office/drawing/2014/main" val="2813306547"/>
                  </a:ext>
                </a:extLst>
              </a:tr>
              <a:tr h="587829">
                <a:tc>
                  <a:txBody>
                    <a:bodyPr/>
                    <a:lstStyle/>
                    <a:p>
                      <a:r>
                        <a:rPr lang="en-GB" sz="2800" dirty="0"/>
                        <a:t>Spanning Tree</a:t>
                      </a:r>
                      <a:r>
                        <a:rPr lang="en-US" sz="2800" dirty="0"/>
                        <a:t>s</a:t>
                      </a:r>
                      <a:endParaRPr lang="en-GB" sz="2800" dirty="0"/>
                    </a:p>
                  </a:txBody>
                  <a:tcPr/>
                </a:tc>
                <a:extLst>
                  <a:ext uri="{0D108BD9-81ED-4DB2-BD59-A6C34878D82A}">
                    <a16:rowId xmlns:a16="http://schemas.microsoft.com/office/drawing/2014/main" val="2179325549"/>
                  </a:ext>
                </a:extLst>
              </a:tr>
            </a:tbl>
          </a:graphicData>
        </a:graphic>
      </p:graphicFrame>
      <p:sp>
        <p:nvSpPr>
          <p:cNvPr id="14" name="Arrow: Right 13">
            <a:extLst>
              <a:ext uri="{FF2B5EF4-FFF2-40B4-BE49-F238E27FC236}">
                <a16:creationId xmlns:a16="http://schemas.microsoft.com/office/drawing/2014/main" id="{C8C384E5-6263-4406-A072-42F0AC2BAEF7}"/>
              </a:ext>
            </a:extLst>
          </p:cNvPr>
          <p:cNvSpPr/>
          <p:nvPr/>
        </p:nvSpPr>
        <p:spPr>
          <a:xfrm>
            <a:off x="399641" y="3856742"/>
            <a:ext cx="438559" cy="42420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28773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Let G be a simple graph. A </a:t>
            </a:r>
            <a:r>
              <a:rPr lang="en-GB" u="sng" dirty="0"/>
              <a:t>spanning tree</a:t>
            </a:r>
            <a:r>
              <a:rPr lang="en-GB" dirty="0"/>
              <a:t> of G is a subgraph of G that is a tree containing every vertex of G.</a:t>
            </a:r>
          </a:p>
        </p:txBody>
      </p:sp>
      <p:pic>
        <p:nvPicPr>
          <p:cNvPr id="5" name="Picture 4">
            <a:extLst>
              <a:ext uri="{FF2B5EF4-FFF2-40B4-BE49-F238E27FC236}">
                <a16:creationId xmlns:a16="http://schemas.microsoft.com/office/drawing/2014/main" id="{D3B5A648-A59B-4677-954B-CF990729634F}"/>
              </a:ext>
            </a:extLst>
          </p:cNvPr>
          <p:cNvPicPr>
            <a:picLocks noChangeAspect="1"/>
          </p:cNvPicPr>
          <p:nvPr/>
        </p:nvPicPr>
        <p:blipFill rotWithShape="1">
          <a:blip r:embed="rId2"/>
          <a:srcRect b="15649"/>
          <a:stretch/>
        </p:blipFill>
        <p:spPr>
          <a:xfrm>
            <a:off x="1376139" y="2952329"/>
            <a:ext cx="9439721" cy="3243684"/>
          </a:xfrm>
          <a:prstGeom prst="rect">
            <a:avLst/>
          </a:prstGeom>
        </p:spPr>
      </p:pic>
    </p:spTree>
    <p:extLst>
      <p:ext uri="{BB962C8B-B14F-4D97-AF65-F5344CB8AC3E}">
        <p14:creationId xmlns:p14="http://schemas.microsoft.com/office/powerpoint/2010/main" val="734151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Find a spanning tree of the simple graph G shown in Figure 2.</a:t>
            </a:r>
          </a:p>
        </p:txBody>
      </p:sp>
      <p:pic>
        <p:nvPicPr>
          <p:cNvPr id="6" name="Picture 5">
            <a:extLst>
              <a:ext uri="{FF2B5EF4-FFF2-40B4-BE49-F238E27FC236}">
                <a16:creationId xmlns:a16="http://schemas.microsoft.com/office/drawing/2014/main" id="{811601FA-AA1E-43A2-8B6C-0787CEB3D21F}"/>
              </a:ext>
            </a:extLst>
          </p:cNvPr>
          <p:cNvPicPr>
            <a:picLocks noChangeAspect="1"/>
          </p:cNvPicPr>
          <p:nvPr/>
        </p:nvPicPr>
        <p:blipFill>
          <a:blip r:embed="rId2"/>
          <a:stretch>
            <a:fillRect/>
          </a:stretch>
        </p:blipFill>
        <p:spPr>
          <a:xfrm>
            <a:off x="4302061" y="2473020"/>
            <a:ext cx="3587878" cy="1911961"/>
          </a:xfrm>
          <a:prstGeom prst="rect">
            <a:avLst/>
          </a:prstGeom>
        </p:spPr>
      </p:pic>
    </p:spTree>
    <p:extLst>
      <p:ext uri="{BB962C8B-B14F-4D97-AF65-F5344CB8AC3E}">
        <p14:creationId xmlns:p14="http://schemas.microsoft.com/office/powerpoint/2010/main" val="1955033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Find a spanning tree of the simple graph G shown in Figure 2.</a:t>
            </a:r>
          </a:p>
        </p:txBody>
      </p:sp>
      <p:pic>
        <p:nvPicPr>
          <p:cNvPr id="6" name="Picture 5">
            <a:extLst>
              <a:ext uri="{FF2B5EF4-FFF2-40B4-BE49-F238E27FC236}">
                <a16:creationId xmlns:a16="http://schemas.microsoft.com/office/drawing/2014/main" id="{811601FA-AA1E-43A2-8B6C-0787CEB3D21F}"/>
              </a:ext>
            </a:extLst>
          </p:cNvPr>
          <p:cNvPicPr>
            <a:picLocks noChangeAspect="1"/>
          </p:cNvPicPr>
          <p:nvPr/>
        </p:nvPicPr>
        <p:blipFill>
          <a:blip r:embed="rId2"/>
          <a:stretch>
            <a:fillRect/>
          </a:stretch>
        </p:blipFill>
        <p:spPr>
          <a:xfrm>
            <a:off x="4302061" y="2473020"/>
            <a:ext cx="3587878" cy="1911961"/>
          </a:xfrm>
          <a:prstGeom prst="rect">
            <a:avLst/>
          </a:prstGeom>
        </p:spPr>
      </p:pic>
      <p:sp>
        <p:nvSpPr>
          <p:cNvPr id="7" name="TextBox 6">
            <a:extLst>
              <a:ext uri="{FF2B5EF4-FFF2-40B4-BE49-F238E27FC236}">
                <a16:creationId xmlns:a16="http://schemas.microsoft.com/office/drawing/2014/main" id="{65F592C1-5A19-4549-AE59-A9F728A02A3D}"/>
              </a:ext>
            </a:extLst>
          </p:cNvPr>
          <p:cNvSpPr txBox="1"/>
          <p:nvPr/>
        </p:nvSpPr>
        <p:spPr>
          <a:xfrm>
            <a:off x="2244615" y="5336624"/>
            <a:ext cx="7702768" cy="707886"/>
          </a:xfrm>
          <a:prstGeom prst="rect">
            <a:avLst/>
          </a:prstGeom>
          <a:noFill/>
          <a:ln>
            <a:solidFill>
              <a:schemeClr val="accent2"/>
            </a:solidFill>
          </a:ln>
        </p:spPr>
        <p:txBody>
          <a:bodyPr wrap="square">
            <a:spAutoFit/>
          </a:bodyPr>
          <a:lstStyle/>
          <a:p>
            <a:pPr algn="l"/>
            <a:r>
              <a:rPr lang="en-GB" sz="2000" dirty="0">
                <a:latin typeface="STIXGeneral-Regular"/>
              </a:rPr>
              <a:t>The graph </a:t>
            </a:r>
            <a:r>
              <a:rPr lang="en-GB" sz="2000" i="1" dirty="0">
                <a:latin typeface="STIXGeneral-Italic"/>
              </a:rPr>
              <a:t>G </a:t>
            </a:r>
            <a:r>
              <a:rPr lang="en-GB" sz="2000" dirty="0">
                <a:latin typeface="STIXGeneral-Regular"/>
              </a:rPr>
              <a:t>is connected, but it is not a tree because it contains simple circuits.</a:t>
            </a:r>
          </a:p>
        </p:txBody>
      </p:sp>
    </p:spTree>
    <p:extLst>
      <p:ext uri="{BB962C8B-B14F-4D97-AF65-F5344CB8AC3E}">
        <p14:creationId xmlns:p14="http://schemas.microsoft.com/office/powerpoint/2010/main" val="1271557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Find a spanning tree of the simple graph G shown in Figure 2.</a:t>
            </a:r>
          </a:p>
        </p:txBody>
      </p:sp>
      <p:pic>
        <p:nvPicPr>
          <p:cNvPr id="6" name="Picture 5">
            <a:extLst>
              <a:ext uri="{FF2B5EF4-FFF2-40B4-BE49-F238E27FC236}">
                <a16:creationId xmlns:a16="http://schemas.microsoft.com/office/drawing/2014/main" id="{811601FA-AA1E-43A2-8B6C-0787CEB3D21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71441" y="2464141"/>
            <a:ext cx="3049118" cy="2221629"/>
          </a:xfrm>
          <a:prstGeom prst="rect">
            <a:avLst/>
          </a:prstGeom>
        </p:spPr>
      </p:pic>
      <p:sp>
        <p:nvSpPr>
          <p:cNvPr id="7" name="TextBox 6">
            <a:extLst>
              <a:ext uri="{FF2B5EF4-FFF2-40B4-BE49-F238E27FC236}">
                <a16:creationId xmlns:a16="http://schemas.microsoft.com/office/drawing/2014/main" id="{65F592C1-5A19-4549-AE59-A9F728A02A3D}"/>
              </a:ext>
            </a:extLst>
          </p:cNvPr>
          <p:cNvSpPr txBox="1"/>
          <p:nvPr/>
        </p:nvSpPr>
        <p:spPr>
          <a:xfrm>
            <a:off x="2244615" y="5336624"/>
            <a:ext cx="7702768" cy="707886"/>
          </a:xfrm>
          <a:prstGeom prst="rect">
            <a:avLst/>
          </a:prstGeom>
          <a:noFill/>
          <a:ln>
            <a:solidFill>
              <a:schemeClr val="accent2"/>
            </a:solidFill>
          </a:ln>
        </p:spPr>
        <p:txBody>
          <a:bodyPr wrap="square">
            <a:spAutoFit/>
          </a:bodyPr>
          <a:lstStyle/>
          <a:p>
            <a:pPr algn="l"/>
            <a:r>
              <a:rPr lang="en-GB" sz="2000" dirty="0">
                <a:latin typeface="STIXGeneral-Regular"/>
              </a:rPr>
              <a:t>Remove the edge </a:t>
            </a:r>
            <a:r>
              <a:rPr lang="en-GB" sz="2000" dirty="0">
                <a:latin typeface="STIXMath-Regular"/>
              </a:rPr>
              <a:t>{</a:t>
            </a:r>
            <a:r>
              <a:rPr lang="en-GB" sz="2000" i="1" dirty="0">
                <a:latin typeface="STIXGeneral-Italic"/>
              </a:rPr>
              <a:t>a, e</a:t>
            </a:r>
            <a:r>
              <a:rPr lang="en-GB" sz="2000" dirty="0">
                <a:latin typeface="STIXMath-Regular"/>
              </a:rPr>
              <a:t>}</a:t>
            </a:r>
            <a:r>
              <a:rPr lang="en-GB" sz="2000" dirty="0">
                <a:latin typeface="STIXGeneral-Regular"/>
              </a:rPr>
              <a:t>. This eliminates one simple circuit, and the resulting subgraph is still connected and still contains every vertex of </a:t>
            </a:r>
            <a:r>
              <a:rPr lang="en-GB" sz="2000" i="1" dirty="0">
                <a:latin typeface="STIXGeneral-Italic"/>
              </a:rPr>
              <a:t>G.</a:t>
            </a:r>
            <a:endParaRPr lang="en-US" sz="2000" dirty="0"/>
          </a:p>
        </p:txBody>
      </p:sp>
    </p:spTree>
    <p:extLst>
      <p:ext uri="{BB962C8B-B14F-4D97-AF65-F5344CB8AC3E}">
        <p14:creationId xmlns:p14="http://schemas.microsoft.com/office/powerpoint/2010/main" val="3360884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Find a spanning tree of the simple graph G shown in Figure 2.</a:t>
            </a:r>
          </a:p>
        </p:txBody>
      </p:sp>
      <p:pic>
        <p:nvPicPr>
          <p:cNvPr id="6" name="Picture 5">
            <a:extLst>
              <a:ext uri="{FF2B5EF4-FFF2-40B4-BE49-F238E27FC236}">
                <a16:creationId xmlns:a16="http://schemas.microsoft.com/office/drawing/2014/main" id="{811601FA-AA1E-43A2-8B6C-0787CEB3D21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88951" y="2473020"/>
            <a:ext cx="3014099" cy="2054593"/>
          </a:xfrm>
          <a:prstGeom prst="rect">
            <a:avLst/>
          </a:prstGeom>
        </p:spPr>
      </p:pic>
      <p:sp>
        <p:nvSpPr>
          <p:cNvPr id="7" name="TextBox 6">
            <a:extLst>
              <a:ext uri="{FF2B5EF4-FFF2-40B4-BE49-F238E27FC236}">
                <a16:creationId xmlns:a16="http://schemas.microsoft.com/office/drawing/2014/main" id="{65F592C1-5A19-4549-AE59-A9F728A02A3D}"/>
              </a:ext>
            </a:extLst>
          </p:cNvPr>
          <p:cNvSpPr txBox="1"/>
          <p:nvPr/>
        </p:nvSpPr>
        <p:spPr>
          <a:xfrm>
            <a:off x="2244615" y="5336624"/>
            <a:ext cx="7702768" cy="400110"/>
          </a:xfrm>
          <a:prstGeom prst="rect">
            <a:avLst/>
          </a:prstGeom>
          <a:noFill/>
          <a:ln>
            <a:solidFill>
              <a:schemeClr val="accent2"/>
            </a:solidFill>
          </a:ln>
        </p:spPr>
        <p:txBody>
          <a:bodyPr wrap="square">
            <a:spAutoFit/>
          </a:bodyPr>
          <a:lstStyle/>
          <a:p>
            <a:pPr algn="l"/>
            <a:r>
              <a:rPr lang="en-GB" sz="2000" dirty="0">
                <a:latin typeface="STIXGeneral-Regular"/>
              </a:rPr>
              <a:t>Next remove the edge </a:t>
            </a:r>
            <a:r>
              <a:rPr lang="en-GB" sz="2000" dirty="0">
                <a:latin typeface="STIXMath-Regular"/>
              </a:rPr>
              <a:t>{</a:t>
            </a:r>
            <a:r>
              <a:rPr lang="en-GB" sz="2000" i="1" dirty="0">
                <a:latin typeface="STIXGeneral-Italic"/>
              </a:rPr>
              <a:t>e, f </a:t>
            </a:r>
            <a:r>
              <a:rPr lang="en-GB" sz="2000" dirty="0">
                <a:latin typeface="STIXMath-Regular"/>
              </a:rPr>
              <a:t>} </a:t>
            </a:r>
            <a:r>
              <a:rPr lang="en-GB" sz="2000" dirty="0">
                <a:latin typeface="STIXGeneral-Regular"/>
              </a:rPr>
              <a:t>to eliminate a second simple circuit. </a:t>
            </a:r>
            <a:endParaRPr lang="en-US" sz="2000" dirty="0"/>
          </a:p>
        </p:txBody>
      </p:sp>
    </p:spTree>
    <p:extLst>
      <p:ext uri="{BB962C8B-B14F-4D97-AF65-F5344CB8AC3E}">
        <p14:creationId xmlns:p14="http://schemas.microsoft.com/office/powerpoint/2010/main" val="539825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US" dirty="0"/>
              <a:t>Introduction to Trees</a:t>
            </a:r>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lstStyle/>
          <a:p>
            <a:r>
              <a:rPr lang="en-GB" dirty="0"/>
              <a:t>A </a:t>
            </a:r>
            <a:r>
              <a:rPr lang="en-GB" u="sng" dirty="0"/>
              <a:t>tree</a:t>
            </a:r>
            <a:r>
              <a:rPr lang="en-GB" dirty="0"/>
              <a:t> is a connected undirected graph with no simple circuits.</a:t>
            </a:r>
            <a:endParaRPr lang="en-US" dirty="0"/>
          </a:p>
        </p:txBody>
      </p:sp>
      <p:pic>
        <p:nvPicPr>
          <p:cNvPr id="5" name="Picture 4">
            <a:extLst>
              <a:ext uri="{FF2B5EF4-FFF2-40B4-BE49-F238E27FC236}">
                <a16:creationId xmlns:a16="http://schemas.microsoft.com/office/drawing/2014/main" id="{52FA9646-F607-4425-A65F-530F50B2AB54}"/>
              </a:ext>
            </a:extLst>
          </p:cNvPr>
          <p:cNvPicPr>
            <a:picLocks noChangeAspect="1"/>
          </p:cNvPicPr>
          <p:nvPr/>
        </p:nvPicPr>
        <p:blipFill>
          <a:blip r:embed="rId2"/>
          <a:stretch>
            <a:fillRect/>
          </a:stretch>
        </p:blipFill>
        <p:spPr>
          <a:xfrm>
            <a:off x="1924049" y="2492375"/>
            <a:ext cx="8343900" cy="4000500"/>
          </a:xfrm>
          <a:prstGeom prst="rect">
            <a:avLst/>
          </a:prstGeom>
        </p:spPr>
      </p:pic>
    </p:spTree>
    <p:extLst>
      <p:ext uri="{BB962C8B-B14F-4D97-AF65-F5344CB8AC3E}">
        <p14:creationId xmlns:p14="http://schemas.microsoft.com/office/powerpoint/2010/main" val="13764590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Find a spanning tree of the simple graph G shown in Figure 2.</a:t>
            </a:r>
          </a:p>
        </p:txBody>
      </p:sp>
      <p:pic>
        <p:nvPicPr>
          <p:cNvPr id="6" name="Picture 5">
            <a:extLst>
              <a:ext uri="{FF2B5EF4-FFF2-40B4-BE49-F238E27FC236}">
                <a16:creationId xmlns:a16="http://schemas.microsoft.com/office/drawing/2014/main" id="{811601FA-AA1E-43A2-8B6C-0787CEB3D21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28318" y="2452508"/>
            <a:ext cx="3135365" cy="2072348"/>
          </a:xfrm>
          <a:prstGeom prst="rect">
            <a:avLst/>
          </a:prstGeom>
        </p:spPr>
      </p:pic>
      <p:sp>
        <p:nvSpPr>
          <p:cNvPr id="7" name="TextBox 6">
            <a:extLst>
              <a:ext uri="{FF2B5EF4-FFF2-40B4-BE49-F238E27FC236}">
                <a16:creationId xmlns:a16="http://schemas.microsoft.com/office/drawing/2014/main" id="{65F592C1-5A19-4549-AE59-A9F728A02A3D}"/>
              </a:ext>
            </a:extLst>
          </p:cNvPr>
          <p:cNvSpPr txBox="1"/>
          <p:nvPr/>
        </p:nvSpPr>
        <p:spPr>
          <a:xfrm>
            <a:off x="2244615" y="5336624"/>
            <a:ext cx="7702768" cy="1015663"/>
          </a:xfrm>
          <a:prstGeom prst="rect">
            <a:avLst/>
          </a:prstGeom>
          <a:noFill/>
          <a:ln>
            <a:solidFill>
              <a:schemeClr val="accent2"/>
            </a:solidFill>
          </a:ln>
        </p:spPr>
        <p:txBody>
          <a:bodyPr wrap="square">
            <a:spAutoFit/>
          </a:bodyPr>
          <a:lstStyle/>
          <a:p>
            <a:pPr algn="l"/>
            <a:r>
              <a:rPr lang="en-GB" sz="2000" dirty="0">
                <a:latin typeface="STIXGeneral-Regular"/>
              </a:rPr>
              <a:t>Finally, remove edge {c, g} to produce a simple graph with no simple circuits. This subgraph is a spanning tree, because it is a tree that contains every vertex of G. </a:t>
            </a:r>
          </a:p>
        </p:txBody>
      </p:sp>
    </p:spTree>
    <p:extLst>
      <p:ext uri="{BB962C8B-B14F-4D97-AF65-F5344CB8AC3E}">
        <p14:creationId xmlns:p14="http://schemas.microsoft.com/office/powerpoint/2010/main" val="15284996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Find a spanning tree of the simple graph G shown in Figure 2.</a:t>
            </a:r>
          </a:p>
        </p:txBody>
      </p:sp>
      <p:pic>
        <p:nvPicPr>
          <p:cNvPr id="8" name="Picture 7">
            <a:extLst>
              <a:ext uri="{FF2B5EF4-FFF2-40B4-BE49-F238E27FC236}">
                <a16:creationId xmlns:a16="http://schemas.microsoft.com/office/drawing/2014/main" id="{DFB6D113-5DA0-48AA-BA0A-5870D89B1C8F}"/>
              </a:ext>
            </a:extLst>
          </p:cNvPr>
          <p:cNvPicPr>
            <a:picLocks noChangeAspect="1"/>
          </p:cNvPicPr>
          <p:nvPr/>
        </p:nvPicPr>
        <p:blipFill>
          <a:blip r:embed="rId2"/>
          <a:stretch>
            <a:fillRect/>
          </a:stretch>
        </p:blipFill>
        <p:spPr>
          <a:xfrm>
            <a:off x="4302061" y="2473020"/>
            <a:ext cx="3587878" cy="1911961"/>
          </a:xfrm>
          <a:prstGeom prst="rect">
            <a:avLst/>
          </a:prstGeom>
        </p:spPr>
      </p:pic>
      <p:grpSp>
        <p:nvGrpSpPr>
          <p:cNvPr id="11" name="Group 10">
            <a:extLst>
              <a:ext uri="{FF2B5EF4-FFF2-40B4-BE49-F238E27FC236}">
                <a16:creationId xmlns:a16="http://schemas.microsoft.com/office/drawing/2014/main" id="{18302113-B9D5-4FF6-9476-DAEA9E20C473}"/>
              </a:ext>
            </a:extLst>
          </p:cNvPr>
          <p:cNvGrpSpPr/>
          <p:nvPr/>
        </p:nvGrpSpPr>
        <p:grpSpPr>
          <a:xfrm>
            <a:off x="419099" y="4826000"/>
            <a:ext cx="11452348" cy="1666876"/>
            <a:chOff x="419099" y="4826000"/>
            <a:chExt cx="11452348" cy="1666876"/>
          </a:xfrm>
        </p:grpSpPr>
        <p:pic>
          <p:nvPicPr>
            <p:cNvPr id="5" name="Picture 4">
              <a:extLst>
                <a:ext uri="{FF2B5EF4-FFF2-40B4-BE49-F238E27FC236}">
                  <a16:creationId xmlns:a16="http://schemas.microsoft.com/office/drawing/2014/main" id="{7DA88C72-46EF-4861-9BD4-E003443E4DA1}"/>
                </a:ext>
              </a:extLst>
            </p:cNvPr>
            <p:cNvPicPr>
              <a:picLocks noChangeAspect="1"/>
            </p:cNvPicPr>
            <p:nvPr/>
          </p:nvPicPr>
          <p:blipFill>
            <a:blip r:embed="rId3"/>
            <a:stretch>
              <a:fillRect/>
            </a:stretch>
          </p:blipFill>
          <p:spPr>
            <a:xfrm>
              <a:off x="419099" y="4826000"/>
              <a:ext cx="5676900" cy="1666875"/>
            </a:xfrm>
            <a:prstGeom prst="rect">
              <a:avLst/>
            </a:prstGeom>
          </p:spPr>
        </p:pic>
        <p:pic>
          <p:nvPicPr>
            <p:cNvPr id="10" name="Picture 9">
              <a:extLst>
                <a:ext uri="{FF2B5EF4-FFF2-40B4-BE49-F238E27FC236}">
                  <a16:creationId xmlns:a16="http://schemas.microsoft.com/office/drawing/2014/main" id="{0DED80A0-44FB-4705-9A42-4C34A04518E1}"/>
                </a:ext>
              </a:extLst>
            </p:cNvPr>
            <p:cNvPicPr>
              <a:picLocks noChangeAspect="1"/>
            </p:cNvPicPr>
            <p:nvPr/>
          </p:nvPicPr>
          <p:blipFill rotWithShape="1">
            <a:blip r:embed="rId4"/>
            <a:srcRect t="2186" b="2186"/>
            <a:stretch/>
          </p:blipFill>
          <p:spPr>
            <a:xfrm>
              <a:off x="6070722" y="4826000"/>
              <a:ext cx="5800725" cy="1666876"/>
            </a:xfrm>
            <a:prstGeom prst="rect">
              <a:avLst/>
            </a:prstGeom>
          </p:spPr>
        </p:pic>
      </p:grpSp>
    </p:spTree>
    <p:extLst>
      <p:ext uri="{BB962C8B-B14F-4D97-AF65-F5344CB8AC3E}">
        <p14:creationId xmlns:p14="http://schemas.microsoft.com/office/powerpoint/2010/main" val="25843047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IP multicasting</a:t>
            </a:r>
          </a:p>
        </p:txBody>
      </p:sp>
      <p:pic>
        <p:nvPicPr>
          <p:cNvPr id="6" name="Picture 5">
            <a:extLst>
              <a:ext uri="{FF2B5EF4-FFF2-40B4-BE49-F238E27FC236}">
                <a16:creationId xmlns:a16="http://schemas.microsoft.com/office/drawing/2014/main" id="{B6641BEF-116A-4769-8631-1C650CA9F6EF}"/>
              </a:ext>
            </a:extLst>
          </p:cNvPr>
          <p:cNvPicPr>
            <a:picLocks noChangeAspect="1"/>
          </p:cNvPicPr>
          <p:nvPr/>
        </p:nvPicPr>
        <p:blipFill>
          <a:blip r:embed="rId2"/>
          <a:stretch>
            <a:fillRect/>
          </a:stretch>
        </p:blipFill>
        <p:spPr>
          <a:xfrm>
            <a:off x="2705099" y="2492375"/>
            <a:ext cx="6781800" cy="4000500"/>
          </a:xfrm>
          <a:prstGeom prst="rect">
            <a:avLst/>
          </a:prstGeom>
        </p:spPr>
      </p:pic>
    </p:spTree>
    <p:extLst>
      <p:ext uri="{BB962C8B-B14F-4D97-AF65-F5344CB8AC3E}">
        <p14:creationId xmlns:p14="http://schemas.microsoft.com/office/powerpoint/2010/main" val="1684131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Instead of constructing spanning trees by removing edges, spanning trees can be built up by successively adding edges. </a:t>
            </a:r>
          </a:p>
        </p:txBody>
      </p:sp>
      <p:graphicFrame>
        <p:nvGraphicFramePr>
          <p:cNvPr id="4" name="Diagram 3">
            <a:extLst>
              <a:ext uri="{FF2B5EF4-FFF2-40B4-BE49-F238E27FC236}">
                <a16:creationId xmlns:a16="http://schemas.microsoft.com/office/drawing/2014/main" id="{68AE22BD-CC12-41D5-946D-F01E7C69260D}"/>
              </a:ext>
            </a:extLst>
          </p:cNvPr>
          <p:cNvGraphicFramePr/>
          <p:nvPr>
            <p:extLst>
              <p:ext uri="{D42A27DB-BD31-4B8C-83A1-F6EECF244321}">
                <p14:modId xmlns:p14="http://schemas.microsoft.com/office/powerpoint/2010/main" val="2113061229"/>
              </p:ext>
            </p:extLst>
          </p:nvPr>
        </p:nvGraphicFramePr>
        <p:xfrm>
          <a:off x="3343922" y="2974596"/>
          <a:ext cx="5504156" cy="28580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81243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Depth-first search - form a rooted tree, and the spanning tree will be the underlying undirected graph of this rooted tree.</a:t>
            </a:r>
          </a:p>
        </p:txBody>
      </p:sp>
    </p:spTree>
    <p:extLst>
      <p:ext uri="{BB962C8B-B14F-4D97-AF65-F5344CB8AC3E}">
        <p14:creationId xmlns:p14="http://schemas.microsoft.com/office/powerpoint/2010/main" val="12983407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EE08BD-B8A0-470E-8A1A-E8C64E75E38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496661" y="463991"/>
            <a:ext cx="7198678" cy="5930018"/>
          </a:xfrm>
          <a:prstGeom prst="rect">
            <a:avLst/>
          </a:prstGeom>
        </p:spPr>
      </p:pic>
    </p:spTree>
    <p:extLst>
      <p:ext uri="{BB962C8B-B14F-4D97-AF65-F5344CB8AC3E}">
        <p14:creationId xmlns:p14="http://schemas.microsoft.com/office/powerpoint/2010/main" val="42527880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Use depth-first search to find a spanning tree for the graph G.</a:t>
            </a:r>
          </a:p>
        </p:txBody>
      </p:sp>
      <p:pic>
        <p:nvPicPr>
          <p:cNvPr id="5" name="Picture 4">
            <a:extLst>
              <a:ext uri="{FF2B5EF4-FFF2-40B4-BE49-F238E27FC236}">
                <a16:creationId xmlns:a16="http://schemas.microsoft.com/office/drawing/2014/main" id="{33DB5AC6-2AB2-4331-8FF7-3777AD0FF4F8}"/>
              </a:ext>
            </a:extLst>
          </p:cNvPr>
          <p:cNvPicPr>
            <a:picLocks noChangeAspect="1"/>
          </p:cNvPicPr>
          <p:nvPr/>
        </p:nvPicPr>
        <p:blipFill>
          <a:blip r:embed="rId2"/>
          <a:stretch>
            <a:fillRect/>
          </a:stretch>
        </p:blipFill>
        <p:spPr>
          <a:xfrm>
            <a:off x="7962188" y="2380187"/>
            <a:ext cx="3883980" cy="2032016"/>
          </a:xfrm>
          <a:prstGeom prst="rect">
            <a:avLst/>
          </a:prstGeom>
        </p:spPr>
      </p:pic>
    </p:spTree>
    <p:extLst>
      <p:ext uri="{BB962C8B-B14F-4D97-AF65-F5344CB8AC3E}">
        <p14:creationId xmlns:p14="http://schemas.microsoft.com/office/powerpoint/2010/main" val="36273150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Use depth-first search to find a spanning tree for the graph G.</a:t>
            </a:r>
          </a:p>
        </p:txBody>
      </p:sp>
      <p:pic>
        <p:nvPicPr>
          <p:cNvPr id="5" name="Picture 4">
            <a:extLst>
              <a:ext uri="{FF2B5EF4-FFF2-40B4-BE49-F238E27FC236}">
                <a16:creationId xmlns:a16="http://schemas.microsoft.com/office/drawing/2014/main" id="{33DB5AC6-2AB2-4331-8FF7-3777AD0FF4F8}"/>
              </a:ext>
            </a:extLst>
          </p:cNvPr>
          <p:cNvPicPr>
            <a:picLocks noChangeAspect="1"/>
          </p:cNvPicPr>
          <p:nvPr/>
        </p:nvPicPr>
        <p:blipFill>
          <a:blip r:embed="rId2"/>
          <a:stretch>
            <a:fillRect/>
          </a:stretch>
        </p:blipFill>
        <p:spPr>
          <a:xfrm>
            <a:off x="7962188" y="2380187"/>
            <a:ext cx="3883980" cy="2032016"/>
          </a:xfrm>
          <a:prstGeom prst="rect">
            <a:avLst/>
          </a:prstGeom>
        </p:spPr>
      </p:pic>
      <p:pic>
        <p:nvPicPr>
          <p:cNvPr id="6" name="Picture 5">
            <a:extLst>
              <a:ext uri="{FF2B5EF4-FFF2-40B4-BE49-F238E27FC236}">
                <a16:creationId xmlns:a16="http://schemas.microsoft.com/office/drawing/2014/main" id="{2D24ADC2-4676-4157-AA1B-18CB76703C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4079" y="2380187"/>
            <a:ext cx="4223735" cy="3479364"/>
          </a:xfrm>
          <a:prstGeom prst="rect">
            <a:avLst/>
          </a:prstGeom>
        </p:spPr>
      </p:pic>
      <p:sp>
        <p:nvSpPr>
          <p:cNvPr id="4" name="Oval 3">
            <a:extLst>
              <a:ext uri="{FF2B5EF4-FFF2-40B4-BE49-F238E27FC236}">
                <a16:creationId xmlns:a16="http://schemas.microsoft.com/office/drawing/2014/main" id="{C0668445-44E1-4D82-85A0-3FC827EA3B2C}"/>
              </a:ext>
            </a:extLst>
          </p:cNvPr>
          <p:cNvSpPr/>
          <p:nvPr/>
        </p:nvSpPr>
        <p:spPr>
          <a:xfrm>
            <a:off x="2015231" y="2380187"/>
            <a:ext cx="2476870" cy="380768"/>
          </a:xfrm>
          <a:prstGeom prst="ellipse">
            <a:avLst/>
          </a:prstGeom>
          <a:noFill/>
          <a:ln w="3810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1684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Use depth-first search to find a spanning tree for the graph G.</a:t>
            </a:r>
          </a:p>
        </p:txBody>
      </p:sp>
      <p:pic>
        <p:nvPicPr>
          <p:cNvPr id="5" name="Picture 4">
            <a:extLst>
              <a:ext uri="{FF2B5EF4-FFF2-40B4-BE49-F238E27FC236}">
                <a16:creationId xmlns:a16="http://schemas.microsoft.com/office/drawing/2014/main" id="{33DB5AC6-2AB2-4331-8FF7-3777AD0FF4F8}"/>
              </a:ext>
            </a:extLst>
          </p:cNvPr>
          <p:cNvPicPr>
            <a:picLocks noChangeAspect="1"/>
          </p:cNvPicPr>
          <p:nvPr/>
        </p:nvPicPr>
        <p:blipFill>
          <a:blip r:embed="rId2"/>
          <a:stretch>
            <a:fillRect/>
          </a:stretch>
        </p:blipFill>
        <p:spPr>
          <a:xfrm>
            <a:off x="7962188" y="2380187"/>
            <a:ext cx="3883980" cy="2032016"/>
          </a:xfrm>
          <a:prstGeom prst="rect">
            <a:avLst/>
          </a:prstGeom>
        </p:spPr>
      </p:pic>
      <p:pic>
        <p:nvPicPr>
          <p:cNvPr id="6" name="Picture 5">
            <a:extLst>
              <a:ext uri="{FF2B5EF4-FFF2-40B4-BE49-F238E27FC236}">
                <a16:creationId xmlns:a16="http://schemas.microsoft.com/office/drawing/2014/main" id="{2D24ADC2-4676-4157-AA1B-18CB76703C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4079" y="2380187"/>
            <a:ext cx="4223735" cy="3479364"/>
          </a:xfrm>
          <a:prstGeom prst="rect">
            <a:avLst/>
          </a:prstGeom>
        </p:spPr>
      </p:pic>
      <p:sp>
        <p:nvSpPr>
          <p:cNvPr id="4" name="Oval 3">
            <a:extLst>
              <a:ext uri="{FF2B5EF4-FFF2-40B4-BE49-F238E27FC236}">
                <a16:creationId xmlns:a16="http://schemas.microsoft.com/office/drawing/2014/main" id="{C0668445-44E1-4D82-85A0-3FC827EA3B2C}"/>
              </a:ext>
            </a:extLst>
          </p:cNvPr>
          <p:cNvSpPr/>
          <p:nvPr/>
        </p:nvSpPr>
        <p:spPr>
          <a:xfrm>
            <a:off x="2015231" y="2380187"/>
            <a:ext cx="2476870" cy="380768"/>
          </a:xfrm>
          <a:prstGeom prst="ellipse">
            <a:avLst/>
          </a:prstGeom>
          <a:noFill/>
          <a:ln w="3810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1481AD3-CF3F-418E-BE24-A1FA29AA8804}"/>
              </a:ext>
            </a:extLst>
          </p:cNvPr>
          <p:cNvPicPr>
            <a:picLocks noChangeAspect="1"/>
          </p:cNvPicPr>
          <p:nvPr/>
        </p:nvPicPr>
        <p:blipFill>
          <a:blip r:embed="rId4"/>
          <a:stretch>
            <a:fillRect/>
          </a:stretch>
        </p:blipFill>
        <p:spPr>
          <a:xfrm>
            <a:off x="5722888" y="2552702"/>
            <a:ext cx="628650" cy="695325"/>
          </a:xfrm>
          <a:prstGeom prst="rect">
            <a:avLst/>
          </a:prstGeom>
        </p:spPr>
      </p:pic>
    </p:spTree>
    <p:extLst>
      <p:ext uri="{BB962C8B-B14F-4D97-AF65-F5344CB8AC3E}">
        <p14:creationId xmlns:p14="http://schemas.microsoft.com/office/powerpoint/2010/main" val="8884438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Use depth-first search to find a spanning tree for the graph G.</a:t>
            </a:r>
          </a:p>
        </p:txBody>
      </p:sp>
      <p:pic>
        <p:nvPicPr>
          <p:cNvPr id="5" name="Picture 4">
            <a:extLst>
              <a:ext uri="{FF2B5EF4-FFF2-40B4-BE49-F238E27FC236}">
                <a16:creationId xmlns:a16="http://schemas.microsoft.com/office/drawing/2014/main" id="{33DB5AC6-2AB2-4331-8FF7-3777AD0FF4F8}"/>
              </a:ext>
            </a:extLst>
          </p:cNvPr>
          <p:cNvPicPr>
            <a:picLocks noChangeAspect="1"/>
          </p:cNvPicPr>
          <p:nvPr/>
        </p:nvPicPr>
        <p:blipFill>
          <a:blip r:embed="rId2"/>
          <a:stretch>
            <a:fillRect/>
          </a:stretch>
        </p:blipFill>
        <p:spPr>
          <a:xfrm>
            <a:off x="7962188" y="2380187"/>
            <a:ext cx="3883980" cy="2032016"/>
          </a:xfrm>
          <a:prstGeom prst="rect">
            <a:avLst/>
          </a:prstGeom>
        </p:spPr>
      </p:pic>
      <p:pic>
        <p:nvPicPr>
          <p:cNvPr id="6" name="Picture 5">
            <a:extLst>
              <a:ext uri="{FF2B5EF4-FFF2-40B4-BE49-F238E27FC236}">
                <a16:creationId xmlns:a16="http://schemas.microsoft.com/office/drawing/2014/main" id="{2D24ADC2-4676-4157-AA1B-18CB76703C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4079" y="2380187"/>
            <a:ext cx="4223735" cy="3479364"/>
          </a:xfrm>
          <a:prstGeom prst="rect">
            <a:avLst/>
          </a:prstGeom>
        </p:spPr>
      </p:pic>
      <p:sp>
        <p:nvSpPr>
          <p:cNvPr id="4" name="Oval 3">
            <a:extLst>
              <a:ext uri="{FF2B5EF4-FFF2-40B4-BE49-F238E27FC236}">
                <a16:creationId xmlns:a16="http://schemas.microsoft.com/office/drawing/2014/main" id="{C0668445-44E1-4D82-85A0-3FC827EA3B2C}"/>
              </a:ext>
            </a:extLst>
          </p:cNvPr>
          <p:cNvSpPr/>
          <p:nvPr/>
        </p:nvSpPr>
        <p:spPr>
          <a:xfrm>
            <a:off x="2024108" y="2867259"/>
            <a:ext cx="2476870" cy="380768"/>
          </a:xfrm>
          <a:prstGeom prst="ellipse">
            <a:avLst/>
          </a:prstGeom>
          <a:noFill/>
          <a:ln w="3810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1481AD3-CF3F-418E-BE24-A1FA29AA8804}"/>
              </a:ext>
            </a:extLst>
          </p:cNvPr>
          <p:cNvPicPr>
            <a:picLocks noChangeAspect="1"/>
          </p:cNvPicPr>
          <p:nvPr/>
        </p:nvPicPr>
        <p:blipFill>
          <a:blip r:embed="rId4"/>
          <a:stretch>
            <a:fillRect/>
          </a:stretch>
        </p:blipFill>
        <p:spPr>
          <a:xfrm>
            <a:off x="5722888" y="2552702"/>
            <a:ext cx="628650" cy="695325"/>
          </a:xfrm>
          <a:prstGeom prst="rect">
            <a:avLst/>
          </a:prstGeom>
        </p:spPr>
      </p:pic>
    </p:spTree>
    <p:extLst>
      <p:ext uri="{BB962C8B-B14F-4D97-AF65-F5344CB8AC3E}">
        <p14:creationId xmlns:p14="http://schemas.microsoft.com/office/powerpoint/2010/main" val="2836447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US" dirty="0"/>
              <a:t>Introduction to Trees</a:t>
            </a:r>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fontScale="92500" lnSpcReduction="10000"/>
          </a:bodyPr>
          <a:lstStyle/>
          <a:p>
            <a:r>
              <a:rPr lang="en-GB" dirty="0"/>
              <a:t>Because a tree cannot have a simple circuit, a tree cannot contain multiple edges or loops.</a:t>
            </a:r>
          </a:p>
          <a:p>
            <a:endParaRPr lang="en-GB" dirty="0"/>
          </a:p>
          <a:p>
            <a:endParaRPr lang="en-GB" dirty="0"/>
          </a:p>
          <a:p>
            <a:endParaRPr lang="en-GB" dirty="0"/>
          </a:p>
          <a:p>
            <a:endParaRPr lang="en-GB" dirty="0"/>
          </a:p>
          <a:p>
            <a:endParaRPr lang="en-GB" dirty="0"/>
          </a:p>
          <a:p>
            <a:r>
              <a:rPr lang="en-GB" dirty="0"/>
              <a:t>G1 and G2 are trees, because both are connected graphs with no simple circuits. </a:t>
            </a:r>
          </a:p>
          <a:p>
            <a:r>
              <a:rPr lang="en-GB" dirty="0"/>
              <a:t>G3 is not a tree because e, b, a, d, e is a simple circuit in this graph. </a:t>
            </a:r>
          </a:p>
          <a:p>
            <a:r>
              <a:rPr lang="en-GB" dirty="0"/>
              <a:t>G4 is not a tree because it is not connected.</a:t>
            </a:r>
          </a:p>
        </p:txBody>
      </p:sp>
      <p:pic>
        <p:nvPicPr>
          <p:cNvPr id="6" name="Picture 5">
            <a:extLst>
              <a:ext uri="{FF2B5EF4-FFF2-40B4-BE49-F238E27FC236}">
                <a16:creationId xmlns:a16="http://schemas.microsoft.com/office/drawing/2014/main" id="{B038BA45-DEFC-49AE-9D70-E9012402B03F}"/>
              </a:ext>
            </a:extLst>
          </p:cNvPr>
          <p:cNvPicPr>
            <a:picLocks noChangeAspect="1"/>
          </p:cNvPicPr>
          <p:nvPr/>
        </p:nvPicPr>
        <p:blipFill>
          <a:blip r:embed="rId2"/>
          <a:stretch>
            <a:fillRect/>
          </a:stretch>
        </p:blipFill>
        <p:spPr>
          <a:xfrm>
            <a:off x="3320029" y="2290440"/>
            <a:ext cx="5551942" cy="2526757"/>
          </a:xfrm>
          <a:prstGeom prst="rect">
            <a:avLst/>
          </a:prstGeom>
        </p:spPr>
      </p:pic>
    </p:spTree>
    <p:extLst>
      <p:ext uri="{BB962C8B-B14F-4D97-AF65-F5344CB8AC3E}">
        <p14:creationId xmlns:p14="http://schemas.microsoft.com/office/powerpoint/2010/main" val="29186180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Use depth-first search to find a spanning tree for the graph G.</a:t>
            </a:r>
          </a:p>
        </p:txBody>
      </p:sp>
      <p:pic>
        <p:nvPicPr>
          <p:cNvPr id="5" name="Picture 4">
            <a:extLst>
              <a:ext uri="{FF2B5EF4-FFF2-40B4-BE49-F238E27FC236}">
                <a16:creationId xmlns:a16="http://schemas.microsoft.com/office/drawing/2014/main" id="{33DB5AC6-2AB2-4331-8FF7-3777AD0FF4F8}"/>
              </a:ext>
            </a:extLst>
          </p:cNvPr>
          <p:cNvPicPr>
            <a:picLocks noChangeAspect="1"/>
          </p:cNvPicPr>
          <p:nvPr/>
        </p:nvPicPr>
        <p:blipFill>
          <a:blip r:embed="rId2"/>
          <a:stretch>
            <a:fillRect/>
          </a:stretch>
        </p:blipFill>
        <p:spPr>
          <a:xfrm>
            <a:off x="7962188" y="2380187"/>
            <a:ext cx="3883980" cy="2032016"/>
          </a:xfrm>
          <a:prstGeom prst="rect">
            <a:avLst/>
          </a:prstGeom>
        </p:spPr>
      </p:pic>
      <p:pic>
        <p:nvPicPr>
          <p:cNvPr id="6" name="Picture 5">
            <a:extLst>
              <a:ext uri="{FF2B5EF4-FFF2-40B4-BE49-F238E27FC236}">
                <a16:creationId xmlns:a16="http://schemas.microsoft.com/office/drawing/2014/main" id="{2D24ADC2-4676-4157-AA1B-18CB76703C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4079" y="2380187"/>
            <a:ext cx="4223735" cy="3479364"/>
          </a:xfrm>
          <a:prstGeom prst="rect">
            <a:avLst/>
          </a:prstGeom>
        </p:spPr>
      </p:pic>
      <p:sp>
        <p:nvSpPr>
          <p:cNvPr id="4" name="Oval 3">
            <a:extLst>
              <a:ext uri="{FF2B5EF4-FFF2-40B4-BE49-F238E27FC236}">
                <a16:creationId xmlns:a16="http://schemas.microsoft.com/office/drawing/2014/main" id="{C0668445-44E1-4D82-85A0-3FC827EA3B2C}"/>
              </a:ext>
            </a:extLst>
          </p:cNvPr>
          <p:cNvSpPr/>
          <p:nvPr/>
        </p:nvSpPr>
        <p:spPr>
          <a:xfrm>
            <a:off x="2024108" y="2867259"/>
            <a:ext cx="2476870" cy="380768"/>
          </a:xfrm>
          <a:prstGeom prst="ellipse">
            <a:avLst/>
          </a:prstGeom>
          <a:noFill/>
          <a:ln w="3810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1481AD3-CF3F-418E-BE24-A1FA29AA880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760261" y="2552702"/>
            <a:ext cx="553903" cy="695325"/>
          </a:xfrm>
          <a:prstGeom prst="rect">
            <a:avLst/>
          </a:prstGeom>
        </p:spPr>
      </p:pic>
    </p:spTree>
    <p:extLst>
      <p:ext uri="{BB962C8B-B14F-4D97-AF65-F5344CB8AC3E}">
        <p14:creationId xmlns:p14="http://schemas.microsoft.com/office/powerpoint/2010/main" val="3926460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Use depth-first search to find a spanning tree for the graph G.</a:t>
            </a:r>
          </a:p>
        </p:txBody>
      </p:sp>
      <p:pic>
        <p:nvPicPr>
          <p:cNvPr id="5" name="Picture 4">
            <a:extLst>
              <a:ext uri="{FF2B5EF4-FFF2-40B4-BE49-F238E27FC236}">
                <a16:creationId xmlns:a16="http://schemas.microsoft.com/office/drawing/2014/main" id="{33DB5AC6-2AB2-4331-8FF7-3777AD0FF4F8}"/>
              </a:ext>
            </a:extLst>
          </p:cNvPr>
          <p:cNvPicPr>
            <a:picLocks noChangeAspect="1"/>
          </p:cNvPicPr>
          <p:nvPr/>
        </p:nvPicPr>
        <p:blipFill>
          <a:blip r:embed="rId2"/>
          <a:stretch>
            <a:fillRect/>
          </a:stretch>
        </p:blipFill>
        <p:spPr>
          <a:xfrm>
            <a:off x="7962188" y="2380187"/>
            <a:ext cx="3883980" cy="2032016"/>
          </a:xfrm>
          <a:prstGeom prst="rect">
            <a:avLst/>
          </a:prstGeom>
        </p:spPr>
      </p:pic>
      <p:pic>
        <p:nvPicPr>
          <p:cNvPr id="6" name="Picture 5">
            <a:extLst>
              <a:ext uri="{FF2B5EF4-FFF2-40B4-BE49-F238E27FC236}">
                <a16:creationId xmlns:a16="http://schemas.microsoft.com/office/drawing/2014/main" id="{2D24ADC2-4676-4157-AA1B-18CB76703C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4079" y="2380187"/>
            <a:ext cx="4223735" cy="3479364"/>
          </a:xfrm>
          <a:prstGeom prst="rect">
            <a:avLst/>
          </a:prstGeom>
        </p:spPr>
      </p:pic>
      <p:sp>
        <p:nvSpPr>
          <p:cNvPr id="4" name="Oval 3">
            <a:extLst>
              <a:ext uri="{FF2B5EF4-FFF2-40B4-BE49-F238E27FC236}">
                <a16:creationId xmlns:a16="http://schemas.microsoft.com/office/drawing/2014/main" id="{C0668445-44E1-4D82-85A0-3FC827EA3B2C}"/>
              </a:ext>
            </a:extLst>
          </p:cNvPr>
          <p:cNvSpPr/>
          <p:nvPr/>
        </p:nvSpPr>
        <p:spPr>
          <a:xfrm>
            <a:off x="1988597" y="3346882"/>
            <a:ext cx="2476870" cy="430081"/>
          </a:xfrm>
          <a:prstGeom prst="ellipse">
            <a:avLst/>
          </a:prstGeom>
          <a:noFill/>
          <a:ln w="3810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37BB73D-917D-4D94-872A-A95DFDC0EB4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760261" y="2552702"/>
            <a:ext cx="553903" cy="695325"/>
          </a:xfrm>
          <a:prstGeom prst="rect">
            <a:avLst/>
          </a:prstGeom>
        </p:spPr>
      </p:pic>
    </p:spTree>
    <p:extLst>
      <p:ext uri="{BB962C8B-B14F-4D97-AF65-F5344CB8AC3E}">
        <p14:creationId xmlns:p14="http://schemas.microsoft.com/office/powerpoint/2010/main" val="55800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Use depth-first search to find a spanning tree for the graph G.</a:t>
            </a:r>
          </a:p>
        </p:txBody>
      </p:sp>
      <p:pic>
        <p:nvPicPr>
          <p:cNvPr id="5" name="Picture 4">
            <a:extLst>
              <a:ext uri="{FF2B5EF4-FFF2-40B4-BE49-F238E27FC236}">
                <a16:creationId xmlns:a16="http://schemas.microsoft.com/office/drawing/2014/main" id="{33DB5AC6-2AB2-4331-8FF7-3777AD0FF4F8}"/>
              </a:ext>
            </a:extLst>
          </p:cNvPr>
          <p:cNvPicPr>
            <a:picLocks noChangeAspect="1"/>
          </p:cNvPicPr>
          <p:nvPr/>
        </p:nvPicPr>
        <p:blipFill>
          <a:blip r:embed="rId2"/>
          <a:stretch>
            <a:fillRect/>
          </a:stretch>
        </p:blipFill>
        <p:spPr>
          <a:xfrm>
            <a:off x="7962188" y="2380187"/>
            <a:ext cx="3883980" cy="2032016"/>
          </a:xfrm>
          <a:prstGeom prst="rect">
            <a:avLst/>
          </a:prstGeom>
        </p:spPr>
      </p:pic>
      <p:pic>
        <p:nvPicPr>
          <p:cNvPr id="6" name="Picture 5">
            <a:extLst>
              <a:ext uri="{FF2B5EF4-FFF2-40B4-BE49-F238E27FC236}">
                <a16:creationId xmlns:a16="http://schemas.microsoft.com/office/drawing/2014/main" id="{2D24ADC2-4676-4157-AA1B-18CB76703C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4079" y="2380187"/>
            <a:ext cx="4223735" cy="3479364"/>
          </a:xfrm>
          <a:prstGeom prst="rect">
            <a:avLst/>
          </a:prstGeom>
        </p:spPr>
      </p:pic>
      <p:sp>
        <p:nvSpPr>
          <p:cNvPr id="4" name="Oval 3">
            <a:extLst>
              <a:ext uri="{FF2B5EF4-FFF2-40B4-BE49-F238E27FC236}">
                <a16:creationId xmlns:a16="http://schemas.microsoft.com/office/drawing/2014/main" id="{C0668445-44E1-4D82-85A0-3FC827EA3B2C}"/>
              </a:ext>
            </a:extLst>
          </p:cNvPr>
          <p:cNvSpPr/>
          <p:nvPr/>
        </p:nvSpPr>
        <p:spPr>
          <a:xfrm>
            <a:off x="1988597" y="3346882"/>
            <a:ext cx="2476870" cy="430081"/>
          </a:xfrm>
          <a:prstGeom prst="ellipse">
            <a:avLst/>
          </a:prstGeom>
          <a:noFill/>
          <a:ln w="3810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1481AD3-CF3F-418E-BE24-A1FA29AA880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646607" y="2437686"/>
            <a:ext cx="898785" cy="1090193"/>
          </a:xfrm>
          <a:prstGeom prst="rect">
            <a:avLst/>
          </a:prstGeom>
        </p:spPr>
      </p:pic>
    </p:spTree>
    <p:extLst>
      <p:ext uri="{BB962C8B-B14F-4D97-AF65-F5344CB8AC3E}">
        <p14:creationId xmlns:p14="http://schemas.microsoft.com/office/powerpoint/2010/main" val="13084596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Use depth-first search to find a spanning tree for the graph G.</a:t>
            </a:r>
          </a:p>
        </p:txBody>
      </p:sp>
      <p:pic>
        <p:nvPicPr>
          <p:cNvPr id="5" name="Picture 4">
            <a:extLst>
              <a:ext uri="{FF2B5EF4-FFF2-40B4-BE49-F238E27FC236}">
                <a16:creationId xmlns:a16="http://schemas.microsoft.com/office/drawing/2014/main" id="{33DB5AC6-2AB2-4331-8FF7-3777AD0FF4F8}"/>
              </a:ext>
            </a:extLst>
          </p:cNvPr>
          <p:cNvPicPr>
            <a:picLocks noChangeAspect="1"/>
          </p:cNvPicPr>
          <p:nvPr/>
        </p:nvPicPr>
        <p:blipFill>
          <a:blip r:embed="rId2"/>
          <a:stretch>
            <a:fillRect/>
          </a:stretch>
        </p:blipFill>
        <p:spPr>
          <a:xfrm>
            <a:off x="7962188" y="2380187"/>
            <a:ext cx="3883980" cy="2032016"/>
          </a:xfrm>
          <a:prstGeom prst="rect">
            <a:avLst/>
          </a:prstGeom>
        </p:spPr>
      </p:pic>
      <p:pic>
        <p:nvPicPr>
          <p:cNvPr id="6" name="Picture 5">
            <a:extLst>
              <a:ext uri="{FF2B5EF4-FFF2-40B4-BE49-F238E27FC236}">
                <a16:creationId xmlns:a16="http://schemas.microsoft.com/office/drawing/2014/main" id="{2D24ADC2-4676-4157-AA1B-18CB76703C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4079" y="2380187"/>
            <a:ext cx="4223735" cy="3479364"/>
          </a:xfrm>
          <a:prstGeom prst="rect">
            <a:avLst/>
          </a:prstGeom>
        </p:spPr>
      </p:pic>
      <p:sp>
        <p:nvSpPr>
          <p:cNvPr id="4" name="Oval 3">
            <a:extLst>
              <a:ext uri="{FF2B5EF4-FFF2-40B4-BE49-F238E27FC236}">
                <a16:creationId xmlns:a16="http://schemas.microsoft.com/office/drawing/2014/main" id="{C0668445-44E1-4D82-85A0-3FC827EA3B2C}"/>
              </a:ext>
            </a:extLst>
          </p:cNvPr>
          <p:cNvSpPr/>
          <p:nvPr/>
        </p:nvSpPr>
        <p:spPr>
          <a:xfrm>
            <a:off x="1988597" y="3346882"/>
            <a:ext cx="2476870" cy="430081"/>
          </a:xfrm>
          <a:prstGeom prst="ellipse">
            <a:avLst/>
          </a:prstGeom>
          <a:noFill/>
          <a:ln w="3810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1481AD3-CF3F-418E-BE24-A1FA29AA8804}"/>
              </a:ext>
            </a:extLst>
          </p:cNvPr>
          <p:cNvPicPr>
            <a:picLocks noChangeAspect="1"/>
          </p:cNvPicPr>
          <p:nvPr/>
        </p:nvPicPr>
        <p:blipFill rotWithShape="1">
          <a:blip r:embed="rId4">
            <a:extLst>
              <a:ext uri="{28A0092B-C50C-407E-A947-70E740481C1C}">
                <a14:useLocalDpi xmlns:a14="http://schemas.microsoft.com/office/drawing/2010/main" val="0"/>
              </a:ext>
            </a:extLst>
          </a:blip>
          <a:srcRect b="24359"/>
          <a:stretch/>
        </p:blipFill>
        <p:spPr>
          <a:xfrm>
            <a:off x="5193437" y="2380187"/>
            <a:ext cx="1314060" cy="1650637"/>
          </a:xfrm>
          <a:prstGeom prst="rect">
            <a:avLst/>
          </a:prstGeom>
        </p:spPr>
      </p:pic>
    </p:spTree>
    <p:extLst>
      <p:ext uri="{BB962C8B-B14F-4D97-AF65-F5344CB8AC3E}">
        <p14:creationId xmlns:p14="http://schemas.microsoft.com/office/powerpoint/2010/main" val="18583957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Use depth-first search to find a spanning tree for the graph G.</a:t>
            </a:r>
          </a:p>
        </p:txBody>
      </p:sp>
      <p:pic>
        <p:nvPicPr>
          <p:cNvPr id="5" name="Picture 4">
            <a:extLst>
              <a:ext uri="{FF2B5EF4-FFF2-40B4-BE49-F238E27FC236}">
                <a16:creationId xmlns:a16="http://schemas.microsoft.com/office/drawing/2014/main" id="{33DB5AC6-2AB2-4331-8FF7-3777AD0FF4F8}"/>
              </a:ext>
            </a:extLst>
          </p:cNvPr>
          <p:cNvPicPr>
            <a:picLocks noChangeAspect="1"/>
          </p:cNvPicPr>
          <p:nvPr/>
        </p:nvPicPr>
        <p:blipFill>
          <a:blip r:embed="rId2"/>
          <a:stretch>
            <a:fillRect/>
          </a:stretch>
        </p:blipFill>
        <p:spPr>
          <a:xfrm>
            <a:off x="7962188" y="2380187"/>
            <a:ext cx="3883980" cy="2032016"/>
          </a:xfrm>
          <a:prstGeom prst="rect">
            <a:avLst/>
          </a:prstGeom>
        </p:spPr>
      </p:pic>
      <p:pic>
        <p:nvPicPr>
          <p:cNvPr id="6" name="Picture 5">
            <a:extLst>
              <a:ext uri="{FF2B5EF4-FFF2-40B4-BE49-F238E27FC236}">
                <a16:creationId xmlns:a16="http://schemas.microsoft.com/office/drawing/2014/main" id="{2D24ADC2-4676-4157-AA1B-18CB76703C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4079" y="2380187"/>
            <a:ext cx="4223735" cy="3479364"/>
          </a:xfrm>
          <a:prstGeom prst="rect">
            <a:avLst/>
          </a:prstGeom>
        </p:spPr>
      </p:pic>
      <p:sp>
        <p:nvSpPr>
          <p:cNvPr id="4" name="Oval 3">
            <a:extLst>
              <a:ext uri="{FF2B5EF4-FFF2-40B4-BE49-F238E27FC236}">
                <a16:creationId xmlns:a16="http://schemas.microsoft.com/office/drawing/2014/main" id="{C0668445-44E1-4D82-85A0-3FC827EA3B2C}"/>
              </a:ext>
            </a:extLst>
          </p:cNvPr>
          <p:cNvSpPr/>
          <p:nvPr/>
        </p:nvSpPr>
        <p:spPr>
          <a:xfrm>
            <a:off x="1988597" y="3346882"/>
            <a:ext cx="2476870" cy="430081"/>
          </a:xfrm>
          <a:prstGeom prst="ellipse">
            <a:avLst/>
          </a:prstGeom>
          <a:noFill/>
          <a:ln w="3810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1481AD3-CF3F-418E-BE24-A1FA29AA880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193437" y="2380187"/>
            <a:ext cx="1314060" cy="2182196"/>
          </a:xfrm>
          <a:prstGeom prst="rect">
            <a:avLst/>
          </a:prstGeom>
        </p:spPr>
      </p:pic>
    </p:spTree>
    <p:extLst>
      <p:ext uri="{BB962C8B-B14F-4D97-AF65-F5344CB8AC3E}">
        <p14:creationId xmlns:p14="http://schemas.microsoft.com/office/powerpoint/2010/main" val="2965226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Use depth-first search to find a spanning tree for the graph G.</a:t>
            </a:r>
          </a:p>
        </p:txBody>
      </p:sp>
      <p:pic>
        <p:nvPicPr>
          <p:cNvPr id="5" name="Picture 4">
            <a:extLst>
              <a:ext uri="{FF2B5EF4-FFF2-40B4-BE49-F238E27FC236}">
                <a16:creationId xmlns:a16="http://schemas.microsoft.com/office/drawing/2014/main" id="{33DB5AC6-2AB2-4331-8FF7-3777AD0FF4F8}"/>
              </a:ext>
            </a:extLst>
          </p:cNvPr>
          <p:cNvPicPr>
            <a:picLocks noChangeAspect="1"/>
          </p:cNvPicPr>
          <p:nvPr/>
        </p:nvPicPr>
        <p:blipFill>
          <a:blip r:embed="rId2"/>
          <a:stretch>
            <a:fillRect/>
          </a:stretch>
        </p:blipFill>
        <p:spPr>
          <a:xfrm>
            <a:off x="7962188" y="2380187"/>
            <a:ext cx="3883980" cy="2032016"/>
          </a:xfrm>
          <a:prstGeom prst="rect">
            <a:avLst/>
          </a:prstGeom>
        </p:spPr>
      </p:pic>
      <p:pic>
        <p:nvPicPr>
          <p:cNvPr id="6" name="Picture 5">
            <a:extLst>
              <a:ext uri="{FF2B5EF4-FFF2-40B4-BE49-F238E27FC236}">
                <a16:creationId xmlns:a16="http://schemas.microsoft.com/office/drawing/2014/main" id="{2D24ADC2-4676-4157-AA1B-18CB76703C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4079" y="2380187"/>
            <a:ext cx="4223735" cy="3479364"/>
          </a:xfrm>
          <a:prstGeom prst="rect">
            <a:avLst/>
          </a:prstGeom>
        </p:spPr>
      </p:pic>
      <p:sp>
        <p:nvSpPr>
          <p:cNvPr id="4" name="Oval 3">
            <a:extLst>
              <a:ext uri="{FF2B5EF4-FFF2-40B4-BE49-F238E27FC236}">
                <a16:creationId xmlns:a16="http://schemas.microsoft.com/office/drawing/2014/main" id="{C0668445-44E1-4D82-85A0-3FC827EA3B2C}"/>
              </a:ext>
            </a:extLst>
          </p:cNvPr>
          <p:cNvSpPr/>
          <p:nvPr/>
        </p:nvSpPr>
        <p:spPr>
          <a:xfrm>
            <a:off x="2565647" y="4020344"/>
            <a:ext cx="1305017" cy="430081"/>
          </a:xfrm>
          <a:prstGeom prst="ellipse">
            <a:avLst/>
          </a:prstGeom>
          <a:noFill/>
          <a:ln w="3810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1481AD3-CF3F-418E-BE24-A1FA29AA880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193437" y="2380187"/>
            <a:ext cx="1314060" cy="2182196"/>
          </a:xfrm>
          <a:prstGeom prst="rect">
            <a:avLst/>
          </a:prstGeom>
        </p:spPr>
      </p:pic>
    </p:spTree>
    <p:extLst>
      <p:ext uri="{BB962C8B-B14F-4D97-AF65-F5344CB8AC3E}">
        <p14:creationId xmlns:p14="http://schemas.microsoft.com/office/powerpoint/2010/main" val="2870252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Use depth-first search to find a spanning tree for the graph G.</a:t>
            </a:r>
          </a:p>
        </p:txBody>
      </p:sp>
      <p:pic>
        <p:nvPicPr>
          <p:cNvPr id="5" name="Picture 4">
            <a:extLst>
              <a:ext uri="{FF2B5EF4-FFF2-40B4-BE49-F238E27FC236}">
                <a16:creationId xmlns:a16="http://schemas.microsoft.com/office/drawing/2014/main" id="{33DB5AC6-2AB2-4331-8FF7-3777AD0FF4F8}"/>
              </a:ext>
            </a:extLst>
          </p:cNvPr>
          <p:cNvPicPr>
            <a:picLocks noChangeAspect="1"/>
          </p:cNvPicPr>
          <p:nvPr/>
        </p:nvPicPr>
        <p:blipFill>
          <a:blip r:embed="rId2"/>
          <a:stretch>
            <a:fillRect/>
          </a:stretch>
        </p:blipFill>
        <p:spPr>
          <a:xfrm>
            <a:off x="7962188" y="2380187"/>
            <a:ext cx="3883980" cy="2032016"/>
          </a:xfrm>
          <a:prstGeom prst="rect">
            <a:avLst/>
          </a:prstGeom>
        </p:spPr>
      </p:pic>
      <p:pic>
        <p:nvPicPr>
          <p:cNvPr id="6" name="Picture 5">
            <a:extLst>
              <a:ext uri="{FF2B5EF4-FFF2-40B4-BE49-F238E27FC236}">
                <a16:creationId xmlns:a16="http://schemas.microsoft.com/office/drawing/2014/main" id="{2D24ADC2-4676-4157-AA1B-18CB76703C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4079" y="2380187"/>
            <a:ext cx="4223735" cy="3479364"/>
          </a:xfrm>
          <a:prstGeom prst="rect">
            <a:avLst/>
          </a:prstGeom>
        </p:spPr>
      </p:pic>
      <p:pic>
        <p:nvPicPr>
          <p:cNvPr id="8" name="Picture 7">
            <a:extLst>
              <a:ext uri="{FF2B5EF4-FFF2-40B4-BE49-F238E27FC236}">
                <a16:creationId xmlns:a16="http://schemas.microsoft.com/office/drawing/2014/main" id="{21481AD3-CF3F-418E-BE24-A1FA29AA880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193437" y="2380187"/>
            <a:ext cx="1314060" cy="2182196"/>
          </a:xfrm>
          <a:prstGeom prst="rect">
            <a:avLst/>
          </a:prstGeom>
        </p:spPr>
      </p:pic>
      <p:sp>
        <p:nvSpPr>
          <p:cNvPr id="9" name="Oval 8">
            <a:extLst>
              <a:ext uri="{FF2B5EF4-FFF2-40B4-BE49-F238E27FC236}">
                <a16:creationId xmlns:a16="http://schemas.microsoft.com/office/drawing/2014/main" id="{C027D031-60D7-420A-865B-CEC9C586C9BF}"/>
              </a:ext>
            </a:extLst>
          </p:cNvPr>
          <p:cNvSpPr/>
          <p:nvPr/>
        </p:nvSpPr>
        <p:spPr>
          <a:xfrm>
            <a:off x="1961964" y="4714043"/>
            <a:ext cx="2476870" cy="430081"/>
          </a:xfrm>
          <a:prstGeom prst="ellipse">
            <a:avLst/>
          </a:prstGeom>
          <a:noFill/>
          <a:ln w="3810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FC60D2F-994C-47A8-B8CA-45A8F8015D1B}"/>
              </a:ext>
            </a:extLst>
          </p:cNvPr>
          <p:cNvSpPr/>
          <p:nvPr/>
        </p:nvSpPr>
        <p:spPr>
          <a:xfrm>
            <a:off x="5335480" y="3586579"/>
            <a:ext cx="487025" cy="417250"/>
          </a:xfrm>
          <a:custGeom>
            <a:avLst/>
            <a:gdLst>
              <a:gd name="connsiteX0" fmla="*/ 0 w 487025"/>
              <a:gd name="connsiteY0" fmla="*/ 208625 h 417250"/>
              <a:gd name="connsiteX1" fmla="*/ 243513 w 487025"/>
              <a:gd name="connsiteY1" fmla="*/ 0 h 417250"/>
              <a:gd name="connsiteX2" fmla="*/ 487026 w 487025"/>
              <a:gd name="connsiteY2" fmla="*/ 208625 h 417250"/>
              <a:gd name="connsiteX3" fmla="*/ 243513 w 487025"/>
              <a:gd name="connsiteY3" fmla="*/ 417250 h 417250"/>
              <a:gd name="connsiteX4" fmla="*/ 0 w 487025"/>
              <a:gd name="connsiteY4" fmla="*/ 208625 h 41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025" h="417250" extrusionOk="0">
                <a:moveTo>
                  <a:pt x="0" y="208625"/>
                </a:moveTo>
                <a:cubicBezTo>
                  <a:pt x="-10122" y="81502"/>
                  <a:pt x="138527" y="-10712"/>
                  <a:pt x="243513" y="0"/>
                </a:cubicBezTo>
                <a:cubicBezTo>
                  <a:pt x="365868" y="6817"/>
                  <a:pt x="508597" y="86968"/>
                  <a:pt x="487026" y="208625"/>
                </a:cubicBezTo>
                <a:cubicBezTo>
                  <a:pt x="479760" y="309358"/>
                  <a:pt x="375699" y="424417"/>
                  <a:pt x="243513" y="417250"/>
                </a:cubicBezTo>
                <a:cubicBezTo>
                  <a:pt x="113408" y="411203"/>
                  <a:pt x="9260" y="323083"/>
                  <a:pt x="0" y="208625"/>
                </a:cubicBezTo>
                <a:close/>
              </a:path>
            </a:pathLst>
          </a:custGeom>
          <a:noFill/>
          <a:ln w="38100">
            <a:solidFill>
              <a:srgbClr val="FF0000"/>
            </a:solidFill>
            <a:extLst>
              <a:ext uri="{C807C97D-BFC1-408E-A445-0C87EB9F89A2}">
                <ask:lineSketchStyleProps xmlns:ask="http://schemas.microsoft.com/office/drawing/2018/sketchyshapes" sd="879248734">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55092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Use depth-first search to find a spanning tree for the graph G.</a:t>
            </a:r>
          </a:p>
        </p:txBody>
      </p:sp>
      <p:pic>
        <p:nvPicPr>
          <p:cNvPr id="5" name="Picture 4">
            <a:extLst>
              <a:ext uri="{FF2B5EF4-FFF2-40B4-BE49-F238E27FC236}">
                <a16:creationId xmlns:a16="http://schemas.microsoft.com/office/drawing/2014/main" id="{33DB5AC6-2AB2-4331-8FF7-3777AD0FF4F8}"/>
              </a:ext>
            </a:extLst>
          </p:cNvPr>
          <p:cNvPicPr>
            <a:picLocks noChangeAspect="1"/>
          </p:cNvPicPr>
          <p:nvPr/>
        </p:nvPicPr>
        <p:blipFill>
          <a:blip r:embed="rId2"/>
          <a:stretch>
            <a:fillRect/>
          </a:stretch>
        </p:blipFill>
        <p:spPr>
          <a:xfrm>
            <a:off x="7962188" y="2380187"/>
            <a:ext cx="3883980" cy="2032016"/>
          </a:xfrm>
          <a:prstGeom prst="rect">
            <a:avLst/>
          </a:prstGeom>
        </p:spPr>
      </p:pic>
      <p:pic>
        <p:nvPicPr>
          <p:cNvPr id="6" name="Picture 5">
            <a:extLst>
              <a:ext uri="{FF2B5EF4-FFF2-40B4-BE49-F238E27FC236}">
                <a16:creationId xmlns:a16="http://schemas.microsoft.com/office/drawing/2014/main" id="{2D24ADC2-4676-4157-AA1B-18CB76703C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4079" y="2380187"/>
            <a:ext cx="4223735" cy="3479364"/>
          </a:xfrm>
          <a:prstGeom prst="rect">
            <a:avLst/>
          </a:prstGeom>
        </p:spPr>
      </p:pic>
      <p:pic>
        <p:nvPicPr>
          <p:cNvPr id="8" name="Picture 7">
            <a:extLst>
              <a:ext uri="{FF2B5EF4-FFF2-40B4-BE49-F238E27FC236}">
                <a16:creationId xmlns:a16="http://schemas.microsoft.com/office/drawing/2014/main" id="{21481AD3-CF3F-418E-BE24-A1FA29AA880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193437" y="2380187"/>
            <a:ext cx="1314060" cy="2182196"/>
          </a:xfrm>
          <a:prstGeom prst="rect">
            <a:avLst/>
          </a:prstGeom>
        </p:spPr>
      </p:pic>
      <p:sp>
        <p:nvSpPr>
          <p:cNvPr id="7" name="Oval 6">
            <a:extLst>
              <a:ext uri="{FF2B5EF4-FFF2-40B4-BE49-F238E27FC236}">
                <a16:creationId xmlns:a16="http://schemas.microsoft.com/office/drawing/2014/main" id="{0FC60D2F-994C-47A8-B8CA-45A8F8015D1B}"/>
              </a:ext>
            </a:extLst>
          </p:cNvPr>
          <p:cNvSpPr/>
          <p:nvPr/>
        </p:nvSpPr>
        <p:spPr>
          <a:xfrm>
            <a:off x="5335480" y="3586579"/>
            <a:ext cx="487025" cy="417250"/>
          </a:xfrm>
          <a:custGeom>
            <a:avLst/>
            <a:gdLst>
              <a:gd name="connsiteX0" fmla="*/ 0 w 487025"/>
              <a:gd name="connsiteY0" fmla="*/ 208625 h 417250"/>
              <a:gd name="connsiteX1" fmla="*/ 243513 w 487025"/>
              <a:gd name="connsiteY1" fmla="*/ 0 h 417250"/>
              <a:gd name="connsiteX2" fmla="*/ 487026 w 487025"/>
              <a:gd name="connsiteY2" fmla="*/ 208625 h 417250"/>
              <a:gd name="connsiteX3" fmla="*/ 243513 w 487025"/>
              <a:gd name="connsiteY3" fmla="*/ 417250 h 417250"/>
              <a:gd name="connsiteX4" fmla="*/ 0 w 487025"/>
              <a:gd name="connsiteY4" fmla="*/ 208625 h 41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025" h="417250" extrusionOk="0">
                <a:moveTo>
                  <a:pt x="0" y="208625"/>
                </a:moveTo>
                <a:cubicBezTo>
                  <a:pt x="-10122" y="81502"/>
                  <a:pt x="138527" y="-10712"/>
                  <a:pt x="243513" y="0"/>
                </a:cubicBezTo>
                <a:cubicBezTo>
                  <a:pt x="365868" y="6817"/>
                  <a:pt x="508597" y="86968"/>
                  <a:pt x="487026" y="208625"/>
                </a:cubicBezTo>
                <a:cubicBezTo>
                  <a:pt x="479760" y="309358"/>
                  <a:pt x="375699" y="424417"/>
                  <a:pt x="243513" y="417250"/>
                </a:cubicBezTo>
                <a:cubicBezTo>
                  <a:pt x="113408" y="411203"/>
                  <a:pt x="9260" y="323083"/>
                  <a:pt x="0" y="208625"/>
                </a:cubicBezTo>
                <a:close/>
              </a:path>
            </a:pathLst>
          </a:custGeom>
          <a:noFill/>
          <a:ln w="38100">
            <a:solidFill>
              <a:srgbClr val="FF0000"/>
            </a:solidFill>
            <a:extLst>
              <a:ext uri="{C807C97D-BFC1-408E-A445-0C87EB9F89A2}">
                <ask:lineSketchStyleProps xmlns:ask="http://schemas.microsoft.com/office/drawing/2018/sketchyshapes" sd="879248734">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6DC33F1-00E4-404F-91A0-064C5500417C}"/>
              </a:ext>
            </a:extLst>
          </p:cNvPr>
          <p:cNvSpPr/>
          <p:nvPr/>
        </p:nvSpPr>
        <p:spPr>
          <a:xfrm>
            <a:off x="2574525" y="5298729"/>
            <a:ext cx="1305017" cy="430081"/>
          </a:xfrm>
          <a:prstGeom prst="ellipse">
            <a:avLst/>
          </a:prstGeom>
          <a:noFill/>
          <a:ln w="3810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46636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Use depth-first search to find a spanning tree for the graph G.</a:t>
            </a:r>
          </a:p>
        </p:txBody>
      </p:sp>
      <p:pic>
        <p:nvPicPr>
          <p:cNvPr id="5" name="Picture 4">
            <a:extLst>
              <a:ext uri="{FF2B5EF4-FFF2-40B4-BE49-F238E27FC236}">
                <a16:creationId xmlns:a16="http://schemas.microsoft.com/office/drawing/2014/main" id="{33DB5AC6-2AB2-4331-8FF7-3777AD0FF4F8}"/>
              </a:ext>
            </a:extLst>
          </p:cNvPr>
          <p:cNvPicPr>
            <a:picLocks noChangeAspect="1"/>
          </p:cNvPicPr>
          <p:nvPr/>
        </p:nvPicPr>
        <p:blipFill>
          <a:blip r:embed="rId2"/>
          <a:stretch>
            <a:fillRect/>
          </a:stretch>
        </p:blipFill>
        <p:spPr>
          <a:xfrm>
            <a:off x="7962188" y="2380187"/>
            <a:ext cx="3883980" cy="2032016"/>
          </a:xfrm>
          <a:prstGeom prst="rect">
            <a:avLst/>
          </a:prstGeom>
        </p:spPr>
      </p:pic>
      <p:pic>
        <p:nvPicPr>
          <p:cNvPr id="6" name="Picture 5">
            <a:extLst>
              <a:ext uri="{FF2B5EF4-FFF2-40B4-BE49-F238E27FC236}">
                <a16:creationId xmlns:a16="http://schemas.microsoft.com/office/drawing/2014/main" id="{2D24ADC2-4676-4157-AA1B-18CB76703C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4079" y="2380187"/>
            <a:ext cx="4223735" cy="3479364"/>
          </a:xfrm>
          <a:prstGeom prst="rect">
            <a:avLst/>
          </a:prstGeom>
        </p:spPr>
      </p:pic>
      <p:pic>
        <p:nvPicPr>
          <p:cNvPr id="8" name="Picture 7">
            <a:extLst>
              <a:ext uri="{FF2B5EF4-FFF2-40B4-BE49-F238E27FC236}">
                <a16:creationId xmlns:a16="http://schemas.microsoft.com/office/drawing/2014/main" id="{21481AD3-CF3F-418E-BE24-A1FA29AA880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193437" y="2380187"/>
            <a:ext cx="1314060" cy="2182196"/>
          </a:xfrm>
          <a:prstGeom prst="rect">
            <a:avLst/>
          </a:prstGeom>
        </p:spPr>
      </p:pic>
      <p:sp>
        <p:nvSpPr>
          <p:cNvPr id="7" name="Oval 6">
            <a:extLst>
              <a:ext uri="{FF2B5EF4-FFF2-40B4-BE49-F238E27FC236}">
                <a16:creationId xmlns:a16="http://schemas.microsoft.com/office/drawing/2014/main" id="{0FC60D2F-994C-47A8-B8CA-45A8F8015D1B}"/>
              </a:ext>
            </a:extLst>
          </p:cNvPr>
          <p:cNvSpPr/>
          <p:nvPr/>
        </p:nvSpPr>
        <p:spPr>
          <a:xfrm>
            <a:off x="5495278" y="3262660"/>
            <a:ext cx="487025" cy="417250"/>
          </a:xfrm>
          <a:custGeom>
            <a:avLst/>
            <a:gdLst>
              <a:gd name="connsiteX0" fmla="*/ 0 w 487025"/>
              <a:gd name="connsiteY0" fmla="*/ 208625 h 417250"/>
              <a:gd name="connsiteX1" fmla="*/ 243513 w 487025"/>
              <a:gd name="connsiteY1" fmla="*/ 0 h 417250"/>
              <a:gd name="connsiteX2" fmla="*/ 487026 w 487025"/>
              <a:gd name="connsiteY2" fmla="*/ 208625 h 417250"/>
              <a:gd name="connsiteX3" fmla="*/ 243513 w 487025"/>
              <a:gd name="connsiteY3" fmla="*/ 417250 h 417250"/>
              <a:gd name="connsiteX4" fmla="*/ 0 w 487025"/>
              <a:gd name="connsiteY4" fmla="*/ 208625 h 41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025" h="417250" extrusionOk="0">
                <a:moveTo>
                  <a:pt x="0" y="208625"/>
                </a:moveTo>
                <a:cubicBezTo>
                  <a:pt x="-10122" y="81502"/>
                  <a:pt x="138527" y="-10712"/>
                  <a:pt x="243513" y="0"/>
                </a:cubicBezTo>
                <a:cubicBezTo>
                  <a:pt x="365868" y="6817"/>
                  <a:pt x="508597" y="86968"/>
                  <a:pt x="487026" y="208625"/>
                </a:cubicBezTo>
                <a:cubicBezTo>
                  <a:pt x="479760" y="309358"/>
                  <a:pt x="375699" y="424417"/>
                  <a:pt x="243513" y="417250"/>
                </a:cubicBezTo>
                <a:cubicBezTo>
                  <a:pt x="113408" y="411203"/>
                  <a:pt x="9260" y="323083"/>
                  <a:pt x="0" y="208625"/>
                </a:cubicBezTo>
                <a:close/>
              </a:path>
            </a:pathLst>
          </a:custGeom>
          <a:noFill/>
          <a:ln w="38100">
            <a:solidFill>
              <a:srgbClr val="FF0000"/>
            </a:solidFill>
            <a:extLst>
              <a:ext uri="{C807C97D-BFC1-408E-A445-0C87EB9F89A2}">
                <ask:lineSketchStyleProps xmlns:ask="http://schemas.microsoft.com/office/drawing/2018/sketchyshapes" sd="879248734">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4745FEB-AE76-472B-86A9-653750374A07}"/>
              </a:ext>
            </a:extLst>
          </p:cNvPr>
          <p:cNvSpPr/>
          <p:nvPr/>
        </p:nvSpPr>
        <p:spPr>
          <a:xfrm>
            <a:off x="1961964" y="4714043"/>
            <a:ext cx="2476870" cy="430081"/>
          </a:xfrm>
          <a:prstGeom prst="ellipse">
            <a:avLst/>
          </a:prstGeom>
          <a:noFill/>
          <a:ln w="3810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06188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Use depth-first search to find a spanning tree for the graph G.</a:t>
            </a:r>
          </a:p>
        </p:txBody>
      </p:sp>
      <p:pic>
        <p:nvPicPr>
          <p:cNvPr id="5" name="Picture 4">
            <a:extLst>
              <a:ext uri="{FF2B5EF4-FFF2-40B4-BE49-F238E27FC236}">
                <a16:creationId xmlns:a16="http://schemas.microsoft.com/office/drawing/2014/main" id="{33DB5AC6-2AB2-4331-8FF7-3777AD0FF4F8}"/>
              </a:ext>
            </a:extLst>
          </p:cNvPr>
          <p:cNvPicPr>
            <a:picLocks noChangeAspect="1"/>
          </p:cNvPicPr>
          <p:nvPr/>
        </p:nvPicPr>
        <p:blipFill>
          <a:blip r:embed="rId2"/>
          <a:stretch>
            <a:fillRect/>
          </a:stretch>
        </p:blipFill>
        <p:spPr>
          <a:xfrm>
            <a:off x="7962188" y="2380187"/>
            <a:ext cx="3883980" cy="2032016"/>
          </a:xfrm>
          <a:prstGeom prst="rect">
            <a:avLst/>
          </a:prstGeom>
        </p:spPr>
      </p:pic>
      <p:pic>
        <p:nvPicPr>
          <p:cNvPr id="6" name="Picture 5">
            <a:extLst>
              <a:ext uri="{FF2B5EF4-FFF2-40B4-BE49-F238E27FC236}">
                <a16:creationId xmlns:a16="http://schemas.microsoft.com/office/drawing/2014/main" id="{2D24ADC2-4676-4157-AA1B-18CB76703C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4079" y="2380187"/>
            <a:ext cx="4223735" cy="3479364"/>
          </a:xfrm>
          <a:prstGeom prst="rect">
            <a:avLst/>
          </a:prstGeom>
        </p:spPr>
      </p:pic>
      <p:pic>
        <p:nvPicPr>
          <p:cNvPr id="8" name="Picture 7">
            <a:extLst>
              <a:ext uri="{FF2B5EF4-FFF2-40B4-BE49-F238E27FC236}">
                <a16:creationId xmlns:a16="http://schemas.microsoft.com/office/drawing/2014/main" id="{21481AD3-CF3F-418E-BE24-A1FA29AA880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193437" y="2380187"/>
            <a:ext cx="1314060" cy="2182196"/>
          </a:xfrm>
          <a:prstGeom prst="rect">
            <a:avLst/>
          </a:prstGeom>
        </p:spPr>
      </p:pic>
      <p:sp>
        <p:nvSpPr>
          <p:cNvPr id="7" name="Oval 6">
            <a:extLst>
              <a:ext uri="{FF2B5EF4-FFF2-40B4-BE49-F238E27FC236}">
                <a16:creationId xmlns:a16="http://schemas.microsoft.com/office/drawing/2014/main" id="{0FC60D2F-994C-47A8-B8CA-45A8F8015D1B}"/>
              </a:ext>
            </a:extLst>
          </p:cNvPr>
          <p:cNvSpPr/>
          <p:nvPr/>
        </p:nvSpPr>
        <p:spPr>
          <a:xfrm>
            <a:off x="5495278" y="3262660"/>
            <a:ext cx="487025" cy="417250"/>
          </a:xfrm>
          <a:custGeom>
            <a:avLst/>
            <a:gdLst>
              <a:gd name="connsiteX0" fmla="*/ 0 w 487025"/>
              <a:gd name="connsiteY0" fmla="*/ 208625 h 417250"/>
              <a:gd name="connsiteX1" fmla="*/ 243513 w 487025"/>
              <a:gd name="connsiteY1" fmla="*/ 0 h 417250"/>
              <a:gd name="connsiteX2" fmla="*/ 487026 w 487025"/>
              <a:gd name="connsiteY2" fmla="*/ 208625 h 417250"/>
              <a:gd name="connsiteX3" fmla="*/ 243513 w 487025"/>
              <a:gd name="connsiteY3" fmla="*/ 417250 h 417250"/>
              <a:gd name="connsiteX4" fmla="*/ 0 w 487025"/>
              <a:gd name="connsiteY4" fmla="*/ 208625 h 41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025" h="417250" extrusionOk="0">
                <a:moveTo>
                  <a:pt x="0" y="208625"/>
                </a:moveTo>
                <a:cubicBezTo>
                  <a:pt x="-10122" y="81502"/>
                  <a:pt x="138527" y="-10712"/>
                  <a:pt x="243513" y="0"/>
                </a:cubicBezTo>
                <a:cubicBezTo>
                  <a:pt x="365868" y="6817"/>
                  <a:pt x="508597" y="86968"/>
                  <a:pt x="487026" y="208625"/>
                </a:cubicBezTo>
                <a:cubicBezTo>
                  <a:pt x="479760" y="309358"/>
                  <a:pt x="375699" y="424417"/>
                  <a:pt x="243513" y="417250"/>
                </a:cubicBezTo>
                <a:cubicBezTo>
                  <a:pt x="113408" y="411203"/>
                  <a:pt x="9260" y="323083"/>
                  <a:pt x="0" y="208625"/>
                </a:cubicBezTo>
                <a:close/>
              </a:path>
            </a:pathLst>
          </a:custGeom>
          <a:noFill/>
          <a:ln w="38100">
            <a:solidFill>
              <a:srgbClr val="FF0000"/>
            </a:solidFill>
            <a:extLst>
              <a:ext uri="{C807C97D-BFC1-408E-A445-0C87EB9F89A2}">
                <ask:lineSketchStyleProps xmlns:ask="http://schemas.microsoft.com/office/drawing/2018/sketchyshapes" sd="879248734">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4D27D09-710D-411F-A556-82D57D2BBD45}"/>
              </a:ext>
            </a:extLst>
          </p:cNvPr>
          <p:cNvSpPr/>
          <p:nvPr/>
        </p:nvSpPr>
        <p:spPr>
          <a:xfrm>
            <a:off x="2574525" y="5298729"/>
            <a:ext cx="1305017" cy="430081"/>
          </a:xfrm>
          <a:prstGeom prst="ellipse">
            <a:avLst/>
          </a:prstGeom>
          <a:noFill/>
          <a:ln w="3810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4857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US" dirty="0"/>
              <a:t>Introduction to Trees</a:t>
            </a:r>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u="sng" dirty="0"/>
              <a:t>Forests</a:t>
            </a:r>
            <a:r>
              <a:rPr lang="en-GB" dirty="0"/>
              <a:t> are connected components of trees.</a:t>
            </a:r>
          </a:p>
        </p:txBody>
      </p:sp>
      <p:pic>
        <p:nvPicPr>
          <p:cNvPr id="5" name="Picture 4">
            <a:extLst>
              <a:ext uri="{FF2B5EF4-FFF2-40B4-BE49-F238E27FC236}">
                <a16:creationId xmlns:a16="http://schemas.microsoft.com/office/drawing/2014/main" id="{7103685C-EA52-41B2-8B69-CBCB89E72929}"/>
              </a:ext>
            </a:extLst>
          </p:cNvPr>
          <p:cNvPicPr>
            <a:picLocks noChangeAspect="1"/>
          </p:cNvPicPr>
          <p:nvPr/>
        </p:nvPicPr>
        <p:blipFill>
          <a:blip r:embed="rId2"/>
          <a:stretch>
            <a:fillRect/>
          </a:stretch>
        </p:blipFill>
        <p:spPr>
          <a:xfrm>
            <a:off x="2671761" y="2685818"/>
            <a:ext cx="6848475" cy="3190875"/>
          </a:xfrm>
          <a:prstGeom prst="rect">
            <a:avLst/>
          </a:prstGeom>
        </p:spPr>
      </p:pic>
    </p:spTree>
    <p:extLst>
      <p:ext uri="{BB962C8B-B14F-4D97-AF65-F5344CB8AC3E}">
        <p14:creationId xmlns:p14="http://schemas.microsoft.com/office/powerpoint/2010/main" val="18817414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Use depth-first search to find a spanning tree for the graph G.</a:t>
            </a:r>
          </a:p>
        </p:txBody>
      </p:sp>
      <p:pic>
        <p:nvPicPr>
          <p:cNvPr id="5" name="Picture 4">
            <a:extLst>
              <a:ext uri="{FF2B5EF4-FFF2-40B4-BE49-F238E27FC236}">
                <a16:creationId xmlns:a16="http://schemas.microsoft.com/office/drawing/2014/main" id="{33DB5AC6-2AB2-4331-8FF7-3777AD0FF4F8}"/>
              </a:ext>
            </a:extLst>
          </p:cNvPr>
          <p:cNvPicPr>
            <a:picLocks noChangeAspect="1"/>
          </p:cNvPicPr>
          <p:nvPr/>
        </p:nvPicPr>
        <p:blipFill>
          <a:blip r:embed="rId2"/>
          <a:stretch>
            <a:fillRect/>
          </a:stretch>
        </p:blipFill>
        <p:spPr>
          <a:xfrm>
            <a:off x="7962188" y="2380187"/>
            <a:ext cx="3883980" cy="2032016"/>
          </a:xfrm>
          <a:prstGeom prst="rect">
            <a:avLst/>
          </a:prstGeom>
        </p:spPr>
      </p:pic>
      <p:pic>
        <p:nvPicPr>
          <p:cNvPr id="6" name="Picture 5">
            <a:extLst>
              <a:ext uri="{FF2B5EF4-FFF2-40B4-BE49-F238E27FC236}">
                <a16:creationId xmlns:a16="http://schemas.microsoft.com/office/drawing/2014/main" id="{2D24ADC2-4676-4157-AA1B-18CB76703C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4079" y="2380187"/>
            <a:ext cx="4223735" cy="3479364"/>
          </a:xfrm>
          <a:prstGeom prst="rect">
            <a:avLst/>
          </a:prstGeom>
        </p:spPr>
      </p:pic>
      <p:pic>
        <p:nvPicPr>
          <p:cNvPr id="8" name="Picture 7">
            <a:extLst>
              <a:ext uri="{FF2B5EF4-FFF2-40B4-BE49-F238E27FC236}">
                <a16:creationId xmlns:a16="http://schemas.microsoft.com/office/drawing/2014/main" id="{21481AD3-CF3F-418E-BE24-A1FA29AA880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193437" y="2380187"/>
            <a:ext cx="1314060" cy="2182196"/>
          </a:xfrm>
          <a:prstGeom prst="rect">
            <a:avLst/>
          </a:prstGeom>
        </p:spPr>
      </p:pic>
      <p:sp>
        <p:nvSpPr>
          <p:cNvPr id="7" name="Oval 6">
            <a:extLst>
              <a:ext uri="{FF2B5EF4-FFF2-40B4-BE49-F238E27FC236}">
                <a16:creationId xmlns:a16="http://schemas.microsoft.com/office/drawing/2014/main" id="{0FC60D2F-994C-47A8-B8CA-45A8F8015D1B}"/>
              </a:ext>
            </a:extLst>
          </p:cNvPr>
          <p:cNvSpPr/>
          <p:nvPr/>
        </p:nvSpPr>
        <p:spPr>
          <a:xfrm>
            <a:off x="5495278" y="3262660"/>
            <a:ext cx="487025" cy="417250"/>
          </a:xfrm>
          <a:custGeom>
            <a:avLst/>
            <a:gdLst>
              <a:gd name="connsiteX0" fmla="*/ 0 w 487025"/>
              <a:gd name="connsiteY0" fmla="*/ 208625 h 417250"/>
              <a:gd name="connsiteX1" fmla="*/ 243513 w 487025"/>
              <a:gd name="connsiteY1" fmla="*/ 0 h 417250"/>
              <a:gd name="connsiteX2" fmla="*/ 487026 w 487025"/>
              <a:gd name="connsiteY2" fmla="*/ 208625 h 417250"/>
              <a:gd name="connsiteX3" fmla="*/ 243513 w 487025"/>
              <a:gd name="connsiteY3" fmla="*/ 417250 h 417250"/>
              <a:gd name="connsiteX4" fmla="*/ 0 w 487025"/>
              <a:gd name="connsiteY4" fmla="*/ 208625 h 41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025" h="417250" extrusionOk="0">
                <a:moveTo>
                  <a:pt x="0" y="208625"/>
                </a:moveTo>
                <a:cubicBezTo>
                  <a:pt x="-10122" y="81502"/>
                  <a:pt x="138527" y="-10712"/>
                  <a:pt x="243513" y="0"/>
                </a:cubicBezTo>
                <a:cubicBezTo>
                  <a:pt x="365868" y="6817"/>
                  <a:pt x="508597" y="86968"/>
                  <a:pt x="487026" y="208625"/>
                </a:cubicBezTo>
                <a:cubicBezTo>
                  <a:pt x="479760" y="309358"/>
                  <a:pt x="375699" y="424417"/>
                  <a:pt x="243513" y="417250"/>
                </a:cubicBezTo>
                <a:cubicBezTo>
                  <a:pt x="113408" y="411203"/>
                  <a:pt x="9260" y="323083"/>
                  <a:pt x="0" y="208625"/>
                </a:cubicBezTo>
                <a:close/>
              </a:path>
            </a:pathLst>
          </a:custGeom>
          <a:noFill/>
          <a:ln w="38100">
            <a:solidFill>
              <a:srgbClr val="FF0000"/>
            </a:solidFill>
            <a:extLst>
              <a:ext uri="{C807C97D-BFC1-408E-A445-0C87EB9F89A2}">
                <ask:lineSketchStyleProps xmlns:ask="http://schemas.microsoft.com/office/drawing/2018/sketchyshapes" sd="879248734">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4745FEB-AE76-472B-86A9-653750374A07}"/>
              </a:ext>
            </a:extLst>
          </p:cNvPr>
          <p:cNvSpPr/>
          <p:nvPr/>
        </p:nvSpPr>
        <p:spPr>
          <a:xfrm>
            <a:off x="0" y="5299971"/>
            <a:ext cx="2476870" cy="430081"/>
          </a:xfrm>
          <a:prstGeom prst="ellipse">
            <a:avLst/>
          </a:prstGeom>
          <a:noFill/>
          <a:ln w="3810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20333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Use depth-first search to find a spanning tree for the graph G.</a:t>
            </a:r>
          </a:p>
        </p:txBody>
      </p:sp>
      <p:pic>
        <p:nvPicPr>
          <p:cNvPr id="5" name="Picture 4">
            <a:extLst>
              <a:ext uri="{FF2B5EF4-FFF2-40B4-BE49-F238E27FC236}">
                <a16:creationId xmlns:a16="http://schemas.microsoft.com/office/drawing/2014/main" id="{33DB5AC6-2AB2-4331-8FF7-3777AD0FF4F8}"/>
              </a:ext>
            </a:extLst>
          </p:cNvPr>
          <p:cNvPicPr>
            <a:picLocks noChangeAspect="1"/>
          </p:cNvPicPr>
          <p:nvPr/>
        </p:nvPicPr>
        <p:blipFill>
          <a:blip r:embed="rId2"/>
          <a:stretch>
            <a:fillRect/>
          </a:stretch>
        </p:blipFill>
        <p:spPr>
          <a:xfrm>
            <a:off x="7962188" y="2380187"/>
            <a:ext cx="3883980" cy="2032016"/>
          </a:xfrm>
          <a:prstGeom prst="rect">
            <a:avLst/>
          </a:prstGeom>
        </p:spPr>
      </p:pic>
      <p:pic>
        <p:nvPicPr>
          <p:cNvPr id="6" name="Picture 5">
            <a:extLst>
              <a:ext uri="{FF2B5EF4-FFF2-40B4-BE49-F238E27FC236}">
                <a16:creationId xmlns:a16="http://schemas.microsoft.com/office/drawing/2014/main" id="{2D24ADC2-4676-4157-AA1B-18CB76703C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4079" y="2380187"/>
            <a:ext cx="4223735" cy="3479364"/>
          </a:xfrm>
          <a:prstGeom prst="rect">
            <a:avLst/>
          </a:prstGeom>
        </p:spPr>
      </p:pic>
      <p:sp>
        <p:nvSpPr>
          <p:cNvPr id="9" name="Oval 8">
            <a:extLst>
              <a:ext uri="{FF2B5EF4-FFF2-40B4-BE49-F238E27FC236}">
                <a16:creationId xmlns:a16="http://schemas.microsoft.com/office/drawing/2014/main" id="{B4745FEB-AE76-472B-86A9-653750374A07}"/>
              </a:ext>
            </a:extLst>
          </p:cNvPr>
          <p:cNvSpPr/>
          <p:nvPr/>
        </p:nvSpPr>
        <p:spPr>
          <a:xfrm>
            <a:off x="0" y="5299971"/>
            <a:ext cx="2476870" cy="430081"/>
          </a:xfrm>
          <a:prstGeom prst="ellipse">
            <a:avLst/>
          </a:prstGeom>
          <a:noFill/>
          <a:ln w="3810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1F38AEB-098D-47A5-9788-ED9D9B0D5EA4}"/>
              </a:ext>
            </a:extLst>
          </p:cNvPr>
          <p:cNvPicPr>
            <a:picLocks noChangeAspect="1"/>
          </p:cNvPicPr>
          <p:nvPr/>
        </p:nvPicPr>
        <p:blipFill>
          <a:blip r:embed="rId4"/>
          <a:stretch>
            <a:fillRect/>
          </a:stretch>
        </p:blipFill>
        <p:spPr>
          <a:xfrm>
            <a:off x="5295900" y="2309812"/>
            <a:ext cx="1600200" cy="2238375"/>
          </a:xfrm>
          <a:prstGeom prst="rect">
            <a:avLst/>
          </a:prstGeom>
        </p:spPr>
      </p:pic>
    </p:spTree>
    <p:extLst>
      <p:ext uri="{BB962C8B-B14F-4D97-AF65-F5344CB8AC3E}">
        <p14:creationId xmlns:p14="http://schemas.microsoft.com/office/powerpoint/2010/main" val="8803806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Use depth-first search to find a spanning tree for the graph G.</a:t>
            </a:r>
          </a:p>
        </p:txBody>
      </p:sp>
      <p:pic>
        <p:nvPicPr>
          <p:cNvPr id="5" name="Picture 4">
            <a:extLst>
              <a:ext uri="{FF2B5EF4-FFF2-40B4-BE49-F238E27FC236}">
                <a16:creationId xmlns:a16="http://schemas.microsoft.com/office/drawing/2014/main" id="{33DB5AC6-2AB2-4331-8FF7-3777AD0FF4F8}"/>
              </a:ext>
            </a:extLst>
          </p:cNvPr>
          <p:cNvPicPr>
            <a:picLocks noChangeAspect="1"/>
          </p:cNvPicPr>
          <p:nvPr/>
        </p:nvPicPr>
        <p:blipFill>
          <a:blip r:embed="rId2"/>
          <a:stretch>
            <a:fillRect/>
          </a:stretch>
        </p:blipFill>
        <p:spPr>
          <a:xfrm>
            <a:off x="7962188" y="2380187"/>
            <a:ext cx="3883980" cy="2032016"/>
          </a:xfrm>
          <a:prstGeom prst="rect">
            <a:avLst/>
          </a:prstGeom>
        </p:spPr>
      </p:pic>
      <p:pic>
        <p:nvPicPr>
          <p:cNvPr id="6" name="Picture 5">
            <a:extLst>
              <a:ext uri="{FF2B5EF4-FFF2-40B4-BE49-F238E27FC236}">
                <a16:creationId xmlns:a16="http://schemas.microsoft.com/office/drawing/2014/main" id="{2D24ADC2-4676-4157-AA1B-18CB76703C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4079" y="2380187"/>
            <a:ext cx="4223735" cy="3479364"/>
          </a:xfrm>
          <a:prstGeom prst="rect">
            <a:avLst/>
          </a:prstGeom>
        </p:spPr>
      </p:pic>
      <p:sp>
        <p:nvSpPr>
          <p:cNvPr id="9" name="Oval 8">
            <a:extLst>
              <a:ext uri="{FF2B5EF4-FFF2-40B4-BE49-F238E27FC236}">
                <a16:creationId xmlns:a16="http://schemas.microsoft.com/office/drawing/2014/main" id="{B4745FEB-AE76-472B-86A9-653750374A07}"/>
              </a:ext>
            </a:extLst>
          </p:cNvPr>
          <p:cNvSpPr/>
          <p:nvPr/>
        </p:nvSpPr>
        <p:spPr>
          <a:xfrm>
            <a:off x="1890944" y="3320251"/>
            <a:ext cx="2476870" cy="430081"/>
          </a:xfrm>
          <a:prstGeom prst="ellipse">
            <a:avLst/>
          </a:prstGeom>
          <a:noFill/>
          <a:ln w="3810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1F38AEB-098D-47A5-9788-ED9D9B0D5EA4}"/>
              </a:ext>
            </a:extLst>
          </p:cNvPr>
          <p:cNvPicPr>
            <a:picLocks noChangeAspect="1"/>
          </p:cNvPicPr>
          <p:nvPr/>
        </p:nvPicPr>
        <p:blipFill>
          <a:blip r:embed="rId4"/>
          <a:stretch>
            <a:fillRect/>
          </a:stretch>
        </p:blipFill>
        <p:spPr>
          <a:xfrm>
            <a:off x="5295900" y="2309812"/>
            <a:ext cx="1600200" cy="2238375"/>
          </a:xfrm>
          <a:prstGeom prst="rect">
            <a:avLst/>
          </a:prstGeom>
        </p:spPr>
      </p:pic>
    </p:spTree>
    <p:extLst>
      <p:ext uri="{BB962C8B-B14F-4D97-AF65-F5344CB8AC3E}">
        <p14:creationId xmlns:p14="http://schemas.microsoft.com/office/powerpoint/2010/main" val="15231618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Use depth-first search to find a spanning tree for the graph G.</a:t>
            </a:r>
          </a:p>
        </p:txBody>
      </p:sp>
      <p:pic>
        <p:nvPicPr>
          <p:cNvPr id="5" name="Picture 4">
            <a:extLst>
              <a:ext uri="{FF2B5EF4-FFF2-40B4-BE49-F238E27FC236}">
                <a16:creationId xmlns:a16="http://schemas.microsoft.com/office/drawing/2014/main" id="{33DB5AC6-2AB2-4331-8FF7-3777AD0FF4F8}"/>
              </a:ext>
            </a:extLst>
          </p:cNvPr>
          <p:cNvPicPr>
            <a:picLocks noChangeAspect="1"/>
          </p:cNvPicPr>
          <p:nvPr/>
        </p:nvPicPr>
        <p:blipFill>
          <a:blip r:embed="rId2"/>
          <a:stretch>
            <a:fillRect/>
          </a:stretch>
        </p:blipFill>
        <p:spPr>
          <a:xfrm>
            <a:off x="7962188" y="2380187"/>
            <a:ext cx="3883980" cy="2032016"/>
          </a:xfrm>
          <a:prstGeom prst="rect">
            <a:avLst/>
          </a:prstGeom>
        </p:spPr>
      </p:pic>
      <p:pic>
        <p:nvPicPr>
          <p:cNvPr id="6" name="Picture 5">
            <a:extLst>
              <a:ext uri="{FF2B5EF4-FFF2-40B4-BE49-F238E27FC236}">
                <a16:creationId xmlns:a16="http://schemas.microsoft.com/office/drawing/2014/main" id="{2D24ADC2-4676-4157-AA1B-18CB76703C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4079" y="2380187"/>
            <a:ext cx="4223735" cy="3479364"/>
          </a:xfrm>
          <a:prstGeom prst="rect">
            <a:avLst/>
          </a:prstGeom>
        </p:spPr>
      </p:pic>
      <p:pic>
        <p:nvPicPr>
          <p:cNvPr id="10" name="Picture 9">
            <a:extLst>
              <a:ext uri="{FF2B5EF4-FFF2-40B4-BE49-F238E27FC236}">
                <a16:creationId xmlns:a16="http://schemas.microsoft.com/office/drawing/2014/main" id="{F1F38AEB-098D-47A5-9788-ED9D9B0D5EA4}"/>
              </a:ext>
            </a:extLst>
          </p:cNvPr>
          <p:cNvPicPr>
            <a:picLocks noChangeAspect="1"/>
          </p:cNvPicPr>
          <p:nvPr/>
        </p:nvPicPr>
        <p:blipFill>
          <a:blip r:embed="rId4"/>
          <a:stretch>
            <a:fillRect/>
          </a:stretch>
        </p:blipFill>
        <p:spPr>
          <a:xfrm>
            <a:off x="5295900" y="2309812"/>
            <a:ext cx="1600200" cy="2238375"/>
          </a:xfrm>
          <a:prstGeom prst="rect">
            <a:avLst/>
          </a:prstGeom>
        </p:spPr>
      </p:pic>
      <p:sp>
        <p:nvSpPr>
          <p:cNvPr id="8" name="Oval 7">
            <a:extLst>
              <a:ext uri="{FF2B5EF4-FFF2-40B4-BE49-F238E27FC236}">
                <a16:creationId xmlns:a16="http://schemas.microsoft.com/office/drawing/2014/main" id="{0556845B-ED61-4641-BC0E-02247D966830}"/>
              </a:ext>
            </a:extLst>
          </p:cNvPr>
          <p:cNvSpPr/>
          <p:nvPr/>
        </p:nvSpPr>
        <p:spPr>
          <a:xfrm>
            <a:off x="2556769" y="4020344"/>
            <a:ext cx="1305017" cy="430081"/>
          </a:xfrm>
          <a:prstGeom prst="ellipse">
            <a:avLst/>
          </a:prstGeom>
          <a:noFill/>
          <a:ln w="3810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73283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Use depth-first search to find a spanning tree for the graph G.</a:t>
            </a:r>
          </a:p>
        </p:txBody>
      </p:sp>
      <p:pic>
        <p:nvPicPr>
          <p:cNvPr id="5" name="Picture 4">
            <a:extLst>
              <a:ext uri="{FF2B5EF4-FFF2-40B4-BE49-F238E27FC236}">
                <a16:creationId xmlns:a16="http://schemas.microsoft.com/office/drawing/2014/main" id="{33DB5AC6-2AB2-4331-8FF7-3777AD0FF4F8}"/>
              </a:ext>
            </a:extLst>
          </p:cNvPr>
          <p:cNvPicPr>
            <a:picLocks noChangeAspect="1"/>
          </p:cNvPicPr>
          <p:nvPr/>
        </p:nvPicPr>
        <p:blipFill>
          <a:blip r:embed="rId2"/>
          <a:stretch>
            <a:fillRect/>
          </a:stretch>
        </p:blipFill>
        <p:spPr>
          <a:xfrm>
            <a:off x="7962188" y="2380187"/>
            <a:ext cx="3883980" cy="2032016"/>
          </a:xfrm>
          <a:prstGeom prst="rect">
            <a:avLst/>
          </a:prstGeom>
        </p:spPr>
      </p:pic>
      <p:pic>
        <p:nvPicPr>
          <p:cNvPr id="6" name="Picture 5">
            <a:extLst>
              <a:ext uri="{FF2B5EF4-FFF2-40B4-BE49-F238E27FC236}">
                <a16:creationId xmlns:a16="http://schemas.microsoft.com/office/drawing/2014/main" id="{2D24ADC2-4676-4157-AA1B-18CB76703C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4079" y="2380187"/>
            <a:ext cx="4223735" cy="3479364"/>
          </a:xfrm>
          <a:prstGeom prst="rect">
            <a:avLst/>
          </a:prstGeom>
        </p:spPr>
      </p:pic>
      <p:pic>
        <p:nvPicPr>
          <p:cNvPr id="10" name="Picture 9">
            <a:extLst>
              <a:ext uri="{FF2B5EF4-FFF2-40B4-BE49-F238E27FC236}">
                <a16:creationId xmlns:a16="http://schemas.microsoft.com/office/drawing/2014/main" id="{F1F38AEB-098D-47A5-9788-ED9D9B0D5EA4}"/>
              </a:ext>
            </a:extLst>
          </p:cNvPr>
          <p:cNvPicPr>
            <a:picLocks noChangeAspect="1"/>
          </p:cNvPicPr>
          <p:nvPr/>
        </p:nvPicPr>
        <p:blipFill>
          <a:blip r:embed="rId4"/>
          <a:stretch>
            <a:fillRect/>
          </a:stretch>
        </p:blipFill>
        <p:spPr>
          <a:xfrm>
            <a:off x="5295900" y="2309812"/>
            <a:ext cx="1600200" cy="2238375"/>
          </a:xfrm>
          <a:prstGeom prst="rect">
            <a:avLst/>
          </a:prstGeom>
        </p:spPr>
      </p:pic>
      <p:sp>
        <p:nvSpPr>
          <p:cNvPr id="9" name="Oval 8">
            <a:extLst>
              <a:ext uri="{FF2B5EF4-FFF2-40B4-BE49-F238E27FC236}">
                <a16:creationId xmlns:a16="http://schemas.microsoft.com/office/drawing/2014/main" id="{832D25C7-2673-453E-9AD1-08F3D99DCA14}"/>
              </a:ext>
            </a:extLst>
          </p:cNvPr>
          <p:cNvSpPr/>
          <p:nvPr/>
        </p:nvSpPr>
        <p:spPr>
          <a:xfrm>
            <a:off x="1961964" y="4714043"/>
            <a:ext cx="2476870" cy="430081"/>
          </a:xfrm>
          <a:prstGeom prst="ellipse">
            <a:avLst/>
          </a:prstGeom>
          <a:noFill/>
          <a:ln w="3810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626930F-2342-4EE7-8D36-C94C618DDEB2}"/>
              </a:ext>
            </a:extLst>
          </p:cNvPr>
          <p:cNvSpPr/>
          <p:nvPr/>
        </p:nvSpPr>
        <p:spPr>
          <a:xfrm>
            <a:off x="6010183" y="3702619"/>
            <a:ext cx="487025" cy="417250"/>
          </a:xfrm>
          <a:custGeom>
            <a:avLst/>
            <a:gdLst>
              <a:gd name="connsiteX0" fmla="*/ 0 w 487025"/>
              <a:gd name="connsiteY0" fmla="*/ 208625 h 417250"/>
              <a:gd name="connsiteX1" fmla="*/ 243513 w 487025"/>
              <a:gd name="connsiteY1" fmla="*/ 0 h 417250"/>
              <a:gd name="connsiteX2" fmla="*/ 487026 w 487025"/>
              <a:gd name="connsiteY2" fmla="*/ 208625 h 417250"/>
              <a:gd name="connsiteX3" fmla="*/ 243513 w 487025"/>
              <a:gd name="connsiteY3" fmla="*/ 417250 h 417250"/>
              <a:gd name="connsiteX4" fmla="*/ 0 w 487025"/>
              <a:gd name="connsiteY4" fmla="*/ 208625 h 41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025" h="417250" extrusionOk="0">
                <a:moveTo>
                  <a:pt x="0" y="208625"/>
                </a:moveTo>
                <a:cubicBezTo>
                  <a:pt x="-10122" y="81502"/>
                  <a:pt x="138527" y="-10712"/>
                  <a:pt x="243513" y="0"/>
                </a:cubicBezTo>
                <a:cubicBezTo>
                  <a:pt x="365868" y="6817"/>
                  <a:pt x="508597" y="86968"/>
                  <a:pt x="487026" y="208625"/>
                </a:cubicBezTo>
                <a:cubicBezTo>
                  <a:pt x="479760" y="309358"/>
                  <a:pt x="375699" y="424417"/>
                  <a:pt x="243513" y="417250"/>
                </a:cubicBezTo>
                <a:cubicBezTo>
                  <a:pt x="113408" y="411203"/>
                  <a:pt x="9260" y="323083"/>
                  <a:pt x="0" y="208625"/>
                </a:cubicBezTo>
                <a:close/>
              </a:path>
            </a:pathLst>
          </a:custGeom>
          <a:noFill/>
          <a:ln w="38100">
            <a:solidFill>
              <a:srgbClr val="FF0000"/>
            </a:solidFill>
            <a:extLst>
              <a:ext uri="{C807C97D-BFC1-408E-A445-0C87EB9F89A2}">
                <ask:lineSketchStyleProps xmlns:ask="http://schemas.microsoft.com/office/drawing/2018/sketchyshapes" sd="879248734">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82714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Use depth-first search to find a spanning tree for the graph G.</a:t>
            </a:r>
          </a:p>
        </p:txBody>
      </p:sp>
      <p:pic>
        <p:nvPicPr>
          <p:cNvPr id="5" name="Picture 4">
            <a:extLst>
              <a:ext uri="{FF2B5EF4-FFF2-40B4-BE49-F238E27FC236}">
                <a16:creationId xmlns:a16="http://schemas.microsoft.com/office/drawing/2014/main" id="{33DB5AC6-2AB2-4331-8FF7-3777AD0FF4F8}"/>
              </a:ext>
            </a:extLst>
          </p:cNvPr>
          <p:cNvPicPr>
            <a:picLocks noChangeAspect="1"/>
          </p:cNvPicPr>
          <p:nvPr/>
        </p:nvPicPr>
        <p:blipFill>
          <a:blip r:embed="rId2"/>
          <a:stretch>
            <a:fillRect/>
          </a:stretch>
        </p:blipFill>
        <p:spPr>
          <a:xfrm>
            <a:off x="7962188" y="2380187"/>
            <a:ext cx="3883980" cy="2032016"/>
          </a:xfrm>
          <a:prstGeom prst="rect">
            <a:avLst/>
          </a:prstGeom>
        </p:spPr>
      </p:pic>
      <p:pic>
        <p:nvPicPr>
          <p:cNvPr id="6" name="Picture 5">
            <a:extLst>
              <a:ext uri="{FF2B5EF4-FFF2-40B4-BE49-F238E27FC236}">
                <a16:creationId xmlns:a16="http://schemas.microsoft.com/office/drawing/2014/main" id="{2D24ADC2-4676-4157-AA1B-18CB76703C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4079" y="2380187"/>
            <a:ext cx="4223735" cy="3479364"/>
          </a:xfrm>
          <a:prstGeom prst="rect">
            <a:avLst/>
          </a:prstGeom>
        </p:spPr>
      </p:pic>
      <p:pic>
        <p:nvPicPr>
          <p:cNvPr id="10" name="Picture 9">
            <a:extLst>
              <a:ext uri="{FF2B5EF4-FFF2-40B4-BE49-F238E27FC236}">
                <a16:creationId xmlns:a16="http://schemas.microsoft.com/office/drawing/2014/main" id="{F1F38AEB-098D-47A5-9788-ED9D9B0D5EA4}"/>
              </a:ext>
            </a:extLst>
          </p:cNvPr>
          <p:cNvPicPr>
            <a:picLocks noChangeAspect="1"/>
          </p:cNvPicPr>
          <p:nvPr/>
        </p:nvPicPr>
        <p:blipFill>
          <a:blip r:embed="rId4"/>
          <a:stretch>
            <a:fillRect/>
          </a:stretch>
        </p:blipFill>
        <p:spPr>
          <a:xfrm>
            <a:off x="5295900" y="2309812"/>
            <a:ext cx="1600200" cy="2238375"/>
          </a:xfrm>
          <a:prstGeom prst="rect">
            <a:avLst/>
          </a:prstGeom>
        </p:spPr>
      </p:pic>
      <p:sp>
        <p:nvSpPr>
          <p:cNvPr id="9" name="Oval 8">
            <a:extLst>
              <a:ext uri="{FF2B5EF4-FFF2-40B4-BE49-F238E27FC236}">
                <a16:creationId xmlns:a16="http://schemas.microsoft.com/office/drawing/2014/main" id="{832D25C7-2673-453E-9AD1-08F3D99DCA14}"/>
              </a:ext>
            </a:extLst>
          </p:cNvPr>
          <p:cNvSpPr/>
          <p:nvPr/>
        </p:nvSpPr>
        <p:spPr>
          <a:xfrm>
            <a:off x="1961964" y="4714043"/>
            <a:ext cx="2476870" cy="430081"/>
          </a:xfrm>
          <a:prstGeom prst="ellipse">
            <a:avLst/>
          </a:prstGeom>
          <a:noFill/>
          <a:ln w="3810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626930F-2342-4EE7-8D36-C94C618DDEB2}"/>
              </a:ext>
            </a:extLst>
          </p:cNvPr>
          <p:cNvSpPr/>
          <p:nvPr/>
        </p:nvSpPr>
        <p:spPr>
          <a:xfrm>
            <a:off x="5717220" y="3220374"/>
            <a:ext cx="487025" cy="417250"/>
          </a:xfrm>
          <a:custGeom>
            <a:avLst/>
            <a:gdLst>
              <a:gd name="connsiteX0" fmla="*/ 0 w 487025"/>
              <a:gd name="connsiteY0" fmla="*/ 208625 h 417250"/>
              <a:gd name="connsiteX1" fmla="*/ 243513 w 487025"/>
              <a:gd name="connsiteY1" fmla="*/ 0 h 417250"/>
              <a:gd name="connsiteX2" fmla="*/ 487026 w 487025"/>
              <a:gd name="connsiteY2" fmla="*/ 208625 h 417250"/>
              <a:gd name="connsiteX3" fmla="*/ 243513 w 487025"/>
              <a:gd name="connsiteY3" fmla="*/ 417250 h 417250"/>
              <a:gd name="connsiteX4" fmla="*/ 0 w 487025"/>
              <a:gd name="connsiteY4" fmla="*/ 208625 h 41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025" h="417250" extrusionOk="0">
                <a:moveTo>
                  <a:pt x="0" y="208625"/>
                </a:moveTo>
                <a:cubicBezTo>
                  <a:pt x="-10122" y="81502"/>
                  <a:pt x="138527" y="-10712"/>
                  <a:pt x="243513" y="0"/>
                </a:cubicBezTo>
                <a:cubicBezTo>
                  <a:pt x="365868" y="6817"/>
                  <a:pt x="508597" y="86968"/>
                  <a:pt x="487026" y="208625"/>
                </a:cubicBezTo>
                <a:cubicBezTo>
                  <a:pt x="479760" y="309358"/>
                  <a:pt x="375699" y="424417"/>
                  <a:pt x="243513" y="417250"/>
                </a:cubicBezTo>
                <a:cubicBezTo>
                  <a:pt x="113408" y="411203"/>
                  <a:pt x="9260" y="323083"/>
                  <a:pt x="0" y="208625"/>
                </a:cubicBezTo>
                <a:close/>
              </a:path>
            </a:pathLst>
          </a:custGeom>
          <a:noFill/>
          <a:ln w="38100">
            <a:solidFill>
              <a:srgbClr val="FF0000"/>
            </a:solidFill>
            <a:extLst>
              <a:ext uri="{C807C97D-BFC1-408E-A445-0C87EB9F89A2}">
                <ask:lineSketchStyleProps xmlns:ask="http://schemas.microsoft.com/office/drawing/2018/sketchyshapes" sd="879248734">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93548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Use depth-first search to find a spanning tree for the graph G.</a:t>
            </a:r>
          </a:p>
        </p:txBody>
      </p:sp>
      <p:pic>
        <p:nvPicPr>
          <p:cNvPr id="5" name="Picture 4">
            <a:extLst>
              <a:ext uri="{FF2B5EF4-FFF2-40B4-BE49-F238E27FC236}">
                <a16:creationId xmlns:a16="http://schemas.microsoft.com/office/drawing/2014/main" id="{33DB5AC6-2AB2-4331-8FF7-3777AD0FF4F8}"/>
              </a:ext>
            </a:extLst>
          </p:cNvPr>
          <p:cNvPicPr>
            <a:picLocks noChangeAspect="1"/>
          </p:cNvPicPr>
          <p:nvPr/>
        </p:nvPicPr>
        <p:blipFill>
          <a:blip r:embed="rId2"/>
          <a:stretch>
            <a:fillRect/>
          </a:stretch>
        </p:blipFill>
        <p:spPr>
          <a:xfrm>
            <a:off x="7962188" y="2380187"/>
            <a:ext cx="3883980" cy="2032016"/>
          </a:xfrm>
          <a:prstGeom prst="rect">
            <a:avLst/>
          </a:prstGeom>
        </p:spPr>
      </p:pic>
      <p:pic>
        <p:nvPicPr>
          <p:cNvPr id="6" name="Picture 5">
            <a:extLst>
              <a:ext uri="{FF2B5EF4-FFF2-40B4-BE49-F238E27FC236}">
                <a16:creationId xmlns:a16="http://schemas.microsoft.com/office/drawing/2014/main" id="{2D24ADC2-4676-4157-AA1B-18CB76703C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4079" y="2380187"/>
            <a:ext cx="4223735" cy="3479364"/>
          </a:xfrm>
          <a:prstGeom prst="rect">
            <a:avLst/>
          </a:prstGeom>
        </p:spPr>
      </p:pic>
      <p:pic>
        <p:nvPicPr>
          <p:cNvPr id="10" name="Picture 9">
            <a:extLst>
              <a:ext uri="{FF2B5EF4-FFF2-40B4-BE49-F238E27FC236}">
                <a16:creationId xmlns:a16="http://schemas.microsoft.com/office/drawing/2014/main" id="{F1F38AEB-098D-47A5-9788-ED9D9B0D5EA4}"/>
              </a:ext>
            </a:extLst>
          </p:cNvPr>
          <p:cNvPicPr>
            <a:picLocks noChangeAspect="1"/>
          </p:cNvPicPr>
          <p:nvPr/>
        </p:nvPicPr>
        <p:blipFill>
          <a:blip r:embed="rId4"/>
          <a:stretch>
            <a:fillRect/>
          </a:stretch>
        </p:blipFill>
        <p:spPr>
          <a:xfrm>
            <a:off x="5295900" y="2309812"/>
            <a:ext cx="1600200" cy="2238375"/>
          </a:xfrm>
          <a:prstGeom prst="rect">
            <a:avLst/>
          </a:prstGeom>
        </p:spPr>
      </p:pic>
      <p:sp>
        <p:nvSpPr>
          <p:cNvPr id="11" name="Oval 10">
            <a:extLst>
              <a:ext uri="{FF2B5EF4-FFF2-40B4-BE49-F238E27FC236}">
                <a16:creationId xmlns:a16="http://schemas.microsoft.com/office/drawing/2014/main" id="{E626930F-2342-4EE7-8D36-C94C618DDEB2}"/>
              </a:ext>
            </a:extLst>
          </p:cNvPr>
          <p:cNvSpPr/>
          <p:nvPr/>
        </p:nvSpPr>
        <p:spPr>
          <a:xfrm>
            <a:off x="5717220" y="3220374"/>
            <a:ext cx="487025" cy="417250"/>
          </a:xfrm>
          <a:custGeom>
            <a:avLst/>
            <a:gdLst>
              <a:gd name="connsiteX0" fmla="*/ 0 w 487025"/>
              <a:gd name="connsiteY0" fmla="*/ 208625 h 417250"/>
              <a:gd name="connsiteX1" fmla="*/ 243513 w 487025"/>
              <a:gd name="connsiteY1" fmla="*/ 0 h 417250"/>
              <a:gd name="connsiteX2" fmla="*/ 487026 w 487025"/>
              <a:gd name="connsiteY2" fmla="*/ 208625 h 417250"/>
              <a:gd name="connsiteX3" fmla="*/ 243513 w 487025"/>
              <a:gd name="connsiteY3" fmla="*/ 417250 h 417250"/>
              <a:gd name="connsiteX4" fmla="*/ 0 w 487025"/>
              <a:gd name="connsiteY4" fmla="*/ 208625 h 41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025" h="417250" extrusionOk="0">
                <a:moveTo>
                  <a:pt x="0" y="208625"/>
                </a:moveTo>
                <a:cubicBezTo>
                  <a:pt x="-10122" y="81502"/>
                  <a:pt x="138527" y="-10712"/>
                  <a:pt x="243513" y="0"/>
                </a:cubicBezTo>
                <a:cubicBezTo>
                  <a:pt x="365868" y="6817"/>
                  <a:pt x="508597" y="86968"/>
                  <a:pt x="487026" y="208625"/>
                </a:cubicBezTo>
                <a:cubicBezTo>
                  <a:pt x="479760" y="309358"/>
                  <a:pt x="375699" y="424417"/>
                  <a:pt x="243513" y="417250"/>
                </a:cubicBezTo>
                <a:cubicBezTo>
                  <a:pt x="113408" y="411203"/>
                  <a:pt x="9260" y="323083"/>
                  <a:pt x="0" y="208625"/>
                </a:cubicBezTo>
                <a:close/>
              </a:path>
            </a:pathLst>
          </a:custGeom>
          <a:noFill/>
          <a:ln w="38100">
            <a:solidFill>
              <a:srgbClr val="FF0000"/>
            </a:solidFill>
            <a:extLst>
              <a:ext uri="{C807C97D-BFC1-408E-A445-0C87EB9F89A2}">
                <ask:lineSketchStyleProps xmlns:ask="http://schemas.microsoft.com/office/drawing/2018/sketchyshapes" sd="879248734">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15B22D6-C5CC-4D7C-9D70-498D4DCE5847}"/>
              </a:ext>
            </a:extLst>
          </p:cNvPr>
          <p:cNvSpPr/>
          <p:nvPr/>
        </p:nvSpPr>
        <p:spPr>
          <a:xfrm>
            <a:off x="2574525" y="5298729"/>
            <a:ext cx="1305017" cy="430081"/>
          </a:xfrm>
          <a:prstGeom prst="ellipse">
            <a:avLst/>
          </a:prstGeom>
          <a:noFill/>
          <a:ln w="3810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59310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Use depth-first search to find a spanning tree for the graph G.</a:t>
            </a:r>
          </a:p>
        </p:txBody>
      </p:sp>
      <p:pic>
        <p:nvPicPr>
          <p:cNvPr id="5" name="Picture 4">
            <a:extLst>
              <a:ext uri="{FF2B5EF4-FFF2-40B4-BE49-F238E27FC236}">
                <a16:creationId xmlns:a16="http://schemas.microsoft.com/office/drawing/2014/main" id="{33DB5AC6-2AB2-4331-8FF7-3777AD0FF4F8}"/>
              </a:ext>
            </a:extLst>
          </p:cNvPr>
          <p:cNvPicPr>
            <a:picLocks noChangeAspect="1"/>
          </p:cNvPicPr>
          <p:nvPr/>
        </p:nvPicPr>
        <p:blipFill>
          <a:blip r:embed="rId2"/>
          <a:stretch>
            <a:fillRect/>
          </a:stretch>
        </p:blipFill>
        <p:spPr>
          <a:xfrm>
            <a:off x="7962188" y="2380187"/>
            <a:ext cx="3883980" cy="2032016"/>
          </a:xfrm>
          <a:prstGeom prst="rect">
            <a:avLst/>
          </a:prstGeom>
        </p:spPr>
      </p:pic>
      <p:pic>
        <p:nvPicPr>
          <p:cNvPr id="6" name="Picture 5">
            <a:extLst>
              <a:ext uri="{FF2B5EF4-FFF2-40B4-BE49-F238E27FC236}">
                <a16:creationId xmlns:a16="http://schemas.microsoft.com/office/drawing/2014/main" id="{2D24ADC2-4676-4157-AA1B-18CB76703C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4079" y="2380187"/>
            <a:ext cx="4223735" cy="3479364"/>
          </a:xfrm>
          <a:prstGeom prst="rect">
            <a:avLst/>
          </a:prstGeom>
        </p:spPr>
      </p:pic>
      <p:pic>
        <p:nvPicPr>
          <p:cNvPr id="10" name="Picture 9">
            <a:extLst>
              <a:ext uri="{FF2B5EF4-FFF2-40B4-BE49-F238E27FC236}">
                <a16:creationId xmlns:a16="http://schemas.microsoft.com/office/drawing/2014/main" id="{F1F38AEB-098D-47A5-9788-ED9D9B0D5EA4}"/>
              </a:ext>
            </a:extLst>
          </p:cNvPr>
          <p:cNvPicPr>
            <a:picLocks noChangeAspect="1"/>
          </p:cNvPicPr>
          <p:nvPr/>
        </p:nvPicPr>
        <p:blipFill>
          <a:blip r:embed="rId4"/>
          <a:stretch>
            <a:fillRect/>
          </a:stretch>
        </p:blipFill>
        <p:spPr>
          <a:xfrm>
            <a:off x="5295900" y="2309812"/>
            <a:ext cx="1600200" cy="2238375"/>
          </a:xfrm>
          <a:prstGeom prst="rect">
            <a:avLst/>
          </a:prstGeom>
        </p:spPr>
      </p:pic>
      <p:sp>
        <p:nvSpPr>
          <p:cNvPr id="11" name="Oval 10">
            <a:extLst>
              <a:ext uri="{FF2B5EF4-FFF2-40B4-BE49-F238E27FC236}">
                <a16:creationId xmlns:a16="http://schemas.microsoft.com/office/drawing/2014/main" id="{E626930F-2342-4EE7-8D36-C94C618DDEB2}"/>
              </a:ext>
            </a:extLst>
          </p:cNvPr>
          <p:cNvSpPr/>
          <p:nvPr/>
        </p:nvSpPr>
        <p:spPr>
          <a:xfrm>
            <a:off x="5948039" y="2874145"/>
            <a:ext cx="487025" cy="417250"/>
          </a:xfrm>
          <a:custGeom>
            <a:avLst/>
            <a:gdLst>
              <a:gd name="connsiteX0" fmla="*/ 0 w 487025"/>
              <a:gd name="connsiteY0" fmla="*/ 208625 h 417250"/>
              <a:gd name="connsiteX1" fmla="*/ 243513 w 487025"/>
              <a:gd name="connsiteY1" fmla="*/ 0 h 417250"/>
              <a:gd name="connsiteX2" fmla="*/ 487026 w 487025"/>
              <a:gd name="connsiteY2" fmla="*/ 208625 h 417250"/>
              <a:gd name="connsiteX3" fmla="*/ 243513 w 487025"/>
              <a:gd name="connsiteY3" fmla="*/ 417250 h 417250"/>
              <a:gd name="connsiteX4" fmla="*/ 0 w 487025"/>
              <a:gd name="connsiteY4" fmla="*/ 208625 h 41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025" h="417250" extrusionOk="0">
                <a:moveTo>
                  <a:pt x="0" y="208625"/>
                </a:moveTo>
                <a:cubicBezTo>
                  <a:pt x="-10122" y="81502"/>
                  <a:pt x="138527" y="-10712"/>
                  <a:pt x="243513" y="0"/>
                </a:cubicBezTo>
                <a:cubicBezTo>
                  <a:pt x="365868" y="6817"/>
                  <a:pt x="508597" y="86968"/>
                  <a:pt x="487026" y="208625"/>
                </a:cubicBezTo>
                <a:cubicBezTo>
                  <a:pt x="479760" y="309358"/>
                  <a:pt x="375699" y="424417"/>
                  <a:pt x="243513" y="417250"/>
                </a:cubicBezTo>
                <a:cubicBezTo>
                  <a:pt x="113408" y="411203"/>
                  <a:pt x="9260" y="323083"/>
                  <a:pt x="0" y="208625"/>
                </a:cubicBezTo>
                <a:close/>
              </a:path>
            </a:pathLst>
          </a:custGeom>
          <a:noFill/>
          <a:ln w="38100">
            <a:solidFill>
              <a:srgbClr val="FF0000"/>
            </a:solidFill>
            <a:extLst>
              <a:ext uri="{C807C97D-BFC1-408E-A445-0C87EB9F89A2}">
                <ask:lineSketchStyleProps xmlns:ask="http://schemas.microsoft.com/office/drawing/2018/sketchyshapes" sd="879248734">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D0101B3-1A9D-44DC-84EE-E99089CF742B}"/>
              </a:ext>
            </a:extLst>
          </p:cNvPr>
          <p:cNvSpPr/>
          <p:nvPr/>
        </p:nvSpPr>
        <p:spPr>
          <a:xfrm>
            <a:off x="1961964" y="4714043"/>
            <a:ext cx="2476870" cy="430081"/>
          </a:xfrm>
          <a:prstGeom prst="ellipse">
            <a:avLst/>
          </a:prstGeom>
          <a:noFill/>
          <a:ln w="3810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61447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Use depth-first search to find a spanning tree for the graph G.</a:t>
            </a:r>
          </a:p>
        </p:txBody>
      </p:sp>
      <p:pic>
        <p:nvPicPr>
          <p:cNvPr id="5" name="Picture 4">
            <a:extLst>
              <a:ext uri="{FF2B5EF4-FFF2-40B4-BE49-F238E27FC236}">
                <a16:creationId xmlns:a16="http://schemas.microsoft.com/office/drawing/2014/main" id="{33DB5AC6-2AB2-4331-8FF7-3777AD0FF4F8}"/>
              </a:ext>
            </a:extLst>
          </p:cNvPr>
          <p:cNvPicPr>
            <a:picLocks noChangeAspect="1"/>
          </p:cNvPicPr>
          <p:nvPr/>
        </p:nvPicPr>
        <p:blipFill>
          <a:blip r:embed="rId2"/>
          <a:stretch>
            <a:fillRect/>
          </a:stretch>
        </p:blipFill>
        <p:spPr>
          <a:xfrm>
            <a:off x="7962188" y="2380187"/>
            <a:ext cx="3883980" cy="2032016"/>
          </a:xfrm>
          <a:prstGeom prst="rect">
            <a:avLst/>
          </a:prstGeom>
        </p:spPr>
      </p:pic>
      <p:pic>
        <p:nvPicPr>
          <p:cNvPr id="6" name="Picture 5">
            <a:extLst>
              <a:ext uri="{FF2B5EF4-FFF2-40B4-BE49-F238E27FC236}">
                <a16:creationId xmlns:a16="http://schemas.microsoft.com/office/drawing/2014/main" id="{2D24ADC2-4676-4157-AA1B-18CB76703C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4079" y="2380187"/>
            <a:ext cx="4223735" cy="3479364"/>
          </a:xfrm>
          <a:prstGeom prst="rect">
            <a:avLst/>
          </a:prstGeom>
        </p:spPr>
      </p:pic>
      <p:pic>
        <p:nvPicPr>
          <p:cNvPr id="10" name="Picture 9">
            <a:extLst>
              <a:ext uri="{FF2B5EF4-FFF2-40B4-BE49-F238E27FC236}">
                <a16:creationId xmlns:a16="http://schemas.microsoft.com/office/drawing/2014/main" id="{F1F38AEB-098D-47A5-9788-ED9D9B0D5EA4}"/>
              </a:ext>
            </a:extLst>
          </p:cNvPr>
          <p:cNvPicPr>
            <a:picLocks noChangeAspect="1"/>
          </p:cNvPicPr>
          <p:nvPr/>
        </p:nvPicPr>
        <p:blipFill>
          <a:blip r:embed="rId4"/>
          <a:stretch>
            <a:fillRect/>
          </a:stretch>
        </p:blipFill>
        <p:spPr>
          <a:xfrm>
            <a:off x="5295900" y="2309812"/>
            <a:ext cx="1600200" cy="2238375"/>
          </a:xfrm>
          <a:prstGeom prst="rect">
            <a:avLst/>
          </a:prstGeom>
        </p:spPr>
      </p:pic>
      <p:sp>
        <p:nvSpPr>
          <p:cNvPr id="11" name="Oval 10">
            <a:extLst>
              <a:ext uri="{FF2B5EF4-FFF2-40B4-BE49-F238E27FC236}">
                <a16:creationId xmlns:a16="http://schemas.microsoft.com/office/drawing/2014/main" id="{E626930F-2342-4EE7-8D36-C94C618DDEB2}"/>
              </a:ext>
            </a:extLst>
          </p:cNvPr>
          <p:cNvSpPr/>
          <p:nvPr/>
        </p:nvSpPr>
        <p:spPr>
          <a:xfrm>
            <a:off x="5948039" y="2874145"/>
            <a:ext cx="487025" cy="417250"/>
          </a:xfrm>
          <a:custGeom>
            <a:avLst/>
            <a:gdLst>
              <a:gd name="connsiteX0" fmla="*/ 0 w 487025"/>
              <a:gd name="connsiteY0" fmla="*/ 208625 h 417250"/>
              <a:gd name="connsiteX1" fmla="*/ 243513 w 487025"/>
              <a:gd name="connsiteY1" fmla="*/ 0 h 417250"/>
              <a:gd name="connsiteX2" fmla="*/ 487026 w 487025"/>
              <a:gd name="connsiteY2" fmla="*/ 208625 h 417250"/>
              <a:gd name="connsiteX3" fmla="*/ 243513 w 487025"/>
              <a:gd name="connsiteY3" fmla="*/ 417250 h 417250"/>
              <a:gd name="connsiteX4" fmla="*/ 0 w 487025"/>
              <a:gd name="connsiteY4" fmla="*/ 208625 h 41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025" h="417250" extrusionOk="0">
                <a:moveTo>
                  <a:pt x="0" y="208625"/>
                </a:moveTo>
                <a:cubicBezTo>
                  <a:pt x="-10122" y="81502"/>
                  <a:pt x="138527" y="-10712"/>
                  <a:pt x="243513" y="0"/>
                </a:cubicBezTo>
                <a:cubicBezTo>
                  <a:pt x="365868" y="6817"/>
                  <a:pt x="508597" y="86968"/>
                  <a:pt x="487026" y="208625"/>
                </a:cubicBezTo>
                <a:cubicBezTo>
                  <a:pt x="479760" y="309358"/>
                  <a:pt x="375699" y="424417"/>
                  <a:pt x="243513" y="417250"/>
                </a:cubicBezTo>
                <a:cubicBezTo>
                  <a:pt x="113408" y="411203"/>
                  <a:pt x="9260" y="323083"/>
                  <a:pt x="0" y="208625"/>
                </a:cubicBezTo>
                <a:close/>
              </a:path>
            </a:pathLst>
          </a:custGeom>
          <a:noFill/>
          <a:ln w="38100">
            <a:solidFill>
              <a:srgbClr val="FF0000"/>
            </a:solidFill>
            <a:extLst>
              <a:ext uri="{C807C97D-BFC1-408E-A445-0C87EB9F89A2}">
                <ask:lineSketchStyleProps xmlns:ask="http://schemas.microsoft.com/office/drawing/2018/sketchyshapes" sd="879248734">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F92DFAA-E9F1-4401-8E4A-E0724B394C74}"/>
              </a:ext>
            </a:extLst>
          </p:cNvPr>
          <p:cNvSpPr/>
          <p:nvPr/>
        </p:nvSpPr>
        <p:spPr>
          <a:xfrm>
            <a:off x="2574525" y="5298729"/>
            <a:ext cx="1305017" cy="430081"/>
          </a:xfrm>
          <a:prstGeom prst="ellipse">
            <a:avLst/>
          </a:prstGeom>
          <a:noFill/>
          <a:ln w="3810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15102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Use depth-first search to find a spanning tree for the graph G.</a:t>
            </a:r>
          </a:p>
        </p:txBody>
      </p:sp>
      <p:pic>
        <p:nvPicPr>
          <p:cNvPr id="5" name="Picture 4">
            <a:extLst>
              <a:ext uri="{FF2B5EF4-FFF2-40B4-BE49-F238E27FC236}">
                <a16:creationId xmlns:a16="http://schemas.microsoft.com/office/drawing/2014/main" id="{33DB5AC6-2AB2-4331-8FF7-3777AD0FF4F8}"/>
              </a:ext>
            </a:extLst>
          </p:cNvPr>
          <p:cNvPicPr>
            <a:picLocks noChangeAspect="1"/>
          </p:cNvPicPr>
          <p:nvPr/>
        </p:nvPicPr>
        <p:blipFill>
          <a:blip r:embed="rId2"/>
          <a:stretch>
            <a:fillRect/>
          </a:stretch>
        </p:blipFill>
        <p:spPr>
          <a:xfrm>
            <a:off x="7962188" y="2380187"/>
            <a:ext cx="3883980" cy="2032016"/>
          </a:xfrm>
          <a:prstGeom prst="rect">
            <a:avLst/>
          </a:prstGeom>
        </p:spPr>
      </p:pic>
      <p:pic>
        <p:nvPicPr>
          <p:cNvPr id="6" name="Picture 5">
            <a:extLst>
              <a:ext uri="{FF2B5EF4-FFF2-40B4-BE49-F238E27FC236}">
                <a16:creationId xmlns:a16="http://schemas.microsoft.com/office/drawing/2014/main" id="{2D24ADC2-4676-4157-AA1B-18CB76703C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4079" y="2380187"/>
            <a:ext cx="4223735" cy="3479364"/>
          </a:xfrm>
          <a:prstGeom prst="rect">
            <a:avLst/>
          </a:prstGeom>
        </p:spPr>
      </p:pic>
      <p:pic>
        <p:nvPicPr>
          <p:cNvPr id="10" name="Picture 9">
            <a:extLst>
              <a:ext uri="{FF2B5EF4-FFF2-40B4-BE49-F238E27FC236}">
                <a16:creationId xmlns:a16="http://schemas.microsoft.com/office/drawing/2014/main" id="{F1F38AEB-098D-47A5-9788-ED9D9B0D5EA4}"/>
              </a:ext>
            </a:extLst>
          </p:cNvPr>
          <p:cNvPicPr>
            <a:picLocks noChangeAspect="1"/>
          </p:cNvPicPr>
          <p:nvPr/>
        </p:nvPicPr>
        <p:blipFill>
          <a:blip r:embed="rId4"/>
          <a:stretch>
            <a:fillRect/>
          </a:stretch>
        </p:blipFill>
        <p:spPr>
          <a:xfrm>
            <a:off x="5295900" y="2309812"/>
            <a:ext cx="1600200" cy="2238375"/>
          </a:xfrm>
          <a:prstGeom prst="rect">
            <a:avLst/>
          </a:prstGeom>
        </p:spPr>
      </p:pic>
      <p:sp>
        <p:nvSpPr>
          <p:cNvPr id="11" name="Oval 10">
            <a:extLst>
              <a:ext uri="{FF2B5EF4-FFF2-40B4-BE49-F238E27FC236}">
                <a16:creationId xmlns:a16="http://schemas.microsoft.com/office/drawing/2014/main" id="{E626930F-2342-4EE7-8D36-C94C618DDEB2}"/>
              </a:ext>
            </a:extLst>
          </p:cNvPr>
          <p:cNvSpPr/>
          <p:nvPr/>
        </p:nvSpPr>
        <p:spPr>
          <a:xfrm>
            <a:off x="6232125" y="2380186"/>
            <a:ext cx="522536" cy="469545"/>
          </a:xfrm>
          <a:custGeom>
            <a:avLst/>
            <a:gdLst>
              <a:gd name="connsiteX0" fmla="*/ 0 w 522536"/>
              <a:gd name="connsiteY0" fmla="*/ 234773 h 469545"/>
              <a:gd name="connsiteX1" fmla="*/ 261268 w 522536"/>
              <a:gd name="connsiteY1" fmla="*/ 0 h 469545"/>
              <a:gd name="connsiteX2" fmla="*/ 522536 w 522536"/>
              <a:gd name="connsiteY2" fmla="*/ 234773 h 469545"/>
              <a:gd name="connsiteX3" fmla="*/ 261268 w 522536"/>
              <a:gd name="connsiteY3" fmla="*/ 469546 h 469545"/>
              <a:gd name="connsiteX4" fmla="*/ 0 w 522536"/>
              <a:gd name="connsiteY4" fmla="*/ 234773 h 469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536" h="469545" extrusionOk="0">
                <a:moveTo>
                  <a:pt x="0" y="234773"/>
                </a:moveTo>
                <a:cubicBezTo>
                  <a:pt x="-19840" y="81781"/>
                  <a:pt x="120193" y="-1169"/>
                  <a:pt x="261268" y="0"/>
                </a:cubicBezTo>
                <a:cubicBezTo>
                  <a:pt x="402730" y="1591"/>
                  <a:pt x="551883" y="96354"/>
                  <a:pt x="522536" y="234773"/>
                </a:cubicBezTo>
                <a:cubicBezTo>
                  <a:pt x="513089" y="345600"/>
                  <a:pt x="404008" y="474382"/>
                  <a:pt x="261268" y="469546"/>
                </a:cubicBezTo>
                <a:cubicBezTo>
                  <a:pt x="121568" y="463209"/>
                  <a:pt x="16643" y="363065"/>
                  <a:pt x="0" y="234773"/>
                </a:cubicBezTo>
                <a:close/>
              </a:path>
            </a:pathLst>
          </a:custGeom>
          <a:noFill/>
          <a:ln w="38100">
            <a:solidFill>
              <a:srgbClr val="FF0000"/>
            </a:solidFill>
            <a:extLst>
              <a:ext uri="{C807C97D-BFC1-408E-A445-0C87EB9F89A2}">
                <ask:lineSketchStyleProps xmlns:ask="http://schemas.microsoft.com/office/drawing/2018/sketchyshapes" sd="879248734">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90DBC55-AB6B-4840-9FF2-976A3E8DF7DF}"/>
              </a:ext>
            </a:extLst>
          </p:cNvPr>
          <p:cNvSpPr/>
          <p:nvPr/>
        </p:nvSpPr>
        <p:spPr>
          <a:xfrm>
            <a:off x="1961964" y="4714043"/>
            <a:ext cx="2476870" cy="430081"/>
          </a:xfrm>
          <a:prstGeom prst="ellipse">
            <a:avLst/>
          </a:prstGeom>
          <a:noFill/>
          <a:ln w="3810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119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US" dirty="0"/>
              <a:t>Introduction to Trees</a:t>
            </a:r>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A </a:t>
            </a:r>
            <a:r>
              <a:rPr lang="en-GB" u="sng" dirty="0"/>
              <a:t>rooted tree</a:t>
            </a:r>
            <a:r>
              <a:rPr lang="en-GB" dirty="0"/>
              <a:t> is a tree in which one vertex has been designated as the root and every edge is directed away from the root.</a:t>
            </a:r>
          </a:p>
        </p:txBody>
      </p:sp>
      <p:pic>
        <p:nvPicPr>
          <p:cNvPr id="6" name="Picture 5">
            <a:extLst>
              <a:ext uri="{FF2B5EF4-FFF2-40B4-BE49-F238E27FC236}">
                <a16:creationId xmlns:a16="http://schemas.microsoft.com/office/drawing/2014/main" id="{81CF5005-FFFA-4CB2-9712-3BA8EA659EDE}"/>
              </a:ext>
            </a:extLst>
          </p:cNvPr>
          <p:cNvPicPr>
            <a:picLocks noChangeAspect="1"/>
          </p:cNvPicPr>
          <p:nvPr/>
        </p:nvPicPr>
        <p:blipFill>
          <a:blip r:embed="rId2"/>
          <a:stretch>
            <a:fillRect/>
          </a:stretch>
        </p:blipFill>
        <p:spPr>
          <a:xfrm>
            <a:off x="1738311" y="2902119"/>
            <a:ext cx="8715375" cy="3095625"/>
          </a:xfrm>
          <a:prstGeom prst="rect">
            <a:avLst/>
          </a:prstGeom>
        </p:spPr>
      </p:pic>
    </p:spTree>
    <p:extLst>
      <p:ext uri="{BB962C8B-B14F-4D97-AF65-F5344CB8AC3E}">
        <p14:creationId xmlns:p14="http://schemas.microsoft.com/office/powerpoint/2010/main" val="23820435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Use depth-first search to find a spanning tree for the graph G.</a:t>
            </a:r>
          </a:p>
        </p:txBody>
      </p:sp>
      <p:pic>
        <p:nvPicPr>
          <p:cNvPr id="5" name="Picture 4">
            <a:extLst>
              <a:ext uri="{FF2B5EF4-FFF2-40B4-BE49-F238E27FC236}">
                <a16:creationId xmlns:a16="http://schemas.microsoft.com/office/drawing/2014/main" id="{33DB5AC6-2AB2-4331-8FF7-3777AD0FF4F8}"/>
              </a:ext>
            </a:extLst>
          </p:cNvPr>
          <p:cNvPicPr>
            <a:picLocks noChangeAspect="1"/>
          </p:cNvPicPr>
          <p:nvPr/>
        </p:nvPicPr>
        <p:blipFill>
          <a:blip r:embed="rId2"/>
          <a:stretch>
            <a:fillRect/>
          </a:stretch>
        </p:blipFill>
        <p:spPr>
          <a:xfrm>
            <a:off x="7962188" y="2380187"/>
            <a:ext cx="3883980" cy="2032016"/>
          </a:xfrm>
          <a:prstGeom prst="rect">
            <a:avLst/>
          </a:prstGeom>
        </p:spPr>
      </p:pic>
      <p:pic>
        <p:nvPicPr>
          <p:cNvPr id="6" name="Picture 5">
            <a:extLst>
              <a:ext uri="{FF2B5EF4-FFF2-40B4-BE49-F238E27FC236}">
                <a16:creationId xmlns:a16="http://schemas.microsoft.com/office/drawing/2014/main" id="{2D24ADC2-4676-4157-AA1B-18CB76703C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4079" y="2380187"/>
            <a:ext cx="4223735" cy="3479364"/>
          </a:xfrm>
          <a:prstGeom prst="rect">
            <a:avLst/>
          </a:prstGeom>
        </p:spPr>
      </p:pic>
      <p:pic>
        <p:nvPicPr>
          <p:cNvPr id="10" name="Picture 9">
            <a:extLst>
              <a:ext uri="{FF2B5EF4-FFF2-40B4-BE49-F238E27FC236}">
                <a16:creationId xmlns:a16="http://schemas.microsoft.com/office/drawing/2014/main" id="{F1F38AEB-098D-47A5-9788-ED9D9B0D5EA4}"/>
              </a:ext>
            </a:extLst>
          </p:cNvPr>
          <p:cNvPicPr>
            <a:picLocks noChangeAspect="1"/>
          </p:cNvPicPr>
          <p:nvPr/>
        </p:nvPicPr>
        <p:blipFill>
          <a:blip r:embed="rId4"/>
          <a:stretch>
            <a:fillRect/>
          </a:stretch>
        </p:blipFill>
        <p:spPr>
          <a:xfrm>
            <a:off x="5295900" y="2309812"/>
            <a:ext cx="1600200" cy="2238375"/>
          </a:xfrm>
          <a:prstGeom prst="rect">
            <a:avLst/>
          </a:prstGeom>
        </p:spPr>
      </p:pic>
      <p:sp>
        <p:nvSpPr>
          <p:cNvPr id="11" name="Oval 10">
            <a:extLst>
              <a:ext uri="{FF2B5EF4-FFF2-40B4-BE49-F238E27FC236}">
                <a16:creationId xmlns:a16="http://schemas.microsoft.com/office/drawing/2014/main" id="{E626930F-2342-4EE7-8D36-C94C618DDEB2}"/>
              </a:ext>
            </a:extLst>
          </p:cNvPr>
          <p:cNvSpPr/>
          <p:nvPr/>
        </p:nvSpPr>
        <p:spPr>
          <a:xfrm>
            <a:off x="6232125" y="2380186"/>
            <a:ext cx="522536" cy="469545"/>
          </a:xfrm>
          <a:custGeom>
            <a:avLst/>
            <a:gdLst>
              <a:gd name="connsiteX0" fmla="*/ 0 w 522536"/>
              <a:gd name="connsiteY0" fmla="*/ 234773 h 469545"/>
              <a:gd name="connsiteX1" fmla="*/ 261268 w 522536"/>
              <a:gd name="connsiteY1" fmla="*/ 0 h 469545"/>
              <a:gd name="connsiteX2" fmla="*/ 522536 w 522536"/>
              <a:gd name="connsiteY2" fmla="*/ 234773 h 469545"/>
              <a:gd name="connsiteX3" fmla="*/ 261268 w 522536"/>
              <a:gd name="connsiteY3" fmla="*/ 469546 h 469545"/>
              <a:gd name="connsiteX4" fmla="*/ 0 w 522536"/>
              <a:gd name="connsiteY4" fmla="*/ 234773 h 469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536" h="469545" extrusionOk="0">
                <a:moveTo>
                  <a:pt x="0" y="234773"/>
                </a:moveTo>
                <a:cubicBezTo>
                  <a:pt x="-19840" y="81781"/>
                  <a:pt x="120193" y="-1169"/>
                  <a:pt x="261268" y="0"/>
                </a:cubicBezTo>
                <a:cubicBezTo>
                  <a:pt x="402730" y="1591"/>
                  <a:pt x="551883" y="96354"/>
                  <a:pt x="522536" y="234773"/>
                </a:cubicBezTo>
                <a:cubicBezTo>
                  <a:pt x="513089" y="345600"/>
                  <a:pt x="404008" y="474382"/>
                  <a:pt x="261268" y="469546"/>
                </a:cubicBezTo>
                <a:cubicBezTo>
                  <a:pt x="121568" y="463209"/>
                  <a:pt x="16643" y="363065"/>
                  <a:pt x="0" y="234773"/>
                </a:cubicBezTo>
                <a:close/>
              </a:path>
            </a:pathLst>
          </a:custGeom>
          <a:noFill/>
          <a:ln w="38100">
            <a:solidFill>
              <a:srgbClr val="FF0000"/>
            </a:solidFill>
            <a:extLst>
              <a:ext uri="{C807C97D-BFC1-408E-A445-0C87EB9F89A2}">
                <ask:lineSketchStyleProps xmlns:ask="http://schemas.microsoft.com/office/drawing/2018/sketchyshapes" sd="879248734">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768D147-98BA-453C-A25F-68EC79E4BF81}"/>
              </a:ext>
            </a:extLst>
          </p:cNvPr>
          <p:cNvSpPr/>
          <p:nvPr/>
        </p:nvSpPr>
        <p:spPr>
          <a:xfrm>
            <a:off x="2574525" y="5298729"/>
            <a:ext cx="1305017" cy="430081"/>
          </a:xfrm>
          <a:prstGeom prst="ellipse">
            <a:avLst/>
          </a:prstGeom>
          <a:noFill/>
          <a:ln w="3810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9194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Use depth-first search to find a spanning tree for the graph G.</a:t>
            </a:r>
          </a:p>
        </p:txBody>
      </p:sp>
      <p:pic>
        <p:nvPicPr>
          <p:cNvPr id="5" name="Picture 4">
            <a:extLst>
              <a:ext uri="{FF2B5EF4-FFF2-40B4-BE49-F238E27FC236}">
                <a16:creationId xmlns:a16="http://schemas.microsoft.com/office/drawing/2014/main" id="{33DB5AC6-2AB2-4331-8FF7-3777AD0FF4F8}"/>
              </a:ext>
            </a:extLst>
          </p:cNvPr>
          <p:cNvPicPr>
            <a:picLocks noChangeAspect="1"/>
          </p:cNvPicPr>
          <p:nvPr/>
        </p:nvPicPr>
        <p:blipFill>
          <a:blip r:embed="rId2"/>
          <a:stretch>
            <a:fillRect/>
          </a:stretch>
        </p:blipFill>
        <p:spPr>
          <a:xfrm>
            <a:off x="7962188" y="2380187"/>
            <a:ext cx="3883980" cy="2032016"/>
          </a:xfrm>
          <a:prstGeom prst="rect">
            <a:avLst/>
          </a:prstGeom>
        </p:spPr>
      </p:pic>
      <p:pic>
        <p:nvPicPr>
          <p:cNvPr id="6" name="Picture 5">
            <a:extLst>
              <a:ext uri="{FF2B5EF4-FFF2-40B4-BE49-F238E27FC236}">
                <a16:creationId xmlns:a16="http://schemas.microsoft.com/office/drawing/2014/main" id="{2D24ADC2-4676-4157-AA1B-18CB76703C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4079" y="2380187"/>
            <a:ext cx="4223735" cy="3479364"/>
          </a:xfrm>
          <a:prstGeom prst="rect">
            <a:avLst/>
          </a:prstGeom>
        </p:spPr>
      </p:pic>
      <p:sp>
        <p:nvSpPr>
          <p:cNvPr id="9" name="Oval 8">
            <a:extLst>
              <a:ext uri="{FF2B5EF4-FFF2-40B4-BE49-F238E27FC236}">
                <a16:creationId xmlns:a16="http://schemas.microsoft.com/office/drawing/2014/main" id="{4EDEC1AB-97BE-4286-8BA9-F35A86C155A9}"/>
              </a:ext>
            </a:extLst>
          </p:cNvPr>
          <p:cNvSpPr/>
          <p:nvPr/>
        </p:nvSpPr>
        <p:spPr>
          <a:xfrm>
            <a:off x="0" y="5317725"/>
            <a:ext cx="2476870" cy="430081"/>
          </a:xfrm>
          <a:prstGeom prst="ellipse">
            <a:avLst/>
          </a:prstGeom>
          <a:noFill/>
          <a:ln w="3810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D5F8E705-9536-4232-91DC-B26FB0B91F8A}"/>
              </a:ext>
            </a:extLst>
          </p:cNvPr>
          <p:cNvGrpSpPr/>
          <p:nvPr/>
        </p:nvGrpSpPr>
        <p:grpSpPr>
          <a:xfrm>
            <a:off x="5295900" y="2321169"/>
            <a:ext cx="1584294" cy="2215660"/>
            <a:chOff x="5295900" y="2321169"/>
            <a:chExt cx="1584294" cy="2215660"/>
          </a:xfrm>
        </p:grpSpPr>
        <p:pic>
          <p:nvPicPr>
            <p:cNvPr id="10" name="Picture 9">
              <a:extLst>
                <a:ext uri="{FF2B5EF4-FFF2-40B4-BE49-F238E27FC236}">
                  <a16:creationId xmlns:a16="http://schemas.microsoft.com/office/drawing/2014/main" id="{F1F38AEB-098D-47A5-9788-ED9D9B0D5EA4}"/>
                </a:ext>
              </a:extLst>
            </p:cNvPr>
            <p:cNvPicPr>
              <a:picLocks noChangeAspect="1"/>
            </p:cNvPicPr>
            <p:nvPr/>
          </p:nvPicPr>
          <p:blipFill rotWithShape="1">
            <a:blip r:embed="rId4">
              <a:extLst>
                <a:ext uri="{28A0092B-C50C-407E-A947-70E740481C1C}">
                  <a14:useLocalDpi xmlns:a14="http://schemas.microsoft.com/office/drawing/2010/main" val="0"/>
                </a:ext>
              </a:extLst>
            </a:blip>
            <a:srcRect r="994"/>
            <a:stretch/>
          </p:blipFill>
          <p:spPr>
            <a:xfrm>
              <a:off x="5295900" y="2321169"/>
              <a:ext cx="1584294" cy="2215660"/>
            </a:xfrm>
            <a:prstGeom prst="rect">
              <a:avLst/>
            </a:prstGeom>
          </p:spPr>
        </p:pic>
        <p:sp>
          <p:nvSpPr>
            <p:cNvPr id="4" name="Oval 3">
              <a:extLst>
                <a:ext uri="{FF2B5EF4-FFF2-40B4-BE49-F238E27FC236}">
                  <a16:creationId xmlns:a16="http://schemas.microsoft.com/office/drawing/2014/main" id="{6B620A1B-3E79-4A45-8118-BD522E446B71}"/>
                </a:ext>
              </a:extLst>
            </p:cNvPr>
            <p:cNvSpPr/>
            <p:nvPr/>
          </p:nvSpPr>
          <p:spPr>
            <a:xfrm>
              <a:off x="6667129" y="3316052"/>
              <a:ext cx="204187" cy="2436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860033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Use depth-first search to find a spanning tree for the graph G.</a:t>
            </a:r>
          </a:p>
        </p:txBody>
      </p:sp>
      <p:pic>
        <p:nvPicPr>
          <p:cNvPr id="5" name="Picture 4">
            <a:extLst>
              <a:ext uri="{FF2B5EF4-FFF2-40B4-BE49-F238E27FC236}">
                <a16:creationId xmlns:a16="http://schemas.microsoft.com/office/drawing/2014/main" id="{33DB5AC6-2AB2-4331-8FF7-3777AD0FF4F8}"/>
              </a:ext>
            </a:extLst>
          </p:cNvPr>
          <p:cNvPicPr>
            <a:picLocks noChangeAspect="1"/>
          </p:cNvPicPr>
          <p:nvPr/>
        </p:nvPicPr>
        <p:blipFill>
          <a:blip r:embed="rId2"/>
          <a:stretch>
            <a:fillRect/>
          </a:stretch>
        </p:blipFill>
        <p:spPr>
          <a:xfrm>
            <a:off x="7962188" y="2380187"/>
            <a:ext cx="3883980" cy="2032016"/>
          </a:xfrm>
          <a:prstGeom prst="rect">
            <a:avLst/>
          </a:prstGeom>
        </p:spPr>
      </p:pic>
      <p:pic>
        <p:nvPicPr>
          <p:cNvPr id="6" name="Picture 5">
            <a:extLst>
              <a:ext uri="{FF2B5EF4-FFF2-40B4-BE49-F238E27FC236}">
                <a16:creationId xmlns:a16="http://schemas.microsoft.com/office/drawing/2014/main" id="{2D24ADC2-4676-4157-AA1B-18CB76703C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4079" y="2380187"/>
            <a:ext cx="4223735" cy="3479364"/>
          </a:xfrm>
          <a:prstGeom prst="rect">
            <a:avLst/>
          </a:prstGeom>
        </p:spPr>
      </p:pic>
      <p:sp>
        <p:nvSpPr>
          <p:cNvPr id="9" name="Oval 8">
            <a:extLst>
              <a:ext uri="{FF2B5EF4-FFF2-40B4-BE49-F238E27FC236}">
                <a16:creationId xmlns:a16="http://schemas.microsoft.com/office/drawing/2014/main" id="{4EDEC1AB-97BE-4286-8BA9-F35A86C155A9}"/>
              </a:ext>
            </a:extLst>
          </p:cNvPr>
          <p:cNvSpPr/>
          <p:nvPr/>
        </p:nvSpPr>
        <p:spPr>
          <a:xfrm>
            <a:off x="2006353" y="3316052"/>
            <a:ext cx="2476870" cy="430081"/>
          </a:xfrm>
          <a:prstGeom prst="ellipse">
            <a:avLst/>
          </a:prstGeom>
          <a:noFill/>
          <a:ln w="3810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5364A5B-4B63-4D4A-BE77-CFC31CC79E9A}"/>
              </a:ext>
            </a:extLst>
          </p:cNvPr>
          <p:cNvPicPr>
            <a:picLocks noChangeAspect="1"/>
          </p:cNvPicPr>
          <p:nvPr/>
        </p:nvPicPr>
        <p:blipFill>
          <a:blip r:embed="rId4"/>
          <a:stretch>
            <a:fillRect/>
          </a:stretch>
        </p:blipFill>
        <p:spPr>
          <a:xfrm>
            <a:off x="5172075" y="2343150"/>
            <a:ext cx="1847850" cy="2171700"/>
          </a:xfrm>
          <a:prstGeom prst="rect">
            <a:avLst/>
          </a:prstGeom>
        </p:spPr>
      </p:pic>
      <mc:AlternateContent xmlns:mc="http://schemas.openxmlformats.org/markup-compatibility/2006">
        <mc:Choice xmlns:p14="http://schemas.microsoft.com/office/powerpoint/2010/main" Requires="p14">
          <p:contentPart p14:bwMode="auto" r:id="rId5">
            <p14:nvContentPartPr>
              <p14:cNvPr id="14" name="Ink 13">
                <a:extLst>
                  <a:ext uri="{FF2B5EF4-FFF2-40B4-BE49-F238E27FC236}">
                    <a16:creationId xmlns:a16="http://schemas.microsoft.com/office/drawing/2014/main" id="{78EB01A5-7D36-4E3D-A3E4-3A76413A06C7}"/>
                  </a:ext>
                </a:extLst>
              </p14:cNvPr>
              <p14:cNvContentPartPr/>
              <p14:nvPr/>
            </p14:nvContentPartPr>
            <p14:xfrm>
              <a:off x="6896073" y="3711030"/>
              <a:ext cx="119520" cy="284400"/>
            </p14:xfrm>
          </p:contentPart>
        </mc:Choice>
        <mc:Fallback>
          <p:pic>
            <p:nvPicPr>
              <p:cNvPr id="14" name="Ink 13">
                <a:extLst>
                  <a:ext uri="{FF2B5EF4-FFF2-40B4-BE49-F238E27FC236}">
                    <a16:creationId xmlns:a16="http://schemas.microsoft.com/office/drawing/2014/main" id="{78EB01A5-7D36-4E3D-A3E4-3A76413A06C7}"/>
                  </a:ext>
                </a:extLst>
              </p:cNvPr>
              <p:cNvPicPr/>
              <p:nvPr/>
            </p:nvPicPr>
            <p:blipFill>
              <a:blip r:embed="rId6"/>
              <a:stretch>
                <a:fillRect/>
              </a:stretch>
            </p:blipFill>
            <p:spPr>
              <a:xfrm>
                <a:off x="6891753" y="3706710"/>
                <a:ext cx="128160" cy="2930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6" name="Ink 15">
                <a:extLst>
                  <a:ext uri="{FF2B5EF4-FFF2-40B4-BE49-F238E27FC236}">
                    <a16:creationId xmlns:a16="http://schemas.microsoft.com/office/drawing/2014/main" id="{8D1793BB-01A6-4963-9642-9BE81AE13484}"/>
                  </a:ext>
                </a:extLst>
              </p14:cNvPr>
              <p14:cNvContentPartPr/>
              <p14:nvPr/>
            </p14:nvContentPartPr>
            <p14:xfrm>
              <a:off x="6895353" y="3728310"/>
              <a:ext cx="38520" cy="124920"/>
            </p14:xfrm>
          </p:contentPart>
        </mc:Choice>
        <mc:Fallback>
          <p:pic>
            <p:nvPicPr>
              <p:cNvPr id="16" name="Ink 15">
                <a:extLst>
                  <a:ext uri="{FF2B5EF4-FFF2-40B4-BE49-F238E27FC236}">
                    <a16:creationId xmlns:a16="http://schemas.microsoft.com/office/drawing/2014/main" id="{8D1793BB-01A6-4963-9642-9BE81AE13484}"/>
                  </a:ext>
                </a:extLst>
              </p:cNvPr>
              <p:cNvPicPr/>
              <p:nvPr/>
            </p:nvPicPr>
            <p:blipFill>
              <a:blip r:embed="rId8"/>
              <a:stretch>
                <a:fillRect/>
              </a:stretch>
            </p:blipFill>
            <p:spPr>
              <a:xfrm>
                <a:off x="6832353" y="3665310"/>
                <a:ext cx="164160" cy="250560"/>
              </a:xfrm>
              <a:prstGeom prst="rect">
                <a:avLst/>
              </a:prstGeom>
            </p:spPr>
          </p:pic>
        </mc:Fallback>
      </mc:AlternateContent>
    </p:spTree>
    <p:extLst>
      <p:ext uri="{BB962C8B-B14F-4D97-AF65-F5344CB8AC3E}">
        <p14:creationId xmlns:p14="http://schemas.microsoft.com/office/powerpoint/2010/main" val="15200188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Use depth-first search to find a spanning tree for the graph G.</a:t>
            </a:r>
          </a:p>
        </p:txBody>
      </p:sp>
      <p:pic>
        <p:nvPicPr>
          <p:cNvPr id="5" name="Picture 4">
            <a:extLst>
              <a:ext uri="{FF2B5EF4-FFF2-40B4-BE49-F238E27FC236}">
                <a16:creationId xmlns:a16="http://schemas.microsoft.com/office/drawing/2014/main" id="{33DB5AC6-2AB2-4331-8FF7-3777AD0FF4F8}"/>
              </a:ext>
            </a:extLst>
          </p:cNvPr>
          <p:cNvPicPr>
            <a:picLocks noChangeAspect="1"/>
          </p:cNvPicPr>
          <p:nvPr/>
        </p:nvPicPr>
        <p:blipFill>
          <a:blip r:embed="rId2"/>
          <a:stretch>
            <a:fillRect/>
          </a:stretch>
        </p:blipFill>
        <p:spPr>
          <a:xfrm>
            <a:off x="7962188" y="2380187"/>
            <a:ext cx="3883980" cy="2032016"/>
          </a:xfrm>
          <a:prstGeom prst="rect">
            <a:avLst/>
          </a:prstGeom>
        </p:spPr>
      </p:pic>
      <p:pic>
        <p:nvPicPr>
          <p:cNvPr id="6" name="Picture 5">
            <a:extLst>
              <a:ext uri="{FF2B5EF4-FFF2-40B4-BE49-F238E27FC236}">
                <a16:creationId xmlns:a16="http://schemas.microsoft.com/office/drawing/2014/main" id="{2D24ADC2-4676-4157-AA1B-18CB76703C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4079" y="2380187"/>
            <a:ext cx="4223735" cy="3479364"/>
          </a:xfrm>
          <a:prstGeom prst="rect">
            <a:avLst/>
          </a:prstGeom>
        </p:spPr>
      </p:pic>
      <p:sp>
        <p:nvSpPr>
          <p:cNvPr id="9" name="Oval 8">
            <a:extLst>
              <a:ext uri="{FF2B5EF4-FFF2-40B4-BE49-F238E27FC236}">
                <a16:creationId xmlns:a16="http://schemas.microsoft.com/office/drawing/2014/main" id="{4EDEC1AB-97BE-4286-8BA9-F35A86C155A9}"/>
              </a:ext>
            </a:extLst>
          </p:cNvPr>
          <p:cNvSpPr/>
          <p:nvPr/>
        </p:nvSpPr>
        <p:spPr>
          <a:xfrm>
            <a:off x="2006353" y="3316052"/>
            <a:ext cx="2476870" cy="430081"/>
          </a:xfrm>
          <a:prstGeom prst="ellipse">
            <a:avLst/>
          </a:prstGeom>
          <a:noFill/>
          <a:ln w="3810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72F5F5E-3A28-4E61-A04C-0E92157E74B4}"/>
              </a:ext>
            </a:extLst>
          </p:cNvPr>
          <p:cNvPicPr>
            <a:picLocks noChangeAspect="1"/>
          </p:cNvPicPr>
          <p:nvPr/>
        </p:nvPicPr>
        <p:blipFill rotWithShape="1">
          <a:blip r:embed="rId4"/>
          <a:srcRect l="6559" r="4271"/>
          <a:stretch/>
        </p:blipFill>
        <p:spPr>
          <a:xfrm>
            <a:off x="5126314" y="2383329"/>
            <a:ext cx="1961965" cy="2295525"/>
          </a:xfrm>
          <a:prstGeom prst="rect">
            <a:avLst/>
          </a:prstGeom>
        </p:spPr>
      </p:pic>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5E10AD63-93E0-4CC3-8045-6AA25D32F959}"/>
                  </a:ext>
                </a:extLst>
              </p14:cNvPr>
              <p14:cNvContentPartPr/>
              <p14:nvPr/>
            </p14:nvContentPartPr>
            <p14:xfrm>
              <a:off x="6933513" y="4208190"/>
              <a:ext cx="63360" cy="390960"/>
            </p14:xfrm>
          </p:contentPart>
        </mc:Choice>
        <mc:Fallback>
          <p:pic>
            <p:nvPicPr>
              <p:cNvPr id="8" name="Ink 7">
                <a:extLst>
                  <a:ext uri="{FF2B5EF4-FFF2-40B4-BE49-F238E27FC236}">
                    <a16:creationId xmlns:a16="http://schemas.microsoft.com/office/drawing/2014/main" id="{5E10AD63-93E0-4CC3-8045-6AA25D32F959}"/>
                  </a:ext>
                </a:extLst>
              </p:cNvPr>
              <p:cNvPicPr/>
              <p:nvPr/>
            </p:nvPicPr>
            <p:blipFill>
              <a:blip r:embed="rId6"/>
              <a:stretch>
                <a:fillRect/>
              </a:stretch>
            </p:blipFill>
            <p:spPr>
              <a:xfrm>
                <a:off x="6870513" y="4145190"/>
                <a:ext cx="189000" cy="516600"/>
              </a:xfrm>
              <a:prstGeom prst="rect">
                <a:avLst/>
              </a:prstGeom>
            </p:spPr>
          </p:pic>
        </mc:Fallback>
      </mc:AlternateContent>
    </p:spTree>
    <p:extLst>
      <p:ext uri="{BB962C8B-B14F-4D97-AF65-F5344CB8AC3E}">
        <p14:creationId xmlns:p14="http://schemas.microsoft.com/office/powerpoint/2010/main" val="23656104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Use depth-first search to find a spanning tree for the graph G.</a:t>
            </a:r>
          </a:p>
        </p:txBody>
      </p:sp>
      <p:pic>
        <p:nvPicPr>
          <p:cNvPr id="5" name="Picture 4">
            <a:extLst>
              <a:ext uri="{FF2B5EF4-FFF2-40B4-BE49-F238E27FC236}">
                <a16:creationId xmlns:a16="http://schemas.microsoft.com/office/drawing/2014/main" id="{33DB5AC6-2AB2-4331-8FF7-3777AD0FF4F8}"/>
              </a:ext>
            </a:extLst>
          </p:cNvPr>
          <p:cNvPicPr>
            <a:picLocks noChangeAspect="1"/>
          </p:cNvPicPr>
          <p:nvPr/>
        </p:nvPicPr>
        <p:blipFill>
          <a:blip r:embed="rId2"/>
          <a:stretch>
            <a:fillRect/>
          </a:stretch>
        </p:blipFill>
        <p:spPr>
          <a:xfrm>
            <a:off x="7962188" y="2380187"/>
            <a:ext cx="3883980" cy="2032016"/>
          </a:xfrm>
          <a:prstGeom prst="rect">
            <a:avLst/>
          </a:prstGeom>
        </p:spPr>
      </p:pic>
      <p:pic>
        <p:nvPicPr>
          <p:cNvPr id="6" name="Picture 5">
            <a:extLst>
              <a:ext uri="{FF2B5EF4-FFF2-40B4-BE49-F238E27FC236}">
                <a16:creationId xmlns:a16="http://schemas.microsoft.com/office/drawing/2014/main" id="{2D24ADC2-4676-4157-AA1B-18CB76703C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4079" y="2380187"/>
            <a:ext cx="4223735" cy="3479364"/>
          </a:xfrm>
          <a:prstGeom prst="rect">
            <a:avLst/>
          </a:prstGeom>
        </p:spPr>
      </p:pic>
      <p:sp>
        <p:nvSpPr>
          <p:cNvPr id="9" name="Oval 8">
            <a:extLst>
              <a:ext uri="{FF2B5EF4-FFF2-40B4-BE49-F238E27FC236}">
                <a16:creationId xmlns:a16="http://schemas.microsoft.com/office/drawing/2014/main" id="{4EDEC1AB-97BE-4286-8BA9-F35A86C155A9}"/>
              </a:ext>
            </a:extLst>
          </p:cNvPr>
          <p:cNvSpPr/>
          <p:nvPr/>
        </p:nvSpPr>
        <p:spPr>
          <a:xfrm>
            <a:off x="2006353" y="3316052"/>
            <a:ext cx="2476870" cy="430081"/>
          </a:xfrm>
          <a:prstGeom prst="ellipse">
            <a:avLst/>
          </a:prstGeom>
          <a:noFill/>
          <a:ln w="3810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72F5F5E-3A28-4E61-A04C-0E92157E74B4}"/>
              </a:ext>
            </a:extLst>
          </p:cNvPr>
          <p:cNvPicPr>
            <a:picLocks noChangeAspect="1"/>
          </p:cNvPicPr>
          <p:nvPr/>
        </p:nvPicPr>
        <p:blipFill rotWithShape="1">
          <a:blip r:embed="rId4"/>
          <a:srcRect l="6559" r="4271"/>
          <a:stretch/>
        </p:blipFill>
        <p:spPr>
          <a:xfrm>
            <a:off x="5126314" y="2383329"/>
            <a:ext cx="1961965" cy="2295525"/>
          </a:xfrm>
          <a:prstGeom prst="rect">
            <a:avLst/>
          </a:prstGeom>
        </p:spPr>
      </p:pic>
    </p:spTree>
    <p:extLst>
      <p:ext uri="{BB962C8B-B14F-4D97-AF65-F5344CB8AC3E}">
        <p14:creationId xmlns:p14="http://schemas.microsoft.com/office/powerpoint/2010/main" val="8775362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Use depth-first search to find a spanning tree for the graph G.</a:t>
            </a:r>
          </a:p>
        </p:txBody>
      </p:sp>
      <p:pic>
        <p:nvPicPr>
          <p:cNvPr id="5" name="Picture 4">
            <a:extLst>
              <a:ext uri="{FF2B5EF4-FFF2-40B4-BE49-F238E27FC236}">
                <a16:creationId xmlns:a16="http://schemas.microsoft.com/office/drawing/2014/main" id="{33DB5AC6-2AB2-4331-8FF7-3777AD0FF4F8}"/>
              </a:ext>
            </a:extLst>
          </p:cNvPr>
          <p:cNvPicPr>
            <a:picLocks noChangeAspect="1"/>
          </p:cNvPicPr>
          <p:nvPr/>
        </p:nvPicPr>
        <p:blipFill>
          <a:blip r:embed="rId2"/>
          <a:stretch>
            <a:fillRect/>
          </a:stretch>
        </p:blipFill>
        <p:spPr>
          <a:xfrm>
            <a:off x="7962188" y="2380187"/>
            <a:ext cx="3883980" cy="2032016"/>
          </a:xfrm>
          <a:prstGeom prst="rect">
            <a:avLst/>
          </a:prstGeom>
        </p:spPr>
      </p:pic>
      <p:pic>
        <p:nvPicPr>
          <p:cNvPr id="6" name="Picture 5">
            <a:extLst>
              <a:ext uri="{FF2B5EF4-FFF2-40B4-BE49-F238E27FC236}">
                <a16:creationId xmlns:a16="http://schemas.microsoft.com/office/drawing/2014/main" id="{2D24ADC2-4676-4157-AA1B-18CB76703C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4079" y="2380187"/>
            <a:ext cx="4223735" cy="3479364"/>
          </a:xfrm>
          <a:prstGeom prst="rect">
            <a:avLst/>
          </a:prstGeom>
        </p:spPr>
      </p:pic>
      <p:pic>
        <p:nvPicPr>
          <p:cNvPr id="7" name="Picture 6">
            <a:extLst>
              <a:ext uri="{FF2B5EF4-FFF2-40B4-BE49-F238E27FC236}">
                <a16:creationId xmlns:a16="http://schemas.microsoft.com/office/drawing/2014/main" id="{072F5F5E-3A28-4E61-A04C-0E92157E74B4}"/>
              </a:ext>
            </a:extLst>
          </p:cNvPr>
          <p:cNvPicPr>
            <a:picLocks noChangeAspect="1"/>
          </p:cNvPicPr>
          <p:nvPr/>
        </p:nvPicPr>
        <p:blipFill rotWithShape="1">
          <a:blip r:embed="rId4"/>
          <a:srcRect l="6559" r="4271"/>
          <a:stretch/>
        </p:blipFill>
        <p:spPr>
          <a:xfrm>
            <a:off x="5126314" y="2383329"/>
            <a:ext cx="1961965" cy="2295525"/>
          </a:xfrm>
          <a:prstGeom prst="rect">
            <a:avLst/>
          </a:prstGeom>
        </p:spPr>
      </p:pic>
      <p:sp>
        <p:nvSpPr>
          <p:cNvPr id="8" name="Oval 7">
            <a:extLst>
              <a:ext uri="{FF2B5EF4-FFF2-40B4-BE49-F238E27FC236}">
                <a16:creationId xmlns:a16="http://schemas.microsoft.com/office/drawing/2014/main" id="{A6BD37DF-9A89-4011-A596-A95EB0D4790E}"/>
              </a:ext>
            </a:extLst>
          </p:cNvPr>
          <p:cNvSpPr/>
          <p:nvPr/>
        </p:nvSpPr>
        <p:spPr>
          <a:xfrm>
            <a:off x="2547892" y="4020344"/>
            <a:ext cx="1305017" cy="430081"/>
          </a:xfrm>
          <a:prstGeom prst="ellipse">
            <a:avLst/>
          </a:prstGeom>
          <a:noFill/>
          <a:ln w="3810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32554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Use depth-first search to find a spanning tree for the graph G.</a:t>
            </a:r>
          </a:p>
        </p:txBody>
      </p:sp>
      <p:pic>
        <p:nvPicPr>
          <p:cNvPr id="5" name="Picture 4">
            <a:extLst>
              <a:ext uri="{FF2B5EF4-FFF2-40B4-BE49-F238E27FC236}">
                <a16:creationId xmlns:a16="http://schemas.microsoft.com/office/drawing/2014/main" id="{33DB5AC6-2AB2-4331-8FF7-3777AD0FF4F8}"/>
              </a:ext>
            </a:extLst>
          </p:cNvPr>
          <p:cNvPicPr>
            <a:picLocks noChangeAspect="1"/>
          </p:cNvPicPr>
          <p:nvPr/>
        </p:nvPicPr>
        <p:blipFill>
          <a:blip r:embed="rId2"/>
          <a:stretch>
            <a:fillRect/>
          </a:stretch>
        </p:blipFill>
        <p:spPr>
          <a:xfrm>
            <a:off x="7962188" y="2380187"/>
            <a:ext cx="3883980" cy="2032016"/>
          </a:xfrm>
          <a:prstGeom prst="rect">
            <a:avLst/>
          </a:prstGeom>
        </p:spPr>
      </p:pic>
      <p:pic>
        <p:nvPicPr>
          <p:cNvPr id="6" name="Picture 5">
            <a:extLst>
              <a:ext uri="{FF2B5EF4-FFF2-40B4-BE49-F238E27FC236}">
                <a16:creationId xmlns:a16="http://schemas.microsoft.com/office/drawing/2014/main" id="{2D24ADC2-4676-4157-AA1B-18CB76703C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4079" y="2380187"/>
            <a:ext cx="4223735" cy="3479364"/>
          </a:xfrm>
          <a:prstGeom prst="rect">
            <a:avLst/>
          </a:prstGeom>
        </p:spPr>
      </p:pic>
      <p:pic>
        <p:nvPicPr>
          <p:cNvPr id="7" name="Picture 6">
            <a:extLst>
              <a:ext uri="{FF2B5EF4-FFF2-40B4-BE49-F238E27FC236}">
                <a16:creationId xmlns:a16="http://schemas.microsoft.com/office/drawing/2014/main" id="{072F5F5E-3A28-4E61-A04C-0E92157E74B4}"/>
              </a:ext>
            </a:extLst>
          </p:cNvPr>
          <p:cNvPicPr>
            <a:picLocks noChangeAspect="1"/>
          </p:cNvPicPr>
          <p:nvPr/>
        </p:nvPicPr>
        <p:blipFill rotWithShape="1">
          <a:blip r:embed="rId4"/>
          <a:srcRect l="6559" r="4271"/>
          <a:stretch/>
        </p:blipFill>
        <p:spPr>
          <a:xfrm>
            <a:off x="5126314" y="2383329"/>
            <a:ext cx="1961965" cy="2295525"/>
          </a:xfrm>
          <a:prstGeom prst="rect">
            <a:avLst/>
          </a:prstGeom>
        </p:spPr>
      </p:pic>
      <p:sp>
        <p:nvSpPr>
          <p:cNvPr id="9" name="Oval 8">
            <a:extLst>
              <a:ext uri="{FF2B5EF4-FFF2-40B4-BE49-F238E27FC236}">
                <a16:creationId xmlns:a16="http://schemas.microsoft.com/office/drawing/2014/main" id="{7736D364-B814-455D-8521-1DCC9026A817}"/>
              </a:ext>
            </a:extLst>
          </p:cNvPr>
          <p:cNvSpPr/>
          <p:nvPr/>
        </p:nvSpPr>
        <p:spPr>
          <a:xfrm>
            <a:off x="1961965" y="4678854"/>
            <a:ext cx="2476870" cy="430081"/>
          </a:xfrm>
          <a:prstGeom prst="ellipse">
            <a:avLst/>
          </a:prstGeom>
          <a:noFill/>
          <a:ln w="3810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9B98E11-FA1B-42E7-89C9-4A4EF9BE24F5}"/>
              </a:ext>
            </a:extLst>
          </p:cNvPr>
          <p:cNvSpPr/>
          <p:nvPr/>
        </p:nvSpPr>
        <p:spPr>
          <a:xfrm>
            <a:off x="6565745" y="3650324"/>
            <a:ext cx="522536" cy="469545"/>
          </a:xfrm>
          <a:custGeom>
            <a:avLst/>
            <a:gdLst>
              <a:gd name="connsiteX0" fmla="*/ 0 w 522536"/>
              <a:gd name="connsiteY0" fmla="*/ 234773 h 469545"/>
              <a:gd name="connsiteX1" fmla="*/ 261268 w 522536"/>
              <a:gd name="connsiteY1" fmla="*/ 0 h 469545"/>
              <a:gd name="connsiteX2" fmla="*/ 522536 w 522536"/>
              <a:gd name="connsiteY2" fmla="*/ 234773 h 469545"/>
              <a:gd name="connsiteX3" fmla="*/ 261268 w 522536"/>
              <a:gd name="connsiteY3" fmla="*/ 469546 h 469545"/>
              <a:gd name="connsiteX4" fmla="*/ 0 w 522536"/>
              <a:gd name="connsiteY4" fmla="*/ 234773 h 469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536" h="469545" extrusionOk="0">
                <a:moveTo>
                  <a:pt x="0" y="234773"/>
                </a:moveTo>
                <a:cubicBezTo>
                  <a:pt x="-19840" y="81781"/>
                  <a:pt x="120193" y="-1169"/>
                  <a:pt x="261268" y="0"/>
                </a:cubicBezTo>
                <a:cubicBezTo>
                  <a:pt x="402730" y="1591"/>
                  <a:pt x="551883" y="96354"/>
                  <a:pt x="522536" y="234773"/>
                </a:cubicBezTo>
                <a:cubicBezTo>
                  <a:pt x="513089" y="345600"/>
                  <a:pt x="404008" y="474382"/>
                  <a:pt x="261268" y="469546"/>
                </a:cubicBezTo>
                <a:cubicBezTo>
                  <a:pt x="121568" y="463209"/>
                  <a:pt x="16643" y="363065"/>
                  <a:pt x="0" y="234773"/>
                </a:cubicBezTo>
                <a:close/>
              </a:path>
            </a:pathLst>
          </a:custGeom>
          <a:noFill/>
          <a:ln w="38100">
            <a:solidFill>
              <a:srgbClr val="FF0000"/>
            </a:solidFill>
            <a:extLst>
              <a:ext uri="{C807C97D-BFC1-408E-A445-0C87EB9F89A2}">
                <ask:lineSketchStyleProps xmlns:ask="http://schemas.microsoft.com/office/drawing/2018/sketchyshapes" sd="879248734">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65936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Use depth-first search to find a spanning tree for the graph G.</a:t>
            </a:r>
          </a:p>
        </p:txBody>
      </p:sp>
      <p:pic>
        <p:nvPicPr>
          <p:cNvPr id="5" name="Picture 4">
            <a:extLst>
              <a:ext uri="{FF2B5EF4-FFF2-40B4-BE49-F238E27FC236}">
                <a16:creationId xmlns:a16="http://schemas.microsoft.com/office/drawing/2014/main" id="{33DB5AC6-2AB2-4331-8FF7-3777AD0FF4F8}"/>
              </a:ext>
            </a:extLst>
          </p:cNvPr>
          <p:cNvPicPr>
            <a:picLocks noChangeAspect="1"/>
          </p:cNvPicPr>
          <p:nvPr/>
        </p:nvPicPr>
        <p:blipFill>
          <a:blip r:embed="rId2"/>
          <a:stretch>
            <a:fillRect/>
          </a:stretch>
        </p:blipFill>
        <p:spPr>
          <a:xfrm>
            <a:off x="7962188" y="2380187"/>
            <a:ext cx="3883980" cy="2032016"/>
          </a:xfrm>
          <a:prstGeom prst="rect">
            <a:avLst/>
          </a:prstGeom>
        </p:spPr>
      </p:pic>
      <p:pic>
        <p:nvPicPr>
          <p:cNvPr id="6" name="Picture 5">
            <a:extLst>
              <a:ext uri="{FF2B5EF4-FFF2-40B4-BE49-F238E27FC236}">
                <a16:creationId xmlns:a16="http://schemas.microsoft.com/office/drawing/2014/main" id="{2D24ADC2-4676-4157-AA1B-18CB76703C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4079" y="2380187"/>
            <a:ext cx="4223735" cy="3479364"/>
          </a:xfrm>
          <a:prstGeom prst="rect">
            <a:avLst/>
          </a:prstGeom>
        </p:spPr>
      </p:pic>
      <p:pic>
        <p:nvPicPr>
          <p:cNvPr id="7" name="Picture 6">
            <a:extLst>
              <a:ext uri="{FF2B5EF4-FFF2-40B4-BE49-F238E27FC236}">
                <a16:creationId xmlns:a16="http://schemas.microsoft.com/office/drawing/2014/main" id="{072F5F5E-3A28-4E61-A04C-0E92157E74B4}"/>
              </a:ext>
            </a:extLst>
          </p:cNvPr>
          <p:cNvPicPr>
            <a:picLocks noChangeAspect="1"/>
          </p:cNvPicPr>
          <p:nvPr/>
        </p:nvPicPr>
        <p:blipFill rotWithShape="1">
          <a:blip r:embed="rId4"/>
          <a:srcRect l="6559" r="4271"/>
          <a:stretch/>
        </p:blipFill>
        <p:spPr>
          <a:xfrm>
            <a:off x="5126314" y="2383329"/>
            <a:ext cx="1961965" cy="2295525"/>
          </a:xfrm>
          <a:prstGeom prst="rect">
            <a:avLst/>
          </a:prstGeom>
        </p:spPr>
      </p:pic>
      <p:sp>
        <p:nvSpPr>
          <p:cNvPr id="10" name="Oval 9">
            <a:extLst>
              <a:ext uri="{FF2B5EF4-FFF2-40B4-BE49-F238E27FC236}">
                <a16:creationId xmlns:a16="http://schemas.microsoft.com/office/drawing/2014/main" id="{B9B98E11-FA1B-42E7-89C9-4A4EF9BE24F5}"/>
              </a:ext>
            </a:extLst>
          </p:cNvPr>
          <p:cNvSpPr/>
          <p:nvPr/>
        </p:nvSpPr>
        <p:spPr>
          <a:xfrm>
            <a:off x="6565745" y="3650324"/>
            <a:ext cx="522536" cy="469545"/>
          </a:xfrm>
          <a:custGeom>
            <a:avLst/>
            <a:gdLst>
              <a:gd name="connsiteX0" fmla="*/ 0 w 522536"/>
              <a:gd name="connsiteY0" fmla="*/ 234773 h 469545"/>
              <a:gd name="connsiteX1" fmla="*/ 261268 w 522536"/>
              <a:gd name="connsiteY1" fmla="*/ 0 h 469545"/>
              <a:gd name="connsiteX2" fmla="*/ 522536 w 522536"/>
              <a:gd name="connsiteY2" fmla="*/ 234773 h 469545"/>
              <a:gd name="connsiteX3" fmla="*/ 261268 w 522536"/>
              <a:gd name="connsiteY3" fmla="*/ 469546 h 469545"/>
              <a:gd name="connsiteX4" fmla="*/ 0 w 522536"/>
              <a:gd name="connsiteY4" fmla="*/ 234773 h 469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536" h="469545" extrusionOk="0">
                <a:moveTo>
                  <a:pt x="0" y="234773"/>
                </a:moveTo>
                <a:cubicBezTo>
                  <a:pt x="-19840" y="81781"/>
                  <a:pt x="120193" y="-1169"/>
                  <a:pt x="261268" y="0"/>
                </a:cubicBezTo>
                <a:cubicBezTo>
                  <a:pt x="402730" y="1591"/>
                  <a:pt x="551883" y="96354"/>
                  <a:pt x="522536" y="234773"/>
                </a:cubicBezTo>
                <a:cubicBezTo>
                  <a:pt x="513089" y="345600"/>
                  <a:pt x="404008" y="474382"/>
                  <a:pt x="261268" y="469546"/>
                </a:cubicBezTo>
                <a:cubicBezTo>
                  <a:pt x="121568" y="463209"/>
                  <a:pt x="16643" y="363065"/>
                  <a:pt x="0" y="234773"/>
                </a:cubicBezTo>
                <a:close/>
              </a:path>
            </a:pathLst>
          </a:custGeom>
          <a:noFill/>
          <a:ln w="38100">
            <a:solidFill>
              <a:srgbClr val="FF0000"/>
            </a:solidFill>
            <a:extLst>
              <a:ext uri="{C807C97D-BFC1-408E-A445-0C87EB9F89A2}">
                <ask:lineSketchStyleProps xmlns:ask="http://schemas.microsoft.com/office/drawing/2018/sketchyshapes" sd="879248734">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70F6E6B-055B-4DC6-BF7C-36F44CBD71B3}"/>
              </a:ext>
            </a:extLst>
          </p:cNvPr>
          <p:cNvSpPr/>
          <p:nvPr/>
        </p:nvSpPr>
        <p:spPr>
          <a:xfrm>
            <a:off x="2547892" y="5298728"/>
            <a:ext cx="1305017" cy="430081"/>
          </a:xfrm>
          <a:prstGeom prst="ellipse">
            <a:avLst/>
          </a:prstGeom>
          <a:noFill/>
          <a:ln w="3810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06835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Use depth-first search to find a spanning tree for the graph G.</a:t>
            </a:r>
          </a:p>
        </p:txBody>
      </p:sp>
      <p:pic>
        <p:nvPicPr>
          <p:cNvPr id="5" name="Picture 4">
            <a:extLst>
              <a:ext uri="{FF2B5EF4-FFF2-40B4-BE49-F238E27FC236}">
                <a16:creationId xmlns:a16="http://schemas.microsoft.com/office/drawing/2014/main" id="{33DB5AC6-2AB2-4331-8FF7-3777AD0FF4F8}"/>
              </a:ext>
            </a:extLst>
          </p:cNvPr>
          <p:cNvPicPr>
            <a:picLocks noChangeAspect="1"/>
          </p:cNvPicPr>
          <p:nvPr/>
        </p:nvPicPr>
        <p:blipFill>
          <a:blip r:embed="rId2"/>
          <a:stretch>
            <a:fillRect/>
          </a:stretch>
        </p:blipFill>
        <p:spPr>
          <a:xfrm>
            <a:off x="7962188" y="2380187"/>
            <a:ext cx="3883980" cy="2032016"/>
          </a:xfrm>
          <a:prstGeom prst="rect">
            <a:avLst/>
          </a:prstGeom>
        </p:spPr>
      </p:pic>
      <p:pic>
        <p:nvPicPr>
          <p:cNvPr id="6" name="Picture 5">
            <a:extLst>
              <a:ext uri="{FF2B5EF4-FFF2-40B4-BE49-F238E27FC236}">
                <a16:creationId xmlns:a16="http://schemas.microsoft.com/office/drawing/2014/main" id="{2D24ADC2-4676-4157-AA1B-18CB76703C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4079" y="2380187"/>
            <a:ext cx="4223735" cy="3479364"/>
          </a:xfrm>
          <a:prstGeom prst="rect">
            <a:avLst/>
          </a:prstGeom>
        </p:spPr>
      </p:pic>
      <p:pic>
        <p:nvPicPr>
          <p:cNvPr id="7" name="Picture 6">
            <a:extLst>
              <a:ext uri="{FF2B5EF4-FFF2-40B4-BE49-F238E27FC236}">
                <a16:creationId xmlns:a16="http://schemas.microsoft.com/office/drawing/2014/main" id="{072F5F5E-3A28-4E61-A04C-0E92157E74B4}"/>
              </a:ext>
            </a:extLst>
          </p:cNvPr>
          <p:cNvPicPr>
            <a:picLocks noChangeAspect="1"/>
          </p:cNvPicPr>
          <p:nvPr/>
        </p:nvPicPr>
        <p:blipFill rotWithShape="1">
          <a:blip r:embed="rId4"/>
          <a:srcRect l="6559" r="4271"/>
          <a:stretch/>
        </p:blipFill>
        <p:spPr>
          <a:xfrm>
            <a:off x="5126314" y="2383329"/>
            <a:ext cx="1961965" cy="2295525"/>
          </a:xfrm>
          <a:prstGeom prst="rect">
            <a:avLst/>
          </a:prstGeom>
        </p:spPr>
      </p:pic>
      <p:sp>
        <p:nvSpPr>
          <p:cNvPr id="10" name="Oval 9">
            <a:extLst>
              <a:ext uri="{FF2B5EF4-FFF2-40B4-BE49-F238E27FC236}">
                <a16:creationId xmlns:a16="http://schemas.microsoft.com/office/drawing/2014/main" id="{B9B98E11-FA1B-42E7-89C9-4A4EF9BE24F5}"/>
              </a:ext>
            </a:extLst>
          </p:cNvPr>
          <p:cNvSpPr/>
          <p:nvPr/>
        </p:nvSpPr>
        <p:spPr>
          <a:xfrm>
            <a:off x="6565745" y="3650324"/>
            <a:ext cx="522536" cy="469545"/>
          </a:xfrm>
          <a:custGeom>
            <a:avLst/>
            <a:gdLst>
              <a:gd name="connsiteX0" fmla="*/ 0 w 522536"/>
              <a:gd name="connsiteY0" fmla="*/ 234773 h 469545"/>
              <a:gd name="connsiteX1" fmla="*/ 261268 w 522536"/>
              <a:gd name="connsiteY1" fmla="*/ 0 h 469545"/>
              <a:gd name="connsiteX2" fmla="*/ 522536 w 522536"/>
              <a:gd name="connsiteY2" fmla="*/ 234773 h 469545"/>
              <a:gd name="connsiteX3" fmla="*/ 261268 w 522536"/>
              <a:gd name="connsiteY3" fmla="*/ 469546 h 469545"/>
              <a:gd name="connsiteX4" fmla="*/ 0 w 522536"/>
              <a:gd name="connsiteY4" fmla="*/ 234773 h 469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536" h="469545" extrusionOk="0">
                <a:moveTo>
                  <a:pt x="0" y="234773"/>
                </a:moveTo>
                <a:cubicBezTo>
                  <a:pt x="-19840" y="81781"/>
                  <a:pt x="120193" y="-1169"/>
                  <a:pt x="261268" y="0"/>
                </a:cubicBezTo>
                <a:cubicBezTo>
                  <a:pt x="402730" y="1591"/>
                  <a:pt x="551883" y="96354"/>
                  <a:pt x="522536" y="234773"/>
                </a:cubicBezTo>
                <a:cubicBezTo>
                  <a:pt x="513089" y="345600"/>
                  <a:pt x="404008" y="474382"/>
                  <a:pt x="261268" y="469546"/>
                </a:cubicBezTo>
                <a:cubicBezTo>
                  <a:pt x="121568" y="463209"/>
                  <a:pt x="16643" y="363065"/>
                  <a:pt x="0" y="234773"/>
                </a:cubicBezTo>
                <a:close/>
              </a:path>
            </a:pathLst>
          </a:custGeom>
          <a:noFill/>
          <a:ln w="38100">
            <a:solidFill>
              <a:srgbClr val="FF0000"/>
            </a:solidFill>
            <a:extLst>
              <a:ext uri="{C807C97D-BFC1-408E-A445-0C87EB9F89A2}">
                <ask:lineSketchStyleProps xmlns:ask="http://schemas.microsoft.com/office/drawing/2018/sketchyshapes" sd="879248734">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0FB17B0-89EB-4450-8B6E-A85C9FBDF142}"/>
              </a:ext>
            </a:extLst>
          </p:cNvPr>
          <p:cNvSpPr/>
          <p:nvPr/>
        </p:nvSpPr>
        <p:spPr>
          <a:xfrm>
            <a:off x="71022" y="5318047"/>
            <a:ext cx="2476870" cy="430081"/>
          </a:xfrm>
          <a:prstGeom prst="ellipse">
            <a:avLst/>
          </a:prstGeom>
          <a:noFill/>
          <a:ln w="3810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540997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Use depth-first search to find a spanning tree for the graph G.</a:t>
            </a:r>
          </a:p>
        </p:txBody>
      </p:sp>
      <p:pic>
        <p:nvPicPr>
          <p:cNvPr id="5" name="Picture 4">
            <a:extLst>
              <a:ext uri="{FF2B5EF4-FFF2-40B4-BE49-F238E27FC236}">
                <a16:creationId xmlns:a16="http://schemas.microsoft.com/office/drawing/2014/main" id="{33DB5AC6-2AB2-4331-8FF7-3777AD0FF4F8}"/>
              </a:ext>
            </a:extLst>
          </p:cNvPr>
          <p:cNvPicPr>
            <a:picLocks noChangeAspect="1"/>
          </p:cNvPicPr>
          <p:nvPr/>
        </p:nvPicPr>
        <p:blipFill>
          <a:blip r:embed="rId2"/>
          <a:stretch>
            <a:fillRect/>
          </a:stretch>
        </p:blipFill>
        <p:spPr>
          <a:xfrm>
            <a:off x="7962188" y="2380187"/>
            <a:ext cx="3883980" cy="2032016"/>
          </a:xfrm>
          <a:prstGeom prst="rect">
            <a:avLst/>
          </a:prstGeom>
        </p:spPr>
      </p:pic>
      <p:pic>
        <p:nvPicPr>
          <p:cNvPr id="6" name="Picture 5">
            <a:extLst>
              <a:ext uri="{FF2B5EF4-FFF2-40B4-BE49-F238E27FC236}">
                <a16:creationId xmlns:a16="http://schemas.microsoft.com/office/drawing/2014/main" id="{2D24ADC2-4676-4157-AA1B-18CB76703C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4079" y="2380187"/>
            <a:ext cx="4223735" cy="3479364"/>
          </a:xfrm>
          <a:prstGeom prst="rect">
            <a:avLst/>
          </a:prstGeom>
        </p:spPr>
      </p:pic>
      <p:pic>
        <p:nvPicPr>
          <p:cNvPr id="7" name="Picture 6">
            <a:extLst>
              <a:ext uri="{FF2B5EF4-FFF2-40B4-BE49-F238E27FC236}">
                <a16:creationId xmlns:a16="http://schemas.microsoft.com/office/drawing/2014/main" id="{072F5F5E-3A28-4E61-A04C-0E92157E74B4}"/>
              </a:ext>
            </a:extLst>
          </p:cNvPr>
          <p:cNvPicPr>
            <a:picLocks noChangeAspect="1"/>
          </p:cNvPicPr>
          <p:nvPr/>
        </p:nvPicPr>
        <p:blipFill rotWithShape="1">
          <a:blip r:embed="rId4">
            <a:extLst>
              <a:ext uri="{28A0092B-C50C-407E-A947-70E740481C1C}">
                <a14:useLocalDpi xmlns:a14="http://schemas.microsoft.com/office/drawing/2010/main" val="0"/>
              </a:ext>
            </a:extLst>
          </a:blip>
          <a:srcRect l="3453" r="3453"/>
          <a:stretch/>
        </p:blipFill>
        <p:spPr>
          <a:xfrm>
            <a:off x="5126314" y="2383329"/>
            <a:ext cx="1961965" cy="2295525"/>
          </a:xfrm>
          <a:prstGeom prst="rect">
            <a:avLst/>
          </a:prstGeom>
        </p:spPr>
      </p:pic>
      <p:sp>
        <p:nvSpPr>
          <p:cNvPr id="9" name="Oval 8">
            <a:extLst>
              <a:ext uri="{FF2B5EF4-FFF2-40B4-BE49-F238E27FC236}">
                <a16:creationId xmlns:a16="http://schemas.microsoft.com/office/drawing/2014/main" id="{80FB17B0-89EB-4450-8B6E-A85C9FBDF142}"/>
              </a:ext>
            </a:extLst>
          </p:cNvPr>
          <p:cNvSpPr/>
          <p:nvPr/>
        </p:nvSpPr>
        <p:spPr>
          <a:xfrm>
            <a:off x="71022" y="5318047"/>
            <a:ext cx="2476870" cy="430081"/>
          </a:xfrm>
          <a:prstGeom prst="ellipse">
            <a:avLst/>
          </a:prstGeom>
          <a:noFill/>
          <a:ln w="3810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68877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US" dirty="0"/>
              <a:t>Introduction to Trees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If </a:t>
                </a:r>
                <a14:m>
                  <m:oMath xmlns:m="http://schemas.openxmlformats.org/officeDocument/2006/math">
                    <m:r>
                      <a:rPr lang="en-GB" i="1" dirty="0" smtClean="0">
                        <a:latin typeface="Cambria Math" panose="02040503050406030204" pitchFamily="18" charset="0"/>
                      </a:rPr>
                      <m:t>𝑣</m:t>
                    </m:r>
                  </m:oMath>
                </a14:m>
                <a:r>
                  <a:rPr lang="en-GB" dirty="0"/>
                  <a:t> is a vertex in </a:t>
                </a:r>
                <a14:m>
                  <m:oMath xmlns:m="http://schemas.openxmlformats.org/officeDocument/2006/math">
                    <m:r>
                      <a:rPr lang="en-GB" i="1" dirty="0" smtClean="0">
                        <a:latin typeface="Cambria Math" panose="02040503050406030204" pitchFamily="18" charset="0"/>
                      </a:rPr>
                      <m:t>𝑇</m:t>
                    </m:r>
                  </m:oMath>
                </a14:m>
                <a:r>
                  <a:rPr lang="en-GB" dirty="0"/>
                  <a:t> other than the root, the </a:t>
                </a:r>
                <a:r>
                  <a:rPr lang="en-GB" u="sng" dirty="0"/>
                  <a:t>parent</a:t>
                </a:r>
                <a:r>
                  <a:rPr lang="en-GB" dirty="0"/>
                  <a:t> of </a:t>
                </a:r>
                <a14:m>
                  <m:oMath xmlns:m="http://schemas.openxmlformats.org/officeDocument/2006/math">
                    <m:r>
                      <a:rPr lang="en-GB" i="1" dirty="0" smtClean="0">
                        <a:latin typeface="Cambria Math" panose="02040503050406030204" pitchFamily="18" charset="0"/>
                      </a:rPr>
                      <m:t>𝑣</m:t>
                    </m:r>
                  </m:oMath>
                </a14:m>
                <a:r>
                  <a:rPr lang="en-GB" dirty="0"/>
                  <a:t> is the unique vertex </a:t>
                </a:r>
                <a14:m>
                  <m:oMath xmlns:m="http://schemas.openxmlformats.org/officeDocument/2006/math">
                    <m:r>
                      <a:rPr lang="en-GB" i="1" dirty="0" smtClean="0">
                        <a:latin typeface="Cambria Math" panose="02040503050406030204" pitchFamily="18" charset="0"/>
                      </a:rPr>
                      <m:t>𝑢</m:t>
                    </m:r>
                  </m:oMath>
                </a14:m>
                <a:r>
                  <a:rPr lang="en-GB" dirty="0"/>
                  <a:t> such that there is a directed edge from </a:t>
                </a:r>
                <a14:m>
                  <m:oMath xmlns:m="http://schemas.openxmlformats.org/officeDocument/2006/math">
                    <m:r>
                      <a:rPr lang="en-GB" i="1" dirty="0" smtClean="0">
                        <a:latin typeface="Cambria Math" panose="02040503050406030204" pitchFamily="18" charset="0"/>
                      </a:rPr>
                      <m:t>𝑢</m:t>
                    </m:r>
                  </m:oMath>
                </a14:m>
                <a:r>
                  <a:rPr lang="en-GB" dirty="0"/>
                  <a:t> to </a:t>
                </a:r>
                <a14:m>
                  <m:oMath xmlns:m="http://schemas.openxmlformats.org/officeDocument/2006/math">
                    <m:r>
                      <a:rPr lang="en-GB" i="1" dirty="0" smtClean="0">
                        <a:latin typeface="Cambria Math" panose="02040503050406030204" pitchFamily="18" charset="0"/>
                      </a:rPr>
                      <m:t>𝑣</m:t>
                    </m:r>
                  </m:oMath>
                </a14:m>
                <a:r>
                  <a:rPr lang="en-GB" dirty="0"/>
                  <a:t>.</a:t>
                </a:r>
              </a:p>
              <a:p>
                <a:pPr lvl="1"/>
                <a14:m>
                  <m:oMath xmlns:m="http://schemas.openxmlformats.org/officeDocument/2006/math">
                    <m:r>
                      <a:rPr lang="en-GB" i="1" dirty="0" smtClean="0">
                        <a:latin typeface="Cambria Math" panose="02040503050406030204" pitchFamily="18" charset="0"/>
                      </a:rPr>
                      <m:t>𝑣</m:t>
                    </m:r>
                  </m:oMath>
                </a14:m>
                <a:r>
                  <a:rPr lang="en-GB" dirty="0"/>
                  <a:t> is called a child of </a:t>
                </a:r>
                <a14:m>
                  <m:oMath xmlns:m="http://schemas.openxmlformats.org/officeDocument/2006/math">
                    <m:r>
                      <a:rPr lang="en-GB" i="1" dirty="0" smtClean="0">
                        <a:latin typeface="Cambria Math" panose="02040503050406030204" pitchFamily="18" charset="0"/>
                      </a:rPr>
                      <m:t>𝑢</m:t>
                    </m:r>
                  </m:oMath>
                </a14:m>
                <a:endParaRPr lang="en-GB" dirty="0"/>
              </a:p>
              <a:p>
                <a:r>
                  <a:rPr lang="en-GB" dirty="0"/>
                  <a:t>Vertices with the same parent are called </a:t>
                </a:r>
                <a:r>
                  <a:rPr lang="en-GB" u="sng" dirty="0"/>
                  <a:t>siblings</a:t>
                </a:r>
                <a:r>
                  <a:rPr lang="en-GB" dirty="0"/>
                  <a:t>.</a:t>
                </a:r>
              </a:p>
              <a:p>
                <a:r>
                  <a:rPr lang="en-GB" dirty="0"/>
                  <a:t>The </a:t>
                </a:r>
                <a:r>
                  <a:rPr lang="en-GB" u="sng" dirty="0"/>
                  <a:t>ancestors</a:t>
                </a:r>
                <a:r>
                  <a:rPr lang="en-GB" dirty="0"/>
                  <a:t> of a vertex other than the root are the </a:t>
                </a:r>
                <a:br>
                  <a:rPr lang="en-GB" dirty="0"/>
                </a:br>
                <a:r>
                  <a:rPr lang="en-GB" dirty="0"/>
                  <a:t>vertices in the path from the root to this vertex, </a:t>
                </a:r>
                <a:br>
                  <a:rPr lang="en-GB" dirty="0"/>
                </a:br>
                <a:r>
                  <a:rPr lang="en-GB" dirty="0"/>
                  <a:t>excluding the vertex itself and including the root.</a:t>
                </a:r>
              </a:p>
              <a:p>
                <a:r>
                  <a:rPr lang="en-GB" dirty="0"/>
                  <a:t>A vertex of a rooted tree is called a </a:t>
                </a:r>
                <a:r>
                  <a:rPr lang="en-GB" u="sng" dirty="0"/>
                  <a:t>leaf</a:t>
                </a:r>
                <a:r>
                  <a:rPr lang="en-GB" dirty="0"/>
                  <a:t> if it has </a:t>
                </a:r>
                <a:br>
                  <a:rPr lang="en-GB" dirty="0"/>
                </a:br>
                <a:r>
                  <a:rPr lang="en-GB" dirty="0"/>
                  <a:t>no children.</a:t>
                </a:r>
              </a:p>
            </p:txBody>
          </p:sp>
        </mc:Choice>
        <mc:Fallback>
          <p:sp>
            <p:nvSpPr>
              <p:cNvPr id="3" name="Content Placeholder 2">
                <a:extLst>
                  <a:ext uri="{FF2B5EF4-FFF2-40B4-BE49-F238E27FC236}">
                    <a16:creationId xmlns:a16="http://schemas.microsoft.com/office/drawing/2014/main" id="{BB079721-17AC-49CF-AB6D-57F68F6177A0}"/>
                  </a:ext>
                </a:extLst>
              </p:cNvPr>
              <p:cNvSpPr>
                <a:spLocks noGrp="1" noRot="1" noChangeAspect="1" noMove="1" noResize="1" noEditPoints="1" noAdjustHandles="1" noChangeArrowheads="1" noChangeShapeType="1" noTextEdit="1"/>
              </p:cNvSpPr>
              <p:nvPr>
                <p:ph idx="1"/>
              </p:nvPr>
            </p:nvSpPr>
            <p:spPr>
              <a:blipFill>
                <a:blip r:embed="rId2"/>
                <a:stretch>
                  <a:fillRect l="-954" t="-238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81CF5005-FFFA-4CB2-9712-3BA8EA659EDE}"/>
              </a:ext>
            </a:extLst>
          </p:cNvPr>
          <p:cNvPicPr>
            <a:picLocks noChangeAspect="1"/>
          </p:cNvPicPr>
          <p:nvPr/>
        </p:nvPicPr>
        <p:blipFill rotWithShape="1">
          <a:blip r:embed="rId3"/>
          <a:srcRect l="30273" r="42224" b="30571"/>
          <a:stretch/>
        </p:blipFill>
        <p:spPr>
          <a:xfrm>
            <a:off x="8698134" y="3017529"/>
            <a:ext cx="2931613" cy="2628669"/>
          </a:xfrm>
          <a:prstGeom prst="rect">
            <a:avLst/>
          </a:prstGeom>
        </p:spPr>
      </p:pic>
    </p:spTree>
    <p:extLst>
      <p:ext uri="{BB962C8B-B14F-4D97-AF65-F5344CB8AC3E}">
        <p14:creationId xmlns:p14="http://schemas.microsoft.com/office/powerpoint/2010/main" val="36717459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Use depth-first search to find a spanning tree for the graph G.</a:t>
            </a:r>
          </a:p>
        </p:txBody>
      </p:sp>
      <p:pic>
        <p:nvPicPr>
          <p:cNvPr id="5" name="Picture 4">
            <a:extLst>
              <a:ext uri="{FF2B5EF4-FFF2-40B4-BE49-F238E27FC236}">
                <a16:creationId xmlns:a16="http://schemas.microsoft.com/office/drawing/2014/main" id="{33DB5AC6-2AB2-4331-8FF7-3777AD0FF4F8}"/>
              </a:ext>
            </a:extLst>
          </p:cNvPr>
          <p:cNvPicPr>
            <a:picLocks noChangeAspect="1"/>
          </p:cNvPicPr>
          <p:nvPr/>
        </p:nvPicPr>
        <p:blipFill>
          <a:blip r:embed="rId2"/>
          <a:stretch>
            <a:fillRect/>
          </a:stretch>
        </p:blipFill>
        <p:spPr>
          <a:xfrm>
            <a:off x="7962188" y="2380187"/>
            <a:ext cx="3883980" cy="2032016"/>
          </a:xfrm>
          <a:prstGeom prst="rect">
            <a:avLst/>
          </a:prstGeom>
        </p:spPr>
      </p:pic>
      <p:pic>
        <p:nvPicPr>
          <p:cNvPr id="6" name="Picture 5">
            <a:extLst>
              <a:ext uri="{FF2B5EF4-FFF2-40B4-BE49-F238E27FC236}">
                <a16:creationId xmlns:a16="http://schemas.microsoft.com/office/drawing/2014/main" id="{2D24ADC2-4676-4157-AA1B-18CB76703C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4079" y="2380187"/>
            <a:ext cx="4223735" cy="3479364"/>
          </a:xfrm>
          <a:prstGeom prst="rect">
            <a:avLst/>
          </a:prstGeom>
        </p:spPr>
      </p:pic>
      <p:pic>
        <p:nvPicPr>
          <p:cNvPr id="7" name="Picture 6">
            <a:extLst>
              <a:ext uri="{FF2B5EF4-FFF2-40B4-BE49-F238E27FC236}">
                <a16:creationId xmlns:a16="http://schemas.microsoft.com/office/drawing/2014/main" id="{072F5F5E-3A28-4E61-A04C-0E92157E74B4}"/>
              </a:ext>
            </a:extLst>
          </p:cNvPr>
          <p:cNvPicPr>
            <a:picLocks noChangeAspect="1"/>
          </p:cNvPicPr>
          <p:nvPr/>
        </p:nvPicPr>
        <p:blipFill rotWithShape="1">
          <a:blip r:embed="rId4">
            <a:extLst>
              <a:ext uri="{28A0092B-C50C-407E-A947-70E740481C1C}">
                <a14:useLocalDpi xmlns:a14="http://schemas.microsoft.com/office/drawing/2010/main" val="0"/>
              </a:ext>
            </a:extLst>
          </a:blip>
          <a:srcRect l="3453" r="3453"/>
          <a:stretch/>
        </p:blipFill>
        <p:spPr>
          <a:xfrm>
            <a:off x="5126314" y="2383329"/>
            <a:ext cx="1961965" cy="2295525"/>
          </a:xfrm>
          <a:prstGeom prst="rect">
            <a:avLst/>
          </a:prstGeom>
        </p:spPr>
      </p:pic>
      <p:sp>
        <p:nvSpPr>
          <p:cNvPr id="9" name="Oval 8">
            <a:extLst>
              <a:ext uri="{FF2B5EF4-FFF2-40B4-BE49-F238E27FC236}">
                <a16:creationId xmlns:a16="http://schemas.microsoft.com/office/drawing/2014/main" id="{80FB17B0-89EB-4450-8B6E-A85C9FBDF142}"/>
              </a:ext>
            </a:extLst>
          </p:cNvPr>
          <p:cNvSpPr/>
          <p:nvPr/>
        </p:nvSpPr>
        <p:spPr>
          <a:xfrm>
            <a:off x="1890946" y="3316050"/>
            <a:ext cx="2476870" cy="430081"/>
          </a:xfrm>
          <a:prstGeom prst="ellipse">
            <a:avLst/>
          </a:prstGeom>
          <a:noFill/>
          <a:ln w="3810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502134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Use depth-first search to find a spanning tree for the graph G.</a:t>
            </a:r>
          </a:p>
        </p:txBody>
      </p:sp>
      <p:pic>
        <p:nvPicPr>
          <p:cNvPr id="5" name="Picture 4">
            <a:extLst>
              <a:ext uri="{FF2B5EF4-FFF2-40B4-BE49-F238E27FC236}">
                <a16:creationId xmlns:a16="http://schemas.microsoft.com/office/drawing/2014/main" id="{33DB5AC6-2AB2-4331-8FF7-3777AD0FF4F8}"/>
              </a:ext>
            </a:extLst>
          </p:cNvPr>
          <p:cNvPicPr>
            <a:picLocks noChangeAspect="1"/>
          </p:cNvPicPr>
          <p:nvPr/>
        </p:nvPicPr>
        <p:blipFill>
          <a:blip r:embed="rId2"/>
          <a:stretch>
            <a:fillRect/>
          </a:stretch>
        </p:blipFill>
        <p:spPr>
          <a:xfrm>
            <a:off x="7962188" y="2380187"/>
            <a:ext cx="3883980" cy="2032016"/>
          </a:xfrm>
          <a:prstGeom prst="rect">
            <a:avLst/>
          </a:prstGeom>
        </p:spPr>
      </p:pic>
      <p:pic>
        <p:nvPicPr>
          <p:cNvPr id="6" name="Picture 5">
            <a:extLst>
              <a:ext uri="{FF2B5EF4-FFF2-40B4-BE49-F238E27FC236}">
                <a16:creationId xmlns:a16="http://schemas.microsoft.com/office/drawing/2014/main" id="{2D24ADC2-4676-4157-AA1B-18CB76703C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4079" y="2380187"/>
            <a:ext cx="4223735" cy="3479364"/>
          </a:xfrm>
          <a:prstGeom prst="rect">
            <a:avLst/>
          </a:prstGeom>
        </p:spPr>
      </p:pic>
      <p:pic>
        <p:nvPicPr>
          <p:cNvPr id="7" name="Picture 6">
            <a:extLst>
              <a:ext uri="{FF2B5EF4-FFF2-40B4-BE49-F238E27FC236}">
                <a16:creationId xmlns:a16="http://schemas.microsoft.com/office/drawing/2014/main" id="{072F5F5E-3A28-4E61-A04C-0E92157E74B4}"/>
              </a:ext>
            </a:extLst>
          </p:cNvPr>
          <p:cNvPicPr>
            <a:picLocks noChangeAspect="1"/>
          </p:cNvPicPr>
          <p:nvPr/>
        </p:nvPicPr>
        <p:blipFill rotWithShape="1">
          <a:blip r:embed="rId4">
            <a:extLst>
              <a:ext uri="{28A0092B-C50C-407E-A947-70E740481C1C}">
                <a14:useLocalDpi xmlns:a14="http://schemas.microsoft.com/office/drawing/2010/main" val="0"/>
              </a:ext>
            </a:extLst>
          </a:blip>
          <a:srcRect l="3453" r="3453"/>
          <a:stretch/>
        </p:blipFill>
        <p:spPr>
          <a:xfrm>
            <a:off x="5126314" y="2383329"/>
            <a:ext cx="1961965" cy="2295525"/>
          </a:xfrm>
          <a:prstGeom prst="rect">
            <a:avLst/>
          </a:prstGeom>
        </p:spPr>
      </p:pic>
      <p:sp>
        <p:nvSpPr>
          <p:cNvPr id="8" name="Oval 7">
            <a:extLst>
              <a:ext uri="{FF2B5EF4-FFF2-40B4-BE49-F238E27FC236}">
                <a16:creationId xmlns:a16="http://schemas.microsoft.com/office/drawing/2014/main" id="{5A497DF1-017F-49B3-94E3-BF2999432038}"/>
              </a:ext>
            </a:extLst>
          </p:cNvPr>
          <p:cNvSpPr/>
          <p:nvPr/>
        </p:nvSpPr>
        <p:spPr>
          <a:xfrm>
            <a:off x="2565648" y="4020344"/>
            <a:ext cx="1305017" cy="430081"/>
          </a:xfrm>
          <a:prstGeom prst="ellipse">
            <a:avLst/>
          </a:prstGeom>
          <a:noFill/>
          <a:ln w="3810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53066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GB" dirty="0"/>
              <a:t>Spanning Tree</a:t>
            </a:r>
            <a:r>
              <a:rPr lang="en-US" dirty="0"/>
              <a:t>s</a:t>
            </a:r>
            <a:endParaRPr lang="en-GB" dirty="0"/>
          </a:p>
        </p:txBody>
      </p:sp>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Use depth-first search to find a spanning tree for the graph G.</a:t>
            </a:r>
          </a:p>
        </p:txBody>
      </p:sp>
      <p:pic>
        <p:nvPicPr>
          <p:cNvPr id="5" name="Picture 4">
            <a:extLst>
              <a:ext uri="{FF2B5EF4-FFF2-40B4-BE49-F238E27FC236}">
                <a16:creationId xmlns:a16="http://schemas.microsoft.com/office/drawing/2014/main" id="{33DB5AC6-2AB2-4331-8FF7-3777AD0FF4F8}"/>
              </a:ext>
            </a:extLst>
          </p:cNvPr>
          <p:cNvPicPr>
            <a:picLocks noChangeAspect="1"/>
          </p:cNvPicPr>
          <p:nvPr/>
        </p:nvPicPr>
        <p:blipFill>
          <a:blip r:embed="rId2"/>
          <a:stretch>
            <a:fillRect/>
          </a:stretch>
        </p:blipFill>
        <p:spPr>
          <a:xfrm>
            <a:off x="7962188" y="2380187"/>
            <a:ext cx="3883980" cy="2032016"/>
          </a:xfrm>
          <a:prstGeom prst="rect">
            <a:avLst/>
          </a:prstGeom>
        </p:spPr>
      </p:pic>
      <p:pic>
        <p:nvPicPr>
          <p:cNvPr id="6" name="Picture 5">
            <a:extLst>
              <a:ext uri="{FF2B5EF4-FFF2-40B4-BE49-F238E27FC236}">
                <a16:creationId xmlns:a16="http://schemas.microsoft.com/office/drawing/2014/main" id="{2D24ADC2-4676-4157-AA1B-18CB76703C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4079" y="2380187"/>
            <a:ext cx="4223735" cy="3479364"/>
          </a:xfrm>
          <a:prstGeom prst="rect">
            <a:avLst/>
          </a:prstGeom>
        </p:spPr>
      </p:pic>
      <p:pic>
        <p:nvPicPr>
          <p:cNvPr id="7" name="Picture 6">
            <a:extLst>
              <a:ext uri="{FF2B5EF4-FFF2-40B4-BE49-F238E27FC236}">
                <a16:creationId xmlns:a16="http://schemas.microsoft.com/office/drawing/2014/main" id="{072F5F5E-3A28-4E61-A04C-0E92157E74B4}"/>
              </a:ext>
            </a:extLst>
          </p:cNvPr>
          <p:cNvPicPr>
            <a:picLocks noChangeAspect="1"/>
          </p:cNvPicPr>
          <p:nvPr/>
        </p:nvPicPr>
        <p:blipFill rotWithShape="1">
          <a:blip r:embed="rId4">
            <a:extLst>
              <a:ext uri="{28A0092B-C50C-407E-A947-70E740481C1C}">
                <a14:useLocalDpi xmlns:a14="http://schemas.microsoft.com/office/drawing/2010/main" val="0"/>
              </a:ext>
            </a:extLst>
          </a:blip>
          <a:srcRect l="3453" r="3453"/>
          <a:stretch/>
        </p:blipFill>
        <p:spPr>
          <a:xfrm>
            <a:off x="5126314" y="2383329"/>
            <a:ext cx="1961965" cy="2295525"/>
          </a:xfrm>
          <a:prstGeom prst="rect">
            <a:avLst/>
          </a:prstGeom>
        </p:spPr>
      </p:pic>
      <p:sp>
        <p:nvSpPr>
          <p:cNvPr id="10" name="Lightning Bolt 9">
            <a:extLst>
              <a:ext uri="{FF2B5EF4-FFF2-40B4-BE49-F238E27FC236}">
                <a16:creationId xmlns:a16="http://schemas.microsoft.com/office/drawing/2014/main" id="{DC7D4BF4-64F3-4A79-98DE-88682A11CC33}"/>
              </a:ext>
            </a:extLst>
          </p:cNvPr>
          <p:cNvSpPr/>
          <p:nvPr/>
        </p:nvSpPr>
        <p:spPr>
          <a:xfrm>
            <a:off x="500851" y="3591750"/>
            <a:ext cx="674702" cy="428594"/>
          </a:xfrm>
          <a:prstGeom prst="lightningBolt">
            <a:avLst/>
          </a:prstGeom>
          <a:solidFill>
            <a:srgbClr val="FFC000"/>
          </a:solidFill>
          <a:effectLst>
            <a:glow rad="228600">
              <a:schemeClr val="accent2">
                <a:satMod val="175000"/>
                <a:alpha val="40000"/>
              </a:schemeClr>
            </a:glo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2110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US" dirty="0"/>
              <a:t>Introduction to Trees</a:t>
            </a:r>
          </a:p>
        </p:txBody>
      </p:sp>
      <p:pic>
        <p:nvPicPr>
          <p:cNvPr id="4" name="Content Placeholder 3">
            <a:extLst>
              <a:ext uri="{FF2B5EF4-FFF2-40B4-BE49-F238E27FC236}">
                <a16:creationId xmlns:a16="http://schemas.microsoft.com/office/drawing/2014/main" id="{6428F0B4-EA2F-4138-BD66-F3FF4CF67AE4}"/>
              </a:ext>
            </a:extLst>
          </p:cNvPr>
          <p:cNvPicPr>
            <a:picLocks noGrp="1" noChangeAspect="1"/>
          </p:cNvPicPr>
          <p:nvPr>
            <p:ph idx="1"/>
          </p:nvPr>
        </p:nvPicPr>
        <p:blipFill>
          <a:blip r:embed="rId2"/>
          <a:stretch>
            <a:fillRect/>
          </a:stretch>
        </p:blipFill>
        <p:spPr>
          <a:xfrm>
            <a:off x="3238500" y="2134394"/>
            <a:ext cx="5715000" cy="3771900"/>
          </a:xfrm>
          <a:prstGeom prst="rect">
            <a:avLst/>
          </a:prstGeom>
        </p:spPr>
      </p:pic>
    </p:spTree>
    <p:extLst>
      <p:ext uri="{BB962C8B-B14F-4D97-AF65-F5344CB8AC3E}">
        <p14:creationId xmlns:p14="http://schemas.microsoft.com/office/powerpoint/2010/main" val="1866843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5E3E-52E8-40F9-BDF0-AF516AF1D7D8}"/>
              </a:ext>
            </a:extLst>
          </p:cNvPr>
          <p:cNvSpPr>
            <a:spLocks noGrp="1"/>
          </p:cNvSpPr>
          <p:nvPr>
            <p:ph type="title"/>
          </p:nvPr>
        </p:nvSpPr>
        <p:spPr/>
        <p:txBody>
          <a:bodyPr/>
          <a:lstStyle/>
          <a:p>
            <a:r>
              <a:rPr lang="en-US" dirty="0"/>
              <a:t>Introduction to Trees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B079721-17AC-49CF-AB6D-57F68F6177A0}"/>
                  </a:ext>
                </a:extLst>
              </p:cNvPr>
              <p:cNvSpPr>
                <a:spLocks noGrp="1"/>
              </p:cNvSpPr>
              <p:nvPr>
                <p:ph idx="1"/>
              </p:nvPr>
            </p:nvSpPr>
            <p:spPr/>
            <p:txBody>
              <a:bodyPr>
                <a:normAutofit/>
              </a:bodyPr>
              <a:lstStyle/>
              <a:p>
                <a:r>
                  <a:rPr lang="en-GB" dirty="0"/>
                  <a:t>In the rooted tree </a:t>
                </a:r>
                <a14:m>
                  <m:oMath xmlns:m="http://schemas.openxmlformats.org/officeDocument/2006/math">
                    <m:r>
                      <a:rPr lang="en-GB" i="1" dirty="0" smtClean="0">
                        <a:latin typeface="Cambria Math" panose="02040503050406030204" pitchFamily="18" charset="0"/>
                      </a:rPr>
                      <m:t>𝑇</m:t>
                    </m:r>
                  </m:oMath>
                </a14:m>
                <a:r>
                  <a:rPr lang="en-GB" dirty="0"/>
                  <a:t> (with root a) shown in Figure 5, find the parent of c, the children of g, the siblings of h, all ancestors of e, all descendants of b, all internal vertices, and all leaves. What is the subtree rooted at g?</a:t>
                </a:r>
              </a:p>
            </p:txBody>
          </p:sp>
        </mc:Choice>
        <mc:Fallback>
          <p:sp>
            <p:nvSpPr>
              <p:cNvPr id="3" name="Content Placeholder 2">
                <a:extLst>
                  <a:ext uri="{FF2B5EF4-FFF2-40B4-BE49-F238E27FC236}">
                    <a16:creationId xmlns:a16="http://schemas.microsoft.com/office/drawing/2014/main" id="{BB079721-17AC-49CF-AB6D-57F68F6177A0}"/>
                  </a:ext>
                </a:extLst>
              </p:cNvPr>
              <p:cNvSpPr>
                <a:spLocks noGrp="1" noRot="1" noChangeAspect="1" noMove="1" noResize="1" noEditPoints="1" noAdjustHandles="1" noChangeArrowheads="1" noChangeShapeType="1" noTextEdit="1"/>
              </p:cNvSpPr>
              <p:nvPr>
                <p:ph idx="1"/>
              </p:nvPr>
            </p:nvSpPr>
            <p:spPr>
              <a:blipFill>
                <a:blip r:embed="rId2"/>
                <a:stretch>
                  <a:fillRect l="-954" t="-2384" r="-68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00D6B13-3EEC-454F-9EA9-FC37FDF228C2}"/>
              </a:ext>
            </a:extLst>
          </p:cNvPr>
          <p:cNvPicPr>
            <a:picLocks noChangeAspect="1"/>
          </p:cNvPicPr>
          <p:nvPr/>
        </p:nvPicPr>
        <p:blipFill>
          <a:blip r:embed="rId3"/>
          <a:stretch>
            <a:fillRect/>
          </a:stretch>
        </p:blipFill>
        <p:spPr>
          <a:xfrm>
            <a:off x="7863095" y="3094978"/>
            <a:ext cx="3621210" cy="3597542"/>
          </a:xfrm>
          <a:prstGeom prst="rect">
            <a:avLst/>
          </a:prstGeom>
        </p:spPr>
      </p:pic>
    </p:spTree>
    <p:extLst>
      <p:ext uri="{BB962C8B-B14F-4D97-AF65-F5344CB8AC3E}">
        <p14:creationId xmlns:p14="http://schemas.microsoft.com/office/powerpoint/2010/main" val="3993647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y slides temp" id="{CCF2DD96-9C6A-4AE9-AE0E-20BC80DD74B2}" vid="{4BA1836E-024D-46BE-80C5-761B29890B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 slides temp</Template>
  <TotalTime>3683</TotalTime>
  <Words>1896</Words>
  <Application>Microsoft Office PowerPoint</Application>
  <PresentationFormat>Widescreen</PresentationFormat>
  <Paragraphs>189</Paragraphs>
  <Slides>72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72</vt:i4>
      </vt:variant>
    </vt:vector>
  </HeadingPairs>
  <TitlesOfParts>
    <vt:vector size="82" baseType="lpstr">
      <vt:lpstr>Arial</vt:lpstr>
      <vt:lpstr>Calibri</vt:lpstr>
      <vt:lpstr>Calibri Light</vt:lpstr>
      <vt:lpstr>Cambria Math</vt:lpstr>
      <vt:lpstr>Courier New</vt:lpstr>
      <vt:lpstr>STIXGeneral-Italic</vt:lpstr>
      <vt:lpstr>STIXGeneral-Regular</vt:lpstr>
      <vt:lpstr>STIXMath-Regular</vt:lpstr>
      <vt:lpstr>Wingdings</vt:lpstr>
      <vt:lpstr>Office Theme</vt:lpstr>
      <vt:lpstr>CH 11: Trees</vt:lpstr>
      <vt:lpstr>Content</vt:lpstr>
      <vt:lpstr>Introduction to Trees</vt:lpstr>
      <vt:lpstr>Introduction to Trees</vt:lpstr>
      <vt:lpstr>Introduction to Trees</vt:lpstr>
      <vt:lpstr>Introduction to Trees</vt:lpstr>
      <vt:lpstr>Introduction to Trees</vt:lpstr>
      <vt:lpstr>Introduction to Trees</vt:lpstr>
      <vt:lpstr>Introduction to Trees</vt:lpstr>
      <vt:lpstr>Introduction to Trees</vt:lpstr>
      <vt:lpstr>Introduction to Trees</vt:lpstr>
      <vt:lpstr>Introduction to Trees</vt:lpstr>
      <vt:lpstr>Introduction to Trees</vt:lpstr>
      <vt:lpstr>Introduction to Trees</vt:lpstr>
      <vt:lpstr>Introduction to Trees</vt:lpstr>
      <vt:lpstr>Introduction to Trees</vt:lpstr>
      <vt:lpstr>Introduction to Trees</vt:lpstr>
      <vt:lpstr>Introduction to Trees</vt:lpstr>
      <vt:lpstr>Introduction to Trees</vt:lpstr>
      <vt:lpstr>Introduction to Trees</vt:lpstr>
      <vt:lpstr>Introduction to Trees</vt:lpstr>
      <vt:lpstr>Introduction to Trees</vt:lpstr>
      <vt:lpstr>Introduction to Trees</vt:lpstr>
      <vt:lpstr>Content</vt:lpstr>
      <vt:lpstr>Spanning Trees</vt:lpstr>
      <vt:lpstr>Spanning Trees</vt:lpstr>
      <vt:lpstr>Spanning Trees</vt:lpstr>
      <vt:lpstr>Spanning Trees</vt:lpstr>
      <vt:lpstr>Spanning Trees</vt:lpstr>
      <vt:lpstr>Spanning Trees</vt:lpstr>
      <vt:lpstr>Spanning Trees</vt:lpstr>
      <vt:lpstr>Spanning Trees</vt:lpstr>
      <vt:lpstr>Spanning Trees</vt:lpstr>
      <vt:lpstr>Spanning Trees</vt:lpstr>
      <vt:lpstr>PowerPoint Presentation</vt:lpstr>
      <vt:lpstr>Spanning Trees</vt:lpstr>
      <vt:lpstr>Spanning Trees</vt:lpstr>
      <vt:lpstr>Spanning Trees</vt:lpstr>
      <vt:lpstr>Spanning Trees</vt:lpstr>
      <vt:lpstr>Spanning Trees</vt:lpstr>
      <vt:lpstr>Spanning Trees</vt:lpstr>
      <vt:lpstr>Spanning Trees</vt:lpstr>
      <vt:lpstr>Spanning Trees</vt:lpstr>
      <vt:lpstr>Spanning Trees</vt:lpstr>
      <vt:lpstr>Spanning Trees</vt:lpstr>
      <vt:lpstr>Spanning Trees</vt:lpstr>
      <vt:lpstr>Spanning Trees</vt:lpstr>
      <vt:lpstr>Spanning Trees</vt:lpstr>
      <vt:lpstr>Spanning Trees</vt:lpstr>
      <vt:lpstr>Spanning Trees</vt:lpstr>
      <vt:lpstr>Spanning Trees</vt:lpstr>
      <vt:lpstr>Spanning Trees</vt:lpstr>
      <vt:lpstr>Spanning Trees</vt:lpstr>
      <vt:lpstr>Spanning Trees</vt:lpstr>
      <vt:lpstr>Spanning Trees</vt:lpstr>
      <vt:lpstr>Spanning Trees</vt:lpstr>
      <vt:lpstr>Spanning Trees</vt:lpstr>
      <vt:lpstr>Spanning Trees</vt:lpstr>
      <vt:lpstr>Spanning Trees</vt:lpstr>
      <vt:lpstr>Spanning Trees</vt:lpstr>
      <vt:lpstr>Spanning Trees</vt:lpstr>
      <vt:lpstr>Spanning Trees</vt:lpstr>
      <vt:lpstr>Spanning Trees</vt:lpstr>
      <vt:lpstr>Spanning Trees</vt:lpstr>
      <vt:lpstr>Spanning Trees</vt:lpstr>
      <vt:lpstr>Spanning Trees</vt:lpstr>
      <vt:lpstr>Spanning Trees</vt:lpstr>
      <vt:lpstr>Spanning Trees</vt:lpstr>
      <vt:lpstr>Spanning Trees</vt:lpstr>
      <vt:lpstr>Spanning Trees</vt:lpstr>
      <vt:lpstr>Spanning Trees</vt:lpstr>
      <vt:lpstr>Spanning Trees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Omar Atef</dc:creator>
  <cp:lastModifiedBy>Omar Atef</cp:lastModifiedBy>
  <cp:revision>61</cp:revision>
  <dcterms:created xsi:type="dcterms:W3CDTF">2021-11-12T15:58:59Z</dcterms:created>
  <dcterms:modified xsi:type="dcterms:W3CDTF">2022-01-14T09:55:06Z</dcterms:modified>
</cp:coreProperties>
</file>