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80" r:id="rId13"/>
    <p:sldId id="381" r:id="rId14"/>
    <p:sldId id="383" r:id="rId15"/>
    <p:sldId id="384" r:id="rId16"/>
    <p:sldId id="385" r:id="rId17"/>
    <p:sldId id="386" r:id="rId18"/>
    <p:sldId id="358" r:id="rId19"/>
    <p:sldId id="428" r:id="rId20"/>
    <p:sldId id="429" r:id="rId21"/>
    <p:sldId id="430" r:id="rId22"/>
    <p:sldId id="427" r:id="rId23"/>
    <p:sldId id="359" r:id="rId24"/>
    <p:sldId id="360" r:id="rId25"/>
    <p:sldId id="361" r:id="rId26"/>
    <p:sldId id="431" r:id="rId27"/>
    <p:sldId id="432" r:id="rId28"/>
    <p:sldId id="433" r:id="rId29"/>
    <p:sldId id="362" r:id="rId30"/>
    <p:sldId id="434" r:id="rId31"/>
    <p:sldId id="363" r:id="rId32"/>
    <p:sldId id="364" r:id="rId33"/>
    <p:sldId id="435" r:id="rId34"/>
    <p:sldId id="436" r:id="rId35"/>
    <p:sldId id="365" r:id="rId36"/>
    <p:sldId id="366" r:id="rId37"/>
    <p:sldId id="375" r:id="rId38"/>
    <p:sldId id="438" r:id="rId39"/>
    <p:sldId id="437" r:id="rId40"/>
    <p:sldId id="441" r:id="rId41"/>
    <p:sldId id="439" r:id="rId42"/>
    <p:sldId id="376" r:id="rId43"/>
    <p:sldId id="377" r:id="rId44"/>
    <p:sldId id="378" r:id="rId45"/>
    <p:sldId id="387" r:id="rId46"/>
    <p:sldId id="388" r:id="rId47"/>
    <p:sldId id="379" r:id="rId48"/>
    <p:sldId id="389" r:id="rId49"/>
    <p:sldId id="390" r:id="rId50"/>
    <p:sldId id="391" r:id="rId51"/>
    <p:sldId id="392" r:id="rId52"/>
    <p:sldId id="393" r:id="rId53"/>
    <p:sldId id="397" r:id="rId54"/>
    <p:sldId id="398" r:id="rId55"/>
    <p:sldId id="399" r:id="rId56"/>
    <p:sldId id="400" r:id="rId57"/>
    <p:sldId id="402" r:id="rId58"/>
    <p:sldId id="404" r:id="rId59"/>
    <p:sldId id="405" r:id="rId60"/>
    <p:sldId id="401" r:id="rId61"/>
    <p:sldId id="407" r:id="rId62"/>
    <p:sldId id="408" r:id="rId63"/>
    <p:sldId id="409" r:id="rId64"/>
    <p:sldId id="410" r:id="rId65"/>
    <p:sldId id="411" r:id="rId66"/>
    <p:sldId id="412" r:id="rId67"/>
    <p:sldId id="445" r:id="rId68"/>
    <p:sldId id="443" r:id="rId69"/>
    <p:sldId id="442" r:id="rId70"/>
    <p:sldId id="413" r:id="rId71"/>
    <p:sldId id="446" r:id="rId72"/>
    <p:sldId id="414" r:id="rId73"/>
    <p:sldId id="415" r:id="rId74"/>
    <p:sldId id="420" r:id="rId75"/>
    <p:sldId id="421" r:id="rId76"/>
    <p:sldId id="422" r:id="rId77"/>
    <p:sldId id="448" r:id="rId78"/>
    <p:sldId id="424" r:id="rId79"/>
    <p:sldId id="425" r:id="rId80"/>
    <p:sldId id="444" r:id="rId81"/>
    <p:sldId id="449" r:id="rId82"/>
    <p:sldId id="426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C8F9E-A04C-40B2-AF9F-09340B1C8594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E14922-F898-47B4-9514-E796A1225843}">
      <dgm:prSet phldrT="[Text]"/>
      <dgm:spPr/>
      <dgm:t>
        <a:bodyPr/>
        <a:lstStyle/>
        <a:p>
          <a:r>
            <a:rPr lang="en-GB" i="0" dirty="0"/>
            <a:t>Tautology</a:t>
          </a:r>
          <a:endParaRPr lang="en-US" i="0" dirty="0"/>
        </a:p>
      </dgm:t>
    </dgm:pt>
    <dgm:pt modelId="{9070FC00-B42A-45E3-AAA8-528FBA7EFC45}" type="parTrans" cxnId="{FED397F8-1047-4B05-A5EB-80DA8BB31B23}">
      <dgm:prSet/>
      <dgm:spPr/>
      <dgm:t>
        <a:bodyPr/>
        <a:lstStyle/>
        <a:p>
          <a:endParaRPr lang="en-US"/>
        </a:p>
      </dgm:t>
    </dgm:pt>
    <dgm:pt modelId="{94CA10F3-5B97-434B-89E4-C91C127AEEBB}" type="sibTrans" cxnId="{FED397F8-1047-4B05-A5EB-80DA8BB31B23}">
      <dgm:prSet/>
      <dgm:spPr/>
      <dgm:t>
        <a:bodyPr/>
        <a:lstStyle/>
        <a:p>
          <a:endParaRPr lang="en-US"/>
        </a:p>
      </dgm:t>
    </dgm:pt>
    <dgm:pt modelId="{C822C138-E0B9-45E4-A00F-4EEC5F9AA42C}">
      <dgm:prSet phldrT="[Text]"/>
      <dgm:spPr/>
      <dgm:t>
        <a:bodyPr/>
        <a:lstStyle/>
        <a:p>
          <a:r>
            <a:rPr lang="en-GB" dirty="0"/>
            <a:t>A compound proposition that is always true</a:t>
          </a:r>
          <a:endParaRPr lang="en-US" dirty="0"/>
        </a:p>
      </dgm:t>
    </dgm:pt>
    <dgm:pt modelId="{6C309D17-9068-46F0-A58A-A7387006B23B}" type="parTrans" cxnId="{6BC601A5-4AAC-4E8E-BC18-71D6528BDB3E}">
      <dgm:prSet/>
      <dgm:spPr/>
      <dgm:t>
        <a:bodyPr/>
        <a:lstStyle/>
        <a:p>
          <a:endParaRPr lang="en-US"/>
        </a:p>
      </dgm:t>
    </dgm:pt>
    <dgm:pt modelId="{952C9949-5811-488A-BE74-DFE686111864}" type="sibTrans" cxnId="{6BC601A5-4AAC-4E8E-BC18-71D6528BDB3E}">
      <dgm:prSet/>
      <dgm:spPr/>
      <dgm:t>
        <a:bodyPr/>
        <a:lstStyle/>
        <a:p>
          <a:endParaRPr lang="en-US"/>
        </a:p>
      </dgm:t>
    </dgm:pt>
    <dgm:pt modelId="{7C4A45EE-B2BC-4441-9AB5-169F3E05A9F6}">
      <dgm:prSet phldrT="[Text]"/>
      <dgm:spPr/>
      <dgm:t>
        <a:bodyPr/>
        <a:lstStyle/>
        <a:p>
          <a:r>
            <a:rPr lang="en-GB" i="0" dirty="0"/>
            <a:t>Contradiction</a:t>
          </a:r>
          <a:endParaRPr lang="en-US" i="0" dirty="0"/>
        </a:p>
      </dgm:t>
    </dgm:pt>
    <dgm:pt modelId="{9B7EF709-2D2E-43F7-8B5F-762E425A919B}" type="parTrans" cxnId="{3D817799-5EE3-48F6-90AD-E0F2743BB90A}">
      <dgm:prSet/>
      <dgm:spPr/>
      <dgm:t>
        <a:bodyPr/>
        <a:lstStyle/>
        <a:p>
          <a:endParaRPr lang="en-US"/>
        </a:p>
      </dgm:t>
    </dgm:pt>
    <dgm:pt modelId="{AE07F67E-FD18-423C-898A-C5A13B462AD1}" type="sibTrans" cxnId="{3D817799-5EE3-48F6-90AD-E0F2743BB90A}">
      <dgm:prSet/>
      <dgm:spPr/>
      <dgm:t>
        <a:bodyPr/>
        <a:lstStyle/>
        <a:p>
          <a:endParaRPr lang="en-US"/>
        </a:p>
      </dgm:t>
    </dgm:pt>
    <dgm:pt modelId="{578D954B-CCBC-4362-A44B-F735A358F7B8}">
      <dgm:prSet phldrT="[Text]"/>
      <dgm:spPr/>
      <dgm:t>
        <a:bodyPr/>
        <a:lstStyle/>
        <a:p>
          <a:r>
            <a:rPr lang="en-GB" dirty="0"/>
            <a:t>A compound proposition that is always false </a:t>
          </a:r>
          <a:endParaRPr lang="en-US" dirty="0"/>
        </a:p>
      </dgm:t>
    </dgm:pt>
    <dgm:pt modelId="{CB0AB658-F0AF-42A2-A365-9C1C2469652D}" type="parTrans" cxnId="{689ACDC4-1BD4-4F0A-8D09-5A3E56147424}">
      <dgm:prSet/>
      <dgm:spPr/>
      <dgm:t>
        <a:bodyPr/>
        <a:lstStyle/>
        <a:p>
          <a:endParaRPr lang="en-US"/>
        </a:p>
      </dgm:t>
    </dgm:pt>
    <dgm:pt modelId="{B1DBC8E6-92A7-426D-8FB6-8735D89EEB86}" type="sibTrans" cxnId="{689ACDC4-1BD4-4F0A-8D09-5A3E56147424}">
      <dgm:prSet/>
      <dgm:spPr/>
      <dgm:t>
        <a:bodyPr/>
        <a:lstStyle/>
        <a:p>
          <a:endParaRPr lang="en-US"/>
        </a:p>
      </dgm:t>
    </dgm:pt>
    <dgm:pt modelId="{FCD1FF50-D6AA-4682-8214-CD6C7578E7BB}">
      <dgm:prSet phldrT="[Text]"/>
      <dgm:spPr/>
      <dgm:t>
        <a:bodyPr/>
        <a:lstStyle/>
        <a:p>
          <a:r>
            <a:rPr lang="en-GB" i="0" dirty="0"/>
            <a:t>Contingency</a:t>
          </a:r>
          <a:endParaRPr lang="en-US" i="0" dirty="0"/>
        </a:p>
      </dgm:t>
    </dgm:pt>
    <dgm:pt modelId="{3D5A9AB3-38E4-4EEE-A46A-0392E2456CC5}" type="parTrans" cxnId="{23A0059D-963B-4038-A885-C0E69C08BB32}">
      <dgm:prSet/>
      <dgm:spPr/>
      <dgm:t>
        <a:bodyPr/>
        <a:lstStyle/>
        <a:p>
          <a:endParaRPr lang="en-US"/>
        </a:p>
      </dgm:t>
    </dgm:pt>
    <dgm:pt modelId="{245E7385-1AFD-4B8D-8450-86979BE3B8BA}" type="sibTrans" cxnId="{23A0059D-963B-4038-A885-C0E69C08BB32}">
      <dgm:prSet/>
      <dgm:spPr/>
      <dgm:t>
        <a:bodyPr/>
        <a:lstStyle/>
        <a:p>
          <a:endParaRPr lang="en-US"/>
        </a:p>
      </dgm:t>
    </dgm:pt>
    <dgm:pt modelId="{F305D32F-510D-4B8F-8F93-63821E44D8AA}">
      <dgm:prSet phldrT="[Text]"/>
      <dgm:spPr/>
      <dgm:t>
        <a:bodyPr/>
        <a:lstStyle/>
        <a:p>
          <a:r>
            <a:rPr lang="en-GB" dirty="0"/>
            <a:t>A compound proposition that is neither a tautology nor a contradiction </a:t>
          </a:r>
          <a:endParaRPr lang="en-US" dirty="0"/>
        </a:p>
      </dgm:t>
    </dgm:pt>
    <dgm:pt modelId="{7CAB00AC-4700-4A57-B02C-4E9332D854DB}" type="parTrans" cxnId="{1208C139-87C8-4031-8A5F-69CA767B0AB8}">
      <dgm:prSet/>
      <dgm:spPr/>
      <dgm:t>
        <a:bodyPr/>
        <a:lstStyle/>
        <a:p>
          <a:endParaRPr lang="en-US"/>
        </a:p>
      </dgm:t>
    </dgm:pt>
    <dgm:pt modelId="{4AEA65D5-2F29-4F11-B219-14F9C6BF3E1F}" type="sibTrans" cxnId="{1208C139-87C8-4031-8A5F-69CA767B0AB8}">
      <dgm:prSet/>
      <dgm:spPr/>
      <dgm:t>
        <a:bodyPr/>
        <a:lstStyle/>
        <a:p>
          <a:endParaRPr lang="en-US"/>
        </a:p>
      </dgm:t>
    </dgm:pt>
    <dgm:pt modelId="{F8D75F6D-AC92-45BE-9077-5B3BE135905B}" type="pres">
      <dgm:prSet presAssocID="{3D0C8F9E-A04C-40B2-AF9F-09340B1C859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0F9A134-0F4D-46E8-9BA7-9FE48B6A9712}" type="pres">
      <dgm:prSet presAssocID="{E3E14922-F898-47B4-9514-E796A1225843}" presName="composite" presStyleCnt="0"/>
      <dgm:spPr/>
    </dgm:pt>
    <dgm:pt modelId="{77C590D0-8D26-4A1F-8FF6-769331930202}" type="pres">
      <dgm:prSet presAssocID="{E3E14922-F898-47B4-9514-E796A1225843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D1CE596-4175-4259-A696-64491651CB1F}" type="pres">
      <dgm:prSet presAssocID="{E3E14922-F898-47B4-9514-E796A122584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9A41624-CBDA-4D30-BF0E-C1D5D5DF275A}" type="pres">
      <dgm:prSet presAssocID="{E3E14922-F898-47B4-9514-E796A1225843}" presName="Accent" presStyleLbl="parChTrans1D1" presStyleIdx="0" presStyleCnt="3"/>
      <dgm:spPr/>
    </dgm:pt>
    <dgm:pt modelId="{3D81BF54-5E39-453D-895A-83578E203D08}" type="pres">
      <dgm:prSet presAssocID="{94CA10F3-5B97-434B-89E4-C91C127AEEBB}" presName="sibTrans" presStyleCnt="0"/>
      <dgm:spPr/>
    </dgm:pt>
    <dgm:pt modelId="{303803E1-CD51-41BE-AE78-388017DD1128}" type="pres">
      <dgm:prSet presAssocID="{7C4A45EE-B2BC-4441-9AB5-169F3E05A9F6}" presName="composite" presStyleCnt="0"/>
      <dgm:spPr/>
    </dgm:pt>
    <dgm:pt modelId="{BA318A31-B045-441C-9383-7145DBF2E4D7}" type="pres">
      <dgm:prSet presAssocID="{7C4A45EE-B2BC-4441-9AB5-169F3E05A9F6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6AAB331-5D81-494D-83E2-238293284538}" type="pres">
      <dgm:prSet presAssocID="{7C4A45EE-B2BC-4441-9AB5-169F3E05A9F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5200BA7-8A2A-47BB-A3D1-F31E9BCD4BD3}" type="pres">
      <dgm:prSet presAssocID="{7C4A45EE-B2BC-4441-9AB5-169F3E05A9F6}" presName="Accent" presStyleLbl="parChTrans1D1" presStyleIdx="1" presStyleCnt="3"/>
      <dgm:spPr/>
    </dgm:pt>
    <dgm:pt modelId="{6C25412F-E375-4D9F-9A2B-7E9D584D6FF3}" type="pres">
      <dgm:prSet presAssocID="{AE07F67E-FD18-423C-898A-C5A13B462AD1}" presName="sibTrans" presStyleCnt="0"/>
      <dgm:spPr/>
    </dgm:pt>
    <dgm:pt modelId="{526C568D-DC49-4810-80FA-6E687739664D}" type="pres">
      <dgm:prSet presAssocID="{FCD1FF50-D6AA-4682-8214-CD6C7578E7BB}" presName="composite" presStyleCnt="0"/>
      <dgm:spPr/>
    </dgm:pt>
    <dgm:pt modelId="{4F4991BC-FB20-48B9-8EFB-984A45C2C841}" type="pres">
      <dgm:prSet presAssocID="{FCD1FF50-D6AA-4682-8214-CD6C7578E7B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369DCDE-A456-4ED9-BB72-5CED2FA7844B}" type="pres">
      <dgm:prSet presAssocID="{FCD1FF50-D6AA-4682-8214-CD6C7578E7B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82D92AA-2D10-4966-BBEA-87884EFEE499}" type="pres">
      <dgm:prSet presAssocID="{FCD1FF50-D6AA-4682-8214-CD6C7578E7BB}" presName="Accent" presStyleLbl="parChTrans1D1" presStyleIdx="2" presStyleCnt="3"/>
      <dgm:spPr/>
    </dgm:pt>
  </dgm:ptLst>
  <dgm:cxnLst>
    <dgm:cxn modelId="{5FFDCE03-F73A-48AF-A12A-220FB0D31626}" type="presOf" srcId="{C822C138-E0B9-45E4-A00F-4EEC5F9AA42C}" destId="{77C590D0-8D26-4A1F-8FF6-769331930202}" srcOrd="0" destOrd="0" presId="urn:microsoft.com/office/officeart/2011/layout/TabList"/>
    <dgm:cxn modelId="{23CA790C-F387-463F-901F-4760E32F499E}" type="presOf" srcId="{578D954B-CCBC-4362-A44B-F735A358F7B8}" destId="{BA318A31-B045-441C-9383-7145DBF2E4D7}" srcOrd="0" destOrd="0" presId="urn:microsoft.com/office/officeart/2011/layout/TabList"/>
    <dgm:cxn modelId="{1208C139-87C8-4031-8A5F-69CA767B0AB8}" srcId="{FCD1FF50-D6AA-4682-8214-CD6C7578E7BB}" destId="{F305D32F-510D-4B8F-8F93-63821E44D8AA}" srcOrd="0" destOrd="0" parTransId="{7CAB00AC-4700-4A57-B02C-4E9332D854DB}" sibTransId="{4AEA65D5-2F29-4F11-B219-14F9C6BF3E1F}"/>
    <dgm:cxn modelId="{6C40EE45-039A-45BA-90E6-5795AE3D4C1B}" type="presOf" srcId="{7C4A45EE-B2BC-4441-9AB5-169F3E05A9F6}" destId="{96AAB331-5D81-494D-83E2-238293284538}" srcOrd="0" destOrd="0" presId="urn:microsoft.com/office/officeart/2011/layout/TabList"/>
    <dgm:cxn modelId="{98806182-69FE-40ED-8911-DF876B5BAC9A}" type="presOf" srcId="{F305D32F-510D-4B8F-8F93-63821E44D8AA}" destId="{4F4991BC-FB20-48B9-8EFB-984A45C2C841}" srcOrd="0" destOrd="0" presId="urn:microsoft.com/office/officeart/2011/layout/TabList"/>
    <dgm:cxn modelId="{A08EA594-BD8D-4913-9634-2D94E2754906}" type="presOf" srcId="{E3E14922-F898-47B4-9514-E796A1225843}" destId="{3D1CE596-4175-4259-A696-64491651CB1F}" srcOrd="0" destOrd="0" presId="urn:microsoft.com/office/officeart/2011/layout/TabList"/>
    <dgm:cxn modelId="{3D817799-5EE3-48F6-90AD-E0F2743BB90A}" srcId="{3D0C8F9E-A04C-40B2-AF9F-09340B1C8594}" destId="{7C4A45EE-B2BC-4441-9AB5-169F3E05A9F6}" srcOrd="1" destOrd="0" parTransId="{9B7EF709-2D2E-43F7-8B5F-762E425A919B}" sibTransId="{AE07F67E-FD18-423C-898A-C5A13B462AD1}"/>
    <dgm:cxn modelId="{23A0059D-963B-4038-A885-C0E69C08BB32}" srcId="{3D0C8F9E-A04C-40B2-AF9F-09340B1C8594}" destId="{FCD1FF50-D6AA-4682-8214-CD6C7578E7BB}" srcOrd="2" destOrd="0" parTransId="{3D5A9AB3-38E4-4EEE-A46A-0392E2456CC5}" sibTransId="{245E7385-1AFD-4B8D-8450-86979BE3B8BA}"/>
    <dgm:cxn modelId="{B0AC349E-7BBF-4A19-8E1F-1B26C82F2D2D}" type="presOf" srcId="{FCD1FF50-D6AA-4682-8214-CD6C7578E7BB}" destId="{F369DCDE-A456-4ED9-BB72-5CED2FA7844B}" srcOrd="0" destOrd="0" presId="urn:microsoft.com/office/officeart/2011/layout/TabList"/>
    <dgm:cxn modelId="{6BC601A5-4AAC-4E8E-BC18-71D6528BDB3E}" srcId="{E3E14922-F898-47B4-9514-E796A1225843}" destId="{C822C138-E0B9-45E4-A00F-4EEC5F9AA42C}" srcOrd="0" destOrd="0" parTransId="{6C309D17-9068-46F0-A58A-A7387006B23B}" sibTransId="{952C9949-5811-488A-BE74-DFE686111864}"/>
    <dgm:cxn modelId="{06018AAD-C712-44B6-AC68-3A04C9A4E646}" type="presOf" srcId="{3D0C8F9E-A04C-40B2-AF9F-09340B1C8594}" destId="{F8D75F6D-AC92-45BE-9077-5B3BE135905B}" srcOrd="0" destOrd="0" presId="urn:microsoft.com/office/officeart/2011/layout/TabList"/>
    <dgm:cxn modelId="{689ACDC4-1BD4-4F0A-8D09-5A3E56147424}" srcId="{7C4A45EE-B2BC-4441-9AB5-169F3E05A9F6}" destId="{578D954B-CCBC-4362-A44B-F735A358F7B8}" srcOrd="0" destOrd="0" parTransId="{CB0AB658-F0AF-42A2-A365-9C1C2469652D}" sibTransId="{B1DBC8E6-92A7-426D-8FB6-8735D89EEB86}"/>
    <dgm:cxn modelId="{FED397F8-1047-4B05-A5EB-80DA8BB31B23}" srcId="{3D0C8F9E-A04C-40B2-AF9F-09340B1C8594}" destId="{E3E14922-F898-47B4-9514-E796A1225843}" srcOrd="0" destOrd="0" parTransId="{9070FC00-B42A-45E3-AAA8-528FBA7EFC45}" sibTransId="{94CA10F3-5B97-434B-89E4-C91C127AEEBB}"/>
    <dgm:cxn modelId="{1ED3CAD9-9D51-4064-8F3F-2F07C0BD57F5}" type="presParOf" srcId="{F8D75F6D-AC92-45BE-9077-5B3BE135905B}" destId="{C0F9A134-0F4D-46E8-9BA7-9FE48B6A9712}" srcOrd="0" destOrd="0" presId="urn:microsoft.com/office/officeart/2011/layout/TabList"/>
    <dgm:cxn modelId="{BE0B74D4-9BE8-4D36-8B31-CCD01571DA05}" type="presParOf" srcId="{C0F9A134-0F4D-46E8-9BA7-9FE48B6A9712}" destId="{77C590D0-8D26-4A1F-8FF6-769331930202}" srcOrd="0" destOrd="0" presId="urn:microsoft.com/office/officeart/2011/layout/TabList"/>
    <dgm:cxn modelId="{C6D2BD9D-52F3-4714-914C-08EEE7EAAA84}" type="presParOf" srcId="{C0F9A134-0F4D-46E8-9BA7-9FE48B6A9712}" destId="{3D1CE596-4175-4259-A696-64491651CB1F}" srcOrd="1" destOrd="0" presId="urn:microsoft.com/office/officeart/2011/layout/TabList"/>
    <dgm:cxn modelId="{DE0A1061-CC49-4AE6-9AC2-3DE9925D66E6}" type="presParOf" srcId="{C0F9A134-0F4D-46E8-9BA7-9FE48B6A9712}" destId="{19A41624-CBDA-4D30-BF0E-C1D5D5DF275A}" srcOrd="2" destOrd="0" presId="urn:microsoft.com/office/officeart/2011/layout/TabList"/>
    <dgm:cxn modelId="{18C795FD-034A-42FA-88AC-B43D87D5AFCF}" type="presParOf" srcId="{F8D75F6D-AC92-45BE-9077-5B3BE135905B}" destId="{3D81BF54-5E39-453D-895A-83578E203D08}" srcOrd="1" destOrd="0" presId="urn:microsoft.com/office/officeart/2011/layout/TabList"/>
    <dgm:cxn modelId="{B7FC687A-D7E8-444E-868C-2AF1FF375190}" type="presParOf" srcId="{F8D75F6D-AC92-45BE-9077-5B3BE135905B}" destId="{303803E1-CD51-41BE-AE78-388017DD1128}" srcOrd="2" destOrd="0" presId="urn:microsoft.com/office/officeart/2011/layout/TabList"/>
    <dgm:cxn modelId="{C48E31A9-8728-4F0B-9ECC-431C37B90B68}" type="presParOf" srcId="{303803E1-CD51-41BE-AE78-388017DD1128}" destId="{BA318A31-B045-441C-9383-7145DBF2E4D7}" srcOrd="0" destOrd="0" presId="urn:microsoft.com/office/officeart/2011/layout/TabList"/>
    <dgm:cxn modelId="{166CC516-9694-4DC3-84A2-2ABC4DB6C718}" type="presParOf" srcId="{303803E1-CD51-41BE-AE78-388017DD1128}" destId="{96AAB331-5D81-494D-83E2-238293284538}" srcOrd="1" destOrd="0" presId="urn:microsoft.com/office/officeart/2011/layout/TabList"/>
    <dgm:cxn modelId="{B58C5B71-2365-4EF4-A4C5-4CEA146D3096}" type="presParOf" srcId="{303803E1-CD51-41BE-AE78-388017DD1128}" destId="{A5200BA7-8A2A-47BB-A3D1-F31E9BCD4BD3}" srcOrd="2" destOrd="0" presId="urn:microsoft.com/office/officeart/2011/layout/TabList"/>
    <dgm:cxn modelId="{D59B4C51-F89A-4AAB-AA52-EB850BDD725E}" type="presParOf" srcId="{F8D75F6D-AC92-45BE-9077-5B3BE135905B}" destId="{6C25412F-E375-4D9F-9A2B-7E9D584D6FF3}" srcOrd="3" destOrd="0" presId="urn:microsoft.com/office/officeart/2011/layout/TabList"/>
    <dgm:cxn modelId="{252C9B83-8C93-47E0-84FA-80DC918635A5}" type="presParOf" srcId="{F8D75F6D-AC92-45BE-9077-5B3BE135905B}" destId="{526C568D-DC49-4810-80FA-6E687739664D}" srcOrd="4" destOrd="0" presId="urn:microsoft.com/office/officeart/2011/layout/TabList"/>
    <dgm:cxn modelId="{A2B2FE99-9BA9-4AAD-A90A-7665E2EA4717}" type="presParOf" srcId="{526C568D-DC49-4810-80FA-6E687739664D}" destId="{4F4991BC-FB20-48B9-8EFB-984A45C2C841}" srcOrd="0" destOrd="0" presId="urn:microsoft.com/office/officeart/2011/layout/TabList"/>
    <dgm:cxn modelId="{DBB074B3-03DC-434A-9556-07E46DE54365}" type="presParOf" srcId="{526C568D-DC49-4810-80FA-6E687739664D}" destId="{F369DCDE-A456-4ED9-BB72-5CED2FA7844B}" srcOrd="1" destOrd="0" presId="urn:microsoft.com/office/officeart/2011/layout/TabList"/>
    <dgm:cxn modelId="{664F42D6-A96C-4AE1-8221-E6FCA8300EF8}" type="presParOf" srcId="{526C568D-DC49-4810-80FA-6E687739664D}" destId="{682D92AA-2D10-4966-BBEA-87884EFEE49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760800-2F33-4955-87F6-F1A404471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69AB0E4-A766-4BAF-B0EC-EAD7F11A64B2}">
      <dgm:prSet phldrT="[Text]" custT="1"/>
      <dgm:spPr/>
      <dgm:t>
        <a:bodyPr/>
        <a:lstStyle/>
        <a:p>
          <a:r>
            <a:rPr lang="en-GB" sz="1800" dirty="0"/>
            <a:t>Every row contains at least one queen.</a:t>
          </a:r>
          <a:endParaRPr lang="en-US" sz="1800" dirty="0"/>
        </a:p>
      </dgm:t>
    </dgm:pt>
    <dgm:pt modelId="{E1630220-37B3-4CEA-8B76-9986E955B2BE}" type="parTrans" cxnId="{0D3B4AAB-D0C1-463F-B2DB-98F916961C09}">
      <dgm:prSet/>
      <dgm:spPr/>
      <dgm:t>
        <a:bodyPr/>
        <a:lstStyle/>
        <a:p>
          <a:endParaRPr lang="en-US" sz="2000"/>
        </a:p>
      </dgm:t>
    </dgm:pt>
    <dgm:pt modelId="{BA6EC9CC-3400-43EC-97E1-9B42E79FECD8}" type="sibTrans" cxnId="{0D3B4AAB-D0C1-463F-B2DB-98F916961C09}">
      <dgm:prSet/>
      <dgm:spPr/>
      <dgm:t>
        <a:bodyPr/>
        <a:lstStyle/>
        <a:p>
          <a:endParaRPr lang="en-US" sz="2000"/>
        </a:p>
      </dgm:t>
    </dgm:pt>
    <dgm:pt modelId="{70A64F0A-8D9C-4836-BAEA-2C9F259FA736}">
      <dgm:prSet phldrT="[Text]" custT="1"/>
      <dgm:spPr/>
      <dgm:t>
        <a:bodyPr/>
        <a:lstStyle/>
        <a:p>
          <a:r>
            <a:rPr lang="en-GB" sz="1800" dirty="0"/>
            <a:t>There is at most one queen in each row</a:t>
          </a:r>
          <a:endParaRPr lang="en-US" sz="1800" dirty="0"/>
        </a:p>
      </dgm:t>
    </dgm:pt>
    <dgm:pt modelId="{F174DC98-D550-4449-96E5-545EFABB6664}" type="parTrans" cxnId="{D76CE524-C32C-4228-92C9-0B6DEB863B57}">
      <dgm:prSet/>
      <dgm:spPr/>
      <dgm:t>
        <a:bodyPr/>
        <a:lstStyle/>
        <a:p>
          <a:endParaRPr lang="en-US" sz="2000"/>
        </a:p>
      </dgm:t>
    </dgm:pt>
    <dgm:pt modelId="{2D46C051-897A-48DF-A693-2D5F0690E8D7}" type="sibTrans" cxnId="{D76CE524-C32C-4228-92C9-0B6DEB863B57}">
      <dgm:prSet/>
      <dgm:spPr/>
      <dgm:t>
        <a:bodyPr/>
        <a:lstStyle/>
        <a:p>
          <a:endParaRPr lang="en-US" sz="2000"/>
        </a:p>
      </dgm:t>
    </dgm:pt>
    <dgm:pt modelId="{5E4B9BF9-72A4-4C11-96DA-6DF1BD11E23E}">
      <dgm:prSet phldrT="[Text]" custT="1"/>
      <dgm:spPr/>
      <dgm:t>
        <a:bodyPr/>
        <a:lstStyle/>
        <a:p>
          <a:r>
            <a:rPr lang="en-GB" sz="1800" dirty="0"/>
            <a:t>No column contains more than one queen</a:t>
          </a:r>
          <a:endParaRPr lang="en-US" sz="1800" dirty="0"/>
        </a:p>
      </dgm:t>
    </dgm:pt>
    <dgm:pt modelId="{D33F1AC2-2C32-4FAA-894D-72325ABB5A46}" type="parTrans" cxnId="{310D756E-82CD-4956-BE29-3817695098B8}">
      <dgm:prSet/>
      <dgm:spPr/>
      <dgm:t>
        <a:bodyPr/>
        <a:lstStyle/>
        <a:p>
          <a:endParaRPr lang="en-US" sz="2000"/>
        </a:p>
      </dgm:t>
    </dgm:pt>
    <dgm:pt modelId="{111EC433-EB28-4C32-82E4-00FBFCE225DB}" type="sibTrans" cxnId="{310D756E-82CD-4956-BE29-3817695098B8}">
      <dgm:prSet/>
      <dgm:spPr/>
      <dgm:t>
        <a:bodyPr/>
        <a:lstStyle/>
        <a:p>
          <a:endParaRPr lang="en-US" sz="2000"/>
        </a:p>
      </dgm:t>
    </dgm:pt>
    <dgm:pt modelId="{BEC71CED-0C9F-4735-A3E6-4AAEC13BCFE1}">
      <dgm:prSet phldrT="[Text]" custT="1"/>
      <dgm:spPr/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89FE6498-8FE3-4F2D-BA5C-FF086902885D}" type="parTrans" cxnId="{1D50240C-0C73-4C5B-99F2-1FE5DF297D3F}">
      <dgm:prSet/>
      <dgm:spPr/>
      <dgm:t>
        <a:bodyPr/>
        <a:lstStyle/>
        <a:p>
          <a:endParaRPr lang="en-US" sz="2000"/>
        </a:p>
      </dgm:t>
    </dgm:pt>
    <dgm:pt modelId="{48C17EF3-D043-4786-8414-973B99B8A508}" type="sibTrans" cxnId="{1D50240C-0C73-4C5B-99F2-1FE5DF297D3F}">
      <dgm:prSet/>
      <dgm:spPr/>
      <dgm:t>
        <a:bodyPr/>
        <a:lstStyle/>
        <a:p>
          <a:endParaRPr lang="en-US" sz="2000"/>
        </a:p>
      </dgm:t>
    </dgm:pt>
    <dgm:pt modelId="{6512034A-EDDF-49ED-B258-CC6A3D7749B0}">
      <dgm:prSet phldrT="[Text]" custT="1"/>
      <dgm:spPr/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20A7ABF4-87E6-4728-A0EE-722C5A23A81C}" type="parTrans" cxnId="{B0960E51-A500-4A10-A0D7-F2F62C51864E}">
      <dgm:prSet/>
      <dgm:spPr/>
      <dgm:t>
        <a:bodyPr/>
        <a:lstStyle/>
        <a:p>
          <a:endParaRPr lang="en-US" sz="2000"/>
        </a:p>
      </dgm:t>
    </dgm:pt>
    <dgm:pt modelId="{0A6193B0-6188-4B09-AB52-6392333B88E6}" type="sibTrans" cxnId="{B0960E51-A500-4A10-A0D7-F2F62C51864E}">
      <dgm:prSet/>
      <dgm:spPr/>
      <dgm:t>
        <a:bodyPr/>
        <a:lstStyle/>
        <a:p>
          <a:endParaRPr lang="en-US" sz="2000"/>
        </a:p>
      </dgm:t>
    </dgm:pt>
    <dgm:pt modelId="{1101B553-4AEE-4129-99A3-8F14BF0A16A5}" type="pres">
      <dgm:prSet presAssocID="{0C760800-2F33-4955-87F6-F1A404471A6D}" presName="Name0" presStyleCnt="0">
        <dgm:presLayoutVars>
          <dgm:dir/>
          <dgm:animLvl val="lvl"/>
          <dgm:resizeHandles val="exact"/>
        </dgm:presLayoutVars>
      </dgm:prSet>
      <dgm:spPr/>
    </dgm:pt>
    <dgm:pt modelId="{6F257088-F718-44A6-BAC5-4351693EFEC3}" type="pres">
      <dgm:prSet presAssocID="{C69AB0E4-A766-4BAF-B0EC-EAD7F11A64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D0DE8B-FA0E-4D58-8919-E9B837F452C7}" type="pres">
      <dgm:prSet presAssocID="{BA6EC9CC-3400-43EC-97E1-9B42E79FECD8}" presName="parTxOnlySpace" presStyleCnt="0"/>
      <dgm:spPr/>
    </dgm:pt>
    <dgm:pt modelId="{E516B9B2-DC59-4971-A526-F8DE2267AE8D}" type="pres">
      <dgm:prSet presAssocID="{70A64F0A-8D9C-4836-BAEA-2C9F259FA7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B3D4D5-22CF-4E05-A32F-3386061E2392}" type="pres">
      <dgm:prSet presAssocID="{2D46C051-897A-48DF-A693-2D5F0690E8D7}" presName="parTxOnlySpace" presStyleCnt="0"/>
      <dgm:spPr/>
    </dgm:pt>
    <dgm:pt modelId="{392E574D-800F-4432-AD06-A46040A4A6E7}" type="pres">
      <dgm:prSet presAssocID="{5E4B9BF9-72A4-4C11-96DA-6DF1BD11E23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DB823-57B3-463F-A7EB-FC3EF0EA8E30}" type="pres">
      <dgm:prSet presAssocID="{111EC433-EB28-4C32-82E4-00FBFCE225DB}" presName="parTxOnlySpace" presStyleCnt="0"/>
      <dgm:spPr/>
    </dgm:pt>
    <dgm:pt modelId="{5A296644-390D-45D6-BBB9-F7599A0CEC30}" type="pres">
      <dgm:prSet presAssocID="{BEC71CED-0C9F-4735-A3E6-4AAEC13BCF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66EBB1-A9F2-4B21-A157-4D0305F40EDC}" type="pres">
      <dgm:prSet presAssocID="{48C17EF3-D043-4786-8414-973B99B8A508}" presName="parTxOnlySpace" presStyleCnt="0"/>
      <dgm:spPr/>
    </dgm:pt>
    <dgm:pt modelId="{2D475345-FD78-4082-A564-17E3A8A6DE67}" type="pres">
      <dgm:prSet presAssocID="{6512034A-EDDF-49ED-B258-CC6A3D7749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50240C-0C73-4C5B-99F2-1FE5DF297D3F}" srcId="{0C760800-2F33-4955-87F6-F1A404471A6D}" destId="{BEC71CED-0C9F-4735-A3E6-4AAEC13BCFE1}" srcOrd="3" destOrd="0" parTransId="{89FE6498-8FE3-4F2D-BA5C-FF086902885D}" sibTransId="{48C17EF3-D043-4786-8414-973B99B8A508}"/>
    <dgm:cxn modelId="{D76CE524-C32C-4228-92C9-0B6DEB863B57}" srcId="{0C760800-2F33-4955-87F6-F1A404471A6D}" destId="{70A64F0A-8D9C-4836-BAEA-2C9F259FA736}" srcOrd="1" destOrd="0" parTransId="{F174DC98-D550-4449-96E5-545EFABB6664}" sibTransId="{2D46C051-897A-48DF-A693-2D5F0690E8D7}"/>
    <dgm:cxn modelId="{F57CAA26-034C-4B06-8ECE-EAEC77B6BCF7}" type="presOf" srcId="{C69AB0E4-A766-4BAF-B0EC-EAD7F11A64B2}" destId="{6F257088-F718-44A6-BAC5-4351693EFEC3}" srcOrd="0" destOrd="0" presId="urn:microsoft.com/office/officeart/2005/8/layout/chevron1"/>
    <dgm:cxn modelId="{01FC9F64-23D8-4B67-808C-3907F1B5FB85}" type="presOf" srcId="{6512034A-EDDF-49ED-B258-CC6A3D7749B0}" destId="{2D475345-FD78-4082-A564-17E3A8A6DE67}" srcOrd="0" destOrd="0" presId="urn:microsoft.com/office/officeart/2005/8/layout/chevron1"/>
    <dgm:cxn modelId="{310D756E-82CD-4956-BE29-3817695098B8}" srcId="{0C760800-2F33-4955-87F6-F1A404471A6D}" destId="{5E4B9BF9-72A4-4C11-96DA-6DF1BD11E23E}" srcOrd="2" destOrd="0" parTransId="{D33F1AC2-2C32-4FAA-894D-72325ABB5A46}" sibTransId="{111EC433-EB28-4C32-82E4-00FBFCE225DB}"/>
    <dgm:cxn modelId="{B0960E51-A500-4A10-A0D7-F2F62C51864E}" srcId="{0C760800-2F33-4955-87F6-F1A404471A6D}" destId="{6512034A-EDDF-49ED-B258-CC6A3D7749B0}" srcOrd="4" destOrd="0" parTransId="{20A7ABF4-87E6-4728-A0EE-722C5A23A81C}" sibTransId="{0A6193B0-6188-4B09-AB52-6392333B88E6}"/>
    <dgm:cxn modelId="{07A78176-FC05-432A-979B-D0A1C0D28505}" type="presOf" srcId="{BEC71CED-0C9F-4735-A3E6-4AAEC13BCFE1}" destId="{5A296644-390D-45D6-BBB9-F7599A0CEC30}" srcOrd="0" destOrd="0" presId="urn:microsoft.com/office/officeart/2005/8/layout/chevron1"/>
    <dgm:cxn modelId="{4251FC83-18EE-4B1E-88B7-CE0C36D91F28}" type="presOf" srcId="{0C760800-2F33-4955-87F6-F1A404471A6D}" destId="{1101B553-4AEE-4129-99A3-8F14BF0A16A5}" srcOrd="0" destOrd="0" presId="urn:microsoft.com/office/officeart/2005/8/layout/chevron1"/>
    <dgm:cxn modelId="{7C3F7A9D-04EC-4497-9DE3-F7BFA182BBB1}" type="presOf" srcId="{70A64F0A-8D9C-4836-BAEA-2C9F259FA736}" destId="{E516B9B2-DC59-4971-A526-F8DE2267AE8D}" srcOrd="0" destOrd="0" presId="urn:microsoft.com/office/officeart/2005/8/layout/chevron1"/>
    <dgm:cxn modelId="{4524E6A3-AB85-454F-B5D8-777610CB6EC9}" type="presOf" srcId="{5E4B9BF9-72A4-4C11-96DA-6DF1BD11E23E}" destId="{392E574D-800F-4432-AD06-A46040A4A6E7}" srcOrd="0" destOrd="0" presId="urn:microsoft.com/office/officeart/2005/8/layout/chevron1"/>
    <dgm:cxn modelId="{0D3B4AAB-D0C1-463F-B2DB-98F916961C09}" srcId="{0C760800-2F33-4955-87F6-F1A404471A6D}" destId="{C69AB0E4-A766-4BAF-B0EC-EAD7F11A64B2}" srcOrd="0" destOrd="0" parTransId="{E1630220-37B3-4CEA-8B76-9986E955B2BE}" sibTransId="{BA6EC9CC-3400-43EC-97E1-9B42E79FECD8}"/>
    <dgm:cxn modelId="{EBF1CF7A-9C6A-4780-8216-E61411C08126}" type="presParOf" srcId="{1101B553-4AEE-4129-99A3-8F14BF0A16A5}" destId="{6F257088-F718-44A6-BAC5-4351693EFEC3}" srcOrd="0" destOrd="0" presId="urn:microsoft.com/office/officeart/2005/8/layout/chevron1"/>
    <dgm:cxn modelId="{665F75C8-355D-4FAB-817C-DE8E669E8B55}" type="presParOf" srcId="{1101B553-4AEE-4129-99A3-8F14BF0A16A5}" destId="{53D0DE8B-FA0E-4D58-8919-E9B837F452C7}" srcOrd="1" destOrd="0" presId="urn:microsoft.com/office/officeart/2005/8/layout/chevron1"/>
    <dgm:cxn modelId="{5F05C4DA-85FA-44CE-A3FB-B712EC97C1D4}" type="presParOf" srcId="{1101B553-4AEE-4129-99A3-8F14BF0A16A5}" destId="{E516B9B2-DC59-4971-A526-F8DE2267AE8D}" srcOrd="2" destOrd="0" presId="urn:microsoft.com/office/officeart/2005/8/layout/chevron1"/>
    <dgm:cxn modelId="{632C95B9-0154-4AD8-9646-4585F55D0D34}" type="presParOf" srcId="{1101B553-4AEE-4129-99A3-8F14BF0A16A5}" destId="{63B3D4D5-22CF-4E05-A32F-3386061E2392}" srcOrd="3" destOrd="0" presId="urn:microsoft.com/office/officeart/2005/8/layout/chevron1"/>
    <dgm:cxn modelId="{D3D81CC9-3D73-46BF-A1F3-105BC6B9693C}" type="presParOf" srcId="{1101B553-4AEE-4129-99A3-8F14BF0A16A5}" destId="{392E574D-800F-4432-AD06-A46040A4A6E7}" srcOrd="4" destOrd="0" presId="urn:microsoft.com/office/officeart/2005/8/layout/chevron1"/>
    <dgm:cxn modelId="{3D1B49CE-932E-4312-8B13-0873680744A7}" type="presParOf" srcId="{1101B553-4AEE-4129-99A3-8F14BF0A16A5}" destId="{1B4DB823-57B3-463F-A7EB-FC3EF0EA8E30}" srcOrd="5" destOrd="0" presId="urn:microsoft.com/office/officeart/2005/8/layout/chevron1"/>
    <dgm:cxn modelId="{AEC40EE8-1E40-4D0A-99A1-C8DFA5DA2AEA}" type="presParOf" srcId="{1101B553-4AEE-4129-99A3-8F14BF0A16A5}" destId="{5A296644-390D-45D6-BBB9-F7599A0CEC30}" srcOrd="6" destOrd="0" presId="urn:microsoft.com/office/officeart/2005/8/layout/chevron1"/>
    <dgm:cxn modelId="{1874BB8E-F3C5-4AE6-AEA1-92E704150282}" type="presParOf" srcId="{1101B553-4AEE-4129-99A3-8F14BF0A16A5}" destId="{9066EBB1-A9F2-4B21-A157-4D0305F40EDC}" srcOrd="7" destOrd="0" presId="urn:microsoft.com/office/officeart/2005/8/layout/chevron1"/>
    <dgm:cxn modelId="{0D934331-A68E-4A9C-80C2-2235F0F8FDBE}" type="presParOf" srcId="{1101B553-4AEE-4129-99A3-8F14BF0A16A5}" destId="{2D475345-FD78-4082-A564-17E3A8A6DE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0800-2F33-4955-87F6-F1A404471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69AB0E4-A766-4BAF-B0EC-EAD7F11A64B2}">
      <dgm:prSet phldrT="[Text]"/>
      <dgm:spPr/>
      <dgm:t>
        <a:bodyPr/>
        <a:lstStyle/>
        <a:p>
          <a:r>
            <a:rPr lang="en-GB"/>
            <a:t>Every </a:t>
          </a:r>
          <a:r>
            <a:rPr lang="en-GB" dirty="0"/>
            <a:t>row contains at least one queen.</a:t>
          </a:r>
          <a:endParaRPr lang="en-US" dirty="0"/>
        </a:p>
      </dgm:t>
    </dgm:pt>
    <dgm:pt modelId="{E1630220-37B3-4CEA-8B76-9986E955B2BE}" type="parTrans" cxnId="{0D3B4AAB-D0C1-463F-B2DB-98F916961C09}">
      <dgm:prSet/>
      <dgm:spPr/>
      <dgm:t>
        <a:bodyPr/>
        <a:lstStyle/>
        <a:p>
          <a:endParaRPr lang="en-US"/>
        </a:p>
      </dgm:t>
    </dgm:pt>
    <dgm:pt modelId="{BA6EC9CC-3400-43EC-97E1-9B42E79FECD8}" type="sibTrans" cxnId="{0D3B4AAB-D0C1-463F-B2DB-98F916961C09}">
      <dgm:prSet/>
      <dgm:spPr/>
      <dgm:t>
        <a:bodyPr/>
        <a:lstStyle/>
        <a:p>
          <a:endParaRPr lang="en-US"/>
        </a:p>
      </dgm:t>
    </dgm:pt>
    <dgm:pt modelId="{70A64F0A-8D9C-4836-BAEA-2C9F259FA736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/>
            <a:t>There is at most one queen in each row</a:t>
          </a:r>
          <a:endParaRPr lang="en-US" dirty="0"/>
        </a:p>
      </dgm:t>
    </dgm:pt>
    <dgm:pt modelId="{F174DC98-D550-4449-96E5-545EFABB6664}" type="parTrans" cxnId="{D76CE524-C32C-4228-92C9-0B6DEB863B57}">
      <dgm:prSet/>
      <dgm:spPr/>
      <dgm:t>
        <a:bodyPr/>
        <a:lstStyle/>
        <a:p>
          <a:endParaRPr lang="en-US"/>
        </a:p>
      </dgm:t>
    </dgm:pt>
    <dgm:pt modelId="{2D46C051-897A-48DF-A693-2D5F0690E8D7}" type="sibTrans" cxnId="{D76CE524-C32C-4228-92C9-0B6DEB863B57}">
      <dgm:prSet/>
      <dgm:spPr/>
      <dgm:t>
        <a:bodyPr/>
        <a:lstStyle/>
        <a:p>
          <a:endParaRPr lang="en-US"/>
        </a:p>
      </dgm:t>
    </dgm:pt>
    <dgm:pt modelId="{5E4B9BF9-72A4-4C11-96DA-6DF1BD11E23E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dirty="0"/>
            <a:t>No column contains more than one queen</a:t>
          </a:r>
          <a:endParaRPr lang="en-US" dirty="0"/>
        </a:p>
      </dgm:t>
    </dgm:pt>
    <dgm:pt modelId="{D33F1AC2-2C32-4FAA-894D-72325ABB5A46}" type="parTrans" cxnId="{310D756E-82CD-4956-BE29-3817695098B8}">
      <dgm:prSet/>
      <dgm:spPr/>
      <dgm:t>
        <a:bodyPr/>
        <a:lstStyle/>
        <a:p>
          <a:endParaRPr lang="en-US"/>
        </a:p>
      </dgm:t>
    </dgm:pt>
    <dgm:pt modelId="{111EC433-EB28-4C32-82E4-00FBFCE225DB}" type="sibTrans" cxnId="{310D756E-82CD-4956-BE29-3817695098B8}">
      <dgm:prSet/>
      <dgm:spPr/>
      <dgm:t>
        <a:bodyPr/>
        <a:lstStyle/>
        <a:p>
          <a:endParaRPr lang="en-US"/>
        </a:p>
      </dgm:t>
    </dgm:pt>
    <dgm:pt modelId="{BEC71CED-0C9F-4735-A3E6-4AAEC13BCFE1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No diagonal contains two queens</a:t>
          </a:r>
        </a:p>
      </dgm:t>
    </dgm:pt>
    <dgm:pt modelId="{89FE6498-8FE3-4F2D-BA5C-FF086902885D}" type="parTrans" cxnId="{1D50240C-0C73-4C5B-99F2-1FE5DF297D3F}">
      <dgm:prSet/>
      <dgm:spPr/>
      <dgm:t>
        <a:bodyPr/>
        <a:lstStyle/>
        <a:p>
          <a:endParaRPr lang="en-US"/>
        </a:p>
      </dgm:t>
    </dgm:pt>
    <dgm:pt modelId="{48C17EF3-D043-4786-8414-973B99B8A508}" type="sibTrans" cxnId="{1D50240C-0C73-4C5B-99F2-1FE5DF297D3F}">
      <dgm:prSet/>
      <dgm:spPr/>
      <dgm:t>
        <a:bodyPr/>
        <a:lstStyle/>
        <a:p>
          <a:endParaRPr lang="en-US"/>
        </a:p>
      </dgm:t>
    </dgm:pt>
    <dgm:pt modelId="{6512034A-EDDF-49ED-B258-CC6A3D7749B0}">
      <dgm:prSet phldrT="[Text]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No diagonal contains two queens</a:t>
          </a:r>
        </a:p>
      </dgm:t>
    </dgm:pt>
    <dgm:pt modelId="{20A7ABF4-87E6-4728-A0EE-722C5A23A81C}" type="parTrans" cxnId="{B0960E51-A500-4A10-A0D7-F2F62C51864E}">
      <dgm:prSet/>
      <dgm:spPr/>
      <dgm:t>
        <a:bodyPr/>
        <a:lstStyle/>
        <a:p>
          <a:endParaRPr lang="en-US"/>
        </a:p>
      </dgm:t>
    </dgm:pt>
    <dgm:pt modelId="{0A6193B0-6188-4B09-AB52-6392333B88E6}" type="sibTrans" cxnId="{B0960E51-A500-4A10-A0D7-F2F62C51864E}">
      <dgm:prSet/>
      <dgm:spPr/>
      <dgm:t>
        <a:bodyPr/>
        <a:lstStyle/>
        <a:p>
          <a:endParaRPr lang="en-US"/>
        </a:p>
      </dgm:t>
    </dgm:pt>
    <dgm:pt modelId="{1101B553-4AEE-4129-99A3-8F14BF0A16A5}" type="pres">
      <dgm:prSet presAssocID="{0C760800-2F33-4955-87F6-F1A404471A6D}" presName="Name0" presStyleCnt="0">
        <dgm:presLayoutVars>
          <dgm:dir/>
          <dgm:animLvl val="lvl"/>
          <dgm:resizeHandles val="exact"/>
        </dgm:presLayoutVars>
      </dgm:prSet>
      <dgm:spPr/>
    </dgm:pt>
    <dgm:pt modelId="{6F257088-F718-44A6-BAC5-4351693EFEC3}" type="pres">
      <dgm:prSet presAssocID="{C69AB0E4-A766-4BAF-B0EC-EAD7F11A64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D0DE8B-FA0E-4D58-8919-E9B837F452C7}" type="pres">
      <dgm:prSet presAssocID="{BA6EC9CC-3400-43EC-97E1-9B42E79FECD8}" presName="parTxOnlySpace" presStyleCnt="0"/>
      <dgm:spPr/>
    </dgm:pt>
    <dgm:pt modelId="{E516B9B2-DC59-4971-A526-F8DE2267AE8D}" type="pres">
      <dgm:prSet presAssocID="{70A64F0A-8D9C-4836-BAEA-2C9F259FA7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B3D4D5-22CF-4E05-A32F-3386061E2392}" type="pres">
      <dgm:prSet presAssocID="{2D46C051-897A-48DF-A693-2D5F0690E8D7}" presName="parTxOnlySpace" presStyleCnt="0"/>
      <dgm:spPr/>
    </dgm:pt>
    <dgm:pt modelId="{392E574D-800F-4432-AD06-A46040A4A6E7}" type="pres">
      <dgm:prSet presAssocID="{5E4B9BF9-72A4-4C11-96DA-6DF1BD11E23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DB823-57B3-463F-A7EB-FC3EF0EA8E30}" type="pres">
      <dgm:prSet presAssocID="{111EC433-EB28-4C32-82E4-00FBFCE225DB}" presName="parTxOnlySpace" presStyleCnt="0"/>
      <dgm:spPr/>
    </dgm:pt>
    <dgm:pt modelId="{5A296644-390D-45D6-BBB9-F7599A0CEC30}" type="pres">
      <dgm:prSet presAssocID="{BEC71CED-0C9F-4735-A3E6-4AAEC13BCF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66EBB1-A9F2-4B21-A157-4D0305F40EDC}" type="pres">
      <dgm:prSet presAssocID="{48C17EF3-D043-4786-8414-973B99B8A508}" presName="parTxOnlySpace" presStyleCnt="0"/>
      <dgm:spPr/>
    </dgm:pt>
    <dgm:pt modelId="{2D475345-FD78-4082-A564-17E3A8A6DE67}" type="pres">
      <dgm:prSet presAssocID="{6512034A-EDDF-49ED-B258-CC6A3D7749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50240C-0C73-4C5B-99F2-1FE5DF297D3F}" srcId="{0C760800-2F33-4955-87F6-F1A404471A6D}" destId="{BEC71CED-0C9F-4735-A3E6-4AAEC13BCFE1}" srcOrd="3" destOrd="0" parTransId="{89FE6498-8FE3-4F2D-BA5C-FF086902885D}" sibTransId="{48C17EF3-D043-4786-8414-973B99B8A508}"/>
    <dgm:cxn modelId="{D76CE524-C32C-4228-92C9-0B6DEB863B57}" srcId="{0C760800-2F33-4955-87F6-F1A404471A6D}" destId="{70A64F0A-8D9C-4836-BAEA-2C9F259FA736}" srcOrd="1" destOrd="0" parTransId="{F174DC98-D550-4449-96E5-545EFABB6664}" sibTransId="{2D46C051-897A-48DF-A693-2D5F0690E8D7}"/>
    <dgm:cxn modelId="{F57CAA26-034C-4B06-8ECE-EAEC77B6BCF7}" type="presOf" srcId="{C69AB0E4-A766-4BAF-B0EC-EAD7F11A64B2}" destId="{6F257088-F718-44A6-BAC5-4351693EFEC3}" srcOrd="0" destOrd="0" presId="urn:microsoft.com/office/officeart/2005/8/layout/chevron1"/>
    <dgm:cxn modelId="{01FC9F64-23D8-4B67-808C-3907F1B5FB85}" type="presOf" srcId="{6512034A-EDDF-49ED-B258-CC6A3D7749B0}" destId="{2D475345-FD78-4082-A564-17E3A8A6DE67}" srcOrd="0" destOrd="0" presId="urn:microsoft.com/office/officeart/2005/8/layout/chevron1"/>
    <dgm:cxn modelId="{310D756E-82CD-4956-BE29-3817695098B8}" srcId="{0C760800-2F33-4955-87F6-F1A404471A6D}" destId="{5E4B9BF9-72A4-4C11-96DA-6DF1BD11E23E}" srcOrd="2" destOrd="0" parTransId="{D33F1AC2-2C32-4FAA-894D-72325ABB5A46}" sibTransId="{111EC433-EB28-4C32-82E4-00FBFCE225DB}"/>
    <dgm:cxn modelId="{B0960E51-A500-4A10-A0D7-F2F62C51864E}" srcId="{0C760800-2F33-4955-87F6-F1A404471A6D}" destId="{6512034A-EDDF-49ED-B258-CC6A3D7749B0}" srcOrd="4" destOrd="0" parTransId="{20A7ABF4-87E6-4728-A0EE-722C5A23A81C}" sibTransId="{0A6193B0-6188-4B09-AB52-6392333B88E6}"/>
    <dgm:cxn modelId="{07A78176-FC05-432A-979B-D0A1C0D28505}" type="presOf" srcId="{BEC71CED-0C9F-4735-A3E6-4AAEC13BCFE1}" destId="{5A296644-390D-45D6-BBB9-F7599A0CEC30}" srcOrd="0" destOrd="0" presId="urn:microsoft.com/office/officeart/2005/8/layout/chevron1"/>
    <dgm:cxn modelId="{4251FC83-18EE-4B1E-88B7-CE0C36D91F28}" type="presOf" srcId="{0C760800-2F33-4955-87F6-F1A404471A6D}" destId="{1101B553-4AEE-4129-99A3-8F14BF0A16A5}" srcOrd="0" destOrd="0" presId="urn:microsoft.com/office/officeart/2005/8/layout/chevron1"/>
    <dgm:cxn modelId="{7C3F7A9D-04EC-4497-9DE3-F7BFA182BBB1}" type="presOf" srcId="{70A64F0A-8D9C-4836-BAEA-2C9F259FA736}" destId="{E516B9B2-DC59-4971-A526-F8DE2267AE8D}" srcOrd="0" destOrd="0" presId="urn:microsoft.com/office/officeart/2005/8/layout/chevron1"/>
    <dgm:cxn modelId="{4524E6A3-AB85-454F-B5D8-777610CB6EC9}" type="presOf" srcId="{5E4B9BF9-72A4-4C11-96DA-6DF1BD11E23E}" destId="{392E574D-800F-4432-AD06-A46040A4A6E7}" srcOrd="0" destOrd="0" presId="urn:microsoft.com/office/officeart/2005/8/layout/chevron1"/>
    <dgm:cxn modelId="{0D3B4AAB-D0C1-463F-B2DB-98F916961C09}" srcId="{0C760800-2F33-4955-87F6-F1A404471A6D}" destId="{C69AB0E4-A766-4BAF-B0EC-EAD7F11A64B2}" srcOrd="0" destOrd="0" parTransId="{E1630220-37B3-4CEA-8B76-9986E955B2BE}" sibTransId="{BA6EC9CC-3400-43EC-97E1-9B42E79FECD8}"/>
    <dgm:cxn modelId="{EBF1CF7A-9C6A-4780-8216-E61411C08126}" type="presParOf" srcId="{1101B553-4AEE-4129-99A3-8F14BF0A16A5}" destId="{6F257088-F718-44A6-BAC5-4351693EFEC3}" srcOrd="0" destOrd="0" presId="urn:microsoft.com/office/officeart/2005/8/layout/chevron1"/>
    <dgm:cxn modelId="{665F75C8-355D-4FAB-817C-DE8E669E8B55}" type="presParOf" srcId="{1101B553-4AEE-4129-99A3-8F14BF0A16A5}" destId="{53D0DE8B-FA0E-4D58-8919-E9B837F452C7}" srcOrd="1" destOrd="0" presId="urn:microsoft.com/office/officeart/2005/8/layout/chevron1"/>
    <dgm:cxn modelId="{5F05C4DA-85FA-44CE-A3FB-B712EC97C1D4}" type="presParOf" srcId="{1101B553-4AEE-4129-99A3-8F14BF0A16A5}" destId="{E516B9B2-DC59-4971-A526-F8DE2267AE8D}" srcOrd="2" destOrd="0" presId="urn:microsoft.com/office/officeart/2005/8/layout/chevron1"/>
    <dgm:cxn modelId="{632C95B9-0154-4AD8-9646-4585F55D0D34}" type="presParOf" srcId="{1101B553-4AEE-4129-99A3-8F14BF0A16A5}" destId="{63B3D4D5-22CF-4E05-A32F-3386061E2392}" srcOrd="3" destOrd="0" presId="urn:microsoft.com/office/officeart/2005/8/layout/chevron1"/>
    <dgm:cxn modelId="{D3D81CC9-3D73-46BF-A1F3-105BC6B9693C}" type="presParOf" srcId="{1101B553-4AEE-4129-99A3-8F14BF0A16A5}" destId="{392E574D-800F-4432-AD06-A46040A4A6E7}" srcOrd="4" destOrd="0" presId="urn:microsoft.com/office/officeart/2005/8/layout/chevron1"/>
    <dgm:cxn modelId="{3D1B49CE-932E-4312-8B13-0873680744A7}" type="presParOf" srcId="{1101B553-4AEE-4129-99A3-8F14BF0A16A5}" destId="{1B4DB823-57B3-463F-A7EB-FC3EF0EA8E30}" srcOrd="5" destOrd="0" presId="urn:microsoft.com/office/officeart/2005/8/layout/chevron1"/>
    <dgm:cxn modelId="{AEC40EE8-1E40-4D0A-99A1-C8DFA5DA2AEA}" type="presParOf" srcId="{1101B553-4AEE-4129-99A3-8F14BF0A16A5}" destId="{5A296644-390D-45D6-BBB9-F7599A0CEC30}" srcOrd="6" destOrd="0" presId="urn:microsoft.com/office/officeart/2005/8/layout/chevron1"/>
    <dgm:cxn modelId="{1874BB8E-F3C5-4AE6-AEA1-92E704150282}" type="presParOf" srcId="{1101B553-4AEE-4129-99A3-8F14BF0A16A5}" destId="{9066EBB1-A9F2-4B21-A157-4D0305F40EDC}" srcOrd="7" destOrd="0" presId="urn:microsoft.com/office/officeart/2005/8/layout/chevron1"/>
    <dgm:cxn modelId="{0D934331-A68E-4A9C-80C2-2235F0F8FDBE}" type="presParOf" srcId="{1101B553-4AEE-4129-99A3-8F14BF0A16A5}" destId="{2D475345-FD78-4082-A564-17E3A8A6DE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60800-2F33-4955-87F6-F1A404471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69AB0E4-A766-4BAF-B0EC-EAD7F11A64B2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Every row contains at least one queen.</a:t>
          </a:r>
          <a:endParaRPr lang="en-US" sz="1800" dirty="0"/>
        </a:p>
      </dgm:t>
    </dgm:pt>
    <dgm:pt modelId="{E1630220-37B3-4CEA-8B76-9986E955B2BE}" type="parTrans" cxnId="{0D3B4AAB-D0C1-463F-B2DB-98F916961C09}">
      <dgm:prSet/>
      <dgm:spPr/>
      <dgm:t>
        <a:bodyPr/>
        <a:lstStyle/>
        <a:p>
          <a:endParaRPr lang="en-US" sz="2000"/>
        </a:p>
      </dgm:t>
    </dgm:pt>
    <dgm:pt modelId="{BA6EC9CC-3400-43EC-97E1-9B42E79FECD8}" type="sibTrans" cxnId="{0D3B4AAB-D0C1-463F-B2DB-98F916961C09}">
      <dgm:prSet/>
      <dgm:spPr/>
      <dgm:t>
        <a:bodyPr/>
        <a:lstStyle/>
        <a:p>
          <a:endParaRPr lang="en-US" sz="2000"/>
        </a:p>
      </dgm:t>
    </dgm:pt>
    <dgm:pt modelId="{70A64F0A-8D9C-4836-BAEA-2C9F259FA736}">
      <dgm:prSet phldrT="[Text]" custT="1"/>
      <dgm:spPr/>
      <dgm:t>
        <a:bodyPr/>
        <a:lstStyle/>
        <a:p>
          <a:r>
            <a:rPr lang="en-GB" sz="1800" dirty="0"/>
            <a:t>There is at most one queen in each row</a:t>
          </a:r>
          <a:endParaRPr lang="en-US" sz="1800" dirty="0"/>
        </a:p>
      </dgm:t>
    </dgm:pt>
    <dgm:pt modelId="{F174DC98-D550-4449-96E5-545EFABB6664}" type="parTrans" cxnId="{D76CE524-C32C-4228-92C9-0B6DEB863B57}">
      <dgm:prSet/>
      <dgm:spPr/>
      <dgm:t>
        <a:bodyPr/>
        <a:lstStyle/>
        <a:p>
          <a:endParaRPr lang="en-US" sz="2000"/>
        </a:p>
      </dgm:t>
    </dgm:pt>
    <dgm:pt modelId="{2D46C051-897A-48DF-A693-2D5F0690E8D7}" type="sibTrans" cxnId="{D76CE524-C32C-4228-92C9-0B6DEB863B57}">
      <dgm:prSet/>
      <dgm:spPr/>
      <dgm:t>
        <a:bodyPr/>
        <a:lstStyle/>
        <a:p>
          <a:endParaRPr lang="en-US" sz="2000"/>
        </a:p>
      </dgm:t>
    </dgm:pt>
    <dgm:pt modelId="{5E4B9BF9-72A4-4C11-96DA-6DF1BD11E23E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No column contains more than one queen</a:t>
          </a:r>
          <a:endParaRPr lang="en-US" sz="1800" dirty="0"/>
        </a:p>
      </dgm:t>
    </dgm:pt>
    <dgm:pt modelId="{D33F1AC2-2C32-4FAA-894D-72325ABB5A46}" type="parTrans" cxnId="{310D756E-82CD-4956-BE29-3817695098B8}">
      <dgm:prSet/>
      <dgm:spPr/>
      <dgm:t>
        <a:bodyPr/>
        <a:lstStyle/>
        <a:p>
          <a:endParaRPr lang="en-US" sz="2000"/>
        </a:p>
      </dgm:t>
    </dgm:pt>
    <dgm:pt modelId="{111EC433-EB28-4C32-82E4-00FBFCE225DB}" type="sibTrans" cxnId="{310D756E-82CD-4956-BE29-3817695098B8}">
      <dgm:prSet/>
      <dgm:spPr/>
      <dgm:t>
        <a:bodyPr/>
        <a:lstStyle/>
        <a:p>
          <a:endParaRPr lang="en-US" sz="2000"/>
        </a:p>
      </dgm:t>
    </dgm:pt>
    <dgm:pt modelId="{BEC71CED-0C9F-4735-A3E6-4AAEC13BCFE1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89FE6498-8FE3-4F2D-BA5C-FF086902885D}" type="parTrans" cxnId="{1D50240C-0C73-4C5B-99F2-1FE5DF297D3F}">
      <dgm:prSet/>
      <dgm:spPr/>
      <dgm:t>
        <a:bodyPr/>
        <a:lstStyle/>
        <a:p>
          <a:endParaRPr lang="en-US" sz="2000"/>
        </a:p>
      </dgm:t>
    </dgm:pt>
    <dgm:pt modelId="{48C17EF3-D043-4786-8414-973B99B8A508}" type="sibTrans" cxnId="{1D50240C-0C73-4C5B-99F2-1FE5DF297D3F}">
      <dgm:prSet/>
      <dgm:spPr/>
      <dgm:t>
        <a:bodyPr/>
        <a:lstStyle/>
        <a:p>
          <a:endParaRPr lang="en-US" sz="2000"/>
        </a:p>
      </dgm:t>
    </dgm:pt>
    <dgm:pt modelId="{6512034A-EDDF-49ED-B258-CC6A3D7749B0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20A7ABF4-87E6-4728-A0EE-722C5A23A81C}" type="parTrans" cxnId="{B0960E51-A500-4A10-A0D7-F2F62C51864E}">
      <dgm:prSet/>
      <dgm:spPr/>
      <dgm:t>
        <a:bodyPr/>
        <a:lstStyle/>
        <a:p>
          <a:endParaRPr lang="en-US" sz="2000"/>
        </a:p>
      </dgm:t>
    </dgm:pt>
    <dgm:pt modelId="{0A6193B0-6188-4B09-AB52-6392333B88E6}" type="sibTrans" cxnId="{B0960E51-A500-4A10-A0D7-F2F62C51864E}">
      <dgm:prSet/>
      <dgm:spPr/>
      <dgm:t>
        <a:bodyPr/>
        <a:lstStyle/>
        <a:p>
          <a:endParaRPr lang="en-US" sz="2000"/>
        </a:p>
      </dgm:t>
    </dgm:pt>
    <dgm:pt modelId="{1101B553-4AEE-4129-99A3-8F14BF0A16A5}" type="pres">
      <dgm:prSet presAssocID="{0C760800-2F33-4955-87F6-F1A404471A6D}" presName="Name0" presStyleCnt="0">
        <dgm:presLayoutVars>
          <dgm:dir/>
          <dgm:animLvl val="lvl"/>
          <dgm:resizeHandles val="exact"/>
        </dgm:presLayoutVars>
      </dgm:prSet>
      <dgm:spPr/>
    </dgm:pt>
    <dgm:pt modelId="{6F257088-F718-44A6-BAC5-4351693EFEC3}" type="pres">
      <dgm:prSet presAssocID="{C69AB0E4-A766-4BAF-B0EC-EAD7F11A64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D0DE8B-FA0E-4D58-8919-E9B837F452C7}" type="pres">
      <dgm:prSet presAssocID="{BA6EC9CC-3400-43EC-97E1-9B42E79FECD8}" presName="parTxOnlySpace" presStyleCnt="0"/>
      <dgm:spPr/>
    </dgm:pt>
    <dgm:pt modelId="{E516B9B2-DC59-4971-A526-F8DE2267AE8D}" type="pres">
      <dgm:prSet presAssocID="{70A64F0A-8D9C-4836-BAEA-2C9F259FA7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B3D4D5-22CF-4E05-A32F-3386061E2392}" type="pres">
      <dgm:prSet presAssocID="{2D46C051-897A-48DF-A693-2D5F0690E8D7}" presName="parTxOnlySpace" presStyleCnt="0"/>
      <dgm:spPr/>
    </dgm:pt>
    <dgm:pt modelId="{392E574D-800F-4432-AD06-A46040A4A6E7}" type="pres">
      <dgm:prSet presAssocID="{5E4B9BF9-72A4-4C11-96DA-6DF1BD11E23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DB823-57B3-463F-A7EB-FC3EF0EA8E30}" type="pres">
      <dgm:prSet presAssocID="{111EC433-EB28-4C32-82E4-00FBFCE225DB}" presName="parTxOnlySpace" presStyleCnt="0"/>
      <dgm:spPr/>
    </dgm:pt>
    <dgm:pt modelId="{5A296644-390D-45D6-BBB9-F7599A0CEC30}" type="pres">
      <dgm:prSet presAssocID="{BEC71CED-0C9F-4735-A3E6-4AAEC13BCF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66EBB1-A9F2-4B21-A157-4D0305F40EDC}" type="pres">
      <dgm:prSet presAssocID="{48C17EF3-D043-4786-8414-973B99B8A508}" presName="parTxOnlySpace" presStyleCnt="0"/>
      <dgm:spPr/>
    </dgm:pt>
    <dgm:pt modelId="{2D475345-FD78-4082-A564-17E3A8A6DE67}" type="pres">
      <dgm:prSet presAssocID="{6512034A-EDDF-49ED-B258-CC6A3D7749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50240C-0C73-4C5B-99F2-1FE5DF297D3F}" srcId="{0C760800-2F33-4955-87F6-F1A404471A6D}" destId="{BEC71CED-0C9F-4735-A3E6-4AAEC13BCFE1}" srcOrd="3" destOrd="0" parTransId="{89FE6498-8FE3-4F2D-BA5C-FF086902885D}" sibTransId="{48C17EF3-D043-4786-8414-973B99B8A508}"/>
    <dgm:cxn modelId="{D76CE524-C32C-4228-92C9-0B6DEB863B57}" srcId="{0C760800-2F33-4955-87F6-F1A404471A6D}" destId="{70A64F0A-8D9C-4836-BAEA-2C9F259FA736}" srcOrd="1" destOrd="0" parTransId="{F174DC98-D550-4449-96E5-545EFABB6664}" sibTransId="{2D46C051-897A-48DF-A693-2D5F0690E8D7}"/>
    <dgm:cxn modelId="{F57CAA26-034C-4B06-8ECE-EAEC77B6BCF7}" type="presOf" srcId="{C69AB0E4-A766-4BAF-B0EC-EAD7F11A64B2}" destId="{6F257088-F718-44A6-BAC5-4351693EFEC3}" srcOrd="0" destOrd="0" presId="urn:microsoft.com/office/officeart/2005/8/layout/chevron1"/>
    <dgm:cxn modelId="{01FC9F64-23D8-4B67-808C-3907F1B5FB85}" type="presOf" srcId="{6512034A-EDDF-49ED-B258-CC6A3D7749B0}" destId="{2D475345-FD78-4082-A564-17E3A8A6DE67}" srcOrd="0" destOrd="0" presId="urn:microsoft.com/office/officeart/2005/8/layout/chevron1"/>
    <dgm:cxn modelId="{310D756E-82CD-4956-BE29-3817695098B8}" srcId="{0C760800-2F33-4955-87F6-F1A404471A6D}" destId="{5E4B9BF9-72A4-4C11-96DA-6DF1BD11E23E}" srcOrd="2" destOrd="0" parTransId="{D33F1AC2-2C32-4FAA-894D-72325ABB5A46}" sibTransId="{111EC433-EB28-4C32-82E4-00FBFCE225DB}"/>
    <dgm:cxn modelId="{B0960E51-A500-4A10-A0D7-F2F62C51864E}" srcId="{0C760800-2F33-4955-87F6-F1A404471A6D}" destId="{6512034A-EDDF-49ED-B258-CC6A3D7749B0}" srcOrd="4" destOrd="0" parTransId="{20A7ABF4-87E6-4728-A0EE-722C5A23A81C}" sibTransId="{0A6193B0-6188-4B09-AB52-6392333B88E6}"/>
    <dgm:cxn modelId="{07A78176-FC05-432A-979B-D0A1C0D28505}" type="presOf" srcId="{BEC71CED-0C9F-4735-A3E6-4AAEC13BCFE1}" destId="{5A296644-390D-45D6-BBB9-F7599A0CEC30}" srcOrd="0" destOrd="0" presId="urn:microsoft.com/office/officeart/2005/8/layout/chevron1"/>
    <dgm:cxn modelId="{4251FC83-18EE-4B1E-88B7-CE0C36D91F28}" type="presOf" srcId="{0C760800-2F33-4955-87F6-F1A404471A6D}" destId="{1101B553-4AEE-4129-99A3-8F14BF0A16A5}" srcOrd="0" destOrd="0" presId="urn:microsoft.com/office/officeart/2005/8/layout/chevron1"/>
    <dgm:cxn modelId="{7C3F7A9D-04EC-4497-9DE3-F7BFA182BBB1}" type="presOf" srcId="{70A64F0A-8D9C-4836-BAEA-2C9F259FA736}" destId="{E516B9B2-DC59-4971-A526-F8DE2267AE8D}" srcOrd="0" destOrd="0" presId="urn:microsoft.com/office/officeart/2005/8/layout/chevron1"/>
    <dgm:cxn modelId="{4524E6A3-AB85-454F-B5D8-777610CB6EC9}" type="presOf" srcId="{5E4B9BF9-72A4-4C11-96DA-6DF1BD11E23E}" destId="{392E574D-800F-4432-AD06-A46040A4A6E7}" srcOrd="0" destOrd="0" presId="urn:microsoft.com/office/officeart/2005/8/layout/chevron1"/>
    <dgm:cxn modelId="{0D3B4AAB-D0C1-463F-B2DB-98F916961C09}" srcId="{0C760800-2F33-4955-87F6-F1A404471A6D}" destId="{C69AB0E4-A766-4BAF-B0EC-EAD7F11A64B2}" srcOrd="0" destOrd="0" parTransId="{E1630220-37B3-4CEA-8B76-9986E955B2BE}" sibTransId="{BA6EC9CC-3400-43EC-97E1-9B42E79FECD8}"/>
    <dgm:cxn modelId="{EBF1CF7A-9C6A-4780-8216-E61411C08126}" type="presParOf" srcId="{1101B553-4AEE-4129-99A3-8F14BF0A16A5}" destId="{6F257088-F718-44A6-BAC5-4351693EFEC3}" srcOrd="0" destOrd="0" presId="urn:microsoft.com/office/officeart/2005/8/layout/chevron1"/>
    <dgm:cxn modelId="{665F75C8-355D-4FAB-817C-DE8E669E8B55}" type="presParOf" srcId="{1101B553-4AEE-4129-99A3-8F14BF0A16A5}" destId="{53D0DE8B-FA0E-4D58-8919-E9B837F452C7}" srcOrd="1" destOrd="0" presId="urn:microsoft.com/office/officeart/2005/8/layout/chevron1"/>
    <dgm:cxn modelId="{5F05C4DA-85FA-44CE-A3FB-B712EC97C1D4}" type="presParOf" srcId="{1101B553-4AEE-4129-99A3-8F14BF0A16A5}" destId="{E516B9B2-DC59-4971-A526-F8DE2267AE8D}" srcOrd="2" destOrd="0" presId="urn:microsoft.com/office/officeart/2005/8/layout/chevron1"/>
    <dgm:cxn modelId="{632C95B9-0154-4AD8-9646-4585F55D0D34}" type="presParOf" srcId="{1101B553-4AEE-4129-99A3-8F14BF0A16A5}" destId="{63B3D4D5-22CF-4E05-A32F-3386061E2392}" srcOrd="3" destOrd="0" presId="urn:microsoft.com/office/officeart/2005/8/layout/chevron1"/>
    <dgm:cxn modelId="{D3D81CC9-3D73-46BF-A1F3-105BC6B9693C}" type="presParOf" srcId="{1101B553-4AEE-4129-99A3-8F14BF0A16A5}" destId="{392E574D-800F-4432-AD06-A46040A4A6E7}" srcOrd="4" destOrd="0" presId="urn:microsoft.com/office/officeart/2005/8/layout/chevron1"/>
    <dgm:cxn modelId="{3D1B49CE-932E-4312-8B13-0873680744A7}" type="presParOf" srcId="{1101B553-4AEE-4129-99A3-8F14BF0A16A5}" destId="{1B4DB823-57B3-463F-A7EB-FC3EF0EA8E30}" srcOrd="5" destOrd="0" presId="urn:microsoft.com/office/officeart/2005/8/layout/chevron1"/>
    <dgm:cxn modelId="{AEC40EE8-1E40-4D0A-99A1-C8DFA5DA2AEA}" type="presParOf" srcId="{1101B553-4AEE-4129-99A3-8F14BF0A16A5}" destId="{5A296644-390D-45D6-BBB9-F7599A0CEC30}" srcOrd="6" destOrd="0" presId="urn:microsoft.com/office/officeart/2005/8/layout/chevron1"/>
    <dgm:cxn modelId="{1874BB8E-F3C5-4AE6-AEA1-92E704150282}" type="presParOf" srcId="{1101B553-4AEE-4129-99A3-8F14BF0A16A5}" destId="{9066EBB1-A9F2-4B21-A157-4D0305F40EDC}" srcOrd="7" destOrd="0" presId="urn:microsoft.com/office/officeart/2005/8/layout/chevron1"/>
    <dgm:cxn modelId="{0D934331-A68E-4A9C-80C2-2235F0F8FDBE}" type="presParOf" srcId="{1101B553-4AEE-4129-99A3-8F14BF0A16A5}" destId="{2D475345-FD78-4082-A564-17E3A8A6DE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60800-2F33-4955-87F6-F1A404471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69AB0E4-A766-4BAF-B0EC-EAD7F11A64B2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Every row contains at least one queen.</a:t>
          </a:r>
          <a:endParaRPr lang="en-US" sz="1800" dirty="0"/>
        </a:p>
      </dgm:t>
    </dgm:pt>
    <dgm:pt modelId="{E1630220-37B3-4CEA-8B76-9986E955B2BE}" type="parTrans" cxnId="{0D3B4AAB-D0C1-463F-B2DB-98F916961C09}">
      <dgm:prSet/>
      <dgm:spPr/>
      <dgm:t>
        <a:bodyPr/>
        <a:lstStyle/>
        <a:p>
          <a:endParaRPr lang="en-US" sz="2000"/>
        </a:p>
      </dgm:t>
    </dgm:pt>
    <dgm:pt modelId="{BA6EC9CC-3400-43EC-97E1-9B42E79FECD8}" type="sibTrans" cxnId="{0D3B4AAB-D0C1-463F-B2DB-98F916961C09}">
      <dgm:prSet/>
      <dgm:spPr/>
      <dgm:t>
        <a:bodyPr/>
        <a:lstStyle/>
        <a:p>
          <a:endParaRPr lang="en-US" sz="2000"/>
        </a:p>
      </dgm:t>
    </dgm:pt>
    <dgm:pt modelId="{70A64F0A-8D9C-4836-BAEA-2C9F259FA736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There is at most one queen in each row</a:t>
          </a:r>
          <a:endParaRPr lang="en-US" sz="1800" dirty="0"/>
        </a:p>
      </dgm:t>
    </dgm:pt>
    <dgm:pt modelId="{F174DC98-D550-4449-96E5-545EFABB6664}" type="parTrans" cxnId="{D76CE524-C32C-4228-92C9-0B6DEB863B57}">
      <dgm:prSet/>
      <dgm:spPr/>
      <dgm:t>
        <a:bodyPr/>
        <a:lstStyle/>
        <a:p>
          <a:endParaRPr lang="en-US" sz="2000"/>
        </a:p>
      </dgm:t>
    </dgm:pt>
    <dgm:pt modelId="{2D46C051-897A-48DF-A693-2D5F0690E8D7}" type="sibTrans" cxnId="{D76CE524-C32C-4228-92C9-0B6DEB863B57}">
      <dgm:prSet/>
      <dgm:spPr/>
      <dgm:t>
        <a:bodyPr/>
        <a:lstStyle/>
        <a:p>
          <a:endParaRPr lang="en-US" sz="2000"/>
        </a:p>
      </dgm:t>
    </dgm:pt>
    <dgm:pt modelId="{5E4B9BF9-72A4-4C11-96DA-6DF1BD11E23E}">
      <dgm:prSet phldrT="[Text]" custT="1"/>
      <dgm:spPr/>
      <dgm:t>
        <a:bodyPr/>
        <a:lstStyle/>
        <a:p>
          <a:r>
            <a:rPr lang="en-GB" sz="1800" dirty="0"/>
            <a:t>No column contains more than one queen</a:t>
          </a:r>
          <a:endParaRPr lang="en-US" sz="1800" dirty="0"/>
        </a:p>
      </dgm:t>
    </dgm:pt>
    <dgm:pt modelId="{D33F1AC2-2C32-4FAA-894D-72325ABB5A46}" type="parTrans" cxnId="{310D756E-82CD-4956-BE29-3817695098B8}">
      <dgm:prSet/>
      <dgm:spPr/>
      <dgm:t>
        <a:bodyPr/>
        <a:lstStyle/>
        <a:p>
          <a:endParaRPr lang="en-US" sz="2000"/>
        </a:p>
      </dgm:t>
    </dgm:pt>
    <dgm:pt modelId="{111EC433-EB28-4C32-82E4-00FBFCE225DB}" type="sibTrans" cxnId="{310D756E-82CD-4956-BE29-3817695098B8}">
      <dgm:prSet/>
      <dgm:spPr/>
      <dgm:t>
        <a:bodyPr/>
        <a:lstStyle/>
        <a:p>
          <a:endParaRPr lang="en-US" sz="2000"/>
        </a:p>
      </dgm:t>
    </dgm:pt>
    <dgm:pt modelId="{BEC71CED-0C9F-4735-A3E6-4AAEC13BCFE1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89FE6498-8FE3-4F2D-BA5C-FF086902885D}" type="parTrans" cxnId="{1D50240C-0C73-4C5B-99F2-1FE5DF297D3F}">
      <dgm:prSet/>
      <dgm:spPr/>
      <dgm:t>
        <a:bodyPr/>
        <a:lstStyle/>
        <a:p>
          <a:endParaRPr lang="en-US" sz="2000"/>
        </a:p>
      </dgm:t>
    </dgm:pt>
    <dgm:pt modelId="{48C17EF3-D043-4786-8414-973B99B8A508}" type="sibTrans" cxnId="{1D50240C-0C73-4C5B-99F2-1FE5DF297D3F}">
      <dgm:prSet/>
      <dgm:spPr/>
      <dgm:t>
        <a:bodyPr/>
        <a:lstStyle/>
        <a:p>
          <a:endParaRPr lang="en-US" sz="2000"/>
        </a:p>
      </dgm:t>
    </dgm:pt>
    <dgm:pt modelId="{6512034A-EDDF-49ED-B258-CC6A3D7749B0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20A7ABF4-87E6-4728-A0EE-722C5A23A81C}" type="parTrans" cxnId="{B0960E51-A500-4A10-A0D7-F2F62C51864E}">
      <dgm:prSet/>
      <dgm:spPr/>
      <dgm:t>
        <a:bodyPr/>
        <a:lstStyle/>
        <a:p>
          <a:endParaRPr lang="en-US" sz="2000"/>
        </a:p>
      </dgm:t>
    </dgm:pt>
    <dgm:pt modelId="{0A6193B0-6188-4B09-AB52-6392333B88E6}" type="sibTrans" cxnId="{B0960E51-A500-4A10-A0D7-F2F62C51864E}">
      <dgm:prSet/>
      <dgm:spPr/>
      <dgm:t>
        <a:bodyPr/>
        <a:lstStyle/>
        <a:p>
          <a:endParaRPr lang="en-US" sz="2000"/>
        </a:p>
      </dgm:t>
    </dgm:pt>
    <dgm:pt modelId="{1101B553-4AEE-4129-99A3-8F14BF0A16A5}" type="pres">
      <dgm:prSet presAssocID="{0C760800-2F33-4955-87F6-F1A404471A6D}" presName="Name0" presStyleCnt="0">
        <dgm:presLayoutVars>
          <dgm:dir/>
          <dgm:animLvl val="lvl"/>
          <dgm:resizeHandles val="exact"/>
        </dgm:presLayoutVars>
      </dgm:prSet>
      <dgm:spPr/>
    </dgm:pt>
    <dgm:pt modelId="{6F257088-F718-44A6-BAC5-4351693EFEC3}" type="pres">
      <dgm:prSet presAssocID="{C69AB0E4-A766-4BAF-B0EC-EAD7F11A64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D0DE8B-FA0E-4D58-8919-E9B837F452C7}" type="pres">
      <dgm:prSet presAssocID="{BA6EC9CC-3400-43EC-97E1-9B42E79FECD8}" presName="parTxOnlySpace" presStyleCnt="0"/>
      <dgm:spPr/>
    </dgm:pt>
    <dgm:pt modelId="{E516B9B2-DC59-4971-A526-F8DE2267AE8D}" type="pres">
      <dgm:prSet presAssocID="{70A64F0A-8D9C-4836-BAEA-2C9F259FA7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B3D4D5-22CF-4E05-A32F-3386061E2392}" type="pres">
      <dgm:prSet presAssocID="{2D46C051-897A-48DF-A693-2D5F0690E8D7}" presName="parTxOnlySpace" presStyleCnt="0"/>
      <dgm:spPr/>
    </dgm:pt>
    <dgm:pt modelId="{392E574D-800F-4432-AD06-A46040A4A6E7}" type="pres">
      <dgm:prSet presAssocID="{5E4B9BF9-72A4-4C11-96DA-6DF1BD11E23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DB823-57B3-463F-A7EB-FC3EF0EA8E30}" type="pres">
      <dgm:prSet presAssocID="{111EC433-EB28-4C32-82E4-00FBFCE225DB}" presName="parTxOnlySpace" presStyleCnt="0"/>
      <dgm:spPr/>
    </dgm:pt>
    <dgm:pt modelId="{5A296644-390D-45D6-BBB9-F7599A0CEC30}" type="pres">
      <dgm:prSet presAssocID="{BEC71CED-0C9F-4735-A3E6-4AAEC13BCF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66EBB1-A9F2-4B21-A157-4D0305F40EDC}" type="pres">
      <dgm:prSet presAssocID="{48C17EF3-D043-4786-8414-973B99B8A508}" presName="parTxOnlySpace" presStyleCnt="0"/>
      <dgm:spPr/>
    </dgm:pt>
    <dgm:pt modelId="{2D475345-FD78-4082-A564-17E3A8A6DE67}" type="pres">
      <dgm:prSet presAssocID="{6512034A-EDDF-49ED-B258-CC6A3D7749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50240C-0C73-4C5B-99F2-1FE5DF297D3F}" srcId="{0C760800-2F33-4955-87F6-F1A404471A6D}" destId="{BEC71CED-0C9F-4735-A3E6-4AAEC13BCFE1}" srcOrd="3" destOrd="0" parTransId="{89FE6498-8FE3-4F2D-BA5C-FF086902885D}" sibTransId="{48C17EF3-D043-4786-8414-973B99B8A508}"/>
    <dgm:cxn modelId="{D76CE524-C32C-4228-92C9-0B6DEB863B57}" srcId="{0C760800-2F33-4955-87F6-F1A404471A6D}" destId="{70A64F0A-8D9C-4836-BAEA-2C9F259FA736}" srcOrd="1" destOrd="0" parTransId="{F174DC98-D550-4449-96E5-545EFABB6664}" sibTransId="{2D46C051-897A-48DF-A693-2D5F0690E8D7}"/>
    <dgm:cxn modelId="{F57CAA26-034C-4B06-8ECE-EAEC77B6BCF7}" type="presOf" srcId="{C69AB0E4-A766-4BAF-B0EC-EAD7F11A64B2}" destId="{6F257088-F718-44A6-BAC5-4351693EFEC3}" srcOrd="0" destOrd="0" presId="urn:microsoft.com/office/officeart/2005/8/layout/chevron1"/>
    <dgm:cxn modelId="{01FC9F64-23D8-4B67-808C-3907F1B5FB85}" type="presOf" srcId="{6512034A-EDDF-49ED-B258-CC6A3D7749B0}" destId="{2D475345-FD78-4082-A564-17E3A8A6DE67}" srcOrd="0" destOrd="0" presId="urn:microsoft.com/office/officeart/2005/8/layout/chevron1"/>
    <dgm:cxn modelId="{310D756E-82CD-4956-BE29-3817695098B8}" srcId="{0C760800-2F33-4955-87F6-F1A404471A6D}" destId="{5E4B9BF9-72A4-4C11-96DA-6DF1BD11E23E}" srcOrd="2" destOrd="0" parTransId="{D33F1AC2-2C32-4FAA-894D-72325ABB5A46}" sibTransId="{111EC433-EB28-4C32-82E4-00FBFCE225DB}"/>
    <dgm:cxn modelId="{B0960E51-A500-4A10-A0D7-F2F62C51864E}" srcId="{0C760800-2F33-4955-87F6-F1A404471A6D}" destId="{6512034A-EDDF-49ED-B258-CC6A3D7749B0}" srcOrd="4" destOrd="0" parTransId="{20A7ABF4-87E6-4728-A0EE-722C5A23A81C}" sibTransId="{0A6193B0-6188-4B09-AB52-6392333B88E6}"/>
    <dgm:cxn modelId="{07A78176-FC05-432A-979B-D0A1C0D28505}" type="presOf" srcId="{BEC71CED-0C9F-4735-A3E6-4AAEC13BCFE1}" destId="{5A296644-390D-45D6-BBB9-F7599A0CEC30}" srcOrd="0" destOrd="0" presId="urn:microsoft.com/office/officeart/2005/8/layout/chevron1"/>
    <dgm:cxn modelId="{4251FC83-18EE-4B1E-88B7-CE0C36D91F28}" type="presOf" srcId="{0C760800-2F33-4955-87F6-F1A404471A6D}" destId="{1101B553-4AEE-4129-99A3-8F14BF0A16A5}" srcOrd="0" destOrd="0" presId="urn:microsoft.com/office/officeart/2005/8/layout/chevron1"/>
    <dgm:cxn modelId="{7C3F7A9D-04EC-4497-9DE3-F7BFA182BBB1}" type="presOf" srcId="{70A64F0A-8D9C-4836-BAEA-2C9F259FA736}" destId="{E516B9B2-DC59-4971-A526-F8DE2267AE8D}" srcOrd="0" destOrd="0" presId="urn:microsoft.com/office/officeart/2005/8/layout/chevron1"/>
    <dgm:cxn modelId="{4524E6A3-AB85-454F-B5D8-777610CB6EC9}" type="presOf" srcId="{5E4B9BF9-72A4-4C11-96DA-6DF1BD11E23E}" destId="{392E574D-800F-4432-AD06-A46040A4A6E7}" srcOrd="0" destOrd="0" presId="urn:microsoft.com/office/officeart/2005/8/layout/chevron1"/>
    <dgm:cxn modelId="{0D3B4AAB-D0C1-463F-B2DB-98F916961C09}" srcId="{0C760800-2F33-4955-87F6-F1A404471A6D}" destId="{C69AB0E4-A766-4BAF-B0EC-EAD7F11A64B2}" srcOrd="0" destOrd="0" parTransId="{E1630220-37B3-4CEA-8B76-9986E955B2BE}" sibTransId="{BA6EC9CC-3400-43EC-97E1-9B42E79FECD8}"/>
    <dgm:cxn modelId="{EBF1CF7A-9C6A-4780-8216-E61411C08126}" type="presParOf" srcId="{1101B553-4AEE-4129-99A3-8F14BF0A16A5}" destId="{6F257088-F718-44A6-BAC5-4351693EFEC3}" srcOrd="0" destOrd="0" presId="urn:microsoft.com/office/officeart/2005/8/layout/chevron1"/>
    <dgm:cxn modelId="{665F75C8-355D-4FAB-817C-DE8E669E8B55}" type="presParOf" srcId="{1101B553-4AEE-4129-99A3-8F14BF0A16A5}" destId="{53D0DE8B-FA0E-4D58-8919-E9B837F452C7}" srcOrd="1" destOrd="0" presId="urn:microsoft.com/office/officeart/2005/8/layout/chevron1"/>
    <dgm:cxn modelId="{5F05C4DA-85FA-44CE-A3FB-B712EC97C1D4}" type="presParOf" srcId="{1101B553-4AEE-4129-99A3-8F14BF0A16A5}" destId="{E516B9B2-DC59-4971-A526-F8DE2267AE8D}" srcOrd="2" destOrd="0" presId="urn:microsoft.com/office/officeart/2005/8/layout/chevron1"/>
    <dgm:cxn modelId="{632C95B9-0154-4AD8-9646-4585F55D0D34}" type="presParOf" srcId="{1101B553-4AEE-4129-99A3-8F14BF0A16A5}" destId="{63B3D4D5-22CF-4E05-A32F-3386061E2392}" srcOrd="3" destOrd="0" presId="urn:microsoft.com/office/officeart/2005/8/layout/chevron1"/>
    <dgm:cxn modelId="{D3D81CC9-3D73-46BF-A1F3-105BC6B9693C}" type="presParOf" srcId="{1101B553-4AEE-4129-99A3-8F14BF0A16A5}" destId="{392E574D-800F-4432-AD06-A46040A4A6E7}" srcOrd="4" destOrd="0" presId="urn:microsoft.com/office/officeart/2005/8/layout/chevron1"/>
    <dgm:cxn modelId="{3D1B49CE-932E-4312-8B13-0873680744A7}" type="presParOf" srcId="{1101B553-4AEE-4129-99A3-8F14BF0A16A5}" destId="{1B4DB823-57B3-463F-A7EB-FC3EF0EA8E30}" srcOrd="5" destOrd="0" presId="urn:microsoft.com/office/officeart/2005/8/layout/chevron1"/>
    <dgm:cxn modelId="{AEC40EE8-1E40-4D0A-99A1-C8DFA5DA2AEA}" type="presParOf" srcId="{1101B553-4AEE-4129-99A3-8F14BF0A16A5}" destId="{5A296644-390D-45D6-BBB9-F7599A0CEC30}" srcOrd="6" destOrd="0" presId="urn:microsoft.com/office/officeart/2005/8/layout/chevron1"/>
    <dgm:cxn modelId="{1874BB8E-F3C5-4AE6-AEA1-92E704150282}" type="presParOf" srcId="{1101B553-4AEE-4129-99A3-8F14BF0A16A5}" destId="{9066EBB1-A9F2-4B21-A157-4D0305F40EDC}" srcOrd="7" destOrd="0" presId="urn:microsoft.com/office/officeart/2005/8/layout/chevron1"/>
    <dgm:cxn modelId="{0D934331-A68E-4A9C-80C2-2235F0F8FDBE}" type="presParOf" srcId="{1101B553-4AEE-4129-99A3-8F14BF0A16A5}" destId="{2D475345-FD78-4082-A564-17E3A8A6DE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760800-2F33-4955-87F6-F1A404471A6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69AB0E4-A766-4BAF-B0EC-EAD7F11A64B2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Every row contains at least one queen.</a:t>
          </a:r>
          <a:endParaRPr lang="en-US" sz="1800" dirty="0"/>
        </a:p>
      </dgm:t>
    </dgm:pt>
    <dgm:pt modelId="{E1630220-37B3-4CEA-8B76-9986E955B2BE}" type="parTrans" cxnId="{0D3B4AAB-D0C1-463F-B2DB-98F916961C09}">
      <dgm:prSet/>
      <dgm:spPr/>
      <dgm:t>
        <a:bodyPr/>
        <a:lstStyle/>
        <a:p>
          <a:endParaRPr lang="en-US" sz="2000"/>
        </a:p>
      </dgm:t>
    </dgm:pt>
    <dgm:pt modelId="{BA6EC9CC-3400-43EC-97E1-9B42E79FECD8}" type="sibTrans" cxnId="{0D3B4AAB-D0C1-463F-B2DB-98F916961C09}">
      <dgm:prSet/>
      <dgm:spPr/>
      <dgm:t>
        <a:bodyPr/>
        <a:lstStyle/>
        <a:p>
          <a:endParaRPr lang="en-US" sz="2000"/>
        </a:p>
      </dgm:t>
    </dgm:pt>
    <dgm:pt modelId="{70A64F0A-8D9C-4836-BAEA-2C9F259FA736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There is at most one queen in each row</a:t>
          </a:r>
          <a:endParaRPr lang="en-US" sz="1800" dirty="0"/>
        </a:p>
      </dgm:t>
    </dgm:pt>
    <dgm:pt modelId="{F174DC98-D550-4449-96E5-545EFABB6664}" type="parTrans" cxnId="{D76CE524-C32C-4228-92C9-0B6DEB863B57}">
      <dgm:prSet/>
      <dgm:spPr/>
      <dgm:t>
        <a:bodyPr/>
        <a:lstStyle/>
        <a:p>
          <a:endParaRPr lang="en-US" sz="2000"/>
        </a:p>
      </dgm:t>
    </dgm:pt>
    <dgm:pt modelId="{2D46C051-897A-48DF-A693-2D5F0690E8D7}" type="sibTrans" cxnId="{D76CE524-C32C-4228-92C9-0B6DEB863B57}">
      <dgm:prSet/>
      <dgm:spPr/>
      <dgm:t>
        <a:bodyPr/>
        <a:lstStyle/>
        <a:p>
          <a:endParaRPr lang="en-US" sz="2000"/>
        </a:p>
      </dgm:t>
    </dgm:pt>
    <dgm:pt modelId="{5E4B9BF9-72A4-4C11-96DA-6DF1BD11E23E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GB" sz="1800" dirty="0"/>
            <a:t>No column contains more than one queen</a:t>
          </a:r>
          <a:endParaRPr lang="en-US" sz="1800" dirty="0"/>
        </a:p>
      </dgm:t>
    </dgm:pt>
    <dgm:pt modelId="{D33F1AC2-2C32-4FAA-894D-72325ABB5A46}" type="parTrans" cxnId="{310D756E-82CD-4956-BE29-3817695098B8}">
      <dgm:prSet/>
      <dgm:spPr/>
      <dgm:t>
        <a:bodyPr/>
        <a:lstStyle/>
        <a:p>
          <a:endParaRPr lang="en-US" sz="2000"/>
        </a:p>
      </dgm:t>
    </dgm:pt>
    <dgm:pt modelId="{111EC433-EB28-4C32-82E4-00FBFCE225DB}" type="sibTrans" cxnId="{310D756E-82CD-4956-BE29-3817695098B8}">
      <dgm:prSet/>
      <dgm:spPr/>
      <dgm:t>
        <a:bodyPr/>
        <a:lstStyle/>
        <a:p>
          <a:endParaRPr lang="en-US" sz="2000"/>
        </a:p>
      </dgm:t>
    </dgm:pt>
    <dgm:pt modelId="{BEC71CED-0C9F-4735-A3E6-4AAEC13BCFE1}">
      <dgm:prSet phldrT="[Text]" custT="1"/>
      <dgm:spPr/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89FE6498-8FE3-4F2D-BA5C-FF086902885D}" type="parTrans" cxnId="{1D50240C-0C73-4C5B-99F2-1FE5DF297D3F}">
      <dgm:prSet/>
      <dgm:spPr/>
      <dgm:t>
        <a:bodyPr/>
        <a:lstStyle/>
        <a:p>
          <a:endParaRPr lang="en-US" sz="2000"/>
        </a:p>
      </dgm:t>
    </dgm:pt>
    <dgm:pt modelId="{48C17EF3-D043-4786-8414-973B99B8A508}" type="sibTrans" cxnId="{1D50240C-0C73-4C5B-99F2-1FE5DF297D3F}">
      <dgm:prSet/>
      <dgm:spPr/>
      <dgm:t>
        <a:bodyPr/>
        <a:lstStyle/>
        <a:p>
          <a:endParaRPr lang="en-US" sz="2000"/>
        </a:p>
      </dgm:t>
    </dgm:pt>
    <dgm:pt modelId="{6512034A-EDDF-49ED-B258-CC6A3D7749B0}">
      <dgm:prSet phldrT="[Text]" custT="1"/>
      <dgm:spPr/>
      <dgm:t>
        <a:bodyPr/>
        <a:lstStyle/>
        <a:p>
          <a:r>
            <a:rPr lang="en-US" sz="1800" dirty="0"/>
            <a:t>No diagonal contains two queens</a:t>
          </a:r>
        </a:p>
      </dgm:t>
    </dgm:pt>
    <dgm:pt modelId="{20A7ABF4-87E6-4728-A0EE-722C5A23A81C}" type="parTrans" cxnId="{B0960E51-A500-4A10-A0D7-F2F62C51864E}">
      <dgm:prSet/>
      <dgm:spPr/>
      <dgm:t>
        <a:bodyPr/>
        <a:lstStyle/>
        <a:p>
          <a:endParaRPr lang="en-US" sz="2000"/>
        </a:p>
      </dgm:t>
    </dgm:pt>
    <dgm:pt modelId="{0A6193B0-6188-4B09-AB52-6392333B88E6}" type="sibTrans" cxnId="{B0960E51-A500-4A10-A0D7-F2F62C51864E}">
      <dgm:prSet/>
      <dgm:spPr/>
      <dgm:t>
        <a:bodyPr/>
        <a:lstStyle/>
        <a:p>
          <a:endParaRPr lang="en-US" sz="2000"/>
        </a:p>
      </dgm:t>
    </dgm:pt>
    <dgm:pt modelId="{1101B553-4AEE-4129-99A3-8F14BF0A16A5}" type="pres">
      <dgm:prSet presAssocID="{0C760800-2F33-4955-87F6-F1A404471A6D}" presName="Name0" presStyleCnt="0">
        <dgm:presLayoutVars>
          <dgm:dir/>
          <dgm:animLvl val="lvl"/>
          <dgm:resizeHandles val="exact"/>
        </dgm:presLayoutVars>
      </dgm:prSet>
      <dgm:spPr/>
    </dgm:pt>
    <dgm:pt modelId="{6F257088-F718-44A6-BAC5-4351693EFEC3}" type="pres">
      <dgm:prSet presAssocID="{C69AB0E4-A766-4BAF-B0EC-EAD7F11A64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D0DE8B-FA0E-4D58-8919-E9B837F452C7}" type="pres">
      <dgm:prSet presAssocID="{BA6EC9CC-3400-43EC-97E1-9B42E79FECD8}" presName="parTxOnlySpace" presStyleCnt="0"/>
      <dgm:spPr/>
    </dgm:pt>
    <dgm:pt modelId="{E516B9B2-DC59-4971-A526-F8DE2267AE8D}" type="pres">
      <dgm:prSet presAssocID="{70A64F0A-8D9C-4836-BAEA-2C9F259FA73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3B3D4D5-22CF-4E05-A32F-3386061E2392}" type="pres">
      <dgm:prSet presAssocID="{2D46C051-897A-48DF-A693-2D5F0690E8D7}" presName="parTxOnlySpace" presStyleCnt="0"/>
      <dgm:spPr/>
    </dgm:pt>
    <dgm:pt modelId="{392E574D-800F-4432-AD06-A46040A4A6E7}" type="pres">
      <dgm:prSet presAssocID="{5E4B9BF9-72A4-4C11-96DA-6DF1BD11E23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B4DB823-57B3-463F-A7EB-FC3EF0EA8E30}" type="pres">
      <dgm:prSet presAssocID="{111EC433-EB28-4C32-82E4-00FBFCE225DB}" presName="parTxOnlySpace" presStyleCnt="0"/>
      <dgm:spPr/>
    </dgm:pt>
    <dgm:pt modelId="{5A296644-390D-45D6-BBB9-F7599A0CEC30}" type="pres">
      <dgm:prSet presAssocID="{BEC71CED-0C9F-4735-A3E6-4AAEC13BCFE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066EBB1-A9F2-4B21-A157-4D0305F40EDC}" type="pres">
      <dgm:prSet presAssocID="{48C17EF3-D043-4786-8414-973B99B8A508}" presName="parTxOnlySpace" presStyleCnt="0"/>
      <dgm:spPr/>
    </dgm:pt>
    <dgm:pt modelId="{2D475345-FD78-4082-A564-17E3A8A6DE67}" type="pres">
      <dgm:prSet presAssocID="{6512034A-EDDF-49ED-B258-CC6A3D7749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D50240C-0C73-4C5B-99F2-1FE5DF297D3F}" srcId="{0C760800-2F33-4955-87F6-F1A404471A6D}" destId="{BEC71CED-0C9F-4735-A3E6-4AAEC13BCFE1}" srcOrd="3" destOrd="0" parTransId="{89FE6498-8FE3-4F2D-BA5C-FF086902885D}" sibTransId="{48C17EF3-D043-4786-8414-973B99B8A508}"/>
    <dgm:cxn modelId="{D76CE524-C32C-4228-92C9-0B6DEB863B57}" srcId="{0C760800-2F33-4955-87F6-F1A404471A6D}" destId="{70A64F0A-8D9C-4836-BAEA-2C9F259FA736}" srcOrd="1" destOrd="0" parTransId="{F174DC98-D550-4449-96E5-545EFABB6664}" sibTransId="{2D46C051-897A-48DF-A693-2D5F0690E8D7}"/>
    <dgm:cxn modelId="{F57CAA26-034C-4B06-8ECE-EAEC77B6BCF7}" type="presOf" srcId="{C69AB0E4-A766-4BAF-B0EC-EAD7F11A64B2}" destId="{6F257088-F718-44A6-BAC5-4351693EFEC3}" srcOrd="0" destOrd="0" presId="urn:microsoft.com/office/officeart/2005/8/layout/chevron1"/>
    <dgm:cxn modelId="{01FC9F64-23D8-4B67-808C-3907F1B5FB85}" type="presOf" srcId="{6512034A-EDDF-49ED-B258-CC6A3D7749B0}" destId="{2D475345-FD78-4082-A564-17E3A8A6DE67}" srcOrd="0" destOrd="0" presId="urn:microsoft.com/office/officeart/2005/8/layout/chevron1"/>
    <dgm:cxn modelId="{310D756E-82CD-4956-BE29-3817695098B8}" srcId="{0C760800-2F33-4955-87F6-F1A404471A6D}" destId="{5E4B9BF9-72A4-4C11-96DA-6DF1BD11E23E}" srcOrd="2" destOrd="0" parTransId="{D33F1AC2-2C32-4FAA-894D-72325ABB5A46}" sibTransId="{111EC433-EB28-4C32-82E4-00FBFCE225DB}"/>
    <dgm:cxn modelId="{B0960E51-A500-4A10-A0D7-F2F62C51864E}" srcId="{0C760800-2F33-4955-87F6-F1A404471A6D}" destId="{6512034A-EDDF-49ED-B258-CC6A3D7749B0}" srcOrd="4" destOrd="0" parTransId="{20A7ABF4-87E6-4728-A0EE-722C5A23A81C}" sibTransId="{0A6193B0-6188-4B09-AB52-6392333B88E6}"/>
    <dgm:cxn modelId="{07A78176-FC05-432A-979B-D0A1C0D28505}" type="presOf" srcId="{BEC71CED-0C9F-4735-A3E6-4AAEC13BCFE1}" destId="{5A296644-390D-45D6-BBB9-F7599A0CEC30}" srcOrd="0" destOrd="0" presId="urn:microsoft.com/office/officeart/2005/8/layout/chevron1"/>
    <dgm:cxn modelId="{4251FC83-18EE-4B1E-88B7-CE0C36D91F28}" type="presOf" srcId="{0C760800-2F33-4955-87F6-F1A404471A6D}" destId="{1101B553-4AEE-4129-99A3-8F14BF0A16A5}" srcOrd="0" destOrd="0" presId="urn:microsoft.com/office/officeart/2005/8/layout/chevron1"/>
    <dgm:cxn modelId="{7C3F7A9D-04EC-4497-9DE3-F7BFA182BBB1}" type="presOf" srcId="{70A64F0A-8D9C-4836-BAEA-2C9F259FA736}" destId="{E516B9B2-DC59-4971-A526-F8DE2267AE8D}" srcOrd="0" destOrd="0" presId="urn:microsoft.com/office/officeart/2005/8/layout/chevron1"/>
    <dgm:cxn modelId="{4524E6A3-AB85-454F-B5D8-777610CB6EC9}" type="presOf" srcId="{5E4B9BF9-72A4-4C11-96DA-6DF1BD11E23E}" destId="{392E574D-800F-4432-AD06-A46040A4A6E7}" srcOrd="0" destOrd="0" presId="urn:microsoft.com/office/officeart/2005/8/layout/chevron1"/>
    <dgm:cxn modelId="{0D3B4AAB-D0C1-463F-B2DB-98F916961C09}" srcId="{0C760800-2F33-4955-87F6-F1A404471A6D}" destId="{C69AB0E4-A766-4BAF-B0EC-EAD7F11A64B2}" srcOrd="0" destOrd="0" parTransId="{E1630220-37B3-4CEA-8B76-9986E955B2BE}" sibTransId="{BA6EC9CC-3400-43EC-97E1-9B42E79FECD8}"/>
    <dgm:cxn modelId="{EBF1CF7A-9C6A-4780-8216-E61411C08126}" type="presParOf" srcId="{1101B553-4AEE-4129-99A3-8F14BF0A16A5}" destId="{6F257088-F718-44A6-BAC5-4351693EFEC3}" srcOrd="0" destOrd="0" presId="urn:microsoft.com/office/officeart/2005/8/layout/chevron1"/>
    <dgm:cxn modelId="{665F75C8-355D-4FAB-817C-DE8E669E8B55}" type="presParOf" srcId="{1101B553-4AEE-4129-99A3-8F14BF0A16A5}" destId="{53D0DE8B-FA0E-4D58-8919-E9B837F452C7}" srcOrd="1" destOrd="0" presId="urn:microsoft.com/office/officeart/2005/8/layout/chevron1"/>
    <dgm:cxn modelId="{5F05C4DA-85FA-44CE-A3FB-B712EC97C1D4}" type="presParOf" srcId="{1101B553-4AEE-4129-99A3-8F14BF0A16A5}" destId="{E516B9B2-DC59-4971-A526-F8DE2267AE8D}" srcOrd="2" destOrd="0" presId="urn:microsoft.com/office/officeart/2005/8/layout/chevron1"/>
    <dgm:cxn modelId="{632C95B9-0154-4AD8-9646-4585F55D0D34}" type="presParOf" srcId="{1101B553-4AEE-4129-99A3-8F14BF0A16A5}" destId="{63B3D4D5-22CF-4E05-A32F-3386061E2392}" srcOrd="3" destOrd="0" presId="urn:microsoft.com/office/officeart/2005/8/layout/chevron1"/>
    <dgm:cxn modelId="{D3D81CC9-3D73-46BF-A1F3-105BC6B9693C}" type="presParOf" srcId="{1101B553-4AEE-4129-99A3-8F14BF0A16A5}" destId="{392E574D-800F-4432-AD06-A46040A4A6E7}" srcOrd="4" destOrd="0" presId="urn:microsoft.com/office/officeart/2005/8/layout/chevron1"/>
    <dgm:cxn modelId="{3D1B49CE-932E-4312-8B13-0873680744A7}" type="presParOf" srcId="{1101B553-4AEE-4129-99A3-8F14BF0A16A5}" destId="{1B4DB823-57B3-463F-A7EB-FC3EF0EA8E30}" srcOrd="5" destOrd="0" presId="urn:microsoft.com/office/officeart/2005/8/layout/chevron1"/>
    <dgm:cxn modelId="{AEC40EE8-1E40-4D0A-99A1-C8DFA5DA2AEA}" type="presParOf" srcId="{1101B553-4AEE-4129-99A3-8F14BF0A16A5}" destId="{5A296644-390D-45D6-BBB9-F7599A0CEC30}" srcOrd="6" destOrd="0" presId="urn:microsoft.com/office/officeart/2005/8/layout/chevron1"/>
    <dgm:cxn modelId="{1874BB8E-F3C5-4AE6-AEA1-92E704150282}" type="presParOf" srcId="{1101B553-4AEE-4129-99A3-8F14BF0A16A5}" destId="{9066EBB1-A9F2-4B21-A157-4D0305F40EDC}" srcOrd="7" destOrd="0" presId="urn:microsoft.com/office/officeart/2005/8/layout/chevron1"/>
    <dgm:cxn modelId="{0D934331-A68E-4A9C-80C2-2235F0F8FDBE}" type="presParOf" srcId="{1101B553-4AEE-4129-99A3-8F14BF0A16A5}" destId="{2D475345-FD78-4082-A564-17E3A8A6DE6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AE3F34-CEE2-42F7-B6A3-A6B83476FBD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D23390-51E5-4566-915E-E09F74FA3094}">
      <dgm:prSet phldrT="[Text]"/>
      <dgm:spPr/>
      <dgm:t>
        <a:bodyPr/>
        <a:lstStyle/>
        <a:p>
          <a:r>
            <a:rPr lang="en-US" dirty="0"/>
            <a:t>Quantifiers</a:t>
          </a:r>
        </a:p>
      </dgm:t>
    </dgm:pt>
    <dgm:pt modelId="{42B69F60-8510-44B7-ADAD-9B949C607428}" type="parTrans" cxnId="{EC9D869B-0774-4434-A61D-AEA3CE327FE1}">
      <dgm:prSet/>
      <dgm:spPr/>
      <dgm:t>
        <a:bodyPr/>
        <a:lstStyle/>
        <a:p>
          <a:endParaRPr lang="en-US"/>
        </a:p>
      </dgm:t>
    </dgm:pt>
    <dgm:pt modelId="{923CB6FC-72A7-4B95-8D82-7172C85C14C3}" type="sibTrans" cxnId="{EC9D869B-0774-4434-A61D-AEA3CE327FE1}">
      <dgm:prSet/>
      <dgm:spPr/>
      <dgm:t>
        <a:bodyPr/>
        <a:lstStyle/>
        <a:p>
          <a:endParaRPr lang="en-US"/>
        </a:p>
      </dgm:t>
    </dgm:pt>
    <dgm:pt modelId="{E0E28B61-ABF6-4993-8C63-4DB49FAF8C88}">
      <dgm:prSet phldrT="[Text]"/>
      <dgm:spPr/>
      <dgm:t>
        <a:bodyPr/>
        <a:lstStyle/>
        <a:p>
          <a:r>
            <a:rPr lang="en-US" dirty="0"/>
            <a:t>universal quantification</a:t>
          </a:r>
        </a:p>
      </dgm:t>
    </dgm:pt>
    <dgm:pt modelId="{A1D39E92-BF48-4509-AF94-EEB5D2E2E33A}" type="parTrans" cxnId="{D5CF45EE-8BBF-47DD-B67B-72CB8A2DDF55}">
      <dgm:prSet/>
      <dgm:spPr/>
      <dgm:t>
        <a:bodyPr/>
        <a:lstStyle/>
        <a:p>
          <a:endParaRPr lang="en-US"/>
        </a:p>
      </dgm:t>
    </dgm:pt>
    <dgm:pt modelId="{DA0F36A1-2DC2-4226-B1E3-4B40E2D1ED12}" type="sibTrans" cxnId="{D5CF45EE-8BBF-47DD-B67B-72CB8A2DDF55}">
      <dgm:prSet/>
      <dgm:spPr/>
      <dgm:t>
        <a:bodyPr/>
        <a:lstStyle/>
        <a:p>
          <a:endParaRPr lang="en-US"/>
        </a:p>
      </dgm:t>
    </dgm:pt>
    <dgm:pt modelId="{E67DA9EC-FE26-46AC-8DD5-1CFD4B05AA7A}">
      <dgm:prSet phldrT="[Text]"/>
      <dgm:spPr/>
      <dgm:t>
        <a:bodyPr/>
        <a:lstStyle/>
        <a:p>
          <a:r>
            <a:rPr lang="en-US" dirty="0"/>
            <a:t>existential quantification</a:t>
          </a:r>
        </a:p>
      </dgm:t>
    </dgm:pt>
    <dgm:pt modelId="{3270AAAB-198E-4E0F-A7C6-1469A2711F05}" type="parTrans" cxnId="{FDFE4227-8B03-4A44-86C5-5719747EF136}">
      <dgm:prSet/>
      <dgm:spPr/>
      <dgm:t>
        <a:bodyPr/>
        <a:lstStyle/>
        <a:p>
          <a:endParaRPr lang="en-US"/>
        </a:p>
      </dgm:t>
    </dgm:pt>
    <dgm:pt modelId="{17476734-FE51-44C3-8406-27691888D7EA}" type="sibTrans" cxnId="{FDFE4227-8B03-4A44-86C5-5719747EF136}">
      <dgm:prSet/>
      <dgm:spPr/>
      <dgm:t>
        <a:bodyPr/>
        <a:lstStyle/>
        <a:p>
          <a:endParaRPr lang="en-US"/>
        </a:p>
      </dgm:t>
    </dgm:pt>
    <dgm:pt modelId="{AFC6C566-DB0B-418B-8097-B54FCEBF36B5}" type="pres">
      <dgm:prSet presAssocID="{59AE3F34-CEE2-42F7-B6A3-A6B83476FB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EFE413-D4F2-411F-A901-B2A5E24893ED}" type="pres">
      <dgm:prSet presAssocID="{AAD23390-51E5-4566-915E-E09F74FA3094}" presName="hierRoot1" presStyleCnt="0">
        <dgm:presLayoutVars>
          <dgm:hierBranch val="init"/>
        </dgm:presLayoutVars>
      </dgm:prSet>
      <dgm:spPr/>
    </dgm:pt>
    <dgm:pt modelId="{175B22B8-AEF6-42E7-B820-734076DB602F}" type="pres">
      <dgm:prSet presAssocID="{AAD23390-51E5-4566-915E-E09F74FA3094}" presName="rootComposite1" presStyleCnt="0"/>
      <dgm:spPr/>
    </dgm:pt>
    <dgm:pt modelId="{496D6351-3A55-43AA-B73F-D51D7207341A}" type="pres">
      <dgm:prSet presAssocID="{AAD23390-51E5-4566-915E-E09F74FA3094}" presName="rootText1" presStyleLbl="node0" presStyleIdx="0" presStyleCnt="1">
        <dgm:presLayoutVars>
          <dgm:chPref val="3"/>
        </dgm:presLayoutVars>
      </dgm:prSet>
      <dgm:spPr/>
    </dgm:pt>
    <dgm:pt modelId="{10EA6435-FA48-49E7-8737-C34549536E62}" type="pres">
      <dgm:prSet presAssocID="{AAD23390-51E5-4566-915E-E09F74FA3094}" presName="rootConnector1" presStyleLbl="node1" presStyleIdx="0" presStyleCnt="0"/>
      <dgm:spPr/>
    </dgm:pt>
    <dgm:pt modelId="{25BCD539-AC77-46FC-BF8D-1B92CB9E0134}" type="pres">
      <dgm:prSet presAssocID="{AAD23390-51E5-4566-915E-E09F74FA3094}" presName="hierChild2" presStyleCnt="0"/>
      <dgm:spPr/>
    </dgm:pt>
    <dgm:pt modelId="{DC0DED2E-96B0-411D-AFB6-F49EFA24FF34}" type="pres">
      <dgm:prSet presAssocID="{A1D39E92-BF48-4509-AF94-EEB5D2E2E33A}" presName="Name37" presStyleLbl="parChTrans1D2" presStyleIdx="0" presStyleCnt="2"/>
      <dgm:spPr/>
    </dgm:pt>
    <dgm:pt modelId="{4BADCBE6-3F0E-45CB-9214-EC81B15B157C}" type="pres">
      <dgm:prSet presAssocID="{E0E28B61-ABF6-4993-8C63-4DB49FAF8C88}" presName="hierRoot2" presStyleCnt="0">
        <dgm:presLayoutVars>
          <dgm:hierBranch val="init"/>
        </dgm:presLayoutVars>
      </dgm:prSet>
      <dgm:spPr/>
    </dgm:pt>
    <dgm:pt modelId="{B31CCA48-8B60-423F-BC5D-E8D5490D5A7A}" type="pres">
      <dgm:prSet presAssocID="{E0E28B61-ABF6-4993-8C63-4DB49FAF8C88}" presName="rootComposite" presStyleCnt="0"/>
      <dgm:spPr/>
    </dgm:pt>
    <dgm:pt modelId="{EC3133EC-440F-4F70-A40E-05771B160A6D}" type="pres">
      <dgm:prSet presAssocID="{E0E28B61-ABF6-4993-8C63-4DB49FAF8C88}" presName="rootText" presStyleLbl="node2" presStyleIdx="0" presStyleCnt="2">
        <dgm:presLayoutVars>
          <dgm:chPref val="3"/>
        </dgm:presLayoutVars>
      </dgm:prSet>
      <dgm:spPr/>
    </dgm:pt>
    <dgm:pt modelId="{2663FB2B-F0D7-47C4-A839-47073F8C8108}" type="pres">
      <dgm:prSet presAssocID="{E0E28B61-ABF6-4993-8C63-4DB49FAF8C88}" presName="rootConnector" presStyleLbl="node2" presStyleIdx="0" presStyleCnt="2"/>
      <dgm:spPr/>
    </dgm:pt>
    <dgm:pt modelId="{1E2C64C7-39BD-4575-90FA-888EECA1D1B5}" type="pres">
      <dgm:prSet presAssocID="{E0E28B61-ABF6-4993-8C63-4DB49FAF8C88}" presName="hierChild4" presStyleCnt="0"/>
      <dgm:spPr/>
    </dgm:pt>
    <dgm:pt modelId="{D2750F8F-9B2A-4B75-9FFB-30AAFF1BF239}" type="pres">
      <dgm:prSet presAssocID="{E0E28B61-ABF6-4993-8C63-4DB49FAF8C88}" presName="hierChild5" presStyleCnt="0"/>
      <dgm:spPr/>
    </dgm:pt>
    <dgm:pt modelId="{1CCAD983-B6ED-42C6-B28D-B556D2025715}" type="pres">
      <dgm:prSet presAssocID="{3270AAAB-198E-4E0F-A7C6-1469A2711F05}" presName="Name37" presStyleLbl="parChTrans1D2" presStyleIdx="1" presStyleCnt="2"/>
      <dgm:spPr/>
    </dgm:pt>
    <dgm:pt modelId="{502074AD-F588-4196-B9D4-0088BBABF605}" type="pres">
      <dgm:prSet presAssocID="{E67DA9EC-FE26-46AC-8DD5-1CFD4B05AA7A}" presName="hierRoot2" presStyleCnt="0">
        <dgm:presLayoutVars>
          <dgm:hierBranch val="init"/>
        </dgm:presLayoutVars>
      </dgm:prSet>
      <dgm:spPr/>
    </dgm:pt>
    <dgm:pt modelId="{4E91136E-FA86-44F8-8C8F-E24A4D670F58}" type="pres">
      <dgm:prSet presAssocID="{E67DA9EC-FE26-46AC-8DD5-1CFD4B05AA7A}" presName="rootComposite" presStyleCnt="0"/>
      <dgm:spPr/>
    </dgm:pt>
    <dgm:pt modelId="{334E5452-4C2C-403C-BC0D-D1B9514F06D5}" type="pres">
      <dgm:prSet presAssocID="{E67DA9EC-FE26-46AC-8DD5-1CFD4B05AA7A}" presName="rootText" presStyleLbl="node2" presStyleIdx="1" presStyleCnt="2">
        <dgm:presLayoutVars>
          <dgm:chPref val="3"/>
        </dgm:presLayoutVars>
      </dgm:prSet>
      <dgm:spPr/>
    </dgm:pt>
    <dgm:pt modelId="{BD42C4CF-C5C4-448A-8CB3-1268E3F6FC89}" type="pres">
      <dgm:prSet presAssocID="{E67DA9EC-FE26-46AC-8DD5-1CFD4B05AA7A}" presName="rootConnector" presStyleLbl="node2" presStyleIdx="1" presStyleCnt="2"/>
      <dgm:spPr/>
    </dgm:pt>
    <dgm:pt modelId="{5FBF283E-8C9F-49F4-BF40-CD08EFB09642}" type="pres">
      <dgm:prSet presAssocID="{E67DA9EC-FE26-46AC-8DD5-1CFD4B05AA7A}" presName="hierChild4" presStyleCnt="0"/>
      <dgm:spPr/>
    </dgm:pt>
    <dgm:pt modelId="{76197E9A-FABD-49FB-A20D-994BC3DD17E3}" type="pres">
      <dgm:prSet presAssocID="{E67DA9EC-FE26-46AC-8DD5-1CFD4B05AA7A}" presName="hierChild5" presStyleCnt="0"/>
      <dgm:spPr/>
    </dgm:pt>
    <dgm:pt modelId="{044822A7-B5D9-4445-B394-DC2E5F818D04}" type="pres">
      <dgm:prSet presAssocID="{AAD23390-51E5-4566-915E-E09F74FA3094}" presName="hierChild3" presStyleCnt="0"/>
      <dgm:spPr/>
    </dgm:pt>
  </dgm:ptLst>
  <dgm:cxnLst>
    <dgm:cxn modelId="{3F898803-3D1C-44FE-8EDD-7F40E26B9856}" type="presOf" srcId="{A1D39E92-BF48-4509-AF94-EEB5D2E2E33A}" destId="{DC0DED2E-96B0-411D-AFB6-F49EFA24FF34}" srcOrd="0" destOrd="0" presId="urn:microsoft.com/office/officeart/2005/8/layout/orgChart1"/>
    <dgm:cxn modelId="{FDFE4227-8B03-4A44-86C5-5719747EF136}" srcId="{AAD23390-51E5-4566-915E-E09F74FA3094}" destId="{E67DA9EC-FE26-46AC-8DD5-1CFD4B05AA7A}" srcOrd="1" destOrd="0" parTransId="{3270AAAB-198E-4E0F-A7C6-1469A2711F05}" sibTransId="{17476734-FE51-44C3-8406-27691888D7EA}"/>
    <dgm:cxn modelId="{4D2A0A45-2D15-4CCD-AB60-0F137A183DDF}" type="presOf" srcId="{3270AAAB-198E-4E0F-A7C6-1469A2711F05}" destId="{1CCAD983-B6ED-42C6-B28D-B556D2025715}" srcOrd="0" destOrd="0" presId="urn:microsoft.com/office/officeart/2005/8/layout/orgChart1"/>
    <dgm:cxn modelId="{8B6DC746-2BE0-4EDE-918F-BA37755E1A9C}" type="presOf" srcId="{E67DA9EC-FE26-46AC-8DD5-1CFD4B05AA7A}" destId="{BD42C4CF-C5C4-448A-8CB3-1268E3F6FC89}" srcOrd="1" destOrd="0" presId="urn:microsoft.com/office/officeart/2005/8/layout/orgChart1"/>
    <dgm:cxn modelId="{CBC50D4B-F0FC-4EDB-A748-D13DCF3233C1}" type="presOf" srcId="{AAD23390-51E5-4566-915E-E09F74FA3094}" destId="{496D6351-3A55-43AA-B73F-D51D7207341A}" srcOrd="0" destOrd="0" presId="urn:microsoft.com/office/officeart/2005/8/layout/orgChart1"/>
    <dgm:cxn modelId="{893BF14E-5474-48FC-8BEE-010F3580F9F3}" type="presOf" srcId="{AAD23390-51E5-4566-915E-E09F74FA3094}" destId="{10EA6435-FA48-49E7-8737-C34549536E62}" srcOrd="1" destOrd="0" presId="urn:microsoft.com/office/officeart/2005/8/layout/orgChart1"/>
    <dgm:cxn modelId="{C10BE251-E4C3-43D9-BEC2-5CEB0A8A0826}" type="presOf" srcId="{E0E28B61-ABF6-4993-8C63-4DB49FAF8C88}" destId="{EC3133EC-440F-4F70-A40E-05771B160A6D}" srcOrd="0" destOrd="0" presId="urn:microsoft.com/office/officeart/2005/8/layout/orgChart1"/>
    <dgm:cxn modelId="{8DA4F557-CF6A-4161-A2D5-4706870CEC40}" type="presOf" srcId="{E67DA9EC-FE26-46AC-8DD5-1CFD4B05AA7A}" destId="{334E5452-4C2C-403C-BC0D-D1B9514F06D5}" srcOrd="0" destOrd="0" presId="urn:microsoft.com/office/officeart/2005/8/layout/orgChart1"/>
    <dgm:cxn modelId="{EC9D869B-0774-4434-A61D-AEA3CE327FE1}" srcId="{59AE3F34-CEE2-42F7-B6A3-A6B83476FBD9}" destId="{AAD23390-51E5-4566-915E-E09F74FA3094}" srcOrd="0" destOrd="0" parTransId="{42B69F60-8510-44B7-ADAD-9B949C607428}" sibTransId="{923CB6FC-72A7-4B95-8D82-7172C85C14C3}"/>
    <dgm:cxn modelId="{7B43C5D2-15BD-4168-BE75-CE9F62AA359D}" type="presOf" srcId="{E0E28B61-ABF6-4993-8C63-4DB49FAF8C88}" destId="{2663FB2B-F0D7-47C4-A839-47073F8C8108}" srcOrd="1" destOrd="0" presId="urn:microsoft.com/office/officeart/2005/8/layout/orgChart1"/>
    <dgm:cxn modelId="{D5CF45EE-8BBF-47DD-B67B-72CB8A2DDF55}" srcId="{AAD23390-51E5-4566-915E-E09F74FA3094}" destId="{E0E28B61-ABF6-4993-8C63-4DB49FAF8C88}" srcOrd="0" destOrd="0" parTransId="{A1D39E92-BF48-4509-AF94-EEB5D2E2E33A}" sibTransId="{DA0F36A1-2DC2-4226-B1E3-4B40E2D1ED12}"/>
    <dgm:cxn modelId="{E3ED72F6-47B2-4792-8664-B14267FF0C04}" type="presOf" srcId="{59AE3F34-CEE2-42F7-B6A3-A6B83476FBD9}" destId="{AFC6C566-DB0B-418B-8097-B54FCEBF36B5}" srcOrd="0" destOrd="0" presId="urn:microsoft.com/office/officeart/2005/8/layout/orgChart1"/>
    <dgm:cxn modelId="{FE803B92-C123-4FCA-B408-A0547C483FE8}" type="presParOf" srcId="{AFC6C566-DB0B-418B-8097-B54FCEBF36B5}" destId="{DEEFE413-D4F2-411F-A901-B2A5E24893ED}" srcOrd="0" destOrd="0" presId="urn:microsoft.com/office/officeart/2005/8/layout/orgChart1"/>
    <dgm:cxn modelId="{B9726B65-92B1-445C-953D-AA5ABD44244A}" type="presParOf" srcId="{DEEFE413-D4F2-411F-A901-B2A5E24893ED}" destId="{175B22B8-AEF6-42E7-B820-734076DB602F}" srcOrd="0" destOrd="0" presId="urn:microsoft.com/office/officeart/2005/8/layout/orgChart1"/>
    <dgm:cxn modelId="{BACA34F6-1DB5-43CB-A7A7-83EE53E668C2}" type="presParOf" srcId="{175B22B8-AEF6-42E7-B820-734076DB602F}" destId="{496D6351-3A55-43AA-B73F-D51D7207341A}" srcOrd="0" destOrd="0" presId="urn:microsoft.com/office/officeart/2005/8/layout/orgChart1"/>
    <dgm:cxn modelId="{D2A31624-B467-4C1B-A647-3ECE751799F9}" type="presParOf" srcId="{175B22B8-AEF6-42E7-B820-734076DB602F}" destId="{10EA6435-FA48-49E7-8737-C34549536E62}" srcOrd="1" destOrd="0" presId="urn:microsoft.com/office/officeart/2005/8/layout/orgChart1"/>
    <dgm:cxn modelId="{E555CDDD-A72D-4B4A-ADA8-84C3402C1295}" type="presParOf" srcId="{DEEFE413-D4F2-411F-A901-B2A5E24893ED}" destId="{25BCD539-AC77-46FC-BF8D-1B92CB9E0134}" srcOrd="1" destOrd="0" presId="urn:microsoft.com/office/officeart/2005/8/layout/orgChart1"/>
    <dgm:cxn modelId="{8C347144-7959-4F68-A183-193EFE94C8E7}" type="presParOf" srcId="{25BCD539-AC77-46FC-BF8D-1B92CB9E0134}" destId="{DC0DED2E-96B0-411D-AFB6-F49EFA24FF34}" srcOrd="0" destOrd="0" presId="urn:microsoft.com/office/officeart/2005/8/layout/orgChart1"/>
    <dgm:cxn modelId="{B7FEC158-5900-4775-BC65-DCD5B3D371A5}" type="presParOf" srcId="{25BCD539-AC77-46FC-BF8D-1B92CB9E0134}" destId="{4BADCBE6-3F0E-45CB-9214-EC81B15B157C}" srcOrd="1" destOrd="0" presId="urn:microsoft.com/office/officeart/2005/8/layout/orgChart1"/>
    <dgm:cxn modelId="{DCE94320-00F7-444F-853A-B6535711CD3F}" type="presParOf" srcId="{4BADCBE6-3F0E-45CB-9214-EC81B15B157C}" destId="{B31CCA48-8B60-423F-BC5D-E8D5490D5A7A}" srcOrd="0" destOrd="0" presId="urn:microsoft.com/office/officeart/2005/8/layout/orgChart1"/>
    <dgm:cxn modelId="{6696FF93-72E3-4FDF-BBBB-7B3D38F1C77F}" type="presParOf" srcId="{B31CCA48-8B60-423F-BC5D-E8D5490D5A7A}" destId="{EC3133EC-440F-4F70-A40E-05771B160A6D}" srcOrd="0" destOrd="0" presId="urn:microsoft.com/office/officeart/2005/8/layout/orgChart1"/>
    <dgm:cxn modelId="{A0890A29-6F27-45A3-A248-16987EFFAA0D}" type="presParOf" srcId="{B31CCA48-8B60-423F-BC5D-E8D5490D5A7A}" destId="{2663FB2B-F0D7-47C4-A839-47073F8C8108}" srcOrd="1" destOrd="0" presId="urn:microsoft.com/office/officeart/2005/8/layout/orgChart1"/>
    <dgm:cxn modelId="{7C5C53B4-3B31-46C6-AA0C-0D5CA6BE1FC4}" type="presParOf" srcId="{4BADCBE6-3F0E-45CB-9214-EC81B15B157C}" destId="{1E2C64C7-39BD-4575-90FA-888EECA1D1B5}" srcOrd="1" destOrd="0" presId="urn:microsoft.com/office/officeart/2005/8/layout/orgChart1"/>
    <dgm:cxn modelId="{2A6691DF-9F20-42F7-8923-E8A43BBA96B7}" type="presParOf" srcId="{4BADCBE6-3F0E-45CB-9214-EC81B15B157C}" destId="{D2750F8F-9B2A-4B75-9FFB-30AAFF1BF239}" srcOrd="2" destOrd="0" presId="urn:microsoft.com/office/officeart/2005/8/layout/orgChart1"/>
    <dgm:cxn modelId="{E0897AA7-DAF8-4A04-BDB9-E0CED3408089}" type="presParOf" srcId="{25BCD539-AC77-46FC-BF8D-1B92CB9E0134}" destId="{1CCAD983-B6ED-42C6-B28D-B556D2025715}" srcOrd="2" destOrd="0" presId="urn:microsoft.com/office/officeart/2005/8/layout/orgChart1"/>
    <dgm:cxn modelId="{230A7110-F263-4965-884A-4D19AC4392D5}" type="presParOf" srcId="{25BCD539-AC77-46FC-BF8D-1B92CB9E0134}" destId="{502074AD-F588-4196-B9D4-0088BBABF605}" srcOrd="3" destOrd="0" presId="urn:microsoft.com/office/officeart/2005/8/layout/orgChart1"/>
    <dgm:cxn modelId="{A5C5FFCF-0731-44BE-9C37-94E783600160}" type="presParOf" srcId="{502074AD-F588-4196-B9D4-0088BBABF605}" destId="{4E91136E-FA86-44F8-8C8F-E24A4D670F58}" srcOrd="0" destOrd="0" presId="urn:microsoft.com/office/officeart/2005/8/layout/orgChart1"/>
    <dgm:cxn modelId="{6AE27E87-0C74-4237-9DDB-09DA31F76034}" type="presParOf" srcId="{4E91136E-FA86-44F8-8C8F-E24A4D670F58}" destId="{334E5452-4C2C-403C-BC0D-D1B9514F06D5}" srcOrd="0" destOrd="0" presId="urn:microsoft.com/office/officeart/2005/8/layout/orgChart1"/>
    <dgm:cxn modelId="{F950A463-7C64-453D-B6F8-9528ECA94573}" type="presParOf" srcId="{4E91136E-FA86-44F8-8C8F-E24A4D670F58}" destId="{BD42C4CF-C5C4-448A-8CB3-1268E3F6FC89}" srcOrd="1" destOrd="0" presId="urn:microsoft.com/office/officeart/2005/8/layout/orgChart1"/>
    <dgm:cxn modelId="{48CA73F1-8F4B-4EE6-8290-A34F5961EAAD}" type="presParOf" srcId="{502074AD-F588-4196-B9D4-0088BBABF605}" destId="{5FBF283E-8C9F-49F4-BF40-CD08EFB09642}" srcOrd="1" destOrd="0" presId="urn:microsoft.com/office/officeart/2005/8/layout/orgChart1"/>
    <dgm:cxn modelId="{9092218A-4376-4EEA-90A9-FEF4DD8A82A9}" type="presParOf" srcId="{502074AD-F588-4196-B9D4-0088BBABF605}" destId="{76197E9A-FABD-49FB-A20D-994BC3DD17E3}" srcOrd="2" destOrd="0" presId="urn:microsoft.com/office/officeart/2005/8/layout/orgChart1"/>
    <dgm:cxn modelId="{5DFC41A4-5683-45AC-8E62-5940899F2428}" type="presParOf" srcId="{DEEFE413-D4F2-411F-A901-B2A5E24893ED}" destId="{044822A7-B5D9-4445-B394-DC2E5F818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D92AA-2D10-4966-BBEA-87884EFEE499}">
      <dsp:nvSpPr>
        <dsp:cNvPr id="0" name=""/>
        <dsp:cNvSpPr/>
      </dsp:nvSpPr>
      <dsp:spPr>
        <a:xfrm>
          <a:off x="0" y="4802025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00BA7-8A2A-47BB-A3D1-F31E9BCD4BD3}">
      <dsp:nvSpPr>
        <dsp:cNvPr id="0" name=""/>
        <dsp:cNvSpPr/>
      </dsp:nvSpPr>
      <dsp:spPr>
        <a:xfrm>
          <a:off x="0" y="3175587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41624-CBDA-4D30-BF0E-C1D5D5DF275A}">
      <dsp:nvSpPr>
        <dsp:cNvPr id="0" name=""/>
        <dsp:cNvSpPr/>
      </dsp:nvSpPr>
      <dsp:spPr>
        <a:xfrm>
          <a:off x="0" y="1549150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590D0-8D26-4A1F-8FF6-769331930202}">
      <dsp:nvSpPr>
        <dsp:cNvPr id="0" name=""/>
        <dsp:cNvSpPr/>
      </dsp:nvSpPr>
      <dsp:spPr>
        <a:xfrm>
          <a:off x="2203420" y="161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always true</a:t>
          </a:r>
          <a:endParaRPr lang="en-US" sz="2700" kern="1200" dirty="0"/>
        </a:p>
      </dsp:txBody>
      <dsp:txXfrm>
        <a:off x="2203420" y="161"/>
        <a:ext cx="6271275" cy="1548988"/>
      </dsp:txXfrm>
    </dsp:sp>
    <dsp:sp modelId="{3D1CE596-4175-4259-A696-64491651CB1F}">
      <dsp:nvSpPr>
        <dsp:cNvPr id="0" name=""/>
        <dsp:cNvSpPr/>
      </dsp:nvSpPr>
      <dsp:spPr>
        <a:xfrm>
          <a:off x="0" y="161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Tautology</a:t>
          </a:r>
          <a:endParaRPr lang="en-US" sz="2700" i="0" kern="1200" dirty="0"/>
        </a:p>
      </dsp:txBody>
      <dsp:txXfrm>
        <a:off x="75629" y="75790"/>
        <a:ext cx="2052162" cy="1473359"/>
      </dsp:txXfrm>
    </dsp:sp>
    <dsp:sp modelId="{BA318A31-B045-441C-9383-7145DBF2E4D7}">
      <dsp:nvSpPr>
        <dsp:cNvPr id="0" name=""/>
        <dsp:cNvSpPr/>
      </dsp:nvSpPr>
      <dsp:spPr>
        <a:xfrm>
          <a:off x="2203420" y="1626599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always false </a:t>
          </a:r>
          <a:endParaRPr lang="en-US" sz="2700" kern="1200" dirty="0"/>
        </a:p>
      </dsp:txBody>
      <dsp:txXfrm>
        <a:off x="2203420" y="1626599"/>
        <a:ext cx="6271275" cy="1548988"/>
      </dsp:txXfrm>
    </dsp:sp>
    <dsp:sp modelId="{96AAB331-5D81-494D-83E2-238293284538}">
      <dsp:nvSpPr>
        <dsp:cNvPr id="0" name=""/>
        <dsp:cNvSpPr/>
      </dsp:nvSpPr>
      <dsp:spPr>
        <a:xfrm>
          <a:off x="0" y="1626599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Contradiction</a:t>
          </a:r>
          <a:endParaRPr lang="en-US" sz="2700" i="0" kern="1200" dirty="0"/>
        </a:p>
      </dsp:txBody>
      <dsp:txXfrm>
        <a:off x="75629" y="1702228"/>
        <a:ext cx="2052162" cy="1473359"/>
      </dsp:txXfrm>
    </dsp:sp>
    <dsp:sp modelId="{4F4991BC-FB20-48B9-8EFB-984A45C2C841}">
      <dsp:nvSpPr>
        <dsp:cNvPr id="0" name=""/>
        <dsp:cNvSpPr/>
      </dsp:nvSpPr>
      <dsp:spPr>
        <a:xfrm>
          <a:off x="2203420" y="3253036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neither a tautology nor a contradiction </a:t>
          </a:r>
          <a:endParaRPr lang="en-US" sz="2700" kern="1200" dirty="0"/>
        </a:p>
      </dsp:txBody>
      <dsp:txXfrm>
        <a:off x="2203420" y="3253036"/>
        <a:ext cx="6271275" cy="1548988"/>
      </dsp:txXfrm>
    </dsp:sp>
    <dsp:sp modelId="{F369DCDE-A456-4ED9-BB72-5CED2FA7844B}">
      <dsp:nvSpPr>
        <dsp:cNvPr id="0" name=""/>
        <dsp:cNvSpPr/>
      </dsp:nvSpPr>
      <dsp:spPr>
        <a:xfrm>
          <a:off x="0" y="3253036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Contingency</a:t>
          </a:r>
          <a:endParaRPr lang="en-US" sz="2700" i="0" kern="1200" dirty="0"/>
        </a:p>
      </dsp:txBody>
      <dsp:txXfrm>
        <a:off x="75629" y="3328665"/>
        <a:ext cx="2052162" cy="147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7088-F718-44A6-BAC5-4351693EFEC3}">
      <dsp:nvSpPr>
        <dsp:cNvPr id="0" name=""/>
        <dsp:cNvSpPr/>
      </dsp:nvSpPr>
      <dsp:spPr>
        <a:xfrm>
          <a:off x="2807" y="792912"/>
          <a:ext cx="2498852" cy="9995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Every row contains at least one queen.</a:t>
          </a:r>
          <a:endParaRPr lang="en-US" sz="1800" kern="1200" dirty="0"/>
        </a:p>
      </dsp:txBody>
      <dsp:txXfrm>
        <a:off x="502578" y="792912"/>
        <a:ext cx="1499311" cy="999541"/>
      </dsp:txXfrm>
    </dsp:sp>
    <dsp:sp modelId="{E516B9B2-DC59-4971-A526-F8DE2267AE8D}">
      <dsp:nvSpPr>
        <dsp:cNvPr id="0" name=""/>
        <dsp:cNvSpPr/>
      </dsp:nvSpPr>
      <dsp:spPr>
        <a:xfrm>
          <a:off x="2251775" y="792912"/>
          <a:ext cx="2498852" cy="9995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There is at most one queen in each row</a:t>
          </a:r>
          <a:endParaRPr lang="en-US" sz="1800" kern="1200" dirty="0"/>
        </a:p>
      </dsp:txBody>
      <dsp:txXfrm>
        <a:off x="2751546" y="792912"/>
        <a:ext cx="1499311" cy="999541"/>
      </dsp:txXfrm>
    </dsp:sp>
    <dsp:sp modelId="{392E574D-800F-4432-AD06-A46040A4A6E7}">
      <dsp:nvSpPr>
        <dsp:cNvPr id="0" name=""/>
        <dsp:cNvSpPr/>
      </dsp:nvSpPr>
      <dsp:spPr>
        <a:xfrm>
          <a:off x="4500743" y="792912"/>
          <a:ext cx="2498852" cy="9995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 column contains more than one queen</a:t>
          </a:r>
          <a:endParaRPr lang="en-US" sz="1800" kern="1200" dirty="0"/>
        </a:p>
      </dsp:txBody>
      <dsp:txXfrm>
        <a:off x="5000514" y="792912"/>
        <a:ext cx="1499311" cy="999541"/>
      </dsp:txXfrm>
    </dsp:sp>
    <dsp:sp modelId="{5A296644-390D-45D6-BBB9-F7599A0CEC30}">
      <dsp:nvSpPr>
        <dsp:cNvPr id="0" name=""/>
        <dsp:cNvSpPr/>
      </dsp:nvSpPr>
      <dsp:spPr>
        <a:xfrm>
          <a:off x="6749710" y="792912"/>
          <a:ext cx="2498852" cy="9995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7249481" y="792912"/>
        <a:ext cx="1499311" cy="999541"/>
      </dsp:txXfrm>
    </dsp:sp>
    <dsp:sp modelId="{2D475345-FD78-4082-A564-17E3A8A6DE67}">
      <dsp:nvSpPr>
        <dsp:cNvPr id="0" name=""/>
        <dsp:cNvSpPr/>
      </dsp:nvSpPr>
      <dsp:spPr>
        <a:xfrm>
          <a:off x="8998678" y="792912"/>
          <a:ext cx="2498852" cy="9995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9498449" y="792912"/>
        <a:ext cx="1499311" cy="999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7088-F718-44A6-BAC5-4351693EFEC3}">
      <dsp:nvSpPr>
        <dsp:cNvPr id="0" name=""/>
        <dsp:cNvSpPr/>
      </dsp:nvSpPr>
      <dsp:spPr>
        <a:xfrm>
          <a:off x="2758" y="637915"/>
          <a:ext cx="2455194" cy="9820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Every </a:t>
          </a:r>
          <a:r>
            <a:rPr lang="en-GB" sz="1600" kern="1200" dirty="0"/>
            <a:t>row contains at least one queen.</a:t>
          </a:r>
          <a:endParaRPr lang="en-US" sz="1600" kern="1200" dirty="0"/>
        </a:p>
      </dsp:txBody>
      <dsp:txXfrm>
        <a:off x="493797" y="637915"/>
        <a:ext cx="1473117" cy="982077"/>
      </dsp:txXfrm>
    </dsp:sp>
    <dsp:sp modelId="{E516B9B2-DC59-4971-A526-F8DE2267AE8D}">
      <dsp:nvSpPr>
        <dsp:cNvPr id="0" name=""/>
        <dsp:cNvSpPr/>
      </dsp:nvSpPr>
      <dsp:spPr>
        <a:xfrm>
          <a:off x="2212434" y="637915"/>
          <a:ext cx="2455194" cy="982077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There is at most one queen in each row</a:t>
          </a:r>
          <a:endParaRPr lang="en-US" sz="1600" kern="1200" dirty="0"/>
        </a:p>
      </dsp:txBody>
      <dsp:txXfrm>
        <a:off x="2703473" y="637915"/>
        <a:ext cx="1473117" cy="982077"/>
      </dsp:txXfrm>
    </dsp:sp>
    <dsp:sp modelId="{392E574D-800F-4432-AD06-A46040A4A6E7}">
      <dsp:nvSpPr>
        <dsp:cNvPr id="0" name=""/>
        <dsp:cNvSpPr/>
      </dsp:nvSpPr>
      <dsp:spPr>
        <a:xfrm>
          <a:off x="4422109" y="637915"/>
          <a:ext cx="2455194" cy="982077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 column contains more than one queen</a:t>
          </a:r>
          <a:endParaRPr lang="en-US" sz="1600" kern="1200" dirty="0"/>
        </a:p>
      </dsp:txBody>
      <dsp:txXfrm>
        <a:off x="4913148" y="637915"/>
        <a:ext cx="1473117" cy="982077"/>
      </dsp:txXfrm>
    </dsp:sp>
    <dsp:sp modelId="{5A296644-390D-45D6-BBB9-F7599A0CEC30}">
      <dsp:nvSpPr>
        <dsp:cNvPr id="0" name=""/>
        <dsp:cNvSpPr/>
      </dsp:nvSpPr>
      <dsp:spPr>
        <a:xfrm>
          <a:off x="6631784" y="637915"/>
          <a:ext cx="2455194" cy="982077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diagonal contains two queens</a:t>
          </a:r>
        </a:p>
      </dsp:txBody>
      <dsp:txXfrm>
        <a:off x="7122823" y="637915"/>
        <a:ext cx="1473117" cy="982077"/>
      </dsp:txXfrm>
    </dsp:sp>
    <dsp:sp modelId="{2D475345-FD78-4082-A564-17E3A8A6DE67}">
      <dsp:nvSpPr>
        <dsp:cNvPr id="0" name=""/>
        <dsp:cNvSpPr/>
      </dsp:nvSpPr>
      <dsp:spPr>
        <a:xfrm>
          <a:off x="8841460" y="637915"/>
          <a:ext cx="2455194" cy="982077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diagonal contains two queens</a:t>
          </a:r>
        </a:p>
      </dsp:txBody>
      <dsp:txXfrm>
        <a:off x="9332499" y="637915"/>
        <a:ext cx="1473117" cy="982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7088-F718-44A6-BAC5-4351693EFEC3}">
      <dsp:nvSpPr>
        <dsp:cNvPr id="0" name=""/>
        <dsp:cNvSpPr/>
      </dsp:nvSpPr>
      <dsp:spPr>
        <a:xfrm>
          <a:off x="2807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Every row contains at least one queen.</a:t>
          </a:r>
          <a:endParaRPr lang="en-US" sz="1800" kern="1200" dirty="0"/>
        </a:p>
      </dsp:txBody>
      <dsp:txXfrm>
        <a:off x="502578" y="792912"/>
        <a:ext cx="1499311" cy="999541"/>
      </dsp:txXfrm>
    </dsp:sp>
    <dsp:sp modelId="{E516B9B2-DC59-4971-A526-F8DE2267AE8D}">
      <dsp:nvSpPr>
        <dsp:cNvPr id="0" name=""/>
        <dsp:cNvSpPr/>
      </dsp:nvSpPr>
      <dsp:spPr>
        <a:xfrm>
          <a:off x="2251775" y="792912"/>
          <a:ext cx="2498852" cy="9995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There is at most one queen in each row</a:t>
          </a:r>
          <a:endParaRPr lang="en-US" sz="1800" kern="1200" dirty="0"/>
        </a:p>
      </dsp:txBody>
      <dsp:txXfrm>
        <a:off x="2751546" y="792912"/>
        <a:ext cx="1499311" cy="999541"/>
      </dsp:txXfrm>
    </dsp:sp>
    <dsp:sp modelId="{392E574D-800F-4432-AD06-A46040A4A6E7}">
      <dsp:nvSpPr>
        <dsp:cNvPr id="0" name=""/>
        <dsp:cNvSpPr/>
      </dsp:nvSpPr>
      <dsp:spPr>
        <a:xfrm>
          <a:off x="4500743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 column contains more than one queen</a:t>
          </a:r>
          <a:endParaRPr lang="en-US" sz="1800" kern="1200" dirty="0"/>
        </a:p>
      </dsp:txBody>
      <dsp:txXfrm>
        <a:off x="5000514" y="792912"/>
        <a:ext cx="1499311" cy="999541"/>
      </dsp:txXfrm>
    </dsp:sp>
    <dsp:sp modelId="{5A296644-390D-45D6-BBB9-F7599A0CEC30}">
      <dsp:nvSpPr>
        <dsp:cNvPr id="0" name=""/>
        <dsp:cNvSpPr/>
      </dsp:nvSpPr>
      <dsp:spPr>
        <a:xfrm>
          <a:off x="6749710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7249481" y="792912"/>
        <a:ext cx="1499311" cy="999541"/>
      </dsp:txXfrm>
    </dsp:sp>
    <dsp:sp modelId="{2D475345-FD78-4082-A564-17E3A8A6DE67}">
      <dsp:nvSpPr>
        <dsp:cNvPr id="0" name=""/>
        <dsp:cNvSpPr/>
      </dsp:nvSpPr>
      <dsp:spPr>
        <a:xfrm>
          <a:off x="8998678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9498449" y="792912"/>
        <a:ext cx="1499311" cy="999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7088-F718-44A6-BAC5-4351693EFEC3}">
      <dsp:nvSpPr>
        <dsp:cNvPr id="0" name=""/>
        <dsp:cNvSpPr/>
      </dsp:nvSpPr>
      <dsp:spPr>
        <a:xfrm>
          <a:off x="2807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Every row contains at least one queen.</a:t>
          </a:r>
          <a:endParaRPr lang="en-US" sz="1800" kern="1200" dirty="0"/>
        </a:p>
      </dsp:txBody>
      <dsp:txXfrm>
        <a:off x="502578" y="792912"/>
        <a:ext cx="1499311" cy="999541"/>
      </dsp:txXfrm>
    </dsp:sp>
    <dsp:sp modelId="{E516B9B2-DC59-4971-A526-F8DE2267AE8D}">
      <dsp:nvSpPr>
        <dsp:cNvPr id="0" name=""/>
        <dsp:cNvSpPr/>
      </dsp:nvSpPr>
      <dsp:spPr>
        <a:xfrm>
          <a:off x="2251775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There is at most one queen in each row</a:t>
          </a:r>
          <a:endParaRPr lang="en-US" sz="1800" kern="1200" dirty="0"/>
        </a:p>
      </dsp:txBody>
      <dsp:txXfrm>
        <a:off x="2751546" y="792912"/>
        <a:ext cx="1499311" cy="999541"/>
      </dsp:txXfrm>
    </dsp:sp>
    <dsp:sp modelId="{392E574D-800F-4432-AD06-A46040A4A6E7}">
      <dsp:nvSpPr>
        <dsp:cNvPr id="0" name=""/>
        <dsp:cNvSpPr/>
      </dsp:nvSpPr>
      <dsp:spPr>
        <a:xfrm>
          <a:off x="4500743" y="792912"/>
          <a:ext cx="2498852" cy="9995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 column contains more than one queen</a:t>
          </a:r>
          <a:endParaRPr lang="en-US" sz="1800" kern="1200" dirty="0"/>
        </a:p>
      </dsp:txBody>
      <dsp:txXfrm>
        <a:off x="5000514" y="792912"/>
        <a:ext cx="1499311" cy="999541"/>
      </dsp:txXfrm>
    </dsp:sp>
    <dsp:sp modelId="{5A296644-390D-45D6-BBB9-F7599A0CEC30}">
      <dsp:nvSpPr>
        <dsp:cNvPr id="0" name=""/>
        <dsp:cNvSpPr/>
      </dsp:nvSpPr>
      <dsp:spPr>
        <a:xfrm>
          <a:off x="6749710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7249481" y="792912"/>
        <a:ext cx="1499311" cy="999541"/>
      </dsp:txXfrm>
    </dsp:sp>
    <dsp:sp modelId="{2D475345-FD78-4082-A564-17E3A8A6DE67}">
      <dsp:nvSpPr>
        <dsp:cNvPr id="0" name=""/>
        <dsp:cNvSpPr/>
      </dsp:nvSpPr>
      <dsp:spPr>
        <a:xfrm>
          <a:off x="8998678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9498449" y="792912"/>
        <a:ext cx="1499311" cy="9995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57088-F718-44A6-BAC5-4351693EFEC3}">
      <dsp:nvSpPr>
        <dsp:cNvPr id="0" name=""/>
        <dsp:cNvSpPr/>
      </dsp:nvSpPr>
      <dsp:spPr>
        <a:xfrm>
          <a:off x="2807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Every row contains at least one queen.</a:t>
          </a:r>
          <a:endParaRPr lang="en-US" sz="1800" kern="1200" dirty="0"/>
        </a:p>
      </dsp:txBody>
      <dsp:txXfrm>
        <a:off x="502578" y="792912"/>
        <a:ext cx="1499311" cy="999541"/>
      </dsp:txXfrm>
    </dsp:sp>
    <dsp:sp modelId="{E516B9B2-DC59-4971-A526-F8DE2267AE8D}">
      <dsp:nvSpPr>
        <dsp:cNvPr id="0" name=""/>
        <dsp:cNvSpPr/>
      </dsp:nvSpPr>
      <dsp:spPr>
        <a:xfrm>
          <a:off x="2251775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There is at most one queen in each row</a:t>
          </a:r>
          <a:endParaRPr lang="en-US" sz="1800" kern="1200" dirty="0"/>
        </a:p>
      </dsp:txBody>
      <dsp:txXfrm>
        <a:off x="2751546" y="792912"/>
        <a:ext cx="1499311" cy="999541"/>
      </dsp:txXfrm>
    </dsp:sp>
    <dsp:sp modelId="{392E574D-800F-4432-AD06-A46040A4A6E7}">
      <dsp:nvSpPr>
        <dsp:cNvPr id="0" name=""/>
        <dsp:cNvSpPr/>
      </dsp:nvSpPr>
      <dsp:spPr>
        <a:xfrm>
          <a:off x="4500743" y="792912"/>
          <a:ext cx="2498852" cy="999541"/>
        </a:xfrm>
        <a:prstGeom prst="chevron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 column contains more than one queen</a:t>
          </a:r>
          <a:endParaRPr lang="en-US" sz="1800" kern="1200" dirty="0"/>
        </a:p>
      </dsp:txBody>
      <dsp:txXfrm>
        <a:off x="5000514" y="792912"/>
        <a:ext cx="1499311" cy="999541"/>
      </dsp:txXfrm>
    </dsp:sp>
    <dsp:sp modelId="{5A296644-390D-45D6-BBB9-F7599A0CEC30}">
      <dsp:nvSpPr>
        <dsp:cNvPr id="0" name=""/>
        <dsp:cNvSpPr/>
      </dsp:nvSpPr>
      <dsp:spPr>
        <a:xfrm>
          <a:off x="6749710" y="792912"/>
          <a:ext cx="2498852" cy="99954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7249481" y="792912"/>
        <a:ext cx="1499311" cy="999541"/>
      </dsp:txXfrm>
    </dsp:sp>
    <dsp:sp modelId="{2D475345-FD78-4082-A564-17E3A8A6DE67}">
      <dsp:nvSpPr>
        <dsp:cNvPr id="0" name=""/>
        <dsp:cNvSpPr/>
      </dsp:nvSpPr>
      <dsp:spPr>
        <a:xfrm>
          <a:off x="8998678" y="792912"/>
          <a:ext cx="2498852" cy="999541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diagonal contains two queens</a:t>
          </a:r>
        </a:p>
      </dsp:txBody>
      <dsp:txXfrm>
        <a:off x="9498449" y="792912"/>
        <a:ext cx="1499311" cy="9995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AD983-B6ED-42C6-B28D-B556D2025715}">
      <dsp:nvSpPr>
        <dsp:cNvPr id="0" name=""/>
        <dsp:cNvSpPr/>
      </dsp:nvSpPr>
      <dsp:spPr>
        <a:xfrm>
          <a:off x="2848989" y="1397438"/>
          <a:ext cx="1559101" cy="541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87"/>
              </a:lnTo>
              <a:lnTo>
                <a:pt x="1559101" y="270587"/>
              </a:lnTo>
              <a:lnTo>
                <a:pt x="1559101" y="5411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DED2E-96B0-411D-AFB6-F49EFA24FF34}">
      <dsp:nvSpPr>
        <dsp:cNvPr id="0" name=""/>
        <dsp:cNvSpPr/>
      </dsp:nvSpPr>
      <dsp:spPr>
        <a:xfrm>
          <a:off x="1289887" y="1397438"/>
          <a:ext cx="1559101" cy="541175"/>
        </a:xfrm>
        <a:custGeom>
          <a:avLst/>
          <a:gdLst/>
          <a:ahLst/>
          <a:cxnLst/>
          <a:rect l="0" t="0" r="0" b="0"/>
          <a:pathLst>
            <a:path>
              <a:moveTo>
                <a:pt x="1559101" y="0"/>
              </a:moveTo>
              <a:lnTo>
                <a:pt x="1559101" y="270587"/>
              </a:lnTo>
              <a:lnTo>
                <a:pt x="0" y="270587"/>
              </a:lnTo>
              <a:lnTo>
                <a:pt x="0" y="5411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6351-3A55-43AA-B73F-D51D7207341A}">
      <dsp:nvSpPr>
        <dsp:cNvPr id="0" name=""/>
        <dsp:cNvSpPr/>
      </dsp:nvSpPr>
      <dsp:spPr>
        <a:xfrm>
          <a:off x="1560475" y="108924"/>
          <a:ext cx="2577027" cy="1288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Quantifiers</a:t>
          </a:r>
        </a:p>
      </dsp:txBody>
      <dsp:txXfrm>
        <a:off x="1560475" y="108924"/>
        <a:ext cx="2577027" cy="1288513"/>
      </dsp:txXfrm>
    </dsp:sp>
    <dsp:sp modelId="{EC3133EC-440F-4F70-A40E-05771B160A6D}">
      <dsp:nvSpPr>
        <dsp:cNvPr id="0" name=""/>
        <dsp:cNvSpPr/>
      </dsp:nvSpPr>
      <dsp:spPr>
        <a:xfrm>
          <a:off x="1373" y="1938614"/>
          <a:ext cx="2577027" cy="12885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universal quantification</a:t>
          </a:r>
        </a:p>
      </dsp:txBody>
      <dsp:txXfrm>
        <a:off x="1373" y="1938614"/>
        <a:ext cx="2577027" cy="1288513"/>
      </dsp:txXfrm>
    </dsp:sp>
    <dsp:sp modelId="{334E5452-4C2C-403C-BC0D-D1B9514F06D5}">
      <dsp:nvSpPr>
        <dsp:cNvPr id="0" name=""/>
        <dsp:cNvSpPr/>
      </dsp:nvSpPr>
      <dsp:spPr>
        <a:xfrm>
          <a:off x="3119577" y="1938614"/>
          <a:ext cx="2577027" cy="12885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existential quantification</a:t>
          </a:r>
        </a:p>
      </dsp:txBody>
      <dsp:txXfrm>
        <a:off x="3119577" y="1938614"/>
        <a:ext cx="2577027" cy="1288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6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864D-FEEF-4DC6-A92B-F9D8314E8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B4C9-F066-4148-9010-42DD6D166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01: Logic and Proofs</a:t>
            </a:r>
          </a:p>
        </p:txBody>
      </p:sp>
    </p:spTree>
    <p:extLst>
      <p:ext uri="{BB962C8B-B14F-4D97-AF65-F5344CB8AC3E}">
        <p14:creationId xmlns:p14="http://schemas.microsoft.com/office/powerpoint/2010/main" val="11649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Satisfiability:</a:t>
                </a:r>
                <a:endParaRPr lang="en-US" dirty="0"/>
              </a:p>
              <a:p>
                <a:pPr lvl="1"/>
                <a:r>
                  <a:rPr lang="en-GB" dirty="0"/>
                  <a:t>A compound proposition is </a:t>
                </a:r>
                <a:r>
                  <a:rPr lang="en-GB" i="1" u="sng" dirty="0"/>
                  <a:t>satisfiable</a:t>
                </a:r>
                <a:r>
                  <a:rPr lang="en-GB" dirty="0"/>
                  <a:t> if there is an assignment of truth values to its variables that makes it true.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lvl="1"/>
                <a:r>
                  <a:rPr lang="en-US" dirty="0"/>
                  <a:t>A compound proposition is </a:t>
                </a:r>
                <a:r>
                  <a:rPr lang="en-US" i="1" u="sng" dirty="0"/>
                  <a:t>unsatisfiable</a:t>
                </a:r>
                <a:r>
                  <a:rPr lang="en-US" i="1" dirty="0"/>
                  <a:t> </a:t>
                </a:r>
                <a:r>
                  <a:rPr lang="en-GB" dirty="0"/>
                  <a:t>when the proposition is false for all assignments of truth values to its variables.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GB" dirty="0"/>
              </a:p>
              <a:p>
                <a:r>
                  <a:rPr lang="en-US" b="1" u="sng" dirty="0"/>
                  <a:t>Applications of Satisfiability:</a:t>
                </a:r>
              </a:p>
              <a:p>
                <a:pPr lvl="1"/>
                <a:r>
                  <a:rPr lang="en-GB" dirty="0"/>
                  <a:t>The n-queens problem</a:t>
                </a:r>
              </a:p>
              <a:p>
                <a:pPr lvl="1"/>
                <a:r>
                  <a:rPr lang="en-US" dirty="0"/>
                  <a:t>Sudoku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A8EBD3-BB0A-428A-ADDE-B5F3846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201" y="4105782"/>
            <a:ext cx="2370223" cy="238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6D77A-C7D4-41A8-977A-4179112F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5782"/>
            <a:ext cx="2377768" cy="23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1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The n-queens problem:</a:t>
                </a:r>
                <a:br>
                  <a:rPr lang="en-US" b="1" u="sng" dirty="0"/>
                </a:br>
                <a:r>
                  <a:rPr lang="en-GB" dirty="0"/>
                  <a:t>The n-queens problem asks for a placement of n queens on 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chessboard so that no queen can attack another queen. </a:t>
                </a:r>
              </a:p>
              <a:p>
                <a:pPr lvl="1"/>
                <a:r>
                  <a:rPr lang="en-GB" dirty="0"/>
                  <a:t>This means that no two queens can be placed in the same row, in the same column, or on the same diagonal.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6AEBAF-03C1-44A7-9E28-8B2630F8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1" y="4006850"/>
            <a:ext cx="24669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9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To model the </a:t>
                </a:r>
                <a:r>
                  <a:rPr lang="en-GB" i="1" dirty="0"/>
                  <a:t>n</a:t>
                </a:r>
                <a:r>
                  <a:rPr lang="en-GB" dirty="0"/>
                  <a:t>-queens problem as a satisfiability problem, </a:t>
                </a:r>
              </a:p>
              <a:p>
                <a:pPr lvl="1"/>
                <a:r>
                  <a:rPr lang="en-GB" dirty="0"/>
                  <a:t>We introduce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variables,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1, 2,…,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1, 2,…,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For a given placement of a queens on the chessboard,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true when there is a queen on the square in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GB" dirty="0"/>
                  <a:t> row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𝑗𝑡h</m:t>
                    </m:r>
                  </m:oMath>
                </a14:m>
                <a:r>
                  <a:rPr lang="en-GB" dirty="0"/>
                  <a:t> column and is false otherwise.</a:t>
                </a:r>
              </a:p>
              <a:p>
                <a:pPr lvl="1"/>
                <a:r>
                  <a:rPr lang="en-GB" dirty="0"/>
                  <a:t>squares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′) </m:t>
                    </m:r>
                  </m:oMath>
                </a14:m>
                <a:r>
                  <a:rPr lang="en-GB" dirty="0"/>
                  <a:t>are on the same diagonal </a:t>
                </a:r>
                <a:br>
                  <a:rPr lang="en-GB" dirty="0"/>
                </a:br>
                <a:r>
                  <a:rPr lang="en-GB" dirty="0"/>
                  <a:t>if either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2521E3-0B79-4632-99FA-2F676E6D2D1A}"/>
              </a:ext>
            </a:extLst>
          </p:cNvPr>
          <p:cNvGrpSpPr/>
          <p:nvPr/>
        </p:nvGrpSpPr>
        <p:grpSpPr>
          <a:xfrm>
            <a:off x="6590952" y="3640754"/>
            <a:ext cx="5255217" cy="2918110"/>
            <a:chOff x="3129699" y="3678461"/>
            <a:chExt cx="5255217" cy="2918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6AEBAF-03C1-44A7-9E28-8B2630F8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125" y="3678461"/>
              <a:ext cx="2895749" cy="291811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3A2659E-A700-4B5B-87C4-BC99B69A9838}"/>
                </a:ext>
              </a:extLst>
            </p:cNvPr>
            <p:cNvSpPr/>
            <p:nvPr/>
          </p:nvSpPr>
          <p:spPr>
            <a:xfrm>
              <a:off x="4648125" y="4020344"/>
              <a:ext cx="470630" cy="44796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D19A60-33CD-4437-A5F5-357AA3877482}"/>
                </a:ext>
              </a:extLst>
            </p:cNvPr>
            <p:cNvSpPr/>
            <p:nvPr/>
          </p:nvSpPr>
          <p:spPr>
            <a:xfrm>
              <a:off x="4979635" y="5426509"/>
              <a:ext cx="470630" cy="44796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453FB2-AED7-4783-B8EF-476F51F74D06}"/>
                </a:ext>
              </a:extLst>
            </p:cNvPr>
            <p:cNvSpPr/>
            <p:nvPr/>
          </p:nvSpPr>
          <p:spPr>
            <a:xfrm>
              <a:off x="5329998" y="4720010"/>
              <a:ext cx="470630" cy="44796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B04C8C-1D01-4188-AD44-A8B8BA2E27D9}"/>
                </a:ext>
              </a:extLst>
            </p:cNvPr>
            <p:cNvSpPr/>
            <p:nvPr/>
          </p:nvSpPr>
          <p:spPr>
            <a:xfrm>
              <a:off x="6029152" y="4020343"/>
              <a:ext cx="470630" cy="44796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642142-F82F-473F-9593-63FB547EC5AA}"/>
                </a:ext>
              </a:extLst>
            </p:cNvPr>
            <p:cNvSpPr txBox="1"/>
            <p:nvPr/>
          </p:nvSpPr>
          <p:spPr>
            <a:xfrm>
              <a:off x="3129699" y="4468305"/>
              <a:ext cx="599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99B453-5113-4DEB-9E7C-09F6B8244D76}"/>
                </a:ext>
              </a:extLst>
            </p:cNvPr>
            <p:cNvSpPr txBox="1"/>
            <p:nvPr/>
          </p:nvSpPr>
          <p:spPr>
            <a:xfrm>
              <a:off x="7731980" y="4307337"/>
              <a:ext cx="652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70B99BCE-0CB8-4633-86F0-EC630DD34EB9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rot="10800000" flipV="1">
              <a:off x="3429685" y="4244325"/>
              <a:ext cx="1218440" cy="223980"/>
            </a:xfrm>
            <a:prstGeom prst="curvedConnector2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75D95B18-6E3C-45B6-9D17-B48E35C8C177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0800000">
              <a:off x="3429685" y="4837638"/>
              <a:ext cx="1549950" cy="812853"/>
            </a:xfrm>
            <a:prstGeom prst="curvedConnector2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D213A5DE-5963-42EA-B763-95803EC08849}"/>
                </a:ext>
              </a:extLst>
            </p:cNvPr>
            <p:cNvCxnSpPr>
              <a:stCxn id="8" idx="6"/>
              <a:endCxn id="10" idx="0"/>
            </p:cNvCxnSpPr>
            <p:nvPr/>
          </p:nvCxnSpPr>
          <p:spPr>
            <a:xfrm>
              <a:off x="6499782" y="4244324"/>
              <a:ext cx="1558666" cy="6301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5CA36238-AE52-4CB5-860C-6B7AEC663A91}"/>
                </a:ext>
              </a:extLst>
            </p:cNvPr>
            <p:cNvCxnSpPr>
              <a:stCxn id="7" idx="5"/>
              <a:endCxn id="10" idx="2"/>
            </p:cNvCxnSpPr>
            <p:nvPr/>
          </p:nvCxnSpPr>
          <p:spPr>
            <a:xfrm rot="5400000" flipH="1" flipV="1">
              <a:off x="6682227" y="3726148"/>
              <a:ext cx="425700" cy="2326742"/>
            </a:xfrm>
            <a:prstGeom prst="curvedConnector3">
              <a:avLst>
                <a:gd name="adj1" fmla="val -6911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71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the n-queen problem, we assert the following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2008DD-FD81-4F71-B67B-5DBFB0C4D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447034"/>
              </p:ext>
            </p:extLst>
          </p:nvPr>
        </p:nvGraphicFramePr>
        <p:xfrm>
          <a:off x="446291" y="3073138"/>
          <a:ext cx="11500339" cy="258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256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the n-queen problem, we assert the following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2008DD-FD81-4F71-B67B-5DBFB0C4D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643371"/>
              </p:ext>
            </p:extLst>
          </p:nvPr>
        </p:nvGraphicFramePr>
        <p:xfrm>
          <a:off x="546755" y="3215717"/>
          <a:ext cx="11299414" cy="225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BA26DF3-DE4A-48EA-A0B0-44E28992A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463" y="5210650"/>
            <a:ext cx="2973071" cy="12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the n-queen problem, we assert the following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2008DD-FD81-4F71-B67B-5DBFB0C4D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798340"/>
              </p:ext>
            </p:extLst>
          </p:nvPr>
        </p:nvGraphicFramePr>
        <p:xfrm>
          <a:off x="446291" y="3073138"/>
          <a:ext cx="11500339" cy="258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1818384-905F-4F8B-9871-5F770F77C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5102" y="5306973"/>
            <a:ext cx="5201796" cy="11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the n-queen problem, we assert the following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2008DD-FD81-4F71-B67B-5DBFB0C4D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923005"/>
              </p:ext>
            </p:extLst>
          </p:nvPr>
        </p:nvGraphicFramePr>
        <p:xfrm>
          <a:off x="446291" y="3073138"/>
          <a:ext cx="11500339" cy="258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77F217-89A5-4FA9-B726-0879B51399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039" y="5208816"/>
            <a:ext cx="5597920" cy="12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2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the n-queen problem, we assert the following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52008DD-FD81-4F71-B67B-5DBFB0C4D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745735"/>
              </p:ext>
            </p:extLst>
          </p:nvPr>
        </p:nvGraphicFramePr>
        <p:xfrm>
          <a:off x="446291" y="3073138"/>
          <a:ext cx="11500339" cy="258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EA79129-C0D7-4001-A3B4-58CD8C3EB2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70" y="5266058"/>
            <a:ext cx="5970129" cy="1191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523F9-DA8C-49AC-BF62-7954D19013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5498" y="5266058"/>
            <a:ext cx="5900138" cy="11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3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3. Use truth tables to verify the commutative laws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8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3. Use truth tables to verify the commutative laws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B7573DF-3D2C-48EE-9ED4-68F110D4D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508247"/>
                  </p:ext>
                </p:extLst>
              </p:nvPr>
            </p:nvGraphicFramePr>
            <p:xfrm>
              <a:off x="2031999" y="3696131"/>
              <a:ext cx="8128000" cy="22860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1134119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912331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97325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566560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0342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124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027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832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32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B7573DF-3D2C-48EE-9ED4-68F110D4D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508247"/>
                  </p:ext>
                </p:extLst>
              </p:nvPr>
            </p:nvGraphicFramePr>
            <p:xfrm>
              <a:off x="2031999" y="3696131"/>
              <a:ext cx="8128000" cy="22860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1134119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912331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973252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566560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333" r="-300599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333" r="-20150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" r="-100898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333" r="-1201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3425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1241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00275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58328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4327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686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606" y="1967224"/>
          <a:ext cx="1029678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 Methods and Strategy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393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3355942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6. Use a truth table to verify the first De Morgan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≡ ¬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7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6. Use a truth table to verify the first De Morgan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∧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≡ ¬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∨ ¬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679616B-3E41-4C2D-A543-013D3E9E5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04289"/>
                  </p:ext>
                </p:extLst>
              </p:nvPr>
            </p:nvGraphicFramePr>
            <p:xfrm>
              <a:off x="1527626" y="3429000"/>
              <a:ext cx="9136745" cy="22860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9935">
                      <a:extLst>
                        <a:ext uri="{9D8B030D-6E8A-4147-A177-3AD203B41FA5}">
                          <a16:colId xmlns:a16="http://schemas.microsoft.com/office/drawing/2014/main" val="1459386466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3428525458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2728733813"/>
                        </a:ext>
                      </a:extLst>
                    </a:gridCol>
                    <a:gridCol w="1759340">
                      <a:extLst>
                        <a:ext uri="{9D8B030D-6E8A-4147-A177-3AD203B41FA5}">
                          <a16:colId xmlns:a16="http://schemas.microsoft.com/office/drawing/2014/main" val="2168781541"/>
                        </a:ext>
                      </a:extLst>
                    </a:gridCol>
                    <a:gridCol w="720530">
                      <a:extLst>
                        <a:ext uri="{9D8B030D-6E8A-4147-A177-3AD203B41FA5}">
                          <a16:colId xmlns:a16="http://schemas.microsoft.com/office/drawing/2014/main" val="3552717015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2529313549"/>
                        </a:ext>
                      </a:extLst>
                    </a:gridCol>
                    <a:gridCol w="1697135">
                      <a:extLst>
                        <a:ext uri="{9D8B030D-6E8A-4147-A177-3AD203B41FA5}">
                          <a16:colId xmlns:a16="http://schemas.microsoft.com/office/drawing/2014/main" val="3593110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706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7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4451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9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544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679616B-3E41-4C2D-A543-013D3E9E57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04289"/>
                  </p:ext>
                </p:extLst>
              </p:nvPr>
            </p:nvGraphicFramePr>
            <p:xfrm>
              <a:off x="1527626" y="3429000"/>
              <a:ext cx="9136745" cy="22860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39935">
                      <a:extLst>
                        <a:ext uri="{9D8B030D-6E8A-4147-A177-3AD203B41FA5}">
                          <a16:colId xmlns:a16="http://schemas.microsoft.com/office/drawing/2014/main" val="1459386466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3428525458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2728733813"/>
                        </a:ext>
                      </a:extLst>
                    </a:gridCol>
                    <a:gridCol w="1759340">
                      <a:extLst>
                        <a:ext uri="{9D8B030D-6E8A-4147-A177-3AD203B41FA5}">
                          <a16:colId xmlns:a16="http://schemas.microsoft.com/office/drawing/2014/main" val="2168781541"/>
                        </a:ext>
                      </a:extLst>
                    </a:gridCol>
                    <a:gridCol w="720530">
                      <a:extLst>
                        <a:ext uri="{9D8B030D-6E8A-4147-A177-3AD203B41FA5}">
                          <a16:colId xmlns:a16="http://schemas.microsoft.com/office/drawing/2014/main" val="3552717015"/>
                        </a:ext>
                      </a:extLst>
                    </a:gridCol>
                    <a:gridCol w="1239935">
                      <a:extLst>
                        <a:ext uri="{9D8B030D-6E8A-4147-A177-3AD203B41FA5}">
                          <a16:colId xmlns:a16="http://schemas.microsoft.com/office/drawing/2014/main" val="2529313549"/>
                        </a:ext>
                      </a:extLst>
                    </a:gridCol>
                    <a:gridCol w="1697135">
                      <a:extLst>
                        <a:ext uri="{9D8B030D-6E8A-4147-A177-3AD203B41FA5}">
                          <a16:colId xmlns:a16="http://schemas.microsoft.com/office/drawing/2014/main" val="359311065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" t="-1333" r="-63725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85" t="-1333" r="-54039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" r="-437745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1765" t="-1333" r="-208997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559" t="-1333" r="-411864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970" t="-1333" r="-139409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7993" t="-1333" r="-1434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0694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8775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4451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97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5446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465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10. For each of these compound propositions, use the conditional-disjunction equivalence (Example 3: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) to find an equivalent compound proposition that does not involve conditionals.	</a:t>
                </a:r>
              </a:p>
              <a:p>
                <a:pPr marL="0" indent="0">
                  <a:buNone/>
                </a:pPr>
                <a:r>
                  <a:rPr lang="en-GB" dirty="0"/>
                  <a:t>	a) ¬p → ¬q</a:t>
                </a:r>
              </a:p>
              <a:p>
                <a:pPr marL="0" indent="0">
                  <a:buNone/>
                </a:pPr>
                <a:r>
                  <a:rPr lang="en-GB" dirty="0"/>
                  <a:t>	b) (p ∨ q) → ¬p</a:t>
                </a:r>
              </a:p>
              <a:p>
                <a:pPr marL="0" indent="0">
                  <a:buNone/>
                </a:pPr>
                <a:r>
                  <a:rPr lang="en-GB" dirty="0"/>
                  <a:t>	c) (p → ¬q) → (¬p → q)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>
                    <a:latin typeface="CMR10"/>
                  </a:rPr>
                  <a:t>We apply the equivalence 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>
                    <a:latin typeface="CMMI10"/>
                  </a:rPr>
                  <a:t> </a:t>
                </a:r>
                <a:r>
                  <a:rPr lang="en-GB" dirty="0">
                    <a:latin typeface="CMR10"/>
                  </a:rPr>
                  <a:t>to the conditionals in the original statements.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MR10"/>
                  </a:rPr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CMR10"/>
                  </a:rPr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≡ ¬(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MR10"/>
                  </a:rPr>
                  <a:t>	by the conditional-disjunction equivalence</a:t>
                </a:r>
              </a:p>
              <a:p>
                <a:pPr marL="0" indent="0">
                  <a:buNone/>
                </a:pPr>
                <a:r>
                  <a:rPr lang="en-GB" dirty="0"/>
                  <a:t>		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CMR10"/>
                  </a:rPr>
                  <a:t> 	by the second De Morgan’s law</a:t>
                </a:r>
              </a:p>
              <a:p>
                <a:pPr marL="0" indent="0">
                  <a:buNone/>
                </a:pPr>
                <a:r>
                  <a:rPr lang="en-GB" dirty="0"/>
                  <a:t>		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CMR10"/>
                  </a:rPr>
                  <a:t> 			by the first absorption law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CMR10"/>
                  </a:rPr>
                  <a:t>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≡ ¬(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GB" dirty="0"/>
                  <a:t>				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¬(¬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(¬¬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GB" dirty="0"/>
                  <a:t>				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MR10"/>
                  </a:rPr>
                  <a:t> 	by the double negation and De Morgan’s laws</a:t>
                </a:r>
              </a:p>
              <a:p>
                <a:pPr marL="0" indent="0">
                  <a:buNone/>
                </a:pPr>
                <a:r>
                  <a:rPr lang="en-GB" dirty="0"/>
                  <a:t>				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>
                    <a:latin typeface="CMR10"/>
                  </a:rPr>
                  <a:t> 	by the associative law</a:t>
                </a:r>
              </a:p>
              <a:p>
                <a:pPr marL="0" indent="0">
                  <a:buNone/>
                </a:pPr>
                <a:r>
                  <a:rPr lang="en-GB" dirty="0"/>
                  <a:t>				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>
                    <a:latin typeface="CMR10"/>
                  </a:rPr>
                  <a:t> 			by the absorption law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3226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1DE157E-70AC-49F0-AD51-480F5732A91E}"/>
              </a:ext>
            </a:extLst>
          </p:cNvPr>
          <p:cNvSpPr/>
          <p:nvPr/>
        </p:nvSpPr>
        <p:spPr>
          <a:xfrm>
            <a:off x="345830" y="2403835"/>
            <a:ext cx="3453172" cy="4524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E01559-D252-4317-A6F0-9569DBDA0B4E}"/>
              </a:ext>
            </a:extLst>
          </p:cNvPr>
          <p:cNvSpPr/>
          <p:nvPr/>
        </p:nvSpPr>
        <p:spPr>
          <a:xfrm>
            <a:off x="345830" y="2856321"/>
            <a:ext cx="11007970" cy="11453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CDB2F-6BB3-42BC-B740-1D8218477752}"/>
              </a:ext>
            </a:extLst>
          </p:cNvPr>
          <p:cNvSpPr/>
          <p:nvPr/>
        </p:nvSpPr>
        <p:spPr>
          <a:xfrm>
            <a:off x="345829" y="4020344"/>
            <a:ext cx="11249139" cy="21756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11. Show that each of these conditional statements is a tautology</a:t>
                </a:r>
                <a:r>
                  <a:rPr lang="ar-EG" dirty="0"/>
                  <a:t> </a:t>
                </a:r>
                <a:r>
                  <a:rPr lang="en-GB" dirty="0"/>
                  <a:t>by using truth tables.</a:t>
                </a:r>
              </a:p>
              <a:p>
                <a:pPr marL="0" indent="0">
                  <a:buNone/>
                </a:pPr>
                <a:r>
                  <a:rPr lang="en-GB" dirty="0"/>
                  <a:t>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f 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50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11. Show that each of these conditional statements is a tautology</a:t>
                </a:r>
                <a:r>
                  <a:rPr lang="ar-EG" dirty="0"/>
                  <a:t> </a:t>
                </a:r>
                <a:r>
                  <a:rPr lang="en-GB" dirty="0"/>
                  <a:t>by using truth tables.</a:t>
                </a:r>
              </a:p>
              <a:p>
                <a:pPr marL="0" indent="0">
                  <a:buNone/>
                </a:pPr>
                <a:r>
                  <a:rPr lang="en-GB" dirty="0"/>
                  <a:t>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f 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ABAA794-C065-4E67-8866-A2B88A472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739980"/>
                  </p:ext>
                </p:extLst>
              </p:nvPr>
            </p:nvGraphicFramePr>
            <p:xfrm>
              <a:off x="6758858" y="2501900"/>
              <a:ext cx="3864947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6514">
                      <a:extLst>
                        <a:ext uri="{9D8B030D-6E8A-4147-A177-3AD203B41FA5}">
                          <a16:colId xmlns:a16="http://schemas.microsoft.com/office/drawing/2014/main" val="2119979836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2687811156"/>
                        </a:ext>
                      </a:extLst>
                    </a:gridCol>
                    <a:gridCol w="1063690">
                      <a:extLst>
                        <a:ext uri="{9D8B030D-6E8A-4147-A177-3AD203B41FA5}">
                          <a16:colId xmlns:a16="http://schemas.microsoft.com/office/drawing/2014/main" val="2193927803"/>
                        </a:ext>
                      </a:extLst>
                    </a:gridCol>
                    <a:gridCol w="1259633">
                      <a:extLst>
                        <a:ext uri="{9D8B030D-6E8A-4147-A177-3AD203B41FA5}">
                          <a16:colId xmlns:a16="http://schemas.microsoft.com/office/drawing/2014/main" val="412459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 </a:t>
                          </a:r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 u="none" strike="noStrike" dirty="0" err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0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148192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0489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86794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18692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936619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5ABAA794-C065-4E67-8866-A2B88A4722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739980"/>
                  </p:ext>
                </p:extLst>
              </p:nvPr>
            </p:nvGraphicFramePr>
            <p:xfrm>
              <a:off x="6758858" y="2501900"/>
              <a:ext cx="3864947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76514">
                      <a:extLst>
                        <a:ext uri="{9D8B030D-6E8A-4147-A177-3AD203B41FA5}">
                          <a16:colId xmlns:a16="http://schemas.microsoft.com/office/drawing/2014/main" val="2119979836"/>
                        </a:ext>
                      </a:extLst>
                    </a:gridCol>
                    <a:gridCol w="765110">
                      <a:extLst>
                        <a:ext uri="{9D8B030D-6E8A-4147-A177-3AD203B41FA5}">
                          <a16:colId xmlns:a16="http://schemas.microsoft.com/office/drawing/2014/main" val="2687811156"/>
                        </a:ext>
                      </a:extLst>
                    </a:gridCol>
                    <a:gridCol w="1063690">
                      <a:extLst>
                        <a:ext uri="{9D8B030D-6E8A-4147-A177-3AD203B41FA5}">
                          <a16:colId xmlns:a16="http://schemas.microsoft.com/office/drawing/2014/main" val="2193927803"/>
                        </a:ext>
                      </a:extLst>
                    </a:gridCol>
                    <a:gridCol w="1259633">
                      <a:extLst>
                        <a:ext uri="{9D8B030D-6E8A-4147-A177-3AD203B41FA5}">
                          <a16:colId xmlns:a16="http://schemas.microsoft.com/office/drawing/2014/main" val="41245950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781" t="-1639" r="-399219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03200" t="-1639" r="-308800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45143" t="-1639" r="-12057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7246" t="-1639" r="-1932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192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04896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86794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418692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9366197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8C8739C-3961-4D9E-A34E-D586D31CC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574452"/>
                  </p:ext>
                </p:extLst>
              </p:nvPr>
            </p:nvGraphicFramePr>
            <p:xfrm>
              <a:off x="234635" y="4618376"/>
              <a:ext cx="5102475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86459">
                      <a:extLst>
                        <a:ext uri="{9D8B030D-6E8A-4147-A177-3AD203B41FA5}">
                          <a16:colId xmlns:a16="http://schemas.microsoft.com/office/drawing/2014/main" val="2112050884"/>
                        </a:ext>
                      </a:extLst>
                    </a:gridCol>
                    <a:gridCol w="569167">
                      <a:extLst>
                        <a:ext uri="{9D8B030D-6E8A-4147-A177-3AD203B41FA5}">
                          <a16:colId xmlns:a16="http://schemas.microsoft.com/office/drawing/2014/main" val="1400509847"/>
                        </a:ext>
                      </a:extLst>
                    </a:gridCol>
                    <a:gridCol w="998376">
                      <a:extLst>
                        <a:ext uri="{9D8B030D-6E8A-4147-A177-3AD203B41FA5}">
                          <a16:colId xmlns:a16="http://schemas.microsoft.com/office/drawing/2014/main" val="53066547"/>
                        </a:ext>
                      </a:extLst>
                    </a:gridCol>
                    <a:gridCol w="1156996">
                      <a:extLst>
                        <a:ext uri="{9D8B030D-6E8A-4147-A177-3AD203B41FA5}">
                          <a16:colId xmlns:a16="http://schemas.microsoft.com/office/drawing/2014/main" val="3118258487"/>
                        </a:ext>
                      </a:extLst>
                    </a:gridCol>
                    <a:gridCol w="1791477">
                      <a:extLst>
                        <a:ext uri="{9D8B030D-6E8A-4147-A177-3AD203B41FA5}">
                          <a16:colId xmlns:a16="http://schemas.microsoft.com/office/drawing/2014/main" val="55927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39945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77415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26256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5656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583123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8C8739C-3961-4D9E-A34E-D586D31CC5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574452"/>
                  </p:ext>
                </p:extLst>
              </p:nvPr>
            </p:nvGraphicFramePr>
            <p:xfrm>
              <a:off x="234635" y="4618376"/>
              <a:ext cx="5102475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86459">
                      <a:extLst>
                        <a:ext uri="{9D8B030D-6E8A-4147-A177-3AD203B41FA5}">
                          <a16:colId xmlns:a16="http://schemas.microsoft.com/office/drawing/2014/main" val="2112050884"/>
                        </a:ext>
                      </a:extLst>
                    </a:gridCol>
                    <a:gridCol w="569167">
                      <a:extLst>
                        <a:ext uri="{9D8B030D-6E8A-4147-A177-3AD203B41FA5}">
                          <a16:colId xmlns:a16="http://schemas.microsoft.com/office/drawing/2014/main" val="1400509847"/>
                        </a:ext>
                      </a:extLst>
                    </a:gridCol>
                    <a:gridCol w="998376">
                      <a:extLst>
                        <a:ext uri="{9D8B030D-6E8A-4147-A177-3AD203B41FA5}">
                          <a16:colId xmlns:a16="http://schemas.microsoft.com/office/drawing/2014/main" val="53066547"/>
                        </a:ext>
                      </a:extLst>
                    </a:gridCol>
                    <a:gridCol w="1156996">
                      <a:extLst>
                        <a:ext uri="{9D8B030D-6E8A-4147-A177-3AD203B41FA5}">
                          <a16:colId xmlns:a16="http://schemas.microsoft.com/office/drawing/2014/main" val="3118258487"/>
                        </a:ext>
                      </a:extLst>
                    </a:gridCol>
                    <a:gridCol w="1791477">
                      <a:extLst>
                        <a:ext uri="{9D8B030D-6E8A-4147-A177-3AD203B41FA5}">
                          <a16:colId xmlns:a16="http://schemas.microsoft.com/office/drawing/2014/main" val="55927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042" t="-1639" r="-777083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03191" t="-1639" r="-693617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16463" t="-1639" r="-29756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86842" t="-1639" r="-15684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4"/>
                          <a:stretch>
                            <a:fillRect l="-185374" t="-1639" r="-1361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457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77415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226256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56562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5831239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9">
                <a:extLst>
                  <a:ext uri="{FF2B5EF4-FFF2-40B4-BE49-F238E27FC236}">
                    <a16:creationId xmlns:a16="http://schemas.microsoft.com/office/drawing/2014/main" id="{7D9A7E50-36CF-4DB5-8DF4-F8A33C8F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400742"/>
                  </p:ext>
                </p:extLst>
              </p:nvPr>
            </p:nvGraphicFramePr>
            <p:xfrm>
              <a:off x="5666458" y="4618376"/>
              <a:ext cx="6290906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20531">
                      <a:extLst>
                        <a:ext uri="{9D8B030D-6E8A-4147-A177-3AD203B41FA5}">
                          <a16:colId xmlns:a16="http://schemas.microsoft.com/office/drawing/2014/main" val="2858564863"/>
                        </a:ext>
                      </a:extLst>
                    </a:gridCol>
                    <a:gridCol w="643812">
                      <a:extLst>
                        <a:ext uri="{9D8B030D-6E8A-4147-A177-3AD203B41FA5}">
                          <a16:colId xmlns:a16="http://schemas.microsoft.com/office/drawing/2014/main" val="3628913637"/>
                        </a:ext>
                      </a:extLst>
                    </a:gridCol>
                    <a:gridCol w="998375">
                      <a:extLst>
                        <a:ext uri="{9D8B030D-6E8A-4147-A177-3AD203B41FA5}">
                          <a16:colId xmlns:a16="http://schemas.microsoft.com/office/drawing/2014/main" val="2358174113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470984688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483740027"/>
                        </a:ext>
                      </a:extLst>
                    </a:gridCol>
                    <a:gridCol w="1950098">
                      <a:extLst>
                        <a:ext uri="{9D8B030D-6E8A-4147-A177-3AD203B41FA5}">
                          <a16:colId xmlns:a16="http://schemas.microsoft.com/office/drawing/2014/main" val="38110553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20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000" u="none" strike="noStrike" dirty="0">
                              <a:effectLst/>
                            </a:rPr>
                            <a:t> </a:t>
                          </a:r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20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sz="20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u="none" strike="noStrike" dirty="0" err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 u="none" strike="noStrike" dirty="0" err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0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0305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877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04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73481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25907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9">
                <a:extLst>
                  <a:ext uri="{FF2B5EF4-FFF2-40B4-BE49-F238E27FC236}">
                    <a16:creationId xmlns:a16="http://schemas.microsoft.com/office/drawing/2014/main" id="{7D9A7E50-36CF-4DB5-8DF4-F8A33C8F2C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400742"/>
                  </p:ext>
                </p:extLst>
              </p:nvPr>
            </p:nvGraphicFramePr>
            <p:xfrm>
              <a:off x="5666458" y="4618376"/>
              <a:ext cx="6290906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720531">
                      <a:extLst>
                        <a:ext uri="{9D8B030D-6E8A-4147-A177-3AD203B41FA5}">
                          <a16:colId xmlns:a16="http://schemas.microsoft.com/office/drawing/2014/main" val="2858564863"/>
                        </a:ext>
                      </a:extLst>
                    </a:gridCol>
                    <a:gridCol w="643812">
                      <a:extLst>
                        <a:ext uri="{9D8B030D-6E8A-4147-A177-3AD203B41FA5}">
                          <a16:colId xmlns:a16="http://schemas.microsoft.com/office/drawing/2014/main" val="3628913637"/>
                        </a:ext>
                      </a:extLst>
                    </a:gridCol>
                    <a:gridCol w="998375">
                      <a:extLst>
                        <a:ext uri="{9D8B030D-6E8A-4147-A177-3AD203B41FA5}">
                          <a16:colId xmlns:a16="http://schemas.microsoft.com/office/drawing/2014/main" val="2358174113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470984688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483740027"/>
                        </a:ext>
                      </a:extLst>
                    </a:gridCol>
                    <a:gridCol w="1950098">
                      <a:extLst>
                        <a:ext uri="{9D8B030D-6E8A-4147-A177-3AD203B41FA5}">
                          <a16:colId xmlns:a16="http://schemas.microsoft.com/office/drawing/2014/main" val="38110553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847" t="-1639" r="-778814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12264" t="-1639" r="-766981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37195" t="-1639" r="-39573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198469" t="-1639" r="-231122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453488" t="-1639" r="-251163" b="-4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5"/>
                          <a:stretch>
                            <a:fillRect l="-223125" t="-1639" r="-1250" b="-4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5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73877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878040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effectLst/>
                            </a:rPr>
                            <a:t>F</a:t>
                          </a:r>
                          <a:endParaRPr lang="en-US" sz="20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673481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F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>
                              <a:effectLst/>
                            </a:rPr>
                            <a:t>T</a:t>
                          </a:r>
                          <a:endParaRPr lang="en-US" sz="20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0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0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125907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1213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12. Show that each of these conditional statements is a tautology by using truth tables.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[¬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)]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)]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35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12. Show that each of these conditional statements is a tautology by using truth tables.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[¬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)]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89B627C-DC77-4DD5-B549-676E2EECC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310314"/>
                  </p:ext>
                </p:extLst>
              </p:nvPr>
            </p:nvGraphicFramePr>
            <p:xfrm>
              <a:off x="2439176" y="3780466"/>
              <a:ext cx="7313645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59363">
                      <a:extLst>
                        <a:ext uri="{9D8B030D-6E8A-4147-A177-3AD203B41FA5}">
                          <a16:colId xmlns:a16="http://schemas.microsoft.com/office/drawing/2014/main" val="3765368755"/>
                        </a:ext>
                      </a:extLst>
                    </a:gridCol>
                    <a:gridCol w="634482">
                      <a:extLst>
                        <a:ext uri="{9D8B030D-6E8A-4147-A177-3AD203B41FA5}">
                          <a16:colId xmlns:a16="http://schemas.microsoft.com/office/drawing/2014/main" val="3479170699"/>
                        </a:ext>
                      </a:extLst>
                    </a:gridCol>
                    <a:gridCol w="615820">
                      <a:extLst>
                        <a:ext uri="{9D8B030D-6E8A-4147-A177-3AD203B41FA5}">
                          <a16:colId xmlns:a16="http://schemas.microsoft.com/office/drawing/2014/main" val="230507594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931735008"/>
                        </a:ext>
                      </a:extLst>
                    </a:gridCol>
                    <a:gridCol w="1709058">
                      <a:extLst>
                        <a:ext uri="{9D8B030D-6E8A-4147-A177-3AD203B41FA5}">
                          <a16:colId xmlns:a16="http://schemas.microsoft.com/office/drawing/2014/main" val="854478068"/>
                        </a:ext>
                      </a:extLst>
                    </a:gridCol>
                    <a:gridCol w="2444620">
                      <a:extLst>
                        <a:ext uri="{9D8B030D-6E8A-4147-A177-3AD203B41FA5}">
                          <a16:colId xmlns:a16="http://schemas.microsoft.com/office/drawing/2014/main" val="3458392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∧(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∧ 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∨ </m:t>
                                        </m:r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 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93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84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043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1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70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89B627C-DC77-4DD5-B549-676E2EECC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310314"/>
                  </p:ext>
                </p:extLst>
              </p:nvPr>
            </p:nvGraphicFramePr>
            <p:xfrm>
              <a:off x="2439176" y="3780466"/>
              <a:ext cx="7313645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59363">
                      <a:extLst>
                        <a:ext uri="{9D8B030D-6E8A-4147-A177-3AD203B41FA5}">
                          <a16:colId xmlns:a16="http://schemas.microsoft.com/office/drawing/2014/main" val="3765368755"/>
                        </a:ext>
                      </a:extLst>
                    </a:gridCol>
                    <a:gridCol w="634482">
                      <a:extLst>
                        <a:ext uri="{9D8B030D-6E8A-4147-A177-3AD203B41FA5}">
                          <a16:colId xmlns:a16="http://schemas.microsoft.com/office/drawing/2014/main" val="3479170699"/>
                        </a:ext>
                      </a:extLst>
                    </a:gridCol>
                    <a:gridCol w="615820">
                      <a:extLst>
                        <a:ext uri="{9D8B030D-6E8A-4147-A177-3AD203B41FA5}">
                          <a16:colId xmlns:a16="http://schemas.microsoft.com/office/drawing/2014/main" val="230507594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931735008"/>
                        </a:ext>
                      </a:extLst>
                    </a:gridCol>
                    <a:gridCol w="1709058">
                      <a:extLst>
                        <a:ext uri="{9D8B030D-6E8A-4147-A177-3AD203B41FA5}">
                          <a16:colId xmlns:a16="http://schemas.microsoft.com/office/drawing/2014/main" val="854478068"/>
                        </a:ext>
                      </a:extLst>
                    </a:gridCol>
                    <a:gridCol w="2444620">
                      <a:extLst>
                        <a:ext uri="{9D8B030D-6E8A-4147-A177-3AD203B41FA5}">
                          <a16:colId xmlns:a16="http://schemas.microsoft.com/office/drawing/2014/main" val="345839289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26" t="-1538" r="-101574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808" t="-1538" r="-95480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891" t="-1538" r="-88316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171" t="-1538" r="-33512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4698" t="-1538" r="-14448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9501" t="-1538" r="-1247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31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8458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0438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1573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70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4529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12. Show that each of these conditional statements is a tautology by using truth tables.</a:t>
                </a:r>
              </a:p>
              <a:p>
                <a:pPr marL="0" indent="0">
                  <a:buNone/>
                </a:pPr>
                <a:r>
                  <a:rPr lang="en-GB" dirty="0"/>
                  <a:t>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)] →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89B627C-DC77-4DD5-B549-676E2EECC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807529"/>
                  </p:ext>
                </p:extLst>
              </p:nvPr>
            </p:nvGraphicFramePr>
            <p:xfrm>
              <a:off x="557503" y="3211299"/>
              <a:ext cx="11076991" cy="3566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52568">
                      <a:extLst>
                        <a:ext uri="{9D8B030D-6E8A-4147-A177-3AD203B41FA5}">
                          <a16:colId xmlns:a16="http://schemas.microsoft.com/office/drawing/2014/main" val="3765368755"/>
                        </a:ext>
                      </a:extLst>
                    </a:gridCol>
                    <a:gridCol w="639506">
                      <a:extLst>
                        <a:ext uri="{9D8B030D-6E8A-4147-A177-3AD203B41FA5}">
                          <a16:colId xmlns:a16="http://schemas.microsoft.com/office/drawing/2014/main" val="3479170699"/>
                        </a:ext>
                      </a:extLst>
                    </a:gridCol>
                    <a:gridCol w="630239">
                      <a:extLst>
                        <a:ext uri="{9D8B030D-6E8A-4147-A177-3AD203B41FA5}">
                          <a16:colId xmlns:a16="http://schemas.microsoft.com/office/drawing/2014/main" val="2305075940"/>
                        </a:ext>
                      </a:extLst>
                    </a:gridCol>
                    <a:gridCol w="982431">
                      <a:extLst>
                        <a:ext uri="{9D8B030D-6E8A-4147-A177-3AD203B41FA5}">
                          <a16:colId xmlns:a16="http://schemas.microsoft.com/office/drawing/2014/main" val="931735008"/>
                        </a:ext>
                      </a:extLst>
                    </a:gridCol>
                    <a:gridCol w="982431">
                      <a:extLst>
                        <a:ext uri="{9D8B030D-6E8A-4147-A177-3AD203B41FA5}">
                          <a16:colId xmlns:a16="http://schemas.microsoft.com/office/drawing/2014/main" val="2622582218"/>
                        </a:ext>
                      </a:extLst>
                    </a:gridCol>
                    <a:gridCol w="2195302">
                      <a:extLst>
                        <a:ext uri="{9D8B030D-6E8A-4147-A177-3AD203B41FA5}">
                          <a16:colId xmlns:a16="http://schemas.microsoft.com/office/drawing/2014/main" val="854478068"/>
                        </a:ext>
                      </a:extLst>
                    </a:gridCol>
                    <a:gridCol w="1247246">
                      <a:extLst>
                        <a:ext uri="{9D8B030D-6E8A-4147-A177-3AD203B41FA5}">
                          <a16:colId xmlns:a16="http://schemas.microsoft.com/office/drawing/2014/main" val="3458392899"/>
                        </a:ext>
                      </a:extLst>
                    </a:gridCol>
                    <a:gridCol w="3847268">
                      <a:extLst>
                        <a:ext uri="{9D8B030D-6E8A-4147-A177-3AD203B41FA5}">
                          <a16:colId xmlns:a16="http://schemas.microsoft.com/office/drawing/2014/main" val="1781293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[(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)] →(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93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845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0438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15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701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329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98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202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53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89B627C-DC77-4DD5-B549-676E2EECC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807529"/>
                  </p:ext>
                </p:extLst>
              </p:nvPr>
            </p:nvGraphicFramePr>
            <p:xfrm>
              <a:off x="557503" y="3211299"/>
              <a:ext cx="11076991" cy="3566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52568">
                      <a:extLst>
                        <a:ext uri="{9D8B030D-6E8A-4147-A177-3AD203B41FA5}">
                          <a16:colId xmlns:a16="http://schemas.microsoft.com/office/drawing/2014/main" val="3765368755"/>
                        </a:ext>
                      </a:extLst>
                    </a:gridCol>
                    <a:gridCol w="639506">
                      <a:extLst>
                        <a:ext uri="{9D8B030D-6E8A-4147-A177-3AD203B41FA5}">
                          <a16:colId xmlns:a16="http://schemas.microsoft.com/office/drawing/2014/main" val="3479170699"/>
                        </a:ext>
                      </a:extLst>
                    </a:gridCol>
                    <a:gridCol w="630239">
                      <a:extLst>
                        <a:ext uri="{9D8B030D-6E8A-4147-A177-3AD203B41FA5}">
                          <a16:colId xmlns:a16="http://schemas.microsoft.com/office/drawing/2014/main" val="2305075940"/>
                        </a:ext>
                      </a:extLst>
                    </a:gridCol>
                    <a:gridCol w="982431">
                      <a:extLst>
                        <a:ext uri="{9D8B030D-6E8A-4147-A177-3AD203B41FA5}">
                          <a16:colId xmlns:a16="http://schemas.microsoft.com/office/drawing/2014/main" val="931735008"/>
                        </a:ext>
                      </a:extLst>
                    </a:gridCol>
                    <a:gridCol w="982431">
                      <a:extLst>
                        <a:ext uri="{9D8B030D-6E8A-4147-A177-3AD203B41FA5}">
                          <a16:colId xmlns:a16="http://schemas.microsoft.com/office/drawing/2014/main" val="2622582218"/>
                        </a:ext>
                      </a:extLst>
                    </a:gridCol>
                    <a:gridCol w="2195302">
                      <a:extLst>
                        <a:ext uri="{9D8B030D-6E8A-4147-A177-3AD203B41FA5}">
                          <a16:colId xmlns:a16="http://schemas.microsoft.com/office/drawing/2014/main" val="854478068"/>
                        </a:ext>
                      </a:extLst>
                    </a:gridCol>
                    <a:gridCol w="1247246">
                      <a:extLst>
                        <a:ext uri="{9D8B030D-6E8A-4147-A177-3AD203B41FA5}">
                          <a16:colId xmlns:a16="http://schemas.microsoft.com/office/drawing/2014/main" val="3458392899"/>
                        </a:ext>
                      </a:extLst>
                    </a:gridCol>
                    <a:gridCol w="3847268">
                      <a:extLst>
                        <a:ext uri="{9D8B030D-6E8A-4147-A177-3AD203B41FA5}">
                          <a16:colId xmlns:a16="http://schemas.microsoft.com/office/drawing/2014/main" val="178129344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1538" r="-1902198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619" t="-1538" r="-154857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262" t="-1538" r="-147864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6335" t="-1538" r="-845963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4568" t="-1538" r="-740741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3056" t="-1538" r="-233333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9512" t="-1538" r="-309756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273" t="-1538" r="-634" b="-8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31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84583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0438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15735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407011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13290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987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2022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5398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5394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19. Determine whether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tautology.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28E9D9-271F-4DE6-8F26-CDB04AC87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563882"/>
              </p:ext>
            </p:extLst>
          </p:nvPr>
        </p:nvGraphicFramePr>
        <p:xfrm>
          <a:off x="3176834" y="1690688"/>
          <a:ext cx="8474696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C9EF0D-8D05-43C3-BC0A-0E7DE106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844675"/>
            <a:ext cx="11500339" cy="4351338"/>
          </a:xfrm>
        </p:spPr>
        <p:txBody>
          <a:bodyPr>
            <a:normAutofit/>
          </a:bodyPr>
          <a:lstStyle/>
          <a:p>
            <a:r>
              <a:rPr lang="en-GB" b="1" u="sng" dirty="0"/>
              <a:t>Definition 1: </a:t>
            </a:r>
          </a:p>
        </p:txBody>
      </p:sp>
    </p:spTree>
    <p:extLst>
      <p:ext uri="{BB962C8B-B14F-4D97-AF65-F5344CB8AC3E}">
        <p14:creationId xmlns:p14="http://schemas.microsoft.com/office/powerpoint/2010/main" val="199761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19. Determine whether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tautology.</a:t>
                </a:r>
              </a:p>
              <a:p>
                <a:pPr marL="0" indent="0">
                  <a:buNone/>
                </a:pPr>
                <a:r>
                  <a:rPr lang="en-GB" dirty="0"/>
                  <a:t>	It is a tautology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7A1BC92-6548-4B0F-8DA4-890DE1B30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16299"/>
                  </p:ext>
                </p:extLst>
              </p:nvPr>
            </p:nvGraphicFramePr>
            <p:xfrm>
              <a:off x="1492377" y="3652935"/>
              <a:ext cx="9499084" cy="18669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3837">
                      <a:extLst>
                        <a:ext uri="{9D8B030D-6E8A-4147-A177-3AD203B41FA5}">
                          <a16:colId xmlns:a16="http://schemas.microsoft.com/office/drawing/2014/main" val="326202527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240506341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3000301384"/>
                        </a:ext>
                      </a:extLst>
                    </a:gridCol>
                    <a:gridCol w="1034146">
                      <a:extLst>
                        <a:ext uri="{9D8B030D-6E8A-4147-A177-3AD203B41FA5}">
                          <a16:colId xmlns:a16="http://schemas.microsoft.com/office/drawing/2014/main" val="1516146973"/>
                        </a:ext>
                      </a:extLst>
                    </a:gridCol>
                    <a:gridCol w="2043404">
                      <a:extLst>
                        <a:ext uri="{9D8B030D-6E8A-4147-A177-3AD203B41FA5}">
                          <a16:colId xmlns:a16="http://schemas.microsoft.com/office/drawing/2014/main" val="3998925150"/>
                        </a:ext>
                      </a:extLst>
                    </a:gridCol>
                    <a:gridCol w="774440">
                      <a:extLst>
                        <a:ext uri="{9D8B030D-6E8A-4147-A177-3AD203B41FA5}">
                          <a16:colId xmlns:a16="http://schemas.microsoft.com/office/drawing/2014/main" val="1749868227"/>
                        </a:ext>
                      </a:extLst>
                    </a:gridCol>
                    <a:gridCol w="3060441">
                      <a:extLst>
                        <a:ext uri="{9D8B030D-6E8A-4147-A177-3AD203B41FA5}">
                          <a16:colId xmlns:a16="http://schemas.microsoft.com/office/drawing/2014/main" val="1367822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 </a:t>
                          </a:r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∧(</m:t>
                                </m:r>
                                <m:r>
                                  <a:rPr lang="en-US" sz="24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240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u="none" strike="noStrike" dirty="0" err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i="1" u="none" strike="noStrike" dirty="0" err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4242582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06735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08883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3791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97701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7A1BC92-6548-4B0F-8DA4-890DE1B30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5416299"/>
                  </p:ext>
                </p:extLst>
              </p:nvPr>
            </p:nvGraphicFramePr>
            <p:xfrm>
              <a:off x="1492377" y="3652935"/>
              <a:ext cx="9499084" cy="18669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13837">
                      <a:extLst>
                        <a:ext uri="{9D8B030D-6E8A-4147-A177-3AD203B41FA5}">
                          <a16:colId xmlns:a16="http://schemas.microsoft.com/office/drawing/2014/main" val="326202527"/>
                        </a:ext>
                      </a:extLst>
                    </a:gridCol>
                    <a:gridCol w="793102">
                      <a:extLst>
                        <a:ext uri="{9D8B030D-6E8A-4147-A177-3AD203B41FA5}">
                          <a16:colId xmlns:a16="http://schemas.microsoft.com/office/drawing/2014/main" val="240506341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3000301384"/>
                        </a:ext>
                      </a:extLst>
                    </a:gridCol>
                    <a:gridCol w="1034146">
                      <a:extLst>
                        <a:ext uri="{9D8B030D-6E8A-4147-A177-3AD203B41FA5}">
                          <a16:colId xmlns:a16="http://schemas.microsoft.com/office/drawing/2014/main" val="1516146973"/>
                        </a:ext>
                      </a:extLst>
                    </a:gridCol>
                    <a:gridCol w="2043404">
                      <a:extLst>
                        <a:ext uri="{9D8B030D-6E8A-4147-A177-3AD203B41FA5}">
                          <a16:colId xmlns:a16="http://schemas.microsoft.com/office/drawing/2014/main" val="3998925150"/>
                        </a:ext>
                      </a:extLst>
                    </a:gridCol>
                    <a:gridCol w="774440">
                      <a:extLst>
                        <a:ext uri="{9D8B030D-6E8A-4147-A177-3AD203B41FA5}">
                          <a16:colId xmlns:a16="http://schemas.microsoft.com/office/drawing/2014/main" val="1749868227"/>
                        </a:ext>
                      </a:extLst>
                    </a:gridCol>
                    <a:gridCol w="3060441">
                      <a:extLst>
                        <a:ext uri="{9D8B030D-6E8A-4147-A177-3AD203B41FA5}">
                          <a16:colId xmlns:a16="http://schemas.microsoft.com/office/drawing/2014/main" val="1367822593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746" t="-1639" r="-1067164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03846" t="-1639" r="-1000000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64596" t="-1639" r="-707453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50588" t="-1639" r="-570000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77910" t="-1639" r="-189254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733071" t="-1639" r="-399213" b="-4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10338" t="-1639" r="-795" b="-45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58255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4067350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90888301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3791756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1977011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9867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20.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are logically equivalent.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671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20.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↔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∨ 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are logically equivalent.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E1840C6-359D-4114-955D-9AA137CE3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141773"/>
                  </p:ext>
                </p:extLst>
              </p:nvPr>
            </p:nvGraphicFramePr>
            <p:xfrm>
              <a:off x="1511039" y="3294915"/>
              <a:ext cx="9396447" cy="218277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17895">
                      <a:extLst>
                        <a:ext uri="{9D8B030D-6E8A-4147-A177-3AD203B41FA5}">
                          <a16:colId xmlns:a16="http://schemas.microsoft.com/office/drawing/2014/main" val="2228301639"/>
                        </a:ext>
                      </a:extLst>
                    </a:gridCol>
                    <a:gridCol w="621005">
                      <a:extLst>
                        <a:ext uri="{9D8B030D-6E8A-4147-A177-3AD203B41FA5}">
                          <a16:colId xmlns:a16="http://schemas.microsoft.com/office/drawing/2014/main" val="671118988"/>
                        </a:ext>
                      </a:extLst>
                    </a:gridCol>
                    <a:gridCol w="909215">
                      <a:extLst>
                        <a:ext uri="{9D8B030D-6E8A-4147-A177-3AD203B41FA5}">
                          <a16:colId xmlns:a16="http://schemas.microsoft.com/office/drawing/2014/main" val="1540787629"/>
                        </a:ext>
                      </a:extLst>
                    </a:gridCol>
                    <a:gridCol w="709127">
                      <a:extLst>
                        <a:ext uri="{9D8B030D-6E8A-4147-A177-3AD203B41FA5}">
                          <a16:colId xmlns:a16="http://schemas.microsoft.com/office/drawing/2014/main" val="225214951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894691082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1384175587"/>
                        </a:ext>
                      </a:extLst>
                    </a:gridCol>
                    <a:gridCol w="2944327">
                      <a:extLst>
                        <a:ext uri="{9D8B030D-6E8A-4147-A177-3AD203B41FA5}">
                          <a16:colId xmlns:a16="http://schemas.microsoft.com/office/drawing/2014/main" val="1284491741"/>
                        </a:ext>
                      </a:extLst>
                    </a:gridCol>
                    <a:gridCol w="1383523">
                      <a:extLst>
                        <a:ext uri="{9D8B030D-6E8A-4147-A177-3AD203B41FA5}">
                          <a16:colId xmlns:a16="http://schemas.microsoft.com/office/drawing/2014/main" val="4086290198"/>
                        </a:ext>
                      </a:extLst>
                    </a:gridCol>
                  </a:tblGrid>
                  <a:tr h="689257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24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u="none" strike="noStrike" dirty="0">
                              <a:effectLst/>
                            </a:rPr>
                            <a:t> </a:t>
                          </a:r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)∨(¬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 ↔ </m:t>
                                </m:r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GB" sz="24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700610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49772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131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5935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790369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E1840C6-359D-4114-955D-9AA137CE3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141773"/>
                  </p:ext>
                </p:extLst>
              </p:nvPr>
            </p:nvGraphicFramePr>
            <p:xfrm>
              <a:off x="1511039" y="3294915"/>
              <a:ext cx="9396447" cy="218277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17895">
                      <a:extLst>
                        <a:ext uri="{9D8B030D-6E8A-4147-A177-3AD203B41FA5}">
                          <a16:colId xmlns:a16="http://schemas.microsoft.com/office/drawing/2014/main" val="2228301639"/>
                        </a:ext>
                      </a:extLst>
                    </a:gridCol>
                    <a:gridCol w="621005">
                      <a:extLst>
                        <a:ext uri="{9D8B030D-6E8A-4147-A177-3AD203B41FA5}">
                          <a16:colId xmlns:a16="http://schemas.microsoft.com/office/drawing/2014/main" val="671118988"/>
                        </a:ext>
                      </a:extLst>
                    </a:gridCol>
                    <a:gridCol w="909215">
                      <a:extLst>
                        <a:ext uri="{9D8B030D-6E8A-4147-A177-3AD203B41FA5}">
                          <a16:colId xmlns:a16="http://schemas.microsoft.com/office/drawing/2014/main" val="1540787629"/>
                        </a:ext>
                      </a:extLst>
                    </a:gridCol>
                    <a:gridCol w="709127">
                      <a:extLst>
                        <a:ext uri="{9D8B030D-6E8A-4147-A177-3AD203B41FA5}">
                          <a16:colId xmlns:a16="http://schemas.microsoft.com/office/drawing/2014/main" val="225214951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894691082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1384175587"/>
                        </a:ext>
                      </a:extLst>
                    </a:gridCol>
                    <a:gridCol w="2944327">
                      <a:extLst>
                        <a:ext uri="{9D8B030D-6E8A-4147-A177-3AD203B41FA5}">
                          <a16:colId xmlns:a16="http://schemas.microsoft.com/office/drawing/2014/main" val="1284491741"/>
                        </a:ext>
                      </a:extLst>
                    </a:gridCol>
                    <a:gridCol w="1383523">
                      <a:extLst>
                        <a:ext uri="{9D8B030D-6E8A-4147-A177-3AD203B41FA5}">
                          <a16:colId xmlns:a16="http://schemas.microsoft.com/office/drawing/2014/main" val="4086290198"/>
                        </a:ext>
                      </a:extLst>
                    </a:gridCol>
                  </a:tblGrid>
                  <a:tr h="68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990" t="-885" r="-1431683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00000" t="-885" r="-1317647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36000" t="-885" r="-796000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5172" t="-885" r="-929310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13333" t="-885" r="-618667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1080" t="-885" r="-335681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72107" t="-885" r="-47727" b="-2442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580176" t="-885" r="-1762" b="-2442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061066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74977246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813190574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3593517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24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24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sz="240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4790369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115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22.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logically equivalent.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7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22.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logically equivalent.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F54924E-ECBB-4442-8023-0A01F7B572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40605"/>
                  </p:ext>
                </p:extLst>
              </p:nvPr>
            </p:nvGraphicFramePr>
            <p:xfrm>
              <a:off x="2031998" y="3298371"/>
              <a:ext cx="8128002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394674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24198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42956827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37014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0456642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57259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 →¬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13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713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36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08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1690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F54924E-ECBB-4442-8023-0A01F7B572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40605"/>
                  </p:ext>
                </p:extLst>
              </p:nvPr>
            </p:nvGraphicFramePr>
            <p:xfrm>
              <a:off x="2031998" y="3298371"/>
              <a:ext cx="8128002" cy="1981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3946749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24198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42956827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37014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30456642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75725971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1538" r="-502703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38" r="-400448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538" r="-30225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538" r="-20225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1538" r="-10134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1538" r="-1802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9132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71339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36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089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rgbClr val="002060"/>
                              </a:solidFill>
                            </a:rPr>
                            <a:t>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41690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77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36.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are not logically equivalent.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34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36.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are not logically equivalent.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just need to find an assignment of truth values that makes one of these propositions true and the other false. </a:t>
                </a:r>
              </a:p>
              <a:p>
                <a:pPr marL="0" indent="0">
                  <a:buNone/>
                </a:pPr>
                <a:r>
                  <a:rPr lang="en-GB" dirty="0"/>
                  <a:t>We can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dirty="0"/>
                  <a:t> and the other two variables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r>
                  <a:rPr lang="en-GB" dirty="0"/>
                  <a:t>Then the first statement will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dirty="0"/>
                  <a:t>, which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dirty="0"/>
                  <a:t>, but the second will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, which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74F2D17-A665-43A6-8B6E-22BA326273DE}"/>
              </a:ext>
            </a:extLst>
          </p:cNvPr>
          <p:cNvSpPr/>
          <p:nvPr/>
        </p:nvSpPr>
        <p:spPr>
          <a:xfrm>
            <a:off x="414779" y="3271101"/>
            <a:ext cx="11359299" cy="2168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A collection of logical operators is called </a:t>
                </a:r>
                <a:r>
                  <a:rPr lang="en-GB" b="1" dirty="0"/>
                  <a:t>functionally complete</a:t>
                </a:r>
                <a:r>
                  <a:rPr lang="en-GB" b="0" dirty="0"/>
                  <a:t> if every compound proposition is logically equivalent to a compound proposition involving only these logical operators.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49. Show that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b="0" dirty="0"/>
                  <a:t> form a functionally complete collection of logical operators.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01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49. Show that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b="0" dirty="0"/>
                  <a:t> form a functionally complete collection of logical operators.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1EE311-0CA6-4D05-8744-D9BBF44CFCEB}"/>
                  </a:ext>
                </a:extLst>
              </p:cNvPr>
              <p:cNvSpPr txBox="1"/>
              <p:nvPr/>
            </p:nvSpPr>
            <p:spPr>
              <a:xfrm>
                <a:off x="1139889" y="3536303"/>
                <a:ext cx="9912220" cy="193899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Given a compound proposition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, we can write down a proposition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that is logically equivalent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involves only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¬,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2400" dirty="0"/>
                  <a:t>,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GB" sz="2400" dirty="0"/>
                  <a:t>.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By De Morgan’s law we can eliminate all the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GB" sz="2400" dirty="0"/>
                  <a:t>s by replacing each occurrence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∧ ⋯ ∧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 with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¬(¬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∨ ¬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∨ ⋯ ∨ ¬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1EE311-0CA6-4D05-8744-D9BBF44CF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89" y="3536303"/>
                <a:ext cx="9912220" cy="1938992"/>
              </a:xfrm>
              <a:prstGeom prst="rect">
                <a:avLst/>
              </a:prstGeom>
              <a:blipFill>
                <a:blip r:embed="rId3"/>
                <a:stretch>
                  <a:fillRect l="-921" t="-2188" b="-593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0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62. How many of the disjunctions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,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 can be made simultaneously true by an assignment of truth values to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?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40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1:</a:t>
                </a:r>
                <a:r>
                  <a:rPr lang="en-GB" dirty="0"/>
                  <a:t> Consider the truth tables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Because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always true, it is a </a:t>
                </a:r>
                <a:r>
                  <a:rPr lang="en-GB" i="1" dirty="0"/>
                  <a:t>tautology</a:t>
                </a:r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Because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always false, it is a contradiction.</a:t>
                </a:r>
              </a:p>
              <a:p>
                <a:pPr lvl="1"/>
                <a:endParaRPr lang="en-GB" dirty="0"/>
              </a:p>
              <a:p>
                <a:r>
                  <a:rPr lang="en-GB" b="1" u="sng" dirty="0"/>
                  <a:t>Solution: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827C3E-4539-42FE-BC2B-E91A52A89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98" y="3633001"/>
            <a:ext cx="4527603" cy="22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04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62. How many of the disjunctions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,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 can be made simultaneously true by an assignment of truth values to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b="0" dirty="0"/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?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CFAC91-6264-4C75-AE14-82CCD67664B3}"/>
                  </a:ext>
                </a:extLst>
              </p:cNvPr>
              <p:cNvSpPr txBox="1"/>
              <p:nvPr/>
            </p:nvSpPr>
            <p:spPr>
              <a:xfrm>
                <a:off x="1290733" y="3219060"/>
                <a:ext cx="9610531" cy="304698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we want the first two of these to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, then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must have the same truth value. 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, then the third and fourth expressions will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, and if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sz="2400" dirty="0"/>
                  <a:t>, the last expression will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. 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So, all  five of these disjunctions will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 if we set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to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,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dirty="0"/>
                  <a:t> to be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CFAC91-6264-4C75-AE14-82CCD676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33" y="3219060"/>
                <a:ext cx="9610531" cy="3046988"/>
              </a:xfrm>
              <a:prstGeom prst="rect">
                <a:avLst/>
              </a:prstGeom>
              <a:blipFill>
                <a:blip r:embed="rId3"/>
                <a:stretch>
                  <a:fillRect l="-951" t="-1394" b="-338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466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65. Determine whether each of these compound propositions is satisfiable.</a:t>
                </a:r>
              </a:p>
              <a:p>
                <a:pPr marL="0" indent="0">
                  <a:buNone/>
                </a:pPr>
                <a:r>
                  <a:rPr lang="en-GB" b="0" dirty="0"/>
                  <a:t>a)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5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65. Determine whether each of these compound propositions is satisfiable.</a:t>
                </a:r>
              </a:p>
              <a:p>
                <a:pPr marL="0" indent="0">
                  <a:buNone/>
                </a:pPr>
                <a:r>
                  <a:rPr lang="en-GB" b="0" dirty="0"/>
                  <a:t>a)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∧ (¬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b="0" dirty="0"/>
                </a:br>
                <a:br>
                  <a:rPr lang="en-GB" b="0" dirty="0"/>
                </a:br>
                <a:r>
                  <a:rPr lang="en-GB" b="0" dirty="0"/>
                  <a:t>	Satisfiable </a:t>
                </a:r>
                <a:endParaRPr lang="en-US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78C912F-227C-48A2-858D-FEBE66F90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597744"/>
                  </p:ext>
                </p:extLst>
              </p:nvPr>
            </p:nvGraphicFramePr>
            <p:xfrm>
              <a:off x="434171" y="4020344"/>
              <a:ext cx="11323656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25150">
                      <a:extLst>
                        <a:ext uri="{9D8B030D-6E8A-4147-A177-3AD203B41FA5}">
                          <a16:colId xmlns:a16="http://schemas.microsoft.com/office/drawing/2014/main" val="3765648885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378630239"/>
                        </a:ext>
                      </a:extLst>
                    </a:gridCol>
                    <a:gridCol w="681134">
                      <a:extLst>
                        <a:ext uri="{9D8B030D-6E8A-4147-A177-3AD203B41FA5}">
                          <a16:colId xmlns:a16="http://schemas.microsoft.com/office/drawing/2014/main" val="241104745"/>
                        </a:ext>
                      </a:extLst>
                    </a:gridCol>
                    <a:gridCol w="970384">
                      <a:extLst>
                        <a:ext uri="{9D8B030D-6E8A-4147-A177-3AD203B41FA5}">
                          <a16:colId xmlns:a16="http://schemas.microsoft.com/office/drawing/2014/main" val="3851328703"/>
                        </a:ext>
                      </a:extLst>
                    </a:gridCol>
                    <a:gridCol w="671804">
                      <a:extLst>
                        <a:ext uri="{9D8B030D-6E8A-4147-A177-3AD203B41FA5}">
                          <a16:colId xmlns:a16="http://schemas.microsoft.com/office/drawing/2014/main" val="1575888616"/>
                        </a:ext>
                      </a:extLst>
                    </a:gridCol>
                    <a:gridCol w="951723">
                      <a:extLst>
                        <a:ext uri="{9D8B030D-6E8A-4147-A177-3AD203B41FA5}">
                          <a16:colId xmlns:a16="http://schemas.microsoft.com/office/drawing/2014/main" val="1971066215"/>
                        </a:ext>
                      </a:extLst>
                    </a:gridCol>
                    <a:gridCol w="1101012">
                      <a:extLst>
                        <a:ext uri="{9D8B030D-6E8A-4147-A177-3AD203B41FA5}">
                          <a16:colId xmlns:a16="http://schemas.microsoft.com/office/drawing/2014/main" val="1540815397"/>
                        </a:ext>
                      </a:extLst>
                    </a:gridCol>
                    <a:gridCol w="2313992">
                      <a:extLst>
                        <a:ext uri="{9D8B030D-6E8A-4147-A177-3AD203B41FA5}">
                          <a16:colId xmlns:a16="http://schemas.microsoft.com/office/drawing/2014/main" val="3141921401"/>
                        </a:ext>
                      </a:extLst>
                    </a:gridCol>
                    <a:gridCol w="3439289">
                      <a:extLst>
                        <a:ext uri="{9D8B030D-6E8A-4147-A177-3AD203B41FA5}">
                          <a16:colId xmlns:a16="http://schemas.microsoft.com/office/drawing/2014/main" val="1698546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sz="18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u="none" strike="noStrike" dirty="0">
                              <a:effectLst/>
                            </a:rPr>
                            <a:t> </a:t>
                          </a:r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(¬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i="1" u="none" strike="noStrike" dirty="0" err="1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)∧(¬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u="none" strike="noStrike" dirty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648992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2664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87497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9521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52756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78C912F-227C-48A2-858D-FEBE66F90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3597744"/>
                  </p:ext>
                </p:extLst>
              </p:nvPr>
            </p:nvGraphicFramePr>
            <p:xfrm>
              <a:off x="434171" y="4020344"/>
              <a:ext cx="11323656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25150">
                      <a:extLst>
                        <a:ext uri="{9D8B030D-6E8A-4147-A177-3AD203B41FA5}">
                          <a16:colId xmlns:a16="http://schemas.microsoft.com/office/drawing/2014/main" val="3765648885"/>
                        </a:ext>
                      </a:extLst>
                    </a:gridCol>
                    <a:gridCol w="569168">
                      <a:extLst>
                        <a:ext uri="{9D8B030D-6E8A-4147-A177-3AD203B41FA5}">
                          <a16:colId xmlns:a16="http://schemas.microsoft.com/office/drawing/2014/main" val="378630239"/>
                        </a:ext>
                      </a:extLst>
                    </a:gridCol>
                    <a:gridCol w="681134">
                      <a:extLst>
                        <a:ext uri="{9D8B030D-6E8A-4147-A177-3AD203B41FA5}">
                          <a16:colId xmlns:a16="http://schemas.microsoft.com/office/drawing/2014/main" val="241104745"/>
                        </a:ext>
                      </a:extLst>
                    </a:gridCol>
                    <a:gridCol w="970384">
                      <a:extLst>
                        <a:ext uri="{9D8B030D-6E8A-4147-A177-3AD203B41FA5}">
                          <a16:colId xmlns:a16="http://schemas.microsoft.com/office/drawing/2014/main" val="3851328703"/>
                        </a:ext>
                      </a:extLst>
                    </a:gridCol>
                    <a:gridCol w="671804">
                      <a:extLst>
                        <a:ext uri="{9D8B030D-6E8A-4147-A177-3AD203B41FA5}">
                          <a16:colId xmlns:a16="http://schemas.microsoft.com/office/drawing/2014/main" val="1575888616"/>
                        </a:ext>
                      </a:extLst>
                    </a:gridCol>
                    <a:gridCol w="951723">
                      <a:extLst>
                        <a:ext uri="{9D8B030D-6E8A-4147-A177-3AD203B41FA5}">
                          <a16:colId xmlns:a16="http://schemas.microsoft.com/office/drawing/2014/main" val="1971066215"/>
                        </a:ext>
                      </a:extLst>
                    </a:gridCol>
                    <a:gridCol w="1101012">
                      <a:extLst>
                        <a:ext uri="{9D8B030D-6E8A-4147-A177-3AD203B41FA5}">
                          <a16:colId xmlns:a16="http://schemas.microsoft.com/office/drawing/2014/main" val="1540815397"/>
                        </a:ext>
                      </a:extLst>
                    </a:gridCol>
                    <a:gridCol w="2313992">
                      <a:extLst>
                        <a:ext uri="{9D8B030D-6E8A-4147-A177-3AD203B41FA5}">
                          <a16:colId xmlns:a16="http://schemas.microsoft.com/office/drawing/2014/main" val="3141921401"/>
                        </a:ext>
                      </a:extLst>
                    </a:gridCol>
                    <a:gridCol w="3439289">
                      <a:extLst>
                        <a:ext uri="{9D8B030D-6E8A-4147-A177-3AD203B41FA5}">
                          <a16:colId xmlns:a16="http://schemas.microsoft.com/office/drawing/2014/main" val="16985466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971" t="-1639" r="-1707767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11828" t="-1639" r="-1791398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75893" t="-1639" r="-1387500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194340" t="-1639" r="-877358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25455" t="-1639" r="-1168182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70513" t="-1639" r="-723718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5525" t="-1639" r="-523757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40789" t="-1639" r="-149474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29610" t="-1639" r="-70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992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1932664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8749704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F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3269521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effectLst/>
                            </a:rPr>
                            <a:t>F</a:t>
                          </a:r>
                          <a:endParaRPr lang="en-US" sz="1800" b="0" i="0" u="none" strike="noStrike">
                            <a:solidFill>
                              <a:srgbClr val="666666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800" u="none" strike="noStrike" dirty="0">
                              <a:solidFill>
                                <a:srgbClr val="002060"/>
                              </a:solidFill>
                              <a:effectLst/>
                            </a:rPr>
                            <a:t>T</a:t>
                          </a:r>
                          <a:endParaRPr lang="en-US" sz="18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Courier New" panose="02070309020205020404" pitchFamily="49" charset="0"/>
                          </a:endParaRPr>
                        </a:p>
                      </a:txBody>
                      <a:tcPr marL="7620" marR="7620" marT="7620" marB="0" anchor="ctr"/>
                    </a:tc>
                    <a:extLst>
                      <a:ext uri="{0D108BD9-81ED-4DB2-BD59-A6C34878D82A}">
                        <a16:rowId xmlns:a16="http://schemas.microsoft.com/office/drawing/2014/main" val="2552756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713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67. Find the compound proposition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b="0" dirty="0"/>
                  <a:t> constructed in Example 10 for the n-queens problem, and use it to find all the ways that n queens can be placed on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chessboard, so that no queen can attack another when n is</a:t>
                </a:r>
              </a:p>
              <a:p>
                <a:pPr marL="0" indent="0">
                  <a:buNone/>
                </a:pPr>
                <a:r>
                  <a:rPr lang="en-GB" b="0" dirty="0"/>
                  <a:t>	a) 2. 	b) 3. 	c) 4.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211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67. Find the compound proposition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b="0" dirty="0"/>
                  <a:t> constructed in Example 10 for the n-queens problem, and use it to find all the ways that n queens can be placed on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chessboard, so that no queen can attack another when n is</a:t>
                </a:r>
              </a:p>
              <a:p>
                <a:pPr marL="0" indent="0">
                  <a:buNone/>
                </a:pPr>
                <a:r>
                  <a:rPr lang="en-GB" b="0" dirty="0"/>
                  <a:t>	a) 2.	</a:t>
                </a:r>
              </a:p>
              <a:p>
                <a:pPr marL="0" indent="0">
                  <a:buNone/>
                </a:pPr>
                <a:r>
                  <a:rPr lang="en-GB" dirty="0"/>
                  <a:t>	No Solution</a:t>
                </a:r>
                <a:r>
                  <a:rPr lang="en-GB" b="0" dirty="0"/>
                  <a:t> 	</a:t>
                </a:r>
                <a:br>
                  <a:rPr lang="en-GB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BE437C-7AE8-4940-908E-3F0F2D9268B5}"/>
              </a:ext>
            </a:extLst>
          </p:cNvPr>
          <p:cNvGrpSpPr/>
          <p:nvPr/>
        </p:nvGrpSpPr>
        <p:grpSpPr>
          <a:xfrm>
            <a:off x="4619134" y="3812953"/>
            <a:ext cx="2523240" cy="2197681"/>
            <a:chOff x="5436123" y="4152319"/>
            <a:chExt cx="1319752" cy="13197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3B9467-CD7D-415B-B01D-3EAF44705C12}"/>
                </a:ext>
              </a:extLst>
            </p:cNvPr>
            <p:cNvSpPr/>
            <p:nvPr/>
          </p:nvSpPr>
          <p:spPr>
            <a:xfrm>
              <a:off x="5436123" y="4152319"/>
              <a:ext cx="659876" cy="659876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DCFF26-0148-4268-8F0C-4CDEA804EA86}"/>
                </a:ext>
              </a:extLst>
            </p:cNvPr>
            <p:cNvSpPr/>
            <p:nvPr/>
          </p:nvSpPr>
          <p:spPr>
            <a:xfrm>
              <a:off x="6095999" y="4152319"/>
              <a:ext cx="659876" cy="659876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094575-08C7-4AD0-B97B-F1ECA834B7A0}"/>
                </a:ext>
              </a:extLst>
            </p:cNvPr>
            <p:cNvSpPr/>
            <p:nvPr/>
          </p:nvSpPr>
          <p:spPr>
            <a:xfrm>
              <a:off x="5436123" y="4812195"/>
              <a:ext cx="659876" cy="659876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BE49A-EAF8-40A8-820E-8BDC9F0EF127}"/>
                </a:ext>
              </a:extLst>
            </p:cNvPr>
            <p:cNvSpPr/>
            <p:nvPr/>
          </p:nvSpPr>
          <p:spPr>
            <a:xfrm>
              <a:off x="6095999" y="4812195"/>
              <a:ext cx="659876" cy="659876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7112B50-72A8-40D5-9C7A-2A4969E89218}"/>
                </a:ext>
              </a:extLst>
            </p:cNvPr>
            <p:cNvCxnSpPr>
              <a:cxnSpLocks/>
            </p:cNvCxnSpPr>
            <p:nvPr/>
          </p:nvCxnSpPr>
          <p:spPr>
            <a:xfrm>
              <a:off x="5879182" y="4600799"/>
              <a:ext cx="546755" cy="5413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9970EC-E6F0-4E9D-9ED7-6E3F51D8B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182" y="4482257"/>
              <a:ext cx="433634" cy="6598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351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67. Find the compound proposition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b="0" dirty="0"/>
                  <a:t> constructed in Example 10 for the n-queens problem, and use it to find all the ways that n queens can be placed on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chessboard, so that no queen can attack another when n is</a:t>
                </a:r>
              </a:p>
              <a:p>
                <a:pPr marL="0" indent="0">
                  <a:buNone/>
                </a:pPr>
                <a:r>
                  <a:rPr lang="en-GB" b="0" dirty="0"/>
                  <a:t>	b) 3.		No Solution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8A1C4-92A8-4AE4-9C76-0BF4EDFB8A4B}"/>
              </a:ext>
            </a:extLst>
          </p:cNvPr>
          <p:cNvGrpSpPr/>
          <p:nvPr/>
        </p:nvGrpSpPr>
        <p:grpSpPr>
          <a:xfrm>
            <a:off x="1230078" y="4030479"/>
            <a:ext cx="2177592" cy="1927262"/>
            <a:chOff x="4741682" y="3182066"/>
            <a:chExt cx="3784860" cy="32965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D38C47-AF6B-4CA8-9844-549A1F49D8C8}"/>
                </a:ext>
              </a:extLst>
            </p:cNvPr>
            <p:cNvSpPr/>
            <p:nvPr/>
          </p:nvSpPr>
          <p:spPr>
            <a:xfrm>
              <a:off x="7264922" y="3182066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CBF66B-9B7D-46CE-BC6E-B30CFCFDA8AB}"/>
                </a:ext>
              </a:extLst>
            </p:cNvPr>
            <p:cNvSpPr/>
            <p:nvPr/>
          </p:nvSpPr>
          <p:spPr>
            <a:xfrm>
              <a:off x="474168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287157-7081-42CD-B261-4BA45AF5EAB5}"/>
                </a:ext>
              </a:extLst>
            </p:cNvPr>
            <p:cNvSpPr/>
            <p:nvPr/>
          </p:nvSpPr>
          <p:spPr>
            <a:xfrm>
              <a:off x="474168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38B6CA-4085-4EF8-8452-60C2F4B28918}"/>
                </a:ext>
              </a:extLst>
            </p:cNvPr>
            <p:cNvSpPr/>
            <p:nvPr/>
          </p:nvSpPr>
          <p:spPr>
            <a:xfrm>
              <a:off x="600330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C77D31-00FF-4595-8811-800F05021560}"/>
                </a:ext>
              </a:extLst>
            </p:cNvPr>
            <p:cNvSpPr/>
            <p:nvPr/>
          </p:nvSpPr>
          <p:spPr>
            <a:xfrm>
              <a:off x="474168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405BFA-17D6-4ECE-9203-27C821ACC02E}"/>
                </a:ext>
              </a:extLst>
            </p:cNvPr>
            <p:cNvSpPr/>
            <p:nvPr/>
          </p:nvSpPr>
          <p:spPr>
            <a:xfrm>
              <a:off x="600330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0E4A15-1F50-4617-925C-8662C8FFD4B8}"/>
                </a:ext>
              </a:extLst>
            </p:cNvPr>
            <p:cNvCxnSpPr>
              <a:cxnSpLocks/>
            </p:cNvCxnSpPr>
            <p:nvPr/>
          </p:nvCxnSpPr>
          <p:spPr>
            <a:xfrm>
              <a:off x="5448693" y="3930977"/>
              <a:ext cx="0" cy="22650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50AB42-4FAB-4323-9FAD-3DED858C4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1" y="3738631"/>
              <a:ext cx="24509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4C2715-6309-494E-955F-7EAF9AAA1DDE}"/>
                </a:ext>
              </a:extLst>
            </p:cNvPr>
            <p:cNvSpPr/>
            <p:nvPr/>
          </p:nvSpPr>
          <p:spPr>
            <a:xfrm>
              <a:off x="726492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965F5-64E1-4B4B-B8B2-0A10E2E76935}"/>
                </a:ext>
              </a:extLst>
            </p:cNvPr>
            <p:cNvSpPr/>
            <p:nvPr/>
          </p:nvSpPr>
          <p:spPr>
            <a:xfrm>
              <a:off x="7264922" y="537974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7FA05B-593F-4CC8-9922-26413560A6F0}"/>
                </a:ext>
              </a:extLst>
            </p:cNvPr>
            <p:cNvSpPr/>
            <p:nvPr/>
          </p:nvSpPr>
          <p:spPr>
            <a:xfrm>
              <a:off x="600330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725F10-C642-495C-813B-1B47D68ED20D}"/>
                </a:ext>
              </a:extLst>
            </p:cNvPr>
            <p:cNvCxnSpPr>
              <a:cxnSpLocks/>
            </p:cNvCxnSpPr>
            <p:nvPr/>
          </p:nvCxnSpPr>
          <p:spPr>
            <a:xfrm>
              <a:off x="5601093" y="4025245"/>
              <a:ext cx="2600227" cy="20550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838C74-D628-4FF2-9C1C-BF5E6386132D}"/>
              </a:ext>
            </a:extLst>
          </p:cNvPr>
          <p:cNvGrpSpPr/>
          <p:nvPr/>
        </p:nvGrpSpPr>
        <p:grpSpPr>
          <a:xfrm>
            <a:off x="4765841" y="4030479"/>
            <a:ext cx="2177592" cy="1927262"/>
            <a:chOff x="4741682" y="3182066"/>
            <a:chExt cx="3784860" cy="32965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03F938-E694-41B7-A67E-B1F4442F0B43}"/>
                </a:ext>
              </a:extLst>
            </p:cNvPr>
            <p:cNvSpPr/>
            <p:nvPr/>
          </p:nvSpPr>
          <p:spPr>
            <a:xfrm>
              <a:off x="7264922" y="3182066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DB0766-1BE9-435F-9504-DE4DC9C96736}"/>
                </a:ext>
              </a:extLst>
            </p:cNvPr>
            <p:cNvSpPr/>
            <p:nvPr/>
          </p:nvSpPr>
          <p:spPr>
            <a:xfrm>
              <a:off x="474168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956286-52CD-495E-B513-D5343BA45EDD}"/>
                </a:ext>
              </a:extLst>
            </p:cNvPr>
            <p:cNvSpPr/>
            <p:nvPr/>
          </p:nvSpPr>
          <p:spPr>
            <a:xfrm>
              <a:off x="474168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7CA2FC-8341-4819-A234-B1813C75FBD8}"/>
                </a:ext>
              </a:extLst>
            </p:cNvPr>
            <p:cNvSpPr/>
            <p:nvPr/>
          </p:nvSpPr>
          <p:spPr>
            <a:xfrm>
              <a:off x="600330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7BDFC7-8C09-4CC8-8068-809F35A988C9}"/>
                </a:ext>
              </a:extLst>
            </p:cNvPr>
            <p:cNvSpPr/>
            <p:nvPr/>
          </p:nvSpPr>
          <p:spPr>
            <a:xfrm>
              <a:off x="474168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42E608-7735-4486-8CE2-E0CE2161784D}"/>
                </a:ext>
              </a:extLst>
            </p:cNvPr>
            <p:cNvSpPr/>
            <p:nvPr/>
          </p:nvSpPr>
          <p:spPr>
            <a:xfrm>
              <a:off x="600330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972F33-82E9-41B0-95EF-9C453B246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9752" y="3994878"/>
              <a:ext cx="994569" cy="10578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969AB5-BFF1-49EF-9746-5CB84D83F3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4764" y="3731486"/>
              <a:ext cx="24509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BE3E19-326C-4734-9666-D221BAC573B6}"/>
                </a:ext>
              </a:extLst>
            </p:cNvPr>
            <p:cNvSpPr/>
            <p:nvPr/>
          </p:nvSpPr>
          <p:spPr>
            <a:xfrm>
              <a:off x="726492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E2C738-3980-41CF-9C15-8CD55669281C}"/>
                </a:ext>
              </a:extLst>
            </p:cNvPr>
            <p:cNvSpPr/>
            <p:nvPr/>
          </p:nvSpPr>
          <p:spPr>
            <a:xfrm>
              <a:off x="7264922" y="537974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F2B3B5E-9E5B-4530-8D96-3E0CBDF6417D}"/>
                </a:ext>
              </a:extLst>
            </p:cNvPr>
            <p:cNvSpPr/>
            <p:nvPr/>
          </p:nvSpPr>
          <p:spPr>
            <a:xfrm>
              <a:off x="600330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A52DC7-F0D2-422B-8D11-0D9FAFEE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44" y="3930976"/>
              <a:ext cx="1702528" cy="11217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F24552D-913C-4823-93FE-7D2CE8BD1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580" y="4025245"/>
              <a:ext cx="2" cy="19968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29FF57-DB64-475A-9ED5-3F34BDDEB4EE}"/>
              </a:ext>
            </a:extLst>
          </p:cNvPr>
          <p:cNvGrpSpPr/>
          <p:nvPr/>
        </p:nvGrpSpPr>
        <p:grpSpPr>
          <a:xfrm flipH="1">
            <a:off x="8306005" y="4008821"/>
            <a:ext cx="2177592" cy="1927262"/>
            <a:chOff x="4741682" y="3182066"/>
            <a:chExt cx="3784860" cy="329652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132932-6575-4A8B-BB55-3DC5AF0D74B2}"/>
                </a:ext>
              </a:extLst>
            </p:cNvPr>
            <p:cNvSpPr/>
            <p:nvPr/>
          </p:nvSpPr>
          <p:spPr>
            <a:xfrm>
              <a:off x="7264922" y="3182066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DA72CB5-2770-46F2-A21B-EEEC97256AA8}"/>
                </a:ext>
              </a:extLst>
            </p:cNvPr>
            <p:cNvSpPr/>
            <p:nvPr/>
          </p:nvSpPr>
          <p:spPr>
            <a:xfrm>
              <a:off x="474168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DF948A3-9423-48A7-A559-CD4D023B7E38}"/>
                </a:ext>
              </a:extLst>
            </p:cNvPr>
            <p:cNvSpPr/>
            <p:nvPr/>
          </p:nvSpPr>
          <p:spPr>
            <a:xfrm>
              <a:off x="474168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9C8D12-E9D6-4E20-A170-F6BB7A56FFA5}"/>
                </a:ext>
              </a:extLst>
            </p:cNvPr>
            <p:cNvSpPr/>
            <p:nvPr/>
          </p:nvSpPr>
          <p:spPr>
            <a:xfrm>
              <a:off x="6003302" y="318206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7B45A5-4FA7-497D-82D5-AF23F850DFE4}"/>
                </a:ext>
              </a:extLst>
            </p:cNvPr>
            <p:cNvSpPr/>
            <p:nvPr/>
          </p:nvSpPr>
          <p:spPr>
            <a:xfrm>
              <a:off x="474168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466085E-2F8F-48F6-9DFC-57D747AEFEC7}"/>
                </a:ext>
              </a:extLst>
            </p:cNvPr>
            <p:cNvSpPr/>
            <p:nvPr/>
          </p:nvSpPr>
          <p:spPr>
            <a:xfrm>
              <a:off x="600330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CE542-1EAF-49EF-8C11-F3CA74E14DB4}"/>
                </a:ext>
              </a:extLst>
            </p:cNvPr>
            <p:cNvCxnSpPr>
              <a:cxnSpLocks/>
            </p:cNvCxnSpPr>
            <p:nvPr/>
          </p:nvCxnSpPr>
          <p:spPr>
            <a:xfrm>
              <a:off x="5448693" y="3930977"/>
              <a:ext cx="0" cy="22650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859B4E-5525-41A6-B550-C4F0E8E80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1" y="3738631"/>
              <a:ext cx="24509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CD2D57-01F9-4AB4-9D2A-22EC0F559FC5}"/>
                </a:ext>
              </a:extLst>
            </p:cNvPr>
            <p:cNvSpPr/>
            <p:nvPr/>
          </p:nvSpPr>
          <p:spPr>
            <a:xfrm>
              <a:off x="7264922" y="428090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24CA35D-C05F-4794-A7D0-CB4D194B72C5}"/>
                </a:ext>
              </a:extLst>
            </p:cNvPr>
            <p:cNvSpPr/>
            <p:nvPr/>
          </p:nvSpPr>
          <p:spPr>
            <a:xfrm>
              <a:off x="7264922" y="5379747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7B30DF-4559-4EFC-9EB7-9869413E57D7}"/>
                </a:ext>
              </a:extLst>
            </p:cNvPr>
            <p:cNvSpPr/>
            <p:nvPr/>
          </p:nvSpPr>
          <p:spPr>
            <a:xfrm>
              <a:off x="6003302" y="5379748"/>
              <a:ext cx="1261620" cy="109884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023860-8588-48AA-8307-52A56DF66154}"/>
                </a:ext>
              </a:extLst>
            </p:cNvPr>
            <p:cNvCxnSpPr>
              <a:cxnSpLocks/>
            </p:cNvCxnSpPr>
            <p:nvPr/>
          </p:nvCxnSpPr>
          <p:spPr>
            <a:xfrm>
              <a:off x="5601093" y="4025245"/>
              <a:ext cx="2600227" cy="20550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688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67. Find the compound proposition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b="0" dirty="0"/>
                  <a:t> constructed in Example 10 for the n-queens problem, and use it to find all the ways that n queens can be placed on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chessboard, so that no queen can attack another when n is</a:t>
                </a:r>
              </a:p>
              <a:p>
                <a:pPr marL="0" indent="0">
                  <a:buNone/>
                </a:pPr>
                <a:r>
                  <a:rPr lang="en-GB" b="0" dirty="0"/>
                  <a:t>	c) 4. 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or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2C2A91E-8F55-42F2-BD72-98A5C203F7AA}"/>
              </a:ext>
            </a:extLst>
          </p:cNvPr>
          <p:cNvGrpSpPr/>
          <p:nvPr/>
        </p:nvGrpSpPr>
        <p:grpSpPr>
          <a:xfrm>
            <a:off x="2031971" y="3923192"/>
            <a:ext cx="2896041" cy="2569683"/>
            <a:chOff x="1230078" y="4030479"/>
            <a:chExt cx="2896041" cy="25696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430C2-80A8-4D51-8C1D-BAD0789FD641}"/>
                </a:ext>
              </a:extLst>
            </p:cNvPr>
            <p:cNvSpPr/>
            <p:nvPr/>
          </p:nvSpPr>
          <p:spPr>
            <a:xfrm>
              <a:off x="2681806" y="4030479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41DE6F-9D19-4678-A691-06ECAED5A378}"/>
                </a:ext>
              </a:extLst>
            </p:cNvPr>
            <p:cNvSpPr/>
            <p:nvPr/>
          </p:nvSpPr>
          <p:spPr>
            <a:xfrm>
              <a:off x="1230078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7B88D4-79FE-444E-8EA8-1F0A3F2BF4F3}"/>
                </a:ext>
              </a:extLst>
            </p:cNvPr>
            <p:cNvSpPr/>
            <p:nvPr/>
          </p:nvSpPr>
          <p:spPr>
            <a:xfrm>
              <a:off x="1230078" y="403048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B14AB3-FACD-4047-81BA-9FAEED353578}"/>
                </a:ext>
              </a:extLst>
            </p:cNvPr>
            <p:cNvSpPr/>
            <p:nvPr/>
          </p:nvSpPr>
          <p:spPr>
            <a:xfrm>
              <a:off x="1955942" y="403048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D4831B-C6CC-42B5-A818-23C1D7F6588C}"/>
                </a:ext>
              </a:extLst>
            </p:cNvPr>
            <p:cNvSpPr/>
            <p:nvPr/>
          </p:nvSpPr>
          <p:spPr>
            <a:xfrm>
              <a:off x="1230078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069660-BCF7-477D-8C2A-DEA5CBC6EDF2}"/>
                </a:ext>
              </a:extLst>
            </p:cNvPr>
            <p:cNvSpPr/>
            <p:nvPr/>
          </p:nvSpPr>
          <p:spPr>
            <a:xfrm>
              <a:off x="1955942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791C2-8604-441A-BF63-6B4D81304D56}"/>
                </a:ext>
              </a:extLst>
            </p:cNvPr>
            <p:cNvSpPr/>
            <p:nvPr/>
          </p:nvSpPr>
          <p:spPr>
            <a:xfrm>
              <a:off x="2681806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F62FDE-DA4A-4A52-A0BD-96218FF909A4}"/>
                </a:ext>
              </a:extLst>
            </p:cNvPr>
            <p:cNvSpPr/>
            <p:nvPr/>
          </p:nvSpPr>
          <p:spPr>
            <a:xfrm>
              <a:off x="2681806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3ED9F3-1AAD-4B1D-A44C-36F6F37164A4}"/>
                </a:ext>
              </a:extLst>
            </p:cNvPr>
            <p:cNvSpPr/>
            <p:nvPr/>
          </p:nvSpPr>
          <p:spPr>
            <a:xfrm>
              <a:off x="1955942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DD2234-CEA3-48CA-9684-AC154E0CF1BD}"/>
                </a:ext>
              </a:extLst>
            </p:cNvPr>
            <p:cNvSpPr/>
            <p:nvPr/>
          </p:nvSpPr>
          <p:spPr>
            <a:xfrm>
              <a:off x="1230078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A001CC-5A6F-4A26-967E-C222DFF99B4B}"/>
                </a:ext>
              </a:extLst>
            </p:cNvPr>
            <p:cNvSpPr/>
            <p:nvPr/>
          </p:nvSpPr>
          <p:spPr>
            <a:xfrm>
              <a:off x="2681806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E55027-A91D-42D8-9034-037B2B8B15DF}"/>
                </a:ext>
              </a:extLst>
            </p:cNvPr>
            <p:cNvSpPr/>
            <p:nvPr/>
          </p:nvSpPr>
          <p:spPr>
            <a:xfrm>
              <a:off x="1955942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C47D16-CBA0-41B2-98B6-5B92546B1F2B}"/>
                </a:ext>
              </a:extLst>
            </p:cNvPr>
            <p:cNvSpPr/>
            <p:nvPr/>
          </p:nvSpPr>
          <p:spPr>
            <a:xfrm>
              <a:off x="3400255" y="4030479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EDFA79-3DBA-4FC6-BF28-8D4EAA122F0C}"/>
                </a:ext>
              </a:extLst>
            </p:cNvPr>
            <p:cNvSpPr/>
            <p:nvPr/>
          </p:nvSpPr>
          <p:spPr>
            <a:xfrm>
              <a:off x="3400255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CD2CB1-B25C-4437-9844-1A2BE836D990}"/>
                </a:ext>
              </a:extLst>
            </p:cNvPr>
            <p:cNvSpPr/>
            <p:nvPr/>
          </p:nvSpPr>
          <p:spPr>
            <a:xfrm>
              <a:off x="3400255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B70006-BB41-4548-92BA-B70426B6C221}"/>
                </a:ext>
              </a:extLst>
            </p:cNvPr>
            <p:cNvSpPr/>
            <p:nvPr/>
          </p:nvSpPr>
          <p:spPr>
            <a:xfrm>
              <a:off x="3400255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A008AB-FF9A-45AC-96B1-04006E5263B6}"/>
              </a:ext>
            </a:extLst>
          </p:cNvPr>
          <p:cNvGrpSpPr/>
          <p:nvPr/>
        </p:nvGrpSpPr>
        <p:grpSpPr>
          <a:xfrm>
            <a:off x="6435043" y="3923192"/>
            <a:ext cx="2896041" cy="2569683"/>
            <a:chOff x="1230078" y="4030479"/>
            <a:chExt cx="2896041" cy="25696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558D7B-9C9C-47AC-9981-1A1789B6BB28}"/>
                </a:ext>
              </a:extLst>
            </p:cNvPr>
            <p:cNvSpPr/>
            <p:nvPr/>
          </p:nvSpPr>
          <p:spPr>
            <a:xfrm>
              <a:off x="2681806" y="4030479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524CC4-A0C1-4CA6-A5F8-28DD202468E4}"/>
                </a:ext>
              </a:extLst>
            </p:cNvPr>
            <p:cNvSpPr/>
            <p:nvPr/>
          </p:nvSpPr>
          <p:spPr>
            <a:xfrm>
              <a:off x="1230078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D90221-96C3-4523-8324-845FE2969FA7}"/>
                </a:ext>
              </a:extLst>
            </p:cNvPr>
            <p:cNvSpPr/>
            <p:nvPr/>
          </p:nvSpPr>
          <p:spPr>
            <a:xfrm>
              <a:off x="1230078" y="403048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4876B0B-10F6-4984-A282-E85BF6571451}"/>
                </a:ext>
              </a:extLst>
            </p:cNvPr>
            <p:cNvSpPr/>
            <p:nvPr/>
          </p:nvSpPr>
          <p:spPr>
            <a:xfrm>
              <a:off x="1955942" y="403048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4EBDFA-18C8-496D-85FF-ACF0F5B6CCE7}"/>
                </a:ext>
              </a:extLst>
            </p:cNvPr>
            <p:cNvSpPr/>
            <p:nvPr/>
          </p:nvSpPr>
          <p:spPr>
            <a:xfrm>
              <a:off x="1230078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CCCDC2-0CA2-40C1-8EF7-AC329D6B3D21}"/>
                </a:ext>
              </a:extLst>
            </p:cNvPr>
            <p:cNvSpPr/>
            <p:nvPr/>
          </p:nvSpPr>
          <p:spPr>
            <a:xfrm>
              <a:off x="1955942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A1AA144-92DE-4A11-805D-E69CD234AE48}"/>
                </a:ext>
              </a:extLst>
            </p:cNvPr>
            <p:cNvSpPr/>
            <p:nvPr/>
          </p:nvSpPr>
          <p:spPr>
            <a:xfrm>
              <a:off x="2681806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E6241C-6B9B-44F9-B8A9-A84EDA202904}"/>
                </a:ext>
              </a:extLst>
            </p:cNvPr>
            <p:cNvSpPr/>
            <p:nvPr/>
          </p:nvSpPr>
          <p:spPr>
            <a:xfrm>
              <a:off x="2681806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6E112B9-30E2-425F-841D-5632717D1856}"/>
                </a:ext>
              </a:extLst>
            </p:cNvPr>
            <p:cNvSpPr/>
            <p:nvPr/>
          </p:nvSpPr>
          <p:spPr>
            <a:xfrm>
              <a:off x="1955942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12EF7F-7101-4C82-9C48-9522083917AE}"/>
                </a:ext>
              </a:extLst>
            </p:cNvPr>
            <p:cNvSpPr/>
            <p:nvPr/>
          </p:nvSpPr>
          <p:spPr>
            <a:xfrm>
              <a:off x="1230078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EA9A799-9964-460C-BACC-68CED1E4BA57}"/>
                </a:ext>
              </a:extLst>
            </p:cNvPr>
            <p:cNvSpPr/>
            <p:nvPr/>
          </p:nvSpPr>
          <p:spPr>
            <a:xfrm>
              <a:off x="2681806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4D0D2C6-C565-43CD-9FE1-40A1C34EA075}"/>
                </a:ext>
              </a:extLst>
            </p:cNvPr>
            <p:cNvSpPr/>
            <p:nvPr/>
          </p:nvSpPr>
          <p:spPr>
            <a:xfrm>
              <a:off x="1955942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0AB2E2-27F9-434A-9BF3-255572334381}"/>
                </a:ext>
              </a:extLst>
            </p:cNvPr>
            <p:cNvSpPr/>
            <p:nvPr/>
          </p:nvSpPr>
          <p:spPr>
            <a:xfrm>
              <a:off x="3400255" y="4030479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E3F62CD-E3B4-4073-A8C5-97DD2CE54545}"/>
                </a:ext>
              </a:extLst>
            </p:cNvPr>
            <p:cNvSpPr/>
            <p:nvPr/>
          </p:nvSpPr>
          <p:spPr>
            <a:xfrm>
              <a:off x="3400255" y="467290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CDC1C1-B0FD-490C-AC5D-FF69231EC7F0}"/>
                </a:ext>
              </a:extLst>
            </p:cNvPr>
            <p:cNvSpPr/>
            <p:nvPr/>
          </p:nvSpPr>
          <p:spPr>
            <a:xfrm>
              <a:off x="3400255" y="5315320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0D46A0-FDCA-4AEF-925A-FBCE816C570B}"/>
                </a:ext>
              </a:extLst>
            </p:cNvPr>
            <p:cNvSpPr/>
            <p:nvPr/>
          </p:nvSpPr>
          <p:spPr>
            <a:xfrm>
              <a:off x="3400255" y="5957741"/>
              <a:ext cx="725864" cy="642421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637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65BAEEA-55A3-4159-B3B8-A791A4E5C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184199"/>
              </p:ext>
            </p:extLst>
          </p:nvPr>
        </p:nvGraphicFramePr>
        <p:xfrm>
          <a:off x="5109540" y="1990598"/>
          <a:ext cx="1972919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2919">
                  <a:extLst>
                    <a:ext uri="{9D8B030D-6E8A-4147-A177-3AD203B41FA5}">
                      <a16:colId xmlns:a16="http://schemas.microsoft.com/office/drawing/2014/main" val="399702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Section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6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66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 (a, c,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3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 (c, 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5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1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3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9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72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606" y="1967224"/>
          <a:ext cx="1029678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 Methods and Strategy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393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3812520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Predicate logic is used to solve statements involving variables, such as</a:t>
                </a:r>
              </a:p>
              <a:p>
                <a:pPr lvl="1"/>
                <a:r>
                  <a:rPr lang="en-GB" dirty="0"/>
                  <a:t>“x &gt; 3,” 	  “x = y + 3,”	   “x + y = z,”</a:t>
                </a:r>
              </a:p>
              <a:p>
                <a:pPr lvl="1"/>
                <a:r>
                  <a:rPr lang="en-GB" b="0" dirty="0"/>
                  <a:t>“Computer x is under attack by an intruder,”</a:t>
                </a:r>
              </a:p>
              <a:p>
                <a:pPr lvl="1"/>
                <a:r>
                  <a:rPr lang="en-GB" b="0" dirty="0"/>
                  <a:t>“Computer x is functioning properly,”</a:t>
                </a:r>
              </a:p>
              <a:p>
                <a:pPr lvl="1"/>
                <a:endParaRPr lang="en-GB" dirty="0"/>
              </a:p>
              <a:p>
                <a:r>
                  <a:rPr lang="en-GB" b="0" dirty="0"/>
                  <a:t>The first part, the variable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, is the subject of the statement.</a:t>
                </a:r>
              </a:p>
              <a:p>
                <a:r>
                  <a:rPr lang="en-GB" b="0" dirty="0"/>
                  <a:t>The second part of the statement is called the predicate.</a:t>
                </a:r>
              </a:p>
              <a:p>
                <a:r>
                  <a:rPr lang="en-GB" b="0" dirty="0"/>
                  <a:t>The statement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is also said to be the value of the </a:t>
                </a:r>
                <a:r>
                  <a:rPr lang="en-GB" b="1" u="sng" dirty="0"/>
                  <a:t>propositional function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 at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9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 2: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The notation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are </a:t>
                </a:r>
                <a:r>
                  <a:rPr lang="en-GB" i="1" u="sng" dirty="0"/>
                  <a:t>logically equivalent</a:t>
                </a:r>
                <a:r>
                  <a:rPr lang="en-GB" i="1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are logically equivalent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a </a:t>
                </a:r>
                <a:r>
                  <a:rPr lang="en-GB" i="1" u="sng" dirty="0"/>
                  <a:t>tautology</a:t>
                </a:r>
                <a:r>
                  <a:rPr lang="en-GB" dirty="0"/>
                  <a:t>.</a:t>
                </a:r>
                <a:r>
                  <a:rPr lang="en-GB" i="1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380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r>
                  <a:rPr lang="en-GB" dirty="0"/>
                  <a:t>.” What are the truth values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b="0" dirty="0"/>
              </a:p>
              <a:p>
                <a:r>
                  <a:rPr lang="en-GB" b="1" u="sng" dirty="0"/>
                  <a:t>Solution:</a:t>
                </a:r>
                <a:br>
                  <a:rPr lang="en-GB" b="1" u="sng" dirty="0"/>
                </a:b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GB" b="0" dirty="0"/>
                  <a:t>, which is the statement “4 &gt; 3,” is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b="0" dirty="0"/>
                  <a:t>. </a:t>
                </a:r>
                <a:br>
                  <a:rPr lang="en-GB" b="0" dirty="0"/>
                </a:br>
                <a:r>
                  <a:rPr lang="en-GB" b="0" dirty="0"/>
                  <a:t>However,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b="0" dirty="0"/>
                  <a:t>, which is the statement “2 &gt; 3,” is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b="0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2733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3: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+ 3.</m:t>
                    </m:r>
                  </m:oMath>
                </a14:m>
                <a:r>
                  <a:rPr lang="en-GB" dirty="0"/>
                  <a:t>” </a:t>
                </a:r>
                <a:br>
                  <a:rPr lang="en-GB" dirty="0"/>
                </a:br>
                <a:r>
                  <a:rPr lang="en-GB" dirty="0"/>
                  <a:t>What are the truth values of the propositions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(1, 2)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(3, 0)</m:t>
                    </m:r>
                  </m:oMath>
                </a14:m>
                <a:r>
                  <a:rPr lang="en-GB" dirty="0"/>
                  <a:t>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To obtain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(1, 2)</m:t>
                    </m:r>
                  </m:oMath>
                </a14:m>
                <a:r>
                  <a:rPr lang="en-GB" dirty="0"/>
                  <a:t>, set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dirty="0"/>
                  <a:t> in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r>
                  <a:rPr lang="en-GB" dirty="0"/>
                  <a:t>Hence,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(1, 2)</m:t>
                    </m:r>
                  </m:oMath>
                </a14:m>
                <a:r>
                  <a:rPr lang="en-GB" dirty="0"/>
                  <a:t> is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 = 2 + 3</m:t>
                    </m:r>
                  </m:oMath>
                </a14:m>
                <a:r>
                  <a:rPr lang="en-GB" dirty="0"/>
                  <a:t>,” which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r>
                  <a:rPr lang="en-GB" dirty="0"/>
                  <a:t>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(3, 0)</m:t>
                    </m:r>
                  </m:oMath>
                </a14:m>
                <a:r>
                  <a:rPr lang="en-GB" dirty="0"/>
                  <a:t> is the proposition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 = 0 + 3</m:t>
                    </m:r>
                  </m:oMath>
                </a14:m>
                <a:r>
                  <a:rPr lang="en-GB" dirty="0"/>
                  <a:t>,” which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733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8686-94D0-46F1-BE3E-B62D9455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Predicates are used to establish the correctness of computer programs</a:t>
            </a:r>
          </a:p>
          <a:p>
            <a:pPr lvl="1"/>
            <a:r>
              <a:rPr lang="en-GB" dirty="0"/>
              <a:t>To show that computer programs always produce the desired output when given valid input.</a:t>
            </a:r>
          </a:p>
          <a:p>
            <a:pPr lvl="1"/>
            <a:endParaRPr lang="en-GB" dirty="0"/>
          </a:p>
          <a:p>
            <a:r>
              <a:rPr lang="en-GB" b="1" u="sng" dirty="0"/>
              <a:t>Preconditions</a:t>
            </a:r>
            <a:r>
              <a:rPr lang="en-GB" dirty="0"/>
              <a:t> are the statements that describe valid input. </a:t>
            </a:r>
          </a:p>
          <a:p>
            <a:r>
              <a:rPr lang="en-GB" b="1" u="sng" dirty="0"/>
              <a:t>Postconditions</a:t>
            </a:r>
            <a:r>
              <a:rPr lang="en-GB" dirty="0"/>
              <a:t> are the conditions that the output should satisfy when the program has run.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3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8686-94D0-46F1-BE3E-B62D9455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Quantification</a:t>
            </a:r>
            <a:r>
              <a:rPr lang="en-GB" dirty="0"/>
              <a:t> expresses the extent to which a predicate is true over a range of elements.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90E124-5706-4408-A09F-B51CEC860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519249"/>
              </p:ext>
            </p:extLst>
          </p:nvPr>
        </p:nvGraphicFramePr>
        <p:xfrm>
          <a:off x="3247010" y="2536847"/>
          <a:ext cx="5697979" cy="3336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8408-B2EC-473A-B935-AE9E8B470ADE}"/>
                  </a:ext>
                </a:extLst>
              </p:cNvPr>
              <p:cNvSpPr txBox="1"/>
              <p:nvPr/>
            </p:nvSpPr>
            <p:spPr>
              <a:xfrm>
                <a:off x="3102465" y="5846544"/>
                <a:ext cx="29935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dirty="0">
                    <a:latin typeface="STIXGeneral-Regular"/>
                  </a:rPr>
                  <a:t>A </a:t>
                </a:r>
                <a:r>
                  <a:rPr lang="en-GB" sz="1800" b="0" i="0" u="none" strike="noStrike" baseline="0" dirty="0">
                    <a:latin typeface="STIXGeneral-Regular"/>
                  </a:rPr>
                  <a:t>predicate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1800" b="0" i="0" u="none" strike="noStrike" baseline="0" dirty="0">
                    <a:latin typeface="STIXGeneral-Regular"/>
                  </a:rPr>
                  <a:t> for every </a:t>
                </a:r>
                <a:br>
                  <a:rPr lang="en-GB" sz="1800" b="0" i="0" u="none" strike="noStrike" baseline="0" dirty="0">
                    <a:latin typeface="STIXGeneral-Regular"/>
                  </a:rPr>
                </a:br>
                <a:r>
                  <a:rPr lang="en-GB" sz="1800" b="0" i="0" u="none" strike="noStrike" baseline="0" dirty="0">
                    <a:latin typeface="STIXGeneral-Regular"/>
                  </a:rPr>
                  <a:t>element under </a:t>
                </a:r>
                <a:r>
                  <a:rPr lang="en-US" sz="1800" b="0" i="0" u="none" strike="noStrike" baseline="0" dirty="0">
                    <a:latin typeface="STIXGeneral-Regular"/>
                  </a:rPr>
                  <a:t>consideration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8408-B2EC-473A-B935-AE9E8B47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65" y="5846544"/>
                <a:ext cx="2993534" cy="646331"/>
              </a:xfrm>
              <a:prstGeom prst="rect">
                <a:avLst/>
              </a:prstGeom>
              <a:blipFill>
                <a:blip r:embed="rId7"/>
                <a:stretch>
                  <a:fillRect l="-18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983CC-923B-4158-B6E7-9EE6D410895E}"/>
                  </a:ext>
                </a:extLst>
              </p:cNvPr>
              <p:cNvSpPr txBox="1"/>
              <p:nvPr/>
            </p:nvSpPr>
            <p:spPr>
              <a:xfrm>
                <a:off x="6240544" y="5846544"/>
                <a:ext cx="29919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dirty="0">
                    <a:latin typeface="STIXGeneral-Regular"/>
                  </a:rPr>
                  <a:t>T</a:t>
                </a:r>
                <a:r>
                  <a:rPr lang="en-GB" sz="1800" b="0" i="0" u="none" strike="noStrike" baseline="0" dirty="0">
                    <a:latin typeface="STIXGeneral-Regular"/>
                  </a:rPr>
                  <a:t>here is one or more element</a:t>
                </a:r>
              </a:p>
              <a:p>
                <a:pPr algn="l"/>
                <a:r>
                  <a:rPr lang="en-GB" sz="1800" b="0" i="0" u="none" strike="noStrike" baseline="0" dirty="0">
                    <a:latin typeface="STIXGeneral-Regular"/>
                  </a:rPr>
                  <a:t>under consideration for which </a:t>
                </a:r>
                <a:br>
                  <a:rPr lang="en-GB" sz="1800" b="0" i="0" u="none" strike="noStrike" baseline="0" dirty="0">
                    <a:latin typeface="STIXGeneral-Regular"/>
                  </a:rPr>
                </a:br>
                <a:r>
                  <a:rPr lang="en-GB" sz="1800" b="0" i="0" u="none" strike="noStrike" baseline="0" dirty="0">
                    <a:latin typeface="STIXGeneral-Regular"/>
                  </a:rPr>
                  <a:t>the predicate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1800" b="0" i="0" u="none" strike="noStrike" baseline="0" dirty="0">
                    <a:latin typeface="STIXGeneral-Regular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983CC-923B-4158-B6E7-9EE6D410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44" y="5846544"/>
                <a:ext cx="2991962" cy="923330"/>
              </a:xfrm>
              <a:prstGeom prst="rect">
                <a:avLst/>
              </a:prstGeom>
              <a:blipFill>
                <a:blip r:embed="rId8"/>
                <a:stretch>
                  <a:fillRect l="-1833" t="-3289" r="-28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2015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B32766-CE39-43CC-AE4B-9C12F1F4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71" y="2884603"/>
            <a:ext cx="10412858" cy="2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8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8: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+ 1 &gt;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.” </a:t>
                </a:r>
                <a:br>
                  <a:rPr lang="en-GB" dirty="0"/>
                </a:br>
                <a:r>
                  <a:rPr lang="en-GB" dirty="0"/>
                  <a:t>What is the truth value of the quantification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the domain consists of all real numbers?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 </a:t>
                </a:r>
                <a:br>
                  <a:rPr lang="en-GB" dirty="0"/>
                </a:br>
                <a:r>
                  <a:rPr lang="en-GB" dirty="0"/>
                  <a:t>Because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true for all real numbers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, the quantification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true.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60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13: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r>
                  <a:rPr lang="en-GB" dirty="0"/>
                  <a:t>.” </a:t>
                </a:r>
                <a:br>
                  <a:rPr lang="en-GB" dirty="0"/>
                </a:br>
                <a:r>
                  <a:rPr lang="en-GB" dirty="0"/>
                  <a:t>What is the truth value of the quantification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the domain consists of all real numbers?</a:t>
                </a:r>
              </a:p>
              <a:p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Because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r>
                  <a:rPr lang="en-GB" dirty="0"/>
                  <a:t>” is sometimes true—for instance,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GB" dirty="0"/>
                  <a:t>—the existential quantification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which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is true.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198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15: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What is the truth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statement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” and the domain consists of the positive integers not exceeding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same as the conjunction</a:t>
                </a:r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:r>
                  <a:rPr lang="en-GB" dirty="0"/>
                  <a:t>because the domain consists of the integers 1, 2, 3, and 4. </a:t>
                </a:r>
                <a:br>
                  <a:rPr lang="en-GB" dirty="0"/>
                </a:br>
                <a:r>
                  <a:rPr lang="en-GB" dirty="0"/>
                  <a:t>Because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which is the statement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,”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dirty="0"/>
                  <a:t>, it follows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40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16:</a:t>
                </a:r>
                <a:r>
                  <a:rPr lang="en-GB" b="1" dirty="0"/>
                  <a:t> </a:t>
                </a:r>
                <a:br>
                  <a:rPr lang="en-GB" b="1" dirty="0"/>
                </a:br>
                <a:r>
                  <a:rPr lang="en-GB" dirty="0"/>
                  <a:t>What is the truth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statement 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10</m:t>
                    </m:r>
                  </m:oMath>
                </a14:m>
                <a:r>
                  <a:rPr lang="en-GB" dirty="0"/>
                  <a:t>” and the universe of discourse consists of the positive integers not exceeding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b="1" u="sng" dirty="0"/>
                  <a:t>Solution:</a:t>
                </a:r>
                <a:br>
                  <a:rPr lang="en-GB" b="1" u="sng" dirty="0"/>
                </a:br>
                <a:r>
                  <a:rPr lang="en-GB" dirty="0"/>
                  <a:t>Because the domain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 2, 3, 4}</m:t>
                    </m:r>
                  </m:oMath>
                </a14:m>
                <a:r>
                  <a:rPr lang="en-GB" dirty="0"/>
                  <a:t>, the proposition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same as the disjunction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(1) ∨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(2) ∨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(3) ∨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r>
                  <a:rPr lang="en-GB" dirty="0"/>
                  <a:t>Because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GB" dirty="0"/>
                  <a:t>, which is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42 &gt; 10</m:t>
                    </m:r>
                  </m:oMath>
                </a14:m>
                <a:r>
                  <a:rPr lang="en-GB" dirty="0"/>
                  <a:t>,”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dirty="0"/>
                  <a:t>, it follows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432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67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17:</a:t>
                </a:r>
                <a:r>
                  <a:rPr lang="en-GB" b="1" dirty="0"/>
                  <a:t> </a:t>
                </a:r>
                <a:br>
                  <a:rPr lang="en-GB" b="1" dirty="0"/>
                </a:br>
                <a:r>
                  <a:rPr lang="en-GB" dirty="0"/>
                  <a:t>What do the statements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0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0)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≠ 0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≠ 0)</m:t>
                    </m:r>
                  </m:oMath>
                </a14:m>
                <a:r>
                  <a:rPr lang="en-GB" dirty="0"/>
                  <a:t>, and</a:t>
                </a:r>
                <a:r>
                  <a:rPr lang="ar-EG" dirty="0"/>
                  <a:t>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&gt;0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2)</m:t>
                    </m:r>
                  </m:oMath>
                </a14:m>
                <a:r>
                  <a:rPr lang="en-GB" dirty="0"/>
                  <a:t> mean, where the domain in each case consists of the real numbers?</a:t>
                </a:r>
              </a:p>
              <a:p>
                <a:r>
                  <a:rPr lang="en-GB" b="1" u="sng" dirty="0"/>
                  <a:t>Solution:</a:t>
                </a:r>
                <a:br>
                  <a:rPr lang="en-GB" b="1" u="sng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F084F11-F7A2-42DA-82E6-A41490CCCF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196181"/>
                  </p:ext>
                </p:extLst>
              </p:nvPr>
            </p:nvGraphicFramePr>
            <p:xfrm>
              <a:off x="455718" y="4020344"/>
              <a:ext cx="11280561" cy="2712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74032">
                      <a:extLst>
                        <a:ext uri="{9D8B030D-6E8A-4147-A177-3AD203B41FA5}">
                          <a16:colId xmlns:a16="http://schemas.microsoft.com/office/drawing/2014/main" val="3488935066"/>
                        </a:ext>
                      </a:extLst>
                    </a:gridCol>
                    <a:gridCol w="3263180">
                      <a:extLst>
                        <a:ext uri="{9D8B030D-6E8A-4147-A177-3AD203B41FA5}">
                          <a16:colId xmlns:a16="http://schemas.microsoft.com/office/drawing/2014/main" val="4135665635"/>
                        </a:ext>
                      </a:extLst>
                    </a:gridCol>
                    <a:gridCol w="5043349">
                      <a:extLst>
                        <a:ext uri="{9D8B030D-6E8A-4147-A177-3AD203B41FA5}">
                          <a16:colId xmlns:a16="http://schemas.microsoft.com/office/drawing/2014/main" val="22091034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Statement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Equivalence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Meanining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083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&lt; 0 (</m:t>
                                </m:r>
                                <m:sSup>
                                  <m:sSupPr>
                                    <m:ctrlP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&gt; 0)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 &lt; 0 →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sz="22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sz="2200" i="1" smtClean="0">
                                    <a:latin typeface="Cambria Math" panose="02040503050406030204" pitchFamily="18" charset="0"/>
                                  </a:rPr>
                                  <m:t> &gt; 0)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For every real number &lt; 0, we have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 &gt; 0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928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≠ 0 (</m:t>
                                </m:r>
                                <m:sSup>
                                  <m:sSupPr>
                                    <m:ctrlP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≠ 0)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 ≠ 0 →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2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ES" sz="22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ES" sz="2200" i="1" smtClean="0">
                                    <a:latin typeface="Cambria Math" panose="02040503050406030204" pitchFamily="18" charset="0"/>
                                  </a:rPr>
                                  <m:t> ≠ 0)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200" dirty="0"/>
                            <a:t>For every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200" dirty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 ≠ 0</m:t>
                              </m:r>
                            </m:oMath>
                          </a14:m>
                          <a:r>
                            <a:rPr lang="en-GB" sz="2200" dirty="0"/>
                            <a:t>, we have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220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 ≠0</m:t>
                              </m:r>
                            </m:oMath>
                          </a14:m>
                          <a:r>
                            <a:rPr lang="en-GB" sz="2200" dirty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7078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&gt; 0 (</m:t>
                                </m:r>
                                <m:sSup>
                                  <m:sSupPr>
                                    <m:ctrlPr>
                                      <a:rPr lang="en-US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sz="22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200" i="1" dirty="0" smtClean="0">
                                    <a:latin typeface="Cambria Math" panose="02040503050406030204" pitchFamily="18" charset="0"/>
                                  </a:rPr>
                                  <m:t> =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 &gt; 0 ∧ 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220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pl-PL" sz="22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l-PL" sz="2200" i="1" smtClean="0">
                                    <a:latin typeface="Cambria Math" panose="02040503050406030204" pitchFamily="18" charset="0"/>
                                  </a:rPr>
                                  <m:t> =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200" dirty="0"/>
                            <a:t>There exists a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GB" sz="2200" dirty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 &gt; 0</m:t>
                              </m:r>
                            </m:oMath>
                          </a14:m>
                          <a:r>
                            <a:rPr lang="en-GB" sz="2200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2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200" i="1" dirty="0" smtClean="0">
                                  <a:latin typeface="Cambria Math" panose="02040503050406030204" pitchFamily="18" charset="0"/>
                                </a:rPr>
                                <m:t> = 2</m:t>
                              </m:r>
                            </m:oMath>
                          </a14:m>
                          <a:r>
                            <a:rPr lang="en-GB" sz="2200" dirty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897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2F084F11-F7A2-42DA-82E6-A41490CCCF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0196181"/>
                  </p:ext>
                </p:extLst>
              </p:nvPr>
            </p:nvGraphicFramePr>
            <p:xfrm>
              <a:off x="455718" y="4020344"/>
              <a:ext cx="11280561" cy="27127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74032">
                      <a:extLst>
                        <a:ext uri="{9D8B030D-6E8A-4147-A177-3AD203B41FA5}">
                          <a16:colId xmlns:a16="http://schemas.microsoft.com/office/drawing/2014/main" val="3488935066"/>
                        </a:ext>
                      </a:extLst>
                    </a:gridCol>
                    <a:gridCol w="3263180">
                      <a:extLst>
                        <a:ext uri="{9D8B030D-6E8A-4147-A177-3AD203B41FA5}">
                          <a16:colId xmlns:a16="http://schemas.microsoft.com/office/drawing/2014/main" val="4135665635"/>
                        </a:ext>
                      </a:extLst>
                    </a:gridCol>
                    <a:gridCol w="5043349">
                      <a:extLst>
                        <a:ext uri="{9D8B030D-6E8A-4147-A177-3AD203B41FA5}">
                          <a16:colId xmlns:a16="http://schemas.microsoft.com/office/drawing/2014/main" val="2209103406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Statement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Equivalence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Meanining</a:t>
                          </a:r>
                          <a:r>
                            <a:rPr lang="en-US" sz="22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308391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60800" r="-280328" b="-216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231" t="-60800" r="-155224" b="-216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792" t="-60800" r="-483" b="-216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92888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159524" r="-280328" b="-115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231" t="-159524" r="-155224" b="-1150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792" t="-159524" r="-483" b="-115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707836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261600" r="-280328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1231" t="-261600" r="-155224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792" t="-261600" r="-483" b="-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5897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67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2:</a:t>
                </a:r>
                <a:r>
                  <a:rPr lang="en-GB" dirty="0"/>
                  <a:t> Show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are logically equivalent.</a:t>
                </a:r>
              </a:p>
              <a:p>
                <a:pPr lvl="1"/>
                <a:r>
                  <a:rPr lang="en-GB" dirty="0"/>
                  <a:t>This is De-Morgan law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b="1" u="sng" dirty="0"/>
                  <a:t>Solution: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1A03D4-7720-4A5C-9CBB-B4ABA7E5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99" y="2366717"/>
            <a:ext cx="2275200" cy="153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5DB45-F9EC-4DFF-B2C5-D784FA61F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384" y="4487160"/>
            <a:ext cx="6451199" cy="22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31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Negation of universal quantifier: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≡ 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Negation of existential quantifier: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≡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16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21: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What are the negations of the statements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= 2)</m:t>
                    </m:r>
                  </m:oMath>
                </a14:m>
                <a:r>
                  <a:rPr lang="en-GB" dirty="0"/>
                  <a:t>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&gt;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&gt;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≤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≠ 2)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8775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4.</m:t>
                    </m:r>
                  </m:oMath>
                </a14:m>
                <a:r>
                  <a:rPr lang="en-GB" dirty="0"/>
                  <a:t>” What are these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	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dirty="0"/>
                  <a:t>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GB" dirty="0"/>
                  <a:t>		 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76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” What are these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	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786484-2695-4AB1-A0F3-13E5993DE36F}"/>
                  </a:ext>
                </a:extLst>
              </p:cNvPr>
              <p:cNvSpPr txBox="1"/>
              <p:nvPr/>
            </p:nvSpPr>
            <p:spPr>
              <a:xfrm>
                <a:off x="1319753" y="2961005"/>
                <a:ext cx="1133067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  </a:t>
                </a:r>
                <a:br>
                  <a:rPr lang="en-US" sz="2400" dirty="0">
                    <a:sym typeface="Wingdings" panose="05000000000000000000" pitchFamily="2" charset="2"/>
                  </a:rPr>
                </a:br>
                <a:r>
                  <a:rPr lang="en-US" sz="2400" dirty="0">
                    <a:sym typeface="Wingdings" panose="05000000000000000000" pitchFamily="2" charset="2"/>
                  </a:rPr>
                  <a:t>True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786484-2695-4AB1-A0F3-13E5993D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3" y="2961005"/>
                <a:ext cx="1133067" cy="830997"/>
              </a:xfrm>
              <a:prstGeom prst="rect">
                <a:avLst/>
              </a:prstGeom>
              <a:blipFill>
                <a:blip r:embed="rId3"/>
                <a:stretch>
                  <a:fillRect l="-7447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F697-399C-42E0-8B7D-19D1431258C9}"/>
                  </a:ext>
                </a:extLst>
              </p:cNvPr>
              <p:cNvSpPr txBox="1"/>
              <p:nvPr/>
            </p:nvSpPr>
            <p:spPr>
              <a:xfrm>
                <a:off x="4146123" y="2961005"/>
                <a:ext cx="1064137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 </a:t>
                </a:r>
                <a:br>
                  <a:rPr lang="en-US" sz="2400" dirty="0"/>
                </a:br>
                <a:r>
                  <a:rPr lang="en-US" sz="2400" dirty="0">
                    <a:sym typeface="Wingdings" panose="05000000000000000000" pitchFamily="2" charset="2"/>
                  </a:rPr>
                  <a:t>True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F697-399C-42E0-8B7D-19D143125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123" y="2961005"/>
                <a:ext cx="1064137" cy="830997"/>
              </a:xfrm>
              <a:prstGeom prst="rect">
                <a:avLst/>
              </a:prstGeom>
              <a:blipFill>
                <a:blip r:embed="rId4"/>
                <a:stretch>
                  <a:fillRect l="-7910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2AA4CA-B170-4795-BAFE-8733DA90B4E1}"/>
                  </a:ext>
                </a:extLst>
              </p:cNvPr>
              <p:cNvSpPr txBox="1"/>
              <p:nvPr/>
            </p:nvSpPr>
            <p:spPr>
              <a:xfrm>
                <a:off x="6903563" y="2961004"/>
                <a:ext cx="995209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False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2AA4CA-B170-4795-BAFE-8733DA9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63" y="2961004"/>
                <a:ext cx="995209" cy="830997"/>
              </a:xfrm>
              <a:prstGeom prst="rect">
                <a:avLst/>
              </a:prstGeom>
              <a:blipFill>
                <a:blip r:embed="rId5"/>
                <a:stretch>
                  <a:fillRect l="-8434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595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4. State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after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:= 1</m:t>
                    </m:r>
                  </m:oMath>
                </a14:m>
                <a:r>
                  <a:rPr lang="en-GB" dirty="0"/>
                  <a:t> is executed,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GB" dirty="0"/>
                  <a:t>,” if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when this statement is reached is</a:t>
                </a:r>
              </a:p>
              <a:p>
                <a:pPr marL="0" indent="0">
                  <a:buNone/>
                </a:pPr>
                <a:r>
                  <a:rPr lang="en-GB" dirty="0"/>
                  <a:t>a) x = 0. 		b) x = 1.		c) x = 2.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667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4. State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after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:= 1</m:t>
                    </m:r>
                  </m:oMath>
                </a14:m>
                <a:r>
                  <a:rPr lang="en-GB" dirty="0"/>
                  <a:t> is executed,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GB" dirty="0"/>
                  <a:t>,” if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when this statement is reached is</a:t>
                </a:r>
              </a:p>
              <a:p>
                <a:pPr marL="0" indent="0">
                  <a:buNone/>
                </a:pPr>
                <a:r>
                  <a:rPr lang="en-GB" dirty="0"/>
                  <a:t>a) x = 0. 		b) x = 1.		c) x = 2.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880CA-2DD3-4B93-B75C-DC5ECBDFE376}"/>
                  </a:ext>
                </a:extLst>
              </p:cNvPr>
              <p:cNvSpPr txBox="1"/>
              <p:nvPr/>
            </p:nvSpPr>
            <p:spPr>
              <a:xfrm>
                <a:off x="8125905" y="3073138"/>
                <a:ext cx="3318235" cy="120032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is equivalent to: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880CA-2DD3-4B93-B75C-DC5ECBDF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05" y="3073138"/>
                <a:ext cx="3318235" cy="1200329"/>
              </a:xfrm>
              <a:prstGeom prst="rect">
                <a:avLst/>
              </a:prstGeom>
              <a:blipFill>
                <a:blip r:embed="rId3"/>
                <a:stretch>
                  <a:fillRect l="-2747" t="-3518" b="-100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35EB4-623A-49CA-80A4-F291BE539536}"/>
                  </a:ext>
                </a:extLst>
              </p:cNvPr>
              <p:cNvSpPr txBox="1"/>
              <p:nvPr/>
            </p:nvSpPr>
            <p:spPr>
              <a:xfrm>
                <a:off x="1556993" y="4626353"/>
                <a:ext cx="9078012" cy="156966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a) Here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is still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, since the condition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b) Here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is still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, since the condition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c) This time x is equal to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at the end, since the condition is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2400" dirty="0"/>
                  <a:t>, so the statement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:= 1 </m:t>
                    </m:r>
                  </m:oMath>
                </a14:m>
                <a:r>
                  <a:rPr lang="en-GB" sz="2400" dirty="0"/>
                  <a:t>is executed.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35EB4-623A-49CA-80A4-F291BE539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93" y="4626353"/>
                <a:ext cx="9078012" cy="1569660"/>
              </a:xfrm>
              <a:prstGeom prst="rect">
                <a:avLst/>
              </a:prstGeom>
              <a:blipFill>
                <a:blip r:embed="rId4"/>
                <a:stretch>
                  <a:fillRect l="-938" t="-2703" r="-1340" b="-772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11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𝑠𝑝𝑒𝑛𝑑𝑠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𝑓𝑖𝑣𝑒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𝑤𝑒𝑒𝑘𝑑𝑎𝑦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”  where the domain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consists of all students. Express each of these quantifications in English.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c)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 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138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5.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𝑠𝑝𝑒𝑛𝑑𝑠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𝑚𝑜𝑟𝑒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𝑡h𝑎𝑛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𝑓𝑖𝑣𝑒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h𝑜𝑢𝑟𝑠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𝑒𝑣𝑒𝑟𝑦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𝑤𝑒𝑒𝑘𝑑𝑎𝑦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”  where the domain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consists of all students. Express each of these quantifications in English.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b)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c)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 d)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5D0B06-9C6B-480D-8274-88E62227FE51}"/>
              </a:ext>
            </a:extLst>
          </p:cNvPr>
          <p:cNvSpPr txBox="1"/>
          <p:nvPr/>
        </p:nvSpPr>
        <p:spPr>
          <a:xfrm>
            <a:off x="506962" y="4478695"/>
            <a:ext cx="11178074" cy="15696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2400" dirty="0"/>
              <a:t>There is a student who spends more than 5 hours every weekday in class. </a:t>
            </a:r>
          </a:p>
          <a:p>
            <a:pPr marL="342900" indent="-342900">
              <a:buAutoNum type="alphaLcParenR"/>
            </a:pPr>
            <a:r>
              <a:rPr lang="en-GB" sz="2400" dirty="0"/>
              <a:t>Every student spends more than 5 hours every weekday in class. </a:t>
            </a:r>
          </a:p>
          <a:p>
            <a:pPr marL="342900" indent="-342900">
              <a:buAutoNum type="alphaLcParenR"/>
            </a:pPr>
            <a:r>
              <a:rPr lang="en-GB" sz="2400" dirty="0"/>
              <a:t>There is a student who does not spend more than 5 hours every weekday in class. </a:t>
            </a:r>
          </a:p>
          <a:p>
            <a:pPr marL="342900" indent="-342900">
              <a:buAutoNum type="alphaLcParenR"/>
            </a:pPr>
            <a:r>
              <a:rPr lang="en-GB" sz="2400" dirty="0"/>
              <a:t>No student spends more than 5 hours every weekday in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833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11.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” If the domain consists of the integers, what are these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     f 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1598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11.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” If the domain consists of the integers, what are these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dirty="0"/>
                  <a:t>	 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dirty="0"/>
                  <a:t>	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(−1)</m:t>
                    </m:r>
                  </m:oMath>
                </a14:m>
                <a:r>
                  <a:rPr lang="en-GB" dirty="0"/>
                  <a:t>	 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     f 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46145B9-9471-4EA3-87E2-E3389408C0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8177" y="3429000"/>
              <a:ext cx="9395644" cy="30784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444786297"/>
                        </a:ext>
                      </a:extLst>
                    </a:gridCol>
                    <a:gridCol w="5372960">
                      <a:extLst>
                        <a:ext uri="{9D8B030D-6E8A-4147-A177-3AD203B41FA5}">
                          <a16:colId xmlns:a16="http://schemas.microsoft.com/office/drawing/2014/main" val="1828988493"/>
                        </a:ext>
                      </a:extLst>
                    </a:gridCol>
                    <a:gridCol w="2507269">
                      <a:extLst>
                        <a:ext uri="{9D8B030D-6E8A-4147-A177-3AD203B41FA5}">
                          <a16:colId xmlns:a16="http://schemas.microsoft.com/office/drawing/2014/main" val="3187905676"/>
                        </a:ext>
                      </a:extLst>
                    </a:gridCol>
                    <a:gridCol w="1159497">
                      <a:extLst>
                        <a:ext uri="{9D8B030D-6E8A-4147-A177-3AD203B41FA5}">
                          <a16:colId xmlns:a16="http://schemas.microsoft.com/office/drawing/2014/main" val="1610810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Result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538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(0) = </m:t>
                                </m:r>
                                <m:sSup>
                                  <m:sSupPr>
                                    <m:ctrlPr>
                                      <a:rPr lang="en-GB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GB" sz="20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000" i="1" dirty="0" smtClean="0">
                                    <a:latin typeface="Cambria Math" panose="02040503050406030204" pitchFamily="18" charset="0"/>
                                  </a:rPr>
                                  <m:t> = 0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sym typeface="Wingdings" panose="05000000000000000000" pitchFamily="2" charset="2"/>
                            </a:rPr>
                            <a:t>True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159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ym typeface="Wingdings" panose="05000000000000000000" pitchFamily="2" charset="2"/>
                            </a:rPr>
                            <a:t>True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543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ym typeface="Wingdings" panose="05000000000000000000" pitchFamily="2" charset="2"/>
                            </a:rPr>
                            <a:t>False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472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=−1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32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There exists a value for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 that makes the predicate</a:t>
                          </a:r>
                          <a:r>
                            <a:rPr lang="en-US" sz="2000" baseline="0" dirty="0"/>
                            <a:t> true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True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392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All values of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000" dirty="0"/>
                            <a:t> make the predicate</a:t>
                          </a:r>
                          <a:r>
                            <a:rPr lang="en-US" sz="2000" baseline="0" dirty="0"/>
                            <a:t> true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Only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5446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C46145B9-9471-4EA3-87E2-E3389408C0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8177" y="3429000"/>
              <a:ext cx="9395644" cy="30784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55918">
                      <a:extLst>
                        <a:ext uri="{9D8B030D-6E8A-4147-A177-3AD203B41FA5}">
                          <a16:colId xmlns:a16="http://schemas.microsoft.com/office/drawing/2014/main" val="1444786297"/>
                        </a:ext>
                      </a:extLst>
                    </a:gridCol>
                    <a:gridCol w="5372960">
                      <a:extLst>
                        <a:ext uri="{9D8B030D-6E8A-4147-A177-3AD203B41FA5}">
                          <a16:colId xmlns:a16="http://schemas.microsoft.com/office/drawing/2014/main" val="1828988493"/>
                        </a:ext>
                      </a:extLst>
                    </a:gridCol>
                    <a:gridCol w="2507269">
                      <a:extLst>
                        <a:ext uri="{9D8B030D-6E8A-4147-A177-3AD203B41FA5}">
                          <a16:colId xmlns:a16="http://schemas.microsoft.com/office/drawing/2014/main" val="3187905676"/>
                        </a:ext>
                      </a:extLst>
                    </a:gridCol>
                    <a:gridCol w="1159497">
                      <a:extLst>
                        <a:ext uri="{9D8B030D-6E8A-4147-A177-3AD203B41FA5}">
                          <a16:colId xmlns:a16="http://schemas.microsoft.com/office/drawing/2014/main" val="16108103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P(x)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Result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5388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107692" r="-68707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107692" r="-47087" b="-6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sym typeface="Wingdings" panose="05000000000000000000" pitchFamily="2" charset="2"/>
                            </a:rPr>
                            <a:t>True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1590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207692" r="-68707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207692" r="-47087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ym typeface="Wingdings" panose="05000000000000000000" pitchFamily="2" charset="2"/>
                            </a:rPr>
                            <a:t>True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5431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303030" r="-68707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303030" r="-47087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ym typeface="Wingdings" panose="05000000000000000000" pitchFamily="2" charset="2"/>
                            </a:rPr>
                            <a:t>False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4725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409231" r="-68707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409231" r="-47087" b="-3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32076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287826" r="-68707" b="-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287826" r="-47087" b="-7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True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33928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89" t="-686154" r="-6870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8398" t="-686154" r="-4708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65446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069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8C9E-7892-4E1F-8D4C-F135A77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6 contains some important equivalences.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A5EB1-8747-409F-9148-2CB42FB2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2" y="2529723"/>
            <a:ext cx="5037006" cy="393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FD5BD-E36B-4CEC-8D5C-8E82389F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529723"/>
            <a:ext cx="5600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740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13. Determine the truth value of each of these statements if the domain consists of all integers.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+ 1 &gt;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7963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13. Determine the truth value of each of these statements if the domain consists of all integers.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+ 1 &gt;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7D0934-58BC-4704-B8A9-A36FCB07C918}"/>
                  </a:ext>
                </a:extLst>
              </p:cNvPr>
              <p:cNvSpPr txBox="1"/>
              <p:nvPr/>
            </p:nvSpPr>
            <p:spPr>
              <a:xfrm>
                <a:off x="2675543" y="3506771"/>
                <a:ext cx="6840912" cy="120032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2400" dirty="0"/>
                  <a:t>For all numbers,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is always greater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Try different set of numbers: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0, −1, −5, 10, 12.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This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𝑇𝑟𝑢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7D0934-58BC-4704-B8A9-A36FCB07C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43" y="3506771"/>
                <a:ext cx="6840912" cy="1200329"/>
              </a:xfrm>
              <a:prstGeom prst="rect">
                <a:avLst/>
              </a:prstGeom>
              <a:blipFill>
                <a:blip r:embed="rId3"/>
                <a:stretch>
                  <a:fillRect l="-1335" t="-4020" r="-445" b="-1005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E1987-EA11-4672-9F84-C7983B0A86D6}"/>
                  </a:ext>
                </a:extLst>
              </p:cNvPr>
              <p:cNvSpPr txBox="1"/>
              <p:nvPr/>
            </p:nvSpPr>
            <p:spPr>
              <a:xfrm>
                <a:off x="2675543" y="4992540"/>
                <a:ext cx="7891135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b) There exists a number,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that is equal to its negative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This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BE1987-EA11-4672-9F84-C7983B0A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43" y="4992540"/>
                <a:ext cx="7891135" cy="830997"/>
              </a:xfrm>
              <a:prstGeom prst="rect">
                <a:avLst/>
              </a:prstGeom>
              <a:blipFill>
                <a:blip r:embed="rId4"/>
                <a:stretch>
                  <a:fillRect l="-1157" t="-5072" r="-231" b="-1521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771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14. Determine the truth value of each of these statements if the domain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−1)</m:t>
                    </m:r>
                  </m:oMath>
                </a14:m>
                <a:r>
                  <a:rPr lang="en-GB" dirty="0"/>
                  <a:t> 		</a:t>
                </a:r>
                <a:r>
                  <a:rPr lang="fr-FR" dirty="0"/>
                  <a:t>c)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5303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14. Determine the truth value of each of these statements if the domain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−1)</m:t>
                    </m:r>
                  </m:oMath>
                </a14:m>
                <a:r>
                  <a:rPr lang="en-GB" dirty="0"/>
                  <a:t> 		</a:t>
                </a:r>
                <a:r>
                  <a:rPr lang="fr-FR" dirty="0"/>
                  <a:t>c)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A8F5FC-1D97-4F38-9E5A-CDA981C0F5CA}"/>
                  </a:ext>
                </a:extLst>
              </p:cNvPr>
              <p:cNvSpPr txBox="1"/>
              <p:nvPr/>
            </p:nvSpPr>
            <p:spPr>
              <a:xfrm>
                <a:off x="2675543" y="3506771"/>
                <a:ext cx="7173439" cy="83099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2400" dirty="0"/>
                  <a:t>There exists a number,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where the cube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𝑟𝑢𝑒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A8F5FC-1D97-4F38-9E5A-CDA981C0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43" y="3506771"/>
                <a:ext cx="7173439" cy="830997"/>
              </a:xfrm>
              <a:prstGeom prst="rect">
                <a:avLst/>
              </a:prstGeom>
              <a:blipFill>
                <a:blip r:embed="rId3"/>
                <a:stretch>
                  <a:fillRect l="-1272" t="-5755" b="-143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19B07-1A6B-47E3-991E-7393079BEDC0}"/>
                  </a:ext>
                </a:extLst>
              </p:cNvPr>
              <p:cNvSpPr txBox="1"/>
              <p:nvPr/>
            </p:nvSpPr>
            <p:spPr>
              <a:xfrm>
                <a:off x="2675543" y="4601851"/>
                <a:ext cx="7744300" cy="169014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400" dirty="0"/>
                  <a:t>c) For all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 square of the negative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equal </a:t>
                </a:r>
                <a:br>
                  <a:rPr lang="en-US" sz="2400" dirty="0"/>
                </a:br>
                <a:r>
                  <a:rPr lang="en-US" sz="2400" dirty="0"/>
                  <a:t>to the square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The predicate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𝑇𝑟𝑢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19B07-1A6B-47E3-991E-7393079BE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43" y="4601851"/>
                <a:ext cx="7744300" cy="1690143"/>
              </a:xfrm>
              <a:prstGeom prst="rect">
                <a:avLst/>
              </a:prstGeom>
              <a:blipFill>
                <a:blip r:embed="rId4"/>
                <a:stretch>
                  <a:fillRect l="-1179" t="-2509" r="-157" b="-716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6817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17. Suppose that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the integers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0, 1, 2, 3, 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GB" dirty="0"/>
                  <a:t>. Write out each of these propositions using disjunctions, conjunctions, and negations.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c) ∃</a:t>
                </a:r>
                <a:r>
                  <a:rPr lang="en-GB" dirty="0" err="1"/>
                  <a:t>x¬P</a:t>
                </a:r>
                <a:r>
                  <a:rPr lang="en-GB" dirty="0"/>
                  <a:t>(x)</a:t>
                </a:r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f )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¬∀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005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17. Suppose that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the integers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0, 1, 2, 3, 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GB" dirty="0"/>
                  <a:t>. Write out each of these propositions using disjunctions, conjunctions, and negations.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c) ∃</a:t>
                </a:r>
                <a:r>
                  <a:rPr lang="en-GB" dirty="0" err="1"/>
                  <a:t>x¬P</a:t>
                </a:r>
                <a:r>
                  <a:rPr lang="en-GB" dirty="0"/>
                  <a:t>(x)</a:t>
                </a:r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 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 f )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¬∀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98AAC-7828-4726-8AF2-E53516114FF0}"/>
                  </a:ext>
                </a:extLst>
              </p:cNvPr>
              <p:cNvSpPr txBox="1"/>
              <p:nvPr/>
            </p:nvSpPr>
            <p:spPr>
              <a:xfrm>
                <a:off x="345830" y="4436629"/>
                <a:ext cx="5688952" cy="163121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(0) ∨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(1) ∨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(2) ∨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(3) ∨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(4)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:endParaRPr lang="en-US" sz="2000" dirty="0"/>
              </a:p>
              <a:p>
                <a:r>
                  <a:rPr lang="en-US" sz="2000" dirty="0"/>
                  <a:t>b)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(0)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 ∧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(4)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c)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(0) ∨ ¬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 ∨ ¬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(2) ∨ ¬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(3) ∨ ¬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C98AAC-7828-4726-8AF2-E53516114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436629"/>
                <a:ext cx="5688952" cy="1631216"/>
              </a:xfrm>
              <a:prstGeom prst="rect">
                <a:avLst/>
              </a:prstGeom>
              <a:blipFill>
                <a:blip r:embed="rId3"/>
                <a:stretch>
                  <a:fillRect l="-1070" t="-1859" b="-55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AAA67-8F5C-4A45-8C12-2172CED6F540}"/>
                  </a:ext>
                </a:extLst>
              </p:cNvPr>
              <p:cNvSpPr txBox="1"/>
              <p:nvPr/>
            </p:nvSpPr>
            <p:spPr>
              <a:xfrm>
                <a:off x="6218434" y="4436629"/>
                <a:ext cx="5688952" cy="163121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∧ ¬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∧ ¬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∧ ¬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(0)∨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(1)∨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(2)∨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(3)∨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(4))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(0)∧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(1) 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(2) 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(3) ∧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(4))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AAA67-8F5C-4A45-8C12-2172CED6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434" y="4436629"/>
                <a:ext cx="5688952" cy="1631216"/>
              </a:xfrm>
              <a:prstGeom prst="rect">
                <a:avLst/>
              </a:prstGeom>
              <a:blipFill>
                <a:blip r:embed="rId4"/>
                <a:stretch>
                  <a:fillRect l="-963" t="-1859" b="-55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959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20. Suppose that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−5, −3, −1, 1, 3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/>
                  <a:t>. Express these statements without using quantifiers, instead using only negations, disjunctions, and conjunctions.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 ≠ 1</m:t>
                            </m:r>
                          </m:e>
                        </m:d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GB" dirty="0"/>
                  <a:t>d)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≥ 0)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		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 ∧ 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0)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438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20. Suppose that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−5, −3, −1, 1, 3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/>
                  <a:t>. Express these statements without using quantifiers, instead using only negations, disjunctions, and conjunctions.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		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 ≠ 1</m:t>
                            </m:r>
                          </m:e>
                        </m:d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GB" dirty="0"/>
                  <a:t>d)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≥ 0) ∧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		e)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 ∧ 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0)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CA64-586F-49CB-8575-0BF6430480C6}"/>
                  </a:ext>
                </a:extLst>
              </p:cNvPr>
              <p:cNvSpPr txBox="1"/>
              <p:nvPr/>
            </p:nvSpPr>
            <p:spPr>
              <a:xfrm>
                <a:off x="427652" y="4263914"/>
                <a:ext cx="11336693" cy="235583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(−3)∨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(−1)∨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(1)∨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(3)∨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(5).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(−3)∧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(−1)∧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(1)∧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(3)∧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(−3)∧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(−1)∧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(3)∧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(5).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r>
                      <a:rPr lang="nn-NO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n-NO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n-NO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(3)∨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n-NO" sz="2400" i="1" dirty="0">
                        <a:latin typeface="Cambria Math" panose="02040503050406030204" pitchFamily="18" charset="0"/>
                      </a:rPr>
                      <m:t>(5).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e)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(−5)).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CA64-586F-49CB-8575-0BF64304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2" y="4263914"/>
                <a:ext cx="11336693" cy="2355838"/>
              </a:xfrm>
              <a:prstGeom prst="rect">
                <a:avLst/>
              </a:prstGeom>
              <a:blipFill>
                <a:blip r:embed="rId3"/>
                <a:stretch>
                  <a:fillRect l="-752" t="-1799" b="-231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38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36. Express the negation of each of these statements in terms of quantifiers without using the negation symbol.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(−2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3)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5)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(−4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1)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(−5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224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36. Express the negation of each of these statements in terms of quantifiers without using the negation symbol.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(−2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3)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b)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5)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(−4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1)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(−5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63C60-0828-4FA2-9FE0-AADD3981F6A9}"/>
                  </a:ext>
                </a:extLst>
              </p:cNvPr>
              <p:cNvSpPr txBox="1"/>
              <p:nvPr/>
            </p:nvSpPr>
            <p:spPr>
              <a:xfrm>
                <a:off x="3675302" y="4872574"/>
                <a:ext cx="7678498" cy="156966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3))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 &lt; 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∨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5))</m:t>
                    </m:r>
                  </m:oMath>
                </a14:m>
                <a:r>
                  <a:rPr lang="en-GB" sz="2400" dirty="0"/>
                  <a:t>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 &lt;−4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 &gt; 1))</m:t>
                    </m:r>
                  </m:oMath>
                </a14:m>
                <a:endParaRPr lang="en-GB" sz="2400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 ≤−5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≥−1))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163C60-0828-4FA2-9FE0-AADD3981F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02" y="4872574"/>
                <a:ext cx="7678498" cy="1569660"/>
              </a:xfrm>
              <a:prstGeom prst="rect">
                <a:avLst/>
              </a:prstGeom>
              <a:blipFill>
                <a:blip r:embed="rId3"/>
                <a:stretch>
                  <a:fillRect l="-1109" t="-2692" b="-653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15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A7FE36-D9D5-4A23-9C2D-2B74ED3B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113" y="1844675"/>
            <a:ext cx="7677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228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D942-ED5A-43BA-8020-2E2347A8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44. Express each of these system specifications using predicates, quantifiers, and logical connectives.</a:t>
            </a:r>
          </a:p>
          <a:p>
            <a:pPr marL="0" indent="0">
              <a:buNone/>
            </a:pPr>
            <a:r>
              <a:rPr lang="en-GB" dirty="0"/>
              <a:t>a) Every user has access to an electronic mailbox.</a:t>
            </a:r>
          </a:p>
          <a:p>
            <a:pPr marL="0" indent="0">
              <a:buNone/>
            </a:pPr>
            <a:r>
              <a:rPr lang="en-GB" dirty="0"/>
              <a:t>b) The system mailbox can be accessed by everyone in the group if the file system is locked.</a:t>
            </a:r>
          </a:p>
          <a:p>
            <a:pPr marL="0" indent="0">
              <a:buNone/>
            </a:pPr>
            <a:r>
              <a:rPr lang="en-GB" dirty="0"/>
              <a:t>c) The firewall is in a diagnostic state only if the proxy server is in a diagnostic state.</a:t>
            </a:r>
          </a:p>
          <a:p>
            <a:pPr marL="0" indent="0">
              <a:buNone/>
            </a:pPr>
            <a:r>
              <a:rPr lang="en-GB" dirty="0"/>
              <a:t>d) At least one router is functioning normally if the throughput is between 100 kbps and 500 kbps and the proxy server is not in diagnostic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36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704053D-449F-47EA-AE4F-855F4B7475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188661"/>
                  </p:ext>
                </p:extLst>
              </p:nvPr>
            </p:nvGraphicFramePr>
            <p:xfrm>
              <a:off x="346075" y="2936356"/>
              <a:ext cx="11618596" cy="320427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25768">
                      <a:extLst>
                        <a:ext uri="{9D8B030D-6E8A-4147-A177-3AD203B41FA5}">
                          <a16:colId xmlns:a16="http://schemas.microsoft.com/office/drawing/2014/main" val="79569947"/>
                        </a:ext>
                      </a:extLst>
                    </a:gridCol>
                    <a:gridCol w="5542355">
                      <a:extLst>
                        <a:ext uri="{9D8B030D-6E8A-4147-A177-3AD203B41FA5}">
                          <a16:colId xmlns:a16="http://schemas.microsoft.com/office/drawing/2014/main" val="837714861"/>
                        </a:ext>
                      </a:extLst>
                    </a:gridCol>
                    <a:gridCol w="5650473">
                      <a:extLst>
                        <a:ext uri="{9D8B030D-6E8A-4147-A177-3AD203B41FA5}">
                          <a16:colId xmlns:a16="http://schemas.microsoft.com/office/drawing/2014/main" val="36386471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54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/>
                            <a:t> be “User x has access to an electronic mailbox.”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𝑥𝐴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389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dirty="0"/>
                            <a:t>be “Group member x can access resource y ,” and 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/>
                            <a:t> be “System x is in state y .”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𝑓𝑖</m:t>
                                    </m:r>
                                    <m: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𝑙𝑒</m:t>
                                    </m:r>
                                    <m: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𝑠𝑦𝑠𝑡𝑒𝑚</m:t>
                                    </m:r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GB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𝑙𝑜𝑐𝑘𝑒𝑑</m:t>
                                    </m:r>
                                  </m:e>
                                </m:d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→∀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𝑥𝐴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𝑠𝑦𝑠𝑡𝑒𝑚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𝑚𝑎𝑖𝑙𝑏𝑜𝑥</m:t>
                                </m:r>
                                <m:r>
                                  <a:rPr lang="en-GB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154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/>
                            <a:t> be “System x is in state y .”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𝑓𝑖</m:t>
                                    </m:r>
                                    <m:r>
                                      <a:rPr lang="en-US" sz="1800" b="0" i="1" u="none" strike="noStrike" kern="1200" baseline="0" dirty="0" err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𝑟𝑒𝑤𝑎𝑙𝑙</m:t>
                                    </m:r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𝑑𝑖𝑎𝑔𝑛𝑜𝑠𝑡𝑖𝑐</m:t>
                                    </m:r>
                                  </m:e>
                                </m:d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 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𝑝𝑟𝑜𝑥𝑦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𝑠𝑒𝑟𝑣𝑒𝑟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𝑑𝑖𝑎𝑔𝑛𝑜𝑠𝑡𝑖𝑐</m:t>
                                </m:r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580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dirty="0"/>
                            <a:t> be “The throughput is at least x kbps,” where the domain of positive numbers,</a:t>
                          </a:r>
                        </a:p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dirty="0"/>
                            <a:t>be “Resource x is in mode y ,” and </a:t>
                          </a:r>
                        </a:p>
                        <a:p>
                          <a:r>
                            <a:rPr lang="en-GB" dirty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dirty="0"/>
                            <a:t>be “Router x is in state y .”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100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500</m:t>
                                        </m:r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𝑝𝑟𝑜𝑥𝑦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𝑠𝑒𝑟𝑣𝑒𝑟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𝑑𝑖𝑎𝑔𝑛𝑜𝑠𝑡𝑖𝑐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→∃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𝑛𝑜𝑟𝑚𝑎𝑙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1115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704053D-449F-47EA-AE4F-855F4B74756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7188661"/>
                  </p:ext>
                </p:extLst>
              </p:nvPr>
            </p:nvGraphicFramePr>
            <p:xfrm>
              <a:off x="346075" y="2936356"/>
              <a:ext cx="11618596" cy="320427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25768">
                      <a:extLst>
                        <a:ext uri="{9D8B030D-6E8A-4147-A177-3AD203B41FA5}">
                          <a16:colId xmlns:a16="http://schemas.microsoft.com/office/drawing/2014/main" val="79569947"/>
                        </a:ext>
                      </a:extLst>
                    </a:gridCol>
                    <a:gridCol w="5542355">
                      <a:extLst>
                        <a:ext uri="{9D8B030D-6E8A-4147-A177-3AD203B41FA5}">
                          <a16:colId xmlns:a16="http://schemas.microsoft.com/office/drawing/2014/main" val="837714861"/>
                        </a:ext>
                      </a:extLst>
                    </a:gridCol>
                    <a:gridCol w="5650473">
                      <a:extLst>
                        <a:ext uri="{9D8B030D-6E8A-4147-A177-3AD203B41FA5}">
                          <a16:colId xmlns:a16="http://schemas.microsoft.com/office/drawing/2014/main" val="36386471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54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2" t="-101639" r="-102308" b="-6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825" t="-101639" r="-431" b="-6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3892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2" t="-117143" r="-10230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825" t="-117143" r="-43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54799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2" t="-219231" r="-102308" b="-2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825" t="-219231" r="-431" b="-2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58038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2" t="-169388" r="-102308" b="-7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825" t="-169388" r="-431" b="-7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152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5155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2ECC2A5-5075-4056-9059-7AABDDFB0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2491"/>
              </p:ext>
            </p:extLst>
          </p:nvPr>
        </p:nvGraphicFramePr>
        <p:xfrm>
          <a:off x="5186686" y="2286000"/>
          <a:ext cx="1818627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8627">
                  <a:extLst>
                    <a:ext uri="{9D8B030D-6E8A-4147-A177-3AD203B41FA5}">
                      <a16:colId xmlns:a16="http://schemas.microsoft.com/office/drawing/2014/main" val="74780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Section 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3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8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3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89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∨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∨⋯∨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∧⋯∧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C3F4380-11F1-48FB-9361-CD826BC82E5C}" vid="{EE6FFD7E-1E72-4496-A299-8BE667B582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3922</TotalTime>
  <Words>6215</Words>
  <Application>Microsoft Office PowerPoint</Application>
  <PresentationFormat>Widescreen</PresentationFormat>
  <Paragraphs>836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CMMI10</vt:lpstr>
      <vt:lpstr>CMR10</vt:lpstr>
      <vt:lpstr>Courier New</vt:lpstr>
      <vt:lpstr>STIXGeneral-Regular</vt:lpstr>
      <vt:lpstr>Wingdings</vt:lpstr>
      <vt:lpstr>Office Theme</vt:lpstr>
      <vt:lpstr>Discrete Structures</vt:lpstr>
      <vt:lpstr>Content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TASKS </vt:lpstr>
      <vt:lpstr>Content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Predicates and Quantifiers 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Omar Atef</dc:creator>
  <cp:lastModifiedBy>Omar Atef</cp:lastModifiedBy>
  <cp:revision>57</cp:revision>
  <dcterms:created xsi:type="dcterms:W3CDTF">2021-10-08T06:18:08Z</dcterms:created>
  <dcterms:modified xsi:type="dcterms:W3CDTF">2021-11-03T00:23:48Z</dcterms:modified>
</cp:coreProperties>
</file>