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2" r:id="rId13"/>
    <p:sldId id="351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6202-3ECB-4595-B2AD-55C57BB5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5376-C23D-42E6-A15F-25D9943C4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9025-8EA8-4E1C-9170-69595087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8AED-1F72-418D-82AC-4E32F9A7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6BBD-C218-49D9-BFC0-651CEFE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2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5963-84AB-4332-884E-B796D1FB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0534-421F-4F94-9E0C-766EC0DCB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B0F65-FDF0-430B-B00E-FE6CA290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B846-35C7-440B-BC85-7C0223B7B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98FD-22A3-4DAC-9D8D-3CC635F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8C555-7064-4879-A54E-220A8AC4A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9E965-DBEB-4143-9079-8F6DCC78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AC2-27B0-4276-A128-C7710674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3D-D530-45DA-AF3E-73C4511A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70EF-CE70-415A-8BE8-1B01160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5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DE22-D366-42BE-A341-E6CD13B7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BBD5-697B-47C4-BFC9-01F64D71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1398-152E-413C-8896-41934BF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8543-D941-4E54-84CC-0B02917A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88B8-74E4-474B-8029-87F08094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8E98-5F19-4573-9CCB-1A77A3060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253A2-A91C-4CB9-9573-B33BD3B2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0EFA-5833-4093-B0C4-5489325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22B6-0E92-401D-8782-0BB16BB8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9BCE-B538-4125-BDB7-13CB3DE7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2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DB8F-0FDD-4517-86D6-9B037CB0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88B3-E176-4C48-9315-FA894B62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C729-AD0B-44AE-89A0-0E3F63692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E979-254D-44D8-85BF-93710A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D8EE-E969-447F-861E-5E77ADD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0BCB8-8756-4CB1-8AB6-C6309BB0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A30B-B13F-40C2-96ED-955F9819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A70F0-977E-4317-92F1-79B5A32F4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0C30-371B-481A-A5DF-4DFE7DAE5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6BC0-DCCC-4190-B4FE-2317C0988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E70BA-8C4B-47D1-9121-773076975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65762-58F2-4E6A-9632-164CA9B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E6E36-F14F-4B28-AEF2-8CE9DD70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D4EF8-7DD7-4ECB-8FD5-977B746D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6CC-AFE4-4233-92F0-6E4306BE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5DF6C-1AC1-4E11-953B-840922A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49310-543A-4F53-AED1-7D18A5A7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9656E-C58F-40CC-BEA6-1D17D53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C818A-75D6-4FC2-9C75-6DF189D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83196-D5D7-42E6-9E67-EC92CF8D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CE72-2B94-4EDB-9CA8-2ADAAD7D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A2A-5888-45F0-AC45-7D9D732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6D70-CDB4-42CD-9EEC-6DBD7041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E28BB-8E03-4264-8987-D6A5D29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64F2-5006-4D5E-9523-26CF75A1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F9D5-B721-465B-8B0B-B8B1B704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1639E-D436-49B9-AC6C-B05AC69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493-E054-469B-8FED-16D0ADA6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5D9DF-A0B3-4B17-8F1B-9FEA389C1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7735E-8988-44E0-8C2E-C9452C9F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899B-26DE-4564-852E-95029E6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4B8C-B2E5-4E27-9ADF-1E92D936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9DF0-6B13-41CB-A23C-CEF5ED03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6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B3AB8-76B2-47B3-AAE8-86E118AA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3468-706B-4CCF-BDCC-58BDE5F79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830" y="1844675"/>
            <a:ext cx="11500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60DEE-38B1-4F49-AD70-929009FFD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F0588-95C8-42FF-BA45-C5BE5BB8477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75A1-C832-4924-89FA-EEB3CD61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3D94-2F75-4024-B1B8-5DB341ED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2B4D1-43EE-47FF-BA3D-4A5A2AFE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5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864D-FEEF-4DC6-A92B-F9D8314E8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Discrete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0B4C9-F066-4148-9010-42DD6D166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 01: Logic and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7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4E7EED-6B37-48A6-9957-B5B112764B47}"/>
              </a:ext>
            </a:extLst>
          </p:cNvPr>
          <p:cNvSpPr/>
          <p:nvPr/>
        </p:nvSpPr>
        <p:spPr>
          <a:xfrm>
            <a:off x="1100831" y="3027288"/>
            <a:ext cx="1695635" cy="4527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1F1331-9503-4B3E-9167-181DD05FB3B5}"/>
              </a:ext>
            </a:extLst>
          </p:cNvPr>
          <p:cNvGrpSpPr/>
          <p:nvPr/>
        </p:nvGrpSpPr>
        <p:grpSpPr>
          <a:xfrm>
            <a:off x="4456590" y="2716567"/>
            <a:ext cx="7502029" cy="3046988"/>
            <a:chOff x="4456590" y="2716567"/>
            <a:chExt cx="7502029" cy="3046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4EEF0D0-5A9F-4B22-915A-FAD073801F58}"/>
                    </a:ext>
                  </a:extLst>
                </p:cNvPr>
                <p:cNvSpPr txBox="1"/>
                <p:nvPr/>
              </p:nvSpPr>
              <p:spPr>
                <a:xfrm>
                  <a:off x="4456590" y="3923930"/>
                  <a:ext cx="627356" cy="58484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4EEF0D0-5A9F-4B22-915A-FAD073801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90" y="3923930"/>
                  <a:ext cx="627356" cy="5848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77ECDC-1ED9-457D-8E3F-57A27BE4AE0C}"/>
                    </a:ext>
                  </a:extLst>
                </p:cNvPr>
                <p:cNvSpPr txBox="1"/>
                <p:nvPr/>
              </p:nvSpPr>
              <p:spPr>
                <a:xfrm>
                  <a:off x="5467264" y="2716567"/>
                  <a:ext cx="627355" cy="3046988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77ECDC-1ED9-457D-8E3F-57A27BE4A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264" y="2716567"/>
                  <a:ext cx="627355" cy="30469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EC145AC-5D33-4D64-81F7-8B2B67E76F08}"/>
                </a:ext>
              </a:extLst>
            </p:cNvPr>
            <p:cNvSpPr/>
            <p:nvPr/>
          </p:nvSpPr>
          <p:spPr>
            <a:xfrm>
              <a:off x="6207069" y="3935520"/>
              <a:ext cx="898224" cy="61872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47799E-FBF4-46F2-BA34-2346CD417554}"/>
                    </a:ext>
                  </a:extLst>
                </p:cNvPr>
                <p:cNvSpPr txBox="1"/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For an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/>
                    <a:t>and for every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3200" dirty="0"/>
                    <a:t>, </a:t>
                  </a:r>
                  <a14:m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/>
                    <a:t> is true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47799E-FBF4-46F2-BA34-2346CD417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3213" t="-6780" b="-18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00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4E7EED-6B37-48A6-9957-B5B112764B47}"/>
              </a:ext>
            </a:extLst>
          </p:cNvPr>
          <p:cNvSpPr/>
          <p:nvPr/>
        </p:nvSpPr>
        <p:spPr>
          <a:xfrm>
            <a:off x="1100831" y="3435663"/>
            <a:ext cx="1695635" cy="4527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F388D5-7B53-46A4-8A23-3CFE8AE5753D}"/>
              </a:ext>
            </a:extLst>
          </p:cNvPr>
          <p:cNvGrpSpPr/>
          <p:nvPr/>
        </p:nvGrpSpPr>
        <p:grpSpPr>
          <a:xfrm>
            <a:off x="4346903" y="3701452"/>
            <a:ext cx="7611716" cy="1077218"/>
            <a:chOff x="4346903" y="3701452"/>
            <a:chExt cx="7611716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62AF40B-BB36-4CA5-B4D0-EFDBEC315911}"/>
                    </a:ext>
                  </a:extLst>
                </p:cNvPr>
                <p:cNvSpPr txBox="1"/>
                <p:nvPr/>
              </p:nvSpPr>
              <p:spPr>
                <a:xfrm>
                  <a:off x="4346903" y="3969405"/>
                  <a:ext cx="627356" cy="58484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62AF40B-BB36-4CA5-B4D0-EFDBEC31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903" y="3969405"/>
                  <a:ext cx="627356" cy="5848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89B434-EC01-460D-9012-5C5A4E602FDA}"/>
                    </a:ext>
                  </a:extLst>
                </p:cNvPr>
                <p:cNvSpPr txBox="1"/>
                <p:nvPr/>
              </p:nvSpPr>
              <p:spPr>
                <a:xfrm>
                  <a:off x="5357577" y="3969405"/>
                  <a:ext cx="627355" cy="584840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89B434-EC01-460D-9012-5C5A4E602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577" y="3969405"/>
                  <a:ext cx="627355" cy="5848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83E48F5-F56E-4518-BEFE-3AA5622EDC1F}"/>
                </a:ext>
              </a:extLst>
            </p:cNvPr>
            <p:cNvSpPr/>
            <p:nvPr/>
          </p:nvSpPr>
          <p:spPr>
            <a:xfrm>
              <a:off x="6207069" y="3935520"/>
              <a:ext cx="898224" cy="61872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881850-0711-4AE0-9E00-67C31AC42B95}"/>
                    </a:ext>
                  </a:extLst>
                </p:cNvPr>
                <p:cNvSpPr txBox="1"/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For an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/>
                    <a:t>and an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3200" dirty="0"/>
                    <a:t>,	 </a:t>
                  </a:r>
                  <a14:m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/>
                    <a:t> is true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881850-0711-4AE0-9E00-67C31AC42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3213" t="-6780" b="-18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111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B1DA661-8FB3-49C2-8581-DC0399E7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467" y="2454275"/>
            <a:ext cx="7896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7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4: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denote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GB" dirty="0"/>
                  <a:t> What are the truth values of the quantifications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the domain for all variables consists of all real numbers?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			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GB" dirty="0"/>
                </a:br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0">
                <a:extLst>
                  <a:ext uri="{FF2B5EF4-FFF2-40B4-BE49-F238E27FC236}">
                    <a16:creationId xmlns:a16="http://schemas.microsoft.com/office/drawing/2014/main" id="{8A31B246-51F7-4059-92E7-8B08FD68D7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4806794"/>
                  </p:ext>
                </p:extLst>
              </p:nvPr>
            </p:nvGraphicFramePr>
            <p:xfrm>
              <a:off x="2031999" y="4492676"/>
              <a:ext cx="8127999" cy="1920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12032">
                      <a:extLst>
                        <a:ext uri="{9D8B030D-6E8A-4147-A177-3AD203B41FA5}">
                          <a16:colId xmlns:a16="http://schemas.microsoft.com/office/drawing/2014/main" val="637583363"/>
                        </a:ext>
                      </a:extLst>
                    </a:gridCol>
                    <a:gridCol w="4980373">
                      <a:extLst>
                        <a:ext uri="{9D8B030D-6E8A-4147-A177-3AD203B41FA5}">
                          <a16:colId xmlns:a16="http://schemas.microsoft.com/office/drawing/2014/main" val="1079726140"/>
                        </a:ext>
                      </a:extLst>
                    </a:gridCol>
                    <a:gridCol w="1335594">
                      <a:extLst>
                        <a:ext uri="{9D8B030D-6E8A-4147-A177-3AD203B41FA5}">
                          <a16:colId xmlns:a16="http://schemas.microsoft.com/office/drawing/2014/main" val="7152168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153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𝑥𝑄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There is a real number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400" b="0" i="1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such that for every real number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4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False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0966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𝑦𝑄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For every real number </a:t>
                          </a:r>
                          <a14:m>
                            <m:oMath xmlns:m="http://schemas.openxmlformats.org/officeDocument/2006/math"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GB" sz="2000" b="0" i="1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there is a real number </a:t>
                          </a:r>
                          <a14:m>
                            <m:oMath xmlns:m="http://schemas.openxmlformats.org/officeDocument/2006/math"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GB" sz="2000" b="0" i="1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GB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such that </a:t>
                          </a:r>
                          <a14:m>
                            <m:oMath xmlns:m="http://schemas.openxmlformats.org/officeDocument/2006/math"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GB" sz="2000" b="0" i="1" u="none" strike="noStrike" kern="1200" baseline="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GB" sz="20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655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0">
                <a:extLst>
                  <a:ext uri="{FF2B5EF4-FFF2-40B4-BE49-F238E27FC236}">
                    <a16:creationId xmlns:a16="http://schemas.microsoft.com/office/drawing/2014/main" id="{8A31B246-51F7-4059-92E7-8B08FD68D7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4806794"/>
                  </p:ext>
                </p:extLst>
              </p:nvPr>
            </p:nvGraphicFramePr>
            <p:xfrm>
              <a:off x="2031999" y="4492676"/>
              <a:ext cx="8127999" cy="19202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12032">
                      <a:extLst>
                        <a:ext uri="{9D8B030D-6E8A-4147-A177-3AD203B41FA5}">
                          <a16:colId xmlns:a16="http://schemas.microsoft.com/office/drawing/2014/main" val="637583363"/>
                        </a:ext>
                      </a:extLst>
                    </a:gridCol>
                    <a:gridCol w="4980373">
                      <a:extLst>
                        <a:ext uri="{9D8B030D-6E8A-4147-A177-3AD203B41FA5}">
                          <a16:colId xmlns:a16="http://schemas.microsoft.com/office/drawing/2014/main" val="1079726140"/>
                        </a:ext>
                      </a:extLst>
                    </a:gridCol>
                    <a:gridCol w="1335594">
                      <a:extLst>
                        <a:ext uri="{9D8B030D-6E8A-4147-A177-3AD203B41FA5}">
                          <a16:colId xmlns:a16="http://schemas.microsoft.com/office/drawing/2014/main" val="7152168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15300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7" t="-48529" r="-350505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30" t="-48529" r="-27262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False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096684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7" t="-175652" r="-350505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30" t="-175652" r="-27262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655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02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6:</a:t>
                </a:r>
                <a:r>
                  <a:rPr lang="en-GB" b="1" dirty="0"/>
                  <a:t> </a:t>
                </a:r>
                <a:br>
                  <a:rPr lang="en-GB" b="1" dirty="0"/>
                </a:br>
                <a:r>
                  <a:rPr lang="en-GB" dirty="0"/>
                  <a:t>Translate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𝑖𝑛𝑡𝑒𝑔𝑒𝑟𝑠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𝑎𝑙𝑤𝑎𝑦𝑠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GB" dirty="0"/>
                  <a:t> into a logical </a:t>
                </a:r>
                <a:r>
                  <a:rPr lang="en-US" dirty="0"/>
                  <a:t>expression.</a:t>
                </a:r>
              </a:p>
              <a:p>
                <a:endParaRPr lang="en-US" dirty="0"/>
              </a:p>
              <a:p>
                <a:r>
                  <a:rPr lang="en-US" b="1" u="sng" dirty="0"/>
                  <a:t>Solution:</a:t>
                </a: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 &gt; 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s-ES" b="1" i="1">
                            <a:latin typeface="Cambria Math" panose="02040503050406030204" pitchFamily="18" charset="0"/>
                          </a:rPr>
                          <m:t>∧ </m:t>
                        </m:r>
                        <m:d>
                          <m:d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 &gt; 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s-ES" b="1" i="1">
                            <a:latin typeface="Cambria Math" panose="02040503050406030204" pitchFamily="18" charset="0"/>
                          </a:rPr>
                          <m:t>→ </m:t>
                        </m:r>
                        <m:d>
                          <m:d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 &gt; </m:t>
                            </m:r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lang="es-E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					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&gt; 0),</m:t>
                    </m:r>
                  </m:oMath>
                </a14:m>
                <a:r>
                  <a:rPr lang="en-GB" dirty="0"/>
                  <a:t> where the domain for both variables consists of all positive integers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9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9:</a:t>
                </a:r>
                <a:r>
                  <a:rPr lang="en-GB" b="1" dirty="0"/>
                  <a:t> </a:t>
                </a:r>
                <a:r>
                  <a:rPr lang="en-GB" dirty="0"/>
                  <a:t>Translate the statement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∨ ∃</m:t>
                        </m:r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∧ 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s-E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s-E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GB" dirty="0"/>
                  <a:t>into English,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𝑐𝑜𝑚𝑝𝑢𝑡𝑒𝑟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𝑓𝑟𝑖𝑒𝑛𝑑𝑠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GB" dirty="0"/>
                  <a:t> and the domain for both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consists of all students in your school.</a:t>
                </a:r>
                <a:br>
                  <a:rPr lang="en-GB" dirty="0"/>
                </a:br>
                <a:endParaRPr lang="en-GB" dirty="0"/>
              </a:p>
              <a:p>
                <a:r>
                  <a:rPr lang="en-GB" b="1" i="1" u="sng" dirty="0"/>
                  <a:t>Solution:</a:t>
                </a:r>
                <a:r>
                  <a:rPr lang="en-GB" i="1" dirty="0"/>
                  <a:t> </a:t>
                </a:r>
                <a:r>
                  <a:rPr lang="en-GB" dirty="0"/>
                  <a:t>The statement says that for every student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in your school,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has a computer or there is a student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has a computer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are friends. In other words, </a:t>
                </a:r>
                <a:r>
                  <a:rPr lang="en-GB" u="sng" dirty="0"/>
                  <a:t>every student in your school has a computer or has a friend who has a computer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80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454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11:</a:t>
                </a:r>
                <a:r>
                  <a:rPr lang="en-GB" b="1" dirty="0"/>
                  <a:t> </a:t>
                </a:r>
                <a:r>
                  <a:rPr lang="en-GB" dirty="0"/>
                  <a:t>Express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𝑝𝑒𝑟𝑠𝑜𝑛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𝑝𝑒𝑟𝑠𝑜𝑛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𝑠𝑜𝑚𝑒𝑜𝑛𝑒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𝑚𝑜𝑡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as a logical expression involving predicates, quantifiers with a domain consisting of all people, and logical connectives.</a:t>
                </a:r>
              </a:p>
              <a:p>
                <a:endParaRPr lang="en-GB" dirty="0"/>
              </a:p>
              <a:p>
                <a:r>
                  <a:rPr lang="en-GB" b="1" u="sng" dirty="0"/>
                  <a:t>Solution:</a:t>
                </a:r>
                <a:r>
                  <a:rPr lang="en-GB" b="1" dirty="0"/>
                  <a:t>		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∧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)) → 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𝑦𝑀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GB" b="1" u="sng" dirty="0"/>
              </a:p>
              <a:p>
                <a:pPr marL="0" indent="0">
                  <a:buNone/>
                </a:pPr>
                <a:r>
                  <a:rPr lang="en-GB" b="1" dirty="0"/>
                  <a:t>				</a:t>
                </a:r>
                <a:r>
                  <a:rPr lang="en-GB" dirty="0"/>
                  <a:t>		or</a:t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 ∧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)) →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9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14:</a:t>
                </a:r>
                <a:br>
                  <a:rPr lang="en-GB" b="1" u="sng" dirty="0"/>
                </a:br>
                <a:r>
                  <a:rPr lang="en-GB" dirty="0"/>
                  <a:t>Express the negation of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so that no negation precedes a quantifier.</a:t>
                </a:r>
              </a:p>
              <a:p>
                <a:endParaRPr lang="en-GB" b="1" dirty="0"/>
              </a:p>
              <a:p>
                <a:r>
                  <a:rPr lang="en-GB" b="1" u="sng" dirty="0"/>
                  <a:t>Solution: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GB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3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GB" dirty="0"/>
                  <a:t>Translate these statements into English, where the domain for each variable consists of all real numbers.</a:t>
                </a:r>
                <a:br>
                  <a:rPr lang="en-GB" dirty="0"/>
                </a:br>
                <a:r>
                  <a:rPr lang="en-GB" dirty="0"/>
                  <a:t>a)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       </a:t>
                </a:r>
                <a:r>
                  <a:rPr lang="en-GB" dirty="0"/>
                  <a:t>b)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(((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)) → 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       </a:t>
                </a:r>
                <a:r>
                  <a:rPr lang="en-GB" dirty="0"/>
                  <a:t>c)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84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GB" dirty="0"/>
                  <a:t>Translate these statements into English, where the domain for each variable consists of all real numbers.</a:t>
                </a:r>
                <a:br>
                  <a:rPr lang="en-GB" dirty="0"/>
                </a:br>
                <a:r>
                  <a:rPr lang="en-GB" dirty="0"/>
                  <a:t>a)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       </a:t>
                </a:r>
                <a:r>
                  <a:rPr lang="en-GB" dirty="0"/>
                  <a:t>b)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(((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≥ 0) ∧ 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≥ 0)) → 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≥ 0))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US" b="0" i="0" dirty="0">
                    <a:latin typeface="Cambria Math" panose="02040503050406030204" pitchFamily="18" charset="0"/>
                  </a:rPr>
                  <a:t>       </a:t>
                </a:r>
                <a:r>
                  <a:rPr lang="en-GB" dirty="0"/>
                  <a:t>c)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375FD9-F32C-4337-9081-643C9384951C}"/>
                  </a:ext>
                </a:extLst>
              </p:cNvPr>
              <p:cNvSpPr txBox="1"/>
              <p:nvPr/>
            </p:nvSpPr>
            <p:spPr>
              <a:xfrm>
                <a:off x="1145219" y="4154750"/>
                <a:ext cx="9667783" cy="230832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GB" sz="2400" dirty="0"/>
                  <a:t>For every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there exists a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such that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is less than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. </a:t>
                </a:r>
              </a:p>
              <a:p>
                <a:pPr marL="342900" indent="-342900">
                  <a:buAutoNum type="alphaLcParenR"/>
                </a:pPr>
                <a:r>
                  <a:rPr lang="en-GB" sz="2400" dirty="0"/>
                  <a:t>For every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, if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are both nonnegative, then their product is nonnegative. </a:t>
                </a:r>
              </a:p>
              <a:p>
                <a:pPr marL="342900" indent="-342900">
                  <a:buAutoNum type="alphaLcParenR"/>
                </a:pPr>
                <a:r>
                  <a:rPr lang="en-GB" sz="2400" dirty="0"/>
                  <a:t>For every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, there exists a real number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400" dirty="0"/>
                  <a:t> such that the product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equal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375FD9-F32C-4337-9081-643C9384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19" y="4154750"/>
                <a:ext cx="9667783" cy="2308324"/>
              </a:xfrm>
              <a:prstGeom prst="rect">
                <a:avLst/>
              </a:prstGeom>
              <a:blipFill>
                <a:blip r:embed="rId3"/>
                <a:stretch>
                  <a:fillRect l="-945" t="-2368" b="-5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proposition?</a:t>
            </a:r>
          </a:p>
          <a:p>
            <a:r>
              <a:rPr lang="en-US" dirty="0"/>
              <a:t>What is a conjunction, disjunction?</a:t>
            </a:r>
          </a:p>
          <a:p>
            <a:r>
              <a:rPr lang="en-US" dirty="0"/>
              <a:t>What is a conditional statement?</a:t>
            </a:r>
          </a:p>
          <a:p>
            <a:r>
              <a:rPr lang="en-US" dirty="0"/>
              <a:t>What is a tautology, contradiction, logical equivalence?  </a:t>
            </a:r>
          </a:p>
          <a:p>
            <a:r>
              <a:rPr lang="en-US" dirty="0"/>
              <a:t>What are quantifiers?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DFBF5-F0C7-4B4B-AB1D-92452DA62E8B}"/>
              </a:ext>
            </a:extLst>
          </p:cNvPr>
          <p:cNvSpPr/>
          <p:nvPr/>
        </p:nvSpPr>
        <p:spPr>
          <a:xfrm>
            <a:off x="523783" y="4438835"/>
            <a:ext cx="4660776" cy="4616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What are Google search operators?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1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14. Use quantifiers and predicates with more than one variable to express these statements.</a:t>
            </a:r>
          </a:p>
          <a:p>
            <a:pPr marL="0" indent="0">
              <a:buNone/>
            </a:pPr>
            <a:r>
              <a:rPr lang="en-GB" dirty="0"/>
              <a:t>b) Every student in this class plays some sport.</a:t>
            </a:r>
          </a:p>
        </p:txBody>
      </p:sp>
    </p:spTree>
    <p:extLst>
      <p:ext uri="{BB962C8B-B14F-4D97-AF65-F5344CB8AC3E}">
        <p14:creationId xmlns:p14="http://schemas.microsoft.com/office/powerpoint/2010/main" val="98392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14. Use quantifiers and predicates with more than one variable to express these statements.</a:t>
            </a:r>
          </a:p>
          <a:p>
            <a:pPr marL="0" indent="0">
              <a:buNone/>
            </a:pPr>
            <a:r>
              <a:rPr lang="en-GB" dirty="0"/>
              <a:t>b) Every student in this class plays some sport.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1083076" y="3710866"/>
                <a:ext cx="10635448" cy="9541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b) Let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mean that person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plays sport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. Then our statement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76" y="3710866"/>
                <a:ext cx="10635448" cy="954107"/>
              </a:xfrm>
              <a:prstGeom prst="rect">
                <a:avLst/>
              </a:prstGeom>
              <a:blipFill>
                <a:blip r:embed="rId2"/>
                <a:stretch>
                  <a:fillRect l="-1145" t="-5696" b="-170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43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15. Use quantifiers and predicates with more than one variable</a:t>
            </a:r>
            <a:r>
              <a:rPr lang="ar-EG" dirty="0"/>
              <a:t> </a:t>
            </a:r>
            <a:r>
              <a:rPr lang="en-GB" dirty="0"/>
              <a:t>to express these statements.</a:t>
            </a:r>
          </a:p>
          <a:p>
            <a:pPr marL="0" indent="0">
              <a:buNone/>
            </a:pPr>
            <a:r>
              <a:rPr lang="en-GB" dirty="0"/>
              <a:t>a) Every computer science student needs a course in discrete</a:t>
            </a:r>
            <a:r>
              <a:rPr lang="ar-EG" dirty="0"/>
              <a:t> </a:t>
            </a:r>
            <a:r>
              <a:rPr lang="en-GB" dirty="0"/>
              <a:t>mathematics.</a:t>
            </a:r>
          </a:p>
          <a:p>
            <a:pPr marL="0" indent="0">
              <a:buNone/>
            </a:pPr>
            <a:r>
              <a:rPr lang="en-GB" dirty="0"/>
              <a:t>c) Every student in this class has taken at least one computer science course.</a:t>
            </a:r>
          </a:p>
        </p:txBody>
      </p:sp>
    </p:spTree>
    <p:extLst>
      <p:ext uri="{BB962C8B-B14F-4D97-AF65-F5344CB8AC3E}">
        <p14:creationId xmlns:p14="http://schemas.microsoft.com/office/powerpoint/2010/main" val="825722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15. Use quantifiers and predicates with more than one variable</a:t>
            </a:r>
            <a:r>
              <a:rPr lang="ar-EG" dirty="0"/>
              <a:t> </a:t>
            </a:r>
            <a:r>
              <a:rPr lang="en-GB" dirty="0"/>
              <a:t>to express these statements.</a:t>
            </a:r>
          </a:p>
          <a:p>
            <a:pPr marL="0" indent="0">
              <a:buNone/>
            </a:pPr>
            <a:r>
              <a:rPr lang="en-GB" dirty="0"/>
              <a:t>a) Every computer science student needs a course in discrete</a:t>
            </a:r>
            <a:r>
              <a:rPr lang="ar-EG" dirty="0"/>
              <a:t> </a:t>
            </a:r>
            <a:r>
              <a:rPr lang="en-GB" dirty="0"/>
              <a:t>mathematics.</a:t>
            </a:r>
          </a:p>
          <a:p>
            <a:pPr marL="0" indent="0">
              <a:buNone/>
            </a:pPr>
            <a:r>
              <a:rPr lang="en-GB" dirty="0"/>
              <a:t>c) Every student in this class has taken at least one computer science course.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461639" y="3860546"/>
                <a:ext cx="11012009" cy="2677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a)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 where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 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𝑛𝑒𝑒𝑑𝑠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𝑐𝑜𝑢𝑟𝑠𝑒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𝑑𝑖𝑠𝑐𝑟𝑒𝑡𝑒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𝑚𝑎𝑡h𝑒𝑚𝑎𝑡𝑖𝑐𝑠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ar-EG" sz="2800" dirty="0"/>
                  <a:t> </a:t>
                </a:r>
                <a:r>
                  <a:rPr lang="en-GB" sz="2800" dirty="0"/>
                  <a:t>and the domain consists of all computer science students </a:t>
                </a:r>
                <a:br>
                  <a:rPr lang="ar-EG" sz="2800" dirty="0"/>
                </a:br>
                <a:endParaRPr lang="ar-EG" sz="2800" dirty="0"/>
              </a:p>
              <a:p>
                <a:r>
                  <a:rPr lang="en-GB" sz="2800" dirty="0"/>
                  <a:t>c)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sz="2800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 where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800" dirty="0"/>
                  <a:t>is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𝑡𝑎𝑘𝑒𝑛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,” </m:t>
                    </m:r>
                  </m:oMath>
                </a14:m>
                <a:r>
                  <a:rPr lang="en-GB" sz="2800" dirty="0"/>
                  <a:t>the domain for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consists of all students in this class, and the domain for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 consists of all computer science classes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3860546"/>
                <a:ext cx="11012009" cy="2677656"/>
              </a:xfrm>
              <a:prstGeom prst="rect">
                <a:avLst/>
              </a:prstGeom>
              <a:blipFill>
                <a:blip r:embed="rId2"/>
                <a:stretch>
                  <a:fillRect l="-1106" t="-2489" r="-277" b="-520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6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19. Express each of these statements using mathematical and</a:t>
            </a:r>
            <a:r>
              <a:rPr lang="ar-EG" dirty="0"/>
              <a:t> </a:t>
            </a:r>
            <a:r>
              <a:rPr lang="en-GB" dirty="0"/>
              <a:t>logical operators, predicates, and quantifiers, where the</a:t>
            </a:r>
            <a:r>
              <a:rPr lang="ar-EG" dirty="0"/>
              <a:t> </a:t>
            </a:r>
            <a:r>
              <a:rPr lang="en-GB" dirty="0"/>
              <a:t>domain consists of all integers.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b) The difference of two positive integers is not necessarily</a:t>
            </a:r>
            <a:r>
              <a:rPr lang="ar-EG" dirty="0"/>
              <a:t> </a:t>
            </a:r>
            <a:r>
              <a:rPr lang="en-GB" dirty="0"/>
              <a:t>positive.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d) The absolute value of the product of two integers is</a:t>
            </a:r>
            <a:r>
              <a:rPr lang="ar-EG" dirty="0"/>
              <a:t> </a:t>
            </a:r>
            <a:r>
              <a:rPr lang="en-GB" dirty="0"/>
              <a:t>the product of their absolute values.</a:t>
            </a:r>
          </a:p>
        </p:txBody>
      </p:sp>
    </p:spTree>
    <p:extLst>
      <p:ext uri="{BB962C8B-B14F-4D97-AF65-F5344CB8AC3E}">
        <p14:creationId xmlns:p14="http://schemas.microsoft.com/office/powerpoint/2010/main" val="1052392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19. Express each of these statements using mathematical and</a:t>
            </a:r>
            <a:r>
              <a:rPr lang="ar-EG" dirty="0"/>
              <a:t> </a:t>
            </a:r>
            <a:r>
              <a:rPr lang="en-GB" dirty="0"/>
              <a:t>logical operators, predicates, and quantifiers, where the</a:t>
            </a:r>
            <a:r>
              <a:rPr lang="ar-EG" dirty="0"/>
              <a:t> </a:t>
            </a:r>
            <a:r>
              <a:rPr lang="en-GB" dirty="0"/>
              <a:t>domain consists of all integers.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b) The difference of two positive integers is not necessarily</a:t>
            </a:r>
            <a:r>
              <a:rPr lang="ar-EG" dirty="0"/>
              <a:t> </a:t>
            </a:r>
            <a:r>
              <a:rPr lang="en-GB" dirty="0"/>
              <a:t>positive.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d) The absolute value of the product of two integers is</a:t>
            </a:r>
            <a:r>
              <a:rPr lang="ar-EG" dirty="0"/>
              <a:t> </a:t>
            </a:r>
            <a:r>
              <a:rPr lang="en-GB" dirty="0"/>
              <a:t>the product of their absolute values.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461639" y="4766068"/>
                <a:ext cx="11012009" cy="9541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2800" dirty="0"/>
                  <a:t>b)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panose="02040503050406030204" pitchFamily="18" charset="0"/>
                      </a:rPr>
                      <m:t>¬∀</m:t>
                    </m:r>
                    <m:r>
                      <a:rPr lang="es-ES" sz="28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sz="28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 ((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) ∧ (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) → (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8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ar-EG" sz="2800" dirty="0"/>
              </a:p>
              <a:p>
                <a:r>
                  <a:rPr lang="en-US" sz="2800" dirty="0"/>
                  <a:t>d)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(|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 = 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4766068"/>
                <a:ext cx="11012009" cy="954107"/>
              </a:xfrm>
              <a:prstGeom prst="rect">
                <a:avLst/>
              </a:prstGeom>
              <a:blipFill>
                <a:blip r:embed="rId2"/>
                <a:stretch>
                  <a:fillRect l="-1106" t="-5696" b="-170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1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24. Translate each of these nested quantifications into an English</a:t>
                </a:r>
                <a:r>
                  <a:rPr lang="ar-EG" dirty="0"/>
                  <a:t> </a:t>
                </a:r>
                <a:r>
                  <a:rPr lang="en-GB" dirty="0"/>
                  <a:t>statement that expresses a mathematical fact. The</a:t>
                </a:r>
                <a:r>
                  <a:rPr lang="ar-EG" dirty="0"/>
                  <a:t> </a:t>
                </a:r>
                <a:r>
                  <a:rPr lang="en-GB" dirty="0"/>
                  <a:t>domain in each case consists of all real numbers.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150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24. Translate each of these nested quantifications into an English</a:t>
                </a:r>
                <a:r>
                  <a:rPr lang="ar-EG" dirty="0"/>
                  <a:t> </a:t>
                </a:r>
                <a:r>
                  <a:rPr lang="en-GB" dirty="0"/>
                  <a:t>statement that expresses a mathematical fact. The</a:t>
                </a:r>
                <a:r>
                  <a:rPr lang="ar-EG" dirty="0"/>
                  <a:t> </a:t>
                </a:r>
                <a:r>
                  <a:rPr lang="en-GB" dirty="0"/>
                  <a:t>domain in each case consists of all real numbers.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461639" y="4766068"/>
                <a:ext cx="11012009" cy="9541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a) There is a real-number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that is added to any real number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does not change the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 (Addition identity </a:t>
                </a:r>
                <a:r>
                  <a:rPr lang="ar-EG" sz="2800" dirty="0"/>
                  <a:t>ــ</a:t>
                </a:r>
                <a:r>
                  <a:rPr lang="en-US" sz="2800" dirty="0"/>
                  <a:t> 0)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39" y="4766068"/>
                <a:ext cx="11012009" cy="954107"/>
              </a:xfrm>
              <a:prstGeom prst="rect">
                <a:avLst/>
              </a:prstGeom>
              <a:blipFill>
                <a:blip r:embed="rId3"/>
                <a:stretch>
                  <a:fillRect l="-1106" t="-5696" b="-170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00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26.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” If the domain for both variables consists of all integers, what are the truth values?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</a:t>
                </a:r>
                <a:r>
                  <a:rPr lang="es-ES" dirty="0"/>
                  <a:t>d)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GB" dirty="0"/>
                  <a:t>		</a:t>
                </a:r>
                <a:r>
                  <a:rPr lang="es-ES" dirty="0"/>
                  <a:t>e)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𝑦𝑄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			  i)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𝑦𝑄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	h)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420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26. 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be the statement “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” If the domain for both variables consists of all integers, what are the truth values?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</a:t>
                </a:r>
                <a:r>
                  <a:rPr lang="es-ES" dirty="0"/>
                  <a:t>d)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GB" dirty="0"/>
                  <a:t>		</a:t>
                </a:r>
                <a:r>
                  <a:rPr lang="es-ES" dirty="0"/>
                  <a:t>e)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𝑦𝑄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			  i)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𝑦𝑄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	h)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345830" y="4020344"/>
                <a:ext cx="11012009" cy="224676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a) This is false, since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r>
                  <a:rPr lang="en-GB" sz="2800" dirty="0"/>
                  <a:t>d) This is false, since the equation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800" dirty="0"/>
                  <a:t> has no solution.</a:t>
                </a:r>
              </a:p>
              <a:p>
                <a:r>
                  <a:rPr lang="en-GB" sz="2800" dirty="0"/>
                  <a:t>e) This is true, since we can take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r>
                  <a:rPr lang="en-GB" sz="2800" dirty="0" err="1"/>
                  <a:t>i</a:t>
                </a:r>
                <a:r>
                  <a:rPr lang="en-GB" sz="2800" dirty="0"/>
                  <a:t>) False</a:t>
                </a:r>
              </a:p>
              <a:p>
                <a:r>
                  <a:rPr lang="en-US" sz="2800" dirty="0"/>
                  <a:t>h) False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" y="4020344"/>
                <a:ext cx="11012009" cy="2246769"/>
              </a:xfrm>
              <a:prstGeom prst="rect">
                <a:avLst/>
              </a:prstGeom>
              <a:blipFill>
                <a:blip r:embed="rId3"/>
                <a:stretch>
                  <a:fillRect l="-1106" t="-2432" b="-675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56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7606" y="1967224"/>
          <a:ext cx="10296787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96787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 Foundations: Logic and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of Propositional Logic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Equivalences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Predicates and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Quantifiers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Rules of Inference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Proofs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 Methods and Strategy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393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27D8471D-19C1-43C9-8F84-57F61E7BC12A}"/>
              </a:ext>
            </a:extLst>
          </p:cNvPr>
          <p:cNvSpPr/>
          <p:nvPr/>
        </p:nvSpPr>
        <p:spPr>
          <a:xfrm>
            <a:off x="399641" y="4243712"/>
            <a:ext cx="438559" cy="42420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7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28. Determine the truth value of each of these </a:t>
                </a:r>
                <a:r>
                  <a:rPr lang="en-GB" dirty="0" err="1"/>
                  <a:t>statementsif</a:t>
                </a:r>
                <a:r>
                  <a:rPr lang="en-GB" dirty="0"/>
                  <a:t> the domain of each variable consists of all real numbers.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133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28. Determine the truth value of each of these statements if the domain of each variable consists of all real numbers.</a:t>
                </a:r>
              </a:p>
              <a:p>
                <a:pPr marL="0" indent="0">
                  <a:buNone/>
                </a:pPr>
                <a:r>
                  <a:rPr lang="en-GB" dirty="0"/>
                  <a:t>a)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345830" y="4020344"/>
                <a:ext cx="11012009" cy="954107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a) This is true, since for a given real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  <a:br>
                  <a:rPr lang="en-US" sz="2800" dirty="0"/>
                </a:br>
                <a:r>
                  <a:rPr lang="en-US" sz="2800" dirty="0"/>
                  <a:t>For example,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" y="4020344"/>
                <a:ext cx="11012009" cy="954107"/>
              </a:xfrm>
              <a:prstGeom prst="rect">
                <a:avLst/>
              </a:prstGeom>
              <a:blipFill>
                <a:blip r:embed="rId3"/>
                <a:stretch>
                  <a:fillRect l="-1106" t="-5696" b="-1708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0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29. Suppose the domain of the propositional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consists of pairs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where x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. </a:t>
                </a:r>
                <a:br>
                  <a:rPr lang="en-GB" dirty="0"/>
                </a:br>
                <a:r>
                  <a:rPr lang="en-GB" dirty="0"/>
                  <a:t>Write out these propositions using disjunctions and conjunctions.</a:t>
                </a:r>
              </a:p>
              <a:p>
                <a:pPr marL="0" indent="0">
                  <a:buNone/>
                </a:pPr>
                <a:r>
                  <a:rPr lang="es-ES" dirty="0"/>
                  <a:t>b)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 smtClean="0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</a:t>
                </a:r>
                <a:r>
                  <a:rPr lang="es-ES" dirty="0"/>
                  <a:t>d)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7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29. Suppose the domain of the propositional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consists of pairs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where x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. </a:t>
                </a:r>
                <a:br>
                  <a:rPr lang="en-GB" dirty="0"/>
                </a:br>
                <a:r>
                  <a:rPr lang="en-GB" dirty="0"/>
                  <a:t>Write out these propositions using disjunctions and conjunctions.</a:t>
                </a:r>
                <a:br>
                  <a:rPr lang="en-GB" dirty="0"/>
                </a:br>
                <a:r>
                  <a:rPr lang="es-ES" dirty="0"/>
                  <a:t>b)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		</a:t>
                </a:r>
                <a:r>
                  <a:rPr lang="es-ES" dirty="0"/>
                  <a:t>d)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𝑥𝑃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345830" y="4020344"/>
                <a:ext cx="11012009" cy="224676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br>
                  <a:rPr lang="en-US" sz="2800" dirty="0"/>
                </a:br>
                <a:endParaRPr lang="en-US" sz="2800" dirty="0"/>
              </a:p>
              <a:p>
                <a:r>
                  <a:rPr lang="en-US" sz="2800" dirty="0"/>
                  <a:t>d)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)) ∧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)) ∧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" y="4020344"/>
                <a:ext cx="11012009" cy="2246769"/>
              </a:xfrm>
              <a:prstGeom prst="rect">
                <a:avLst/>
              </a:prstGeom>
              <a:blipFill>
                <a:blip r:embed="rId3"/>
                <a:stretch>
                  <a:fillRect l="-1106" t="-243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896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36. Express each of these statements using quantifiers. Then form the negation of the statement so that no negation is to the left of a quantifier. Next, express the negation in simple English. (Do not simply use the phrase “It is not the case that.”)</a:t>
            </a:r>
          </a:p>
          <a:p>
            <a:pPr marL="0" indent="0">
              <a:buNone/>
            </a:pPr>
            <a:r>
              <a:rPr lang="en-GB" dirty="0"/>
              <a:t>a) No one has lost more than one thousand dollars playing the lottery.</a:t>
            </a:r>
          </a:p>
        </p:txBody>
      </p:sp>
    </p:spTree>
    <p:extLst>
      <p:ext uri="{BB962C8B-B14F-4D97-AF65-F5344CB8AC3E}">
        <p14:creationId xmlns:p14="http://schemas.microsoft.com/office/powerpoint/2010/main" val="145498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35B4-6309-44E4-A5B4-FAA21C18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36. Express each of these statements using quantifiers. Then form the negation of the statement so that no negation is to the left of a quantifier. Next, express the negation in simple English. (Do not simply use the phrase “It is not the case that.”)</a:t>
            </a:r>
          </a:p>
          <a:p>
            <a:pPr marL="0" indent="0">
              <a:buNone/>
            </a:pPr>
            <a:r>
              <a:rPr lang="en-GB" dirty="0"/>
              <a:t>a) No one has lost more than one thousand dollars playing the lottery.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345830" y="4206776"/>
                <a:ext cx="11012009" cy="224676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a) Let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800" dirty="0"/>
                  <a:t>mean that person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 has lost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800" dirty="0"/>
                  <a:t> dollars playing the lottery. </a:t>
                </a:r>
                <a:br>
                  <a:rPr lang="en-GB" sz="2800" dirty="0"/>
                </a:br>
                <a:r>
                  <a:rPr lang="en-GB" sz="2800" dirty="0"/>
                  <a:t>The original statement is then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 &gt; 1000 ^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2800" dirty="0"/>
                  <a:t>. </a:t>
                </a:r>
                <a:br>
                  <a:rPr lang="en-GB" sz="2800" dirty="0"/>
                </a:br>
                <a:br>
                  <a:rPr lang="en-GB" sz="2800" dirty="0"/>
                </a:br>
                <a:r>
                  <a:rPr lang="en-GB" sz="2800" dirty="0"/>
                  <a:t>Its negation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&gt; 1000 ^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sz="2800" dirty="0"/>
                  <a:t> ; someone has lost more than</a:t>
                </a:r>
              </a:p>
              <a:p>
                <a:r>
                  <a:rPr lang="en-GB" sz="2800" dirty="0"/>
                  <a:t>$1000 playing the lottery.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" y="4206776"/>
                <a:ext cx="11012009" cy="2246769"/>
              </a:xfrm>
              <a:prstGeom prst="rect">
                <a:avLst/>
              </a:prstGeom>
              <a:blipFill>
                <a:blip r:embed="rId2"/>
                <a:stretch>
                  <a:fillRect l="-1106" t="-2156" b="-6469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10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46. Determine the truth value of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if the domain for the variables consists of</a:t>
                </a:r>
              </a:p>
              <a:p>
                <a:pPr marL="0" indent="0">
                  <a:buNone/>
                </a:pPr>
                <a:r>
                  <a:rPr lang="en-GB" dirty="0"/>
                  <a:t>a) the positive real numbers.</a:t>
                </a:r>
              </a:p>
              <a:p>
                <a:pPr marL="0" indent="0">
                  <a:buNone/>
                </a:pPr>
                <a:r>
                  <a:rPr lang="en-GB" dirty="0"/>
                  <a:t>b) the integers.</a:t>
                </a:r>
              </a:p>
              <a:p>
                <a:pPr marL="0" indent="0">
                  <a:buNone/>
                </a:pPr>
                <a:r>
                  <a:rPr lang="en-GB" dirty="0"/>
                  <a:t>c) the nonzero real numbers.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11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46. Determine the truth value of the statement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≤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if the domain for the variables consists of</a:t>
                </a:r>
              </a:p>
              <a:p>
                <a:pPr marL="0" indent="0">
                  <a:buNone/>
                </a:pPr>
                <a:r>
                  <a:rPr lang="en-GB" dirty="0"/>
                  <a:t>a) the positive real numbers.</a:t>
                </a:r>
              </a:p>
              <a:p>
                <a:pPr marL="0" indent="0">
                  <a:buNone/>
                </a:pPr>
                <a:r>
                  <a:rPr lang="en-GB" dirty="0"/>
                  <a:t>b) the integers.</a:t>
                </a:r>
              </a:p>
              <a:p>
                <a:pPr marL="0" indent="0">
                  <a:buNone/>
                </a:pPr>
                <a:r>
                  <a:rPr lang="en-GB" dirty="0"/>
                  <a:t>c) the nonzero real numbers.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3" t="-2384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/>
              <p:nvPr/>
            </p:nvSpPr>
            <p:spPr>
              <a:xfrm>
                <a:off x="345830" y="4553005"/>
                <a:ext cx="11012009" cy="1384995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lphaLcParenR"/>
                </a:pPr>
                <a:r>
                  <a:rPr lang="en-US" sz="2800" dirty="0"/>
                  <a:t>False, try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lphaLcParenR"/>
                </a:pPr>
                <a:r>
                  <a:rPr lang="en-US" sz="2800" dirty="0"/>
                  <a:t>True, try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𝑖𝑛𝑡𝑒𝑔𝑒𝑟</m:t>
                    </m:r>
                  </m:oMath>
                </a14:m>
                <a:endParaRPr lang="en-US" sz="2800" dirty="0"/>
              </a:p>
              <a:p>
                <a:pPr marL="514350" indent="-514350">
                  <a:buAutoNum type="alphaLcParenR"/>
                </a:pPr>
                <a:r>
                  <a:rPr lang="en-US" sz="2800" dirty="0"/>
                  <a:t>True, try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𝑟𝑒𝑎𝑙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77FA40-D5A8-4CD7-8F39-09E3B2ABC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0" y="4553005"/>
                <a:ext cx="11012009" cy="1384995"/>
              </a:xfrm>
              <a:prstGeom prst="rect">
                <a:avLst/>
              </a:prstGeom>
              <a:blipFill>
                <a:blip r:embed="rId3"/>
                <a:stretch>
                  <a:fillRect l="-1106" t="-4367" b="-1135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26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FE51-CA8E-4E66-BFD4-A14677A1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F4FEE0-42A2-4744-8DC0-C24F6755A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32857"/>
              </p:ext>
            </p:extLst>
          </p:nvPr>
        </p:nvGraphicFramePr>
        <p:xfrm>
          <a:off x="5158253" y="1549973"/>
          <a:ext cx="1875493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5493">
                  <a:extLst>
                    <a:ext uri="{9D8B030D-6E8A-4147-A177-3AD203B41FA5}">
                      <a16:colId xmlns:a16="http://schemas.microsoft.com/office/drawing/2014/main" val="444414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SECTION 1.5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57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(a)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 (a)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76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(b, d)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6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 (a, c)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6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 (a)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1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 (b, c, f, g)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(b)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6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 (a, c)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36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35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5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Nested quantifiers, where one quantifier is within the scope of another, such as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GB" dirty="0"/>
                  <a:t>is the same thing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𝑥𝑄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55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1: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Assume that the domain for the variables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consists of all real numbers. </a:t>
                </a:r>
                <a:br>
                  <a:rPr lang="en-GB" dirty="0"/>
                </a:br>
                <a:r>
                  <a:rPr lang="en-GB" dirty="0"/>
                  <a:t>The statement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  <a:r>
                  <a:rPr lang="en-GB" dirty="0"/>
                  <a:t>says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for all real numbers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(commutative law for addition of real numbers.) </a:t>
                </a:r>
              </a:p>
              <a:p>
                <a:r>
                  <a:rPr lang="en-GB" dirty="0"/>
                  <a:t>The statement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</a:t>
                </a:r>
                <a:r>
                  <a:rPr lang="en-GB" dirty="0"/>
                  <a:t>says that for every real number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there is a real number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such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 (every real number has an additive inverse.)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u="sng" dirty="0"/>
                  <a:t>EXAMPLE 2:</a:t>
                </a:r>
                <a:r>
                  <a:rPr lang="en-GB" dirty="0"/>
                  <a:t> </a:t>
                </a:r>
                <a:br>
                  <a:rPr lang="en-GB" dirty="0"/>
                </a:br>
                <a:r>
                  <a:rPr lang="en-GB" dirty="0"/>
                  <a:t>Translate into English the statement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s-ES" i="1" dirty="0" err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 &gt; 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∧ 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ES" i="1" dirty="0">
                            <a:latin typeface="Cambria Math" panose="02040503050406030204" pitchFamily="18" charset="0"/>
                          </a:rPr>
                          <m:t>→ </m:t>
                        </m:r>
                        <m:d>
                          <m:dPr>
                            <m:ctrlPr>
                              <a:rPr lang="es-E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 dirty="0" err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 &lt; </m:t>
                            </m:r>
                            <m:r>
                              <a:rPr lang="es-E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r>
                  <a:rPr lang="en-GB" dirty="0"/>
                  <a:t>where the domain for both variables consists of all real numbers.</a:t>
                </a:r>
              </a:p>
              <a:p>
                <a:endParaRPr lang="en-GB" dirty="0"/>
              </a:p>
              <a:p>
                <a:r>
                  <a:rPr lang="en-GB" b="1" u="sng" dirty="0"/>
                  <a:t>Solution:</a:t>
                </a:r>
                <a:br>
                  <a:rPr lang="en-GB" dirty="0"/>
                </a:br>
                <a:r>
                  <a:rPr lang="en-GB" dirty="0"/>
                  <a:t>“The product of a positive real number and a negative real number is always a negative real number.”</a:t>
                </a:r>
                <a:endParaRPr lang="en-GB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9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1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4E7EED-6B37-48A6-9957-B5B112764B47}"/>
              </a:ext>
            </a:extLst>
          </p:cNvPr>
          <p:cNvSpPr/>
          <p:nvPr/>
        </p:nvSpPr>
        <p:spPr>
          <a:xfrm>
            <a:off x="1100831" y="2263806"/>
            <a:ext cx="1695635" cy="4527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947EE-E2D0-4FA2-83E7-BC6308F5AA25}"/>
              </a:ext>
            </a:extLst>
          </p:cNvPr>
          <p:cNvGrpSpPr/>
          <p:nvPr/>
        </p:nvGrpSpPr>
        <p:grpSpPr>
          <a:xfrm>
            <a:off x="4456590" y="2716567"/>
            <a:ext cx="7502029" cy="3046988"/>
            <a:chOff x="4456590" y="2716567"/>
            <a:chExt cx="7502029" cy="3046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787CF5-4C34-4C7C-B42A-91AA26EC49B8}"/>
                    </a:ext>
                  </a:extLst>
                </p:cNvPr>
                <p:cNvSpPr txBox="1"/>
                <p:nvPr/>
              </p:nvSpPr>
              <p:spPr>
                <a:xfrm>
                  <a:off x="4456590" y="2716567"/>
                  <a:ext cx="627356" cy="3046988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787CF5-4C34-4C7C-B42A-91AA26EC4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90" y="2716567"/>
                  <a:ext cx="627356" cy="30469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48D2F55-8F96-4A52-9F0D-451DE93D3645}"/>
                    </a:ext>
                  </a:extLst>
                </p:cNvPr>
                <p:cNvSpPr txBox="1"/>
                <p:nvPr/>
              </p:nvSpPr>
              <p:spPr>
                <a:xfrm>
                  <a:off x="5467264" y="2716567"/>
                  <a:ext cx="627355" cy="3046988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48D2F55-8F96-4A52-9F0D-451DE93D3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264" y="2716567"/>
                  <a:ext cx="627355" cy="30469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4343101-F852-4B27-B4DC-030647CF019E}"/>
                </a:ext>
              </a:extLst>
            </p:cNvPr>
            <p:cNvSpPr/>
            <p:nvPr/>
          </p:nvSpPr>
          <p:spPr>
            <a:xfrm>
              <a:off x="6207069" y="3935520"/>
              <a:ext cx="898224" cy="61872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630A84-26CF-45B5-AB46-CCD860E58540}"/>
                    </a:ext>
                  </a:extLst>
                </p:cNvPr>
                <p:cNvSpPr txBox="1"/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For every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/>
                    <a:t>and for every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3200" dirty="0"/>
                    <a:t>, </a:t>
                  </a:r>
                  <a14:m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/>
                    <a:t> is true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630A84-26CF-45B5-AB46-CCD860E58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3213" t="-6780" b="-18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830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27B-94E0-49AD-888B-71F3F1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THINKING OF QUANTIFICATION AS LOOPS: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GB" dirty="0"/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B35B4-6309-44E4-A5B4-FAA21C185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94E7EED-6B37-48A6-9957-B5B112764B47}"/>
              </a:ext>
            </a:extLst>
          </p:cNvPr>
          <p:cNvSpPr/>
          <p:nvPr/>
        </p:nvSpPr>
        <p:spPr>
          <a:xfrm>
            <a:off x="1100831" y="2654423"/>
            <a:ext cx="1695635" cy="45276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47D601-02AF-44C8-89CE-60C640059D20}"/>
              </a:ext>
            </a:extLst>
          </p:cNvPr>
          <p:cNvGrpSpPr/>
          <p:nvPr/>
        </p:nvGrpSpPr>
        <p:grpSpPr>
          <a:xfrm>
            <a:off x="4456590" y="2716567"/>
            <a:ext cx="7502029" cy="3046988"/>
            <a:chOff x="4456590" y="2716567"/>
            <a:chExt cx="7502029" cy="30469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BB5C58-0936-4FA6-995C-9D6535B79872}"/>
                    </a:ext>
                  </a:extLst>
                </p:cNvPr>
                <p:cNvSpPr txBox="1"/>
                <p:nvPr/>
              </p:nvSpPr>
              <p:spPr>
                <a:xfrm>
                  <a:off x="4456590" y="2716567"/>
                  <a:ext cx="627356" cy="3046988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 algn="ctr"/>
                  <a:r>
                    <a:rPr lang="en-US" sz="3200" b="1" dirty="0"/>
                    <a:t>.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BB5C58-0936-4FA6-995C-9D6535B79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90" y="2716567"/>
                  <a:ext cx="627356" cy="30469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C01E57-222C-4FB1-BE10-76B601918CA2}"/>
                    </a:ext>
                  </a:extLst>
                </p:cNvPr>
                <p:cNvSpPr txBox="1"/>
                <p:nvPr/>
              </p:nvSpPr>
              <p:spPr>
                <a:xfrm>
                  <a:off x="5467264" y="3947641"/>
                  <a:ext cx="627355" cy="584840"/>
                </a:xfrm>
                <a:prstGeom prst="rect">
                  <a:avLst/>
                </a:prstGeom>
                <a:noFill/>
                <a:ln>
                  <a:solidFill>
                    <a:srgbClr val="FFFF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br>
                    <a:rPr lang="en-US" sz="3200" b="1" dirty="0"/>
                  </a:br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C01E57-222C-4FB1-BE10-76B601918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264" y="3947641"/>
                  <a:ext cx="627355" cy="5848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86A41D3-8343-4D6F-AB46-82865AD2E8E3}"/>
                </a:ext>
              </a:extLst>
            </p:cNvPr>
            <p:cNvSpPr/>
            <p:nvPr/>
          </p:nvSpPr>
          <p:spPr>
            <a:xfrm>
              <a:off x="6207069" y="3935520"/>
              <a:ext cx="898224" cy="618725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F666196-418F-469A-8B20-73C1240CD0C5}"/>
                    </a:ext>
                  </a:extLst>
                </p:cNvPr>
                <p:cNvSpPr txBox="1"/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For every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/>
                    <a:t>and for a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3200" dirty="0"/>
                    <a:t>, </a:t>
                  </a:r>
                  <a14:m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200" dirty="0"/>
                    <a:t> is true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F666196-418F-469A-8B20-73C1240CD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7743" y="3701452"/>
                  <a:ext cx="4740876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3213" t="-6780" b="-180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289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slides temp" id="{CCF2DD96-9C6A-4AE9-AE0E-20BC80DD74B2}" vid="{4BA1836E-024D-46BE-80C5-761B29890B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slides temp</Template>
  <TotalTime>583</TotalTime>
  <Words>2890</Words>
  <Application>Microsoft Office PowerPoint</Application>
  <PresentationFormat>Widescreen</PresentationFormat>
  <Paragraphs>219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Discrete Structures</vt:lpstr>
      <vt:lpstr>QUIZ</vt:lpstr>
      <vt:lpstr>Content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Nested Quantifiers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Exercises 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18</cp:revision>
  <dcterms:created xsi:type="dcterms:W3CDTF">2021-11-06T13:46:52Z</dcterms:created>
  <dcterms:modified xsi:type="dcterms:W3CDTF">2021-11-10T21:27:21Z</dcterms:modified>
</cp:coreProperties>
</file>