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5" r:id="rId16"/>
    <p:sldId id="300" r:id="rId17"/>
    <p:sldId id="297" r:id="rId18"/>
    <p:sldId id="298" r:id="rId19"/>
    <p:sldId id="299" r:id="rId20"/>
    <p:sldId id="301" r:id="rId21"/>
    <p:sldId id="303" r:id="rId22"/>
    <p:sldId id="304" r:id="rId23"/>
    <p:sldId id="305" r:id="rId24"/>
    <p:sldId id="306" r:id="rId25"/>
    <p:sldId id="307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308" r:id="rId35"/>
    <p:sldId id="309" r:id="rId36"/>
    <p:sldId id="310" r:id="rId37"/>
    <p:sldId id="311" r:id="rId38"/>
    <p:sldId id="313" r:id="rId39"/>
    <p:sldId id="312" r:id="rId40"/>
    <p:sldId id="314" r:id="rId41"/>
    <p:sldId id="315" r:id="rId42"/>
    <p:sldId id="316" r:id="rId43"/>
    <p:sldId id="317" r:id="rId44"/>
    <p:sldId id="318" r:id="rId45"/>
    <p:sldId id="288" r:id="rId46"/>
    <p:sldId id="289" r:id="rId47"/>
    <p:sldId id="290" r:id="rId48"/>
    <p:sldId id="291" r:id="rId49"/>
    <p:sldId id="292" r:id="rId50"/>
    <p:sldId id="295" r:id="rId51"/>
    <p:sldId id="293" r:id="rId52"/>
    <p:sldId id="294" r:id="rId53"/>
    <p:sldId id="296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30" r:id="rId64"/>
    <p:sldId id="32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D2D8-4D52-4966-A5EE-D485F4BD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02: Basic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045C-5E9B-4E74-BB14-97375B804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Sets, Functions, Sequences, Sums, and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4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8:</a:t>
                </a:r>
                <a:r>
                  <a:rPr lang="en-GB" dirty="0"/>
                  <a:t> The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a </a:t>
                </a:r>
                <a:r>
                  <a:rPr lang="en-GB" u="sng" dirty="0"/>
                  <a:t>one-to-one correspondence</a:t>
                </a:r>
                <a:r>
                  <a:rPr lang="en-GB" dirty="0"/>
                  <a:t>, or a </a:t>
                </a:r>
                <a:r>
                  <a:rPr lang="en-GB" u="sng" dirty="0"/>
                  <a:t>bijection</a:t>
                </a:r>
                <a:r>
                  <a:rPr lang="en-GB" dirty="0"/>
                  <a:t>, if it is both </a:t>
                </a:r>
                <a:r>
                  <a:rPr lang="en-GB" u="sng" dirty="0"/>
                  <a:t>one-to-one</a:t>
                </a:r>
                <a:r>
                  <a:rPr lang="en-GB" dirty="0"/>
                  <a:t> and </a:t>
                </a:r>
                <a:r>
                  <a:rPr lang="en-GB" u="sng" dirty="0"/>
                  <a:t>onto</a:t>
                </a:r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C38900-4B22-419D-A9A7-7568E23CC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6" b="2174"/>
          <a:stretch/>
        </p:blipFill>
        <p:spPr>
          <a:xfrm>
            <a:off x="3067188" y="2825346"/>
            <a:ext cx="5544152" cy="37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D452C-7FDA-426F-A476-5F3AEC81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27" y="2254929"/>
            <a:ext cx="11922345" cy="3217978"/>
          </a:xfrm>
        </p:spPr>
      </p:pic>
    </p:spTree>
    <p:extLst>
      <p:ext uri="{BB962C8B-B14F-4D97-AF65-F5344CB8AC3E}">
        <p14:creationId xmlns:p14="http://schemas.microsoft.com/office/powerpoint/2010/main" val="10245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F344E03-41A8-4508-B928-930FF6DFF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Definition 9:</a:t>
                </a:r>
                <a:r>
                  <a:rPr lang="en-GB" dirty="0"/>
                  <a:t> </a:t>
                </a:r>
                <a:r>
                  <a:rPr lang="en-US" dirty="0"/>
                  <a:t>Inverse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F344E03-41A8-4508-B928-930FF6DFF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2EC12-8AA9-4A24-A907-68C1623A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32" y="2576082"/>
            <a:ext cx="7261934" cy="3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0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8B930E-6DA6-47BE-A2CB-5E13EEDFE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EXAMPLE 19:</a:t>
                </a:r>
                <a:r>
                  <a:rPr lang="en-GB" dirty="0"/>
                  <a:t>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be the function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 2, 3}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)=2,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en-GB" dirty="0"/>
                  <a:t>.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invertible, and if it is, what is its inverse?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The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invertible because it is a one-to-one correspondence. </a:t>
                </a:r>
                <a:br>
                  <a:rPr lang="en-GB" dirty="0"/>
                </a:br>
                <a:r>
                  <a:rPr lang="en-GB" dirty="0"/>
                  <a:t>The inverse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reverses the correspondence given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so 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(2)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(3)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8B930E-6DA6-47BE-A2CB-5E13EEDFE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1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8B930E-6DA6-47BE-A2CB-5E13EEDFE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Definition 10:</a:t>
                </a:r>
                <a:r>
                  <a:rPr lang="en-GB" b="1" dirty="0"/>
                  <a:t> 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be a function from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be a function from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to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.  The composition of the functions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, is the function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defined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8B930E-6DA6-47BE-A2CB-5E13EEDFE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8FD9D-AF75-4B45-A962-7910E434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99" y="3124939"/>
            <a:ext cx="6795402" cy="35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EXAMPLE 24:</a:t>
                </a:r>
                <a:r>
                  <a:rPr lang="en-GB" dirty="0"/>
                  <a:t>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be the functions from the set of integers to the set of integers defined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r>
                  <a:rPr lang="en-GB" dirty="0"/>
                  <a:t>. What is the composition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? What is the composition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+2)=2(3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+2)+3=6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◦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+3)=3(2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+3)+2=6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+11.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72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12:</a:t>
                </a:r>
                <a:r>
                  <a:rPr lang="en-GB" b="1" dirty="0"/>
                  <a:t> </a:t>
                </a:r>
                <a:br>
                  <a:rPr lang="en-GB" b="1" dirty="0"/>
                </a:br>
                <a:r>
                  <a:rPr lang="en-GB" dirty="0"/>
                  <a:t>The floor function ⌊x⌋ assigns to the real number x the largest integer that is less than or equal to x.</a:t>
                </a:r>
                <a:br>
                  <a:rPr lang="en-GB" dirty="0"/>
                </a:br>
                <a:r>
                  <a:rPr lang="en-GB" dirty="0"/>
                  <a:t>The ceiling function ⌈x⌉ assigns to the real number x the smallest integer that is greater than or equal to x.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u="sng" dirty="0"/>
                  <a:t>Example 28</a:t>
                </a:r>
                <a:r>
                  <a:rPr lang="en-US" sz="3200" b="1" u="sng" dirty="0"/>
                  <a:t>:</a:t>
                </a:r>
                <a:r>
                  <a:rPr lang="en-US" sz="3200" b="1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3.1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3.1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⌈7⌉ = 7.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5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BB79-CD92-4B79-9F78-5F3B27B4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4. Find the domain and range of these functions. Note that in each case, to find the domain, determine the set of elements assigned values by the function.</a:t>
            </a:r>
          </a:p>
          <a:p>
            <a:pPr marL="514350" indent="-514350">
              <a:buAutoNum type="alphaLcParenR"/>
            </a:pPr>
            <a:r>
              <a:rPr lang="en-GB" dirty="0"/>
              <a:t>the function that assigns to each nonnegative integer its last digit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c) the function that assigns to a bit string the number of one bits in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BB79-CD92-4B79-9F78-5F3B27B4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4. Find the domain and range of these functions. Note that in each case, to find the domain, determine the set of elements assigned values by the function.</a:t>
            </a:r>
          </a:p>
          <a:p>
            <a:pPr marL="514350" indent="-514350">
              <a:buAutoNum type="alphaLcParenR"/>
            </a:pPr>
            <a:r>
              <a:rPr lang="en-GB" dirty="0"/>
              <a:t>the function that assigns to each nonnegative integer its last digit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c) the function that assigns to a bit string the number of one bits in the string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910B-2CA8-4DEA-8174-4B5D7F851C84}"/>
              </a:ext>
            </a:extLst>
          </p:cNvPr>
          <p:cNvSpPr txBox="1"/>
          <p:nvPr/>
        </p:nvSpPr>
        <p:spPr>
          <a:xfrm>
            <a:off x="901823" y="3604845"/>
            <a:ext cx="1038835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domain is the set of nonnegative integers, and the range is the set of digits (0 to 9).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D9547-7D71-40F5-9167-270AEB202F04}"/>
              </a:ext>
            </a:extLst>
          </p:cNvPr>
          <p:cNvSpPr txBox="1"/>
          <p:nvPr/>
        </p:nvSpPr>
        <p:spPr>
          <a:xfrm>
            <a:off x="901823" y="5017873"/>
            <a:ext cx="1038835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domain is the set of all bit strings, and the range is the set of nonnegative integers.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15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8. Find these values.</a:t>
                </a:r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⌈−0.1⌉</m:t>
                    </m:r>
                  </m:oMath>
                </a14:m>
                <a:r>
                  <a:rPr lang="en-US" dirty="0"/>
                  <a:t>			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⌈2.99⌉</m:t>
                    </m:r>
                  </m:oMath>
                </a14:m>
                <a:r>
                  <a:rPr lang="en-US" dirty="0"/>
                  <a:t>			g)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⌉ 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2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8A36957-8265-4C33-A17F-717E5F612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730910"/>
              </p:ext>
            </p:extLst>
          </p:nvPr>
        </p:nvGraphicFramePr>
        <p:xfrm>
          <a:off x="947928" y="2031106"/>
          <a:ext cx="10296144" cy="4114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144">
                  <a:extLst>
                    <a:ext uri="{9D8B030D-6E8A-4147-A177-3AD203B41FA5}">
                      <a16:colId xmlns:a16="http://schemas.microsoft.com/office/drawing/2014/main" val="4097912314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CH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675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65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55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69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Sequences and Summations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6800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Cardinality of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318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521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C384E5-6263-4406-A072-42F0AC2BAEF7}"/>
              </a:ext>
            </a:extLst>
          </p:cNvPr>
          <p:cNvSpPr/>
          <p:nvPr/>
        </p:nvSpPr>
        <p:spPr>
          <a:xfrm>
            <a:off x="399641" y="3876403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8. Find these values.</a:t>
                </a:r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⌈−0.1⌉</m:t>
                    </m:r>
                  </m:oMath>
                </a14:m>
                <a:r>
                  <a:rPr lang="en-US" dirty="0"/>
                  <a:t>			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⌈2.99⌉</m:t>
                    </m:r>
                  </m:oMath>
                </a14:m>
                <a:r>
                  <a:rPr lang="en-US" dirty="0"/>
                  <a:t>			g)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⌉ 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FA56F6-AF85-4D55-8437-5CE9957AE8DB}"/>
              </a:ext>
            </a:extLst>
          </p:cNvPr>
          <p:cNvSpPr txBox="1"/>
          <p:nvPr/>
        </p:nvSpPr>
        <p:spPr>
          <a:xfrm>
            <a:off x="1097132" y="2967335"/>
            <a:ext cx="4387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A51F-BF0E-4A7B-B3F5-A97EAC8B897B}"/>
              </a:ext>
            </a:extLst>
          </p:cNvPr>
          <p:cNvSpPr txBox="1"/>
          <p:nvPr/>
        </p:nvSpPr>
        <p:spPr>
          <a:xfrm>
            <a:off x="8400494" y="2981391"/>
            <a:ext cx="4387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C2E35-9149-4419-95E1-A26084AFA905}"/>
              </a:ext>
            </a:extLst>
          </p:cNvPr>
          <p:cNvSpPr txBox="1"/>
          <p:nvPr/>
        </p:nvSpPr>
        <p:spPr>
          <a:xfrm>
            <a:off x="4748813" y="2981391"/>
            <a:ext cx="43870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6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10. Determine whether each of these functions from {a, b, c, d} to itself is one-to-one.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86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10. Determine whether each of these functions from {a, b, c, d} to itself is one-to-one.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F835A9-9F2A-454A-856D-EAAE8A72419C}"/>
              </a:ext>
            </a:extLst>
          </p:cNvPr>
          <p:cNvSpPr txBox="1"/>
          <p:nvPr/>
        </p:nvSpPr>
        <p:spPr>
          <a:xfrm>
            <a:off x="4097784" y="3331320"/>
            <a:ext cx="290669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One - to - 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F0FF7-9D33-4CFE-B582-77F1B25B4E81}"/>
              </a:ext>
            </a:extLst>
          </p:cNvPr>
          <p:cNvSpPr txBox="1"/>
          <p:nvPr/>
        </p:nvSpPr>
        <p:spPr>
          <a:xfrm>
            <a:off x="4097783" y="4763666"/>
            <a:ext cx="290669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Not one - to - 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51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22. Determine whether each of these functions is a bijection from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)=−3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56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22. Determine whether each of these functions is a bijection from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)=−3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2E5163-95FC-465C-9CD1-57C5FC8A643A}"/>
              </a:ext>
            </a:extLst>
          </p:cNvPr>
          <p:cNvSpPr txBox="1"/>
          <p:nvPr/>
        </p:nvSpPr>
        <p:spPr>
          <a:xfrm>
            <a:off x="449061" y="2425798"/>
            <a:ext cx="10904739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To determine that a function is bijection, it must be </a:t>
            </a:r>
            <a:r>
              <a:rPr lang="en-GB" sz="2400" u="sng" dirty="0"/>
              <a:t>one-to-one</a:t>
            </a:r>
            <a:r>
              <a:rPr lang="en-GB" sz="2400" dirty="0"/>
              <a:t> and </a:t>
            </a:r>
            <a:r>
              <a:rPr lang="en-GB" sz="2400" u="sng" dirty="0"/>
              <a:t>onto</a:t>
            </a:r>
            <a:endParaRPr lang="en-US" sz="2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7457C-349A-4537-A86C-0D149A1CCFAA}"/>
              </a:ext>
            </a:extLst>
          </p:cNvPr>
          <p:cNvSpPr txBox="1"/>
          <p:nvPr/>
        </p:nvSpPr>
        <p:spPr>
          <a:xfrm>
            <a:off x="449060" y="3658255"/>
            <a:ext cx="10904739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This is not bijection because it is not one-to-one. Try x = -2 and x = 2.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54A6F-53B2-494F-9AB8-6FC22621DA61}"/>
                  </a:ext>
                </a:extLst>
              </p:cNvPr>
              <p:cNvSpPr txBox="1"/>
              <p:nvPr/>
            </p:nvSpPr>
            <p:spPr>
              <a:xfrm>
                <a:off x="449059" y="4792644"/>
                <a:ext cx="10904739" cy="16457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This is bijection because: </a:t>
                </a:r>
                <a:br>
                  <a:rPr lang="en-GB" sz="2400" dirty="0"/>
                </a:br>
                <a:r>
                  <a:rPr lang="en-GB" sz="2400" dirty="0"/>
                  <a:t>	it is one-to-one. Try x = -2 and x = 2.</a:t>
                </a:r>
              </a:p>
              <a:p>
                <a:r>
                  <a:rPr lang="en-GB" sz="2400" dirty="0"/>
                  <a:t>	it is onto. Set any value to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1600" dirty="0"/>
                  <a:t>, </a:t>
                </a:r>
                <a:r>
                  <a:rPr lang="en-GB" sz="2400" dirty="0"/>
                  <a:t>you will get a real value for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</a:t>
                </a:r>
                <a:br>
                  <a:rPr lang="en-GB" sz="1600" dirty="0"/>
                </a:br>
                <a:r>
                  <a:rPr lang="en-GB" sz="1600" dirty="0"/>
                  <a:t>	</a:t>
                </a:r>
                <a:r>
                  <a:rPr lang="en-GB" sz="2400" dirty="0"/>
                  <a:t>Try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GB" sz="2400" dirty="0"/>
                  <a:t>, then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= −1</m:t>
                    </m:r>
                  </m:oMath>
                </a14:m>
                <a:r>
                  <a:rPr lang="en-GB" sz="2400" dirty="0"/>
                  <a:t>. Any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GB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54A6F-53B2-494F-9AB8-6FC22621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9" y="4792644"/>
                <a:ext cx="10904739" cy="1645707"/>
              </a:xfrm>
              <a:prstGeom prst="rect">
                <a:avLst/>
              </a:prstGeom>
              <a:blipFill>
                <a:blip r:embed="rId3"/>
                <a:stretch>
                  <a:fillRect l="-838" t="-2574" b="-514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8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CE562E-6B00-4E1F-A370-D4301B4BC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321"/>
              </p:ext>
            </p:extLst>
          </p:nvPr>
        </p:nvGraphicFramePr>
        <p:xfrm>
          <a:off x="5275516" y="2286000"/>
          <a:ext cx="164096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967">
                  <a:extLst>
                    <a:ext uri="{9D8B030D-6E8A-4147-A177-3AD203B41FA5}">
                      <a16:colId xmlns:a16="http://schemas.microsoft.com/office/drawing/2014/main" val="161741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Section 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 (b,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 (a, c, 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5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22 (a,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7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8A36957-8265-4C33-A17F-717E5F6127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928" y="2031106"/>
          <a:ext cx="10296144" cy="4114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144">
                  <a:extLst>
                    <a:ext uri="{9D8B030D-6E8A-4147-A177-3AD203B41FA5}">
                      <a16:colId xmlns:a16="http://schemas.microsoft.com/office/drawing/2014/main" val="4097912314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CH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675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65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55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69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Sequences and Summations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6800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Cardinality of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318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521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C384E5-6263-4406-A072-42F0AC2BAEF7}"/>
              </a:ext>
            </a:extLst>
          </p:cNvPr>
          <p:cNvSpPr/>
          <p:nvPr/>
        </p:nvSpPr>
        <p:spPr>
          <a:xfrm>
            <a:off x="399641" y="4444573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0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1:</a:t>
                </a:r>
                <a:r>
                  <a:rPr lang="en-GB" b="1" dirty="0"/>
                  <a:t> </a:t>
                </a:r>
                <a:r>
                  <a:rPr lang="en-GB" dirty="0"/>
                  <a:t>A sequence is a function </a:t>
                </a:r>
                <a:r>
                  <a:rPr lang="en-US" dirty="0"/>
                  <a:t>for representing numbers in a certain order. 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b="1" u="sng" dirty="0"/>
                  <a:t>EXAMPLE 1:</a:t>
                </a:r>
                <a:r>
                  <a:rPr lang="en-GB" b="1" dirty="0"/>
                  <a:t> </a:t>
                </a:r>
                <a:r>
                  <a:rPr lang="en-GB" dirty="0"/>
                  <a:t>Consider the sequence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},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list of the terms of this sequence, beginning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2:</a:t>
                </a:r>
                <a:r>
                  <a:rPr lang="en-GB" b="1" dirty="0"/>
                  <a:t> </a:t>
                </a:r>
                <a:r>
                  <a:rPr lang="en-GB" dirty="0"/>
                  <a:t>A geometric progression is a sequence of the form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where the initial term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the common ratio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are real numbers.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2A69C7-B04B-46B5-A9D3-F56F0765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70" y="3253204"/>
            <a:ext cx="9635260" cy="34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3:</a:t>
                </a:r>
                <a:r>
                  <a:rPr lang="en-GB" b="1" dirty="0"/>
                  <a:t> </a:t>
                </a:r>
                <a:r>
                  <a:rPr lang="en-GB" dirty="0"/>
                  <a:t>An arithmetic progression is a sequence of the form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where the initial term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the common difference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are real numbers.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61114C-832E-460A-A8E0-B347ABC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3" y="3532156"/>
            <a:ext cx="11264871" cy="26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Definition 1: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be nonempty sets. A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an assignment of exactly one element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to each element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We write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the unique element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assigned by the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to the element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Functions are sometimes also called </a:t>
                </a:r>
                <a:r>
                  <a:rPr lang="en-GB" i="1" dirty="0"/>
                  <a:t>mappings</a:t>
                </a:r>
                <a:r>
                  <a:rPr lang="en-GB" dirty="0"/>
                  <a:t> or </a:t>
                </a:r>
                <a:r>
                  <a:rPr lang="en-GB" i="1" dirty="0"/>
                  <a:t>transformations</a:t>
                </a:r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82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BB79-CD92-4B79-9F78-5F3B27B4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Definition 4:</a:t>
            </a:r>
            <a:r>
              <a:rPr lang="en-GB" b="1" dirty="0"/>
              <a:t> </a:t>
            </a:r>
            <a:r>
              <a:rPr lang="en-GB" dirty="0"/>
              <a:t>….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7FA4D-0854-4274-88A3-C8D88420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30" y="3888420"/>
            <a:ext cx="11562262" cy="18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4:</a:t>
                </a:r>
                <a:r>
                  <a:rPr lang="en-GB" b="1" dirty="0"/>
                  <a:t> </a:t>
                </a:r>
                <a:r>
                  <a:rPr lang="en-GB" dirty="0"/>
                  <a:t>A recurrence relation for the sequence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is an equation that expresses an in terms of one or more of the previous terms of the sequence,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, for all integers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a nonnegative integer.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A3BB79-CD92-4B79-9F78-5F3B27B4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61114C-832E-460A-A8E0-B347ABC66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30" y="3888420"/>
            <a:ext cx="11562262" cy="18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3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BB79-CD92-4B79-9F78-5F3B27B4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QUIZ:</a:t>
            </a:r>
            <a:r>
              <a:rPr lang="en-US" dirty="0"/>
              <a:t> What is Fibonacci series?</a:t>
            </a:r>
          </a:p>
        </p:txBody>
      </p:sp>
    </p:spTree>
    <p:extLst>
      <p:ext uri="{BB962C8B-B14F-4D97-AF65-F5344CB8AC3E}">
        <p14:creationId xmlns:p14="http://schemas.microsoft.com/office/powerpoint/2010/main" val="3544435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Sequences and Summations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AF45-1CC6-4284-9C1C-BAD13CAD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Summation notations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Geometric series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1CEF8-4B49-46D0-8F14-F38AE8B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63" y="2469565"/>
            <a:ext cx="5463274" cy="1134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CFB44-FCF3-40F7-B578-BD42AE9C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9" y="4473575"/>
            <a:ext cx="6629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1. Find these terms of the sequence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					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6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1. Find these terms of the sequence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					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13FE7-59F2-4DB8-AA55-70DC00F59E7A}"/>
                  </a:ext>
                </a:extLst>
              </p:cNvPr>
              <p:cNvSpPr txBox="1"/>
              <p:nvPr/>
            </p:nvSpPr>
            <p:spPr>
              <a:xfrm>
                <a:off x="1127464" y="2967335"/>
                <a:ext cx="3089429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13FE7-59F2-4DB8-AA55-70DC00F5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4" y="2967335"/>
                <a:ext cx="3089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65B5FD-85A0-4C9C-B522-E6A7172CA20E}"/>
                  </a:ext>
                </a:extLst>
              </p:cNvPr>
              <p:cNvSpPr txBox="1"/>
              <p:nvPr/>
            </p:nvSpPr>
            <p:spPr>
              <a:xfrm>
                <a:off x="5846884" y="2967335"/>
                <a:ext cx="3314871" cy="46583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=2639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65B5FD-85A0-4C9C-B522-E6A7172C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884" y="2967335"/>
                <a:ext cx="3314871" cy="465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8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12. Show that the sequence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is a solution of the recurrence relation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−3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+ 4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if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	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	   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39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12. Show that the sequence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is a solution of the recurrence relation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−3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+ 4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if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	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	   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FAFEA-062B-424E-A412-04A3C1D72DB5}"/>
                  </a:ext>
                </a:extLst>
              </p:cNvPr>
              <p:cNvSpPr txBox="1"/>
              <p:nvPr/>
            </p:nvSpPr>
            <p:spPr>
              <a:xfrm>
                <a:off x="603682" y="3342983"/>
                <a:ext cx="10750118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−3∗0+4∗0=0=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−3∗1+4∗1=−3+4=1=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FAFEA-062B-424E-A412-04A3C1D7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2" y="3342983"/>
                <a:ext cx="10750118" cy="830997"/>
              </a:xfrm>
              <a:prstGeom prst="rect">
                <a:avLst/>
              </a:prstGeom>
              <a:blipFill>
                <a:blip r:embed="rId3"/>
                <a:stretch>
                  <a:fillRect l="-793" t="-5036" b="-143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96B3A-DF3C-4F5E-9E28-D6CF015E924A}"/>
                  </a:ext>
                </a:extLst>
              </p:cNvPr>
              <p:cNvSpPr txBox="1"/>
              <p:nvPr/>
            </p:nvSpPr>
            <p:spPr>
              <a:xfrm>
                <a:off x="288868" y="4257021"/>
                <a:ext cx="5184559" cy="193899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=16 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96B3A-DF3C-4F5E-9E28-D6CF015E9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8" y="4257021"/>
                <a:ext cx="5184559" cy="1938992"/>
              </a:xfrm>
              <a:prstGeom prst="rect">
                <a:avLst/>
              </a:prstGeom>
              <a:blipFill>
                <a:blip r:embed="rId4"/>
                <a:stretch>
                  <a:fillRect l="-1641" t="-21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1FDD6A-4428-43A6-9E31-3DCC88302AFF}"/>
                  </a:ext>
                </a:extLst>
              </p:cNvPr>
              <p:cNvSpPr txBox="1"/>
              <p:nvPr/>
            </p:nvSpPr>
            <p:spPr>
              <a:xfrm>
                <a:off x="5580696" y="4257021"/>
                <a:ext cx="6315780" cy="230832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=−6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−9+8∗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=−6∗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−9+8∗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=24∗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+8∗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=32∗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+3=2∗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1FDD6A-4428-43A6-9E31-3DCC8830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96" y="4257021"/>
                <a:ext cx="6315780" cy="2308324"/>
              </a:xfrm>
              <a:prstGeom prst="rect">
                <a:avLst/>
              </a:prstGeom>
              <a:blipFill>
                <a:blip r:embed="rId5"/>
                <a:stretch>
                  <a:fillRect l="-1347" t="-183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34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29. What are the values of these sums?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74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29. What are the values of these sums?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D1AA3F-4EFA-424F-8761-C1388974D477}"/>
              </a:ext>
            </a:extLst>
          </p:cNvPr>
          <p:cNvSpPr txBox="1"/>
          <p:nvPr/>
        </p:nvSpPr>
        <p:spPr>
          <a:xfrm>
            <a:off x="720940" y="3103285"/>
            <a:ext cx="1075011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(1+1) + (2+1) + (3+1) + (4+1) + (5+1) =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1B009F-109E-4828-8117-789588A422EF}"/>
                  </a:ext>
                </a:extLst>
              </p:cNvPr>
              <p:cNvSpPr txBox="1"/>
              <p:nvPr/>
            </p:nvSpPr>
            <p:spPr>
              <a:xfrm>
                <a:off x="720940" y="4803384"/>
                <a:ext cx="10750118" cy="83407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1B009F-109E-4828-8117-789588A4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" y="4803384"/>
                <a:ext cx="10750118" cy="834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45E5D-45A3-42CC-814A-ED2AD919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700" y="2157274"/>
            <a:ext cx="8294600" cy="3471167"/>
          </a:xfrm>
        </p:spPr>
      </p:pic>
    </p:spTree>
    <p:extLst>
      <p:ext uri="{BB962C8B-B14F-4D97-AF65-F5344CB8AC3E}">
        <p14:creationId xmlns:p14="http://schemas.microsoft.com/office/powerpoint/2010/main" val="1111327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31. What is the value of each of these sums of terms of a geometric progression?</a:t>
                </a:r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426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31. What is the value of each of these sums of terms of a geometric progression?</a:t>
                </a:r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88B74-6613-437E-AB20-CB9445983A87}"/>
                  </a:ext>
                </a:extLst>
              </p:cNvPr>
              <p:cNvSpPr txBox="1"/>
              <p:nvPr/>
            </p:nvSpPr>
            <p:spPr>
              <a:xfrm>
                <a:off x="720940" y="3429000"/>
                <a:ext cx="10750118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88B74-6613-437E-AB20-CB9445983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" y="3429000"/>
                <a:ext cx="10750118" cy="461665"/>
              </a:xfrm>
              <a:prstGeom prst="rect">
                <a:avLst/>
              </a:prstGeom>
              <a:blipFill>
                <a:blip r:embed="rId3"/>
                <a:stretch>
                  <a:fillRect l="-5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19472-40C7-4DC4-8020-0E914646A52F}"/>
                  </a:ext>
                </a:extLst>
              </p:cNvPr>
              <p:cNvSpPr txBox="1"/>
              <p:nvPr/>
            </p:nvSpPr>
            <p:spPr>
              <a:xfrm>
                <a:off x="720940" y="5244157"/>
                <a:ext cx="10750118" cy="83343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8+1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−3−1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=9842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19472-40C7-4DC4-8020-0E914646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" y="5244157"/>
                <a:ext cx="10750118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85BDB1A-9064-4671-ACA5-0495A194E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53" t="32808" r="16902" b="7662"/>
          <a:stretch/>
        </p:blipFill>
        <p:spPr>
          <a:xfrm>
            <a:off x="4341181" y="4189338"/>
            <a:ext cx="2401863" cy="9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33. Compute each of these double sums.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				c)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481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33. Compute each of these double sums.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				c)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06BDF-8926-42EA-81DD-18E7A45FCB47}"/>
                  </a:ext>
                </a:extLst>
              </p:cNvPr>
              <p:cNvSpPr txBox="1"/>
              <p:nvPr/>
            </p:nvSpPr>
            <p:spPr>
              <a:xfrm>
                <a:off x="720940" y="3054417"/>
                <a:ext cx="10750118" cy="13610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br>
                  <a:rPr lang="en-US" sz="2000" b="0" dirty="0"/>
                </a:b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2,  3	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sym typeface="Wingdings" panose="05000000000000000000" pitchFamily="2" charset="2"/>
                  </a:rPr>
                  <a:t> (1+1) + (1+2) + (1+3)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=2:</m:t>
                      </m:r>
                    </m:oMath>
                  </m:oMathPara>
                </a14:m>
                <a:br>
                  <a:rPr lang="en-US" sz="2000" b="0" dirty="0"/>
                </a:b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 2,  3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sym typeface="Wingdings" panose="05000000000000000000" pitchFamily="2" charset="2"/>
                  </a:rPr>
                  <a:t> (2+1) + (2+2) + (2+3)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806BDF-8926-42EA-81DD-18E7A45FC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" y="3054417"/>
                <a:ext cx="10750118" cy="1361014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021DAD-9637-43C1-AD0C-4D04A9E76F3C}"/>
              </a:ext>
            </a:extLst>
          </p:cNvPr>
          <p:cNvSpPr txBox="1"/>
          <p:nvPr/>
        </p:nvSpPr>
        <p:spPr>
          <a:xfrm>
            <a:off x="6415595" y="3759478"/>
            <a:ext cx="56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21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21DC67B2-D735-4E84-A095-C6BC495D2DA2}"/>
              </a:ext>
            </a:extLst>
          </p:cNvPr>
          <p:cNvSpPr/>
          <p:nvPr/>
        </p:nvSpPr>
        <p:spPr>
          <a:xfrm>
            <a:off x="5419819" y="3732698"/>
            <a:ext cx="458678" cy="413936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36BEB8-7637-4B95-B867-A10B98A4ADF4}"/>
              </a:ext>
            </a:extLst>
          </p:cNvPr>
          <p:cNvSpPr/>
          <p:nvPr/>
        </p:nvSpPr>
        <p:spPr>
          <a:xfrm>
            <a:off x="5956917" y="3823147"/>
            <a:ext cx="458678" cy="233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B081B1-23C5-4D19-B135-1C1A11307B5A}"/>
                  </a:ext>
                </a:extLst>
              </p:cNvPr>
              <p:cNvSpPr txBox="1"/>
              <p:nvPr/>
            </p:nvSpPr>
            <p:spPr>
              <a:xfrm>
                <a:off x="720940" y="4755670"/>
                <a:ext cx="10750118" cy="193899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br>
                  <a:rPr lang="en-US" sz="2000" b="0" dirty="0"/>
                </a:b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0 ,  1,  2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sym typeface="Wingdings" panose="05000000000000000000" pitchFamily="2" charset="2"/>
                  </a:rPr>
                  <a:t> (1) + (1) +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=2:</m:t>
                      </m:r>
                    </m:oMath>
                  </m:oMathPara>
                </a14:m>
                <a:br>
                  <a:rPr lang="en-US" sz="2000" b="0" dirty="0"/>
                </a:b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,  1,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2</m:t>
                    </m:r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 (2) + (2) +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=3:</m:t>
                      </m:r>
                    </m:oMath>
                  </m:oMathPara>
                </a14:m>
                <a:br>
                  <a:rPr lang="en-US" sz="2000" b="0" dirty="0">
                    <a:sym typeface="Wingdings" panose="05000000000000000000" pitchFamily="2" charset="2"/>
                  </a:rPr>
                </a:br>
                <a:r>
                  <a:rPr lang="en-US" sz="2000" b="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 ,  1,  2</m:t>
                    </m:r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(3) + (3) + (3)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B081B1-23C5-4D19-B135-1C1A1130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0" y="4755670"/>
                <a:ext cx="10750118" cy="1938992"/>
              </a:xfrm>
              <a:prstGeom prst="rect">
                <a:avLst/>
              </a:prstGeom>
              <a:blipFill>
                <a:blip r:embed="rId4"/>
                <a:stretch>
                  <a:fillRect b="-43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us Sign 11">
            <a:extLst>
              <a:ext uri="{FF2B5EF4-FFF2-40B4-BE49-F238E27FC236}">
                <a16:creationId xmlns:a16="http://schemas.microsoft.com/office/drawing/2014/main" id="{5E50A85F-4861-44BA-AA6D-F44252DA46E4}"/>
              </a:ext>
            </a:extLst>
          </p:cNvPr>
          <p:cNvSpPr/>
          <p:nvPr/>
        </p:nvSpPr>
        <p:spPr>
          <a:xfrm>
            <a:off x="4666697" y="5364938"/>
            <a:ext cx="458678" cy="413936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690E0D03-3A06-4B8A-AE63-92386B1DF1F4}"/>
              </a:ext>
            </a:extLst>
          </p:cNvPr>
          <p:cNvSpPr/>
          <p:nvPr/>
        </p:nvSpPr>
        <p:spPr>
          <a:xfrm>
            <a:off x="4666697" y="6031401"/>
            <a:ext cx="458678" cy="413936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7D7CFA-62AF-4697-BC9B-5D596FCE529F}"/>
              </a:ext>
            </a:extLst>
          </p:cNvPr>
          <p:cNvSpPr/>
          <p:nvPr/>
        </p:nvSpPr>
        <p:spPr>
          <a:xfrm>
            <a:off x="5465739" y="5719617"/>
            <a:ext cx="759754" cy="413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CA23A-5620-4C94-BD3B-8D759BA293C9}"/>
              </a:ext>
            </a:extLst>
          </p:cNvPr>
          <p:cNvSpPr txBox="1"/>
          <p:nvPr/>
        </p:nvSpPr>
        <p:spPr>
          <a:xfrm>
            <a:off x="6415595" y="5720510"/>
            <a:ext cx="56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6663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TASK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4C8D10-B32D-49A6-869E-4C0090639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76480"/>
              </p:ext>
            </p:extLst>
          </p:nvPr>
        </p:nvGraphicFramePr>
        <p:xfrm>
          <a:off x="5194839" y="2286000"/>
          <a:ext cx="1802321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2321">
                  <a:extLst>
                    <a:ext uri="{9D8B030D-6E8A-4147-A177-3AD203B41FA5}">
                      <a16:colId xmlns:a16="http://schemas.microsoft.com/office/drawing/2014/main" val="422129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Section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1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 (b,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29 (b,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 (a,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6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33 (b,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9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87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0DF-90E5-4070-A30D-3F2A9F4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8A36957-8265-4C33-A17F-717E5F612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51214"/>
              </p:ext>
            </p:extLst>
          </p:nvPr>
        </p:nvGraphicFramePr>
        <p:xfrm>
          <a:off x="947928" y="2031106"/>
          <a:ext cx="10296144" cy="4114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144">
                  <a:extLst>
                    <a:ext uri="{9D8B030D-6E8A-4147-A177-3AD203B41FA5}">
                      <a16:colId xmlns:a16="http://schemas.microsoft.com/office/drawing/2014/main" val="4097912314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CH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6758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65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55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69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Sequences and Summations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6800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strike="sngStrike" dirty="0"/>
                        <a:t>Cardinality of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318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sz="2800" dirty="0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4521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C384E5-6263-4406-A072-42F0AC2BAEF7}"/>
              </a:ext>
            </a:extLst>
          </p:cNvPr>
          <p:cNvSpPr/>
          <p:nvPr/>
        </p:nvSpPr>
        <p:spPr>
          <a:xfrm>
            <a:off x="399641" y="5634181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5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1:</a:t>
            </a:r>
            <a:r>
              <a:rPr lang="en-US" dirty="0"/>
              <a:t> matrix definition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CF5F6-098A-45E6-8659-3C27ACC1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7" y="2820047"/>
            <a:ext cx="5651925" cy="18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5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2:</a:t>
            </a:r>
            <a:r>
              <a:rPr lang="en-US" dirty="0"/>
              <a:t> matrix addition</a:t>
            </a:r>
          </a:p>
          <a:p>
            <a:pPr lvl="1"/>
            <a:r>
              <a:rPr lang="en-GB" dirty="0"/>
              <a:t>Matrices of different sizes cannot be added, because such matrices will not both have entries in some of their positions.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38CE8-C5CB-4080-846C-7D206BA3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6" y="3342704"/>
            <a:ext cx="7512588" cy="17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61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4:</a:t>
            </a:r>
            <a:r>
              <a:rPr lang="en-US" dirty="0"/>
              <a:t> matrix multiplication </a:t>
            </a:r>
          </a:p>
          <a:p>
            <a:pPr lvl="1"/>
            <a:r>
              <a:rPr lang="en-GB" dirty="0"/>
              <a:t>The number of elements in a row must be equal to the number of elements in a column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AC717-E670-4572-AFCB-73BEB1944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99" b="46921"/>
          <a:stretch/>
        </p:blipFill>
        <p:spPr>
          <a:xfrm>
            <a:off x="345830" y="3186481"/>
            <a:ext cx="5504358" cy="3232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FE5D9-D572-415D-9B2D-85E73487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61" y="3045041"/>
            <a:ext cx="5589729" cy="1686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93287-40D6-40F5-850D-43A91B5FB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371" y="4937843"/>
            <a:ext cx="2049123" cy="15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1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5:</a:t>
            </a:r>
            <a:r>
              <a:rPr lang="en-US" dirty="0"/>
              <a:t> transpose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B66AC-746D-4530-8850-816D1B754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795" y="3098308"/>
            <a:ext cx="8898409" cy="17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Definition 2:</a:t>
                </a:r>
                <a:br>
                  <a:rPr lang="en-US" b="1" u="sng" dirty="0"/>
                </a:b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a function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u="sng" dirty="0"/>
                  <a:t>domain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u="sng" dirty="0"/>
                  <a:t>codomain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u="sng" dirty="0"/>
                  <a:t>image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is a </a:t>
                </a:r>
                <a:r>
                  <a:rPr lang="en-GB" u="sng" dirty="0"/>
                  <a:t>preimage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The </a:t>
                </a:r>
                <a:r>
                  <a:rPr lang="en-GB" u="sng" dirty="0"/>
                  <a:t>range</a:t>
                </a:r>
                <a:r>
                  <a:rPr lang="en-GB" dirty="0"/>
                  <a:t>, or </a:t>
                </a:r>
                <a:r>
                  <a:rPr lang="en-GB" u="sng" dirty="0"/>
                  <a:t>image</a:t>
                </a:r>
                <a:r>
                  <a:rPr lang="en-GB" dirty="0"/>
                  <a:t>,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the set of all images of elements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141DFD-46FA-4389-BAA3-A6D705C9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85" y="1625674"/>
            <a:ext cx="5813085" cy="30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20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6:</a:t>
            </a:r>
            <a:r>
              <a:rPr lang="en-US" dirty="0"/>
              <a:t> symmetric matrix</a:t>
            </a:r>
          </a:p>
          <a:p>
            <a:pPr lvl="1"/>
            <a:r>
              <a:rPr lang="en-US" dirty="0"/>
              <a:t>The transpose of a </a:t>
            </a:r>
            <a:r>
              <a:rPr lang="en-US" u="sng" dirty="0"/>
              <a:t>square</a:t>
            </a:r>
            <a:r>
              <a:rPr lang="en-US" dirty="0"/>
              <a:t> matrix is the same as the original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B66AC-746D-4530-8850-816D1B75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59" y="3182090"/>
            <a:ext cx="6156081" cy="20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92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EXAMPLE 7:</a:t>
                </a:r>
                <a:r>
                  <a:rPr lang="en-US" dirty="0"/>
                  <a:t> Zero-one matrix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join operation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The meet operation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B1DF9B9-80B4-4346-BE69-39E77F03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4" y="2400300"/>
            <a:ext cx="42481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8B1A5-5733-4B7B-BCD1-4445B808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11" y="3984625"/>
            <a:ext cx="4905375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A09DFC-943E-466E-9F70-B1AE5C36C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360" y="5492750"/>
            <a:ext cx="4867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9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8:</a:t>
            </a:r>
            <a:r>
              <a:rPr lang="en-US" dirty="0"/>
              <a:t> Boolean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C058-055F-4B64-A462-6C1FD2D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8" y="2312194"/>
            <a:ext cx="3695700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26D6E-2EA1-410B-8AA9-F3CCF08A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6" y="3446463"/>
            <a:ext cx="6486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9:</a:t>
            </a:r>
            <a:r>
              <a:rPr lang="en-US" dirty="0"/>
              <a:t> </a:t>
            </a:r>
            <a:r>
              <a:rPr lang="en-US" dirty="0" err="1"/>
              <a:t>rth</a:t>
            </a:r>
            <a:r>
              <a:rPr lang="en-US" dirty="0"/>
              <a:t> Boolean power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3A600-45EE-4EEF-885D-8449CE54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88" y="2361502"/>
            <a:ext cx="7535223" cy="128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B2F48-5B2A-46C7-8DFF-951F9012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0" y="4314664"/>
            <a:ext cx="3733856" cy="150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03A8C-48E6-4462-ABEE-47A6B1CA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733" y="4404128"/>
            <a:ext cx="7431971" cy="14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5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a) What size is A?</a:t>
                </a:r>
              </a:p>
              <a:p>
                <a:pPr marL="0" indent="0">
                  <a:buNone/>
                </a:pPr>
                <a:r>
                  <a:rPr lang="en-GB" dirty="0"/>
                  <a:t>b) What is the third column of A?</a:t>
                </a:r>
              </a:p>
              <a:p>
                <a:pPr marL="0" indent="0">
                  <a:buNone/>
                </a:pPr>
                <a:r>
                  <a:rPr lang="en-GB" dirty="0"/>
                  <a:t>c) What is the second row of A?</a:t>
                </a:r>
              </a:p>
              <a:p>
                <a:pPr marL="0" indent="0">
                  <a:buNone/>
                </a:pPr>
                <a:r>
                  <a:rPr lang="en-GB" dirty="0"/>
                  <a:t>d) What is the element of A in the (3, 2)</a:t>
                </a:r>
                <a:r>
                  <a:rPr lang="en-GB" dirty="0" err="1"/>
                  <a:t>th</a:t>
                </a:r>
                <a:r>
                  <a:rPr lang="en-GB" dirty="0"/>
                  <a:t> position?</a:t>
                </a:r>
              </a:p>
              <a:p>
                <a:pPr marL="0" indent="0">
                  <a:buNone/>
                </a:pPr>
                <a:r>
                  <a:rPr lang="en-GB" dirty="0"/>
                  <a:t>e)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DE55810-E06F-4CCB-9C76-47F7D4FC8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9"/>
          <a:stretch/>
        </p:blipFill>
        <p:spPr>
          <a:xfrm>
            <a:off x="2202171" y="1309407"/>
            <a:ext cx="2309839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78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a) What size is A?</a:t>
                </a:r>
              </a:p>
              <a:p>
                <a:pPr marL="0" indent="0">
                  <a:buNone/>
                </a:pPr>
                <a:r>
                  <a:rPr lang="en-GB" dirty="0"/>
                  <a:t>b) What is the third column of A?</a:t>
                </a:r>
              </a:p>
              <a:p>
                <a:pPr marL="0" indent="0">
                  <a:buNone/>
                </a:pPr>
                <a:r>
                  <a:rPr lang="en-GB" dirty="0"/>
                  <a:t>c) What is the second row of A?</a:t>
                </a:r>
              </a:p>
              <a:p>
                <a:pPr marL="0" indent="0">
                  <a:buNone/>
                </a:pPr>
                <a:r>
                  <a:rPr lang="en-GB" dirty="0"/>
                  <a:t>d) What is the element of A in the (3, 2)</a:t>
                </a:r>
                <a:r>
                  <a:rPr lang="en-GB" dirty="0" err="1"/>
                  <a:t>th</a:t>
                </a:r>
                <a:r>
                  <a:rPr lang="en-GB" dirty="0"/>
                  <a:t> position?</a:t>
                </a:r>
              </a:p>
              <a:p>
                <a:pPr marL="0" indent="0">
                  <a:buNone/>
                </a:pPr>
                <a:r>
                  <a:rPr lang="en-GB" dirty="0"/>
                  <a:t>e)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DE55810-E06F-4CCB-9C76-47F7D4FC8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9"/>
          <a:stretch/>
        </p:blipFill>
        <p:spPr>
          <a:xfrm>
            <a:off x="2184416" y="1406602"/>
            <a:ext cx="1952578" cy="1242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5F904-F8A2-430C-9DCC-2CE92BB794DC}"/>
              </a:ext>
            </a:extLst>
          </p:cNvPr>
          <p:cNvSpPr txBox="1"/>
          <p:nvPr/>
        </p:nvSpPr>
        <p:spPr>
          <a:xfrm>
            <a:off x="3036163" y="2844459"/>
            <a:ext cx="825623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40EE9-FC55-41D3-AC73-55D695F6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47" y="2577629"/>
            <a:ext cx="314325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99755-B87B-4CE1-A9D1-05358C99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78" y="3931766"/>
            <a:ext cx="1828800" cy="371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558CD2-33A7-4D2B-B04D-F02EE9553D6C}"/>
              </a:ext>
            </a:extLst>
          </p:cNvPr>
          <p:cNvSpPr txBox="1"/>
          <p:nvPr/>
        </p:nvSpPr>
        <p:spPr>
          <a:xfrm>
            <a:off x="7946995" y="4390653"/>
            <a:ext cx="38026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1E1F1-AAE7-4443-AB46-F577A4009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098" y="4912650"/>
            <a:ext cx="1580225" cy="15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3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Find A + B, where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4C47-67F5-491A-9A75-CD152DF4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41" y="2403967"/>
            <a:ext cx="6850587" cy="14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5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Find A + B, where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A0151-C723-47FD-98E6-2C61E702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50" y="4213793"/>
            <a:ext cx="2463900" cy="1649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BFBBA-C11A-4BC8-97AE-501BE7D8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41" y="2403967"/>
            <a:ext cx="6850587" cy="14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8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Find AB if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A7B8-6F2D-465F-A47B-9F90C3F5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603"/>
            <a:ext cx="4651686" cy="110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A589F-A8C2-4B51-875E-EB69CD21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26" y="2390670"/>
            <a:ext cx="4651687" cy="11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18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Find AB if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5BEE2-3295-43A1-958B-FE941039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91" y="2351290"/>
            <a:ext cx="3753538" cy="88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7F12D-86FD-423E-A055-C7D6D29F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32" y="2334013"/>
            <a:ext cx="3814437" cy="930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BFADED-F613-44AD-929D-71F51C68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71" y="3390930"/>
            <a:ext cx="9641658" cy="990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6D3F73-6F76-44B4-AB36-901058FB4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132" y="4477339"/>
            <a:ext cx="5963735" cy="23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F6C4-4298-4AB4-A08E-C20CF757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QUIZ:</a:t>
            </a:r>
            <a:r>
              <a:rPr lang="en-US" dirty="0"/>
              <a:t> What is the difference between the codomain and the range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020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28. Find the Boolean product of A and B, where</a:t>
            </a: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7647A-6C97-4292-A98B-AF95E72C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8" y="2441359"/>
            <a:ext cx="5950223" cy="1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8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DA53-2037-4409-A16C-08C67A21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28. Find the Boolean product of A and B, where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0F33C-D741-46B8-99B7-0DEAE9B1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81" y="4309807"/>
            <a:ext cx="1293037" cy="1600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131B3-A966-441C-AB50-04B1494D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88" y="2441359"/>
            <a:ext cx="5950223" cy="1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2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29. Let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0ADD42-36CC-4621-93DC-901EDCBA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32" y="1844675"/>
            <a:ext cx="2261702" cy="15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29. Let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FFDA53-2037-4409-A16C-08C67A215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0ADD42-36CC-4621-93DC-901EDCBA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32" y="1844675"/>
            <a:ext cx="2261702" cy="1540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C96FB-545E-4B75-B2F6-2A64BF03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683" y="4158123"/>
            <a:ext cx="1754633" cy="14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0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TASK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758DFB8-D899-46A7-A5E8-3E1E71C8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186932"/>
              </p:ext>
            </p:extLst>
          </p:nvPr>
        </p:nvGraphicFramePr>
        <p:xfrm>
          <a:off x="5128257" y="2514600"/>
          <a:ext cx="193548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5486">
                  <a:extLst>
                    <a:ext uri="{9D8B030D-6E8A-4147-A177-3AD203B41FA5}">
                      <a16:colId xmlns:a16="http://schemas.microsoft.com/office/drawing/2014/main" val="180514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Section 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6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29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5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63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F6C4-4298-4AB4-A08E-C20CF757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u="sng" dirty="0"/>
              <a:t>EXAMPLE 1:</a:t>
            </a:r>
            <a:r>
              <a:rPr lang="en-GB" dirty="0"/>
              <a:t> What are the domain, codomain, and range of the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The domain is the set {Adams, Chou, </a:t>
            </a:r>
            <a:r>
              <a:rPr lang="en-GB" dirty="0" err="1"/>
              <a:t>Goodfriend</a:t>
            </a:r>
            <a:r>
              <a:rPr lang="en-GB" dirty="0"/>
              <a:t>, Rodriguez, Stevens}</a:t>
            </a:r>
          </a:p>
          <a:p>
            <a:r>
              <a:rPr lang="en-GB" dirty="0"/>
              <a:t>The codomain is the set {A, B, C, D, F}. </a:t>
            </a:r>
          </a:p>
          <a:p>
            <a:r>
              <a:rPr lang="en-GB" dirty="0"/>
              <a:t>The range is the set {A, B,C, F}, because each grade except D is assigned to some student.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31089-5005-4F43-8C8A-F4DF3E8D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24" y="2267739"/>
            <a:ext cx="3469552" cy="20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5:</a:t>
                </a:r>
                <a:r>
                  <a:rPr lang="en-GB" dirty="0"/>
                  <a:t> A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said to be </a:t>
                </a:r>
                <a:r>
                  <a:rPr lang="en-GB" u="sng" dirty="0"/>
                  <a:t>one-to-one</a:t>
                </a:r>
                <a:r>
                  <a:rPr lang="en-GB" dirty="0"/>
                  <a:t>, or an </a:t>
                </a:r>
                <a:r>
                  <a:rPr lang="en-GB" u="sng" dirty="0"/>
                  <a:t>injection</a:t>
                </a:r>
                <a:r>
                  <a:rPr lang="en-GB" dirty="0"/>
                  <a:t>, if and only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implies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in the domain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F131A89-DBC3-4D3C-B0F6-02AA7EEB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81" y="3127390"/>
            <a:ext cx="7275435" cy="3488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BF0BA-D2AE-4181-A196-3C2A0445015C}"/>
              </a:ext>
            </a:extLst>
          </p:cNvPr>
          <p:cNvSpPr txBox="1"/>
          <p:nvPr/>
        </p:nvSpPr>
        <p:spPr>
          <a:xfrm>
            <a:off x="7279689" y="6246401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one-to-one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4CEAC-3D78-451B-830B-343D056EFF98}"/>
              </a:ext>
            </a:extLst>
          </p:cNvPr>
          <p:cNvSpPr txBox="1"/>
          <p:nvPr/>
        </p:nvSpPr>
        <p:spPr>
          <a:xfrm>
            <a:off x="3552547" y="6244361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225617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5A5-FA97-4D0E-8B61-A8AD6E2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7:</a:t>
                </a:r>
                <a:r>
                  <a:rPr lang="en-GB" dirty="0"/>
                  <a:t> A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u="sng" dirty="0"/>
                  <a:t>onto</a:t>
                </a:r>
                <a:r>
                  <a:rPr lang="en-GB" dirty="0"/>
                  <a:t>, or a </a:t>
                </a:r>
                <a:r>
                  <a:rPr lang="en-GB" u="sng" dirty="0"/>
                  <a:t>surjection</a:t>
                </a:r>
                <a:r>
                  <a:rPr lang="en-GB" dirty="0"/>
                  <a:t>, if and only if for every element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there is an element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8F6C4-4298-4AB4-A08E-C20CF757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B7F2AD-475D-4DFB-BD2E-472ABAB66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7" t="16508" r="13298" b="11591"/>
          <a:stretch/>
        </p:blipFill>
        <p:spPr>
          <a:xfrm>
            <a:off x="2889904" y="3231472"/>
            <a:ext cx="6412192" cy="2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slides temp" id="{CCF2DD96-9C6A-4AE9-AE0E-20BC80DD74B2}" vid="{4BA1836E-024D-46BE-80C5-761B29890B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1345</TotalTime>
  <Words>2672</Words>
  <Application>Microsoft Office PowerPoint</Application>
  <PresentationFormat>Widescreen</PresentationFormat>
  <Paragraphs>283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CH 02: Basic Structures</vt:lpstr>
      <vt:lpstr>Content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</vt:lpstr>
      <vt:lpstr>Content</vt:lpstr>
      <vt:lpstr>Sequences and Summations </vt:lpstr>
      <vt:lpstr>Sequences and Summations </vt:lpstr>
      <vt:lpstr>Sequences and Summations </vt:lpstr>
      <vt:lpstr>Sequences and Summations </vt:lpstr>
      <vt:lpstr>Sequences and Summations </vt:lpstr>
      <vt:lpstr>Sequences and Summations </vt:lpstr>
      <vt:lpstr>Sequences and Summations 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</vt:lpstr>
      <vt:lpstr>Content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29</cp:revision>
  <dcterms:created xsi:type="dcterms:W3CDTF">2021-11-12T15:58:59Z</dcterms:created>
  <dcterms:modified xsi:type="dcterms:W3CDTF">2021-12-14T21:46:15Z</dcterms:modified>
</cp:coreProperties>
</file>