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5" r:id="rId10"/>
    <p:sldId id="268" r:id="rId11"/>
    <p:sldId id="269" r:id="rId12"/>
    <p:sldId id="270" r:id="rId13"/>
    <p:sldId id="271" r:id="rId14"/>
    <p:sldId id="272" r:id="rId15"/>
    <p:sldId id="302" r:id="rId16"/>
    <p:sldId id="303" r:id="rId17"/>
    <p:sldId id="273" r:id="rId18"/>
    <p:sldId id="266" r:id="rId19"/>
    <p:sldId id="267" r:id="rId20"/>
    <p:sldId id="274" r:id="rId21"/>
    <p:sldId id="275" r:id="rId22"/>
    <p:sldId id="276"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9" r:id="rId36"/>
    <p:sldId id="292" r:id="rId37"/>
    <p:sldId id="291" r:id="rId38"/>
    <p:sldId id="293" r:id="rId39"/>
    <p:sldId id="294" r:id="rId40"/>
    <p:sldId id="295" r:id="rId41"/>
    <p:sldId id="296" r:id="rId42"/>
    <p:sldId id="304" r:id="rId43"/>
    <p:sldId id="305" r:id="rId44"/>
    <p:sldId id="299" r:id="rId45"/>
    <p:sldId id="300" r:id="rId46"/>
    <p:sldId id="301" r:id="rId47"/>
    <p:sldId id="307"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12/22/2021</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12/22/2021</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D2D8-4D52-4966-A5EE-D485F4BD796F}"/>
              </a:ext>
            </a:extLst>
          </p:cNvPr>
          <p:cNvSpPr>
            <a:spLocks noGrp="1"/>
          </p:cNvSpPr>
          <p:nvPr>
            <p:ph type="ctrTitle"/>
          </p:nvPr>
        </p:nvSpPr>
        <p:spPr>
          <a:xfrm>
            <a:off x="1524000" y="1637268"/>
            <a:ext cx="9144000" cy="2387600"/>
          </a:xfrm>
        </p:spPr>
        <p:txBody>
          <a:bodyPr/>
          <a:lstStyle/>
          <a:p>
            <a:r>
              <a:rPr lang="en-US" dirty="0"/>
              <a:t>CH 10: Graphs</a:t>
            </a:r>
          </a:p>
        </p:txBody>
      </p:sp>
    </p:spTree>
    <p:extLst>
      <p:ext uri="{BB962C8B-B14F-4D97-AF65-F5344CB8AC3E}">
        <p14:creationId xmlns:p14="http://schemas.microsoft.com/office/powerpoint/2010/main" val="281164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GB" dirty="0"/>
              <a:t>Determine whether the graph shown has directed or undirected edges, whether it has multiple edges, and whether it has one or more loops. Use your answers to determine the type of graph in Table 1 this graph is.</a:t>
            </a:r>
            <a:endParaRPr lang="en-US" dirty="0"/>
          </a:p>
        </p:txBody>
      </p:sp>
      <p:pic>
        <p:nvPicPr>
          <p:cNvPr id="5" name="Picture 4">
            <a:extLst>
              <a:ext uri="{FF2B5EF4-FFF2-40B4-BE49-F238E27FC236}">
                <a16:creationId xmlns:a16="http://schemas.microsoft.com/office/drawing/2014/main" id="{3D0FCF2D-4721-489A-8F2E-D4028B02F05C}"/>
              </a:ext>
            </a:extLst>
          </p:cNvPr>
          <p:cNvPicPr>
            <a:picLocks noChangeAspect="1"/>
          </p:cNvPicPr>
          <p:nvPr/>
        </p:nvPicPr>
        <p:blipFill>
          <a:blip r:embed="rId2"/>
          <a:stretch>
            <a:fillRect/>
          </a:stretch>
        </p:blipFill>
        <p:spPr>
          <a:xfrm>
            <a:off x="677743" y="3176543"/>
            <a:ext cx="1875399" cy="1848219"/>
          </a:xfrm>
          <a:prstGeom prst="rect">
            <a:avLst/>
          </a:prstGeom>
        </p:spPr>
      </p:pic>
      <p:pic>
        <p:nvPicPr>
          <p:cNvPr id="7" name="Picture 6">
            <a:extLst>
              <a:ext uri="{FF2B5EF4-FFF2-40B4-BE49-F238E27FC236}">
                <a16:creationId xmlns:a16="http://schemas.microsoft.com/office/drawing/2014/main" id="{B9B2B4D6-C726-495D-851B-C164FF9BE8C1}"/>
              </a:ext>
            </a:extLst>
          </p:cNvPr>
          <p:cNvPicPr>
            <a:picLocks noChangeAspect="1"/>
          </p:cNvPicPr>
          <p:nvPr/>
        </p:nvPicPr>
        <p:blipFill>
          <a:blip r:embed="rId3"/>
          <a:stretch>
            <a:fillRect/>
          </a:stretch>
        </p:blipFill>
        <p:spPr>
          <a:xfrm>
            <a:off x="3007426" y="3076530"/>
            <a:ext cx="2400873" cy="2038477"/>
          </a:xfrm>
          <a:prstGeom prst="rect">
            <a:avLst/>
          </a:prstGeom>
        </p:spPr>
      </p:pic>
      <p:pic>
        <p:nvPicPr>
          <p:cNvPr id="9" name="Picture 8">
            <a:extLst>
              <a:ext uri="{FF2B5EF4-FFF2-40B4-BE49-F238E27FC236}">
                <a16:creationId xmlns:a16="http://schemas.microsoft.com/office/drawing/2014/main" id="{EC8422C2-0031-4BE5-B171-085BB22B9B46}"/>
              </a:ext>
            </a:extLst>
          </p:cNvPr>
          <p:cNvPicPr>
            <a:picLocks noChangeAspect="1"/>
          </p:cNvPicPr>
          <p:nvPr/>
        </p:nvPicPr>
        <p:blipFill>
          <a:blip r:embed="rId4"/>
          <a:stretch>
            <a:fillRect/>
          </a:stretch>
        </p:blipFill>
        <p:spPr>
          <a:xfrm>
            <a:off x="5861187" y="3076531"/>
            <a:ext cx="2373693" cy="1929758"/>
          </a:xfrm>
          <a:prstGeom prst="rect">
            <a:avLst/>
          </a:prstGeom>
        </p:spPr>
      </p:pic>
      <p:pic>
        <p:nvPicPr>
          <p:cNvPr id="11" name="Picture 10">
            <a:extLst>
              <a:ext uri="{FF2B5EF4-FFF2-40B4-BE49-F238E27FC236}">
                <a16:creationId xmlns:a16="http://schemas.microsoft.com/office/drawing/2014/main" id="{D8E99C80-C35B-467B-81F8-6FA7B423BEA1}"/>
              </a:ext>
            </a:extLst>
          </p:cNvPr>
          <p:cNvPicPr>
            <a:picLocks noChangeAspect="1"/>
          </p:cNvPicPr>
          <p:nvPr/>
        </p:nvPicPr>
        <p:blipFill>
          <a:blip r:embed="rId5"/>
          <a:stretch>
            <a:fillRect/>
          </a:stretch>
        </p:blipFill>
        <p:spPr>
          <a:xfrm>
            <a:off x="8762670" y="3076530"/>
            <a:ext cx="2591130" cy="1902578"/>
          </a:xfrm>
          <a:prstGeom prst="rect">
            <a:avLst/>
          </a:prstGeom>
        </p:spPr>
      </p:pic>
    </p:spTree>
    <p:extLst>
      <p:ext uri="{BB962C8B-B14F-4D97-AF65-F5344CB8AC3E}">
        <p14:creationId xmlns:p14="http://schemas.microsoft.com/office/powerpoint/2010/main" val="12042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GB" dirty="0"/>
              <a:t>Determine whether the graph shown has directed or undirected edges, whether it has multiple edges, and whether it has one or more loops. Use your answers to determine the type of graph in Table 1 this graph is.</a:t>
            </a:r>
            <a:endParaRPr lang="en-US" dirty="0"/>
          </a:p>
        </p:txBody>
      </p:sp>
      <p:graphicFrame>
        <p:nvGraphicFramePr>
          <p:cNvPr id="3" name="Table 5">
            <a:extLst>
              <a:ext uri="{FF2B5EF4-FFF2-40B4-BE49-F238E27FC236}">
                <a16:creationId xmlns:a16="http://schemas.microsoft.com/office/drawing/2014/main" id="{DA9CCA38-FB5D-4B71-8771-397C1DF968E1}"/>
              </a:ext>
            </a:extLst>
          </p:cNvPr>
          <p:cNvGraphicFramePr>
            <a:graphicFrameLocks noGrp="1"/>
          </p:cNvGraphicFramePr>
          <p:nvPr>
            <p:extLst>
              <p:ext uri="{D42A27DB-BD31-4B8C-83A1-F6EECF244321}">
                <p14:modId xmlns:p14="http://schemas.microsoft.com/office/powerpoint/2010/main" val="3604009075"/>
              </p:ext>
            </p:extLst>
          </p:nvPr>
        </p:nvGraphicFramePr>
        <p:xfrm>
          <a:off x="1203106" y="5124528"/>
          <a:ext cx="9785785" cy="1676400"/>
        </p:xfrm>
        <a:graphic>
          <a:graphicData uri="http://schemas.openxmlformats.org/drawingml/2006/table">
            <a:tbl>
              <a:tblPr firstRow="1" bandRow="1">
                <a:tableStyleId>{073A0DAA-6AF3-43AB-8588-CEC1D06C72B9}</a:tableStyleId>
              </a:tblPr>
              <a:tblGrid>
                <a:gridCol w="2143776">
                  <a:extLst>
                    <a:ext uri="{9D8B030D-6E8A-4147-A177-3AD203B41FA5}">
                      <a16:colId xmlns:a16="http://schemas.microsoft.com/office/drawing/2014/main" val="3982570722"/>
                    </a:ext>
                  </a:extLst>
                </a:gridCol>
                <a:gridCol w="1770538">
                  <a:extLst>
                    <a:ext uri="{9D8B030D-6E8A-4147-A177-3AD203B41FA5}">
                      <a16:colId xmlns:a16="http://schemas.microsoft.com/office/drawing/2014/main" val="3513256162"/>
                    </a:ext>
                  </a:extLst>
                </a:gridCol>
                <a:gridCol w="1957157">
                  <a:extLst>
                    <a:ext uri="{9D8B030D-6E8A-4147-A177-3AD203B41FA5}">
                      <a16:colId xmlns:a16="http://schemas.microsoft.com/office/drawing/2014/main" val="2144758661"/>
                    </a:ext>
                  </a:extLst>
                </a:gridCol>
                <a:gridCol w="1957157">
                  <a:extLst>
                    <a:ext uri="{9D8B030D-6E8A-4147-A177-3AD203B41FA5}">
                      <a16:colId xmlns:a16="http://schemas.microsoft.com/office/drawing/2014/main" val="11687055"/>
                    </a:ext>
                  </a:extLst>
                </a:gridCol>
                <a:gridCol w="1957157">
                  <a:extLst>
                    <a:ext uri="{9D8B030D-6E8A-4147-A177-3AD203B41FA5}">
                      <a16:colId xmlns:a16="http://schemas.microsoft.com/office/drawing/2014/main" val="339659612"/>
                    </a:ext>
                  </a:extLst>
                </a:gridCol>
              </a:tblGrid>
              <a:tr h="275074">
                <a:tc>
                  <a:txBody>
                    <a:bodyPr/>
                    <a:lstStyle/>
                    <a:p>
                      <a:pPr algn="ctr"/>
                      <a:r>
                        <a:rPr lang="en-US" sz="1600" dirty="0"/>
                        <a:t>Graph</a:t>
                      </a:r>
                    </a:p>
                  </a:txBody>
                  <a:tcPr/>
                </a:tc>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8</a:t>
                      </a:r>
                    </a:p>
                  </a:txBody>
                  <a:tcPr/>
                </a:tc>
                <a:tc>
                  <a:txBody>
                    <a:bodyPr/>
                    <a:lstStyle/>
                    <a:p>
                      <a:pPr algn="ctr"/>
                      <a:r>
                        <a:rPr lang="en-US" sz="1600" dirty="0"/>
                        <a:t>9</a:t>
                      </a:r>
                    </a:p>
                  </a:txBody>
                  <a:tcPr/>
                </a:tc>
                <a:extLst>
                  <a:ext uri="{0D108BD9-81ED-4DB2-BD59-A6C34878D82A}">
                    <a16:rowId xmlns:a16="http://schemas.microsoft.com/office/drawing/2014/main" val="1162839719"/>
                  </a:ext>
                </a:extLst>
              </a:tr>
              <a:tr h="275074">
                <a:tc>
                  <a:txBody>
                    <a:bodyPr/>
                    <a:lstStyle/>
                    <a:p>
                      <a:r>
                        <a:rPr lang="en-US" sz="1600" dirty="0"/>
                        <a:t>Directed/not directed</a:t>
                      </a:r>
                    </a:p>
                  </a:txBody>
                  <a:tcPr/>
                </a:tc>
                <a:tc>
                  <a:txBody>
                    <a:bodyPr/>
                    <a:lstStyle/>
                    <a:p>
                      <a:r>
                        <a:rPr lang="en-US" sz="1600" dirty="0"/>
                        <a:t>Not directed</a:t>
                      </a:r>
                    </a:p>
                  </a:txBody>
                  <a:tcPr/>
                </a:tc>
                <a:tc>
                  <a:txBody>
                    <a:bodyPr/>
                    <a:lstStyle/>
                    <a:p>
                      <a:r>
                        <a:rPr lang="en-US" sz="1600" dirty="0"/>
                        <a:t>Not directed</a:t>
                      </a:r>
                    </a:p>
                  </a:txBody>
                  <a:tcPr/>
                </a:tc>
                <a:tc>
                  <a:txBody>
                    <a:bodyPr/>
                    <a:lstStyle/>
                    <a:p>
                      <a:r>
                        <a:rPr lang="en-US" sz="1600" dirty="0"/>
                        <a:t>Directed</a:t>
                      </a:r>
                    </a:p>
                  </a:txBody>
                  <a:tcPr/>
                </a:tc>
                <a:tc>
                  <a:txBody>
                    <a:bodyPr/>
                    <a:lstStyle/>
                    <a:p>
                      <a:r>
                        <a:rPr lang="en-US" sz="1600" dirty="0"/>
                        <a:t>Directed</a:t>
                      </a:r>
                    </a:p>
                  </a:txBody>
                  <a:tcPr/>
                </a:tc>
                <a:extLst>
                  <a:ext uri="{0D108BD9-81ED-4DB2-BD59-A6C34878D82A}">
                    <a16:rowId xmlns:a16="http://schemas.microsoft.com/office/drawing/2014/main" val="3489104950"/>
                  </a:ext>
                </a:extLst>
              </a:tr>
              <a:tr h="275074">
                <a:tc>
                  <a:txBody>
                    <a:bodyPr/>
                    <a:lstStyle/>
                    <a:p>
                      <a:r>
                        <a:rPr lang="en-GB" sz="1600" dirty="0"/>
                        <a:t>Has multiple edge</a:t>
                      </a:r>
                      <a:endParaRPr lang="en-US" sz="1600" dirty="0"/>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1853620065"/>
                  </a:ext>
                </a:extLst>
              </a:tr>
              <a:tr h="275074">
                <a:tc>
                  <a:txBody>
                    <a:bodyPr/>
                    <a:lstStyle/>
                    <a:p>
                      <a:r>
                        <a:rPr lang="en-US" sz="1600" dirty="0"/>
                        <a:t>Has loops</a:t>
                      </a:r>
                    </a:p>
                  </a:txBody>
                  <a:tcPr/>
                </a:tc>
                <a:tc>
                  <a:txBody>
                    <a:bodyPr/>
                    <a:lstStyle/>
                    <a:p>
                      <a:r>
                        <a:rPr lang="en-US" sz="1600" dirty="0"/>
                        <a:t>No </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2880819908"/>
                  </a:ext>
                </a:extLst>
              </a:tr>
              <a:tr h="275074">
                <a:tc>
                  <a:txBody>
                    <a:bodyPr/>
                    <a:lstStyle/>
                    <a:p>
                      <a:r>
                        <a:rPr lang="en-US" sz="1600" b="1" dirty="0"/>
                        <a:t>Type</a:t>
                      </a:r>
                    </a:p>
                  </a:txBody>
                  <a:tcPr/>
                </a:tc>
                <a:tc>
                  <a:txBody>
                    <a:bodyPr/>
                    <a:lstStyle/>
                    <a:p>
                      <a:r>
                        <a:rPr lang="en-US" sz="1600" b="1" dirty="0"/>
                        <a:t>multigraph</a:t>
                      </a:r>
                    </a:p>
                  </a:txBody>
                  <a:tcPr/>
                </a:tc>
                <a:tc>
                  <a:txBody>
                    <a:bodyPr/>
                    <a:lstStyle/>
                    <a:p>
                      <a:r>
                        <a:rPr lang="en-US" sz="1600" b="1" dirty="0"/>
                        <a:t>Pseudograph</a:t>
                      </a:r>
                    </a:p>
                  </a:txBody>
                  <a:tcPr/>
                </a:tc>
                <a:tc>
                  <a:txBody>
                    <a:bodyPr/>
                    <a:lstStyle/>
                    <a:p>
                      <a:r>
                        <a:rPr lang="en-US" sz="1600" b="1" dirty="0"/>
                        <a:t>Directed multigraph </a:t>
                      </a:r>
                    </a:p>
                  </a:txBody>
                  <a:tcPr/>
                </a:tc>
                <a:tc>
                  <a:txBody>
                    <a:bodyPr/>
                    <a:lstStyle/>
                    <a:p>
                      <a:r>
                        <a:rPr lang="en-US" sz="1600" b="1" dirty="0"/>
                        <a:t>Directed multigraph</a:t>
                      </a:r>
                    </a:p>
                  </a:txBody>
                  <a:tcPr/>
                </a:tc>
                <a:extLst>
                  <a:ext uri="{0D108BD9-81ED-4DB2-BD59-A6C34878D82A}">
                    <a16:rowId xmlns:a16="http://schemas.microsoft.com/office/drawing/2014/main" val="2060040798"/>
                  </a:ext>
                </a:extLst>
              </a:tr>
            </a:tbl>
          </a:graphicData>
        </a:graphic>
      </p:graphicFrame>
      <p:pic>
        <p:nvPicPr>
          <p:cNvPr id="10" name="Picture 9">
            <a:extLst>
              <a:ext uri="{FF2B5EF4-FFF2-40B4-BE49-F238E27FC236}">
                <a16:creationId xmlns:a16="http://schemas.microsoft.com/office/drawing/2014/main" id="{C1AF8B47-49F9-4BAC-9DA0-E27B34F46C88}"/>
              </a:ext>
            </a:extLst>
          </p:cNvPr>
          <p:cNvPicPr>
            <a:picLocks noChangeAspect="1"/>
          </p:cNvPicPr>
          <p:nvPr/>
        </p:nvPicPr>
        <p:blipFill>
          <a:blip r:embed="rId2"/>
          <a:stretch>
            <a:fillRect/>
          </a:stretch>
        </p:blipFill>
        <p:spPr>
          <a:xfrm>
            <a:off x="677743" y="3137965"/>
            <a:ext cx="1875399" cy="1848219"/>
          </a:xfrm>
          <a:prstGeom prst="rect">
            <a:avLst/>
          </a:prstGeom>
        </p:spPr>
      </p:pic>
      <p:pic>
        <p:nvPicPr>
          <p:cNvPr id="12" name="Picture 11">
            <a:extLst>
              <a:ext uri="{FF2B5EF4-FFF2-40B4-BE49-F238E27FC236}">
                <a16:creationId xmlns:a16="http://schemas.microsoft.com/office/drawing/2014/main" id="{24BCC86C-45D9-481F-B451-D5BC7843AF63}"/>
              </a:ext>
            </a:extLst>
          </p:cNvPr>
          <p:cNvPicPr>
            <a:picLocks noChangeAspect="1"/>
          </p:cNvPicPr>
          <p:nvPr/>
        </p:nvPicPr>
        <p:blipFill>
          <a:blip r:embed="rId3"/>
          <a:stretch>
            <a:fillRect/>
          </a:stretch>
        </p:blipFill>
        <p:spPr>
          <a:xfrm>
            <a:off x="3007426" y="3037952"/>
            <a:ext cx="2400873" cy="2038477"/>
          </a:xfrm>
          <a:prstGeom prst="rect">
            <a:avLst/>
          </a:prstGeom>
        </p:spPr>
      </p:pic>
      <p:pic>
        <p:nvPicPr>
          <p:cNvPr id="13" name="Picture 12">
            <a:extLst>
              <a:ext uri="{FF2B5EF4-FFF2-40B4-BE49-F238E27FC236}">
                <a16:creationId xmlns:a16="http://schemas.microsoft.com/office/drawing/2014/main" id="{FD992820-A2F4-44E5-B5A3-3081533B44C1}"/>
              </a:ext>
            </a:extLst>
          </p:cNvPr>
          <p:cNvPicPr>
            <a:picLocks noChangeAspect="1"/>
          </p:cNvPicPr>
          <p:nvPr/>
        </p:nvPicPr>
        <p:blipFill>
          <a:blip r:embed="rId4"/>
          <a:stretch>
            <a:fillRect/>
          </a:stretch>
        </p:blipFill>
        <p:spPr>
          <a:xfrm>
            <a:off x="5861187" y="3037953"/>
            <a:ext cx="2373693" cy="1929758"/>
          </a:xfrm>
          <a:prstGeom prst="rect">
            <a:avLst/>
          </a:prstGeom>
        </p:spPr>
      </p:pic>
      <p:pic>
        <p:nvPicPr>
          <p:cNvPr id="14" name="Picture 13">
            <a:extLst>
              <a:ext uri="{FF2B5EF4-FFF2-40B4-BE49-F238E27FC236}">
                <a16:creationId xmlns:a16="http://schemas.microsoft.com/office/drawing/2014/main" id="{CFC2A08F-0AB0-4210-95E2-11CB0622318B}"/>
              </a:ext>
            </a:extLst>
          </p:cNvPr>
          <p:cNvPicPr>
            <a:picLocks noChangeAspect="1"/>
          </p:cNvPicPr>
          <p:nvPr/>
        </p:nvPicPr>
        <p:blipFill>
          <a:blip r:embed="rId5"/>
          <a:stretch>
            <a:fillRect/>
          </a:stretch>
        </p:blipFill>
        <p:spPr>
          <a:xfrm>
            <a:off x="8762670" y="3037952"/>
            <a:ext cx="2591130" cy="1902578"/>
          </a:xfrm>
          <a:prstGeom prst="rect">
            <a:avLst/>
          </a:prstGeom>
        </p:spPr>
      </p:pic>
    </p:spTree>
    <p:extLst>
      <p:ext uri="{BB962C8B-B14F-4D97-AF65-F5344CB8AC3E}">
        <p14:creationId xmlns:p14="http://schemas.microsoft.com/office/powerpoint/2010/main" val="301855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13. The intersection graph of a collection of sets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𝑛</m:t>
                        </m:r>
                      </m:sub>
                    </m:sSub>
                  </m:oMath>
                </a14:m>
                <a:r>
                  <a:rPr lang="en-GB" dirty="0"/>
                  <a:t> is the graph that has a vertex for each of these sets and has an edge connecting the vertices representing two sets if these sets have a nonempty intersection. Construct the intersection graph of these collections of sets.</a:t>
                </a:r>
                <a:br>
                  <a:rPr lang="en-GB" dirty="0"/>
                </a:br>
                <a:r>
                  <a:rPr lang="en-GB" dirty="0"/>
                  <a:t>a)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4</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 </m:t>
                    </m:r>
                    <m:r>
                      <a:rPr lang="en-GB" i="1" dirty="0" smtClean="0">
                        <a:latin typeface="Cambria Math" panose="02040503050406030204" pitchFamily="18" charset="0"/>
                      </a:rPr>
                      <m:t>8</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2</m:t>
                        </m:r>
                      </m:sub>
                    </m:sSub>
                    <m:r>
                      <a:rPr lang="en-GB" i="1" dirty="0">
                        <a:latin typeface="Cambria Math" panose="02040503050406030204" pitchFamily="18" charset="0"/>
                      </a:rPr>
                      <m:t>={</m:t>
                    </m:r>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2</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4</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3</m:t>
                        </m:r>
                      </m:sub>
                    </m:sSub>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5</m:t>
                    </m:r>
                    <m:r>
                      <a:rPr lang="en-GB" i="1" dirty="0">
                        <a:latin typeface="Cambria Math" panose="02040503050406030204" pitchFamily="18" charset="0"/>
                      </a:rPr>
                      <m:t>, </m:t>
                    </m:r>
                    <m:r>
                      <a:rPr lang="en-GB" i="1" dirty="0">
                        <a:latin typeface="Cambria Math" panose="02040503050406030204" pitchFamily="18" charset="0"/>
                      </a:rPr>
                      <m:t>7</m:t>
                    </m:r>
                    <m:r>
                      <a:rPr lang="en-GB" i="1" dirty="0">
                        <a:latin typeface="Cambria Math" panose="02040503050406030204" pitchFamily="18" charset="0"/>
                      </a:rPr>
                      <m:t>, </m:t>
                    </m:r>
                    <m:r>
                      <a:rPr lang="en-GB" i="1" dirty="0">
                        <a:latin typeface="Cambria Math" panose="02040503050406030204" pitchFamily="18" charset="0"/>
                      </a:rPr>
                      <m:t>9</m:t>
                    </m:r>
                    <m:r>
                      <a:rPr lang="en-GB" i="1" dirty="0" smtClean="0">
                        <a:latin typeface="Cambria Math" panose="02040503050406030204" pitchFamily="18" charset="0"/>
                      </a:rPr>
                      <m:t>}</m:t>
                    </m:r>
                  </m:oMath>
                </a14:m>
                <a:r>
                  <a:rPr lang="en-GB" dirty="0"/>
                  <a:t>,			 </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𝐴</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5</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 </m:t>
                    </m:r>
                    <m:r>
                      <a:rPr lang="en-GB" i="1" dirty="0" smtClean="0">
                        <a:latin typeface="Cambria Math" panose="02040503050406030204" pitchFamily="18" charset="0"/>
                      </a:rPr>
                      <m:t>7</m:t>
                    </m:r>
                    <m:r>
                      <a:rPr lang="en-GB" i="1" dirty="0" smtClean="0">
                        <a:latin typeface="Cambria Math" panose="02040503050406030204" pitchFamily="18" charset="0"/>
                      </a:rPr>
                      <m:t>, </m:t>
                    </m:r>
                    <m:r>
                      <a:rPr lang="en-GB" i="1" dirty="0" smtClean="0">
                        <a:latin typeface="Cambria Math" panose="02040503050406030204" pitchFamily="18" charset="0"/>
                      </a:rPr>
                      <m:t>8</m:t>
                    </m:r>
                    <m:r>
                      <a:rPr lang="en-GB" i="1" dirty="0">
                        <a:latin typeface="Cambria Math" panose="02040503050406030204" pitchFamily="18" charset="0"/>
                      </a:rPr>
                      <m:t>, </m:t>
                    </m:r>
                    <m:r>
                      <a:rPr lang="en-GB" i="1" dirty="0">
                        <a:latin typeface="Cambria Math" panose="02040503050406030204" pitchFamily="18" charset="0"/>
                      </a:rPr>
                      <m:t>9</m:t>
                    </m:r>
                    <m:r>
                      <a:rPr lang="en-GB" i="1" dirty="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5</m:t>
                        </m:r>
                      </m:sub>
                    </m:sSub>
                    <m:r>
                      <a:rPr lang="en-GB" i="1" dirty="0" smtClean="0">
                        <a:latin typeface="Cambria Math" panose="02040503050406030204" pitchFamily="18" charset="0"/>
                      </a:rPr>
                      <m:t> </m:t>
                    </m:r>
                    <m:r>
                      <a:rPr lang="en-GB" i="1" dirty="0">
                        <a:latin typeface="Cambria Math" panose="02040503050406030204" pitchFamily="18" charset="0"/>
                      </a:rPr>
                      <m:t>= </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8</m:t>
                        </m:r>
                        <m:r>
                          <a:rPr lang="en-GB" i="1" dirty="0">
                            <a:latin typeface="Cambria Math" panose="02040503050406030204" pitchFamily="18" charset="0"/>
                          </a:rPr>
                          <m:t>, </m:t>
                        </m:r>
                        <m:r>
                          <a:rPr lang="en-GB" i="1" dirty="0">
                            <a:latin typeface="Cambria Math" panose="02040503050406030204" pitchFamily="18" charset="0"/>
                          </a:rPr>
                          <m:t>9</m:t>
                        </m:r>
                      </m:e>
                    </m:d>
                  </m:oMath>
                </a14:m>
                <a:br>
                  <a:rPr lang="en-US" dirty="0"/>
                </a:br>
                <a:endParaRPr lang="en-GB" dirty="0"/>
              </a:p>
              <a:p>
                <a:pPr marL="0" indent="0">
                  <a:buNone/>
                </a:pPr>
                <a:r>
                  <a:rPr lang="en-GB" dirty="0"/>
                  <a:t>b)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3</m:t>
                    </m:r>
                    <m:r>
                      <a:rPr lang="en-GB" i="1" dirty="0" smtClean="0">
                        <a:latin typeface="Cambria Math" panose="02040503050406030204" pitchFamily="18" charset="0"/>
                      </a:rPr>
                      <m:t>,−</m:t>
                    </m:r>
                    <m:r>
                      <a:rPr lang="en-GB" i="1" dirty="0" smtClean="0">
                        <a:latin typeface="Cambria Math" panose="02040503050406030204" pitchFamily="18" charset="0"/>
                      </a:rPr>
                      <m:t>2</m:t>
                    </m:r>
                    <m:r>
                      <a:rPr lang="en-GB" i="1" dirty="0" smtClean="0">
                        <a:latin typeface="Cambria Math" panose="02040503050406030204" pitchFamily="18" charset="0"/>
                      </a:rPr>
                      <m:t>,−</m:t>
                    </m:r>
                    <m:r>
                      <a:rPr lang="en-GB" i="1" dirty="0" smtClean="0">
                        <a:latin typeface="Cambria Math" panose="02040503050406030204" pitchFamily="18" charset="0"/>
                      </a:rPr>
                      <m:t>1</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2</m:t>
                        </m:r>
                      </m:sub>
                    </m:sSub>
                    <m:r>
                      <a:rPr lang="en-GB" i="1" dirty="0">
                        <a:latin typeface="Cambria Math" panose="02040503050406030204" pitchFamily="18" charset="0"/>
                      </a:rPr>
                      <m:t>={…,−</m:t>
                    </m:r>
                    <m:r>
                      <a:rPr lang="en-GB" i="1"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2</m:t>
                    </m:r>
                    <m:r>
                      <a:rPr lang="en-GB" i="1" dirty="0">
                        <a:latin typeface="Cambria Math" panose="02040503050406030204" pitchFamily="18" charset="0"/>
                      </a:rPr>
                      <m:t>,…}</m:t>
                    </m:r>
                  </m:oMath>
                </a14:m>
                <a:r>
                  <a:rPr lang="en-GB" dirty="0"/>
                  <a:t>,</a:t>
                </a:r>
              </a:p>
              <a:p>
                <a:pPr marL="0" indent="0">
                  <a:buNone/>
                </a:pP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i="1" dirty="0" smtClean="0">
                        <a:latin typeface="Cambria Math" panose="02040503050406030204" pitchFamily="18" charset="0"/>
                      </a:rPr>
                      <m:t>6</m:t>
                    </m:r>
                    <m:r>
                      <a:rPr lang="en-GB" i="1" dirty="0" smtClean="0">
                        <a:latin typeface="Cambria Math" panose="02040503050406030204" pitchFamily="18" charset="0"/>
                      </a:rPr>
                      <m:t>,−</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4</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4</m:t>
                        </m:r>
                      </m:sub>
                    </m:sSub>
                    <m:r>
                      <a:rPr lang="en-GB" i="1" dirty="0">
                        <a:latin typeface="Cambria Math" panose="02040503050406030204" pitchFamily="18" charset="0"/>
                      </a:rPr>
                      <m:t>=</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m:t>
                        </m:r>
                        <m:r>
                          <a:rPr lang="en-GB" i="1" dirty="0">
                            <a:latin typeface="Cambria Math" panose="02040503050406030204" pitchFamily="18" charset="0"/>
                          </a:rPr>
                          <m:t>5</m:t>
                        </m:r>
                        <m:r>
                          <a:rPr lang="en-GB" i="1" dirty="0">
                            <a:latin typeface="Cambria Math" panose="02040503050406030204" pitchFamily="18" charset="0"/>
                          </a:rPr>
                          <m:t>,−</m:t>
                        </m:r>
                        <m:r>
                          <a:rPr lang="en-GB" i="1" dirty="0">
                            <a:latin typeface="Cambria Math" panose="02040503050406030204" pitchFamily="18" charset="0"/>
                          </a:rPr>
                          <m:t>3</m:t>
                        </m:r>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5</m:t>
                        </m:r>
                        <m:r>
                          <a:rPr lang="en-GB" i="1" dirty="0">
                            <a:latin typeface="Cambria Math" panose="02040503050406030204" pitchFamily="18" charset="0"/>
                          </a:rPr>
                          <m:t>,…</m:t>
                        </m:r>
                      </m:e>
                    </m:d>
                    <m:r>
                      <a:rPr lang="en-US" b="0" i="1" dirty="0" smtClean="0">
                        <a:latin typeface="Cambria Math" panose="02040503050406030204" pitchFamily="18" charset="0"/>
                      </a:rPr>
                      <m:t> </m:t>
                    </m:r>
                  </m:oMath>
                </a14:m>
                <a:r>
                  <a:rPr lang="en-US" b="0" i="0" dirty="0">
                    <a:latin typeface="+mj-lt"/>
                  </a:rPr>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5</m:t>
                        </m:r>
                      </m:sub>
                    </m:sSub>
                    <m:r>
                      <a:rPr lang="en-GB" i="1" dirty="0" smtClean="0">
                        <a:latin typeface="Cambria Math" panose="02040503050406030204" pitchFamily="18" charset="0"/>
                      </a:rPr>
                      <m:t>={…,−</m:t>
                    </m:r>
                    <m:r>
                      <a:rPr lang="en-GB" i="1" dirty="0" smtClean="0">
                        <a:latin typeface="Cambria Math" panose="02040503050406030204" pitchFamily="18" charset="0"/>
                      </a:rPr>
                      <m:t>6</m:t>
                    </m:r>
                    <m:r>
                      <a:rPr lang="en-GB" i="1" dirty="0" smtClean="0">
                        <a:latin typeface="Cambria Math" panose="02040503050406030204" pitchFamily="18" charset="0"/>
                      </a:rPr>
                      <m:t>,−</m:t>
                    </m:r>
                    <m:r>
                      <a:rPr lang="en-GB" i="1" dirty="0" smtClean="0">
                        <a:latin typeface="Cambria Math" panose="02040503050406030204" pitchFamily="18" charset="0"/>
                      </a:rPr>
                      <m:t>3</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3</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m:t>
                    </m:r>
                  </m:oMath>
                </a14:m>
                <a:endParaRPr lang="en-US" dirty="0"/>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275532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a)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4</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 </m:t>
                    </m:r>
                    <m:r>
                      <a:rPr lang="en-GB" i="1" dirty="0" smtClean="0">
                        <a:latin typeface="Cambria Math" panose="02040503050406030204" pitchFamily="18" charset="0"/>
                      </a:rPr>
                      <m:t>8</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2</m:t>
                        </m:r>
                      </m:sub>
                    </m:sSub>
                    <m:r>
                      <a:rPr lang="en-GB" i="1" dirty="0">
                        <a:latin typeface="Cambria Math" panose="02040503050406030204" pitchFamily="18" charset="0"/>
                      </a:rPr>
                      <m:t>={</m:t>
                    </m:r>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2</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4</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3</m:t>
                        </m:r>
                      </m:sub>
                    </m:sSub>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5</m:t>
                    </m:r>
                    <m:r>
                      <a:rPr lang="en-GB" i="1" dirty="0">
                        <a:latin typeface="Cambria Math" panose="02040503050406030204" pitchFamily="18" charset="0"/>
                      </a:rPr>
                      <m:t>, </m:t>
                    </m:r>
                    <m:r>
                      <a:rPr lang="en-GB" i="1" dirty="0">
                        <a:latin typeface="Cambria Math" panose="02040503050406030204" pitchFamily="18" charset="0"/>
                      </a:rPr>
                      <m:t>7</m:t>
                    </m:r>
                    <m:r>
                      <a:rPr lang="en-GB" i="1" dirty="0">
                        <a:latin typeface="Cambria Math" panose="02040503050406030204" pitchFamily="18" charset="0"/>
                      </a:rPr>
                      <m:t>, </m:t>
                    </m:r>
                    <m:r>
                      <a:rPr lang="en-GB" i="1" dirty="0">
                        <a:latin typeface="Cambria Math" panose="02040503050406030204" pitchFamily="18" charset="0"/>
                      </a:rPr>
                      <m:t>9</m:t>
                    </m:r>
                    <m:r>
                      <a:rPr lang="en-GB" i="1" dirty="0" smtClean="0">
                        <a:latin typeface="Cambria Math" panose="02040503050406030204" pitchFamily="18" charset="0"/>
                      </a:rPr>
                      <m:t>}</m:t>
                    </m:r>
                  </m:oMath>
                </a14:m>
                <a:r>
                  <a:rPr lang="en-GB" dirty="0"/>
                  <a:t>,			 </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𝐴</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5</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 </m:t>
                    </m:r>
                    <m:r>
                      <a:rPr lang="en-GB" i="1" dirty="0" smtClean="0">
                        <a:latin typeface="Cambria Math" panose="02040503050406030204" pitchFamily="18" charset="0"/>
                      </a:rPr>
                      <m:t>7</m:t>
                    </m:r>
                    <m:r>
                      <a:rPr lang="en-GB" i="1" dirty="0" smtClean="0">
                        <a:latin typeface="Cambria Math" panose="02040503050406030204" pitchFamily="18" charset="0"/>
                      </a:rPr>
                      <m:t>, </m:t>
                    </m:r>
                    <m:r>
                      <a:rPr lang="en-GB" i="1" dirty="0" smtClean="0">
                        <a:latin typeface="Cambria Math" panose="02040503050406030204" pitchFamily="18" charset="0"/>
                      </a:rPr>
                      <m:t>8</m:t>
                    </m:r>
                    <m:r>
                      <a:rPr lang="en-GB" i="1" dirty="0" smtClean="0">
                        <a:latin typeface="Cambria Math" panose="02040503050406030204" pitchFamily="18" charset="0"/>
                      </a:rPr>
                      <m:t>, </m:t>
                    </m:r>
                    <m:r>
                      <a:rPr lang="en-GB" i="1" dirty="0" smtClean="0">
                        <a:latin typeface="Cambria Math" panose="02040503050406030204" pitchFamily="18" charset="0"/>
                      </a:rPr>
                      <m:t>9</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5</m:t>
                        </m:r>
                      </m:sub>
                    </m:sSub>
                    <m:r>
                      <a:rPr lang="en-GB" i="1" dirty="0" smtClean="0">
                        <a:latin typeface="Cambria Math" panose="02040503050406030204" pitchFamily="18" charset="0"/>
                      </a:rPr>
                      <m:t> </m:t>
                    </m:r>
                    <m:r>
                      <a:rPr lang="en-GB" i="1" dirty="0">
                        <a:latin typeface="Cambria Math" panose="02040503050406030204" pitchFamily="18" charset="0"/>
                      </a:rPr>
                      <m:t>= </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8</m:t>
                        </m:r>
                        <m:r>
                          <a:rPr lang="en-GB" i="1" dirty="0">
                            <a:latin typeface="Cambria Math" panose="02040503050406030204" pitchFamily="18" charset="0"/>
                          </a:rPr>
                          <m:t>, </m:t>
                        </m:r>
                        <m:r>
                          <a:rPr lang="en-GB" i="1" dirty="0">
                            <a:latin typeface="Cambria Math" panose="02040503050406030204" pitchFamily="18" charset="0"/>
                          </a:rPr>
                          <m:t>9</m:t>
                        </m:r>
                      </m:e>
                    </m:d>
                  </m:oMath>
                </a14:m>
                <a:br>
                  <a:rPr lang="en-US" dirty="0"/>
                </a:br>
                <a:endParaRPr lang="en-GB" dirty="0"/>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737F4EF-E3C4-4A5D-BE76-2A865445041C}"/>
              </a:ext>
            </a:extLst>
          </p:cNvPr>
          <p:cNvPicPr>
            <a:picLocks noChangeAspect="1"/>
          </p:cNvPicPr>
          <p:nvPr/>
        </p:nvPicPr>
        <p:blipFill>
          <a:blip r:embed="rId3"/>
          <a:stretch>
            <a:fillRect/>
          </a:stretch>
        </p:blipFill>
        <p:spPr>
          <a:xfrm>
            <a:off x="4552949" y="3259769"/>
            <a:ext cx="3086100" cy="2628900"/>
          </a:xfrm>
          <a:prstGeom prst="rect">
            <a:avLst/>
          </a:prstGeom>
        </p:spPr>
      </p:pic>
    </p:spTree>
    <p:extLst>
      <p:ext uri="{BB962C8B-B14F-4D97-AF65-F5344CB8AC3E}">
        <p14:creationId xmlns:p14="http://schemas.microsoft.com/office/powerpoint/2010/main" val="288141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b)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3</m:t>
                    </m:r>
                    <m:r>
                      <a:rPr lang="en-GB" i="1" dirty="0" smtClean="0">
                        <a:latin typeface="Cambria Math" panose="02040503050406030204" pitchFamily="18" charset="0"/>
                      </a:rPr>
                      <m:t>,−</m:t>
                    </m:r>
                    <m:r>
                      <a:rPr lang="en-GB" i="1" dirty="0" smtClean="0">
                        <a:latin typeface="Cambria Math" panose="02040503050406030204" pitchFamily="18" charset="0"/>
                      </a:rPr>
                      <m:t>2</m:t>
                    </m:r>
                    <m:r>
                      <a:rPr lang="en-GB" i="1" dirty="0" smtClean="0">
                        <a:latin typeface="Cambria Math" panose="02040503050406030204" pitchFamily="18" charset="0"/>
                      </a:rPr>
                      <m:t>,−</m:t>
                    </m:r>
                    <m:r>
                      <a:rPr lang="en-GB" i="1" dirty="0" smtClean="0">
                        <a:latin typeface="Cambria Math" panose="02040503050406030204" pitchFamily="18" charset="0"/>
                      </a:rPr>
                      <m:t>1</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2</m:t>
                        </m:r>
                      </m:sub>
                    </m:sSub>
                    <m:r>
                      <a:rPr lang="en-GB" i="1" dirty="0">
                        <a:latin typeface="Cambria Math" panose="02040503050406030204" pitchFamily="18" charset="0"/>
                      </a:rPr>
                      <m:t>={…,−</m:t>
                    </m:r>
                    <m:r>
                      <a:rPr lang="en-GB" i="1"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0</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2</m:t>
                    </m:r>
                    <m:r>
                      <a:rPr lang="en-GB" i="1" dirty="0">
                        <a:latin typeface="Cambria Math" panose="02040503050406030204" pitchFamily="18" charset="0"/>
                      </a:rPr>
                      <m:t>,…}</m:t>
                    </m:r>
                  </m:oMath>
                </a14:m>
                <a:r>
                  <a:rPr lang="en-GB" dirty="0"/>
                  <a:t>,</a:t>
                </a:r>
              </a:p>
              <a:p>
                <a:pPr marL="0" indent="0">
                  <a:buNone/>
                </a:pP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i="1" dirty="0" smtClean="0">
                        <a:latin typeface="Cambria Math" panose="02040503050406030204" pitchFamily="18" charset="0"/>
                      </a:rPr>
                      <m:t>6</m:t>
                    </m:r>
                    <m:r>
                      <a:rPr lang="en-GB" i="1" dirty="0" smtClean="0">
                        <a:latin typeface="Cambria Math" panose="02040503050406030204" pitchFamily="18" charset="0"/>
                      </a:rPr>
                      <m:t>,−</m:t>
                    </m:r>
                    <m:r>
                      <a:rPr lang="en-GB" i="1" dirty="0" smtClean="0">
                        <a:latin typeface="Cambria Math" panose="02040503050406030204" pitchFamily="18" charset="0"/>
                      </a:rPr>
                      <m:t>4</m:t>
                    </m:r>
                    <m:r>
                      <a:rPr lang="en-GB" i="1" dirty="0" smtClean="0">
                        <a:latin typeface="Cambria Math" panose="02040503050406030204" pitchFamily="18" charset="0"/>
                      </a:rPr>
                      <m:t>,−</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2</m:t>
                    </m:r>
                    <m:r>
                      <a:rPr lang="en-GB" i="1" dirty="0" smtClean="0">
                        <a:latin typeface="Cambria Math" panose="02040503050406030204" pitchFamily="18" charset="0"/>
                      </a:rPr>
                      <m:t>, </m:t>
                    </m:r>
                    <m:r>
                      <a:rPr lang="en-GB" i="1" dirty="0" smtClean="0">
                        <a:latin typeface="Cambria Math" panose="02040503050406030204" pitchFamily="18" charset="0"/>
                      </a:rPr>
                      <m:t>4</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m:t>
                    </m:r>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4</m:t>
                        </m:r>
                      </m:sub>
                    </m:sSub>
                    <m:r>
                      <a:rPr lang="en-GB" i="1" dirty="0">
                        <a:latin typeface="Cambria Math" panose="02040503050406030204" pitchFamily="18" charset="0"/>
                      </a:rPr>
                      <m:t>=</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m:t>
                        </m:r>
                        <m:r>
                          <a:rPr lang="en-GB" i="1" dirty="0">
                            <a:latin typeface="Cambria Math" panose="02040503050406030204" pitchFamily="18" charset="0"/>
                          </a:rPr>
                          <m:t>5</m:t>
                        </m:r>
                        <m:r>
                          <a:rPr lang="en-GB" i="1" dirty="0">
                            <a:latin typeface="Cambria Math" panose="02040503050406030204" pitchFamily="18" charset="0"/>
                          </a:rPr>
                          <m:t>,−</m:t>
                        </m:r>
                        <m:r>
                          <a:rPr lang="en-GB" i="1" dirty="0">
                            <a:latin typeface="Cambria Math" panose="02040503050406030204" pitchFamily="18" charset="0"/>
                          </a:rPr>
                          <m:t>3</m:t>
                        </m:r>
                        <m:r>
                          <a:rPr lang="en-GB" i="1" dirty="0">
                            <a:latin typeface="Cambria Math" panose="02040503050406030204" pitchFamily="18" charset="0"/>
                          </a:rPr>
                          <m:t>,−</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5</m:t>
                        </m:r>
                        <m:r>
                          <a:rPr lang="en-GB" i="1" dirty="0">
                            <a:latin typeface="Cambria Math" panose="02040503050406030204" pitchFamily="18" charset="0"/>
                          </a:rPr>
                          <m:t>,…</m:t>
                        </m:r>
                      </m:e>
                    </m:d>
                    <m:r>
                      <a:rPr lang="en-US" b="0" i="1" dirty="0" smtClean="0">
                        <a:latin typeface="Cambria Math" panose="02040503050406030204" pitchFamily="18" charset="0"/>
                      </a:rPr>
                      <m:t> </m:t>
                    </m:r>
                  </m:oMath>
                </a14:m>
                <a:r>
                  <a:rPr lang="en-US" b="0" i="0" dirty="0">
                    <a:latin typeface="+mj-lt"/>
                  </a:rPr>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𝐴</m:t>
                        </m:r>
                      </m:e>
                      <m:sub>
                        <m:r>
                          <a:rPr lang="en-GB" i="1" dirty="0" smtClean="0">
                            <a:latin typeface="Cambria Math" panose="02040503050406030204" pitchFamily="18" charset="0"/>
                          </a:rPr>
                          <m:t>5</m:t>
                        </m:r>
                      </m:sub>
                    </m:sSub>
                    <m:r>
                      <a:rPr lang="en-GB" i="1" dirty="0" smtClean="0">
                        <a:latin typeface="Cambria Math" panose="02040503050406030204" pitchFamily="18" charset="0"/>
                      </a:rPr>
                      <m:t>={…,−</m:t>
                    </m:r>
                    <m:r>
                      <a:rPr lang="en-GB" i="1" dirty="0" smtClean="0">
                        <a:latin typeface="Cambria Math" panose="02040503050406030204" pitchFamily="18" charset="0"/>
                      </a:rPr>
                      <m:t>6</m:t>
                    </m:r>
                    <m:r>
                      <a:rPr lang="en-GB" i="1" dirty="0" smtClean="0">
                        <a:latin typeface="Cambria Math" panose="02040503050406030204" pitchFamily="18" charset="0"/>
                      </a:rPr>
                      <m:t>,−</m:t>
                    </m:r>
                    <m:r>
                      <a:rPr lang="en-GB" i="1" dirty="0" smtClean="0">
                        <a:latin typeface="Cambria Math" panose="02040503050406030204" pitchFamily="18" charset="0"/>
                      </a:rPr>
                      <m:t>3</m:t>
                    </m:r>
                    <m:r>
                      <a:rPr lang="en-GB" i="1" dirty="0" smtClean="0">
                        <a:latin typeface="Cambria Math" panose="02040503050406030204" pitchFamily="18" charset="0"/>
                      </a:rPr>
                      <m:t>, </m:t>
                    </m:r>
                    <m:r>
                      <a:rPr lang="en-GB" i="1" dirty="0" smtClean="0">
                        <a:latin typeface="Cambria Math" panose="02040503050406030204" pitchFamily="18" charset="0"/>
                      </a:rPr>
                      <m:t>0</m:t>
                    </m:r>
                    <m:r>
                      <a:rPr lang="en-GB" i="1" dirty="0" smtClean="0">
                        <a:latin typeface="Cambria Math" panose="02040503050406030204" pitchFamily="18" charset="0"/>
                      </a:rPr>
                      <m:t>, </m:t>
                    </m:r>
                    <m:r>
                      <a:rPr lang="en-GB" i="1" dirty="0" smtClean="0">
                        <a:latin typeface="Cambria Math" panose="02040503050406030204" pitchFamily="18" charset="0"/>
                      </a:rPr>
                      <m:t>3</m:t>
                    </m:r>
                    <m:r>
                      <a:rPr lang="en-GB" i="1" dirty="0" smtClean="0">
                        <a:latin typeface="Cambria Math" panose="02040503050406030204" pitchFamily="18" charset="0"/>
                      </a:rPr>
                      <m:t>, </m:t>
                    </m:r>
                    <m:r>
                      <a:rPr lang="en-GB" i="1" dirty="0" smtClean="0">
                        <a:latin typeface="Cambria Math" panose="02040503050406030204" pitchFamily="18" charset="0"/>
                      </a:rPr>
                      <m:t>6</m:t>
                    </m:r>
                    <m:r>
                      <a:rPr lang="en-GB" i="1" dirty="0" smtClean="0">
                        <a:latin typeface="Cambria Math" panose="02040503050406030204" pitchFamily="18" charset="0"/>
                      </a:rPr>
                      <m:t>,…}</m:t>
                    </m:r>
                  </m:oMath>
                </a14:m>
                <a:endParaRPr lang="en-US" dirty="0"/>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5CAD6FD-FAA2-4981-BAE9-847C6D69F318}"/>
              </a:ext>
            </a:extLst>
          </p:cNvPr>
          <p:cNvPicPr>
            <a:picLocks noChangeAspect="1"/>
          </p:cNvPicPr>
          <p:nvPr/>
        </p:nvPicPr>
        <p:blipFill>
          <a:blip r:embed="rId3"/>
          <a:stretch>
            <a:fillRect/>
          </a:stretch>
        </p:blipFill>
        <p:spPr>
          <a:xfrm>
            <a:off x="4748211" y="3429000"/>
            <a:ext cx="2695575" cy="2676525"/>
          </a:xfrm>
          <a:prstGeom prst="rect">
            <a:avLst/>
          </a:prstGeom>
        </p:spPr>
      </p:pic>
    </p:spTree>
    <p:extLst>
      <p:ext uri="{BB962C8B-B14F-4D97-AF65-F5344CB8AC3E}">
        <p14:creationId xmlns:p14="http://schemas.microsoft.com/office/powerpoint/2010/main" val="62157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35. Construct a precedence graph for the following program:</a:t>
            </a:r>
            <a:br>
              <a:rPr lang="ar-EG" dirty="0"/>
            </a:br>
            <a:r>
              <a:rPr lang="ar-EG" dirty="0"/>
              <a:t>	</a:t>
            </a:r>
            <a:r>
              <a:rPr lang="pl-PL" dirty="0"/>
              <a:t>S1: x := 0</a:t>
            </a:r>
          </a:p>
          <a:p>
            <a:pPr marL="0" indent="0">
              <a:buNone/>
            </a:pPr>
            <a:r>
              <a:rPr lang="ar-EG" dirty="0"/>
              <a:t>	</a:t>
            </a:r>
            <a:r>
              <a:rPr lang="pl-PL" dirty="0"/>
              <a:t>S2: x := x + 1</a:t>
            </a:r>
          </a:p>
          <a:p>
            <a:pPr marL="0" indent="0">
              <a:buNone/>
            </a:pPr>
            <a:r>
              <a:rPr lang="ar-EG" dirty="0"/>
              <a:t>	</a:t>
            </a:r>
            <a:r>
              <a:rPr lang="pl-PL" dirty="0"/>
              <a:t>S3: y := 2</a:t>
            </a:r>
          </a:p>
          <a:p>
            <a:pPr marL="0" indent="0">
              <a:buNone/>
            </a:pPr>
            <a:r>
              <a:rPr lang="ar-EG" dirty="0"/>
              <a:t>	</a:t>
            </a:r>
            <a:r>
              <a:rPr lang="pl-PL" dirty="0"/>
              <a:t>S4: z := y</a:t>
            </a:r>
          </a:p>
          <a:p>
            <a:pPr marL="0" indent="0">
              <a:buNone/>
            </a:pPr>
            <a:r>
              <a:rPr lang="ar-EG" dirty="0"/>
              <a:t>	</a:t>
            </a:r>
            <a:r>
              <a:rPr lang="pl-PL" dirty="0"/>
              <a:t>S5: x := x + 2</a:t>
            </a:r>
          </a:p>
          <a:p>
            <a:pPr marL="0" indent="0">
              <a:buNone/>
            </a:pPr>
            <a:r>
              <a:rPr lang="ar-EG" dirty="0"/>
              <a:t>	</a:t>
            </a:r>
            <a:r>
              <a:rPr lang="pl-PL" dirty="0"/>
              <a:t>S6: y := x + z</a:t>
            </a:r>
            <a:endParaRPr lang="ar-EG" dirty="0"/>
          </a:p>
          <a:p>
            <a:pPr marL="0" indent="0">
              <a:buNone/>
            </a:pPr>
            <a:r>
              <a:rPr lang="ar-EG" dirty="0"/>
              <a:t>	</a:t>
            </a:r>
            <a:r>
              <a:rPr lang="pl-PL" dirty="0"/>
              <a:t>S7: z := 4</a:t>
            </a:r>
            <a:endParaRPr lang="en-US" dirty="0"/>
          </a:p>
        </p:txBody>
      </p:sp>
    </p:spTree>
    <p:extLst>
      <p:ext uri="{BB962C8B-B14F-4D97-AF65-F5344CB8AC3E}">
        <p14:creationId xmlns:p14="http://schemas.microsoft.com/office/powerpoint/2010/main" val="104357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Exercises </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35. Construct a precedence graph for the following program:</a:t>
            </a:r>
            <a:br>
              <a:rPr lang="ar-EG" dirty="0"/>
            </a:br>
            <a:r>
              <a:rPr lang="ar-EG" dirty="0"/>
              <a:t>	</a:t>
            </a:r>
            <a:r>
              <a:rPr lang="pl-PL" dirty="0"/>
              <a:t>S1: x := 0</a:t>
            </a:r>
          </a:p>
          <a:p>
            <a:pPr marL="0" indent="0">
              <a:buNone/>
            </a:pPr>
            <a:r>
              <a:rPr lang="ar-EG" dirty="0"/>
              <a:t>	</a:t>
            </a:r>
            <a:r>
              <a:rPr lang="pl-PL" dirty="0"/>
              <a:t>S2: x := x + 1</a:t>
            </a:r>
          </a:p>
          <a:p>
            <a:pPr marL="0" indent="0">
              <a:buNone/>
            </a:pPr>
            <a:r>
              <a:rPr lang="ar-EG" dirty="0"/>
              <a:t>	</a:t>
            </a:r>
            <a:r>
              <a:rPr lang="pl-PL" dirty="0"/>
              <a:t>S3: y := 2</a:t>
            </a:r>
          </a:p>
          <a:p>
            <a:pPr marL="0" indent="0">
              <a:buNone/>
            </a:pPr>
            <a:r>
              <a:rPr lang="ar-EG" dirty="0"/>
              <a:t>	</a:t>
            </a:r>
            <a:r>
              <a:rPr lang="pl-PL" dirty="0"/>
              <a:t>S4: z := y</a:t>
            </a:r>
          </a:p>
          <a:p>
            <a:pPr marL="0" indent="0">
              <a:buNone/>
            </a:pPr>
            <a:r>
              <a:rPr lang="ar-EG" dirty="0"/>
              <a:t>	</a:t>
            </a:r>
            <a:r>
              <a:rPr lang="pl-PL" dirty="0"/>
              <a:t>S5: x := x + 2</a:t>
            </a:r>
          </a:p>
          <a:p>
            <a:pPr marL="0" indent="0">
              <a:buNone/>
            </a:pPr>
            <a:r>
              <a:rPr lang="ar-EG" dirty="0"/>
              <a:t>	</a:t>
            </a:r>
            <a:r>
              <a:rPr lang="pl-PL" dirty="0"/>
              <a:t>S6: y := x + z</a:t>
            </a:r>
            <a:endParaRPr lang="ar-EG" dirty="0"/>
          </a:p>
          <a:p>
            <a:pPr marL="0" indent="0">
              <a:buNone/>
            </a:pPr>
            <a:r>
              <a:rPr lang="ar-EG" dirty="0"/>
              <a:t>	</a:t>
            </a:r>
            <a:r>
              <a:rPr lang="pl-PL" dirty="0"/>
              <a:t>S7: z := 4</a:t>
            </a:r>
            <a:endParaRPr lang="en-US" dirty="0"/>
          </a:p>
        </p:txBody>
      </p:sp>
      <p:pic>
        <p:nvPicPr>
          <p:cNvPr id="5" name="Picture 4">
            <a:extLst>
              <a:ext uri="{FF2B5EF4-FFF2-40B4-BE49-F238E27FC236}">
                <a16:creationId xmlns:a16="http://schemas.microsoft.com/office/drawing/2014/main" id="{D0F72D6B-2F57-4F86-8B33-79D3BE1732A7}"/>
              </a:ext>
            </a:extLst>
          </p:cNvPr>
          <p:cNvPicPr>
            <a:picLocks noChangeAspect="1"/>
          </p:cNvPicPr>
          <p:nvPr/>
        </p:nvPicPr>
        <p:blipFill>
          <a:blip r:embed="rId2"/>
          <a:stretch>
            <a:fillRect/>
          </a:stretch>
        </p:blipFill>
        <p:spPr>
          <a:xfrm>
            <a:off x="6833355" y="2720181"/>
            <a:ext cx="2466975" cy="2600325"/>
          </a:xfrm>
          <a:prstGeom prst="rect">
            <a:avLst/>
          </a:prstGeom>
        </p:spPr>
      </p:pic>
    </p:spTree>
    <p:extLst>
      <p:ext uri="{BB962C8B-B14F-4D97-AF65-F5344CB8AC3E}">
        <p14:creationId xmlns:p14="http://schemas.microsoft.com/office/powerpoint/2010/main" val="3321410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TASK </a:t>
            </a:r>
          </a:p>
        </p:txBody>
      </p:sp>
      <p:graphicFrame>
        <p:nvGraphicFramePr>
          <p:cNvPr id="3" name="Table 5">
            <a:extLst>
              <a:ext uri="{FF2B5EF4-FFF2-40B4-BE49-F238E27FC236}">
                <a16:creationId xmlns:a16="http://schemas.microsoft.com/office/drawing/2014/main" id="{BBE31FC3-349C-4928-91BB-9EA5BF64C63E}"/>
              </a:ext>
            </a:extLst>
          </p:cNvPr>
          <p:cNvGraphicFramePr>
            <a:graphicFrameLocks noGrp="1"/>
          </p:cNvGraphicFramePr>
          <p:nvPr>
            <p:ph idx="1"/>
            <p:extLst>
              <p:ext uri="{D42A27DB-BD31-4B8C-83A1-F6EECF244321}">
                <p14:modId xmlns:p14="http://schemas.microsoft.com/office/powerpoint/2010/main" val="1032919177"/>
              </p:ext>
            </p:extLst>
          </p:nvPr>
        </p:nvGraphicFramePr>
        <p:xfrm>
          <a:off x="5123818" y="2872740"/>
          <a:ext cx="1944364" cy="1371600"/>
        </p:xfrm>
        <a:graphic>
          <a:graphicData uri="http://schemas.openxmlformats.org/drawingml/2006/table">
            <a:tbl>
              <a:tblPr firstRow="1" bandRow="1">
                <a:tableStyleId>{073A0DAA-6AF3-43AB-8588-CEC1D06C72B9}</a:tableStyleId>
              </a:tblPr>
              <a:tblGrid>
                <a:gridCol w="1944364">
                  <a:extLst>
                    <a:ext uri="{9D8B030D-6E8A-4147-A177-3AD203B41FA5}">
                      <a16:colId xmlns:a16="http://schemas.microsoft.com/office/drawing/2014/main" val="379689034"/>
                    </a:ext>
                  </a:extLst>
                </a:gridCol>
              </a:tblGrid>
              <a:tr h="370840">
                <a:tc>
                  <a:txBody>
                    <a:bodyPr/>
                    <a:lstStyle/>
                    <a:p>
                      <a:r>
                        <a:rPr lang="en-US" sz="2400" dirty="0"/>
                        <a:t>Section 1</a:t>
                      </a:r>
                    </a:p>
                  </a:txBody>
                  <a:tcPr/>
                </a:tc>
                <a:extLst>
                  <a:ext uri="{0D108BD9-81ED-4DB2-BD59-A6C34878D82A}">
                    <a16:rowId xmlns:a16="http://schemas.microsoft.com/office/drawing/2014/main" val="548319298"/>
                  </a:ext>
                </a:extLst>
              </a:tr>
              <a:tr h="370840">
                <a:tc>
                  <a:txBody>
                    <a:bodyPr/>
                    <a:lstStyle/>
                    <a:p>
                      <a:r>
                        <a:rPr lang="en-US" sz="2400" dirty="0"/>
                        <a:t>3, 6, 7</a:t>
                      </a:r>
                    </a:p>
                  </a:txBody>
                  <a:tcPr/>
                </a:tc>
                <a:extLst>
                  <a:ext uri="{0D108BD9-81ED-4DB2-BD59-A6C34878D82A}">
                    <a16:rowId xmlns:a16="http://schemas.microsoft.com/office/drawing/2014/main" val="4146821302"/>
                  </a:ext>
                </a:extLst>
              </a:tr>
              <a:tr h="370840">
                <a:tc>
                  <a:txBody>
                    <a:bodyPr/>
                    <a:lstStyle/>
                    <a:p>
                      <a:r>
                        <a:rPr lang="en-US" sz="2400" dirty="0"/>
                        <a:t>13 (c)</a:t>
                      </a:r>
                    </a:p>
                  </a:txBody>
                  <a:tcPr/>
                </a:tc>
                <a:extLst>
                  <a:ext uri="{0D108BD9-81ED-4DB2-BD59-A6C34878D82A}">
                    <a16:rowId xmlns:a16="http://schemas.microsoft.com/office/drawing/2014/main" val="2500991963"/>
                  </a:ext>
                </a:extLst>
              </a:tr>
            </a:tbl>
          </a:graphicData>
        </a:graphic>
      </p:graphicFrame>
    </p:spTree>
    <p:extLst>
      <p:ext uri="{BB962C8B-B14F-4D97-AF65-F5344CB8AC3E}">
        <p14:creationId xmlns:p14="http://schemas.microsoft.com/office/powerpoint/2010/main" val="103531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nvPr>
        </p:nvGraphicFramePr>
        <p:xfrm>
          <a:off x="947928" y="2618933"/>
          <a:ext cx="10296144" cy="2939145"/>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10</a:t>
                      </a:r>
                    </a:p>
                  </a:txBody>
                  <a:tcPr/>
                </a:tc>
                <a:extLst>
                  <a:ext uri="{0D108BD9-81ED-4DB2-BD59-A6C34878D82A}">
                    <a16:rowId xmlns:a16="http://schemas.microsoft.com/office/drawing/2014/main" val="1094367589"/>
                  </a:ext>
                </a:extLst>
              </a:tr>
              <a:tr h="587829">
                <a:tc>
                  <a:txBody>
                    <a:bodyPr/>
                    <a:lstStyle/>
                    <a:p>
                      <a:r>
                        <a:rPr lang="en-US" sz="2800" dirty="0"/>
                        <a:t>Graphs and Graph Models</a:t>
                      </a:r>
                    </a:p>
                  </a:txBody>
                  <a:tcPr/>
                </a:tc>
                <a:extLst>
                  <a:ext uri="{0D108BD9-81ED-4DB2-BD59-A6C34878D82A}">
                    <a16:rowId xmlns:a16="http://schemas.microsoft.com/office/drawing/2014/main" val="2813306547"/>
                  </a:ext>
                </a:extLst>
              </a:tr>
              <a:tr h="587829">
                <a:tc>
                  <a:txBody>
                    <a:bodyPr/>
                    <a:lstStyle/>
                    <a:p>
                      <a:r>
                        <a:rPr lang="en-GB" sz="2800" dirty="0"/>
                        <a:t>Graph Terminology and Special Types of Graphs</a:t>
                      </a:r>
                      <a:endParaRPr lang="en-US" sz="2800" dirty="0"/>
                    </a:p>
                  </a:txBody>
                  <a:tcPr/>
                </a:tc>
                <a:extLst>
                  <a:ext uri="{0D108BD9-81ED-4DB2-BD59-A6C34878D82A}">
                    <a16:rowId xmlns:a16="http://schemas.microsoft.com/office/drawing/2014/main" val="2179325549"/>
                  </a:ext>
                </a:extLst>
              </a:tr>
              <a:tr h="587829">
                <a:tc>
                  <a:txBody>
                    <a:bodyPr/>
                    <a:lstStyle/>
                    <a:p>
                      <a:r>
                        <a:rPr lang="en-GB" sz="2800" dirty="0"/>
                        <a:t>Representing Graphs and Graph Isomorphism</a:t>
                      </a:r>
                      <a:endParaRPr lang="en-US" sz="2800" dirty="0"/>
                    </a:p>
                  </a:txBody>
                  <a:tcPr/>
                </a:tc>
                <a:extLst>
                  <a:ext uri="{0D108BD9-81ED-4DB2-BD59-A6C34878D82A}">
                    <a16:rowId xmlns:a16="http://schemas.microsoft.com/office/drawing/2014/main" val="3677063693"/>
                  </a:ext>
                </a:extLst>
              </a:tr>
              <a:tr h="587829">
                <a:tc>
                  <a:txBody>
                    <a:bodyPr/>
                    <a:lstStyle/>
                    <a:p>
                      <a:r>
                        <a:rPr lang="en-US" sz="2800" dirty="0"/>
                        <a:t>Connectivity</a:t>
                      </a:r>
                    </a:p>
                  </a:txBody>
                  <a:tcPr/>
                </a:tc>
                <a:extLst>
                  <a:ext uri="{0D108BD9-81ED-4DB2-BD59-A6C34878D82A}">
                    <a16:rowId xmlns:a16="http://schemas.microsoft.com/office/drawing/2014/main" val="410696800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3876401"/>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811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GB" b="1" u="sng" dirty="0"/>
                  <a:t>DEFINITION 1:</a:t>
                </a:r>
                <a:r>
                  <a:rPr lang="en-GB" dirty="0"/>
                  <a:t> Two vertices </a:t>
                </a:r>
                <a14:m>
                  <m:oMath xmlns:m="http://schemas.openxmlformats.org/officeDocument/2006/math">
                    <m:r>
                      <a:rPr lang="en-GB" i="1" dirty="0" smtClean="0">
                        <a:latin typeface="Cambria Math" panose="02040503050406030204" pitchFamily="18" charset="0"/>
                      </a:rPr>
                      <m:t>𝑢</m:t>
                    </m:r>
                  </m:oMath>
                </a14:m>
                <a:r>
                  <a:rPr lang="en-GB" dirty="0"/>
                  <a:t> and </a:t>
                </a:r>
                <a14:m>
                  <m:oMath xmlns:m="http://schemas.openxmlformats.org/officeDocument/2006/math">
                    <m:r>
                      <a:rPr lang="en-GB" i="1" dirty="0" smtClean="0">
                        <a:latin typeface="Cambria Math" panose="02040503050406030204" pitchFamily="18" charset="0"/>
                      </a:rPr>
                      <m:t>𝑣</m:t>
                    </m:r>
                  </m:oMath>
                </a14:m>
                <a:r>
                  <a:rPr lang="en-GB" dirty="0"/>
                  <a:t> in an undirected graph </a:t>
                </a:r>
                <a14:m>
                  <m:oMath xmlns:m="http://schemas.openxmlformats.org/officeDocument/2006/math">
                    <m:r>
                      <a:rPr lang="en-GB" i="1" dirty="0" smtClean="0">
                        <a:latin typeface="Cambria Math" panose="02040503050406030204" pitchFamily="18" charset="0"/>
                      </a:rPr>
                      <m:t>𝐺</m:t>
                    </m:r>
                  </m:oMath>
                </a14:m>
                <a:r>
                  <a:rPr lang="en-GB" dirty="0"/>
                  <a:t> are called </a:t>
                </a:r>
                <a:r>
                  <a:rPr lang="en-GB" u="sng" dirty="0"/>
                  <a:t>adjacent</a:t>
                </a:r>
                <a:r>
                  <a:rPr lang="en-GB" dirty="0"/>
                  <a:t> (or </a:t>
                </a:r>
                <a:r>
                  <a:rPr lang="en-GB" u="sng" dirty="0" err="1"/>
                  <a:t>neighbors</a:t>
                </a:r>
                <a:r>
                  <a:rPr lang="en-GB" dirty="0"/>
                  <a:t>) in </a:t>
                </a:r>
                <a14:m>
                  <m:oMath xmlns:m="http://schemas.openxmlformats.org/officeDocument/2006/math">
                    <m:r>
                      <a:rPr lang="en-GB" i="1" dirty="0" smtClean="0">
                        <a:latin typeface="Cambria Math" panose="02040503050406030204" pitchFamily="18" charset="0"/>
                      </a:rPr>
                      <m:t>𝐺</m:t>
                    </m:r>
                  </m:oMath>
                </a14:m>
                <a:r>
                  <a:rPr lang="en-GB" dirty="0"/>
                  <a:t> if </a:t>
                </a:r>
                <a14:m>
                  <m:oMath xmlns:m="http://schemas.openxmlformats.org/officeDocument/2006/math">
                    <m:r>
                      <a:rPr lang="en-GB" i="1" dirty="0" smtClean="0">
                        <a:latin typeface="Cambria Math" panose="02040503050406030204" pitchFamily="18" charset="0"/>
                      </a:rPr>
                      <m:t>𝑢</m:t>
                    </m:r>
                  </m:oMath>
                </a14:m>
                <a:r>
                  <a:rPr lang="en-GB" dirty="0"/>
                  <a:t> and </a:t>
                </a:r>
                <a14:m>
                  <m:oMath xmlns:m="http://schemas.openxmlformats.org/officeDocument/2006/math">
                    <m:r>
                      <a:rPr lang="en-GB" i="1" dirty="0" smtClean="0">
                        <a:latin typeface="Cambria Math" panose="02040503050406030204" pitchFamily="18" charset="0"/>
                      </a:rPr>
                      <m:t>𝑣</m:t>
                    </m:r>
                  </m:oMath>
                </a14:m>
                <a:r>
                  <a:rPr lang="en-GB" dirty="0"/>
                  <a:t> are endpoints of an edge </a:t>
                </a:r>
                <a14:m>
                  <m:oMath xmlns:m="http://schemas.openxmlformats.org/officeDocument/2006/math">
                    <m:r>
                      <a:rPr lang="en-GB" i="1" dirty="0" smtClean="0">
                        <a:latin typeface="Cambria Math" panose="02040503050406030204" pitchFamily="18" charset="0"/>
                      </a:rPr>
                      <m:t>𝑒</m:t>
                    </m:r>
                  </m:oMath>
                </a14:m>
                <a:r>
                  <a:rPr lang="en-GB" dirty="0"/>
                  <a:t> of </a:t>
                </a:r>
                <a14:m>
                  <m:oMath xmlns:m="http://schemas.openxmlformats.org/officeDocument/2006/math">
                    <m:r>
                      <a:rPr lang="en-GB" i="1" dirty="0" smtClean="0">
                        <a:latin typeface="Cambria Math" panose="02040503050406030204" pitchFamily="18" charset="0"/>
                      </a:rPr>
                      <m:t>𝐺</m:t>
                    </m:r>
                  </m:oMath>
                </a14:m>
                <a:r>
                  <a:rPr lang="en-GB" dirty="0"/>
                  <a:t>. </a:t>
                </a:r>
              </a:p>
              <a:p>
                <a:pPr lvl="1"/>
                <a:r>
                  <a:rPr lang="en-GB" dirty="0"/>
                  <a:t>Such an edge </a:t>
                </a:r>
                <a14:m>
                  <m:oMath xmlns:m="http://schemas.openxmlformats.org/officeDocument/2006/math">
                    <m:r>
                      <a:rPr lang="en-GB" i="1" dirty="0" smtClean="0">
                        <a:latin typeface="Cambria Math" panose="02040503050406030204" pitchFamily="18" charset="0"/>
                      </a:rPr>
                      <m:t>𝑒</m:t>
                    </m:r>
                  </m:oMath>
                </a14:m>
                <a:r>
                  <a:rPr lang="en-GB" dirty="0"/>
                  <a:t> is called </a:t>
                </a:r>
                <a:r>
                  <a:rPr lang="en-GB" u="sng" dirty="0"/>
                  <a:t>incident with</a:t>
                </a:r>
                <a:r>
                  <a:rPr lang="en-GB" dirty="0"/>
                  <a:t> the vertices </a:t>
                </a:r>
                <a14:m>
                  <m:oMath xmlns:m="http://schemas.openxmlformats.org/officeDocument/2006/math">
                    <m:r>
                      <a:rPr lang="en-GB" i="1" dirty="0" smtClean="0">
                        <a:latin typeface="Cambria Math" panose="02040503050406030204" pitchFamily="18" charset="0"/>
                      </a:rPr>
                      <m:t>𝑢</m:t>
                    </m:r>
                  </m:oMath>
                </a14:m>
                <a:r>
                  <a:rPr lang="en-GB" dirty="0"/>
                  <a:t> and </a:t>
                </a:r>
                <a14:m>
                  <m:oMath xmlns:m="http://schemas.openxmlformats.org/officeDocument/2006/math">
                    <m:r>
                      <a:rPr lang="en-GB" i="1" dirty="0" smtClean="0">
                        <a:latin typeface="Cambria Math" panose="02040503050406030204" pitchFamily="18" charset="0"/>
                      </a:rPr>
                      <m:t>𝑣</m:t>
                    </m:r>
                  </m:oMath>
                </a14:m>
                <a:r>
                  <a:rPr lang="en-GB" dirty="0"/>
                  <a:t> and </a:t>
                </a:r>
                <a14:m>
                  <m:oMath xmlns:m="http://schemas.openxmlformats.org/officeDocument/2006/math">
                    <m:r>
                      <a:rPr lang="en-GB" i="1" dirty="0" smtClean="0">
                        <a:latin typeface="Cambria Math" panose="02040503050406030204" pitchFamily="18" charset="0"/>
                      </a:rPr>
                      <m:t>𝑒</m:t>
                    </m:r>
                  </m:oMath>
                </a14:m>
                <a:r>
                  <a:rPr lang="en-GB" dirty="0"/>
                  <a:t> is said to connect </a:t>
                </a:r>
                <a14:m>
                  <m:oMath xmlns:m="http://schemas.openxmlformats.org/officeDocument/2006/math">
                    <m:r>
                      <a:rPr lang="en-GB" i="1" dirty="0" smtClean="0">
                        <a:latin typeface="Cambria Math" panose="02040503050406030204" pitchFamily="18" charset="0"/>
                      </a:rPr>
                      <m:t>𝑢</m:t>
                    </m:r>
                  </m:oMath>
                </a14:m>
                <a:r>
                  <a:rPr lang="en-GB" dirty="0"/>
                  <a:t> and </a:t>
                </a:r>
                <a14:m>
                  <m:oMath xmlns:m="http://schemas.openxmlformats.org/officeDocument/2006/math">
                    <m:r>
                      <a:rPr lang="en-GB" i="1" dirty="0" smtClean="0">
                        <a:latin typeface="Cambria Math" panose="02040503050406030204" pitchFamily="18" charset="0"/>
                      </a:rPr>
                      <m:t>𝑣</m:t>
                    </m:r>
                  </m:oMath>
                </a14:m>
                <a:r>
                  <a:rPr lang="en-GB" dirty="0"/>
                  <a:t>.</a:t>
                </a:r>
                <a:endParaRPr lang="en-US" dirty="0"/>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66505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584A-87E4-4E8C-A67D-A860F156E41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99831E-11C4-4703-963A-182342DEDC75}"/>
              </a:ext>
            </a:extLst>
          </p:cNvPr>
          <p:cNvSpPr>
            <a:spLocks noGrp="1"/>
          </p:cNvSpPr>
          <p:nvPr>
            <p:ph idx="1"/>
          </p:nvPr>
        </p:nvSpPr>
        <p:spPr/>
        <p:txBody>
          <a:bodyPr/>
          <a:lstStyle/>
          <a:p>
            <a:r>
              <a:rPr lang="en-GB" dirty="0"/>
              <a:t>Graphs are discrete structures consisting of vertices and edges that connect these vertices.</a:t>
            </a:r>
          </a:p>
          <a:p>
            <a:r>
              <a:rPr lang="en-GB" dirty="0"/>
              <a:t>There are different kinds of graphs, depending on whether edges have directions, whether multiple edges can connect the same pair of vertices, and whether loops are allowed.</a:t>
            </a:r>
            <a:endParaRPr lang="en-US" dirty="0"/>
          </a:p>
        </p:txBody>
      </p:sp>
      <p:pic>
        <p:nvPicPr>
          <p:cNvPr id="5" name="Picture 4">
            <a:extLst>
              <a:ext uri="{FF2B5EF4-FFF2-40B4-BE49-F238E27FC236}">
                <a16:creationId xmlns:a16="http://schemas.microsoft.com/office/drawing/2014/main" id="{7A320E51-82CC-4093-950B-867B1E10639B}"/>
              </a:ext>
            </a:extLst>
          </p:cNvPr>
          <p:cNvPicPr>
            <a:picLocks noChangeAspect="1"/>
          </p:cNvPicPr>
          <p:nvPr/>
        </p:nvPicPr>
        <p:blipFill>
          <a:blip r:embed="rId2"/>
          <a:stretch>
            <a:fillRect/>
          </a:stretch>
        </p:blipFill>
        <p:spPr>
          <a:xfrm>
            <a:off x="3389388" y="4155597"/>
            <a:ext cx="5413224" cy="2337278"/>
          </a:xfrm>
          <a:prstGeom prst="rect">
            <a:avLst/>
          </a:prstGeom>
        </p:spPr>
      </p:pic>
    </p:spTree>
    <p:extLst>
      <p:ext uri="{BB962C8B-B14F-4D97-AF65-F5344CB8AC3E}">
        <p14:creationId xmlns:p14="http://schemas.microsoft.com/office/powerpoint/2010/main" val="416224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GB" b="1" u="sng" dirty="0"/>
                  <a:t>DEFINITION 2:</a:t>
                </a:r>
                <a:r>
                  <a:rPr lang="en-GB" dirty="0"/>
                  <a:t> The set of all </a:t>
                </a:r>
                <a:r>
                  <a:rPr lang="en-GB" u="sng" dirty="0" err="1"/>
                  <a:t>neighbors</a:t>
                </a:r>
                <a:r>
                  <a:rPr lang="en-GB" dirty="0"/>
                  <a:t> of a vertex </a:t>
                </a:r>
                <a14:m>
                  <m:oMath xmlns:m="http://schemas.openxmlformats.org/officeDocument/2006/math">
                    <m:r>
                      <a:rPr lang="en-GB" i="1" dirty="0" smtClean="0">
                        <a:latin typeface="Cambria Math" panose="02040503050406030204" pitchFamily="18" charset="0"/>
                      </a:rPr>
                      <m:t>𝑣</m:t>
                    </m:r>
                  </m:oMath>
                </a14:m>
                <a:r>
                  <a:rPr lang="en-GB" dirty="0"/>
                  <a:t> of </a:t>
                </a:r>
                <a14:m>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 = (</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denoted by </a:t>
                </a:r>
                <a14:m>
                  <m:oMath xmlns:m="http://schemas.openxmlformats.org/officeDocument/2006/math">
                    <m:r>
                      <a:rPr lang="en-GB" i="1" dirty="0" smtClean="0">
                        <a:latin typeface="Cambria Math" panose="02040503050406030204" pitchFamily="18" charset="0"/>
                      </a:rPr>
                      <m:t>𝑁</m:t>
                    </m:r>
                    <m:r>
                      <a:rPr lang="en-GB" i="1" dirty="0" smtClean="0">
                        <a:latin typeface="Cambria Math" panose="02040503050406030204" pitchFamily="18" charset="0"/>
                      </a:rPr>
                      <m:t>(</m:t>
                    </m:r>
                    <m:r>
                      <a:rPr lang="en-GB" i="1" dirty="0" smtClean="0">
                        <a:latin typeface="Cambria Math" panose="02040503050406030204" pitchFamily="18" charset="0"/>
                      </a:rPr>
                      <m:t>𝑣</m:t>
                    </m:r>
                    <m:r>
                      <a:rPr lang="en-GB" i="1" dirty="0" smtClean="0">
                        <a:latin typeface="Cambria Math" panose="02040503050406030204" pitchFamily="18" charset="0"/>
                      </a:rPr>
                      <m:t>)</m:t>
                    </m:r>
                  </m:oMath>
                </a14:m>
                <a:r>
                  <a:rPr lang="en-GB" dirty="0"/>
                  <a:t>, is called the </a:t>
                </a:r>
                <a:r>
                  <a:rPr lang="en-GB" dirty="0" err="1"/>
                  <a:t>neighborhood</a:t>
                </a:r>
                <a:r>
                  <a:rPr lang="en-GB" dirty="0"/>
                  <a:t> of </a:t>
                </a:r>
                <a14:m>
                  <m:oMath xmlns:m="http://schemas.openxmlformats.org/officeDocument/2006/math">
                    <m:r>
                      <a:rPr lang="en-GB" i="1" dirty="0" smtClean="0">
                        <a:latin typeface="Cambria Math" panose="02040503050406030204" pitchFamily="18" charset="0"/>
                      </a:rPr>
                      <m:t>𝑣</m:t>
                    </m:r>
                  </m:oMath>
                </a14:m>
                <a:r>
                  <a:rPr lang="en-GB" dirty="0"/>
                  <a:t>. </a:t>
                </a:r>
                <a:br>
                  <a:rPr lang="en-GB" dirty="0"/>
                </a:br>
                <a:endParaRPr lang="en-US" dirty="0"/>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166"/>
                </a:stretch>
              </a:blipFill>
            </p:spPr>
            <p:txBody>
              <a:bodyPr/>
              <a:lstStyle/>
              <a:p>
                <a:r>
                  <a:rPr lang="en-US">
                    <a:noFill/>
                  </a:rPr>
                  <a:t> </a:t>
                </a:r>
              </a:p>
            </p:txBody>
          </p:sp>
        </mc:Fallback>
      </mc:AlternateContent>
    </p:spTree>
    <p:extLst>
      <p:ext uri="{BB962C8B-B14F-4D97-AF65-F5344CB8AC3E}">
        <p14:creationId xmlns:p14="http://schemas.microsoft.com/office/powerpoint/2010/main" val="9233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GB" b="1" u="sng" dirty="0"/>
                  <a:t>DEFINITION 3:</a:t>
                </a:r>
                <a:r>
                  <a:rPr lang="en-GB" dirty="0"/>
                  <a:t> The </a:t>
                </a:r>
                <a:r>
                  <a:rPr lang="en-GB" u="sng" dirty="0"/>
                  <a:t>degree</a:t>
                </a:r>
                <a:r>
                  <a:rPr lang="en-GB" dirty="0"/>
                  <a:t> of a vertex in an undirected graph is the number of edges incident with it, except that a loop at a vertex contributes twice to the degree of that vertex. </a:t>
                </a:r>
              </a:p>
              <a:p>
                <a:pPr lvl="1"/>
                <a:r>
                  <a:rPr lang="en-GB" dirty="0"/>
                  <a:t>The degree of the vertex </a:t>
                </a:r>
                <a14:m>
                  <m:oMath xmlns:m="http://schemas.openxmlformats.org/officeDocument/2006/math">
                    <m:r>
                      <a:rPr lang="en-GB" i="1" dirty="0" smtClean="0">
                        <a:latin typeface="Cambria Math" panose="02040503050406030204" pitchFamily="18" charset="0"/>
                      </a:rPr>
                      <m:t>𝑣</m:t>
                    </m:r>
                  </m:oMath>
                </a14:m>
                <a:r>
                  <a:rPr lang="en-GB" dirty="0"/>
                  <a:t> is denoted by </a:t>
                </a:r>
                <a14:m>
                  <m:oMath xmlns:m="http://schemas.openxmlformats.org/officeDocument/2006/math">
                    <m:r>
                      <m:rPr>
                        <m:sty m:val="p"/>
                      </m:rPr>
                      <a:rPr lang="en-GB" i="1" dirty="0" smtClean="0">
                        <a:latin typeface="Cambria Math" panose="02040503050406030204" pitchFamily="18" charset="0"/>
                      </a:rPr>
                      <m:t>deg</m:t>
                    </m:r>
                    <m:r>
                      <a:rPr lang="en-GB" i="1" dirty="0">
                        <a:latin typeface="Cambria Math" panose="02040503050406030204" pitchFamily="18" charset="0"/>
                      </a:rPr>
                      <m:t>⁡(</m:t>
                    </m:r>
                    <m:r>
                      <a:rPr lang="en-GB" i="1" dirty="0">
                        <a:latin typeface="Cambria Math" panose="02040503050406030204" pitchFamily="18" charset="0"/>
                      </a:rPr>
                      <m:t>𝑣</m:t>
                    </m:r>
                    <m:r>
                      <a:rPr lang="en-GB" i="1" dirty="0">
                        <a:latin typeface="Cambria Math" panose="02040503050406030204" pitchFamily="18" charset="0"/>
                      </a:rPr>
                      <m:t>)</m:t>
                    </m:r>
                  </m:oMath>
                </a14:m>
                <a:r>
                  <a:rPr lang="en-GB" dirty="0"/>
                  <a:t>.</a:t>
                </a:r>
                <a:endParaRPr lang="en-US" dirty="0"/>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145268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EXAMPLE 1:</a:t>
            </a:r>
            <a:r>
              <a:rPr lang="en-GB" dirty="0"/>
              <a:t> What are the degrees and what are the </a:t>
            </a:r>
            <a:r>
              <a:rPr lang="en-GB" dirty="0" err="1"/>
              <a:t>neighborhoods</a:t>
            </a:r>
            <a:r>
              <a:rPr lang="en-GB" dirty="0"/>
              <a:t> of the vertices in the graphs G and H displayed in Figure 1?</a:t>
            </a:r>
            <a:br>
              <a:rPr lang="en-GB" dirty="0"/>
            </a:br>
            <a:br>
              <a:rPr lang="en-GB" dirty="0"/>
            </a:br>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016133BF-DF7C-46B5-B722-042E8EBD1F10}"/>
              </a:ext>
            </a:extLst>
          </p:cNvPr>
          <p:cNvPicPr>
            <a:picLocks noChangeAspect="1"/>
          </p:cNvPicPr>
          <p:nvPr/>
        </p:nvPicPr>
        <p:blipFill>
          <a:blip r:embed="rId2"/>
          <a:stretch>
            <a:fillRect/>
          </a:stretch>
        </p:blipFill>
        <p:spPr>
          <a:xfrm>
            <a:off x="2317009" y="2740409"/>
            <a:ext cx="7398184" cy="2308456"/>
          </a:xfrm>
          <a:prstGeom prst="rect">
            <a:avLst/>
          </a:prstGeom>
        </p:spPr>
      </p:pic>
      <p:pic>
        <p:nvPicPr>
          <p:cNvPr id="7" name="Picture 6">
            <a:extLst>
              <a:ext uri="{FF2B5EF4-FFF2-40B4-BE49-F238E27FC236}">
                <a16:creationId xmlns:a16="http://schemas.microsoft.com/office/drawing/2014/main" id="{5539CD30-AD7A-4C32-980D-BF39114067FE}"/>
              </a:ext>
            </a:extLst>
          </p:cNvPr>
          <p:cNvPicPr>
            <a:picLocks noChangeAspect="1"/>
          </p:cNvPicPr>
          <p:nvPr/>
        </p:nvPicPr>
        <p:blipFill>
          <a:blip r:embed="rId3"/>
          <a:stretch>
            <a:fillRect/>
          </a:stretch>
        </p:blipFill>
        <p:spPr>
          <a:xfrm>
            <a:off x="1167876" y="5119889"/>
            <a:ext cx="9696450" cy="1619250"/>
          </a:xfrm>
          <a:prstGeom prst="rect">
            <a:avLst/>
          </a:prstGeom>
        </p:spPr>
      </p:pic>
    </p:spTree>
    <p:extLst>
      <p:ext uri="{BB962C8B-B14F-4D97-AF65-F5344CB8AC3E}">
        <p14:creationId xmlns:p14="http://schemas.microsoft.com/office/powerpoint/2010/main" val="290424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dirty="0"/>
              <a:t>A vertex of degree zero is called </a:t>
            </a:r>
            <a:r>
              <a:rPr lang="en-GB" b="1" dirty="0"/>
              <a:t>isolated</a:t>
            </a:r>
            <a:r>
              <a:rPr lang="en-GB" dirty="0"/>
              <a:t>.</a:t>
            </a:r>
          </a:p>
          <a:p>
            <a:pPr lvl="1"/>
            <a:r>
              <a:rPr lang="en-GB" dirty="0"/>
              <a:t>An isolated vertex is not adjacent to any vertex.</a:t>
            </a:r>
          </a:p>
          <a:p>
            <a:pPr lvl="1"/>
            <a:endParaRPr lang="en-GB" dirty="0"/>
          </a:p>
          <a:p>
            <a:r>
              <a:rPr lang="en-GB" dirty="0"/>
              <a:t>A vertex is </a:t>
            </a:r>
            <a:r>
              <a:rPr lang="en-GB" b="1" dirty="0"/>
              <a:t>pendant</a:t>
            </a:r>
            <a:r>
              <a:rPr lang="en-GB" dirty="0"/>
              <a:t> if and only if it has degree one. </a:t>
            </a:r>
          </a:p>
          <a:p>
            <a:pPr lvl="1"/>
            <a:r>
              <a:rPr lang="en-GB" dirty="0"/>
              <a:t>A pendant vertex is adjacent to exactly one other vertex.</a:t>
            </a:r>
            <a:br>
              <a:rPr lang="en-GB" dirty="0"/>
            </a:br>
            <a:br>
              <a:rPr lang="en-GB" dirty="0"/>
            </a:br>
            <a:endParaRPr lang="en-GB" dirty="0"/>
          </a:p>
          <a:p>
            <a:endParaRPr lang="en-GB" dirty="0"/>
          </a:p>
          <a:p>
            <a:endParaRPr lang="en-GB" dirty="0"/>
          </a:p>
          <a:p>
            <a:endParaRPr lang="en-GB" dirty="0"/>
          </a:p>
        </p:txBody>
      </p:sp>
    </p:spTree>
    <p:extLst>
      <p:ext uri="{BB962C8B-B14F-4D97-AF65-F5344CB8AC3E}">
        <p14:creationId xmlns:p14="http://schemas.microsoft.com/office/powerpoint/2010/main" val="416385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THE HANDSHAKING THEOREM:</a:t>
                </a:r>
                <a:r>
                  <a:rPr lang="en-GB" dirty="0"/>
                  <a:t> </a:t>
                </a:r>
                <a:br>
                  <a:rPr lang="en-GB" dirty="0"/>
                </a:br>
                <a:r>
                  <a:rPr lang="en-GB" dirty="0"/>
                  <a:t>Let </a:t>
                </a:r>
                <a14:m>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 = (</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be an undirected graph with </a:t>
                </a:r>
                <a14:m>
                  <m:oMath xmlns:m="http://schemas.openxmlformats.org/officeDocument/2006/math">
                    <m:r>
                      <a:rPr lang="en-GB" i="1" dirty="0" smtClean="0">
                        <a:latin typeface="Cambria Math" panose="02040503050406030204" pitchFamily="18" charset="0"/>
                      </a:rPr>
                      <m:t>𝑚</m:t>
                    </m:r>
                  </m:oMath>
                </a14:m>
                <a:r>
                  <a:rPr lang="en-GB" dirty="0"/>
                  <a:t> edges. Then                    </a:t>
                </a:r>
                <a:r>
                  <a:rPr lang="ar-EG" dirty="0"/>
                  <a:t>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func>
                      </m:e>
                    </m:nary>
                  </m:oMath>
                </a14:m>
                <a:r>
                  <a:rPr lang="en-GB" dirty="0"/>
                  <a:t>.</a:t>
                </a:r>
                <a:br>
                  <a:rPr lang="en-GB" dirty="0"/>
                </a:br>
                <a:endParaRPr lang="en-GB" dirty="0"/>
              </a:p>
              <a:p>
                <a:r>
                  <a:rPr lang="en-GB" b="1" u="sng" dirty="0"/>
                  <a:t>EXAMPLE 3</a:t>
                </a:r>
                <a:r>
                  <a:rPr lang="en-GB" dirty="0"/>
                  <a:t> </a:t>
                </a:r>
                <a:br>
                  <a:rPr lang="en-GB" dirty="0"/>
                </a:br>
                <a:r>
                  <a:rPr lang="en-GB" dirty="0"/>
                  <a:t>How many edges are there in a graph with 10 vertices each of degree six?</a:t>
                </a:r>
              </a:p>
              <a:p>
                <a:r>
                  <a:rPr lang="en-GB" b="1" u="sng" dirty="0"/>
                  <a:t>Solution:</a:t>
                </a:r>
                <a:r>
                  <a:rPr lang="en-GB" b="1" dirty="0"/>
                  <a:t> </a:t>
                </a:r>
                <a:r>
                  <a:rPr lang="en-GB" dirty="0"/>
                  <a:t> </a:t>
                </a:r>
                <a:br>
                  <a:rPr lang="en-GB" dirty="0"/>
                </a:br>
                <a:r>
                  <a:rPr lang="en-GB" dirty="0"/>
                  <a:t>Because the sum of the degrees of the vertices is 6 ⋅ 10 = 60, it follows that 2m = 60 where m is the number of edges. Therefore, m = 30.</a:t>
                </a:r>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290314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Definition 4:</a:t>
                </a:r>
                <a:r>
                  <a:rPr lang="en-GB" b="1" dirty="0"/>
                  <a:t> </a:t>
                </a:r>
                <a:br>
                  <a:rPr lang="en-GB" b="1" dirty="0"/>
                </a:br>
                <a:r>
                  <a:rPr lang="en-GB" dirty="0"/>
                  <a:t>When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𝑢</m:t>
                    </m:r>
                    <m:r>
                      <a:rPr lang="en-GB" i="1" dirty="0" smtClean="0">
                        <a:latin typeface="Cambria Math" panose="02040503050406030204" pitchFamily="18" charset="0"/>
                      </a:rPr>
                      <m:t>, </m:t>
                    </m:r>
                    <m:r>
                      <a:rPr lang="en-GB" i="1" dirty="0" smtClean="0">
                        <a:latin typeface="Cambria Math" panose="02040503050406030204" pitchFamily="18" charset="0"/>
                      </a:rPr>
                      <m:t>𝑣</m:t>
                    </m:r>
                    <m:r>
                      <a:rPr lang="en-GB" i="1" dirty="0" smtClean="0">
                        <a:latin typeface="Cambria Math" panose="02040503050406030204" pitchFamily="18" charset="0"/>
                      </a:rPr>
                      <m:t>)</m:t>
                    </m:r>
                  </m:oMath>
                </a14:m>
                <a:r>
                  <a:rPr lang="en-GB" dirty="0"/>
                  <a:t> is an edge of the graph </a:t>
                </a:r>
                <a14:m>
                  <m:oMath xmlns:m="http://schemas.openxmlformats.org/officeDocument/2006/math">
                    <m:r>
                      <a:rPr lang="en-GB" i="1" dirty="0" smtClean="0">
                        <a:latin typeface="Cambria Math" panose="02040503050406030204" pitchFamily="18" charset="0"/>
                      </a:rPr>
                      <m:t>𝐺</m:t>
                    </m:r>
                  </m:oMath>
                </a14:m>
                <a:r>
                  <a:rPr lang="en-GB" dirty="0"/>
                  <a:t> with directed edges, </a:t>
                </a:r>
                <a14:m>
                  <m:oMath xmlns:m="http://schemas.openxmlformats.org/officeDocument/2006/math">
                    <m:r>
                      <a:rPr lang="en-GB" i="1" dirty="0" smtClean="0">
                        <a:latin typeface="Cambria Math" panose="02040503050406030204" pitchFamily="18" charset="0"/>
                      </a:rPr>
                      <m:t>𝑢</m:t>
                    </m:r>
                  </m:oMath>
                </a14:m>
                <a:r>
                  <a:rPr lang="en-GB" dirty="0"/>
                  <a:t> is said to be adjacent to </a:t>
                </a:r>
                <a14:m>
                  <m:oMath xmlns:m="http://schemas.openxmlformats.org/officeDocument/2006/math">
                    <m:r>
                      <a:rPr lang="en-GB" i="1" dirty="0" smtClean="0">
                        <a:latin typeface="Cambria Math" panose="02040503050406030204" pitchFamily="18" charset="0"/>
                      </a:rPr>
                      <m:t>𝑣</m:t>
                    </m:r>
                  </m:oMath>
                </a14:m>
                <a:r>
                  <a:rPr lang="en-GB" dirty="0"/>
                  <a:t> and </a:t>
                </a:r>
                <a14:m>
                  <m:oMath xmlns:m="http://schemas.openxmlformats.org/officeDocument/2006/math">
                    <m:r>
                      <a:rPr lang="en-GB" i="1" dirty="0" smtClean="0">
                        <a:latin typeface="Cambria Math" panose="02040503050406030204" pitchFamily="18" charset="0"/>
                      </a:rPr>
                      <m:t>𝑣</m:t>
                    </m:r>
                  </m:oMath>
                </a14:m>
                <a:r>
                  <a:rPr lang="en-GB" dirty="0"/>
                  <a:t> is said to be adjacent from </a:t>
                </a:r>
                <a14:m>
                  <m:oMath xmlns:m="http://schemas.openxmlformats.org/officeDocument/2006/math">
                    <m:r>
                      <a:rPr lang="en-GB" i="1" dirty="0" smtClean="0">
                        <a:latin typeface="Cambria Math" panose="02040503050406030204" pitchFamily="18" charset="0"/>
                      </a:rPr>
                      <m:t>𝑢</m:t>
                    </m:r>
                  </m:oMath>
                </a14:m>
                <a:r>
                  <a:rPr lang="en-GB" dirty="0"/>
                  <a:t>. </a:t>
                </a:r>
              </a:p>
              <a:p>
                <a:pPr lvl="1"/>
                <a:r>
                  <a:rPr lang="en-GB" dirty="0"/>
                  <a:t>The vertex </a:t>
                </a:r>
                <a14:m>
                  <m:oMath xmlns:m="http://schemas.openxmlformats.org/officeDocument/2006/math">
                    <m:r>
                      <a:rPr lang="en-GB" i="1" dirty="0" smtClean="0">
                        <a:latin typeface="Cambria Math" panose="02040503050406030204" pitchFamily="18" charset="0"/>
                      </a:rPr>
                      <m:t>𝑢</m:t>
                    </m:r>
                  </m:oMath>
                </a14:m>
                <a:r>
                  <a:rPr lang="en-GB" dirty="0"/>
                  <a:t> is called the </a:t>
                </a:r>
                <a:r>
                  <a:rPr lang="en-GB" u="sng" dirty="0"/>
                  <a:t>initial</a:t>
                </a:r>
                <a:r>
                  <a:rPr lang="en-GB" dirty="0"/>
                  <a:t> vertex of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𝑢</m:t>
                    </m:r>
                    <m:r>
                      <a:rPr lang="en-GB" i="1" dirty="0" smtClean="0">
                        <a:latin typeface="Cambria Math" panose="02040503050406030204" pitchFamily="18" charset="0"/>
                      </a:rPr>
                      <m:t>, </m:t>
                    </m:r>
                    <m:r>
                      <a:rPr lang="en-GB" i="1" dirty="0" smtClean="0">
                        <a:latin typeface="Cambria Math" panose="02040503050406030204" pitchFamily="18" charset="0"/>
                      </a:rPr>
                      <m:t>𝑣</m:t>
                    </m:r>
                    <m:r>
                      <a:rPr lang="en-GB" i="1" dirty="0" smtClean="0">
                        <a:latin typeface="Cambria Math" panose="02040503050406030204" pitchFamily="18" charset="0"/>
                      </a:rPr>
                      <m:t>)</m:t>
                    </m:r>
                  </m:oMath>
                </a14:m>
                <a:r>
                  <a:rPr lang="en-GB" dirty="0"/>
                  <a:t>.</a:t>
                </a:r>
              </a:p>
              <a:p>
                <a:pPr lvl="1"/>
                <a:r>
                  <a:rPr lang="en-GB" dirty="0"/>
                  <a:t>The vertex </a:t>
                </a:r>
                <a14:m>
                  <m:oMath xmlns:m="http://schemas.openxmlformats.org/officeDocument/2006/math">
                    <m:r>
                      <a:rPr lang="en-GB" i="1" dirty="0" smtClean="0">
                        <a:latin typeface="Cambria Math" panose="02040503050406030204" pitchFamily="18" charset="0"/>
                      </a:rPr>
                      <m:t>𝑣</m:t>
                    </m:r>
                  </m:oMath>
                </a14:m>
                <a:r>
                  <a:rPr lang="en-GB" dirty="0"/>
                  <a:t> is called the </a:t>
                </a:r>
                <a:r>
                  <a:rPr lang="en-GB" u="sng" dirty="0"/>
                  <a:t>terminal</a:t>
                </a:r>
                <a:r>
                  <a:rPr lang="en-GB" dirty="0"/>
                  <a:t> or </a:t>
                </a:r>
                <a:r>
                  <a:rPr lang="en-GB" u="sng" dirty="0"/>
                  <a:t>end vertex </a:t>
                </a:r>
                <a:r>
                  <a:rPr lang="en-GB" dirty="0"/>
                  <a:t>of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𝑢</m:t>
                    </m:r>
                    <m:r>
                      <a:rPr lang="en-GB" i="1" dirty="0" smtClean="0">
                        <a:latin typeface="Cambria Math" panose="02040503050406030204" pitchFamily="18" charset="0"/>
                      </a:rPr>
                      <m:t>, </m:t>
                    </m:r>
                    <m:r>
                      <a:rPr lang="en-GB" i="1" dirty="0" smtClean="0">
                        <a:latin typeface="Cambria Math" panose="02040503050406030204" pitchFamily="18" charset="0"/>
                      </a:rPr>
                      <m:t>𝑣</m:t>
                    </m:r>
                    <m:r>
                      <a:rPr lang="en-GB" i="1" dirty="0" smtClean="0">
                        <a:latin typeface="Cambria Math" panose="02040503050406030204" pitchFamily="18" charset="0"/>
                      </a:rPr>
                      <m:t>)</m:t>
                    </m:r>
                  </m:oMath>
                </a14:m>
                <a:r>
                  <a:rPr lang="en-GB" dirty="0"/>
                  <a:t>. </a:t>
                </a:r>
              </a:p>
              <a:p>
                <a:pPr lvl="1"/>
                <a:r>
                  <a:rPr lang="en-GB" dirty="0"/>
                  <a:t>The initial vertex and terminal vertex of a loop are the same.</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130862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Definition 5:</a:t>
                </a:r>
                <a:r>
                  <a:rPr lang="en-GB" b="1" dirty="0"/>
                  <a:t> </a:t>
                </a:r>
                <a:br>
                  <a:rPr lang="en-GB" b="1" dirty="0"/>
                </a:br>
                <a:r>
                  <a:rPr lang="en-GB" dirty="0"/>
                  <a:t>In a graph with directed edges the </a:t>
                </a:r>
                <a:r>
                  <a:rPr lang="en-GB" u="sng" dirty="0"/>
                  <a:t>in-degree</a:t>
                </a:r>
                <a:r>
                  <a:rPr lang="en-GB" dirty="0"/>
                  <a:t> of a vertex </a:t>
                </a:r>
                <a14:m>
                  <m:oMath xmlns:m="http://schemas.openxmlformats.org/officeDocument/2006/math">
                    <m:r>
                      <a:rPr lang="en-GB" i="1" dirty="0" smtClean="0">
                        <a:latin typeface="Cambria Math" panose="02040503050406030204" pitchFamily="18" charset="0"/>
                      </a:rPr>
                      <m:t>𝑣</m:t>
                    </m:r>
                  </m:oMath>
                </a14:m>
                <a:r>
                  <a:rPr lang="en-GB" dirty="0"/>
                  <a:t>, denoted by </a:t>
                </a:r>
                <a14:m>
                  <m:oMath xmlns:m="http://schemas.openxmlformats.org/officeDocument/2006/math">
                    <m:sSup>
                      <m:sSupPr>
                        <m:ctrlPr>
                          <a:rPr lang="en-US" b="0" i="1" dirty="0" smtClean="0">
                            <a:latin typeface="Cambria Math" panose="02040503050406030204" pitchFamily="18" charset="0"/>
                          </a:rPr>
                        </m:ctrlPr>
                      </m:sSupPr>
                      <m:e>
                        <m:r>
                          <m:rPr>
                            <m:sty m:val="p"/>
                          </m:rPr>
                          <a:rPr lang="en-GB" i="0" dirty="0" smtClean="0">
                            <a:latin typeface="Cambria Math" panose="02040503050406030204" pitchFamily="18" charset="0"/>
                          </a:rPr>
                          <m:t>deg</m:t>
                        </m:r>
                      </m:e>
                      <m:sup>
                        <m:r>
                          <a:rPr lang="en-GB" i="1" dirty="0">
                            <a:latin typeface="Cambria Math" panose="02040503050406030204" pitchFamily="18" charset="0"/>
                          </a:rPr>
                          <m:t>−</m:t>
                        </m:r>
                      </m:sup>
                    </m:sSup>
                    <m:r>
                      <a:rPr lang="en-GB" i="1" dirty="0">
                        <a:latin typeface="Cambria Math" panose="02040503050406030204" pitchFamily="18" charset="0"/>
                      </a:rPr>
                      <m:t>(</m:t>
                    </m:r>
                    <m:r>
                      <a:rPr lang="en-GB" i="1" dirty="0">
                        <a:latin typeface="Cambria Math" panose="02040503050406030204" pitchFamily="18" charset="0"/>
                      </a:rPr>
                      <m:t>𝑣</m:t>
                    </m:r>
                    <m:r>
                      <a:rPr lang="en-GB" i="1" dirty="0">
                        <a:latin typeface="Cambria Math" panose="02040503050406030204" pitchFamily="18" charset="0"/>
                      </a:rPr>
                      <m:t>)</m:t>
                    </m:r>
                  </m:oMath>
                </a14:m>
                <a:r>
                  <a:rPr lang="en-GB" dirty="0"/>
                  <a:t>, is the number of edges with </a:t>
                </a:r>
                <a14:m>
                  <m:oMath xmlns:m="http://schemas.openxmlformats.org/officeDocument/2006/math">
                    <m:r>
                      <a:rPr lang="en-GB" i="1" dirty="0" smtClean="0">
                        <a:latin typeface="Cambria Math" panose="02040503050406030204" pitchFamily="18" charset="0"/>
                      </a:rPr>
                      <m:t>𝑣</m:t>
                    </m:r>
                  </m:oMath>
                </a14:m>
                <a:r>
                  <a:rPr lang="en-GB" dirty="0"/>
                  <a:t> as their </a:t>
                </a:r>
                <a:r>
                  <a:rPr lang="en-GB" u="sng" dirty="0"/>
                  <a:t>terminal vertex</a:t>
                </a:r>
                <a:r>
                  <a:rPr lang="en-GB" dirty="0"/>
                  <a:t>. </a:t>
                </a:r>
                <a:br>
                  <a:rPr lang="en-GB" dirty="0"/>
                </a:br>
                <a:r>
                  <a:rPr lang="en-GB" dirty="0"/>
                  <a:t>The </a:t>
                </a:r>
                <a:r>
                  <a:rPr lang="en-GB" u="sng" dirty="0"/>
                  <a:t>out-degree</a:t>
                </a:r>
                <a:r>
                  <a:rPr lang="en-GB" dirty="0"/>
                  <a:t> of </a:t>
                </a:r>
                <a14:m>
                  <m:oMath xmlns:m="http://schemas.openxmlformats.org/officeDocument/2006/math">
                    <m:r>
                      <a:rPr lang="en-GB" i="1" dirty="0" smtClean="0">
                        <a:latin typeface="Cambria Math" panose="02040503050406030204" pitchFamily="18" charset="0"/>
                      </a:rPr>
                      <m:t>𝑣</m:t>
                    </m:r>
                  </m:oMath>
                </a14:m>
                <a:r>
                  <a:rPr lang="en-GB" dirty="0"/>
                  <a:t>, denoted by </a:t>
                </a:r>
                <a14:m>
                  <m:oMath xmlns:m="http://schemas.openxmlformats.org/officeDocument/2006/math">
                    <m:sSup>
                      <m:sSupPr>
                        <m:ctrlPr>
                          <a:rPr lang="en-US" b="0" i="1" dirty="0" smtClean="0">
                            <a:latin typeface="Cambria Math" panose="02040503050406030204" pitchFamily="18" charset="0"/>
                          </a:rPr>
                        </m:ctrlPr>
                      </m:sSupPr>
                      <m:e>
                        <m:r>
                          <m:rPr>
                            <m:sty m:val="p"/>
                          </m:rPr>
                          <a:rPr lang="en-GB" i="0" dirty="0" smtClean="0">
                            <a:latin typeface="Cambria Math" panose="02040503050406030204" pitchFamily="18" charset="0"/>
                          </a:rPr>
                          <m:t>deg</m:t>
                        </m:r>
                      </m:e>
                      <m:sup>
                        <m:r>
                          <a:rPr lang="en-GB" i="1" dirty="0">
                            <a:latin typeface="Cambria Math" panose="02040503050406030204" pitchFamily="18" charset="0"/>
                          </a:rPr>
                          <m:t>+</m:t>
                        </m:r>
                      </m:sup>
                    </m:sSup>
                    <m:r>
                      <a:rPr lang="en-GB" i="1" dirty="0">
                        <a:latin typeface="Cambria Math" panose="02040503050406030204" pitchFamily="18" charset="0"/>
                      </a:rPr>
                      <m:t>(</m:t>
                    </m:r>
                    <m:r>
                      <a:rPr lang="en-GB" i="1" dirty="0">
                        <a:latin typeface="Cambria Math" panose="02040503050406030204" pitchFamily="18" charset="0"/>
                      </a:rPr>
                      <m:t>𝑣</m:t>
                    </m:r>
                    <m:r>
                      <a:rPr lang="en-GB" i="1" dirty="0">
                        <a:latin typeface="Cambria Math" panose="02040503050406030204" pitchFamily="18" charset="0"/>
                      </a:rPr>
                      <m:t>)</m:t>
                    </m:r>
                  </m:oMath>
                </a14:m>
                <a:r>
                  <a:rPr lang="en-GB" dirty="0"/>
                  <a:t>, is the number of edges with </a:t>
                </a:r>
                <a14:m>
                  <m:oMath xmlns:m="http://schemas.openxmlformats.org/officeDocument/2006/math">
                    <m:r>
                      <a:rPr lang="en-GB" i="1" dirty="0" smtClean="0">
                        <a:latin typeface="Cambria Math" panose="02040503050406030204" pitchFamily="18" charset="0"/>
                      </a:rPr>
                      <m:t>𝑣</m:t>
                    </m:r>
                  </m:oMath>
                </a14:m>
                <a:r>
                  <a:rPr lang="en-GB" dirty="0"/>
                  <a:t> as their </a:t>
                </a:r>
                <a:r>
                  <a:rPr lang="en-GB" u="sng" dirty="0"/>
                  <a:t>initial vertex</a:t>
                </a:r>
                <a:r>
                  <a:rPr lang="en-GB" dirty="0"/>
                  <a:t>. </a:t>
                </a:r>
              </a:p>
              <a:p>
                <a:pPr lvl="1"/>
                <a:r>
                  <a:rPr lang="en-GB" dirty="0"/>
                  <a:t>Note that a loop at a vertex contributes 1 to both the in-degree and the out-degree of this vertex.</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060"/>
                </a:stretch>
              </a:blipFill>
            </p:spPr>
            <p:txBody>
              <a:bodyPr/>
              <a:lstStyle/>
              <a:p>
                <a:r>
                  <a:rPr lang="en-US">
                    <a:noFill/>
                  </a:rPr>
                  <a:t> </a:t>
                </a:r>
              </a:p>
            </p:txBody>
          </p:sp>
        </mc:Fallback>
      </mc:AlternateContent>
    </p:spTree>
    <p:extLst>
      <p:ext uri="{BB962C8B-B14F-4D97-AF65-F5344CB8AC3E}">
        <p14:creationId xmlns:p14="http://schemas.microsoft.com/office/powerpoint/2010/main" val="227560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EXAMPLE 4:</a:t>
                </a:r>
                <a:r>
                  <a:rPr lang="en-GB" b="1" dirty="0"/>
                  <a:t> </a:t>
                </a:r>
                <a:r>
                  <a:rPr lang="en-GB" dirty="0"/>
                  <a:t>Find the in-degree and out-degree of each vertex in the graph G.</a:t>
                </a:r>
              </a:p>
              <a:p>
                <a:endParaRPr lang="en-GB" dirty="0"/>
              </a:p>
              <a:p>
                <a:endParaRPr lang="en-GB" dirty="0"/>
              </a:p>
              <a:p>
                <a:endParaRPr lang="en-GB" dirty="0"/>
              </a:p>
              <a:p>
                <a:endParaRPr lang="en-GB" dirty="0"/>
              </a:p>
              <a:p>
                <a:r>
                  <a:rPr lang="en-GB" sz="2400" b="1" u="sng" dirty="0"/>
                  <a:t>Solution:</a:t>
                </a:r>
                <a:r>
                  <a:rPr lang="en-GB" sz="2400" dirty="0"/>
                  <a:t> The in-degrees in </a:t>
                </a:r>
                <a14:m>
                  <m:oMath xmlns:m="http://schemas.openxmlformats.org/officeDocument/2006/math">
                    <m:r>
                      <a:rPr lang="en-GB" sz="2400" i="1" dirty="0" smtClean="0">
                        <a:latin typeface="Cambria Math" panose="02040503050406030204" pitchFamily="18" charset="0"/>
                      </a:rPr>
                      <m:t>𝐺</m:t>
                    </m:r>
                  </m:oMath>
                </a14:m>
                <a:r>
                  <a:rPr lang="en-GB" sz="2400" dirty="0"/>
                  <a:t> are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GB" sz="2400" i="0" dirty="0" smtClean="0">
                            <a:latin typeface="Cambria Math" panose="02040503050406030204" pitchFamily="18" charset="0"/>
                          </a:rPr>
                          <m:t>deg</m:t>
                        </m:r>
                      </m:e>
                      <m:sup>
                        <m:r>
                          <a:rPr lang="en-GB" sz="2400" i="1" dirty="0" smtClean="0">
                            <a:latin typeface="Cambria Math" panose="02040503050406030204" pitchFamily="18" charset="0"/>
                          </a:rPr>
                          <m:t>−</m:t>
                        </m:r>
                      </m:sup>
                    </m:sSup>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𝑎</m:t>
                        </m:r>
                      </m:e>
                    </m:d>
                    <m:r>
                      <a:rPr lang="en-GB" sz="2400" i="1" dirty="0" smtClean="0">
                        <a:latin typeface="Cambria Math" panose="02040503050406030204" pitchFamily="18" charset="0"/>
                      </a:rPr>
                      <m:t>=</m:t>
                    </m:r>
                    <m:r>
                      <a:rPr lang="en-GB" sz="2400" i="1" dirty="0" smtClean="0">
                        <a:latin typeface="Cambria Math" panose="02040503050406030204" pitchFamily="18" charset="0"/>
                      </a:rPr>
                      <m:t>2</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𝑏</m:t>
                        </m:r>
                      </m:e>
                    </m:d>
                    <m:r>
                      <a:rPr lang="en-GB" sz="2400" i="1" dirty="0" smtClean="0">
                        <a:latin typeface="Cambria Math" panose="02040503050406030204" pitchFamily="18" charset="0"/>
                      </a:rPr>
                      <m:t>=</m:t>
                    </m:r>
                    <m:r>
                      <a:rPr lang="en-GB" sz="2400" i="1" dirty="0" smtClean="0">
                        <a:latin typeface="Cambria Math" panose="02040503050406030204" pitchFamily="18" charset="0"/>
                      </a:rPr>
                      <m:t>2</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𝑐</m:t>
                        </m:r>
                      </m:e>
                    </m:d>
                    <m:r>
                      <a:rPr lang="en-GB" sz="2400" i="1" dirty="0" smtClean="0">
                        <a:latin typeface="Cambria Math" panose="02040503050406030204" pitchFamily="18" charset="0"/>
                      </a:rPr>
                      <m:t>= </m:t>
                    </m:r>
                    <m:r>
                      <a:rPr lang="en-GB" sz="2400" i="1" dirty="0" smtClean="0">
                        <a:latin typeface="Cambria Math" panose="02040503050406030204" pitchFamily="18" charset="0"/>
                      </a:rPr>
                      <m:t>3</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𝑑</m:t>
                        </m:r>
                      </m:e>
                    </m:d>
                    <m:r>
                      <a:rPr lang="en-GB" sz="2400" i="1" dirty="0" smtClean="0">
                        <a:latin typeface="Cambria Math" panose="02040503050406030204" pitchFamily="18" charset="0"/>
                      </a:rPr>
                      <m:t>=</m:t>
                    </m:r>
                    <m:r>
                      <a:rPr lang="en-GB" sz="2400" i="1" dirty="0" smtClean="0">
                        <a:latin typeface="Cambria Math" panose="02040503050406030204" pitchFamily="18" charset="0"/>
                      </a:rPr>
                      <m:t>2</m:t>
                    </m:r>
                    <m:r>
                      <a:rPr lang="en-GB"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m:rPr>
                            <m:sty m:val="p"/>
                          </m:rPr>
                          <a:rPr lang="en-GB" sz="2400" i="0" dirty="0"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𝑒</m:t>
                    </m:r>
                    <m:r>
                      <a:rPr lang="en-GB" sz="2400" i="1" dirty="0" smtClean="0">
                        <a:latin typeface="Cambria Math" panose="02040503050406030204" pitchFamily="18" charset="0"/>
                      </a:rPr>
                      <m:t>)=</m:t>
                    </m:r>
                    <m:r>
                      <a:rPr lang="en-GB" sz="2400" i="1" dirty="0" smtClean="0">
                        <a:latin typeface="Cambria Math" panose="02040503050406030204" pitchFamily="18" charset="0"/>
                      </a:rPr>
                      <m:t>3</m:t>
                    </m:r>
                    <m:r>
                      <a:rPr lang="en-GB" sz="2400" i="1" dirty="0" smtClean="0">
                        <a:latin typeface="Cambria Math" panose="02040503050406030204" pitchFamily="18" charset="0"/>
                      </a:rPr>
                      <m:t>, </m:t>
                    </m:r>
                  </m:oMath>
                </a14:m>
                <a:r>
                  <a:rPr lang="en-GB" sz="2400" i="0" dirty="0">
                    <a:latin typeface="+mj-lt"/>
                  </a:rPr>
                  <a:t>and</a:t>
                </a:r>
                <a14:m>
                  <m:oMath xmlns:m="http://schemas.openxmlformats.org/officeDocument/2006/math">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𝑓</m:t>
                    </m:r>
                    <m:r>
                      <a:rPr lang="en-GB" sz="2400" i="1" dirty="0" smtClean="0">
                        <a:latin typeface="Cambria Math" panose="02040503050406030204" pitchFamily="18" charset="0"/>
                      </a:rPr>
                      <m:t> )=</m:t>
                    </m:r>
                    <m:r>
                      <a:rPr lang="en-GB" sz="2400" i="1" dirty="0" smtClean="0">
                        <a:latin typeface="Cambria Math" panose="02040503050406030204" pitchFamily="18" charset="0"/>
                      </a:rPr>
                      <m:t>0</m:t>
                    </m:r>
                  </m:oMath>
                </a14:m>
                <a:r>
                  <a:rPr lang="en-GB" sz="2400" dirty="0"/>
                  <a:t>. </a:t>
                </a:r>
                <a:br>
                  <a:rPr lang="en-GB" sz="2400" dirty="0"/>
                </a:br>
                <a:r>
                  <a:rPr lang="en-GB" sz="2400" dirty="0"/>
                  <a:t>The out-degrees are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GB" sz="2400" i="0" dirty="0" smtClean="0">
                            <a:latin typeface="Cambria Math" panose="02040503050406030204" pitchFamily="18" charset="0"/>
                          </a:rPr>
                          <m:t>deg</m:t>
                        </m:r>
                      </m:e>
                      <m:sup>
                        <m:r>
                          <a:rPr lang="en-GB" sz="2400" i="1" dirty="0" smtClean="0">
                            <a:latin typeface="Cambria Math" panose="02040503050406030204" pitchFamily="18" charset="0"/>
                          </a:rPr>
                          <m:t>+</m:t>
                        </m:r>
                      </m:sup>
                    </m:sSup>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𝑎</m:t>
                        </m:r>
                      </m:e>
                    </m:d>
                    <m:r>
                      <a:rPr lang="en-GB" sz="2400" i="1" dirty="0" smtClean="0">
                        <a:latin typeface="Cambria Math" panose="02040503050406030204" pitchFamily="18" charset="0"/>
                      </a:rPr>
                      <m:t>=</m:t>
                    </m:r>
                    <m:r>
                      <a:rPr lang="en-GB" sz="2400" i="1" dirty="0" smtClean="0">
                        <a:latin typeface="Cambria Math" panose="02040503050406030204" pitchFamily="18" charset="0"/>
                      </a:rPr>
                      <m:t>4</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𝑏</m:t>
                    </m:r>
                    <m:r>
                      <a:rPr lang="en-GB" sz="2400" i="1" dirty="0" smtClean="0">
                        <a:latin typeface="Cambria Math" panose="02040503050406030204" pitchFamily="18" charset="0"/>
                      </a:rPr>
                      <m:t>)=</m:t>
                    </m:r>
                    <m:r>
                      <a:rPr lang="en-GB" sz="2400" i="1" dirty="0" smtClean="0">
                        <a:latin typeface="Cambria Math" panose="02040503050406030204" pitchFamily="18" charset="0"/>
                      </a:rPr>
                      <m:t>1</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𝑐</m:t>
                    </m:r>
                    <m:r>
                      <a:rPr lang="en-GB" sz="2400" i="1" dirty="0" smtClean="0">
                        <a:latin typeface="Cambria Math" panose="02040503050406030204" pitchFamily="18" charset="0"/>
                      </a:rPr>
                      <m:t>)=</m:t>
                    </m:r>
                    <m:r>
                      <a:rPr lang="en-GB" sz="2400" i="1" dirty="0" smtClean="0">
                        <a:latin typeface="Cambria Math" panose="02040503050406030204" pitchFamily="18" charset="0"/>
                      </a:rPr>
                      <m:t>2</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𝑑</m:t>
                    </m:r>
                    <m:r>
                      <a:rPr lang="en-GB" sz="2400" i="1" dirty="0" smtClean="0">
                        <a:latin typeface="Cambria Math" panose="02040503050406030204" pitchFamily="18" charset="0"/>
                      </a:rPr>
                      <m:t>)=</m:t>
                    </m:r>
                    <m:r>
                      <a:rPr lang="en-GB" sz="2400" i="1" dirty="0" smtClean="0">
                        <a:latin typeface="Cambria Math" panose="02040503050406030204" pitchFamily="18" charset="0"/>
                      </a:rPr>
                      <m:t>2</m:t>
                    </m:r>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m:t>
                    </m:r>
                    <m:r>
                      <a:rPr lang="en-GB" sz="2400" i="1" dirty="0" smtClean="0">
                        <a:latin typeface="Cambria Math" panose="02040503050406030204" pitchFamily="18" charset="0"/>
                      </a:rPr>
                      <m:t>𝑒</m:t>
                    </m:r>
                    <m:r>
                      <a:rPr lang="en-GB" sz="2400" i="1" dirty="0" smtClean="0">
                        <a:latin typeface="Cambria Math" panose="02040503050406030204" pitchFamily="18" charset="0"/>
                      </a:rPr>
                      <m:t>)=</m:t>
                    </m:r>
                    <m:r>
                      <a:rPr lang="en-GB" sz="2400" i="1" dirty="0" smtClean="0">
                        <a:latin typeface="Cambria Math" panose="02040503050406030204" pitchFamily="18" charset="0"/>
                      </a:rPr>
                      <m:t>3</m:t>
                    </m:r>
                    <m:r>
                      <a:rPr lang="en-GB" sz="2400" i="1" dirty="0" smtClean="0">
                        <a:latin typeface="Cambria Math" panose="02040503050406030204" pitchFamily="18" charset="0"/>
                      </a:rPr>
                      <m:t>, </m:t>
                    </m:r>
                  </m:oMath>
                </a14:m>
                <a:r>
                  <a:rPr lang="en-GB" sz="2400" i="0" dirty="0">
                    <a:latin typeface="+mj-lt"/>
                  </a:rPr>
                  <a:t>and</a:t>
                </a:r>
                <a14:m>
                  <m:oMath xmlns:m="http://schemas.openxmlformats.org/officeDocument/2006/math">
                    <m:r>
                      <a:rPr lang="en-GB"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m:rPr>
                            <m:sty m:val="p"/>
                          </m:rPr>
                          <a:rPr lang="en-GB" sz="2400" i="0" dirty="0" err="1" smtClean="0">
                            <a:latin typeface="Cambria Math" panose="02040503050406030204" pitchFamily="18" charset="0"/>
                          </a:rPr>
                          <m:t>deg</m:t>
                        </m:r>
                      </m:e>
                      <m:sup>
                        <m:r>
                          <a:rPr lang="en-GB" sz="2400" i="1" dirty="0" smtClean="0">
                            <a:latin typeface="Cambria Math" panose="02040503050406030204" pitchFamily="18" charset="0"/>
                          </a:rPr>
                          <m:t>+</m:t>
                        </m:r>
                      </m:sup>
                    </m:sSup>
                    <m:r>
                      <a:rPr lang="en-GB" sz="2400" i="1" dirty="0" smtClean="0">
                        <a:latin typeface="Cambria Math" panose="02040503050406030204" pitchFamily="18" charset="0"/>
                      </a:rPr>
                      <m:t>( </m:t>
                    </m:r>
                    <m:r>
                      <a:rPr lang="en-GB" sz="2400" i="1" dirty="0" smtClean="0">
                        <a:latin typeface="Cambria Math" panose="02040503050406030204" pitchFamily="18" charset="0"/>
                      </a:rPr>
                      <m:t>𝑓</m:t>
                    </m:r>
                    <m:r>
                      <a:rPr lang="en-GB" sz="2400" i="1" dirty="0" smtClean="0">
                        <a:latin typeface="Cambria Math" panose="02040503050406030204" pitchFamily="18" charset="0"/>
                      </a:rPr>
                      <m:t> )=</m:t>
                    </m:r>
                    <m:r>
                      <a:rPr lang="en-GB" sz="2400" i="1" dirty="0" smtClean="0">
                        <a:latin typeface="Cambria Math" panose="02040503050406030204" pitchFamily="18" charset="0"/>
                      </a:rPr>
                      <m:t>0</m:t>
                    </m:r>
                  </m:oMath>
                </a14:m>
                <a:r>
                  <a:rPr lang="en-GB" sz="2400" dirty="0"/>
                  <a:t>.</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b="-32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46689F-B3FF-4D9F-A3D8-18D85EFFD2CC}"/>
              </a:ext>
            </a:extLst>
          </p:cNvPr>
          <p:cNvPicPr>
            <a:picLocks noChangeAspect="1"/>
          </p:cNvPicPr>
          <p:nvPr/>
        </p:nvPicPr>
        <p:blipFill>
          <a:blip r:embed="rId3"/>
          <a:stretch>
            <a:fillRect/>
          </a:stretch>
        </p:blipFill>
        <p:spPr>
          <a:xfrm>
            <a:off x="4218851" y="2370337"/>
            <a:ext cx="3754295" cy="2403977"/>
          </a:xfrm>
          <a:prstGeom prst="rect">
            <a:avLst/>
          </a:prstGeom>
        </p:spPr>
      </p:pic>
    </p:spTree>
    <p:extLst>
      <p:ext uri="{BB962C8B-B14F-4D97-AF65-F5344CB8AC3E}">
        <p14:creationId xmlns:p14="http://schemas.microsoft.com/office/powerpoint/2010/main" val="14810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THEOREM 3:</a:t>
                </a:r>
                <a:r>
                  <a:rPr lang="en-GB" dirty="0"/>
                  <a:t> </a:t>
                </a:r>
                <a:br>
                  <a:rPr lang="en-GB" dirty="0"/>
                </a:br>
                <a:r>
                  <a:rPr lang="en-GB" dirty="0"/>
                  <a:t>Let G = (V, E) be a graph with directed edges. Then</a:t>
                </a:r>
                <a:br>
                  <a:rPr lang="en-GB" dirty="0"/>
                </a:br>
                <a:r>
                  <a:rPr lang="en-GB"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sub>
                      <m:sup/>
                      <m:e>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deg</m:t>
                                </m:r>
                              </m:e>
                              <m:sup>
                                <m:r>
                                  <a:rPr lang="en-US" b="0" i="1" smtClean="0">
                                    <a:latin typeface="Cambria Math" panose="02040503050406030204" pitchFamily="18" charset="0"/>
                                  </a:rPr>
                                  <m:t>−</m:t>
                                </m:r>
                              </m:sup>
                            </m:sSup>
                          </m:fName>
                          <m:e>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sub>
                              <m:sup/>
                              <m:e>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deg</m:t>
                                        </m:r>
                                      </m:e>
                                      <m:sup>
                                        <m:r>
                                          <a:rPr lang="en-US" b="0" i="1" smtClean="0">
                                            <a:latin typeface="Cambria Math" panose="02040503050406030204" pitchFamily="18" charset="0"/>
                                          </a:rPr>
                                          <m:t>+</m:t>
                                        </m:r>
                                      </m:sup>
                                    </m:sSup>
                                  </m:fName>
                                  <m:e>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e>
                                </m:func>
                              </m:e>
                            </m:nary>
                          </m:e>
                        </m:func>
                      </m:e>
                    </m:nary>
                  </m:oMath>
                </a14:m>
                <a:endParaRPr lang="en-GB" dirty="0"/>
              </a:p>
              <a:p>
                <a:endParaRPr lang="en-GB" dirty="0"/>
              </a:p>
              <a:p>
                <a:r>
                  <a:rPr lang="en-GB" dirty="0"/>
                  <a:t>The sum of the in-degrees and the sum of the out-degrees of all vertices in a graph with directed edges are the same. </a:t>
                </a:r>
              </a:p>
              <a:p>
                <a:pPr lvl="1"/>
                <a:r>
                  <a:rPr lang="en-GB" dirty="0"/>
                  <a:t>Both sums are the number of edges in the graph.</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113"/>
                </a:stretch>
              </a:blipFill>
            </p:spPr>
            <p:txBody>
              <a:bodyPr/>
              <a:lstStyle/>
              <a:p>
                <a:r>
                  <a:rPr lang="en-US">
                    <a:noFill/>
                  </a:rPr>
                  <a:t> </a:t>
                </a:r>
              </a:p>
            </p:txBody>
          </p:sp>
        </mc:Fallback>
      </mc:AlternateContent>
    </p:spTree>
    <p:extLst>
      <p:ext uri="{BB962C8B-B14F-4D97-AF65-F5344CB8AC3E}">
        <p14:creationId xmlns:p14="http://schemas.microsoft.com/office/powerpoint/2010/main" val="17299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dirty="0"/>
                  <a:t>Special graphs: </a:t>
                </a:r>
                <a:br>
                  <a:rPr lang="en-GB" dirty="0"/>
                </a:br>
                <a:r>
                  <a:rPr lang="en-GB" u="sng" dirty="0"/>
                  <a:t>Complete Graphs:</a:t>
                </a:r>
                <a:r>
                  <a:rPr lang="en-GB" dirty="0"/>
                  <a:t> A complete graph on </a:t>
                </a:r>
                <a14:m>
                  <m:oMath xmlns:m="http://schemas.openxmlformats.org/officeDocument/2006/math">
                    <m:r>
                      <a:rPr lang="en-GB" i="1" dirty="0" smtClean="0">
                        <a:latin typeface="Cambria Math" panose="02040503050406030204" pitchFamily="18" charset="0"/>
                      </a:rPr>
                      <m:t>𝑛</m:t>
                    </m:r>
                  </m:oMath>
                </a14:m>
                <a:r>
                  <a:rPr lang="en-GB" dirty="0"/>
                  <a:t> vertices, denoted by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𝐾</m:t>
                        </m:r>
                      </m:e>
                      <m:sub>
                        <m:r>
                          <a:rPr lang="en-GB" i="1" dirty="0" smtClean="0">
                            <a:latin typeface="Cambria Math" panose="02040503050406030204" pitchFamily="18" charset="0"/>
                          </a:rPr>
                          <m:t>𝑛</m:t>
                        </m:r>
                      </m:sub>
                    </m:sSub>
                  </m:oMath>
                </a14:m>
                <a:r>
                  <a:rPr lang="en-GB" dirty="0"/>
                  <a:t>, is a simple graph that contains exactly one edge between each pair of distinct vertices.</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1023593-584F-426D-8DF3-A8D16CF635A3}"/>
              </a:ext>
            </a:extLst>
          </p:cNvPr>
          <p:cNvPicPr>
            <a:picLocks noChangeAspect="1"/>
          </p:cNvPicPr>
          <p:nvPr/>
        </p:nvPicPr>
        <p:blipFill>
          <a:blip r:embed="rId3"/>
          <a:stretch>
            <a:fillRect/>
          </a:stretch>
        </p:blipFill>
        <p:spPr>
          <a:xfrm>
            <a:off x="675825" y="3497802"/>
            <a:ext cx="10840347" cy="2852198"/>
          </a:xfrm>
          <a:prstGeom prst="rect">
            <a:avLst/>
          </a:prstGeom>
        </p:spPr>
      </p:pic>
    </p:spTree>
    <p:extLst>
      <p:ext uri="{BB962C8B-B14F-4D97-AF65-F5344CB8AC3E}">
        <p14:creationId xmlns:p14="http://schemas.microsoft.com/office/powerpoint/2010/main" val="59919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extLst>
              <p:ext uri="{D42A27DB-BD31-4B8C-83A1-F6EECF244321}">
                <p14:modId xmlns:p14="http://schemas.microsoft.com/office/powerpoint/2010/main" val="947149648"/>
              </p:ext>
            </p:extLst>
          </p:nvPr>
        </p:nvGraphicFramePr>
        <p:xfrm>
          <a:off x="947928" y="2618933"/>
          <a:ext cx="10296144" cy="2939145"/>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10</a:t>
                      </a:r>
                    </a:p>
                  </a:txBody>
                  <a:tcPr/>
                </a:tc>
                <a:extLst>
                  <a:ext uri="{0D108BD9-81ED-4DB2-BD59-A6C34878D82A}">
                    <a16:rowId xmlns:a16="http://schemas.microsoft.com/office/drawing/2014/main" val="1094367589"/>
                  </a:ext>
                </a:extLst>
              </a:tr>
              <a:tr h="587829">
                <a:tc>
                  <a:txBody>
                    <a:bodyPr/>
                    <a:lstStyle/>
                    <a:p>
                      <a:r>
                        <a:rPr lang="en-US" sz="2800" dirty="0"/>
                        <a:t>Graphs and Graph Models</a:t>
                      </a:r>
                    </a:p>
                  </a:txBody>
                  <a:tcPr/>
                </a:tc>
                <a:extLst>
                  <a:ext uri="{0D108BD9-81ED-4DB2-BD59-A6C34878D82A}">
                    <a16:rowId xmlns:a16="http://schemas.microsoft.com/office/drawing/2014/main" val="2813306547"/>
                  </a:ext>
                </a:extLst>
              </a:tr>
              <a:tr h="587829">
                <a:tc>
                  <a:txBody>
                    <a:bodyPr/>
                    <a:lstStyle/>
                    <a:p>
                      <a:r>
                        <a:rPr lang="en-GB" sz="2800" dirty="0"/>
                        <a:t>Graph Terminology and Special Types of Graphs</a:t>
                      </a:r>
                      <a:endParaRPr lang="en-US" sz="2800" dirty="0"/>
                    </a:p>
                  </a:txBody>
                  <a:tcPr/>
                </a:tc>
                <a:extLst>
                  <a:ext uri="{0D108BD9-81ED-4DB2-BD59-A6C34878D82A}">
                    <a16:rowId xmlns:a16="http://schemas.microsoft.com/office/drawing/2014/main" val="2179325549"/>
                  </a:ext>
                </a:extLst>
              </a:tr>
              <a:tr h="587829">
                <a:tc>
                  <a:txBody>
                    <a:bodyPr/>
                    <a:lstStyle/>
                    <a:p>
                      <a:r>
                        <a:rPr lang="en-GB" sz="2800" dirty="0"/>
                        <a:t>Representing Graphs and Graph Isomorphism</a:t>
                      </a:r>
                      <a:endParaRPr lang="en-US" sz="2800" dirty="0"/>
                    </a:p>
                  </a:txBody>
                  <a:tcPr/>
                </a:tc>
                <a:extLst>
                  <a:ext uri="{0D108BD9-81ED-4DB2-BD59-A6C34878D82A}">
                    <a16:rowId xmlns:a16="http://schemas.microsoft.com/office/drawing/2014/main" val="3677063693"/>
                  </a:ext>
                </a:extLst>
              </a:tr>
              <a:tr h="587829">
                <a:tc>
                  <a:txBody>
                    <a:bodyPr/>
                    <a:lstStyle/>
                    <a:p>
                      <a:r>
                        <a:rPr lang="en-US" sz="2800" dirty="0"/>
                        <a:t>Connectivity</a:t>
                      </a:r>
                    </a:p>
                  </a:txBody>
                  <a:tcPr/>
                </a:tc>
                <a:extLst>
                  <a:ext uri="{0D108BD9-81ED-4DB2-BD59-A6C34878D82A}">
                    <a16:rowId xmlns:a16="http://schemas.microsoft.com/office/drawing/2014/main" val="410696800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3252408"/>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224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dirty="0"/>
                  <a:t>Special graphs: </a:t>
                </a:r>
                <a:br>
                  <a:rPr lang="en-GB" dirty="0"/>
                </a:br>
                <a:r>
                  <a:rPr lang="en-GB" u="sng" dirty="0"/>
                  <a:t>Cycles:</a:t>
                </a:r>
                <a:r>
                  <a:rPr lang="en-GB" dirty="0"/>
                  <a:t> A cycle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𝑛</m:t>
                        </m:r>
                      </m:sub>
                    </m:sSub>
                  </m:oMath>
                </a14:m>
                <a:r>
                  <a:rPr lang="en-GB" dirty="0"/>
                  <a:t>,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m:t>
                    </m:r>
                    <m:r>
                      <a:rPr lang="en-GB" i="1" dirty="0" smtClean="0">
                        <a:latin typeface="Cambria Math" panose="02040503050406030204" pitchFamily="18" charset="0"/>
                      </a:rPr>
                      <m:t>3</m:t>
                    </m:r>
                  </m:oMath>
                </a14:m>
                <a:r>
                  <a:rPr lang="en-GB" dirty="0"/>
                  <a:t>, consists of </a:t>
                </a:r>
                <a14:m>
                  <m:oMath xmlns:m="http://schemas.openxmlformats.org/officeDocument/2006/math">
                    <m:r>
                      <a:rPr lang="en-GB" i="1" dirty="0" smtClean="0">
                        <a:latin typeface="Cambria Math" panose="02040503050406030204" pitchFamily="18" charset="0"/>
                      </a:rPr>
                      <m:t>𝑛</m:t>
                    </m:r>
                  </m:oMath>
                </a14:m>
                <a:r>
                  <a:rPr lang="en-GB" dirty="0"/>
                  <a:t> vertices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err="1">
                            <a:latin typeface="Cambria Math" panose="02040503050406030204" pitchFamily="18" charset="0"/>
                          </a:rPr>
                          <m:t>𝑣</m:t>
                        </m:r>
                      </m:e>
                      <m:sub>
                        <m:r>
                          <a:rPr lang="en-GB" i="1" dirty="0" err="1">
                            <a:latin typeface="Cambria Math" panose="02040503050406030204" pitchFamily="18" charset="0"/>
                          </a:rPr>
                          <m:t>𝑛</m:t>
                        </m:r>
                      </m:sub>
                    </m:sSub>
                  </m:oMath>
                </a14:m>
                <a:r>
                  <a:rPr lang="en-GB" dirty="0"/>
                  <a:t> and edges </a:t>
                </a:r>
                <a14:m>
                  <m:oMath xmlns:m="http://schemas.openxmlformats.org/officeDocument/2006/math">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3</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a:latin typeface="Cambria Math" panose="02040503050406030204" pitchFamily="18" charset="0"/>
                          </a:rPr>
                          <m:t>𝑣</m:t>
                        </m:r>
                      </m:e>
                      <m:sub>
                        <m:r>
                          <a:rPr lang="en-GB" i="1" dirty="0">
                            <a:latin typeface="Cambria Math" panose="02040503050406030204" pitchFamily="18" charset="0"/>
                          </a:rPr>
                          <m:t>𝑛</m:t>
                        </m:r>
                        <m:r>
                          <a:rPr lang="en-GB" i="1" dirty="0">
                            <a:latin typeface="Cambria Math" panose="02040503050406030204" pitchFamily="18" charset="0"/>
                          </a:rPr>
                          <m:t>−</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err="1">
                            <a:latin typeface="Cambria Math" panose="02040503050406030204" pitchFamily="18" charset="0"/>
                          </a:rPr>
                          <m:t>𝑣</m:t>
                        </m:r>
                      </m:e>
                      <m:sub>
                        <m:r>
                          <a:rPr lang="en-GB" i="1" dirty="0" err="1">
                            <a:latin typeface="Cambria Math" panose="02040503050406030204" pitchFamily="18" charset="0"/>
                          </a:rPr>
                          <m:t>𝑛</m:t>
                        </m:r>
                      </m:sub>
                    </m:sSub>
                    <m:r>
                      <a:rPr lang="en-GB" i="1" dirty="0">
                        <a:latin typeface="Cambria Math" panose="02040503050406030204" pitchFamily="18" charset="0"/>
                      </a:rPr>
                      <m:t>}, </m:t>
                    </m:r>
                  </m:oMath>
                </a14:m>
                <a:r>
                  <a:rPr lang="en-GB" i="0" dirty="0">
                    <a:latin typeface="+mj-lt"/>
                  </a:rPr>
                  <a:t>and</a:t>
                </a:r>
                <a14:m>
                  <m:oMath xmlns:m="http://schemas.openxmlformats.org/officeDocument/2006/math">
                    <m:r>
                      <a:rPr lang="en-GB" i="1" dirty="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err="1">
                            <a:latin typeface="Cambria Math" panose="02040503050406030204" pitchFamily="18" charset="0"/>
                          </a:rPr>
                          <m:t>𝑣</m:t>
                        </m:r>
                      </m:e>
                      <m:sub>
                        <m:r>
                          <a:rPr lang="en-GB" i="1" dirty="0" err="1">
                            <a:latin typeface="Cambria Math" panose="02040503050406030204" pitchFamily="18" charset="0"/>
                          </a:rPr>
                          <m:t>𝑛</m:t>
                        </m:r>
                      </m:sub>
                    </m:sSub>
                    <m:r>
                      <a:rPr lang="en-GB" i="1" dirty="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a:latin typeface="Cambria Math" panose="02040503050406030204" pitchFamily="18" charset="0"/>
                          </a:rPr>
                          <m:t>𝑣</m:t>
                        </m:r>
                      </m:e>
                      <m:sub>
                        <m:r>
                          <a:rPr lang="en-GB" i="1" dirty="0">
                            <a:latin typeface="Cambria Math" panose="02040503050406030204" pitchFamily="18" charset="0"/>
                          </a:rPr>
                          <m:t>1</m:t>
                        </m:r>
                      </m:sub>
                    </m:sSub>
                    <m:r>
                      <a:rPr lang="en-GB" i="1" dirty="0">
                        <a:latin typeface="Cambria Math" panose="02040503050406030204" pitchFamily="18" charset="0"/>
                      </a:rPr>
                      <m:t>}</m:t>
                    </m:r>
                  </m:oMath>
                </a14:m>
                <a:r>
                  <a:rPr lang="en-GB" dirty="0"/>
                  <a:t>.</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1023593-584F-426D-8DF3-A8D16CF635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4260" y="3497802"/>
            <a:ext cx="7503476" cy="2852198"/>
          </a:xfrm>
          <a:prstGeom prst="rect">
            <a:avLst/>
          </a:prstGeom>
        </p:spPr>
      </p:pic>
    </p:spTree>
    <p:extLst>
      <p:ext uri="{BB962C8B-B14F-4D97-AF65-F5344CB8AC3E}">
        <p14:creationId xmlns:p14="http://schemas.microsoft.com/office/powerpoint/2010/main" val="1776593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dirty="0"/>
                  <a:t>Special graphs: </a:t>
                </a:r>
                <a:br>
                  <a:rPr lang="en-GB" dirty="0"/>
                </a:br>
                <a:r>
                  <a:rPr lang="en-GB" u="sng" dirty="0"/>
                  <a:t>Wheels:</a:t>
                </a:r>
                <a:r>
                  <a:rPr lang="en-GB" dirty="0"/>
                  <a:t> We obtain a wheel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𝑊</m:t>
                        </m:r>
                      </m:e>
                      <m:sub>
                        <m:r>
                          <a:rPr lang="en-GB" i="1" dirty="0" smtClean="0">
                            <a:latin typeface="Cambria Math" panose="02040503050406030204" pitchFamily="18" charset="0"/>
                          </a:rPr>
                          <m:t>𝑛</m:t>
                        </m:r>
                      </m:sub>
                    </m:sSub>
                  </m:oMath>
                </a14:m>
                <a:r>
                  <a:rPr lang="en-GB" dirty="0"/>
                  <a:t> when we add an additional vertex to a cycle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𝑛</m:t>
                        </m:r>
                      </m:sub>
                    </m:sSub>
                  </m:oMath>
                </a14:m>
                <a:r>
                  <a:rPr lang="en-GB" dirty="0"/>
                  <a:t>, for n ≥ 3, and connect this new vertex to each of the </a:t>
                </a:r>
                <a14:m>
                  <m:oMath xmlns:m="http://schemas.openxmlformats.org/officeDocument/2006/math">
                    <m:r>
                      <a:rPr lang="en-GB" i="1" dirty="0" smtClean="0">
                        <a:latin typeface="Cambria Math" panose="02040503050406030204" pitchFamily="18" charset="0"/>
                      </a:rPr>
                      <m:t>𝑛</m:t>
                    </m:r>
                  </m:oMath>
                </a14:m>
                <a:r>
                  <a:rPr lang="en-GB" dirty="0"/>
                  <a:t> vertices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𝑛</m:t>
                        </m:r>
                      </m:sub>
                    </m:sSub>
                  </m:oMath>
                </a14:m>
                <a:r>
                  <a:rPr lang="en-GB" dirty="0"/>
                  <a:t>, by new edges.</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0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AEF4548-0B82-4B48-AB60-0D8FEFBF614A}"/>
              </a:ext>
            </a:extLst>
          </p:cNvPr>
          <p:cNvPicPr>
            <a:picLocks noChangeAspect="1"/>
          </p:cNvPicPr>
          <p:nvPr/>
        </p:nvPicPr>
        <p:blipFill>
          <a:blip r:embed="rId3"/>
          <a:stretch>
            <a:fillRect/>
          </a:stretch>
        </p:blipFill>
        <p:spPr>
          <a:xfrm>
            <a:off x="2190186" y="4020344"/>
            <a:ext cx="7811626" cy="2273701"/>
          </a:xfrm>
          <a:prstGeom prst="rect">
            <a:avLst/>
          </a:prstGeom>
        </p:spPr>
      </p:pic>
    </p:spTree>
    <p:extLst>
      <p:ext uri="{BB962C8B-B14F-4D97-AF65-F5344CB8AC3E}">
        <p14:creationId xmlns:p14="http://schemas.microsoft.com/office/powerpoint/2010/main" val="19865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dirty="0"/>
                  <a:t>Special graphs: </a:t>
                </a:r>
                <a:br>
                  <a:rPr lang="en-GB" dirty="0"/>
                </a:br>
                <a:r>
                  <a:rPr lang="en-GB" u="sng" dirty="0"/>
                  <a:t>n-Cubes:</a:t>
                </a:r>
                <a:r>
                  <a:rPr lang="en-GB" dirty="0"/>
                  <a:t> An n-dimensional hypercube, denoted by </a:t>
                </a:r>
                <a14:m>
                  <m:oMath xmlns:m="http://schemas.openxmlformats.org/officeDocument/2006/math">
                    <m:r>
                      <a:rPr lang="en-GB" i="1" dirty="0" smtClean="0">
                        <a:latin typeface="Cambria Math" panose="02040503050406030204" pitchFamily="18" charset="0"/>
                      </a:rPr>
                      <m:t>𝑄𝑛</m:t>
                    </m:r>
                  </m:oMath>
                </a14:m>
                <a:r>
                  <a:rPr lang="en-GB" dirty="0"/>
                  <a:t>, is a graph that has vertices representing the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2</m:t>
                        </m:r>
                      </m:e>
                      <m:sup>
                        <m:r>
                          <a:rPr lang="en-GB" i="1" dirty="0" smtClean="0">
                            <a:latin typeface="Cambria Math" panose="02040503050406030204" pitchFamily="18" charset="0"/>
                          </a:rPr>
                          <m:t>𝑛</m:t>
                        </m:r>
                      </m:sup>
                    </m:sSup>
                  </m:oMath>
                </a14:m>
                <a:r>
                  <a:rPr lang="en-GB" dirty="0"/>
                  <a:t> bit strings of length </a:t>
                </a:r>
                <a14:m>
                  <m:oMath xmlns:m="http://schemas.openxmlformats.org/officeDocument/2006/math">
                    <m:r>
                      <a:rPr lang="en-GB" i="1" dirty="0" smtClean="0">
                        <a:latin typeface="Cambria Math" panose="02040503050406030204" pitchFamily="18" charset="0"/>
                      </a:rPr>
                      <m:t>𝑛</m:t>
                    </m:r>
                  </m:oMath>
                </a14:m>
                <a:r>
                  <a:rPr lang="en-GB" dirty="0"/>
                  <a:t>. Two vertices are adjacent if and only if the bit strings that they represent differ in exactly one bit position.</a:t>
                </a:r>
              </a:p>
            </p:txBody>
          </p:sp>
        </mc:Choice>
        <mc:Fallback xmlns="">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69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1023593-584F-426D-8DF3-A8D16CF635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78690" y="3497802"/>
            <a:ext cx="5634616" cy="2852198"/>
          </a:xfrm>
          <a:prstGeom prst="rect">
            <a:avLst/>
          </a:prstGeom>
        </p:spPr>
      </p:pic>
    </p:spTree>
    <p:extLst>
      <p:ext uri="{BB962C8B-B14F-4D97-AF65-F5344CB8AC3E}">
        <p14:creationId xmlns:p14="http://schemas.microsoft.com/office/powerpoint/2010/main" val="1817159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DEFINITION 6:</a:t>
                </a:r>
                <a:r>
                  <a:rPr lang="en-GB" dirty="0"/>
                  <a:t> A simple graph </a:t>
                </a:r>
                <a14:m>
                  <m:oMath xmlns:m="http://schemas.openxmlformats.org/officeDocument/2006/math">
                    <m:r>
                      <a:rPr lang="en-GB" i="1" dirty="0" smtClean="0">
                        <a:latin typeface="Cambria Math" panose="02040503050406030204" pitchFamily="18" charset="0"/>
                      </a:rPr>
                      <m:t>𝐺</m:t>
                    </m:r>
                  </m:oMath>
                </a14:m>
                <a:r>
                  <a:rPr lang="en-GB" dirty="0"/>
                  <a:t> is called </a:t>
                </a:r>
                <a:r>
                  <a:rPr lang="en-GB" u="sng" dirty="0"/>
                  <a:t>bipartite</a:t>
                </a:r>
                <a:r>
                  <a:rPr lang="en-GB" dirty="0"/>
                  <a:t> if its vertex set </a:t>
                </a:r>
                <a14:m>
                  <m:oMath xmlns:m="http://schemas.openxmlformats.org/officeDocument/2006/math">
                    <m:r>
                      <a:rPr lang="en-GB" i="1" dirty="0" smtClean="0">
                        <a:latin typeface="Cambria Math" panose="02040503050406030204" pitchFamily="18" charset="0"/>
                      </a:rPr>
                      <m:t>𝑉</m:t>
                    </m:r>
                  </m:oMath>
                </a14:m>
                <a:r>
                  <a:rPr lang="en-GB" dirty="0"/>
                  <a:t> can be partitioned into two disjoint sets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such that every edge in the graph connects a vertex in </a:t>
                </a:r>
                <a14:m>
                  <m:oMath xmlns:m="http://schemas.openxmlformats.org/officeDocument/2006/math">
                    <m:sSub>
                      <m:sSubPr>
                        <m:ctrlPr>
                          <a:rPr lang="ar-EG"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and a vertex in </a:t>
                </a:r>
                <a14:m>
                  <m:oMath xmlns:m="http://schemas.openxmlformats.org/officeDocument/2006/math">
                    <m:sSub>
                      <m:sSubPr>
                        <m:ctrlPr>
                          <a:rPr lang="ar-EG"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a:t>
                </a:r>
              </a:p>
              <a:p>
                <a:pPr lvl="1"/>
                <a:r>
                  <a:rPr lang="en-GB" dirty="0"/>
                  <a:t>No edge in </a:t>
                </a:r>
                <a14:m>
                  <m:oMath xmlns:m="http://schemas.openxmlformats.org/officeDocument/2006/math">
                    <m:r>
                      <a:rPr lang="en-GB" i="1" dirty="0" smtClean="0">
                        <a:latin typeface="Cambria Math" panose="02040503050406030204" pitchFamily="18" charset="0"/>
                      </a:rPr>
                      <m:t>𝐺</m:t>
                    </m:r>
                  </m:oMath>
                </a14:m>
                <a:r>
                  <a:rPr lang="en-GB" dirty="0"/>
                  <a:t> connects either two vertices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or two vertices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a:t>
                </a:r>
              </a:p>
              <a:p>
                <a:pPr lvl="1"/>
                <a:r>
                  <a:rPr lang="en-GB" dirty="0"/>
                  <a:t>Example: marriage between men and women</a:t>
                </a:r>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r="-1644"/>
                </a:stretch>
              </a:blipFill>
            </p:spPr>
            <p:txBody>
              <a:bodyPr/>
              <a:lstStyle/>
              <a:p>
                <a:r>
                  <a:rPr lang="en-US">
                    <a:noFill/>
                  </a:rPr>
                  <a:t> </a:t>
                </a:r>
              </a:p>
            </p:txBody>
          </p:sp>
        </mc:Fallback>
      </mc:AlternateContent>
    </p:spTree>
    <p:extLst>
      <p:ext uri="{BB962C8B-B14F-4D97-AF65-F5344CB8AC3E}">
        <p14:creationId xmlns:p14="http://schemas.microsoft.com/office/powerpoint/2010/main" val="657533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fontScale="92500" lnSpcReduction="10000"/>
          </a:bodyPr>
          <a:lstStyle/>
          <a:p>
            <a:r>
              <a:rPr lang="en-GB" b="1" u="sng" dirty="0"/>
              <a:t>EXAMPLE 11:</a:t>
            </a:r>
            <a:r>
              <a:rPr lang="en-GB" dirty="0"/>
              <a:t> Are the graphs G and H displayed in Figure 8 bipartite?</a:t>
            </a:r>
          </a:p>
          <a:p>
            <a:endParaRPr lang="en-GB" dirty="0"/>
          </a:p>
          <a:p>
            <a:endParaRPr lang="en-GB" dirty="0"/>
          </a:p>
          <a:p>
            <a:endParaRPr lang="en-GB" dirty="0"/>
          </a:p>
          <a:p>
            <a:endParaRPr lang="en-GB" dirty="0"/>
          </a:p>
          <a:p>
            <a:endParaRPr lang="en-GB" dirty="0"/>
          </a:p>
          <a:p>
            <a:r>
              <a:rPr lang="en-GB" b="1" u="sng" dirty="0"/>
              <a:t>Solution:</a:t>
            </a:r>
            <a:r>
              <a:rPr lang="en-GB" dirty="0"/>
              <a:t> Graph G is bipartite because its vertex set is the union of two disjoint sets, {a, b, d} and {c, e, f, g}. </a:t>
            </a:r>
            <a:br>
              <a:rPr lang="en-GB" dirty="0"/>
            </a:br>
            <a:r>
              <a:rPr lang="en-GB" dirty="0"/>
              <a:t>Graph H is not bipartite because its vertex set cannot be partitioned into two subsets so that edges do not connect two vertices from the same subset.</a:t>
            </a:r>
          </a:p>
        </p:txBody>
      </p:sp>
      <p:pic>
        <p:nvPicPr>
          <p:cNvPr id="5" name="Picture 4">
            <a:extLst>
              <a:ext uri="{FF2B5EF4-FFF2-40B4-BE49-F238E27FC236}">
                <a16:creationId xmlns:a16="http://schemas.microsoft.com/office/drawing/2014/main" id="{1152AF83-D433-4130-B198-ACA8DE6615F3}"/>
              </a:ext>
            </a:extLst>
          </p:cNvPr>
          <p:cNvPicPr>
            <a:picLocks noChangeAspect="1"/>
          </p:cNvPicPr>
          <p:nvPr/>
        </p:nvPicPr>
        <p:blipFill>
          <a:blip r:embed="rId2"/>
          <a:stretch>
            <a:fillRect/>
          </a:stretch>
        </p:blipFill>
        <p:spPr>
          <a:xfrm>
            <a:off x="3316943" y="2351595"/>
            <a:ext cx="5558113" cy="2154809"/>
          </a:xfrm>
          <a:prstGeom prst="rect">
            <a:avLst/>
          </a:prstGeom>
        </p:spPr>
      </p:pic>
    </p:spTree>
    <p:extLst>
      <p:ext uri="{BB962C8B-B14F-4D97-AF65-F5344CB8AC3E}">
        <p14:creationId xmlns:p14="http://schemas.microsoft.com/office/powerpoint/2010/main" val="211823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Graph Terminology and Special Types of Graphs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r>
                  <a:rPr lang="en-GB" b="1" u="sng" dirty="0"/>
                  <a:t>DEFINITION 7:</a:t>
                </a:r>
                <a:r>
                  <a:rPr lang="en-GB" dirty="0"/>
                  <a:t> A subgraph of a graph </a:t>
                </a:r>
                <a14:m>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 = (</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is a graph </a:t>
                </a:r>
                <a14:m>
                  <m:oMath xmlns:m="http://schemas.openxmlformats.org/officeDocument/2006/math">
                    <m:r>
                      <a:rPr lang="en-GB" i="1" dirty="0" smtClean="0">
                        <a:latin typeface="Cambria Math" panose="02040503050406030204" pitchFamily="18" charset="0"/>
                      </a:rPr>
                      <m:t>𝐻</m:t>
                    </m:r>
                    <m:r>
                      <a:rPr lang="en-GB" i="1" dirty="0" smtClean="0">
                        <a:latin typeface="Cambria Math" panose="02040503050406030204" pitchFamily="18" charset="0"/>
                      </a:rPr>
                      <m:t> = (</m:t>
                    </m:r>
                    <m:r>
                      <a:rPr lang="en-GB" i="1" dirty="0" smtClean="0">
                        <a:latin typeface="Cambria Math" panose="02040503050406030204" pitchFamily="18" charset="0"/>
                      </a:rPr>
                      <m:t>𝑊</m:t>
                    </m:r>
                    <m:r>
                      <a:rPr lang="en-GB" i="1" dirty="0" smtClean="0">
                        <a:latin typeface="Cambria Math" panose="02040503050406030204" pitchFamily="18" charset="0"/>
                      </a:rPr>
                      <m:t>, </m:t>
                    </m:r>
                    <m:r>
                      <a:rPr lang="en-GB" i="1" dirty="0" smtClean="0">
                        <a:latin typeface="Cambria Math" panose="02040503050406030204" pitchFamily="18" charset="0"/>
                      </a:rPr>
                      <m:t>𝐹</m:t>
                    </m:r>
                    <m:r>
                      <a:rPr lang="en-GB" i="1" dirty="0" smtClean="0">
                        <a:latin typeface="Cambria Math" panose="02040503050406030204" pitchFamily="18" charset="0"/>
                      </a:rPr>
                      <m:t>)</m:t>
                    </m:r>
                  </m:oMath>
                </a14:m>
                <a:r>
                  <a:rPr lang="en-GB" dirty="0"/>
                  <a:t>, where </a:t>
                </a:r>
                <a14:m>
                  <m:oMath xmlns:m="http://schemas.openxmlformats.org/officeDocument/2006/math">
                    <m:r>
                      <a:rPr lang="en-GB" i="1" dirty="0" smtClean="0">
                        <a:latin typeface="Cambria Math" panose="02040503050406030204" pitchFamily="18" charset="0"/>
                      </a:rPr>
                      <m:t>𝑊</m:t>
                    </m:r>
                    <m:r>
                      <a:rPr lang="en-GB" i="1" dirty="0" smtClean="0">
                        <a:latin typeface="Cambria Math" panose="02040503050406030204" pitchFamily="18" charset="0"/>
                      </a:rPr>
                      <m:t> ⊆ </m:t>
                    </m:r>
                    <m:r>
                      <a:rPr lang="en-GB" i="1" dirty="0" smtClean="0">
                        <a:latin typeface="Cambria Math" panose="02040503050406030204" pitchFamily="18" charset="0"/>
                      </a:rPr>
                      <m:t>𝑉</m:t>
                    </m:r>
                  </m:oMath>
                </a14:m>
                <a:r>
                  <a:rPr lang="en-GB" dirty="0"/>
                  <a:t> and </a:t>
                </a:r>
                <a14:m>
                  <m:oMath xmlns:m="http://schemas.openxmlformats.org/officeDocument/2006/math">
                    <m:r>
                      <a:rPr lang="en-GB" i="1" dirty="0" smtClean="0">
                        <a:latin typeface="Cambria Math" panose="02040503050406030204" pitchFamily="18" charset="0"/>
                      </a:rPr>
                      <m:t>𝐹</m:t>
                    </m:r>
                    <m:r>
                      <a:rPr lang="en-GB" i="1" dirty="0" smtClean="0">
                        <a:latin typeface="Cambria Math" panose="02040503050406030204" pitchFamily="18" charset="0"/>
                      </a:rPr>
                      <m:t> ⊆ </m:t>
                    </m:r>
                    <m:r>
                      <a:rPr lang="en-GB" i="1" dirty="0" smtClean="0">
                        <a:latin typeface="Cambria Math" panose="02040503050406030204" pitchFamily="18" charset="0"/>
                      </a:rPr>
                      <m:t>𝐸</m:t>
                    </m:r>
                  </m:oMath>
                </a14:m>
                <a:r>
                  <a:rPr lang="en-GB" dirty="0"/>
                  <a:t>.</a:t>
                </a:r>
                <a:endParaRPr lang="ar-EG" dirty="0"/>
              </a:p>
              <a:p>
                <a:endParaRPr lang="ar-EG" dirty="0"/>
              </a:p>
              <a:p>
                <a:endParaRPr lang="en-GB" dirty="0"/>
              </a:p>
              <a:p>
                <a:r>
                  <a:rPr lang="en-GB" b="1" u="sng" dirty="0"/>
                  <a:t>DEFINITION 9:</a:t>
                </a:r>
                <a:r>
                  <a:rPr lang="en-GB" dirty="0"/>
                  <a:t> The union of two simple graphs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oMath>
                </a14:m>
                <a:r>
                  <a:rPr lang="en-GB" dirty="0"/>
                  <a:t> is the simple graph with vertex set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and edge set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2</m:t>
                        </m:r>
                      </m:sub>
                    </m:sSub>
                  </m:oMath>
                </a14:m>
                <a:r>
                  <a:rPr lang="en-GB" dirty="0"/>
                  <a:t>. </a:t>
                </a:r>
              </a:p>
            </p:txBody>
          </p:sp>
        </mc:Choice>
        <mc:Fallback>
          <p:sp>
            <p:nvSpPr>
              <p:cNvPr id="4" name="Content Placeholder 3">
                <a:extLst>
                  <a:ext uri="{FF2B5EF4-FFF2-40B4-BE49-F238E27FC236}">
                    <a16:creationId xmlns:a16="http://schemas.microsoft.com/office/drawing/2014/main" id="{1658030B-794E-40C9-99E5-E132E4341AB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3369486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1–3 find the number of vertices, the number of edges, and the degree of each vertex in the given undirected graph. Identify all isolated and pendant vertices.</a:t>
            </a:r>
          </a:p>
        </p:txBody>
      </p:sp>
      <p:pic>
        <p:nvPicPr>
          <p:cNvPr id="5" name="Picture 4">
            <a:extLst>
              <a:ext uri="{FF2B5EF4-FFF2-40B4-BE49-F238E27FC236}">
                <a16:creationId xmlns:a16="http://schemas.microsoft.com/office/drawing/2014/main" id="{54F58614-693A-4249-9429-8FE2AE96A889}"/>
              </a:ext>
            </a:extLst>
          </p:cNvPr>
          <p:cNvPicPr>
            <a:picLocks noChangeAspect="1"/>
          </p:cNvPicPr>
          <p:nvPr/>
        </p:nvPicPr>
        <p:blipFill rotWithShape="1">
          <a:blip r:embed="rId2"/>
          <a:srcRect b="48973"/>
          <a:stretch/>
        </p:blipFill>
        <p:spPr>
          <a:xfrm>
            <a:off x="686697" y="3321404"/>
            <a:ext cx="4171950" cy="1948973"/>
          </a:xfrm>
          <a:prstGeom prst="rect">
            <a:avLst/>
          </a:prstGeom>
        </p:spPr>
      </p:pic>
      <p:pic>
        <p:nvPicPr>
          <p:cNvPr id="6" name="Picture 5">
            <a:extLst>
              <a:ext uri="{FF2B5EF4-FFF2-40B4-BE49-F238E27FC236}">
                <a16:creationId xmlns:a16="http://schemas.microsoft.com/office/drawing/2014/main" id="{F7AB30D0-3364-49C2-B04B-4C4B79659049}"/>
              </a:ext>
            </a:extLst>
          </p:cNvPr>
          <p:cNvPicPr>
            <a:picLocks noChangeAspect="1"/>
          </p:cNvPicPr>
          <p:nvPr/>
        </p:nvPicPr>
        <p:blipFill rotWithShape="1">
          <a:blip r:embed="rId2"/>
          <a:srcRect t="48973"/>
          <a:stretch/>
        </p:blipFill>
        <p:spPr>
          <a:xfrm>
            <a:off x="6648172" y="3321405"/>
            <a:ext cx="4171950" cy="1948972"/>
          </a:xfrm>
          <a:prstGeom prst="rect">
            <a:avLst/>
          </a:prstGeom>
        </p:spPr>
      </p:pic>
    </p:spTree>
    <p:extLst>
      <p:ext uri="{BB962C8B-B14F-4D97-AF65-F5344CB8AC3E}">
        <p14:creationId xmlns:p14="http://schemas.microsoft.com/office/powerpoint/2010/main" val="424811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1–3 find the number of vertices, the number of edges, and the degree of each vertex in the given undirected graph. Identify all isolated and pendant vertices.</a:t>
            </a:r>
          </a:p>
        </p:txBody>
      </p:sp>
      <p:pic>
        <p:nvPicPr>
          <p:cNvPr id="5" name="Picture 4">
            <a:extLst>
              <a:ext uri="{FF2B5EF4-FFF2-40B4-BE49-F238E27FC236}">
                <a16:creationId xmlns:a16="http://schemas.microsoft.com/office/drawing/2014/main" id="{54F58614-693A-4249-9429-8FE2AE96A889}"/>
              </a:ext>
            </a:extLst>
          </p:cNvPr>
          <p:cNvPicPr>
            <a:picLocks noChangeAspect="1"/>
          </p:cNvPicPr>
          <p:nvPr/>
        </p:nvPicPr>
        <p:blipFill rotWithShape="1">
          <a:blip r:embed="rId2"/>
          <a:srcRect b="48973"/>
          <a:stretch/>
        </p:blipFill>
        <p:spPr>
          <a:xfrm>
            <a:off x="686697" y="3321404"/>
            <a:ext cx="4171950" cy="1948973"/>
          </a:xfrm>
          <a:prstGeom prst="rect">
            <a:avLst/>
          </a:prstGeom>
        </p:spPr>
      </p:pic>
      <p:pic>
        <p:nvPicPr>
          <p:cNvPr id="6" name="Picture 5">
            <a:extLst>
              <a:ext uri="{FF2B5EF4-FFF2-40B4-BE49-F238E27FC236}">
                <a16:creationId xmlns:a16="http://schemas.microsoft.com/office/drawing/2014/main" id="{F7AB30D0-3364-49C2-B04B-4C4B79659049}"/>
              </a:ext>
            </a:extLst>
          </p:cNvPr>
          <p:cNvPicPr>
            <a:picLocks noChangeAspect="1"/>
          </p:cNvPicPr>
          <p:nvPr/>
        </p:nvPicPr>
        <p:blipFill rotWithShape="1">
          <a:blip r:embed="rId2"/>
          <a:srcRect t="48973"/>
          <a:stretch/>
        </p:blipFill>
        <p:spPr>
          <a:xfrm>
            <a:off x="6648172" y="3321405"/>
            <a:ext cx="4171950" cy="1948972"/>
          </a:xfrm>
          <a:prstGeom prst="rect">
            <a:avLst/>
          </a:prstGeom>
        </p:spPr>
      </p:pic>
      <p:sp>
        <p:nvSpPr>
          <p:cNvPr id="7" name="TextBox 6">
            <a:extLst>
              <a:ext uri="{FF2B5EF4-FFF2-40B4-BE49-F238E27FC236}">
                <a16:creationId xmlns:a16="http://schemas.microsoft.com/office/drawing/2014/main" id="{98D6C84C-7F02-44BC-B129-C4300AA0B0CA}"/>
              </a:ext>
            </a:extLst>
          </p:cNvPr>
          <p:cNvSpPr txBox="1"/>
          <p:nvPr/>
        </p:nvSpPr>
        <p:spPr>
          <a:xfrm>
            <a:off x="686697" y="5578475"/>
            <a:ext cx="4675416" cy="923330"/>
          </a:xfrm>
          <a:prstGeom prst="rect">
            <a:avLst/>
          </a:prstGeom>
          <a:noFill/>
          <a:ln>
            <a:solidFill>
              <a:schemeClr val="accent2"/>
            </a:solidFill>
          </a:ln>
        </p:spPr>
        <p:txBody>
          <a:bodyPr wrap="square" rtlCol="0">
            <a:spAutoFit/>
          </a:bodyPr>
          <a:lstStyle/>
          <a:p>
            <a:r>
              <a:rPr lang="en-US" dirty="0"/>
              <a:t>v = 6; e = 6; deg(a) = 2, deg(b) = 4, deg(c) = 1,</a:t>
            </a:r>
          </a:p>
          <a:p>
            <a:r>
              <a:rPr lang="en-US" dirty="0"/>
              <a:t>deg(d) = 0, deg(e) = 2, deg(f) = 3; </a:t>
            </a:r>
            <a:br>
              <a:rPr lang="en-US" dirty="0"/>
            </a:br>
            <a:r>
              <a:rPr lang="en-US" dirty="0"/>
              <a:t>c is pendant; d is isolated.</a:t>
            </a:r>
          </a:p>
        </p:txBody>
      </p:sp>
      <p:sp>
        <p:nvSpPr>
          <p:cNvPr id="8" name="TextBox 7">
            <a:extLst>
              <a:ext uri="{FF2B5EF4-FFF2-40B4-BE49-F238E27FC236}">
                <a16:creationId xmlns:a16="http://schemas.microsoft.com/office/drawing/2014/main" id="{19C4238D-AC9B-4606-8955-4AD450448A4A}"/>
              </a:ext>
            </a:extLst>
          </p:cNvPr>
          <p:cNvSpPr txBox="1"/>
          <p:nvPr/>
        </p:nvSpPr>
        <p:spPr>
          <a:xfrm>
            <a:off x="6648172" y="5538812"/>
            <a:ext cx="4675416" cy="923330"/>
          </a:xfrm>
          <a:prstGeom prst="rect">
            <a:avLst/>
          </a:prstGeom>
          <a:noFill/>
          <a:ln>
            <a:solidFill>
              <a:schemeClr val="accent2"/>
            </a:solidFill>
          </a:ln>
        </p:spPr>
        <p:txBody>
          <a:bodyPr wrap="square" rtlCol="0">
            <a:spAutoFit/>
          </a:bodyPr>
          <a:lstStyle/>
          <a:p>
            <a:r>
              <a:rPr lang="en-US" dirty="0"/>
              <a:t>v = 5; e = 13; deg(a) = 6, deg(b) = 6, deg(c) = 6,</a:t>
            </a:r>
          </a:p>
          <a:p>
            <a:r>
              <a:rPr lang="en-US" dirty="0"/>
              <a:t>deg(d) = 5, deg(e) = 3;</a:t>
            </a:r>
            <a:br>
              <a:rPr lang="en-US" dirty="0"/>
            </a:br>
            <a:r>
              <a:rPr lang="en-GB" dirty="0"/>
              <a:t>There are no pendant or isolated vertices</a:t>
            </a:r>
            <a:endParaRPr lang="en-US" dirty="0"/>
          </a:p>
        </p:txBody>
      </p:sp>
    </p:spTree>
    <p:extLst>
      <p:ext uri="{BB962C8B-B14F-4D97-AF65-F5344CB8AC3E}">
        <p14:creationId xmlns:p14="http://schemas.microsoft.com/office/powerpoint/2010/main" val="1981524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4. Find the sum of the degrees of the vertices of each graph in Exercises 1–3 and verify that it equals twice the number of edges in the graph.</a:t>
            </a:r>
          </a:p>
        </p:txBody>
      </p:sp>
      <p:pic>
        <p:nvPicPr>
          <p:cNvPr id="5" name="Picture 4">
            <a:extLst>
              <a:ext uri="{FF2B5EF4-FFF2-40B4-BE49-F238E27FC236}">
                <a16:creationId xmlns:a16="http://schemas.microsoft.com/office/drawing/2014/main" id="{54F58614-693A-4249-9429-8FE2AE96A889}"/>
              </a:ext>
            </a:extLst>
          </p:cNvPr>
          <p:cNvPicPr>
            <a:picLocks noChangeAspect="1"/>
          </p:cNvPicPr>
          <p:nvPr/>
        </p:nvPicPr>
        <p:blipFill rotWithShape="1">
          <a:blip r:embed="rId2"/>
          <a:srcRect b="48973"/>
          <a:stretch/>
        </p:blipFill>
        <p:spPr>
          <a:xfrm>
            <a:off x="686697" y="3321404"/>
            <a:ext cx="4171950" cy="1948973"/>
          </a:xfrm>
          <a:prstGeom prst="rect">
            <a:avLst/>
          </a:prstGeom>
        </p:spPr>
      </p:pic>
      <p:pic>
        <p:nvPicPr>
          <p:cNvPr id="6" name="Picture 5">
            <a:extLst>
              <a:ext uri="{FF2B5EF4-FFF2-40B4-BE49-F238E27FC236}">
                <a16:creationId xmlns:a16="http://schemas.microsoft.com/office/drawing/2014/main" id="{F7AB30D0-3364-49C2-B04B-4C4B79659049}"/>
              </a:ext>
            </a:extLst>
          </p:cNvPr>
          <p:cNvPicPr>
            <a:picLocks noChangeAspect="1"/>
          </p:cNvPicPr>
          <p:nvPr/>
        </p:nvPicPr>
        <p:blipFill rotWithShape="1">
          <a:blip r:embed="rId2"/>
          <a:srcRect t="48973"/>
          <a:stretch/>
        </p:blipFill>
        <p:spPr>
          <a:xfrm>
            <a:off x="6648172" y="3321405"/>
            <a:ext cx="4171950" cy="1948972"/>
          </a:xfrm>
          <a:prstGeom prst="rect">
            <a:avLst/>
          </a:prstGeom>
        </p:spPr>
      </p:pic>
    </p:spTree>
    <p:extLst>
      <p:ext uri="{BB962C8B-B14F-4D97-AF65-F5344CB8AC3E}">
        <p14:creationId xmlns:p14="http://schemas.microsoft.com/office/powerpoint/2010/main" val="2176803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4. Find the sum of the degrees of the vertices of each graph in Exercises 1–3 and verify that it equals twice the number of edges in the graph.</a:t>
            </a:r>
          </a:p>
        </p:txBody>
      </p:sp>
      <p:pic>
        <p:nvPicPr>
          <p:cNvPr id="5" name="Picture 4">
            <a:extLst>
              <a:ext uri="{FF2B5EF4-FFF2-40B4-BE49-F238E27FC236}">
                <a16:creationId xmlns:a16="http://schemas.microsoft.com/office/drawing/2014/main" id="{54F58614-693A-4249-9429-8FE2AE96A889}"/>
              </a:ext>
            </a:extLst>
          </p:cNvPr>
          <p:cNvPicPr>
            <a:picLocks noChangeAspect="1"/>
          </p:cNvPicPr>
          <p:nvPr/>
        </p:nvPicPr>
        <p:blipFill rotWithShape="1">
          <a:blip r:embed="rId2"/>
          <a:srcRect b="48973"/>
          <a:stretch/>
        </p:blipFill>
        <p:spPr>
          <a:xfrm>
            <a:off x="686697" y="3321404"/>
            <a:ext cx="4171950" cy="1948973"/>
          </a:xfrm>
          <a:prstGeom prst="rect">
            <a:avLst/>
          </a:prstGeom>
        </p:spPr>
      </p:pic>
      <p:pic>
        <p:nvPicPr>
          <p:cNvPr id="6" name="Picture 5">
            <a:extLst>
              <a:ext uri="{FF2B5EF4-FFF2-40B4-BE49-F238E27FC236}">
                <a16:creationId xmlns:a16="http://schemas.microsoft.com/office/drawing/2014/main" id="{F7AB30D0-3364-49C2-B04B-4C4B79659049}"/>
              </a:ext>
            </a:extLst>
          </p:cNvPr>
          <p:cNvPicPr>
            <a:picLocks noChangeAspect="1"/>
          </p:cNvPicPr>
          <p:nvPr/>
        </p:nvPicPr>
        <p:blipFill rotWithShape="1">
          <a:blip r:embed="rId2"/>
          <a:srcRect t="48973"/>
          <a:stretch/>
        </p:blipFill>
        <p:spPr>
          <a:xfrm>
            <a:off x="6648172" y="3321405"/>
            <a:ext cx="4171950" cy="1948972"/>
          </a:xfrm>
          <a:prstGeom prst="rect">
            <a:avLst/>
          </a:prstGeom>
        </p:spPr>
      </p:pic>
      <p:sp>
        <p:nvSpPr>
          <p:cNvPr id="7" name="TextBox 6">
            <a:extLst>
              <a:ext uri="{FF2B5EF4-FFF2-40B4-BE49-F238E27FC236}">
                <a16:creationId xmlns:a16="http://schemas.microsoft.com/office/drawing/2014/main" id="{4865E072-982D-4D4B-8974-1F0C95FF45CD}"/>
              </a:ext>
            </a:extLst>
          </p:cNvPr>
          <p:cNvSpPr txBox="1"/>
          <p:nvPr/>
        </p:nvSpPr>
        <p:spPr>
          <a:xfrm>
            <a:off x="686697" y="5578475"/>
            <a:ext cx="4675416" cy="646331"/>
          </a:xfrm>
          <a:prstGeom prst="rect">
            <a:avLst/>
          </a:prstGeom>
          <a:noFill/>
          <a:ln>
            <a:solidFill>
              <a:schemeClr val="accent2"/>
            </a:solidFill>
          </a:ln>
        </p:spPr>
        <p:txBody>
          <a:bodyPr wrap="square" rtlCol="0">
            <a:spAutoFit/>
          </a:bodyPr>
          <a:lstStyle/>
          <a:p>
            <a:r>
              <a:rPr lang="en-GB" dirty="0"/>
              <a:t>the sum is 2+4+1+0+2+3 = 12 = 2 * 6; there are 6 edges.</a:t>
            </a:r>
            <a:endParaRPr lang="en-US" dirty="0"/>
          </a:p>
        </p:txBody>
      </p:sp>
      <p:sp>
        <p:nvSpPr>
          <p:cNvPr id="8" name="TextBox 7">
            <a:extLst>
              <a:ext uri="{FF2B5EF4-FFF2-40B4-BE49-F238E27FC236}">
                <a16:creationId xmlns:a16="http://schemas.microsoft.com/office/drawing/2014/main" id="{E7C96BCA-BFB7-48BE-9517-51FE089E8244}"/>
              </a:ext>
            </a:extLst>
          </p:cNvPr>
          <p:cNvSpPr txBox="1"/>
          <p:nvPr/>
        </p:nvSpPr>
        <p:spPr>
          <a:xfrm>
            <a:off x="6632978" y="5578475"/>
            <a:ext cx="4675416" cy="646331"/>
          </a:xfrm>
          <a:prstGeom prst="rect">
            <a:avLst/>
          </a:prstGeom>
          <a:noFill/>
          <a:ln>
            <a:solidFill>
              <a:schemeClr val="accent2"/>
            </a:solidFill>
          </a:ln>
        </p:spPr>
        <p:txBody>
          <a:bodyPr wrap="square" rtlCol="0">
            <a:spAutoFit/>
          </a:bodyPr>
          <a:lstStyle/>
          <a:p>
            <a:r>
              <a:rPr lang="en-GB" dirty="0"/>
              <a:t>the sum is 6+6+6+5+3 = 26 = 2</a:t>
            </a:r>
            <a:r>
              <a:rPr lang="ar-EG" dirty="0"/>
              <a:t>*</a:t>
            </a:r>
            <a:r>
              <a:rPr lang="en-GB" dirty="0"/>
              <a:t>13; there are 13 edges.</a:t>
            </a:r>
            <a:endParaRPr lang="en-US" dirty="0"/>
          </a:p>
        </p:txBody>
      </p:sp>
    </p:spTree>
    <p:extLst>
      <p:ext uri="{BB962C8B-B14F-4D97-AF65-F5344CB8AC3E}">
        <p14:creationId xmlns:p14="http://schemas.microsoft.com/office/powerpoint/2010/main" val="154475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A168CA-06C1-467B-9CCB-5845E219AC55}"/>
                  </a:ext>
                </a:extLst>
              </p:cNvPr>
              <p:cNvSpPr>
                <a:spLocks noGrp="1"/>
              </p:cNvSpPr>
              <p:nvPr>
                <p:ph idx="1"/>
              </p:nvPr>
            </p:nvSpPr>
            <p:spPr/>
            <p:txBody>
              <a:bodyPr/>
              <a:lstStyle/>
              <a:p>
                <a:r>
                  <a:rPr lang="en-US" b="1" u="sng" dirty="0"/>
                  <a:t>DEFINITION 1:</a:t>
                </a:r>
                <a:r>
                  <a:rPr lang="en-US" dirty="0"/>
                  <a:t> </a:t>
                </a:r>
                <a:r>
                  <a:rPr lang="en-GB" dirty="0"/>
                  <a:t>A graph </a:t>
                </a:r>
                <a14:m>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 = (</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consists of </a:t>
                </a:r>
                <a14:m>
                  <m:oMath xmlns:m="http://schemas.openxmlformats.org/officeDocument/2006/math">
                    <m:r>
                      <a:rPr lang="en-GB" i="1" dirty="0" smtClean="0">
                        <a:latin typeface="Cambria Math" panose="02040503050406030204" pitchFamily="18" charset="0"/>
                      </a:rPr>
                      <m:t>𝑉</m:t>
                    </m:r>
                  </m:oMath>
                </a14:m>
                <a:r>
                  <a:rPr lang="en-GB" dirty="0"/>
                  <a:t>, a nonempty set of vertices (or nodes) and </a:t>
                </a:r>
                <a14:m>
                  <m:oMath xmlns:m="http://schemas.openxmlformats.org/officeDocument/2006/math">
                    <m:r>
                      <a:rPr lang="en-GB" i="1" dirty="0" smtClean="0">
                        <a:latin typeface="Cambria Math" panose="02040503050406030204" pitchFamily="18" charset="0"/>
                      </a:rPr>
                      <m:t>𝐸</m:t>
                    </m:r>
                  </m:oMath>
                </a14:m>
                <a:r>
                  <a:rPr lang="en-GB" dirty="0"/>
                  <a:t>, a set of edges.</a:t>
                </a:r>
              </a:p>
              <a:p>
                <a:pPr lvl="1"/>
                <a:r>
                  <a:rPr lang="en-GB" dirty="0"/>
                  <a:t>Each edge has either one or two vertices associated with it, called its endpoints. An edge is said to connect its endpoints.</a:t>
                </a:r>
                <a:endParaRPr lang="en-US" b="1" u="sng" dirty="0"/>
              </a:p>
            </p:txBody>
          </p:sp>
        </mc:Choice>
        <mc:Fallback xmlns="">
          <p:sp>
            <p:nvSpPr>
              <p:cNvPr id="3" name="Content Placeholder 2">
                <a:extLst>
                  <a:ext uri="{FF2B5EF4-FFF2-40B4-BE49-F238E27FC236}">
                    <a16:creationId xmlns:a16="http://schemas.microsoft.com/office/drawing/2014/main" id="{B9A168CA-06C1-467B-9CCB-5845E219AC55}"/>
                  </a:ext>
                </a:extLst>
              </p:cNvPr>
              <p:cNvSpPr>
                <a:spLocks noGrp="1" noRot="1" noChangeAspect="1" noMove="1" noResize="1" noEditPoints="1" noAdjustHandles="1" noChangeArrowheads="1" noChangeShapeType="1" noTextEdit="1"/>
              </p:cNvSpPr>
              <p:nvPr>
                <p:ph idx="1"/>
              </p:nvPr>
            </p:nvSpPr>
            <p:spPr>
              <a:blipFill>
                <a:blip r:embed="rId2"/>
                <a:stretch>
                  <a:fillRect l="-954" t="-2384" r="-137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5C4B793-A62D-4FAD-B24A-5C939783679B}"/>
              </a:ext>
            </a:extLst>
          </p:cNvPr>
          <p:cNvPicPr>
            <a:picLocks noChangeAspect="1"/>
          </p:cNvPicPr>
          <p:nvPr/>
        </p:nvPicPr>
        <p:blipFill>
          <a:blip r:embed="rId3"/>
          <a:stretch>
            <a:fillRect/>
          </a:stretch>
        </p:blipFill>
        <p:spPr>
          <a:xfrm>
            <a:off x="2705099" y="3596242"/>
            <a:ext cx="6781800" cy="2524125"/>
          </a:xfrm>
          <a:prstGeom prst="rect">
            <a:avLst/>
          </a:prstGeom>
        </p:spPr>
      </p:pic>
    </p:spTree>
    <p:extLst>
      <p:ext uri="{BB962C8B-B14F-4D97-AF65-F5344CB8AC3E}">
        <p14:creationId xmlns:p14="http://schemas.microsoft.com/office/powerpoint/2010/main" val="2981472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7–9 determine the number of vertices and edges and find the in-degree and out-degree of each vertex for the given directed multigraph.</a:t>
            </a:r>
          </a:p>
        </p:txBody>
      </p:sp>
      <p:pic>
        <p:nvPicPr>
          <p:cNvPr id="7" name="Picture 6">
            <a:extLst>
              <a:ext uri="{FF2B5EF4-FFF2-40B4-BE49-F238E27FC236}">
                <a16:creationId xmlns:a16="http://schemas.microsoft.com/office/drawing/2014/main" id="{7D2F2EE1-ACDA-469F-B19C-4F5CB51DCA83}"/>
              </a:ext>
            </a:extLst>
          </p:cNvPr>
          <p:cNvPicPr>
            <a:picLocks noChangeAspect="1"/>
          </p:cNvPicPr>
          <p:nvPr/>
        </p:nvPicPr>
        <p:blipFill rotWithShape="1">
          <a:blip r:embed="rId2"/>
          <a:srcRect r="47933"/>
          <a:stretch/>
        </p:blipFill>
        <p:spPr>
          <a:xfrm>
            <a:off x="1286903" y="2836076"/>
            <a:ext cx="3205199" cy="2368535"/>
          </a:xfrm>
          <a:prstGeom prst="rect">
            <a:avLst/>
          </a:prstGeom>
        </p:spPr>
      </p:pic>
      <p:pic>
        <p:nvPicPr>
          <p:cNvPr id="8" name="Picture 7">
            <a:extLst>
              <a:ext uri="{FF2B5EF4-FFF2-40B4-BE49-F238E27FC236}">
                <a16:creationId xmlns:a16="http://schemas.microsoft.com/office/drawing/2014/main" id="{1CC6C67B-4C16-4902-AC8A-404336359F71}"/>
              </a:ext>
            </a:extLst>
          </p:cNvPr>
          <p:cNvPicPr>
            <a:picLocks noChangeAspect="1"/>
          </p:cNvPicPr>
          <p:nvPr/>
        </p:nvPicPr>
        <p:blipFill rotWithShape="1">
          <a:blip r:embed="rId2"/>
          <a:srcRect l="47933"/>
          <a:stretch/>
        </p:blipFill>
        <p:spPr>
          <a:xfrm>
            <a:off x="7158359" y="2836075"/>
            <a:ext cx="3205199" cy="2368535"/>
          </a:xfrm>
          <a:prstGeom prst="rect">
            <a:avLst/>
          </a:prstGeom>
        </p:spPr>
      </p:pic>
    </p:spTree>
    <p:extLst>
      <p:ext uri="{BB962C8B-B14F-4D97-AF65-F5344CB8AC3E}">
        <p14:creationId xmlns:p14="http://schemas.microsoft.com/office/powerpoint/2010/main" val="2145796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7–9 determine the number of vertices and edges and find the in-degree and out-degree of each vertex for the given directed multigraph.</a:t>
            </a:r>
          </a:p>
        </p:txBody>
      </p:sp>
      <p:pic>
        <p:nvPicPr>
          <p:cNvPr id="7" name="Picture 6">
            <a:extLst>
              <a:ext uri="{FF2B5EF4-FFF2-40B4-BE49-F238E27FC236}">
                <a16:creationId xmlns:a16="http://schemas.microsoft.com/office/drawing/2014/main" id="{7D2F2EE1-ACDA-469F-B19C-4F5CB51DCA83}"/>
              </a:ext>
            </a:extLst>
          </p:cNvPr>
          <p:cNvPicPr>
            <a:picLocks noChangeAspect="1"/>
          </p:cNvPicPr>
          <p:nvPr/>
        </p:nvPicPr>
        <p:blipFill rotWithShape="1">
          <a:blip r:embed="rId2"/>
          <a:srcRect r="47933"/>
          <a:stretch/>
        </p:blipFill>
        <p:spPr>
          <a:xfrm>
            <a:off x="1286903" y="2836076"/>
            <a:ext cx="3205199" cy="2368535"/>
          </a:xfrm>
          <a:prstGeom prst="rect">
            <a:avLst/>
          </a:prstGeom>
        </p:spPr>
      </p:pic>
      <p:pic>
        <p:nvPicPr>
          <p:cNvPr id="8" name="Picture 7">
            <a:extLst>
              <a:ext uri="{FF2B5EF4-FFF2-40B4-BE49-F238E27FC236}">
                <a16:creationId xmlns:a16="http://schemas.microsoft.com/office/drawing/2014/main" id="{1CC6C67B-4C16-4902-AC8A-404336359F71}"/>
              </a:ext>
            </a:extLst>
          </p:cNvPr>
          <p:cNvPicPr>
            <a:picLocks noChangeAspect="1"/>
          </p:cNvPicPr>
          <p:nvPr/>
        </p:nvPicPr>
        <p:blipFill rotWithShape="1">
          <a:blip r:embed="rId2"/>
          <a:srcRect l="47933"/>
          <a:stretch/>
        </p:blipFill>
        <p:spPr>
          <a:xfrm>
            <a:off x="7158359" y="2836075"/>
            <a:ext cx="3205199" cy="236853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D9227F9-2559-4F7C-AA05-EA8B80FE4937}"/>
                  </a:ext>
                </a:extLst>
              </p:cNvPr>
              <p:cNvSpPr txBox="1"/>
              <p:nvPr/>
            </p:nvSpPr>
            <p:spPr>
              <a:xfrm>
                <a:off x="345830" y="5468645"/>
                <a:ext cx="5025160" cy="916982"/>
              </a:xfrm>
              <a:prstGeom prst="rect">
                <a:avLst/>
              </a:prstGeom>
              <a:noFill/>
              <a:ln>
                <a:solidFill>
                  <a:schemeClr val="accent2"/>
                </a:solidFill>
              </a:ln>
            </p:spPr>
            <p:txBody>
              <a:bodyPr wrap="square" rtlCol="0">
                <a:spAutoFit/>
              </a:bodyPr>
              <a:lstStyle/>
              <a:p>
                <a:r>
                  <a:rPr lang="en-US" dirty="0"/>
                  <a:t>v = 4; e = 7; </a:t>
                </a:r>
                <a14:m>
                  <m:oMath xmlns:m="http://schemas.openxmlformats.org/officeDocument/2006/math">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𝑎</m:t>
                        </m:r>
                      </m:e>
                    </m:d>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𝑏</m:t>
                        </m:r>
                      </m:e>
                    </m:d>
                    <m:r>
                      <a:rPr lang="en-US" b="0"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0" dirty="0" smtClean="0">
                            <a:latin typeface="Cambria Math" panose="02040503050406030204" pitchFamily="18" charset="0"/>
                          </a:rPr>
                          <m:t> </m:t>
                        </m:r>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3</m:t>
                    </m:r>
                  </m:oMath>
                </a14:m>
                <a:endParaRPr lang="en-US" dirty="0"/>
              </a:p>
            </p:txBody>
          </p:sp>
        </mc:Choice>
        <mc:Fallback xmlns="">
          <p:sp>
            <p:nvSpPr>
              <p:cNvPr id="3" name="TextBox 2">
                <a:extLst>
                  <a:ext uri="{FF2B5EF4-FFF2-40B4-BE49-F238E27FC236}">
                    <a16:creationId xmlns:a16="http://schemas.microsoft.com/office/drawing/2014/main" id="{DD9227F9-2559-4F7C-AA05-EA8B80FE4937}"/>
                  </a:ext>
                </a:extLst>
              </p:cNvPr>
              <p:cNvSpPr txBox="1">
                <a:spLocks noRot="1" noChangeAspect="1" noMove="1" noResize="1" noEditPoints="1" noAdjustHandles="1" noChangeArrowheads="1" noChangeShapeType="1" noTextEdit="1"/>
              </p:cNvSpPr>
              <p:nvPr/>
            </p:nvSpPr>
            <p:spPr>
              <a:xfrm>
                <a:off x="345830" y="5468645"/>
                <a:ext cx="5025160" cy="916982"/>
              </a:xfrm>
              <a:prstGeom prst="rect">
                <a:avLst/>
              </a:prstGeom>
              <a:blipFill>
                <a:blip r:embed="rId3"/>
                <a:stretch>
                  <a:fillRect l="-969" t="-2614" b="-3922"/>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9458455-D3E2-4B49-88B0-731BB675BC97}"/>
                  </a:ext>
                </a:extLst>
              </p:cNvPr>
              <p:cNvSpPr txBox="1"/>
              <p:nvPr/>
            </p:nvSpPr>
            <p:spPr>
              <a:xfrm>
                <a:off x="6410758" y="5468645"/>
                <a:ext cx="5025160" cy="916982"/>
              </a:xfrm>
              <a:prstGeom prst="rect">
                <a:avLst/>
              </a:prstGeom>
              <a:noFill/>
              <a:ln>
                <a:solidFill>
                  <a:schemeClr val="accent2"/>
                </a:solidFill>
              </a:ln>
            </p:spPr>
            <p:txBody>
              <a:bodyPr wrap="square" rtlCol="0">
                <a:spAutoFit/>
              </a:bodyPr>
              <a:lstStyle/>
              <a:p>
                <a:r>
                  <a:rPr lang="en-US" dirty="0"/>
                  <a:t>v = 4; e = 8; </a:t>
                </a:r>
                <a14:m>
                  <m:oMath xmlns:m="http://schemas.openxmlformats.org/officeDocument/2006/math">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𝑎</m:t>
                        </m:r>
                      </m:e>
                    </m:d>
                    <m:r>
                      <a:rPr lang="en-US" i="1" dirty="0" smtClean="0">
                        <a:latin typeface="Cambria Math" panose="02040503050406030204" pitchFamily="18" charset="0"/>
                      </a:rPr>
                      <m:t>=</m:t>
                    </m:r>
                    <m:r>
                      <a:rPr lang="en-US" b="0" i="1" dirty="0" smtClean="0">
                        <a:latin typeface="Cambria Math" panose="02040503050406030204" pitchFamily="18" charset="0"/>
                      </a:rPr>
                      <m:t>2</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𝑏</m:t>
                        </m:r>
                      </m:e>
                    </m:d>
                    <m:r>
                      <a:rPr lang="en-US" b="0" i="1" dirty="0" smtClean="0">
                        <a:latin typeface="Cambria Math" panose="02040503050406030204" pitchFamily="18" charset="0"/>
                      </a:rPr>
                      <m:t>=</m:t>
                    </m:r>
                    <m:r>
                      <a:rPr lang="en-US" b="0" i="1" dirty="0" smtClean="0">
                        <a:latin typeface="Cambria Math" panose="02040503050406030204" pitchFamily="18" charset="0"/>
                      </a:rPr>
                      <m:t>3</m:t>
                    </m:r>
                    <m:r>
                      <a:rPr lang="en-US" i="1" dirty="0" smtClean="0">
                        <a:latin typeface="Cambria Math" panose="02040503050406030204" pitchFamily="18" charset="0"/>
                      </a:rPr>
                      <m:t>,</m:t>
                    </m:r>
                    <m:r>
                      <a:rPr lang="en-US" b="0" i="1" dirty="0" smtClean="0">
                        <a:latin typeface="Cambria Math" panose="02040503050406030204" pitchFamily="18" charset="0"/>
                      </a:rPr>
                      <m:t> </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0" dirty="0" smtClean="0">
                            <a:latin typeface="Cambria Math" panose="02040503050406030204" pitchFamily="18" charset="0"/>
                          </a:rPr>
                          <m:t> </m:t>
                        </m:r>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m:rPr>
                            <m:sty m:val="p"/>
                          </m:rPr>
                          <a:rPr lang="en-US" i="0" dirty="0" smtClean="0">
                            <a:latin typeface="Cambria Math" panose="02040503050406030204" pitchFamily="18" charset="0"/>
                          </a:rPr>
                          <m:t>deg</m:t>
                        </m:r>
                      </m:e>
                      <m:sup>
                        <m:r>
                          <a:rPr lang="en-US" i="1" dirty="0" smtClean="0">
                            <a:latin typeface="Cambria Math" panose="02040503050406030204" pitchFamily="18" charset="0"/>
                          </a:rPr>
                          <m:t>+</m:t>
                        </m:r>
                      </m:sup>
                    </m:sSup>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79458455-D3E2-4B49-88B0-731BB675BC97}"/>
                  </a:ext>
                </a:extLst>
              </p:cNvPr>
              <p:cNvSpPr txBox="1">
                <a:spLocks noRot="1" noChangeAspect="1" noMove="1" noResize="1" noEditPoints="1" noAdjustHandles="1" noChangeArrowheads="1" noChangeShapeType="1" noTextEdit="1"/>
              </p:cNvSpPr>
              <p:nvPr/>
            </p:nvSpPr>
            <p:spPr>
              <a:xfrm>
                <a:off x="6410758" y="5468645"/>
                <a:ext cx="5025160" cy="916982"/>
              </a:xfrm>
              <a:prstGeom prst="rect">
                <a:avLst/>
              </a:prstGeom>
              <a:blipFill>
                <a:blip r:embed="rId4"/>
                <a:stretch>
                  <a:fillRect l="-969" t="-2614" b="-3922"/>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4275785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10. For each of the graphs in Exercises 7–9 determine the</a:t>
            </a:r>
            <a:r>
              <a:rPr lang="ar-EG" dirty="0"/>
              <a:t> </a:t>
            </a:r>
            <a:r>
              <a:rPr lang="en-GB" dirty="0"/>
              <a:t>sum of the in-degrees of the vertices and the sum of the</a:t>
            </a:r>
            <a:r>
              <a:rPr lang="ar-EG" dirty="0"/>
              <a:t> </a:t>
            </a:r>
            <a:r>
              <a:rPr lang="en-GB" dirty="0"/>
              <a:t>out-degrees of the vertices directly. Show that they are</a:t>
            </a:r>
            <a:r>
              <a:rPr lang="ar-EG" dirty="0"/>
              <a:t> </a:t>
            </a:r>
            <a:r>
              <a:rPr lang="en-GB" dirty="0"/>
              <a:t>both equal to the number of edges in the graph.</a:t>
            </a:r>
          </a:p>
        </p:txBody>
      </p:sp>
      <p:pic>
        <p:nvPicPr>
          <p:cNvPr id="7" name="Picture 6">
            <a:extLst>
              <a:ext uri="{FF2B5EF4-FFF2-40B4-BE49-F238E27FC236}">
                <a16:creationId xmlns:a16="http://schemas.microsoft.com/office/drawing/2014/main" id="{7D2F2EE1-ACDA-469F-B19C-4F5CB51DCA83}"/>
              </a:ext>
            </a:extLst>
          </p:cNvPr>
          <p:cNvPicPr>
            <a:picLocks noChangeAspect="1"/>
          </p:cNvPicPr>
          <p:nvPr/>
        </p:nvPicPr>
        <p:blipFill rotWithShape="1">
          <a:blip r:embed="rId2"/>
          <a:srcRect r="47933"/>
          <a:stretch/>
        </p:blipFill>
        <p:spPr>
          <a:xfrm>
            <a:off x="1278026" y="3209547"/>
            <a:ext cx="3205199" cy="2368535"/>
          </a:xfrm>
          <a:prstGeom prst="rect">
            <a:avLst/>
          </a:prstGeom>
        </p:spPr>
      </p:pic>
      <p:pic>
        <p:nvPicPr>
          <p:cNvPr id="8" name="Picture 7">
            <a:extLst>
              <a:ext uri="{FF2B5EF4-FFF2-40B4-BE49-F238E27FC236}">
                <a16:creationId xmlns:a16="http://schemas.microsoft.com/office/drawing/2014/main" id="{1CC6C67B-4C16-4902-AC8A-404336359F71}"/>
              </a:ext>
            </a:extLst>
          </p:cNvPr>
          <p:cNvPicPr>
            <a:picLocks noChangeAspect="1"/>
          </p:cNvPicPr>
          <p:nvPr/>
        </p:nvPicPr>
        <p:blipFill rotWithShape="1">
          <a:blip r:embed="rId2"/>
          <a:srcRect l="47933"/>
          <a:stretch/>
        </p:blipFill>
        <p:spPr>
          <a:xfrm>
            <a:off x="7149482" y="3209546"/>
            <a:ext cx="3205199" cy="2368535"/>
          </a:xfrm>
          <a:prstGeom prst="rect">
            <a:avLst/>
          </a:prstGeom>
        </p:spPr>
      </p:pic>
    </p:spTree>
    <p:extLst>
      <p:ext uri="{BB962C8B-B14F-4D97-AF65-F5344CB8AC3E}">
        <p14:creationId xmlns:p14="http://schemas.microsoft.com/office/powerpoint/2010/main" val="1181279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10. For each of the graphs in Exercises 7–9 determine the</a:t>
            </a:r>
            <a:r>
              <a:rPr lang="ar-EG" dirty="0"/>
              <a:t> </a:t>
            </a:r>
            <a:r>
              <a:rPr lang="en-GB" dirty="0"/>
              <a:t>sum of the in-degrees of the vertices and the sum of the</a:t>
            </a:r>
            <a:r>
              <a:rPr lang="ar-EG" dirty="0"/>
              <a:t> </a:t>
            </a:r>
            <a:r>
              <a:rPr lang="en-GB" dirty="0"/>
              <a:t>out-degrees of the vertices directly. Show that they are</a:t>
            </a:r>
            <a:r>
              <a:rPr lang="ar-EG" dirty="0"/>
              <a:t> </a:t>
            </a:r>
            <a:r>
              <a:rPr lang="en-GB" dirty="0"/>
              <a:t>both equal to the number of edges in the graph.</a:t>
            </a:r>
          </a:p>
        </p:txBody>
      </p:sp>
      <p:pic>
        <p:nvPicPr>
          <p:cNvPr id="7" name="Picture 6">
            <a:extLst>
              <a:ext uri="{FF2B5EF4-FFF2-40B4-BE49-F238E27FC236}">
                <a16:creationId xmlns:a16="http://schemas.microsoft.com/office/drawing/2014/main" id="{7D2F2EE1-ACDA-469F-B19C-4F5CB51DCA83}"/>
              </a:ext>
            </a:extLst>
          </p:cNvPr>
          <p:cNvPicPr>
            <a:picLocks noChangeAspect="1"/>
          </p:cNvPicPr>
          <p:nvPr/>
        </p:nvPicPr>
        <p:blipFill rotWithShape="1">
          <a:blip r:embed="rId2"/>
          <a:srcRect r="47933"/>
          <a:stretch/>
        </p:blipFill>
        <p:spPr>
          <a:xfrm>
            <a:off x="1278026" y="3209547"/>
            <a:ext cx="3205199" cy="2368535"/>
          </a:xfrm>
          <a:prstGeom prst="rect">
            <a:avLst/>
          </a:prstGeom>
        </p:spPr>
      </p:pic>
      <p:pic>
        <p:nvPicPr>
          <p:cNvPr id="8" name="Picture 7">
            <a:extLst>
              <a:ext uri="{FF2B5EF4-FFF2-40B4-BE49-F238E27FC236}">
                <a16:creationId xmlns:a16="http://schemas.microsoft.com/office/drawing/2014/main" id="{1CC6C67B-4C16-4902-AC8A-404336359F71}"/>
              </a:ext>
            </a:extLst>
          </p:cNvPr>
          <p:cNvPicPr>
            <a:picLocks noChangeAspect="1"/>
          </p:cNvPicPr>
          <p:nvPr/>
        </p:nvPicPr>
        <p:blipFill rotWithShape="1">
          <a:blip r:embed="rId2"/>
          <a:srcRect l="47933"/>
          <a:stretch/>
        </p:blipFill>
        <p:spPr>
          <a:xfrm>
            <a:off x="7149482" y="3209546"/>
            <a:ext cx="3205199" cy="2368535"/>
          </a:xfrm>
          <a:prstGeom prst="rect">
            <a:avLst/>
          </a:prstGeom>
        </p:spPr>
      </p:pic>
      <p:sp>
        <p:nvSpPr>
          <p:cNvPr id="3" name="TextBox 2">
            <a:extLst>
              <a:ext uri="{FF2B5EF4-FFF2-40B4-BE49-F238E27FC236}">
                <a16:creationId xmlns:a16="http://schemas.microsoft.com/office/drawing/2014/main" id="{DD9227F9-2559-4F7C-AA05-EA8B80FE4937}"/>
              </a:ext>
            </a:extLst>
          </p:cNvPr>
          <p:cNvSpPr txBox="1"/>
          <p:nvPr/>
        </p:nvSpPr>
        <p:spPr>
          <a:xfrm>
            <a:off x="345830" y="5655076"/>
            <a:ext cx="5025160" cy="916982"/>
          </a:xfrm>
          <a:prstGeom prst="rect">
            <a:avLst/>
          </a:prstGeom>
          <a:noFill/>
          <a:ln>
            <a:solidFill>
              <a:schemeClr val="accent2"/>
            </a:solidFill>
          </a:ln>
        </p:spPr>
        <p:txBody>
          <a:bodyPr wrap="square" rtlCol="0">
            <a:spAutoFit/>
          </a:bodyPr>
          <a:lstStyle/>
          <a:p>
            <a:r>
              <a:rPr lang="en-US" dirty="0"/>
              <a:t>T</a:t>
            </a:r>
            <a:r>
              <a:rPr lang="en-GB" dirty="0"/>
              <a:t>he sum of the in-degrees is 3+1+2+1 = 7, and the sum of the out-degrees is 1+2+1+3 = 7;</a:t>
            </a:r>
          </a:p>
          <a:p>
            <a:r>
              <a:rPr lang="en-GB" dirty="0"/>
              <a:t>there are 7 edges.</a:t>
            </a:r>
            <a:endParaRPr lang="en-US" dirty="0"/>
          </a:p>
        </p:txBody>
      </p:sp>
      <p:sp>
        <p:nvSpPr>
          <p:cNvPr id="9" name="TextBox 8">
            <a:extLst>
              <a:ext uri="{FF2B5EF4-FFF2-40B4-BE49-F238E27FC236}">
                <a16:creationId xmlns:a16="http://schemas.microsoft.com/office/drawing/2014/main" id="{79458455-D3E2-4B49-88B0-731BB675BC97}"/>
              </a:ext>
            </a:extLst>
          </p:cNvPr>
          <p:cNvSpPr txBox="1"/>
          <p:nvPr/>
        </p:nvSpPr>
        <p:spPr>
          <a:xfrm>
            <a:off x="6410758" y="5655076"/>
            <a:ext cx="5025160" cy="916982"/>
          </a:xfrm>
          <a:prstGeom prst="rect">
            <a:avLst/>
          </a:prstGeom>
          <a:noFill/>
          <a:ln>
            <a:solidFill>
              <a:schemeClr val="accent2"/>
            </a:solidFill>
          </a:ln>
        </p:spPr>
        <p:txBody>
          <a:bodyPr wrap="square" rtlCol="0">
            <a:spAutoFit/>
          </a:bodyPr>
          <a:lstStyle/>
          <a:p>
            <a:r>
              <a:rPr lang="en-GB" dirty="0"/>
              <a:t>The sum of the in-degrees is 2+3+2+1 = 8, and the sum of the out-degrees</a:t>
            </a:r>
            <a:r>
              <a:rPr lang="ar-EG" dirty="0"/>
              <a:t> </a:t>
            </a:r>
            <a:r>
              <a:rPr lang="en-GB" dirty="0"/>
              <a:t>is 2 + 4 + 1 + 1 = 8; there are 8 edges.</a:t>
            </a:r>
            <a:endParaRPr lang="en-US" dirty="0"/>
          </a:p>
        </p:txBody>
      </p:sp>
    </p:spTree>
    <p:extLst>
      <p:ext uri="{BB962C8B-B14F-4D97-AF65-F5344CB8AC3E}">
        <p14:creationId xmlns:p14="http://schemas.microsoft.com/office/powerpoint/2010/main" val="3566015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21–25 determine whether the graph is bipartite.</a:t>
            </a:r>
          </a:p>
        </p:txBody>
      </p:sp>
      <p:pic>
        <p:nvPicPr>
          <p:cNvPr id="5" name="Picture 4">
            <a:extLst>
              <a:ext uri="{FF2B5EF4-FFF2-40B4-BE49-F238E27FC236}">
                <a16:creationId xmlns:a16="http://schemas.microsoft.com/office/drawing/2014/main" id="{F27DA18A-88C3-49A9-B58B-C7CDCFCE080F}"/>
              </a:ext>
            </a:extLst>
          </p:cNvPr>
          <p:cNvPicPr>
            <a:picLocks noChangeAspect="1"/>
          </p:cNvPicPr>
          <p:nvPr/>
        </p:nvPicPr>
        <p:blipFill>
          <a:blip r:embed="rId2"/>
          <a:stretch>
            <a:fillRect/>
          </a:stretch>
        </p:blipFill>
        <p:spPr>
          <a:xfrm>
            <a:off x="345830" y="2423002"/>
            <a:ext cx="2771775" cy="1781175"/>
          </a:xfrm>
          <a:prstGeom prst="rect">
            <a:avLst/>
          </a:prstGeom>
        </p:spPr>
      </p:pic>
      <p:pic>
        <p:nvPicPr>
          <p:cNvPr id="7" name="Picture 6">
            <a:extLst>
              <a:ext uri="{FF2B5EF4-FFF2-40B4-BE49-F238E27FC236}">
                <a16:creationId xmlns:a16="http://schemas.microsoft.com/office/drawing/2014/main" id="{50BA0BC8-F04A-486E-8AD5-33F2ADB182DF}"/>
              </a:ext>
            </a:extLst>
          </p:cNvPr>
          <p:cNvPicPr>
            <a:picLocks noChangeAspect="1"/>
          </p:cNvPicPr>
          <p:nvPr/>
        </p:nvPicPr>
        <p:blipFill>
          <a:blip r:embed="rId3"/>
          <a:stretch>
            <a:fillRect/>
          </a:stretch>
        </p:blipFill>
        <p:spPr>
          <a:xfrm>
            <a:off x="4081462" y="2405062"/>
            <a:ext cx="2714625" cy="1752600"/>
          </a:xfrm>
          <a:prstGeom prst="rect">
            <a:avLst/>
          </a:prstGeom>
        </p:spPr>
      </p:pic>
      <p:pic>
        <p:nvPicPr>
          <p:cNvPr id="9" name="Picture 8">
            <a:extLst>
              <a:ext uri="{FF2B5EF4-FFF2-40B4-BE49-F238E27FC236}">
                <a16:creationId xmlns:a16="http://schemas.microsoft.com/office/drawing/2014/main" id="{5BF1C08E-377B-4756-AC40-2C457C1B5019}"/>
              </a:ext>
            </a:extLst>
          </p:cNvPr>
          <p:cNvPicPr>
            <a:picLocks noChangeAspect="1"/>
          </p:cNvPicPr>
          <p:nvPr/>
        </p:nvPicPr>
        <p:blipFill>
          <a:blip r:embed="rId4"/>
          <a:stretch>
            <a:fillRect/>
          </a:stretch>
        </p:blipFill>
        <p:spPr>
          <a:xfrm>
            <a:off x="7759944" y="2405062"/>
            <a:ext cx="4086225" cy="2047875"/>
          </a:xfrm>
          <a:prstGeom prst="rect">
            <a:avLst/>
          </a:prstGeom>
        </p:spPr>
      </p:pic>
    </p:spTree>
    <p:extLst>
      <p:ext uri="{BB962C8B-B14F-4D97-AF65-F5344CB8AC3E}">
        <p14:creationId xmlns:p14="http://schemas.microsoft.com/office/powerpoint/2010/main" val="2040867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21–25 determine whether the graph is bipartite.</a:t>
            </a:r>
          </a:p>
        </p:txBody>
      </p:sp>
      <p:pic>
        <p:nvPicPr>
          <p:cNvPr id="5" name="Picture 4">
            <a:extLst>
              <a:ext uri="{FF2B5EF4-FFF2-40B4-BE49-F238E27FC236}">
                <a16:creationId xmlns:a16="http://schemas.microsoft.com/office/drawing/2014/main" id="{F27DA18A-88C3-49A9-B58B-C7CDCFCE080F}"/>
              </a:ext>
            </a:extLst>
          </p:cNvPr>
          <p:cNvPicPr>
            <a:picLocks noChangeAspect="1"/>
          </p:cNvPicPr>
          <p:nvPr/>
        </p:nvPicPr>
        <p:blipFill>
          <a:blip r:embed="rId2"/>
          <a:stretch>
            <a:fillRect/>
          </a:stretch>
        </p:blipFill>
        <p:spPr>
          <a:xfrm>
            <a:off x="345830" y="2423002"/>
            <a:ext cx="2771775" cy="1781175"/>
          </a:xfrm>
          <a:prstGeom prst="rect">
            <a:avLst/>
          </a:prstGeom>
        </p:spPr>
      </p:pic>
      <p:pic>
        <p:nvPicPr>
          <p:cNvPr id="7" name="Picture 6">
            <a:extLst>
              <a:ext uri="{FF2B5EF4-FFF2-40B4-BE49-F238E27FC236}">
                <a16:creationId xmlns:a16="http://schemas.microsoft.com/office/drawing/2014/main" id="{50BA0BC8-F04A-486E-8AD5-33F2ADB182DF}"/>
              </a:ext>
            </a:extLst>
          </p:cNvPr>
          <p:cNvPicPr>
            <a:picLocks noChangeAspect="1"/>
          </p:cNvPicPr>
          <p:nvPr/>
        </p:nvPicPr>
        <p:blipFill>
          <a:blip r:embed="rId3"/>
          <a:stretch>
            <a:fillRect/>
          </a:stretch>
        </p:blipFill>
        <p:spPr>
          <a:xfrm>
            <a:off x="4081462" y="2405062"/>
            <a:ext cx="2714625" cy="1752600"/>
          </a:xfrm>
          <a:prstGeom prst="rect">
            <a:avLst/>
          </a:prstGeom>
        </p:spPr>
      </p:pic>
      <p:pic>
        <p:nvPicPr>
          <p:cNvPr id="9" name="Picture 8">
            <a:extLst>
              <a:ext uri="{FF2B5EF4-FFF2-40B4-BE49-F238E27FC236}">
                <a16:creationId xmlns:a16="http://schemas.microsoft.com/office/drawing/2014/main" id="{5BF1C08E-377B-4756-AC40-2C457C1B5019}"/>
              </a:ext>
            </a:extLst>
          </p:cNvPr>
          <p:cNvPicPr>
            <a:picLocks noChangeAspect="1"/>
          </p:cNvPicPr>
          <p:nvPr/>
        </p:nvPicPr>
        <p:blipFill>
          <a:blip r:embed="rId4"/>
          <a:stretch>
            <a:fillRect/>
          </a:stretch>
        </p:blipFill>
        <p:spPr>
          <a:xfrm>
            <a:off x="7759944" y="2405062"/>
            <a:ext cx="4086225" cy="204787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2294171-C898-4889-AEAA-58FF21802DE3}"/>
                  </a:ext>
                </a:extLst>
              </p:cNvPr>
              <p:cNvSpPr txBox="1"/>
              <p:nvPr/>
            </p:nvSpPr>
            <p:spPr>
              <a:xfrm>
                <a:off x="345830" y="4660777"/>
                <a:ext cx="2771775" cy="1015663"/>
              </a:xfrm>
              <a:prstGeom prst="rect">
                <a:avLst/>
              </a:prstGeom>
              <a:noFill/>
              <a:ln>
                <a:solidFill>
                  <a:schemeClr val="accent2"/>
                </a:solidFill>
              </a:ln>
            </p:spPr>
            <p:txBody>
              <a:bodyPr wrap="square" rtlCol="0">
                <a:spAutoFit/>
              </a:bodyPr>
              <a:lstStyle/>
              <a:p>
                <a:r>
                  <a:rPr lang="en-GB" sz="2000" dirty="0"/>
                  <a:t>This graph is bipartite, with bipartition </a:t>
                </a:r>
                <a14:m>
                  <m:oMath xmlns:m="http://schemas.openxmlformats.org/officeDocument/2006/math">
                    <m:r>
                      <a:rPr lang="en-US" sz="2000" b="0" i="0" dirty="0" smtClean="0">
                        <a:latin typeface="Cambria Math" panose="02040503050406030204" pitchFamily="18" charset="0"/>
                      </a:rPr>
                      <m:t>{</m:t>
                    </m:r>
                    <m:r>
                      <a:rPr lang="en-GB" sz="2000" i="1" dirty="0" smtClean="0">
                        <a:latin typeface="Cambria Math" panose="02040503050406030204" pitchFamily="18" charset="0"/>
                      </a:rPr>
                      <m:t>𝑎</m:t>
                    </m:r>
                    <m:r>
                      <a:rPr lang="en-US" sz="2000" b="0" i="1" dirty="0" smtClean="0">
                        <a:latin typeface="Cambria Math" panose="02040503050406030204" pitchFamily="18" charset="0"/>
                      </a:rPr>
                      <m:t>,  </m:t>
                    </m:r>
                    <m:r>
                      <a:rPr lang="en-GB" sz="2000" i="1" dirty="0" smtClean="0">
                        <a:latin typeface="Cambria Math" panose="02040503050406030204" pitchFamily="18" charset="0"/>
                      </a:rPr>
                      <m:t>𝑐</m:t>
                    </m:r>
                    <m:r>
                      <a:rPr lang="en-US" sz="2000" b="0" i="1" dirty="0" smtClean="0">
                        <a:latin typeface="Cambria Math" panose="02040503050406030204" pitchFamily="18" charset="0"/>
                      </a:rPr>
                      <m:t>}</m:t>
                    </m:r>
                  </m:oMath>
                </a14:m>
                <a:r>
                  <a:rPr lang="en-GB" sz="2000" dirty="0"/>
                  <a:t> and </a:t>
                </a:r>
                <a14:m>
                  <m:oMath xmlns:m="http://schemas.openxmlformats.org/officeDocument/2006/math">
                    <m:r>
                      <a:rPr lang="en-US" sz="2000" b="0" i="0" dirty="0" smtClean="0">
                        <a:latin typeface="Cambria Math" panose="02040503050406030204" pitchFamily="18" charset="0"/>
                      </a:rPr>
                      <m:t>{</m:t>
                    </m:r>
                    <m:r>
                      <a:rPr lang="en-GB" sz="2000" i="1" dirty="0" smtClean="0">
                        <a:latin typeface="Cambria Math" panose="02040503050406030204" pitchFamily="18" charset="0"/>
                      </a:rPr>
                      <m:t>𝑏</m:t>
                    </m:r>
                    <m:r>
                      <a:rPr lang="en-US" sz="2000" b="0" i="1" dirty="0" smtClean="0">
                        <a:latin typeface="Cambria Math" panose="02040503050406030204" pitchFamily="18" charset="0"/>
                      </a:rPr>
                      <m:t>,</m:t>
                    </m:r>
                    <m:r>
                      <a:rPr lang="en-GB" sz="2000" i="1" dirty="0" smtClean="0">
                        <a:latin typeface="Cambria Math" panose="02040503050406030204" pitchFamily="18" charset="0"/>
                      </a:rPr>
                      <m:t> </m:t>
                    </m:r>
                    <m:r>
                      <a:rPr lang="en-GB" sz="2000" i="1" dirty="0" smtClean="0">
                        <a:latin typeface="Cambria Math" panose="02040503050406030204" pitchFamily="18" charset="0"/>
                      </a:rPr>
                      <m:t>𝑑</m:t>
                    </m:r>
                    <m:r>
                      <a:rPr lang="en-US" sz="2000" b="0" i="1" dirty="0" smtClean="0">
                        <a:latin typeface="Cambria Math" panose="02040503050406030204" pitchFamily="18" charset="0"/>
                      </a:rPr>
                      <m:t>,</m:t>
                    </m:r>
                    <m:r>
                      <m:rPr>
                        <m:nor/>
                      </m:rPr>
                      <a:rPr lang="en-GB" sz="2000" dirty="0"/>
                      <m:t>e</m:t>
                    </m:r>
                    <m:r>
                      <a:rPr lang="en-US" sz="2000" b="0" i="1" dirty="0" smtClean="0">
                        <a:latin typeface="Cambria Math" panose="02040503050406030204" pitchFamily="18" charset="0"/>
                      </a:rPr>
                      <m:t>}</m:t>
                    </m:r>
                  </m:oMath>
                </a14:m>
                <a:endParaRPr lang="en-US" sz="2000" dirty="0"/>
              </a:p>
            </p:txBody>
          </p:sp>
        </mc:Choice>
        <mc:Fallback xmlns="">
          <p:sp>
            <p:nvSpPr>
              <p:cNvPr id="3" name="TextBox 2">
                <a:extLst>
                  <a:ext uri="{FF2B5EF4-FFF2-40B4-BE49-F238E27FC236}">
                    <a16:creationId xmlns:a16="http://schemas.microsoft.com/office/drawing/2014/main" id="{C2294171-C898-4889-AEAA-58FF21802DE3}"/>
                  </a:ext>
                </a:extLst>
              </p:cNvPr>
              <p:cNvSpPr txBox="1">
                <a:spLocks noRot="1" noChangeAspect="1" noMove="1" noResize="1" noEditPoints="1" noAdjustHandles="1" noChangeArrowheads="1" noChangeShapeType="1" noTextEdit="1"/>
              </p:cNvSpPr>
              <p:nvPr/>
            </p:nvSpPr>
            <p:spPr>
              <a:xfrm>
                <a:off x="345830" y="4660777"/>
                <a:ext cx="2771775" cy="1015663"/>
              </a:xfrm>
              <a:prstGeom prst="rect">
                <a:avLst/>
              </a:prstGeom>
              <a:blipFill>
                <a:blip r:embed="rId5"/>
                <a:stretch>
                  <a:fillRect l="-2193" t="-2976" b="-9524"/>
                </a:stretch>
              </a:blipFill>
              <a:ln>
                <a:solidFill>
                  <a:schemeClr val="accent2"/>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DE18A619-C65D-4E2C-BCC1-4290250CA4C5}"/>
              </a:ext>
            </a:extLst>
          </p:cNvPr>
          <p:cNvSpPr txBox="1"/>
          <p:nvPr/>
        </p:nvSpPr>
        <p:spPr>
          <a:xfrm>
            <a:off x="4081462" y="4968553"/>
            <a:ext cx="2771775" cy="400110"/>
          </a:xfrm>
          <a:prstGeom prst="rect">
            <a:avLst/>
          </a:prstGeom>
          <a:noFill/>
          <a:ln>
            <a:solidFill>
              <a:schemeClr val="accent2"/>
            </a:solidFill>
          </a:ln>
        </p:spPr>
        <p:txBody>
          <a:bodyPr wrap="square" rtlCol="0">
            <a:spAutoFit/>
          </a:bodyPr>
          <a:lstStyle/>
          <a:p>
            <a:r>
              <a:rPr lang="en-US" sz="2000" dirty="0"/>
              <a:t>Not bipartite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9ADDBE-774E-449B-8F6F-254D80F6C750}"/>
                  </a:ext>
                </a:extLst>
              </p:cNvPr>
              <p:cNvSpPr txBox="1"/>
              <p:nvPr/>
            </p:nvSpPr>
            <p:spPr>
              <a:xfrm>
                <a:off x="8417168" y="4660777"/>
                <a:ext cx="2771775" cy="1292662"/>
              </a:xfrm>
              <a:prstGeom prst="rect">
                <a:avLst/>
              </a:prstGeom>
              <a:noFill/>
              <a:ln>
                <a:solidFill>
                  <a:schemeClr val="accent2"/>
                </a:solidFill>
              </a:ln>
            </p:spPr>
            <p:txBody>
              <a:bodyPr wrap="square" rtlCol="0">
                <a:spAutoFit/>
              </a:bodyPr>
              <a:lstStyle/>
              <a:p>
                <a:r>
                  <a:rPr lang="en-GB" sz="1800" b="0" i="0" u="none" strike="noStrike" baseline="0" dirty="0">
                    <a:latin typeface="CMR10"/>
                  </a:rPr>
                  <a:t>This is the complete bipartite graph, </a:t>
                </a:r>
                <a:r>
                  <a:rPr lang="en-GB" sz="2000" dirty="0"/>
                  <a:t>with bipartition </a:t>
                </a:r>
                <a14:m>
                  <m:oMath xmlns:m="http://schemas.openxmlformats.org/officeDocument/2006/math">
                    <m:r>
                      <a:rPr lang="en-US" sz="2000" b="0" i="0"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  </m:t>
                    </m:r>
                    <m:r>
                      <a:rPr lang="en-GB" sz="2000" i="1" dirty="0" smtClean="0">
                        <a:latin typeface="Cambria Math" panose="02040503050406030204" pitchFamily="18" charset="0"/>
                      </a:rPr>
                      <m:t>𝑐</m:t>
                    </m:r>
                    <m:r>
                      <a:rPr lang="en-US" sz="2000" b="0" i="1" dirty="0" smtClean="0">
                        <a:latin typeface="Cambria Math" panose="02040503050406030204" pitchFamily="18" charset="0"/>
                      </a:rPr>
                      <m:t>}</m:t>
                    </m:r>
                  </m:oMath>
                </a14:m>
                <a:r>
                  <a:rPr lang="en-GB" sz="2000" dirty="0"/>
                  <a:t> and </a:t>
                </a:r>
                <a14:m>
                  <m:oMath xmlns:m="http://schemas.openxmlformats.org/officeDocument/2006/math">
                    <m:r>
                      <a:rPr lang="en-US" sz="2000" b="0" i="0"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 </m:t>
                    </m:r>
                    <m:r>
                      <a:rPr lang="en-GB" sz="2000" i="1" dirty="0" smtClean="0">
                        <a:latin typeface="Cambria Math" panose="02040503050406030204" pitchFamily="18" charset="0"/>
                      </a:rPr>
                      <m:t>𝑏</m:t>
                    </m:r>
                    <m:r>
                      <a:rPr lang="en-US" sz="2000" b="0" i="1" dirty="0" smtClean="0">
                        <a:latin typeface="Cambria Math" panose="02040503050406030204" pitchFamily="18" charset="0"/>
                      </a:rPr>
                      <m:t>,</m:t>
                    </m:r>
                    <m:r>
                      <a:rPr lang="en-GB" sz="2000" i="1" dirty="0" smtClean="0">
                        <a:latin typeface="Cambria Math" panose="02040503050406030204" pitchFamily="18" charset="0"/>
                      </a:rPr>
                      <m:t> </m:t>
                    </m:r>
                    <m:r>
                      <a:rPr lang="en-GB" sz="2000" i="1" dirty="0" smtClean="0">
                        <a:latin typeface="Cambria Math" panose="02040503050406030204" pitchFamily="18" charset="0"/>
                      </a:rPr>
                      <m:t>𝑑</m:t>
                    </m:r>
                    <m:r>
                      <a:rPr lang="en-US" sz="2000" b="0" i="1" dirty="0" smtClean="0">
                        <a:latin typeface="Cambria Math" panose="02040503050406030204" pitchFamily="18" charset="0"/>
                      </a:rPr>
                      <m:t>,</m:t>
                    </m:r>
                    <m:r>
                      <m:rPr>
                        <m:nor/>
                      </m:rPr>
                      <a:rPr lang="en-GB" sz="2000" dirty="0"/>
                      <m:t>e</m:t>
                    </m:r>
                    <m:r>
                      <a:rPr lang="en-US" sz="2000" b="0" i="1" dirty="0"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779ADDBE-774E-449B-8F6F-254D80F6C750}"/>
                  </a:ext>
                </a:extLst>
              </p:cNvPr>
              <p:cNvSpPr txBox="1">
                <a:spLocks noRot="1" noChangeAspect="1" noMove="1" noResize="1" noEditPoints="1" noAdjustHandles="1" noChangeArrowheads="1" noChangeShapeType="1" noTextEdit="1"/>
              </p:cNvSpPr>
              <p:nvPr/>
            </p:nvSpPr>
            <p:spPr>
              <a:xfrm>
                <a:off x="8417168" y="4660777"/>
                <a:ext cx="2771775" cy="1292662"/>
              </a:xfrm>
              <a:prstGeom prst="rect">
                <a:avLst/>
              </a:prstGeom>
              <a:blipFill>
                <a:blip r:embed="rId6"/>
                <a:stretch>
                  <a:fillRect l="-2193" t="-2336" b="-3271"/>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83821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58–60 find the union of the given pair of simple graphs. (Assume edges with the same endpoints are the same.)</a:t>
            </a:r>
          </a:p>
        </p:txBody>
      </p:sp>
      <p:pic>
        <p:nvPicPr>
          <p:cNvPr id="6" name="Picture 5">
            <a:extLst>
              <a:ext uri="{FF2B5EF4-FFF2-40B4-BE49-F238E27FC236}">
                <a16:creationId xmlns:a16="http://schemas.microsoft.com/office/drawing/2014/main" id="{7EB630C6-B806-490B-85DC-52FED763837B}"/>
              </a:ext>
            </a:extLst>
          </p:cNvPr>
          <p:cNvPicPr>
            <a:picLocks noChangeAspect="1"/>
          </p:cNvPicPr>
          <p:nvPr/>
        </p:nvPicPr>
        <p:blipFill rotWithShape="1">
          <a:blip r:embed="rId2"/>
          <a:srcRect t="68215"/>
          <a:stretch/>
        </p:blipFill>
        <p:spPr>
          <a:xfrm>
            <a:off x="8198458" y="2918171"/>
            <a:ext cx="3531902" cy="1720750"/>
          </a:xfrm>
          <a:prstGeom prst="rect">
            <a:avLst/>
          </a:prstGeom>
        </p:spPr>
      </p:pic>
      <p:pic>
        <p:nvPicPr>
          <p:cNvPr id="10" name="Picture 9">
            <a:extLst>
              <a:ext uri="{FF2B5EF4-FFF2-40B4-BE49-F238E27FC236}">
                <a16:creationId xmlns:a16="http://schemas.microsoft.com/office/drawing/2014/main" id="{F82E3EB9-CDBC-49E9-814B-42B75F7A34CF}"/>
              </a:ext>
            </a:extLst>
          </p:cNvPr>
          <p:cNvPicPr>
            <a:picLocks noChangeAspect="1"/>
          </p:cNvPicPr>
          <p:nvPr/>
        </p:nvPicPr>
        <p:blipFill rotWithShape="1">
          <a:blip r:embed="rId2"/>
          <a:srcRect t="36116" b="32099"/>
          <a:stretch/>
        </p:blipFill>
        <p:spPr>
          <a:xfrm>
            <a:off x="4272144" y="2918171"/>
            <a:ext cx="3531902" cy="1720750"/>
          </a:xfrm>
          <a:prstGeom prst="rect">
            <a:avLst/>
          </a:prstGeom>
        </p:spPr>
      </p:pic>
      <p:pic>
        <p:nvPicPr>
          <p:cNvPr id="11" name="Picture 10">
            <a:extLst>
              <a:ext uri="{FF2B5EF4-FFF2-40B4-BE49-F238E27FC236}">
                <a16:creationId xmlns:a16="http://schemas.microsoft.com/office/drawing/2014/main" id="{F7324B58-E735-4953-9C27-0ADCCFCDFC04}"/>
              </a:ext>
            </a:extLst>
          </p:cNvPr>
          <p:cNvPicPr>
            <a:picLocks noChangeAspect="1"/>
          </p:cNvPicPr>
          <p:nvPr/>
        </p:nvPicPr>
        <p:blipFill rotWithShape="1">
          <a:blip r:embed="rId2"/>
          <a:srcRect b="63448"/>
          <a:stretch/>
        </p:blipFill>
        <p:spPr>
          <a:xfrm>
            <a:off x="345830" y="2780359"/>
            <a:ext cx="3531902" cy="1978837"/>
          </a:xfrm>
          <a:prstGeom prst="rect">
            <a:avLst/>
          </a:prstGeom>
        </p:spPr>
      </p:pic>
    </p:spTree>
    <p:extLst>
      <p:ext uri="{BB962C8B-B14F-4D97-AF65-F5344CB8AC3E}">
        <p14:creationId xmlns:p14="http://schemas.microsoft.com/office/powerpoint/2010/main" val="2698314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Exercises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normAutofit/>
          </a:bodyPr>
          <a:lstStyle/>
          <a:p>
            <a:pPr marL="0" indent="0">
              <a:buNone/>
            </a:pPr>
            <a:r>
              <a:rPr lang="en-GB" dirty="0"/>
              <a:t>In Exercises 58–60 find the union of the given pair of simple graphs. (Assume edges with the same endpoints are the same.)</a:t>
            </a:r>
          </a:p>
        </p:txBody>
      </p:sp>
      <p:pic>
        <p:nvPicPr>
          <p:cNvPr id="6" name="Picture 5">
            <a:extLst>
              <a:ext uri="{FF2B5EF4-FFF2-40B4-BE49-F238E27FC236}">
                <a16:creationId xmlns:a16="http://schemas.microsoft.com/office/drawing/2014/main" id="{7EB630C6-B806-490B-85DC-52FED763837B}"/>
              </a:ext>
            </a:extLst>
          </p:cNvPr>
          <p:cNvPicPr>
            <a:picLocks noChangeAspect="1"/>
          </p:cNvPicPr>
          <p:nvPr/>
        </p:nvPicPr>
        <p:blipFill rotWithShape="1">
          <a:blip r:embed="rId2"/>
          <a:srcRect t="68215"/>
          <a:stretch/>
        </p:blipFill>
        <p:spPr>
          <a:xfrm>
            <a:off x="8198458" y="2918171"/>
            <a:ext cx="3531902" cy="1720750"/>
          </a:xfrm>
          <a:prstGeom prst="rect">
            <a:avLst/>
          </a:prstGeom>
        </p:spPr>
      </p:pic>
      <p:pic>
        <p:nvPicPr>
          <p:cNvPr id="10" name="Picture 9">
            <a:extLst>
              <a:ext uri="{FF2B5EF4-FFF2-40B4-BE49-F238E27FC236}">
                <a16:creationId xmlns:a16="http://schemas.microsoft.com/office/drawing/2014/main" id="{F82E3EB9-CDBC-49E9-814B-42B75F7A34CF}"/>
              </a:ext>
            </a:extLst>
          </p:cNvPr>
          <p:cNvPicPr>
            <a:picLocks noChangeAspect="1"/>
          </p:cNvPicPr>
          <p:nvPr/>
        </p:nvPicPr>
        <p:blipFill rotWithShape="1">
          <a:blip r:embed="rId2"/>
          <a:srcRect t="36116" b="32099"/>
          <a:stretch/>
        </p:blipFill>
        <p:spPr>
          <a:xfrm>
            <a:off x="4272144" y="2918171"/>
            <a:ext cx="3531902" cy="1720750"/>
          </a:xfrm>
          <a:prstGeom prst="rect">
            <a:avLst/>
          </a:prstGeom>
        </p:spPr>
      </p:pic>
      <p:pic>
        <p:nvPicPr>
          <p:cNvPr id="11" name="Picture 10">
            <a:extLst>
              <a:ext uri="{FF2B5EF4-FFF2-40B4-BE49-F238E27FC236}">
                <a16:creationId xmlns:a16="http://schemas.microsoft.com/office/drawing/2014/main" id="{F7324B58-E735-4953-9C27-0ADCCFCDFC04}"/>
              </a:ext>
            </a:extLst>
          </p:cNvPr>
          <p:cNvPicPr>
            <a:picLocks noChangeAspect="1"/>
          </p:cNvPicPr>
          <p:nvPr/>
        </p:nvPicPr>
        <p:blipFill rotWithShape="1">
          <a:blip r:embed="rId2"/>
          <a:srcRect b="63448"/>
          <a:stretch/>
        </p:blipFill>
        <p:spPr>
          <a:xfrm>
            <a:off x="345830" y="2780359"/>
            <a:ext cx="3531902" cy="1978837"/>
          </a:xfrm>
          <a:prstGeom prst="rect">
            <a:avLst/>
          </a:prstGeom>
        </p:spPr>
      </p:pic>
      <p:pic>
        <p:nvPicPr>
          <p:cNvPr id="12" name="Picture 11">
            <a:extLst>
              <a:ext uri="{FF2B5EF4-FFF2-40B4-BE49-F238E27FC236}">
                <a16:creationId xmlns:a16="http://schemas.microsoft.com/office/drawing/2014/main" id="{67457598-6AB1-47D0-8805-1D0019DD06A0}"/>
              </a:ext>
            </a:extLst>
          </p:cNvPr>
          <p:cNvPicPr>
            <a:picLocks noChangeAspect="1"/>
          </p:cNvPicPr>
          <p:nvPr/>
        </p:nvPicPr>
        <p:blipFill>
          <a:blip r:embed="rId3"/>
          <a:stretch>
            <a:fillRect/>
          </a:stretch>
        </p:blipFill>
        <p:spPr>
          <a:xfrm>
            <a:off x="1250341" y="4913183"/>
            <a:ext cx="1714500" cy="1905000"/>
          </a:xfrm>
          <a:prstGeom prst="rect">
            <a:avLst/>
          </a:prstGeom>
        </p:spPr>
      </p:pic>
      <p:pic>
        <p:nvPicPr>
          <p:cNvPr id="14" name="Picture 13">
            <a:extLst>
              <a:ext uri="{FF2B5EF4-FFF2-40B4-BE49-F238E27FC236}">
                <a16:creationId xmlns:a16="http://schemas.microsoft.com/office/drawing/2014/main" id="{96094E11-AF40-4421-9926-6BBD880D1C87}"/>
              </a:ext>
            </a:extLst>
          </p:cNvPr>
          <p:cNvPicPr>
            <a:picLocks noChangeAspect="1"/>
          </p:cNvPicPr>
          <p:nvPr/>
        </p:nvPicPr>
        <p:blipFill>
          <a:blip r:embed="rId4"/>
          <a:stretch>
            <a:fillRect/>
          </a:stretch>
        </p:blipFill>
        <p:spPr>
          <a:xfrm>
            <a:off x="9130272" y="4848080"/>
            <a:ext cx="1811387" cy="1884492"/>
          </a:xfrm>
          <a:prstGeom prst="rect">
            <a:avLst/>
          </a:prstGeom>
        </p:spPr>
      </p:pic>
      <p:pic>
        <p:nvPicPr>
          <p:cNvPr id="16" name="Picture 15">
            <a:extLst>
              <a:ext uri="{FF2B5EF4-FFF2-40B4-BE49-F238E27FC236}">
                <a16:creationId xmlns:a16="http://schemas.microsoft.com/office/drawing/2014/main" id="{BB1A6415-8E55-4ACD-A56C-308753DFAF9D}"/>
              </a:ext>
            </a:extLst>
          </p:cNvPr>
          <p:cNvPicPr>
            <a:picLocks noChangeAspect="1"/>
          </p:cNvPicPr>
          <p:nvPr/>
        </p:nvPicPr>
        <p:blipFill>
          <a:blip r:embed="rId5"/>
          <a:stretch>
            <a:fillRect/>
          </a:stretch>
        </p:blipFill>
        <p:spPr>
          <a:xfrm>
            <a:off x="5310186" y="4848080"/>
            <a:ext cx="1571625" cy="1885950"/>
          </a:xfrm>
          <a:prstGeom prst="rect">
            <a:avLst/>
          </a:prstGeom>
        </p:spPr>
      </p:pic>
    </p:spTree>
    <p:extLst>
      <p:ext uri="{BB962C8B-B14F-4D97-AF65-F5344CB8AC3E}">
        <p14:creationId xmlns:p14="http://schemas.microsoft.com/office/powerpoint/2010/main" val="2871517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normAutofit/>
          </a:bodyPr>
          <a:lstStyle/>
          <a:p>
            <a:r>
              <a:rPr lang="en-GB" sz="4000" dirty="0"/>
              <a:t>TASK</a:t>
            </a:r>
          </a:p>
        </p:txBody>
      </p:sp>
      <p:graphicFrame>
        <p:nvGraphicFramePr>
          <p:cNvPr id="3" name="Table 4">
            <a:extLst>
              <a:ext uri="{FF2B5EF4-FFF2-40B4-BE49-F238E27FC236}">
                <a16:creationId xmlns:a16="http://schemas.microsoft.com/office/drawing/2014/main" id="{7846B010-A597-444B-9F12-D857DD3FDD34}"/>
              </a:ext>
            </a:extLst>
          </p:cNvPr>
          <p:cNvGraphicFramePr>
            <a:graphicFrameLocks noGrp="1"/>
          </p:cNvGraphicFramePr>
          <p:nvPr>
            <p:ph idx="1"/>
            <p:extLst>
              <p:ext uri="{D42A27DB-BD31-4B8C-83A1-F6EECF244321}">
                <p14:modId xmlns:p14="http://schemas.microsoft.com/office/powerpoint/2010/main" val="244676042"/>
              </p:ext>
            </p:extLst>
          </p:nvPr>
        </p:nvGraphicFramePr>
        <p:xfrm>
          <a:off x="5305849" y="2501900"/>
          <a:ext cx="1580302" cy="1981200"/>
        </p:xfrm>
        <a:graphic>
          <a:graphicData uri="http://schemas.openxmlformats.org/drawingml/2006/table">
            <a:tbl>
              <a:tblPr firstRow="1" bandRow="1">
                <a:tableStyleId>{073A0DAA-6AF3-43AB-8588-CEC1D06C72B9}</a:tableStyleId>
              </a:tblPr>
              <a:tblGrid>
                <a:gridCol w="1580302">
                  <a:extLst>
                    <a:ext uri="{9D8B030D-6E8A-4147-A177-3AD203B41FA5}">
                      <a16:colId xmlns:a16="http://schemas.microsoft.com/office/drawing/2014/main" val="944321113"/>
                    </a:ext>
                  </a:extLst>
                </a:gridCol>
              </a:tblGrid>
              <a:tr h="370840">
                <a:tc>
                  <a:txBody>
                    <a:bodyPr/>
                    <a:lstStyle/>
                    <a:p>
                      <a:r>
                        <a:rPr lang="en-US" sz="2000" dirty="0"/>
                        <a:t>Section 10.2</a:t>
                      </a:r>
                    </a:p>
                  </a:txBody>
                  <a:tcPr/>
                </a:tc>
                <a:extLst>
                  <a:ext uri="{0D108BD9-81ED-4DB2-BD59-A6C34878D82A}">
                    <a16:rowId xmlns:a16="http://schemas.microsoft.com/office/drawing/2014/main" val="844887956"/>
                  </a:ext>
                </a:extLst>
              </a:tr>
              <a:tr h="370840">
                <a:tc>
                  <a:txBody>
                    <a:bodyPr/>
                    <a:lstStyle/>
                    <a:p>
                      <a:r>
                        <a:rPr lang="en-US" sz="2000" dirty="0"/>
                        <a:t>3</a:t>
                      </a:r>
                    </a:p>
                  </a:txBody>
                  <a:tcPr/>
                </a:tc>
                <a:extLst>
                  <a:ext uri="{0D108BD9-81ED-4DB2-BD59-A6C34878D82A}">
                    <a16:rowId xmlns:a16="http://schemas.microsoft.com/office/drawing/2014/main" val="4106026005"/>
                  </a:ext>
                </a:extLst>
              </a:tr>
              <a:tr h="370840">
                <a:tc>
                  <a:txBody>
                    <a:bodyPr/>
                    <a:lstStyle/>
                    <a:p>
                      <a:r>
                        <a:rPr lang="en-US" sz="2000" dirty="0"/>
                        <a:t>9 and 10 (9)</a:t>
                      </a:r>
                    </a:p>
                  </a:txBody>
                  <a:tcPr/>
                </a:tc>
                <a:extLst>
                  <a:ext uri="{0D108BD9-81ED-4DB2-BD59-A6C34878D82A}">
                    <a16:rowId xmlns:a16="http://schemas.microsoft.com/office/drawing/2014/main" val="2629122647"/>
                  </a:ext>
                </a:extLst>
              </a:tr>
              <a:tr h="370840">
                <a:tc>
                  <a:txBody>
                    <a:bodyPr/>
                    <a:lstStyle/>
                    <a:p>
                      <a:r>
                        <a:rPr lang="en-US" sz="2000" dirty="0"/>
                        <a:t>21</a:t>
                      </a:r>
                    </a:p>
                  </a:txBody>
                  <a:tcPr/>
                </a:tc>
                <a:extLst>
                  <a:ext uri="{0D108BD9-81ED-4DB2-BD59-A6C34878D82A}">
                    <a16:rowId xmlns:a16="http://schemas.microsoft.com/office/drawing/2014/main" val="3668629253"/>
                  </a:ext>
                </a:extLst>
              </a:tr>
              <a:tr h="370840">
                <a:tc>
                  <a:txBody>
                    <a:bodyPr/>
                    <a:lstStyle/>
                    <a:p>
                      <a:r>
                        <a:rPr lang="en-US" sz="2000" dirty="0"/>
                        <a:t>25</a:t>
                      </a:r>
                    </a:p>
                  </a:txBody>
                  <a:tcPr/>
                </a:tc>
                <a:extLst>
                  <a:ext uri="{0D108BD9-81ED-4DB2-BD59-A6C34878D82A}">
                    <a16:rowId xmlns:a16="http://schemas.microsoft.com/office/drawing/2014/main" val="1568446510"/>
                  </a:ext>
                </a:extLst>
              </a:tr>
            </a:tbl>
          </a:graphicData>
        </a:graphic>
      </p:graphicFrame>
    </p:spTree>
    <p:extLst>
      <p:ext uri="{BB962C8B-B14F-4D97-AF65-F5344CB8AC3E}">
        <p14:creationId xmlns:p14="http://schemas.microsoft.com/office/powerpoint/2010/main" val="236048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p:sp>
        <p:nvSpPr>
          <p:cNvPr id="3" name="Content Placeholder 2">
            <a:extLst>
              <a:ext uri="{FF2B5EF4-FFF2-40B4-BE49-F238E27FC236}">
                <a16:creationId xmlns:a16="http://schemas.microsoft.com/office/drawing/2014/main" id="{B9A168CA-06C1-467B-9CCB-5845E219AC55}"/>
              </a:ext>
            </a:extLst>
          </p:cNvPr>
          <p:cNvSpPr>
            <a:spLocks noGrp="1"/>
          </p:cNvSpPr>
          <p:nvPr>
            <p:ph idx="1"/>
          </p:nvPr>
        </p:nvSpPr>
        <p:spPr/>
        <p:txBody>
          <a:bodyPr/>
          <a:lstStyle/>
          <a:p>
            <a:r>
              <a:rPr lang="en-GB" dirty="0"/>
              <a:t>Graphs that may have multiple edges connecting the same vertices are called multigraphs.</a:t>
            </a:r>
            <a:endParaRPr lang="en-US" dirty="0"/>
          </a:p>
        </p:txBody>
      </p:sp>
      <p:pic>
        <p:nvPicPr>
          <p:cNvPr id="6" name="Picture 5">
            <a:extLst>
              <a:ext uri="{FF2B5EF4-FFF2-40B4-BE49-F238E27FC236}">
                <a16:creationId xmlns:a16="http://schemas.microsoft.com/office/drawing/2014/main" id="{898675B5-4526-4177-8517-4092E1AD4B32}"/>
              </a:ext>
            </a:extLst>
          </p:cNvPr>
          <p:cNvPicPr>
            <a:picLocks noChangeAspect="1"/>
          </p:cNvPicPr>
          <p:nvPr/>
        </p:nvPicPr>
        <p:blipFill>
          <a:blip r:embed="rId2"/>
          <a:stretch>
            <a:fillRect/>
          </a:stretch>
        </p:blipFill>
        <p:spPr>
          <a:xfrm>
            <a:off x="1876424" y="3352660"/>
            <a:ext cx="8439150" cy="2638425"/>
          </a:xfrm>
          <a:prstGeom prst="rect">
            <a:avLst/>
          </a:prstGeom>
        </p:spPr>
      </p:pic>
    </p:spTree>
    <p:extLst>
      <p:ext uri="{BB962C8B-B14F-4D97-AF65-F5344CB8AC3E}">
        <p14:creationId xmlns:p14="http://schemas.microsoft.com/office/powerpoint/2010/main" val="347036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p:sp>
        <p:nvSpPr>
          <p:cNvPr id="3" name="Content Placeholder 2">
            <a:extLst>
              <a:ext uri="{FF2B5EF4-FFF2-40B4-BE49-F238E27FC236}">
                <a16:creationId xmlns:a16="http://schemas.microsoft.com/office/drawing/2014/main" id="{B9A168CA-06C1-467B-9CCB-5845E219AC55}"/>
              </a:ext>
            </a:extLst>
          </p:cNvPr>
          <p:cNvSpPr>
            <a:spLocks noGrp="1"/>
          </p:cNvSpPr>
          <p:nvPr>
            <p:ph idx="1"/>
          </p:nvPr>
        </p:nvSpPr>
        <p:spPr/>
        <p:txBody>
          <a:bodyPr/>
          <a:lstStyle/>
          <a:p>
            <a:r>
              <a:rPr lang="en-GB" dirty="0"/>
              <a:t>Graphs that may include loops, and possibly multiple edges connecting the same pair of vertices or a vertex to itself, are sometimes called pseudographs.</a:t>
            </a:r>
            <a:endParaRPr lang="en-US" dirty="0"/>
          </a:p>
        </p:txBody>
      </p:sp>
      <p:pic>
        <p:nvPicPr>
          <p:cNvPr id="5" name="Picture 4">
            <a:extLst>
              <a:ext uri="{FF2B5EF4-FFF2-40B4-BE49-F238E27FC236}">
                <a16:creationId xmlns:a16="http://schemas.microsoft.com/office/drawing/2014/main" id="{373833C8-5CF9-4AB0-8562-6E16862362CA}"/>
              </a:ext>
            </a:extLst>
          </p:cNvPr>
          <p:cNvPicPr>
            <a:picLocks noChangeAspect="1"/>
          </p:cNvPicPr>
          <p:nvPr/>
        </p:nvPicPr>
        <p:blipFill>
          <a:blip r:embed="rId2"/>
          <a:stretch>
            <a:fillRect/>
          </a:stretch>
        </p:blipFill>
        <p:spPr>
          <a:xfrm>
            <a:off x="2852736" y="3284522"/>
            <a:ext cx="6486525" cy="3076575"/>
          </a:xfrm>
          <a:prstGeom prst="rect">
            <a:avLst/>
          </a:prstGeom>
        </p:spPr>
      </p:pic>
    </p:spTree>
    <p:extLst>
      <p:ext uri="{BB962C8B-B14F-4D97-AF65-F5344CB8AC3E}">
        <p14:creationId xmlns:p14="http://schemas.microsoft.com/office/powerpoint/2010/main" val="191228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A168CA-06C1-467B-9CCB-5845E219AC55}"/>
                  </a:ext>
                </a:extLst>
              </p:cNvPr>
              <p:cNvSpPr>
                <a:spLocks noGrp="1"/>
              </p:cNvSpPr>
              <p:nvPr>
                <p:ph idx="1"/>
              </p:nvPr>
            </p:nvSpPr>
            <p:spPr/>
            <p:txBody>
              <a:bodyPr/>
              <a:lstStyle/>
              <a:p>
                <a:r>
                  <a:rPr lang="en-US" b="1" u="sng" dirty="0"/>
                  <a:t>DEFINITION 2:</a:t>
                </a:r>
                <a:r>
                  <a:rPr lang="en-US" dirty="0"/>
                  <a:t> </a:t>
                </a:r>
                <a:r>
                  <a:rPr lang="en-GB" dirty="0"/>
                  <a:t>A directed graph (or digraph)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consists of a nonempty set of vertices </a:t>
                </a:r>
                <a14:m>
                  <m:oMath xmlns:m="http://schemas.openxmlformats.org/officeDocument/2006/math">
                    <m:r>
                      <a:rPr lang="en-GB" i="1" dirty="0" smtClean="0">
                        <a:latin typeface="Cambria Math" panose="02040503050406030204" pitchFamily="18" charset="0"/>
                      </a:rPr>
                      <m:t>𝑉</m:t>
                    </m:r>
                  </m:oMath>
                </a14:m>
                <a:r>
                  <a:rPr lang="en-GB" dirty="0"/>
                  <a:t> and a set of directed edges (or arcs) </a:t>
                </a:r>
                <a14:m>
                  <m:oMath xmlns:m="http://schemas.openxmlformats.org/officeDocument/2006/math">
                    <m:r>
                      <a:rPr lang="en-GB" i="1" dirty="0" smtClean="0">
                        <a:latin typeface="Cambria Math" panose="02040503050406030204" pitchFamily="18" charset="0"/>
                      </a:rPr>
                      <m:t>𝐸</m:t>
                    </m:r>
                  </m:oMath>
                </a14:m>
                <a:r>
                  <a:rPr lang="en-GB" dirty="0"/>
                  <a:t>.</a:t>
                </a:r>
              </a:p>
              <a:p>
                <a:pPr lvl="1"/>
                <a:r>
                  <a:rPr lang="en-GB" dirty="0"/>
                  <a:t>The directed edge associated with the ordered pair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𝑢</m:t>
                    </m:r>
                    <m:r>
                      <a:rPr lang="en-GB" i="1" dirty="0" smtClean="0">
                        <a:latin typeface="Cambria Math" panose="02040503050406030204" pitchFamily="18" charset="0"/>
                      </a:rPr>
                      <m:t>, </m:t>
                    </m:r>
                    <m:r>
                      <a:rPr lang="en-GB" i="1" dirty="0" smtClean="0">
                        <a:latin typeface="Cambria Math" panose="02040503050406030204" pitchFamily="18" charset="0"/>
                      </a:rPr>
                      <m:t>𝑣</m:t>
                    </m:r>
                    <m:r>
                      <a:rPr lang="en-GB" i="1" dirty="0" smtClean="0">
                        <a:latin typeface="Cambria Math" panose="02040503050406030204" pitchFamily="18" charset="0"/>
                      </a:rPr>
                      <m:t>)</m:t>
                    </m:r>
                  </m:oMath>
                </a14:m>
                <a:r>
                  <a:rPr lang="en-GB" dirty="0"/>
                  <a:t> is said to start at </a:t>
                </a:r>
                <a14:m>
                  <m:oMath xmlns:m="http://schemas.openxmlformats.org/officeDocument/2006/math">
                    <m:r>
                      <a:rPr lang="en-GB" i="1" dirty="0" smtClean="0">
                        <a:latin typeface="Cambria Math" panose="02040503050406030204" pitchFamily="18" charset="0"/>
                      </a:rPr>
                      <m:t>𝑢</m:t>
                    </m:r>
                  </m:oMath>
                </a14:m>
                <a:r>
                  <a:rPr lang="en-GB" dirty="0"/>
                  <a:t> and end at </a:t>
                </a:r>
                <a14:m>
                  <m:oMath xmlns:m="http://schemas.openxmlformats.org/officeDocument/2006/math">
                    <m:r>
                      <a:rPr lang="en-GB" i="1" dirty="0" smtClean="0">
                        <a:latin typeface="Cambria Math" panose="02040503050406030204" pitchFamily="18" charset="0"/>
                      </a:rPr>
                      <m:t>𝑣</m:t>
                    </m:r>
                  </m:oMath>
                </a14:m>
                <a:r>
                  <a:rPr lang="en-GB" dirty="0"/>
                  <a:t>.</a:t>
                </a:r>
                <a:endParaRPr lang="en-US" b="1" u="sng" dirty="0"/>
              </a:p>
            </p:txBody>
          </p:sp>
        </mc:Choice>
        <mc:Fallback>
          <p:sp>
            <p:nvSpPr>
              <p:cNvPr id="3" name="Content Placeholder 2">
                <a:extLst>
                  <a:ext uri="{FF2B5EF4-FFF2-40B4-BE49-F238E27FC236}">
                    <a16:creationId xmlns:a16="http://schemas.microsoft.com/office/drawing/2014/main" id="{B9A168CA-06C1-467B-9CCB-5845E219AC55}"/>
                  </a:ext>
                </a:extLst>
              </p:cNvPr>
              <p:cNvSpPr>
                <a:spLocks noGrp="1" noRot="1" noChangeAspect="1" noMove="1" noResize="1" noEditPoints="1" noAdjustHandles="1" noChangeArrowheads="1" noChangeShapeType="1" noTextEdit="1"/>
              </p:cNvSpPr>
              <p:nvPr>
                <p:ph idx="1"/>
              </p:nvPr>
            </p:nvSpPr>
            <p:spPr>
              <a:blipFill>
                <a:blip r:embed="rId2"/>
                <a:stretch>
                  <a:fillRect l="-954" t="-2384" r="-47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CF6663C-255D-4D72-B9B7-35F1EADE4172}"/>
              </a:ext>
            </a:extLst>
          </p:cNvPr>
          <p:cNvPicPr>
            <a:picLocks noChangeAspect="1"/>
          </p:cNvPicPr>
          <p:nvPr/>
        </p:nvPicPr>
        <p:blipFill>
          <a:blip r:embed="rId3"/>
          <a:stretch>
            <a:fillRect/>
          </a:stretch>
        </p:blipFill>
        <p:spPr>
          <a:xfrm>
            <a:off x="1800224" y="3797300"/>
            <a:ext cx="8591550" cy="2695575"/>
          </a:xfrm>
          <a:prstGeom prst="rect">
            <a:avLst/>
          </a:prstGeom>
        </p:spPr>
      </p:pic>
    </p:spTree>
    <p:extLst>
      <p:ext uri="{BB962C8B-B14F-4D97-AF65-F5344CB8AC3E}">
        <p14:creationId xmlns:p14="http://schemas.microsoft.com/office/powerpoint/2010/main" val="366714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p:pic>
        <p:nvPicPr>
          <p:cNvPr id="5" name="Content Placeholder 4">
            <a:extLst>
              <a:ext uri="{FF2B5EF4-FFF2-40B4-BE49-F238E27FC236}">
                <a16:creationId xmlns:a16="http://schemas.microsoft.com/office/drawing/2014/main" id="{3431674C-5B9D-40AC-B48B-C1C6E038E840}"/>
              </a:ext>
            </a:extLst>
          </p:cNvPr>
          <p:cNvPicPr>
            <a:picLocks noGrp="1" noChangeAspect="1"/>
          </p:cNvPicPr>
          <p:nvPr>
            <p:ph idx="1"/>
          </p:nvPr>
        </p:nvPicPr>
        <p:blipFill>
          <a:blip r:embed="rId2"/>
          <a:stretch>
            <a:fillRect/>
          </a:stretch>
        </p:blipFill>
        <p:spPr>
          <a:xfrm>
            <a:off x="498011" y="2166152"/>
            <a:ext cx="11195977" cy="3449861"/>
          </a:xfrm>
        </p:spPr>
      </p:pic>
    </p:spTree>
    <p:extLst>
      <p:ext uri="{BB962C8B-B14F-4D97-AF65-F5344CB8AC3E}">
        <p14:creationId xmlns:p14="http://schemas.microsoft.com/office/powerpoint/2010/main" val="155929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C7-1801-462A-8983-F25E9FD5BD50}"/>
              </a:ext>
            </a:extLst>
          </p:cNvPr>
          <p:cNvSpPr>
            <a:spLocks noGrp="1"/>
          </p:cNvSpPr>
          <p:nvPr>
            <p:ph type="title"/>
          </p:nvPr>
        </p:nvSpPr>
        <p:spPr/>
        <p:txBody>
          <a:bodyPr/>
          <a:lstStyle/>
          <a:p>
            <a:r>
              <a:rPr lang="en-US" dirty="0"/>
              <a:t>Graphs and Graph Models</a:t>
            </a:r>
          </a:p>
        </p:txBody>
      </p:sp>
      <p:sp>
        <p:nvSpPr>
          <p:cNvPr id="4" name="Content Placeholder 3">
            <a:extLst>
              <a:ext uri="{FF2B5EF4-FFF2-40B4-BE49-F238E27FC236}">
                <a16:creationId xmlns:a16="http://schemas.microsoft.com/office/drawing/2014/main" id="{1658030B-794E-40C9-99E5-E132E4341AB0}"/>
              </a:ext>
            </a:extLst>
          </p:cNvPr>
          <p:cNvSpPr>
            <a:spLocks noGrp="1"/>
          </p:cNvSpPr>
          <p:nvPr>
            <p:ph idx="1"/>
          </p:nvPr>
        </p:nvSpPr>
        <p:spPr/>
        <p:txBody>
          <a:bodyPr/>
          <a:lstStyle/>
          <a:p>
            <a:r>
              <a:rPr lang="en-US" dirty="0"/>
              <a:t>What are real applications of graphs?</a:t>
            </a:r>
          </a:p>
        </p:txBody>
      </p:sp>
    </p:spTree>
    <p:extLst>
      <p:ext uri="{BB962C8B-B14F-4D97-AF65-F5344CB8AC3E}">
        <p14:creationId xmlns:p14="http://schemas.microsoft.com/office/powerpoint/2010/main" val="61139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docProps/app.xml><?xml version="1.0" encoding="utf-8"?>
<Properties xmlns="http://schemas.openxmlformats.org/officeDocument/2006/extended-properties" xmlns:vt="http://schemas.openxmlformats.org/officeDocument/2006/docPropsVTypes">
  <Template>my slides temp</Template>
  <TotalTime>2307</TotalTime>
  <Words>2707</Words>
  <Application>Microsoft Office PowerPoint</Application>
  <PresentationFormat>Widescreen</PresentationFormat>
  <Paragraphs>198</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CMR10</vt:lpstr>
      <vt:lpstr>Courier New</vt:lpstr>
      <vt:lpstr>Wingdings</vt:lpstr>
      <vt:lpstr>Office Theme</vt:lpstr>
      <vt:lpstr>CH 10: Graphs</vt:lpstr>
      <vt:lpstr>Introduction</vt:lpstr>
      <vt:lpstr>Content</vt:lpstr>
      <vt:lpstr>Graphs and Graph Models</vt:lpstr>
      <vt:lpstr>Graphs and Graph Models</vt:lpstr>
      <vt:lpstr>Graphs and Graph Models</vt:lpstr>
      <vt:lpstr>Graphs and Graph Models</vt:lpstr>
      <vt:lpstr>Graphs and Graph Models</vt:lpstr>
      <vt:lpstr>Graphs and Graph Models</vt:lpstr>
      <vt:lpstr>Exercises </vt:lpstr>
      <vt:lpstr>Exercises </vt:lpstr>
      <vt:lpstr>Exercises </vt:lpstr>
      <vt:lpstr>Exercises </vt:lpstr>
      <vt:lpstr>Exercises </vt:lpstr>
      <vt:lpstr>Exercises </vt:lpstr>
      <vt:lpstr>Exercises </vt:lpstr>
      <vt:lpstr>TASK </vt:lpstr>
      <vt:lpstr>Content</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Graph Terminology and Special Types of Graphs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45</cp:revision>
  <dcterms:created xsi:type="dcterms:W3CDTF">2021-11-12T15:58:59Z</dcterms:created>
  <dcterms:modified xsi:type="dcterms:W3CDTF">2021-12-22T05:52:15Z</dcterms:modified>
</cp:coreProperties>
</file>