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2" r:id="rId9"/>
    <p:sldId id="263" r:id="rId10"/>
    <p:sldId id="265" r:id="rId11"/>
    <p:sldId id="266" r:id="rId12"/>
    <p:sldId id="267" r:id="rId13"/>
    <p:sldId id="268" r:id="rId14"/>
    <p:sldId id="270" r:id="rId15"/>
    <p:sldId id="272" r:id="rId16"/>
    <p:sldId id="273" r:id="rId17"/>
    <p:sldId id="274" r:id="rId18"/>
    <p:sldId id="275" r:id="rId19"/>
    <p:sldId id="276" r:id="rId20"/>
    <p:sldId id="277" r:id="rId21"/>
    <p:sldId id="279" r:id="rId22"/>
    <p:sldId id="278" r:id="rId23"/>
    <p:sldId id="280" r:id="rId24"/>
    <p:sldId id="281" r:id="rId25"/>
    <p:sldId id="282" r:id="rId26"/>
    <p:sldId id="283" r:id="rId27"/>
    <p:sldId id="284" r:id="rId28"/>
    <p:sldId id="285" r:id="rId29"/>
    <p:sldId id="286" r:id="rId30"/>
    <p:sldId id="287" r:id="rId31"/>
    <p:sldId id="314" r:id="rId32"/>
    <p:sldId id="288" r:id="rId33"/>
    <p:sldId id="289" r:id="rId34"/>
    <p:sldId id="290" r:id="rId35"/>
    <p:sldId id="291" r:id="rId36"/>
    <p:sldId id="292" r:id="rId37"/>
    <p:sldId id="293" r:id="rId38"/>
    <p:sldId id="294" r:id="rId39"/>
    <p:sldId id="295"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36202-3ECB-4595-B2AD-55C57BB51A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915376-C23D-42E6-A15F-25D9943C44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019025-8EA8-4E1C-9170-695950878FF7}"/>
              </a:ext>
            </a:extLst>
          </p:cNvPr>
          <p:cNvSpPr>
            <a:spLocks noGrp="1"/>
          </p:cNvSpPr>
          <p:nvPr>
            <p:ph type="dt" sz="half" idx="10"/>
          </p:nvPr>
        </p:nvSpPr>
        <p:spPr/>
        <p:txBody>
          <a:bodyPr/>
          <a:lstStyle/>
          <a:p>
            <a:fld id="{DF2F0588-95C8-42FF-BA45-C5BE5BB8477C}" type="datetimeFigureOut">
              <a:rPr lang="en-US" smtClean="0"/>
              <a:t>12/28/2021</a:t>
            </a:fld>
            <a:endParaRPr lang="en-US"/>
          </a:p>
        </p:txBody>
      </p:sp>
      <p:sp>
        <p:nvSpPr>
          <p:cNvPr id="5" name="Footer Placeholder 4">
            <a:extLst>
              <a:ext uri="{FF2B5EF4-FFF2-40B4-BE49-F238E27FC236}">
                <a16:creationId xmlns:a16="http://schemas.microsoft.com/office/drawing/2014/main" id="{BA748AED-1F72-418D-82AC-4E32F9A7D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826BBD-C218-49D9-BFC0-651CEFE589A5}"/>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4132520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45963-84AB-4332-884E-B796D1FBBF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050534-421F-4F94-9E0C-766EC0DCBD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DB0F65-FDF0-430B-B00E-FE6CA2900B4B}"/>
              </a:ext>
            </a:extLst>
          </p:cNvPr>
          <p:cNvSpPr>
            <a:spLocks noGrp="1"/>
          </p:cNvSpPr>
          <p:nvPr>
            <p:ph type="dt" sz="half" idx="10"/>
          </p:nvPr>
        </p:nvSpPr>
        <p:spPr/>
        <p:txBody>
          <a:bodyPr/>
          <a:lstStyle/>
          <a:p>
            <a:fld id="{DF2F0588-95C8-42FF-BA45-C5BE5BB8477C}" type="datetimeFigureOut">
              <a:rPr lang="en-US" smtClean="0"/>
              <a:t>12/28/2021</a:t>
            </a:fld>
            <a:endParaRPr lang="en-US"/>
          </a:p>
        </p:txBody>
      </p:sp>
      <p:sp>
        <p:nvSpPr>
          <p:cNvPr id="5" name="Footer Placeholder 4">
            <a:extLst>
              <a:ext uri="{FF2B5EF4-FFF2-40B4-BE49-F238E27FC236}">
                <a16:creationId xmlns:a16="http://schemas.microsoft.com/office/drawing/2014/main" id="{F337B846-35C7-440B-BC85-7C0223B7BD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D298FD-22A3-4DAC-9D8D-3CC635F7C5EF}"/>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1568306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78C555-7064-4879-A54E-220A8AC4A5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69E965-DBEB-4143-9079-8F6DCC7875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352AC2-27B0-4276-A128-C7710674301E}"/>
              </a:ext>
            </a:extLst>
          </p:cNvPr>
          <p:cNvSpPr>
            <a:spLocks noGrp="1"/>
          </p:cNvSpPr>
          <p:nvPr>
            <p:ph type="dt" sz="half" idx="10"/>
          </p:nvPr>
        </p:nvSpPr>
        <p:spPr/>
        <p:txBody>
          <a:bodyPr/>
          <a:lstStyle/>
          <a:p>
            <a:fld id="{DF2F0588-95C8-42FF-BA45-C5BE5BB8477C}" type="datetimeFigureOut">
              <a:rPr lang="en-US" smtClean="0"/>
              <a:t>12/28/2021</a:t>
            </a:fld>
            <a:endParaRPr lang="en-US"/>
          </a:p>
        </p:txBody>
      </p:sp>
      <p:sp>
        <p:nvSpPr>
          <p:cNvPr id="5" name="Footer Placeholder 4">
            <a:extLst>
              <a:ext uri="{FF2B5EF4-FFF2-40B4-BE49-F238E27FC236}">
                <a16:creationId xmlns:a16="http://schemas.microsoft.com/office/drawing/2014/main" id="{CCA5243D-D530-45DA-AF3E-73C4511A4E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6D70EF-CE70-415A-8BE8-1B01160E5353}"/>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2370153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0DE22-D366-42BE-A341-E6CD13B773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B3BBD5-697B-47C4-BFC9-01F64D71CD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C51398-152E-413C-8896-41934BFF4C6B}"/>
              </a:ext>
            </a:extLst>
          </p:cNvPr>
          <p:cNvSpPr>
            <a:spLocks noGrp="1"/>
          </p:cNvSpPr>
          <p:nvPr>
            <p:ph type="dt" sz="half" idx="10"/>
          </p:nvPr>
        </p:nvSpPr>
        <p:spPr/>
        <p:txBody>
          <a:bodyPr/>
          <a:lstStyle/>
          <a:p>
            <a:fld id="{DF2F0588-95C8-42FF-BA45-C5BE5BB8477C}" type="datetimeFigureOut">
              <a:rPr lang="en-US" smtClean="0"/>
              <a:t>12/28/2021</a:t>
            </a:fld>
            <a:endParaRPr lang="en-US"/>
          </a:p>
        </p:txBody>
      </p:sp>
      <p:sp>
        <p:nvSpPr>
          <p:cNvPr id="5" name="Footer Placeholder 4">
            <a:extLst>
              <a:ext uri="{FF2B5EF4-FFF2-40B4-BE49-F238E27FC236}">
                <a16:creationId xmlns:a16="http://schemas.microsoft.com/office/drawing/2014/main" id="{145B8543-D941-4E54-84CC-0B02917AB5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788B8-74E4-474B-8029-87F0809481B2}"/>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3496543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B8E98-5F19-4573-9CCB-1A77A30604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4253A2-A91C-4CB9-9573-B33BD3B2A1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C60EFA-5833-4093-B0C4-548932518911}"/>
              </a:ext>
            </a:extLst>
          </p:cNvPr>
          <p:cNvSpPr>
            <a:spLocks noGrp="1"/>
          </p:cNvSpPr>
          <p:nvPr>
            <p:ph type="dt" sz="half" idx="10"/>
          </p:nvPr>
        </p:nvSpPr>
        <p:spPr/>
        <p:txBody>
          <a:bodyPr/>
          <a:lstStyle/>
          <a:p>
            <a:fld id="{DF2F0588-95C8-42FF-BA45-C5BE5BB8477C}" type="datetimeFigureOut">
              <a:rPr lang="en-US" smtClean="0"/>
              <a:t>12/28/2021</a:t>
            </a:fld>
            <a:endParaRPr lang="en-US"/>
          </a:p>
        </p:txBody>
      </p:sp>
      <p:sp>
        <p:nvSpPr>
          <p:cNvPr id="5" name="Footer Placeholder 4">
            <a:extLst>
              <a:ext uri="{FF2B5EF4-FFF2-40B4-BE49-F238E27FC236}">
                <a16:creationId xmlns:a16="http://schemas.microsoft.com/office/drawing/2014/main" id="{65B122B6-0E92-401D-8782-0BB16BB81B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9F9BCE-B538-4125-BDB7-13CB3DE7F0E5}"/>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3331320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9DB8F-0FDD-4517-86D6-9B037CB051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3D88B3-E176-4C48-9315-FA894B624D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49C729-AD0B-44AE-89A0-0E3F636928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E6E979-254D-44D8-85BF-93710A058387}"/>
              </a:ext>
            </a:extLst>
          </p:cNvPr>
          <p:cNvSpPr>
            <a:spLocks noGrp="1"/>
          </p:cNvSpPr>
          <p:nvPr>
            <p:ph type="dt" sz="half" idx="10"/>
          </p:nvPr>
        </p:nvSpPr>
        <p:spPr/>
        <p:txBody>
          <a:bodyPr/>
          <a:lstStyle/>
          <a:p>
            <a:fld id="{DF2F0588-95C8-42FF-BA45-C5BE5BB8477C}" type="datetimeFigureOut">
              <a:rPr lang="en-US" smtClean="0"/>
              <a:t>12/28/2021</a:t>
            </a:fld>
            <a:endParaRPr lang="en-US"/>
          </a:p>
        </p:txBody>
      </p:sp>
      <p:sp>
        <p:nvSpPr>
          <p:cNvPr id="6" name="Footer Placeholder 5">
            <a:extLst>
              <a:ext uri="{FF2B5EF4-FFF2-40B4-BE49-F238E27FC236}">
                <a16:creationId xmlns:a16="http://schemas.microsoft.com/office/drawing/2014/main" id="{EC3CD8EE-E969-447F-861E-5E77ADD551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10BCB8-8756-4CB1-8AB6-C6309BB0FE24}"/>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276548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BA30B-B13F-40C2-96ED-955F9819A9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CA70F0-977E-4317-92F1-79B5A32F44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9F0C30-371B-481A-A5DF-4DFE7DAE5F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016BC0-DCCC-4190-B4FE-2317C09888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BE70BA-8C4B-47D1-9121-7730769750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465762-58F2-4E6A-9632-164CA9BA2EE8}"/>
              </a:ext>
            </a:extLst>
          </p:cNvPr>
          <p:cNvSpPr>
            <a:spLocks noGrp="1"/>
          </p:cNvSpPr>
          <p:nvPr>
            <p:ph type="dt" sz="half" idx="10"/>
          </p:nvPr>
        </p:nvSpPr>
        <p:spPr/>
        <p:txBody>
          <a:bodyPr/>
          <a:lstStyle/>
          <a:p>
            <a:fld id="{DF2F0588-95C8-42FF-BA45-C5BE5BB8477C}" type="datetimeFigureOut">
              <a:rPr lang="en-US" smtClean="0"/>
              <a:t>12/28/2021</a:t>
            </a:fld>
            <a:endParaRPr lang="en-US"/>
          </a:p>
        </p:txBody>
      </p:sp>
      <p:sp>
        <p:nvSpPr>
          <p:cNvPr id="8" name="Footer Placeholder 7">
            <a:extLst>
              <a:ext uri="{FF2B5EF4-FFF2-40B4-BE49-F238E27FC236}">
                <a16:creationId xmlns:a16="http://schemas.microsoft.com/office/drawing/2014/main" id="{7D0E6E36-F14F-4B28-AEF2-8CE9DD70A9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AD4EF8-7DD7-4ECB-8FD5-977B746DF556}"/>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10958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676CC-AFE4-4233-92F0-6E4306BEC5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C5DF6C-1AC1-4E11-953B-840922A713E9}"/>
              </a:ext>
            </a:extLst>
          </p:cNvPr>
          <p:cNvSpPr>
            <a:spLocks noGrp="1"/>
          </p:cNvSpPr>
          <p:nvPr>
            <p:ph type="dt" sz="half" idx="10"/>
          </p:nvPr>
        </p:nvSpPr>
        <p:spPr/>
        <p:txBody>
          <a:bodyPr/>
          <a:lstStyle/>
          <a:p>
            <a:fld id="{DF2F0588-95C8-42FF-BA45-C5BE5BB8477C}" type="datetimeFigureOut">
              <a:rPr lang="en-US" smtClean="0"/>
              <a:t>12/28/2021</a:t>
            </a:fld>
            <a:endParaRPr lang="en-US"/>
          </a:p>
        </p:txBody>
      </p:sp>
      <p:sp>
        <p:nvSpPr>
          <p:cNvPr id="4" name="Footer Placeholder 3">
            <a:extLst>
              <a:ext uri="{FF2B5EF4-FFF2-40B4-BE49-F238E27FC236}">
                <a16:creationId xmlns:a16="http://schemas.microsoft.com/office/drawing/2014/main" id="{9FE49310-543A-4F53-AED1-7D18A5A7E8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A9656E-C58F-40CC-BEA6-1D17D53BD0A8}"/>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3926644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7C818A-75D6-4FC2-9C75-6DF189D488C9}"/>
              </a:ext>
            </a:extLst>
          </p:cNvPr>
          <p:cNvSpPr>
            <a:spLocks noGrp="1"/>
          </p:cNvSpPr>
          <p:nvPr>
            <p:ph type="dt" sz="half" idx="10"/>
          </p:nvPr>
        </p:nvSpPr>
        <p:spPr/>
        <p:txBody>
          <a:bodyPr/>
          <a:lstStyle/>
          <a:p>
            <a:fld id="{DF2F0588-95C8-42FF-BA45-C5BE5BB8477C}" type="datetimeFigureOut">
              <a:rPr lang="en-US" smtClean="0"/>
              <a:t>12/28/2021</a:t>
            </a:fld>
            <a:endParaRPr lang="en-US"/>
          </a:p>
        </p:txBody>
      </p:sp>
      <p:sp>
        <p:nvSpPr>
          <p:cNvPr id="3" name="Footer Placeholder 2">
            <a:extLst>
              <a:ext uri="{FF2B5EF4-FFF2-40B4-BE49-F238E27FC236}">
                <a16:creationId xmlns:a16="http://schemas.microsoft.com/office/drawing/2014/main" id="{40D83196-D5D7-42E6-9E67-EC92CF8DEC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85CE72-2B94-4EDB-9CA8-2ADAAD7DB744}"/>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2220758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00A2A-5888-45F0-AC45-7D9D732897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306D70-CDB4-42CD-9EEC-6DBD704156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7E28BB-8E03-4264-8987-D6A5D29903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5864F2-5006-4D5E-9523-26CF75A1B66B}"/>
              </a:ext>
            </a:extLst>
          </p:cNvPr>
          <p:cNvSpPr>
            <a:spLocks noGrp="1"/>
          </p:cNvSpPr>
          <p:nvPr>
            <p:ph type="dt" sz="half" idx="10"/>
          </p:nvPr>
        </p:nvSpPr>
        <p:spPr/>
        <p:txBody>
          <a:bodyPr/>
          <a:lstStyle/>
          <a:p>
            <a:fld id="{DF2F0588-95C8-42FF-BA45-C5BE5BB8477C}" type="datetimeFigureOut">
              <a:rPr lang="en-US" smtClean="0"/>
              <a:t>12/28/2021</a:t>
            </a:fld>
            <a:endParaRPr lang="en-US"/>
          </a:p>
        </p:txBody>
      </p:sp>
      <p:sp>
        <p:nvSpPr>
          <p:cNvPr id="6" name="Footer Placeholder 5">
            <a:extLst>
              <a:ext uri="{FF2B5EF4-FFF2-40B4-BE49-F238E27FC236}">
                <a16:creationId xmlns:a16="http://schemas.microsoft.com/office/drawing/2014/main" id="{1BD0F9D5-B721-465B-8B0B-B8B1B7043C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31639E-D436-49B9-AC6C-B05AC69EF3CB}"/>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3756873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93493-E054-469B-8FED-16D0ADA6E1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E5D9DF-A0B3-4B17-8F1B-9FEA389C10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F37735E-8988-44E0-8C2E-C9452C9F2D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F9899B-26DE-4564-852E-95029E6B8512}"/>
              </a:ext>
            </a:extLst>
          </p:cNvPr>
          <p:cNvSpPr>
            <a:spLocks noGrp="1"/>
          </p:cNvSpPr>
          <p:nvPr>
            <p:ph type="dt" sz="half" idx="10"/>
          </p:nvPr>
        </p:nvSpPr>
        <p:spPr/>
        <p:txBody>
          <a:bodyPr/>
          <a:lstStyle/>
          <a:p>
            <a:fld id="{DF2F0588-95C8-42FF-BA45-C5BE5BB8477C}" type="datetimeFigureOut">
              <a:rPr lang="en-US" smtClean="0"/>
              <a:t>12/28/2021</a:t>
            </a:fld>
            <a:endParaRPr lang="en-US"/>
          </a:p>
        </p:txBody>
      </p:sp>
      <p:sp>
        <p:nvSpPr>
          <p:cNvPr id="6" name="Footer Placeholder 5">
            <a:extLst>
              <a:ext uri="{FF2B5EF4-FFF2-40B4-BE49-F238E27FC236}">
                <a16:creationId xmlns:a16="http://schemas.microsoft.com/office/drawing/2014/main" id="{9E3B4B8C-B2E5-4E27-9ADF-1E92D93605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769DF0-6B13-41CB-A23C-CEF5ED03B08E}"/>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562261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6B3AB8-76B2-47B3-AAE8-86E118AA38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6F3468-706B-4CCF-BDCC-58BDE5F79A22}"/>
              </a:ext>
            </a:extLst>
          </p:cNvPr>
          <p:cNvSpPr>
            <a:spLocks noGrp="1"/>
          </p:cNvSpPr>
          <p:nvPr>
            <p:ph type="body" idx="1"/>
          </p:nvPr>
        </p:nvSpPr>
        <p:spPr>
          <a:xfrm>
            <a:off x="345830" y="1844675"/>
            <a:ext cx="11500339"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4860DEE-38B1-4F49-AD70-929009FFD2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2F0588-95C8-42FF-BA45-C5BE5BB8477C}" type="datetimeFigureOut">
              <a:rPr lang="en-US" smtClean="0"/>
              <a:t>12/28/2021</a:t>
            </a:fld>
            <a:endParaRPr lang="en-US"/>
          </a:p>
        </p:txBody>
      </p:sp>
      <p:sp>
        <p:nvSpPr>
          <p:cNvPr id="5" name="Footer Placeholder 4">
            <a:extLst>
              <a:ext uri="{FF2B5EF4-FFF2-40B4-BE49-F238E27FC236}">
                <a16:creationId xmlns:a16="http://schemas.microsoft.com/office/drawing/2014/main" id="{028575A1-C832-4924-89FA-EEB3CD61A7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A33D94-2F75-4024-B1B8-5DB341EDA7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22B4D1-43EE-47FF-BA3D-4A5A2AFEE1DD}" type="slidenum">
              <a:rPr lang="en-US" smtClean="0"/>
              <a:t>‹#›</a:t>
            </a:fld>
            <a:endParaRPr lang="en-US"/>
          </a:p>
        </p:txBody>
      </p:sp>
    </p:spTree>
    <p:extLst>
      <p:ext uri="{BB962C8B-B14F-4D97-AF65-F5344CB8AC3E}">
        <p14:creationId xmlns:p14="http://schemas.microsoft.com/office/powerpoint/2010/main" val="34748570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0.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3.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 Id="rId14" Type="http://schemas.openxmlformats.org/officeDocument/2006/relationships/image" Target="../media/image4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57.png"/><Relationship Id="rId18" Type="http://schemas.openxmlformats.org/officeDocument/2006/relationships/image" Target="../media/image61.png"/><Relationship Id="rId3" Type="http://schemas.openxmlformats.org/officeDocument/2006/relationships/image" Target="../media/image47.png"/><Relationship Id="rId7" Type="http://schemas.openxmlformats.org/officeDocument/2006/relationships/image" Target="../media/image51.png"/><Relationship Id="rId12" Type="http://schemas.openxmlformats.org/officeDocument/2006/relationships/image" Target="../media/image56.png"/><Relationship Id="rId17" Type="http://schemas.openxmlformats.org/officeDocument/2006/relationships/image" Target="../media/image60.png"/><Relationship Id="rId2" Type="http://schemas.openxmlformats.org/officeDocument/2006/relationships/image" Target="../media/image46.png"/><Relationship Id="rId16"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50.png"/><Relationship Id="rId11" Type="http://schemas.openxmlformats.org/officeDocument/2006/relationships/image" Target="../media/image55.png"/><Relationship Id="rId5" Type="http://schemas.openxmlformats.org/officeDocument/2006/relationships/image" Target="../media/image49.png"/><Relationship Id="rId15" Type="http://schemas.openxmlformats.org/officeDocument/2006/relationships/image" Target="../media/image58.png"/><Relationship Id="rId10" Type="http://schemas.openxmlformats.org/officeDocument/2006/relationships/image" Target="../media/image54.png"/><Relationship Id="rId4" Type="http://schemas.openxmlformats.org/officeDocument/2006/relationships/image" Target="../media/image48.png"/><Relationship Id="rId9" Type="http://schemas.openxmlformats.org/officeDocument/2006/relationships/image" Target="../media/image53.png"/><Relationship Id="rId14"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6D2D8-4D52-4966-A5EE-D485F4BD796F}"/>
              </a:ext>
            </a:extLst>
          </p:cNvPr>
          <p:cNvSpPr>
            <a:spLocks noGrp="1"/>
          </p:cNvSpPr>
          <p:nvPr>
            <p:ph type="ctrTitle"/>
          </p:nvPr>
        </p:nvSpPr>
        <p:spPr>
          <a:xfrm>
            <a:off x="1524000" y="1637268"/>
            <a:ext cx="9144000" cy="2387600"/>
          </a:xfrm>
        </p:spPr>
        <p:txBody>
          <a:bodyPr/>
          <a:lstStyle/>
          <a:p>
            <a:r>
              <a:rPr lang="en-US" dirty="0"/>
              <a:t>CH 10: Graphs</a:t>
            </a:r>
          </a:p>
        </p:txBody>
      </p:sp>
    </p:spTree>
    <p:extLst>
      <p:ext uri="{BB962C8B-B14F-4D97-AF65-F5344CB8AC3E}">
        <p14:creationId xmlns:p14="http://schemas.microsoft.com/office/powerpoint/2010/main" val="2811649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800B-E706-4F29-8BA8-0C43BD423C82}"/>
              </a:ext>
            </a:extLst>
          </p:cNvPr>
          <p:cNvSpPr>
            <a:spLocks noGrp="1"/>
          </p:cNvSpPr>
          <p:nvPr>
            <p:ph type="title"/>
          </p:nvPr>
        </p:nvSpPr>
        <p:spPr/>
        <p:txBody>
          <a:bodyPr/>
          <a:lstStyle/>
          <a:p>
            <a:r>
              <a:rPr lang="en-GB" dirty="0"/>
              <a:t>Representing Graphs and Graph Isomorphism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C5CCF1-681E-4E42-9E88-8CCDF01A16BC}"/>
                  </a:ext>
                </a:extLst>
              </p:cNvPr>
              <p:cNvSpPr>
                <a:spLocks noGrp="1"/>
              </p:cNvSpPr>
              <p:nvPr>
                <p:ph idx="1"/>
              </p:nvPr>
            </p:nvSpPr>
            <p:spPr/>
            <p:txBody>
              <a:bodyPr/>
              <a:lstStyle/>
              <a:p>
                <a:r>
                  <a:rPr lang="en-GB" dirty="0"/>
                  <a:t>Let </a:t>
                </a:r>
                <a14:m>
                  <m:oMath xmlns:m="http://schemas.openxmlformats.org/officeDocument/2006/math">
                    <m:r>
                      <a:rPr lang="en-GB" i="1" dirty="0" smtClean="0">
                        <a:latin typeface="Cambria Math" panose="02040503050406030204" pitchFamily="18" charset="0"/>
                      </a:rPr>
                      <m:t>𝐺</m:t>
                    </m:r>
                    <m:r>
                      <a:rPr lang="en-GB" i="1" dirty="0" smtClean="0">
                        <a:latin typeface="Cambria Math" panose="02040503050406030204" pitchFamily="18" charset="0"/>
                      </a:rPr>
                      <m:t>=(</m:t>
                    </m:r>
                    <m:r>
                      <a:rPr lang="en-GB" i="1" dirty="0" smtClean="0">
                        <a:latin typeface="Cambria Math" panose="02040503050406030204" pitchFamily="18" charset="0"/>
                      </a:rPr>
                      <m:t>𝑉</m:t>
                    </m:r>
                    <m:r>
                      <a:rPr lang="en-GB" i="1" dirty="0" smtClean="0">
                        <a:latin typeface="Cambria Math" panose="02040503050406030204" pitchFamily="18" charset="0"/>
                      </a:rPr>
                      <m:t>, </m:t>
                    </m:r>
                    <m:r>
                      <a:rPr lang="en-GB" i="1" dirty="0" smtClean="0">
                        <a:latin typeface="Cambria Math" panose="02040503050406030204" pitchFamily="18" charset="0"/>
                      </a:rPr>
                      <m:t>𝐸</m:t>
                    </m:r>
                    <m:r>
                      <a:rPr lang="en-GB" i="1" dirty="0" smtClean="0">
                        <a:latin typeface="Cambria Math" panose="02040503050406030204" pitchFamily="18" charset="0"/>
                      </a:rPr>
                      <m:t>)</m:t>
                    </m:r>
                  </m:oMath>
                </a14:m>
                <a:r>
                  <a:rPr lang="en-GB" dirty="0"/>
                  <a:t> be an undirected graph. Suppose that </a:t>
                </a:r>
                <a14:m>
                  <m:oMath xmlns:m="http://schemas.openxmlformats.org/officeDocument/2006/math">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𝑣</m:t>
                        </m:r>
                      </m:e>
                      <m:sub>
                        <m:r>
                          <a:rPr lang="en-GB" i="1" dirty="0" smtClean="0">
                            <a:latin typeface="Cambria Math" panose="02040503050406030204" pitchFamily="18" charset="0"/>
                          </a:rPr>
                          <m:t>1</m:t>
                        </m:r>
                      </m:sub>
                    </m:sSub>
                    <m:r>
                      <a:rPr lang="en-GB"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𝑣</m:t>
                        </m:r>
                      </m:e>
                      <m:sub>
                        <m:r>
                          <a:rPr lang="en-GB" i="1" dirty="0" smtClean="0">
                            <a:latin typeface="Cambria Math" panose="02040503050406030204" pitchFamily="18" charset="0"/>
                          </a:rPr>
                          <m:t>2</m:t>
                        </m:r>
                      </m:sub>
                    </m:sSub>
                    <m:r>
                      <a:rPr lang="en-GB"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GB" i="1" dirty="0" err="1">
                            <a:latin typeface="Cambria Math" panose="02040503050406030204" pitchFamily="18" charset="0"/>
                          </a:rPr>
                          <m:t>𝑣</m:t>
                        </m:r>
                      </m:e>
                      <m:sub>
                        <m:r>
                          <a:rPr lang="en-GB" i="1" dirty="0" err="1">
                            <a:latin typeface="Cambria Math" panose="02040503050406030204" pitchFamily="18" charset="0"/>
                          </a:rPr>
                          <m:t>𝑛</m:t>
                        </m:r>
                      </m:sub>
                    </m:sSub>
                  </m:oMath>
                </a14:m>
                <a:r>
                  <a:rPr lang="en-GB" dirty="0"/>
                  <a:t> are the vertices and </a:t>
                </a:r>
                <a14:m>
                  <m:oMath xmlns:m="http://schemas.openxmlformats.org/officeDocument/2006/math">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𝑒</m:t>
                        </m:r>
                      </m:e>
                      <m:sub>
                        <m:r>
                          <a:rPr lang="en-GB" i="1" dirty="0" smtClean="0">
                            <a:latin typeface="Cambria Math" panose="02040503050406030204" pitchFamily="18" charset="0"/>
                          </a:rPr>
                          <m:t>1</m:t>
                        </m:r>
                      </m:sub>
                    </m:sSub>
                    <m:r>
                      <a:rPr lang="en-GB"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𝑒</m:t>
                        </m:r>
                      </m:e>
                      <m:sub>
                        <m:r>
                          <a:rPr lang="en-GB" i="1" dirty="0" smtClean="0">
                            <a:latin typeface="Cambria Math" panose="02040503050406030204" pitchFamily="18" charset="0"/>
                          </a:rPr>
                          <m:t>2</m:t>
                        </m:r>
                      </m:sub>
                    </m:sSub>
                    <m:r>
                      <a:rPr lang="en-GB"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GB" i="1" dirty="0" err="1">
                            <a:latin typeface="Cambria Math" panose="02040503050406030204" pitchFamily="18" charset="0"/>
                          </a:rPr>
                          <m:t>𝑒</m:t>
                        </m:r>
                      </m:e>
                      <m:sub>
                        <m:r>
                          <a:rPr lang="en-GB" i="1" dirty="0" err="1">
                            <a:latin typeface="Cambria Math" panose="02040503050406030204" pitchFamily="18" charset="0"/>
                          </a:rPr>
                          <m:t>𝑚</m:t>
                        </m:r>
                      </m:sub>
                    </m:sSub>
                  </m:oMath>
                </a14:m>
                <a:r>
                  <a:rPr lang="en-GB" dirty="0"/>
                  <a:t> are the edges of </a:t>
                </a:r>
                <a14:m>
                  <m:oMath xmlns:m="http://schemas.openxmlformats.org/officeDocument/2006/math">
                    <m:r>
                      <a:rPr lang="en-GB" i="1" dirty="0" smtClean="0">
                        <a:latin typeface="Cambria Math" panose="02040503050406030204" pitchFamily="18" charset="0"/>
                      </a:rPr>
                      <m:t>𝐺</m:t>
                    </m:r>
                  </m:oMath>
                </a14:m>
                <a:r>
                  <a:rPr lang="en-GB" dirty="0"/>
                  <a:t>. </a:t>
                </a:r>
                <a:br>
                  <a:rPr lang="en-GB" dirty="0"/>
                </a:br>
                <a:r>
                  <a:rPr lang="en-GB" dirty="0"/>
                  <a:t>Then the </a:t>
                </a:r>
                <a:r>
                  <a:rPr lang="en-GB" u="sng" dirty="0"/>
                  <a:t>incidence matrix</a:t>
                </a:r>
                <a:r>
                  <a:rPr lang="en-GB" dirty="0"/>
                  <a:t> is the </a:t>
                </a:r>
                <a14:m>
                  <m:oMath xmlns:m="http://schemas.openxmlformats.org/officeDocument/2006/math">
                    <m:r>
                      <a:rPr lang="en-GB" i="1" dirty="0" smtClean="0">
                        <a:latin typeface="Cambria Math" panose="02040503050406030204" pitchFamily="18" charset="0"/>
                      </a:rPr>
                      <m:t>𝑛</m:t>
                    </m:r>
                    <m:r>
                      <a:rPr lang="en-GB" i="1" dirty="0" smtClean="0">
                        <a:latin typeface="Cambria Math" panose="02040503050406030204" pitchFamily="18" charset="0"/>
                      </a:rPr>
                      <m:t>×</m:t>
                    </m:r>
                    <m:r>
                      <a:rPr lang="en-GB" i="1" dirty="0" smtClean="0">
                        <a:latin typeface="Cambria Math" panose="02040503050406030204" pitchFamily="18" charset="0"/>
                      </a:rPr>
                      <m:t>𝑚</m:t>
                    </m:r>
                  </m:oMath>
                </a14:m>
                <a:r>
                  <a:rPr lang="en-GB" dirty="0"/>
                  <a:t> matrix </a:t>
                </a:r>
                <a14:m>
                  <m:oMath xmlns:m="http://schemas.openxmlformats.org/officeDocument/2006/math">
                    <m:r>
                      <a:rPr lang="en-GB" i="1" dirty="0" smtClean="0">
                        <a:latin typeface="Cambria Math" panose="02040503050406030204" pitchFamily="18" charset="0"/>
                      </a:rPr>
                      <m:t>𝑀</m:t>
                    </m:r>
                    <m:r>
                      <a:rPr lang="en-GB"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GB" i="1" dirty="0" err="1" smtClean="0">
                            <a:latin typeface="Cambria Math" panose="02040503050406030204" pitchFamily="18" charset="0"/>
                          </a:rPr>
                          <m:t>𝑚</m:t>
                        </m:r>
                      </m:e>
                      <m:sub>
                        <m:r>
                          <a:rPr lang="en-GB" i="1" dirty="0" err="1" smtClean="0">
                            <a:latin typeface="Cambria Math" panose="02040503050406030204" pitchFamily="18" charset="0"/>
                          </a:rPr>
                          <m:t>𝑖𝑗</m:t>
                        </m:r>
                      </m:sub>
                    </m:sSub>
                    <m:r>
                      <a:rPr lang="en-GB" i="1" dirty="0" smtClean="0">
                        <a:latin typeface="Cambria Math" panose="02040503050406030204" pitchFamily="18" charset="0"/>
                      </a:rPr>
                      <m:t>]</m:t>
                    </m:r>
                  </m:oMath>
                </a14:m>
                <a:r>
                  <a:rPr lang="en-GB" dirty="0"/>
                  <a:t>, where</a:t>
                </a:r>
              </a:p>
              <a:p>
                <a:endParaRPr lang="en-GB" dirty="0"/>
              </a:p>
              <a:p>
                <a:endParaRPr lang="en-GB" dirty="0"/>
              </a:p>
              <a:p>
                <a:endParaRPr lang="en-GB" dirty="0"/>
              </a:p>
              <a:p>
                <a:endParaRPr lang="en-US" dirty="0"/>
              </a:p>
            </p:txBody>
          </p:sp>
        </mc:Choice>
        <mc:Fallback xmlns="">
          <p:sp>
            <p:nvSpPr>
              <p:cNvPr id="3" name="Content Placeholder 2">
                <a:extLst>
                  <a:ext uri="{FF2B5EF4-FFF2-40B4-BE49-F238E27FC236}">
                    <a16:creationId xmlns:a16="http://schemas.microsoft.com/office/drawing/2014/main" id="{2AC5CCF1-681E-4E42-9E88-8CCDF01A16BC}"/>
                  </a:ext>
                </a:extLst>
              </p:cNvPr>
              <p:cNvSpPr>
                <a:spLocks noGrp="1" noRot="1" noChangeAspect="1" noMove="1" noResize="1" noEditPoints="1" noAdjustHandles="1" noChangeArrowheads="1" noChangeShapeType="1" noTextEdit="1"/>
              </p:cNvSpPr>
              <p:nvPr>
                <p:ph idx="1"/>
              </p:nvPr>
            </p:nvSpPr>
            <p:spPr>
              <a:blipFill>
                <a:blip r:embed="rId2"/>
                <a:stretch>
                  <a:fillRect l="-954" t="-2384"/>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C265DF93-29FD-4366-891F-9BBCE767E628}"/>
              </a:ext>
            </a:extLst>
          </p:cNvPr>
          <p:cNvPicPr>
            <a:picLocks noChangeAspect="1"/>
          </p:cNvPicPr>
          <p:nvPr/>
        </p:nvPicPr>
        <p:blipFill>
          <a:blip r:embed="rId3"/>
          <a:stretch>
            <a:fillRect/>
          </a:stretch>
        </p:blipFill>
        <p:spPr>
          <a:xfrm>
            <a:off x="3382430" y="3525922"/>
            <a:ext cx="5427138" cy="988843"/>
          </a:xfrm>
          <a:prstGeom prst="rect">
            <a:avLst/>
          </a:prstGeom>
        </p:spPr>
      </p:pic>
    </p:spTree>
    <p:extLst>
      <p:ext uri="{BB962C8B-B14F-4D97-AF65-F5344CB8AC3E}">
        <p14:creationId xmlns:p14="http://schemas.microsoft.com/office/powerpoint/2010/main" val="3420587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800B-E706-4F29-8BA8-0C43BD423C82}"/>
              </a:ext>
            </a:extLst>
          </p:cNvPr>
          <p:cNvSpPr>
            <a:spLocks noGrp="1"/>
          </p:cNvSpPr>
          <p:nvPr>
            <p:ph type="title"/>
          </p:nvPr>
        </p:nvSpPr>
        <p:spPr/>
        <p:txBody>
          <a:bodyPr/>
          <a:lstStyle/>
          <a:p>
            <a:r>
              <a:rPr lang="en-GB" dirty="0"/>
              <a:t>Representing Graphs and Graph Isomorphism</a:t>
            </a:r>
            <a:endParaRPr lang="en-US" dirty="0"/>
          </a:p>
        </p:txBody>
      </p:sp>
      <p:sp>
        <p:nvSpPr>
          <p:cNvPr id="3" name="Content Placeholder 2">
            <a:extLst>
              <a:ext uri="{FF2B5EF4-FFF2-40B4-BE49-F238E27FC236}">
                <a16:creationId xmlns:a16="http://schemas.microsoft.com/office/drawing/2014/main" id="{2AC5CCF1-681E-4E42-9E88-8CCDF01A16BC}"/>
              </a:ext>
            </a:extLst>
          </p:cNvPr>
          <p:cNvSpPr>
            <a:spLocks noGrp="1"/>
          </p:cNvSpPr>
          <p:nvPr>
            <p:ph idx="1"/>
          </p:nvPr>
        </p:nvSpPr>
        <p:spPr/>
        <p:txBody>
          <a:bodyPr/>
          <a:lstStyle/>
          <a:p>
            <a:r>
              <a:rPr lang="en-GB" b="1" u="sng" dirty="0"/>
              <a:t>EXAMPLE 6:</a:t>
            </a:r>
            <a:r>
              <a:rPr lang="en-GB" dirty="0"/>
              <a:t> Represent the graph shown with an incidence matrix.</a:t>
            </a:r>
          </a:p>
          <a:p>
            <a:endParaRPr lang="en-GB" dirty="0"/>
          </a:p>
          <a:p>
            <a:endParaRPr lang="en-GB" dirty="0"/>
          </a:p>
          <a:p>
            <a:endParaRPr lang="en-GB" dirty="0"/>
          </a:p>
          <a:p>
            <a:endParaRPr lang="en-GB" dirty="0"/>
          </a:p>
          <a:p>
            <a:r>
              <a:rPr lang="en-GB" b="1" u="sng" dirty="0"/>
              <a:t>Solution:</a:t>
            </a:r>
            <a:r>
              <a:rPr lang="en-GB" dirty="0"/>
              <a:t> The incidence matrix is</a:t>
            </a:r>
          </a:p>
          <a:p>
            <a:endParaRPr lang="en-GB" dirty="0"/>
          </a:p>
          <a:p>
            <a:endParaRPr lang="en-GB" dirty="0"/>
          </a:p>
          <a:p>
            <a:endParaRPr lang="en-US" dirty="0"/>
          </a:p>
        </p:txBody>
      </p:sp>
      <p:pic>
        <p:nvPicPr>
          <p:cNvPr id="5" name="Picture 4">
            <a:extLst>
              <a:ext uri="{FF2B5EF4-FFF2-40B4-BE49-F238E27FC236}">
                <a16:creationId xmlns:a16="http://schemas.microsoft.com/office/drawing/2014/main" id="{EA51A589-999B-476D-A8C9-158D5BDE99C8}"/>
              </a:ext>
            </a:extLst>
          </p:cNvPr>
          <p:cNvPicPr>
            <a:picLocks noChangeAspect="1"/>
          </p:cNvPicPr>
          <p:nvPr/>
        </p:nvPicPr>
        <p:blipFill>
          <a:blip r:embed="rId2"/>
          <a:stretch>
            <a:fillRect/>
          </a:stretch>
        </p:blipFill>
        <p:spPr>
          <a:xfrm>
            <a:off x="4624919" y="2438148"/>
            <a:ext cx="2942161" cy="1981704"/>
          </a:xfrm>
          <a:prstGeom prst="rect">
            <a:avLst/>
          </a:prstGeom>
        </p:spPr>
      </p:pic>
      <p:pic>
        <p:nvPicPr>
          <p:cNvPr id="8" name="Picture 7">
            <a:extLst>
              <a:ext uri="{FF2B5EF4-FFF2-40B4-BE49-F238E27FC236}">
                <a16:creationId xmlns:a16="http://schemas.microsoft.com/office/drawing/2014/main" id="{F04E9F6E-BC31-482D-94A4-61962061C5DB}"/>
              </a:ext>
            </a:extLst>
          </p:cNvPr>
          <p:cNvPicPr>
            <a:picLocks noChangeAspect="1"/>
          </p:cNvPicPr>
          <p:nvPr/>
        </p:nvPicPr>
        <p:blipFill>
          <a:blip r:embed="rId3"/>
          <a:stretch>
            <a:fillRect/>
          </a:stretch>
        </p:blipFill>
        <p:spPr>
          <a:xfrm>
            <a:off x="4491036" y="4861772"/>
            <a:ext cx="3209925" cy="1857375"/>
          </a:xfrm>
          <a:prstGeom prst="rect">
            <a:avLst/>
          </a:prstGeom>
        </p:spPr>
      </p:pic>
    </p:spTree>
    <p:extLst>
      <p:ext uri="{BB962C8B-B14F-4D97-AF65-F5344CB8AC3E}">
        <p14:creationId xmlns:p14="http://schemas.microsoft.com/office/powerpoint/2010/main" val="2934379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800B-E706-4F29-8BA8-0C43BD423C82}"/>
              </a:ext>
            </a:extLst>
          </p:cNvPr>
          <p:cNvSpPr>
            <a:spLocks noGrp="1"/>
          </p:cNvSpPr>
          <p:nvPr>
            <p:ph type="title"/>
          </p:nvPr>
        </p:nvSpPr>
        <p:spPr/>
        <p:txBody>
          <a:bodyPr/>
          <a:lstStyle/>
          <a:p>
            <a:r>
              <a:rPr lang="en-GB" dirty="0"/>
              <a:t>Representing Graphs and Graph Isomorphism</a:t>
            </a:r>
            <a:endParaRPr lang="en-US" dirty="0"/>
          </a:p>
        </p:txBody>
      </p:sp>
      <p:sp>
        <p:nvSpPr>
          <p:cNvPr id="3" name="Content Placeholder 2">
            <a:extLst>
              <a:ext uri="{FF2B5EF4-FFF2-40B4-BE49-F238E27FC236}">
                <a16:creationId xmlns:a16="http://schemas.microsoft.com/office/drawing/2014/main" id="{2AC5CCF1-681E-4E42-9E88-8CCDF01A16BC}"/>
              </a:ext>
            </a:extLst>
          </p:cNvPr>
          <p:cNvSpPr>
            <a:spLocks noGrp="1"/>
          </p:cNvSpPr>
          <p:nvPr>
            <p:ph idx="1"/>
          </p:nvPr>
        </p:nvSpPr>
        <p:spPr/>
        <p:txBody>
          <a:bodyPr/>
          <a:lstStyle/>
          <a:p>
            <a:r>
              <a:rPr lang="en-GB" b="1" u="sng" dirty="0"/>
              <a:t>EXAMPLE 7:</a:t>
            </a:r>
            <a:r>
              <a:rPr lang="en-GB" dirty="0"/>
              <a:t> Represent the pseudograph shown using an incidence matrix.</a:t>
            </a:r>
          </a:p>
          <a:p>
            <a:endParaRPr lang="en-GB" dirty="0"/>
          </a:p>
          <a:p>
            <a:endParaRPr lang="en-GB" dirty="0"/>
          </a:p>
          <a:p>
            <a:endParaRPr lang="en-GB" dirty="0"/>
          </a:p>
          <a:p>
            <a:endParaRPr lang="en-GB" dirty="0"/>
          </a:p>
          <a:p>
            <a:r>
              <a:rPr lang="en-GB" b="1" u="sng" dirty="0"/>
              <a:t>Solution:</a:t>
            </a:r>
            <a:r>
              <a:rPr lang="en-GB" dirty="0"/>
              <a:t> The incidence matrix is</a:t>
            </a:r>
          </a:p>
          <a:p>
            <a:endParaRPr lang="en-GB" dirty="0"/>
          </a:p>
          <a:p>
            <a:endParaRPr lang="en-GB" dirty="0"/>
          </a:p>
          <a:p>
            <a:endParaRPr lang="en-US" dirty="0"/>
          </a:p>
        </p:txBody>
      </p:sp>
      <p:pic>
        <p:nvPicPr>
          <p:cNvPr id="5" name="Picture 4">
            <a:extLst>
              <a:ext uri="{FF2B5EF4-FFF2-40B4-BE49-F238E27FC236}">
                <a16:creationId xmlns:a16="http://schemas.microsoft.com/office/drawing/2014/main" id="{EA51A589-999B-476D-A8C9-158D5BDE99C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624919" y="2554969"/>
            <a:ext cx="2942161" cy="1748062"/>
          </a:xfrm>
          <a:prstGeom prst="rect">
            <a:avLst/>
          </a:prstGeom>
        </p:spPr>
      </p:pic>
      <p:pic>
        <p:nvPicPr>
          <p:cNvPr id="8" name="Picture 7">
            <a:extLst>
              <a:ext uri="{FF2B5EF4-FFF2-40B4-BE49-F238E27FC236}">
                <a16:creationId xmlns:a16="http://schemas.microsoft.com/office/drawing/2014/main" id="{F04E9F6E-BC31-482D-94A4-61962061C5D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274994" y="5013325"/>
            <a:ext cx="3642010" cy="1654683"/>
          </a:xfrm>
          <a:prstGeom prst="rect">
            <a:avLst/>
          </a:prstGeom>
        </p:spPr>
      </p:pic>
    </p:spTree>
    <p:extLst>
      <p:ext uri="{BB962C8B-B14F-4D97-AF65-F5344CB8AC3E}">
        <p14:creationId xmlns:p14="http://schemas.microsoft.com/office/powerpoint/2010/main" val="3329223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800B-E706-4F29-8BA8-0C43BD423C82}"/>
              </a:ext>
            </a:extLst>
          </p:cNvPr>
          <p:cNvSpPr>
            <a:spLocks noGrp="1"/>
          </p:cNvSpPr>
          <p:nvPr>
            <p:ph type="title"/>
          </p:nvPr>
        </p:nvSpPr>
        <p:spPr/>
        <p:txBody>
          <a:bodyPr/>
          <a:lstStyle/>
          <a:p>
            <a:r>
              <a:rPr lang="en-GB" dirty="0"/>
              <a:t>Representing Graphs and Graph Isomorphism</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AC5CCF1-681E-4E42-9E88-8CCDF01A16BC}"/>
                  </a:ext>
                </a:extLst>
              </p:cNvPr>
              <p:cNvSpPr>
                <a:spLocks noGrp="1"/>
              </p:cNvSpPr>
              <p:nvPr>
                <p:ph idx="1"/>
              </p:nvPr>
            </p:nvSpPr>
            <p:spPr/>
            <p:txBody>
              <a:bodyPr/>
              <a:lstStyle/>
              <a:p>
                <a:r>
                  <a:rPr lang="en-GB" b="1" u="sng" dirty="0"/>
                  <a:t>DEFINITION 1:</a:t>
                </a:r>
                <a:r>
                  <a:rPr lang="en-GB" dirty="0"/>
                  <a:t> </a:t>
                </a:r>
                <a:br>
                  <a:rPr lang="en-GB" dirty="0"/>
                </a:br>
                <a:r>
                  <a:rPr lang="en-GB" dirty="0"/>
                  <a:t>The simple graphs </a:t>
                </a:r>
                <a14:m>
                  <m:oMath xmlns:m="http://schemas.openxmlformats.org/officeDocument/2006/math">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𝐺</m:t>
                        </m:r>
                      </m:e>
                      <m:sub>
                        <m:r>
                          <a:rPr lang="en-GB" i="1" dirty="0" smtClean="0">
                            <a:latin typeface="Cambria Math" panose="02040503050406030204" pitchFamily="18" charset="0"/>
                          </a:rPr>
                          <m:t>1</m:t>
                        </m:r>
                      </m:sub>
                    </m:sSub>
                    <m:r>
                      <a:rPr lang="en-GB"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1</m:t>
                        </m:r>
                      </m:sub>
                    </m:sSub>
                    <m:r>
                      <a:rPr lang="en-GB"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𝐸</m:t>
                        </m:r>
                      </m:e>
                      <m:sub>
                        <m:r>
                          <a:rPr lang="en-GB" i="1" dirty="0" smtClean="0">
                            <a:latin typeface="Cambria Math" panose="02040503050406030204" pitchFamily="18" charset="0"/>
                          </a:rPr>
                          <m:t>1</m:t>
                        </m:r>
                      </m:sub>
                    </m:sSub>
                    <m:r>
                      <a:rPr lang="en-GB" i="1" dirty="0" smtClean="0">
                        <a:latin typeface="Cambria Math" panose="02040503050406030204" pitchFamily="18" charset="0"/>
                      </a:rPr>
                      <m:t>)</m:t>
                    </m:r>
                  </m:oMath>
                </a14:m>
                <a:r>
                  <a:rPr lang="en-GB" dirty="0"/>
                  <a:t> and </a:t>
                </a:r>
                <a14:m>
                  <m:oMath xmlns:m="http://schemas.openxmlformats.org/officeDocument/2006/math">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𝐺</m:t>
                        </m:r>
                      </m:e>
                      <m:sub>
                        <m:r>
                          <a:rPr lang="en-GB" i="1" dirty="0" smtClean="0">
                            <a:latin typeface="Cambria Math" panose="02040503050406030204" pitchFamily="18" charset="0"/>
                          </a:rPr>
                          <m:t>2</m:t>
                        </m:r>
                      </m:sub>
                    </m:sSub>
                    <m:r>
                      <a:rPr lang="en-GB"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2</m:t>
                        </m:r>
                      </m:sub>
                    </m:sSub>
                    <m:r>
                      <a:rPr lang="en-GB"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𝐸</m:t>
                        </m:r>
                      </m:e>
                      <m:sub>
                        <m:r>
                          <a:rPr lang="en-GB" i="1" dirty="0" smtClean="0">
                            <a:latin typeface="Cambria Math" panose="02040503050406030204" pitchFamily="18" charset="0"/>
                          </a:rPr>
                          <m:t>2</m:t>
                        </m:r>
                      </m:sub>
                    </m:sSub>
                    <m:r>
                      <a:rPr lang="en-GB" i="1" dirty="0" smtClean="0">
                        <a:latin typeface="Cambria Math" panose="02040503050406030204" pitchFamily="18" charset="0"/>
                      </a:rPr>
                      <m:t>)</m:t>
                    </m:r>
                  </m:oMath>
                </a14:m>
                <a:r>
                  <a:rPr lang="en-GB" dirty="0"/>
                  <a:t> are isomorphic if there exists a one-to one and onto function </a:t>
                </a:r>
                <a14:m>
                  <m:oMath xmlns:m="http://schemas.openxmlformats.org/officeDocument/2006/math">
                    <m:r>
                      <a:rPr lang="en-GB" i="1" dirty="0" smtClean="0">
                        <a:latin typeface="Cambria Math" panose="02040503050406030204" pitchFamily="18" charset="0"/>
                      </a:rPr>
                      <m:t>𝑓</m:t>
                    </m:r>
                  </m:oMath>
                </a14:m>
                <a:r>
                  <a:rPr lang="en-GB" dirty="0"/>
                  <a:t> from </a:t>
                </a:r>
                <a14:m>
                  <m:oMath xmlns:m="http://schemas.openxmlformats.org/officeDocument/2006/math">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1</m:t>
                        </m:r>
                      </m:sub>
                    </m:sSub>
                  </m:oMath>
                </a14:m>
                <a:r>
                  <a:rPr lang="en-GB" dirty="0"/>
                  <a:t> to </a:t>
                </a:r>
                <a14:m>
                  <m:oMath xmlns:m="http://schemas.openxmlformats.org/officeDocument/2006/math">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2</m:t>
                        </m:r>
                      </m:sub>
                    </m:sSub>
                  </m:oMath>
                </a14:m>
                <a:r>
                  <a:rPr lang="en-GB" dirty="0"/>
                  <a:t> with the property that </a:t>
                </a:r>
                <a14:m>
                  <m:oMath xmlns:m="http://schemas.openxmlformats.org/officeDocument/2006/math">
                    <m:r>
                      <a:rPr lang="en-GB" i="1" dirty="0" smtClean="0">
                        <a:latin typeface="Cambria Math" panose="02040503050406030204" pitchFamily="18" charset="0"/>
                      </a:rPr>
                      <m:t>𝑎</m:t>
                    </m:r>
                  </m:oMath>
                </a14:m>
                <a:r>
                  <a:rPr lang="en-GB" dirty="0"/>
                  <a:t> and </a:t>
                </a:r>
                <a14:m>
                  <m:oMath xmlns:m="http://schemas.openxmlformats.org/officeDocument/2006/math">
                    <m:r>
                      <a:rPr lang="en-GB" i="1" dirty="0" smtClean="0">
                        <a:latin typeface="Cambria Math" panose="02040503050406030204" pitchFamily="18" charset="0"/>
                      </a:rPr>
                      <m:t>𝑏</m:t>
                    </m:r>
                  </m:oMath>
                </a14:m>
                <a:r>
                  <a:rPr lang="en-GB" dirty="0"/>
                  <a:t> are adjacent in </a:t>
                </a:r>
                <a14:m>
                  <m:oMath xmlns:m="http://schemas.openxmlformats.org/officeDocument/2006/math">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𝐺</m:t>
                        </m:r>
                      </m:e>
                      <m:sub>
                        <m:r>
                          <a:rPr lang="en-GB" i="1" dirty="0" smtClean="0">
                            <a:latin typeface="Cambria Math" panose="02040503050406030204" pitchFamily="18" charset="0"/>
                          </a:rPr>
                          <m:t>1</m:t>
                        </m:r>
                      </m:sub>
                    </m:sSub>
                  </m:oMath>
                </a14:m>
                <a:r>
                  <a:rPr lang="en-GB" dirty="0"/>
                  <a:t> if and only if </a:t>
                </a:r>
                <a14:m>
                  <m:oMath xmlns:m="http://schemas.openxmlformats.org/officeDocument/2006/math">
                    <m:r>
                      <a:rPr lang="en-GB" i="1" dirty="0" smtClean="0">
                        <a:latin typeface="Cambria Math" panose="02040503050406030204" pitchFamily="18" charset="0"/>
                      </a:rPr>
                      <m:t>𝑓</m:t>
                    </m:r>
                    <m:r>
                      <a:rPr lang="en-GB" i="1" dirty="0" smtClean="0">
                        <a:latin typeface="Cambria Math" panose="02040503050406030204" pitchFamily="18" charset="0"/>
                      </a:rPr>
                      <m:t>(</m:t>
                    </m:r>
                    <m:r>
                      <a:rPr lang="en-GB" i="1" dirty="0" smtClean="0">
                        <a:latin typeface="Cambria Math" panose="02040503050406030204" pitchFamily="18" charset="0"/>
                      </a:rPr>
                      <m:t>𝑎</m:t>
                    </m:r>
                    <m:r>
                      <a:rPr lang="en-GB" i="1" dirty="0" smtClean="0">
                        <a:latin typeface="Cambria Math" panose="02040503050406030204" pitchFamily="18" charset="0"/>
                      </a:rPr>
                      <m:t>)</m:t>
                    </m:r>
                  </m:oMath>
                </a14:m>
                <a:r>
                  <a:rPr lang="en-GB" dirty="0"/>
                  <a:t> and </a:t>
                </a:r>
                <a14:m>
                  <m:oMath xmlns:m="http://schemas.openxmlformats.org/officeDocument/2006/math">
                    <m:r>
                      <a:rPr lang="en-GB" i="1" dirty="0" smtClean="0">
                        <a:latin typeface="Cambria Math" panose="02040503050406030204" pitchFamily="18" charset="0"/>
                      </a:rPr>
                      <m:t>𝑓</m:t>
                    </m:r>
                    <m:r>
                      <a:rPr lang="en-GB" i="1" dirty="0" smtClean="0">
                        <a:latin typeface="Cambria Math" panose="02040503050406030204" pitchFamily="18" charset="0"/>
                      </a:rPr>
                      <m:t>(</m:t>
                    </m:r>
                    <m:r>
                      <a:rPr lang="en-GB" i="1" dirty="0" smtClean="0">
                        <a:latin typeface="Cambria Math" panose="02040503050406030204" pitchFamily="18" charset="0"/>
                      </a:rPr>
                      <m:t>𝑏</m:t>
                    </m:r>
                    <m:r>
                      <a:rPr lang="en-GB" i="1" dirty="0" smtClean="0">
                        <a:latin typeface="Cambria Math" panose="02040503050406030204" pitchFamily="18" charset="0"/>
                      </a:rPr>
                      <m:t>)</m:t>
                    </m:r>
                  </m:oMath>
                </a14:m>
                <a:r>
                  <a:rPr lang="en-GB" dirty="0"/>
                  <a:t> are adjacent in </a:t>
                </a:r>
                <a14:m>
                  <m:oMath xmlns:m="http://schemas.openxmlformats.org/officeDocument/2006/math">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𝐺</m:t>
                        </m:r>
                      </m:e>
                      <m:sub>
                        <m:r>
                          <a:rPr lang="en-GB" i="1" dirty="0" smtClean="0">
                            <a:latin typeface="Cambria Math" panose="02040503050406030204" pitchFamily="18" charset="0"/>
                          </a:rPr>
                          <m:t>2</m:t>
                        </m:r>
                      </m:sub>
                    </m:sSub>
                  </m:oMath>
                </a14:m>
                <a:r>
                  <a:rPr lang="en-GB" dirty="0"/>
                  <a:t>, for all </a:t>
                </a:r>
                <a14:m>
                  <m:oMath xmlns:m="http://schemas.openxmlformats.org/officeDocument/2006/math">
                    <m:r>
                      <a:rPr lang="en-GB" i="1" dirty="0" smtClean="0">
                        <a:latin typeface="Cambria Math" panose="02040503050406030204" pitchFamily="18" charset="0"/>
                      </a:rPr>
                      <m:t>𝑎</m:t>
                    </m:r>
                  </m:oMath>
                </a14:m>
                <a:r>
                  <a:rPr lang="en-GB" dirty="0"/>
                  <a:t> and </a:t>
                </a:r>
                <a14:m>
                  <m:oMath xmlns:m="http://schemas.openxmlformats.org/officeDocument/2006/math">
                    <m:r>
                      <a:rPr lang="en-GB" i="1" dirty="0" smtClean="0">
                        <a:latin typeface="Cambria Math" panose="02040503050406030204" pitchFamily="18" charset="0"/>
                      </a:rPr>
                      <m:t>𝑏</m:t>
                    </m:r>
                  </m:oMath>
                </a14:m>
                <a:r>
                  <a:rPr lang="en-GB" dirty="0"/>
                  <a:t> in </a:t>
                </a:r>
                <a14:m>
                  <m:oMath xmlns:m="http://schemas.openxmlformats.org/officeDocument/2006/math">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1</m:t>
                        </m:r>
                      </m:sub>
                    </m:sSub>
                  </m:oMath>
                </a14:m>
                <a:r>
                  <a:rPr lang="en-GB" dirty="0"/>
                  <a:t>. Such a function </a:t>
                </a:r>
                <a14:m>
                  <m:oMath xmlns:m="http://schemas.openxmlformats.org/officeDocument/2006/math">
                    <m:r>
                      <a:rPr lang="en-GB" i="1" dirty="0" smtClean="0">
                        <a:latin typeface="Cambria Math" panose="02040503050406030204" pitchFamily="18" charset="0"/>
                      </a:rPr>
                      <m:t>𝑓</m:t>
                    </m:r>
                  </m:oMath>
                </a14:m>
                <a:r>
                  <a:rPr lang="en-GB" dirty="0"/>
                  <a:t> is called an isomorphism. </a:t>
                </a:r>
              </a:p>
              <a:p>
                <a:pPr lvl="1"/>
                <a:r>
                  <a:rPr lang="en-GB" dirty="0"/>
                  <a:t>Two simple graphs that are not isomorphic are called </a:t>
                </a:r>
                <a:r>
                  <a:rPr lang="en-GB" dirty="0" err="1"/>
                  <a:t>nonisomorphic</a:t>
                </a:r>
                <a:r>
                  <a:rPr lang="en-GB" dirty="0"/>
                  <a:t>.</a:t>
                </a:r>
              </a:p>
              <a:p>
                <a:endParaRPr lang="en-US" dirty="0"/>
              </a:p>
            </p:txBody>
          </p:sp>
        </mc:Choice>
        <mc:Fallback>
          <p:sp>
            <p:nvSpPr>
              <p:cNvPr id="3" name="Content Placeholder 2">
                <a:extLst>
                  <a:ext uri="{FF2B5EF4-FFF2-40B4-BE49-F238E27FC236}">
                    <a16:creationId xmlns:a16="http://schemas.microsoft.com/office/drawing/2014/main" id="{2AC5CCF1-681E-4E42-9E88-8CCDF01A16BC}"/>
                  </a:ext>
                </a:extLst>
              </p:cNvPr>
              <p:cNvSpPr>
                <a:spLocks noGrp="1" noRot="1" noChangeAspect="1" noMove="1" noResize="1" noEditPoints="1" noAdjustHandles="1" noChangeArrowheads="1" noChangeShapeType="1" noTextEdit="1"/>
              </p:cNvSpPr>
              <p:nvPr>
                <p:ph idx="1"/>
              </p:nvPr>
            </p:nvSpPr>
            <p:spPr>
              <a:blipFill>
                <a:blip r:embed="rId2"/>
                <a:stretch>
                  <a:fillRect l="-954" t="-2384" r="-901"/>
                </a:stretch>
              </a:blipFill>
            </p:spPr>
            <p:txBody>
              <a:bodyPr/>
              <a:lstStyle/>
              <a:p>
                <a:r>
                  <a:rPr lang="en-US">
                    <a:noFill/>
                  </a:rPr>
                  <a:t> </a:t>
                </a:r>
              </a:p>
            </p:txBody>
          </p:sp>
        </mc:Fallback>
      </mc:AlternateContent>
    </p:spTree>
    <p:extLst>
      <p:ext uri="{BB962C8B-B14F-4D97-AF65-F5344CB8AC3E}">
        <p14:creationId xmlns:p14="http://schemas.microsoft.com/office/powerpoint/2010/main" val="44366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800B-E706-4F29-8BA8-0C43BD423C82}"/>
              </a:ext>
            </a:extLst>
          </p:cNvPr>
          <p:cNvSpPr>
            <a:spLocks noGrp="1"/>
          </p:cNvSpPr>
          <p:nvPr>
            <p:ph type="title"/>
          </p:nvPr>
        </p:nvSpPr>
        <p:spPr/>
        <p:txBody>
          <a:bodyPr/>
          <a:lstStyle/>
          <a:p>
            <a:r>
              <a:rPr lang="en-GB" dirty="0"/>
              <a:t>Representing Graphs and Graph Isomorphism</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AC5CCF1-681E-4E42-9E88-8CCDF01A16BC}"/>
                  </a:ext>
                </a:extLst>
              </p:cNvPr>
              <p:cNvSpPr>
                <a:spLocks noGrp="1"/>
              </p:cNvSpPr>
              <p:nvPr>
                <p:ph idx="1"/>
              </p:nvPr>
            </p:nvSpPr>
            <p:spPr/>
            <p:txBody>
              <a:bodyPr/>
              <a:lstStyle/>
              <a:p>
                <a:r>
                  <a:rPr lang="en-GB" b="1" u="sng" dirty="0"/>
                  <a:t>DEFINITION 1:</a:t>
                </a:r>
                <a:r>
                  <a:rPr lang="en-GB" dirty="0"/>
                  <a:t> </a:t>
                </a:r>
                <a:br>
                  <a:rPr lang="en-GB" dirty="0"/>
                </a:br>
                <a:r>
                  <a:rPr lang="en-GB" dirty="0"/>
                  <a:t>The simple graphs </a:t>
                </a:r>
                <a14:m>
                  <m:oMath xmlns:m="http://schemas.openxmlformats.org/officeDocument/2006/math">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𝐺</m:t>
                        </m:r>
                      </m:e>
                      <m:sub>
                        <m:r>
                          <a:rPr lang="en-GB" i="1" dirty="0" smtClean="0">
                            <a:latin typeface="Cambria Math" panose="02040503050406030204" pitchFamily="18" charset="0"/>
                          </a:rPr>
                          <m:t>1</m:t>
                        </m:r>
                      </m:sub>
                    </m:sSub>
                    <m:r>
                      <a:rPr lang="en-GB"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1</m:t>
                        </m:r>
                      </m:sub>
                    </m:sSub>
                    <m:r>
                      <a:rPr lang="en-GB"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𝐸</m:t>
                        </m:r>
                      </m:e>
                      <m:sub>
                        <m:r>
                          <a:rPr lang="en-GB" i="1" dirty="0" smtClean="0">
                            <a:latin typeface="Cambria Math" panose="02040503050406030204" pitchFamily="18" charset="0"/>
                          </a:rPr>
                          <m:t>1</m:t>
                        </m:r>
                      </m:sub>
                    </m:sSub>
                    <m:r>
                      <a:rPr lang="en-GB" i="1" dirty="0" smtClean="0">
                        <a:latin typeface="Cambria Math" panose="02040503050406030204" pitchFamily="18" charset="0"/>
                      </a:rPr>
                      <m:t>)</m:t>
                    </m:r>
                  </m:oMath>
                </a14:m>
                <a:r>
                  <a:rPr lang="en-GB" dirty="0"/>
                  <a:t> and </a:t>
                </a:r>
                <a14:m>
                  <m:oMath xmlns:m="http://schemas.openxmlformats.org/officeDocument/2006/math">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𝐺</m:t>
                        </m:r>
                      </m:e>
                      <m:sub>
                        <m:r>
                          <a:rPr lang="en-GB" i="1" dirty="0" smtClean="0">
                            <a:latin typeface="Cambria Math" panose="02040503050406030204" pitchFamily="18" charset="0"/>
                          </a:rPr>
                          <m:t>2</m:t>
                        </m:r>
                      </m:sub>
                    </m:sSub>
                    <m:r>
                      <a:rPr lang="en-GB"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2</m:t>
                        </m:r>
                      </m:sub>
                    </m:sSub>
                    <m:r>
                      <a:rPr lang="en-GB"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𝐸</m:t>
                        </m:r>
                      </m:e>
                      <m:sub>
                        <m:r>
                          <a:rPr lang="en-GB" i="1" dirty="0" smtClean="0">
                            <a:latin typeface="Cambria Math" panose="02040503050406030204" pitchFamily="18" charset="0"/>
                          </a:rPr>
                          <m:t>2</m:t>
                        </m:r>
                      </m:sub>
                    </m:sSub>
                    <m:r>
                      <a:rPr lang="en-GB" i="1" dirty="0" smtClean="0">
                        <a:latin typeface="Cambria Math" panose="02040503050406030204" pitchFamily="18" charset="0"/>
                      </a:rPr>
                      <m:t>)</m:t>
                    </m:r>
                  </m:oMath>
                </a14:m>
                <a:r>
                  <a:rPr lang="en-GB" dirty="0"/>
                  <a:t> are </a:t>
                </a:r>
                <a:r>
                  <a:rPr lang="en-GB" u="sng" dirty="0"/>
                  <a:t>isomorphic</a:t>
                </a:r>
                <a:r>
                  <a:rPr lang="en-GB" dirty="0"/>
                  <a:t> if there exists a one-to one and onto function </a:t>
                </a:r>
                <a14:m>
                  <m:oMath xmlns:m="http://schemas.openxmlformats.org/officeDocument/2006/math">
                    <m:r>
                      <a:rPr lang="en-GB" i="1" dirty="0" smtClean="0">
                        <a:latin typeface="Cambria Math" panose="02040503050406030204" pitchFamily="18" charset="0"/>
                      </a:rPr>
                      <m:t>𝑓</m:t>
                    </m:r>
                  </m:oMath>
                </a14:m>
                <a:r>
                  <a:rPr lang="en-GB" dirty="0"/>
                  <a:t> from </a:t>
                </a:r>
                <a14:m>
                  <m:oMath xmlns:m="http://schemas.openxmlformats.org/officeDocument/2006/math">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1</m:t>
                        </m:r>
                      </m:sub>
                    </m:sSub>
                  </m:oMath>
                </a14:m>
                <a:r>
                  <a:rPr lang="en-GB" dirty="0"/>
                  <a:t> to </a:t>
                </a:r>
                <a14:m>
                  <m:oMath xmlns:m="http://schemas.openxmlformats.org/officeDocument/2006/math">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2</m:t>
                        </m:r>
                      </m:sub>
                    </m:sSub>
                  </m:oMath>
                </a14:m>
                <a:r>
                  <a:rPr lang="en-GB" dirty="0"/>
                  <a:t> with the property that </a:t>
                </a:r>
                <a14:m>
                  <m:oMath xmlns:m="http://schemas.openxmlformats.org/officeDocument/2006/math">
                    <m:r>
                      <a:rPr lang="en-GB" i="1" dirty="0" smtClean="0">
                        <a:latin typeface="Cambria Math" panose="02040503050406030204" pitchFamily="18" charset="0"/>
                      </a:rPr>
                      <m:t>𝑎</m:t>
                    </m:r>
                  </m:oMath>
                </a14:m>
                <a:r>
                  <a:rPr lang="en-GB" dirty="0"/>
                  <a:t> and </a:t>
                </a:r>
                <a14:m>
                  <m:oMath xmlns:m="http://schemas.openxmlformats.org/officeDocument/2006/math">
                    <m:r>
                      <a:rPr lang="en-GB" i="1" dirty="0" smtClean="0">
                        <a:latin typeface="Cambria Math" panose="02040503050406030204" pitchFamily="18" charset="0"/>
                      </a:rPr>
                      <m:t>𝑏</m:t>
                    </m:r>
                  </m:oMath>
                </a14:m>
                <a:r>
                  <a:rPr lang="en-GB" dirty="0"/>
                  <a:t> are adjacent in </a:t>
                </a:r>
                <a14:m>
                  <m:oMath xmlns:m="http://schemas.openxmlformats.org/officeDocument/2006/math">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𝐺</m:t>
                        </m:r>
                      </m:e>
                      <m:sub>
                        <m:r>
                          <a:rPr lang="en-GB" i="1" dirty="0" smtClean="0">
                            <a:latin typeface="Cambria Math" panose="02040503050406030204" pitchFamily="18" charset="0"/>
                          </a:rPr>
                          <m:t>1</m:t>
                        </m:r>
                      </m:sub>
                    </m:sSub>
                  </m:oMath>
                </a14:m>
                <a:r>
                  <a:rPr lang="en-GB" dirty="0"/>
                  <a:t> if and only if </a:t>
                </a:r>
                <a14:m>
                  <m:oMath xmlns:m="http://schemas.openxmlformats.org/officeDocument/2006/math">
                    <m:r>
                      <a:rPr lang="en-GB" i="1" dirty="0" smtClean="0">
                        <a:latin typeface="Cambria Math" panose="02040503050406030204" pitchFamily="18" charset="0"/>
                      </a:rPr>
                      <m:t>𝑓</m:t>
                    </m:r>
                    <m:r>
                      <a:rPr lang="en-GB" i="1" dirty="0" smtClean="0">
                        <a:latin typeface="Cambria Math" panose="02040503050406030204" pitchFamily="18" charset="0"/>
                      </a:rPr>
                      <m:t>(</m:t>
                    </m:r>
                    <m:r>
                      <a:rPr lang="en-GB" i="1" dirty="0" smtClean="0">
                        <a:latin typeface="Cambria Math" panose="02040503050406030204" pitchFamily="18" charset="0"/>
                      </a:rPr>
                      <m:t>𝑎</m:t>
                    </m:r>
                    <m:r>
                      <a:rPr lang="en-GB" i="1" dirty="0" smtClean="0">
                        <a:latin typeface="Cambria Math" panose="02040503050406030204" pitchFamily="18" charset="0"/>
                      </a:rPr>
                      <m:t>)</m:t>
                    </m:r>
                  </m:oMath>
                </a14:m>
                <a:r>
                  <a:rPr lang="en-GB" dirty="0"/>
                  <a:t> and </a:t>
                </a:r>
                <a14:m>
                  <m:oMath xmlns:m="http://schemas.openxmlformats.org/officeDocument/2006/math">
                    <m:r>
                      <a:rPr lang="en-GB" i="1" dirty="0" smtClean="0">
                        <a:latin typeface="Cambria Math" panose="02040503050406030204" pitchFamily="18" charset="0"/>
                      </a:rPr>
                      <m:t>𝑓</m:t>
                    </m:r>
                    <m:r>
                      <a:rPr lang="en-GB" i="1" dirty="0" smtClean="0">
                        <a:latin typeface="Cambria Math" panose="02040503050406030204" pitchFamily="18" charset="0"/>
                      </a:rPr>
                      <m:t>(</m:t>
                    </m:r>
                    <m:r>
                      <a:rPr lang="en-GB" i="1" dirty="0" smtClean="0">
                        <a:latin typeface="Cambria Math" panose="02040503050406030204" pitchFamily="18" charset="0"/>
                      </a:rPr>
                      <m:t>𝑏</m:t>
                    </m:r>
                    <m:r>
                      <a:rPr lang="en-GB" i="1" dirty="0" smtClean="0">
                        <a:latin typeface="Cambria Math" panose="02040503050406030204" pitchFamily="18" charset="0"/>
                      </a:rPr>
                      <m:t>)</m:t>
                    </m:r>
                  </m:oMath>
                </a14:m>
                <a:r>
                  <a:rPr lang="en-GB" dirty="0"/>
                  <a:t> are adjacent in </a:t>
                </a:r>
                <a14:m>
                  <m:oMath xmlns:m="http://schemas.openxmlformats.org/officeDocument/2006/math">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𝐺</m:t>
                        </m:r>
                      </m:e>
                      <m:sub>
                        <m:r>
                          <a:rPr lang="en-GB" i="1" dirty="0" smtClean="0">
                            <a:latin typeface="Cambria Math" panose="02040503050406030204" pitchFamily="18" charset="0"/>
                          </a:rPr>
                          <m:t>2</m:t>
                        </m:r>
                      </m:sub>
                    </m:sSub>
                  </m:oMath>
                </a14:m>
                <a:r>
                  <a:rPr lang="en-GB" dirty="0"/>
                  <a:t>, for all </a:t>
                </a:r>
                <a14:m>
                  <m:oMath xmlns:m="http://schemas.openxmlformats.org/officeDocument/2006/math">
                    <m:r>
                      <a:rPr lang="en-GB" i="1" dirty="0" smtClean="0">
                        <a:latin typeface="Cambria Math" panose="02040503050406030204" pitchFamily="18" charset="0"/>
                      </a:rPr>
                      <m:t>𝑎</m:t>
                    </m:r>
                  </m:oMath>
                </a14:m>
                <a:r>
                  <a:rPr lang="en-GB" dirty="0"/>
                  <a:t> and </a:t>
                </a:r>
                <a14:m>
                  <m:oMath xmlns:m="http://schemas.openxmlformats.org/officeDocument/2006/math">
                    <m:r>
                      <a:rPr lang="en-GB" i="1" dirty="0" smtClean="0">
                        <a:latin typeface="Cambria Math" panose="02040503050406030204" pitchFamily="18" charset="0"/>
                      </a:rPr>
                      <m:t>𝑏</m:t>
                    </m:r>
                  </m:oMath>
                </a14:m>
                <a:r>
                  <a:rPr lang="en-GB" dirty="0"/>
                  <a:t> in </a:t>
                </a:r>
                <a14:m>
                  <m:oMath xmlns:m="http://schemas.openxmlformats.org/officeDocument/2006/math">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1</m:t>
                        </m:r>
                      </m:sub>
                    </m:sSub>
                  </m:oMath>
                </a14:m>
                <a:r>
                  <a:rPr lang="en-GB" dirty="0"/>
                  <a:t>. Such a function </a:t>
                </a:r>
                <a14:m>
                  <m:oMath xmlns:m="http://schemas.openxmlformats.org/officeDocument/2006/math">
                    <m:r>
                      <a:rPr lang="en-GB" i="1" dirty="0" smtClean="0">
                        <a:latin typeface="Cambria Math" panose="02040503050406030204" pitchFamily="18" charset="0"/>
                      </a:rPr>
                      <m:t>𝑓</m:t>
                    </m:r>
                  </m:oMath>
                </a14:m>
                <a:r>
                  <a:rPr lang="en-GB" dirty="0"/>
                  <a:t> is called an </a:t>
                </a:r>
                <a:r>
                  <a:rPr lang="en-GB" u="sng" dirty="0"/>
                  <a:t>isomorphism</a:t>
                </a:r>
                <a:r>
                  <a:rPr lang="en-GB" dirty="0"/>
                  <a:t>. </a:t>
                </a:r>
              </a:p>
              <a:p>
                <a:pPr lvl="1"/>
                <a:r>
                  <a:rPr lang="en-GB" dirty="0"/>
                  <a:t>Two simple graphs that are not isomorphic are called </a:t>
                </a:r>
                <a:r>
                  <a:rPr lang="en-GB" u="sng" dirty="0" err="1"/>
                  <a:t>nonisomorphic</a:t>
                </a:r>
                <a:r>
                  <a:rPr lang="en-GB" dirty="0"/>
                  <a:t>.</a:t>
                </a:r>
              </a:p>
              <a:p>
                <a:endParaRPr lang="en-US" dirty="0"/>
              </a:p>
            </p:txBody>
          </p:sp>
        </mc:Choice>
        <mc:Fallback>
          <p:sp>
            <p:nvSpPr>
              <p:cNvPr id="3" name="Content Placeholder 2">
                <a:extLst>
                  <a:ext uri="{FF2B5EF4-FFF2-40B4-BE49-F238E27FC236}">
                    <a16:creationId xmlns:a16="http://schemas.microsoft.com/office/drawing/2014/main" id="{2AC5CCF1-681E-4E42-9E88-8CCDF01A16BC}"/>
                  </a:ext>
                </a:extLst>
              </p:cNvPr>
              <p:cNvSpPr>
                <a:spLocks noGrp="1" noRot="1" noChangeAspect="1" noMove="1" noResize="1" noEditPoints="1" noAdjustHandles="1" noChangeArrowheads="1" noChangeShapeType="1" noTextEdit="1"/>
              </p:cNvSpPr>
              <p:nvPr>
                <p:ph idx="1"/>
              </p:nvPr>
            </p:nvSpPr>
            <p:spPr>
              <a:blipFill>
                <a:blip r:embed="rId2"/>
                <a:stretch>
                  <a:fillRect l="-954" t="-2384" r="-901"/>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256E7941-6AFC-45FD-A42C-2718C21664E4}"/>
              </a:ext>
            </a:extLst>
          </p:cNvPr>
          <p:cNvSpPr txBox="1"/>
          <p:nvPr/>
        </p:nvSpPr>
        <p:spPr>
          <a:xfrm>
            <a:off x="1287262" y="4709578"/>
            <a:ext cx="9490229" cy="1384995"/>
          </a:xfrm>
          <a:prstGeom prst="rect">
            <a:avLst/>
          </a:prstGeom>
          <a:noFill/>
          <a:ln>
            <a:solidFill>
              <a:schemeClr val="accent2"/>
            </a:solidFill>
          </a:ln>
        </p:spPr>
        <p:txBody>
          <a:bodyPr wrap="square">
            <a:spAutoFit/>
          </a:bodyPr>
          <a:lstStyle/>
          <a:p>
            <a:r>
              <a:rPr lang="en-GB" sz="2800" dirty="0"/>
              <a:t>when two simple graphs are isomorphic, there is a one-to-one correspondence between vertices of the two graphs that preserves the adjacency relationship.</a:t>
            </a:r>
          </a:p>
        </p:txBody>
      </p:sp>
    </p:spTree>
    <p:extLst>
      <p:ext uri="{BB962C8B-B14F-4D97-AF65-F5344CB8AC3E}">
        <p14:creationId xmlns:p14="http://schemas.microsoft.com/office/powerpoint/2010/main" val="2407525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800B-E706-4F29-8BA8-0C43BD423C82}"/>
              </a:ext>
            </a:extLst>
          </p:cNvPr>
          <p:cNvSpPr>
            <a:spLocks noGrp="1"/>
          </p:cNvSpPr>
          <p:nvPr>
            <p:ph type="title"/>
          </p:nvPr>
        </p:nvSpPr>
        <p:spPr/>
        <p:txBody>
          <a:bodyPr/>
          <a:lstStyle/>
          <a:p>
            <a:r>
              <a:rPr lang="en-GB" dirty="0"/>
              <a:t>Representing Graphs and Graph Isomorphism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C5CCF1-681E-4E42-9E88-8CCDF01A16BC}"/>
                  </a:ext>
                </a:extLst>
              </p:cNvPr>
              <p:cNvSpPr>
                <a:spLocks noGrp="1"/>
              </p:cNvSpPr>
              <p:nvPr>
                <p:ph idx="1"/>
              </p:nvPr>
            </p:nvSpPr>
            <p:spPr/>
            <p:txBody>
              <a:bodyPr>
                <a:normAutofit lnSpcReduction="10000"/>
              </a:bodyPr>
              <a:lstStyle/>
              <a:p>
                <a:r>
                  <a:rPr lang="en-GB" b="1" u="sng" dirty="0"/>
                  <a:t>EXAMPLE 8:</a:t>
                </a:r>
                <a:r>
                  <a:rPr lang="en-GB" dirty="0"/>
                  <a:t> Show that the graphs </a:t>
                </a:r>
                <a:r>
                  <a:rPr lang="en-GB" i="1" dirty="0"/>
                  <a:t>G </a:t>
                </a:r>
                <a:r>
                  <a:rPr lang="en-GB" dirty="0"/>
                  <a:t>= (</a:t>
                </a:r>
                <a:r>
                  <a:rPr lang="en-GB" i="1" dirty="0"/>
                  <a:t>V, E</a:t>
                </a:r>
                <a:r>
                  <a:rPr lang="en-GB" dirty="0"/>
                  <a:t>) and </a:t>
                </a:r>
                <a:r>
                  <a:rPr lang="en-GB" i="1" dirty="0"/>
                  <a:t>H </a:t>
                </a:r>
                <a:r>
                  <a:rPr lang="en-GB" dirty="0"/>
                  <a:t>= (</a:t>
                </a:r>
                <a:r>
                  <a:rPr lang="en-GB" i="1" dirty="0"/>
                  <a:t>W, F</a:t>
                </a:r>
                <a:r>
                  <a:rPr lang="en-GB" dirty="0"/>
                  <a:t>) are isomorphic.</a:t>
                </a:r>
              </a:p>
              <a:p>
                <a:endParaRPr lang="en-GB" dirty="0"/>
              </a:p>
              <a:p>
                <a:endParaRPr lang="en-GB" dirty="0"/>
              </a:p>
              <a:p>
                <a:endParaRPr lang="en-GB" dirty="0"/>
              </a:p>
              <a:p>
                <a:endParaRPr lang="en-GB" dirty="0"/>
              </a:p>
              <a:p>
                <a:r>
                  <a:rPr lang="en-GB" sz="2600" b="1" u="sng" dirty="0"/>
                  <a:t>Solution:</a:t>
                </a:r>
                <a:r>
                  <a:rPr lang="en-GB" sz="2600" dirty="0"/>
                  <a:t> The function </a:t>
                </a:r>
                <a14:m>
                  <m:oMath xmlns:m="http://schemas.openxmlformats.org/officeDocument/2006/math">
                    <m:r>
                      <a:rPr lang="en-GB" sz="2600" i="1" dirty="0" smtClean="0">
                        <a:latin typeface="Cambria Math" panose="02040503050406030204" pitchFamily="18" charset="0"/>
                      </a:rPr>
                      <m:t>𝑓</m:t>
                    </m:r>
                  </m:oMath>
                </a14:m>
                <a:r>
                  <a:rPr lang="en-GB" sz="2600" dirty="0"/>
                  <a:t> with </a:t>
                </a:r>
                <a14:m>
                  <m:oMath xmlns:m="http://schemas.openxmlformats.org/officeDocument/2006/math">
                    <m:r>
                      <a:rPr lang="en-GB" sz="2600" i="1" dirty="0" smtClean="0">
                        <a:latin typeface="Cambria Math" panose="02040503050406030204" pitchFamily="18" charset="0"/>
                      </a:rPr>
                      <m:t>𝑓</m:t>
                    </m:r>
                    <m:r>
                      <a:rPr lang="en-GB" sz="2600" i="1" dirty="0" smtClean="0">
                        <a:latin typeface="Cambria Math" panose="02040503050406030204" pitchFamily="18" charset="0"/>
                      </a:rPr>
                      <m:t>(</m:t>
                    </m:r>
                    <m:sSub>
                      <m:sSubPr>
                        <m:ctrlPr>
                          <a:rPr lang="en-US" sz="2600" b="0" i="1" dirty="0" smtClean="0">
                            <a:latin typeface="Cambria Math" panose="02040503050406030204" pitchFamily="18" charset="0"/>
                          </a:rPr>
                        </m:ctrlPr>
                      </m:sSubPr>
                      <m:e>
                        <m:r>
                          <a:rPr lang="en-GB" sz="2600" i="1" dirty="0" smtClean="0">
                            <a:latin typeface="Cambria Math" panose="02040503050406030204" pitchFamily="18" charset="0"/>
                          </a:rPr>
                          <m:t>𝑢</m:t>
                        </m:r>
                      </m:e>
                      <m:sub>
                        <m:r>
                          <a:rPr lang="en-GB" sz="2600" i="1" dirty="0" smtClean="0">
                            <a:latin typeface="Cambria Math" panose="02040503050406030204" pitchFamily="18" charset="0"/>
                          </a:rPr>
                          <m:t>1</m:t>
                        </m:r>
                      </m:sub>
                    </m:sSub>
                    <m:r>
                      <a:rPr lang="en-GB" sz="2600" i="1" dirty="0" smtClean="0">
                        <a:latin typeface="Cambria Math" panose="02040503050406030204" pitchFamily="18" charset="0"/>
                      </a:rPr>
                      <m:t>)=</m:t>
                    </m:r>
                    <m:sSub>
                      <m:sSubPr>
                        <m:ctrlPr>
                          <a:rPr lang="en-US" sz="2600" b="0" i="1" dirty="0" smtClean="0">
                            <a:latin typeface="Cambria Math" panose="02040503050406030204" pitchFamily="18" charset="0"/>
                          </a:rPr>
                        </m:ctrlPr>
                      </m:sSubPr>
                      <m:e>
                        <m:r>
                          <a:rPr lang="en-GB" sz="2600" i="1" dirty="0" smtClean="0">
                            <a:latin typeface="Cambria Math" panose="02040503050406030204" pitchFamily="18" charset="0"/>
                          </a:rPr>
                          <m:t>𝑣</m:t>
                        </m:r>
                      </m:e>
                      <m:sub>
                        <m:r>
                          <a:rPr lang="en-GB" sz="2600" i="1" dirty="0" smtClean="0">
                            <a:latin typeface="Cambria Math" panose="02040503050406030204" pitchFamily="18" charset="0"/>
                          </a:rPr>
                          <m:t>1</m:t>
                        </m:r>
                      </m:sub>
                    </m:sSub>
                  </m:oMath>
                </a14:m>
                <a:r>
                  <a:rPr lang="en-GB" sz="2600" dirty="0"/>
                  <a:t>, </a:t>
                </a:r>
                <a14:m>
                  <m:oMath xmlns:m="http://schemas.openxmlformats.org/officeDocument/2006/math">
                    <m:r>
                      <a:rPr lang="en-GB" sz="2600" i="1" dirty="0" smtClean="0">
                        <a:latin typeface="Cambria Math" panose="02040503050406030204" pitchFamily="18" charset="0"/>
                      </a:rPr>
                      <m:t>𝑓</m:t>
                    </m:r>
                    <m:r>
                      <a:rPr lang="en-GB" sz="2600" i="1" dirty="0" smtClean="0">
                        <a:latin typeface="Cambria Math" panose="02040503050406030204" pitchFamily="18" charset="0"/>
                      </a:rPr>
                      <m:t>(</m:t>
                    </m:r>
                    <m:sSub>
                      <m:sSubPr>
                        <m:ctrlPr>
                          <a:rPr lang="en-US" sz="2600" b="0" i="1" dirty="0" smtClean="0">
                            <a:latin typeface="Cambria Math" panose="02040503050406030204" pitchFamily="18" charset="0"/>
                          </a:rPr>
                        </m:ctrlPr>
                      </m:sSubPr>
                      <m:e>
                        <m:r>
                          <a:rPr lang="en-GB" sz="2600" i="1" dirty="0" smtClean="0">
                            <a:latin typeface="Cambria Math" panose="02040503050406030204" pitchFamily="18" charset="0"/>
                          </a:rPr>
                          <m:t>𝑢</m:t>
                        </m:r>
                      </m:e>
                      <m:sub>
                        <m:r>
                          <a:rPr lang="en-GB" sz="2600" i="1" dirty="0" smtClean="0">
                            <a:latin typeface="Cambria Math" panose="02040503050406030204" pitchFamily="18" charset="0"/>
                          </a:rPr>
                          <m:t>2</m:t>
                        </m:r>
                      </m:sub>
                    </m:sSub>
                    <m:r>
                      <a:rPr lang="en-GB" sz="2600" i="1" dirty="0" smtClean="0">
                        <a:latin typeface="Cambria Math" panose="02040503050406030204" pitchFamily="18" charset="0"/>
                      </a:rPr>
                      <m:t>)=</m:t>
                    </m:r>
                    <m:sSub>
                      <m:sSubPr>
                        <m:ctrlPr>
                          <a:rPr lang="en-US" sz="2600" b="0" i="1" dirty="0" smtClean="0">
                            <a:latin typeface="Cambria Math" panose="02040503050406030204" pitchFamily="18" charset="0"/>
                          </a:rPr>
                        </m:ctrlPr>
                      </m:sSubPr>
                      <m:e>
                        <m:r>
                          <a:rPr lang="en-GB" sz="2600" i="1" dirty="0" smtClean="0">
                            <a:latin typeface="Cambria Math" panose="02040503050406030204" pitchFamily="18" charset="0"/>
                          </a:rPr>
                          <m:t>𝑣</m:t>
                        </m:r>
                      </m:e>
                      <m:sub>
                        <m:r>
                          <a:rPr lang="en-GB" sz="2600" i="1" dirty="0" smtClean="0">
                            <a:latin typeface="Cambria Math" panose="02040503050406030204" pitchFamily="18" charset="0"/>
                          </a:rPr>
                          <m:t>4</m:t>
                        </m:r>
                      </m:sub>
                    </m:sSub>
                  </m:oMath>
                </a14:m>
                <a:r>
                  <a:rPr lang="en-GB" sz="2600" dirty="0"/>
                  <a:t>, </a:t>
                </a:r>
                <a14:m>
                  <m:oMath xmlns:m="http://schemas.openxmlformats.org/officeDocument/2006/math">
                    <m:r>
                      <a:rPr lang="en-GB" sz="2600" i="1" dirty="0" smtClean="0">
                        <a:latin typeface="Cambria Math" panose="02040503050406030204" pitchFamily="18" charset="0"/>
                      </a:rPr>
                      <m:t>𝑓</m:t>
                    </m:r>
                    <m:r>
                      <a:rPr lang="en-GB" sz="2600" i="1" dirty="0" smtClean="0">
                        <a:latin typeface="Cambria Math" panose="02040503050406030204" pitchFamily="18" charset="0"/>
                      </a:rPr>
                      <m:t>(</m:t>
                    </m:r>
                    <m:sSub>
                      <m:sSubPr>
                        <m:ctrlPr>
                          <a:rPr lang="en-US" sz="2600" b="0" i="1" dirty="0" smtClean="0">
                            <a:latin typeface="Cambria Math" panose="02040503050406030204" pitchFamily="18" charset="0"/>
                          </a:rPr>
                        </m:ctrlPr>
                      </m:sSubPr>
                      <m:e>
                        <m:r>
                          <a:rPr lang="en-GB" sz="2600" i="1" dirty="0" smtClean="0">
                            <a:latin typeface="Cambria Math" panose="02040503050406030204" pitchFamily="18" charset="0"/>
                          </a:rPr>
                          <m:t>𝑢</m:t>
                        </m:r>
                      </m:e>
                      <m:sub>
                        <m:r>
                          <a:rPr lang="en-GB" sz="2600" i="1" dirty="0" smtClean="0">
                            <a:latin typeface="Cambria Math" panose="02040503050406030204" pitchFamily="18" charset="0"/>
                          </a:rPr>
                          <m:t>3</m:t>
                        </m:r>
                      </m:sub>
                    </m:sSub>
                    <m:r>
                      <a:rPr lang="en-GB" sz="2600" i="1" dirty="0" smtClean="0">
                        <a:latin typeface="Cambria Math" panose="02040503050406030204" pitchFamily="18" charset="0"/>
                      </a:rPr>
                      <m:t>) = </m:t>
                    </m:r>
                    <m:sSub>
                      <m:sSubPr>
                        <m:ctrlPr>
                          <a:rPr lang="en-US" sz="2600" b="0" i="1" dirty="0" smtClean="0">
                            <a:latin typeface="Cambria Math" panose="02040503050406030204" pitchFamily="18" charset="0"/>
                          </a:rPr>
                        </m:ctrlPr>
                      </m:sSubPr>
                      <m:e>
                        <m:r>
                          <a:rPr lang="en-GB" sz="2600" i="1" dirty="0" smtClean="0">
                            <a:latin typeface="Cambria Math" panose="02040503050406030204" pitchFamily="18" charset="0"/>
                          </a:rPr>
                          <m:t>𝑣</m:t>
                        </m:r>
                      </m:e>
                      <m:sub>
                        <m:r>
                          <a:rPr lang="en-GB" sz="2600" i="1" dirty="0" smtClean="0">
                            <a:latin typeface="Cambria Math" panose="02040503050406030204" pitchFamily="18" charset="0"/>
                          </a:rPr>
                          <m:t>3</m:t>
                        </m:r>
                      </m:sub>
                    </m:sSub>
                  </m:oMath>
                </a14:m>
                <a:r>
                  <a:rPr lang="en-GB" sz="2600" dirty="0"/>
                  <a:t>, and </a:t>
                </a:r>
                <a14:m>
                  <m:oMath xmlns:m="http://schemas.openxmlformats.org/officeDocument/2006/math">
                    <m:r>
                      <a:rPr lang="en-GB" sz="2600" i="1" dirty="0" smtClean="0">
                        <a:latin typeface="Cambria Math" panose="02040503050406030204" pitchFamily="18" charset="0"/>
                      </a:rPr>
                      <m:t>𝑓</m:t>
                    </m:r>
                    <m:r>
                      <a:rPr lang="en-GB" sz="2600" i="1" dirty="0" smtClean="0">
                        <a:latin typeface="Cambria Math" panose="02040503050406030204" pitchFamily="18" charset="0"/>
                      </a:rPr>
                      <m:t>(</m:t>
                    </m:r>
                    <m:sSub>
                      <m:sSubPr>
                        <m:ctrlPr>
                          <a:rPr lang="en-US" sz="2600" b="0" i="1" dirty="0" smtClean="0">
                            <a:latin typeface="Cambria Math" panose="02040503050406030204" pitchFamily="18" charset="0"/>
                          </a:rPr>
                        </m:ctrlPr>
                      </m:sSubPr>
                      <m:e>
                        <m:r>
                          <a:rPr lang="en-GB" sz="2600" i="1" dirty="0" smtClean="0">
                            <a:latin typeface="Cambria Math" panose="02040503050406030204" pitchFamily="18" charset="0"/>
                          </a:rPr>
                          <m:t>𝑢</m:t>
                        </m:r>
                      </m:e>
                      <m:sub>
                        <m:r>
                          <a:rPr lang="en-GB" sz="2600" i="1" dirty="0" smtClean="0">
                            <a:latin typeface="Cambria Math" panose="02040503050406030204" pitchFamily="18" charset="0"/>
                          </a:rPr>
                          <m:t>4</m:t>
                        </m:r>
                      </m:sub>
                    </m:sSub>
                    <m:r>
                      <a:rPr lang="en-GB" sz="2600" i="1" dirty="0" smtClean="0">
                        <a:latin typeface="Cambria Math" panose="02040503050406030204" pitchFamily="18" charset="0"/>
                      </a:rPr>
                      <m:t>) =</m:t>
                    </m:r>
                    <m:sSub>
                      <m:sSubPr>
                        <m:ctrlPr>
                          <a:rPr lang="en-US" sz="2600" b="0" i="1" dirty="0" smtClean="0">
                            <a:latin typeface="Cambria Math" panose="02040503050406030204" pitchFamily="18" charset="0"/>
                          </a:rPr>
                        </m:ctrlPr>
                      </m:sSubPr>
                      <m:e>
                        <m:r>
                          <a:rPr lang="en-GB" sz="2600" i="1" dirty="0" smtClean="0">
                            <a:latin typeface="Cambria Math" panose="02040503050406030204" pitchFamily="18" charset="0"/>
                          </a:rPr>
                          <m:t>𝑣</m:t>
                        </m:r>
                      </m:e>
                      <m:sub>
                        <m:r>
                          <a:rPr lang="en-GB" sz="2600" i="1" dirty="0" smtClean="0">
                            <a:latin typeface="Cambria Math" panose="02040503050406030204" pitchFamily="18" charset="0"/>
                          </a:rPr>
                          <m:t>2</m:t>
                        </m:r>
                      </m:sub>
                    </m:sSub>
                  </m:oMath>
                </a14:m>
                <a:r>
                  <a:rPr lang="en-GB" sz="2600" dirty="0"/>
                  <a:t> is a one-to-one correspondence between </a:t>
                </a:r>
                <a14:m>
                  <m:oMath xmlns:m="http://schemas.openxmlformats.org/officeDocument/2006/math">
                    <m:r>
                      <a:rPr lang="en-GB" sz="2600" i="1" dirty="0" smtClean="0">
                        <a:latin typeface="Cambria Math" panose="02040503050406030204" pitchFamily="18" charset="0"/>
                      </a:rPr>
                      <m:t>𝑉</m:t>
                    </m:r>
                  </m:oMath>
                </a14:m>
                <a:r>
                  <a:rPr lang="en-GB" sz="2600" dirty="0"/>
                  <a:t> and </a:t>
                </a:r>
                <a14:m>
                  <m:oMath xmlns:m="http://schemas.openxmlformats.org/officeDocument/2006/math">
                    <m:r>
                      <a:rPr lang="en-GB" sz="2600" i="1" dirty="0" smtClean="0">
                        <a:latin typeface="Cambria Math" panose="02040503050406030204" pitchFamily="18" charset="0"/>
                      </a:rPr>
                      <m:t>𝑊</m:t>
                    </m:r>
                  </m:oMath>
                </a14:m>
                <a:r>
                  <a:rPr lang="en-GB" sz="2600" dirty="0"/>
                  <a:t>. </a:t>
                </a:r>
                <a:br>
                  <a:rPr lang="en-GB" sz="2600" dirty="0"/>
                </a:br>
                <a:r>
                  <a:rPr lang="en-GB" sz="2600" dirty="0"/>
                  <a:t>The adjacent vertices in </a:t>
                </a:r>
                <a14:m>
                  <m:oMath xmlns:m="http://schemas.openxmlformats.org/officeDocument/2006/math">
                    <m:r>
                      <a:rPr lang="en-GB" sz="2600" i="1" dirty="0" smtClean="0">
                        <a:latin typeface="Cambria Math" panose="02040503050406030204" pitchFamily="18" charset="0"/>
                      </a:rPr>
                      <m:t>𝐺</m:t>
                    </m:r>
                  </m:oMath>
                </a14:m>
                <a:r>
                  <a:rPr lang="en-GB" sz="2600" dirty="0"/>
                  <a:t> are </a:t>
                </a:r>
                <a14:m>
                  <m:oMath xmlns:m="http://schemas.openxmlformats.org/officeDocument/2006/math">
                    <m:sSub>
                      <m:sSubPr>
                        <m:ctrlPr>
                          <a:rPr lang="en-US" sz="2600" b="0" i="1" dirty="0" smtClean="0">
                            <a:latin typeface="Cambria Math" panose="02040503050406030204" pitchFamily="18" charset="0"/>
                          </a:rPr>
                        </m:ctrlPr>
                      </m:sSubPr>
                      <m:e>
                        <m:r>
                          <a:rPr lang="en-GB" sz="2600" i="1" dirty="0" smtClean="0">
                            <a:latin typeface="Cambria Math" panose="02040503050406030204" pitchFamily="18" charset="0"/>
                          </a:rPr>
                          <m:t>𝑢</m:t>
                        </m:r>
                      </m:e>
                      <m:sub>
                        <m:r>
                          <a:rPr lang="en-GB" sz="2600" i="1" dirty="0" smtClean="0">
                            <a:latin typeface="Cambria Math" panose="02040503050406030204" pitchFamily="18" charset="0"/>
                          </a:rPr>
                          <m:t>1</m:t>
                        </m:r>
                      </m:sub>
                    </m:sSub>
                  </m:oMath>
                </a14:m>
                <a:r>
                  <a:rPr lang="en-GB" sz="2600" dirty="0"/>
                  <a:t> and </a:t>
                </a:r>
                <a14:m>
                  <m:oMath xmlns:m="http://schemas.openxmlformats.org/officeDocument/2006/math">
                    <m:sSub>
                      <m:sSubPr>
                        <m:ctrlPr>
                          <a:rPr lang="en-US" sz="2600" b="0" i="1" dirty="0" smtClean="0">
                            <a:latin typeface="Cambria Math" panose="02040503050406030204" pitchFamily="18" charset="0"/>
                          </a:rPr>
                        </m:ctrlPr>
                      </m:sSubPr>
                      <m:e>
                        <m:r>
                          <a:rPr lang="en-GB" sz="2600" i="1" dirty="0" smtClean="0">
                            <a:latin typeface="Cambria Math" panose="02040503050406030204" pitchFamily="18" charset="0"/>
                          </a:rPr>
                          <m:t>𝑢</m:t>
                        </m:r>
                      </m:e>
                      <m:sub>
                        <m:r>
                          <a:rPr lang="en-GB" sz="2600" i="1" dirty="0" smtClean="0">
                            <a:latin typeface="Cambria Math" panose="02040503050406030204" pitchFamily="18" charset="0"/>
                          </a:rPr>
                          <m:t>2</m:t>
                        </m:r>
                      </m:sub>
                    </m:sSub>
                  </m:oMath>
                </a14:m>
                <a:r>
                  <a:rPr lang="en-GB" sz="2600" dirty="0"/>
                  <a:t>, </a:t>
                </a:r>
                <a14:m>
                  <m:oMath xmlns:m="http://schemas.openxmlformats.org/officeDocument/2006/math">
                    <m:sSub>
                      <m:sSubPr>
                        <m:ctrlPr>
                          <a:rPr lang="en-US" sz="2600" b="0" i="1" dirty="0" smtClean="0">
                            <a:latin typeface="Cambria Math" panose="02040503050406030204" pitchFamily="18" charset="0"/>
                          </a:rPr>
                        </m:ctrlPr>
                      </m:sSubPr>
                      <m:e>
                        <m:r>
                          <a:rPr lang="en-GB" sz="2600" i="1" dirty="0" smtClean="0">
                            <a:latin typeface="Cambria Math" panose="02040503050406030204" pitchFamily="18" charset="0"/>
                          </a:rPr>
                          <m:t>𝑢</m:t>
                        </m:r>
                      </m:e>
                      <m:sub>
                        <m:r>
                          <a:rPr lang="en-US" sz="2600" b="0" i="1" dirty="0" smtClean="0">
                            <a:latin typeface="Cambria Math" panose="02040503050406030204" pitchFamily="18" charset="0"/>
                          </a:rPr>
                          <m:t>1</m:t>
                        </m:r>
                      </m:sub>
                    </m:sSub>
                  </m:oMath>
                </a14:m>
                <a:r>
                  <a:rPr lang="en-GB" sz="2600" dirty="0"/>
                  <a:t> and </a:t>
                </a:r>
                <a14:m>
                  <m:oMath xmlns:m="http://schemas.openxmlformats.org/officeDocument/2006/math">
                    <m:sSub>
                      <m:sSubPr>
                        <m:ctrlPr>
                          <a:rPr lang="en-US" sz="2600" b="0" i="1" dirty="0" smtClean="0">
                            <a:latin typeface="Cambria Math" panose="02040503050406030204" pitchFamily="18" charset="0"/>
                          </a:rPr>
                        </m:ctrlPr>
                      </m:sSubPr>
                      <m:e>
                        <m:r>
                          <a:rPr lang="en-GB" sz="2600" i="1" dirty="0" smtClean="0">
                            <a:latin typeface="Cambria Math" panose="02040503050406030204" pitchFamily="18" charset="0"/>
                          </a:rPr>
                          <m:t>𝑢</m:t>
                        </m:r>
                      </m:e>
                      <m:sub>
                        <m:r>
                          <a:rPr lang="en-GB" sz="2600" i="1" dirty="0" smtClean="0">
                            <a:latin typeface="Cambria Math" panose="02040503050406030204" pitchFamily="18" charset="0"/>
                          </a:rPr>
                          <m:t>3</m:t>
                        </m:r>
                      </m:sub>
                    </m:sSub>
                  </m:oMath>
                </a14:m>
                <a:r>
                  <a:rPr lang="en-GB" sz="2600" dirty="0"/>
                  <a:t>, </a:t>
                </a:r>
                <a14:m>
                  <m:oMath xmlns:m="http://schemas.openxmlformats.org/officeDocument/2006/math">
                    <m:sSub>
                      <m:sSubPr>
                        <m:ctrlPr>
                          <a:rPr lang="en-US" sz="2600" b="0" i="1" dirty="0" smtClean="0">
                            <a:latin typeface="Cambria Math" panose="02040503050406030204" pitchFamily="18" charset="0"/>
                          </a:rPr>
                        </m:ctrlPr>
                      </m:sSubPr>
                      <m:e>
                        <m:r>
                          <a:rPr lang="en-GB" sz="2600" i="1" dirty="0" smtClean="0">
                            <a:latin typeface="Cambria Math" panose="02040503050406030204" pitchFamily="18" charset="0"/>
                          </a:rPr>
                          <m:t>𝑢</m:t>
                        </m:r>
                      </m:e>
                      <m:sub>
                        <m:r>
                          <a:rPr lang="en-GB" sz="2600" i="1" dirty="0" smtClean="0">
                            <a:latin typeface="Cambria Math" panose="02040503050406030204" pitchFamily="18" charset="0"/>
                          </a:rPr>
                          <m:t>2</m:t>
                        </m:r>
                      </m:sub>
                    </m:sSub>
                  </m:oMath>
                </a14:m>
                <a:r>
                  <a:rPr lang="en-GB" sz="2600" dirty="0"/>
                  <a:t> and </a:t>
                </a:r>
                <a14:m>
                  <m:oMath xmlns:m="http://schemas.openxmlformats.org/officeDocument/2006/math">
                    <m:sSub>
                      <m:sSubPr>
                        <m:ctrlPr>
                          <a:rPr lang="en-US" sz="2600" b="0" i="1" dirty="0" smtClean="0">
                            <a:latin typeface="Cambria Math" panose="02040503050406030204" pitchFamily="18" charset="0"/>
                          </a:rPr>
                        </m:ctrlPr>
                      </m:sSubPr>
                      <m:e>
                        <m:r>
                          <a:rPr lang="en-GB" sz="2600" i="1" dirty="0" smtClean="0">
                            <a:latin typeface="Cambria Math" panose="02040503050406030204" pitchFamily="18" charset="0"/>
                          </a:rPr>
                          <m:t>𝑢</m:t>
                        </m:r>
                      </m:e>
                      <m:sub>
                        <m:r>
                          <a:rPr lang="en-GB" sz="2600" i="1" dirty="0" smtClean="0">
                            <a:latin typeface="Cambria Math" panose="02040503050406030204" pitchFamily="18" charset="0"/>
                          </a:rPr>
                          <m:t>4</m:t>
                        </m:r>
                      </m:sub>
                    </m:sSub>
                  </m:oMath>
                </a14:m>
                <a:r>
                  <a:rPr lang="en-GB" sz="2600" dirty="0"/>
                  <a:t>, and </a:t>
                </a:r>
                <a14:m>
                  <m:oMath xmlns:m="http://schemas.openxmlformats.org/officeDocument/2006/math">
                    <m:sSub>
                      <m:sSubPr>
                        <m:ctrlPr>
                          <a:rPr lang="en-US" sz="2600" b="0" i="1" dirty="0" smtClean="0">
                            <a:latin typeface="Cambria Math" panose="02040503050406030204" pitchFamily="18" charset="0"/>
                          </a:rPr>
                        </m:ctrlPr>
                      </m:sSubPr>
                      <m:e>
                        <m:r>
                          <a:rPr lang="en-GB" sz="2600" i="1" dirty="0" smtClean="0">
                            <a:latin typeface="Cambria Math" panose="02040503050406030204" pitchFamily="18" charset="0"/>
                          </a:rPr>
                          <m:t>𝑢</m:t>
                        </m:r>
                      </m:e>
                      <m:sub>
                        <m:r>
                          <a:rPr lang="en-GB" sz="2600" i="1" dirty="0" smtClean="0">
                            <a:latin typeface="Cambria Math" panose="02040503050406030204" pitchFamily="18" charset="0"/>
                          </a:rPr>
                          <m:t>3</m:t>
                        </m:r>
                      </m:sub>
                    </m:sSub>
                  </m:oMath>
                </a14:m>
                <a:r>
                  <a:rPr lang="en-GB" sz="2600" dirty="0"/>
                  <a:t> and </a:t>
                </a:r>
                <a14:m>
                  <m:oMath xmlns:m="http://schemas.openxmlformats.org/officeDocument/2006/math">
                    <m:sSub>
                      <m:sSubPr>
                        <m:ctrlPr>
                          <a:rPr lang="en-US" sz="2600" b="0" i="1" dirty="0" smtClean="0">
                            <a:latin typeface="Cambria Math" panose="02040503050406030204" pitchFamily="18" charset="0"/>
                          </a:rPr>
                        </m:ctrlPr>
                      </m:sSubPr>
                      <m:e>
                        <m:r>
                          <a:rPr lang="en-GB" sz="2600" i="1" dirty="0" smtClean="0">
                            <a:latin typeface="Cambria Math" panose="02040503050406030204" pitchFamily="18" charset="0"/>
                          </a:rPr>
                          <m:t>𝑢</m:t>
                        </m:r>
                      </m:e>
                      <m:sub>
                        <m:r>
                          <a:rPr lang="en-GB" sz="2600" i="1" dirty="0" smtClean="0">
                            <a:latin typeface="Cambria Math" panose="02040503050406030204" pitchFamily="18" charset="0"/>
                          </a:rPr>
                          <m:t>4</m:t>
                        </m:r>
                      </m:sub>
                    </m:sSub>
                  </m:oMath>
                </a14:m>
                <a:r>
                  <a:rPr lang="en-GB" sz="2600" dirty="0"/>
                  <a:t>, and each of the pairs </a:t>
                </a:r>
                <a14:m>
                  <m:oMath xmlns:m="http://schemas.openxmlformats.org/officeDocument/2006/math">
                    <m:r>
                      <a:rPr lang="en-GB" sz="2600" i="1" dirty="0" smtClean="0">
                        <a:latin typeface="Cambria Math" panose="02040503050406030204" pitchFamily="18" charset="0"/>
                      </a:rPr>
                      <m:t>𝑓</m:t>
                    </m:r>
                    <m:r>
                      <a:rPr lang="en-GB" sz="2600" i="1" dirty="0" smtClean="0">
                        <a:latin typeface="Cambria Math" panose="02040503050406030204" pitchFamily="18" charset="0"/>
                      </a:rPr>
                      <m:t>(</m:t>
                    </m:r>
                    <m:sSub>
                      <m:sSubPr>
                        <m:ctrlPr>
                          <a:rPr lang="en-US" sz="2600" b="0" i="1" dirty="0" smtClean="0">
                            <a:latin typeface="Cambria Math" panose="02040503050406030204" pitchFamily="18" charset="0"/>
                          </a:rPr>
                        </m:ctrlPr>
                      </m:sSubPr>
                      <m:e>
                        <m:r>
                          <a:rPr lang="en-GB" sz="2600" i="1" dirty="0" smtClean="0">
                            <a:latin typeface="Cambria Math" panose="02040503050406030204" pitchFamily="18" charset="0"/>
                          </a:rPr>
                          <m:t>𝑢</m:t>
                        </m:r>
                      </m:e>
                      <m:sub>
                        <m:r>
                          <a:rPr lang="en-GB" sz="2600" i="1" dirty="0" smtClean="0">
                            <a:latin typeface="Cambria Math" panose="02040503050406030204" pitchFamily="18" charset="0"/>
                          </a:rPr>
                          <m:t>1</m:t>
                        </m:r>
                      </m:sub>
                    </m:sSub>
                    <m:r>
                      <a:rPr lang="en-GB" sz="2600" i="1" dirty="0" smtClean="0">
                        <a:latin typeface="Cambria Math" panose="02040503050406030204" pitchFamily="18" charset="0"/>
                      </a:rPr>
                      <m:t>)=</m:t>
                    </m:r>
                    <m:sSub>
                      <m:sSubPr>
                        <m:ctrlPr>
                          <a:rPr lang="en-US" sz="2600" b="0" i="1" dirty="0" smtClean="0">
                            <a:latin typeface="Cambria Math" panose="02040503050406030204" pitchFamily="18" charset="0"/>
                          </a:rPr>
                        </m:ctrlPr>
                      </m:sSubPr>
                      <m:e>
                        <m:r>
                          <a:rPr lang="en-GB" sz="2600" i="1" dirty="0" smtClean="0">
                            <a:latin typeface="Cambria Math" panose="02040503050406030204" pitchFamily="18" charset="0"/>
                          </a:rPr>
                          <m:t>𝑣</m:t>
                        </m:r>
                      </m:e>
                      <m:sub>
                        <m:r>
                          <a:rPr lang="en-GB" sz="2600" i="1" dirty="0" smtClean="0">
                            <a:latin typeface="Cambria Math" panose="02040503050406030204" pitchFamily="18" charset="0"/>
                          </a:rPr>
                          <m:t>1</m:t>
                        </m:r>
                      </m:sub>
                    </m:sSub>
                  </m:oMath>
                </a14:m>
                <a:r>
                  <a:rPr lang="en-GB" sz="2600" dirty="0"/>
                  <a:t> and </a:t>
                </a:r>
                <a14:m>
                  <m:oMath xmlns:m="http://schemas.openxmlformats.org/officeDocument/2006/math">
                    <m:r>
                      <a:rPr lang="en-GB" sz="2600" i="1" dirty="0" smtClean="0">
                        <a:latin typeface="Cambria Math" panose="02040503050406030204" pitchFamily="18" charset="0"/>
                      </a:rPr>
                      <m:t>𝑓</m:t>
                    </m:r>
                    <m:r>
                      <a:rPr lang="en-GB" sz="2600" i="1" dirty="0" smtClean="0">
                        <a:latin typeface="Cambria Math" panose="02040503050406030204" pitchFamily="18" charset="0"/>
                      </a:rPr>
                      <m:t>(</m:t>
                    </m:r>
                    <m:sSub>
                      <m:sSubPr>
                        <m:ctrlPr>
                          <a:rPr lang="en-US" sz="2600" b="0" i="1" dirty="0" smtClean="0">
                            <a:latin typeface="Cambria Math" panose="02040503050406030204" pitchFamily="18" charset="0"/>
                          </a:rPr>
                        </m:ctrlPr>
                      </m:sSubPr>
                      <m:e>
                        <m:r>
                          <a:rPr lang="en-GB" sz="2600" i="1" dirty="0" smtClean="0">
                            <a:latin typeface="Cambria Math" panose="02040503050406030204" pitchFamily="18" charset="0"/>
                          </a:rPr>
                          <m:t>𝑢</m:t>
                        </m:r>
                      </m:e>
                      <m:sub>
                        <m:r>
                          <a:rPr lang="en-GB" sz="2600" i="1" dirty="0" smtClean="0">
                            <a:latin typeface="Cambria Math" panose="02040503050406030204" pitchFamily="18" charset="0"/>
                          </a:rPr>
                          <m:t>2</m:t>
                        </m:r>
                      </m:sub>
                    </m:sSub>
                    <m:r>
                      <a:rPr lang="en-GB" sz="2600" i="1" dirty="0" smtClean="0">
                        <a:latin typeface="Cambria Math" panose="02040503050406030204" pitchFamily="18" charset="0"/>
                      </a:rPr>
                      <m:t>)=</m:t>
                    </m:r>
                    <m:sSub>
                      <m:sSubPr>
                        <m:ctrlPr>
                          <a:rPr lang="en-US" sz="2600" b="0" i="1" dirty="0" smtClean="0">
                            <a:latin typeface="Cambria Math" panose="02040503050406030204" pitchFamily="18" charset="0"/>
                          </a:rPr>
                        </m:ctrlPr>
                      </m:sSubPr>
                      <m:e>
                        <m:r>
                          <a:rPr lang="en-GB" sz="2600" i="1" dirty="0" smtClean="0">
                            <a:latin typeface="Cambria Math" panose="02040503050406030204" pitchFamily="18" charset="0"/>
                          </a:rPr>
                          <m:t>𝑣</m:t>
                        </m:r>
                      </m:e>
                      <m:sub>
                        <m:r>
                          <a:rPr lang="en-GB" sz="2600" i="1" dirty="0" smtClean="0">
                            <a:latin typeface="Cambria Math" panose="02040503050406030204" pitchFamily="18" charset="0"/>
                          </a:rPr>
                          <m:t>4</m:t>
                        </m:r>
                      </m:sub>
                    </m:sSub>
                  </m:oMath>
                </a14:m>
                <a:r>
                  <a:rPr lang="en-GB" sz="2600" dirty="0"/>
                  <a:t>, </a:t>
                </a:r>
                <a14:m>
                  <m:oMath xmlns:m="http://schemas.openxmlformats.org/officeDocument/2006/math">
                    <m:r>
                      <a:rPr lang="en-GB" sz="2600" i="1" dirty="0" smtClean="0">
                        <a:latin typeface="Cambria Math" panose="02040503050406030204" pitchFamily="18" charset="0"/>
                      </a:rPr>
                      <m:t>𝑓</m:t>
                    </m:r>
                    <m:r>
                      <a:rPr lang="en-GB" sz="2600" i="1" dirty="0" smtClean="0">
                        <a:latin typeface="Cambria Math" panose="02040503050406030204" pitchFamily="18" charset="0"/>
                      </a:rPr>
                      <m:t>(</m:t>
                    </m:r>
                    <m:sSub>
                      <m:sSubPr>
                        <m:ctrlPr>
                          <a:rPr lang="en-US" sz="2600" b="0" i="1" dirty="0" smtClean="0">
                            <a:latin typeface="Cambria Math" panose="02040503050406030204" pitchFamily="18" charset="0"/>
                          </a:rPr>
                        </m:ctrlPr>
                      </m:sSubPr>
                      <m:e>
                        <m:r>
                          <a:rPr lang="en-GB" sz="2600" i="1" dirty="0" smtClean="0">
                            <a:latin typeface="Cambria Math" panose="02040503050406030204" pitchFamily="18" charset="0"/>
                          </a:rPr>
                          <m:t>𝑢</m:t>
                        </m:r>
                      </m:e>
                      <m:sub>
                        <m:r>
                          <a:rPr lang="en-GB" sz="2600" i="1" dirty="0" smtClean="0">
                            <a:latin typeface="Cambria Math" panose="02040503050406030204" pitchFamily="18" charset="0"/>
                          </a:rPr>
                          <m:t>1</m:t>
                        </m:r>
                      </m:sub>
                    </m:sSub>
                    <m:r>
                      <a:rPr lang="en-GB" sz="2600" i="1" dirty="0" smtClean="0">
                        <a:latin typeface="Cambria Math" panose="02040503050406030204" pitchFamily="18" charset="0"/>
                      </a:rPr>
                      <m:t>)=</m:t>
                    </m:r>
                    <m:sSub>
                      <m:sSubPr>
                        <m:ctrlPr>
                          <a:rPr lang="en-US" sz="2600" b="0" i="1" dirty="0" smtClean="0">
                            <a:latin typeface="Cambria Math" panose="02040503050406030204" pitchFamily="18" charset="0"/>
                          </a:rPr>
                        </m:ctrlPr>
                      </m:sSubPr>
                      <m:e>
                        <m:r>
                          <a:rPr lang="en-GB" sz="2600" i="1" dirty="0" smtClean="0">
                            <a:latin typeface="Cambria Math" panose="02040503050406030204" pitchFamily="18" charset="0"/>
                          </a:rPr>
                          <m:t>𝑣</m:t>
                        </m:r>
                      </m:e>
                      <m:sub>
                        <m:r>
                          <a:rPr lang="en-GB" sz="2600" i="1" dirty="0" smtClean="0">
                            <a:latin typeface="Cambria Math" panose="02040503050406030204" pitchFamily="18" charset="0"/>
                          </a:rPr>
                          <m:t>1</m:t>
                        </m:r>
                      </m:sub>
                    </m:sSub>
                  </m:oMath>
                </a14:m>
                <a:r>
                  <a:rPr lang="en-GB" sz="2600" dirty="0"/>
                  <a:t> and </a:t>
                </a:r>
                <a14:m>
                  <m:oMath xmlns:m="http://schemas.openxmlformats.org/officeDocument/2006/math">
                    <m:r>
                      <a:rPr lang="en-GB" sz="2600" i="1" dirty="0" smtClean="0">
                        <a:latin typeface="Cambria Math" panose="02040503050406030204" pitchFamily="18" charset="0"/>
                      </a:rPr>
                      <m:t>𝑓</m:t>
                    </m:r>
                    <m:r>
                      <a:rPr lang="en-GB" sz="2600" i="1" dirty="0" smtClean="0">
                        <a:latin typeface="Cambria Math" panose="02040503050406030204" pitchFamily="18" charset="0"/>
                      </a:rPr>
                      <m:t>(</m:t>
                    </m:r>
                    <m:sSub>
                      <m:sSubPr>
                        <m:ctrlPr>
                          <a:rPr lang="en-US" sz="2600" b="0" i="1" dirty="0" smtClean="0">
                            <a:latin typeface="Cambria Math" panose="02040503050406030204" pitchFamily="18" charset="0"/>
                          </a:rPr>
                        </m:ctrlPr>
                      </m:sSubPr>
                      <m:e>
                        <m:r>
                          <a:rPr lang="en-GB" sz="2600" i="1" dirty="0" smtClean="0">
                            <a:latin typeface="Cambria Math" panose="02040503050406030204" pitchFamily="18" charset="0"/>
                          </a:rPr>
                          <m:t>𝑢</m:t>
                        </m:r>
                      </m:e>
                      <m:sub>
                        <m:r>
                          <a:rPr lang="en-GB" sz="2600" i="1" dirty="0" smtClean="0">
                            <a:latin typeface="Cambria Math" panose="02040503050406030204" pitchFamily="18" charset="0"/>
                          </a:rPr>
                          <m:t>3</m:t>
                        </m:r>
                      </m:sub>
                    </m:sSub>
                    <m:r>
                      <a:rPr lang="en-GB" sz="2600" i="1" dirty="0" smtClean="0">
                        <a:latin typeface="Cambria Math" panose="02040503050406030204" pitchFamily="18" charset="0"/>
                      </a:rPr>
                      <m:t>)=</m:t>
                    </m:r>
                    <m:sSub>
                      <m:sSubPr>
                        <m:ctrlPr>
                          <a:rPr lang="en-US" sz="2600" b="0" i="1" dirty="0" smtClean="0">
                            <a:latin typeface="Cambria Math" panose="02040503050406030204" pitchFamily="18" charset="0"/>
                          </a:rPr>
                        </m:ctrlPr>
                      </m:sSubPr>
                      <m:e>
                        <m:r>
                          <a:rPr lang="en-GB" sz="2600" i="1" dirty="0" smtClean="0">
                            <a:latin typeface="Cambria Math" panose="02040503050406030204" pitchFamily="18" charset="0"/>
                          </a:rPr>
                          <m:t>𝑣</m:t>
                        </m:r>
                      </m:e>
                      <m:sub>
                        <m:r>
                          <a:rPr lang="en-GB" sz="2600" i="1" dirty="0" smtClean="0">
                            <a:latin typeface="Cambria Math" panose="02040503050406030204" pitchFamily="18" charset="0"/>
                          </a:rPr>
                          <m:t>3</m:t>
                        </m:r>
                      </m:sub>
                    </m:sSub>
                  </m:oMath>
                </a14:m>
                <a:r>
                  <a:rPr lang="en-GB" sz="2600" dirty="0"/>
                  <a:t>,     </a:t>
                </a:r>
                <a14:m>
                  <m:oMath xmlns:m="http://schemas.openxmlformats.org/officeDocument/2006/math">
                    <m:r>
                      <a:rPr lang="en-GB" sz="2600" i="1" dirty="0" smtClean="0">
                        <a:latin typeface="Cambria Math" panose="02040503050406030204" pitchFamily="18" charset="0"/>
                      </a:rPr>
                      <m:t>𝑓</m:t>
                    </m:r>
                    <m:r>
                      <a:rPr lang="en-GB" sz="2600" i="1" dirty="0" smtClean="0">
                        <a:latin typeface="Cambria Math" panose="02040503050406030204" pitchFamily="18" charset="0"/>
                      </a:rPr>
                      <m:t>(</m:t>
                    </m:r>
                    <m:sSub>
                      <m:sSubPr>
                        <m:ctrlPr>
                          <a:rPr lang="en-US" sz="2600" b="0" i="1" dirty="0" smtClean="0">
                            <a:latin typeface="Cambria Math" panose="02040503050406030204" pitchFamily="18" charset="0"/>
                          </a:rPr>
                        </m:ctrlPr>
                      </m:sSubPr>
                      <m:e>
                        <m:r>
                          <a:rPr lang="en-GB" sz="2600" i="1" dirty="0" smtClean="0">
                            <a:latin typeface="Cambria Math" panose="02040503050406030204" pitchFamily="18" charset="0"/>
                          </a:rPr>
                          <m:t>𝑢</m:t>
                        </m:r>
                      </m:e>
                      <m:sub>
                        <m:r>
                          <a:rPr lang="en-GB" sz="2600" i="1" dirty="0" smtClean="0">
                            <a:latin typeface="Cambria Math" panose="02040503050406030204" pitchFamily="18" charset="0"/>
                          </a:rPr>
                          <m:t>2</m:t>
                        </m:r>
                      </m:sub>
                    </m:sSub>
                    <m:r>
                      <a:rPr lang="en-GB" sz="2600" i="1" dirty="0" smtClean="0">
                        <a:latin typeface="Cambria Math" panose="02040503050406030204" pitchFamily="18" charset="0"/>
                      </a:rPr>
                      <m:t>)=</m:t>
                    </m:r>
                    <m:sSub>
                      <m:sSubPr>
                        <m:ctrlPr>
                          <a:rPr lang="en-US" sz="2600" b="0" i="1" dirty="0" smtClean="0">
                            <a:latin typeface="Cambria Math" panose="02040503050406030204" pitchFamily="18" charset="0"/>
                          </a:rPr>
                        </m:ctrlPr>
                      </m:sSubPr>
                      <m:e>
                        <m:r>
                          <a:rPr lang="en-GB" sz="2600" i="1" dirty="0" smtClean="0">
                            <a:latin typeface="Cambria Math" panose="02040503050406030204" pitchFamily="18" charset="0"/>
                          </a:rPr>
                          <m:t>𝑣</m:t>
                        </m:r>
                      </m:e>
                      <m:sub>
                        <m:r>
                          <a:rPr lang="en-GB" sz="2600" i="1" dirty="0" smtClean="0">
                            <a:latin typeface="Cambria Math" panose="02040503050406030204" pitchFamily="18" charset="0"/>
                          </a:rPr>
                          <m:t>4</m:t>
                        </m:r>
                      </m:sub>
                    </m:sSub>
                  </m:oMath>
                </a14:m>
                <a:r>
                  <a:rPr lang="en-GB" sz="2600" dirty="0"/>
                  <a:t> and </a:t>
                </a:r>
                <a14:m>
                  <m:oMath xmlns:m="http://schemas.openxmlformats.org/officeDocument/2006/math">
                    <m:r>
                      <a:rPr lang="en-GB" sz="2600" i="1" dirty="0" smtClean="0">
                        <a:latin typeface="Cambria Math" panose="02040503050406030204" pitchFamily="18" charset="0"/>
                      </a:rPr>
                      <m:t>𝑓</m:t>
                    </m:r>
                    <m:r>
                      <a:rPr lang="en-GB" sz="2600" i="1" dirty="0" smtClean="0">
                        <a:latin typeface="Cambria Math" panose="02040503050406030204" pitchFamily="18" charset="0"/>
                      </a:rPr>
                      <m:t>(</m:t>
                    </m:r>
                    <m:sSub>
                      <m:sSubPr>
                        <m:ctrlPr>
                          <a:rPr lang="en-US" sz="2600" b="0" i="1" dirty="0" smtClean="0">
                            <a:latin typeface="Cambria Math" panose="02040503050406030204" pitchFamily="18" charset="0"/>
                          </a:rPr>
                        </m:ctrlPr>
                      </m:sSubPr>
                      <m:e>
                        <m:r>
                          <a:rPr lang="en-GB" sz="2600" i="1" dirty="0" smtClean="0">
                            <a:latin typeface="Cambria Math" panose="02040503050406030204" pitchFamily="18" charset="0"/>
                          </a:rPr>
                          <m:t>𝑢</m:t>
                        </m:r>
                      </m:e>
                      <m:sub>
                        <m:r>
                          <a:rPr lang="en-GB" sz="2600" i="1" dirty="0" smtClean="0">
                            <a:latin typeface="Cambria Math" panose="02040503050406030204" pitchFamily="18" charset="0"/>
                          </a:rPr>
                          <m:t>4</m:t>
                        </m:r>
                      </m:sub>
                    </m:sSub>
                    <m:r>
                      <a:rPr lang="en-GB" sz="2600" i="1" dirty="0" smtClean="0">
                        <a:latin typeface="Cambria Math" panose="02040503050406030204" pitchFamily="18" charset="0"/>
                      </a:rPr>
                      <m:t>)=</m:t>
                    </m:r>
                    <m:sSub>
                      <m:sSubPr>
                        <m:ctrlPr>
                          <a:rPr lang="en-US" sz="2600" b="0" i="1" dirty="0" smtClean="0">
                            <a:latin typeface="Cambria Math" panose="02040503050406030204" pitchFamily="18" charset="0"/>
                          </a:rPr>
                        </m:ctrlPr>
                      </m:sSubPr>
                      <m:e>
                        <m:r>
                          <a:rPr lang="en-GB" sz="2600" i="1" dirty="0" smtClean="0">
                            <a:latin typeface="Cambria Math" panose="02040503050406030204" pitchFamily="18" charset="0"/>
                          </a:rPr>
                          <m:t>𝑣</m:t>
                        </m:r>
                      </m:e>
                      <m:sub>
                        <m:r>
                          <a:rPr lang="en-GB" sz="2600" i="1" dirty="0" smtClean="0">
                            <a:latin typeface="Cambria Math" panose="02040503050406030204" pitchFamily="18" charset="0"/>
                          </a:rPr>
                          <m:t>2</m:t>
                        </m:r>
                      </m:sub>
                    </m:sSub>
                  </m:oMath>
                </a14:m>
                <a:r>
                  <a:rPr lang="en-GB" sz="2600" dirty="0"/>
                  <a:t>, and </a:t>
                </a:r>
                <a14:m>
                  <m:oMath xmlns:m="http://schemas.openxmlformats.org/officeDocument/2006/math">
                    <m:r>
                      <a:rPr lang="en-GB" sz="2600" i="1" dirty="0" smtClean="0">
                        <a:latin typeface="Cambria Math" panose="02040503050406030204" pitchFamily="18" charset="0"/>
                      </a:rPr>
                      <m:t>𝑓</m:t>
                    </m:r>
                    <m:r>
                      <a:rPr lang="en-GB" sz="2600" i="1" dirty="0" smtClean="0">
                        <a:latin typeface="Cambria Math" panose="02040503050406030204" pitchFamily="18" charset="0"/>
                      </a:rPr>
                      <m:t>(</m:t>
                    </m:r>
                    <m:sSub>
                      <m:sSubPr>
                        <m:ctrlPr>
                          <a:rPr lang="en-US" sz="2600" b="0" i="1" dirty="0" smtClean="0">
                            <a:latin typeface="Cambria Math" panose="02040503050406030204" pitchFamily="18" charset="0"/>
                          </a:rPr>
                        </m:ctrlPr>
                      </m:sSubPr>
                      <m:e>
                        <m:r>
                          <a:rPr lang="en-GB" sz="2600" i="1" dirty="0" smtClean="0">
                            <a:latin typeface="Cambria Math" panose="02040503050406030204" pitchFamily="18" charset="0"/>
                          </a:rPr>
                          <m:t>𝑢</m:t>
                        </m:r>
                      </m:e>
                      <m:sub>
                        <m:r>
                          <a:rPr lang="en-GB" sz="2600" i="1" dirty="0" smtClean="0">
                            <a:latin typeface="Cambria Math" panose="02040503050406030204" pitchFamily="18" charset="0"/>
                          </a:rPr>
                          <m:t>3</m:t>
                        </m:r>
                      </m:sub>
                    </m:sSub>
                    <m:r>
                      <a:rPr lang="en-GB" sz="2600" i="1" dirty="0" smtClean="0">
                        <a:latin typeface="Cambria Math" panose="02040503050406030204" pitchFamily="18" charset="0"/>
                      </a:rPr>
                      <m:t>)=</m:t>
                    </m:r>
                    <m:sSub>
                      <m:sSubPr>
                        <m:ctrlPr>
                          <a:rPr lang="en-US" sz="2600" b="0" i="1" dirty="0" smtClean="0">
                            <a:latin typeface="Cambria Math" panose="02040503050406030204" pitchFamily="18" charset="0"/>
                          </a:rPr>
                        </m:ctrlPr>
                      </m:sSubPr>
                      <m:e>
                        <m:r>
                          <a:rPr lang="en-GB" sz="2600" i="1" dirty="0" smtClean="0">
                            <a:latin typeface="Cambria Math" panose="02040503050406030204" pitchFamily="18" charset="0"/>
                          </a:rPr>
                          <m:t>𝑣</m:t>
                        </m:r>
                      </m:e>
                      <m:sub>
                        <m:r>
                          <a:rPr lang="en-GB" sz="2600" i="1" dirty="0" smtClean="0">
                            <a:latin typeface="Cambria Math" panose="02040503050406030204" pitchFamily="18" charset="0"/>
                          </a:rPr>
                          <m:t>3</m:t>
                        </m:r>
                      </m:sub>
                    </m:sSub>
                  </m:oMath>
                </a14:m>
                <a:r>
                  <a:rPr lang="en-GB" sz="2600" dirty="0"/>
                  <a:t> and </a:t>
                </a:r>
                <a14:m>
                  <m:oMath xmlns:m="http://schemas.openxmlformats.org/officeDocument/2006/math">
                    <m:r>
                      <a:rPr lang="en-GB" sz="2600" i="1" dirty="0" smtClean="0">
                        <a:latin typeface="Cambria Math" panose="02040503050406030204" pitchFamily="18" charset="0"/>
                      </a:rPr>
                      <m:t>𝑓</m:t>
                    </m:r>
                    <m:r>
                      <a:rPr lang="en-GB" sz="2600" i="1" dirty="0" smtClean="0">
                        <a:latin typeface="Cambria Math" panose="02040503050406030204" pitchFamily="18" charset="0"/>
                      </a:rPr>
                      <m:t>(</m:t>
                    </m:r>
                    <m:sSub>
                      <m:sSubPr>
                        <m:ctrlPr>
                          <a:rPr lang="en-US" sz="2600" b="0" i="1" dirty="0" smtClean="0">
                            <a:latin typeface="Cambria Math" panose="02040503050406030204" pitchFamily="18" charset="0"/>
                          </a:rPr>
                        </m:ctrlPr>
                      </m:sSubPr>
                      <m:e>
                        <m:r>
                          <a:rPr lang="en-GB" sz="2600" i="1" dirty="0" smtClean="0">
                            <a:latin typeface="Cambria Math" panose="02040503050406030204" pitchFamily="18" charset="0"/>
                          </a:rPr>
                          <m:t>𝑢</m:t>
                        </m:r>
                      </m:e>
                      <m:sub>
                        <m:r>
                          <a:rPr lang="en-GB" sz="2600" i="1" dirty="0" smtClean="0">
                            <a:latin typeface="Cambria Math" panose="02040503050406030204" pitchFamily="18" charset="0"/>
                          </a:rPr>
                          <m:t>4</m:t>
                        </m:r>
                      </m:sub>
                    </m:sSub>
                    <m:r>
                      <a:rPr lang="en-GB" sz="2600" i="1" dirty="0" smtClean="0">
                        <a:latin typeface="Cambria Math" panose="02040503050406030204" pitchFamily="18" charset="0"/>
                      </a:rPr>
                      <m:t>)=</m:t>
                    </m:r>
                    <m:sSub>
                      <m:sSubPr>
                        <m:ctrlPr>
                          <a:rPr lang="en-US" sz="2600" b="0" i="1" dirty="0" smtClean="0">
                            <a:latin typeface="Cambria Math" panose="02040503050406030204" pitchFamily="18" charset="0"/>
                          </a:rPr>
                        </m:ctrlPr>
                      </m:sSubPr>
                      <m:e>
                        <m:r>
                          <a:rPr lang="en-GB" sz="2600" i="1" dirty="0" smtClean="0">
                            <a:latin typeface="Cambria Math" panose="02040503050406030204" pitchFamily="18" charset="0"/>
                          </a:rPr>
                          <m:t>𝑣</m:t>
                        </m:r>
                      </m:e>
                      <m:sub>
                        <m:r>
                          <a:rPr lang="en-GB" sz="2600" i="1" dirty="0" smtClean="0">
                            <a:latin typeface="Cambria Math" panose="02040503050406030204" pitchFamily="18" charset="0"/>
                          </a:rPr>
                          <m:t>2</m:t>
                        </m:r>
                      </m:sub>
                    </m:sSub>
                  </m:oMath>
                </a14:m>
                <a:r>
                  <a:rPr lang="en-GB" sz="2600" dirty="0"/>
                  <a:t> consists of two adjacent vertices in </a:t>
                </a:r>
                <a14:m>
                  <m:oMath xmlns:m="http://schemas.openxmlformats.org/officeDocument/2006/math">
                    <m:r>
                      <a:rPr lang="en-GB" sz="2600" i="1" dirty="0" smtClean="0">
                        <a:latin typeface="Cambria Math" panose="02040503050406030204" pitchFamily="18" charset="0"/>
                      </a:rPr>
                      <m:t>𝐻</m:t>
                    </m:r>
                  </m:oMath>
                </a14:m>
                <a:r>
                  <a:rPr lang="en-GB" sz="2600" dirty="0"/>
                  <a:t>.</a:t>
                </a:r>
                <a:endParaRPr lang="en-US" sz="2600" dirty="0"/>
              </a:p>
            </p:txBody>
          </p:sp>
        </mc:Choice>
        <mc:Fallback xmlns="">
          <p:sp>
            <p:nvSpPr>
              <p:cNvPr id="3" name="Content Placeholder 2">
                <a:extLst>
                  <a:ext uri="{FF2B5EF4-FFF2-40B4-BE49-F238E27FC236}">
                    <a16:creationId xmlns:a16="http://schemas.microsoft.com/office/drawing/2014/main" id="{2AC5CCF1-681E-4E42-9E88-8CCDF01A16BC}"/>
                  </a:ext>
                </a:extLst>
              </p:cNvPr>
              <p:cNvSpPr>
                <a:spLocks noGrp="1" noRot="1" noChangeAspect="1" noMove="1" noResize="1" noEditPoints="1" noAdjustHandles="1" noChangeArrowheads="1" noChangeShapeType="1" noTextEdit="1"/>
              </p:cNvSpPr>
              <p:nvPr>
                <p:ph idx="1"/>
              </p:nvPr>
            </p:nvSpPr>
            <p:spPr>
              <a:blipFill>
                <a:blip r:embed="rId2"/>
                <a:stretch>
                  <a:fillRect l="-954" t="-3226" r="-371" b="-3506"/>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94A0CC4A-FEE7-4872-9214-32F157ED3CA2}"/>
              </a:ext>
            </a:extLst>
          </p:cNvPr>
          <p:cNvPicPr>
            <a:picLocks noChangeAspect="1"/>
          </p:cNvPicPr>
          <p:nvPr/>
        </p:nvPicPr>
        <p:blipFill>
          <a:blip r:embed="rId3"/>
          <a:stretch>
            <a:fillRect/>
          </a:stretch>
        </p:blipFill>
        <p:spPr>
          <a:xfrm>
            <a:off x="4110823" y="2301536"/>
            <a:ext cx="1466850" cy="1828800"/>
          </a:xfrm>
          <a:prstGeom prst="rect">
            <a:avLst/>
          </a:prstGeom>
        </p:spPr>
      </p:pic>
      <p:pic>
        <p:nvPicPr>
          <p:cNvPr id="8" name="Picture 7">
            <a:extLst>
              <a:ext uri="{FF2B5EF4-FFF2-40B4-BE49-F238E27FC236}">
                <a16:creationId xmlns:a16="http://schemas.microsoft.com/office/drawing/2014/main" id="{CB5F8347-70F5-42A5-B564-FD761D925A87}"/>
              </a:ext>
            </a:extLst>
          </p:cNvPr>
          <p:cNvPicPr>
            <a:picLocks noChangeAspect="1"/>
          </p:cNvPicPr>
          <p:nvPr/>
        </p:nvPicPr>
        <p:blipFill>
          <a:blip r:embed="rId4"/>
          <a:stretch>
            <a:fillRect/>
          </a:stretch>
        </p:blipFill>
        <p:spPr>
          <a:xfrm>
            <a:off x="5792693" y="2325349"/>
            <a:ext cx="1857375" cy="1781175"/>
          </a:xfrm>
          <a:prstGeom prst="rect">
            <a:avLst/>
          </a:prstGeom>
        </p:spPr>
      </p:pic>
    </p:spTree>
    <p:extLst>
      <p:ext uri="{BB962C8B-B14F-4D97-AF65-F5344CB8AC3E}">
        <p14:creationId xmlns:p14="http://schemas.microsoft.com/office/powerpoint/2010/main" val="481332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800B-E706-4F29-8BA8-0C43BD423C82}"/>
              </a:ext>
            </a:extLst>
          </p:cNvPr>
          <p:cNvSpPr>
            <a:spLocks noGrp="1"/>
          </p:cNvSpPr>
          <p:nvPr>
            <p:ph type="title"/>
          </p:nvPr>
        </p:nvSpPr>
        <p:spPr/>
        <p:txBody>
          <a:bodyPr/>
          <a:lstStyle/>
          <a:p>
            <a:r>
              <a:rPr lang="en-GB" dirty="0"/>
              <a:t>Exercises </a:t>
            </a:r>
            <a:endParaRPr lang="en-US" dirty="0"/>
          </a:p>
        </p:txBody>
      </p:sp>
      <p:sp>
        <p:nvSpPr>
          <p:cNvPr id="3" name="Content Placeholder 2">
            <a:extLst>
              <a:ext uri="{FF2B5EF4-FFF2-40B4-BE49-F238E27FC236}">
                <a16:creationId xmlns:a16="http://schemas.microsoft.com/office/drawing/2014/main" id="{2AC5CCF1-681E-4E42-9E88-8CCDF01A16BC}"/>
              </a:ext>
            </a:extLst>
          </p:cNvPr>
          <p:cNvSpPr>
            <a:spLocks noGrp="1"/>
          </p:cNvSpPr>
          <p:nvPr>
            <p:ph idx="1"/>
          </p:nvPr>
        </p:nvSpPr>
        <p:spPr/>
        <p:txBody>
          <a:bodyPr>
            <a:normAutofit/>
          </a:bodyPr>
          <a:lstStyle/>
          <a:p>
            <a:pPr marL="0" indent="0">
              <a:buNone/>
            </a:pPr>
            <a:r>
              <a:rPr lang="en-GB" dirty="0"/>
              <a:t>In Exercises 1–4 use an adjacency list to represent the given graph.</a:t>
            </a:r>
            <a:endParaRPr lang="en-US" sz="2600" dirty="0"/>
          </a:p>
        </p:txBody>
      </p:sp>
      <p:pic>
        <p:nvPicPr>
          <p:cNvPr id="5" name="Picture 4">
            <a:extLst>
              <a:ext uri="{FF2B5EF4-FFF2-40B4-BE49-F238E27FC236}">
                <a16:creationId xmlns:a16="http://schemas.microsoft.com/office/drawing/2014/main" id="{9C844455-F5F2-44CF-A687-4A99ADF46DCA}"/>
              </a:ext>
            </a:extLst>
          </p:cNvPr>
          <p:cNvPicPr>
            <a:picLocks noChangeAspect="1"/>
          </p:cNvPicPr>
          <p:nvPr/>
        </p:nvPicPr>
        <p:blipFill>
          <a:blip r:embed="rId2"/>
          <a:stretch>
            <a:fillRect/>
          </a:stretch>
        </p:blipFill>
        <p:spPr>
          <a:xfrm>
            <a:off x="2374037" y="2394197"/>
            <a:ext cx="1905970" cy="1916618"/>
          </a:xfrm>
          <a:prstGeom prst="rect">
            <a:avLst/>
          </a:prstGeom>
        </p:spPr>
      </p:pic>
      <p:pic>
        <p:nvPicPr>
          <p:cNvPr id="9" name="Picture 8">
            <a:extLst>
              <a:ext uri="{FF2B5EF4-FFF2-40B4-BE49-F238E27FC236}">
                <a16:creationId xmlns:a16="http://schemas.microsoft.com/office/drawing/2014/main" id="{4063E90B-5A47-4093-9DCB-8C20E23BFC33}"/>
              </a:ext>
            </a:extLst>
          </p:cNvPr>
          <p:cNvPicPr>
            <a:picLocks noChangeAspect="1"/>
          </p:cNvPicPr>
          <p:nvPr/>
        </p:nvPicPr>
        <p:blipFill>
          <a:blip r:embed="rId3"/>
          <a:stretch>
            <a:fillRect/>
          </a:stretch>
        </p:blipFill>
        <p:spPr>
          <a:xfrm>
            <a:off x="6079681" y="2394197"/>
            <a:ext cx="3218429" cy="1867348"/>
          </a:xfrm>
          <a:prstGeom prst="rect">
            <a:avLst/>
          </a:prstGeom>
        </p:spPr>
      </p:pic>
    </p:spTree>
    <p:extLst>
      <p:ext uri="{BB962C8B-B14F-4D97-AF65-F5344CB8AC3E}">
        <p14:creationId xmlns:p14="http://schemas.microsoft.com/office/powerpoint/2010/main" val="1437405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800B-E706-4F29-8BA8-0C43BD423C82}"/>
              </a:ext>
            </a:extLst>
          </p:cNvPr>
          <p:cNvSpPr>
            <a:spLocks noGrp="1"/>
          </p:cNvSpPr>
          <p:nvPr>
            <p:ph type="title"/>
          </p:nvPr>
        </p:nvSpPr>
        <p:spPr/>
        <p:txBody>
          <a:bodyPr/>
          <a:lstStyle/>
          <a:p>
            <a:r>
              <a:rPr lang="en-GB" dirty="0"/>
              <a:t>Exercises </a:t>
            </a:r>
            <a:endParaRPr lang="en-US" dirty="0"/>
          </a:p>
        </p:txBody>
      </p:sp>
      <p:sp>
        <p:nvSpPr>
          <p:cNvPr id="3" name="Content Placeholder 2">
            <a:extLst>
              <a:ext uri="{FF2B5EF4-FFF2-40B4-BE49-F238E27FC236}">
                <a16:creationId xmlns:a16="http://schemas.microsoft.com/office/drawing/2014/main" id="{2AC5CCF1-681E-4E42-9E88-8CCDF01A16BC}"/>
              </a:ext>
            </a:extLst>
          </p:cNvPr>
          <p:cNvSpPr>
            <a:spLocks noGrp="1"/>
          </p:cNvSpPr>
          <p:nvPr>
            <p:ph idx="1"/>
          </p:nvPr>
        </p:nvSpPr>
        <p:spPr/>
        <p:txBody>
          <a:bodyPr>
            <a:normAutofit/>
          </a:bodyPr>
          <a:lstStyle/>
          <a:p>
            <a:pPr marL="0" indent="0">
              <a:buNone/>
            </a:pPr>
            <a:r>
              <a:rPr lang="en-GB" dirty="0"/>
              <a:t>In Exercises 1–4 use an adjacency list to represent the given graph.</a:t>
            </a:r>
            <a:endParaRPr lang="en-US" sz="2600" dirty="0"/>
          </a:p>
        </p:txBody>
      </p:sp>
      <p:pic>
        <p:nvPicPr>
          <p:cNvPr id="5" name="Picture 4">
            <a:extLst>
              <a:ext uri="{FF2B5EF4-FFF2-40B4-BE49-F238E27FC236}">
                <a16:creationId xmlns:a16="http://schemas.microsoft.com/office/drawing/2014/main" id="{9C844455-F5F2-44CF-A687-4A99ADF46DCA}"/>
              </a:ext>
            </a:extLst>
          </p:cNvPr>
          <p:cNvPicPr>
            <a:picLocks noChangeAspect="1"/>
          </p:cNvPicPr>
          <p:nvPr/>
        </p:nvPicPr>
        <p:blipFill>
          <a:blip r:embed="rId2"/>
          <a:stretch>
            <a:fillRect/>
          </a:stretch>
        </p:blipFill>
        <p:spPr>
          <a:xfrm>
            <a:off x="2374037" y="2394197"/>
            <a:ext cx="1905970" cy="1916618"/>
          </a:xfrm>
          <a:prstGeom prst="rect">
            <a:avLst/>
          </a:prstGeom>
        </p:spPr>
      </p:pic>
      <p:pic>
        <p:nvPicPr>
          <p:cNvPr id="9" name="Picture 8">
            <a:extLst>
              <a:ext uri="{FF2B5EF4-FFF2-40B4-BE49-F238E27FC236}">
                <a16:creationId xmlns:a16="http://schemas.microsoft.com/office/drawing/2014/main" id="{4063E90B-5A47-4093-9DCB-8C20E23BFC33}"/>
              </a:ext>
            </a:extLst>
          </p:cNvPr>
          <p:cNvPicPr>
            <a:picLocks noChangeAspect="1"/>
          </p:cNvPicPr>
          <p:nvPr/>
        </p:nvPicPr>
        <p:blipFill>
          <a:blip r:embed="rId3"/>
          <a:stretch>
            <a:fillRect/>
          </a:stretch>
        </p:blipFill>
        <p:spPr>
          <a:xfrm>
            <a:off x="6079681" y="2394197"/>
            <a:ext cx="3218429" cy="1867348"/>
          </a:xfrm>
          <a:prstGeom prst="rect">
            <a:avLst/>
          </a:prstGeom>
        </p:spPr>
      </p:pic>
      <p:graphicFrame>
        <p:nvGraphicFramePr>
          <p:cNvPr id="4" name="Table 5">
            <a:extLst>
              <a:ext uri="{FF2B5EF4-FFF2-40B4-BE49-F238E27FC236}">
                <a16:creationId xmlns:a16="http://schemas.microsoft.com/office/drawing/2014/main" id="{28FECFE3-BD03-4115-8FA7-D689F9DD0754}"/>
              </a:ext>
            </a:extLst>
          </p:cNvPr>
          <p:cNvGraphicFramePr>
            <a:graphicFrameLocks noGrp="1"/>
          </p:cNvGraphicFramePr>
          <p:nvPr>
            <p:extLst>
              <p:ext uri="{D42A27DB-BD31-4B8C-83A1-F6EECF244321}">
                <p14:modId xmlns:p14="http://schemas.microsoft.com/office/powerpoint/2010/main" val="378429589"/>
              </p:ext>
            </p:extLst>
          </p:nvPr>
        </p:nvGraphicFramePr>
        <p:xfrm>
          <a:off x="2203018" y="4759006"/>
          <a:ext cx="2248008" cy="1828800"/>
        </p:xfrm>
        <a:graphic>
          <a:graphicData uri="http://schemas.openxmlformats.org/drawingml/2006/table">
            <a:tbl>
              <a:tblPr firstRow="1" bandRow="1">
                <a:tableStyleId>{073A0DAA-6AF3-43AB-8588-CEC1D06C72B9}</a:tableStyleId>
              </a:tblPr>
              <a:tblGrid>
                <a:gridCol w="1124004">
                  <a:extLst>
                    <a:ext uri="{9D8B030D-6E8A-4147-A177-3AD203B41FA5}">
                      <a16:colId xmlns:a16="http://schemas.microsoft.com/office/drawing/2014/main" val="3091788874"/>
                    </a:ext>
                  </a:extLst>
                </a:gridCol>
                <a:gridCol w="1124004">
                  <a:extLst>
                    <a:ext uri="{9D8B030D-6E8A-4147-A177-3AD203B41FA5}">
                      <a16:colId xmlns:a16="http://schemas.microsoft.com/office/drawing/2014/main" val="317921585"/>
                    </a:ext>
                  </a:extLst>
                </a:gridCol>
              </a:tblGrid>
              <a:tr h="265113">
                <a:tc>
                  <a:txBody>
                    <a:bodyPr/>
                    <a:lstStyle/>
                    <a:p>
                      <a:r>
                        <a:rPr lang="en-US" dirty="0"/>
                        <a:t>Vertex </a:t>
                      </a:r>
                    </a:p>
                  </a:txBody>
                  <a:tcPr/>
                </a:tc>
                <a:tc>
                  <a:txBody>
                    <a:bodyPr/>
                    <a:lstStyle/>
                    <a:p>
                      <a:r>
                        <a:rPr lang="en-US" dirty="0"/>
                        <a:t>Adjacent </a:t>
                      </a:r>
                    </a:p>
                  </a:txBody>
                  <a:tcPr/>
                </a:tc>
                <a:extLst>
                  <a:ext uri="{0D108BD9-81ED-4DB2-BD59-A6C34878D82A}">
                    <a16:rowId xmlns:a16="http://schemas.microsoft.com/office/drawing/2014/main" val="2914999267"/>
                  </a:ext>
                </a:extLst>
              </a:tr>
              <a:tr h="265113">
                <a:tc>
                  <a:txBody>
                    <a:bodyPr/>
                    <a:lstStyle/>
                    <a:p>
                      <a:r>
                        <a:rPr lang="en-US" dirty="0"/>
                        <a:t>a</a:t>
                      </a:r>
                    </a:p>
                  </a:txBody>
                  <a:tcPr/>
                </a:tc>
                <a:tc>
                  <a:txBody>
                    <a:bodyPr/>
                    <a:lstStyle/>
                    <a:p>
                      <a:r>
                        <a:rPr lang="en-US" dirty="0"/>
                        <a:t>b, c, d</a:t>
                      </a:r>
                    </a:p>
                  </a:txBody>
                  <a:tcPr/>
                </a:tc>
                <a:extLst>
                  <a:ext uri="{0D108BD9-81ED-4DB2-BD59-A6C34878D82A}">
                    <a16:rowId xmlns:a16="http://schemas.microsoft.com/office/drawing/2014/main" val="3725860683"/>
                  </a:ext>
                </a:extLst>
              </a:tr>
              <a:tr h="265113">
                <a:tc>
                  <a:txBody>
                    <a:bodyPr/>
                    <a:lstStyle/>
                    <a:p>
                      <a:r>
                        <a:rPr lang="en-US" dirty="0"/>
                        <a:t>b</a:t>
                      </a:r>
                    </a:p>
                  </a:txBody>
                  <a:tcPr/>
                </a:tc>
                <a:tc>
                  <a:txBody>
                    <a:bodyPr/>
                    <a:lstStyle/>
                    <a:p>
                      <a:r>
                        <a:rPr lang="en-US" dirty="0"/>
                        <a:t>a, d</a:t>
                      </a:r>
                    </a:p>
                  </a:txBody>
                  <a:tcPr/>
                </a:tc>
                <a:extLst>
                  <a:ext uri="{0D108BD9-81ED-4DB2-BD59-A6C34878D82A}">
                    <a16:rowId xmlns:a16="http://schemas.microsoft.com/office/drawing/2014/main" val="2934675892"/>
                  </a:ext>
                </a:extLst>
              </a:tr>
              <a:tr h="265113">
                <a:tc>
                  <a:txBody>
                    <a:bodyPr/>
                    <a:lstStyle/>
                    <a:p>
                      <a:r>
                        <a:rPr lang="en-US" dirty="0"/>
                        <a:t>c</a:t>
                      </a:r>
                    </a:p>
                  </a:txBody>
                  <a:tcPr/>
                </a:tc>
                <a:tc>
                  <a:txBody>
                    <a:bodyPr/>
                    <a:lstStyle/>
                    <a:p>
                      <a:r>
                        <a:rPr lang="en-US" dirty="0"/>
                        <a:t>a, d</a:t>
                      </a:r>
                    </a:p>
                  </a:txBody>
                  <a:tcPr/>
                </a:tc>
                <a:extLst>
                  <a:ext uri="{0D108BD9-81ED-4DB2-BD59-A6C34878D82A}">
                    <a16:rowId xmlns:a16="http://schemas.microsoft.com/office/drawing/2014/main" val="534324881"/>
                  </a:ext>
                </a:extLst>
              </a:tr>
              <a:tr h="265113">
                <a:tc>
                  <a:txBody>
                    <a:bodyPr/>
                    <a:lstStyle/>
                    <a:p>
                      <a:r>
                        <a:rPr lang="en-US" dirty="0"/>
                        <a:t>d</a:t>
                      </a:r>
                    </a:p>
                  </a:txBody>
                  <a:tcPr/>
                </a:tc>
                <a:tc>
                  <a:txBody>
                    <a:bodyPr/>
                    <a:lstStyle/>
                    <a:p>
                      <a:r>
                        <a:rPr lang="en-US" dirty="0"/>
                        <a:t>a, b, c</a:t>
                      </a:r>
                    </a:p>
                  </a:txBody>
                  <a:tcPr/>
                </a:tc>
                <a:extLst>
                  <a:ext uri="{0D108BD9-81ED-4DB2-BD59-A6C34878D82A}">
                    <a16:rowId xmlns:a16="http://schemas.microsoft.com/office/drawing/2014/main" val="1807851022"/>
                  </a:ext>
                </a:extLst>
              </a:tr>
            </a:tbl>
          </a:graphicData>
        </a:graphic>
      </p:graphicFrame>
      <p:graphicFrame>
        <p:nvGraphicFramePr>
          <p:cNvPr id="7" name="Table 5">
            <a:extLst>
              <a:ext uri="{FF2B5EF4-FFF2-40B4-BE49-F238E27FC236}">
                <a16:creationId xmlns:a16="http://schemas.microsoft.com/office/drawing/2014/main" id="{E1A78AE1-713B-4E13-BD2E-36863AD45CBD}"/>
              </a:ext>
            </a:extLst>
          </p:cNvPr>
          <p:cNvGraphicFramePr>
            <a:graphicFrameLocks noGrp="1"/>
          </p:cNvGraphicFramePr>
          <p:nvPr>
            <p:extLst>
              <p:ext uri="{D42A27DB-BD31-4B8C-83A1-F6EECF244321}">
                <p14:modId xmlns:p14="http://schemas.microsoft.com/office/powerpoint/2010/main" val="3357100097"/>
              </p:ext>
            </p:extLst>
          </p:nvPr>
        </p:nvGraphicFramePr>
        <p:xfrm>
          <a:off x="6564891" y="4576126"/>
          <a:ext cx="2248008" cy="2194560"/>
        </p:xfrm>
        <a:graphic>
          <a:graphicData uri="http://schemas.openxmlformats.org/drawingml/2006/table">
            <a:tbl>
              <a:tblPr firstRow="1" bandRow="1">
                <a:tableStyleId>{073A0DAA-6AF3-43AB-8588-CEC1D06C72B9}</a:tableStyleId>
              </a:tblPr>
              <a:tblGrid>
                <a:gridCol w="1124004">
                  <a:extLst>
                    <a:ext uri="{9D8B030D-6E8A-4147-A177-3AD203B41FA5}">
                      <a16:colId xmlns:a16="http://schemas.microsoft.com/office/drawing/2014/main" val="3091788874"/>
                    </a:ext>
                  </a:extLst>
                </a:gridCol>
                <a:gridCol w="1124004">
                  <a:extLst>
                    <a:ext uri="{9D8B030D-6E8A-4147-A177-3AD203B41FA5}">
                      <a16:colId xmlns:a16="http://schemas.microsoft.com/office/drawing/2014/main" val="317921585"/>
                    </a:ext>
                  </a:extLst>
                </a:gridCol>
              </a:tblGrid>
              <a:tr h="265113">
                <a:tc>
                  <a:txBody>
                    <a:bodyPr/>
                    <a:lstStyle/>
                    <a:p>
                      <a:r>
                        <a:rPr lang="en-US" dirty="0"/>
                        <a:t>Vertex </a:t>
                      </a:r>
                    </a:p>
                  </a:txBody>
                  <a:tcPr/>
                </a:tc>
                <a:tc>
                  <a:txBody>
                    <a:bodyPr/>
                    <a:lstStyle/>
                    <a:p>
                      <a:r>
                        <a:rPr lang="en-US" dirty="0"/>
                        <a:t>Adjacent </a:t>
                      </a:r>
                    </a:p>
                  </a:txBody>
                  <a:tcPr/>
                </a:tc>
                <a:extLst>
                  <a:ext uri="{0D108BD9-81ED-4DB2-BD59-A6C34878D82A}">
                    <a16:rowId xmlns:a16="http://schemas.microsoft.com/office/drawing/2014/main" val="2914999267"/>
                  </a:ext>
                </a:extLst>
              </a:tr>
              <a:tr h="265113">
                <a:tc>
                  <a:txBody>
                    <a:bodyPr/>
                    <a:lstStyle/>
                    <a:p>
                      <a:r>
                        <a:rPr lang="en-US" dirty="0"/>
                        <a:t>a</a:t>
                      </a:r>
                    </a:p>
                  </a:txBody>
                  <a:tcPr/>
                </a:tc>
                <a:tc>
                  <a:txBody>
                    <a:bodyPr/>
                    <a:lstStyle/>
                    <a:p>
                      <a:r>
                        <a:rPr lang="en-US" sz="1800" b="0" i="0" u="none" strike="noStrike" kern="1200" baseline="0" dirty="0">
                          <a:solidFill>
                            <a:schemeClr val="dk1"/>
                          </a:solidFill>
                          <a:latin typeface="+mn-lt"/>
                          <a:ea typeface="+mn-ea"/>
                          <a:cs typeface="+mn-cs"/>
                        </a:rPr>
                        <a:t>b; d</a:t>
                      </a:r>
                      <a:endParaRPr lang="en-US" dirty="0"/>
                    </a:p>
                  </a:txBody>
                  <a:tcPr/>
                </a:tc>
                <a:extLst>
                  <a:ext uri="{0D108BD9-81ED-4DB2-BD59-A6C34878D82A}">
                    <a16:rowId xmlns:a16="http://schemas.microsoft.com/office/drawing/2014/main" val="3725860683"/>
                  </a:ext>
                </a:extLst>
              </a:tr>
              <a:tr h="265113">
                <a:tc>
                  <a:txBody>
                    <a:bodyPr/>
                    <a:lstStyle/>
                    <a:p>
                      <a:r>
                        <a:rPr lang="en-US" dirty="0"/>
                        <a:t>b</a:t>
                      </a:r>
                    </a:p>
                  </a:txBody>
                  <a:tcPr/>
                </a:tc>
                <a:tc>
                  <a:txBody>
                    <a:bodyPr/>
                    <a:lstStyle/>
                    <a:p>
                      <a:r>
                        <a:rPr lang="en-US" sz="1800" b="0" i="0" u="none" strike="noStrike" kern="1200" baseline="0" dirty="0">
                          <a:solidFill>
                            <a:schemeClr val="dk1"/>
                          </a:solidFill>
                          <a:latin typeface="+mn-lt"/>
                          <a:ea typeface="+mn-ea"/>
                          <a:cs typeface="+mn-cs"/>
                        </a:rPr>
                        <a:t>a; c; d; e</a:t>
                      </a:r>
                      <a:endParaRPr lang="en-US" dirty="0"/>
                    </a:p>
                  </a:txBody>
                  <a:tcPr/>
                </a:tc>
                <a:extLst>
                  <a:ext uri="{0D108BD9-81ED-4DB2-BD59-A6C34878D82A}">
                    <a16:rowId xmlns:a16="http://schemas.microsoft.com/office/drawing/2014/main" val="2934675892"/>
                  </a:ext>
                </a:extLst>
              </a:tr>
              <a:tr h="265113">
                <a:tc>
                  <a:txBody>
                    <a:bodyPr/>
                    <a:lstStyle/>
                    <a:p>
                      <a:r>
                        <a:rPr lang="en-US" dirty="0"/>
                        <a:t>c</a:t>
                      </a:r>
                    </a:p>
                  </a:txBody>
                  <a:tcPr/>
                </a:tc>
                <a:tc>
                  <a:txBody>
                    <a:bodyPr/>
                    <a:lstStyle/>
                    <a:p>
                      <a:r>
                        <a:rPr lang="en-US" sz="1800" b="0" i="0" u="none" strike="noStrike" kern="1200" baseline="0" dirty="0">
                          <a:solidFill>
                            <a:schemeClr val="dk1"/>
                          </a:solidFill>
                          <a:latin typeface="+mn-lt"/>
                          <a:ea typeface="+mn-ea"/>
                          <a:cs typeface="+mn-cs"/>
                        </a:rPr>
                        <a:t>b; c</a:t>
                      </a:r>
                      <a:endParaRPr lang="en-US" dirty="0"/>
                    </a:p>
                  </a:txBody>
                  <a:tcPr/>
                </a:tc>
                <a:extLst>
                  <a:ext uri="{0D108BD9-81ED-4DB2-BD59-A6C34878D82A}">
                    <a16:rowId xmlns:a16="http://schemas.microsoft.com/office/drawing/2014/main" val="534324881"/>
                  </a:ext>
                </a:extLst>
              </a:tr>
              <a:tr h="265113">
                <a:tc>
                  <a:txBody>
                    <a:bodyPr/>
                    <a:lstStyle/>
                    <a:p>
                      <a:r>
                        <a:rPr lang="en-US" dirty="0"/>
                        <a:t>d</a:t>
                      </a:r>
                    </a:p>
                  </a:txBody>
                  <a:tcPr/>
                </a:tc>
                <a:tc>
                  <a:txBody>
                    <a:bodyPr/>
                    <a:lstStyle/>
                    <a:p>
                      <a:r>
                        <a:rPr lang="en-US" sz="1800" b="0" i="0" u="none" strike="noStrike" kern="1200" baseline="0" dirty="0">
                          <a:solidFill>
                            <a:schemeClr val="dk1"/>
                          </a:solidFill>
                          <a:latin typeface="+mn-lt"/>
                          <a:ea typeface="+mn-ea"/>
                          <a:cs typeface="+mn-cs"/>
                        </a:rPr>
                        <a:t>a; e</a:t>
                      </a:r>
                      <a:endParaRPr lang="en-US" dirty="0"/>
                    </a:p>
                  </a:txBody>
                  <a:tcPr/>
                </a:tc>
                <a:extLst>
                  <a:ext uri="{0D108BD9-81ED-4DB2-BD59-A6C34878D82A}">
                    <a16:rowId xmlns:a16="http://schemas.microsoft.com/office/drawing/2014/main" val="1807851022"/>
                  </a:ext>
                </a:extLst>
              </a:tr>
              <a:tr h="265113">
                <a:tc>
                  <a:txBody>
                    <a:bodyPr/>
                    <a:lstStyle/>
                    <a:p>
                      <a:r>
                        <a:rPr lang="en-US" dirty="0"/>
                        <a:t>e</a:t>
                      </a:r>
                    </a:p>
                  </a:txBody>
                  <a:tcPr/>
                </a:tc>
                <a:tc>
                  <a:txBody>
                    <a:bodyPr/>
                    <a:lstStyle/>
                    <a:p>
                      <a:r>
                        <a:rPr lang="en-US" sz="1800" b="0" i="0" u="none" strike="noStrike" kern="1200" baseline="0" dirty="0">
                          <a:solidFill>
                            <a:schemeClr val="dk1"/>
                          </a:solidFill>
                          <a:latin typeface="+mn-lt"/>
                          <a:ea typeface="+mn-ea"/>
                          <a:cs typeface="+mn-cs"/>
                        </a:rPr>
                        <a:t>c; e</a:t>
                      </a:r>
                      <a:endParaRPr lang="en-US" dirty="0"/>
                    </a:p>
                  </a:txBody>
                  <a:tcPr/>
                </a:tc>
                <a:extLst>
                  <a:ext uri="{0D108BD9-81ED-4DB2-BD59-A6C34878D82A}">
                    <a16:rowId xmlns:a16="http://schemas.microsoft.com/office/drawing/2014/main" val="2917381976"/>
                  </a:ext>
                </a:extLst>
              </a:tr>
            </a:tbl>
          </a:graphicData>
        </a:graphic>
      </p:graphicFrame>
    </p:spTree>
    <p:extLst>
      <p:ext uri="{BB962C8B-B14F-4D97-AF65-F5344CB8AC3E}">
        <p14:creationId xmlns:p14="http://schemas.microsoft.com/office/powerpoint/2010/main" val="3547893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800B-E706-4F29-8BA8-0C43BD423C82}"/>
              </a:ext>
            </a:extLst>
          </p:cNvPr>
          <p:cNvSpPr>
            <a:spLocks noGrp="1"/>
          </p:cNvSpPr>
          <p:nvPr>
            <p:ph type="title"/>
          </p:nvPr>
        </p:nvSpPr>
        <p:spPr/>
        <p:txBody>
          <a:bodyPr/>
          <a:lstStyle/>
          <a:p>
            <a:r>
              <a:rPr lang="en-GB" dirty="0"/>
              <a:t>Exercises </a:t>
            </a:r>
            <a:endParaRPr lang="en-US" dirty="0"/>
          </a:p>
        </p:txBody>
      </p:sp>
      <p:sp>
        <p:nvSpPr>
          <p:cNvPr id="3" name="Content Placeholder 2">
            <a:extLst>
              <a:ext uri="{FF2B5EF4-FFF2-40B4-BE49-F238E27FC236}">
                <a16:creationId xmlns:a16="http://schemas.microsoft.com/office/drawing/2014/main" id="{2AC5CCF1-681E-4E42-9E88-8CCDF01A16BC}"/>
              </a:ext>
            </a:extLst>
          </p:cNvPr>
          <p:cNvSpPr>
            <a:spLocks noGrp="1"/>
          </p:cNvSpPr>
          <p:nvPr>
            <p:ph idx="1"/>
          </p:nvPr>
        </p:nvSpPr>
        <p:spPr/>
        <p:txBody>
          <a:bodyPr>
            <a:normAutofit/>
          </a:bodyPr>
          <a:lstStyle/>
          <a:p>
            <a:pPr marL="0" indent="0">
              <a:buNone/>
            </a:pPr>
            <a:r>
              <a:rPr lang="en-GB" dirty="0"/>
              <a:t>5. Represent the graph in Exercise 1 with an adjacency matrix.</a:t>
            </a:r>
            <a:endParaRPr lang="en-US" sz="2600" dirty="0"/>
          </a:p>
        </p:txBody>
      </p:sp>
      <p:pic>
        <p:nvPicPr>
          <p:cNvPr id="5" name="Picture 4">
            <a:extLst>
              <a:ext uri="{FF2B5EF4-FFF2-40B4-BE49-F238E27FC236}">
                <a16:creationId xmlns:a16="http://schemas.microsoft.com/office/drawing/2014/main" id="{9C844455-F5F2-44CF-A687-4A99ADF46DCA}"/>
              </a:ext>
            </a:extLst>
          </p:cNvPr>
          <p:cNvPicPr>
            <a:picLocks noChangeAspect="1"/>
          </p:cNvPicPr>
          <p:nvPr/>
        </p:nvPicPr>
        <p:blipFill>
          <a:blip r:embed="rId2"/>
          <a:stretch>
            <a:fillRect/>
          </a:stretch>
        </p:blipFill>
        <p:spPr>
          <a:xfrm>
            <a:off x="5143014" y="2470691"/>
            <a:ext cx="1905970" cy="1916618"/>
          </a:xfrm>
          <a:prstGeom prst="rect">
            <a:avLst/>
          </a:prstGeom>
        </p:spPr>
      </p:pic>
    </p:spTree>
    <p:extLst>
      <p:ext uri="{BB962C8B-B14F-4D97-AF65-F5344CB8AC3E}">
        <p14:creationId xmlns:p14="http://schemas.microsoft.com/office/powerpoint/2010/main" val="776401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800B-E706-4F29-8BA8-0C43BD423C82}"/>
              </a:ext>
            </a:extLst>
          </p:cNvPr>
          <p:cNvSpPr>
            <a:spLocks noGrp="1"/>
          </p:cNvSpPr>
          <p:nvPr>
            <p:ph type="title"/>
          </p:nvPr>
        </p:nvSpPr>
        <p:spPr/>
        <p:txBody>
          <a:bodyPr/>
          <a:lstStyle/>
          <a:p>
            <a:r>
              <a:rPr lang="en-GB" dirty="0"/>
              <a:t>Exercises </a:t>
            </a:r>
            <a:endParaRPr lang="en-US" dirty="0"/>
          </a:p>
        </p:txBody>
      </p:sp>
      <p:sp>
        <p:nvSpPr>
          <p:cNvPr id="3" name="Content Placeholder 2">
            <a:extLst>
              <a:ext uri="{FF2B5EF4-FFF2-40B4-BE49-F238E27FC236}">
                <a16:creationId xmlns:a16="http://schemas.microsoft.com/office/drawing/2014/main" id="{2AC5CCF1-681E-4E42-9E88-8CCDF01A16BC}"/>
              </a:ext>
            </a:extLst>
          </p:cNvPr>
          <p:cNvSpPr>
            <a:spLocks noGrp="1"/>
          </p:cNvSpPr>
          <p:nvPr>
            <p:ph idx="1"/>
          </p:nvPr>
        </p:nvSpPr>
        <p:spPr/>
        <p:txBody>
          <a:bodyPr>
            <a:normAutofit/>
          </a:bodyPr>
          <a:lstStyle/>
          <a:p>
            <a:pPr marL="0" indent="0">
              <a:buNone/>
            </a:pPr>
            <a:r>
              <a:rPr lang="en-GB" dirty="0"/>
              <a:t>5. Represent the graph in Exercise 1 with an adjacency matrix.</a:t>
            </a:r>
            <a:endParaRPr lang="en-US" sz="2600" dirty="0"/>
          </a:p>
        </p:txBody>
      </p:sp>
      <p:pic>
        <p:nvPicPr>
          <p:cNvPr id="5" name="Picture 4">
            <a:extLst>
              <a:ext uri="{FF2B5EF4-FFF2-40B4-BE49-F238E27FC236}">
                <a16:creationId xmlns:a16="http://schemas.microsoft.com/office/drawing/2014/main" id="{9C844455-F5F2-44CF-A687-4A99ADF46DCA}"/>
              </a:ext>
            </a:extLst>
          </p:cNvPr>
          <p:cNvPicPr>
            <a:picLocks noChangeAspect="1"/>
          </p:cNvPicPr>
          <p:nvPr/>
        </p:nvPicPr>
        <p:blipFill>
          <a:blip r:embed="rId2"/>
          <a:stretch>
            <a:fillRect/>
          </a:stretch>
        </p:blipFill>
        <p:spPr>
          <a:xfrm>
            <a:off x="5143014" y="2470691"/>
            <a:ext cx="1905970" cy="1916618"/>
          </a:xfrm>
          <a:prstGeom prst="rect">
            <a:avLst/>
          </a:prstGeom>
        </p:spPr>
      </p:pic>
      <p:pic>
        <p:nvPicPr>
          <p:cNvPr id="6" name="Picture 5">
            <a:extLst>
              <a:ext uri="{FF2B5EF4-FFF2-40B4-BE49-F238E27FC236}">
                <a16:creationId xmlns:a16="http://schemas.microsoft.com/office/drawing/2014/main" id="{DD9C1E01-9D8C-4A24-9B2A-C48101B46F46}"/>
              </a:ext>
            </a:extLst>
          </p:cNvPr>
          <p:cNvPicPr>
            <a:picLocks noChangeAspect="1"/>
          </p:cNvPicPr>
          <p:nvPr/>
        </p:nvPicPr>
        <p:blipFill>
          <a:blip r:embed="rId3"/>
          <a:stretch>
            <a:fillRect/>
          </a:stretch>
        </p:blipFill>
        <p:spPr>
          <a:xfrm>
            <a:off x="4963057" y="4647154"/>
            <a:ext cx="2265884" cy="1702846"/>
          </a:xfrm>
          <a:prstGeom prst="rect">
            <a:avLst/>
          </a:prstGeom>
        </p:spPr>
      </p:pic>
    </p:spTree>
    <p:extLst>
      <p:ext uri="{BB962C8B-B14F-4D97-AF65-F5344CB8AC3E}">
        <p14:creationId xmlns:p14="http://schemas.microsoft.com/office/powerpoint/2010/main" val="3712684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1F0DF-90E5-4070-A30D-3F2A9F4453F1}"/>
              </a:ext>
            </a:extLst>
          </p:cNvPr>
          <p:cNvSpPr>
            <a:spLocks noGrp="1"/>
          </p:cNvSpPr>
          <p:nvPr>
            <p:ph type="title"/>
          </p:nvPr>
        </p:nvSpPr>
        <p:spPr/>
        <p:txBody>
          <a:bodyPr/>
          <a:lstStyle/>
          <a:p>
            <a:r>
              <a:rPr lang="en-US" dirty="0"/>
              <a:t>Content</a:t>
            </a:r>
          </a:p>
        </p:txBody>
      </p:sp>
      <p:graphicFrame>
        <p:nvGraphicFramePr>
          <p:cNvPr id="13" name="Table 4">
            <a:extLst>
              <a:ext uri="{FF2B5EF4-FFF2-40B4-BE49-F238E27FC236}">
                <a16:creationId xmlns:a16="http://schemas.microsoft.com/office/drawing/2014/main" id="{D8A36957-8265-4C33-A17F-717E5F612718}"/>
              </a:ext>
            </a:extLst>
          </p:cNvPr>
          <p:cNvGraphicFramePr>
            <a:graphicFrameLocks noGrp="1"/>
          </p:cNvGraphicFramePr>
          <p:nvPr>
            <p:ph idx="1"/>
            <p:extLst>
              <p:ext uri="{D42A27DB-BD31-4B8C-83A1-F6EECF244321}">
                <p14:modId xmlns:p14="http://schemas.microsoft.com/office/powerpoint/2010/main" val="947149648"/>
              </p:ext>
            </p:extLst>
          </p:nvPr>
        </p:nvGraphicFramePr>
        <p:xfrm>
          <a:off x="947928" y="2618933"/>
          <a:ext cx="10296144" cy="2939145"/>
        </p:xfrm>
        <a:graphic>
          <a:graphicData uri="http://schemas.openxmlformats.org/drawingml/2006/table">
            <a:tbl>
              <a:tblPr firstRow="1" bandRow="1">
                <a:tableStyleId>{073A0DAA-6AF3-43AB-8588-CEC1D06C72B9}</a:tableStyleId>
              </a:tblPr>
              <a:tblGrid>
                <a:gridCol w="10296144">
                  <a:extLst>
                    <a:ext uri="{9D8B030D-6E8A-4147-A177-3AD203B41FA5}">
                      <a16:colId xmlns:a16="http://schemas.microsoft.com/office/drawing/2014/main" val="4097912314"/>
                    </a:ext>
                  </a:extLst>
                </a:gridCol>
              </a:tblGrid>
              <a:tr h="587829">
                <a:tc>
                  <a:txBody>
                    <a:bodyPr/>
                    <a:lstStyle/>
                    <a:p>
                      <a:pPr algn="l"/>
                      <a:r>
                        <a:rPr lang="en-US" sz="2800" dirty="0"/>
                        <a:t>CH 10</a:t>
                      </a:r>
                    </a:p>
                  </a:txBody>
                  <a:tcPr/>
                </a:tc>
                <a:extLst>
                  <a:ext uri="{0D108BD9-81ED-4DB2-BD59-A6C34878D82A}">
                    <a16:rowId xmlns:a16="http://schemas.microsoft.com/office/drawing/2014/main" val="1094367589"/>
                  </a:ext>
                </a:extLst>
              </a:tr>
              <a:tr h="587829">
                <a:tc>
                  <a:txBody>
                    <a:bodyPr/>
                    <a:lstStyle/>
                    <a:p>
                      <a:r>
                        <a:rPr lang="en-US" sz="2800" dirty="0"/>
                        <a:t>Graphs and Graph Models</a:t>
                      </a:r>
                    </a:p>
                  </a:txBody>
                  <a:tcPr/>
                </a:tc>
                <a:extLst>
                  <a:ext uri="{0D108BD9-81ED-4DB2-BD59-A6C34878D82A}">
                    <a16:rowId xmlns:a16="http://schemas.microsoft.com/office/drawing/2014/main" val="2813306547"/>
                  </a:ext>
                </a:extLst>
              </a:tr>
              <a:tr h="587829">
                <a:tc>
                  <a:txBody>
                    <a:bodyPr/>
                    <a:lstStyle/>
                    <a:p>
                      <a:r>
                        <a:rPr lang="en-GB" sz="2800" dirty="0"/>
                        <a:t>Graph Terminology and Special Types of Graphs</a:t>
                      </a:r>
                      <a:endParaRPr lang="en-US" sz="2800" dirty="0"/>
                    </a:p>
                  </a:txBody>
                  <a:tcPr/>
                </a:tc>
                <a:extLst>
                  <a:ext uri="{0D108BD9-81ED-4DB2-BD59-A6C34878D82A}">
                    <a16:rowId xmlns:a16="http://schemas.microsoft.com/office/drawing/2014/main" val="2179325549"/>
                  </a:ext>
                </a:extLst>
              </a:tr>
              <a:tr h="587829">
                <a:tc>
                  <a:txBody>
                    <a:bodyPr/>
                    <a:lstStyle/>
                    <a:p>
                      <a:r>
                        <a:rPr lang="en-GB" sz="2800" dirty="0"/>
                        <a:t>Representing Graphs and Graph Isomorphism</a:t>
                      </a:r>
                      <a:endParaRPr lang="en-US" sz="2800" dirty="0"/>
                    </a:p>
                  </a:txBody>
                  <a:tcPr/>
                </a:tc>
                <a:extLst>
                  <a:ext uri="{0D108BD9-81ED-4DB2-BD59-A6C34878D82A}">
                    <a16:rowId xmlns:a16="http://schemas.microsoft.com/office/drawing/2014/main" val="3677063693"/>
                  </a:ext>
                </a:extLst>
              </a:tr>
              <a:tr h="587829">
                <a:tc>
                  <a:txBody>
                    <a:bodyPr/>
                    <a:lstStyle/>
                    <a:p>
                      <a:r>
                        <a:rPr lang="en-US" sz="2800" dirty="0"/>
                        <a:t>Connectivity</a:t>
                      </a:r>
                    </a:p>
                  </a:txBody>
                  <a:tcPr/>
                </a:tc>
                <a:extLst>
                  <a:ext uri="{0D108BD9-81ED-4DB2-BD59-A6C34878D82A}">
                    <a16:rowId xmlns:a16="http://schemas.microsoft.com/office/drawing/2014/main" val="4106968009"/>
                  </a:ext>
                </a:extLst>
              </a:tr>
            </a:tbl>
          </a:graphicData>
        </a:graphic>
      </p:graphicFrame>
      <p:sp>
        <p:nvSpPr>
          <p:cNvPr id="14" name="Arrow: Right 13">
            <a:extLst>
              <a:ext uri="{FF2B5EF4-FFF2-40B4-BE49-F238E27FC236}">
                <a16:creationId xmlns:a16="http://schemas.microsoft.com/office/drawing/2014/main" id="{C8C384E5-6263-4406-A072-42F0AC2BAEF7}"/>
              </a:ext>
            </a:extLst>
          </p:cNvPr>
          <p:cNvSpPr/>
          <p:nvPr/>
        </p:nvSpPr>
        <p:spPr>
          <a:xfrm>
            <a:off x="399641" y="4477526"/>
            <a:ext cx="438559" cy="42420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82248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800B-E706-4F29-8BA8-0C43BD423C82}"/>
              </a:ext>
            </a:extLst>
          </p:cNvPr>
          <p:cNvSpPr>
            <a:spLocks noGrp="1"/>
          </p:cNvSpPr>
          <p:nvPr>
            <p:ph type="title"/>
          </p:nvPr>
        </p:nvSpPr>
        <p:spPr/>
        <p:txBody>
          <a:bodyPr/>
          <a:lstStyle/>
          <a:p>
            <a:r>
              <a:rPr lang="en-GB" dirty="0"/>
              <a:t>Exercises </a:t>
            </a:r>
            <a:endParaRPr lang="en-US" dirty="0"/>
          </a:p>
        </p:txBody>
      </p:sp>
      <p:sp>
        <p:nvSpPr>
          <p:cNvPr id="3" name="Content Placeholder 2">
            <a:extLst>
              <a:ext uri="{FF2B5EF4-FFF2-40B4-BE49-F238E27FC236}">
                <a16:creationId xmlns:a16="http://schemas.microsoft.com/office/drawing/2014/main" id="{2AC5CCF1-681E-4E42-9E88-8CCDF01A16BC}"/>
              </a:ext>
            </a:extLst>
          </p:cNvPr>
          <p:cNvSpPr>
            <a:spLocks noGrp="1"/>
          </p:cNvSpPr>
          <p:nvPr>
            <p:ph idx="1"/>
          </p:nvPr>
        </p:nvSpPr>
        <p:spPr/>
        <p:txBody>
          <a:bodyPr>
            <a:normAutofit/>
          </a:bodyPr>
          <a:lstStyle/>
          <a:p>
            <a:pPr marL="0" indent="0">
              <a:buNone/>
            </a:pPr>
            <a:r>
              <a:rPr lang="en-GB" dirty="0"/>
              <a:t>In Exercises 16–18 draw an undirected graph represented by the given adjacency matrix.</a:t>
            </a:r>
            <a:endParaRPr lang="en-US" sz="2600" dirty="0"/>
          </a:p>
        </p:txBody>
      </p:sp>
      <p:pic>
        <p:nvPicPr>
          <p:cNvPr id="7" name="Picture 6">
            <a:extLst>
              <a:ext uri="{FF2B5EF4-FFF2-40B4-BE49-F238E27FC236}">
                <a16:creationId xmlns:a16="http://schemas.microsoft.com/office/drawing/2014/main" id="{739BD7F7-31A4-429A-A492-6FB7C930ABF9}"/>
              </a:ext>
            </a:extLst>
          </p:cNvPr>
          <p:cNvPicPr>
            <a:picLocks noChangeAspect="1"/>
          </p:cNvPicPr>
          <p:nvPr/>
        </p:nvPicPr>
        <p:blipFill>
          <a:blip r:embed="rId2"/>
          <a:stretch>
            <a:fillRect/>
          </a:stretch>
        </p:blipFill>
        <p:spPr>
          <a:xfrm>
            <a:off x="719092" y="2754699"/>
            <a:ext cx="2247668" cy="1348601"/>
          </a:xfrm>
          <a:prstGeom prst="rect">
            <a:avLst/>
          </a:prstGeom>
        </p:spPr>
      </p:pic>
      <p:pic>
        <p:nvPicPr>
          <p:cNvPr id="9" name="Picture 8">
            <a:extLst>
              <a:ext uri="{FF2B5EF4-FFF2-40B4-BE49-F238E27FC236}">
                <a16:creationId xmlns:a16="http://schemas.microsoft.com/office/drawing/2014/main" id="{05D7B903-8908-4E7A-99FC-F221D927EB73}"/>
              </a:ext>
            </a:extLst>
          </p:cNvPr>
          <p:cNvPicPr>
            <a:picLocks noChangeAspect="1"/>
          </p:cNvPicPr>
          <p:nvPr/>
        </p:nvPicPr>
        <p:blipFill>
          <a:blip r:embed="rId3"/>
          <a:stretch>
            <a:fillRect/>
          </a:stretch>
        </p:blipFill>
        <p:spPr>
          <a:xfrm>
            <a:off x="345830" y="4613378"/>
            <a:ext cx="3008034" cy="2067250"/>
          </a:xfrm>
          <a:prstGeom prst="rect">
            <a:avLst/>
          </a:prstGeom>
        </p:spPr>
      </p:pic>
    </p:spTree>
    <p:extLst>
      <p:ext uri="{BB962C8B-B14F-4D97-AF65-F5344CB8AC3E}">
        <p14:creationId xmlns:p14="http://schemas.microsoft.com/office/powerpoint/2010/main" val="3258296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800B-E706-4F29-8BA8-0C43BD423C82}"/>
              </a:ext>
            </a:extLst>
          </p:cNvPr>
          <p:cNvSpPr>
            <a:spLocks noGrp="1"/>
          </p:cNvSpPr>
          <p:nvPr>
            <p:ph type="title"/>
          </p:nvPr>
        </p:nvSpPr>
        <p:spPr/>
        <p:txBody>
          <a:bodyPr/>
          <a:lstStyle/>
          <a:p>
            <a:r>
              <a:rPr lang="en-GB" dirty="0"/>
              <a:t>Exercises </a:t>
            </a:r>
            <a:endParaRPr lang="en-US" dirty="0"/>
          </a:p>
        </p:txBody>
      </p:sp>
      <p:sp>
        <p:nvSpPr>
          <p:cNvPr id="3" name="Content Placeholder 2">
            <a:extLst>
              <a:ext uri="{FF2B5EF4-FFF2-40B4-BE49-F238E27FC236}">
                <a16:creationId xmlns:a16="http://schemas.microsoft.com/office/drawing/2014/main" id="{2AC5CCF1-681E-4E42-9E88-8CCDF01A16BC}"/>
              </a:ext>
            </a:extLst>
          </p:cNvPr>
          <p:cNvSpPr>
            <a:spLocks noGrp="1"/>
          </p:cNvSpPr>
          <p:nvPr>
            <p:ph idx="1"/>
          </p:nvPr>
        </p:nvSpPr>
        <p:spPr/>
        <p:txBody>
          <a:bodyPr>
            <a:normAutofit/>
          </a:bodyPr>
          <a:lstStyle/>
          <a:p>
            <a:pPr marL="0" indent="0">
              <a:buNone/>
            </a:pPr>
            <a:r>
              <a:rPr lang="en-GB" dirty="0"/>
              <a:t>In Exercises 16–18 draw an undirected graph represented by the given adjacency matrix.</a:t>
            </a:r>
            <a:endParaRPr lang="en-US" sz="2600" dirty="0"/>
          </a:p>
        </p:txBody>
      </p:sp>
      <p:pic>
        <p:nvPicPr>
          <p:cNvPr id="7" name="Picture 6">
            <a:extLst>
              <a:ext uri="{FF2B5EF4-FFF2-40B4-BE49-F238E27FC236}">
                <a16:creationId xmlns:a16="http://schemas.microsoft.com/office/drawing/2014/main" id="{739BD7F7-31A4-429A-A492-6FB7C930ABF9}"/>
              </a:ext>
            </a:extLst>
          </p:cNvPr>
          <p:cNvPicPr>
            <a:picLocks noChangeAspect="1"/>
          </p:cNvPicPr>
          <p:nvPr/>
        </p:nvPicPr>
        <p:blipFill>
          <a:blip r:embed="rId2"/>
          <a:stretch>
            <a:fillRect/>
          </a:stretch>
        </p:blipFill>
        <p:spPr>
          <a:xfrm>
            <a:off x="719092" y="2754699"/>
            <a:ext cx="2247668" cy="1348601"/>
          </a:xfrm>
          <a:prstGeom prst="rect">
            <a:avLst/>
          </a:prstGeom>
        </p:spPr>
      </p:pic>
      <p:pic>
        <p:nvPicPr>
          <p:cNvPr id="9" name="Picture 8">
            <a:extLst>
              <a:ext uri="{FF2B5EF4-FFF2-40B4-BE49-F238E27FC236}">
                <a16:creationId xmlns:a16="http://schemas.microsoft.com/office/drawing/2014/main" id="{05D7B903-8908-4E7A-99FC-F221D927EB73}"/>
              </a:ext>
            </a:extLst>
          </p:cNvPr>
          <p:cNvPicPr>
            <a:picLocks noChangeAspect="1"/>
          </p:cNvPicPr>
          <p:nvPr/>
        </p:nvPicPr>
        <p:blipFill>
          <a:blip r:embed="rId3"/>
          <a:stretch>
            <a:fillRect/>
          </a:stretch>
        </p:blipFill>
        <p:spPr>
          <a:xfrm>
            <a:off x="345830" y="4613378"/>
            <a:ext cx="3008034" cy="2067250"/>
          </a:xfrm>
          <a:prstGeom prst="rect">
            <a:avLst/>
          </a:prstGeom>
        </p:spPr>
      </p:pic>
      <p:sp>
        <p:nvSpPr>
          <p:cNvPr id="6" name="TextBox 5">
            <a:extLst>
              <a:ext uri="{FF2B5EF4-FFF2-40B4-BE49-F238E27FC236}">
                <a16:creationId xmlns:a16="http://schemas.microsoft.com/office/drawing/2014/main" id="{009599E6-6DC4-4A46-B731-9EB69789C80F}"/>
              </a:ext>
            </a:extLst>
          </p:cNvPr>
          <p:cNvSpPr txBox="1"/>
          <p:nvPr/>
        </p:nvSpPr>
        <p:spPr>
          <a:xfrm>
            <a:off x="3597675" y="2314341"/>
            <a:ext cx="7437269" cy="369332"/>
          </a:xfrm>
          <a:prstGeom prst="rect">
            <a:avLst/>
          </a:prstGeom>
          <a:noFill/>
          <a:ln>
            <a:solidFill>
              <a:schemeClr val="accent2"/>
            </a:solidFill>
          </a:ln>
        </p:spPr>
        <p:txBody>
          <a:bodyPr wrap="square">
            <a:spAutoFit/>
          </a:bodyPr>
          <a:lstStyle/>
          <a:p>
            <a:r>
              <a:rPr lang="en-GB" sz="1800" b="0" i="0" u="none" strike="noStrike" baseline="0" dirty="0">
                <a:latin typeface="CMR10"/>
              </a:rPr>
              <a:t>Because of the numbers larger than 1, we need multiple edges in this graph.</a:t>
            </a:r>
            <a:endParaRPr lang="en-US" dirty="0"/>
          </a:p>
        </p:txBody>
      </p:sp>
      <p:pic>
        <p:nvPicPr>
          <p:cNvPr id="8" name="Picture 7">
            <a:extLst>
              <a:ext uri="{FF2B5EF4-FFF2-40B4-BE49-F238E27FC236}">
                <a16:creationId xmlns:a16="http://schemas.microsoft.com/office/drawing/2014/main" id="{4F92361C-7008-4F3A-BED6-4D54FF561441}"/>
              </a:ext>
            </a:extLst>
          </p:cNvPr>
          <p:cNvPicPr>
            <a:picLocks noChangeAspect="1"/>
          </p:cNvPicPr>
          <p:nvPr/>
        </p:nvPicPr>
        <p:blipFill>
          <a:blip r:embed="rId4"/>
          <a:stretch>
            <a:fillRect/>
          </a:stretch>
        </p:blipFill>
        <p:spPr>
          <a:xfrm>
            <a:off x="4434558" y="2798956"/>
            <a:ext cx="1847850" cy="1676400"/>
          </a:xfrm>
          <a:prstGeom prst="rect">
            <a:avLst/>
          </a:prstGeom>
        </p:spPr>
      </p:pic>
      <p:pic>
        <p:nvPicPr>
          <p:cNvPr id="10" name="Picture 9">
            <a:extLst>
              <a:ext uri="{FF2B5EF4-FFF2-40B4-BE49-F238E27FC236}">
                <a16:creationId xmlns:a16="http://schemas.microsoft.com/office/drawing/2014/main" id="{8F021BD6-3522-4F44-9F81-C8A67AB6C58D}"/>
              </a:ext>
            </a:extLst>
          </p:cNvPr>
          <p:cNvPicPr>
            <a:picLocks noChangeAspect="1"/>
          </p:cNvPicPr>
          <p:nvPr/>
        </p:nvPicPr>
        <p:blipFill>
          <a:blip r:embed="rId5"/>
          <a:stretch>
            <a:fillRect/>
          </a:stretch>
        </p:blipFill>
        <p:spPr>
          <a:xfrm>
            <a:off x="6597681" y="4359082"/>
            <a:ext cx="2305050" cy="2371725"/>
          </a:xfrm>
          <a:prstGeom prst="rect">
            <a:avLst/>
          </a:prstGeom>
        </p:spPr>
      </p:pic>
    </p:spTree>
    <p:extLst>
      <p:ext uri="{BB962C8B-B14F-4D97-AF65-F5344CB8AC3E}">
        <p14:creationId xmlns:p14="http://schemas.microsoft.com/office/powerpoint/2010/main" val="1338758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800B-E706-4F29-8BA8-0C43BD423C82}"/>
              </a:ext>
            </a:extLst>
          </p:cNvPr>
          <p:cNvSpPr>
            <a:spLocks noGrp="1"/>
          </p:cNvSpPr>
          <p:nvPr>
            <p:ph type="title"/>
          </p:nvPr>
        </p:nvSpPr>
        <p:spPr/>
        <p:txBody>
          <a:bodyPr/>
          <a:lstStyle/>
          <a:p>
            <a:r>
              <a:rPr lang="en-GB" dirty="0"/>
              <a:t>Exercises </a:t>
            </a:r>
            <a:endParaRPr lang="en-US" dirty="0"/>
          </a:p>
        </p:txBody>
      </p:sp>
      <p:sp>
        <p:nvSpPr>
          <p:cNvPr id="3" name="Content Placeholder 2">
            <a:extLst>
              <a:ext uri="{FF2B5EF4-FFF2-40B4-BE49-F238E27FC236}">
                <a16:creationId xmlns:a16="http://schemas.microsoft.com/office/drawing/2014/main" id="{2AC5CCF1-681E-4E42-9E88-8CCDF01A16BC}"/>
              </a:ext>
            </a:extLst>
          </p:cNvPr>
          <p:cNvSpPr>
            <a:spLocks noGrp="1"/>
          </p:cNvSpPr>
          <p:nvPr>
            <p:ph idx="1"/>
          </p:nvPr>
        </p:nvSpPr>
        <p:spPr/>
        <p:txBody>
          <a:bodyPr>
            <a:normAutofit/>
          </a:bodyPr>
          <a:lstStyle/>
          <a:p>
            <a:pPr marL="0" indent="0">
              <a:buNone/>
            </a:pPr>
            <a:r>
              <a:rPr lang="en-GB" dirty="0"/>
              <a:t>In Exercises 19–21 find the adjacency matrix of the given directed multigraph with respect to the vertices listed in alphabetic order.</a:t>
            </a:r>
            <a:endParaRPr lang="en-US" sz="2600" dirty="0"/>
          </a:p>
        </p:txBody>
      </p:sp>
      <p:pic>
        <p:nvPicPr>
          <p:cNvPr id="13" name="Picture 12">
            <a:extLst>
              <a:ext uri="{FF2B5EF4-FFF2-40B4-BE49-F238E27FC236}">
                <a16:creationId xmlns:a16="http://schemas.microsoft.com/office/drawing/2014/main" id="{B7E98719-3050-4DB0-BBE3-2325037A8EDF}"/>
              </a:ext>
            </a:extLst>
          </p:cNvPr>
          <p:cNvPicPr>
            <a:picLocks noChangeAspect="1"/>
          </p:cNvPicPr>
          <p:nvPr/>
        </p:nvPicPr>
        <p:blipFill>
          <a:blip r:embed="rId2"/>
          <a:stretch>
            <a:fillRect/>
          </a:stretch>
        </p:blipFill>
        <p:spPr>
          <a:xfrm>
            <a:off x="4786860" y="2729983"/>
            <a:ext cx="2749324" cy="2303488"/>
          </a:xfrm>
          <a:prstGeom prst="rect">
            <a:avLst/>
          </a:prstGeom>
        </p:spPr>
      </p:pic>
    </p:spTree>
    <p:extLst>
      <p:ext uri="{BB962C8B-B14F-4D97-AF65-F5344CB8AC3E}">
        <p14:creationId xmlns:p14="http://schemas.microsoft.com/office/powerpoint/2010/main" val="2664912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800B-E706-4F29-8BA8-0C43BD423C82}"/>
              </a:ext>
            </a:extLst>
          </p:cNvPr>
          <p:cNvSpPr>
            <a:spLocks noGrp="1"/>
          </p:cNvSpPr>
          <p:nvPr>
            <p:ph type="title"/>
          </p:nvPr>
        </p:nvSpPr>
        <p:spPr/>
        <p:txBody>
          <a:bodyPr/>
          <a:lstStyle/>
          <a:p>
            <a:r>
              <a:rPr lang="en-GB" dirty="0"/>
              <a:t>Exercises </a:t>
            </a:r>
            <a:endParaRPr lang="en-US" dirty="0"/>
          </a:p>
        </p:txBody>
      </p:sp>
      <p:sp>
        <p:nvSpPr>
          <p:cNvPr id="3" name="Content Placeholder 2">
            <a:extLst>
              <a:ext uri="{FF2B5EF4-FFF2-40B4-BE49-F238E27FC236}">
                <a16:creationId xmlns:a16="http://schemas.microsoft.com/office/drawing/2014/main" id="{2AC5CCF1-681E-4E42-9E88-8CCDF01A16BC}"/>
              </a:ext>
            </a:extLst>
          </p:cNvPr>
          <p:cNvSpPr>
            <a:spLocks noGrp="1"/>
          </p:cNvSpPr>
          <p:nvPr>
            <p:ph idx="1"/>
          </p:nvPr>
        </p:nvSpPr>
        <p:spPr/>
        <p:txBody>
          <a:bodyPr>
            <a:normAutofit/>
          </a:bodyPr>
          <a:lstStyle/>
          <a:p>
            <a:pPr marL="0" indent="0">
              <a:buNone/>
            </a:pPr>
            <a:r>
              <a:rPr lang="en-GB" dirty="0"/>
              <a:t>In Exercises 19–21 find the adjacency matrix of the given directed multigraph with respect to the vertices listed in alphabetic order.</a:t>
            </a:r>
            <a:endParaRPr lang="en-US" sz="2600" dirty="0"/>
          </a:p>
        </p:txBody>
      </p:sp>
      <p:pic>
        <p:nvPicPr>
          <p:cNvPr id="13" name="Picture 12">
            <a:extLst>
              <a:ext uri="{FF2B5EF4-FFF2-40B4-BE49-F238E27FC236}">
                <a16:creationId xmlns:a16="http://schemas.microsoft.com/office/drawing/2014/main" id="{B7E98719-3050-4DB0-BBE3-2325037A8EDF}"/>
              </a:ext>
            </a:extLst>
          </p:cNvPr>
          <p:cNvPicPr>
            <a:picLocks noChangeAspect="1"/>
          </p:cNvPicPr>
          <p:nvPr/>
        </p:nvPicPr>
        <p:blipFill>
          <a:blip r:embed="rId2"/>
          <a:stretch>
            <a:fillRect/>
          </a:stretch>
        </p:blipFill>
        <p:spPr>
          <a:xfrm>
            <a:off x="4786860" y="2729983"/>
            <a:ext cx="2749324" cy="2303488"/>
          </a:xfrm>
          <a:prstGeom prst="rect">
            <a:avLst/>
          </a:prstGeom>
        </p:spPr>
      </p:pic>
      <p:pic>
        <p:nvPicPr>
          <p:cNvPr id="15" name="Picture 14">
            <a:extLst>
              <a:ext uri="{FF2B5EF4-FFF2-40B4-BE49-F238E27FC236}">
                <a16:creationId xmlns:a16="http://schemas.microsoft.com/office/drawing/2014/main" id="{94EAAD04-E8CE-457E-AD72-ADBE8D756D3D}"/>
              </a:ext>
            </a:extLst>
          </p:cNvPr>
          <p:cNvPicPr>
            <a:picLocks noChangeAspect="1"/>
          </p:cNvPicPr>
          <p:nvPr/>
        </p:nvPicPr>
        <p:blipFill>
          <a:blip r:embed="rId3"/>
          <a:stretch>
            <a:fillRect/>
          </a:stretch>
        </p:blipFill>
        <p:spPr>
          <a:xfrm>
            <a:off x="5188072" y="5110464"/>
            <a:ext cx="1815855" cy="1654169"/>
          </a:xfrm>
          <a:prstGeom prst="rect">
            <a:avLst/>
          </a:prstGeom>
        </p:spPr>
      </p:pic>
    </p:spTree>
    <p:extLst>
      <p:ext uri="{BB962C8B-B14F-4D97-AF65-F5344CB8AC3E}">
        <p14:creationId xmlns:p14="http://schemas.microsoft.com/office/powerpoint/2010/main" val="2911211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800B-E706-4F29-8BA8-0C43BD423C82}"/>
              </a:ext>
            </a:extLst>
          </p:cNvPr>
          <p:cNvSpPr>
            <a:spLocks noGrp="1"/>
          </p:cNvSpPr>
          <p:nvPr>
            <p:ph type="title"/>
          </p:nvPr>
        </p:nvSpPr>
        <p:spPr/>
        <p:txBody>
          <a:bodyPr/>
          <a:lstStyle/>
          <a:p>
            <a:r>
              <a:rPr lang="en-GB" dirty="0"/>
              <a:t>Exercises </a:t>
            </a:r>
            <a:endParaRPr lang="en-US" dirty="0"/>
          </a:p>
        </p:txBody>
      </p:sp>
      <p:sp>
        <p:nvSpPr>
          <p:cNvPr id="3" name="Content Placeholder 2">
            <a:extLst>
              <a:ext uri="{FF2B5EF4-FFF2-40B4-BE49-F238E27FC236}">
                <a16:creationId xmlns:a16="http://schemas.microsoft.com/office/drawing/2014/main" id="{2AC5CCF1-681E-4E42-9E88-8CCDF01A16BC}"/>
              </a:ext>
            </a:extLst>
          </p:cNvPr>
          <p:cNvSpPr>
            <a:spLocks noGrp="1"/>
          </p:cNvSpPr>
          <p:nvPr>
            <p:ph idx="1"/>
          </p:nvPr>
        </p:nvSpPr>
        <p:spPr/>
        <p:txBody>
          <a:bodyPr>
            <a:normAutofit/>
          </a:bodyPr>
          <a:lstStyle/>
          <a:p>
            <a:pPr marL="0" indent="0">
              <a:buNone/>
            </a:pPr>
            <a:r>
              <a:rPr lang="en-GB" dirty="0"/>
              <a:t>In Exercises 38–48 determine whether the given pair of graphs is isomorphic.</a:t>
            </a:r>
            <a:endParaRPr lang="en-US" sz="2600" dirty="0"/>
          </a:p>
        </p:txBody>
      </p:sp>
      <p:pic>
        <p:nvPicPr>
          <p:cNvPr id="5" name="Picture 4">
            <a:extLst>
              <a:ext uri="{FF2B5EF4-FFF2-40B4-BE49-F238E27FC236}">
                <a16:creationId xmlns:a16="http://schemas.microsoft.com/office/drawing/2014/main" id="{9132639D-23F8-474B-9D82-D28176813276}"/>
              </a:ext>
            </a:extLst>
          </p:cNvPr>
          <p:cNvPicPr>
            <a:picLocks noChangeAspect="1"/>
          </p:cNvPicPr>
          <p:nvPr/>
        </p:nvPicPr>
        <p:blipFill>
          <a:blip r:embed="rId2"/>
          <a:stretch>
            <a:fillRect/>
          </a:stretch>
        </p:blipFill>
        <p:spPr>
          <a:xfrm>
            <a:off x="3183685" y="2541556"/>
            <a:ext cx="5824629" cy="1774887"/>
          </a:xfrm>
          <a:prstGeom prst="rect">
            <a:avLst/>
          </a:prstGeom>
        </p:spPr>
      </p:pic>
    </p:spTree>
    <p:extLst>
      <p:ext uri="{BB962C8B-B14F-4D97-AF65-F5344CB8AC3E}">
        <p14:creationId xmlns:p14="http://schemas.microsoft.com/office/powerpoint/2010/main" val="774578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800B-E706-4F29-8BA8-0C43BD423C82}"/>
              </a:ext>
            </a:extLst>
          </p:cNvPr>
          <p:cNvSpPr>
            <a:spLocks noGrp="1"/>
          </p:cNvSpPr>
          <p:nvPr>
            <p:ph type="title"/>
          </p:nvPr>
        </p:nvSpPr>
        <p:spPr/>
        <p:txBody>
          <a:bodyPr/>
          <a:lstStyle/>
          <a:p>
            <a:r>
              <a:rPr lang="en-GB" dirty="0"/>
              <a:t>Exercises </a:t>
            </a:r>
            <a:endParaRPr lang="en-US" dirty="0"/>
          </a:p>
        </p:txBody>
      </p:sp>
      <p:sp>
        <p:nvSpPr>
          <p:cNvPr id="3" name="Content Placeholder 2">
            <a:extLst>
              <a:ext uri="{FF2B5EF4-FFF2-40B4-BE49-F238E27FC236}">
                <a16:creationId xmlns:a16="http://schemas.microsoft.com/office/drawing/2014/main" id="{2AC5CCF1-681E-4E42-9E88-8CCDF01A16BC}"/>
              </a:ext>
            </a:extLst>
          </p:cNvPr>
          <p:cNvSpPr>
            <a:spLocks noGrp="1"/>
          </p:cNvSpPr>
          <p:nvPr>
            <p:ph idx="1"/>
          </p:nvPr>
        </p:nvSpPr>
        <p:spPr/>
        <p:txBody>
          <a:bodyPr>
            <a:normAutofit/>
          </a:bodyPr>
          <a:lstStyle/>
          <a:p>
            <a:pPr marL="0" indent="0">
              <a:buNone/>
            </a:pPr>
            <a:r>
              <a:rPr lang="en-GB" dirty="0"/>
              <a:t>In Exercises 38–48 determine whether the given pair of graphs is isomorphic.</a:t>
            </a:r>
            <a:endParaRPr lang="en-US" sz="2600" dirty="0"/>
          </a:p>
        </p:txBody>
      </p:sp>
      <p:pic>
        <p:nvPicPr>
          <p:cNvPr id="5" name="Picture 4">
            <a:extLst>
              <a:ext uri="{FF2B5EF4-FFF2-40B4-BE49-F238E27FC236}">
                <a16:creationId xmlns:a16="http://schemas.microsoft.com/office/drawing/2014/main" id="{9132639D-23F8-474B-9D82-D28176813276}"/>
              </a:ext>
            </a:extLst>
          </p:cNvPr>
          <p:cNvPicPr>
            <a:picLocks noChangeAspect="1"/>
          </p:cNvPicPr>
          <p:nvPr/>
        </p:nvPicPr>
        <p:blipFill>
          <a:blip r:embed="rId2"/>
          <a:stretch>
            <a:fillRect/>
          </a:stretch>
        </p:blipFill>
        <p:spPr>
          <a:xfrm>
            <a:off x="3183683" y="2532736"/>
            <a:ext cx="5824629" cy="1774887"/>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84481CB-3A14-4308-B39B-1E8F033E0759}"/>
                  </a:ext>
                </a:extLst>
              </p:cNvPr>
              <p:cNvSpPr txBox="1"/>
              <p:nvPr/>
            </p:nvSpPr>
            <p:spPr>
              <a:xfrm>
                <a:off x="1413028" y="4995684"/>
                <a:ext cx="9365941" cy="830997"/>
              </a:xfrm>
              <a:prstGeom prst="rect">
                <a:avLst/>
              </a:prstGeom>
              <a:noFill/>
              <a:ln>
                <a:solidFill>
                  <a:schemeClr val="accent2"/>
                </a:solidFill>
              </a:ln>
            </p:spPr>
            <p:txBody>
              <a:bodyPr wrap="square">
                <a:spAutoFit/>
              </a:bodyPr>
              <a:lstStyle/>
              <a:p>
                <a:pPr algn="l"/>
                <a:r>
                  <a:rPr lang="en-GB" sz="2400" b="0" i="0" u="none" strike="noStrike" baseline="0" dirty="0">
                    <a:latin typeface="CMR10"/>
                  </a:rPr>
                  <a:t>These graphs are isomorphic, since each is a path with five vertices. </a:t>
                </a:r>
                <a14:m>
                  <m:oMath xmlns:m="http://schemas.openxmlformats.org/officeDocument/2006/math">
                    <m:r>
                      <a:rPr lang="en-GB" sz="2400" b="0" i="1" u="none" strike="noStrike" baseline="0" dirty="0" smtClean="0">
                        <a:latin typeface="Cambria Math" panose="02040503050406030204" pitchFamily="18" charset="0"/>
                      </a:rPr>
                      <m:t>𝑓</m:t>
                    </m:r>
                    <m:r>
                      <a:rPr lang="en-GB" sz="2400" b="0" i="1" u="none" strike="noStrike" baseline="0" dirty="0">
                        <a:latin typeface="Cambria Math" panose="02040503050406030204" pitchFamily="18" charset="0"/>
                      </a:rPr>
                      <m:t>(</m:t>
                    </m:r>
                    <m:sSub>
                      <m:sSubPr>
                        <m:ctrlPr>
                          <a:rPr lang="en-US" sz="2400" b="0" i="1" u="none" strike="noStrike" baseline="0" dirty="0" smtClean="0">
                            <a:latin typeface="Cambria Math" panose="02040503050406030204" pitchFamily="18" charset="0"/>
                          </a:rPr>
                        </m:ctrlPr>
                      </m:sSubPr>
                      <m:e>
                        <m:r>
                          <a:rPr lang="en-GB" sz="2400" b="0" i="1" u="none" strike="noStrike" baseline="0" dirty="0">
                            <a:latin typeface="Cambria Math" panose="02040503050406030204" pitchFamily="18" charset="0"/>
                          </a:rPr>
                          <m:t>𝑢</m:t>
                        </m:r>
                      </m:e>
                      <m:sub>
                        <m:r>
                          <a:rPr lang="en-GB" sz="2400" b="0" i="1" u="none" strike="noStrike" baseline="0" dirty="0">
                            <a:latin typeface="Cambria Math" panose="02040503050406030204" pitchFamily="18" charset="0"/>
                          </a:rPr>
                          <m:t>1</m:t>
                        </m:r>
                      </m:sub>
                    </m:sSub>
                    <m:r>
                      <a:rPr lang="en-GB" sz="2400" b="0" i="1" u="none" strike="noStrike" baseline="0" dirty="0">
                        <a:latin typeface="Cambria Math" panose="02040503050406030204" pitchFamily="18" charset="0"/>
                      </a:rPr>
                      <m:t>)=</m:t>
                    </m:r>
                    <m:sSub>
                      <m:sSubPr>
                        <m:ctrlPr>
                          <a:rPr lang="en-US" sz="2400" b="0" i="1" u="none" strike="noStrike" baseline="0" dirty="0" smtClean="0">
                            <a:latin typeface="Cambria Math" panose="02040503050406030204" pitchFamily="18" charset="0"/>
                          </a:rPr>
                        </m:ctrlPr>
                      </m:sSubPr>
                      <m:e>
                        <m:r>
                          <a:rPr lang="en-GB" sz="2400" b="0" i="1" u="none" strike="noStrike" baseline="0" dirty="0">
                            <a:latin typeface="Cambria Math" panose="02040503050406030204" pitchFamily="18" charset="0"/>
                          </a:rPr>
                          <m:t>𝑣</m:t>
                        </m:r>
                      </m:e>
                      <m:sub>
                        <m:r>
                          <a:rPr lang="en-GB" sz="2400" b="0" i="1" u="none" strike="noStrike" baseline="0" dirty="0">
                            <a:latin typeface="Cambria Math" panose="02040503050406030204" pitchFamily="18" charset="0"/>
                          </a:rPr>
                          <m:t>1</m:t>
                        </m:r>
                      </m:sub>
                    </m:sSub>
                    <m:r>
                      <a:rPr lang="en-GB" sz="2400" b="0" i="1" u="none" strike="noStrike" baseline="0" dirty="0">
                        <a:latin typeface="Cambria Math" panose="02040503050406030204" pitchFamily="18" charset="0"/>
                      </a:rPr>
                      <m:t> , </m:t>
                    </m:r>
                    <m:r>
                      <a:rPr lang="en-GB" sz="2400" b="0" i="1" u="none" strike="noStrike" baseline="0" dirty="0">
                        <a:latin typeface="Cambria Math" panose="02040503050406030204" pitchFamily="18" charset="0"/>
                      </a:rPr>
                      <m:t>𝑓</m:t>
                    </m:r>
                    <m:r>
                      <a:rPr lang="en-GB" sz="2400" b="0" i="1" u="none" strike="noStrike" baseline="0" dirty="0">
                        <a:latin typeface="Cambria Math" panose="02040503050406030204" pitchFamily="18" charset="0"/>
                      </a:rPr>
                      <m:t>(</m:t>
                    </m:r>
                    <m:sSub>
                      <m:sSubPr>
                        <m:ctrlPr>
                          <a:rPr lang="en-US" sz="2400" b="0" i="1" u="none" strike="noStrike" baseline="0" dirty="0" smtClean="0">
                            <a:latin typeface="Cambria Math" panose="02040503050406030204" pitchFamily="18" charset="0"/>
                          </a:rPr>
                        </m:ctrlPr>
                      </m:sSubPr>
                      <m:e>
                        <m:r>
                          <a:rPr lang="en-GB" sz="2400" b="0" i="1" u="none" strike="noStrike" baseline="0" dirty="0">
                            <a:latin typeface="Cambria Math" panose="02040503050406030204" pitchFamily="18" charset="0"/>
                          </a:rPr>
                          <m:t>𝑢</m:t>
                        </m:r>
                      </m:e>
                      <m:sub>
                        <m:r>
                          <a:rPr lang="en-GB" sz="2400" b="0" i="1" u="none" strike="noStrike" baseline="0" dirty="0">
                            <a:latin typeface="Cambria Math" panose="02040503050406030204" pitchFamily="18" charset="0"/>
                          </a:rPr>
                          <m:t>2</m:t>
                        </m:r>
                      </m:sub>
                    </m:sSub>
                    <m:r>
                      <a:rPr lang="en-GB" sz="2400" b="0" i="1" u="none" strike="noStrike" baseline="0" dirty="0">
                        <a:latin typeface="Cambria Math" panose="02040503050406030204" pitchFamily="18" charset="0"/>
                      </a:rPr>
                      <m:t>)</m:t>
                    </m:r>
                    <m:r>
                      <a:rPr lang="en-GB" sz="2400" b="0" i="1" u="none" strike="noStrike" baseline="0" dirty="0" smtClean="0">
                        <a:latin typeface="Cambria Math" panose="02040503050406030204" pitchFamily="18" charset="0"/>
                      </a:rPr>
                      <m:t>=</m:t>
                    </m:r>
                    <m:sSub>
                      <m:sSubPr>
                        <m:ctrlPr>
                          <a:rPr lang="en-US" sz="2400" b="0" i="1" u="none" strike="noStrike" baseline="0" dirty="0" smtClean="0">
                            <a:latin typeface="Cambria Math" panose="02040503050406030204" pitchFamily="18" charset="0"/>
                          </a:rPr>
                        </m:ctrlPr>
                      </m:sSubPr>
                      <m:e>
                        <m:r>
                          <a:rPr lang="pl-PL" sz="2400" b="0" i="1" u="none" strike="noStrike" baseline="0" dirty="0" smtClean="0">
                            <a:latin typeface="Cambria Math" panose="02040503050406030204" pitchFamily="18" charset="0"/>
                          </a:rPr>
                          <m:t>𝑣</m:t>
                        </m:r>
                      </m:e>
                      <m:sub>
                        <m:r>
                          <a:rPr lang="pl-PL" sz="2400" b="0" i="1" u="none" strike="noStrike" baseline="0" dirty="0" smtClean="0">
                            <a:latin typeface="Cambria Math" panose="02040503050406030204" pitchFamily="18" charset="0"/>
                          </a:rPr>
                          <m:t>2</m:t>
                        </m:r>
                      </m:sub>
                    </m:sSub>
                    <m:r>
                      <a:rPr lang="pl-PL" sz="2400" b="0" i="1" u="none" strike="noStrike" baseline="0" dirty="0" smtClean="0">
                        <a:latin typeface="Cambria Math" panose="02040503050406030204" pitchFamily="18" charset="0"/>
                      </a:rPr>
                      <m:t> , </m:t>
                    </m:r>
                    <m:r>
                      <a:rPr lang="pl-PL" sz="2400" b="0" i="1" u="none" strike="noStrike" baseline="0" dirty="0" smtClean="0">
                        <a:latin typeface="Cambria Math" panose="02040503050406030204" pitchFamily="18" charset="0"/>
                      </a:rPr>
                      <m:t>𝑓</m:t>
                    </m:r>
                    <m:r>
                      <a:rPr lang="pl-PL" sz="2400" b="0" i="1" u="none" strike="noStrike" baseline="0" dirty="0" smtClean="0">
                        <a:latin typeface="Cambria Math" panose="02040503050406030204" pitchFamily="18" charset="0"/>
                      </a:rPr>
                      <m:t>(</m:t>
                    </m:r>
                    <m:sSub>
                      <m:sSubPr>
                        <m:ctrlPr>
                          <a:rPr lang="en-US" sz="2400" b="0" i="1" u="none" strike="noStrike" baseline="0" dirty="0" smtClean="0">
                            <a:latin typeface="Cambria Math" panose="02040503050406030204" pitchFamily="18" charset="0"/>
                          </a:rPr>
                        </m:ctrlPr>
                      </m:sSubPr>
                      <m:e>
                        <m:r>
                          <a:rPr lang="pl-PL" sz="2400" b="0" i="1" u="none" strike="noStrike" baseline="0" dirty="0" smtClean="0">
                            <a:latin typeface="Cambria Math" panose="02040503050406030204" pitchFamily="18" charset="0"/>
                          </a:rPr>
                          <m:t>𝑢</m:t>
                        </m:r>
                      </m:e>
                      <m:sub>
                        <m:r>
                          <a:rPr lang="pl-PL" sz="2400" b="0" i="1" u="none" strike="noStrike" baseline="0" dirty="0" smtClean="0">
                            <a:latin typeface="Cambria Math" panose="02040503050406030204" pitchFamily="18" charset="0"/>
                          </a:rPr>
                          <m:t>3</m:t>
                        </m:r>
                      </m:sub>
                    </m:sSub>
                    <m:r>
                      <a:rPr lang="pl-PL" sz="2400" b="0" i="1" u="none" strike="noStrike" baseline="0" dirty="0" smtClean="0">
                        <a:latin typeface="Cambria Math" panose="02040503050406030204" pitchFamily="18" charset="0"/>
                      </a:rPr>
                      <m:t>)=</m:t>
                    </m:r>
                    <m:sSub>
                      <m:sSubPr>
                        <m:ctrlPr>
                          <a:rPr lang="en-US" sz="2400" b="0" i="1" u="none" strike="noStrike" baseline="0" dirty="0" smtClean="0">
                            <a:latin typeface="Cambria Math" panose="02040503050406030204" pitchFamily="18" charset="0"/>
                          </a:rPr>
                        </m:ctrlPr>
                      </m:sSubPr>
                      <m:e>
                        <m:r>
                          <a:rPr lang="pl-PL" sz="2400" b="0" i="1" u="none" strike="noStrike" baseline="0" dirty="0" smtClean="0">
                            <a:latin typeface="Cambria Math" panose="02040503050406030204" pitchFamily="18" charset="0"/>
                          </a:rPr>
                          <m:t>𝑣</m:t>
                        </m:r>
                      </m:e>
                      <m:sub>
                        <m:r>
                          <a:rPr lang="pl-PL" sz="2400" b="0" i="1" u="none" strike="noStrike" baseline="0" dirty="0" smtClean="0">
                            <a:latin typeface="Cambria Math" panose="02040503050406030204" pitchFamily="18" charset="0"/>
                          </a:rPr>
                          <m:t>4</m:t>
                        </m:r>
                      </m:sub>
                    </m:sSub>
                    <m:r>
                      <a:rPr lang="pl-PL" sz="2400" b="0" i="1" u="none" strike="noStrike" baseline="0" dirty="0" smtClean="0">
                        <a:latin typeface="Cambria Math" panose="02040503050406030204" pitchFamily="18" charset="0"/>
                      </a:rPr>
                      <m:t> , </m:t>
                    </m:r>
                    <m:r>
                      <a:rPr lang="pl-PL" sz="2400" b="0" i="1" u="none" strike="noStrike" baseline="0" dirty="0" smtClean="0">
                        <a:latin typeface="Cambria Math" panose="02040503050406030204" pitchFamily="18" charset="0"/>
                      </a:rPr>
                      <m:t>𝑓</m:t>
                    </m:r>
                    <m:r>
                      <a:rPr lang="pl-PL" sz="2400" b="0" i="1" u="none" strike="noStrike" baseline="0" dirty="0" smtClean="0">
                        <a:latin typeface="Cambria Math" panose="02040503050406030204" pitchFamily="18" charset="0"/>
                      </a:rPr>
                      <m:t>(</m:t>
                    </m:r>
                    <m:sSub>
                      <m:sSubPr>
                        <m:ctrlPr>
                          <a:rPr lang="en-US" sz="2400" b="0" i="1" u="none" strike="noStrike" baseline="0" dirty="0" smtClean="0">
                            <a:latin typeface="Cambria Math" panose="02040503050406030204" pitchFamily="18" charset="0"/>
                          </a:rPr>
                        </m:ctrlPr>
                      </m:sSubPr>
                      <m:e>
                        <m:r>
                          <a:rPr lang="pl-PL" sz="2400" b="0" i="1" u="none" strike="noStrike" baseline="0" dirty="0" smtClean="0">
                            <a:latin typeface="Cambria Math" panose="02040503050406030204" pitchFamily="18" charset="0"/>
                          </a:rPr>
                          <m:t>𝑢</m:t>
                        </m:r>
                      </m:e>
                      <m:sub>
                        <m:r>
                          <a:rPr lang="pl-PL" sz="2400" b="0" i="1" u="none" strike="noStrike" baseline="0" dirty="0" smtClean="0">
                            <a:latin typeface="Cambria Math" panose="02040503050406030204" pitchFamily="18" charset="0"/>
                          </a:rPr>
                          <m:t>4</m:t>
                        </m:r>
                      </m:sub>
                    </m:sSub>
                    <m:r>
                      <a:rPr lang="pl-PL" sz="2400" b="0" i="1" u="none" strike="noStrike" baseline="0" dirty="0" smtClean="0">
                        <a:latin typeface="Cambria Math" panose="02040503050406030204" pitchFamily="18" charset="0"/>
                      </a:rPr>
                      <m:t>)=</m:t>
                    </m:r>
                    <m:sSub>
                      <m:sSubPr>
                        <m:ctrlPr>
                          <a:rPr lang="en-US" sz="2400" b="0" i="1" u="none" strike="noStrike" baseline="0" dirty="0" smtClean="0">
                            <a:latin typeface="Cambria Math" panose="02040503050406030204" pitchFamily="18" charset="0"/>
                          </a:rPr>
                        </m:ctrlPr>
                      </m:sSubPr>
                      <m:e>
                        <m:r>
                          <a:rPr lang="pl-PL" sz="2400" b="0" i="1" u="none" strike="noStrike" baseline="0" dirty="0" smtClean="0">
                            <a:latin typeface="Cambria Math" panose="02040503050406030204" pitchFamily="18" charset="0"/>
                          </a:rPr>
                          <m:t>𝑣</m:t>
                        </m:r>
                      </m:e>
                      <m:sub>
                        <m:r>
                          <a:rPr lang="pl-PL" sz="2400" b="0" i="1" u="none" strike="noStrike" baseline="0" dirty="0" smtClean="0">
                            <a:latin typeface="Cambria Math" panose="02040503050406030204" pitchFamily="18" charset="0"/>
                          </a:rPr>
                          <m:t>5</m:t>
                        </m:r>
                      </m:sub>
                    </m:sSub>
                    <m:r>
                      <a:rPr lang="pl-PL" sz="2400" b="0" i="1" u="none" strike="noStrike" baseline="0" dirty="0" smtClean="0">
                        <a:latin typeface="Cambria Math" panose="02040503050406030204" pitchFamily="18" charset="0"/>
                      </a:rPr>
                      <m:t> , </m:t>
                    </m:r>
                    <m:r>
                      <a:rPr lang="pl-PL" sz="2400" b="0" i="1" u="none" strike="noStrike" baseline="0" dirty="0" smtClean="0">
                        <a:latin typeface="Cambria Math" panose="02040503050406030204" pitchFamily="18" charset="0"/>
                      </a:rPr>
                      <m:t>𝑎𝑛𝑑</m:t>
                    </m:r>
                    <m:r>
                      <a:rPr lang="pl-PL" sz="2400" b="0" i="1" u="none" strike="noStrike" baseline="0" dirty="0" smtClean="0">
                        <a:latin typeface="Cambria Math" panose="02040503050406030204" pitchFamily="18" charset="0"/>
                      </a:rPr>
                      <m:t> </m:t>
                    </m:r>
                    <m:r>
                      <a:rPr lang="pl-PL" sz="2400" b="0" i="1" u="none" strike="noStrike" baseline="0" dirty="0" smtClean="0">
                        <a:latin typeface="Cambria Math" panose="02040503050406030204" pitchFamily="18" charset="0"/>
                      </a:rPr>
                      <m:t>𝑓</m:t>
                    </m:r>
                    <m:r>
                      <a:rPr lang="pl-PL" sz="2400" b="0" i="1" u="none" strike="noStrike" baseline="0" dirty="0" smtClean="0">
                        <a:latin typeface="Cambria Math" panose="02040503050406030204" pitchFamily="18" charset="0"/>
                      </a:rPr>
                      <m:t>(</m:t>
                    </m:r>
                    <m:sSub>
                      <m:sSubPr>
                        <m:ctrlPr>
                          <a:rPr lang="en-US" sz="2400" b="0" i="1" u="none" strike="noStrike" baseline="0" dirty="0" smtClean="0">
                            <a:latin typeface="Cambria Math" panose="02040503050406030204" pitchFamily="18" charset="0"/>
                          </a:rPr>
                        </m:ctrlPr>
                      </m:sSubPr>
                      <m:e>
                        <m:r>
                          <a:rPr lang="pl-PL" sz="2400" b="0" i="1" u="none" strike="noStrike" baseline="0" dirty="0" smtClean="0">
                            <a:latin typeface="Cambria Math" panose="02040503050406030204" pitchFamily="18" charset="0"/>
                          </a:rPr>
                          <m:t>𝑢</m:t>
                        </m:r>
                      </m:e>
                      <m:sub>
                        <m:r>
                          <a:rPr lang="pl-PL" sz="2400" b="0" i="1" u="none" strike="noStrike" baseline="0" dirty="0" smtClean="0">
                            <a:latin typeface="Cambria Math" panose="02040503050406030204" pitchFamily="18" charset="0"/>
                          </a:rPr>
                          <m:t>5</m:t>
                        </m:r>
                      </m:sub>
                    </m:sSub>
                    <m:r>
                      <a:rPr lang="pl-PL" sz="2400" b="0" i="1" u="none" strike="noStrike" baseline="0" dirty="0" smtClean="0">
                        <a:latin typeface="Cambria Math" panose="02040503050406030204" pitchFamily="18" charset="0"/>
                      </a:rPr>
                      <m:t>)=</m:t>
                    </m:r>
                    <m:sSub>
                      <m:sSubPr>
                        <m:ctrlPr>
                          <a:rPr lang="en-US" sz="2400" b="0" i="1" u="none" strike="noStrike" baseline="0" dirty="0" smtClean="0">
                            <a:latin typeface="Cambria Math" panose="02040503050406030204" pitchFamily="18" charset="0"/>
                          </a:rPr>
                        </m:ctrlPr>
                      </m:sSubPr>
                      <m:e>
                        <m:r>
                          <a:rPr lang="pl-PL" sz="2400" b="0" i="1" u="none" strike="noStrike" baseline="0" dirty="0" smtClean="0">
                            <a:latin typeface="Cambria Math" panose="02040503050406030204" pitchFamily="18" charset="0"/>
                          </a:rPr>
                          <m:t>𝑣</m:t>
                        </m:r>
                      </m:e>
                      <m:sub>
                        <m:r>
                          <a:rPr lang="pl-PL" sz="2400" b="0" i="1" u="none" strike="noStrike" baseline="0" dirty="0" smtClean="0">
                            <a:latin typeface="Cambria Math" panose="02040503050406030204" pitchFamily="18" charset="0"/>
                          </a:rPr>
                          <m:t>3</m:t>
                        </m:r>
                      </m:sub>
                    </m:sSub>
                    <m:r>
                      <a:rPr lang="pl-PL" sz="2400" b="0" i="1" u="none" strike="noStrike" baseline="0" dirty="0" smtClean="0">
                        <a:latin typeface="Cambria Math" panose="02040503050406030204" pitchFamily="18" charset="0"/>
                      </a:rPr>
                      <m:t>.</m:t>
                    </m:r>
                  </m:oMath>
                </a14:m>
                <a:endParaRPr lang="en-US" sz="2400" dirty="0"/>
              </a:p>
            </p:txBody>
          </p:sp>
        </mc:Choice>
        <mc:Fallback xmlns="">
          <p:sp>
            <p:nvSpPr>
              <p:cNvPr id="6" name="TextBox 5">
                <a:extLst>
                  <a:ext uri="{FF2B5EF4-FFF2-40B4-BE49-F238E27FC236}">
                    <a16:creationId xmlns:a16="http://schemas.microsoft.com/office/drawing/2014/main" id="{184481CB-3A14-4308-B39B-1E8F033E0759}"/>
                  </a:ext>
                </a:extLst>
              </p:cNvPr>
              <p:cNvSpPr txBox="1">
                <a:spLocks noRot="1" noChangeAspect="1" noMove="1" noResize="1" noEditPoints="1" noAdjustHandles="1" noChangeArrowheads="1" noChangeShapeType="1" noTextEdit="1"/>
              </p:cNvSpPr>
              <p:nvPr/>
            </p:nvSpPr>
            <p:spPr>
              <a:xfrm>
                <a:off x="1413028" y="4995684"/>
                <a:ext cx="9365941" cy="830997"/>
              </a:xfrm>
              <a:prstGeom prst="rect">
                <a:avLst/>
              </a:prstGeom>
              <a:blipFill>
                <a:blip r:embed="rId3"/>
                <a:stretch>
                  <a:fillRect l="-975" t="-5072" b="-8696"/>
                </a:stretch>
              </a:blipFill>
              <a:ln>
                <a:solidFill>
                  <a:schemeClr val="accent2"/>
                </a:solidFill>
              </a:ln>
            </p:spPr>
            <p:txBody>
              <a:bodyPr/>
              <a:lstStyle/>
              <a:p>
                <a:r>
                  <a:rPr lang="en-US">
                    <a:noFill/>
                  </a:rPr>
                  <a:t> </a:t>
                </a:r>
              </a:p>
            </p:txBody>
          </p:sp>
        </mc:Fallback>
      </mc:AlternateContent>
    </p:spTree>
    <p:extLst>
      <p:ext uri="{BB962C8B-B14F-4D97-AF65-F5344CB8AC3E}">
        <p14:creationId xmlns:p14="http://schemas.microsoft.com/office/powerpoint/2010/main" val="1156716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800B-E706-4F29-8BA8-0C43BD423C82}"/>
              </a:ext>
            </a:extLst>
          </p:cNvPr>
          <p:cNvSpPr>
            <a:spLocks noGrp="1"/>
          </p:cNvSpPr>
          <p:nvPr>
            <p:ph type="title"/>
          </p:nvPr>
        </p:nvSpPr>
        <p:spPr/>
        <p:txBody>
          <a:bodyPr/>
          <a:lstStyle/>
          <a:p>
            <a:r>
              <a:rPr lang="en-GB" dirty="0"/>
              <a:t>Exercises </a:t>
            </a:r>
            <a:endParaRPr lang="en-US" dirty="0"/>
          </a:p>
        </p:txBody>
      </p:sp>
      <p:sp>
        <p:nvSpPr>
          <p:cNvPr id="3" name="Content Placeholder 2">
            <a:extLst>
              <a:ext uri="{FF2B5EF4-FFF2-40B4-BE49-F238E27FC236}">
                <a16:creationId xmlns:a16="http://schemas.microsoft.com/office/drawing/2014/main" id="{2AC5CCF1-681E-4E42-9E88-8CCDF01A16BC}"/>
              </a:ext>
            </a:extLst>
          </p:cNvPr>
          <p:cNvSpPr>
            <a:spLocks noGrp="1"/>
          </p:cNvSpPr>
          <p:nvPr>
            <p:ph idx="1"/>
          </p:nvPr>
        </p:nvSpPr>
        <p:spPr/>
        <p:txBody>
          <a:bodyPr>
            <a:normAutofit/>
          </a:bodyPr>
          <a:lstStyle/>
          <a:p>
            <a:pPr marL="0" indent="0">
              <a:buNone/>
            </a:pPr>
            <a:r>
              <a:rPr lang="en-GB" dirty="0"/>
              <a:t>In Exercises 38–48 determine whether the given pair of graphs is isomorphic.</a:t>
            </a:r>
            <a:endParaRPr lang="en-US" sz="2600" dirty="0"/>
          </a:p>
        </p:txBody>
      </p:sp>
      <p:pic>
        <p:nvPicPr>
          <p:cNvPr id="7" name="Picture 6">
            <a:extLst>
              <a:ext uri="{FF2B5EF4-FFF2-40B4-BE49-F238E27FC236}">
                <a16:creationId xmlns:a16="http://schemas.microsoft.com/office/drawing/2014/main" id="{CDCC18A7-2B75-49DA-8BE6-DD65618B8006}"/>
              </a:ext>
            </a:extLst>
          </p:cNvPr>
          <p:cNvPicPr>
            <a:picLocks noChangeAspect="1"/>
          </p:cNvPicPr>
          <p:nvPr/>
        </p:nvPicPr>
        <p:blipFill>
          <a:blip r:embed="rId2"/>
          <a:stretch>
            <a:fillRect/>
          </a:stretch>
        </p:blipFill>
        <p:spPr>
          <a:xfrm>
            <a:off x="3781424" y="2436273"/>
            <a:ext cx="4629150" cy="2305050"/>
          </a:xfrm>
          <a:prstGeom prst="rect">
            <a:avLst/>
          </a:prstGeom>
        </p:spPr>
      </p:pic>
    </p:spTree>
    <p:extLst>
      <p:ext uri="{BB962C8B-B14F-4D97-AF65-F5344CB8AC3E}">
        <p14:creationId xmlns:p14="http://schemas.microsoft.com/office/powerpoint/2010/main" val="2118638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800B-E706-4F29-8BA8-0C43BD423C82}"/>
              </a:ext>
            </a:extLst>
          </p:cNvPr>
          <p:cNvSpPr>
            <a:spLocks noGrp="1"/>
          </p:cNvSpPr>
          <p:nvPr>
            <p:ph type="title"/>
          </p:nvPr>
        </p:nvSpPr>
        <p:spPr/>
        <p:txBody>
          <a:bodyPr/>
          <a:lstStyle/>
          <a:p>
            <a:r>
              <a:rPr lang="en-GB" dirty="0"/>
              <a:t>Exercises </a:t>
            </a:r>
            <a:endParaRPr lang="en-US" dirty="0"/>
          </a:p>
        </p:txBody>
      </p:sp>
      <p:sp>
        <p:nvSpPr>
          <p:cNvPr id="3" name="Content Placeholder 2">
            <a:extLst>
              <a:ext uri="{FF2B5EF4-FFF2-40B4-BE49-F238E27FC236}">
                <a16:creationId xmlns:a16="http://schemas.microsoft.com/office/drawing/2014/main" id="{2AC5CCF1-681E-4E42-9E88-8CCDF01A16BC}"/>
              </a:ext>
            </a:extLst>
          </p:cNvPr>
          <p:cNvSpPr>
            <a:spLocks noGrp="1"/>
          </p:cNvSpPr>
          <p:nvPr>
            <p:ph idx="1"/>
          </p:nvPr>
        </p:nvSpPr>
        <p:spPr/>
        <p:txBody>
          <a:bodyPr>
            <a:normAutofit/>
          </a:bodyPr>
          <a:lstStyle/>
          <a:p>
            <a:pPr marL="0" indent="0">
              <a:buNone/>
            </a:pPr>
            <a:r>
              <a:rPr lang="en-GB" dirty="0"/>
              <a:t>In Exercises 38–48 determine whether the given pair of graphs is isomorphic.</a:t>
            </a:r>
            <a:endParaRPr lang="en-US" sz="2600" dirty="0"/>
          </a:p>
        </p:txBody>
      </p:sp>
      <p:pic>
        <p:nvPicPr>
          <p:cNvPr id="7" name="Picture 6">
            <a:extLst>
              <a:ext uri="{FF2B5EF4-FFF2-40B4-BE49-F238E27FC236}">
                <a16:creationId xmlns:a16="http://schemas.microsoft.com/office/drawing/2014/main" id="{CDCC18A7-2B75-49DA-8BE6-DD65618B8006}"/>
              </a:ext>
            </a:extLst>
          </p:cNvPr>
          <p:cNvPicPr>
            <a:picLocks noChangeAspect="1"/>
          </p:cNvPicPr>
          <p:nvPr/>
        </p:nvPicPr>
        <p:blipFill>
          <a:blip r:embed="rId2"/>
          <a:stretch>
            <a:fillRect/>
          </a:stretch>
        </p:blipFill>
        <p:spPr>
          <a:xfrm>
            <a:off x="3781424" y="2436273"/>
            <a:ext cx="4629150" cy="2305050"/>
          </a:xfrm>
          <a:prstGeom prst="rect">
            <a:avLst/>
          </a:prstGeom>
        </p:spPr>
      </p:pic>
      <p:sp>
        <p:nvSpPr>
          <p:cNvPr id="6" name="TextBox 5">
            <a:extLst>
              <a:ext uri="{FF2B5EF4-FFF2-40B4-BE49-F238E27FC236}">
                <a16:creationId xmlns:a16="http://schemas.microsoft.com/office/drawing/2014/main" id="{54B2C328-12AC-4456-A5AC-19781F8FBE0C}"/>
              </a:ext>
            </a:extLst>
          </p:cNvPr>
          <p:cNvSpPr txBox="1"/>
          <p:nvPr/>
        </p:nvSpPr>
        <p:spPr>
          <a:xfrm>
            <a:off x="1653095" y="5213606"/>
            <a:ext cx="8885807" cy="1200329"/>
          </a:xfrm>
          <a:prstGeom prst="rect">
            <a:avLst/>
          </a:prstGeom>
          <a:noFill/>
          <a:ln>
            <a:solidFill>
              <a:schemeClr val="accent2"/>
            </a:solidFill>
          </a:ln>
        </p:spPr>
        <p:txBody>
          <a:bodyPr wrap="square">
            <a:spAutoFit/>
          </a:bodyPr>
          <a:lstStyle/>
          <a:p>
            <a:pPr algn="l"/>
            <a:r>
              <a:rPr lang="en-GB" sz="2400" b="0" i="0" u="none" strike="noStrike" baseline="0" dirty="0">
                <a:latin typeface="CMR10"/>
              </a:rPr>
              <a:t>These graphs are not isomorphic - the degrees of the vertices are not the same (the graph on the right has a vertex of degree 4, which the graph on the left lacks).</a:t>
            </a:r>
            <a:endParaRPr lang="en-US" sz="2400" dirty="0"/>
          </a:p>
        </p:txBody>
      </p:sp>
    </p:spTree>
    <p:extLst>
      <p:ext uri="{BB962C8B-B14F-4D97-AF65-F5344CB8AC3E}">
        <p14:creationId xmlns:p14="http://schemas.microsoft.com/office/powerpoint/2010/main" val="3683340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800B-E706-4F29-8BA8-0C43BD423C82}"/>
              </a:ext>
            </a:extLst>
          </p:cNvPr>
          <p:cNvSpPr>
            <a:spLocks noGrp="1"/>
          </p:cNvSpPr>
          <p:nvPr>
            <p:ph type="title"/>
          </p:nvPr>
        </p:nvSpPr>
        <p:spPr/>
        <p:txBody>
          <a:bodyPr/>
          <a:lstStyle/>
          <a:p>
            <a:r>
              <a:rPr lang="en-GB" dirty="0"/>
              <a:t>Exercises </a:t>
            </a:r>
            <a:endParaRPr lang="en-US" dirty="0"/>
          </a:p>
        </p:txBody>
      </p:sp>
      <p:sp>
        <p:nvSpPr>
          <p:cNvPr id="3" name="Content Placeholder 2">
            <a:extLst>
              <a:ext uri="{FF2B5EF4-FFF2-40B4-BE49-F238E27FC236}">
                <a16:creationId xmlns:a16="http://schemas.microsoft.com/office/drawing/2014/main" id="{2AC5CCF1-681E-4E42-9E88-8CCDF01A16BC}"/>
              </a:ext>
            </a:extLst>
          </p:cNvPr>
          <p:cNvSpPr>
            <a:spLocks noGrp="1"/>
          </p:cNvSpPr>
          <p:nvPr>
            <p:ph idx="1"/>
          </p:nvPr>
        </p:nvSpPr>
        <p:spPr/>
        <p:txBody>
          <a:bodyPr>
            <a:normAutofit/>
          </a:bodyPr>
          <a:lstStyle/>
          <a:p>
            <a:pPr marL="0" indent="0">
              <a:buNone/>
            </a:pPr>
            <a:r>
              <a:rPr lang="en-GB" dirty="0"/>
              <a:t>64. Determine whether the graphs without loops with these incidence matrices are isomorphic.</a:t>
            </a:r>
            <a:endParaRPr lang="en-US" sz="2600" dirty="0"/>
          </a:p>
        </p:txBody>
      </p:sp>
      <p:pic>
        <p:nvPicPr>
          <p:cNvPr id="5" name="Picture 4">
            <a:extLst>
              <a:ext uri="{FF2B5EF4-FFF2-40B4-BE49-F238E27FC236}">
                <a16:creationId xmlns:a16="http://schemas.microsoft.com/office/drawing/2014/main" id="{3E5CE108-07A0-442E-A01F-5F55D1A18503}"/>
              </a:ext>
            </a:extLst>
          </p:cNvPr>
          <p:cNvPicPr>
            <a:picLocks noChangeAspect="1"/>
          </p:cNvPicPr>
          <p:nvPr/>
        </p:nvPicPr>
        <p:blipFill rotWithShape="1">
          <a:blip r:embed="rId2"/>
          <a:srcRect t="44019"/>
          <a:stretch/>
        </p:blipFill>
        <p:spPr>
          <a:xfrm>
            <a:off x="6095999" y="2870985"/>
            <a:ext cx="4898407" cy="1296077"/>
          </a:xfrm>
          <a:prstGeom prst="rect">
            <a:avLst/>
          </a:prstGeom>
        </p:spPr>
      </p:pic>
      <p:pic>
        <p:nvPicPr>
          <p:cNvPr id="8" name="Picture 7">
            <a:extLst>
              <a:ext uri="{FF2B5EF4-FFF2-40B4-BE49-F238E27FC236}">
                <a16:creationId xmlns:a16="http://schemas.microsoft.com/office/drawing/2014/main" id="{8E3D0A2F-F4C5-4EDB-A07B-4E5763ABA968}"/>
              </a:ext>
            </a:extLst>
          </p:cNvPr>
          <p:cNvPicPr>
            <a:picLocks noChangeAspect="1"/>
          </p:cNvPicPr>
          <p:nvPr/>
        </p:nvPicPr>
        <p:blipFill rotWithShape="1">
          <a:blip r:embed="rId2"/>
          <a:srcRect r="39768" b="57187"/>
          <a:stretch/>
        </p:blipFill>
        <p:spPr>
          <a:xfrm>
            <a:off x="955875" y="2883298"/>
            <a:ext cx="3784512" cy="1271452"/>
          </a:xfrm>
          <a:prstGeom prst="rect">
            <a:avLst/>
          </a:prstGeom>
        </p:spPr>
      </p:pic>
    </p:spTree>
    <p:extLst>
      <p:ext uri="{BB962C8B-B14F-4D97-AF65-F5344CB8AC3E}">
        <p14:creationId xmlns:p14="http://schemas.microsoft.com/office/powerpoint/2010/main" val="29311813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800B-E706-4F29-8BA8-0C43BD423C82}"/>
              </a:ext>
            </a:extLst>
          </p:cNvPr>
          <p:cNvSpPr>
            <a:spLocks noGrp="1"/>
          </p:cNvSpPr>
          <p:nvPr>
            <p:ph type="title"/>
          </p:nvPr>
        </p:nvSpPr>
        <p:spPr/>
        <p:txBody>
          <a:bodyPr/>
          <a:lstStyle/>
          <a:p>
            <a:r>
              <a:rPr lang="en-GB" dirty="0"/>
              <a:t>Exercises </a:t>
            </a:r>
            <a:endParaRPr lang="en-US" dirty="0"/>
          </a:p>
        </p:txBody>
      </p:sp>
      <p:sp>
        <p:nvSpPr>
          <p:cNvPr id="3" name="Content Placeholder 2">
            <a:extLst>
              <a:ext uri="{FF2B5EF4-FFF2-40B4-BE49-F238E27FC236}">
                <a16:creationId xmlns:a16="http://schemas.microsoft.com/office/drawing/2014/main" id="{2AC5CCF1-681E-4E42-9E88-8CCDF01A16BC}"/>
              </a:ext>
            </a:extLst>
          </p:cNvPr>
          <p:cNvSpPr>
            <a:spLocks noGrp="1"/>
          </p:cNvSpPr>
          <p:nvPr>
            <p:ph idx="1"/>
          </p:nvPr>
        </p:nvSpPr>
        <p:spPr/>
        <p:txBody>
          <a:bodyPr>
            <a:normAutofit/>
          </a:bodyPr>
          <a:lstStyle/>
          <a:p>
            <a:pPr marL="0" indent="0">
              <a:buNone/>
            </a:pPr>
            <a:r>
              <a:rPr lang="en-GB" dirty="0"/>
              <a:t>Create adjacency matrix for each graph</a:t>
            </a:r>
            <a:endParaRPr lang="en-US" sz="2600" dirty="0"/>
          </a:p>
        </p:txBody>
      </p:sp>
      <p:pic>
        <p:nvPicPr>
          <p:cNvPr id="8" name="Picture 7">
            <a:extLst>
              <a:ext uri="{FF2B5EF4-FFF2-40B4-BE49-F238E27FC236}">
                <a16:creationId xmlns:a16="http://schemas.microsoft.com/office/drawing/2014/main" id="{8E3D0A2F-F4C5-4EDB-A07B-4E5763ABA968}"/>
              </a:ext>
            </a:extLst>
          </p:cNvPr>
          <p:cNvPicPr>
            <a:picLocks noChangeAspect="1"/>
          </p:cNvPicPr>
          <p:nvPr/>
        </p:nvPicPr>
        <p:blipFill rotWithShape="1">
          <a:blip r:embed="rId2"/>
          <a:srcRect r="39768" b="57187"/>
          <a:stretch/>
        </p:blipFill>
        <p:spPr>
          <a:xfrm>
            <a:off x="4203743" y="2439414"/>
            <a:ext cx="3784512" cy="1271452"/>
          </a:xfrm>
          <a:prstGeom prst="rect">
            <a:avLst/>
          </a:prstGeom>
        </p:spPr>
      </p:pic>
      <p:graphicFrame>
        <p:nvGraphicFramePr>
          <p:cNvPr id="6" name="Table 6">
            <a:extLst>
              <a:ext uri="{FF2B5EF4-FFF2-40B4-BE49-F238E27FC236}">
                <a16:creationId xmlns:a16="http://schemas.microsoft.com/office/drawing/2014/main" id="{F69BD3F5-09EE-4AC0-9ECF-F86D7B38793E}"/>
              </a:ext>
            </a:extLst>
          </p:cNvPr>
          <p:cNvGraphicFramePr>
            <a:graphicFrameLocks noGrp="1"/>
          </p:cNvGraphicFramePr>
          <p:nvPr>
            <p:extLst>
              <p:ext uri="{D42A27DB-BD31-4B8C-83A1-F6EECF244321}">
                <p14:modId xmlns:p14="http://schemas.microsoft.com/office/powerpoint/2010/main" val="4272426974"/>
              </p:ext>
            </p:extLst>
          </p:nvPr>
        </p:nvGraphicFramePr>
        <p:xfrm>
          <a:off x="1988498" y="4480390"/>
          <a:ext cx="2313372" cy="1384341"/>
        </p:xfrm>
        <a:graphic>
          <a:graphicData uri="http://schemas.openxmlformats.org/drawingml/2006/table">
            <a:tbl>
              <a:tblPr firstRow="1" bandRow="1">
                <a:tableStyleId>{5940675A-B579-460E-94D1-54222C63F5DA}</a:tableStyleId>
              </a:tblPr>
              <a:tblGrid>
                <a:gridCol w="771124">
                  <a:extLst>
                    <a:ext uri="{9D8B030D-6E8A-4147-A177-3AD203B41FA5}">
                      <a16:colId xmlns:a16="http://schemas.microsoft.com/office/drawing/2014/main" val="1804888332"/>
                    </a:ext>
                  </a:extLst>
                </a:gridCol>
                <a:gridCol w="771124">
                  <a:extLst>
                    <a:ext uri="{9D8B030D-6E8A-4147-A177-3AD203B41FA5}">
                      <a16:colId xmlns:a16="http://schemas.microsoft.com/office/drawing/2014/main" val="2575460140"/>
                    </a:ext>
                  </a:extLst>
                </a:gridCol>
                <a:gridCol w="771124">
                  <a:extLst>
                    <a:ext uri="{9D8B030D-6E8A-4147-A177-3AD203B41FA5}">
                      <a16:colId xmlns:a16="http://schemas.microsoft.com/office/drawing/2014/main" val="2361199885"/>
                    </a:ext>
                  </a:extLst>
                </a:gridCol>
              </a:tblGrid>
              <a:tr h="461447">
                <a:tc>
                  <a:txBody>
                    <a:bodyPr/>
                    <a:lstStyle/>
                    <a:p>
                      <a:pPr algn="ctr"/>
                      <a:r>
                        <a:rPr lang="en-US" b="1" dirty="0"/>
                        <a:t>0</a:t>
                      </a:r>
                    </a:p>
                  </a:txBody>
                  <a:tcPr/>
                </a:tc>
                <a:tc>
                  <a:txBody>
                    <a:bodyPr/>
                    <a:lstStyle/>
                    <a:p>
                      <a:pPr algn="ctr"/>
                      <a:r>
                        <a:rPr lang="en-US" b="1" dirty="0"/>
                        <a:t>1</a:t>
                      </a:r>
                    </a:p>
                  </a:txBody>
                  <a:tcPr/>
                </a:tc>
                <a:tc>
                  <a:txBody>
                    <a:bodyPr/>
                    <a:lstStyle/>
                    <a:p>
                      <a:pPr algn="ctr"/>
                      <a:r>
                        <a:rPr lang="en-US" b="1" dirty="0"/>
                        <a:t>1</a:t>
                      </a:r>
                    </a:p>
                  </a:txBody>
                  <a:tcPr/>
                </a:tc>
                <a:extLst>
                  <a:ext uri="{0D108BD9-81ED-4DB2-BD59-A6C34878D82A}">
                    <a16:rowId xmlns:a16="http://schemas.microsoft.com/office/drawing/2014/main" val="903889752"/>
                  </a:ext>
                </a:extLst>
              </a:tr>
              <a:tr h="461447">
                <a:tc>
                  <a:txBody>
                    <a:bodyPr/>
                    <a:lstStyle/>
                    <a:p>
                      <a:pPr algn="ctr"/>
                      <a:r>
                        <a:rPr lang="en-US" b="1" dirty="0"/>
                        <a:t>1</a:t>
                      </a:r>
                    </a:p>
                  </a:txBody>
                  <a:tcPr/>
                </a:tc>
                <a:tc>
                  <a:txBody>
                    <a:bodyPr/>
                    <a:lstStyle/>
                    <a:p>
                      <a:pPr algn="ctr"/>
                      <a:r>
                        <a:rPr lang="en-US" b="1" dirty="0"/>
                        <a:t>0</a:t>
                      </a:r>
                    </a:p>
                  </a:txBody>
                  <a:tcPr/>
                </a:tc>
                <a:tc>
                  <a:txBody>
                    <a:bodyPr/>
                    <a:lstStyle/>
                    <a:p>
                      <a:pPr algn="ctr"/>
                      <a:r>
                        <a:rPr lang="en-US" b="1" dirty="0"/>
                        <a:t>1</a:t>
                      </a:r>
                    </a:p>
                  </a:txBody>
                  <a:tcPr/>
                </a:tc>
                <a:extLst>
                  <a:ext uri="{0D108BD9-81ED-4DB2-BD59-A6C34878D82A}">
                    <a16:rowId xmlns:a16="http://schemas.microsoft.com/office/drawing/2014/main" val="831679095"/>
                  </a:ext>
                </a:extLst>
              </a:tr>
              <a:tr h="461447">
                <a:tc>
                  <a:txBody>
                    <a:bodyPr/>
                    <a:lstStyle/>
                    <a:p>
                      <a:pPr algn="ctr"/>
                      <a:r>
                        <a:rPr lang="en-US" b="1" dirty="0"/>
                        <a:t>1</a:t>
                      </a:r>
                    </a:p>
                  </a:txBody>
                  <a:tcPr/>
                </a:tc>
                <a:tc>
                  <a:txBody>
                    <a:bodyPr/>
                    <a:lstStyle/>
                    <a:p>
                      <a:pPr algn="ctr"/>
                      <a:r>
                        <a:rPr lang="en-US" b="1" dirty="0"/>
                        <a:t>1</a:t>
                      </a:r>
                    </a:p>
                  </a:txBody>
                  <a:tcPr/>
                </a:tc>
                <a:tc>
                  <a:txBody>
                    <a:bodyPr/>
                    <a:lstStyle/>
                    <a:p>
                      <a:pPr algn="ctr"/>
                      <a:r>
                        <a:rPr lang="en-US" b="1" dirty="0"/>
                        <a:t>0</a:t>
                      </a:r>
                    </a:p>
                  </a:txBody>
                  <a:tcPr/>
                </a:tc>
                <a:extLst>
                  <a:ext uri="{0D108BD9-81ED-4DB2-BD59-A6C34878D82A}">
                    <a16:rowId xmlns:a16="http://schemas.microsoft.com/office/drawing/2014/main" val="2265099680"/>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EFBABE9-39A0-4994-BFC7-728E3C226D61}"/>
                  </a:ext>
                </a:extLst>
              </p:cNvPr>
              <p:cNvSpPr txBox="1"/>
              <p:nvPr/>
            </p:nvSpPr>
            <p:spPr>
              <a:xfrm>
                <a:off x="2162352" y="4052446"/>
                <a:ext cx="4623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𝑣</m:t>
                          </m:r>
                        </m:e>
                        <m:sub>
                          <m:r>
                            <a:rPr lang="en-US" b="0" i="1" smtClean="0">
                              <a:solidFill>
                                <a:schemeClr val="accent2"/>
                              </a:solidFill>
                              <a:latin typeface="Cambria Math" panose="02040503050406030204" pitchFamily="18" charset="0"/>
                            </a:rPr>
                            <m:t>1</m:t>
                          </m:r>
                        </m:sub>
                      </m:sSub>
                    </m:oMath>
                  </m:oMathPara>
                </a14:m>
                <a:endParaRPr lang="en-US" dirty="0">
                  <a:solidFill>
                    <a:schemeClr val="accent2"/>
                  </a:solidFill>
                </a:endParaRPr>
              </a:p>
            </p:txBody>
          </p:sp>
        </mc:Choice>
        <mc:Fallback xmlns="">
          <p:sp>
            <p:nvSpPr>
              <p:cNvPr id="7" name="TextBox 6">
                <a:extLst>
                  <a:ext uri="{FF2B5EF4-FFF2-40B4-BE49-F238E27FC236}">
                    <a16:creationId xmlns:a16="http://schemas.microsoft.com/office/drawing/2014/main" id="{0EFBABE9-39A0-4994-BFC7-728E3C226D61}"/>
                  </a:ext>
                </a:extLst>
              </p:cNvPr>
              <p:cNvSpPr txBox="1">
                <a:spLocks noRot="1" noChangeAspect="1" noMove="1" noResize="1" noEditPoints="1" noAdjustHandles="1" noChangeArrowheads="1" noChangeShapeType="1" noTextEdit="1"/>
              </p:cNvSpPr>
              <p:nvPr/>
            </p:nvSpPr>
            <p:spPr>
              <a:xfrm>
                <a:off x="2162352" y="4052446"/>
                <a:ext cx="462371"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9383BA9-4F1F-4CEA-AF97-71EED9E01107}"/>
                  </a:ext>
                </a:extLst>
              </p:cNvPr>
              <p:cNvSpPr txBox="1"/>
              <p:nvPr/>
            </p:nvSpPr>
            <p:spPr>
              <a:xfrm>
                <a:off x="2913998" y="4052446"/>
                <a:ext cx="46769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𝑣</m:t>
                          </m:r>
                        </m:e>
                        <m:sub>
                          <m:r>
                            <a:rPr lang="en-US" b="0" i="1" smtClean="0">
                              <a:solidFill>
                                <a:schemeClr val="accent2"/>
                              </a:solidFill>
                              <a:latin typeface="Cambria Math" panose="02040503050406030204" pitchFamily="18" charset="0"/>
                            </a:rPr>
                            <m:t>2</m:t>
                          </m:r>
                        </m:sub>
                      </m:sSub>
                    </m:oMath>
                  </m:oMathPara>
                </a14:m>
                <a:endParaRPr lang="en-US" dirty="0">
                  <a:solidFill>
                    <a:schemeClr val="accent2"/>
                  </a:solidFill>
                </a:endParaRPr>
              </a:p>
            </p:txBody>
          </p:sp>
        </mc:Choice>
        <mc:Fallback xmlns="">
          <p:sp>
            <p:nvSpPr>
              <p:cNvPr id="9" name="TextBox 8">
                <a:extLst>
                  <a:ext uri="{FF2B5EF4-FFF2-40B4-BE49-F238E27FC236}">
                    <a16:creationId xmlns:a16="http://schemas.microsoft.com/office/drawing/2014/main" id="{A9383BA9-4F1F-4CEA-AF97-71EED9E01107}"/>
                  </a:ext>
                </a:extLst>
              </p:cNvPr>
              <p:cNvSpPr txBox="1">
                <a:spLocks noRot="1" noChangeAspect="1" noMove="1" noResize="1" noEditPoints="1" noAdjustHandles="1" noChangeArrowheads="1" noChangeShapeType="1" noTextEdit="1"/>
              </p:cNvSpPr>
              <p:nvPr/>
            </p:nvSpPr>
            <p:spPr>
              <a:xfrm>
                <a:off x="2913998" y="4052446"/>
                <a:ext cx="467692"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2DDA4BC-A96C-4A53-A351-BB06941EE3B3}"/>
                  </a:ext>
                </a:extLst>
              </p:cNvPr>
              <p:cNvSpPr txBox="1"/>
              <p:nvPr/>
            </p:nvSpPr>
            <p:spPr>
              <a:xfrm>
                <a:off x="3665644" y="4052446"/>
                <a:ext cx="46769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𝑣</m:t>
                          </m:r>
                        </m:e>
                        <m:sub>
                          <m:r>
                            <a:rPr lang="en-US" b="0" i="1" smtClean="0">
                              <a:solidFill>
                                <a:schemeClr val="accent2"/>
                              </a:solidFill>
                              <a:latin typeface="Cambria Math" panose="02040503050406030204" pitchFamily="18" charset="0"/>
                            </a:rPr>
                            <m:t>3</m:t>
                          </m:r>
                        </m:sub>
                      </m:sSub>
                    </m:oMath>
                  </m:oMathPara>
                </a14:m>
                <a:endParaRPr lang="en-US" dirty="0">
                  <a:solidFill>
                    <a:schemeClr val="accent2"/>
                  </a:solidFill>
                </a:endParaRPr>
              </a:p>
            </p:txBody>
          </p:sp>
        </mc:Choice>
        <mc:Fallback xmlns="">
          <p:sp>
            <p:nvSpPr>
              <p:cNvPr id="10" name="TextBox 9">
                <a:extLst>
                  <a:ext uri="{FF2B5EF4-FFF2-40B4-BE49-F238E27FC236}">
                    <a16:creationId xmlns:a16="http://schemas.microsoft.com/office/drawing/2014/main" id="{52DDA4BC-A96C-4A53-A351-BB06941EE3B3}"/>
                  </a:ext>
                </a:extLst>
              </p:cNvPr>
              <p:cNvSpPr txBox="1">
                <a:spLocks noRot="1" noChangeAspect="1" noMove="1" noResize="1" noEditPoints="1" noAdjustHandles="1" noChangeArrowheads="1" noChangeShapeType="1" noTextEdit="1"/>
              </p:cNvSpPr>
              <p:nvPr/>
            </p:nvSpPr>
            <p:spPr>
              <a:xfrm>
                <a:off x="3665644" y="4052446"/>
                <a:ext cx="467692"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FFFA174-59CE-4264-A6A9-097366A07667}"/>
                  </a:ext>
                </a:extLst>
              </p:cNvPr>
              <p:cNvSpPr txBox="1"/>
              <p:nvPr/>
            </p:nvSpPr>
            <p:spPr>
              <a:xfrm>
                <a:off x="1595661" y="4496441"/>
                <a:ext cx="4623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𝑣</m:t>
                          </m:r>
                        </m:e>
                        <m:sub>
                          <m:r>
                            <a:rPr lang="en-US" b="0" i="1" smtClean="0">
                              <a:solidFill>
                                <a:schemeClr val="accent2"/>
                              </a:solidFill>
                              <a:latin typeface="Cambria Math" panose="02040503050406030204" pitchFamily="18" charset="0"/>
                            </a:rPr>
                            <m:t>1</m:t>
                          </m:r>
                        </m:sub>
                      </m:sSub>
                    </m:oMath>
                  </m:oMathPara>
                </a14:m>
                <a:endParaRPr lang="en-US" dirty="0">
                  <a:solidFill>
                    <a:schemeClr val="accent2"/>
                  </a:solidFill>
                </a:endParaRPr>
              </a:p>
            </p:txBody>
          </p:sp>
        </mc:Choice>
        <mc:Fallback xmlns="">
          <p:sp>
            <p:nvSpPr>
              <p:cNvPr id="11" name="TextBox 10">
                <a:extLst>
                  <a:ext uri="{FF2B5EF4-FFF2-40B4-BE49-F238E27FC236}">
                    <a16:creationId xmlns:a16="http://schemas.microsoft.com/office/drawing/2014/main" id="{AFFFA174-59CE-4264-A6A9-097366A07667}"/>
                  </a:ext>
                </a:extLst>
              </p:cNvPr>
              <p:cNvSpPr txBox="1">
                <a:spLocks noRot="1" noChangeAspect="1" noMove="1" noResize="1" noEditPoints="1" noAdjustHandles="1" noChangeArrowheads="1" noChangeShapeType="1" noTextEdit="1"/>
              </p:cNvSpPr>
              <p:nvPr/>
            </p:nvSpPr>
            <p:spPr>
              <a:xfrm>
                <a:off x="1595661" y="4496441"/>
                <a:ext cx="462371"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7326E98-4A63-4DB0-8351-4CA753E37CEC}"/>
                  </a:ext>
                </a:extLst>
              </p:cNvPr>
              <p:cNvSpPr txBox="1"/>
              <p:nvPr/>
            </p:nvSpPr>
            <p:spPr>
              <a:xfrm>
                <a:off x="1590340" y="4955237"/>
                <a:ext cx="46769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𝑣</m:t>
                          </m:r>
                        </m:e>
                        <m:sub>
                          <m:r>
                            <a:rPr lang="en-US" b="0" i="1" smtClean="0">
                              <a:solidFill>
                                <a:schemeClr val="accent2"/>
                              </a:solidFill>
                              <a:latin typeface="Cambria Math" panose="02040503050406030204" pitchFamily="18" charset="0"/>
                            </a:rPr>
                            <m:t>2</m:t>
                          </m:r>
                        </m:sub>
                      </m:sSub>
                    </m:oMath>
                  </m:oMathPara>
                </a14:m>
                <a:endParaRPr lang="en-US" dirty="0">
                  <a:solidFill>
                    <a:schemeClr val="accent2"/>
                  </a:solidFill>
                </a:endParaRPr>
              </a:p>
            </p:txBody>
          </p:sp>
        </mc:Choice>
        <mc:Fallback xmlns="">
          <p:sp>
            <p:nvSpPr>
              <p:cNvPr id="12" name="TextBox 11">
                <a:extLst>
                  <a:ext uri="{FF2B5EF4-FFF2-40B4-BE49-F238E27FC236}">
                    <a16:creationId xmlns:a16="http://schemas.microsoft.com/office/drawing/2014/main" id="{27326E98-4A63-4DB0-8351-4CA753E37CEC}"/>
                  </a:ext>
                </a:extLst>
              </p:cNvPr>
              <p:cNvSpPr txBox="1">
                <a:spLocks noRot="1" noChangeAspect="1" noMove="1" noResize="1" noEditPoints="1" noAdjustHandles="1" noChangeArrowheads="1" noChangeShapeType="1" noTextEdit="1"/>
              </p:cNvSpPr>
              <p:nvPr/>
            </p:nvSpPr>
            <p:spPr>
              <a:xfrm>
                <a:off x="1590340" y="4955237"/>
                <a:ext cx="467692"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849FCB6-5EB3-4581-9B1A-2265C1F0D032}"/>
                  </a:ext>
                </a:extLst>
              </p:cNvPr>
              <p:cNvSpPr txBox="1"/>
              <p:nvPr/>
            </p:nvSpPr>
            <p:spPr>
              <a:xfrm>
                <a:off x="1590340" y="5405325"/>
                <a:ext cx="46769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𝑣</m:t>
                          </m:r>
                        </m:e>
                        <m:sub>
                          <m:r>
                            <a:rPr lang="en-US" b="0" i="1" smtClean="0">
                              <a:solidFill>
                                <a:schemeClr val="accent2"/>
                              </a:solidFill>
                              <a:latin typeface="Cambria Math" panose="02040503050406030204" pitchFamily="18" charset="0"/>
                            </a:rPr>
                            <m:t>3</m:t>
                          </m:r>
                        </m:sub>
                      </m:sSub>
                    </m:oMath>
                  </m:oMathPara>
                </a14:m>
                <a:endParaRPr lang="en-US" dirty="0">
                  <a:solidFill>
                    <a:schemeClr val="accent2"/>
                  </a:solidFill>
                </a:endParaRPr>
              </a:p>
            </p:txBody>
          </p:sp>
        </mc:Choice>
        <mc:Fallback xmlns="">
          <p:sp>
            <p:nvSpPr>
              <p:cNvPr id="13" name="TextBox 12">
                <a:extLst>
                  <a:ext uri="{FF2B5EF4-FFF2-40B4-BE49-F238E27FC236}">
                    <a16:creationId xmlns:a16="http://schemas.microsoft.com/office/drawing/2014/main" id="{8849FCB6-5EB3-4581-9B1A-2265C1F0D032}"/>
                  </a:ext>
                </a:extLst>
              </p:cNvPr>
              <p:cNvSpPr txBox="1">
                <a:spLocks noRot="1" noChangeAspect="1" noMove="1" noResize="1" noEditPoints="1" noAdjustHandles="1" noChangeArrowheads="1" noChangeShapeType="1" noTextEdit="1"/>
              </p:cNvSpPr>
              <p:nvPr/>
            </p:nvSpPr>
            <p:spPr>
              <a:xfrm>
                <a:off x="1590340" y="5405325"/>
                <a:ext cx="467692" cy="369332"/>
              </a:xfrm>
              <a:prstGeom prst="rect">
                <a:avLst/>
              </a:prstGeom>
              <a:blipFill>
                <a:blip r:embed="rId8"/>
                <a:stretch>
                  <a:fillRect/>
                </a:stretch>
              </a:blipFill>
            </p:spPr>
            <p:txBody>
              <a:bodyPr/>
              <a:lstStyle/>
              <a:p>
                <a:r>
                  <a:rPr lang="en-US">
                    <a:noFill/>
                  </a:rPr>
                  <a:t> </a:t>
                </a:r>
              </a:p>
            </p:txBody>
          </p:sp>
        </mc:Fallback>
      </mc:AlternateContent>
      <p:graphicFrame>
        <p:nvGraphicFramePr>
          <p:cNvPr id="14" name="Table 6">
            <a:extLst>
              <a:ext uri="{FF2B5EF4-FFF2-40B4-BE49-F238E27FC236}">
                <a16:creationId xmlns:a16="http://schemas.microsoft.com/office/drawing/2014/main" id="{E45B89A0-24EA-49BC-A407-8E990498C9E4}"/>
              </a:ext>
            </a:extLst>
          </p:cNvPr>
          <p:cNvGraphicFramePr>
            <a:graphicFrameLocks noGrp="1"/>
          </p:cNvGraphicFramePr>
          <p:nvPr>
            <p:extLst>
              <p:ext uri="{D42A27DB-BD31-4B8C-83A1-F6EECF244321}">
                <p14:modId xmlns:p14="http://schemas.microsoft.com/office/powerpoint/2010/main" val="393591103"/>
              </p:ext>
            </p:extLst>
          </p:nvPr>
        </p:nvGraphicFramePr>
        <p:xfrm>
          <a:off x="6516550" y="4464339"/>
          <a:ext cx="2313372" cy="1384341"/>
        </p:xfrm>
        <a:graphic>
          <a:graphicData uri="http://schemas.openxmlformats.org/drawingml/2006/table">
            <a:tbl>
              <a:tblPr firstRow="1" bandRow="1">
                <a:tableStyleId>{5940675A-B579-460E-94D1-54222C63F5DA}</a:tableStyleId>
              </a:tblPr>
              <a:tblGrid>
                <a:gridCol w="771124">
                  <a:extLst>
                    <a:ext uri="{9D8B030D-6E8A-4147-A177-3AD203B41FA5}">
                      <a16:colId xmlns:a16="http://schemas.microsoft.com/office/drawing/2014/main" val="1804888332"/>
                    </a:ext>
                  </a:extLst>
                </a:gridCol>
                <a:gridCol w="771124">
                  <a:extLst>
                    <a:ext uri="{9D8B030D-6E8A-4147-A177-3AD203B41FA5}">
                      <a16:colId xmlns:a16="http://schemas.microsoft.com/office/drawing/2014/main" val="2575460140"/>
                    </a:ext>
                  </a:extLst>
                </a:gridCol>
                <a:gridCol w="771124">
                  <a:extLst>
                    <a:ext uri="{9D8B030D-6E8A-4147-A177-3AD203B41FA5}">
                      <a16:colId xmlns:a16="http://schemas.microsoft.com/office/drawing/2014/main" val="2361199885"/>
                    </a:ext>
                  </a:extLst>
                </a:gridCol>
              </a:tblGrid>
              <a:tr h="461447">
                <a:tc>
                  <a:txBody>
                    <a:bodyPr/>
                    <a:lstStyle/>
                    <a:p>
                      <a:pPr algn="ctr"/>
                      <a:r>
                        <a:rPr lang="en-US" b="1" dirty="0"/>
                        <a:t>0</a:t>
                      </a:r>
                    </a:p>
                  </a:txBody>
                  <a:tcPr/>
                </a:tc>
                <a:tc>
                  <a:txBody>
                    <a:bodyPr/>
                    <a:lstStyle/>
                    <a:p>
                      <a:pPr algn="ctr"/>
                      <a:r>
                        <a:rPr lang="en-US" b="1" dirty="0"/>
                        <a:t>1</a:t>
                      </a:r>
                    </a:p>
                  </a:txBody>
                  <a:tcPr/>
                </a:tc>
                <a:tc>
                  <a:txBody>
                    <a:bodyPr/>
                    <a:lstStyle/>
                    <a:p>
                      <a:pPr algn="ctr"/>
                      <a:r>
                        <a:rPr lang="en-US" b="1" dirty="0"/>
                        <a:t>1</a:t>
                      </a:r>
                    </a:p>
                  </a:txBody>
                  <a:tcPr/>
                </a:tc>
                <a:extLst>
                  <a:ext uri="{0D108BD9-81ED-4DB2-BD59-A6C34878D82A}">
                    <a16:rowId xmlns:a16="http://schemas.microsoft.com/office/drawing/2014/main" val="903889752"/>
                  </a:ext>
                </a:extLst>
              </a:tr>
              <a:tr h="461447">
                <a:tc>
                  <a:txBody>
                    <a:bodyPr/>
                    <a:lstStyle/>
                    <a:p>
                      <a:pPr algn="ctr"/>
                      <a:r>
                        <a:rPr lang="en-US" b="1" dirty="0"/>
                        <a:t>1</a:t>
                      </a:r>
                    </a:p>
                  </a:txBody>
                  <a:tcPr/>
                </a:tc>
                <a:tc>
                  <a:txBody>
                    <a:bodyPr/>
                    <a:lstStyle/>
                    <a:p>
                      <a:pPr algn="ctr"/>
                      <a:r>
                        <a:rPr lang="en-US" b="1" dirty="0"/>
                        <a:t>0</a:t>
                      </a:r>
                    </a:p>
                  </a:txBody>
                  <a:tcPr/>
                </a:tc>
                <a:tc>
                  <a:txBody>
                    <a:bodyPr/>
                    <a:lstStyle/>
                    <a:p>
                      <a:pPr algn="ctr"/>
                      <a:r>
                        <a:rPr lang="en-US" b="1" dirty="0"/>
                        <a:t>1</a:t>
                      </a:r>
                    </a:p>
                  </a:txBody>
                  <a:tcPr/>
                </a:tc>
                <a:extLst>
                  <a:ext uri="{0D108BD9-81ED-4DB2-BD59-A6C34878D82A}">
                    <a16:rowId xmlns:a16="http://schemas.microsoft.com/office/drawing/2014/main" val="831679095"/>
                  </a:ext>
                </a:extLst>
              </a:tr>
              <a:tr h="461447">
                <a:tc>
                  <a:txBody>
                    <a:bodyPr/>
                    <a:lstStyle/>
                    <a:p>
                      <a:pPr algn="ctr"/>
                      <a:r>
                        <a:rPr lang="en-US" b="1" dirty="0"/>
                        <a:t>1</a:t>
                      </a:r>
                    </a:p>
                  </a:txBody>
                  <a:tcPr/>
                </a:tc>
                <a:tc>
                  <a:txBody>
                    <a:bodyPr/>
                    <a:lstStyle/>
                    <a:p>
                      <a:pPr algn="ctr"/>
                      <a:r>
                        <a:rPr lang="en-US" b="1" dirty="0"/>
                        <a:t>1</a:t>
                      </a:r>
                    </a:p>
                  </a:txBody>
                  <a:tcPr/>
                </a:tc>
                <a:tc>
                  <a:txBody>
                    <a:bodyPr/>
                    <a:lstStyle/>
                    <a:p>
                      <a:pPr algn="ctr"/>
                      <a:r>
                        <a:rPr lang="en-US" b="1" dirty="0"/>
                        <a:t>0</a:t>
                      </a:r>
                    </a:p>
                  </a:txBody>
                  <a:tcPr/>
                </a:tc>
                <a:extLst>
                  <a:ext uri="{0D108BD9-81ED-4DB2-BD59-A6C34878D82A}">
                    <a16:rowId xmlns:a16="http://schemas.microsoft.com/office/drawing/2014/main" val="2265099680"/>
                  </a:ext>
                </a:extLst>
              </a:tr>
            </a:tbl>
          </a:graphicData>
        </a:graphic>
      </p:graphicFrame>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29FF283-BC94-45DF-BECB-C6EE99306370}"/>
                  </a:ext>
                </a:extLst>
              </p:cNvPr>
              <p:cNvSpPr txBox="1"/>
              <p:nvPr/>
            </p:nvSpPr>
            <p:spPr>
              <a:xfrm>
                <a:off x="6690404" y="4036395"/>
                <a:ext cx="4726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𝑢</m:t>
                          </m:r>
                        </m:e>
                        <m:sub>
                          <m:r>
                            <a:rPr lang="en-US" b="0" i="1" smtClean="0">
                              <a:solidFill>
                                <a:schemeClr val="accent2"/>
                              </a:solidFill>
                              <a:latin typeface="Cambria Math" panose="02040503050406030204" pitchFamily="18" charset="0"/>
                            </a:rPr>
                            <m:t>1</m:t>
                          </m:r>
                        </m:sub>
                      </m:sSub>
                    </m:oMath>
                  </m:oMathPara>
                </a14:m>
                <a:endParaRPr lang="en-US" dirty="0">
                  <a:solidFill>
                    <a:schemeClr val="accent2"/>
                  </a:solidFill>
                </a:endParaRPr>
              </a:p>
            </p:txBody>
          </p:sp>
        </mc:Choice>
        <mc:Fallback xmlns="">
          <p:sp>
            <p:nvSpPr>
              <p:cNvPr id="15" name="TextBox 14">
                <a:extLst>
                  <a:ext uri="{FF2B5EF4-FFF2-40B4-BE49-F238E27FC236}">
                    <a16:creationId xmlns:a16="http://schemas.microsoft.com/office/drawing/2014/main" id="{229FF283-BC94-45DF-BECB-C6EE99306370}"/>
                  </a:ext>
                </a:extLst>
              </p:cNvPr>
              <p:cNvSpPr txBox="1">
                <a:spLocks noRot="1" noChangeAspect="1" noMove="1" noResize="1" noEditPoints="1" noAdjustHandles="1" noChangeArrowheads="1" noChangeShapeType="1" noTextEdit="1"/>
              </p:cNvSpPr>
              <p:nvPr/>
            </p:nvSpPr>
            <p:spPr>
              <a:xfrm>
                <a:off x="6690404" y="4036395"/>
                <a:ext cx="472630"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69BD59A-9BBC-4BEE-AA7D-24D8BE059245}"/>
                  </a:ext>
                </a:extLst>
              </p:cNvPr>
              <p:cNvSpPr txBox="1"/>
              <p:nvPr/>
            </p:nvSpPr>
            <p:spPr>
              <a:xfrm>
                <a:off x="7442050" y="4036395"/>
                <a:ext cx="4779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𝑢</m:t>
                          </m:r>
                        </m:e>
                        <m:sub>
                          <m:r>
                            <a:rPr lang="en-US" b="0" i="1" smtClean="0">
                              <a:solidFill>
                                <a:schemeClr val="accent2"/>
                              </a:solidFill>
                              <a:latin typeface="Cambria Math" panose="02040503050406030204" pitchFamily="18" charset="0"/>
                            </a:rPr>
                            <m:t>2</m:t>
                          </m:r>
                        </m:sub>
                      </m:sSub>
                    </m:oMath>
                  </m:oMathPara>
                </a14:m>
                <a:endParaRPr lang="en-US" dirty="0">
                  <a:solidFill>
                    <a:schemeClr val="accent2"/>
                  </a:solidFill>
                </a:endParaRPr>
              </a:p>
            </p:txBody>
          </p:sp>
        </mc:Choice>
        <mc:Fallback xmlns="">
          <p:sp>
            <p:nvSpPr>
              <p:cNvPr id="16" name="TextBox 15">
                <a:extLst>
                  <a:ext uri="{FF2B5EF4-FFF2-40B4-BE49-F238E27FC236}">
                    <a16:creationId xmlns:a16="http://schemas.microsoft.com/office/drawing/2014/main" id="{D69BD59A-9BBC-4BEE-AA7D-24D8BE059245}"/>
                  </a:ext>
                </a:extLst>
              </p:cNvPr>
              <p:cNvSpPr txBox="1">
                <a:spLocks noRot="1" noChangeAspect="1" noMove="1" noResize="1" noEditPoints="1" noAdjustHandles="1" noChangeArrowheads="1" noChangeShapeType="1" noTextEdit="1"/>
              </p:cNvSpPr>
              <p:nvPr/>
            </p:nvSpPr>
            <p:spPr>
              <a:xfrm>
                <a:off x="7442050" y="4036395"/>
                <a:ext cx="477951"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2FE113B-4F2D-49D2-A95E-47E6DA33F922}"/>
                  </a:ext>
                </a:extLst>
              </p:cNvPr>
              <p:cNvSpPr txBox="1"/>
              <p:nvPr/>
            </p:nvSpPr>
            <p:spPr>
              <a:xfrm>
                <a:off x="8193696" y="4036395"/>
                <a:ext cx="4779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𝑢</m:t>
                          </m:r>
                        </m:e>
                        <m:sub>
                          <m:r>
                            <a:rPr lang="en-US" b="0" i="1" smtClean="0">
                              <a:solidFill>
                                <a:schemeClr val="accent2"/>
                              </a:solidFill>
                              <a:latin typeface="Cambria Math" panose="02040503050406030204" pitchFamily="18" charset="0"/>
                            </a:rPr>
                            <m:t>3</m:t>
                          </m:r>
                        </m:sub>
                      </m:sSub>
                    </m:oMath>
                  </m:oMathPara>
                </a14:m>
                <a:endParaRPr lang="en-US" dirty="0">
                  <a:solidFill>
                    <a:schemeClr val="accent2"/>
                  </a:solidFill>
                </a:endParaRPr>
              </a:p>
            </p:txBody>
          </p:sp>
        </mc:Choice>
        <mc:Fallback xmlns="">
          <p:sp>
            <p:nvSpPr>
              <p:cNvPr id="17" name="TextBox 16">
                <a:extLst>
                  <a:ext uri="{FF2B5EF4-FFF2-40B4-BE49-F238E27FC236}">
                    <a16:creationId xmlns:a16="http://schemas.microsoft.com/office/drawing/2014/main" id="{72FE113B-4F2D-49D2-A95E-47E6DA33F922}"/>
                  </a:ext>
                </a:extLst>
              </p:cNvPr>
              <p:cNvSpPr txBox="1">
                <a:spLocks noRot="1" noChangeAspect="1" noMove="1" noResize="1" noEditPoints="1" noAdjustHandles="1" noChangeArrowheads="1" noChangeShapeType="1" noTextEdit="1"/>
              </p:cNvSpPr>
              <p:nvPr/>
            </p:nvSpPr>
            <p:spPr>
              <a:xfrm>
                <a:off x="8193696" y="4036395"/>
                <a:ext cx="477951"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D1B2278-B8B6-4C9E-BA6F-A78021709280}"/>
                  </a:ext>
                </a:extLst>
              </p:cNvPr>
              <p:cNvSpPr txBox="1"/>
              <p:nvPr/>
            </p:nvSpPr>
            <p:spPr>
              <a:xfrm>
                <a:off x="6123713" y="4480390"/>
                <a:ext cx="47262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𝑢</m:t>
                          </m:r>
                        </m:e>
                        <m:sub>
                          <m:r>
                            <a:rPr lang="en-US" b="0" i="1" smtClean="0">
                              <a:solidFill>
                                <a:schemeClr val="accent2"/>
                              </a:solidFill>
                              <a:latin typeface="Cambria Math" panose="02040503050406030204" pitchFamily="18" charset="0"/>
                            </a:rPr>
                            <m:t>1</m:t>
                          </m:r>
                        </m:sub>
                      </m:sSub>
                    </m:oMath>
                  </m:oMathPara>
                </a14:m>
                <a:endParaRPr lang="en-US" dirty="0">
                  <a:solidFill>
                    <a:schemeClr val="accent2"/>
                  </a:solidFill>
                </a:endParaRPr>
              </a:p>
            </p:txBody>
          </p:sp>
        </mc:Choice>
        <mc:Fallback xmlns="">
          <p:sp>
            <p:nvSpPr>
              <p:cNvPr id="18" name="TextBox 17">
                <a:extLst>
                  <a:ext uri="{FF2B5EF4-FFF2-40B4-BE49-F238E27FC236}">
                    <a16:creationId xmlns:a16="http://schemas.microsoft.com/office/drawing/2014/main" id="{FD1B2278-B8B6-4C9E-BA6F-A78021709280}"/>
                  </a:ext>
                </a:extLst>
              </p:cNvPr>
              <p:cNvSpPr txBox="1">
                <a:spLocks noRot="1" noChangeAspect="1" noMove="1" noResize="1" noEditPoints="1" noAdjustHandles="1" noChangeArrowheads="1" noChangeShapeType="1" noTextEdit="1"/>
              </p:cNvSpPr>
              <p:nvPr/>
            </p:nvSpPr>
            <p:spPr>
              <a:xfrm>
                <a:off x="6123713" y="4480390"/>
                <a:ext cx="472629"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2DF3AC10-B524-4160-97B5-D0B11DE25AEB}"/>
                  </a:ext>
                </a:extLst>
              </p:cNvPr>
              <p:cNvSpPr txBox="1"/>
              <p:nvPr/>
            </p:nvSpPr>
            <p:spPr>
              <a:xfrm>
                <a:off x="6118392" y="4939186"/>
                <a:ext cx="4779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𝑢</m:t>
                          </m:r>
                        </m:e>
                        <m:sub>
                          <m:r>
                            <a:rPr lang="en-US" b="0" i="1" smtClean="0">
                              <a:solidFill>
                                <a:schemeClr val="accent2"/>
                              </a:solidFill>
                              <a:latin typeface="Cambria Math" panose="02040503050406030204" pitchFamily="18" charset="0"/>
                            </a:rPr>
                            <m:t>2</m:t>
                          </m:r>
                        </m:sub>
                      </m:sSub>
                    </m:oMath>
                  </m:oMathPara>
                </a14:m>
                <a:endParaRPr lang="en-US" dirty="0">
                  <a:solidFill>
                    <a:schemeClr val="accent2"/>
                  </a:solidFill>
                </a:endParaRPr>
              </a:p>
            </p:txBody>
          </p:sp>
        </mc:Choice>
        <mc:Fallback xmlns="">
          <p:sp>
            <p:nvSpPr>
              <p:cNvPr id="19" name="TextBox 18">
                <a:extLst>
                  <a:ext uri="{FF2B5EF4-FFF2-40B4-BE49-F238E27FC236}">
                    <a16:creationId xmlns:a16="http://schemas.microsoft.com/office/drawing/2014/main" id="{2DF3AC10-B524-4160-97B5-D0B11DE25AEB}"/>
                  </a:ext>
                </a:extLst>
              </p:cNvPr>
              <p:cNvSpPr txBox="1">
                <a:spLocks noRot="1" noChangeAspect="1" noMove="1" noResize="1" noEditPoints="1" noAdjustHandles="1" noChangeArrowheads="1" noChangeShapeType="1" noTextEdit="1"/>
              </p:cNvSpPr>
              <p:nvPr/>
            </p:nvSpPr>
            <p:spPr>
              <a:xfrm>
                <a:off x="6118392" y="4939186"/>
                <a:ext cx="477951"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5E88199-BF91-401B-A07F-A3017F3AE806}"/>
                  </a:ext>
                </a:extLst>
              </p:cNvPr>
              <p:cNvSpPr txBox="1"/>
              <p:nvPr/>
            </p:nvSpPr>
            <p:spPr>
              <a:xfrm>
                <a:off x="6118392" y="5389274"/>
                <a:ext cx="4779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𝑢</m:t>
                          </m:r>
                        </m:e>
                        <m:sub>
                          <m:r>
                            <a:rPr lang="en-US" b="0" i="1" smtClean="0">
                              <a:solidFill>
                                <a:schemeClr val="accent2"/>
                              </a:solidFill>
                              <a:latin typeface="Cambria Math" panose="02040503050406030204" pitchFamily="18" charset="0"/>
                            </a:rPr>
                            <m:t>3</m:t>
                          </m:r>
                        </m:sub>
                      </m:sSub>
                    </m:oMath>
                  </m:oMathPara>
                </a14:m>
                <a:endParaRPr lang="en-US" dirty="0">
                  <a:solidFill>
                    <a:schemeClr val="accent2"/>
                  </a:solidFill>
                </a:endParaRPr>
              </a:p>
            </p:txBody>
          </p:sp>
        </mc:Choice>
        <mc:Fallback xmlns="">
          <p:sp>
            <p:nvSpPr>
              <p:cNvPr id="20" name="TextBox 19">
                <a:extLst>
                  <a:ext uri="{FF2B5EF4-FFF2-40B4-BE49-F238E27FC236}">
                    <a16:creationId xmlns:a16="http://schemas.microsoft.com/office/drawing/2014/main" id="{A5E88199-BF91-401B-A07F-A3017F3AE806}"/>
                  </a:ext>
                </a:extLst>
              </p:cNvPr>
              <p:cNvSpPr txBox="1">
                <a:spLocks noRot="1" noChangeAspect="1" noMove="1" noResize="1" noEditPoints="1" noAdjustHandles="1" noChangeArrowheads="1" noChangeShapeType="1" noTextEdit="1"/>
              </p:cNvSpPr>
              <p:nvPr/>
            </p:nvSpPr>
            <p:spPr>
              <a:xfrm>
                <a:off x="6118392" y="5389274"/>
                <a:ext cx="477951" cy="369332"/>
              </a:xfrm>
              <a:prstGeom prst="rect">
                <a:avLst/>
              </a:prstGeom>
              <a:blipFill>
                <a:blip r:embed="rId14"/>
                <a:stretch>
                  <a:fillRect/>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5C2FD1D7-7BC1-48AC-9879-CA5B0B3286C2}"/>
              </a:ext>
            </a:extLst>
          </p:cNvPr>
          <p:cNvSpPr txBox="1"/>
          <p:nvPr/>
        </p:nvSpPr>
        <p:spPr>
          <a:xfrm>
            <a:off x="3665644" y="6046514"/>
            <a:ext cx="4208015" cy="646331"/>
          </a:xfrm>
          <a:prstGeom prst="rect">
            <a:avLst/>
          </a:prstGeom>
          <a:noFill/>
          <a:ln>
            <a:solidFill>
              <a:schemeClr val="accent2"/>
            </a:solidFill>
          </a:ln>
        </p:spPr>
        <p:txBody>
          <a:bodyPr wrap="square" rtlCol="0">
            <a:spAutoFit/>
          </a:bodyPr>
          <a:lstStyle/>
          <a:p>
            <a:r>
              <a:rPr lang="en-US" dirty="0"/>
              <a:t>Both graphs have the same adjacency matrix. The graphs are </a:t>
            </a:r>
            <a:r>
              <a:rPr lang="en-US" sz="1800" b="0" i="0" u="none" strike="noStrike" baseline="0" dirty="0">
                <a:latin typeface="STIXGeneral-Regular"/>
              </a:rPr>
              <a:t>isomorphic</a:t>
            </a:r>
            <a:r>
              <a:rPr lang="en-US" dirty="0">
                <a:latin typeface="STIXGeneral-Regular"/>
              </a:rPr>
              <a:t>.</a:t>
            </a:r>
            <a:endParaRPr lang="en-US" dirty="0"/>
          </a:p>
        </p:txBody>
      </p:sp>
    </p:spTree>
    <p:extLst>
      <p:ext uri="{BB962C8B-B14F-4D97-AF65-F5344CB8AC3E}">
        <p14:creationId xmlns:p14="http://schemas.microsoft.com/office/powerpoint/2010/main" val="3819138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800B-E706-4F29-8BA8-0C43BD423C82}"/>
              </a:ext>
            </a:extLst>
          </p:cNvPr>
          <p:cNvSpPr>
            <a:spLocks noGrp="1"/>
          </p:cNvSpPr>
          <p:nvPr>
            <p:ph type="title"/>
          </p:nvPr>
        </p:nvSpPr>
        <p:spPr/>
        <p:txBody>
          <a:bodyPr/>
          <a:lstStyle/>
          <a:p>
            <a:r>
              <a:rPr lang="en-GB" dirty="0"/>
              <a:t>Representing Graphs and Graph Isomorphism</a:t>
            </a:r>
            <a:endParaRPr lang="en-US" dirty="0"/>
          </a:p>
        </p:txBody>
      </p:sp>
      <p:sp>
        <p:nvSpPr>
          <p:cNvPr id="3" name="Content Placeholder 2">
            <a:extLst>
              <a:ext uri="{FF2B5EF4-FFF2-40B4-BE49-F238E27FC236}">
                <a16:creationId xmlns:a16="http://schemas.microsoft.com/office/drawing/2014/main" id="{2AC5CCF1-681E-4E42-9E88-8CCDF01A16BC}"/>
              </a:ext>
            </a:extLst>
          </p:cNvPr>
          <p:cNvSpPr>
            <a:spLocks noGrp="1"/>
          </p:cNvSpPr>
          <p:nvPr>
            <p:ph idx="1"/>
          </p:nvPr>
        </p:nvSpPr>
        <p:spPr/>
        <p:txBody>
          <a:bodyPr/>
          <a:lstStyle/>
          <a:p>
            <a:r>
              <a:rPr lang="en-GB" dirty="0"/>
              <a:t>In this section we will show how to represent graphs in several different ways.</a:t>
            </a:r>
          </a:p>
          <a:p>
            <a:r>
              <a:rPr lang="en-GB" dirty="0"/>
              <a:t>Two graphs are </a:t>
            </a:r>
            <a:r>
              <a:rPr lang="en-GB" u="sng" dirty="0"/>
              <a:t>isomorphic</a:t>
            </a:r>
            <a:r>
              <a:rPr lang="en-GB" dirty="0"/>
              <a:t> if two graphs have exactly the same form</a:t>
            </a:r>
          </a:p>
          <a:p>
            <a:pPr lvl="1"/>
            <a:r>
              <a:rPr lang="en-GB" dirty="0"/>
              <a:t>there is a one-to-one correspondence between their vertex sets that preserves edges.</a:t>
            </a:r>
            <a:endParaRPr lang="en-US" dirty="0"/>
          </a:p>
        </p:txBody>
      </p:sp>
    </p:spTree>
    <p:extLst>
      <p:ext uri="{BB962C8B-B14F-4D97-AF65-F5344CB8AC3E}">
        <p14:creationId xmlns:p14="http://schemas.microsoft.com/office/powerpoint/2010/main" val="26740921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800B-E706-4F29-8BA8-0C43BD423C82}"/>
              </a:ext>
            </a:extLst>
          </p:cNvPr>
          <p:cNvSpPr>
            <a:spLocks noGrp="1"/>
          </p:cNvSpPr>
          <p:nvPr>
            <p:ph type="title"/>
          </p:nvPr>
        </p:nvSpPr>
        <p:spPr/>
        <p:txBody>
          <a:bodyPr/>
          <a:lstStyle/>
          <a:p>
            <a:r>
              <a:rPr lang="en-GB" dirty="0"/>
              <a:t>Exercises </a:t>
            </a:r>
            <a:endParaRPr lang="en-US" dirty="0"/>
          </a:p>
        </p:txBody>
      </p:sp>
      <p:sp>
        <p:nvSpPr>
          <p:cNvPr id="3" name="Content Placeholder 2">
            <a:extLst>
              <a:ext uri="{FF2B5EF4-FFF2-40B4-BE49-F238E27FC236}">
                <a16:creationId xmlns:a16="http://schemas.microsoft.com/office/drawing/2014/main" id="{2AC5CCF1-681E-4E42-9E88-8CCDF01A16BC}"/>
              </a:ext>
            </a:extLst>
          </p:cNvPr>
          <p:cNvSpPr>
            <a:spLocks noGrp="1"/>
          </p:cNvSpPr>
          <p:nvPr>
            <p:ph idx="1"/>
          </p:nvPr>
        </p:nvSpPr>
        <p:spPr/>
        <p:txBody>
          <a:bodyPr>
            <a:normAutofit/>
          </a:bodyPr>
          <a:lstStyle/>
          <a:p>
            <a:pPr marL="0" indent="0">
              <a:buNone/>
            </a:pPr>
            <a:r>
              <a:rPr lang="en-GB" dirty="0"/>
              <a:t>Create adjacency matrix for each graph</a:t>
            </a:r>
            <a:endParaRPr lang="en-US" sz="2600" dirty="0"/>
          </a:p>
        </p:txBody>
      </p:sp>
      <p:graphicFrame>
        <p:nvGraphicFramePr>
          <p:cNvPr id="6" name="Table 6">
            <a:extLst>
              <a:ext uri="{FF2B5EF4-FFF2-40B4-BE49-F238E27FC236}">
                <a16:creationId xmlns:a16="http://schemas.microsoft.com/office/drawing/2014/main" id="{F69BD3F5-09EE-4AC0-9ECF-F86D7B38793E}"/>
              </a:ext>
            </a:extLst>
          </p:cNvPr>
          <p:cNvGraphicFramePr>
            <a:graphicFrameLocks noGrp="1"/>
          </p:cNvGraphicFramePr>
          <p:nvPr>
            <p:extLst>
              <p:ext uri="{D42A27DB-BD31-4B8C-83A1-F6EECF244321}">
                <p14:modId xmlns:p14="http://schemas.microsoft.com/office/powerpoint/2010/main" val="58896538"/>
              </p:ext>
            </p:extLst>
          </p:nvPr>
        </p:nvGraphicFramePr>
        <p:xfrm>
          <a:off x="2530035" y="4255810"/>
          <a:ext cx="2313372" cy="1845788"/>
        </p:xfrm>
        <a:graphic>
          <a:graphicData uri="http://schemas.openxmlformats.org/drawingml/2006/table">
            <a:tbl>
              <a:tblPr firstRow="1" bandRow="1">
                <a:tableStyleId>{5940675A-B579-460E-94D1-54222C63F5DA}</a:tableStyleId>
              </a:tblPr>
              <a:tblGrid>
                <a:gridCol w="578343">
                  <a:extLst>
                    <a:ext uri="{9D8B030D-6E8A-4147-A177-3AD203B41FA5}">
                      <a16:colId xmlns:a16="http://schemas.microsoft.com/office/drawing/2014/main" val="1804888332"/>
                    </a:ext>
                  </a:extLst>
                </a:gridCol>
                <a:gridCol w="578343">
                  <a:extLst>
                    <a:ext uri="{9D8B030D-6E8A-4147-A177-3AD203B41FA5}">
                      <a16:colId xmlns:a16="http://schemas.microsoft.com/office/drawing/2014/main" val="2575460140"/>
                    </a:ext>
                  </a:extLst>
                </a:gridCol>
                <a:gridCol w="578343">
                  <a:extLst>
                    <a:ext uri="{9D8B030D-6E8A-4147-A177-3AD203B41FA5}">
                      <a16:colId xmlns:a16="http://schemas.microsoft.com/office/drawing/2014/main" val="2361199885"/>
                    </a:ext>
                  </a:extLst>
                </a:gridCol>
                <a:gridCol w="578343">
                  <a:extLst>
                    <a:ext uri="{9D8B030D-6E8A-4147-A177-3AD203B41FA5}">
                      <a16:colId xmlns:a16="http://schemas.microsoft.com/office/drawing/2014/main" val="3718460474"/>
                    </a:ext>
                  </a:extLst>
                </a:gridCol>
              </a:tblGrid>
              <a:tr h="461447">
                <a:tc>
                  <a:txBody>
                    <a:bodyPr/>
                    <a:lstStyle/>
                    <a:p>
                      <a:pPr algn="ctr"/>
                      <a:r>
                        <a:rPr lang="en-US" b="1" dirty="0"/>
                        <a:t>0</a:t>
                      </a:r>
                    </a:p>
                  </a:txBody>
                  <a:tcPr/>
                </a:tc>
                <a:tc>
                  <a:txBody>
                    <a:bodyPr/>
                    <a:lstStyle/>
                    <a:p>
                      <a:pPr algn="ctr"/>
                      <a:r>
                        <a:rPr lang="en-US" b="1" dirty="0"/>
                        <a:t>1</a:t>
                      </a:r>
                    </a:p>
                  </a:txBody>
                  <a:tcPr/>
                </a:tc>
                <a:tc>
                  <a:txBody>
                    <a:bodyPr/>
                    <a:lstStyle/>
                    <a:p>
                      <a:pPr algn="ctr"/>
                      <a:r>
                        <a:rPr lang="en-US" b="1" dirty="0"/>
                        <a:t>0</a:t>
                      </a:r>
                    </a:p>
                  </a:txBody>
                  <a:tcPr/>
                </a:tc>
                <a:tc>
                  <a:txBody>
                    <a:bodyPr/>
                    <a:lstStyle/>
                    <a:p>
                      <a:pPr algn="ctr"/>
                      <a:r>
                        <a:rPr lang="en-US" b="1" dirty="0"/>
                        <a:t>1</a:t>
                      </a:r>
                    </a:p>
                  </a:txBody>
                  <a:tcPr/>
                </a:tc>
                <a:extLst>
                  <a:ext uri="{0D108BD9-81ED-4DB2-BD59-A6C34878D82A}">
                    <a16:rowId xmlns:a16="http://schemas.microsoft.com/office/drawing/2014/main" val="903889752"/>
                  </a:ext>
                </a:extLst>
              </a:tr>
              <a:tr h="461447">
                <a:tc>
                  <a:txBody>
                    <a:bodyPr/>
                    <a:lstStyle/>
                    <a:p>
                      <a:pPr algn="ctr"/>
                      <a:r>
                        <a:rPr lang="en-US" b="1" dirty="0"/>
                        <a:t>1</a:t>
                      </a:r>
                    </a:p>
                  </a:txBody>
                  <a:tcPr/>
                </a:tc>
                <a:tc>
                  <a:txBody>
                    <a:bodyPr/>
                    <a:lstStyle/>
                    <a:p>
                      <a:pPr algn="ctr"/>
                      <a:r>
                        <a:rPr lang="en-US" b="1" dirty="0"/>
                        <a:t>0</a:t>
                      </a:r>
                    </a:p>
                  </a:txBody>
                  <a:tcPr/>
                </a:tc>
                <a:tc>
                  <a:txBody>
                    <a:bodyPr/>
                    <a:lstStyle/>
                    <a:p>
                      <a:pPr algn="ctr"/>
                      <a:r>
                        <a:rPr lang="en-US" b="1" dirty="0"/>
                        <a:t>1</a:t>
                      </a:r>
                    </a:p>
                  </a:txBody>
                  <a:tcPr/>
                </a:tc>
                <a:tc>
                  <a:txBody>
                    <a:bodyPr/>
                    <a:lstStyle/>
                    <a:p>
                      <a:pPr algn="ctr"/>
                      <a:r>
                        <a:rPr lang="en-US" b="1" dirty="0"/>
                        <a:t>1</a:t>
                      </a:r>
                    </a:p>
                  </a:txBody>
                  <a:tcPr/>
                </a:tc>
                <a:extLst>
                  <a:ext uri="{0D108BD9-81ED-4DB2-BD59-A6C34878D82A}">
                    <a16:rowId xmlns:a16="http://schemas.microsoft.com/office/drawing/2014/main" val="831679095"/>
                  </a:ext>
                </a:extLst>
              </a:tr>
              <a:tr h="461447">
                <a:tc>
                  <a:txBody>
                    <a:bodyPr/>
                    <a:lstStyle/>
                    <a:p>
                      <a:pPr algn="ctr"/>
                      <a:r>
                        <a:rPr lang="en-US" b="1" dirty="0"/>
                        <a:t>0</a:t>
                      </a:r>
                    </a:p>
                  </a:txBody>
                  <a:tcPr/>
                </a:tc>
                <a:tc>
                  <a:txBody>
                    <a:bodyPr/>
                    <a:lstStyle/>
                    <a:p>
                      <a:pPr algn="ctr"/>
                      <a:r>
                        <a:rPr lang="en-US" b="1" dirty="0"/>
                        <a:t>1</a:t>
                      </a:r>
                    </a:p>
                  </a:txBody>
                  <a:tcPr/>
                </a:tc>
                <a:tc>
                  <a:txBody>
                    <a:bodyPr/>
                    <a:lstStyle/>
                    <a:p>
                      <a:pPr algn="ctr"/>
                      <a:r>
                        <a:rPr lang="en-US" b="1" dirty="0"/>
                        <a:t>0</a:t>
                      </a:r>
                    </a:p>
                  </a:txBody>
                  <a:tcPr/>
                </a:tc>
                <a:tc>
                  <a:txBody>
                    <a:bodyPr/>
                    <a:lstStyle/>
                    <a:p>
                      <a:pPr algn="ctr"/>
                      <a:r>
                        <a:rPr lang="en-US" b="1" dirty="0"/>
                        <a:t>1</a:t>
                      </a:r>
                    </a:p>
                  </a:txBody>
                  <a:tcPr/>
                </a:tc>
                <a:extLst>
                  <a:ext uri="{0D108BD9-81ED-4DB2-BD59-A6C34878D82A}">
                    <a16:rowId xmlns:a16="http://schemas.microsoft.com/office/drawing/2014/main" val="2265099680"/>
                  </a:ext>
                </a:extLst>
              </a:tr>
              <a:tr h="461447">
                <a:tc>
                  <a:txBody>
                    <a:bodyPr/>
                    <a:lstStyle/>
                    <a:p>
                      <a:pPr algn="ctr"/>
                      <a:r>
                        <a:rPr lang="en-US" b="1" dirty="0"/>
                        <a:t>1</a:t>
                      </a:r>
                    </a:p>
                  </a:txBody>
                  <a:tcPr/>
                </a:tc>
                <a:tc>
                  <a:txBody>
                    <a:bodyPr/>
                    <a:lstStyle/>
                    <a:p>
                      <a:pPr algn="ctr"/>
                      <a:r>
                        <a:rPr lang="en-US" b="1" dirty="0"/>
                        <a:t>1</a:t>
                      </a:r>
                    </a:p>
                  </a:txBody>
                  <a:tcPr/>
                </a:tc>
                <a:tc>
                  <a:txBody>
                    <a:bodyPr/>
                    <a:lstStyle/>
                    <a:p>
                      <a:pPr algn="ctr"/>
                      <a:r>
                        <a:rPr lang="en-US" b="1" dirty="0"/>
                        <a:t>1</a:t>
                      </a:r>
                    </a:p>
                  </a:txBody>
                  <a:tcPr/>
                </a:tc>
                <a:tc>
                  <a:txBody>
                    <a:bodyPr/>
                    <a:lstStyle/>
                    <a:p>
                      <a:pPr algn="ctr"/>
                      <a:r>
                        <a:rPr lang="en-US" b="1" dirty="0"/>
                        <a:t>0</a:t>
                      </a:r>
                    </a:p>
                  </a:txBody>
                  <a:tcPr/>
                </a:tc>
                <a:extLst>
                  <a:ext uri="{0D108BD9-81ED-4DB2-BD59-A6C34878D82A}">
                    <a16:rowId xmlns:a16="http://schemas.microsoft.com/office/drawing/2014/main" val="3811320887"/>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EFBABE9-39A0-4994-BFC7-728E3C226D61}"/>
                  </a:ext>
                </a:extLst>
              </p:cNvPr>
              <p:cNvSpPr txBox="1"/>
              <p:nvPr/>
            </p:nvSpPr>
            <p:spPr>
              <a:xfrm>
                <a:off x="2620002" y="3845734"/>
                <a:ext cx="4623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𝑣</m:t>
                          </m:r>
                        </m:e>
                        <m:sub>
                          <m:r>
                            <a:rPr lang="en-US" b="0" i="1" smtClean="0">
                              <a:solidFill>
                                <a:schemeClr val="accent2"/>
                              </a:solidFill>
                              <a:latin typeface="Cambria Math" panose="02040503050406030204" pitchFamily="18" charset="0"/>
                            </a:rPr>
                            <m:t>1</m:t>
                          </m:r>
                        </m:sub>
                      </m:sSub>
                    </m:oMath>
                  </m:oMathPara>
                </a14:m>
                <a:endParaRPr lang="en-US" dirty="0">
                  <a:solidFill>
                    <a:schemeClr val="accent2"/>
                  </a:solidFill>
                </a:endParaRPr>
              </a:p>
            </p:txBody>
          </p:sp>
        </mc:Choice>
        <mc:Fallback xmlns="">
          <p:sp>
            <p:nvSpPr>
              <p:cNvPr id="7" name="TextBox 6">
                <a:extLst>
                  <a:ext uri="{FF2B5EF4-FFF2-40B4-BE49-F238E27FC236}">
                    <a16:creationId xmlns:a16="http://schemas.microsoft.com/office/drawing/2014/main" id="{0EFBABE9-39A0-4994-BFC7-728E3C226D61}"/>
                  </a:ext>
                </a:extLst>
              </p:cNvPr>
              <p:cNvSpPr txBox="1">
                <a:spLocks noRot="1" noChangeAspect="1" noMove="1" noResize="1" noEditPoints="1" noAdjustHandles="1" noChangeArrowheads="1" noChangeShapeType="1" noTextEdit="1"/>
              </p:cNvSpPr>
              <p:nvPr/>
            </p:nvSpPr>
            <p:spPr>
              <a:xfrm>
                <a:off x="2620002" y="3845734"/>
                <a:ext cx="462371"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9383BA9-4F1F-4CEA-AF97-71EED9E01107}"/>
                  </a:ext>
                </a:extLst>
              </p:cNvPr>
              <p:cNvSpPr txBox="1"/>
              <p:nvPr/>
            </p:nvSpPr>
            <p:spPr>
              <a:xfrm>
                <a:off x="3219029" y="3819687"/>
                <a:ext cx="46769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𝑣</m:t>
                          </m:r>
                        </m:e>
                        <m:sub>
                          <m:r>
                            <a:rPr lang="en-US" b="0" i="1" smtClean="0">
                              <a:solidFill>
                                <a:schemeClr val="accent2"/>
                              </a:solidFill>
                              <a:latin typeface="Cambria Math" panose="02040503050406030204" pitchFamily="18" charset="0"/>
                            </a:rPr>
                            <m:t>2</m:t>
                          </m:r>
                        </m:sub>
                      </m:sSub>
                    </m:oMath>
                  </m:oMathPara>
                </a14:m>
                <a:endParaRPr lang="en-US" dirty="0">
                  <a:solidFill>
                    <a:schemeClr val="accent2"/>
                  </a:solidFill>
                </a:endParaRPr>
              </a:p>
            </p:txBody>
          </p:sp>
        </mc:Choice>
        <mc:Fallback xmlns="">
          <p:sp>
            <p:nvSpPr>
              <p:cNvPr id="9" name="TextBox 8">
                <a:extLst>
                  <a:ext uri="{FF2B5EF4-FFF2-40B4-BE49-F238E27FC236}">
                    <a16:creationId xmlns:a16="http://schemas.microsoft.com/office/drawing/2014/main" id="{A9383BA9-4F1F-4CEA-AF97-71EED9E01107}"/>
                  </a:ext>
                </a:extLst>
              </p:cNvPr>
              <p:cNvSpPr txBox="1">
                <a:spLocks noRot="1" noChangeAspect="1" noMove="1" noResize="1" noEditPoints="1" noAdjustHandles="1" noChangeArrowheads="1" noChangeShapeType="1" noTextEdit="1"/>
              </p:cNvSpPr>
              <p:nvPr/>
            </p:nvSpPr>
            <p:spPr>
              <a:xfrm>
                <a:off x="3219029" y="3819687"/>
                <a:ext cx="467692"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2DDA4BC-A96C-4A53-A351-BB06941EE3B3}"/>
                  </a:ext>
                </a:extLst>
              </p:cNvPr>
              <p:cNvSpPr txBox="1"/>
              <p:nvPr/>
            </p:nvSpPr>
            <p:spPr>
              <a:xfrm>
                <a:off x="3823573" y="3830269"/>
                <a:ext cx="46769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𝑣</m:t>
                          </m:r>
                        </m:e>
                        <m:sub>
                          <m:r>
                            <a:rPr lang="en-US" b="0" i="1" smtClean="0">
                              <a:solidFill>
                                <a:schemeClr val="accent2"/>
                              </a:solidFill>
                              <a:latin typeface="Cambria Math" panose="02040503050406030204" pitchFamily="18" charset="0"/>
                            </a:rPr>
                            <m:t>3</m:t>
                          </m:r>
                        </m:sub>
                      </m:sSub>
                    </m:oMath>
                  </m:oMathPara>
                </a14:m>
                <a:endParaRPr lang="en-US" dirty="0">
                  <a:solidFill>
                    <a:schemeClr val="accent2"/>
                  </a:solidFill>
                </a:endParaRPr>
              </a:p>
            </p:txBody>
          </p:sp>
        </mc:Choice>
        <mc:Fallback xmlns="">
          <p:sp>
            <p:nvSpPr>
              <p:cNvPr id="10" name="TextBox 9">
                <a:extLst>
                  <a:ext uri="{FF2B5EF4-FFF2-40B4-BE49-F238E27FC236}">
                    <a16:creationId xmlns:a16="http://schemas.microsoft.com/office/drawing/2014/main" id="{52DDA4BC-A96C-4A53-A351-BB06941EE3B3}"/>
                  </a:ext>
                </a:extLst>
              </p:cNvPr>
              <p:cNvSpPr txBox="1">
                <a:spLocks noRot="1" noChangeAspect="1" noMove="1" noResize="1" noEditPoints="1" noAdjustHandles="1" noChangeArrowheads="1" noChangeShapeType="1" noTextEdit="1"/>
              </p:cNvSpPr>
              <p:nvPr/>
            </p:nvSpPr>
            <p:spPr>
              <a:xfrm>
                <a:off x="3823573" y="3830269"/>
                <a:ext cx="467692"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FFFA174-59CE-4264-A6A9-097366A07667}"/>
                  </a:ext>
                </a:extLst>
              </p:cNvPr>
              <p:cNvSpPr txBox="1"/>
              <p:nvPr/>
            </p:nvSpPr>
            <p:spPr>
              <a:xfrm>
                <a:off x="2137198" y="4271861"/>
                <a:ext cx="4623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𝑣</m:t>
                          </m:r>
                        </m:e>
                        <m:sub>
                          <m:r>
                            <a:rPr lang="en-US" b="0" i="1" smtClean="0">
                              <a:solidFill>
                                <a:schemeClr val="accent2"/>
                              </a:solidFill>
                              <a:latin typeface="Cambria Math" panose="02040503050406030204" pitchFamily="18" charset="0"/>
                            </a:rPr>
                            <m:t>1</m:t>
                          </m:r>
                        </m:sub>
                      </m:sSub>
                    </m:oMath>
                  </m:oMathPara>
                </a14:m>
                <a:endParaRPr lang="en-US" dirty="0">
                  <a:solidFill>
                    <a:schemeClr val="accent2"/>
                  </a:solidFill>
                </a:endParaRPr>
              </a:p>
            </p:txBody>
          </p:sp>
        </mc:Choice>
        <mc:Fallback xmlns="">
          <p:sp>
            <p:nvSpPr>
              <p:cNvPr id="11" name="TextBox 10">
                <a:extLst>
                  <a:ext uri="{FF2B5EF4-FFF2-40B4-BE49-F238E27FC236}">
                    <a16:creationId xmlns:a16="http://schemas.microsoft.com/office/drawing/2014/main" id="{AFFFA174-59CE-4264-A6A9-097366A07667}"/>
                  </a:ext>
                </a:extLst>
              </p:cNvPr>
              <p:cNvSpPr txBox="1">
                <a:spLocks noRot="1" noChangeAspect="1" noMove="1" noResize="1" noEditPoints="1" noAdjustHandles="1" noChangeArrowheads="1" noChangeShapeType="1" noTextEdit="1"/>
              </p:cNvSpPr>
              <p:nvPr/>
            </p:nvSpPr>
            <p:spPr>
              <a:xfrm>
                <a:off x="2137198" y="4271861"/>
                <a:ext cx="462371"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7326E98-4A63-4DB0-8351-4CA753E37CEC}"/>
                  </a:ext>
                </a:extLst>
              </p:cNvPr>
              <p:cNvSpPr txBox="1"/>
              <p:nvPr/>
            </p:nvSpPr>
            <p:spPr>
              <a:xfrm>
                <a:off x="2131877" y="4730657"/>
                <a:ext cx="46769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𝑣</m:t>
                          </m:r>
                        </m:e>
                        <m:sub>
                          <m:r>
                            <a:rPr lang="en-US" b="0" i="1" smtClean="0">
                              <a:solidFill>
                                <a:schemeClr val="accent2"/>
                              </a:solidFill>
                              <a:latin typeface="Cambria Math" panose="02040503050406030204" pitchFamily="18" charset="0"/>
                            </a:rPr>
                            <m:t>2</m:t>
                          </m:r>
                        </m:sub>
                      </m:sSub>
                    </m:oMath>
                  </m:oMathPara>
                </a14:m>
                <a:endParaRPr lang="en-US" dirty="0">
                  <a:solidFill>
                    <a:schemeClr val="accent2"/>
                  </a:solidFill>
                </a:endParaRPr>
              </a:p>
            </p:txBody>
          </p:sp>
        </mc:Choice>
        <mc:Fallback xmlns="">
          <p:sp>
            <p:nvSpPr>
              <p:cNvPr id="12" name="TextBox 11">
                <a:extLst>
                  <a:ext uri="{FF2B5EF4-FFF2-40B4-BE49-F238E27FC236}">
                    <a16:creationId xmlns:a16="http://schemas.microsoft.com/office/drawing/2014/main" id="{27326E98-4A63-4DB0-8351-4CA753E37CEC}"/>
                  </a:ext>
                </a:extLst>
              </p:cNvPr>
              <p:cNvSpPr txBox="1">
                <a:spLocks noRot="1" noChangeAspect="1" noMove="1" noResize="1" noEditPoints="1" noAdjustHandles="1" noChangeArrowheads="1" noChangeShapeType="1" noTextEdit="1"/>
              </p:cNvSpPr>
              <p:nvPr/>
            </p:nvSpPr>
            <p:spPr>
              <a:xfrm>
                <a:off x="2131877" y="4730657"/>
                <a:ext cx="467692"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849FCB6-5EB3-4581-9B1A-2265C1F0D032}"/>
                  </a:ext>
                </a:extLst>
              </p:cNvPr>
              <p:cNvSpPr txBox="1"/>
              <p:nvPr/>
            </p:nvSpPr>
            <p:spPr>
              <a:xfrm>
                <a:off x="2131877" y="5180745"/>
                <a:ext cx="46769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𝑣</m:t>
                          </m:r>
                        </m:e>
                        <m:sub>
                          <m:r>
                            <a:rPr lang="en-US" b="0" i="1" smtClean="0">
                              <a:solidFill>
                                <a:schemeClr val="accent2"/>
                              </a:solidFill>
                              <a:latin typeface="Cambria Math" panose="02040503050406030204" pitchFamily="18" charset="0"/>
                            </a:rPr>
                            <m:t>3</m:t>
                          </m:r>
                        </m:sub>
                      </m:sSub>
                    </m:oMath>
                  </m:oMathPara>
                </a14:m>
                <a:endParaRPr lang="en-US" dirty="0">
                  <a:solidFill>
                    <a:schemeClr val="accent2"/>
                  </a:solidFill>
                </a:endParaRPr>
              </a:p>
            </p:txBody>
          </p:sp>
        </mc:Choice>
        <mc:Fallback xmlns="">
          <p:sp>
            <p:nvSpPr>
              <p:cNvPr id="13" name="TextBox 12">
                <a:extLst>
                  <a:ext uri="{FF2B5EF4-FFF2-40B4-BE49-F238E27FC236}">
                    <a16:creationId xmlns:a16="http://schemas.microsoft.com/office/drawing/2014/main" id="{8849FCB6-5EB3-4581-9B1A-2265C1F0D032}"/>
                  </a:ext>
                </a:extLst>
              </p:cNvPr>
              <p:cNvSpPr txBox="1">
                <a:spLocks noRot="1" noChangeAspect="1" noMove="1" noResize="1" noEditPoints="1" noAdjustHandles="1" noChangeArrowheads="1" noChangeShapeType="1" noTextEdit="1"/>
              </p:cNvSpPr>
              <p:nvPr/>
            </p:nvSpPr>
            <p:spPr>
              <a:xfrm>
                <a:off x="2131877" y="5180745"/>
                <a:ext cx="467692"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29FF283-BC94-45DF-BECB-C6EE99306370}"/>
                  </a:ext>
                </a:extLst>
              </p:cNvPr>
              <p:cNvSpPr txBox="1"/>
              <p:nvPr/>
            </p:nvSpPr>
            <p:spPr>
              <a:xfrm>
                <a:off x="7172750" y="3829029"/>
                <a:ext cx="4726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𝑢</m:t>
                          </m:r>
                        </m:e>
                        <m:sub>
                          <m:r>
                            <a:rPr lang="en-US" b="0" i="1" smtClean="0">
                              <a:solidFill>
                                <a:schemeClr val="accent2"/>
                              </a:solidFill>
                              <a:latin typeface="Cambria Math" panose="02040503050406030204" pitchFamily="18" charset="0"/>
                            </a:rPr>
                            <m:t>1</m:t>
                          </m:r>
                        </m:sub>
                      </m:sSub>
                    </m:oMath>
                  </m:oMathPara>
                </a14:m>
                <a:endParaRPr lang="en-US" dirty="0">
                  <a:solidFill>
                    <a:schemeClr val="accent2"/>
                  </a:solidFill>
                </a:endParaRPr>
              </a:p>
            </p:txBody>
          </p:sp>
        </mc:Choice>
        <mc:Fallback xmlns="">
          <p:sp>
            <p:nvSpPr>
              <p:cNvPr id="15" name="TextBox 14">
                <a:extLst>
                  <a:ext uri="{FF2B5EF4-FFF2-40B4-BE49-F238E27FC236}">
                    <a16:creationId xmlns:a16="http://schemas.microsoft.com/office/drawing/2014/main" id="{229FF283-BC94-45DF-BECB-C6EE99306370}"/>
                  </a:ext>
                </a:extLst>
              </p:cNvPr>
              <p:cNvSpPr txBox="1">
                <a:spLocks noRot="1" noChangeAspect="1" noMove="1" noResize="1" noEditPoints="1" noAdjustHandles="1" noChangeArrowheads="1" noChangeShapeType="1" noTextEdit="1"/>
              </p:cNvSpPr>
              <p:nvPr/>
            </p:nvSpPr>
            <p:spPr>
              <a:xfrm>
                <a:off x="7172750" y="3829029"/>
                <a:ext cx="47263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69BD59A-9BBC-4BEE-AA7D-24D8BE059245}"/>
                  </a:ext>
                </a:extLst>
              </p:cNvPr>
              <p:cNvSpPr txBox="1"/>
              <p:nvPr/>
            </p:nvSpPr>
            <p:spPr>
              <a:xfrm>
                <a:off x="7722084" y="3829029"/>
                <a:ext cx="4779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𝑢</m:t>
                          </m:r>
                        </m:e>
                        <m:sub>
                          <m:r>
                            <a:rPr lang="en-US" b="0" i="1" smtClean="0">
                              <a:solidFill>
                                <a:schemeClr val="accent2"/>
                              </a:solidFill>
                              <a:latin typeface="Cambria Math" panose="02040503050406030204" pitchFamily="18" charset="0"/>
                            </a:rPr>
                            <m:t>2</m:t>
                          </m:r>
                        </m:sub>
                      </m:sSub>
                    </m:oMath>
                  </m:oMathPara>
                </a14:m>
                <a:endParaRPr lang="en-US" dirty="0">
                  <a:solidFill>
                    <a:schemeClr val="accent2"/>
                  </a:solidFill>
                </a:endParaRPr>
              </a:p>
            </p:txBody>
          </p:sp>
        </mc:Choice>
        <mc:Fallback xmlns="">
          <p:sp>
            <p:nvSpPr>
              <p:cNvPr id="16" name="TextBox 15">
                <a:extLst>
                  <a:ext uri="{FF2B5EF4-FFF2-40B4-BE49-F238E27FC236}">
                    <a16:creationId xmlns:a16="http://schemas.microsoft.com/office/drawing/2014/main" id="{D69BD59A-9BBC-4BEE-AA7D-24D8BE059245}"/>
                  </a:ext>
                </a:extLst>
              </p:cNvPr>
              <p:cNvSpPr txBox="1">
                <a:spLocks noRot="1" noChangeAspect="1" noMove="1" noResize="1" noEditPoints="1" noAdjustHandles="1" noChangeArrowheads="1" noChangeShapeType="1" noTextEdit="1"/>
              </p:cNvSpPr>
              <p:nvPr/>
            </p:nvSpPr>
            <p:spPr>
              <a:xfrm>
                <a:off x="7722084" y="3829029"/>
                <a:ext cx="477951"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2FE113B-4F2D-49D2-A95E-47E6DA33F922}"/>
                  </a:ext>
                </a:extLst>
              </p:cNvPr>
              <p:cNvSpPr txBox="1"/>
              <p:nvPr/>
            </p:nvSpPr>
            <p:spPr>
              <a:xfrm>
                <a:off x="8291860" y="3808275"/>
                <a:ext cx="4779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𝑢</m:t>
                          </m:r>
                        </m:e>
                        <m:sub>
                          <m:r>
                            <a:rPr lang="en-US" b="0" i="1" smtClean="0">
                              <a:solidFill>
                                <a:schemeClr val="accent2"/>
                              </a:solidFill>
                              <a:latin typeface="Cambria Math" panose="02040503050406030204" pitchFamily="18" charset="0"/>
                            </a:rPr>
                            <m:t>3</m:t>
                          </m:r>
                        </m:sub>
                      </m:sSub>
                    </m:oMath>
                  </m:oMathPara>
                </a14:m>
                <a:endParaRPr lang="en-US" dirty="0">
                  <a:solidFill>
                    <a:schemeClr val="accent2"/>
                  </a:solidFill>
                </a:endParaRPr>
              </a:p>
            </p:txBody>
          </p:sp>
        </mc:Choice>
        <mc:Fallback xmlns="">
          <p:sp>
            <p:nvSpPr>
              <p:cNvPr id="17" name="TextBox 16">
                <a:extLst>
                  <a:ext uri="{FF2B5EF4-FFF2-40B4-BE49-F238E27FC236}">
                    <a16:creationId xmlns:a16="http://schemas.microsoft.com/office/drawing/2014/main" id="{72FE113B-4F2D-49D2-A95E-47E6DA33F922}"/>
                  </a:ext>
                </a:extLst>
              </p:cNvPr>
              <p:cNvSpPr txBox="1">
                <a:spLocks noRot="1" noChangeAspect="1" noMove="1" noResize="1" noEditPoints="1" noAdjustHandles="1" noChangeArrowheads="1" noChangeShapeType="1" noTextEdit="1"/>
              </p:cNvSpPr>
              <p:nvPr/>
            </p:nvSpPr>
            <p:spPr>
              <a:xfrm>
                <a:off x="8291860" y="3808275"/>
                <a:ext cx="477951"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D1B2278-B8B6-4C9E-BA6F-A78021709280}"/>
                  </a:ext>
                </a:extLst>
              </p:cNvPr>
              <p:cNvSpPr txBox="1"/>
              <p:nvPr/>
            </p:nvSpPr>
            <p:spPr>
              <a:xfrm>
                <a:off x="6665250" y="4255810"/>
                <a:ext cx="47262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𝑢</m:t>
                          </m:r>
                        </m:e>
                        <m:sub>
                          <m:r>
                            <a:rPr lang="en-US" b="0" i="1" smtClean="0">
                              <a:solidFill>
                                <a:schemeClr val="accent2"/>
                              </a:solidFill>
                              <a:latin typeface="Cambria Math" panose="02040503050406030204" pitchFamily="18" charset="0"/>
                            </a:rPr>
                            <m:t>1</m:t>
                          </m:r>
                        </m:sub>
                      </m:sSub>
                    </m:oMath>
                  </m:oMathPara>
                </a14:m>
                <a:endParaRPr lang="en-US" dirty="0">
                  <a:solidFill>
                    <a:schemeClr val="accent2"/>
                  </a:solidFill>
                </a:endParaRPr>
              </a:p>
            </p:txBody>
          </p:sp>
        </mc:Choice>
        <mc:Fallback xmlns="">
          <p:sp>
            <p:nvSpPr>
              <p:cNvPr id="18" name="TextBox 17">
                <a:extLst>
                  <a:ext uri="{FF2B5EF4-FFF2-40B4-BE49-F238E27FC236}">
                    <a16:creationId xmlns:a16="http://schemas.microsoft.com/office/drawing/2014/main" id="{FD1B2278-B8B6-4C9E-BA6F-A78021709280}"/>
                  </a:ext>
                </a:extLst>
              </p:cNvPr>
              <p:cNvSpPr txBox="1">
                <a:spLocks noRot="1" noChangeAspect="1" noMove="1" noResize="1" noEditPoints="1" noAdjustHandles="1" noChangeArrowheads="1" noChangeShapeType="1" noTextEdit="1"/>
              </p:cNvSpPr>
              <p:nvPr/>
            </p:nvSpPr>
            <p:spPr>
              <a:xfrm>
                <a:off x="6665250" y="4255810"/>
                <a:ext cx="472629"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2DF3AC10-B524-4160-97B5-D0B11DE25AEB}"/>
                  </a:ext>
                </a:extLst>
              </p:cNvPr>
              <p:cNvSpPr txBox="1"/>
              <p:nvPr/>
            </p:nvSpPr>
            <p:spPr>
              <a:xfrm>
                <a:off x="6659929" y="4714606"/>
                <a:ext cx="4779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𝑢</m:t>
                          </m:r>
                        </m:e>
                        <m:sub>
                          <m:r>
                            <a:rPr lang="en-US" b="0" i="1" smtClean="0">
                              <a:solidFill>
                                <a:schemeClr val="accent2"/>
                              </a:solidFill>
                              <a:latin typeface="Cambria Math" panose="02040503050406030204" pitchFamily="18" charset="0"/>
                            </a:rPr>
                            <m:t>2</m:t>
                          </m:r>
                        </m:sub>
                      </m:sSub>
                    </m:oMath>
                  </m:oMathPara>
                </a14:m>
                <a:endParaRPr lang="en-US" dirty="0">
                  <a:solidFill>
                    <a:schemeClr val="accent2"/>
                  </a:solidFill>
                </a:endParaRPr>
              </a:p>
            </p:txBody>
          </p:sp>
        </mc:Choice>
        <mc:Fallback xmlns="">
          <p:sp>
            <p:nvSpPr>
              <p:cNvPr id="19" name="TextBox 18">
                <a:extLst>
                  <a:ext uri="{FF2B5EF4-FFF2-40B4-BE49-F238E27FC236}">
                    <a16:creationId xmlns:a16="http://schemas.microsoft.com/office/drawing/2014/main" id="{2DF3AC10-B524-4160-97B5-D0B11DE25AEB}"/>
                  </a:ext>
                </a:extLst>
              </p:cNvPr>
              <p:cNvSpPr txBox="1">
                <a:spLocks noRot="1" noChangeAspect="1" noMove="1" noResize="1" noEditPoints="1" noAdjustHandles="1" noChangeArrowheads="1" noChangeShapeType="1" noTextEdit="1"/>
              </p:cNvSpPr>
              <p:nvPr/>
            </p:nvSpPr>
            <p:spPr>
              <a:xfrm>
                <a:off x="6659929" y="4714606"/>
                <a:ext cx="477951"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5E88199-BF91-401B-A07F-A3017F3AE806}"/>
                  </a:ext>
                </a:extLst>
              </p:cNvPr>
              <p:cNvSpPr txBox="1"/>
              <p:nvPr/>
            </p:nvSpPr>
            <p:spPr>
              <a:xfrm>
                <a:off x="6659929" y="5164694"/>
                <a:ext cx="4779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𝑢</m:t>
                          </m:r>
                        </m:e>
                        <m:sub>
                          <m:r>
                            <a:rPr lang="en-US" b="0" i="1" smtClean="0">
                              <a:solidFill>
                                <a:schemeClr val="accent2"/>
                              </a:solidFill>
                              <a:latin typeface="Cambria Math" panose="02040503050406030204" pitchFamily="18" charset="0"/>
                            </a:rPr>
                            <m:t>3</m:t>
                          </m:r>
                        </m:sub>
                      </m:sSub>
                    </m:oMath>
                  </m:oMathPara>
                </a14:m>
                <a:endParaRPr lang="en-US" dirty="0">
                  <a:solidFill>
                    <a:schemeClr val="accent2"/>
                  </a:solidFill>
                </a:endParaRPr>
              </a:p>
            </p:txBody>
          </p:sp>
        </mc:Choice>
        <mc:Fallback xmlns="">
          <p:sp>
            <p:nvSpPr>
              <p:cNvPr id="20" name="TextBox 19">
                <a:extLst>
                  <a:ext uri="{FF2B5EF4-FFF2-40B4-BE49-F238E27FC236}">
                    <a16:creationId xmlns:a16="http://schemas.microsoft.com/office/drawing/2014/main" id="{A5E88199-BF91-401B-A07F-A3017F3AE806}"/>
                  </a:ext>
                </a:extLst>
              </p:cNvPr>
              <p:cNvSpPr txBox="1">
                <a:spLocks noRot="1" noChangeAspect="1" noMove="1" noResize="1" noEditPoints="1" noAdjustHandles="1" noChangeArrowheads="1" noChangeShapeType="1" noTextEdit="1"/>
              </p:cNvSpPr>
              <p:nvPr/>
            </p:nvSpPr>
            <p:spPr>
              <a:xfrm>
                <a:off x="6659929" y="5164694"/>
                <a:ext cx="477951" cy="369332"/>
              </a:xfrm>
              <a:prstGeom prst="rect">
                <a:avLst/>
              </a:prstGeom>
              <a:blipFill>
                <a:blip r:embed="rId13"/>
                <a:stretch>
                  <a:fillRect/>
                </a:stretch>
              </a:blipFill>
            </p:spPr>
            <p:txBody>
              <a:bodyPr/>
              <a:lstStyle/>
              <a:p>
                <a:r>
                  <a:rPr lang="en-US">
                    <a:noFill/>
                  </a:rPr>
                  <a:t> </a:t>
                </a:r>
              </a:p>
            </p:txBody>
          </p:sp>
        </mc:Fallback>
      </mc:AlternateContent>
      <p:pic>
        <p:nvPicPr>
          <p:cNvPr id="21" name="Picture 20">
            <a:extLst>
              <a:ext uri="{FF2B5EF4-FFF2-40B4-BE49-F238E27FC236}">
                <a16:creationId xmlns:a16="http://schemas.microsoft.com/office/drawing/2014/main" id="{5EF597FF-73A0-4033-8236-A9122AA72B11}"/>
              </a:ext>
            </a:extLst>
          </p:cNvPr>
          <p:cNvPicPr>
            <a:picLocks noChangeAspect="1"/>
          </p:cNvPicPr>
          <p:nvPr/>
        </p:nvPicPr>
        <p:blipFill rotWithShape="1">
          <a:blip r:embed="rId14"/>
          <a:srcRect t="44019"/>
          <a:stretch/>
        </p:blipFill>
        <p:spPr>
          <a:xfrm>
            <a:off x="3443968" y="2512198"/>
            <a:ext cx="4898407" cy="1296077"/>
          </a:xfrm>
          <a:prstGeom prst="rect">
            <a:avLst/>
          </a:prstGeom>
        </p:spPr>
      </p:pic>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B4E82C59-2765-47A2-A272-99468276D284}"/>
                  </a:ext>
                </a:extLst>
              </p:cNvPr>
              <p:cNvSpPr txBox="1"/>
              <p:nvPr/>
            </p:nvSpPr>
            <p:spPr>
              <a:xfrm>
                <a:off x="2131877" y="5660713"/>
                <a:ext cx="4578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𝑣</m:t>
                          </m:r>
                        </m:e>
                        <m:sub>
                          <m:r>
                            <a:rPr lang="en-US" b="0" i="1" smtClean="0">
                              <a:solidFill>
                                <a:schemeClr val="accent2"/>
                              </a:solidFill>
                              <a:latin typeface="Cambria Math" panose="02040503050406030204" pitchFamily="18" charset="0"/>
                            </a:rPr>
                            <m:t>4</m:t>
                          </m:r>
                        </m:sub>
                      </m:sSub>
                    </m:oMath>
                  </m:oMathPara>
                </a14:m>
                <a:endParaRPr lang="en-US" dirty="0">
                  <a:solidFill>
                    <a:schemeClr val="accent2"/>
                  </a:solidFill>
                </a:endParaRPr>
              </a:p>
            </p:txBody>
          </p:sp>
        </mc:Choice>
        <mc:Fallback xmlns="">
          <p:sp>
            <p:nvSpPr>
              <p:cNvPr id="22" name="TextBox 21">
                <a:extLst>
                  <a:ext uri="{FF2B5EF4-FFF2-40B4-BE49-F238E27FC236}">
                    <a16:creationId xmlns:a16="http://schemas.microsoft.com/office/drawing/2014/main" id="{B4E82C59-2765-47A2-A272-99468276D284}"/>
                  </a:ext>
                </a:extLst>
              </p:cNvPr>
              <p:cNvSpPr txBox="1">
                <a:spLocks noRot="1" noChangeAspect="1" noMove="1" noResize="1" noEditPoints="1" noAdjustHandles="1" noChangeArrowheads="1" noChangeShapeType="1" noTextEdit="1"/>
              </p:cNvSpPr>
              <p:nvPr/>
            </p:nvSpPr>
            <p:spPr>
              <a:xfrm>
                <a:off x="2131877" y="5660713"/>
                <a:ext cx="457818" cy="3693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6FEDD945-E5BB-4E1C-B4B3-888F3B9E9312}"/>
                  </a:ext>
                </a:extLst>
              </p:cNvPr>
              <p:cNvSpPr txBox="1"/>
              <p:nvPr/>
            </p:nvSpPr>
            <p:spPr>
              <a:xfrm>
                <a:off x="4336051" y="3830772"/>
                <a:ext cx="4578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𝑣</m:t>
                          </m:r>
                        </m:e>
                        <m:sub>
                          <m:r>
                            <a:rPr lang="en-US" b="0" i="1" smtClean="0">
                              <a:solidFill>
                                <a:schemeClr val="accent2"/>
                              </a:solidFill>
                              <a:latin typeface="Cambria Math" panose="02040503050406030204" pitchFamily="18" charset="0"/>
                            </a:rPr>
                            <m:t>4</m:t>
                          </m:r>
                        </m:sub>
                      </m:sSub>
                    </m:oMath>
                  </m:oMathPara>
                </a14:m>
                <a:endParaRPr lang="en-US" dirty="0">
                  <a:solidFill>
                    <a:schemeClr val="accent2"/>
                  </a:solidFill>
                </a:endParaRPr>
              </a:p>
            </p:txBody>
          </p:sp>
        </mc:Choice>
        <mc:Fallback xmlns="">
          <p:sp>
            <p:nvSpPr>
              <p:cNvPr id="23" name="TextBox 22">
                <a:extLst>
                  <a:ext uri="{FF2B5EF4-FFF2-40B4-BE49-F238E27FC236}">
                    <a16:creationId xmlns:a16="http://schemas.microsoft.com/office/drawing/2014/main" id="{6FEDD945-E5BB-4E1C-B4B3-888F3B9E9312}"/>
                  </a:ext>
                </a:extLst>
              </p:cNvPr>
              <p:cNvSpPr txBox="1">
                <a:spLocks noRot="1" noChangeAspect="1" noMove="1" noResize="1" noEditPoints="1" noAdjustHandles="1" noChangeArrowheads="1" noChangeShapeType="1" noTextEdit="1"/>
              </p:cNvSpPr>
              <p:nvPr/>
            </p:nvSpPr>
            <p:spPr>
              <a:xfrm>
                <a:off x="4336051" y="3830772"/>
                <a:ext cx="457818" cy="369332"/>
              </a:xfrm>
              <a:prstGeom prst="rect">
                <a:avLst/>
              </a:prstGeom>
              <a:blipFill>
                <a:blip r:embed="rId16"/>
                <a:stretch>
                  <a:fillRect/>
                </a:stretch>
              </a:blipFill>
            </p:spPr>
            <p:txBody>
              <a:bodyPr/>
              <a:lstStyle/>
              <a:p>
                <a:r>
                  <a:rPr lang="en-US">
                    <a:noFill/>
                  </a:rPr>
                  <a:t> </a:t>
                </a:r>
              </a:p>
            </p:txBody>
          </p:sp>
        </mc:Fallback>
      </mc:AlternateContent>
      <p:graphicFrame>
        <p:nvGraphicFramePr>
          <p:cNvPr id="24" name="Table 6">
            <a:extLst>
              <a:ext uri="{FF2B5EF4-FFF2-40B4-BE49-F238E27FC236}">
                <a16:creationId xmlns:a16="http://schemas.microsoft.com/office/drawing/2014/main" id="{AB574D24-BF1C-496D-8911-6E0886C89499}"/>
              </a:ext>
            </a:extLst>
          </p:cNvPr>
          <p:cNvGraphicFramePr>
            <a:graphicFrameLocks noGrp="1"/>
          </p:cNvGraphicFramePr>
          <p:nvPr>
            <p:extLst>
              <p:ext uri="{D42A27DB-BD31-4B8C-83A1-F6EECF244321}">
                <p14:modId xmlns:p14="http://schemas.microsoft.com/office/powerpoint/2010/main" val="1852902056"/>
              </p:ext>
            </p:extLst>
          </p:nvPr>
        </p:nvGraphicFramePr>
        <p:xfrm>
          <a:off x="7065876" y="4239705"/>
          <a:ext cx="2313372" cy="1845788"/>
        </p:xfrm>
        <a:graphic>
          <a:graphicData uri="http://schemas.openxmlformats.org/drawingml/2006/table">
            <a:tbl>
              <a:tblPr firstRow="1" bandRow="1">
                <a:tableStyleId>{5940675A-B579-460E-94D1-54222C63F5DA}</a:tableStyleId>
              </a:tblPr>
              <a:tblGrid>
                <a:gridCol w="578343">
                  <a:extLst>
                    <a:ext uri="{9D8B030D-6E8A-4147-A177-3AD203B41FA5}">
                      <a16:colId xmlns:a16="http://schemas.microsoft.com/office/drawing/2014/main" val="1804888332"/>
                    </a:ext>
                  </a:extLst>
                </a:gridCol>
                <a:gridCol w="578343">
                  <a:extLst>
                    <a:ext uri="{9D8B030D-6E8A-4147-A177-3AD203B41FA5}">
                      <a16:colId xmlns:a16="http://schemas.microsoft.com/office/drawing/2014/main" val="2575460140"/>
                    </a:ext>
                  </a:extLst>
                </a:gridCol>
                <a:gridCol w="578343">
                  <a:extLst>
                    <a:ext uri="{9D8B030D-6E8A-4147-A177-3AD203B41FA5}">
                      <a16:colId xmlns:a16="http://schemas.microsoft.com/office/drawing/2014/main" val="2361199885"/>
                    </a:ext>
                  </a:extLst>
                </a:gridCol>
                <a:gridCol w="578343">
                  <a:extLst>
                    <a:ext uri="{9D8B030D-6E8A-4147-A177-3AD203B41FA5}">
                      <a16:colId xmlns:a16="http://schemas.microsoft.com/office/drawing/2014/main" val="3718460474"/>
                    </a:ext>
                  </a:extLst>
                </a:gridCol>
              </a:tblGrid>
              <a:tr h="461447">
                <a:tc>
                  <a:txBody>
                    <a:bodyPr/>
                    <a:lstStyle/>
                    <a:p>
                      <a:pPr algn="ctr"/>
                      <a:r>
                        <a:rPr lang="en-US" b="1" dirty="0"/>
                        <a:t>0</a:t>
                      </a:r>
                    </a:p>
                  </a:txBody>
                  <a:tcPr/>
                </a:tc>
                <a:tc>
                  <a:txBody>
                    <a:bodyPr/>
                    <a:lstStyle/>
                    <a:p>
                      <a:pPr algn="ctr"/>
                      <a:r>
                        <a:rPr lang="en-US" b="1" dirty="0"/>
                        <a:t>1</a:t>
                      </a:r>
                    </a:p>
                  </a:txBody>
                  <a:tcPr/>
                </a:tc>
                <a:tc>
                  <a:txBody>
                    <a:bodyPr/>
                    <a:lstStyle/>
                    <a:p>
                      <a:pPr algn="ctr"/>
                      <a:r>
                        <a:rPr lang="en-US" b="1" dirty="0"/>
                        <a:t>0</a:t>
                      </a:r>
                    </a:p>
                  </a:txBody>
                  <a:tcPr/>
                </a:tc>
                <a:tc>
                  <a:txBody>
                    <a:bodyPr/>
                    <a:lstStyle/>
                    <a:p>
                      <a:pPr algn="ctr"/>
                      <a:r>
                        <a:rPr lang="en-US" b="1" dirty="0"/>
                        <a:t>1</a:t>
                      </a:r>
                    </a:p>
                  </a:txBody>
                  <a:tcPr/>
                </a:tc>
                <a:extLst>
                  <a:ext uri="{0D108BD9-81ED-4DB2-BD59-A6C34878D82A}">
                    <a16:rowId xmlns:a16="http://schemas.microsoft.com/office/drawing/2014/main" val="903889752"/>
                  </a:ext>
                </a:extLst>
              </a:tr>
              <a:tr h="461447">
                <a:tc>
                  <a:txBody>
                    <a:bodyPr/>
                    <a:lstStyle/>
                    <a:p>
                      <a:pPr algn="ctr"/>
                      <a:r>
                        <a:rPr lang="en-US" b="1" dirty="0"/>
                        <a:t>1</a:t>
                      </a:r>
                    </a:p>
                  </a:txBody>
                  <a:tcPr/>
                </a:tc>
                <a:tc>
                  <a:txBody>
                    <a:bodyPr/>
                    <a:lstStyle/>
                    <a:p>
                      <a:pPr algn="ctr"/>
                      <a:r>
                        <a:rPr lang="en-US" b="1" dirty="0"/>
                        <a:t>0</a:t>
                      </a:r>
                    </a:p>
                  </a:txBody>
                  <a:tcPr/>
                </a:tc>
                <a:tc>
                  <a:txBody>
                    <a:bodyPr/>
                    <a:lstStyle/>
                    <a:p>
                      <a:pPr algn="ctr"/>
                      <a:r>
                        <a:rPr lang="en-US" b="1" dirty="0"/>
                        <a:t>1</a:t>
                      </a:r>
                    </a:p>
                  </a:txBody>
                  <a:tcPr/>
                </a:tc>
                <a:tc>
                  <a:txBody>
                    <a:bodyPr/>
                    <a:lstStyle/>
                    <a:p>
                      <a:pPr algn="ctr"/>
                      <a:r>
                        <a:rPr lang="en-US" b="1" dirty="0"/>
                        <a:t>1</a:t>
                      </a:r>
                    </a:p>
                  </a:txBody>
                  <a:tcPr/>
                </a:tc>
                <a:extLst>
                  <a:ext uri="{0D108BD9-81ED-4DB2-BD59-A6C34878D82A}">
                    <a16:rowId xmlns:a16="http://schemas.microsoft.com/office/drawing/2014/main" val="831679095"/>
                  </a:ext>
                </a:extLst>
              </a:tr>
              <a:tr h="461447">
                <a:tc>
                  <a:txBody>
                    <a:bodyPr/>
                    <a:lstStyle/>
                    <a:p>
                      <a:pPr algn="ctr"/>
                      <a:r>
                        <a:rPr lang="en-US" b="1" dirty="0"/>
                        <a:t>0</a:t>
                      </a:r>
                    </a:p>
                  </a:txBody>
                  <a:tcPr/>
                </a:tc>
                <a:tc>
                  <a:txBody>
                    <a:bodyPr/>
                    <a:lstStyle/>
                    <a:p>
                      <a:pPr algn="ctr"/>
                      <a:r>
                        <a:rPr lang="en-US" b="1" dirty="0"/>
                        <a:t>1</a:t>
                      </a:r>
                    </a:p>
                  </a:txBody>
                  <a:tcPr/>
                </a:tc>
                <a:tc>
                  <a:txBody>
                    <a:bodyPr/>
                    <a:lstStyle/>
                    <a:p>
                      <a:pPr algn="ctr"/>
                      <a:r>
                        <a:rPr lang="en-US" b="1" dirty="0"/>
                        <a:t>0</a:t>
                      </a:r>
                    </a:p>
                  </a:txBody>
                  <a:tcPr/>
                </a:tc>
                <a:tc>
                  <a:txBody>
                    <a:bodyPr/>
                    <a:lstStyle/>
                    <a:p>
                      <a:pPr algn="ctr"/>
                      <a:r>
                        <a:rPr lang="en-US" b="1" dirty="0"/>
                        <a:t>1</a:t>
                      </a:r>
                    </a:p>
                  </a:txBody>
                  <a:tcPr/>
                </a:tc>
                <a:extLst>
                  <a:ext uri="{0D108BD9-81ED-4DB2-BD59-A6C34878D82A}">
                    <a16:rowId xmlns:a16="http://schemas.microsoft.com/office/drawing/2014/main" val="2265099680"/>
                  </a:ext>
                </a:extLst>
              </a:tr>
              <a:tr h="461447">
                <a:tc>
                  <a:txBody>
                    <a:bodyPr/>
                    <a:lstStyle/>
                    <a:p>
                      <a:pPr algn="ctr"/>
                      <a:r>
                        <a:rPr lang="en-US" b="1" dirty="0"/>
                        <a:t>1</a:t>
                      </a:r>
                    </a:p>
                  </a:txBody>
                  <a:tcPr/>
                </a:tc>
                <a:tc>
                  <a:txBody>
                    <a:bodyPr/>
                    <a:lstStyle/>
                    <a:p>
                      <a:pPr algn="ctr"/>
                      <a:r>
                        <a:rPr lang="en-US" b="1" dirty="0"/>
                        <a:t>1</a:t>
                      </a:r>
                    </a:p>
                  </a:txBody>
                  <a:tcPr/>
                </a:tc>
                <a:tc>
                  <a:txBody>
                    <a:bodyPr/>
                    <a:lstStyle/>
                    <a:p>
                      <a:pPr algn="ctr"/>
                      <a:r>
                        <a:rPr lang="en-US" b="1" dirty="0"/>
                        <a:t>1</a:t>
                      </a:r>
                    </a:p>
                  </a:txBody>
                  <a:tcPr/>
                </a:tc>
                <a:tc>
                  <a:txBody>
                    <a:bodyPr/>
                    <a:lstStyle/>
                    <a:p>
                      <a:pPr algn="ctr"/>
                      <a:r>
                        <a:rPr lang="en-US" b="1" dirty="0"/>
                        <a:t>0</a:t>
                      </a:r>
                    </a:p>
                  </a:txBody>
                  <a:tcPr/>
                </a:tc>
                <a:extLst>
                  <a:ext uri="{0D108BD9-81ED-4DB2-BD59-A6C34878D82A}">
                    <a16:rowId xmlns:a16="http://schemas.microsoft.com/office/drawing/2014/main" val="3811320887"/>
                  </a:ext>
                </a:extLst>
              </a:tr>
            </a:tbl>
          </a:graphicData>
        </a:graphic>
      </p:graphicFrame>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6B01F09-98C1-4CF0-AB0F-19BBEE14DAB1}"/>
                  </a:ext>
                </a:extLst>
              </p:cNvPr>
              <p:cNvSpPr txBox="1"/>
              <p:nvPr/>
            </p:nvSpPr>
            <p:spPr>
              <a:xfrm>
                <a:off x="6659929" y="5627325"/>
                <a:ext cx="4779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𝑢</m:t>
                          </m:r>
                        </m:e>
                        <m:sub>
                          <m:r>
                            <a:rPr lang="en-US" b="0" i="1" smtClean="0">
                              <a:solidFill>
                                <a:schemeClr val="accent2"/>
                              </a:solidFill>
                              <a:latin typeface="Cambria Math" panose="02040503050406030204" pitchFamily="18" charset="0"/>
                            </a:rPr>
                            <m:t>4</m:t>
                          </m:r>
                        </m:sub>
                      </m:sSub>
                    </m:oMath>
                  </m:oMathPara>
                </a14:m>
                <a:endParaRPr lang="en-US" dirty="0">
                  <a:solidFill>
                    <a:schemeClr val="accent2"/>
                  </a:solidFill>
                </a:endParaRPr>
              </a:p>
            </p:txBody>
          </p:sp>
        </mc:Choice>
        <mc:Fallback xmlns="">
          <p:sp>
            <p:nvSpPr>
              <p:cNvPr id="25" name="TextBox 24">
                <a:extLst>
                  <a:ext uri="{FF2B5EF4-FFF2-40B4-BE49-F238E27FC236}">
                    <a16:creationId xmlns:a16="http://schemas.microsoft.com/office/drawing/2014/main" id="{36B01F09-98C1-4CF0-AB0F-19BBEE14DAB1}"/>
                  </a:ext>
                </a:extLst>
              </p:cNvPr>
              <p:cNvSpPr txBox="1">
                <a:spLocks noRot="1" noChangeAspect="1" noMove="1" noResize="1" noEditPoints="1" noAdjustHandles="1" noChangeArrowheads="1" noChangeShapeType="1" noTextEdit="1"/>
              </p:cNvSpPr>
              <p:nvPr/>
            </p:nvSpPr>
            <p:spPr>
              <a:xfrm>
                <a:off x="6659929" y="5627325"/>
                <a:ext cx="477951"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80635F52-1808-4915-8B5F-A1C2454504E2}"/>
                  </a:ext>
                </a:extLst>
              </p:cNvPr>
              <p:cNvSpPr txBox="1"/>
              <p:nvPr/>
            </p:nvSpPr>
            <p:spPr>
              <a:xfrm>
                <a:off x="8921057" y="3825079"/>
                <a:ext cx="4779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𝑢</m:t>
                          </m:r>
                        </m:e>
                        <m:sub>
                          <m:r>
                            <a:rPr lang="en-US" b="0" i="1" smtClean="0">
                              <a:solidFill>
                                <a:schemeClr val="accent2"/>
                              </a:solidFill>
                              <a:latin typeface="Cambria Math" panose="02040503050406030204" pitchFamily="18" charset="0"/>
                            </a:rPr>
                            <m:t>4</m:t>
                          </m:r>
                        </m:sub>
                      </m:sSub>
                    </m:oMath>
                  </m:oMathPara>
                </a14:m>
                <a:endParaRPr lang="en-US" dirty="0">
                  <a:solidFill>
                    <a:schemeClr val="accent2"/>
                  </a:solidFill>
                </a:endParaRPr>
              </a:p>
            </p:txBody>
          </p:sp>
        </mc:Choice>
        <mc:Fallback xmlns="">
          <p:sp>
            <p:nvSpPr>
              <p:cNvPr id="26" name="TextBox 25">
                <a:extLst>
                  <a:ext uri="{FF2B5EF4-FFF2-40B4-BE49-F238E27FC236}">
                    <a16:creationId xmlns:a16="http://schemas.microsoft.com/office/drawing/2014/main" id="{80635F52-1808-4915-8B5F-A1C2454504E2}"/>
                  </a:ext>
                </a:extLst>
              </p:cNvPr>
              <p:cNvSpPr txBox="1">
                <a:spLocks noRot="1" noChangeAspect="1" noMove="1" noResize="1" noEditPoints="1" noAdjustHandles="1" noChangeArrowheads="1" noChangeShapeType="1" noTextEdit="1"/>
              </p:cNvSpPr>
              <p:nvPr/>
            </p:nvSpPr>
            <p:spPr>
              <a:xfrm>
                <a:off x="8921057" y="3825079"/>
                <a:ext cx="477951" cy="369332"/>
              </a:xfrm>
              <a:prstGeom prst="rect">
                <a:avLst/>
              </a:prstGeom>
              <a:blipFill>
                <a:blip r:embed="rId18"/>
                <a:stretch>
                  <a:fillRect/>
                </a:stretch>
              </a:blipFill>
            </p:spPr>
            <p:txBody>
              <a:bodyPr/>
              <a:lstStyle/>
              <a:p>
                <a:r>
                  <a:rPr lang="en-US">
                    <a:noFill/>
                  </a:rPr>
                  <a:t> </a:t>
                </a:r>
              </a:p>
            </p:txBody>
          </p:sp>
        </mc:Fallback>
      </mc:AlternateContent>
      <p:sp>
        <p:nvSpPr>
          <p:cNvPr id="27" name="TextBox 26">
            <a:extLst>
              <a:ext uri="{FF2B5EF4-FFF2-40B4-BE49-F238E27FC236}">
                <a16:creationId xmlns:a16="http://schemas.microsoft.com/office/drawing/2014/main" id="{CEEB8051-7512-40D7-9343-E0A2758FCFAD}"/>
              </a:ext>
            </a:extLst>
          </p:cNvPr>
          <p:cNvSpPr txBox="1"/>
          <p:nvPr/>
        </p:nvSpPr>
        <p:spPr>
          <a:xfrm>
            <a:off x="3823573" y="6169709"/>
            <a:ext cx="4208015" cy="646331"/>
          </a:xfrm>
          <a:prstGeom prst="rect">
            <a:avLst/>
          </a:prstGeom>
          <a:noFill/>
          <a:ln>
            <a:solidFill>
              <a:schemeClr val="accent2"/>
            </a:solidFill>
          </a:ln>
        </p:spPr>
        <p:txBody>
          <a:bodyPr wrap="square" rtlCol="0">
            <a:spAutoFit/>
          </a:bodyPr>
          <a:lstStyle/>
          <a:p>
            <a:r>
              <a:rPr lang="en-US" dirty="0"/>
              <a:t>Both graphs have the same adjacency matrix. The graphs are </a:t>
            </a:r>
            <a:r>
              <a:rPr lang="en-US" sz="1800" b="0" i="0" u="none" strike="noStrike" baseline="0" dirty="0">
                <a:latin typeface="STIXGeneral-Regular"/>
              </a:rPr>
              <a:t>isomorphic</a:t>
            </a:r>
            <a:r>
              <a:rPr lang="en-US" dirty="0">
                <a:latin typeface="STIXGeneral-Regular"/>
              </a:rPr>
              <a:t>.</a:t>
            </a:r>
            <a:endParaRPr lang="en-US" dirty="0"/>
          </a:p>
        </p:txBody>
      </p:sp>
    </p:spTree>
    <p:extLst>
      <p:ext uri="{BB962C8B-B14F-4D97-AF65-F5344CB8AC3E}">
        <p14:creationId xmlns:p14="http://schemas.microsoft.com/office/powerpoint/2010/main" val="42325034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800B-E706-4F29-8BA8-0C43BD423C82}"/>
              </a:ext>
            </a:extLst>
          </p:cNvPr>
          <p:cNvSpPr>
            <a:spLocks noGrp="1"/>
          </p:cNvSpPr>
          <p:nvPr>
            <p:ph type="title"/>
          </p:nvPr>
        </p:nvSpPr>
        <p:spPr/>
        <p:txBody>
          <a:bodyPr/>
          <a:lstStyle/>
          <a:p>
            <a:r>
              <a:rPr lang="en-GB" dirty="0"/>
              <a:t>TASK </a:t>
            </a:r>
            <a:endParaRPr lang="en-US" dirty="0"/>
          </a:p>
        </p:txBody>
      </p:sp>
      <p:graphicFrame>
        <p:nvGraphicFramePr>
          <p:cNvPr id="29" name="Table 6">
            <a:extLst>
              <a:ext uri="{FF2B5EF4-FFF2-40B4-BE49-F238E27FC236}">
                <a16:creationId xmlns:a16="http://schemas.microsoft.com/office/drawing/2014/main" id="{5E2359C3-EC6D-44B3-88C1-115F170395F7}"/>
              </a:ext>
            </a:extLst>
          </p:cNvPr>
          <p:cNvGraphicFramePr>
            <a:graphicFrameLocks noGrp="1"/>
          </p:cNvGraphicFramePr>
          <p:nvPr>
            <p:ph idx="1"/>
            <p:extLst>
              <p:ext uri="{D42A27DB-BD31-4B8C-83A1-F6EECF244321}">
                <p14:modId xmlns:p14="http://schemas.microsoft.com/office/powerpoint/2010/main" val="2182448818"/>
              </p:ext>
            </p:extLst>
          </p:nvPr>
        </p:nvGraphicFramePr>
        <p:xfrm>
          <a:off x="5304369" y="1844040"/>
          <a:ext cx="1583261" cy="3169920"/>
        </p:xfrm>
        <a:graphic>
          <a:graphicData uri="http://schemas.openxmlformats.org/drawingml/2006/table">
            <a:tbl>
              <a:tblPr firstRow="1" bandRow="1">
                <a:tableStyleId>{073A0DAA-6AF3-43AB-8588-CEC1D06C72B9}</a:tableStyleId>
              </a:tblPr>
              <a:tblGrid>
                <a:gridCol w="1583261">
                  <a:extLst>
                    <a:ext uri="{9D8B030D-6E8A-4147-A177-3AD203B41FA5}">
                      <a16:colId xmlns:a16="http://schemas.microsoft.com/office/drawing/2014/main" val="1342973169"/>
                    </a:ext>
                  </a:extLst>
                </a:gridCol>
              </a:tblGrid>
              <a:tr h="370840">
                <a:tc>
                  <a:txBody>
                    <a:bodyPr/>
                    <a:lstStyle/>
                    <a:p>
                      <a:pPr algn="l"/>
                      <a:r>
                        <a:rPr lang="en-US" sz="2000" dirty="0"/>
                        <a:t>Section 10.3</a:t>
                      </a:r>
                    </a:p>
                  </a:txBody>
                  <a:tcPr/>
                </a:tc>
                <a:extLst>
                  <a:ext uri="{0D108BD9-81ED-4DB2-BD59-A6C34878D82A}">
                    <a16:rowId xmlns:a16="http://schemas.microsoft.com/office/drawing/2014/main" val="2205695143"/>
                  </a:ext>
                </a:extLst>
              </a:tr>
              <a:tr h="370840">
                <a:tc>
                  <a:txBody>
                    <a:bodyPr/>
                    <a:lstStyle/>
                    <a:p>
                      <a:pPr algn="l"/>
                      <a:r>
                        <a:rPr lang="en-US" sz="2000" dirty="0"/>
                        <a:t>2</a:t>
                      </a:r>
                    </a:p>
                  </a:txBody>
                  <a:tcPr/>
                </a:tc>
                <a:extLst>
                  <a:ext uri="{0D108BD9-81ED-4DB2-BD59-A6C34878D82A}">
                    <a16:rowId xmlns:a16="http://schemas.microsoft.com/office/drawing/2014/main" val="4218020739"/>
                  </a:ext>
                </a:extLst>
              </a:tr>
              <a:tr h="370840">
                <a:tc>
                  <a:txBody>
                    <a:bodyPr/>
                    <a:lstStyle/>
                    <a:p>
                      <a:pPr algn="l"/>
                      <a:r>
                        <a:rPr lang="en-US" sz="2000" dirty="0"/>
                        <a:t>3</a:t>
                      </a:r>
                    </a:p>
                  </a:txBody>
                  <a:tcPr/>
                </a:tc>
                <a:extLst>
                  <a:ext uri="{0D108BD9-81ED-4DB2-BD59-A6C34878D82A}">
                    <a16:rowId xmlns:a16="http://schemas.microsoft.com/office/drawing/2014/main" val="2018061732"/>
                  </a:ext>
                </a:extLst>
              </a:tr>
              <a:tr h="370840">
                <a:tc>
                  <a:txBody>
                    <a:bodyPr/>
                    <a:lstStyle/>
                    <a:p>
                      <a:pPr algn="l"/>
                      <a:r>
                        <a:rPr lang="en-US" sz="2000" dirty="0"/>
                        <a:t>6</a:t>
                      </a:r>
                    </a:p>
                  </a:txBody>
                  <a:tcPr/>
                </a:tc>
                <a:extLst>
                  <a:ext uri="{0D108BD9-81ED-4DB2-BD59-A6C34878D82A}">
                    <a16:rowId xmlns:a16="http://schemas.microsoft.com/office/drawing/2014/main" val="2534759774"/>
                  </a:ext>
                </a:extLst>
              </a:tr>
              <a:tr h="370840">
                <a:tc>
                  <a:txBody>
                    <a:bodyPr/>
                    <a:lstStyle/>
                    <a:p>
                      <a:pPr algn="l"/>
                      <a:r>
                        <a:rPr lang="en-US" sz="2000" dirty="0"/>
                        <a:t>17</a:t>
                      </a:r>
                    </a:p>
                  </a:txBody>
                  <a:tcPr/>
                </a:tc>
                <a:extLst>
                  <a:ext uri="{0D108BD9-81ED-4DB2-BD59-A6C34878D82A}">
                    <a16:rowId xmlns:a16="http://schemas.microsoft.com/office/drawing/2014/main" val="3804450668"/>
                  </a:ext>
                </a:extLst>
              </a:tr>
              <a:tr h="370840">
                <a:tc>
                  <a:txBody>
                    <a:bodyPr/>
                    <a:lstStyle/>
                    <a:p>
                      <a:pPr algn="l"/>
                      <a:r>
                        <a:rPr lang="en-US" sz="2000" dirty="0"/>
                        <a:t>19</a:t>
                      </a:r>
                    </a:p>
                  </a:txBody>
                  <a:tcPr/>
                </a:tc>
                <a:extLst>
                  <a:ext uri="{0D108BD9-81ED-4DB2-BD59-A6C34878D82A}">
                    <a16:rowId xmlns:a16="http://schemas.microsoft.com/office/drawing/2014/main" val="1027944011"/>
                  </a:ext>
                </a:extLst>
              </a:tr>
              <a:tr h="370840">
                <a:tc>
                  <a:txBody>
                    <a:bodyPr/>
                    <a:lstStyle/>
                    <a:p>
                      <a:pPr algn="l"/>
                      <a:r>
                        <a:rPr lang="en-US" sz="2000" dirty="0"/>
                        <a:t>39</a:t>
                      </a:r>
                    </a:p>
                  </a:txBody>
                  <a:tcPr/>
                </a:tc>
                <a:extLst>
                  <a:ext uri="{0D108BD9-81ED-4DB2-BD59-A6C34878D82A}">
                    <a16:rowId xmlns:a16="http://schemas.microsoft.com/office/drawing/2014/main" val="1845976505"/>
                  </a:ext>
                </a:extLst>
              </a:tr>
              <a:tr h="370840">
                <a:tc>
                  <a:txBody>
                    <a:bodyPr/>
                    <a:lstStyle/>
                    <a:p>
                      <a:pPr algn="l"/>
                      <a:r>
                        <a:rPr lang="en-US" sz="2000" dirty="0"/>
                        <a:t>45</a:t>
                      </a:r>
                    </a:p>
                  </a:txBody>
                  <a:tcPr/>
                </a:tc>
                <a:extLst>
                  <a:ext uri="{0D108BD9-81ED-4DB2-BD59-A6C34878D82A}">
                    <a16:rowId xmlns:a16="http://schemas.microsoft.com/office/drawing/2014/main" val="2667018186"/>
                  </a:ext>
                </a:extLst>
              </a:tr>
            </a:tbl>
          </a:graphicData>
        </a:graphic>
      </p:graphicFrame>
    </p:spTree>
    <p:extLst>
      <p:ext uri="{BB962C8B-B14F-4D97-AF65-F5344CB8AC3E}">
        <p14:creationId xmlns:p14="http://schemas.microsoft.com/office/powerpoint/2010/main" val="9514034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1F0DF-90E5-4070-A30D-3F2A9F4453F1}"/>
              </a:ext>
            </a:extLst>
          </p:cNvPr>
          <p:cNvSpPr>
            <a:spLocks noGrp="1"/>
          </p:cNvSpPr>
          <p:nvPr>
            <p:ph type="title"/>
          </p:nvPr>
        </p:nvSpPr>
        <p:spPr/>
        <p:txBody>
          <a:bodyPr/>
          <a:lstStyle/>
          <a:p>
            <a:r>
              <a:rPr lang="en-US" dirty="0"/>
              <a:t>Content</a:t>
            </a:r>
          </a:p>
        </p:txBody>
      </p:sp>
      <p:graphicFrame>
        <p:nvGraphicFramePr>
          <p:cNvPr id="13" name="Table 4">
            <a:extLst>
              <a:ext uri="{FF2B5EF4-FFF2-40B4-BE49-F238E27FC236}">
                <a16:creationId xmlns:a16="http://schemas.microsoft.com/office/drawing/2014/main" id="{D8A36957-8265-4C33-A17F-717E5F612718}"/>
              </a:ext>
            </a:extLst>
          </p:cNvPr>
          <p:cNvGraphicFramePr>
            <a:graphicFrameLocks noGrp="1"/>
          </p:cNvGraphicFramePr>
          <p:nvPr>
            <p:ph idx="1"/>
          </p:nvPr>
        </p:nvGraphicFramePr>
        <p:xfrm>
          <a:off x="947928" y="2618933"/>
          <a:ext cx="10296144" cy="2939145"/>
        </p:xfrm>
        <a:graphic>
          <a:graphicData uri="http://schemas.openxmlformats.org/drawingml/2006/table">
            <a:tbl>
              <a:tblPr firstRow="1" bandRow="1">
                <a:tableStyleId>{073A0DAA-6AF3-43AB-8588-CEC1D06C72B9}</a:tableStyleId>
              </a:tblPr>
              <a:tblGrid>
                <a:gridCol w="10296144">
                  <a:extLst>
                    <a:ext uri="{9D8B030D-6E8A-4147-A177-3AD203B41FA5}">
                      <a16:colId xmlns:a16="http://schemas.microsoft.com/office/drawing/2014/main" val="4097912314"/>
                    </a:ext>
                  </a:extLst>
                </a:gridCol>
              </a:tblGrid>
              <a:tr h="587829">
                <a:tc>
                  <a:txBody>
                    <a:bodyPr/>
                    <a:lstStyle/>
                    <a:p>
                      <a:pPr algn="l"/>
                      <a:r>
                        <a:rPr lang="en-US" sz="2800" dirty="0"/>
                        <a:t>CH 10</a:t>
                      </a:r>
                    </a:p>
                  </a:txBody>
                  <a:tcPr/>
                </a:tc>
                <a:extLst>
                  <a:ext uri="{0D108BD9-81ED-4DB2-BD59-A6C34878D82A}">
                    <a16:rowId xmlns:a16="http://schemas.microsoft.com/office/drawing/2014/main" val="1094367589"/>
                  </a:ext>
                </a:extLst>
              </a:tr>
              <a:tr h="587829">
                <a:tc>
                  <a:txBody>
                    <a:bodyPr/>
                    <a:lstStyle/>
                    <a:p>
                      <a:r>
                        <a:rPr lang="en-US" sz="2800" dirty="0"/>
                        <a:t>Graphs and Graph Models</a:t>
                      </a:r>
                    </a:p>
                  </a:txBody>
                  <a:tcPr/>
                </a:tc>
                <a:extLst>
                  <a:ext uri="{0D108BD9-81ED-4DB2-BD59-A6C34878D82A}">
                    <a16:rowId xmlns:a16="http://schemas.microsoft.com/office/drawing/2014/main" val="2813306547"/>
                  </a:ext>
                </a:extLst>
              </a:tr>
              <a:tr h="587829">
                <a:tc>
                  <a:txBody>
                    <a:bodyPr/>
                    <a:lstStyle/>
                    <a:p>
                      <a:r>
                        <a:rPr lang="en-GB" sz="2800" dirty="0"/>
                        <a:t>Graph Terminology and Special Types of Graphs</a:t>
                      </a:r>
                      <a:endParaRPr lang="en-US" sz="2800" dirty="0"/>
                    </a:p>
                  </a:txBody>
                  <a:tcPr/>
                </a:tc>
                <a:extLst>
                  <a:ext uri="{0D108BD9-81ED-4DB2-BD59-A6C34878D82A}">
                    <a16:rowId xmlns:a16="http://schemas.microsoft.com/office/drawing/2014/main" val="2179325549"/>
                  </a:ext>
                </a:extLst>
              </a:tr>
              <a:tr h="587829">
                <a:tc>
                  <a:txBody>
                    <a:bodyPr/>
                    <a:lstStyle/>
                    <a:p>
                      <a:r>
                        <a:rPr lang="en-GB" sz="2800" dirty="0"/>
                        <a:t>Representing Graphs and Graph Isomorphism</a:t>
                      </a:r>
                      <a:endParaRPr lang="en-US" sz="2800" dirty="0"/>
                    </a:p>
                  </a:txBody>
                  <a:tcPr/>
                </a:tc>
                <a:extLst>
                  <a:ext uri="{0D108BD9-81ED-4DB2-BD59-A6C34878D82A}">
                    <a16:rowId xmlns:a16="http://schemas.microsoft.com/office/drawing/2014/main" val="3677063693"/>
                  </a:ext>
                </a:extLst>
              </a:tr>
              <a:tr h="587829">
                <a:tc>
                  <a:txBody>
                    <a:bodyPr/>
                    <a:lstStyle/>
                    <a:p>
                      <a:r>
                        <a:rPr lang="en-US" sz="2800" dirty="0"/>
                        <a:t>Connectivity</a:t>
                      </a:r>
                    </a:p>
                  </a:txBody>
                  <a:tcPr/>
                </a:tc>
                <a:extLst>
                  <a:ext uri="{0D108BD9-81ED-4DB2-BD59-A6C34878D82A}">
                    <a16:rowId xmlns:a16="http://schemas.microsoft.com/office/drawing/2014/main" val="4106968009"/>
                  </a:ext>
                </a:extLst>
              </a:tr>
            </a:tbl>
          </a:graphicData>
        </a:graphic>
      </p:graphicFrame>
      <p:sp>
        <p:nvSpPr>
          <p:cNvPr id="14" name="Arrow: Right 13">
            <a:extLst>
              <a:ext uri="{FF2B5EF4-FFF2-40B4-BE49-F238E27FC236}">
                <a16:creationId xmlns:a16="http://schemas.microsoft.com/office/drawing/2014/main" id="{C8C384E5-6263-4406-A072-42F0AC2BAEF7}"/>
              </a:ext>
            </a:extLst>
          </p:cNvPr>
          <p:cNvSpPr/>
          <p:nvPr/>
        </p:nvSpPr>
        <p:spPr>
          <a:xfrm>
            <a:off x="399641" y="5045697"/>
            <a:ext cx="438559" cy="42420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358140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800B-E706-4F29-8BA8-0C43BD423C82}"/>
              </a:ext>
            </a:extLst>
          </p:cNvPr>
          <p:cNvSpPr>
            <a:spLocks noGrp="1"/>
          </p:cNvSpPr>
          <p:nvPr>
            <p:ph type="title"/>
          </p:nvPr>
        </p:nvSpPr>
        <p:spPr/>
        <p:txBody>
          <a:bodyPr/>
          <a:lstStyle/>
          <a:p>
            <a:r>
              <a:rPr lang="en-US" sz="4400" dirty="0"/>
              <a:t>Connectivity</a:t>
            </a:r>
            <a:r>
              <a:rPr lang="en-GB" dirty="0"/>
              <a:t>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C5CCF1-681E-4E42-9E88-8CCDF01A16BC}"/>
                  </a:ext>
                </a:extLst>
              </p:cNvPr>
              <p:cNvSpPr>
                <a:spLocks noGrp="1"/>
              </p:cNvSpPr>
              <p:nvPr>
                <p:ph idx="1"/>
              </p:nvPr>
            </p:nvSpPr>
            <p:spPr/>
            <p:txBody>
              <a:bodyPr>
                <a:normAutofit/>
              </a:bodyPr>
              <a:lstStyle/>
              <a:p>
                <a:r>
                  <a:rPr lang="en-GB" sz="2600" b="1" u="sng" dirty="0"/>
                  <a:t>DEFINITION 1:</a:t>
                </a:r>
                <a:r>
                  <a:rPr lang="en-GB" sz="2600" dirty="0"/>
                  <a:t> Let </a:t>
                </a:r>
                <a14:m>
                  <m:oMath xmlns:m="http://schemas.openxmlformats.org/officeDocument/2006/math">
                    <m:r>
                      <a:rPr lang="en-GB" sz="2600" i="1" dirty="0" smtClean="0">
                        <a:latin typeface="Cambria Math" panose="02040503050406030204" pitchFamily="18" charset="0"/>
                      </a:rPr>
                      <m:t>𝑛</m:t>
                    </m:r>
                  </m:oMath>
                </a14:m>
                <a:r>
                  <a:rPr lang="en-GB" sz="2600" dirty="0"/>
                  <a:t> be a nonnegative integer and </a:t>
                </a:r>
                <a14:m>
                  <m:oMath xmlns:m="http://schemas.openxmlformats.org/officeDocument/2006/math">
                    <m:r>
                      <a:rPr lang="en-GB" sz="2600" i="1" dirty="0" smtClean="0">
                        <a:latin typeface="Cambria Math" panose="02040503050406030204" pitchFamily="18" charset="0"/>
                      </a:rPr>
                      <m:t>𝐺</m:t>
                    </m:r>
                  </m:oMath>
                </a14:m>
                <a:r>
                  <a:rPr lang="en-GB" sz="2600" dirty="0"/>
                  <a:t> an undirected graph. A path of length </a:t>
                </a:r>
                <a14:m>
                  <m:oMath xmlns:m="http://schemas.openxmlformats.org/officeDocument/2006/math">
                    <m:r>
                      <a:rPr lang="en-GB" sz="2600" i="1" dirty="0" smtClean="0">
                        <a:latin typeface="Cambria Math" panose="02040503050406030204" pitchFamily="18" charset="0"/>
                      </a:rPr>
                      <m:t>𝑛</m:t>
                    </m:r>
                  </m:oMath>
                </a14:m>
                <a:r>
                  <a:rPr lang="en-GB" sz="2600" dirty="0"/>
                  <a:t> from </a:t>
                </a:r>
                <a14:m>
                  <m:oMath xmlns:m="http://schemas.openxmlformats.org/officeDocument/2006/math">
                    <m:r>
                      <a:rPr lang="en-GB" sz="2600" i="1" dirty="0" smtClean="0">
                        <a:latin typeface="Cambria Math" panose="02040503050406030204" pitchFamily="18" charset="0"/>
                      </a:rPr>
                      <m:t>𝑢</m:t>
                    </m:r>
                  </m:oMath>
                </a14:m>
                <a:r>
                  <a:rPr lang="en-GB" sz="2600" dirty="0"/>
                  <a:t> to </a:t>
                </a:r>
                <a14:m>
                  <m:oMath xmlns:m="http://schemas.openxmlformats.org/officeDocument/2006/math">
                    <m:r>
                      <a:rPr lang="en-GB" sz="2600" i="1" dirty="0" smtClean="0">
                        <a:latin typeface="Cambria Math" panose="02040503050406030204" pitchFamily="18" charset="0"/>
                      </a:rPr>
                      <m:t>𝑣</m:t>
                    </m:r>
                  </m:oMath>
                </a14:m>
                <a:r>
                  <a:rPr lang="en-GB" sz="2600" dirty="0"/>
                  <a:t> in </a:t>
                </a:r>
                <a14:m>
                  <m:oMath xmlns:m="http://schemas.openxmlformats.org/officeDocument/2006/math">
                    <m:r>
                      <a:rPr lang="en-GB" sz="2600" i="1" dirty="0" smtClean="0">
                        <a:latin typeface="Cambria Math" panose="02040503050406030204" pitchFamily="18" charset="0"/>
                      </a:rPr>
                      <m:t>𝐺</m:t>
                    </m:r>
                  </m:oMath>
                </a14:m>
                <a:r>
                  <a:rPr lang="en-GB" sz="2600" dirty="0"/>
                  <a:t> is a sequence of </a:t>
                </a:r>
                <a14:m>
                  <m:oMath xmlns:m="http://schemas.openxmlformats.org/officeDocument/2006/math">
                    <m:r>
                      <a:rPr lang="en-GB" sz="2600" i="1" dirty="0" smtClean="0">
                        <a:latin typeface="Cambria Math" panose="02040503050406030204" pitchFamily="18" charset="0"/>
                      </a:rPr>
                      <m:t>𝑛</m:t>
                    </m:r>
                  </m:oMath>
                </a14:m>
                <a:r>
                  <a:rPr lang="en-GB" sz="2600" dirty="0"/>
                  <a:t> edges </a:t>
                </a:r>
                <a14:m>
                  <m:oMath xmlns:m="http://schemas.openxmlformats.org/officeDocument/2006/math">
                    <m:sSub>
                      <m:sSubPr>
                        <m:ctrlPr>
                          <a:rPr lang="en-US" sz="2600" b="0" i="1" dirty="0" smtClean="0">
                            <a:latin typeface="Cambria Math" panose="02040503050406030204" pitchFamily="18" charset="0"/>
                          </a:rPr>
                        </m:ctrlPr>
                      </m:sSubPr>
                      <m:e>
                        <m:r>
                          <a:rPr lang="en-GB" sz="2600" i="1" dirty="0" smtClean="0">
                            <a:latin typeface="Cambria Math" panose="02040503050406030204" pitchFamily="18" charset="0"/>
                          </a:rPr>
                          <m:t>𝑒</m:t>
                        </m:r>
                      </m:e>
                      <m:sub>
                        <m:r>
                          <a:rPr lang="en-GB" sz="2600" i="1" dirty="0" smtClean="0">
                            <a:latin typeface="Cambria Math" panose="02040503050406030204" pitchFamily="18" charset="0"/>
                          </a:rPr>
                          <m:t>1</m:t>
                        </m:r>
                      </m:sub>
                    </m:sSub>
                    <m:r>
                      <a:rPr lang="en-GB" sz="2600" i="1" dirty="0" smtClean="0">
                        <a:latin typeface="Cambria Math" panose="02040503050406030204" pitchFamily="18" charset="0"/>
                      </a:rPr>
                      <m:t>, … , </m:t>
                    </m:r>
                    <m:sSub>
                      <m:sSubPr>
                        <m:ctrlPr>
                          <a:rPr lang="en-US" sz="2600" b="0" i="1" dirty="0" smtClean="0">
                            <a:latin typeface="Cambria Math" panose="02040503050406030204" pitchFamily="18" charset="0"/>
                          </a:rPr>
                        </m:ctrlPr>
                      </m:sSubPr>
                      <m:e>
                        <m:r>
                          <a:rPr lang="en-GB" sz="2600" i="1" dirty="0" err="1" smtClean="0">
                            <a:latin typeface="Cambria Math" panose="02040503050406030204" pitchFamily="18" charset="0"/>
                          </a:rPr>
                          <m:t>𝑒</m:t>
                        </m:r>
                      </m:e>
                      <m:sub>
                        <m:r>
                          <a:rPr lang="en-GB" sz="2600" i="1" dirty="0" err="1" smtClean="0">
                            <a:latin typeface="Cambria Math" panose="02040503050406030204" pitchFamily="18" charset="0"/>
                          </a:rPr>
                          <m:t>𝑛</m:t>
                        </m:r>
                      </m:sub>
                    </m:sSub>
                    <m:r>
                      <a:rPr lang="en-GB" sz="2600" i="1" dirty="0" smtClean="0">
                        <a:latin typeface="Cambria Math" panose="02040503050406030204" pitchFamily="18" charset="0"/>
                      </a:rPr>
                      <m:t> </m:t>
                    </m:r>
                  </m:oMath>
                </a14:m>
                <a:r>
                  <a:rPr lang="en-GB" sz="2600" dirty="0"/>
                  <a:t>of </a:t>
                </a:r>
                <a14:m>
                  <m:oMath xmlns:m="http://schemas.openxmlformats.org/officeDocument/2006/math">
                    <m:r>
                      <a:rPr lang="en-GB" sz="2600" i="1" dirty="0" smtClean="0">
                        <a:latin typeface="Cambria Math" panose="02040503050406030204" pitchFamily="18" charset="0"/>
                      </a:rPr>
                      <m:t>𝐺</m:t>
                    </m:r>
                  </m:oMath>
                </a14:m>
                <a:r>
                  <a:rPr lang="en-GB" sz="2600" dirty="0"/>
                  <a:t> for which there exists a sequence </a:t>
                </a:r>
                <a14:m>
                  <m:oMath xmlns:m="http://schemas.openxmlformats.org/officeDocument/2006/math">
                    <m:sSub>
                      <m:sSubPr>
                        <m:ctrlPr>
                          <a:rPr lang="en-US" sz="2600" b="0" i="1" dirty="0" smtClean="0">
                            <a:latin typeface="Cambria Math" panose="02040503050406030204" pitchFamily="18" charset="0"/>
                          </a:rPr>
                        </m:ctrlPr>
                      </m:sSubPr>
                      <m:e>
                        <m:r>
                          <a:rPr lang="en-GB" sz="2600" i="1" dirty="0" smtClean="0">
                            <a:latin typeface="Cambria Math" panose="02040503050406030204" pitchFamily="18" charset="0"/>
                          </a:rPr>
                          <m:t>𝑥</m:t>
                        </m:r>
                      </m:e>
                      <m:sub>
                        <m:r>
                          <a:rPr lang="en-GB" sz="2600" i="1" dirty="0" smtClean="0">
                            <a:latin typeface="Cambria Math" panose="02040503050406030204" pitchFamily="18" charset="0"/>
                          </a:rPr>
                          <m:t>0</m:t>
                        </m:r>
                      </m:sub>
                    </m:sSub>
                    <m:r>
                      <a:rPr lang="en-GB" sz="2600" i="1" dirty="0" smtClean="0">
                        <a:latin typeface="Cambria Math" panose="02040503050406030204" pitchFamily="18" charset="0"/>
                      </a:rPr>
                      <m:t>=</m:t>
                    </m:r>
                    <m:r>
                      <a:rPr lang="en-GB" sz="2600" i="1" dirty="0" smtClean="0">
                        <a:latin typeface="Cambria Math" panose="02040503050406030204" pitchFamily="18" charset="0"/>
                      </a:rPr>
                      <m:t>𝑢</m:t>
                    </m:r>
                    <m:r>
                      <a:rPr lang="en-GB" sz="2600" i="1" dirty="0" smtClean="0">
                        <a:latin typeface="Cambria Math" panose="02040503050406030204" pitchFamily="18" charset="0"/>
                      </a:rPr>
                      <m:t>, </m:t>
                    </m:r>
                    <m:sSub>
                      <m:sSubPr>
                        <m:ctrlPr>
                          <a:rPr lang="en-US" sz="2600" b="0" i="1" dirty="0" smtClean="0">
                            <a:latin typeface="Cambria Math" panose="02040503050406030204" pitchFamily="18" charset="0"/>
                          </a:rPr>
                        </m:ctrlPr>
                      </m:sSubPr>
                      <m:e>
                        <m:r>
                          <a:rPr lang="en-GB" sz="2600" i="1" dirty="0" smtClean="0">
                            <a:latin typeface="Cambria Math" panose="02040503050406030204" pitchFamily="18" charset="0"/>
                          </a:rPr>
                          <m:t>𝑥</m:t>
                        </m:r>
                      </m:e>
                      <m:sub>
                        <m:r>
                          <a:rPr lang="en-GB" sz="2600" i="1" dirty="0" smtClean="0">
                            <a:latin typeface="Cambria Math" panose="02040503050406030204" pitchFamily="18" charset="0"/>
                          </a:rPr>
                          <m:t>1</m:t>
                        </m:r>
                      </m:sub>
                    </m:sSub>
                    <m:r>
                      <a:rPr lang="en-GB" sz="2600" i="1" dirty="0" smtClean="0">
                        <a:latin typeface="Cambria Math" panose="02040503050406030204" pitchFamily="18" charset="0"/>
                      </a:rPr>
                      <m:t>, … , </m:t>
                    </m:r>
                    <m:sSub>
                      <m:sSubPr>
                        <m:ctrlPr>
                          <a:rPr lang="en-US" sz="2600" b="0" i="1" dirty="0" smtClean="0">
                            <a:latin typeface="Cambria Math" panose="02040503050406030204" pitchFamily="18" charset="0"/>
                          </a:rPr>
                        </m:ctrlPr>
                      </m:sSubPr>
                      <m:e>
                        <m:r>
                          <a:rPr lang="en-GB" sz="2600" i="1" dirty="0" smtClean="0">
                            <a:latin typeface="Cambria Math" panose="02040503050406030204" pitchFamily="18" charset="0"/>
                          </a:rPr>
                          <m:t>𝑥</m:t>
                        </m:r>
                      </m:e>
                      <m:sub>
                        <m:r>
                          <a:rPr lang="en-GB" sz="2600" i="1" dirty="0" smtClean="0">
                            <a:latin typeface="Cambria Math" panose="02040503050406030204" pitchFamily="18" charset="0"/>
                          </a:rPr>
                          <m:t>𝑛</m:t>
                        </m:r>
                        <m:r>
                          <a:rPr lang="en-GB" sz="2600" i="1" dirty="0" smtClean="0">
                            <a:latin typeface="Cambria Math" panose="02040503050406030204" pitchFamily="18" charset="0"/>
                          </a:rPr>
                          <m:t>−</m:t>
                        </m:r>
                        <m:r>
                          <a:rPr lang="en-GB" sz="2600" i="1" dirty="0" smtClean="0">
                            <a:latin typeface="Cambria Math" panose="02040503050406030204" pitchFamily="18" charset="0"/>
                          </a:rPr>
                          <m:t>1</m:t>
                        </m:r>
                      </m:sub>
                    </m:sSub>
                    <m:r>
                      <a:rPr lang="en-GB" sz="2600" i="1" dirty="0" smtClean="0">
                        <a:latin typeface="Cambria Math" panose="02040503050406030204" pitchFamily="18" charset="0"/>
                      </a:rPr>
                      <m:t>, </m:t>
                    </m:r>
                    <m:sSub>
                      <m:sSubPr>
                        <m:ctrlPr>
                          <a:rPr lang="en-US" sz="2600" b="0" i="1" dirty="0" smtClean="0">
                            <a:latin typeface="Cambria Math" panose="02040503050406030204" pitchFamily="18" charset="0"/>
                          </a:rPr>
                        </m:ctrlPr>
                      </m:sSubPr>
                      <m:e>
                        <m:r>
                          <a:rPr lang="en-GB" sz="2600" i="1" dirty="0" err="1" smtClean="0">
                            <a:latin typeface="Cambria Math" panose="02040503050406030204" pitchFamily="18" charset="0"/>
                          </a:rPr>
                          <m:t>𝑥</m:t>
                        </m:r>
                      </m:e>
                      <m:sub>
                        <m:r>
                          <a:rPr lang="en-GB" sz="2600" i="1" dirty="0" err="1" smtClean="0">
                            <a:latin typeface="Cambria Math" panose="02040503050406030204" pitchFamily="18" charset="0"/>
                          </a:rPr>
                          <m:t>𝑛</m:t>
                        </m:r>
                      </m:sub>
                    </m:sSub>
                    <m:r>
                      <a:rPr lang="en-GB" sz="2600" i="1" dirty="0" smtClean="0">
                        <a:latin typeface="Cambria Math" panose="02040503050406030204" pitchFamily="18" charset="0"/>
                      </a:rPr>
                      <m:t>=</m:t>
                    </m:r>
                    <m:r>
                      <a:rPr lang="en-GB" sz="2600" i="1" dirty="0" smtClean="0">
                        <a:latin typeface="Cambria Math" panose="02040503050406030204" pitchFamily="18" charset="0"/>
                      </a:rPr>
                      <m:t>𝑣</m:t>
                    </m:r>
                    <m:r>
                      <a:rPr lang="en-GB" sz="2600" i="1" dirty="0" smtClean="0">
                        <a:latin typeface="Cambria Math" panose="02040503050406030204" pitchFamily="18" charset="0"/>
                      </a:rPr>
                      <m:t> </m:t>
                    </m:r>
                  </m:oMath>
                </a14:m>
                <a:r>
                  <a:rPr lang="en-GB" sz="2600" dirty="0"/>
                  <a:t>of vertices such that </a:t>
                </a:r>
                <a14:m>
                  <m:oMath xmlns:m="http://schemas.openxmlformats.org/officeDocument/2006/math">
                    <m:sSub>
                      <m:sSubPr>
                        <m:ctrlPr>
                          <a:rPr lang="en-US" sz="2600" b="0" i="1" dirty="0" smtClean="0">
                            <a:latin typeface="Cambria Math" panose="02040503050406030204" pitchFamily="18" charset="0"/>
                          </a:rPr>
                        </m:ctrlPr>
                      </m:sSubPr>
                      <m:e>
                        <m:r>
                          <a:rPr lang="en-GB" sz="2600" i="1" dirty="0" smtClean="0">
                            <a:latin typeface="Cambria Math" panose="02040503050406030204" pitchFamily="18" charset="0"/>
                          </a:rPr>
                          <m:t>𝑒</m:t>
                        </m:r>
                      </m:e>
                      <m:sub>
                        <m:r>
                          <a:rPr lang="en-GB" sz="2600" i="1" dirty="0" smtClean="0">
                            <a:latin typeface="Cambria Math" panose="02040503050406030204" pitchFamily="18" charset="0"/>
                          </a:rPr>
                          <m:t>𝑖</m:t>
                        </m:r>
                      </m:sub>
                    </m:sSub>
                  </m:oMath>
                </a14:m>
                <a:r>
                  <a:rPr lang="en-GB" sz="2600" dirty="0"/>
                  <a:t> has, for </a:t>
                </a:r>
                <a14:m>
                  <m:oMath xmlns:m="http://schemas.openxmlformats.org/officeDocument/2006/math">
                    <m:r>
                      <a:rPr lang="en-GB" sz="2600" i="1" dirty="0" smtClean="0">
                        <a:latin typeface="Cambria Math" panose="02040503050406030204" pitchFamily="18" charset="0"/>
                      </a:rPr>
                      <m:t>𝑖</m:t>
                    </m:r>
                    <m:r>
                      <a:rPr lang="en-GB" sz="2600" i="1" dirty="0" smtClean="0">
                        <a:latin typeface="Cambria Math" panose="02040503050406030204" pitchFamily="18" charset="0"/>
                      </a:rPr>
                      <m:t>=</m:t>
                    </m:r>
                    <m:r>
                      <a:rPr lang="en-GB" sz="2600" i="1" dirty="0" smtClean="0">
                        <a:latin typeface="Cambria Math" panose="02040503050406030204" pitchFamily="18" charset="0"/>
                      </a:rPr>
                      <m:t>1</m:t>
                    </m:r>
                    <m:r>
                      <a:rPr lang="en-GB" sz="2600" i="1" dirty="0" smtClean="0">
                        <a:latin typeface="Cambria Math" panose="02040503050406030204" pitchFamily="18" charset="0"/>
                      </a:rPr>
                      <m:t>, … , </m:t>
                    </m:r>
                    <m:r>
                      <a:rPr lang="en-GB" sz="2600" i="1" dirty="0" smtClean="0">
                        <a:latin typeface="Cambria Math" panose="02040503050406030204" pitchFamily="18" charset="0"/>
                      </a:rPr>
                      <m:t>𝑛</m:t>
                    </m:r>
                  </m:oMath>
                </a14:m>
                <a:r>
                  <a:rPr lang="en-GB" sz="2600" dirty="0"/>
                  <a:t>, the endpoints </a:t>
                </a:r>
                <a14:m>
                  <m:oMath xmlns:m="http://schemas.openxmlformats.org/officeDocument/2006/math">
                    <m:sSub>
                      <m:sSubPr>
                        <m:ctrlPr>
                          <a:rPr lang="en-US" sz="2600" b="0" i="1" dirty="0" smtClean="0">
                            <a:latin typeface="Cambria Math" panose="02040503050406030204" pitchFamily="18" charset="0"/>
                          </a:rPr>
                        </m:ctrlPr>
                      </m:sSubPr>
                      <m:e>
                        <m:r>
                          <a:rPr lang="en-GB" sz="2600" i="1" dirty="0" smtClean="0">
                            <a:latin typeface="Cambria Math" panose="02040503050406030204" pitchFamily="18" charset="0"/>
                          </a:rPr>
                          <m:t>𝑥</m:t>
                        </m:r>
                      </m:e>
                      <m:sub>
                        <m:r>
                          <a:rPr lang="en-GB" sz="2600" i="1" dirty="0" smtClean="0">
                            <a:latin typeface="Cambria Math" panose="02040503050406030204" pitchFamily="18" charset="0"/>
                          </a:rPr>
                          <m:t>𝑖</m:t>
                        </m:r>
                        <m:r>
                          <a:rPr lang="en-GB" sz="2600" i="1" dirty="0" smtClean="0">
                            <a:latin typeface="Cambria Math" panose="02040503050406030204" pitchFamily="18" charset="0"/>
                          </a:rPr>
                          <m:t>−</m:t>
                        </m:r>
                        <m:r>
                          <a:rPr lang="en-GB" sz="2600" i="1" dirty="0" smtClean="0">
                            <a:latin typeface="Cambria Math" panose="02040503050406030204" pitchFamily="18" charset="0"/>
                          </a:rPr>
                          <m:t>1</m:t>
                        </m:r>
                      </m:sub>
                    </m:sSub>
                  </m:oMath>
                </a14:m>
                <a:r>
                  <a:rPr lang="en-GB" sz="2600" dirty="0"/>
                  <a:t> and </a:t>
                </a:r>
                <a14:m>
                  <m:oMath xmlns:m="http://schemas.openxmlformats.org/officeDocument/2006/math">
                    <m:sSub>
                      <m:sSubPr>
                        <m:ctrlPr>
                          <a:rPr lang="en-US" sz="2600" b="0" i="1" dirty="0" smtClean="0">
                            <a:latin typeface="Cambria Math" panose="02040503050406030204" pitchFamily="18" charset="0"/>
                          </a:rPr>
                        </m:ctrlPr>
                      </m:sSubPr>
                      <m:e>
                        <m:r>
                          <a:rPr lang="en-GB" sz="2600" i="1" dirty="0" smtClean="0">
                            <a:latin typeface="Cambria Math" panose="02040503050406030204" pitchFamily="18" charset="0"/>
                          </a:rPr>
                          <m:t>𝑥</m:t>
                        </m:r>
                      </m:e>
                      <m:sub>
                        <m:r>
                          <a:rPr lang="en-GB" sz="2600" i="1" dirty="0" smtClean="0">
                            <a:latin typeface="Cambria Math" panose="02040503050406030204" pitchFamily="18" charset="0"/>
                          </a:rPr>
                          <m:t>𝑖</m:t>
                        </m:r>
                      </m:sub>
                    </m:sSub>
                  </m:oMath>
                </a14:m>
                <a:r>
                  <a:rPr lang="en-GB" sz="2600" dirty="0"/>
                  <a:t>. When the graph is simple, we denote this path by its vertex sequence </a:t>
                </a:r>
                <a14:m>
                  <m:oMath xmlns:m="http://schemas.openxmlformats.org/officeDocument/2006/math">
                    <m:sSub>
                      <m:sSubPr>
                        <m:ctrlPr>
                          <a:rPr lang="en-US" sz="2600" b="0" i="1" dirty="0" smtClean="0">
                            <a:latin typeface="Cambria Math" panose="02040503050406030204" pitchFamily="18" charset="0"/>
                          </a:rPr>
                        </m:ctrlPr>
                      </m:sSubPr>
                      <m:e>
                        <m:r>
                          <a:rPr lang="en-GB" sz="2600" i="1" dirty="0" smtClean="0">
                            <a:latin typeface="Cambria Math" panose="02040503050406030204" pitchFamily="18" charset="0"/>
                          </a:rPr>
                          <m:t>𝑥</m:t>
                        </m:r>
                      </m:e>
                      <m:sub>
                        <m:r>
                          <a:rPr lang="en-GB" sz="2600" i="1" dirty="0" smtClean="0">
                            <a:latin typeface="Cambria Math" panose="02040503050406030204" pitchFamily="18" charset="0"/>
                          </a:rPr>
                          <m:t>0</m:t>
                        </m:r>
                      </m:sub>
                    </m:sSub>
                    <m:r>
                      <a:rPr lang="en-GB" sz="2600" i="1" dirty="0" smtClean="0">
                        <a:latin typeface="Cambria Math" panose="02040503050406030204" pitchFamily="18" charset="0"/>
                      </a:rPr>
                      <m:t>, </m:t>
                    </m:r>
                    <m:sSub>
                      <m:sSubPr>
                        <m:ctrlPr>
                          <a:rPr lang="en-US" sz="2600" b="0" i="1" dirty="0" smtClean="0">
                            <a:latin typeface="Cambria Math" panose="02040503050406030204" pitchFamily="18" charset="0"/>
                          </a:rPr>
                        </m:ctrlPr>
                      </m:sSubPr>
                      <m:e>
                        <m:r>
                          <a:rPr lang="en-GB" sz="2600" i="1" dirty="0" smtClean="0">
                            <a:latin typeface="Cambria Math" panose="02040503050406030204" pitchFamily="18" charset="0"/>
                          </a:rPr>
                          <m:t>𝑥</m:t>
                        </m:r>
                      </m:e>
                      <m:sub>
                        <m:r>
                          <a:rPr lang="en-GB" sz="2600" i="1" dirty="0" smtClean="0">
                            <a:latin typeface="Cambria Math" panose="02040503050406030204" pitchFamily="18" charset="0"/>
                          </a:rPr>
                          <m:t>1</m:t>
                        </m:r>
                      </m:sub>
                    </m:sSub>
                    <m:r>
                      <a:rPr lang="en-GB" sz="2600" i="1" dirty="0" smtClean="0">
                        <a:latin typeface="Cambria Math" panose="02040503050406030204" pitchFamily="18" charset="0"/>
                      </a:rPr>
                      <m:t>, … , </m:t>
                    </m:r>
                    <m:sSub>
                      <m:sSubPr>
                        <m:ctrlPr>
                          <a:rPr lang="en-US" sz="2600" b="0" i="1" dirty="0" smtClean="0">
                            <a:latin typeface="Cambria Math" panose="02040503050406030204" pitchFamily="18" charset="0"/>
                          </a:rPr>
                        </m:ctrlPr>
                      </m:sSubPr>
                      <m:e>
                        <m:r>
                          <a:rPr lang="en-GB" sz="2600" i="1" dirty="0" err="1" smtClean="0">
                            <a:latin typeface="Cambria Math" panose="02040503050406030204" pitchFamily="18" charset="0"/>
                          </a:rPr>
                          <m:t>𝑥</m:t>
                        </m:r>
                      </m:e>
                      <m:sub>
                        <m:r>
                          <a:rPr lang="en-GB" sz="2600" i="1" dirty="0" err="1" smtClean="0">
                            <a:latin typeface="Cambria Math" panose="02040503050406030204" pitchFamily="18" charset="0"/>
                          </a:rPr>
                          <m:t>𝑛</m:t>
                        </m:r>
                      </m:sub>
                    </m:sSub>
                  </m:oMath>
                </a14:m>
                <a:r>
                  <a:rPr lang="en-GB" sz="2600" dirty="0"/>
                  <a:t> (because listing these vertices uniquely determines the path). The path is a circuit if it begins and ends at the same vertex, that is, if </a:t>
                </a:r>
                <a14:m>
                  <m:oMath xmlns:m="http://schemas.openxmlformats.org/officeDocument/2006/math">
                    <m:r>
                      <a:rPr lang="en-GB" sz="2600" i="1" dirty="0" smtClean="0">
                        <a:latin typeface="Cambria Math" panose="02040503050406030204" pitchFamily="18" charset="0"/>
                      </a:rPr>
                      <m:t>𝑢</m:t>
                    </m:r>
                    <m:r>
                      <a:rPr lang="en-GB" sz="2600" i="1" dirty="0" smtClean="0">
                        <a:latin typeface="Cambria Math" panose="02040503050406030204" pitchFamily="18" charset="0"/>
                      </a:rPr>
                      <m:t> = </m:t>
                    </m:r>
                    <m:r>
                      <a:rPr lang="en-GB" sz="2600" i="1" dirty="0" smtClean="0">
                        <a:latin typeface="Cambria Math" panose="02040503050406030204" pitchFamily="18" charset="0"/>
                      </a:rPr>
                      <m:t>𝑣</m:t>
                    </m:r>
                  </m:oMath>
                </a14:m>
                <a:r>
                  <a:rPr lang="en-GB" sz="2600" dirty="0"/>
                  <a:t>, and has length greater than zero. The path or circuit is said to pass through the vertices </a:t>
                </a:r>
                <a14:m>
                  <m:oMath xmlns:m="http://schemas.openxmlformats.org/officeDocument/2006/math">
                    <m:sSub>
                      <m:sSubPr>
                        <m:ctrlPr>
                          <a:rPr lang="en-US" sz="2600" b="0" i="1" dirty="0" smtClean="0">
                            <a:latin typeface="Cambria Math" panose="02040503050406030204" pitchFamily="18" charset="0"/>
                          </a:rPr>
                        </m:ctrlPr>
                      </m:sSubPr>
                      <m:e>
                        <m:r>
                          <a:rPr lang="en-GB" sz="2600" i="1" dirty="0" smtClean="0">
                            <a:latin typeface="Cambria Math" panose="02040503050406030204" pitchFamily="18" charset="0"/>
                          </a:rPr>
                          <m:t>𝑥</m:t>
                        </m:r>
                      </m:e>
                      <m:sub>
                        <m:r>
                          <a:rPr lang="en-GB" sz="2600" i="1" dirty="0" smtClean="0">
                            <a:latin typeface="Cambria Math" panose="02040503050406030204" pitchFamily="18" charset="0"/>
                          </a:rPr>
                          <m:t>1</m:t>
                        </m:r>
                      </m:sub>
                    </m:sSub>
                    <m:r>
                      <a:rPr lang="en-GB" sz="2600" i="1" dirty="0" smtClean="0">
                        <a:latin typeface="Cambria Math" panose="02040503050406030204" pitchFamily="18" charset="0"/>
                      </a:rPr>
                      <m:t>, </m:t>
                    </m:r>
                    <m:sSub>
                      <m:sSubPr>
                        <m:ctrlPr>
                          <a:rPr lang="en-US" sz="2600" b="0" i="1" dirty="0" smtClean="0">
                            <a:latin typeface="Cambria Math" panose="02040503050406030204" pitchFamily="18" charset="0"/>
                          </a:rPr>
                        </m:ctrlPr>
                      </m:sSubPr>
                      <m:e>
                        <m:r>
                          <a:rPr lang="en-GB" sz="2600" i="1" dirty="0" smtClean="0">
                            <a:latin typeface="Cambria Math" panose="02040503050406030204" pitchFamily="18" charset="0"/>
                          </a:rPr>
                          <m:t>𝑥</m:t>
                        </m:r>
                      </m:e>
                      <m:sub>
                        <m:r>
                          <a:rPr lang="en-GB" sz="2600" i="1" dirty="0" smtClean="0">
                            <a:latin typeface="Cambria Math" panose="02040503050406030204" pitchFamily="18" charset="0"/>
                          </a:rPr>
                          <m:t>2</m:t>
                        </m:r>
                      </m:sub>
                    </m:sSub>
                    <m:r>
                      <a:rPr lang="en-GB" sz="2600" i="1" dirty="0" smtClean="0">
                        <a:latin typeface="Cambria Math" panose="02040503050406030204" pitchFamily="18" charset="0"/>
                      </a:rPr>
                      <m:t>, … , </m:t>
                    </m:r>
                    <m:sSub>
                      <m:sSubPr>
                        <m:ctrlPr>
                          <a:rPr lang="en-US" sz="2600" b="0" i="1" dirty="0" smtClean="0">
                            <a:latin typeface="Cambria Math" panose="02040503050406030204" pitchFamily="18" charset="0"/>
                          </a:rPr>
                        </m:ctrlPr>
                      </m:sSubPr>
                      <m:e>
                        <m:r>
                          <a:rPr lang="en-GB" sz="2600" i="1" dirty="0" smtClean="0">
                            <a:latin typeface="Cambria Math" panose="02040503050406030204" pitchFamily="18" charset="0"/>
                          </a:rPr>
                          <m:t>𝑥</m:t>
                        </m:r>
                      </m:e>
                      <m:sub>
                        <m:r>
                          <a:rPr lang="en-GB" sz="2600" i="1" dirty="0" smtClean="0">
                            <a:latin typeface="Cambria Math" panose="02040503050406030204" pitchFamily="18" charset="0"/>
                          </a:rPr>
                          <m:t>𝑛</m:t>
                        </m:r>
                        <m:r>
                          <a:rPr lang="en-GB" sz="2600" i="1" dirty="0" smtClean="0">
                            <a:latin typeface="Cambria Math" panose="02040503050406030204" pitchFamily="18" charset="0"/>
                          </a:rPr>
                          <m:t>−</m:t>
                        </m:r>
                        <m:r>
                          <a:rPr lang="en-GB" sz="2600" i="1" dirty="0" smtClean="0">
                            <a:latin typeface="Cambria Math" panose="02040503050406030204" pitchFamily="18" charset="0"/>
                          </a:rPr>
                          <m:t>1</m:t>
                        </m:r>
                      </m:sub>
                    </m:sSub>
                  </m:oMath>
                </a14:m>
                <a:r>
                  <a:rPr lang="en-GB" sz="2600" dirty="0"/>
                  <a:t> or traverse the edges </a:t>
                </a:r>
                <a14:m>
                  <m:oMath xmlns:m="http://schemas.openxmlformats.org/officeDocument/2006/math">
                    <m:sSub>
                      <m:sSubPr>
                        <m:ctrlPr>
                          <a:rPr lang="en-US" sz="2600" b="0" i="1" dirty="0" smtClean="0">
                            <a:latin typeface="Cambria Math" panose="02040503050406030204" pitchFamily="18" charset="0"/>
                          </a:rPr>
                        </m:ctrlPr>
                      </m:sSubPr>
                      <m:e>
                        <m:r>
                          <a:rPr lang="en-GB" sz="2600" i="1" dirty="0" smtClean="0">
                            <a:latin typeface="Cambria Math" panose="02040503050406030204" pitchFamily="18" charset="0"/>
                          </a:rPr>
                          <m:t>𝑒</m:t>
                        </m:r>
                      </m:e>
                      <m:sub>
                        <m:r>
                          <a:rPr lang="en-GB" sz="2600" i="1" dirty="0" smtClean="0">
                            <a:latin typeface="Cambria Math" panose="02040503050406030204" pitchFamily="18" charset="0"/>
                          </a:rPr>
                          <m:t>1</m:t>
                        </m:r>
                      </m:sub>
                    </m:sSub>
                    <m:r>
                      <a:rPr lang="en-GB" sz="2600" i="1" dirty="0" smtClean="0">
                        <a:latin typeface="Cambria Math" panose="02040503050406030204" pitchFamily="18" charset="0"/>
                      </a:rPr>
                      <m:t>, </m:t>
                    </m:r>
                    <m:sSub>
                      <m:sSubPr>
                        <m:ctrlPr>
                          <a:rPr lang="en-US" sz="2600" b="0" i="1" dirty="0" smtClean="0">
                            <a:latin typeface="Cambria Math" panose="02040503050406030204" pitchFamily="18" charset="0"/>
                          </a:rPr>
                        </m:ctrlPr>
                      </m:sSubPr>
                      <m:e>
                        <m:r>
                          <a:rPr lang="en-GB" sz="2600" i="1" dirty="0" smtClean="0">
                            <a:latin typeface="Cambria Math" panose="02040503050406030204" pitchFamily="18" charset="0"/>
                          </a:rPr>
                          <m:t>𝑒</m:t>
                        </m:r>
                      </m:e>
                      <m:sub>
                        <m:r>
                          <a:rPr lang="en-GB" sz="2600" i="1" dirty="0" smtClean="0">
                            <a:latin typeface="Cambria Math" panose="02040503050406030204" pitchFamily="18" charset="0"/>
                          </a:rPr>
                          <m:t>2</m:t>
                        </m:r>
                      </m:sub>
                    </m:sSub>
                    <m:r>
                      <a:rPr lang="en-GB" sz="2600" i="1" dirty="0" smtClean="0">
                        <a:latin typeface="Cambria Math" panose="02040503050406030204" pitchFamily="18" charset="0"/>
                      </a:rPr>
                      <m:t>, … , </m:t>
                    </m:r>
                    <m:sSub>
                      <m:sSubPr>
                        <m:ctrlPr>
                          <a:rPr lang="en-US" sz="2600" b="0" i="1" dirty="0" smtClean="0">
                            <a:latin typeface="Cambria Math" panose="02040503050406030204" pitchFamily="18" charset="0"/>
                          </a:rPr>
                        </m:ctrlPr>
                      </m:sSubPr>
                      <m:e>
                        <m:r>
                          <a:rPr lang="en-GB" sz="2600" i="1" dirty="0" err="1" smtClean="0">
                            <a:latin typeface="Cambria Math" panose="02040503050406030204" pitchFamily="18" charset="0"/>
                          </a:rPr>
                          <m:t>𝑒</m:t>
                        </m:r>
                      </m:e>
                      <m:sub>
                        <m:r>
                          <a:rPr lang="en-GB" sz="2600" i="1" dirty="0" err="1" smtClean="0">
                            <a:latin typeface="Cambria Math" panose="02040503050406030204" pitchFamily="18" charset="0"/>
                          </a:rPr>
                          <m:t>𝑛</m:t>
                        </m:r>
                      </m:sub>
                    </m:sSub>
                  </m:oMath>
                </a14:m>
                <a:r>
                  <a:rPr lang="en-GB" sz="2600" dirty="0"/>
                  <a:t>. A path or circuit is simple if it does not contain the same edge more than once.</a:t>
                </a:r>
                <a:endParaRPr lang="en-US" sz="2600" dirty="0"/>
              </a:p>
            </p:txBody>
          </p:sp>
        </mc:Choice>
        <mc:Fallback xmlns="">
          <p:sp>
            <p:nvSpPr>
              <p:cNvPr id="3" name="Content Placeholder 2">
                <a:extLst>
                  <a:ext uri="{FF2B5EF4-FFF2-40B4-BE49-F238E27FC236}">
                    <a16:creationId xmlns:a16="http://schemas.microsoft.com/office/drawing/2014/main" id="{2AC5CCF1-681E-4E42-9E88-8CCDF01A16BC}"/>
                  </a:ext>
                </a:extLst>
              </p:cNvPr>
              <p:cNvSpPr>
                <a:spLocks noGrp="1" noRot="1" noChangeAspect="1" noMove="1" noResize="1" noEditPoints="1" noAdjustHandles="1" noChangeArrowheads="1" noChangeShapeType="1" noTextEdit="1"/>
              </p:cNvSpPr>
              <p:nvPr>
                <p:ph idx="1"/>
              </p:nvPr>
            </p:nvSpPr>
            <p:spPr>
              <a:blipFill>
                <a:blip r:embed="rId2"/>
                <a:stretch>
                  <a:fillRect l="-848" t="-2244"/>
                </a:stretch>
              </a:blipFill>
            </p:spPr>
            <p:txBody>
              <a:bodyPr/>
              <a:lstStyle/>
              <a:p>
                <a:r>
                  <a:rPr lang="en-US">
                    <a:noFill/>
                  </a:rPr>
                  <a:t> </a:t>
                </a:r>
              </a:p>
            </p:txBody>
          </p:sp>
        </mc:Fallback>
      </mc:AlternateContent>
    </p:spTree>
    <p:extLst>
      <p:ext uri="{BB962C8B-B14F-4D97-AF65-F5344CB8AC3E}">
        <p14:creationId xmlns:p14="http://schemas.microsoft.com/office/powerpoint/2010/main" val="10861374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800B-E706-4F29-8BA8-0C43BD423C82}"/>
              </a:ext>
            </a:extLst>
          </p:cNvPr>
          <p:cNvSpPr>
            <a:spLocks noGrp="1"/>
          </p:cNvSpPr>
          <p:nvPr>
            <p:ph type="title"/>
          </p:nvPr>
        </p:nvSpPr>
        <p:spPr/>
        <p:txBody>
          <a:bodyPr/>
          <a:lstStyle/>
          <a:p>
            <a:r>
              <a:rPr lang="en-US" sz="4400" dirty="0"/>
              <a:t>Connectivity</a:t>
            </a:r>
            <a:r>
              <a:rPr lang="en-GB" dirty="0"/>
              <a:t>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AC5CCF1-681E-4E42-9E88-8CCDF01A16BC}"/>
                  </a:ext>
                </a:extLst>
              </p:cNvPr>
              <p:cNvSpPr>
                <a:spLocks noGrp="1"/>
              </p:cNvSpPr>
              <p:nvPr>
                <p:ph idx="1"/>
              </p:nvPr>
            </p:nvSpPr>
            <p:spPr/>
            <p:txBody>
              <a:bodyPr>
                <a:normAutofit/>
              </a:bodyPr>
              <a:lstStyle/>
              <a:p>
                <a:r>
                  <a:rPr lang="en-GB" sz="2600" b="1" u="sng" dirty="0"/>
                  <a:t>DEFINITION 1:</a:t>
                </a:r>
                <a:r>
                  <a:rPr lang="en-GB" sz="2600" dirty="0"/>
                  <a:t> Let </a:t>
                </a:r>
                <a14:m>
                  <m:oMath xmlns:m="http://schemas.openxmlformats.org/officeDocument/2006/math">
                    <m:r>
                      <a:rPr lang="en-GB" sz="2600" i="1" dirty="0" smtClean="0">
                        <a:latin typeface="Cambria Math" panose="02040503050406030204" pitchFamily="18" charset="0"/>
                      </a:rPr>
                      <m:t>𝑛</m:t>
                    </m:r>
                  </m:oMath>
                </a14:m>
                <a:r>
                  <a:rPr lang="en-GB" sz="2600" dirty="0"/>
                  <a:t> be a nonnegative integer and </a:t>
                </a:r>
                <a14:m>
                  <m:oMath xmlns:m="http://schemas.openxmlformats.org/officeDocument/2006/math">
                    <m:r>
                      <a:rPr lang="en-GB" sz="2600" i="1" dirty="0" smtClean="0">
                        <a:latin typeface="Cambria Math" panose="02040503050406030204" pitchFamily="18" charset="0"/>
                      </a:rPr>
                      <m:t>𝐺</m:t>
                    </m:r>
                  </m:oMath>
                </a14:m>
                <a:r>
                  <a:rPr lang="en-GB" sz="2600" dirty="0"/>
                  <a:t> an undirected graph. A </a:t>
                </a:r>
                <a:r>
                  <a:rPr lang="en-GB" sz="2600" u="sng" dirty="0"/>
                  <a:t>path</a:t>
                </a:r>
                <a:r>
                  <a:rPr lang="en-GB" sz="2600" dirty="0"/>
                  <a:t> of length </a:t>
                </a:r>
                <a14:m>
                  <m:oMath xmlns:m="http://schemas.openxmlformats.org/officeDocument/2006/math">
                    <m:r>
                      <a:rPr lang="en-GB" sz="2600" i="1" dirty="0" smtClean="0">
                        <a:latin typeface="Cambria Math" panose="02040503050406030204" pitchFamily="18" charset="0"/>
                      </a:rPr>
                      <m:t>𝑛</m:t>
                    </m:r>
                  </m:oMath>
                </a14:m>
                <a:r>
                  <a:rPr lang="en-GB" sz="2600" dirty="0"/>
                  <a:t> from </a:t>
                </a:r>
                <a14:m>
                  <m:oMath xmlns:m="http://schemas.openxmlformats.org/officeDocument/2006/math">
                    <m:r>
                      <a:rPr lang="en-GB" sz="2600" i="1" dirty="0" smtClean="0">
                        <a:latin typeface="Cambria Math" panose="02040503050406030204" pitchFamily="18" charset="0"/>
                      </a:rPr>
                      <m:t>𝑢</m:t>
                    </m:r>
                  </m:oMath>
                </a14:m>
                <a:r>
                  <a:rPr lang="en-GB" sz="2600" dirty="0"/>
                  <a:t> to </a:t>
                </a:r>
                <a14:m>
                  <m:oMath xmlns:m="http://schemas.openxmlformats.org/officeDocument/2006/math">
                    <m:r>
                      <a:rPr lang="en-GB" sz="2600" i="1" dirty="0" smtClean="0">
                        <a:latin typeface="Cambria Math" panose="02040503050406030204" pitchFamily="18" charset="0"/>
                      </a:rPr>
                      <m:t>𝑣</m:t>
                    </m:r>
                  </m:oMath>
                </a14:m>
                <a:r>
                  <a:rPr lang="en-GB" sz="2600" dirty="0"/>
                  <a:t> in </a:t>
                </a:r>
                <a14:m>
                  <m:oMath xmlns:m="http://schemas.openxmlformats.org/officeDocument/2006/math">
                    <m:r>
                      <a:rPr lang="en-GB" sz="2600" i="1" dirty="0" smtClean="0">
                        <a:latin typeface="Cambria Math" panose="02040503050406030204" pitchFamily="18" charset="0"/>
                      </a:rPr>
                      <m:t>𝐺</m:t>
                    </m:r>
                  </m:oMath>
                </a14:m>
                <a:r>
                  <a:rPr lang="en-GB" sz="2600" dirty="0"/>
                  <a:t> is a sequence of </a:t>
                </a:r>
                <a14:m>
                  <m:oMath xmlns:m="http://schemas.openxmlformats.org/officeDocument/2006/math">
                    <m:r>
                      <a:rPr lang="en-GB" sz="2600" i="1" dirty="0" smtClean="0">
                        <a:latin typeface="Cambria Math" panose="02040503050406030204" pitchFamily="18" charset="0"/>
                      </a:rPr>
                      <m:t>𝑛</m:t>
                    </m:r>
                  </m:oMath>
                </a14:m>
                <a:r>
                  <a:rPr lang="en-GB" sz="2600" dirty="0"/>
                  <a:t> edges </a:t>
                </a:r>
                <a14:m>
                  <m:oMath xmlns:m="http://schemas.openxmlformats.org/officeDocument/2006/math">
                    <m:sSub>
                      <m:sSubPr>
                        <m:ctrlPr>
                          <a:rPr lang="en-US" sz="2600" b="0" i="1" dirty="0" smtClean="0">
                            <a:latin typeface="Cambria Math" panose="02040503050406030204" pitchFamily="18" charset="0"/>
                          </a:rPr>
                        </m:ctrlPr>
                      </m:sSubPr>
                      <m:e>
                        <m:r>
                          <a:rPr lang="en-GB" sz="2600" i="1" dirty="0" smtClean="0">
                            <a:latin typeface="Cambria Math" panose="02040503050406030204" pitchFamily="18" charset="0"/>
                          </a:rPr>
                          <m:t>𝑒</m:t>
                        </m:r>
                      </m:e>
                      <m:sub>
                        <m:r>
                          <a:rPr lang="en-GB" sz="2600" i="1" dirty="0" smtClean="0">
                            <a:latin typeface="Cambria Math" panose="02040503050406030204" pitchFamily="18" charset="0"/>
                          </a:rPr>
                          <m:t>1</m:t>
                        </m:r>
                      </m:sub>
                    </m:sSub>
                    <m:r>
                      <a:rPr lang="en-GB" sz="2600" i="1" dirty="0" smtClean="0">
                        <a:latin typeface="Cambria Math" panose="02040503050406030204" pitchFamily="18" charset="0"/>
                      </a:rPr>
                      <m:t>, … , </m:t>
                    </m:r>
                    <m:sSub>
                      <m:sSubPr>
                        <m:ctrlPr>
                          <a:rPr lang="en-US" sz="2600" b="0" i="1" dirty="0" smtClean="0">
                            <a:latin typeface="Cambria Math" panose="02040503050406030204" pitchFamily="18" charset="0"/>
                          </a:rPr>
                        </m:ctrlPr>
                      </m:sSubPr>
                      <m:e>
                        <m:r>
                          <a:rPr lang="en-GB" sz="2600" i="1" dirty="0" err="1" smtClean="0">
                            <a:latin typeface="Cambria Math" panose="02040503050406030204" pitchFamily="18" charset="0"/>
                          </a:rPr>
                          <m:t>𝑒</m:t>
                        </m:r>
                      </m:e>
                      <m:sub>
                        <m:r>
                          <a:rPr lang="en-GB" sz="2600" i="1" dirty="0" err="1" smtClean="0">
                            <a:latin typeface="Cambria Math" panose="02040503050406030204" pitchFamily="18" charset="0"/>
                          </a:rPr>
                          <m:t>𝑛</m:t>
                        </m:r>
                      </m:sub>
                    </m:sSub>
                    <m:r>
                      <a:rPr lang="en-GB" sz="2600" i="1" dirty="0" smtClean="0">
                        <a:latin typeface="Cambria Math" panose="02040503050406030204" pitchFamily="18" charset="0"/>
                      </a:rPr>
                      <m:t> </m:t>
                    </m:r>
                  </m:oMath>
                </a14:m>
                <a:r>
                  <a:rPr lang="en-GB" sz="2600" dirty="0"/>
                  <a:t>of </a:t>
                </a:r>
                <a14:m>
                  <m:oMath xmlns:m="http://schemas.openxmlformats.org/officeDocument/2006/math">
                    <m:r>
                      <a:rPr lang="en-GB" sz="2600" i="1" dirty="0" smtClean="0">
                        <a:latin typeface="Cambria Math" panose="02040503050406030204" pitchFamily="18" charset="0"/>
                      </a:rPr>
                      <m:t>𝐺</m:t>
                    </m:r>
                  </m:oMath>
                </a14:m>
                <a:r>
                  <a:rPr lang="en-GB" sz="2600" dirty="0"/>
                  <a:t> for which there exists a sequence </a:t>
                </a:r>
                <a14:m>
                  <m:oMath xmlns:m="http://schemas.openxmlformats.org/officeDocument/2006/math">
                    <m:sSub>
                      <m:sSubPr>
                        <m:ctrlPr>
                          <a:rPr lang="en-US" sz="2600" b="0" i="1" dirty="0" smtClean="0">
                            <a:latin typeface="Cambria Math" panose="02040503050406030204" pitchFamily="18" charset="0"/>
                          </a:rPr>
                        </m:ctrlPr>
                      </m:sSubPr>
                      <m:e>
                        <m:r>
                          <a:rPr lang="en-GB" sz="2600" i="1" dirty="0" smtClean="0">
                            <a:latin typeface="Cambria Math" panose="02040503050406030204" pitchFamily="18" charset="0"/>
                          </a:rPr>
                          <m:t>𝑥</m:t>
                        </m:r>
                      </m:e>
                      <m:sub>
                        <m:r>
                          <a:rPr lang="en-GB" sz="2600" i="1" dirty="0" smtClean="0">
                            <a:latin typeface="Cambria Math" panose="02040503050406030204" pitchFamily="18" charset="0"/>
                          </a:rPr>
                          <m:t>0</m:t>
                        </m:r>
                      </m:sub>
                    </m:sSub>
                    <m:r>
                      <a:rPr lang="en-GB" sz="2600" i="1" dirty="0" smtClean="0">
                        <a:latin typeface="Cambria Math" panose="02040503050406030204" pitchFamily="18" charset="0"/>
                      </a:rPr>
                      <m:t>=</m:t>
                    </m:r>
                    <m:r>
                      <a:rPr lang="en-GB" sz="2600" i="1" dirty="0" smtClean="0">
                        <a:latin typeface="Cambria Math" panose="02040503050406030204" pitchFamily="18" charset="0"/>
                      </a:rPr>
                      <m:t>𝑢</m:t>
                    </m:r>
                    <m:r>
                      <a:rPr lang="en-GB" sz="2600" i="1" dirty="0" smtClean="0">
                        <a:latin typeface="Cambria Math" panose="02040503050406030204" pitchFamily="18" charset="0"/>
                      </a:rPr>
                      <m:t>, </m:t>
                    </m:r>
                    <m:sSub>
                      <m:sSubPr>
                        <m:ctrlPr>
                          <a:rPr lang="en-US" sz="2600" b="0" i="1" dirty="0" smtClean="0">
                            <a:latin typeface="Cambria Math" panose="02040503050406030204" pitchFamily="18" charset="0"/>
                          </a:rPr>
                        </m:ctrlPr>
                      </m:sSubPr>
                      <m:e>
                        <m:r>
                          <a:rPr lang="en-GB" sz="2600" i="1" dirty="0" smtClean="0">
                            <a:latin typeface="Cambria Math" panose="02040503050406030204" pitchFamily="18" charset="0"/>
                          </a:rPr>
                          <m:t>𝑥</m:t>
                        </m:r>
                      </m:e>
                      <m:sub>
                        <m:r>
                          <a:rPr lang="en-GB" sz="2600" i="1" dirty="0" smtClean="0">
                            <a:latin typeface="Cambria Math" panose="02040503050406030204" pitchFamily="18" charset="0"/>
                          </a:rPr>
                          <m:t>1</m:t>
                        </m:r>
                      </m:sub>
                    </m:sSub>
                    <m:r>
                      <a:rPr lang="en-GB" sz="2600" i="1" dirty="0" smtClean="0">
                        <a:latin typeface="Cambria Math" panose="02040503050406030204" pitchFamily="18" charset="0"/>
                      </a:rPr>
                      <m:t>, … , </m:t>
                    </m:r>
                    <m:sSub>
                      <m:sSubPr>
                        <m:ctrlPr>
                          <a:rPr lang="en-US" sz="2600" b="0" i="1" dirty="0" smtClean="0">
                            <a:latin typeface="Cambria Math" panose="02040503050406030204" pitchFamily="18" charset="0"/>
                          </a:rPr>
                        </m:ctrlPr>
                      </m:sSubPr>
                      <m:e>
                        <m:r>
                          <a:rPr lang="en-GB" sz="2600" i="1" dirty="0" smtClean="0">
                            <a:latin typeface="Cambria Math" panose="02040503050406030204" pitchFamily="18" charset="0"/>
                          </a:rPr>
                          <m:t>𝑥</m:t>
                        </m:r>
                      </m:e>
                      <m:sub>
                        <m:r>
                          <a:rPr lang="en-GB" sz="2600" i="1" dirty="0" smtClean="0">
                            <a:latin typeface="Cambria Math" panose="02040503050406030204" pitchFamily="18" charset="0"/>
                          </a:rPr>
                          <m:t>𝑛</m:t>
                        </m:r>
                        <m:r>
                          <a:rPr lang="en-GB" sz="2600" i="1" dirty="0" smtClean="0">
                            <a:latin typeface="Cambria Math" panose="02040503050406030204" pitchFamily="18" charset="0"/>
                          </a:rPr>
                          <m:t>−</m:t>
                        </m:r>
                        <m:r>
                          <a:rPr lang="en-GB" sz="2600" i="1" dirty="0" smtClean="0">
                            <a:latin typeface="Cambria Math" panose="02040503050406030204" pitchFamily="18" charset="0"/>
                          </a:rPr>
                          <m:t>1</m:t>
                        </m:r>
                      </m:sub>
                    </m:sSub>
                    <m:r>
                      <a:rPr lang="en-GB" sz="2600" i="1" dirty="0" smtClean="0">
                        <a:latin typeface="Cambria Math" panose="02040503050406030204" pitchFamily="18" charset="0"/>
                      </a:rPr>
                      <m:t>, </m:t>
                    </m:r>
                    <m:sSub>
                      <m:sSubPr>
                        <m:ctrlPr>
                          <a:rPr lang="en-US" sz="2600" b="0" i="1" dirty="0" smtClean="0">
                            <a:latin typeface="Cambria Math" panose="02040503050406030204" pitchFamily="18" charset="0"/>
                          </a:rPr>
                        </m:ctrlPr>
                      </m:sSubPr>
                      <m:e>
                        <m:r>
                          <a:rPr lang="en-GB" sz="2600" i="1" dirty="0" err="1" smtClean="0">
                            <a:latin typeface="Cambria Math" panose="02040503050406030204" pitchFamily="18" charset="0"/>
                          </a:rPr>
                          <m:t>𝑥</m:t>
                        </m:r>
                      </m:e>
                      <m:sub>
                        <m:r>
                          <a:rPr lang="en-GB" sz="2600" i="1" dirty="0" err="1" smtClean="0">
                            <a:latin typeface="Cambria Math" panose="02040503050406030204" pitchFamily="18" charset="0"/>
                          </a:rPr>
                          <m:t>𝑛</m:t>
                        </m:r>
                      </m:sub>
                    </m:sSub>
                    <m:r>
                      <a:rPr lang="en-GB" sz="2600" i="1" dirty="0" smtClean="0">
                        <a:latin typeface="Cambria Math" panose="02040503050406030204" pitchFamily="18" charset="0"/>
                      </a:rPr>
                      <m:t>=</m:t>
                    </m:r>
                    <m:r>
                      <a:rPr lang="en-GB" sz="2600" i="1" dirty="0" smtClean="0">
                        <a:latin typeface="Cambria Math" panose="02040503050406030204" pitchFamily="18" charset="0"/>
                      </a:rPr>
                      <m:t>𝑣</m:t>
                    </m:r>
                    <m:r>
                      <a:rPr lang="en-GB" sz="2600" i="1" dirty="0" smtClean="0">
                        <a:latin typeface="Cambria Math" panose="02040503050406030204" pitchFamily="18" charset="0"/>
                      </a:rPr>
                      <m:t> </m:t>
                    </m:r>
                  </m:oMath>
                </a14:m>
                <a:r>
                  <a:rPr lang="en-GB" sz="2600" dirty="0"/>
                  <a:t>of vertices such that </a:t>
                </a:r>
                <a14:m>
                  <m:oMath xmlns:m="http://schemas.openxmlformats.org/officeDocument/2006/math">
                    <m:sSub>
                      <m:sSubPr>
                        <m:ctrlPr>
                          <a:rPr lang="en-US" sz="2600" b="0" i="1" dirty="0" smtClean="0">
                            <a:latin typeface="Cambria Math" panose="02040503050406030204" pitchFamily="18" charset="0"/>
                          </a:rPr>
                        </m:ctrlPr>
                      </m:sSubPr>
                      <m:e>
                        <m:r>
                          <a:rPr lang="en-GB" sz="2600" i="1" dirty="0" smtClean="0">
                            <a:latin typeface="Cambria Math" panose="02040503050406030204" pitchFamily="18" charset="0"/>
                          </a:rPr>
                          <m:t>𝑒</m:t>
                        </m:r>
                      </m:e>
                      <m:sub>
                        <m:r>
                          <a:rPr lang="en-GB" sz="2600" i="1" dirty="0" smtClean="0">
                            <a:latin typeface="Cambria Math" panose="02040503050406030204" pitchFamily="18" charset="0"/>
                          </a:rPr>
                          <m:t>𝑖</m:t>
                        </m:r>
                      </m:sub>
                    </m:sSub>
                  </m:oMath>
                </a14:m>
                <a:r>
                  <a:rPr lang="en-GB" sz="2600" dirty="0"/>
                  <a:t> has, for </a:t>
                </a:r>
                <a14:m>
                  <m:oMath xmlns:m="http://schemas.openxmlformats.org/officeDocument/2006/math">
                    <m:r>
                      <a:rPr lang="en-GB" sz="2600" i="1" dirty="0" smtClean="0">
                        <a:latin typeface="Cambria Math" panose="02040503050406030204" pitchFamily="18" charset="0"/>
                      </a:rPr>
                      <m:t>𝑖</m:t>
                    </m:r>
                    <m:r>
                      <a:rPr lang="en-GB" sz="2600" i="1" dirty="0" smtClean="0">
                        <a:latin typeface="Cambria Math" panose="02040503050406030204" pitchFamily="18" charset="0"/>
                      </a:rPr>
                      <m:t>=</m:t>
                    </m:r>
                    <m:r>
                      <a:rPr lang="en-GB" sz="2600" i="1" dirty="0" smtClean="0">
                        <a:latin typeface="Cambria Math" panose="02040503050406030204" pitchFamily="18" charset="0"/>
                      </a:rPr>
                      <m:t>1</m:t>
                    </m:r>
                    <m:r>
                      <a:rPr lang="en-GB" sz="2600" i="1" dirty="0" smtClean="0">
                        <a:latin typeface="Cambria Math" panose="02040503050406030204" pitchFamily="18" charset="0"/>
                      </a:rPr>
                      <m:t>, … , </m:t>
                    </m:r>
                    <m:r>
                      <a:rPr lang="en-GB" sz="2600" i="1" dirty="0" smtClean="0">
                        <a:latin typeface="Cambria Math" panose="02040503050406030204" pitchFamily="18" charset="0"/>
                      </a:rPr>
                      <m:t>𝑛</m:t>
                    </m:r>
                  </m:oMath>
                </a14:m>
                <a:r>
                  <a:rPr lang="en-GB" sz="2600" dirty="0"/>
                  <a:t>, the endpoints </a:t>
                </a:r>
                <a14:m>
                  <m:oMath xmlns:m="http://schemas.openxmlformats.org/officeDocument/2006/math">
                    <m:sSub>
                      <m:sSubPr>
                        <m:ctrlPr>
                          <a:rPr lang="en-US" sz="2600" b="0" i="1" dirty="0" smtClean="0">
                            <a:latin typeface="Cambria Math" panose="02040503050406030204" pitchFamily="18" charset="0"/>
                          </a:rPr>
                        </m:ctrlPr>
                      </m:sSubPr>
                      <m:e>
                        <m:r>
                          <a:rPr lang="en-GB" sz="2600" i="1" dirty="0" smtClean="0">
                            <a:latin typeface="Cambria Math" panose="02040503050406030204" pitchFamily="18" charset="0"/>
                          </a:rPr>
                          <m:t>𝑥</m:t>
                        </m:r>
                      </m:e>
                      <m:sub>
                        <m:r>
                          <a:rPr lang="en-GB" sz="2600" i="1" dirty="0" smtClean="0">
                            <a:latin typeface="Cambria Math" panose="02040503050406030204" pitchFamily="18" charset="0"/>
                          </a:rPr>
                          <m:t>𝑖</m:t>
                        </m:r>
                        <m:r>
                          <a:rPr lang="en-GB" sz="2600" i="1" dirty="0" smtClean="0">
                            <a:latin typeface="Cambria Math" panose="02040503050406030204" pitchFamily="18" charset="0"/>
                          </a:rPr>
                          <m:t>−</m:t>
                        </m:r>
                        <m:r>
                          <a:rPr lang="en-GB" sz="2600" i="1" dirty="0" smtClean="0">
                            <a:latin typeface="Cambria Math" panose="02040503050406030204" pitchFamily="18" charset="0"/>
                          </a:rPr>
                          <m:t>1</m:t>
                        </m:r>
                      </m:sub>
                    </m:sSub>
                  </m:oMath>
                </a14:m>
                <a:r>
                  <a:rPr lang="en-GB" sz="2600" dirty="0"/>
                  <a:t> and </a:t>
                </a:r>
                <a14:m>
                  <m:oMath xmlns:m="http://schemas.openxmlformats.org/officeDocument/2006/math">
                    <m:sSub>
                      <m:sSubPr>
                        <m:ctrlPr>
                          <a:rPr lang="en-US" sz="2600" b="0" i="1" dirty="0" smtClean="0">
                            <a:latin typeface="Cambria Math" panose="02040503050406030204" pitchFamily="18" charset="0"/>
                          </a:rPr>
                        </m:ctrlPr>
                      </m:sSubPr>
                      <m:e>
                        <m:r>
                          <a:rPr lang="en-GB" sz="2600" i="1" dirty="0" smtClean="0">
                            <a:latin typeface="Cambria Math" panose="02040503050406030204" pitchFamily="18" charset="0"/>
                          </a:rPr>
                          <m:t>𝑥</m:t>
                        </m:r>
                      </m:e>
                      <m:sub>
                        <m:r>
                          <a:rPr lang="en-GB" sz="2600" i="1" dirty="0" smtClean="0">
                            <a:latin typeface="Cambria Math" panose="02040503050406030204" pitchFamily="18" charset="0"/>
                          </a:rPr>
                          <m:t>𝑖</m:t>
                        </m:r>
                      </m:sub>
                    </m:sSub>
                  </m:oMath>
                </a14:m>
                <a:r>
                  <a:rPr lang="en-GB" sz="2600" dirty="0"/>
                  <a:t>. When the graph is </a:t>
                </a:r>
                <a:r>
                  <a:rPr lang="en-GB" sz="2600" u="sng" dirty="0"/>
                  <a:t>simple</a:t>
                </a:r>
                <a:r>
                  <a:rPr lang="en-GB" sz="2600" dirty="0"/>
                  <a:t>, we denote this path by its vertex sequence </a:t>
                </a:r>
                <a14:m>
                  <m:oMath xmlns:m="http://schemas.openxmlformats.org/officeDocument/2006/math">
                    <m:sSub>
                      <m:sSubPr>
                        <m:ctrlPr>
                          <a:rPr lang="en-US" sz="2600" b="0" i="1" dirty="0" smtClean="0">
                            <a:latin typeface="Cambria Math" panose="02040503050406030204" pitchFamily="18" charset="0"/>
                          </a:rPr>
                        </m:ctrlPr>
                      </m:sSubPr>
                      <m:e>
                        <m:r>
                          <a:rPr lang="en-GB" sz="2600" i="1" dirty="0" smtClean="0">
                            <a:latin typeface="Cambria Math" panose="02040503050406030204" pitchFamily="18" charset="0"/>
                          </a:rPr>
                          <m:t>𝑥</m:t>
                        </m:r>
                      </m:e>
                      <m:sub>
                        <m:r>
                          <a:rPr lang="en-GB" sz="2600" i="1" dirty="0" smtClean="0">
                            <a:latin typeface="Cambria Math" panose="02040503050406030204" pitchFamily="18" charset="0"/>
                          </a:rPr>
                          <m:t>0</m:t>
                        </m:r>
                      </m:sub>
                    </m:sSub>
                    <m:r>
                      <a:rPr lang="en-GB" sz="2600" i="1" dirty="0" smtClean="0">
                        <a:latin typeface="Cambria Math" panose="02040503050406030204" pitchFamily="18" charset="0"/>
                      </a:rPr>
                      <m:t>, </m:t>
                    </m:r>
                    <m:sSub>
                      <m:sSubPr>
                        <m:ctrlPr>
                          <a:rPr lang="en-US" sz="2600" b="0" i="1" dirty="0" smtClean="0">
                            <a:latin typeface="Cambria Math" panose="02040503050406030204" pitchFamily="18" charset="0"/>
                          </a:rPr>
                        </m:ctrlPr>
                      </m:sSubPr>
                      <m:e>
                        <m:r>
                          <a:rPr lang="en-GB" sz="2600" i="1" dirty="0" smtClean="0">
                            <a:latin typeface="Cambria Math" panose="02040503050406030204" pitchFamily="18" charset="0"/>
                          </a:rPr>
                          <m:t>𝑥</m:t>
                        </m:r>
                      </m:e>
                      <m:sub>
                        <m:r>
                          <a:rPr lang="en-GB" sz="2600" i="1" dirty="0" smtClean="0">
                            <a:latin typeface="Cambria Math" panose="02040503050406030204" pitchFamily="18" charset="0"/>
                          </a:rPr>
                          <m:t>1</m:t>
                        </m:r>
                      </m:sub>
                    </m:sSub>
                    <m:r>
                      <a:rPr lang="en-GB" sz="2600" i="1" dirty="0" smtClean="0">
                        <a:latin typeface="Cambria Math" panose="02040503050406030204" pitchFamily="18" charset="0"/>
                      </a:rPr>
                      <m:t>, … , </m:t>
                    </m:r>
                    <m:sSub>
                      <m:sSubPr>
                        <m:ctrlPr>
                          <a:rPr lang="en-US" sz="2600" b="0" i="1" dirty="0" smtClean="0">
                            <a:latin typeface="Cambria Math" panose="02040503050406030204" pitchFamily="18" charset="0"/>
                          </a:rPr>
                        </m:ctrlPr>
                      </m:sSubPr>
                      <m:e>
                        <m:r>
                          <a:rPr lang="en-GB" sz="2600" i="1" dirty="0" err="1" smtClean="0">
                            <a:latin typeface="Cambria Math" panose="02040503050406030204" pitchFamily="18" charset="0"/>
                          </a:rPr>
                          <m:t>𝑥</m:t>
                        </m:r>
                      </m:e>
                      <m:sub>
                        <m:r>
                          <a:rPr lang="en-GB" sz="2600" i="1" dirty="0" err="1" smtClean="0">
                            <a:latin typeface="Cambria Math" panose="02040503050406030204" pitchFamily="18" charset="0"/>
                          </a:rPr>
                          <m:t>𝑛</m:t>
                        </m:r>
                      </m:sub>
                    </m:sSub>
                  </m:oMath>
                </a14:m>
                <a:r>
                  <a:rPr lang="en-GB" sz="2600" dirty="0"/>
                  <a:t> (</a:t>
                </a:r>
                <a:r>
                  <a:rPr lang="en-GB" sz="2600" u="sng" dirty="0"/>
                  <a:t>because listing these vertices uniquely determines the path</a:t>
                </a:r>
                <a:r>
                  <a:rPr lang="en-GB" sz="2600" dirty="0"/>
                  <a:t>). The path is a </a:t>
                </a:r>
                <a:r>
                  <a:rPr lang="en-GB" sz="2600" u="sng" dirty="0"/>
                  <a:t>circuit</a:t>
                </a:r>
                <a:r>
                  <a:rPr lang="en-GB" sz="2600" dirty="0"/>
                  <a:t> if it begins and ends at the same vertex, that is, if </a:t>
                </a:r>
                <a14:m>
                  <m:oMath xmlns:m="http://schemas.openxmlformats.org/officeDocument/2006/math">
                    <m:r>
                      <a:rPr lang="en-GB" sz="2600" i="1" dirty="0" smtClean="0">
                        <a:latin typeface="Cambria Math" panose="02040503050406030204" pitchFamily="18" charset="0"/>
                      </a:rPr>
                      <m:t>𝑢</m:t>
                    </m:r>
                    <m:r>
                      <a:rPr lang="en-GB" sz="2600" i="1" dirty="0" smtClean="0">
                        <a:latin typeface="Cambria Math" panose="02040503050406030204" pitchFamily="18" charset="0"/>
                      </a:rPr>
                      <m:t>=</m:t>
                    </m:r>
                    <m:r>
                      <a:rPr lang="en-GB" sz="2600" i="1" dirty="0" smtClean="0">
                        <a:latin typeface="Cambria Math" panose="02040503050406030204" pitchFamily="18" charset="0"/>
                      </a:rPr>
                      <m:t>𝑣</m:t>
                    </m:r>
                  </m:oMath>
                </a14:m>
                <a:r>
                  <a:rPr lang="en-GB" sz="2600" dirty="0"/>
                  <a:t>, and has length greater than zero. The path or circuit is said to pass through the vertices </a:t>
                </a:r>
                <a14:m>
                  <m:oMath xmlns:m="http://schemas.openxmlformats.org/officeDocument/2006/math">
                    <m:sSub>
                      <m:sSubPr>
                        <m:ctrlPr>
                          <a:rPr lang="en-US" sz="2600" b="0" i="1" dirty="0" smtClean="0">
                            <a:latin typeface="Cambria Math" panose="02040503050406030204" pitchFamily="18" charset="0"/>
                          </a:rPr>
                        </m:ctrlPr>
                      </m:sSubPr>
                      <m:e>
                        <m:r>
                          <a:rPr lang="en-GB" sz="2600" i="1" dirty="0" smtClean="0">
                            <a:latin typeface="Cambria Math" panose="02040503050406030204" pitchFamily="18" charset="0"/>
                          </a:rPr>
                          <m:t>𝑥</m:t>
                        </m:r>
                      </m:e>
                      <m:sub>
                        <m:r>
                          <a:rPr lang="en-GB" sz="2600" i="1" dirty="0" smtClean="0">
                            <a:latin typeface="Cambria Math" panose="02040503050406030204" pitchFamily="18" charset="0"/>
                          </a:rPr>
                          <m:t>1</m:t>
                        </m:r>
                      </m:sub>
                    </m:sSub>
                    <m:r>
                      <a:rPr lang="en-GB" sz="2600" i="1" dirty="0" smtClean="0">
                        <a:latin typeface="Cambria Math" panose="02040503050406030204" pitchFamily="18" charset="0"/>
                      </a:rPr>
                      <m:t>, </m:t>
                    </m:r>
                    <m:sSub>
                      <m:sSubPr>
                        <m:ctrlPr>
                          <a:rPr lang="en-US" sz="2600" b="0" i="1" dirty="0" smtClean="0">
                            <a:latin typeface="Cambria Math" panose="02040503050406030204" pitchFamily="18" charset="0"/>
                          </a:rPr>
                        </m:ctrlPr>
                      </m:sSubPr>
                      <m:e>
                        <m:r>
                          <a:rPr lang="en-GB" sz="2600" i="1" dirty="0" smtClean="0">
                            <a:latin typeface="Cambria Math" panose="02040503050406030204" pitchFamily="18" charset="0"/>
                          </a:rPr>
                          <m:t>𝑥</m:t>
                        </m:r>
                      </m:e>
                      <m:sub>
                        <m:r>
                          <a:rPr lang="en-GB" sz="2600" i="1" dirty="0" smtClean="0">
                            <a:latin typeface="Cambria Math" panose="02040503050406030204" pitchFamily="18" charset="0"/>
                          </a:rPr>
                          <m:t>2</m:t>
                        </m:r>
                      </m:sub>
                    </m:sSub>
                    <m:r>
                      <a:rPr lang="en-GB" sz="2600" i="1" dirty="0" smtClean="0">
                        <a:latin typeface="Cambria Math" panose="02040503050406030204" pitchFamily="18" charset="0"/>
                      </a:rPr>
                      <m:t>, … , </m:t>
                    </m:r>
                    <m:sSub>
                      <m:sSubPr>
                        <m:ctrlPr>
                          <a:rPr lang="en-US" sz="2600" b="0" i="1" dirty="0" smtClean="0">
                            <a:latin typeface="Cambria Math" panose="02040503050406030204" pitchFamily="18" charset="0"/>
                          </a:rPr>
                        </m:ctrlPr>
                      </m:sSubPr>
                      <m:e>
                        <m:r>
                          <a:rPr lang="en-GB" sz="2600" i="1" dirty="0" smtClean="0">
                            <a:latin typeface="Cambria Math" panose="02040503050406030204" pitchFamily="18" charset="0"/>
                          </a:rPr>
                          <m:t>𝑥</m:t>
                        </m:r>
                      </m:e>
                      <m:sub>
                        <m:r>
                          <a:rPr lang="en-GB" sz="2600" i="1" dirty="0" smtClean="0">
                            <a:latin typeface="Cambria Math" panose="02040503050406030204" pitchFamily="18" charset="0"/>
                          </a:rPr>
                          <m:t>𝑛</m:t>
                        </m:r>
                        <m:r>
                          <a:rPr lang="en-GB" sz="2600" i="1" dirty="0" smtClean="0">
                            <a:latin typeface="Cambria Math" panose="02040503050406030204" pitchFamily="18" charset="0"/>
                          </a:rPr>
                          <m:t>−</m:t>
                        </m:r>
                        <m:r>
                          <a:rPr lang="en-GB" sz="2600" i="1" dirty="0" smtClean="0">
                            <a:latin typeface="Cambria Math" panose="02040503050406030204" pitchFamily="18" charset="0"/>
                          </a:rPr>
                          <m:t>1</m:t>
                        </m:r>
                      </m:sub>
                    </m:sSub>
                  </m:oMath>
                </a14:m>
                <a:r>
                  <a:rPr lang="en-GB" sz="2600" dirty="0"/>
                  <a:t> or traverse the edges </a:t>
                </a:r>
                <a14:m>
                  <m:oMath xmlns:m="http://schemas.openxmlformats.org/officeDocument/2006/math">
                    <m:sSub>
                      <m:sSubPr>
                        <m:ctrlPr>
                          <a:rPr lang="en-US" sz="2600" b="0" i="1" dirty="0" smtClean="0">
                            <a:latin typeface="Cambria Math" panose="02040503050406030204" pitchFamily="18" charset="0"/>
                          </a:rPr>
                        </m:ctrlPr>
                      </m:sSubPr>
                      <m:e>
                        <m:r>
                          <a:rPr lang="en-GB" sz="2600" i="1" dirty="0" smtClean="0">
                            <a:latin typeface="Cambria Math" panose="02040503050406030204" pitchFamily="18" charset="0"/>
                          </a:rPr>
                          <m:t>𝑒</m:t>
                        </m:r>
                      </m:e>
                      <m:sub>
                        <m:r>
                          <a:rPr lang="en-GB" sz="2600" i="1" dirty="0" smtClean="0">
                            <a:latin typeface="Cambria Math" panose="02040503050406030204" pitchFamily="18" charset="0"/>
                          </a:rPr>
                          <m:t>1</m:t>
                        </m:r>
                      </m:sub>
                    </m:sSub>
                    <m:r>
                      <a:rPr lang="en-GB" sz="2600" i="1" dirty="0" smtClean="0">
                        <a:latin typeface="Cambria Math" panose="02040503050406030204" pitchFamily="18" charset="0"/>
                      </a:rPr>
                      <m:t>, </m:t>
                    </m:r>
                    <m:sSub>
                      <m:sSubPr>
                        <m:ctrlPr>
                          <a:rPr lang="en-US" sz="2600" b="0" i="1" dirty="0" smtClean="0">
                            <a:latin typeface="Cambria Math" panose="02040503050406030204" pitchFamily="18" charset="0"/>
                          </a:rPr>
                        </m:ctrlPr>
                      </m:sSubPr>
                      <m:e>
                        <m:r>
                          <a:rPr lang="en-GB" sz="2600" i="1" dirty="0" smtClean="0">
                            <a:latin typeface="Cambria Math" panose="02040503050406030204" pitchFamily="18" charset="0"/>
                          </a:rPr>
                          <m:t>𝑒</m:t>
                        </m:r>
                      </m:e>
                      <m:sub>
                        <m:r>
                          <a:rPr lang="en-GB" sz="2600" i="1" dirty="0" smtClean="0">
                            <a:latin typeface="Cambria Math" panose="02040503050406030204" pitchFamily="18" charset="0"/>
                          </a:rPr>
                          <m:t>2</m:t>
                        </m:r>
                      </m:sub>
                    </m:sSub>
                    <m:r>
                      <a:rPr lang="en-GB" sz="2600" i="1" dirty="0" smtClean="0">
                        <a:latin typeface="Cambria Math" panose="02040503050406030204" pitchFamily="18" charset="0"/>
                      </a:rPr>
                      <m:t>, … , </m:t>
                    </m:r>
                    <m:sSub>
                      <m:sSubPr>
                        <m:ctrlPr>
                          <a:rPr lang="en-US" sz="2600" b="0" i="1" dirty="0" smtClean="0">
                            <a:latin typeface="Cambria Math" panose="02040503050406030204" pitchFamily="18" charset="0"/>
                          </a:rPr>
                        </m:ctrlPr>
                      </m:sSubPr>
                      <m:e>
                        <m:r>
                          <a:rPr lang="en-GB" sz="2600" i="1" dirty="0" err="1" smtClean="0">
                            <a:latin typeface="Cambria Math" panose="02040503050406030204" pitchFamily="18" charset="0"/>
                          </a:rPr>
                          <m:t>𝑒</m:t>
                        </m:r>
                      </m:e>
                      <m:sub>
                        <m:r>
                          <a:rPr lang="en-GB" sz="2600" i="1" dirty="0" err="1" smtClean="0">
                            <a:latin typeface="Cambria Math" panose="02040503050406030204" pitchFamily="18" charset="0"/>
                          </a:rPr>
                          <m:t>𝑛</m:t>
                        </m:r>
                      </m:sub>
                    </m:sSub>
                  </m:oMath>
                </a14:m>
                <a:r>
                  <a:rPr lang="en-GB" sz="2600" dirty="0"/>
                  <a:t>. </a:t>
                </a:r>
                <a:r>
                  <a:rPr lang="en-GB" sz="2600" u="sng" dirty="0"/>
                  <a:t>A path or circuit is simple if it does not contain the same edge more than once</a:t>
                </a:r>
                <a:r>
                  <a:rPr lang="en-GB" sz="2600" dirty="0"/>
                  <a:t>.</a:t>
                </a:r>
                <a:endParaRPr lang="en-US" sz="2600" dirty="0"/>
              </a:p>
            </p:txBody>
          </p:sp>
        </mc:Choice>
        <mc:Fallback>
          <p:sp>
            <p:nvSpPr>
              <p:cNvPr id="3" name="Content Placeholder 2">
                <a:extLst>
                  <a:ext uri="{FF2B5EF4-FFF2-40B4-BE49-F238E27FC236}">
                    <a16:creationId xmlns:a16="http://schemas.microsoft.com/office/drawing/2014/main" id="{2AC5CCF1-681E-4E42-9E88-8CCDF01A16BC}"/>
                  </a:ext>
                </a:extLst>
              </p:cNvPr>
              <p:cNvSpPr>
                <a:spLocks noGrp="1" noRot="1" noChangeAspect="1" noMove="1" noResize="1" noEditPoints="1" noAdjustHandles="1" noChangeArrowheads="1" noChangeShapeType="1" noTextEdit="1"/>
              </p:cNvSpPr>
              <p:nvPr>
                <p:ph idx="1"/>
              </p:nvPr>
            </p:nvSpPr>
            <p:spPr>
              <a:blipFill>
                <a:blip r:embed="rId2"/>
                <a:stretch>
                  <a:fillRect l="-848" t="-2244" r="-424"/>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129D553F-B32A-4903-8FA4-C9CA5466AF0B}"/>
              </a:ext>
            </a:extLst>
          </p:cNvPr>
          <p:cNvSpPr txBox="1"/>
          <p:nvPr/>
        </p:nvSpPr>
        <p:spPr>
          <a:xfrm>
            <a:off x="964706" y="5578422"/>
            <a:ext cx="10262586" cy="1015663"/>
          </a:xfrm>
          <a:prstGeom prst="rect">
            <a:avLst/>
          </a:prstGeom>
          <a:noFill/>
          <a:ln>
            <a:solidFill>
              <a:schemeClr val="accent2"/>
            </a:solidFill>
          </a:ln>
        </p:spPr>
        <p:txBody>
          <a:bodyPr wrap="square">
            <a:spAutoFit/>
          </a:bodyPr>
          <a:lstStyle/>
          <a:p>
            <a:r>
              <a:rPr lang="en-GB" sz="2000" dirty="0"/>
              <a:t>A path is a sequence of edges that begins at a vertex of a graph and travels from vertex to vertex along edges of the graph. As the path travels along its edges, it visits the vertices along this path, that is, the endpoints of these edges.</a:t>
            </a:r>
            <a:endParaRPr lang="en-US" sz="2000" dirty="0"/>
          </a:p>
        </p:txBody>
      </p:sp>
    </p:spTree>
    <p:extLst>
      <p:ext uri="{BB962C8B-B14F-4D97-AF65-F5344CB8AC3E}">
        <p14:creationId xmlns:p14="http://schemas.microsoft.com/office/powerpoint/2010/main" val="17381925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800B-E706-4F29-8BA8-0C43BD423C82}"/>
              </a:ext>
            </a:extLst>
          </p:cNvPr>
          <p:cNvSpPr>
            <a:spLocks noGrp="1"/>
          </p:cNvSpPr>
          <p:nvPr>
            <p:ph type="title"/>
          </p:nvPr>
        </p:nvSpPr>
        <p:spPr/>
        <p:txBody>
          <a:bodyPr/>
          <a:lstStyle/>
          <a:p>
            <a:r>
              <a:rPr lang="en-US" sz="4400" dirty="0"/>
              <a:t>Connectivity</a:t>
            </a:r>
            <a:r>
              <a:rPr lang="en-GB" dirty="0"/>
              <a:t>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AC5CCF1-681E-4E42-9E88-8CCDF01A16BC}"/>
                  </a:ext>
                </a:extLst>
              </p:cNvPr>
              <p:cNvSpPr>
                <a:spLocks noGrp="1"/>
              </p:cNvSpPr>
              <p:nvPr>
                <p:ph idx="1"/>
              </p:nvPr>
            </p:nvSpPr>
            <p:spPr/>
            <p:txBody>
              <a:bodyPr>
                <a:normAutofit lnSpcReduction="10000"/>
              </a:bodyPr>
              <a:lstStyle/>
              <a:p>
                <a:r>
                  <a:rPr lang="en-US" sz="2600" b="1" u="sng" dirty="0"/>
                  <a:t>EXAMPLE 1:</a:t>
                </a:r>
                <a:endParaRPr lang="en-US" sz="2600" dirty="0"/>
              </a:p>
              <a:p>
                <a:endParaRPr lang="en-US" sz="2600" dirty="0"/>
              </a:p>
              <a:p>
                <a:endParaRPr lang="en-US" sz="2600" dirty="0"/>
              </a:p>
              <a:p>
                <a:endParaRPr lang="en-US" sz="2600" dirty="0"/>
              </a:p>
              <a:p>
                <a:endParaRPr lang="en-US" sz="2600" dirty="0"/>
              </a:p>
              <a:p>
                <a:pPr marL="0" indent="0">
                  <a:buNone/>
                </a:pPr>
                <a14:m>
                  <m:oMath xmlns:m="http://schemas.openxmlformats.org/officeDocument/2006/math">
                    <m:r>
                      <a:rPr lang="en-GB" sz="2600" i="1" dirty="0" smtClean="0">
                        <a:latin typeface="Cambria Math" panose="02040503050406030204" pitchFamily="18" charset="0"/>
                      </a:rPr>
                      <m:t>𝑎</m:t>
                    </m:r>
                    <m:r>
                      <a:rPr lang="en-GB" sz="2600" i="1" dirty="0" smtClean="0">
                        <a:latin typeface="Cambria Math" panose="02040503050406030204" pitchFamily="18" charset="0"/>
                      </a:rPr>
                      <m:t>, </m:t>
                    </m:r>
                    <m:r>
                      <a:rPr lang="en-GB" sz="2600" i="1" dirty="0" smtClean="0">
                        <a:latin typeface="Cambria Math" panose="02040503050406030204" pitchFamily="18" charset="0"/>
                      </a:rPr>
                      <m:t>𝑑</m:t>
                    </m:r>
                    <m:r>
                      <a:rPr lang="en-GB" sz="2600" i="1" dirty="0" smtClean="0">
                        <a:latin typeface="Cambria Math" panose="02040503050406030204" pitchFamily="18" charset="0"/>
                      </a:rPr>
                      <m:t>, </m:t>
                    </m:r>
                    <m:r>
                      <a:rPr lang="en-GB" sz="2600" i="1" dirty="0" smtClean="0">
                        <a:latin typeface="Cambria Math" panose="02040503050406030204" pitchFamily="18" charset="0"/>
                      </a:rPr>
                      <m:t>𝑐</m:t>
                    </m:r>
                    <m:r>
                      <a:rPr lang="en-GB" sz="2600" i="1" dirty="0" smtClean="0">
                        <a:latin typeface="Cambria Math" panose="02040503050406030204" pitchFamily="18" charset="0"/>
                      </a:rPr>
                      <m:t>, </m:t>
                    </m:r>
                    <m:r>
                      <a:rPr lang="en-GB" sz="2600" i="1" dirty="0" smtClean="0">
                        <a:latin typeface="Cambria Math" panose="02040503050406030204" pitchFamily="18" charset="0"/>
                      </a:rPr>
                      <m:t>𝑓</m:t>
                    </m:r>
                    <m:r>
                      <a:rPr lang="en-GB" sz="2600" i="1" dirty="0" smtClean="0">
                        <a:latin typeface="Cambria Math" panose="02040503050406030204" pitchFamily="18" charset="0"/>
                      </a:rPr>
                      <m:t>, </m:t>
                    </m:r>
                    <m:r>
                      <a:rPr lang="en-GB" sz="2600" i="1" dirty="0" smtClean="0">
                        <a:latin typeface="Cambria Math" panose="02040503050406030204" pitchFamily="18" charset="0"/>
                      </a:rPr>
                      <m:t>𝑒</m:t>
                    </m:r>
                    <m:r>
                      <a:rPr lang="en-GB" sz="2600" i="1" dirty="0" smtClean="0">
                        <a:latin typeface="Cambria Math" panose="02040503050406030204" pitchFamily="18" charset="0"/>
                      </a:rPr>
                      <m:t> </m:t>
                    </m:r>
                  </m:oMath>
                </a14:m>
                <a:r>
                  <a:rPr lang="en-GB" sz="2600" dirty="0"/>
                  <a:t>is a simple path of length 4, because </a:t>
                </a:r>
                <a14:m>
                  <m:oMath xmlns:m="http://schemas.openxmlformats.org/officeDocument/2006/math">
                    <m:r>
                      <a:rPr lang="en-GB" sz="2600" i="1" dirty="0" smtClean="0">
                        <a:latin typeface="Cambria Math" panose="02040503050406030204" pitchFamily="18" charset="0"/>
                      </a:rPr>
                      <m:t>{</m:t>
                    </m:r>
                    <m:r>
                      <a:rPr lang="en-GB" sz="2600" i="1" dirty="0" smtClean="0">
                        <a:latin typeface="Cambria Math" panose="02040503050406030204" pitchFamily="18" charset="0"/>
                      </a:rPr>
                      <m:t>𝑎</m:t>
                    </m:r>
                    <m:r>
                      <a:rPr lang="en-GB" sz="2600" i="1" dirty="0" smtClean="0">
                        <a:latin typeface="Cambria Math" panose="02040503050406030204" pitchFamily="18" charset="0"/>
                      </a:rPr>
                      <m:t>, </m:t>
                    </m:r>
                    <m:r>
                      <a:rPr lang="en-GB" sz="2600" i="1" dirty="0" smtClean="0">
                        <a:latin typeface="Cambria Math" panose="02040503050406030204" pitchFamily="18" charset="0"/>
                      </a:rPr>
                      <m:t>𝑑</m:t>
                    </m:r>
                    <m:r>
                      <a:rPr lang="en-GB" sz="2600" i="1" dirty="0" smtClean="0">
                        <a:latin typeface="Cambria Math" panose="02040503050406030204" pitchFamily="18" charset="0"/>
                      </a:rPr>
                      <m:t>}, {</m:t>
                    </m:r>
                    <m:r>
                      <a:rPr lang="en-GB" sz="2600" i="1" dirty="0" smtClean="0">
                        <a:latin typeface="Cambria Math" panose="02040503050406030204" pitchFamily="18" charset="0"/>
                      </a:rPr>
                      <m:t>𝑑</m:t>
                    </m:r>
                    <m:r>
                      <a:rPr lang="en-GB" sz="2600" i="1" dirty="0" smtClean="0">
                        <a:latin typeface="Cambria Math" panose="02040503050406030204" pitchFamily="18" charset="0"/>
                      </a:rPr>
                      <m:t>, </m:t>
                    </m:r>
                    <m:r>
                      <a:rPr lang="en-GB" sz="2600" i="1" dirty="0" smtClean="0">
                        <a:latin typeface="Cambria Math" panose="02040503050406030204" pitchFamily="18" charset="0"/>
                      </a:rPr>
                      <m:t>𝑐</m:t>
                    </m:r>
                    <m:r>
                      <a:rPr lang="en-GB" sz="2600" i="1" dirty="0" smtClean="0">
                        <a:latin typeface="Cambria Math" panose="02040503050406030204" pitchFamily="18" charset="0"/>
                      </a:rPr>
                      <m:t>}, {</m:t>
                    </m:r>
                    <m:r>
                      <a:rPr lang="en-GB" sz="2600" i="1" dirty="0" smtClean="0">
                        <a:latin typeface="Cambria Math" panose="02040503050406030204" pitchFamily="18" charset="0"/>
                      </a:rPr>
                      <m:t>𝑐</m:t>
                    </m:r>
                    <m:r>
                      <a:rPr lang="en-GB" sz="2600" i="1" dirty="0" smtClean="0">
                        <a:latin typeface="Cambria Math" panose="02040503050406030204" pitchFamily="18" charset="0"/>
                      </a:rPr>
                      <m:t>, </m:t>
                    </m:r>
                    <m:r>
                      <a:rPr lang="en-GB" sz="2600" i="1" dirty="0" smtClean="0">
                        <a:latin typeface="Cambria Math" panose="02040503050406030204" pitchFamily="18" charset="0"/>
                      </a:rPr>
                      <m:t>𝑓</m:t>
                    </m:r>
                    <m:r>
                      <a:rPr lang="en-GB" sz="2600" i="1" dirty="0" smtClean="0">
                        <a:latin typeface="Cambria Math" panose="02040503050406030204" pitchFamily="18" charset="0"/>
                      </a:rPr>
                      <m:t>}, </m:t>
                    </m:r>
                    <m:r>
                      <a:rPr lang="en-GB" sz="2600" i="1" dirty="0" smtClean="0">
                        <a:latin typeface="Cambria Math" panose="02040503050406030204" pitchFamily="18" charset="0"/>
                      </a:rPr>
                      <m:t>𝑎𝑛𝑑</m:t>
                    </m:r>
                    <m:r>
                      <a:rPr lang="en-GB" sz="2600" i="1" dirty="0" smtClean="0">
                        <a:latin typeface="Cambria Math" panose="02040503050406030204" pitchFamily="18" charset="0"/>
                      </a:rPr>
                      <m:t> {</m:t>
                    </m:r>
                    <m:r>
                      <a:rPr lang="en-GB" sz="2600" i="1" dirty="0" smtClean="0">
                        <a:latin typeface="Cambria Math" panose="02040503050406030204" pitchFamily="18" charset="0"/>
                      </a:rPr>
                      <m:t>𝑓</m:t>
                    </m:r>
                    <m:r>
                      <a:rPr lang="en-GB" sz="2600" i="1" dirty="0" smtClean="0">
                        <a:latin typeface="Cambria Math" panose="02040503050406030204" pitchFamily="18" charset="0"/>
                      </a:rPr>
                      <m:t>, </m:t>
                    </m:r>
                    <m:r>
                      <a:rPr lang="en-GB" sz="2600" i="1" dirty="0" smtClean="0">
                        <a:latin typeface="Cambria Math" panose="02040503050406030204" pitchFamily="18" charset="0"/>
                      </a:rPr>
                      <m:t>𝑒</m:t>
                    </m:r>
                    <m:r>
                      <a:rPr lang="en-GB" sz="2600" i="1" dirty="0" smtClean="0">
                        <a:latin typeface="Cambria Math" panose="02040503050406030204" pitchFamily="18" charset="0"/>
                      </a:rPr>
                      <m:t>}</m:t>
                    </m:r>
                  </m:oMath>
                </a14:m>
                <a:r>
                  <a:rPr lang="en-GB" sz="2600" dirty="0"/>
                  <a:t> are all edges. </a:t>
                </a:r>
              </a:p>
              <a:p>
                <a:pPr marL="0" indent="0">
                  <a:buNone/>
                </a:pPr>
                <a14:m>
                  <m:oMath xmlns:m="http://schemas.openxmlformats.org/officeDocument/2006/math">
                    <m:r>
                      <a:rPr lang="en-GB" sz="2600" i="1" dirty="0" smtClean="0">
                        <a:latin typeface="Cambria Math" panose="02040503050406030204" pitchFamily="18" charset="0"/>
                      </a:rPr>
                      <m:t>𝑑</m:t>
                    </m:r>
                    <m:r>
                      <a:rPr lang="en-GB" sz="2600" i="1" dirty="0" smtClean="0">
                        <a:latin typeface="Cambria Math" panose="02040503050406030204" pitchFamily="18" charset="0"/>
                      </a:rPr>
                      <m:t>, </m:t>
                    </m:r>
                    <m:r>
                      <a:rPr lang="en-GB" sz="2600" i="1" dirty="0" smtClean="0">
                        <a:latin typeface="Cambria Math" panose="02040503050406030204" pitchFamily="18" charset="0"/>
                      </a:rPr>
                      <m:t>𝑒</m:t>
                    </m:r>
                    <m:r>
                      <a:rPr lang="en-GB" sz="2600" i="1" dirty="0" smtClean="0">
                        <a:latin typeface="Cambria Math" panose="02040503050406030204" pitchFamily="18" charset="0"/>
                      </a:rPr>
                      <m:t>, </m:t>
                    </m:r>
                    <m:r>
                      <a:rPr lang="en-GB" sz="2600" i="1" dirty="0" smtClean="0">
                        <a:latin typeface="Cambria Math" panose="02040503050406030204" pitchFamily="18" charset="0"/>
                      </a:rPr>
                      <m:t>𝑐</m:t>
                    </m:r>
                    <m:r>
                      <a:rPr lang="en-GB" sz="2600" i="1" dirty="0" smtClean="0">
                        <a:latin typeface="Cambria Math" panose="02040503050406030204" pitchFamily="18" charset="0"/>
                      </a:rPr>
                      <m:t>, </m:t>
                    </m:r>
                    <m:r>
                      <a:rPr lang="en-GB" sz="2600" i="1" dirty="0" smtClean="0">
                        <a:latin typeface="Cambria Math" panose="02040503050406030204" pitchFamily="18" charset="0"/>
                      </a:rPr>
                      <m:t>𝑎</m:t>
                    </m:r>
                  </m:oMath>
                </a14:m>
                <a:r>
                  <a:rPr lang="en-GB" sz="2600" dirty="0"/>
                  <a:t> is not a path, because {e, c} is not an edge. </a:t>
                </a:r>
              </a:p>
              <a:p>
                <a:pPr marL="0" indent="0">
                  <a:buNone/>
                </a:pPr>
                <a14:m>
                  <m:oMath xmlns:m="http://schemas.openxmlformats.org/officeDocument/2006/math">
                    <m:r>
                      <a:rPr lang="en-GB" sz="2600" i="1" dirty="0" smtClean="0">
                        <a:latin typeface="Cambria Math" panose="02040503050406030204" pitchFamily="18" charset="0"/>
                      </a:rPr>
                      <m:t>𝑏</m:t>
                    </m:r>
                    <m:r>
                      <a:rPr lang="en-GB" sz="2600" i="1" dirty="0" smtClean="0">
                        <a:latin typeface="Cambria Math" panose="02040503050406030204" pitchFamily="18" charset="0"/>
                      </a:rPr>
                      <m:t>, </m:t>
                    </m:r>
                    <m:r>
                      <a:rPr lang="en-GB" sz="2600" i="1" dirty="0" smtClean="0">
                        <a:latin typeface="Cambria Math" panose="02040503050406030204" pitchFamily="18" charset="0"/>
                      </a:rPr>
                      <m:t>𝑐</m:t>
                    </m:r>
                    <m:r>
                      <a:rPr lang="en-GB" sz="2600" i="1" dirty="0" smtClean="0">
                        <a:latin typeface="Cambria Math" panose="02040503050406030204" pitchFamily="18" charset="0"/>
                      </a:rPr>
                      <m:t>, </m:t>
                    </m:r>
                    <m:r>
                      <a:rPr lang="en-GB" sz="2600" i="1" dirty="0" smtClean="0">
                        <a:latin typeface="Cambria Math" panose="02040503050406030204" pitchFamily="18" charset="0"/>
                      </a:rPr>
                      <m:t>𝑓</m:t>
                    </m:r>
                    <m:r>
                      <a:rPr lang="en-GB" sz="2600" i="1" dirty="0" smtClean="0">
                        <a:latin typeface="Cambria Math" panose="02040503050406030204" pitchFamily="18" charset="0"/>
                      </a:rPr>
                      <m:t>, </m:t>
                    </m:r>
                    <m:r>
                      <a:rPr lang="en-GB" sz="2600" i="1" dirty="0" smtClean="0">
                        <a:latin typeface="Cambria Math" panose="02040503050406030204" pitchFamily="18" charset="0"/>
                      </a:rPr>
                      <m:t>𝑒</m:t>
                    </m:r>
                    <m:r>
                      <a:rPr lang="en-GB" sz="2600" i="1" dirty="0" smtClean="0">
                        <a:latin typeface="Cambria Math" panose="02040503050406030204" pitchFamily="18" charset="0"/>
                      </a:rPr>
                      <m:t>, </m:t>
                    </m:r>
                    <m:r>
                      <a:rPr lang="en-GB" sz="2600" i="1" dirty="0" smtClean="0">
                        <a:latin typeface="Cambria Math" panose="02040503050406030204" pitchFamily="18" charset="0"/>
                      </a:rPr>
                      <m:t>𝑏</m:t>
                    </m:r>
                  </m:oMath>
                </a14:m>
                <a:r>
                  <a:rPr lang="en-GB" sz="2600" dirty="0"/>
                  <a:t> is a circuit of length 4 because </a:t>
                </a:r>
                <a14:m>
                  <m:oMath xmlns:m="http://schemas.openxmlformats.org/officeDocument/2006/math">
                    <m:r>
                      <a:rPr lang="en-GB" sz="2600" i="1" dirty="0" smtClean="0">
                        <a:latin typeface="Cambria Math" panose="02040503050406030204" pitchFamily="18" charset="0"/>
                      </a:rPr>
                      <m:t>{</m:t>
                    </m:r>
                    <m:r>
                      <a:rPr lang="en-GB" sz="2600" i="1" dirty="0" smtClean="0">
                        <a:latin typeface="Cambria Math" panose="02040503050406030204" pitchFamily="18" charset="0"/>
                      </a:rPr>
                      <m:t>𝑏</m:t>
                    </m:r>
                    <m:r>
                      <a:rPr lang="en-GB" sz="2600" i="1" dirty="0" smtClean="0">
                        <a:latin typeface="Cambria Math" panose="02040503050406030204" pitchFamily="18" charset="0"/>
                      </a:rPr>
                      <m:t>, </m:t>
                    </m:r>
                    <m:r>
                      <a:rPr lang="en-GB" sz="2600" i="1" dirty="0" smtClean="0">
                        <a:latin typeface="Cambria Math" panose="02040503050406030204" pitchFamily="18" charset="0"/>
                      </a:rPr>
                      <m:t>𝑐</m:t>
                    </m:r>
                    <m:r>
                      <a:rPr lang="en-GB" sz="2600" i="1" dirty="0" smtClean="0">
                        <a:latin typeface="Cambria Math" panose="02040503050406030204" pitchFamily="18" charset="0"/>
                      </a:rPr>
                      <m:t>}, {</m:t>
                    </m:r>
                    <m:r>
                      <a:rPr lang="en-GB" sz="2600" i="1" dirty="0" smtClean="0">
                        <a:latin typeface="Cambria Math" panose="02040503050406030204" pitchFamily="18" charset="0"/>
                      </a:rPr>
                      <m:t>𝑐</m:t>
                    </m:r>
                    <m:r>
                      <a:rPr lang="en-GB" sz="2600" i="1" dirty="0" smtClean="0">
                        <a:latin typeface="Cambria Math" panose="02040503050406030204" pitchFamily="18" charset="0"/>
                      </a:rPr>
                      <m:t>, </m:t>
                    </m:r>
                    <m:r>
                      <a:rPr lang="en-GB" sz="2600" i="1" dirty="0" smtClean="0">
                        <a:latin typeface="Cambria Math" panose="02040503050406030204" pitchFamily="18" charset="0"/>
                      </a:rPr>
                      <m:t>𝑓</m:t>
                    </m:r>
                    <m:r>
                      <a:rPr lang="en-GB" sz="2600" i="1" dirty="0" smtClean="0">
                        <a:latin typeface="Cambria Math" panose="02040503050406030204" pitchFamily="18" charset="0"/>
                      </a:rPr>
                      <m:t> }, {</m:t>
                    </m:r>
                    <m:r>
                      <a:rPr lang="en-GB" sz="2600" i="1" dirty="0" smtClean="0">
                        <a:latin typeface="Cambria Math" panose="02040503050406030204" pitchFamily="18" charset="0"/>
                      </a:rPr>
                      <m:t>𝑓</m:t>
                    </m:r>
                    <m:r>
                      <a:rPr lang="en-GB" sz="2600" i="1" dirty="0" smtClean="0">
                        <a:latin typeface="Cambria Math" panose="02040503050406030204" pitchFamily="18" charset="0"/>
                      </a:rPr>
                      <m:t>, </m:t>
                    </m:r>
                    <m:r>
                      <a:rPr lang="en-GB" sz="2600" i="1" dirty="0" smtClean="0">
                        <a:latin typeface="Cambria Math" panose="02040503050406030204" pitchFamily="18" charset="0"/>
                      </a:rPr>
                      <m:t>𝑒</m:t>
                    </m:r>
                    <m:r>
                      <a:rPr lang="en-GB" sz="2600" i="1" dirty="0" smtClean="0">
                        <a:latin typeface="Cambria Math" panose="02040503050406030204" pitchFamily="18" charset="0"/>
                      </a:rPr>
                      <m:t>}, </m:t>
                    </m:r>
                    <m:r>
                      <a:rPr lang="en-GB" sz="2600" i="1" dirty="0" smtClean="0">
                        <a:latin typeface="Cambria Math" panose="02040503050406030204" pitchFamily="18" charset="0"/>
                      </a:rPr>
                      <m:t>𝑎𝑛𝑑</m:t>
                    </m:r>
                    <m:r>
                      <a:rPr lang="en-GB" sz="2600" i="1" dirty="0" smtClean="0">
                        <a:latin typeface="Cambria Math" panose="02040503050406030204" pitchFamily="18" charset="0"/>
                      </a:rPr>
                      <m:t> {</m:t>
                    </m:r>
                    <m:r>
                      <a:rPr lang="en-GB" sz="2600" i="1" dirty="0" smtClean="0">
                        <a:latin typeface="Cambria Math" panose="02040503050406030204" pitchFamily="18" charset="0"/>
                      </a:rPr>
                      <m:t>𝑒</m:t>
                    </m:r>
                    <m:r>
                      <a:rPr lang="en-GB" sz="2600" i="1" dirty="0" smtClean="0">
                        <a:latin typeface="Cambria Math" panose="02040503050406030204" pitchFamily="18" charset="0"/>
                      </a:rPr>
                      <m:t>, </m:t>
                    </m:r>
                    <m:r>
                      <a:rPr lang="en-GB" sz="2600" i="1" dirty="0" smtClean="0">
                        <a:latin typeface="Cambria Math" panose="02040503050406030204" pitchFamily="18" charset="0"/>
                      </a:rPr>
                      <m:t>𝑏</m:t>
                    </m:r>
                    <m:r>
                      <a:rPr lang="en-GB" sz="2600" i="1" dirty="0" smtClean="0">
                        <a:latin typeface="Cambria Math" panose="02040503050406030204" pitchFamily="18" charset="0"/>
                      </a:rPr>
                      <m:t>}</m:t>
                    </m:r>
                  </m:oMath>
                </a14:m>
                <a:r>
                  <a:rPr lang="en-GB" sz="2600" dirty="0"/>
                  <a:t> are edges, and this path begins and ends at </a:t>
                </a:r>
                <a14:m>
                  <m:oMath xmlns:m="http://schemas.openxmlformats.org/officeDocument/2006/math">
                    <m:r>
                      <a:rPr lang="en-GB" sz="2600" i="1" dirty="0" smtClean="0">
                        <a:latin typeface="Cambria Math" panose="02040503050406030204" pitchFamily="18" charset="0"/>
                      </a:rPr>
                      <m:t>𝑏</m:t>
                    </m:r>
                  </m:oMath>
                </a14:m>
                <a:r>
                  <a:rPr lang="en-GB" sz="2600" dirty="0"/>
                  <a:t>. </a:t>
                </a:r>
                <a:endParaRPr lang="en-US" sz="2600" dirty="0"/>
              </a:p>
            </p:txBody>
          </p:sp>
        </mc:Choice>
        <mc:Fallback>
          <p:sp>
            <p:nvSpPr>
              <p:cNvPr id="3" name="Content Placeholder 2">
                <a:extLst>
                  <a:ext uri="{FF2B5EF4-FFF2-40B4-BE49-F238E27FC236}">
                    <a16:creationId xmlns:a16="http://schemas.microsoft.com/office/drawing/2014/main" id="{2AC5CCF1-681E-4E42-9E88-8CCDF01A16BC}"/>
                  </a:ext>
                </a:extLst>
              </p:cNvPr>
              <p:cNvSpPr>
                <a:spLocks noGrp="1" noRot="1" noChangeAspect="1" noMove="1" noResize="1" noEditPoints="1" noAdjustHandles="1" noChangeArrowheads="1" noChangeShapeType="1" noTextEdit="1"/>
              </p:cNvSpPr>
              <p:nvPr>
                <p:ph idx="1"/>
              </p:nvPr>
            </p:nvSpPr>
            <p:spPr>
              <a:blipFill>
                <a:blip r:embed="rId2"/>
                <a:stretch>
                  <a:fillRect l="-954" t="-294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2EA0D70-67C0-452A-A810-6BBF26AC16D6}"/>
              </a:ext>
            </a:extLst>
          </p:cNvPr>
          <p:cNvPicPr>
            <a:picLocks noChangeAspect="1"/>
          </p:cNvPicPr>
          <p:nvPr/>
        </p:nvPicPr>
        <p:blipFill>
          <a:blip r:embed="rId3"/>
          <a:stretch>
            <a:fillRect/>
          </a:stretch>
        </p:blipFill>
        <p:spPr>
          <a:xfrm>
            <a:off x="4249592" y="1773654"/>
            <a:ext cx="3378038" cy="2247931"/>
          </a:xfrm>
          <a:prstGeom prst="rect">
            <a:avLst/>
          </a:prstGeom>
        </p:spPr>
      </p:pic>
    </p:spTree>
    <p:extLst>
      <p:ext uri="{BB962C8B-B14F-4D97-AF65-F5344CB8AC3E}">
        <p14:creationId xmlns:p14="http://schemas.microsoft.com/office/powerpoint/2010/main" val="17297815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800B-E706-4F29-8BA8-0C43BD423C82}"/>
              </a:ext>
            </a:extLst>
          </p:cNvPr>
          <p:cNvSpPr>
            <a:spLocks noGrp="1"/>
          </p:cNvSpPr>
          <p:nvPr>
            <p:ph type="title"/>
          </p:nvPr>
        </p:nvSpPr>
        <p:spPr/>
        <p:txBody>
          <a:bodyPr/>
          <a:lstStyle/>
          <a:p>
            <a:r>
              <a:rPr lang="en-US" sz="4400" dirty="0"/>
              <a:t>Connectivity</a:t>
            </a:r>
            <a:r>
              <a:rPr lang="en-GB" dirty="0"/>
              <a:t> </a:t>
            </a:r>
            <a:endParaRPr lang="en-US" dirty="0"/>
          </a:p>
        </p:txBody>
      </p:sp>
      <p:sp>
        <p:nvSpPr>
          <p:cNvPr id="3" name="Content Placeholder 2">
            <a:extLst>
              <a:ext uri="{FF2B5EF4-FFF2-40B4-BE49-F238E27FC236}">
                <a16:creationId xmlns:a16="http://schemas.microsoft.com/office/drawing/2014/main" id="{2AC5CCF1-681E-4E42-9E88-8CCDF01A16BC}"/>
              </a:ext>
            </a:extLst>
          </p:cNvPr>
          <p:cNvSpPr>
            <a:spLocks noGrp="1"/>
          </p:cNvSpPr>
          <p:nvPr>
            <p:ph idx="1"/>
          </p:nvPr>
        </p:nvSpPr>
        <p:spPr/>
        <p:txBody>
          <a:bodyPr>
            <a:normAutofit/>
          </a:bodyPr>
          <a:lstStyle/>
          <a:p>
            <a:r>
              <a:rPr lang="en-US" sz="2600" b="1" u="sng" dirty="0"/>
              <a:t>DEFINITION 3:</a:t>
            </a:r>
            <a:r>
              <a:rPr lang="en-US" sz="2600" b="1" dirty="0"/>
              <a:t> </a:t>
            </a:r>
            <a:r>
              <a:rPr lang="en-GB" sz="2600" dirty="0"/>
              <a:t>An undirected graph is called </a:t>
            </a:r>
            <a:r>
              <a:rPr lang="en-GB" sz="2600" u="sng" dirty="0"/>
              <a:t>connected</a:t>
            </a:r>
            <a:r>
              <a:rPr lang="en-GB" sz="2600" dirty="0"/>
              <a:t> if there is a path between every pair of distinct vertices of the graph. An undirected graph that is not connected is called </a:t>
            </a:r>
            <a:r>
              <a:rPr lang="en-GB" sz="2600" u="sng" dirty="0"/>
              <a:t>disconnected</a:t>
            </a:r>
            <a:r>
              <a:rPr lang="en-GB" sz="2600" dirty="0"/>
              <a:t>. </a:t>
            </a:r>
          </a:p>
          <a:p>
            <a:pPr lvl="1"/>
            <a:r>
              <a:rPr lang="en-GB" sz="2200" dirty="0"/>
              <a:t>We say that we disconnect a graph when we remove vertices or edges, or both, to produce a disconnected subgraph.</a:t>
            </a:r>
            <a:endParaRPr lang="en-US" sz="2200" dirty="0"/>
          </a:p>
        </p:txBody>
      </p:sp>
      <p:pic>
        <p:nvPicPr>
          <p:cNvPr id="6" name="Picture 5">
            <a:extLst>
              <a:ext uri="{FF2B5EF4-FFF2-40B4-BE49-F238E27FC236}">
                <a16:creationId xmlns:a16="http://schemas.microsoft.com/office/drawing/2014/main" id="{606DBCF6-CFA5-45A0-AB88-4D8C53625F2A}"/>
              </a:ext>
            </a:extLst>
          </p:cNvPr>
          <p:cNvPicPr>
            <a:picLocks noChangeAspect="1"/>
          </p:cNvPicPr>
          <p:nvPr/>
        </p:nvPicPr>
        <p:blipFill>
          <a:blip r:embed="rId2"/>
          <a:stretch>
            <a:fillRect/>
          </a:stretch>
        </p:blipFill>
        <p:spPr>
          <a:xfrm>
            <a:off x="4052886" y="3680302"/>
            <a:ext cx="4086225" cy="2924175"/>
          </a:xfrm>
          <a:prstGeom prst="rect">
            <a:avLst/>
          </a:prstGeom>
        </p:spPr>
      </p:pic>
    </p:spTree>
    <p:extLst>
      <p:ext uri="{BB962C8B-B14F-4D97-AF65-F5344CB8AC3E}">
        <p14:creationId xmlns:p14="http://schemas.microsoft.com/office/powerpoint/2010/main" val="37015521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800B-E706-4F29-8BA8-0C43BD423C82}"/>
              </a:ext>
            </a:extLst>
          </p:cNvPr>
          <p:cNvSpPr>
            <a:spLocks noGrp="1"/>
          </p:cNvSpPr>
          <p:nvPr>
            <p:ph type="title"/>
          </p:nvPr>
        </p:nvSpPr>
        <p:spPr/>
        <p:txBody>
          <a:bodyPr/>
          <a:lstStyle/>
          <a:p>
            <a:r>
              <a:rPr lang="en-US" sz="4400" dirty="0"/>
              <a:t>Connectivity</a:t>
            </a:r>
            <a:r>
              <a:rPr lang="en-GB" dirty="0"/>
              <a:t> </a:t>
            </a:r>
            <a:endParaRPr lang="en-US" dirty="0"/>
          </a:p>
        </p:txBody>
      </p:sp>
      <p:sp>
        <p:nvSpPr>
          <p:cNvPr id="3" name="Content Placeholder 2">
            <a:extLst>
              <a:ext uri="{FF2B5EF4-FFF2-40B4-BE49-F238E27FC236}">
                <a16:creationId xmlns:a16="http://schemas.microsoft.com/office/drawing/2014/main" id="{2AC5CCF1-681E-4E42-9E88-8CCDF01A16BC}"/>
              </a:ext>
            </a:extLst>
          </p:cNvPr>
          <p:cNvSpPr>
            <a:spLocks noGrp="1"/>
          </p:cNvSpPr>
          <p:nvPr>
            <p:ph idx="1"/>
          </p:nvPr>
        </p:nvSpPr>
        <p:spPr/>
        <p:txBody>
          <a:bodyPr>
            <a:normAutofit/>
          </a:bodyPr>
          <a:lstStyle/>
          <a:p>
            <a:r>
              <a:rPr lang="en-GB" sz="2600" dirty="0"/>
              <a:t>A </a:t>
            </a:r>
            <a:r>
              <a:rPr lang="en-GB" sz="2600" u="sng" dirty="0"/>
              <a:t>connected component</a:t>
            </a:r>
            <a:r>
              <a:rPr lang="en-GB" sz="2600" dirty="0"/>
              <a:t> of a graph G is a connected subgraph of G that is not a proper subgraph of another connected subgraph of G.</a:t>
            </a:r>
            <a:endParaRPr lang="en-US" sz="2200" dirty="0"/>
          </a:p>
        </p:txBody>
      </p:sp>
      <p:pic>
        <p:nvPicPr>
          <p:cNvPr id="5" name="Picture 4">
            <a:extLst>
              <a:ext uri="{FF2B5EF4-FFF2-40B4-BE49-F238E27FC236}">
                <a16:creationId xmlns:a16="http://schemas.microsoft.com/office/drawing/2014/main" id="{0E7AB174-C054-4AA3-B625-89C03F52260F}"/>
              </a:ext>
            </a:extLst>
          </p:cNvPr>
          <p:cNvPicPr>
            <a:picLocks noChangeAspect="1"/>
          </p:cNvPicPr>
          <p:nvPr/>
        </p:nvPicPr>
        <p:blipFill>
          <a:blip r:embed="rId2"/>
          <a:stretch>
            <a:fillRect/>
          </a:stretch>
        </p:blipFill>
        <p:spPr>
          <a:xfrm>
            <a:off x="3642434" y="2956865"/>
            <a:ext cx="4907131" cy="2898769"/>
          </a:xfrm>
          <a:prstGeom prst="rect">
            <a:avLst/>
          </a:prstGeom>
        </p:spPr>
      </p:pic>
    </p:spTree>
    <p:extLst>
      <p:ext uri="{BB962C8B-B14F-4D97-AF65-F5344CB8AC3E}">
        <p14:creationId xmlns:p14="http://schemas.microsoft.com/office/powerpoint/2010/main" val="20343348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800B-E706-4F29-8BA8-0C43BD423C82}"/>
              </a:ext>
            </a:extLst>
          </p:cNvPr>
          <p:cNvSpPr>
            <a:spLocks noGrp="1"/>
          </p:cNvSpPr>
          <p:nvPr>
            <p:ph type="title"/>
          </p:nvPr>
        </p:nvSpPr>
        <p:spPr/>
        <p:txBody>
          <a:bodyPr/>
          <a:lstStyle/>
          <a:p>
            <a:r>
              <a:rPr lang="en-US" sz="4400" dirty="0"/>
              <a:t>Connectivity</a:t>
            </a:r>
            <a:r>
              <a:rPr lang="en-GB" dirty="0"/>
              <a:t> </a:t>
            </a:r>
            <a:endParaRPr lang="en-US" dirty="0"/>
          </a:p>
        </p:txBody>
      </p:sp>
      <p:sp>
        <p:nvSpPr>
          <p:cNvPr id="3" name="Content Placeholder 2">
            <a:extLst>
              <a:ext uri="{FF2B5EF4-FFF2-40B4-BE49-F238E27FC236}">
                <a16:creationId xmlns:a16="http://schemas.microsoft.com/office/drawing/2014/main" id="{2AC5CCF1-681E-4E42-9E88-8CCDF01A16BC}"/>
              </a:ext>
            </a:extLst>
          </p:cNvPr>
          <p:cNvSpPr>
            <a:spLocks noGrp="1"/>
          </p:cNvSpPr>
          <p:nvPr>
            <p:ph idx="1"/>
          </p:nvPr>
        </p:nvSpPr>
        <p:spPr/>
        <p:txBody>
          <a:bodyPr>
            <a:normAutofit/>
          </a:bodyPr>
          <a:lstStyle/>
          <a:p>
            <a:r>
              <a:rPr lang="en-US" sz="2600" u="sng" dirty="0"/>
              <a:t>Cut vertices</a:t>
            </a:r>
            <a:r>
              <a:rPr lang="en-US" sz="2600" dirty="0"/>
              <a:t> (or articulation points) </a:t>
            </a:r>
            <a:r>
              <a:rPr lang="en-GB" sz="2600" dirty="0"/>
              <a:t>is a vertex that when removed (with its boundary edges) from a graph creates more components than previously in the graph.</a:t>
            </a:r>
            <a:endParaRPr lang="en-US" sz="2200" dirty="0"/>
          </a:p>
        </p:txBody>
      </p:sp>
      <p:pic>
        <p:nvPicPr>
          <p:cNvPr id="4" name="Picture 3">
            <a:extLst>
              <a:ext uri="{FF2B5EF4-FFF2-40B4-BE49-F238E27FC236}">
                <a16:creationId xmlns:a16="http://schemas.microsoft.com/office/drawing/2014/main" id="{04D5EEA5-B439-4E33-BCD2-4D0A3A8CE1C1}"/>
              </a:ext>
            </a:extLst>
          </p:cNvPr>
          <p:cNvPicPr>
            <a:picLocks noChangeAspect="1"/>
          </p:cNvPicPr>
          <p:nvPr/>
        </p:nvPicPr>
        <p:blipFill>
          <a:blip r:embed="rId2"/>
          <a:stretch>
            <a:fillRect/>
          </a:stretch>
        </p:blipFill>
        <p:spPr>
          <a:xfrm>
            <a:off x="993836" y="3429000"/>
            <a:ext cx="4629150" cy="2238375"/>
          </a:xfrm>
          <a:prstGeom prst="rect">
            <a:avLst/>
          </a:prstGeom>
        </p:spPr>
      </p:pic>
      <p:pic>
        <p:nvPicPr>
          <p:cNvPr id="5" name="Picture 4">
            <a:extLst>
              <a:ext uri="{FF2B5EF4-FFF2-40B4-BE49-F238E27FC236}">
                <a16:creationId xmlns:a16="http://schemas.microsoft.com/office/drawing/2014/main" id="{22C636C1-200B-4418-8B83-B61347DEB67D}"/>
              </a:ext>
            </a:extLst>
          </p:cNvPr>
          <p:cNvPicPr>
            <a:picLocks noChangeAspect="1"/>
          </p:cNvPicPr>
          <p:nvPr/>
        </p:nvPicPr>
        <p:blipFill>
          <a:blip r:embed="rId3"/>
          <a:stretch>
            <a:fillRect/>
          </a:stretch>
        </p:blipFill>
        <p:spPr>
          <a:xfrm>
            <a:off x="5773906" y="3409950"/>
            <a:ext cx="4676775" cy="2257425"/>
          </a:xfrm>
          <a:prstGeom prst="rect">
            <a:avLst/>
          </a:prstGeom>
        </p:spPr>
      </p:pic>
    </p:spTree>
    <p:extLst>
      <p:ext uri="{BB962C8B-B14F-4D97-AF65-F5344CB8AC3E}">
        <p14:creationId xmlns:p14="http://schemas.microsoft.com/office/powerpoint/2010/main" val="40699971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800B-E706-4F29-8BA8-0C43BD423C82}"/>
              </a:ext>
            </a:extLst>
          </p:cNvPr>
          <p:cNvSpPr>
            <a:spLocks noGrp="1"/>
          </p:cNvSpPr>
          <p:nvPr>
            <p:ph type="title"/>
          </p:nvPr>
        </p:nvSpPr>
        <p:spPr/>
        <p:txBody>
          <a:bodyPr/>
          <a:lstStyle/>
          <a:p>
            <a:r>
              <a:rPr lang="en-US" sz="4400" dirty="0"/>
              <a:t>Connectivity</a:t>
            </a:r>
            <a:r>
              <a:rPr lang="en-GB" dirty="0"/>
              <a:t> </a:t>
            </a:r>
            <a:endParaRPr lang="en-US" dirty="0"/>
          </a:p>
        </p:txBody>
      </p:sp>
      <p:sp>
        <p:nvSpPr>
          <p:cNvPr id="3" name="Content Placeholder 2">
            <a:extLst>
              <a:ext uri="{FF2B5EF4-FFF2-40B4-BE49-F238E27FC236}">
                <a16:creationId xmlns:a16="http://schemas.microsoft.com/office/drawing/2014/main" id="{2AC5CCF1-681E-4E42-9E88-8CCDF01A16BC}"/>
              </a:ext>
            </a:extLst>
          </p:cNvPr>
          <p:cNvSpPr>
            <a:spLocks noGrp="1"/>
          </p:cNvSpPr>
          <p:nvPr>
            <p:ph idx="1"/>
          </p:nvPr>
        </p:nvSpPr>
        <p:spPr/>
        <p:txBody>
          <a:bodyPr>
            <a:normAutofit/>
          </a:bodyPr>
          <a:lstStyle/>
          <a:p>
            <a:r>
              <a:rPr lang="en-GB" sz="2600" dirty="0"/>
              <a:t>A </a:t>
            </a:r>
            <a:r>
              <a:rPr lang="en-GB" sz="2600" u="sng" dirty="0"/>
              <a:t>cut edge</a:t>
            </a:r>
            <a:r>
              <a:rPr lang="en-GB" sz="2600" dirty="0"/>
              <a:t> (or bridge) is an edge that when removed (the vertices stay in place) from a graph creates more components than previously in the graph.</a:t>
            </a:r>
            <a:endParaRPr lang="en-US" sz="2200" dirty="0"/>
          </a:p>
        </p:txBody>
      </p:sp>
      <p:pic>
        <p:nvPicPr>
          <p:cNvPr id="4" name="Picture 3">
            <a:extLst>
              <a:ext uri="{FF2B5EF4-FFF2-40B4-BE49-F238E27FC236}">
                <a16:creationId xmlns:a16="http://schemas.microsoft.com/office/drawing/2014/main" id="{04D5EEA5-B439-4E33-BCD2-4D0A3A8CE1C1}"/>
              </a:ext>
            </a:extLst>
          </p:cNvPr>
          <p:cNvPicPr>
            <a:picLocks noChangeAspect="1"/>
          </p:cNvPicPr>
          <p:nvPr/>
        </p:nvPicPr>
        <p:blipFill>
          <a:blip r:embed="rId2"/>
          <a:stretch>
            <a:fillRect/>
          </a:stretch>
        </p:blipFill>
        <p:spPr>
          <a:xfrm>
            <a:off x="993836" y="3429000"/>
            <a:ext cx="4629150" cy="2238375"/>
          </a:xfrm>
          <a:prstGeom prst="rect">
            <a:avLst/>
          </a:prstGeom>
        </p:spPr>
      </p:pic>
      <p:pic>
        <p:nvPicPr>
          <p:cNvPr id="5" name="Picture 4">
            <a:extLst>
              <a:ext uri="{FF2B5EF4-FFF2-40B4-BE49-F238E27FC236}">
                <a16:creationId xmlns:a16="http://schemas.microsoft.com/office/drawing/2014/main" id="{22C636C1-200B-4418-8B83-B61347DEB6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773906" y="3428519"/>
            <a:ext cx="4676775" cy="2220287"/>
          </a:xfrm>
          <a:prstGeom prst="rect">
            <a:avLst/>
          </a:prstGeom>
        </p:spPr>
      </p:pic>
    </p:spTree>
    <p:extLst>
      <p:ext uri="{BB962C8B-B14F-4D97-AF65-F5344CB8AC3E}">
        <p14:creationId xmlns:p14="http://schemas.microsoft.com/office/powerpoint/2010/main" val="3734116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800B-E706-4F29-8BA8-0C43BD423C82}"/>
              </a:ext>
            </a:extLst>
          </p:cNvPr>
          <p:cNvSpPr>
            <a:spLocks noGrp="1"/>
          </p:cNvSpPr>
          <p:nvPr>
            <p:ph type="title"/>
          </p:nvPr>
        </p:nvSpPr>
        <p:spPr/>
        <p:txBody>
          <a:bodyPr/>
          <a:lstStyle/>
          <a:p>
            <a:r>
              <a:rPr lang="en-GB" dirty="0"/>
              <a:t>Representing Graphs and Graph Isomorphism</a:t>
            </a:r>
            <a:endParaRPr lang="en-US" dirty="0"/>
          </a:p>
        </p:txBody>
      </p:sp>
      <p:sp>
        <p:nvSpPr>
          <p:cNvPr id="3" name="Content Placeholder 2">
            <a:extLst>
              <a:ext uri="{FF2B5EF4-FFF2-40B4-BE49-F238E27FC236}">
                <a16:creationId xmlns:a16="http://schemas.microsoft.com/office/drawing/2014/main" id="{2AC5CCF1-681E-4E42-9E88-8CCDF01A16BC}"/>
              </a:ext>
            </a:extLst>
          </p:cNvPr>
          <p:cNvSpPr>
            <a:spLocks noGrp="1"/>
          </p:cNvSpPr>
          <p:nvPr>
            <p:ph idx="1"/>
          </p:nvPr>
        </p:nvSpPr>
        <p:spPr/>
        <p:txBody>
          <a:bodyPr/>
          <a:lstStyle/>
          <a:p>
            <a:r>
              <a:rPr lang="en-GB" dirty="0"/>
              <a:t>We represent graphs with no multiple edges using </a:t>
            </a:r>
            <a:r>
              <a:rPr lang="en-GB" u="sng" dirty="0"/>
              <a:t>adjacency lists</a:t>
            </a:r>
            <a:r>
              <a:rPr lang="en-GB" dirty="0"/>
              <a:t>.</a:t>
            </a:r>
          </a:p>
          <a:p>
            <a:endParaRPr lang="en-GB" dirty="0"/>
          </a:p>
          <a:p>
            <a:r>
              <a:rPr lang="en-GB" b="1" u="sng" dirty="0"/>
              <a:t>Example 1:</a:t>
            </a:r>
            <a:r>
              <a:rPr lang="en-GB" dirty="0"/>
              <a:t> Use adjacency lists to describe the simple graph</a:t>
            </a:r>
            <a:endParaRPr lang="en-US" dirty="0"/>
          </a:p>
        </p:txBody>
      </p:sp>
      <p:pic>
        <p:nvPicPr>
          <p:cNvPr id="5" name="Picture 4">
            <a:extLst>
              <a:ext uri="{FF2B5EF4-FFF2-40B4-BE49-F238E27FC236}">
                <a16:creationId xmlns:a16="http://schemas.microsoft.com/office/drawing/2014/main" id="{8CA24D7A-C413-4620-AB6F-2D5CC4A4DCBA}"/>
              </a:ext>
            </a:extLst>
          </p:cNvPr>
          <p:cNvPicPr>
            <a:picLocks noChangeAspect="1"/>
          </p:cNvPicPr>
          <p:nvPr/>
        </p:nvPicPr>
        <p:blipFill rotWithShape="1">
          <a:blip r:embed="rId2"/>
          <a:srcRect l="5165"/>
          <a:stretch/>
        </p:blipFill>
        <p:spPr>
          <a:xfrm>
            <a:off x="1988598" y="3681909"/>
            <a:ext cx="2556770" cy="2227858"/>
          </a:xfrm>
          <a:prstGeom prst="rect">
            <a:avLst/>
          </a:prstGeom>
        </p:spPr>
      </p:pic>
      <p:pic>
        <p:nvPicPr>
          <p:cNvPr id="7" name="Picture 6">
            <a:extLst>
              <a:ext uri="{FF2B5EF4-FFF2-40B4-BE49-F238E27FC236}">
                <a16:creationId xmlns:a16="http://schemas.microsoft.com/office/drawing/2014/main" id="{F08710F7-F0C3-483A-A1FF-2336432CCEED}"/>
              </a:ext>
            </a:extLst>
          </p:cNvPr>
          <p:cNvPicPr>
            <a:picLocks noChangeAspect="1"/>
          </p:cNvPicPr>
          <p:nvPr/>
        </p:nvPicPr>
        <p:blipFill>
          <a:blip r:embed="rId3"/>
          <a:stretch>
            <a:fillRect/>
          </a:stretch>
        </p:blipFill>
        <p:spPr>
          <a:xfrm>
            <a:off x="6499979" y="3395663"/>
            <a:ext cx="3133725" cy="2800350"/>
          </a:xfrm>
          <a:prstGeom prst="rect">
            <a:avLst/>
          </a:prstGeom>
        </p:spPr>
      </p:pic>
    </p:spTree>
    <p:extLst>
      <p:ext uri="{BB962C8B-B14F-4D97-AF65-F5344CB8AC3E}">
        <p14:creationId xmlns:p14="http://schemas.microsoft.com/office/powerpoint/2010/main" val="20945666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800B-E706-4F29-8BA8-0C43BD423C82}"/>
              </a:ext>
            </a:extLst>
          </p:cNvPr>
          <p:cNvSpPr>
            <a:spLocks noGrp="1"/>
          </p:cNvSpPr>
          <p:nvPr>
            <p:ph type="title"/>
          </p:nvPr>
        </p:nvSpPr>
        <p:spPr/>
        <p:txBody>
          <a:bodyPr/>
          <a:lstStyle/>
          <a:p>
            <a:r>
              <a:rPr lang="en-US" sz="4400" dirty="0"/>
              <a:t>Connectivity</a:t>
            </a:r>
            <a:r>
              <a:rPr lang="en-GB" dirty="0"/>
              <a:t>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AC5CCF1-681E-4E42-9E88-8CCDF01A16BC}"/>
                  </a:ext>
                </a:extLst>
              </p:cNvPr>
              <p:cNvSpPr>
                <a:spLocks noGrp="1"/>
              </p:cNvSpPr>
              <p:nvPr>
                <p:ph idx="1"/>
              </p:nvPr>
            </p:nvSpPr>
            <p:spPr/>
            <p:txBody>
              <a:bodyPr>
                <a:normAutofit/>
              </a:bodyPr>
              <a:lstStyle/>
              <a:p>
                <a:pPr marL="0" indent="0">
                  <a:buNone/>
                </a:pPr>
                <a:r>
                  <a:rPr lang="en-GB" sz="2600" dirty="0"/>
                  <a:t>Connectedness in Directed Graphs</a:t>
                </a:r>
              </a:p>
              <a:p>
                <a:r>
                  <a:rPr lang="en-GB" b="1" u="sng" dirty="0"/>
                  <a:t>DEFINITION 4:</a:t>
                </a:r>
                <a:r>
                  <a:rPr lang="en-GB" dirty="0"/>
                  <a:t> A directed graph is </a:t>
                </a:r>
                <a:r>
                  <a:rPr lang="en-GB" u="sng" dirty="0"/>
                  <a:t>strongly connected</a:t>
                </a:r>
                <a:r>
                  <a:rPr lang="en-GB" dirty="0"/>
                  <a:t> if there is a path from </a:t>
                </a:r>
                <a14:m>
                  <m:oMath xmlns:m="http://schemas.openxmlformats.org/officeDocument/2006/math">
                    <m:r>
                      <a:rPr lang="en-GB" i="1" dirty="0" smtClean="0">
                        <a:latin typeface="Cambria Math" panose="02040503050406030204" pitchFamily="18" charset="0"/>
                      </a:rPr>
                      <m:t>𝑎</m:t>
                    </m:r>
                  </m:oMath>
                </a14:m>
                <a:r>
                  <a:rPr lang="en-GB" dirty="0"/>
                  <a:t> to </a:t>
                </a:r>
                <a14:m>
                  <m:oMath xmlns:m="http://schemas.openxmlformats.org/officeDocument/2006/math">
                    <m:r>
                      <a:rPr lang="en-GB" i="1" dirty="0" smtClean="0">
                        <a:latin typeface="Cambria Math" panose="02040503050406030204" pitchFamily="18" charset="0"/>
                      </a:rPr>
                      <m:t>𝑏</m:t>
                    </m:r>
                  </m:oMath>
                </a14:m>
                <a:r>
                  <a:rPr lang="en-GB" dirty="0"/>
                  <a:t> and from </a:t>
                </a:r>
                <a14:m>
                  <m:oMath xmlns:m="http://schemas.openxmlformats.org/officeDocument/2006/math">
                    <m:r>
                      <a:rPr lang="en-GB" i="1" dirty="0" smtClean="0">
                        <a:latin typeface="Cambria Math" panose="02040503050406030204" pitchFamily="18" charset="0"/>
                      </a:rPr>
                      <m:t>𝑏</m:t>
                    </m:r>
                  </m:oMath>
                </a14:m>
                <a:r>
                  <a:rPr lang="en-GB" dirty="0"/>
                  <a:t> to </a:t>
                </a:r>
                <a14:m>
                  <m:oMath xmlns:m="http://schemas.openxmlformats.org/officeDocument/2006/math">
                    <m:r>
                      <a:rPr lang="en-GB" i="1" dirty="0" smtClean="0">
                        <a:latin typeface="Cambria Math" panose="02040503050406030204" pitchFamily="18" charset="0"/>
                      </a:rPr>
                      <m:t>𝑎</m:t>
                    </m:r>
                  </m:oMath>
                </a14:m>
                <a:r>
                  <a:rPr lang="en-GB" dirty="0"/>
                  <a:t> whenever </a:t>
                </a:r>
                <a14:m>
                  <m:oMath xmlns:m="http://schemas.openxmlformats.org/officeDocument/2006/math">
                    <m:r>
                      <a:rPr lang="en-GB" i="1" dirty="0" smtClean="0">
                        <a:latin typeface="Cambria Math" panose="02040503050406030204" pitchFamily="18" charset="0"/>
                      </a:rPr>
                      <m:t>𝑎</m:t>
                    </m:r>
                  </m:oMath>
                </a14:m>
                <a:r>
                  <a:rPr lang="en-GB" dirty="0"/>
                  <a:t> and </a:t>
                </a:r>
                <a14:m>
                  <m:oMath xmlns:m="http://schemas.openxmlformats.org/officeDocument/2006/math">
                    <m:r>
                      <a:rPr lang="en-GB" i="1" dirty="0" smtClean="0">
                        <a:latin typeface="Cambria Math" panose="02040503050406030204" pitchFamily="18" charset="0"/>
                      </a:rPr>
                      <m:t>𝑏</m:t>
                    </m:r>
                  </m:oMath>
                </a14:m>
                <a:r>
                  <a:rPr lang="en-GB" dirty="0"/>
                  <a:t> are vertices in the graph.</a:t>
                </a:r>
              </a:p>
              <a:p>
                <a:pPr lvl="1"/>
                <a:r>
                  <a:rPr lang="en-GB" dirty="0"/>
                  <a:t>For a directed graph to be strongly connected there must be a sequence of directed edges from any vertex in the graph to any other vertex.</a:t>
                </a:r>
              </a:p>
              <a:p>
                <a:pPr lvl="1"/>
                <a:endParaRPr lang="en-GB" dirty="0"/>
              </a:p>
              <a:p>
                <a:r>
                  <a:rPr lang="en-GB" b="1" u="sng" dirty="0"/>
                  <a:t>DEFINITION 5:</a:t>
                </a:r>
                <a:r>
                  <a:rPr lang="en-GB" dirty="0"/>
                  <a:t> A directed graph is </a:t>
                </a:r>
                <a:r>
                  <a:rPr lang="en-GB" u="sng" dirty="0"/>
                  <a:t>weakly connected</a:t>
                </a:r>
                <a:r>
                  <a:rPr lang="en-GB" dirty="0"/>
                  <a:t> if there is a path between every two vertices in the underlying undirected graph.</a:t>
                </a:r>
              </a:p>
              <a:p>
                <a:pPr lvl="1"/>
                <a:r>
                  <a:rPr lang="en-GB" dirty="0"/>
                  <a:t>A directed graph is weakly connected if and only if there is always a path between two vertices when the directions of the edges are disregarded. </a:t>
                </a:r>
                <a:endParaRPr lang="en-US" dirty="0"/>
              </a:p>
            </p:txBody>
          </p:sp>
        </mc:Choice>
        <mc:Fallback>
          <p:sp>
            <p:nvSpPr>
              <p:cNvPr id="3" name="Content Placeholder 2">
                <a:extLst>
                  <a:ext uri="{FF2B5EF4-FFF2-40B4-BE49-F238E27FC236}">
                    <a16:creationId xmlns:a16="http://schemas.microsoft.com/office/drawing/2014/main" id="{2AC5CCF1-681E-4E42-9E88-8CCDF01A16BC}"/>
                  </a:ext>
                </a:extLst>
              </p:cNvPr>
              <p:cNvSpPr>
                <a:spLocks noGrp="1" noRot="1" noChangeAspect="1" noMove="1" noResize="1" noEditPoints="1" noAdjustHandles="1" noChangeArrowheads="1" noChangeShapeType="1" noTextEdit="1"/>
              </p:cNvSpPr>
              <p:nvPr>
                <p:ph idx="1"/>
              </p:nvPr>
            </p:nvSpPr>
            <p:spPr>
              <a:blipFill>
                <a:blip r:embed="rId2"/>
                <a:stretch>
                  <a:fillRect l="-954" t="-2244" r="-159"/>
                </a:stretch>
              </a:blipFill>
            </p:spPr>
            <p:txBody>
              <a:bodyPr/>
              <a:lstStyle/>
              <a:p>
                <a:r>
                  <a:rPr lang="en-US">
                    <a:noFill/>
                  </a:rPr>
                  <a:t> </a:t>
                </a:r>
              </a:p>
            </p:txBody>
          </p:sp>
        </mc:Fallback>
      </mc:AlternateContent>
    </p:spTree>
    <p:extLst>
      <p:ext uri="{BB962C8B-B14F-4D97-AF65-F5344CB8AC3E}">
        <p14:creationId xmlns:p14="http://schemas.microsoft.com/office/powerpoint/2010/main" val="6874141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800B-E706-4F29-8BA8-0C43BD423C82}"/>
              </a:ext>
            </a:extLst>
          </p:cNvPr>
          <p:cNvSpPr>
            <a:spLocks noGrp="1"/>
          </p:cNvSpPr>
          <p:nvPr>
            <p:ph type="title"/>
          </p:nvPr>
        </p:nvSpPr>
        <p:spPr/>
        <p:txBody>
          <a:bodyPr/>
          <a:lstStyle/>
          <a:p>
            <a:r>
              <a:rPr lang="en-US" sz="4400" dirty="0"/>
              <a:t>Connectivity</a:t>
            </a:r>
            <a:r>
              <a:rPr lang="en-GB" dirty="0"/>
              <a:t>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AC5CCF1-681E-4E42-9E88-8CCDF01A16BC}"/>
                  </a:ext>
                </a:extLst>
              </p:cNvPr>
              <p:cNvSpPr>
                <a:spLocks noGrp="1"/>
              </p:cNvSpPr>
              <p:nvPr>
                <p:ph idx="1"/>
              </p:nvPr>
            </p:nvSpPr>
            <p:spPr/>
            <p:txBody>
              <a:bodyPr>
                <a:normAutofit fontScale="92500" lnSpcReduction="10000"/>
              </a:bodyPr>
              <a:lstStyle/>
              <a:p>
                <a:r>
                  <a:rPr lang="en-US" dirty="0"/>
                  <a:t>Example:</a:t>
                </a:r>
              </a:p>
              <a:p>
                <a:endParaRPr lang="en-US" dirty="0"/>
              </a:p>
              <a:p>
                <a:endParaRPr lang="en-US" dirty="0"/>
              </a:p>
              <a:p>
                <a:endParaRPr lang="en-US" dirty="0"/>
              </a:p>
              <a:p>
                <a:endParaRPr lang="en-US" dirty="0"/>
              </a:p>
              <a:p>
                <a14:m>
                  <m:oMath xmlns:m="http://schemas.openxmlformats.org/officeDocument/2006/math">
                    <m:r>
                      <a:rPr lang="en-GB" i="1" dirty="0" smtClean="0">
                        <a:latin typeface="Cambria Math" panose="02040503050406030204" pitchFamily="18" charset="0"/>
                      </a:rPr>
                      <m:t>𝐺</m:t>
                    </m:r>
                  </m:oMath>
                </a14:m>
                <a:r>
                  <a:rPr lang="en-GB" dirty="0"/>
                  <a:t> is </a:t>
                </a:r>
                <a:r>
                  <a:rPr lang="en-GB" u="sng" dirty="0"/>
                  <a:t>strongly connected</a:t>
                </a:r>
                <a:r>
                  <a:rPr lang="en-GB" dirty="0"/>
                  <a:t> because there is a path between any two vertices in this directed graph. </a:t>
                </a:r>
                <a14:m>
                  <m:oMath xmlns:m="http://schemas.openxmlformats.org/officeDocument/2006/math">
                    <m:r>
                      <a:rPr lang="en-GB" i="1" dirty="0" smtClean="0">
                        <a:latin typeface="Cambria Math" panose="02040503050406030204" pitchFamily="18" charset="0"/>
                      </a:rPr>
                      <m:t>𝐺</m:t>
                    </m:r>
                  </m:oMath>
                </a14:m>
                <a:r>
                  <a:rPr lang="en-GB" dirty="0"/>
                  <a:t> is also </a:t>
                </a:r>
                <a:r>
                  <a:rPr lang="en-GB" u="sng" dirty="0"/>
                  <a:t>weakly connected</a:t>
                </a:r>
                <a:r>
                  <a:rPr lang="en-GB" dirty="0"/>
                  <a:t>. </a:t>
                </a:r>
                <a:br>
                  <a:rPr lang="en-GB" dirty="0"/>
                </a:br>
                <a:br>
                  <a:rPr lang="en-GB" dirty="0"/>
                </a:br>
                <a:r>
                  <a:rPr lang="en-GB" dirty="0"/>
                  <a:t>The graph </a:t>
                </a:r>
                <a14:m>
                  <m:oMath xmlns:m="http://schemas.openxmlformats.org/officeDocument/2006/math">
                    <m:r>
                      <a:rPr lang="en-GB" i="1" dirty="0" smtClean="0">
                        <a:latin typeface="Cambria Math" panose="02040503050406030204" pitchFamily="18" charset="0"/>
                      </a:rPr>
                      <m:t>𝐻</m:t>
                    </m:r>
                  </m:oMath>
                </a14:m>
                <a:r>
                  <a:rPr lang="en-GB" dirty="0"/>
                  <a:t> is </a:t>
                </a:r>
                <a:r>
                  <a:rPr lang="en-GB" u="sng" dirty="0"/>
                  <a:t>not strongly connected</a:t>
                </a:r>
                <a:r>
                  <a:rPr lang="en-GB" dirty="0"/>
                  <a:t>. There is no directed path from </a:t>
                </a:r>
                <a14:m>
                  <m:oMath xmlns:m="http://schemas.openxmlformats.org/officeDocument/2006/math">
                    <m:r>
                      <a:rPr lang="en-GB" i="1" dirty="0" smtClean="0">
                        <a:latin typeface="Cambria Math" panose="02040503050406030204" pitchFamily="18" charset="0"/>
                      </a:rPr>
                      <m:t>𝑎</m:t>
                    </m:r>
                  </m:oMath>
                </a14:m>
                <a:r>
                  <a:rPr lang="en-GB" dirty="0"/>
                  <a:t> to </a:t>
                </a:r>
                <a14:m>
                  <m:oMath xmlns:m="http://schemas.openxmlformats.org/officeDocument/2006/math">
                    <m:r>
                      <a:rPr lang="en-GB" i="1" dirty="0" smtClean="0">
                        <a:latin typeface="Cambria Math" panose="02040503050406030204" pitchFamily="18" charset="0"/>
                      </a:rPr>
                      <m:t>𝑏</m:t>
                    </m:r>
                  </m:oMath>
                </a14:m>
                <a:r>
                  <a:rPr lang="en-GB" dirty="0"/>
                  <a:t> in this graph. However, </a:t>
                </a:r>
                <a14:m>
                  <m:oMath xmlns:m="http://schemas.openxmlformats.org/officeDocument/2006/math">
                    <m:r>
                      <a:rPr lang="en-GB" i="1" dirty="0" smtClean="0">
                        <a:latin typeface="Cambria Math" panose="02040503050406030204" pitchFamily="18" charset="0"/>
                      </a:rPr>
                      <m:t>𝐻</m:t>
                    </m:r>
                  </m:oMath>
                </a14:m>
                <a:r>
                  <a:rPr lang="en-GB" dirty="0"/>
                  <a:t> is </a:t>
                </a:r>
                <a:r>
                  <a:rPr lang="en-GB" u="sng" dirty="0"/>
                  <a:t>weakly connected</a:t>
                </a:r>
                <a:r>
                  <a:rPr lang="en-GB" dirty="0"/>
                  <a:t>, because there is a path between any two vertices in the underlying undirected graph of </a:t>
                </a:r>
                <a14:m>
                  <m:oMath xmlns:m="http://schemas.openxmlformats.org/officeDocument/2006/math">
                    <m:r>
                      <a:rPr lang="en-GB" i="1" dirty="0" smtClean="0">
                        <a:latin typeface="Cambria Math" panose="02040503050406030204" pitchFamily="18" charset="0"/>
                      </a:rPr>
                      <m:t>𝐻</m:t>
                    </m:r>
                  </m:oMath>
                </a14:m>
                <a:r>
                  <a:rPr lang="en-GB" dirty="0"/>
                  <a:t>.</a:t>
                </a:r>
                <a:endParaRPr lang="en-US" dirty="0"/>
              </a:p>
            </p:txBody>
          </p:sp>
        </mc:Choice>
        <mc:Fallback>
          <p:sp>
            <p:nvSpPr>
              <p:cNvPr id="3" name="Content Placeholder 2">
                <a:extLst>
                  <a:ext uri="{FF2B5EF4-FFF2-40B4-BE49-F238E27FC236}">
                    <a16:creationId xmlns:a16="http://schemas.microsoft.com/office/drawing/2014/main" id="{2AC5CCF1-681E-4E42-9E88-8CCDF01A16BC}"/>
                  </a:ext>
                </a:extLst>
              </p:cNvPr>
              <p:cNvSpPr>
                <a:spLocks noGrp="1" noRot="1" noChangeAspect="1" noMove="1" noResize="1" noEditPoints="1" noAdjustHandles="1" noChangeArrowheads="1" noChangeShapeType="1" noTextEdit="1"/>
              </p:cNvSpPr>
              <p:nvPr>
                <p:ph idx="1"/>
              </p:nvPr>
            </p:nvSpPr>
            <p:spPr>
              <a:blipFill>
                <a:blip r:embed="rId2"/>
                <a:stretch>
                  <a:fillRect l="-848" t="-2945" b="-70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02095F33-FE38-455A-87E1-ABEFEA33F3E9}"/>
              </a:ext>
            </a:extLst>
          </p:cNvPr>
          <p:cNvPicPr>
            <a:picLocks noChangeAspect="1"/>
          </p:cNvPicPr>
          <p:nvPr/>
        </p:nvPicPr>
        <p:blipFill>
          <a:blip r:embed="rId3"/>
          <a:stretch>
            <a:fillRect/>
          </a:stretch>
        </p:blipFill>
        <p:spPr>
          <a:xfrm>
            <a:off x="3949850" y="1949397"/>
            <a:ext cx="4292298" cy="2070947"/>
          </a:xfrm>
          <a:prstGeom prst="rect">
            <a:avLst/>
          </a:prstGeom>
        </p:spPr>
      </p:pic>
    </p:spTree>
    <p:extLst>
      <p:ext uri="{BB962C8B-B14F-4D97-AF65-F5344CB8AC3E}">
        <p14:creationId xmlns:p14="http://schemas.microsoft.com/office/powerpoint/2010/main" val="14228869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800B-E706-4F29-8BA8-0C43BD423C82}"/>
              </a:ext>
            </a:extLst>
          </p:cNvPr>
          <p:cNvSpPr>
            <a:spLocks noGrp="1"/>
          </p:cNvSpPr>
          <p:nvPr>
            <p:ph type="title"/>
          </p:nvPr>
        </p:nvSpPr>
        <p:spPr/>
        <p:txBody>
          <a:bodyPr/>
          <a:lstStyle/>
          <a:p>
            <a:r>
              <a:rPr lang="en-US" sz="4400" dirty="0"/>
              <a:t>Connectivity</a:t>
            </a:r>
            <a:r>
              <a:rPr lang="en-GB" dirty="0"/>
              <a:t>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C5CCF1-681E-4E42-9E88-8CCDF01A16BC}"/>
                  </a:ext>
                </a:extLst>
              </p:cNvPr>
              <p:cNvSpPr>
                <a:spLocks noGrp="1"/>
              </p:cNvSpPr>
              <p:nvPr>
                <p:ph idx="1"/>
              </p:nvPr>
            </p:nvSpPr>
            <p:spPr/>
            <p:txBody>
              <a:bodyPr>
                <a:normAutofit lnSpcReduction="10000"/>
              </a:bodyPr>
              <a:lstStyle/>
              <a:p>
                <a:r>
                  <a:rPr lang="en-GB" u="sng" dirty="0"/>
                  <a:t>Strongly connected components</a:t>
                </a:r>
                <a:r>
                  <a:rPr lang="en-GB" dirty="0"/>
                  <a:t> (or strong components) of </a:t>
                </a:r>
                <a14:m>
                  <m:oMath xmlns:m="http://schemas.openxmlformats.org/officeDocument/2006/math">
                    <m:r>
                      <a:rPr lang="en-GB" i="1" dirty="0" smtClean="0">
                        <a:latin typeface="Cambria Math" panose="02040503050406030204" pitchFamily="18" charset="0"/>
                      </a:rPr>
                      <m:t>𝐺</m:t>
                    </m:r>
                  </m:oMath>
                </a14:m>
                <a:r>
                  <a:rPr lang="en-US" dirty="0"/>
                  <a:t>: </a:t>
                </a:r>
                <a:r>
                  <a:rPr lang="en-GB" dirty="0"/>
                  <a:t>The subgraphs of a directed graph </a:t>
                </a:r>
                <a14:m>
                  <m:oMath xmlns:m="http://schemas.openxmlformats.org/officeDocument/2006/math">
                    <m:r>
                      <a:rPr lang="en-GB" i="1" dirty="0" smtClean="0">
                        <a:latin typeface="Cambria Math" panose="02040503050406030204" pitchFamily="18" charset="0"/>
                      </a:rPr>
                      <m:t>𝐺</m:t>
                    </m:r>
                  </m:oMath>
                </a14:m>
                <a:r>
                  <a:rPr lang="en-GB" dirty="0"/>
                  <a:t> that are strongly connected but not contained in larger strongly connected subgraphs.</a:t>
                </a:r>
              </a:p>
              <a:p>
                <a:endParaRPr lang="en-GB" dirty="0"/>
              </a:p>
              <a:p>
                <a:endParaRPr lang="en-GB" dirty="0"/>
              </a:p>
              <a:p>
                <a:endParaRPr lang="en-GB" dirty="0"/>
              </a:p>
              <a:p>
                <a:endParaRPr lang="en-GB" dirty="0"/>
              </a:p>
              <a:p>
                <a:r>
                  <a:rPr lang="en-GB" dirty="0"/>
                  <a:t>The graph has three strongly connected components, consisting of the vertex a; the vertex e; and the subgraph consisting of the vertices b, c, and d and edges (b, c), (c, d), and (d, b).</a:t>
                </a:r>
                <a:endParaRPr lang="en-US" dirty="0"/>
              </a:p>
            </p:txBody>
          </p:sp>
        </mc:Choice>
        <mc:Fallback xmlns="">
          <p:sp>
            <p:nvSpPr>
              <p:cNvPr id="3" name="Content Placeholder 2">
                <a:extLst>
                  <a:ext uri="{FF2B5EF4-FFF2-40B4-BE49-F238E27FC236}">
                    <a16:creationId xmlns:a16="http://schemas.microsoft.com/office/drawing/2014/main" id="{2AC5CCF1-681E-4E42-9E88-8CCDF01A16BC}"/>
                  </a:ext>
                </a:extLst>
              </p:cNvPr>
              <p:cNvSpPr>
                <a:spLocks noGrp="1" noRot="1" noChangeAspect="1" noMove="1" noResize="1" noEditPoints="1" noAdjustHandles="1" noChangeArrowheads="1" noChangeShapeType="1" noTextEdit="1"/>
              </p:cNvSpPr>
              <p:nvPr>
                <p:ph idx="1"/>
              </p:nvPr>
            </p:nvSpPr>
            <p:spPr>
              <a:blipFill>
                <a:blip r:embed="rId2"/>
                <a:stretch>
                  <a:fillRect l="-954" t="-3226" r="-848"/>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84C7D5E5-2479-441B-A637-ED0145C88A89}"/>
              </a:ext>
            </a:extLst>
          </p:cNvPr>
          <p:cNvPicPr>
            <a:picLocks noChangeAspect="1"/>
          </p:cNvPicPr>
          <p:nvPr/>
        </p:nvPicPr>
        <p:blipFill rotWithShape="1">
          <a:blip r:embed="rId3"/>
          <a:srcRect b="19146"/>
          <a:stretch/>
        </p:blipFill>
        <p:spPr>
          <a:xfrm>
            <a:off x="5031280" y="2939857"/>
            <a:ext cx="2129438" cy="1863517"/>
          </a:xfrm>
          <a:prstGeom prst="rect">
            <a:avLst/>
          </a:prstGeom>
        </p:spPr>
      </p:pic>
    </p:spTree>
    <p:extLst>
      <p:ext uri="{BB962C8B-B14F-4D97-AF65-F5344CB8AC3E}">
        <p14:creationId xmlns:p14="http://schemas.microsoft.com/office/powerpoint/2010/main" val="36290072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800B-E706-4F29-8BA8-0C43BD423C82}"/>
              </a:ext>
            </a:extLst>
          </p:cNvPr>
          <p:cNvSpPr>
            <a:spLocks noGrp="1"/>
          </p:cNvSpPr>
          <p:nvPr>
            <p:ph type="title"/>
          </p:nvPr>
        </p:nvSpPr>
        <p:spPr/>
        <p:txBody>
          <a:bodyPr/>
          <a:lstStyle/>
          <a:p>
            <a:r>
              <a:rPr lang="en-US" sz="4400" dirty="0"/>
              <a:t>Exercises </a:t>
            </a:r>
            <a:r>
              <a:rPr lang="en-GB" dirty="0"/>
              <a:t> </a:t>
            </a:r>
            <a:endParaRPr lang="en-US" dirty="0"/>
          </a:p>
        </p:txBody>
      </p:sp>
      <p:sp>
        <p:nvSpPr>
          <p:cNvPr id="3" name="Content Placeholder 2">
            <a:extLst>
              <a:ext uri="{FF2B5EF4-FFF2-40B4-BE49-F238E27FC236}">
                <a16:creationId xmlns:a16="http://schemas.microsoft.com/office/drawing/2014/main" id="{2AC5CCF1-681E-4E42-9E88-8CCDF01A16BC}"/>
              </a:ext>
            </a:extLst>
          </p:cNvPr>
          <p:cNvSpPr>
            <a:spLocks noGrp="1"/>
          </p:cNvSpPr>
          <p:nvPr>
            <p:ph idx="1"/>
          </p:nvPr>
        </p:nvSpPr>
        <p:spPr/>
        <p:txBody>
          <a:bodyPr>
            <a:normAutofit/>
          </a:bodyPr>
          <a:lstStyle/>
          <a:p>
            <a:pPr marL="0" indent="0">
              <a:buNone/>
            </a:pPr>
            <a:r>
              <a:rPr lang="en-GB" dirty="0"/>
              <a:t>1. Does each of these lists of vertices form a path in the following graph? Which paths are simple? Which are circuits? What are the lengths of those that are paths?</a:t>
            </a:r>
          </a:p>
          <a:p>
            <a:pPr marL="0" indent="0">
              <a:buNone/>
            </a:pPr>
            <a:r>
              <a:rPr lang="en-GB" dirty="0"/>
              <a:t>a) a, e, b, c, b 		b) a, e, a, d, b, c, a</a:t>
            </a:r>
          </a:p>
          <a:p>
            <a:pPr marL="0" indent="0">
              <a:buNone/>
            </a:pPr>
            <a:r>
              <a:rPr lang="en-GB" dirty="0"/>
              <a:t>c) e, b, a, d, b, e 		d) c, b, d, a, e, c</a:t>
            </a:r>
            <a:endParaRPr lang="en-US" dirty="0"/>
          </a:p>
        </p:txBody>
      </p:sp>
      <p:pic>
        <p:nvPicPr>
          <p:cNvPr id="5" name="Picture 4">
            <a:extLst>
              <a:ext uri="{FF2B5EF4-FFF2-40B4-BE49-F238E27FC236}">
                <a16:creationId xmlns:a16="http://schemas.microsoft.com/office/drawing/2014/main" id="{0824966D-8F6E-49BB-9584-EE711257C097}"/>
              </a:ext>
            </a:extLst>
          </p:cNvPr>
          <p:cNvPicPr>
            <a:picLocks noChangeAspect="1"/>
          </p:cNvPicPr>
          <p:nvPr/>
        </p:nvPicPr>
        <p:blipFill>
          <a:blip r:embed="rId2"/>
          <a:stretch>
            <a:fillRect/>
          </a:stretch>
        </p:blipFill>
        <p:spPr>
          <a:xfrm>
            <a:off x="7686490" y="2803217"/>
            <a:ext cx="3233044" cy="2131414"/>
          </a:xfrm>
          <a:prstGeom prst="rect">
            <a:avLst/>
          </a:prstGeom>
        </p:spPr>
      </p:pic>
    </p:spTree>
    <p:extLst>
      <p:ext uri="{BB962C8B-B14F-4D97-AF65-F5344CB8AC3E}">
        <p14:creationId xmlns:p14="http://schemas.microsoft.com/office/powerpoint/2010/main" val="39841844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800B-E706-4F29-8BA8-0C43BD423C82}"/>
              </a:ext>
            </a:extLst>
          </p:cNvPr>
          <p:cNvSpPr>
            <a:spLocks noGrp="1"/>
          </p:cNvSpPr>
          <p:nvPr>
            <p:ph type="title"/>
          </p:nvPr>
        </p:nvSpPr>
        <p:spPr/>
        <p:txBody>
          <a:bodyPr/>
          <a:lstStyle/>
          <a:p>
            <a:r>
              <a:rPr lang="en-US" sz="4400" dirty="0"/>
              <a:t>Exercises </a:t>
            </a:r>
            <a:r>
              <a:rPr lang="en-GB" dirty="0"/>
              <a:t> </a:t>
            </a:r>
            <a:endParaRPr lang="en-US" dirty="0"/>
          </a:p>
        </p:txBody>
      </p:sp>
      <p:sp>
        <p:nvSpPr>
          <p:cNvPr id="3" name="Content Placeholder 2">
            <a:extLst>
              <a:ext uri="{FF2B5EF4-FFF2-40B4-BE49-F238E27FC236}">
                <a16:creationId xmlns:a16="http://schemas.microsoft.com/office/drawing/2014/main" id="{2AC5CCF1-681E-4E42-9E88-8CCDF01A16BC}"/>
              </a:ext>
            </a:extLst>
          </p:cNvPr>
          <p:cNvSpPr>
            <a:spLocks noGrp="1"/>
          </p:cNvSpPr>
          <p:nvPr>
            <p:ph idx="1"/>
          </p:nvPr>
        </p:nvSpPr>
        <p:spPr/>
        <p:txBody>
          <a:bodyPr>
            <a:normAutofit/>
          </a:bodyPr>
          <a:lstStyle/>
          <a:p>
            <a:pPr marL="0" indent="0">
              <a:buNone/>
            </a:pPr>
            <a:r>
              <a:rPr lang="en-GB" dirty="0"/>
              <a:t>1. Does each of these lists of vertices form a path in the following graph? Which paths are simple? Which are circuits? What are the lengths of those that are paths?</a:t>
            </a:r>
          </a:p>
          <a:p>
            <a:pPr marL="0" indent="0">
              <a:buNone/>
            </a:pPr>
            <a:r>
              <a:rPr lang="en-GB" dirty="0"/>
              <a:t>a) a, e, b, c, b 		b) a, e, a, d, b, c, a</a:t>
            </a:r>
          </a:p>
          <a:p>
            <a:pPr marL="0" indent="0">
              <a:buNone/>
            </a:pPr>
            <a:r>
              <a:rPr lang="en-GB" dirty="0"/>
              <a:t>c) e, b, a, d, b, e 		d) c, b, d, a, e, c</a:t>
            </a:r>
            <a:endParaRPr lang="en-US" dirty="0"/>
          </a:p>
        </p:txBody>
      </p:sp>
      <p:pic>
        <p:nvPicPr>
          <p:cNvPr id="5" name="Picture 4">
            <a:extLst>
              <a:ext uri="{FF2B5EF4-FFF2-40B4-BE49-F238E27FC236}">
                <a16:creationId xmlns:a16="http://schemas.microsoft.com/office/drawing/2014/main" id="{0824966D-8F6E-49BB-9584-EE711257C097}"/>
              </a:ext>
            </a:extLst>
          </p:cNvPr>
          <p:cNvPicPr>
            <a:picLocks noChangeAspect="1"/>
          </p:cNvPicPr>
          <p:nvPr/>
        </p:nvPicPr>
        <p:blipFill>
          <a:blip r:embed="rId2"/>
          <a:stretch>
            <a:fillRect/>
          </a:stretch>
        </p:blipFill>
        <p:spPr>
          <a:xfrm>
            <a:off x="7686490" y="2803217"/>
            <a:ext cx="3233044" cy="2131414"/>
          </a:xfrm>
          <a:prstGeom prst="rect">
            <a:avLst/>
          </a:prstGeom>
        </p:spPr>
      </p:pic>
      <p:sp>
        <p:nvSpPr>
          <p:cNvPr id="6" name="TextBox 5">
            <a:extLst>
              <a:ext uri="{FF2B5EF4-FFF2-40B4-BE49-F238E27FC236}">
                <a16:creationId xmlns:a16="http://schemas.microsoft.com/office/drawing/2014/main" id="{3C7176F6-E114-47F1-B123-17966574B1EA}"/>
              </a:ext>
            </a:extLst>
          </p:cNvPr>
          <p:cNvSpPr txBox="1"/>
          <p:nvPr/>
        </p:nvSpPr>
        <p:spPr>
          <a:xfrm>
            <a:off x="2894120" y="5025632"/>
            <a:ext cx="6025720" cy="1569660"/>
          </a:xfrm>
          <a:prstGeom prst="rect">
            <a:avLst/>
          </a:prstGeom>
          <a:noFill/>
          <a:ln>
            <a:solidFill>
              <a:schemeClr val="accent2"/>
            </a:solidFill>
          </a:ln>
        </p:spPr>
        <p:txBody>
          <a:bodyPr wrap="square">
            <a:spAutoFit/>
          </a:bodyPr>
          <a:lstStyle/>
          <a:p>
            <a:r>
              <a:rPr lang="en-GB" sz="2400" dirty="0"/>
              <a:t>a) Path of length 4; not a circuit; not simple </a:t>
            </a:r>
            <a:endParaRPr lang="ar-EG" sz="2400" dirty="0"/>
          </a:p>
          <a:p>
            <a:r>
              <a:rPr lang="en-GB" sz="2400" dirty="0"/>
              <a:t>b) Not a path </a:t>
            </a:r>
            <a:endParaRPr lang="ar-EG" sz="2400" dirty="0"/>
          </a:p>
          <a:p>
            <a:r>
              <a:rPr lang="en-GB" sz="2400" dirty="0"/>
              <a:t>c) Not a path </a:t>
            </a:r>
            <a:endParaRPr lang="ar-EG" sz="2400" dirty="0"/>
          </a:p>
          <a:p>
            <a:r>
              <a:rPr lang="en-GB" sz="2400" dirty="0"/>
              <a:t>d) Simple circuit of length 5</a:t>
            </a:r>
            <a:endParaRPr lang="en-US" sz="2400" dirty="0"/>
          </a:p>
        </p:txBody>
      </p:sp>
    </p:spTree>
    <p:extLst>
      <p:ext uri="{BB962C8B-B14F-4D97-AF65-F5344CB8AC3E}">
        <p14:creationId xmlns:p14="http://schemas.microsoft.com/office/powerpoint/2010/main" val="34626380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800B-E706-4F29-8BA8-0C43BD423C82}"/>
              </a:ext>
            </a:extLst>
          </p:cNvPr>
          <p:cNvSpPr>
            <a:spLocks noGrp="1"/>
          </p:cNvSpPr>
          <p:nvPr>
            <p:ph type="title"/>
          </p:nvPr>
        </p:nvSpPr>
        <p:spPr/>
        <p:txBody>
          <a:bodyPr/>
          <a:lstStyle/>
          <a:p>
            <a:r>
              <a:rPr lang="en-US" sz="4400" dirty="0"/>
              <a:t>Exercises </a:t>
            </a:r>
            <a:r>
              <a:rPr lang="en-GB" dirty="0"/>
              <a:t> </a:t>
            </a:r>
            <a:endParaRPr lang="en-US" dirty="0"/>
          </a:p>
        </p:txBody>
      </p:sp>
      <p:sp>
        <p:nvSpPr>
          <p:cNvPr id="3" name="Content Placeholder 2">
            <a:extLst>
              <a:ext uri="{FF2B5EF4-FFF2-40B4-BE49-F238E27FC236}">
                <a16:creationId xmlns:a16="http://schemas.microsoft.com/office/drawing/2014/main" id="{2AC5CCF1-681E-4E42-9E88-8CCDF01A16BC}"/>
              </a:ext>
            </a:extLst>
          </p:cNvPr>
          <p:cNvSpPr>
            <a:spLocks noGrp="1"/>
          </p:cNvSpPr>
          <p:nvPr>
            <p:ph idx="1"/>
          </p:nvPr>
        </p:nvSpPr>
        <p:spPr/>
        <p:txBody>
          <a:bodyPr>
            <a:normAutofit/>
          </a:bodyPr>
          <a:lstStyle/>
          <a:p>
            <a:pPr marL="0" indent="0">
              <a:buNone/>
            </a:pPr>
            <a:r>
              <a:rPr lang="en-GB" dirty="0"/>
              <a:t>2. Does each of these lists of vertices form a path in the following</a:t>
            </a:r>
            <a:r>
              <a:rPr lang="ar-EG" dirty="0"/>
              <a:t> </a:t>
            </a:r>
            <a:r>
              <a:rPr lang="en-GB" dirty="0"/>
              <a:t>graph? Which paths are simple? Which are circuits?</a:t>
            </a:r>
            <a:r>
              <a:rPr lang="ar-EG" dirty="0"/>
              <a:t> </a:t>
            </a:r>
            <a:r>
              <a:rPr lang="en-GB" dirty="0"/>
              <a:t>What are the lengths of those that are paths?</a:t>
            </a:r>
          </a:p>
          <a:p>
            <a:pPr marL="0" indent="0">
              <a:buNone/>
            </a:pPr>
            <a:r>
              <a:rPr lang="en-GB" dirty="0"/>
              <a:t>a) a, b, e, c, b </a:t>
            </a:r>
            <a:r>
              <a:rPr lang="ar-EG" dirty="0"/>
              <a:t>		</a:t>
            </a:r>
            <a:r>
              <a:rPr lang="en-GB" dirty="0"/>
              <a:t>b) a, d, a, d, a</a:t>
            </a:r>
          </a:p>
          <a:p>
            <a:pPr marL="0" indent="0">
              <a:buNone/>
            </a:pPr>
            <a:r>
              <a:rPr lang="en-GB" dirty="0"/>
              <a:t>c) a, d, b, e, a </a:t>
            </a:r>
            <a:r>
              <a:rPr lang="ar-EG" dirty="0"/>
              <a:t>		</a:t>
            </a:r>
            <a:r>
              <a:rPr lang="en-GB" dirty="0"/>
              <a:t>d) a, b, e, c, b, d, a</a:t>
            </a:r>
            <a:endParaRPr lang="en-US" dirty="0"/>
          </a:p>
        </p:txBody>
      </p:sp>
      <p:pic>
        <p:nvPicPr>
          <p:cNvPr id="5" name="Picture 4">
            <a:extLst>
              <a:ext uri="{FF2B5EF4-FFF2-40B4-BE49-F238E27FC236}">
                <a16:creationId xmlns:a16="http://schemas.microsoft.com/office/drawing/2014/main" id="{0824966D-8F6E-49BB-9584-EE711257C09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686490" y="2855077"/>
            <a:ext cx="3233044" cy="2027693"/>
          </a:xfrm>
          <a:prstGeom prst="rect">
            <a:avLst/>
          </a:prstGeom>
        </p:spPr>
      </p:pic>
    </p:spTree>
    <p:extLst>
      <p:ext uri="{BB962C8B-B14F-4D97-AF65-F5344CB8AC3E}">
        <p14:creationId xmlns:p14="http://schemas.microsoft.com/office/powerpoint/2010/main" val="12108248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800B-E706-4F29-8BA8-0C43BD423C82}"/>
              </a:ext>
            </a:extLst>
          </p:cNvPr>
          <p:cNvSpPr>
            <a:spLocks noGrp="1"/>
          </p:cNvSpPr>
          <p:nvPr>
            <p:ph type="title"/>
          </p:nvPr>
        </p:nvSpPr>
        <p:spPr/>
        <p:txBody>
          <a:bodyPr/>
          <a:lstStyle/>
          <a:p>
            <a:r>
              <a:rPr lang="en-US" sz="4400" dirty="0"/>
              <a:t>Exercises </a:t>
            </a:r>
            <a:r>
              <a:rPr lang="en-GB" dirty="0"/>
              <a:t> </a:t>
            </a:r>
            <a:endParaRPr lang="en-US" dirty="0"/>
          </a:p>
        </p:txBody>
      </p:sp>
      <p:sp>
        <p:nvSpPr>
          <p:cNvPr id="3" name="Content Placeholder 2">
            <a:extLst>
              <a:ext uri="{FF2B5EF4-FFF2-40B4-BE49-F238E27FC236}">
                <a16:creationId xmlns:a16="http://schemas.microsoft.com/office/drawing/2014/main" id="{2AC5CCF1-681E-4E42-9E88-8CCDF01A16BC}"/>
              </a:ext>
            </a:extLst>
          </p:cNvPr>
          <p:cNvSpPr>
            <a:spLocks noGrp="1"/>
          </p:cNvSpPr>
          <p:nvPr>
            <p:ph idx="1"/>
          </p:nvPr>
        </p:nvSpPr>
        <p:spPr/>
        <p:txBody>
          <a:bodyPr>
            <a:normAutofit/>
          </a:bodyPr>
          <a:lstStyle/>
          <a:p>
            <a:pPr marL="0" indent="0">
              <a:buNone/>
            </a:pPr>
            <a:r>
              <a:rPr lang="en-GB" dirty="0"/>
              <a:t>2. Does each of these lists of vertices form a path in the following</a:t>
            </a:r>
            <a:r>
              <a:rPr lang="ar-EG" dirty="0"/>
              <a:t> </a:t>
            </a:r>
            <a:r>
              <a:rPr lang="en-GB" dirty="0"/>
              <a:t>graph? Which paths are simple? Which are circuits?</a:t>
            </a:r>
            <a:r>
              <a:rPr lang="ar-EG" dirty="0"/>
              <a:t> </a:t>
            </a:r>
            <a:r>
              <a:rPr lang="en-GB" dirty="0"/>
              <a:t>What are the lengths of those that are paths?</a:t>
            </a:r>
          </a:p>
          <a:p>
            <a:pPr marL="0" indent="0">
              <a:buNone/>
            </a:pPr>
            <a:r>
              <a:rPr lang="en-GB" dirty="0"/>
              <a:t>a) a, b, e, c, b </a:t>
            </a:r>
            <a:r>
              <a:rPr lang="ar-EG" dirty="0"/>
              <a:t>		</a:t>
            </a:r>
            <a:r>
              <a:rPr lang="en-GB" dirty="0"/>
              <a:t>b) a, d, a, d, a</a:t>
            </a:r>
          </a:p>
          <a:p>
            <a:pPr marL="0" indent="0">
              <a:buNone/>
            </a:pPr>
            <a:r>
              <a:rPr lang="en-GB" dirty="0"/>
              <a:t>c) a, d, b, e, a </a:t>
            </a:r>
            <a:r>
              <a:rPr lang="ar-EG" dirty="0"/>
              <a:t>		</a:t>
            </a:r>
            <a:r>
              <a:rPr lang="en-GB" dirty="0"/>
              <a:t>d) a, b, e, c, b, d, a</a:t>
            </a:r>
            <a:endParaRPr lang="en-US" dirty="0"/>
          </a:p>
        </p:txBody>
      </p:sp>
      <p:pic>
        <p:nvPicPr>
          <p:cNvPr id="5" name="Picture 4">
            <a:extLst>
              <a:ext uri="{FF2B5EF4-FFF2-40B4-BE49-F238E27FC236}">
                <a16:creationId xmlns:a16="http://schemas.microsoft.com/office/drawing/2014/main" id="{0824966D-8F6E-49BB-9584-EE711257C09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686490" y="2855077"/>
            <a:ext cx="3233044" cy="2027693"/>
          </a:xfrm>
          <a:prstGeom prst="rect">
            <a:avLst/>
          </a:prstGeom>
        </p:spPr>
      </p:pic>
      <p:sp>
        <p:nvSpPr>
          <p:cNvPr id="6" name="TextBox 5">
            <a:extLst>
              <a:ext uri="{FF2B5EF4-FFF2-40B4-BE49-F238E27FC236}">
                <a16:creationId xmlns:a16="http://schemas.microsoft.com/office/drawing/2014/main" id="{9D802530-1907-4DFD-A2C3-D6E0DC829155}"/>
              </a:ext>
            </a:extLst>
          </p:cNvPr>
          <p:cNvSpPr txBox="1"/>
          <p:nvPr/>
        </p:nvSpPr>
        <p:spPr>
          <a:xfrm>
            <a:off x="838200" y="5169436"/>
            <a:ext cx="10587360" cy="1323439"/>
          </a:xfrm>
          <a:prstGeom prst="rect">
            <a:avLst/>
          </a:prstGeom>
          <a:noFill/>
          <a:ln>
            <a:solidFill>
              <a:schemeClr val="accent2"/>
            </a:solidFill>
          </a:ln>
        </p:spPr>
        <p:txBody>
          <a:bodyPr wrap="square">
            <a:spAutoFit/>
          </a:bodyPr>
          <a:lstStyle/>
          <a:p>
            <a:r>
              <a:rPr lang="en-GB" sz="2000" dirty="0"/>
              <a:t>a) This is a path of length 4, but it is not a circuit. It is simple, since no edges are repeated.</a:t>
            </a:r>
          </a:p>
          <a:p>
            <a:r>
              <a:rPr lang="en-GB" sz="2000" dirty="0"/>
              <a:t>b) This is a path of length 4, which is a circuit. It is not simple, since it uses an edge more than once.</a:t>
            </a:r>
          </a:p>
          <a:p>
            <a:r>
              <a:rPr lang="en-GB" sz="2000" dirty="0"/>
              <a:t>c) This is not a path, since there is no edge from d to b.</a:t>
            </a:r>
          </a:p>
          <a:p>
            <a:r>
              <a:rPr lang="en-GB" sz="2000" dirty="0"/>
              <a:t>d) This is not a path, since there is no edge from b to d.</a:t>
            </a:r>
            <a:endParaRPr lang="en-US" sz="2000" dirty="0"/>
          </a:p>
        </p:txBody>
      </p:sp>
    </p:spTree>
    <p:extLst>
      <p:ext uri="{BB962C8B-B14F-4D97-AF65-F5344CB8AC3E}">
        <p14:creationId xmlns:p14="http://schemas.microsoft.com/office/powerpoint/2010/main" val="15521324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800B-E706-4F29-8BA8-0C43BD423C82}"/>
              </a:ext>
            </a:extLst>
          </p:cNvPr>
          <p:cNvSpPr>
            <a:spLocks noGrp="1"/>
          </p:cNvSpPr>
          <p:nvPr>
            <p:ph type="title"/>
          </p:nvPr>
        </p:nvSpPr>
        <p:spPr/>
        <p:txBody>
          <a:bodyPr/>
          <a:lstStyle/>
          <a:p>
            <a:r>
              <a:rPr lang="en-US" sz="4400" dirty="0"/>
              <a:t>Exercises </a:t>
            </a:r>
            <a:r>
              <a:rPr lang="en-GB" dirty="0"/>
              <a:t> </a:t>
            </a:r>
            <a:endParaRPr lang="en-US" dirty="0"/>
          </a:p>
        </p:txBody>
      </p:sp>
      <p:sp>
        <p:nvSpPr>
          <p:cNvPr id="3" name="Content Placeholder 2">
            <a:extLst>
              <a:ext uri="{FF2B5EF4-FFF2-40B4-BE49-F238E27FC236}">
                <a16:creationId xmlns:a16="http://schemas.microsoft.com/office/drawing/2014/main" id="{2AC5CCF1-681E-4E42-9E88-8CCDF01A16BC}"/>
              </a:ext>
            </a:extLst>
          </p:cNvPr>
          <p:cNvSpPr>
            <a:spLocks noGrp="1"/>
          </p:cNvSpPr>
          <p:nvPr>
            <p:ph idx="1"/>
          </p:nvPr>
        </p:nvSpPr>
        <p:spPr/>
        <p:txBody>
          <a:bodyPr>
            <a:normAutofit/>
          </a:bodyPr>
          <a:lstStyle/>
          <a:p>
            <a:pPr marL="0" indent="0">
              <a:buNone/>
            </a:pPr>
            <a:r>
              <a:rPr lang="en-GB" dirty="0"/>
              <a:t>determine whether the given graph is</a:t>
            </a:r>
            <a:r>
              <a:rPr lang="ar-EG" dirty="0"/>
              <a:t> </a:t>
            </a:r>
            <a:r>
              <a:rPr lang="en-GB" dirty="0"/>
              <a:t>connected.</a:t>
            </a:r>
            <a:endParaRPr lang="en-US" dirty="0"/>
          </a:p>
        </p:txBody>
      </p:sp>
      <p:pic>
        <p:nvPicPr>
          <p:cNvPr id="6" name="Picture 5">
            <a:extLst>
              <a:ext uri="{FF2B5EF4-FFF2-40B4-BE49-F238E27FC236}">
                <a16:creationId xmlns:a16="http://schemas.microsoft.com/office/drawing/2014/main" id="{AAA33022-C368-4B97-9DC7-4D99534923BC}"/>
              </a:ext>
            </a:extLst>
          </p:cNvPr>
          <p:cNvPicPr>
            <a:picLocks noChangeAspect="1"/>
          </p:cNvPicPr>
          <p:nvPr/>
        </p:nvPicPr>
        <p:blipFill>
          <a:blip r:embed="rId2"/>
          <a:stretch>
            <a:fillRect/>
          </a:stretch>
        </p:blipFill>
        <p:spPr>
          <a:xfrm>
            <a:off x="4205878" y="2634449"/>
            <a:ext cx="3780244" cy="1103050"/>
          </a:xfrm>
          <a:prstGeom prst="rect">
            <a:avLst/>
          </a:prstGeom>
        </p:spPr>
      </p:pic>
    </p:spTree>
    <p:extLst>
      <p:ext uri="{BB962C8B-B14F-4D97-AF65-F5344CB8AC3E}">
        <p14:creationId xmlns:p14="http://schemas.microsoft.com/office/powerpoint/2010/main" val="21380472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800B-E706-4F29-8BA8-0C43BD423C82}"/>
              </a:ext>
            </a:extLst>
          </p:cNvPr>
          <p:cNvSpPr>
            <a:spLocks noGrp="1"/>
          </p:cNvSpPr>
          <p:nvPr>
            <p:ph type="title"/>
          </p:nvPr>
        </p:nvSpPr>
        <p:spPr/>
        <p:txBody>
          <a:bodyPr/>
          <a:lstStyle/>
          <a:p>
            <a:r>
              <a:rPr lang="en-US" sz="4400" dirty="0"/>
              <a:t>Exercises </a:t>
            </a:r>
            <a:r>
              <a:rPr lang="en-GB" dirty="0"/>
              <a:t> </a:t>
            </a:r>
            <a:endParaRPr lang="en-US" dirty="0"/>
          </a:p>
        </p:txBody>
      </p:sp>
      <p:sp>
        <p:nvSpPr>
          <p:cNvPr id="3" name="Content Placeholder 2">
            <a:extLst>
              <a:ext uri="{FF2B5EF4-FFF2-40B4-BE49-F238E27FC236}">
                <a16:creationId xmlns:a16="http://schemas.microsoft.com/office/drawing/2014/main" id="{2AC5CCF1-681E-4E42-9E88-8CCDF01A16BC}"/>
              </a:ext>
            </a:extLst>
          </p:cNvPr>
          <p:cNvSpPr>
            <a:spLocks noGrp="1"/>
          </p:cNvSpPr>
          <p:nvPr>
            <p:ph idx="1"/>
          </p:nvPr>
        </p:nvSpPr>
        <p:spPr/>
        <p:txBody>
          <a:bodyPr>
            <a:normAutofit/>
          </a:bodyPr>
          <a:lstStyle/>
          <a:p>
            <a:pPr marL="0" indent="0">
              <a:buNone/>
            </a:pPr>
            <a:r>
              <a:rPr lang="en-GB" dirty="0"/>
              <a:t>determine whether the given graph is</a:t>
            </a:r>
            <a:r>
              <a:rPr lang="ar-EG" dirty="0"/>
              <a:t> </a:t>
            </a:r>
            <a:r>
              <a:rPr lang="en-GB" dirty="0"/>
              <a:t>connected.</a:t>
            </a:r>
            <a:endParaRPr lang="en-US" dirty="0"/>
          </a:p>
        </p:txBody>
      </p:sp>
      <p:pic>
        <p:nvPicPr>
          <p:cNvPr id="6" name="Picture 5">
            <a:extLst>
              <a:ext uri="{FF2B5EF4-FFF2-40B4-BE49-F238E27FC236}">
                <a16:creationId xmlns:a16="http://schemas.microsoft.com/office/drawing/2014/main" id="{AAA33022-C368-4B97-9DC7-4D99534923BC}"/>
              </a:ext>
            </a:extLst>
          </p:cNvPr>
          <p:cNvPicPr>
            <a:picLocks noChangeAspect="1"/>
          </p:cNvPicPr>
          <p:nvPr/>
        </p:nvPicPr>
        <p:blipFill>
          <a:blip r:embed="rId2"/>
          <a:stretch>
            <a:fillRect/>
          </a:stretch>
        </p:blipFill>
        <p:spPr>
          <a:xfrm>
            <a:off x="4205878" y="2634449"/>
            <a:ext cx="3780244" cy="1103050"/>
          </a:xfrm>
          <a:prstGeom prst="rect">
            <a:avLst/>
          </a:prstGeom>
        </p:spPr>
      </p:pic>
      <p:sp>
        <p:nvSpPr>
          <p:cNvPr id="7" name="TextBox 6">
            <a:extLst>
              <a:ext uri="{FF2B5EF4-FFF2-40B4-BE49-F238E27FC236}">
                <a16:creationId xmlns:a16="http://schemas.microsoft.com/office/drawing/2014/main" id="{8C07AB99-85DC-42EF-86D2-08CB39C12740}"/>
              </a:ext>
            </a:extLst>
          </p:cNvPr>
          <p:cNvSpPr txBox="1"/>
          <p:nvPr/>
        </p:nvSpPr>
        <p:spPr>
          <a:xfrm>
            <a:off x="3048739" y="5274205"/>
            <a:ext cx="6094520" cy="830997"/>
          </a:xfrm>
          <a:prstGeom prst="rect">
            <a:avLst/>
          </a:prstGeom>
          <a:noFill/>
          <a:ln>
            <a:solidFill>
              <a:schemeClr val="accent2"/>
            </a:solidFill>
          </a:ln>
        </p:spPr>
        <p:txBody>
          <a:bodyPr wrap="square">
            <a:spAutoFit/>
          </a:bodyPr>
          <a:lstStyle/>
          <a:p>
            <a:r>
              <a:rPr lang="en-GB" sz="2400" b="0" i="0" u="none" strike="noStrike" baseline="0" dirty="0">
                <a:latin typeface="CMR10"/>
              </a:rPr>
              <a:t>This graph is connected</a:t>
            </a:r>
            <a:r>
              <a:rPr lang="en-US" sz="2400" dirty="0">
                <a:latin typeface="CMR10"/>
              </a:rPr>
              <a:t>. </a:t>
            </a:r>
            <a:r>
              <a:rPr lang="en-GB" sz="2400" b="0" i="0" u="none" strike="noStrike" baseline="0" dirty="0">
                <a:latin typeface="CMR10"/>
              </a:rPr>
              <a:t>There is a path from every vertex to every other vertex.</a:t>
            </a:r>
            <a:endParaRPr lang="en-US" sz="2400" dirty="0"/>
          </a:p>
        </p:txBody>
      </p:sp>
    </p:spTree>
    <p:extLst>
      <p:ext uri="{BB962C8B-B14F-4D97-AF65-F5344CB8AC3E}">
        <p14:creationId xmlns:p14="http://schemas.microsoft.com/office/powerpoint/2010/main" val="24832197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800B-E706-4F29-8BA8-0C43BD423C82}"/>
              </a:ext>
            </a:extLst>
          </p:cNvPr>
          <p:cNvSpPr>
            <a:spLocks noGrp="1"/>
          </p:cNvSpPr>
          <p:nvPr>
            <p:ph type="title"/>
          </p:nvPr>
        </p:nvSpPr>
        <p:spPr/>
        <p:txBody>
          <a:bodyPr/>
          <a:lstStyle/>
          <a:p>
            <a:r>
              <a:rPr lang="en-US" sz="4400" dirty="0"/>
              <a:t>Exercises </a:t>
            </a:r>
            <a:r>
              <a:rPr lang="en-GB" dirty="0"/>
              <a:t> </a:t>
            </a:r>
            <a:endParaRPr lang="en-US" dirty="0"/>
          </a:p>
        </p:txBody>
      </p:sp>
      <p:sp>
        <p:nvSpPr>
          <p:cNvPr id="3" name="Content Placeholder 2">
            <a:extLst>
              <a:ext uri="{FF2B5EF4-FFF2-40B4-BE49-F238E27FC236}">
                <a16:creationId xmlns:a16="http://schemas.microsoft.com/office/drawing/2014/main" id="{2AC5CCF1-681E-4E42-9E88-8CCDF01A16BC}"/>
              </a:ext>
            </a:extLst>
          </p:cNvPr>
          <p:cNvSpPr>
            <a:spLocks noGrp="1"/>
          </p:cNvSpPr>
          <p:nvPr>
            <p:ph idx="1"/>
          </p:nvPr>
        </p:nvSpPr>
        <p:spPr/>
        <p:txBody>
          <a:bodyPr>
            <a:normAutofit/>
          </a:bodyPr>
          <a:lstStyle/>
          <a:p>
            <a:pPr marL="0" indent="0">
              <a:buNone/>
            </a:pPr>
            <a:r>
              <a:rPr lang="en-GB" dirty="0"/>
              <a:t>12. Determine whether each of these graphs is strongly connected and if not, whether it is weakly connected.</a:t>
            </a:r>
            <a:endParaRPr lang="en-US" dirty="0"/>
          </a:p>
        </p:txBody>
      </p:sp>
      <p:pic>
        <p:nvPicPr>
          <p:cNvPr id="5" name="Picture 4">
            <a:extLst>
              <a:ext uri="{FF2B5EF4-FFF2-40B4-BE49-F238E27FC236}">
                <a16:creationId xmlns:a16="http://schemas.microsoft.com/office/drawing/2014/main" id="{E9B79A2B-6D0F-4932-B339-7ED44A1B765C}"/>
              </a:ext>
            </a:extLst>
          </p:cNvPr>
          <p:cNvPicPr>
            <a:picLocks noChangeAspect="1"/>
          </p:cNvPicPr>
          <p:nvPr/>
        </p:nvPicPr>
        <p:blipFill rotWithShape="1">
          <a:blip r:embed="rId2"/>
          <a:srcRect t="52175"/>
          <a:stretch/>
        </p:blipFill>
        <p:spPr>
          <a:xfrm>
            <a:off x="6095999" y="2867333"/>
            <a:ext cx="2714625" cy="1708257"/>
          </a:xfrm>
          <a:prstGeom prst="rect">
            <a:avLst/>
          </a:prstGeom>
        </p:spPr>
      </p:pic>
      <p:pic>
        <p:nvPicPr>
          <p:cNvPr id="8" name="Picture 7">
            <a:extLst>
              <a:ext uri="{FF2B5EF4-FFF2-40B4-BE49-F238E27FC236}">
                <a16:creationId xmlns:a16="http://schemas.microsoft.com/office/drawing/2014/main" id="{D69654F7-A0EE-4CF7-8917-3AB041C23E1C}"/>
              </a:ext>
            </a:extLst>
          </p:cNvPr>
          <p:cNvPicPr>
            <a:picLocks noChangeAspect="1"/>
          </p:cNvPicPr>
          <p:nvPr/>
        </p:nvPicPr>
        <p:blipFill rotWithShape="1">
          <a:blip r:embed="rId2"/>
          <a:srcRect b="44884"/>
          <a:stretch/>
        </p:blipFill>
        <p:spPr>
          <a:xfrm>
            <a:off x="2902598" y="2737127"/>
            <a:ext cx="2714625" cy="1968670"/>
          </a:xfrm>
          <a:prstGeom prst="rect">
            <a:avLst/>
          </a:prstGeom>
        </p:spPr>
      </p:pic>
    </p:spTree>
    <p:extLst>
      <p:ext uri="{BB962C8B-B14F-4D97-AF65-F5344CB8AC3E}">
        <p14:creationId xmlns:p14="http://schemas.microsoft.com/office/powerpoint/2010/main" val="169992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800B-E706-4F29-8BA8-0C43BD423C82}"/>
              </a:ext>
            </a:extLst>
          </p:cNvPr>
          <p:cNvSpPr>
            <a:spLocks noGrp="1"/>
          </p:cNvSpPr>
          <p:nvPr>
            <p:ph type="title"/>
          </p:nvPr>
        </p:nvSpPr>
        <p:spPr/>
        <p:txBody>
          <a:bodyPr/>
          <a:lstStyle/>
          <a:p>
            <a:r>
              <a:rPr lang="en-GB" dirty="0"/>
              <a:t>Representing Graphs and Graph Isomorphism</a:t>
            </a:r>
            <a:endParaRPr lang="en-US" dirty="0"/>
          </a:p>
        </p:txBody>
      </p:sp>
      <p:sp>
        <p:nvSpPr>
          <p:cNvPr id="3" name="Content Placeholder 2">
            <a:extLst>
              <a:ext uri="{FF2B5EF4-FFF2-40B4-BE49-F238E27FC236}">
                <a16:creationId xmlns:a16="http://schemas.microsoft.com/office/drawing/2014/main" id="{2AC5CCF1-681E-4E42-9E88-8CCDF01A16BC}"/>
              </a:ext>
            </a:extLst>
          </p:cNvPr>
          <p:cNvSpPr>
            <a:spLocks noGrp="1"/>
          </p:cNvSpPr>
          <p:nvPr>
            <p:ph idx="1"/>
          </p:nvPr>
        </p:nvSpPr>
        <p:spPr/>
        <p:txBody>
          <a:bodyPr/>
          <a:lstStyle/>
          <a:p>
            <a:r>
              <a:rPr lang="en-GB" b="1" u="sng" dirty="0"/>
              <a:t>Example 2:</a:t>
            </a:r>
            <a:r>
              <a:rPr lang="en-GB" dirty="0"/>
              <a:t> Represent the directed graph shown by listing all the vertices that are the terminal vertices of edges starting at each vertex of the graph.</a:t>
            </a:r>
            <a:endParaRPr lang="en-US" dirty="0"/>
          </a:p>
        </p:txBody>
      </p:sp>
      <p:pic>
        <p:nvPicPr>
          <p:cNvPr id="6" name="Picture 5">
            <a:extLst>
              <a:ext uri="{FF2B5EF4-FFF2-40B4-BE49-F238E27FC236}">
                <a16:creationId xmlns:a16="http://schemas.microsoft.com/office/drawing/2014/main" id="{19BAB97C-8B2F-4511-90BC-5BE960B1F4E8}"/>
              </a:ext>
            </a:extLst>
          </p:cNvPr>
          <p:cNvPicPr>
            <a:picLocks noChangeAspect="1"/>
          </p:cNvPicPr>
          <p:nvPr/>
        </p:nvPicPr>
        <p:blipFill>
          <a:blip r:embed="rId2"/>
          <a:stretch>
            <a:fillRect/>
          </a:stretch>
        </p:blipFill>
        <p:spPr>
          <a:xfrm>
            <a:off x="1936812" y="3339084"/>
            <a:ext cx="2743200" cy="2200275"/>
          </a:xfrm>
          <a:prstGeom prst="rect">
            <a:avLst/>
          </a:prstGeom>
        </p:spPr>
      </p:pic>
      <p:pic>
        <p:nvPicPr>
          <p:cNvPr id="9" name="Picture 8">
            <a:extLst>
              <a:ext uri="{FF2B5EF4-FFF2-40B4-BE49-F238E27FC236}">
                <a16:creationId xmlns:a16="http://schemas.microsoft.com/office/drawing/2014/main" id="{5A478306-18CB-4BA9-9A40-F75D691177E5}"/>
              </a:ext>
            </a:extLst>
          </p:cNvPr>
          <p:cNvPicPr>
            <a:picLocks noChangeAspect="1"/>
          </p:cNvPicPr>
          <p:nvPr/>
        </p:nvPicPr>
        <p:blipFill>
          <a:blip r:embed="rId3"/>
          <a:stretch>
            <a:fillRect/>
          </a:stretch>
        </p:blipFill>
        <p:spPr>
          <a:xfrm>
            <a:off x="6096000" y="3024758"/>
            <a:ext cx="3762375" cy="2828925"/>
          </a:xfrm>
          <a:prstGeom prst="rect">
            <a:avLst/>
          </a:prstGeom>
        </p:spPr>
      </p:pic>
    </p:spTree>
    <p:extLst>
      <p:ext uri="{BB962C8B-B14F-4D97-AF65-F5344CB8AC3E}">
        <p14:creationId xmlns:p14="http://schemas.microsoft.com/office/powerpoint/2010/main" val="40096914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800B-E706-4F29-8BA8-0C43BD423C82}"/>
              </a:ext>
            </a:extLst>
          </p:cNvPr>
          <p:cNvSpPr>
            <a:spLocks noGrp="1"/>
          </p:cNvSpPr>
          <p:nvPr>
            <p:ph type="title"/>
          </p:nvPr>
        </p:nvSpPr>
        <p:spPr/>
        <p:txBody>
          <a:bodyPr/>
          <a:lstStyle/>
          <a:p>
            <a:r>
              <a:rPr lang="en-US" sz="4400" dirty="0"/>
              <a:t>Exercises </a:t>
            </a:r>
            <a:r>
              <a:rPr lang="en-GB" dirty="0"/>
              <a:t> </a:t>
            </a:r>
            <a:endParaRPr lang="en-US" dirty="0"/>
          </a:p>
        </p:txBody>
      </p:sp>
      <p:sp>
        <p:nvSpPr>
          <p:cNvPr id="3" name="Content Placeholder 2">
            <a:extLst>
              <a:ext uri="{FF2B5EF4-FFF2-40B4-BE49-F238E27FC236}">
                <a16:creationId xmlns:a16="http://schemas.microsoft.com/office/drawing/2014/main" id="{2AC5CCF1-681E-4E42-9E88-8CCDF01A16BC}"/>
              </a:ext>
            </a:extLst>
          </p:cNvPr>
          <p:cNvSpPr>
            <a:spLocks noGrp="1"/>
          </p:cNvSpPr>
          <p:nvPr>
            <p:ph idx="1"/>
          </p:nvPr>
        </p:nvSpPr>
        <p:spPr/>
        <p:txBody>
          <a:bodyPr>
            <a:normAutofit/>
          </a:bodyPr>
          <a:lstStyle/>
          <a:p>
            <a:pPr marL="0" indent="0">
              <a:buNone/>
            </a:pPr>
            <a:r>
              <a:rPr lang="en-GB" dirty="0"/>
              <a:t>12. Determine whether each of these graphs is strongly connected and if not, whether it is weakly connected.</a:t>
            </a:r>
            <a:endParaRPr lang="en-US" dirty="0"/>
          </a:p>
        </p:txBody>
      </p:sp>
      <p:pic>
        <p:nvPicPr>
          <p:cNvPr id="5" name="Picture 4">
            <a:extLst>
              <a:ext uri="{FF2B5EF4-FFF2-40B4-BE49-F238E27FC236}">
                <a16:creationId xmlns:a16="http://schemas.microsoft.com/office/drawing/2014/main" id="{E9B79A2B-6D0F-4932-B339-7ED44A1B765C}"/>
              </a:ext>
            </a:extLst>
          </p:cNvPr>
          <p:cNvPicPr>
            <a:picLocks noChangeAspect="1"/>
          </p:cNvPicPr>
          <p:nvPr/>
        </p:nvPicPr>
        <p:blipFill rotWithShape="1">
          <a:blip r:embed="rId2"/>
          <a:srcRect t="52175"/>
          <a:stretch/>
        </p:blipFill>
        <p:spPr>
          <a:xfrm>
            <a:off x="6095999" y="2867333"/>
            <a:ext cx="2714625" cy="1708257"/>
          </a:xfrm>
          <a:prstGeom prst="rect">
            <a:avLst/>
          </a:prstGeom>
        </p:spPr>
      </p:pic>
      <p:pic>
        <p:nvPicPr>
          <p:cNvPr id="8" name="Picture 7">
            <a:extLst>
              <a:ext uri="{FF2B5EF4-FFF2-40B4-BE49-F238E27FC236}">
                <a16:creationId xmlns:a16="http://schemas.microsoft.com/office/drawing/2014/main" id="{D69654F7-A0EE-4CF7-8917-3AB041C23E1C}"/>
              </a:ext>
            </a:extLst>
          </p:cNvPr>
          <p:cNvPicPr>
            <a:picLocks noChangeAspect="1"/>
          </p:cNvPicPr>
          <p:nvPr/>
        </p:nvPicPr>
        <p:blipFill rotWithShape="1">
          <a:blip r:embed="rId2"/>
          <a:srcRect b="44884"/>
          <a:stretch/>
        </p:blipFill>
        <p:spPr>
          <a:xfrm>
            <a:off x="2902598" y="2737127"/>
            <a:ext cx="2714625" cy="1968670"/>
          </a:xfrm>
          <a:prstGeom prst="rect">
            <a:avLst/>
          </a:prstGeom>
        </p:spPr>
      </p:pic>
      <p:sp>
        <p:nvSpPr>
          <p:cNvPr id="10" name="TextBox 9">
            <a:extLst>
              <a:ext uri="{FF2B5EF4-FFF2-40B4-BE49-F238E27FC236}">
                <a16:creationId xmlns:a16="http://schemas.microsoft.com/office/drawing/2014/main" id="{6A6B37BE-AF02-4BCE-9577-2798C04697FA}"/>
              </a:ext>
            </a:extLst>
          </p:cNvPr>
          <p:cNvSpPr txBox="1"/>
          <p:nvPr/>
        </p:nvSpPr>
        <p:spPr>
          <a:xfrm>
            <a:off x="1086404" y="4923215"/>
            <a:ext cx="10019190" cy="1569660"/>
          </a:xfrm>
          <a:prstGeom prst="rect">
            <a:avLst/>
          </a:prstGeom>
          <a:noFill/>
          <a:ln>
            <a:solidFill>
              <a:schemeClr val="accent2"/>
            </a:solidFill>
          </a:ln>
        </p:spPr>
        <p:txBody>
          <a:bodyPr wrap="square">
            <a:spAutoFit/>
          </a:bodyPr>
          <a:lstStyle/>
          <a:p>
            <a:pPr algn="l"/>
            <a:r>
              <a:rPr lang="en-GB" sz="2400" dirty="0">
                <a:latin typeface="CMR10"/>
              </a:rPr>
              <a:t>b) </a:t>
            </a:r>
            <a:r>
              <a:rPr lang="en-GB" sz="2400" b="0" i="0" u="none" strike="noStrike" baseline="0" dirty="0">
                <a:latin typeface="CMR10"/>
              </a:rPr>
              <a:t>The sequence </a:t>
            </a:r>
            <a:r>
              <a:rPr lang="en-GB" sz="2400" b="0" i="0" u="none" strike="noStrike" baseline="0" dirty="0">
                <a:latin typeface="CMMI10"/>
              </a:rPr>
              <a:t>a, b, c, d, e, f, a </a:t>
            </a:r>
            <a:r>
              <a:rPr lang="en-GB" sz="2400" b="0" i="0" u="none" strike="noStrike" baseline="0" dirty="0">
                <a:latin typeface="CMR10"/>
              </a:rPr>
              <a:t>provides a path from every vertex to every other vertex, so this </a:t>
            </a:r>
            <a:r>
              <a:rPr lang="en-US" sz="2400" b="0" i="0" u="none" strike="noStrike" baseline="0" dirty="0">
                <a:latin typeface="CMR10"/>
              </a:rPr>
              <a:t>graph is strongly connected.</a:t>
            </a:r>
          </a:p>
          <a:p>
            <a:pPr algn="l"/>
            <a:r>
              <a:rPr lang="en-GB" sz="2400" b="0" i="0" u="none" strike="noStrike" baseline="0" dirty="0">
                <a:latin typeface="CMBX10"/>
              </a:rPr>
              <a:t>c) </a:t>
            </a:r>
            <a:r>
              <a:rPr lang="en-GB" sz="2400" b="0" i="0" u="none" strike="noStrike" baseline="0" dirty="0">
                <a:latin typeface="CMR10"/>
              </a:rPr>
              <a:t>The underlying undirected graph is clearly not connected, so this graph is neither strongly nor weakly connected.</a:t>
            </a:r>
            <a:endParaRPr lang="en-US" sz="2400" dirty="0"/>
          </a:p>
        </p:txBody>
      </p:sp>
    </p:spTree>
    <p:extLst>
      <p:ext uri="{BB962C8B-B14F-4D97-AF65-F5344CB8AC3E}">
        <p14:creationId xmlns:p14="http://schemas.microsoft.com/office/powerpoint/2010/main" val="24066501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800B-E706-4F29-8BA8-0C43BD423C82}"/>
              </a:ext>
            </a:extLst>
          </p:cNvPr>
          <p:cNvSpPr>
            <a:spLocks noGrp="1"/>
          </p:cNvSpPr>
          <p:nvPr>
            <p:ph type="title"/>
          </p:nvPr>
        </p:nvSpPr>
        <p:spPr/>
        <p:txBody>
          <a:bodyPr/>
          <a:lstStyle/>
          <a:p>
            <a:r>
              <a:rPr lang="en-US" sz="4400" dirty="0"/>
              <a:t>Exercises </a:t>
            </a:r>
            <a:r>
              <a:rPr lang="en-GB" dirty="0"/>
              <a:t> </a:t>
            </a:r>
            <a:endParaRPr lang="en-US" dirty="0"/>
          </a:p>
        </p:txBody>
      </p:sp>
      <p:sp>
        <p:nvSpPr>
          <p:cNvPr id="3" name="Content Placeholder 2">
            <a:extLst>
              <a:ext uri="{FF2B5EF4-FFF2-40B4-BE49-F238E27FC236}">
                <a16:creationId xmlns:a16="http://schemas.microsoft.com/office/drawing/2014/main" id="{2AC5CCF1-681E-4E42-9E88-8CCDF01A16BC}"/>
              </a:ext>
            </a:extLst>
          </p:cNvPr>
          <p:cNvSpPr>
            <a:spLocks noGrp="1"/>
          </p:cNvSpPr>
          <p:nvPr>
            <p:ph idx="1"/>
          </p:nvPr>
        </p:nvSpPr>
        <p:spPr/>
        <p:txBody>
          <a:bodyPr>
            <a:normAutofit/>
          </a:bodyPr>
          <a:lstStyle/>
          <a:p>
            <a:pPr marL="0" indent="0">
              <a:buNone/>
            </a:pPr>
            <a:r>
              <a:rPr lang="en-GB" dirty="0"/>
              <a:t>14. Find the strongly connected components of each of these graphs.</a:t>
            </a:r>
            <a:endParaRPr lang="en-US" dirty="0"/>
          </a:p>
        </p:txBody>
      </p:sp>
      <p:pic>
        <p:nvPicPr>
          <p:cNvPr id="6" name="Picture 5">
            <a:extLst>
              <a:ext uri="{FF2B5EF4-FFF2-40B4-BE49-F238E27FC236}">
                <a16:creationId xmlns:a16="http://schemas.microsoft.com/office/drawing/2014/main" id="{C4705277-392C-4372-B717-7EA01D26FE33}"/>
              </a:ext>
            </a:extLst>
          </p:cNvPr>
          <p:cNvPicPr>
            <a:picLocks noChangeAspect="1"/>
          </p:cNvPicPr>
          <p:nvPr/>
        </p:nvPicPr>
        <p:blipFill rotWithShape="1">
          <a:blip r:embed="rId2"/>
          <a:srcRect t="48685"/>
          <a:stretch/>
        </p:blipFill>
        <p:spPr>
          <a:xfrm>
            <a:off x="6284472" y="2519871"/>
            <a:ext cx="3267075" cy="1818257"/>
          </a:xfrm>
          <a:prstGeom prst="rect">
            <a:avLst/>
          </a:prstGeom>
        </p:spPr>
      </p:pic>
      <p:pic>
        <p:nvPicPr>
          <p:cNvPr id="9" name="Picture 8">
            <a:extLst>
              <a:ext uri="{FF2B5EF4-FFF2-40B4-BE49-F238E27FC236}">
                <a16:creationId xmlns:a16="http://schemas.microsoft.com/office/drawing/2014/main" id="{778DA4B8-55B4-4BC9-8CA8-8990D6D38105}"/>
              </a:ext>
            </a:extLst>
          </p:cNvPr>
          <p:cNvPicPr>
            <a:picLocks noChangeAspect="1"/>
          </p:cNvPicPr>
          <p:nvPr/>
        </p:nvPicPr>
        <p:blipFill rotWithShape="1">
          <a:blip r:embed="rId2"/>
          <a:srcRect b="52109"/>
          <a:stretch/>
        </p:blipFill>
        <p:spPr>
          <a:xfrm>
            <a:off x="1953863" y="2580534"/>
            <a:ext cx="3267075" cy="1696930"/>
          </a:xfrm>
          <a:prstGeom prst="rect">
            <a:avLst/>
          </a:prstGeom>
        </p:spPr>
      </p:pic>
    </p:spTree>
    <p:extLst>
      <p:ext uri="{BB962C8B-B14F-4D97-AF65-F5344CB8AC3E}">
        <p14:creationId xmlns:p14="http://schemas.microsoft.com/office/powerpoint/2010/main" val="22992158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800B-E706-4F29-8BA8-0C43BD423C82}"/>
              </a:ext>
            </a:extLst>
          </p:cNvPr>
          <p:cNvSpPr>
            <a:spLocks noGrp="1"/>
          </p:cNvSpPr>
          <p:nvPr>
            <p:ph type="title"/>
          </p:nvPr>
        </p:nvSpPr>
        <p:spPr/>
        <p:txBody>
          <a:bodyPr/>
          <a:lstStyle/>
          <a:p>
            <a:r>
              <a:rPr lang="en-US" sz="4400" dirty="0"/>
              <a:t>Exercises </a:t>
            </a:r>
            <a:r>
              <a:rPr lang="en-GB" dirty="0"/>
              <a:t> </a:t>
            </a:r>
            <a:endParaRPr lang="en-US" dirty="0"/>
          </a:p>
        </p:txBody>
      </p:sp>
      <p:sp>
        <p:nvSpPr>
          <p:cNvPr id="3" name="Content Placeholder 2">
            <a:extLst>
              <a:ext uri="{FF2B5EF4-FFF2-40B4-BE49-F238E27FC236}">
                <a16:creationId xmlns:a16="http://schemas.microsoft.com/office/drawing/2014/main" id="{2AC5CCF1-681E-4E42-9E88-8CCDF01A16BC}"/>
              </a:ext>
            </a:extLst>
          </p:cNvPr>
          <p:cNvSpPr>
            <a:spLocks noGrp="1"/>
          </p:cNvSpPr>
          <p:nvPr>
            <p:ph idx="1"/>
          </p:nvPr>
        </p:nvSpPr>
        <p:spPr/>
        <p:txBody>
          <a:bodyPr>
            <a:normAutofit/>
          </a:bodyPr>
          <a:lstStyle/>
          <a:p>
            <a:pPr marL="0" indent="0">
              <a:buNone/>
            </a:pPr>
            <a:r>
              <a:rPr lang="en-GB" dirty="0"/>
              <a:t>14. Find the strongly connected components of each of these graphs.</a:t>
            </a:r>
            <a:endParaRPr lang="en-US" dirty="0"/>
          </a:p>
        </p:txBody>
      </p:sp>
      <p:pic>
        <p:nvPicPr>
          <p:cNvPr id="6" name="Picture 5">
            <a:extLst>
              <a:ext uri="{FF2B5EF4-FFF2-40B4-BE49-F238E27FC236}">
                <a16:creationId xmlns:a16="http://schemas.microsoft.com/office/drawing/2014/main" id="{C4705277-392C-4372-B717-7EA01D26FE33}"/>
              </a:ext>
            </a:extLst>
          </p:cNvPr>
          <p:cNvPicPr>
            <a:picLocks noChangeAspect="1"/>
          </p:cNvPicPr>
          <p:nvPr/>
        </p:nvPicPr>
        <p:blipFill rotWithShape="1">
          <a:blip r:embed="rId2"/>
          <a:srcRect t="48685"/>
          <a:stretch/>
        </p:blipFill>
        <p:spPr>
          <a:xfrm>
            <a:off x="6284472" y="2519871"/>
            <a:ext cx="3267075" cy="1818257"/>
          </a:xfrm>
          <a:prstGeom prst="rect">
            <a:avLst/>
          </a:prstGeom>
        </p:spPr>
      </p:pic>
      <p:pic>
        <p:nvPicPr>
          <p:cNvPr id="9" name="Picture 8">
            <a:extLst>
              <a:ext uri="{FF2B5EF4-FFF2-40B4-BE49-F238E27FC236}">
                <a16:creationId xmlns:a16="http://schemas.microsoft.com/office/drawing/2014/main" id="{778DA4B8-55B4-4BC9-8CA8-8990D6D38105}"/>
              </a:ext>
            </a:extLst>
          </p:cNvPr>
          <p:cNvPicPr>
            <a:picLocks noChangeAspect="1"/>
          </p:cNvPicPr>
          <p:nvPr/>
        </p:nvPicPr>
        <p:blipFill rotWithShape="1">
          <a:blip r:embed="rId2"/>
          <a:srcRect b="52109"/>
          <a:stretch/>
        </p:blipFill>
        <p:spPr>
          <a:xfrm>
            <a:off x="1953863" y="2580534"/>
            <a:ext cx="3267075" cy="1696930"/>
          </a:xfrm>
          <a:prstGeom prst="rect">
            <a:avLst/>
          </a:prstGeom>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12DA2963-FA3B-466B-AC1F-AA4034B25D12}"/>
                  </a:ext>
                </a:extLst>
              </p:cNvPr>
              <p:cNvSpPr txBox="1"/>
              <p:nvPr/>
            </p:nvSpPr>
            <p:spPr>
              <a:xfrm>
                <a:off x="1086404" y="4632877"/>
                <a:ext cx="10019190" cy="1938992"/>
              </a:xfrm>
              <a:prstGeom prst="rect">
                <a:avLst/>
              </a:prstGeom>
              <a:noFill/>
              <a:ln>
                <a:solidFill>
                  <a:schemeClr val="accent2"/>
                </a:solidFill>
              </a:ln>
            </p:spPr>
            <p:txBody>
              <a:bodyPr wrap="square">
                <a:spAutoFit/>
              </a:bodyPr>
              <a:lstStyle/>
              <a:p>
                <a:pPr algn="l"/>
                <a:r>
                  <a:rPr lang="en-GB" sz="2400" dirty="0">
                    <a:latin typeface="CMR10"/>
                  </a:rPr>
                  <a:t>a) The cycle </a:t>
                </a:r>
                <a:r>
                  <a:rPr lang="en-GB" sz="2400" dirty="0" err="1">
                    <a:latin typeface="CMR10"/>
                  </a:rPr>
                  <a:t>baeb</a:t>
                </a:r>
                <a:r>
                  <a:rPr lang="en-GB" sz="2400" dirty="0">
                    <a:latin typeface="CMR10"/>
                  </a:rPr>
                  <a:t> guarantees that these three vertices are in one strongly connected component. Since there is no path from c to any other vertex, and there is no path from any other vertex to d, these two vertices are in strong components by themselves. </a:t>
                </a:r>
                <a:r>
                  <a:rPr lang="en-GB" sz="2400" u="sng" dirty="0">
                    <a:latin typeface="CMR10"/>
                  </a:rPr>
                  <a:t>Therefore the strongly connected components are </a:t>
                </a:r>
                <a14:m>
                  <m:oMath xmlns:m="http://schemas.openxmlformats.org/officeDocument/2006/math">
                    <m:r>
                      <a:rPr lang="en-GB" sz="2400" i="1" u="sng" dirty="0" smtClean="0">
                        <a:latin typeface="Cambria Math" panose="02040503050406030204" pitchFamily="18" charset="0"/>
                      </a:rPr>
                      <m:t>{</m:t>
                    </m:r>
                    <m:r>
                      <a:rPr lang="en-GB" sz="2400" i="1" u="sng" dirty="0" err="1" smtClean="0">
                        <a:latin typeface="Cambria Math" panose="02040503050406030204" pitchFamily="18" charset="0"/>
                      </a:rPr>
                      <m:t>𝑎</m:t>
                    </m:r>
                    <m:r>
                      <a:rPr lang="en-GB" sz="2400" i="1" u="sng" dirty="0" err="1" smtClean="0">
                        <a:latin typeface="Cambria Math" panose="02040503050406030204" pitchFamily="18" charset="0"/>
                      </a:rPr>
                      <m:t>,</m:t>
                    </m:r>
                    <m:r>
                      <a:rPr lang="en-GB" sz="2400" i="1" u="sng" dirty="0" err="1" smtClean="0">
                        <a:latin typeface="Cambria Math" panose="02040503050406030204" pitchFamily="18" charset="0"/>
                      </a:rPr>
                      <m:t>𝑏</m:t>
                    </m:r>
                    <m:r>
                      <a:rPr lang="en-GB" sz="2400" i="1" u="sng" dirty="0" err="1" smtClean="0">
                        <a:latin typeface="Cambria Math" panose="02040503050406030204" pitchFamily="18" charset="0"/>
                      </a:rPr>
                      <m:t>,</m:t>
                    </m:r>
                    <m:r>
                      <a:rPr lang="en-GB" sz="2400" i="1" u="sng" dirty="0" err="1">
                        <a:latin typeface="Cambria Math" panose="02040503050406030204" pitchFamily="18" charset="0"/>
                      </a:rPr>
                      <m:t>𝑒</m:t>
                    </m:r>
                    <m:r>
                      <a:rPr lang="en-GB" sz="2400" i="1" u="sng" dirty="0" smtClean="0">
                        <a:latin typeface="Cambria Math" panose="02040503050406030204" pitchFamily="18" charset="0"/>
                      </a:rPr>
                      <m:t>}</m:t>
                    </m:r>
                  </m:oMath>
                </a14:m>
                <a:r>
                  <a:rPr lang="en-GB" sz="2400" u="sng" dirty="0">
                    <a:latin typeface="CMR10"/>
                  </a:rPr>
                  <a:t>, </a:t>
                </a:r>
                <a14:m>
                  <m:oMath xmlns:m="http://schemas.openxmlformats.org/officeDocument/2006/math">
                    <m:r>
                      <a:rPr lang="en-GB" sz="2400" i="1" u="sng" dirty="0" smtClean="0">
                        <a:latin typeface="Cambria Math" panose="02040503050406030204" pitchFamily="18" charset="0"/>
                      </a:rPr>
                      <m:t>{</m:t>
                    </m:r>
                    <m:r>
                      <a:rPr lang="en-GB" sz="2400" i="1" u="sng" dirty="0" smtClean="0">
                        <a:latin typeface="Cambria Math" panose="02040503050406030204" pitchFamily="18" charset="0"/>
                      </a:rPr>
                      <m:t>𝑐</m:t>
                    </m:r>
                    <m:r>
                      <a:rPr lang="en-GB" sz="2400" i="1" u="sng" dirty="0" smtClean="0">
                        <a:latin typeface="Cambria Math" panose="02040503050406030204" pitchFamily="18" charset="0"/>
                      </a:rPr>
                      <m:t>}</m:t>
                    </m:r>
                  </m:oMath>
                </a14:m>
                <a:r>
                  <a:rPr lang="en-GB" sz="2400" u="sng" dirty="0">
                    <a:latin typeface="CMR10"/>
                  </a:rPr>
                  <a:t> and </a:t>
                </a:r>
                <a14:m>
                  <m:oMath xmlns:m="http://schemas.openxmlformats.org/officeDocument/2006/math">
                    <m:r>
                      <a:rPr lang="en-GB" sz="2400" i="1" u="sng" dirty="0" smtClean="0">
                        <a:latin typeface="Cambria Math" panose="02040503050406030204" pitchFamily="18" charset="0"/>
                      </a:rPr>
                      <m:t>{</m:t>
                    </m:r>
                    <m:r>
                      <a:rPr lang="en-GB" sz="2400" i="1" u="sng" dirty="0" smtClean="0">
                        <a:latin typeface="Cambria Math" panose="02040503050406030204" pitchFamily="18" charset="0"/>
                      </a:rPr>
                      <m:t>𝑑</m:t>
                    </m:r>
                    <m:r>
                      <a:rPr lang="en-GB" sz="2400" i="1" u="sng" dirty="0" smtClean="0">
                        <a:latin typeface="Cambria Math" panose="02040503050406030204" pitchFamily="18" charset="0"/>
                      </a:rPr>
                      <m:t>}</m:t>
                    </m:r>
                  </m:oMath>
                </a14:m>
                <a:r>
                  <a:rPr lang="en-GB" sz="2400" dirty="0">
                    <a:latin typeface="CMR10"/>
                  </a:rPr>
                  <a:t>.</a:t>
                </a:r>
              </a:p>
            </p:txBody>
          </p:sp>
        </mc:Choice>
        <mc:Fallback>
          <p:sp>
            <p:nvSpPr>
              <p:cNvPr id="7" name="TextBox 6">
                <a:extLst>
                  <a:ext uri="{FF2B5EF4-FFF2-40B4-BE49-F238E27FC236}">
                    <a16:creationId xmlns:a16="http://schemas.microsoft.com/office/drawing/2014/main" id="{12DA2963-FA3B-466B-AC1F-AA4034B25D12}"/>
                  </a:ext>
                </a:extLst>
              </p:cNvPr>
              <p:cNvSpPr txBox="1">
                <a:spLocks noRot="1" noChangeAspect="1" noMove="1" noResize="1" noEditPoints="1" noAdjustHandles="1" noChangeArrowheads="1" noChangeShapeType="1" noTextEdit="1"/>
              </p:cNvSpPr>
              <p:nvPr/>
            </p:nvSpPr>
            <p:spPr>
              <a:xfrm>
                <a:off x="1086404" y="4632877"/>
                <a:ext cx="10019190" cy="1938992"/>
              </a:xfrm>
              <a:prstGeom prst="rect">
                <a:avLst/>
              </a:prstGeom>
              <a:blipFill>
                <a:blip r:embed="rId3"/>
                <a:stretch>
                  <a:fillRect l="-851" t="-2188" r="-486" b="-5938"/>
                </a:stretch>
              </a:blipFill>
              <a:ln>
                <a:solidFill>
                  <a:schemeClr val="accent2"/>
                </a:solidFill>
              </a:ln>
            </p:spPr>
            <p:txBody>
              <a:bodyPr/>
              <a:lstStyle/>
              <a:p>
                <a:r>
                  <a:rPr lang="en-US">
                    <a:noFill/>
                  </a:rPr>
                  <a:t> </a:t>
                </a:r>
              </a:p>
            </p:txBody>
          </p:sp>
        </mc:Fallback>
      </mc:AlternateContent>
    </p:spTree>
    <p:extLst>
      <p:ext uri="{BB962C8B-B14F-4D97-AF65-F5344CB8AC3E}">
        <p14:creationId xmlns:p14="http://schemas.microsoft.com/office/powerpoint/2010/main" val="595454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800B-E706-4F29-8BA8-0C43BD423C82}"/>
              </a:ext>
            </a:extLst>
          </p:cNvPr>
          <p:cNvSpPr>
            <a:spLocks noGrp="1"/>
          </p:cNvSpPr>
          <p:nvPr>
            <p:ph type="title"/>
          </p:nvPr>
        </p:nvSpPr>
        <p:spPr/>
        <p:txBody>
          <a:bodyPr/>
          <a:lstStyle/>
          <a:p>
            <a:r>
              <a:rPr lang="en-US" sz="4400" dirty="0"/>
              <a:t>Exercises </a:t>
            </a:r>
            <a:r>
              <a:rPr lang="en-GB" dirty="0"/>
              <a:t> </a:t>
            </a:r>
            <a:endParaRPr lang="en-US" dirty="0"/>
          </a:p>
        </p:txBody>
      </p:sp>
      <p:sp>
        <p:nvSpPr>
          <p:cNvPr id="3" name="Content Placeholder 2">
            <a:extLst>
              <a:ext uri="{FF2B5EF4-FFF2-40B4-BE49-F238E27FC236}">
                <a16:creationId xmlns:a16="http://schemas.microsoft.com/office/drawing/2014/main" id="{2AC5CCF1-681E-4E42-9E88-8CCDF01A16BC}"/>
              </a:ext>
            </a:extLst>
          </p:cNvPr>
          <p:cNvSpPr>
            <a:spLocks noGrp="1"/>
          </p:cNvSpPr>
          <p:nvPr>
            <p:ph idx="1"/>
          </p:nvPr>
        </p:nvSpPr>
        <p:spPr/>
        <p:txBody>
          <a:bodyPr>
            <a:normAutofit/>
          </a:bodyPr>
          <a:lstStyle/>
          <a:p>
            <a:pPr marL="0" indent="0">
              <a:buNone/>
            </a:pPr>
            <a:r>
              <a:rPr lang="en-GB" dirty="0"/>
              <a:t>14. Find the strongly connected components of each of these graphs.</a:t>
            </a:r>
            <a:endParaRPr lang="en-US" dirty="0"/>
          </a:p>
        </p:txBody>
      </p:sp>
      <p:pic>
        <p:nvPicPr>
          <p:cNvPr id="6" name="Picture 5">
            <a:extLst>
              <a:ext uri="{FF2B5EF4-FFF2-40B4-BE49-F238E27FC236}">
                <a16:creationId xmlns:a16="http://schemas.microsoft.com/office/drawing/2014/main" id="{C4705277-392C-4372-B717-7EA01D26FE33}"/>
              </a:ext>
            </a:extLst>
          </p:cNvPr>
          <p:cNvPicPr>
            <a:picLocks noChangeAspect="1"/>
          </p:cNvPicPr>
          <p:nvPr/>
        </p:nvPicPr>
        <p:blipFill rotWithShape="1">
          <a:blip r:embed="rId2"/>
          <a:srcRect t="48685"/>
          <a:stretch/>
        </p:blipFill>
        <p:spPr>
          <a:xfrm>
            <a:off x="6284472" y="2519871"/>
            <a:ext cx="3267075" cy="1818257"/>
          </a:xfrm>
          <a:prstGeom prst="rect">
            <a:avLst/>
          </a:prstGeom>
        </p:spPr>
      </p:pic>
      <p:pic>
        <p:nvPicPr>
          <p:cNvPr id="9" name="Picture 8">
            <a:extLst>
              <a:ext uri="{FF2B5EF4-FFF2-40B4-BE49-F238E27FC236}">
                <a16:creationId xmlns:a16="http://schemas.microsoft.com/office/drawing/2014/main" id="{778DA4B8-55B4-4BC9-8CA8-8990D6D38105}"/>
              </a:ext>
            </a:extLst>
          </p:cNvPr>
          <p:cNvPicPr>
            <a:picLocks noChangeAspect="1"/>
          </p:cNvPicPr>
          <p:nvPr/>
        </p:nvPicPr>
        <p:blipFill rotWithShape="1">
          <a:blip r:embed="rId2"/>
          <a:srcRect b="52109"/>
          <a:stretch/>
        </p:blipFill>
        <p:spPr>
          <a:xfrm>
            <a:off x="1953863" y="2580534"/>
            <a:ext cx="3267075" cy="1696930"/>
          </a:xfrm>
          <a:prstGeom prst="rect">
            <a:avLst/>
          </a:prstGeom>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12DA2963-FA3B-466B-AC1F-AA4034B25D12}"/>
                  </a:ext>
                </a:extLst>
              </p:cNvPr>
              <p:cNvSpPr txBox="1"/>
              <p:nvPr/>
            </p:nvSpPr>
            <p:spPr>
              <a:xfrm>
                <a:off x="1086404" y="4632877"/>
                <a:ext cx="10019190" cy="1938992"/>
              </a:xfrm>
              <a:prstGeom prst="rect">
                <a:avLst/>
              </a:prstGeom>
              <a:noFill/>
              <a:ln>
                <a:solidFill>
                  <a:schemeClr val="accent2"/>
                </a:solidFill>
              </a:ln>
            </p:spPr>
            <p:txBody>
              <a:bodyPr wrap="square">
                <a:spAutoFit/>
              </a:bodyPr>
              <a:lstStyle/>
              <a:p>
                <a:r>
                  <a:rPr lang="en-GB" sz="2400" dirty="0">
                    <a:latin typeface="CMR10"/>
                  </a:rPr>
                  <a:t>b) The cycle </a:t>
                </a:r>
                <a:r>
                  <a:rPr lang="en-GB" sz="2400" dirty="0" err="1">
                    <a:latin typeface="CMR10"/>
                  </a:rPr>
                  <a:t>cdec</a:t>
                </a:r>
                <a:r>
                  <a:rPr lang="en-GB" sz="2400" dirty="0">
                    <a:latin typeface="CMR10"/>
                  </a:rPr>
                  <a:t> guarantees that these three vertices are in one strongly connected component. The vertices a, b, and f are in strong components by themselves, since there are no paths both to and from each of these to every other vertex. </a:t>
                </a:r>
                <a:r>
                  <a:rPr lang="en-GB" sz="2400" u="sng" dirty="0">
                    <a:latin typeface="CMR10"/>
                  </a:rPr>
                  <a:t>Therefore the strongly connected components are </a:t>
                </a:r>
                <a14:m>
                  <m:oMath xmlns:m="http://schemas.openxmlformats.org/officeDocument/2006/math">
                    <m:r>
                      <a:rPr lang="en-US" sz="2400" i="1" u="sng">
                        <a:latin typeface="Cambria Math" panose="02040503050406030204" pitchFamily="18" charset="0"/>
                      </a:rPr>
                      <m:t>{</m:t>
                    </m:r>
                    <m:r>
                      <a:rPr lang="en-US" sz="2400" i="1" u="sng">
                        <a:latin typeface="Cambria Math" panose="02040503050406030204" pitchFamily="18" charset="0"/>
                      </a:rPr>
                      <m:t>𝑐</m:t>
                    </m:r>
                    <m:r>
                      <a:rPr lang="en-US" sz="2400" i="1" u="sng">
                        <a:latin typeface="Cambria Math" panose="02040503050406030204" pitchFamily="18" charset="0"/>
                      </a:rPr>
                      <m:t>,</m:t>
                    </m:r>
                    <m:r>
                      <a:rPr lang="en-US" sz="2400" i="1" u="sng">
                        <a:latin typeface="Cambria Math" panose="02040503050406030204" pitchFamily="18" charset="0"/>
                      </a:rPr>
                      <m:t>𝑑</m:t>
                    </m:r>
                    <m:r>
                      <a:rPr lang="en-US" sz="2400" i="1" u="sng">
                        <a:latin typeface="Cambria Math" panose="02040503050406030204" pitchFamily="18" charset="0"/>
                      </a:rPr>
                      <m:t>,</m:t>
                    </m:r>
                    <m:r>
                      <a:rPr lang="en-US" sz="2400" i="1" u="sng">
                        <a:latin typeface="Cambria Math" panose="02040503050406030204" pitchFamily="18" charset="0"/>
                      </a:rPr>
                      <m:t>𝑒</m:t>
                    </m:r>
                    <m:r>
                      <a:rPr lang="en-US" sz="2400" i="1" u="sng">
                        <a:latin typeface="Cambria Math" panose="02040503050406030204" pitchFamily="18" charset="0"/>
                      </a:rPr>
                      <m:t>}</m:t>
                    </m:r>
                  </m:oMath>
                </a14:m>
                <a:r>
                  <a:rPr lang="en-US" sz="2400" u="sng" dirty="0"/>
                  <a:t>, </a:t>
                </a:r>
                <a14:m>
                  <m:oMath xmlns:m="http://schemas.openxmlformats.org/officeDocument/2006/math">
                    <m:r>
                      <a:rPr lang="en-US" sz="2400" i="1" u="sng" dirty="0">
                        <a:latin typeface="Cambria Math" panose="02040503050406030204" pitchFamily="18" charset="0"/>
                      </a:rPr>
                      <m:t>{</m:t>
                    </m:r>
                    <m:r>
                      <a:rPr lang="en-US" sz="2400" i="1" u="sng" dirty="0">
                        <a:latin typeface="Cambria Math" panose="02040503050406030204" pitchFamily="18" charset="0"/>
                      </a:rPr>
                      <m:t>𝑎</m:t>
                    </m:r>
                    <m:r>
                      <a:rPr lang="en-US" sz="2400" i="1" u="sng" dirty="0">
                        <a:latin typeface="Cambria Math" panose="02040503050406030204" pitchFamily="18" charset="0"/>
                      </a:rPr>
                      <m:t>}</m:t>
                    </m:r>
                  </m:oMath>
                </a14:m>
                <a:r>
                  <a:rPr lang="en-US" sz="2400" u="sng" dirty="0"/>
                  <a:t>, </a:t>
                </a:r>
                <a14:m>
                  <m:oMath xmlns:m="http://schemas.openxmlformats.org/officeDocument/2006/math">
                    <m:r>
                      <a:rPr lang="en-US" sz="2400" i="1" u="sng" dirty="0">
                        <a:latin typeface="Cambria Math" panose="02040503050406030204" pitchFamily="18" charset="0"/>
                      </a:rPr>
                      <m:t>{</m:t>
                    </m:r>
                    <m:r>
                      <a:rPr lang="en-US" sz="2400" i="1" u="sng" dirty="0">
                        <a:latin typeface="Cambria Math" panose="02040503050406030204" pitchFamily="18" charset="0"/>
                      </a:rPr>
                      <m:t>𝑏</m:t>
                    </m:r>
                    <m:r>
                      <a:rPr lang="en-US" sz="2400" i="1" u="sng" dirty="0">
                        <a:latin typeface="Cambria Math" panose="02040503050406030204" pitchFamily="18" charset="0"/>
                      </a:rPr>
                      <m:t>}</m:t>
                    </m:r>
                  </m:oMath>
                </a14:m>
                <a:r>
                  <a:rPr lang="en-US" sz="2400" u="sng" dirty="0"/>
                  <a:t>, </a:t>
                </a:r>
                <a14:m>
                  <m:oMath xmlns:m="http://schemas.openxmlformats.org/officeDocument/2006/math">
                    <m:r>
                      <a:rPr lang="en-US" sz="2400" i="1" u="sng" dirty="0">
                        <a:latin typeface="Cambria Math" panose="02040503050406030204" pitchFamily="18" charset="0"/>
                      </a:rPr>
                      <m:t>{</m:t>
                    </m:r>
                    <m:r>
                      <a:rPr lang="en-US" sz="2400" i="1" u="sng" dirty="0">
                        <a:latin typeface="Cambria Math" panose="02040503050406030204" pitchFamily="18" charset="0"/>
                      </a:rPr>
                      <m:t>𝑓</m:t>
                    </m:r>
                    <m:r>
                      <a:rPr lang="en-US" sz="2400" i="1" u="sng" dirty="0">
                        <a:latin typeface="Cambria Math" panose="02040503050406030204" pitchFamily="18" charset="0"/>
                      </a:rPr>
                      <m:t>}</m:t>
                    </m:r>
                  </m:oMath>
                </a14:m>
                <a:endParaRPr lang="en-US" sz="2400" u="sng" dirty="0"/>
              </a:p>
            </p:txBody>
          </p:sp>
        </mc:Choice>
        <mc:Fallback>
          <p:sp>
            <p:nvSpPr>
              <p:cNvPr id="7" name="TextBox 6">
                <a:extLst>
                  <a:ext uri="{FF2B5EF4-FFF2-40B4-BE49-F238E27FC236}">
                    <a16:creationId xmlns:a16="http://schemas.microsoft.com/office/drawing/2014/main" id="{12DA2963-FA3B-466B-AC1F-AA4034B25D12}"/>
                  </a:ext>
                </a:extLst>
              </p:cNvPr>
              <p:cNvSpPr txBox="1">
                <a:spLocks noRot="1" noChangeAspect="1" noMove="1" noResize="1" noEditPoints="1" noAdjustHandles="1" noChangeArrowheads="1" noChangeShapeType="1" noTextEdit="1"/>
              </p:cNvSpPr>
              <p:nvPr/>
            </p:nvSpPr>
            <p:spPr>
              <a:xfrm>
                <a:off x="1086404" y="4632877"/>
                <a:ext cx="10019190" cy="1938992"/>
              </a:xfrm>
              <a:prstGeom prst="rect">
                <a:avLst/>
              </a:prstGeom>
              <a:blipFill>
                <a:blip r:embed="rId3"/>
                <a:stretch>
                  <a:fillRect l="-851" t="-2188" b="-5938"/>
                </a:stretch>
              </a:blipFill>
              <a:ln>
                <a:solidFill>
                  <a:schemeClr val="accent2"/>
                </a:solidFill>
              </a:ln>
            </p:spPr>
            <p:txBody>
              <a:bodyPr/>
              <a:lstStyle/>
              <a:p>
                <a:r>
                  <a:rPr lang="en-US">
                    <a:noFill/>
                  </a:rPr>
                  <a:t> </a:t>
                </a:r>
              </a:p>
            </p:txBody>
          </p:sp>
        </mc:Fallback>
      </mc:AlternateContent>
    </p:spTree>
    <p:extLst>
      <p:ext uri="{BB962C8B-B14F-4D97-AF65-F5344CB8AC3E}">
        <p14:creationId xmlns:p14="http://schemas.microsoft.com/office/powerpoint/2010/main" val="8125849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800B-E706-4F29-8BA8-0C43BD423C82}"/>
              </a:ext>
            </a:extLst>
          </p:cNvPr>
          <p:cNvSpPr>
            <a:spLocks noGrp="1"/>
          </p:cNvSpPr>
          <p:nvPr>
            <p:ph type="title"/>
          </p:nvPr>
        </p:nvSpPr>
        <p:spPr/>
        <p:txBody>
          <a:bodyPr/>
          <a:lstStyle/>
          <a:p>
            <a:r>
              <a:rPr lang="en-US" sz="4400" dirty="0"/>
              <a:t>Exercises </a:t>
            </a:r>
            <a:r>
              <a:rPr lang="en-GB" dirty="0"/>
              <a:t> </a:t>
            </a:r>
            <a:endParaRPr lang="en-US" dirty="0"/>
          </a:p>
        </p:txBody>
      </p:sp>
      <p:sp>
        <p:nvSpPr>
          <p:cNvPr id="3" name="Content Placeholder 2">
            <a:extLst>
              <a:ext uri="{FF2B5EF4-FFF2-40B4-BE49-F238E27FC236}">
                <a16:creationId xmlns:a16="http://schemas.microsoft.com/office/drawing/2014/main" id="{2AC5CCF1-681E-4E42-9E88-8CCDF01A16BC}"/>
              </a:ext>
            </a:extLst>
          </p:cNvPr>
          <p:cNvSpPr>
            <a:spLocks noGrp="1"/>
          </p:cNvSpPr>
          <p:nvPr>
            <p:ph idx="1"/>
          </p:nvPr>
        </p:nvSpPr>
        <p:spPr/>
        <p:txBody>
          <a:bodyPr>
            <a:normAutofit/>
          </a:bodyPr>
          <a:lstStyle/>
          <a:p>
            <a:pPr marL="0" indent="0">
              <a:buNone/>
            </a:pPr>
            <a:r>
              <a:rPr lang="en-GB" dirty="0"/>
              <a:t>Find all the cut vertices of the given graph.</a:t>
            </a:r>
            <a:endParaRPr lang="en-US" dirty="0"/>
          </a:p>
        </p:txBody>
      </p:sp>
      <p:pic>
        <p:nvPicPr>
          <p:cNvPr id="5" name="Picture 4">
            <a:extLst>
              <a:ext uri="{FF2B5EF4-FFF2-40B4-BE49-F238E27FC236}">
                <a16:creationId xmlns:a16="http://schemas.microsoft.com/office/drawing/2014/main" id="{56F9D05F-85E4-494A-9D13-B6B19BE3F403}"/>
              </a:ext>
            </a:extLst>
          </p:cNvPr>
          <p:cNvPicPr>
            <a:picLocks noChangeAspect="1"/>
          </p:cNvPicPr>
          <p:nvPr/>
        </p:nvPicPr>
        <p:blipFill>
          <a:blip r:embed="rId2"/>
          <a:stretch>
            <a:fillRect/>
          </a:stretch>
        </p:blipFill>
        <p:spPr>
          <a:xfrm>
            <a:off x="4380366" y="2375424"/>
            <a:ext cx="3431265" cy="2625856"/>
          </a:xfrm>
          <a:prstGeom prst="rect">
            <a:avLst/>
          </a:prstGeom>
        </p:spPr>
      </p:pic>
    </p:spTree>
    <p:extLst>
      <p:ext uri="{BB962C8B-B14F-4D97-AF65-F5344CB8AC3E}">
        <p14:creationId xmlns:p14="http://schemas.microsoft.com/office/powerpoint/2010/main" val="34068195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800B-E706-4F29-8BA8-0C43BD423C82}"/>
              </a:ext>
            </a:extLst>
          </p:cNvPr>
          <p:cNvSpPr>
            <a:spLocks noGrp="1"/>
          </p:cNvSpPr>
          <p:nvPr>
            <p:ph type="title"/>
          </p:nvPr>
        </p:nvSpPr>
        <p:spPr/>
        <p:txBody>
          <a:bodyPr/>
          <a:lstStyle/>
          <a:p>
            <a:r>
              <a:rPr lang="en-US" sz="4400" dirty="0"/>
              <a:t>Exercises </a:t>
            </a:r>
            <a:r>
              <a:rPr lang="en-GB" dirty="0"/>
              <a:t> </a:t>
            </a:r>
            <a:endParaRPr lang="en-US" dirty="0"/>
          </a:p>
        </p:txBody>
      </p:sp>
      <p:sp>
        <p:nvSpPr>
          <p:cNvPr id="3" name="Content Placeholder 2">
            <a:extLst>
              <a:ext uri="{FF2B5EF4-FFF2-40B4-BE49-F238E27FC236}">
                <a16:creationId xmlns:a16="http://schemas.microsoft.com/office/drawing/2014/main" id="{2AC5CCF1-681E-4E42-9E88-8CCDF01A16BC}"/>
              </a:ext>
            </a:extLst>
          </p:cNvPr>
          <p:cNvSpPr>
            <a:spLocks noGrp="1"/>
          </p:cNvSpPr>
          <p:nvPr>
            <p:ph idx="1"/>
          </p:nvPr>
        </p:nvSpPr>
        <p:spPr/>
        <p:txBody>
          <a:bodyPr>
            <a:normAutofit/>
          </a:bodyPr>
          <a:lstStyle/>
          <a:p>
            <a:pPr marL="0" indent="0">
              <a:buNone/>
            </a:pPr>
            <a:r>
              <a:rPr lang="en-GB" dirty="0"/>
              <a:t>Find all the cut vertices of the given graph.</a:t>
            </a:r>
            <a:endParaRPr lang="en-US" dirty="0"/>
          </a:p>
        </p:txBody>
      </p:sp>
      <p:pic>
        <p:nvPicPr>
          <p:cNvPr id="5" name="Picture 4">
            <a:extLst>
              <a:ext uri="{FF2B5EF4-FFF2-40B4-BE49-F238E27FC236}">
                <a16:creationId xmlns:a16="http://schemas.microsoft.com/office/drawing/2014/main" id="{56F9D05F-85E4-494A-9D13-B6B19BE3F403}"/>
              </a:ext>
            </a:extLst>
          </p:cNvPr>
          <p:cNvPicPr>
            <a:picLocks noChangeAspect="1"/>
          </p:cNvPicPr>
          <p:nvPr/>
        </p:nvPicPr>
        <p:blipFill>
          <a:blip r:embed="rId2"/>
          <a:stretch>
            <a:fillRect/>
          </a:stretch>
        </p:blipFill>
        <p:spPr>
          <a:xfrm>
            <a:off x="4380366" y="2375424"/>
            <a:ext cx="3431265" cy="2625856"/>
          </a:xfrm>
          <a:prstGeom prst="rect">
            <a:avLst/>
          </a:prstGeom>
        </p:spPr>
      </p:pic>
      <p:sp>
        <p:nvSpPr>
          <p:cNvPr id="6" name="TextBox 5">
            <a:extLst>
              <a:ext uri="{FF2B5EF4-FFF2-40B4-BE49-F238E27FC236}">
                <a16:creationId xmlns:a16="http://schemas.microsoft.com/office/drawing/2014/main" id="{7AA82467-10A5-473F-B2E5-66DBCA6012ED}"/>
              </a:ext>
            </a:extLst>
          </p:cNvPr>
          <p:cNvSpPr txBox="1"/>
          <p:nvPr/>
        </p:nvSpPr>
        <p:spPr>
          <a:xfrm>
            <a:off x="2314110" y="5292546"/>
            <a:ext cx="7563775" cy="1200329"/>
          </a:xfrm>
          <a:prstGeom prst="rect">
            <a:avLst/>
          </a:prstGeom>
          <a:noFill/>
          <a:ln>
            <a:solidFill>
              <a:schemeClr val="accent2"/>
            </a:solidFill>
          </a:ln>
        </p:spPr>
        <p:txBody>
          <a:bodyPr wrap="square">
            <a:spAutoFit/>
          </a:bodyPr>
          <a:lstStyle/>
          <a:p>
            <a:r>
              <a:rPr lang="en-US" sz="2400" dirty="0"/>
              <a:t>The cut vertices are </a:t>
            </a:r>
            <a:r>
              <a:rPr lang="en-US" sz="2400" u="sng" dirty="0"/>
              <a:t>b, c, e, </a:t>
            </a:r>
            <a:r>
              <a:rPr lang="en-US" sz="2400" u="sng" dirty="0" err="1"/>
              <a:t>i</a:t>
            </a:r>
            <a:r>
              <a:rPr lang="en-US" sz="2400" dirty="0"/>
              <a:t>.</a:t>
            </a:r>
            <a:r>
              <a:rPr lang="en-GB" sz="2400" dirty="0"/>
              <a:t> The removal of either one creates a graph with two components.</a:t>
            </a:r>
            <a:r>
              <a:rPr lang="en-US" sz="2400" dirty="0"/>
              <a:t> The removal of any other vertex does not disconnect the graph.</a:t>
            </a:r>
          </a:p>
        </p:txBody>
      </p:sp>
    </p:spTree>
    <p:extLst>
      <p:ext uri="{BB962C8B-B14F-4D97-AF65-F5344CB8AC3E}">
        <p14:creationId xmlns:p14="http://schemas.microsoft.com/office/powerpoint/2010/main" val="27281727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800B-E706-4F29-8BA8-0C43BD423C82}"/>
              </a:ext>
            </a:extLst>
          </p:cNvPr>
          <p:cNvSpPr>
            <a:spLocks noGrp="1"/>
          </p:cNvSpPr>
          <p:nvPr>
            <p:ph type="title"/>
          </p:nvPr>
        </p:nvSpPr>
        <p:spPr/>
        <p:txBody>
          <a:bodyPr/>
          <a:lstStyle/>
          <a:p>
            <a:r>
              <a:rPr lang="en-US" sz="4400" dirty="0"/>
              <a:t>TASK </a:t>
            </a:r>
            <a:r>
              <a:rPr lang="en-GB" dirty="0"/>
              <a:t> </a:t>
            </a:r>
            <a:endParaRPr lang="en-US" dirty="0"/>
          </a:p>
        </p:txBody>
      </p:sp>
      <p:graphicFrame>
        <p:nvGraphicFramePr>
          <p:cNvPr id="4" name="Table 6">
            <a:extLst>
              <a:ext uri="{FF2B5EF4-FFF2-40B4-BE49-F238E27FC236}">
                <a16:creationId xmlns:a16="http://schemas.microsoft.com/office/drawing/2014/main" id="{66392368-EB41-47DA-9765-6CD69ACA9547}"/>
              </a:ext>
            </a:extLst>
          </p:cNvPr>
          <p:cNvGraphicFramePr>
            <a:graphicFrameLocks noGrp="1"/>
          </p:cNvGraphicFramePr>
          <p:nvPr>
            <p:ph idx="1"/>
            <p:extLst>
              <p:ext uri="{D42A27DB-BD31-4B8C-83A1-F6EECF244321}">
                <p14:modId xmlns:p14="http://schemas.microsoft.com/office/powerpoint/2010/main" val="44898443"/>
              </p:ext>
            </p:extLst>
          </p:nvPr>
        </p:nvGraphicFramePr>
        <p:xfrm>
          <a:off x="5304369" y="2438400"/>
          <a:ext cx="1583261" cy="1981200"/>
        </p:xfrm>
        <a:graphic>
          <a:graphicData uri="http://schemas.openxmlformats.org/drawingml/2006/table">
            <a:tbl>
              <a:tblPr firstRow="1" bandRow="1">
                <a:tableStyleId>{073A0DAA-6AF3-43AB-8588-CEC1D06C72B9}</a:tableStyleId>
              </a:tblPr>
              <a:tblGrid>
                <a:gridCol w="1583261">
                  <a:extLst>
                    <a:ext uri="{9D8B030D-6E8A-4147-A177-3AD203B41FA5}">
                      <a16:colId xmlns:a16="http://schemas.microsoft.com/office/drawing/2014/main" val="1342973169"/>
                    </a:ext>
                  </a:extLst>
                </a:gridCol>
              </a:tblGrid>
              <a:tr h="370840">
                <a:tc>
                  <a:txBody>
                    <a:bodyPr/>
                    <a:lstStyle/>
                    <a:p>
                      <a:pPr algn="l"/>
                      <a:r>
                        <a:rPr lang="en-US" sz="2000" dirty="0"/>
                        <a:t>Section 10.4</a:t>
                      </a:r>
                    </a:p>
                  </a:txBody>
                  <a:tcPr/>
                </a:tc>
                <a:extLst>
                  <a:ext uri="{0D108BD9-81ED-4DB2-BD59-A6C34878D82A}">
                    <a16:rowId xmlns:a16="http://schemas.microsoft.com/office/drawing/2014/main" val="2205695143"/>
                  </a:ext>
                </a:extLst>
              </a:tr>
              <a:tr h="370840">
                <a:tc>
                  <a:txBody>
                    <a:bodyPr/>
                    <a:lstStyle/>
                    <a:p>
                      <a:pPr algn="l"/>
                      <a:r>
                        <a:rPr lang="en-US" sz="2000" dirty="0"/>
                        <a:t>3</a:t>
                      </a:r>
                    </a:p>
                  </a:txBody>
                  <a:tcPr/>
                </a:tc>
                <a:extLst>
                  <a:ext uri="{0D108BD9-81ED-4DB2-BD59-A6C34878D82A}">
                    <a16:rowId xmlns:a16="http://schemas.microsoft.com/office/drawing/2014/main" val="4218020739"/>
                  </a:ext>
                </a:extLst>
              </a:tr>
              <a:tr h="370840">
                <a:tc>
                  <a:txBody>
                    <a:bodyPr/>
                    <a:lstStyle/>
                    <a:p>
                      <a:pPr algn="l"/>
                      <a:r>
                        <a:rPr lang="en-US" sz="2000" dirty="0"/>
                        <a:t>12 (a)</a:t>
                      </a:r>
                    </a:p>
                  </a:txBody>
                  <a:tcPr/>
                </a:tc>
                <a:extLst>
                  <a:ext uri="{0D108BD9-81ED-4DB2-BD59-A6C34878D82A}">
                    <a16:rowId xmlns:a16="http://schemas.microsoft.com/office/drawing/2014/main" val="2018061732"/>
                  </a:ext>
                </a:extLst>
              </a:tr>
              <a:tr h="370840">
                <a:tc>
                  <a:txBody>
                    <a:bodyPr/>
                    <a:lstStyle/>
                    <a:p>
                      <a:pPr algn="l"/>
                      <a:r>
                        <a:rPr lang="en-US" sz="2000" dirty="0"/>
                        <a:t>14 (c)</a:t>
                      </a:r>
                    </a:p>
                  </a:txBody>
                  <a:tcPr/>
                </a:tc>
                <a:extLst>
                  <a:ext uri="{0D108BD9-81ED-4DB2-BD59-A6C34878D82A}">
                    <a16:rowId xmlns:a16="http://schemas.microsoft.com/office/drawing/2014/main" val="2534759774"/>
                  </a:ext>
                </a:extLst>
              </a:tr>
              <a:tr h="370840">
                <a:tc>
                  <a:txBody>
                    <a:bodyPr/>
                    <a:lstStyle/>
                    <a:p>
                      <a:pPr algn="l"/>
                      <a:r>
                        <a:rPr lang="en-US" sz="2000" dirty="0"/>
                        <a:t>31</a:t>
                      </a:r>
                    </a:p>
                  </a:txBody>
                  <a:tcPr/>
                </a:tc>
                <a:extLst>
                  <a:ext uri="{0D108BD9-81ED-4DB2-BD59-A6C34878D82A}">
                    <a16:rowId xmlns:a16="http://schemas.microsoft.com/office/drawing/2014/main" val="3804450668"/>
                  </a:ext>
                </a:extLst>
              </a:tr>
            </a:tbl>
          </a:graphicData>
        </a:graphic>
      </p:graphicFrame>
    </p:spTree>
    <p:extLst>
      <p:ext uri="{BB962C8B-B14F-4D97-AF65-F5344CB8AC3E}">
        <p14:creationId xmlns:p14="http://schemas.microsoft.com/office/powerpoint/2010/main" val="3153969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800B-E706-4F29-8BA8-0C43BD423C82}"/>
              </a:ext>
            </a:extLst>
          </p:cNvPr>
          <p:cNvSpPr>
            <a:spLocks noGrp="1"/>
          </p:cNvSpPr>
          <p:nvPr>
            <p:ph type="title"/>
          </p:nvPr>
        </p:nvSpPr>
        <p:spPr/>
        <p:txBody>
          <a:bodyPr/>
          <a:lstStyle/>
          <a:p>
            <a:r>
              <a:rPr lang="en-GB" dirty="0"/>
              <a:t>Representing Graphs and Graph Isomorphism</a:t>
            </a:r>
            <a:endParaRPr lang="en-US" dirty="0"/>
          </a:p>
        </p:txBody>
      </p:sp>
      <p:sp>
        <p:nvSpPr>
          <p:cNvPr id="3" name="Content Placeholder 2">
            <a:extLst>
              <a:ext uri="{FF2B5EF4-FFF2-40B4-BE49-F238E27FC236}">
                <a16:creationId xmlns:a16="http://schemas.microsoft.com/office/drawing/2014/main" id="{2AC5CCF1-681E-4E42-9E88-8CCDF01A16BC}"/>
              </a:ext>
            </a:extLst>
          </p:cNvPr>
          <p:cNvSpPr>
            <a:spLocks noGrp="1"/>
          </p:cNvSpPr>
          <p:nvPr>
            <p:ph idx="1"/>
          </p:nvPr>
        </p:nvSpPr>
        <p:spPr/>
        <p:txBody>
          <a:bodyPr/>
          <a:lstStyle/>
          <a:p>
            <a:r>
              <a:rPr lang="en-GB" dirty="0"/>
              <a:t>To simplify computation, graphs can be represented using matrices.</a:t>
            </a:r>
            <a:br>
              <a:rPr lang="ar-EG" dirty="0"/>
            </a:br>
            <a:r>
              <a:rPr lang="en-GB" dirty="0"/>
              <a:t> </a:t>
            </a:r>
          </a:p>
          <a:p>
            <a:r>
              <a:rPr lang="en-GB" dirty="0"/>
              <a:t>Two types of matrices commonly used to represent graphs.</a:t>
            </a:r>
          </a:p>
          <a:p>
            <a:pPr lvl="1"/>
            <a:r>
              <a:rPr lang="en-US" dirty="0"/>
              <a:t>Adjacency matrix</a:t>
            </a:r>
            <a:r>
              <a:rPr lang="en-GB" dirty="0"/>
              <a:t>. </a:t>
            </a:r>
          </a:p>
          <a:p>
            <a:pPr lvl="1"/>
            <a:r>
              <a:rPr lang="en-GB" dirty="0"/>
              <a:t>Incidence matrix.</a:t>
            </a:r>
            <a:br>
              <a:rPr lang="en-GB" dirty="0"/>
            </a:br>
            <a:endParaRPr lang="en-US" dirty="0"/>
          </a:p>
        </p:txBody>
      </p:sp>
    </p:spTree>
    <p:extLst>
      <p:ext uri="{BB962C8B-B14F-4D97-AF65-F5344CB8AC3E}">
        <p14:creationId xmlns:p14="http://schemas.microsoft.com/office/powerpoint/2010/main" val="498777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800B-E706-4F29-8BA8-0C43BD423C82}"/>
              </a:ext>
            </a:extLst>
          </p:cNvPr>
          <p:cNvSpPr>
            <a:spLocks noGrp="1"/>
          </p:cNvSpPr>
          <p:nvPr>
            <p:ph type="title"/>
          </p:nvPr>
        </p:nvSpPr>
        <p:spPr/>
        <p:txBody>
          <a:bodyPr/>
          <a:lstStyle/>
          <a:p>
            <a:r>
              <a:rPr lang="en-GB" dirty="0"/>
              <a:t>Representing Graphs and Graph Isomorphism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C5CCF1-681E-4E42-9E88-8CCDF01A16BC}"/>
                  </a:ext>
                </a:extLst>
              </p:cNvPr>
              <p:cNvSpPr>
                <a:spLocks noGrp="1"/>
              </p:cNvSpPr>
              <p:nvPr>
                <p:ph idx="1"/>
              </p:nvPr>
            </p:nvSpPr>
            <p:spPr/>
            <p:txBody>
              <a:bodyPr/>
              <a:lstStyle/>
              <a:p>
                <a:r>
                  <a:rPr lang="en-GB" dirty="0"/>
                  <a:t>The </a:t>
                </a:r>
                <a:r>
                  <a:rPr lang="en-GB" u="sng" dirty="0"/>
                  <a:t>adjacency matrix</a:t>
                </a:r>
                <a:r>
                  <a:rPr lang="en-GB" dirty="0"/>
                  <a:t> </a:t>
                </a:r>
                <a14:m>
                  <m:oMath xmlns:m="http://schemas.openxmlformats.org/officeDocument/2006/math">
                    <m:r>
                      <a:rPr lang="en-GB" b="1" i="1" dirty="0" smtClean="0">
                        <a:latin typeface="Cambria Math" panose="02040503050406030204" pitchFamily="18" charset="0"/>
                      </a:rPr>
                      <m:t>𝑨</m:t>
                    </m:r>
                  </m:oMath>
                </a14:m>
                <a:r>
                  <a:rPr lang="en-GB" dirty="0"/>
                  <a:t> (or </a:t>
                </a:r>
                <a14:m>
                  <m:oMath xmlns:m="http://schemas.openxmlformats.org/officeDocument/2006/math">
                    <m:sSub>
                      <m:sSubPr>
                        <m:ctrlPr>
                          <a:rPr lang="en-US" b="1" i="1" dirty="0" smtClean="0">
                            <a:latin typeface="Cambria Math" panose="02040503050406030204" pitchFamily="18" charset="0"/>
                          </a:rPr>
                        </m:ctrlPr>
                      </m:sSubPr>
                      <m:e>
                        <m:r>
                          <a:rPr lang="en-GB" b="1" i="1" dirty="0" smtClean="0">
                            <a:latin typeface="Cambria Math" panose="02040503050406030204" pitchFamily="18" charset="0"/>
                          </a:rPr>
                          <m:t>𝑨</m:t>
                        </m:r>
                      </m:e>
                      <m:sub>
                        <m:r>
                          <a:rPr lang="en-GB" i="1" dirty="0" smtClean="0">
                            <a:latin typeface="Cambria Math" panose="02040503050406030204" pitchFamily="18" charset="0"/>
                          </a:rPr>
                          <m:t>𝐺</m:t>
                        </m:r>
                      </m:sub>
                    </m:sSub>
                  </m:oMath>
                </a14:m>
                <a:r>
                  <a:rPr lang="en-GB" dirty="0"/>
                  <a:t>) of G is the </a:t>
                </a:r>
                <a14:m>
                  <m:oMath xmlns:m="http://schemas.openxmlformats.org/officeDocument/2006/math">
                    <m:r>
                      <a:rPr lang="en-GB" i="1" dirty="0" smtClean="0">
                        <a:latin typeface="Cambria Math" panose="02040503050406030204" pitchFamily="18" charset="0"/>
                      </a:rPr>
                      <m:t>𝑛</m:t>
                    </m:r>
                    <m:r>
                      <a:rPr lang="en-GB" i="1" dirty="0" smtClean="0">
                        <a:latin typeface="Cambria Math" panose="02040503050406030204" pitchFamily="18" charset="0"/>
                      </a:rPr>
                      <m:t> </m:t>
                    </m:r>
                    <m:r>
                      <a:rPr lang="en-GB" i="1" dirty="0" smtClean="0">
                        <a:latin typeface="Cambria Math" panose="02040503050406030204" pitchFamily="18" charset="0"/>
                      </a:rPr>
                      <m:t>𝑥</m:t>
                    </m:r>
                    <m:r>
                      <a:rPr lang="en-GB" i="1" dirty="0" smtClean="0">
                        <a:latin typeface="Cambria Math" panose="02040503050406030204" pitchFamily="18" charset="0"/>
                      </a:rPr>
                      <m:t> </m:t>
                    </m:r>
                    <m:r>
                      <a:rPr lang="en-GB" i="1" dirty="0" smtClean="0">
                        <a:latin typeface="Cambria Math" panose="02040503050406030204" pitchFamily="18" charset="0"/>
                      </a:rPr>
                      <m:t>𝑛</m:t>
                    </m:r>
                  </m:oMath>
                </a14:m>
                <a:r>
                  <a:rPr lang="en-GB" dirty="0"/>
                  <a:t> zero–one matrix with 1 as its </a:t>
                </a:r>
                <a14:m>
                  <m:oMath xmlns:m="http://schemas.openxmlformats.org/officeDocument/2006/math">
                    <m:sSup>
                      <m:sSupPr>
                        <m:ctrlPr>
                          <a:rPr lang="en-US" b="0" i="1" dirty="0" smtClean="0">
                            <a:latin typeface="Cambria Math" panose="02040503050406030204" pitchFamily="18" charset="0"/>
                          </a:rPr>
                        </m:ctrlPr>
                      </m:sSupPr>
                      <m:e>
                        <m:d>
                          <m:dPr>
                            <m:ctrlPr>
                              <a:rPr lang="en-GB" i="1" dirty="0" smtClean="0">
                                <a:latin typeface="Cambria Math" panose="02040503050406030204" pitchFamily="18" charset="0"/>
                              </a:rPr>
                            </m:ctrlPr>
                          </m:dPr>
                          <m:e>
                            <m:r>
                              <a:rPr lang="en-GB" i="1" dirty="0" err="1" smtClean="0">
                                <a:latin typeface="Cambria Math" panose="02040503050406030204" pitchFamily="18" charset="0"/>
                              </a:rPr>
                              <m:t>𝑖</m:t>
                            </m:r>
                            <m:r>
                              <a:rPr lang="en-GB" i="1" dirty="0" smtClean="0">
                                <a:latin typeface="Cambria Math" panose="02040503050406030204" pitchFamily="18" charset="0"/>
                              </a:rPr>
                              <m:t>, </m:t>
                            </m:r>
                            <m:r>
                              <a:rPr lang="en-GB" i="1" dirty="0" smtClean="0">
                                <a:latin typeface="Cambria Math" panose="02040503050406030204" pitchFamily="18" charset="0"/>
                              </a:rPr>
                              <m:t>𝑗</m:t>
                            </m:r>
                          </m:e>
                        </m:d>
                      </m:e>
                      <m:sup>
                        <m:r>
                          <a:rPr lang="en-GB" i="1" dirty="0" err="1" smtClean="0">
                            <a:latin typeface="Cambria Math" panose="02040503050406030204" pitchFamily="18" charset="0"/>
                          </a:rPr>
                          <m:t>𝑡</m:t>
                        </m:r>
                        <m:r>
                          <a:rPr lang="en-GB" i="1" dirty="0" err="1" smtClean="0">
                            <a:latin typeface="Cambria Math" panose="02040503050406030204" pitchFamily="18" charset="0"/>
                          </a:rPr>
                          <m:t>h</m:t>
                        </m:r>
                      </m:sup>
                    </m:sSup>
                  </m:oMath>
                </a14:m>
                <a:r>
                  <a:rPr lang="en-GB" dirty="0"/>
                  <a:t> entry when </a:t>
                </a:r>
                <a14:m>
                  <m:oMath xmlns:m="http://schemas.openxmlformats.org/officeDocument/2006/math">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𝑣</m:t>
                        </m:r>
                      </m:e>
                      <m:sub>
                        <m:r>
                          <a:rPr lang="en-GB" i="1" dirty="0" smtClean="0">
                            <a:latin typeface="Cambria Math" panose="02040503050406030204" pitchFamily="18" charset="0"/>
                          </a:rPr>
                          <m:t>𝑖</m:t>
                        </m:r>
                      </m:sub>
                    </m:sSub>
                  </m:oMath>
                </a14:m>
                <a:r>
                  <a:rPr lang="en-GB" dirty="0"/>
                  <a:t> and </a:t>
                </a:r>
                <a14:m>
                  <m:oMath xmlns:m="http://schemas.openxmlformats.org/officeDocument/2006/math">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𝑣</m:t>
                        </m:r>
                      </m:e>
                      <m:sub>
                        <m:r>
                          <a:rPr lang="en-GB" i="1" dirty="0" smtClean="0">
                            <a:latin typeface="Cambria Math" panose="02040503050406030204" pitchFamily="18" charset="0"/>
                          </a:rPr>
                          <m:t>𝑗</m:t>
                        </m:r>
                      </m:sub>
                    </m:sSub>
                  </m:oMath>
                </a14:m>
                <a:r>
                  <a:rPr lang="en-GB" dirty="0"/>
                  <a:t> are adjacent, and 0 as its </a:t>
                </a:r>
                <a14:m>
                  <m:oMath xmlns:m="http://schemas.openxmlformats.org/officeDocument/2006/math">
                    <m:sSup>
                      <m:sSupPr>
                        <m:ctrlPr>
                          <a:rPr lang="en-US" b="0" i="1" dirty="0" smtClean="0">
                            <a:latin typeface="Cambria Math" panose="02040503050406030204" pitchFamily="18" charset="0"/>
                          </a:rPr>
                        </m:ctrlPr>
                      </m:sSupPr>
                      <m:e>
                        <m:d>
                          <m:dPr>
                            <m:ctrlPr>
                              <a:rPr lang="en-GB" i="1" dirty="0" smtClean="0">
                                <a:latin typeface="Cambria Math" panose="02040503050406030204" pitchFamily="18" charset="0"/>
                              </a:rPr>
                            </m:ctrlPr>
                          </m:dPr>
                          <m:e>
                            <m:r>
                              <a:rPr lang="en-GB" i="1" dirty="0" err="1" smtClean="0">
                                <a:latin typeface="Cambria Math" panose="02040503050406030204" pitchFamily="18" charset="0"/>
                              </a:rPr>
                              <m:t>𝑖</m:t>
                            </m:r>
                            <m:r>
                              <a:rPr lang="en-GB" i="1" dirty="0" smtClean="0">
                                <a:latin typeface="Cambria Math" panose="02040503050406030204" pitchFamily="18" charset="0"/>
                              </a:rPr>
                              <m:t>, </m:t>
                            </m:r>
                            <m:r>
                              <a:rPr lang="en-GB" i="1" dirty="0" smtClean="0">
                                <a:latin typeface="Cambria Math" panose="02040503050406030204" pitchFamily="18" charset="0"/>
                              </a:rPr>
                              <m:t>𝑗</m:t>
                            </m:r>
                          </m:e>
                        </m:d>
                      </m:e>
                      <m:sup>
                        <m:r>
                          <a:rPr lang="en-GB" i="1" dirty="0" err="1" smtClean="0">
                            <a:latin typeface="Cambria Math" panose="02040503050406030204" pitchFamily="18" charset="0"/>
                          </a:rPr>
                          <m:t>𝑡</m:t>
                        </m:r>
                        <m:r>
                          <a:rPr lang="en-GB" i="1" dirty="0" err="1" smtClean="0">
                            <a:latin typeface="Cambria Math" panose="02040503050406030204" pitchFamily="18" charset="0"/>
                          </a:rPr>
                          <m:t>h</m:t>
                        </m:r>
                      </m:sup>
                    </m:sSup>
                  </m:oMath>
                </a14:m>
                <a:r>
                  <a:rPr lang="en-GB" dirty="0"/>
                  <a:t> entry when they are not adjacent.</a:t>
                </a:r>
              </a:p>
              <a:p>
                <a:pPr lvl="1"/>
                <a14:m>
                  <m:oMath xmlns:m="http://schemas.openxmlformats.org/officeDocument/2006/math">
                    <m:r>
                      <a:rPr lang="en-US" b="0" i="1" smtClean="0">
                        <a:latin typeface="Cambria Math" panose="02040503050406030204" pitchFamily="18" charset="0"/>
                      </a:rPr>
                      <m:t>𝑛</m:t>
                    </m:r>
                  </m:oMath>
                </a14:m>
                <a:r>
                  <a:rPr lang="en-US" dirty="0"/>
                  <a:t> is the number of vertices in a graph.</a:t>
                </a:r>
              </a:p>
            </p:txBody>
          </p:sp>
        </mc:Choice>
        <mc:Fallback xmlns="">
          <p:sp>
            <p:nvSpPr>
              <p:cNvPr id="3" name="Content Placeholder 2">
                <a:extLst>
                  <a:ext uri="{FF2B5EF4-FFF2-40B4-BE49-F238E27FC236}">
                    <a16:creationId xmlns:a16="http://schemas.microsoft.com/office/drawing/2014/main" id="{2AC5CCF1-681E-4E42-9E88-8CCDF01A16BC}"/>
                  </a:ext>
                </a:extLst>
              </p:cNvPr>
              <p:cNvSpPr>
                <a:spLocks noGrp="1" noRot="1" noChangeAspect="1" noMove="1" noResize="1" noEditPoints="1" noAdjustHandles="1" noChangeArrowheads="1" noChangeShapeType="1" noTextEdit="1"/>
              </p:cNvSpPr>
              <p:nvPr>
                <p:ph idx="1"/>
              </p:nvPr>
            </p:nvSpPr>
            <p:spPr>
              <a:blipFill>
                <a:blip r:embed="rId2"/>
                <a:stretch>
                  <a:fillRect l="-954" t="-2384" r="-90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00B16F41-0891-477F-B849-A403BB005196}"/>
              </a:ext>
            </a:extLst>
          </p:cNvPr>
          <p:cNvPicPr>
            <a:picLocks noChangeAspect="1"/>
          </p:cNvPicPr>
          <p:nvPr/>
        </p:nvPicPr>
        <p:blipFill>
          <a:blip r:embed="rId3"/>
          <a:stretch>
            <a:fillRect/>
          </a:stretch>
        </p:blipFill>
        <p:spPr>
          <a:xfrm>
            <a:off x="3796610" y="3892558"/>
            <a:ext cx="4598778" cy="1055842"/>
          </a:xfrm>
          <a:prstGeom prst="rect">
            <a:avLst/>
          </a:prstGeom>
        </p:spPr>
      </p:pic>
    </p:spTree>
    <p:extLst>
      <p:ext uri="{BB962C8B-B14F-4D97-AF65-F5344CB8AC3E}">
        <p14:creationId xmlns:p14="http://schemas.microsoft.com/office/powerpoint/2010/main" val="875147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800B-E706-4F29-8BA8-0C43BD423C82}"/>
              </a:ext>
            </a:extLst>
          </p:cNvPr>
          <p:cNvSpPr>
            <a:spLocks noGrp="1"/>
          </p:cNvSpPr>
          <p:nvPr>
            <p:ph type="title"/>
          </p:nvPr>
        </p:nvSpPr>
        <p:spPr/>
        <p:txBody>
          <a:bodyPr/>
          <a:lstStyle/>
          <a:p>
            <a:r>
              <a:rPr lang="en-GB" dirty="0"/>
              <a:t>Representing Graphs and Graph Isomorphism</a:t>
            </a:r>
            <a:endParaRPr lang="en-US" dirty="0"/>
          </a:p>
        </p:txBody>
      </p:sp>
      <p:sp>
        <p:nvSpPr>
          <p:cNvPr id="3" name="Content Placeholder 2">
            <a:extLst>
              <a:ext uri="{FF2B5EF4-FFF2-40B4-BE49-F238E27FC236}">
                <a16:creationId xmlns:a16="http://schemas.microsoft.com/office/drawing/2014/main" id="{2AC5CCF1-681E-4E42-9E88-8CCDF01A16BC}"/>
              </a:ext>
            </a:extLst>
          </p:cNvPr>
          <p:cNvSpPr>
            <a:spLocks noGrp="1"/>
          </p:cNvSpPr>
          <p:nvPr>
            <p:ph idx="1"/>
          </p:nvPr>
        </p:nvSpPr>
        <p:spPr/>
        <p:txBody>
          <a:bodyPr/>
          <a:lstStyle/>
          <a:p>
            <a:r>
              <a:rPr lang="en-GB" b="1" u="sng" dirty="0"/>
              <a:t>EXAMPLE 3:</a:t>
            </a:r>
            <a:r>
              <a:rPr lang="en-GB" dirty="0"/>
              <a:t> Use an adjacency matrix to represent the graph.</a:t>
            </a:r>
          </a:p>
          <a:p>
            <a:endParaRPr lang="en-GB" dirty="0"/>
          </a:p>
          <a:p>
            <a:endParaRPr lang="en-GB" dirty="0"/>
          </a:p>
          <a:p>
            <a:endParaRPr lang="en-GB" dirty="0"/>
          </a:p>
          <a:p>
            <a:endParaRPr lang="en-GB" dirty="0"/>
          </a:p>
          <a:p>
            <a:r>
              <a:rPr lang="en-GB" b="1" u="sng" dirty="0"/>
              <a:t>Solution:</a:t>
            </a:r>
            <a:r>
              <a:rPr lang="en-GB" dirty="0"/>
              <a:t> We order the vertices as a, b, c, d. </a:t>
            </a:r>
            <a:endParaRPr lang="en-US" dirty="0"/>
          </a:p>
        </p:txBody>
      </p:sp>
      <p:pic>
        <p:nvPicPr>
          <p:cNvPr id="6" name="Picture 5">
            <a:extLst>
              <a:ext uri="{FF2B5EF4-FFF2-40B4-BE49-F238E27FC236}">
                <a16:creationId xmlns:a16="http://schemas.microsoft.com/office/drawing/2014/main" id="{C50C2121-66B7-4F67-95E7-C816BBE29B79}"/>
              </a:ext>
            </a:extLst>
          </p:cNvPr>
          <p:cNvPicPr>
            <a:picLocks noChangeAspect="1"/>
          </p:cNvPicPr>
          <p:nvPr/>
        </p:nvPicPr>
        <p:blipFill>
          <a:blip r:embed="rId2"/>
          <a:stretch>
            <a:fillRect/>
          </a:stretch>
        </p:blipFill>
        <p:spPr>
          <a:xfrm>
            <a:off x="5149049" y="2423173"/>
            <a:ext cx="1755512" cy="1962043"/>
          </a:xfrm>
          <a:prstGeom prst="rect">
            <a:avLst/>
          </a:prstGeom>
        </p:spPr>
      </p:pic>
      <p:pic>
        <p:nvPicPr>
          <p:cNvPr id="8" name="Picture 7">
            <a:extLst>
              <a:ext uri="{FF2B5EF4-FFF2-40B4-BE49-F238E27FC236}">
                <a16:creationId xmlns:a16="http://schemas.microsoft.com/office/drawing/2014/main" id="{B304F1C0-9274-4FCA-A364-70C82483E27F}"/>
              </a:ext>
            </a:extLst>
          </p:cNvPr>
          <p:cNvPicPr>
            <a:picLocks noChangeAspect="1"/>
          </p:cNvPicPr>
          <p:nvPr/>
        </p:nvPicPr>
        <p:blipFill>
          <a:blip r:embed="rId3"/>
          <a:stretch>
            <a:fillRect/>
          </a:stretch>
        </p:blipFill>
        <p:spPr>
          <a:xfrm>
            <a:off x="5119954" y="5044243"/>
            <a:ext cx="1952092" cy="1514350"/>
          </a:xfrm>
          <a:prstGeom prst="rect">
            <a:avLst/>
          </a:prstGeom>
        </p:spPr>
      </p:pic>
    </p:spTree>
    <p:extLst>
      <p:ext uri="{BB962C8B-B14F-4D97-AF65-F5344CB8AC3E}">
        <p14:creationId xmlns:p14="http://schemas.microsoft.com/office/powerpoint/2010/main" val="733628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800B-E706-4F29-8BA8-0C43BD423C82}"/>
              </a:ext>
            </a:extLst>
          </p:cNvPr>
          <p:cNvSpPr>
            <a:spLocks noGrp="1"/>
          </p:cNvSpPr>
          <p:nvPr>
            <p:ph type="title"/>
          </p:nvPr>
        </p:nvSpPr>
        <p:spPr/>
        <p:txBody>
          <a:bodyPr/>
          <a:lstStyle/>
          <a:p>
            <a:r>
              <a:rPr lang="en-GB" dirty="0"/>
              <a:t>Representing Graphs and Graph Isomorphism</a:t>
            </a:r>
            <a:endParaRPr lang="en-US" dirty="0"/>
          </a:p>
        </p:txBody>
      </p:sp>
      <p:sp>
        <p:nvSpPr>
          <p:cNvPr id="3" name="Content Placeholder 2">
            <a:extLst>
              <a:ext uri="{FF2B5EF4-FFF2-40B4-BE49-F238E27FC236}">
                <a16:creationId xmlns:a16="http://schemas.microsoft.com/office/drawing/2014/main" id="{2AC5CCF1-681E-4E42-9E88-8CCDF01A16BC}"/>
              </a:ext>
            </a:extLst>
          </p:cNvPr>
          <p:cNvSpPr>
            <a:spLocks noGrp="1"/>
          </p:cNvSpPr>
          <p:nvPr>
            <p:ph idx="1"/>
          </p:nvPr>
        </p:nvSpPr>
        <p:spPr/>
        <p:txBody>
          <a:bodyPr/>
          <a:lstStyle/>
          <a:p>
            <a:r>
              <a:rPr lang="en-GB" b="1" u="sng" dirty="0"/>
              <a:t>EXAMPLE 5:</a:t>
            </a:r>
            <a:r>
              <a:rPr lang="en-GB" dirty="0"/>
              <a:t> Use an adjacency matrix to represent the pseudograph</a:t>
            </a:r>
          </a:p>
          <a:p>
            <a:endParaRPr lang="en-GB" dirty="0"/>
          </a:p>
          <a:p>
            <a:endParaRPr lang="en-GB" dirty="0"/>
          </a:p>
          <a:p>
            <a:endParaRPr lang="en-GB" dirty="0"/>
          </a:p>
          <a:p>
            <a:endParaRPr lang="en-GB" dirty="0"/>
          </a:p>
          <a:p>
            <a:r>
              <a:rPr lang="en-GB" b="1" u="sng" dirty="0"/>
              <a:t>Solution:</a:t>
            </a:r>
            <a:r>
              <a:rPr lang="en-GB" dirty="0"/>
              <a:t> The adjacency matrix using the ordering of vertices a, b, c, d is</a:t>
            </a:r>
            <a:endParaRPr lang="en-US" dirty="0"/>
          </a:p>
        </p:txBody>
      </p:sp>
      <p:pic>
        <p:nvPicPr>
          <p:cNvPr id="5" name="Picture 4">
            <a:extLst>
              <a:ext uri="{FF2B5EF4-FFF2-40B4-BE49-F238E27FC236}">
                <a16:creationId xmlns:a16="http://schemas.microsoft.com/office/drawing/2014/main" id="{792F8D95-F34E-4957-9096-B56B337338B5}"/>
              </a:ext>
            </a:extLst>
          </p:cNvPr>
          <p:cNvPicPr>
            <a:picLocks noChangeAspect="1"/>
          </p:cNvPicPr>
          <p:nvPr/>
        </p:nvPicPr>
        <p:blipFill>
          <a:blip r:embed="rId2"/>
          <a:stretch>
            <a:fillRect/>
          </a:stretch>
        </p:blipFill>
        <p:spPr>
          <a:xfrm>
            <a:off x="5123837" y="2299315"/>
            <a:ext cx="1944323" cy="2063806"/>
          </a:xfrm>
          <a:prstGeom prst="rect">
            <a:avLst/>
          </a:prstGeom>
        </p:spPr>
      </p:pic>
      <p:pic>
        <p:nvPicPr>
          <p:cNvPr id="9" name="Picture 8">
            <a:extLst>
              <a:ext uri="{FF2B5EF4-FFF2-40B4-BE49-F238E27FC236}">
                <a16:creationId xmlns:a16="http://schemas.microsoft.com/office/drawing/2014/main" id="{DD3FD84C-C107-4B2A-A66C-31218539E8CD}"/>
              </a:ext>
            </a:extLst>
          </p:cNvPr>
          <p:cNvPicPr>
            <a:picLocks noChangeAspect="1"/>
          </p:cNvPicPr>
          <p:nvPr/>
        </p:nvPicPr>
        <p:blipFill>
          <a:blip r:embed="rId3"/>
          <a:stretch>
            <a:fillRect/>
          </a:stretch>
        </p:blipFill>
        <p:spPr>
          <a:xfrm>
            <a:off x="5123839" y="4979331"/>
            <a:ext cx="1944322" cy="1513544"/>
          </a:xfrm>
          <a:prstGeom prst="rect">
            <a:avLst/>
          </a:prstGeom>
        </p:spPr>
      </p:pic>
    </p:spTree>
    <p:extLst>
      <p:ext uri="{BB962C8B-B14F-4D97-AF65-F5344CB8AC3E}">
        <p14:creationId xmlns:p14="http://schemas.microsoft.com/office/powerpoint/2010/main" val="3115095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y slides temp" id="{CCF2DD96-9C6A-4AE9-AE0E-20BC80DD74B2}" vid="{4BA1836E-024D-46BE-80C5-761B29890BE7}"/>
    </a:ext>
  </a:extLst>
</a:theme>
</file>

<file path=docProps/app.xml><?xml version="1.0" encoding="utf-8"?>
<Properties xmlns="http://schemas.openxmlformats.org/officeDocument/2006/extended-properties" xmlns:vt="http://schemas.openxmlformats.org/officeDocument/2006/docPropsVTypes">
  <Template>my slides temp</Template>
  <TotalTime>2856</TotalTime>
  <Words>3112</Words>
  <Application>Microsoft Office PowerPoint</Application>
  <PresentationFormat>Widescreen</PresentationFormat>
  <Paragraphs>321</Paragraphs>
  <Slides>56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56</vt:i4>
      </vt:variant>
    </vt:vector>
  </HeadingPairs>
  <TitlesOfParts>
    <vt:vector size="67" baseType="lpstr">
      <vt:lpstr>Arial</vt:lpstr>
      <vt:lpstr>Calibri</vt:lpstr>
      <vt:lpstr>Calibri Light</vt:lpstr>
      <vt:lpstr>Cambria Math</vt:lpstr>
      <vt:lpstr>CMBX10</vt:lpstr>
      <vt:lpstr>CMMI10</vt:lpstr>
      <vt:lpstr>CMR10</vt:lpstr>
      <vt:lpstr>Courier New</vt:lpstr>
      <vt:lpstr>STIXGeneral-Regular</vt:lpstr>
      <vt:lpstr>Wingdings</vt:lpstr>
      <vt:lpstr>Office Theme</vt:lpstr>
      <vt:lpstr>CH 10: Graphs</vt:lpstr>
      <vt:lpstr>Content</vt:lpstr>
      <vt:lpstr>Representing Graphs and Graph Isomorphism</vt:lpstr>
      <vt:lpstr>Representing Graphs and Graph Isomorphism</vt:lpstr>
      <vt:lpstr>Representing Graphs and Graph Isomorphism</vt:lpstr>
      <vt:lpstr>Representing Graphs and Graph Isomorphism</vt:lpstr>
      <vt:lpstr>Representing Graphs and Graph Isomorphism</vt:lpstr>
      <vt:lpstr>Representing Graphs and Graph Isomorphism</vt:lpstr>
      <vt:lpstr>Representing Graphs and Graph Isomorphism</vt:lpstr>
      <vt:lpstr>Representing Graphs and Graph Isomorphism</vt:lpstr>
      <vt:lpstr>Representing Graphs and Graph Isomorphism</vt:lpstr>
      <vt:lpstr>Representing Graphs and Graph Isomorphism</vt:lpstr>
      <vt:lpstr>Representing Graphs and Graph Isomorphism</vt:lpstr>
      <vt:lpstr>Representing Graphs and Graph Isomorphism</vt:lpstr>
      <vt:lpstr>Representing Graphs and Graph Isomorphism</vt:lpstr>
      <vt:lpstr>Exercises </vt:lpstr>
      <vt:lpstr>Exercises </vt:lpstr>
      <vt:lpstr>Exercises </vt:lpstr>
      <vt:lpstr>Exercises </vt:lpstr>
      <vt:lpstr>Exercises </vt:lpstr>
      <vt:lpstr>Exercises </vt:lpstr>
      <vt:lpstr>Exercises </vt:lpstr>
      <vt:lpstr>Exercises </vt:lpstr>
      <vt:lpstr>Exercises </vt:lpstr>
      <vt:lpstr>Exercises </vt:lpstr>
      <vt:lpstr>Exercises </vt:lpstr>
      <vt:lpstr>Exercises </vt:lpstr>
      <vt:lpstr>Exercises </vt:lpstr>
      <vt:lpstr>Exercises </vt:lpstr>
      <vt:lpstr>Exercises </vt:lpstr>
      <vt:lpstr>TASK </vt:lpstr>
      <vt:lpstr>Content</vt:lpstr>
      <vt:lpstr>Connectivity </vt:lpstr>
      <vt:lpstr>Connectivity </vt:lpstr>
      <vt:lpstr>Connectivity </vt:lpstr>
      <vt:lpstr>Connectivity </vt:lpstr>
      <vt:lpstr>Connectivity </vt:lpstr>
      <vt:lpstr>Connectivity </vt:lpstr>
      <vt:lpstr>Connectivity </vt:lpstr>
      <vt:lpstr>Connectivity </vt:lpstr>
      <vt:lpstr>Connectivity </vt:lpstr>
      <vt:lpstr>Connectivity </vt:lpstr>
      <vt:lpstr>Exercises  </vt:lpstr>
      <vt:lpstr>Exercises  </vt:lpstr>
      <vt:lpstr>Exercises  </vt:lpstr>
      <vt:lpstr>Exercises  </vt:lpstr>
      <vt:lpstr>Exercises  </vt:lpstr>
      <vt:lpstr>Exercises  </vt:lpstr>
      <vt:lpstr>Exercises  </vt:lpstr>
      <vt:lpstr>Exercises  </vt:lpstr>
      <vt:lpstr>Exercises  </vt:lpstr>
      <vt:lpstr>Exercises  </vt:lpstr>
      <vt:lpstr>Exercises  </vt:lpstr>
      <vt:lpstr>Exercises  </vt:lpstr>
      <vt:lpstr>Exercises  </vt:lpstr>
      <vt:lpstr>TASK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Omar Atef</dc:creator>
  <cp:lastModifiedBy>Omar Atef</cp:lastModifiedBy>
  <cp:revision>55</cp:revision>
  <dcterms:created xsi:type="dcterms:W3CDTF">2021-11-12T15:58:59Z</dcterms:created>
  <dcterms:modified xsi:type="dcterms:W3CDTF">2021-12-28T22:31:41Z</dcterms:modified>
</cp:coreProperties>
</file>