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318" r:id="rId23"/>
    <p:sldId id="278" r:id="rId24"/>
    <p:sldId id="319" r:id="rId25"/>
    <p:sldId id="279" r:id="rId26"/>
    <p:sldId id="320" r:id="rId27"/>
    <p:sldId id="284" r:id="rId28"/>
    <p:sldId id="280" r:id="rId29"/>
    <p:sldId id="285" r:id="rId30"/>
    <p:sldId id="281" r:id="rId31"/>
    <p:sldId id="282" r:id="rId32"/>
    <p:sldId id="283" r:id="rId33"/>
    <p:sldId id="286" r:id="rId34"/>
    <p:sldId id="287" r:id="rId35"/>
    <p:sldId id="288" r:id="rId36"/>
    <p:sldId id="289" r:id="rId37"/>
    <p:sldId id="321" r:id="rId38"/>
    <p:sldId id="290" r:id="rId39"/>
    <p:sldId id="323" r:id="rId40"/>
    <p:sldId id="291" r:id="rId41"/>
    <p:sldId id="292" r:id="rId42"/>
    <p:sldId id="303" r:id="rId43"/>
    <p:sldId id="305" r:id="rId44"/>
    <p:sldId id="306" r:id="rId45"/>
    <p:sldId id="294" r:id="rId46"/>
    <p:sldId id="304" r:id="rId47"/>
    <p:sldId id="293" r:id="rId48"/>
    <p:sldId id="295" r:id="rId49"/>
    <p:sldId id="296" r:id="rId50"/>
    <p:sldId id="297" r:id="rId51"/>
    <p:sldId id="298" r:id="rId52"/>
    <p:sldId id="299" r:id="rId53"/>
    <p:sldId id="300" r:id="rId54"/>
    <p:sldId id="301" r:id="rId55"/>
    <p:sldId id="307" r:id="rId56"/>
    <p:sldId id="308" r:id="rId57"/>
    <p:sldId id="309" r:id="rId58"/>
    <p:sldId id="313" r:id="rId59"/>
    <p:sldId id="310" r:id="rId60"/>
    <p:sldId id="311" r:id="rId61"/>
    <p:sldId id="312" r:id="rId62"/>
    <p:sldId id="322" r:id="rId63"/>
    <p:sldId id="314" r:id="rId64"/>
    <p:sldId id="315" r:id="rId65"/>
    <p:sldId id="316" r:id="rId66"/>
    <p:sldId id="31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4" d="100"/>
          <a:sy n="84" d="100"/>
        </p:scale>
        <p:origin x="6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232F6-E05E-4284-8129-3BBD648C514C}" type="doc">
      <dgm:prSet loTypeId="urn:diagrams.loki3.com/VaryingWidthList" loCatId="list" qsTypeId="urn:microsoft.com/office/officeart/2005/8/quickstyle/simple1" qsCatId="simple" csTypeId="urn:microsoft.com/office/officeart/2005/8/colors/colorful4" csCatId="colorful" phldr="1"/>
      <dgm:spPr/>
      <dgm:t>
        <a:bodyPr/>
        <a:lstStyle/>
        <a:p>
          <a:endParaRPr lang="en-US"/>
        </a:p>
      </dgm:t>
    </dgm:pt>
    <dgm:pt modelId="{E04B0163-C35E-463C-9203-A658110F3FD5}">
      <dgm:prSet phldrT="[Text]" custT="1"/>
      <dgm:spPr/>
      <dgm:t>
        <a:bodyPr/>
        <a:lstStyle/>
        <a:p>
          <a:r>
            <a:rPr lang="en-US" sz="3600" i="0" dirty="0">
              <a:latin typeface="+mj-lt"/>
            </a:rPr>
            <a:t>While</a:t>
          </a:r>
          <a:endParaRPr lang="en-US" sz="3600" dirty="0"/>
        </a:p>
      </dgm:t>
    </dgm:pt>
    <dgm:pt modelId="{E9A6C82D-FF4B-4CD8-9EB8-29FA711AB367}" type="parTrans" cxnId="{E56C3F85-592C-4CA4-8D63-8CFE6C97D7B2}">
      <dgm:prSet/>
      <dgm:spPr/>
      <dgm:t>
        <a:bodyPr/>
        <a:lstStyle/>
        <a:p>
          <a:endParaRPr lang="en-US" sz="1200"/>
        </a:p>
      </dgm:t>
    </dgm:pt>
    <dgm:pt modelId="{FB2D0ED9-7BE9-48AE-9ED7-294E9AB4ACB0}" type="sibTrans" cxnId="{E56C3F85-592C-4CA4-8D63-8CFE6C97D7B2}">
      <dgm:prSet/>
      <dgm:spPr/>
      <dgm:t>
        <a:bodyPr/>
        <a:lstStyle/>
        <a:p>
          <a:endParaRPr lang="en-US" sz="1200"/>
        </a:p>
      </dgm:t>
    </dgm:pt>
    <dgm:pt modelId="{52EEDD55-D5C0-43F0-AF0E-D6C29977D5A9}">
      <dgm:prSet custT="1"/>
      <dgm:spPr>
        <a:solidFill>
          <a:schemeClr val="bg1">
            <a:lumMod val="65000"/>
            <a:lumOff val="35000"/>
          </a:schemeClr>
        </a:solidFill>
      </dgm:spPr>
      <dgm:t>
        <a:bodyPr/>
        <a:lstStyle/>
        <a:p>
          <a:r>
            <a:rPr lang="en-US" sz="3600" b="0" i="0" dirty="0">
              <a:latin typeface="+mj-lt"/>
            </a:rPr>
            <a:t>do …while</a:t>
          </a:r>
          <a:r>
            <a:rPr lang="en-US" sz="3600" dirty="0"/>
            <a:t> </a:t>
          </a:r>
        </a:p>
      </dgm:t>
    </dgm:pt>
    <dgm:pt modelId="{DBD6696B-A582-470C-B2EE-5F8C3C588B6F}" type="parTrans" cxnId="{ACDC4353-6B58-4265-8B6F-65E04C6C65BF}">
      <dgm:prSet/>
      <dgm:spPr/>
      <dgm:t>
        <a:bodyPr/>
        <a:lstStyle/>
        <a:p>
          <a:endParaRPr lang="en-US" sz="1200"/>
        </a:p>
      </dgm:t>
    </dgm:pt>
    <dgm:pt modelId="{BCF9DA49-B82A-42D3-A5D9-5EE971D42BC3}" type="sibTrans" cxnId="{ACDC4353-6B58-4265-8B6F-65E04C6C65BF}">
      <dgm:prSet/>
      <dgm:spPr/>
      <dgm:t>
        <a:bodyPr/>
        <a:lstStyle/>
        <a:p>
          <a:endParaRPr lang="en-US" sz="1200"/>
        </a:p>
      </dgm:t>
    </dgm:pt>
    <dgm:pt modelId="{5F7723E0-6197-41E3-B5CE-53D667D9114F}">
      <dgm:prSet custT="1"/>
      <dgm:spPr>
        <a:solidFill>
          <a:schemeClr val="bg1">
            <a:lumMod val="65000"/>
            <a:lumOff val="35000"/>
          </a:schemeClr>
        </a:solidFill>
      </dgm:spPr>
      <dgm:t>
        <a:bodyPr/>
        <a:lstStyle/>
        <a:p>
          <a:r>
            <a:rPr lang="en-US" sz="3600" b="0" i="0" dirty="0">
              <a:latin typeface="+mj-lt"/>
            </a:rPr>
            <a:t>for</a:t>
          </a:r>
          <a:endParaRPr lang="en-US" sz="3600" dirty="0"/>
        </a:p>
      </dgm:t>
    </dgm:pt>
    <dgm:pt modelId="{9841AB37-A8B1-4F6C-8788-79F37021CDD6}" type="parTrans" cxnId="{69FAA054-10EE-4F39-8E9D-CDE7AE17EEBF}">
      <dgm:prSet/>
      <dgm:spPr/>
      <dgm:t>
        <a:bodyPr/>
        <a:lstStyle/>
        <a:p>
          <a:endParaRPr lang="en-US" sz="1200"/>
        </a:p>
      </dgm:t>
    </dgm:pt>
    <dgm:pt modelId="{D1F2FE5C-724B-45D7-B116-9F67FB8AA3B0}" type="sibTrans" cxnId="{69FAA054-10EE-4F39-8E9D-CDE7AE17EEBF}">
      <dgm:prSet/>
      <dgm:spPr/>
      <dgm:t>
        <a:bodyPr/>
        <a:lstStyle/>
        <a:p>
          <a:endParaRPr lang="en-US" sz="1200"/>
        </a:p>
      </dgm:t>
    </dgm:pt>
    <dgm:pt modelId="{FD4FEE4F-0DA3-4AA0-BED7-DCEA610530FD}" type="pres">
      <dgm:prSet presAssocID="{542232F6-E05E-4284-8129-3BBD648C514C}" presName="Name0" presStyleCnt="0">
        <dgm:presLayoutVars>
          <dgm:resizeHandles/>
        </dgm:presLayoutVars>
      </dgm:prSet>
      <dgm:spPr/>
    </dgm:pt>
    <dgm:pt modelId="{B1436EC9-484A-415E-A266-00C0805404F2}" type="pres">
      <dgm:prSet presAssocID="{E04B0163-C35E-463C-9203-A658110F3FD5}" presName="text" presStyleLbl="node1" presStyleIdx="0" presStyleCnt="3" custScaleX="165929">
        <dgm:presLayoutVars>
          <dgm:bulletEnabled val="1"/>
        </dgm:presLayoutVars>
      </dgm:prSet>
      <dgm:spPr/>
    </dgm:pt>
    <dgm:pt modelId="{721BFACE-B230-4EC8-BB6E-951CB23942A4}" type="pres">
      <dgm:prSet presAssocID="{FB2D0ED9-7BE9-48AE-9ED7-294E9AB4ACB0}" presName="space" presStyleCnt="0"/>
      <dgm:spPr/>
    </dgm:pt>
    <dgm:pt modelId="{F286F5B9-554C-4AFF-BD33-E9870DF72E5F}" type="pres">
      <dgm:prSet presAssocID="{52EEDD55-D5C0-43F0-AF0E-D6C29977D5A9}" presName="text" presStyleLbl="node1" presStyleIdx="1" presStyleCnt="3" custScaleX="141590">
        <dgm:presLayoutVars>
          <dgm:bulletEnabled val="1"/>
        </dgm:presLayoutVars>
      </dgm:prSet>
      <dgm:spPr/>
    </dgm:pt>
    <dgm:pt modelId="{8850A039-C6DE-4070-ABA5-BC10475740C4}" type="pres">
      <dgm:prSet presAssocID="{BCF9DA49-B82A-42D3-A5D9-5EE971D42BC3}" presName="space" presStyleCnt="0"/>
      <dgm:spPr/>
    </dgm:pt>
    <dgm:pt modelId="{BD32997E-7328-4C2D-8254-9EEB8EB80300}" type="pres">
      <dgm:prSet presAssocID="{5F7723E0-6197-41E3-B5CE-53D667D9114F}" presName="text" presStyleLbl="node1" presStyleIdx="2" presStyleCnt="3" custScaleX="291173">
        <dgm:presLayoutVars>
          <dgm:bulletEnabled val="1"/>
        </dgm:presLayoutVars>
      </dgm:prSet>
      <dgm:spPr/>
    </dgm:pt>
  </dgm:ptLst>
  <dgm:cxnLst>
    <dgm:cxn modelId="{DCA3E42F-E4DA-4FA9-862B-52747AB0EFA8}" type="presOf" srcId="{52EEDD55-D5C0-43F0-AF0E-D6C29977D5A9}" destId="{F286F5B9-554C-4AFF-BD33-E9870DF72E5F}" srcOrd="0" destOrd="0" presId="urn:diagrams.loki3.com/VaryingWidthList"/>
    <dgm:cxn modelId="{937B0939-56B4-47F8-BFED-2F7301BE6240}" type="presOf" srcId="{E04B0163-C35E-463C-9203-A658110F3FD5}" destId="{B1436EC9-484A-415E-A266-00C0805404F2}" srcOrd="0" destOrd="0" presId="urn:diagrams.loki3.com/VaryingWidthList"/>
    <dgm:cxn modelId="{4DFC824E-9145-4986-8837-0D4B08BA6E6F}" type="presOf" srcId="{542232F6-E05E-4284-8129-3BBD648C514C}" destId="{FD4FEE4F-0DA3-4AA0-BED7-DCEA610530FD}" srcOrd="0" destOrd="0" presId="urn:diagrams.loki3.com/VaryingWidthList"/>
    <dgm:cxn modelId="{ACDC4353-6B58-4265-8B6F-65E04C6C65BF}" srcId="{542232F6-E05E-4284-8129-3BBD648C514C}" destId="{52EEDD55-D5C0-43F0-AF0E-D6C29977D5A9}" srcOrd="1" destOrd="0" parTransId="{DBD6696B-A582-470C-B2EE-5F8C3C588B6F}" sibTransId="{BCF9DA49-B82A-42D3-A5D9-5EE971D42BC3}"/>
    <dgm:cxn modelId="{69FAA054-10EE-4F39-8E9D-CDE7AE17EEBF}" srcId="{542232F6-E05E-4284-8129-3BBD648C514C}" destId="{5F7723E0-6197-41E3-B5CE-53D667D9114F}" srcOrd="2" destOrd="0" parTransId="{9841AB37-A8B1-4F6C-8788-79F37021CDD6}" sibTransId="{D1F2FE5C-724B-45D7-B116-9F67FB8AA3B0}"/>
    <dgm:cxn modelId="{E56C3F85-592C-4CA4-8D63-8CFE6C97D7B2}" srcId="{542232F6-E05E-4284-8129-3BBD648C514C}" destId="{E04B0163-C35E-463C-9203-A658110F3FD5}" srcOrd="0" destOrd="0" parTransId="{E9A6C82D-FF4B-4CD8-9EB8-29FA711AB367}" sibTransId="{FB2D0ED9-7BE9-48AE-9ED7-294E9AB4ACB0}"/>
    <dgm:cxn modelId="{EE4DC2C1-425A-47E6-922B-B71436D60450}" type="presOf" srcId="{5F7723E0-6197-41E3-B5CE-53D667D9114F}" destId="{BD32997E-7328-4C2D-8254-9EEB8EB80300}" srcOrd="0" destOrd="0" presId="urn:diagrams.loki3.com/VaryingWidthList"/>
    <dgm:cxn modelId="{3BF4A117-C2E0-4487-9946-E9ED1E00E53B}" type="presParOf" srcId="{FD4FEE4F-0DA3-4AA0-BED7-DCEA610530FD}" destId="{B1436EC9-484A-415E-A266-00C0805404F2}" srcOrd="0" destOrd="0" presId="urn:diagrams.loki3.com/VaryingWidthList"/>
    <dgm:cxn modelId="{2C89A81B-C512-471D-AD64-B93C103EC187}" type="presParOf" srcId="{FD4FEE4F-0DA3-4AA0-BED7-DCEA610530FD}" destId="{721BFACE-B230-4EC8-BB6E-951CB23942A4}" srcOrd="1" destOrd="0" presId="urn:diagrams.loki3.com/VaryingWidthList"/>
    <dgm:cxn modelId="{9C0E76FD-35E7-43C0-A13F-063BCC98BDB8}" type="presParOf" srcId="{FD4FEE4F-0DA3-4AA0-BED7-DCEA610530FD}" destId="{F286F5B9-554C-4AFF-BD33-E9870DF72E5F}" srcOrd="2" destOrd="0" presId="urn:diagrams.loki3.com/VaryingWidthList"/>
    <dgm:cxn modelId="{80BA2F2C-FB76-456A-B4D4-3A283FAB592E}" type="presParOf" srcId="{FD4FEE4F-0DA3-4AA0-BED7-DCEA610530FD}" destId="{8850A039-C6DE-4070-ABA5-BC10475740C4}" srcOrd="3" destOrd="0" presId="urn:diagrams.loki3.com/VaryingWidthList"/>
    <dgm:cxn modelId="{6E0E2C59-F804-4DEC-A3DA-62245EC82B7D}" type="presParOf" srcId="{FD4FEE4F-0DA3-4AA0-BED7-DCEA610530FD}" destId="{BD32997E-7328-4C2D-8254-9EEB8EB8030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232F6-E05E-4284-8129-3BBD648C514C}" type="doc">
      <dgm:prSet loTypeId="urn:diagrams.loki3.com/VaryingWidthList" loCatId="list" qsTypeId="urn:microsoft.com/office/officeart/2005/8/quickstyle/simple1" qsCatId="simple" csTypeId="urn:microsoft.com/office/officeart/2005/8/colors/colorful4" csCatId="colorful" phldr="1"/>
      <dgm:spPr/>
      <dgm:t>
        <a:bodyPr/>
        <a:lstStyle/>
        <a:p>
          <a:endParaRPr lang="en-US"/>
        </a:p>
      </dgm:t>
    </dgm:pt>
    <dgm:pt modelId="{E04B0163-C35E-463C-9203-A658110F3FD5}">
      <dgm:prSet phldrT="[Text]" custT="1"/>
      <dgm:spPr>
        <a:solidFill>
          <a:schemeClr val="bg1">
            <a:lumMod val="65000"/>
            <a:lumOff val="35000"/>
          </a:schemeClr>
        </a:solidFill>
      </dgm:spPr>
      <dgm:t>
        <a:bodyPr/>
        <a:lstStyle/>
        <a:p>
          <a:r>
            <a:rPr lang="en-US" sz="3600" i="0" dirty="0">
              <a:latin typeface="+mj-lt"/>
            </a:rPr>
            <a:t>While</a:t>
          </a:r>
          <a:endParaRPr lang="en-US" sz="3600" dirty="0"/>
        </a:p>
      </dgm:t>
    </dgm:pt>
    <dgm:pt modelId="{E9A6C82D-FF4B-4CD8-9EB8-29FA711AB367}" type="parTrans" cxnId="{E56C3F85-592C-4CA4-8D63-8CFE6C97D7B2}">
      <dgm:prSet/>
      <dgm:spPr/>
      <dgm:t>
        <a:bodyPr/>
        <a:lstStyle/>
        <a:p>
          <a:endParaRPr lang="en-US" sz="1200"/>
        </a:p>
      </dgm:t>
    </dgm:pt>
    <dgm:pt modelId="{FB2D0ED9-7BE9-48AE-9ED7-294E9AB4ACB0}" type="sibTrans" cxnId="{E56C3F85-592C-4CA4-8D63-8CFE6C97D7B2}">
      <dgm:prSet/>
      <dgm:spPr/>
      <dgm:t>
        <a:bodyPr/>
        <a:lstStyle/>
        <a:p>
          <a:endParaRPr lang="en-US" sz="1200"/>
        </a:p>
      </dgm:t>
    </dgm:pt>
    <dgm:pt modelId="{52EEDD55-D5C0-43F0-AF0E-D6C29977D5A9}">
      <dgm:prSet custT="1"/>
      <dgm:spPr/>
      <dgm:t>
        <a:bodyPr/>
        <a:lstStyle/>
        <a:p>
          <a:r>
            <a:rPr lang="en-US" sz="3600" b="0" i="0" dirty="0">
              <a:latin typeface="+mj-lt"/>
            </a:rPr>
            <a:t>do …while</a:t>
          </a:r>
          <a:r>
            <a:rPr lang="en-US" sz="3600" dirty="0"/>
            <a:t> </a:t>
          </a:r>
        </a:p>
      </dgm:t>
    </dgm:pt>
    <dgm:pt modelId="{DBD6696B-A582-470C-B2EE-5F8C3C588B6F}" type="parTrans" cxnId="{ACDC4353-6B58-4265-8B6F-65E04C6C65BF}">
      <dgm:prSet/>
      <dgm:spPr/>
      <dgm:t>
        <a:bodyPr/>
        <a:lstStyle/>
        <a:p>
          <a:endParaRPr lang="en-US" sz="1200"/>
        </a:p>
      </dgm:t>
    </dgm:pt>
    <dgm:pt modelId="{BCF9DA49-B82A-42D3-A5D9-5EE971D42BC3}" type="sibTrans" cxnId="{ACDC4353-6B58-4265-8B6F-65E04C6C65BF}">
      <dgm:prSet/>
      <dgm:spPr/>
      <dgm:t>
        <a:bodyPr/>
        <a:lstStyle/>
        <a:p>
          <a:endParaRPr lang="en-US" sz="1200"/>
        </a:p>
      </dgm:t>
    </dgm:pt>
    <dgm:pt modelId="{5F7723E0-6197-41E3-B5CE-53D667D9114F}">
      <dgm:prSet custT="1"/>
      <dgm:spPr>
        <a:solidFill>
          <a:schemeClr val="bg1">
            <a:lumMod val="65000"/>
            <a:lumOff val="35000"/>
          </a:schemeClr>
        </a:solidFill>
      </dgm:spPr>
      <dgm:t>
        <a:bodyPr/>
        <a:lstStyle/>
        <a:p>
          <a:r>
            <a:rPr lang="en-US" sz="3600" b="0" i="0" dirty="0">
              <a:latin typeface="+mj-lt"/>
            </a:rPr>
            <a:t>for</a:t>
          </a:r>
          <a:endParaRPr lang="en-US" sz="3600" dirty="0"/>
        </a:p>
      </dgm:t>
    </dgm:pt>
    <dgm:pt modelId="{9841AB37-A8B1-4F6C-8788-79F37021CDD6}" type="parTrans" cxnId="{69FAA054-10EE-4F39-8E9D-CDE7AE17EEBF}">
      <dgm:prSet/>
      <dgm:spPr/>
      <dgm:t>
        <a:bodyPr/>
        <a:lstStyle/>
        <a:p>
          <a:endParaRPr lang="en-US" sz="1200"/>
        </a:p>
      </dgm:t>
    </dgm:pt>
    <dgm:pt modelId="{D1F2FE5C-724B-45D7-B116-9F67FB8AA3B0}" type="sibTrans" cxnId="{69FAA054-10EE-4F39-8E9D-CDE7AE17EEBF}">
      <dgm:prSet/>
      <dgm:spPr/>
      <dgm:t>
        <a:bodyPr/>
        <a:lstStyle/>
        <a:p>
          <a:endParaRPr lang="en-US" sz="1200"/>
        </a:p>
      </dgm:t>
    </dgm:pt>
    <dgm:pt modelId="{FD4FEE4F-0DA3-4AA0-BED7-DCEA610530FD}" type="pres">
      <dgm:prSet presAssocID="{542232F6-E05E-4284-8129-3BBD648C514C}" presName="Name0" presStyleCnt="0">
        <dgm:presLayoutVars>
          <dgm:resizeHandles/>
        </dgm:presLayoutVars>
      </dgm:prSet>
      <dgm:spPr/>
    </dgm:pt>
    <dgm:pt modelId="{B1436EC9-484A-415E-A266-00C0805404F2}" type="pres">
      <dgm:prSet presAssocID="{E04B0163-C35E-463C-9203-A658110F3FD5}" presName="text" presStyleLbl="node1" presStyleIdx="0" presStyleCnt="3" custScaleX="165929" custLinFactNeighborX="-235" custLinFactNeighborY="-3030">
        <dgm:presLayoutVars>
          <dgm:bulletEnabled val="1"/>
        </dgm:presLayoutVars>
      </dgm:prSet>
      <dgm:spPr/>
    </dgm:pt>
    <dgm:pt modelId="{721BFACE-B230-4EC8-BB6E-951CB23942A4}" type="pres">
      <dgm:prSet presAssocID="{FB2D0ED9-7BE9-48AE-9ED7-294E9AB4ACB0}" presName="space" presStyleCnt="0"/>
      <dgm:spPr/>
    </dgm:pt>
    <dgm:pt modelId="{F286F5B9-554C-4AFF-BD33-E9870DF72E5F}" type="pres">
      <dgm:prSet presAssocID="{52EEDD55-D5C0-43F0-AF0E-D6C29977D5A9}" presName="text" presStyleLbl="node1" presStyleIdx="1" presStyleCnt="3" custScaleX="141590">
        <dgm:presLayoutVars>
          <dgm:bulletEnabled val="1"/>
        </dgm:presLayoutVars>
      </dgm:prSet>
      <dgm:spPr/>
    </dgm:pt>
    <dgm:pt modelId="{8850A039-C6DE-4070-ABA5-BC10475740C4}" type="pres">
      <dgm:prSet presAssocID="{BCF9DA49-B82A-42D3-A5D9-5EE971D42BC3}" presName="space" presStyleCnt="0"/>
      <dgm:spPr/>
    </dgm:pt>
    <dgm:pt modelId="{BD32997E-7328-4C2D-8254-9EEB8EB80300}" type="pres">
      <dgm:prSet presAssocID="{5F7723E0-6197-41E3-B5CE-53D667D9114F}" presName="text" presStyleLbl="node1" presStyleIdx="2" presStyleCnt="3" custScaleX="291173">
        <dgm:presLayoutVars>
          <dgm:bulletEnabled val="1"/>
        </dgm:presLayoutVars>
      </dgm:prSet>
      <dgm:spPr/>
    </dgm:pt>
  </dgm:ptLst>
  <dgm:cxnLst>
    <dgm:cxn modelId="{DCA3E42F-E4DA-4FA9-862B-52747AB0EFA8}" type="presOf" srcId="{52EEDD55-D5C0-43F0-AF0E-D6C29977D5A9}" destId="{F286F5B9-554C-4AFF-BD33-E9870DF72E5F}" srcOrd="0" destOrd="0" presId="urn:diagrams.loki3.com/VaryingWidthList"/>
    <dgm:cxn modelId="{937B0939-56B4-47F8-BFED-2F7301BE6240}" type="presOf" srcId="{E04B0163-C35E-463C-9203-A658110F3FD5}" destId="{B1436EC9-484A-415E-A266-00C0805404F2}" srcOrd="0" destOrd="0" presId="urn:diagrams.loki3.com/VaryingWidthList"/>
    <dgm:cxn modelId="{4DFC824E-9145-4986-8837-0D4B08BA6E6F}" type="presOf" srcId="{542232F6-E05E-4284-8129-3BBD648C514C}" destId="{FD4FEE4F-0DA3-4AA0-BED7-DCEA610530FD}" srcOrd="0" destOrd="0" presId="urn:diagrams.loki3.com/VaryingWidthList"/>
    <dgm:cxn modelId="{ACDC4353-6B58-4265-8B6F-65E04C6C65BF}" srcId="{542232F6-E05E-4284-8129-3BBD648C514C}" destId="{52EEDD55-D5C0-43F0-AF0E-D6C29977D5A9}" srcOrd="1" destOrd="0" parTransId="{DBD6696B-A582-470C-B2EE-5F8C3C588B6F}" sibTransId="{BCF9DA49-B82A-42D3-A5D9-5EE971D42BC3}"/>
    <dgm:cxn modelId="{69FAA054-10EE-4F39-8E9D-CDE7AE17EEBF}" srcId="{542232F6-E05E-4284-8129-3BBD648C514C}" destId="{5F7723E0-6197-41E3-B5CE-53D667D9114F}" srcOrd="2" destOrd="0" parTransId="{9841AB37-A8B1-4F6C-8788-79F37021CDD6}" sibTransId="{D1F2FE5C-724B-45D7-B116-9F67FB8AA3B0}"/>
    <dgm:cxn modelId="{E56C3F85-592C-4CA4-8D63-8CFE6C97D7B2}" srcId="{542232F6-E05E-4284-8129-3BBD648C514C}" destId="{E04B0163-C35E-463C-9203-A658110F3FD5}" srcOrd="0" destOrd="0" parTransId="{E9A6C82D-FF4B-4CD8-9EB8-29FA711AB367}" sibTransId="{FB2D0ED9-7BE9-48AE-9ED7-294E9AB4ACB0}"/>
    <dgm:cxn modelId="{EE4DC2C1-425A-47E6-922B-B71436D60450}" type="presOf" srcId="{5F7723E0-6197-41E3-B5CE-53D667D9114F}" destId="{BD32997E-7328-4C2D-8254-9EEB8EB80300}" srcOrd="0" destOrd="0" presId="urn:diagrams.loki3.com/VaryingWidthList"/>
    <dgm:cxn modelId="{3BF4A117-C2E0-4487-9946-E9ED1E00E53B}" type="presParOf" srcId="{FD4FEE4F-0DA3-4AA0-BED7-DCEA610530FD}" destId="{B1436EC9-484A-415E-A266-00C0805404F2}" srcOrd="0" destOrd="0" presId="urn:diagrams.loki3.com/VaryingWidthList"/>
    <dgm:cxn modelId="{2C89A81B-C512-471D-AD64-B93C103EC187}" type="presParOf" srcId="{FD4FEE4F-0DA3-4AA0-BED7-DCEA610530FD}" destId="{721BFACE-B230-4EC8-BB6E-951CB23942A4}" srcOrd="1" destOrd="0" presId="urn:diagrams.loki3.com/VaryingWidthList"/>
    <dgm:cxn modelId="{9C0E76FD-35E7-43C0-A13F-063BCC98BDB8}" type="presParOf" srcId="{FD4FEE4F-0DA3-4AA0-BED7-DCEA610530FD}" destId="{F286F5B9-554C-4AFF-BD33-E9870DF72E5F}" srcOrd="2" destOrd="0" presId="urn:diagrams.loki3.com/VaryingWidthList"/>
    <dgm:cxn modelId="{80BA2F2C-FB76-456A-B4D4-3A283FAB592E}" type="presParOf" srcId="{FD4FEE4F-0DA3-4AA0-BED7-DCEA610530FD}" destId="{8850A039-C6DE-4070-ABA5-BC10475740C4}" srcOrd="3" destOrd="0" presId="urn:diagrams.loki3.com/VaryingWidthList"/>
    <dgm:cxn modelId="{6E0E2C59-F804-4DEC-A3DA-62245EC82B7D}" type="presParOf" srcId="{FD4FEE4F-0DA3-4AA0-BED7-DCEA610530FD}" destId="{BD32997E-7328-4C2D-8254-9EEB8EB8030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232F6-E05E-4284-8129-3BBD648C514C}" type="doc">
      <dgm:prSet loTypeId="urn:diagrams.loki3.com/VaryingWidthList" loCatId="list" qsTypeId="urn:microsoft.com/office/officeart/2005/8/quickstyle/simple1" qsCatId="simple" csTypeId="urn:microsoft.com/office/officeart/2005/8/colors/colorful4" csCatId="colorful" phldr="1"/>
      <dgm:spPr/>
      <dgm:t>
        <a:bodyPr/>
        <a:lstStyle/>
        <a:p>
          <a:endParaRPr lang="en-US"/>
        </a:p>
      </dgm:t>
    </dgm:pt>
    <dgm:pt modelId="{E04B0163-C35E-463C-9203-A658110F3FD5}">
      <dgm:prSet phldrT="[Text]" custT="1"/>
      <dgm:spPr>
        <a:solidFill>
          <a:schemeClr val="bg1">
            <a:lumMod val="65000"/>
            <a:lumOff val="35000"/>
          </a:schemeClr>
        </a:solidFill>
      </dgm:spPr>
      <dgm:t>
        <a:bodyPr/>
        <a:lstStyle/>
        <a:p>
          <a:r>
            <a:rPr lang="en-US" sz="3600" i="0" dirty="0">
              <a:latin typeface="+mj-lt"/>
            </a:rPr>
            <a:t>While</a:t>
          </a:r>
          <a:endParaRPr lang="en-US" sz="3600" dirty="0"/>
        </a:p>
      </dgm:t>
    </dgm:pt>
    <dgm:pt modelId="{E9A6C82D-FF4B-4CD8-9EB8-29FA711AB367}" type="parTrans" cxnId="{E56C3F85-592C-4CA4-8D63-8CFE6C97D7B2}">
      <dgm:prSet/>
      <dgm:spPr/>
      <dgm:t>
        <a:bodyPr/>
        <a:lstStyle/>
        <a:p>
          <a:endParaRPr lang="en-US" sz="1200"/>
        </a:p>
      </dgm:t>
    </dgm:pt>
    <dgm:pt modelId="{FB2D0ED9-7BE9-48AE-9ED7-294E9AB4ACB0}" type="sibTrans" cxnId="{E56C3F85-592C-4CA4-8D63-8CFE6C97D7B2}">
      <dgm:prSet/>
      <dgm:spPr/>
      <dgm:t>
        <a:bodyPr/>
        <a:lstStyle/>
        <a:p>
          <a:endParaRPr lang="en-US" sz="1200"/>
        </a:p>
      </dgm:t>
    </dgm:pt>
    <dgm:pt modelId="{52EEDD55-D5C0-43F0-AF0E-D6C29977D5A9}">
      <dgm:prSet custT="1"/>
      <dgm:spPr>
        <a:solidFill>
          <a:schemeClr val="bg1">
            <a:lumMod val="65000"/>
            <a:lumOff val="35000"/>
          </a:schemeClr>
        </a:solidFill>
      </dgm:spPr>
      <dgm:t>
        <a:bodyPr/>
        <a:lstStyle/>
        <a:p>
          <a:r>
            <a:rPr lang="en-US" sz="3600" b="0" i="0" dirty="0">
              <a:latin typeface="+mj-lt"/>
            </a:rPr>
            <a:t>do …while</a:t>
          </a:r>
          <a:r>
            <a:rPr lang="en-US" sz="3600" dirty="0"/>
            <a:t> </a:t>
          </a:r>
        </a:p>
      </dgm:t>
    </dgm:pt>
    <dgm:pt modelId="{DBD6696B-A582-470C-B2EE-5F8C3C588B6F}" type="parTrans" cxnId="{ACDC4353-6B58-4265-8B6F-65E04C6C65BF}">
      <dgm:prSet/>
      <dgm:spPr/>
      <dgm:t>
        <a:bodyPr/>
        <a:lstStyle/>
        <a:p>
          <a:endParaRPr lang="en-US" sz="1200"/>
        </a:p>
      </dgm:t>
    </dgm:pt>
    <dgm:pt modelId="{BCF9DA49-B82A-42D3-A5D9-5EE971D42BC3}" type="sibTrans" cxnId="{ACDC4353-6B58-4265-8B6F-65E04C6C65BF}">
      <dgm:prSet/>
      <dgm:spPr/>
      <dgm:t>
        <a:bodyPr/>
        <a:lstStyle/>
        <a:p>
          <a:endParaRPr lang="en-US" sz="1200"/>
        </a:p>
      </dgm:t>
    </dgm:pt>
    <dgm:pt modelId="{5F7723E0-6197-41E3-B5CE-53D667D9114F}">
      <dgm:prSet custT="1"/>
      <dgm:spPr/>
      <dgm:t>
        <a:bodyPr/>
        <a:lstStyle/>
        <a:p>
          <a:r>
            <a:rPr lang="en-US" sz="3600" b="0" i="0" dirty="0">
              <a:latin typeface="+mj-lt"/>
            </a:rPr>
            <a:t>for</a:t>
          </a:r>
          <a:endParaRPr lang="en-US" sz="3600" dirty="0"/>
        </a:p>
      </dgm:t>
    </dgm:pt>
    <dgm:pt modelId="{9841AB37-A8B1-4F6C-8788-79F37021CDD6}" type="parTrans" cxnId="{69FAA054-10EE-4F39-8E9D-CDE7AE17EEBF}">
      <dgm:prSet/>
      <dgm:spPr/>
      <dgm:t>
        <a:bodyPr/>
        <a:lstStyle/>
        <a:p>
          <a:endParaRPr lang="en-US" sz="1200"/>
        </a:p>
      </dgm:t>
    </dgm:pt>
    <dgm:pt modelId="{D1F2FE5C-724B-45D7-B116-9F67FB8AA3B0}" type="sibTrans" cxnId="{69FAA054-10EE-4F39-8E9D-CDE7AE17EEBF}">
      <dgm:prSet/>
      <dgm:spPr/>
      <dgm:t>
        <a:bodyPr/>
        <a:lstStyle/>
        <a:p>
          <a:endParaRPr lang="en-US" sz="1200"/>
        </a:p>
      </dgm:t>
    </dgm:pt>
    <dgm:pt modelId="{FD4FEE4F-0DA3-4AA0-BED7-DCEA610530FD}" type="pres">
      <dgm:prSet presAssocID="{542232F6-E05E-4284-8129-3BBD648C514C}" presName="Name0" presStyleCnt="0">
        <dgm:presLayoutVars>
          <dgm:resizeHandles/>
        </dgm:presLayoutVars>
      </dgm:prSet>
      <dgm:spPr/>
    </dgm:pt>
    <dgm:pt modelId="{B1436EC9-484A-415E-A266-00C0805404F2}" type="pres">
      <dgm:prSet presAssocID="{E04B0163-C35E-463C-9203-A658110F3FD5}" presName="text" presStyleLbl="node1" presStyleIdx="0" presStyleCnt="3" custScaleX="165929">
        <dgm:presLayoutVars>
          <dgm:bulletEnabled val="1"/>
        </dgm:presLayoutVars>
      </dgm:prSet>
      <dgm:spPr/>
    </dgm:pt>
    <dgm:pt modelId="{721BFACE-B230-4EC8-BB6E-951CB23942A4}" type="pres">
      <dgm:prSet presAssocID="{FB2D0ED9-7BE9-48AE-9ED7-294E9AB4ACB0}" presName="space" presStyleCnt="0"/>
      <dgm:spPr/>
    </dgm:pt>
    <dgm:pt modelId="{F286F5B9-554C-4AFF-BD33-E9870DF72E5F}" type="pres">
      <dgm:prSet presAssocID="{52EEDD55-D5C0-43F0-AF0E-D6C29977D5A9}" presName="text" presStyleLbl="node1" presStyleIdx="1" presStyleCnt="3" custScaleX="141590">
        <dgm:presLayoutVars>
          <dgm:bulletEnabled val="1"/>
        </dgm:presLayoutVars>
      </dgm:prSet>
      <dgm:spPr/>
    </dgm:pt>
    <dgm:pt modelId="{8850A039-C6DE-4070-ABA5-BC10475740C4}" type="pres">
      <dgm:prSet presAssocID="{BCF9DA49-B82A-42D3-A5D9-5EE971D42BC3}" presName="space" presStyleCnt="0"/>
      <dgm:spPr/>
    </dgm:pt>
    <dgm:pt modelId="{BD32997E-7328-4C2D-8254-9EEB8EB80300}" type="pres">
      <dgm:prSet presAssocID="{5F7723E0-6197-41E3-B5CE-53D667D9114F}" presName="text" presStyleLbl="node1" presStyleIdx="2" presStyleCnt="3" custScaleX="291173">
        <dgm:presLayoutVars>
          <dgm:bulletEnabled val="1"/>
        </dgm:presLayoutVars>
      </dgm:prSet>
      <dgm:spPr/>
    </dgm:pt>
  </dgm:ptLst>
  <dgm:cxnLst>
    <dgm:cxn modelId="{DCA3E42F-E4DA-4FA9-862B-52747AB0EFA8}" type="presOf" srcId="{52EEDD55-D5C0-43F0-AF0E-D6C29977D5A9}" destId="{F286F5B9-554C-4AFF-BD33-E9870DF72E5F}" srcOrd="0" destOrd="0" presId="urn:diagrams.loki3.com/VaryingWidthList"/>
    <dgm:cxn modelId="{937B0939-56B4-47F8-BFED-2F7301BE6240}" type="presOf" srcId="{E04B0163-C35E-463C-9203-A658110F3FD5}" destId="{B1436EC9-484A-415E-A266-00C0805404F2}" srcOrd="0" destOrd="0" presId="urn:diagrams.loki3.com/VaryingWidthList"/>
    <dgm:cxn modelId="{4DFC824E-9145-4986-8837-0D4B08BA6E6F}" type="presOf" srcId="{542232F6-E05E-4284-8129-3BBD648C514C}" destId="{FD4FEE4F-0DA3-4AA0-BED7-DCEA610530FD}" srcOrd="0" destOrd="0" presId="urn:diagrams.loki3.com/VaryingWidthList"/>
    <dgm:cxn modelId="{ACDC4353-6B58-4265-8B6F-65E04C6C65BF}" srcId="{542232F6-E05E-4284-8129-3BBD648C514C}" destId="{52EEDD55-D5C0-43F0-AF0E-D6C29977D5A9}" srcOrd="1" destOrd="0" parTransId="{DBD6696B-A582-470C-B2EE-5F8C3C588B6F}" sibTransId="{BCF9DA49-B82A-42D3-A5D9-5EE971D42BC3}"/>
    <dgm:cxn modelId="{69FAA054-10EE-4F39-8E9D-CDE7AE17EEBF}" srcId="{542232F6-E05E-4284-8129-3BBD648C514C}" destId="{5F7723E0-6197-41E3-B5CE-53D667D9114F}" srcOrd="2" destOrd="0" parTransId="{9841AB37-A8B1-4F6C-8788-79F37021CDD6}" sibTransId="{D1F2FE5C-724B-45D7-B116-9F67FB8AA3B0}"/>
    <dgm:cxn modelId="{E56C3F85-592C-4CA4-8D63-8CFE6C97D7B2}" srcId="{542232F6-E05E-4284-8129-3BBD648C514C}" destId="{E04B0163-C35E-463C-9203-A658110F3FD5}" srcOrd="0" destOrd="0" parTransId="{E9A6C82D-FF4B-4CD8-9EB8-29FA711AB367}" sibTransId="{FB2D0ED9-7BE9-48AE-9ED7-294E9AB4ACB0}"/>
    <dgm:cxn modelId="{EE4DC2C1-425A-47E6-922B-B71436D60450}" type="presOf" srcId="{5F7723E0-6197-41E3-B5CE-53D667D9114F}" destId="{BD32997E-7328-4C2D-8254-9EEB8EB80300}" srcOrd="0" destOrd="0" presId="urn:diagrams.loki3.com/VaryingWidthList"/>
    <dgm:cxn modelId="{3BF4A117-C2E0-4487-9946-E9ED1E00E53B}" type="presParOf" srcId="{FD4FEE4F-0DA3-4AA0-BED7-DCEA610530FD}" destId="{B1436EC9-484A-415E-A266-00C0805404F2}" srcOrd="0" destOrd="0" presId="urn:diagrams.loki3.com/VaryingWidthList"/>
    <dgm:cxn modelId="{2C89A81B-C512-471D-AD64-B93C103EC187}" type="presParOf" srcId="{FD4FEE4F-0DA3-4AA0-BED7-DCEA610530FD}" destId="{721BFACE-B230-4EC8-BB6E-951CB23942A4}" srcOrd="1" destOrd="0" presId="urn:diagrams.loki3.com/VaryingWidthList"/>
    <dgm:cxn modelId="{9C0E76FD-35E7-43C0-A13F-063BCC98BDB8}" type="presParOf" srcId="{FD4FEE4F-0DA3-4AA0-BED7-DCEA610530FD}" destId="{F286F5B9-554C-4AFF-BD33-E9870DF72E5F}" srcOrd="2" destOrd="0" presId="urn:diagrams.loki3.com/VaryingWidthList"/>
    <dgm:cxn modelId="{80BA2F2C-FB76-456A-B4D4-3A283FAB592E}" type="presParOf" srcId="{FD4FEE4F-0DA3-4AA0-BED7-DCEA610530FD}" destId="{8850A039-C6DE-4070-ABA5-BC10475740C4}" srcOrd="3" destOrd="0" presId="urn:diagrams.loki3.com/VaryingWidthList"/>
    <dgm:cxn modelId="{6E0E2C59-F804-4DEC-A3DA-62245EC82B7D}" type="presParOf" srcId="{FD4FEE4F-0DA3-4AA0-BED7-DCEA610530FD}" destId="{BD32997E-7328-4C2D-8254-9EEB8EB8030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822B8-E848-4F1F-BF89-6B07643EAB5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BDAD3C24-CD03-4D90-A16C-942C30A85665}">
      <dgm:prSet phldrT="[Text]"/>
      <dgm:spPr/>
      <dgm:t>
        <a:bodyPr/>
        <a:lstStyle/>
        <a:p>
          <a:r>
            <a:rPr lang="en-US" dirty="0"/>
            <a:t>Object</a:t>
          </a:r>
        </a:p>
      </dgm:t>
    </dgm:pt>
    <dgm:pt modelId="{CC4093D9-8A47-42A1-970B-3A31EAE90D49}" type="parTrans" cxnId="{30CE5263-A81A-432D-9D12-332A276FD3A8}">
      <dgm:prSet/>
      <dgm:spPr/>
      <dgm:t>
        <a:bodyPr/>
        <a:lstStyle/>
        <a:p>
          <a:endParaRPr lang="en-US"/>
        </a:p>
      </dgm:t>
    </dgm:pt>
    <dgm:pt modelId="{4451F182-18C5-4132-BE11-45BF8AE14593}" type="sibTrans" cxnId="{30CE5263-A81A-432D-9D12-332A276FD3A8}">
      <dgm:prSet/>
      <dgm:spPr/>
      <dgm:t>
        <a:bodyPr/>
        <a:lstStyle/>
        <a:p>
          <a:endParaRPr lang="en-US"/>
        </a:p>
      </dgm:t>
    </dgm:pt>
    <dgm:pt modelId="{74C6A6B4-E40E-427F-9721-D482DCC98951}">
      <dgm:prSet phldrT="[Text]"/>
      <dgm:spPr/>
      <dgm:t>
        <a:bodyPr/>
        <a:lstStyle/>
        <a:p>
          <a:r>
            <a:rPr lang="en-US" dirty="0"/>
            <a:t>An entity that has attributes and methods</a:t>
          </a:r>
        </a:p>
      </dgm:t>
    </dgm:pt>
    <dgm:pt modelId="{6C0C0040-03DB-457B-A67E-AEA160EC2A9E}" type="parTrans" cxnId="{84103F1D-E557-47A6-BA8B-2B95066282AD}">
      <dgm:prSet/>
      <dgm:spPr/>
      <dgm:t>
        <a:bodyPr/>
        <a:lstStyle/>
        <a:p>
          <a:endParaRPr lang="en-US"/>
        </a:p>
      </dgm:t>
    </dgm:pt>
    <dgm:pt modelId="{75E4B80E-72F2-4AA5-B3BE-6EB13BE043C6}" type="sibTrans" cxnId="{84103F1D-E557-47A6-BA8B-2B95066282AD}">
      <dgm:prSet/>
      <dgm:spPr/>
      <dgm:t>
        <a:bodyPr/>
        <a:lstStyle/>
        <a:p>
          <a:endParaRPr lang="en-US"/>
        </a:p>
      </dgm:t>
    </dgm:pt>
    <dgm:pt modelId="{3CA2E931-AC1F-48F1-B326-626047314FBF}">
      <dgm:prSet phldrT="[Text]"/>
      <dgm:spPr/>
      <dgm:t>
        <a:bodyPr/>
        <a:lstStyle/>
        <a:p>
          <a:r>
            <a:rPr lang="en-US" dirty="0"/>
            <a:t>Class</a:t>
          </a:r>
        </a:p>
      </dgm:t>
    </dgm:pt>
    <dgm:pt modelId="{5897FC88-92B8-4AC7-B332-5670B740A531}" type="parTrans" cxnId="{1C25647C-64C2-460B-92EC-34E0E6B3E8D6}">
      <dgm:prSet/>
      <dgm:spPr/>
      <dgm:t>
        <a:bodyPr/>
        <a:lstStyle/>
        <a:p>
          <a:endParaRPr lang="en-US"/>
        </a:p>
      </dgm:t>
    </dgm:pt>
    <dgm:pt modelId="{6630D82D-87ED-4040-9A59-7D97B4F5D01F}" type="sibTrans" cxnId="{1C25647C-64C2-460B-92EC-34E0E6B3E8D6}">
      <dgm:prSet/>
      <dgm:spPr/>
      <dgm:t>
        <a:bodyPr/>
        <a:lstStyle/>
        <a:p>
          <a:endParaRPr lang="en-US"/>
        </a:p>
      </dgm:t>
    </dgm:pt>
    <dgm:pt modelId="{0F35A9DC-39BD-4418-B0B3-356F3004BDB2}">
      <dgm:prSet phldrT="[Text]"/>
      <dgm:spPr/>
      <dgm:t>
        <a:bodyPr/>
        <a:lstStyle/>
        <a:p>
          <a:r>
            <a:rPr lang="en-US" dirty="0"/>
            <a:t>The blueprint that describes objects</a:t>
          </a:r>
        </a:p>
      </dgm:t>
    </dgm:pt>
    <dgm:pt modelId="{99B1AC83-652F-4B77-BCD6-EC04B65C56E2}" type="parTrans" cxnId="{3F411D8B-D8E3-4D54-A65B-B1B33F4E9272}">
      <dgm:prSet/>
      <dgm:spPr/>
      <dgm:t>
        <a:bodyPr/>
        <a:lstStyle/>
        <a:p>
          <a:endParaRPr lang="en-US"/>
        </a:p>
      </dgm:t>
    </dgm:pt>
    <dgm:pt modelId="{6AE5857F-4A58-46AB-AB74-479846ED25C1}" type="sibTrans" cxnId="{3F411D8B-D8E3-4D54-A65B-B1B33F4E9272}">
      <dgm:prSet/>
      <dgm:spPr/>
      <dgm:t>
        <a:bodyPr/>
        <a:lstStyle/>
        <a:p>
          <a:endParaRPr lang="en-US"/>
        </a:p>
      </dgm:t>
    </dgm:pt>
    <dgm:pt modelId="{3D892F4E-E00D-48E9-BC37-3B2C1624F129}">
      <dgm:prSet phldrT="[Text]"/>
      <dgm:spPr/>
      <dgm:t>
        <a:bodyPr/>
        <a:lstStyle/>
        <a:p>
          <a:r>
            <a:rPr lang="en-US" dirty="0"/>
            <a:t>Encapsulation</a:t>
          </a:r>
        </a:p>
      </dgm:t>
    </dgm:pt>
    <dgm:pt modelId="{0CEECC40-E02E-4080-8FFA-73997F1B4A94}" type="parTrans" cxnId="{E56821CC-BD23-490A-8BFF-1B561CE7C4D6}">
      <dgm:prSet/>
      <dgm:spPr/>
      <dgm:t>
        <a:bodyPr/>
        <a:lstStyle/>
        <a:p>
          <a:endParaRPr lang="en-US"/>
        </a:p>
      </dgm:t>
    </dgm:pt>
    <dgm:pt modelId="{A4FC2EF7-5007-4C32-A5C4-0074EA5BCC70}" type="sibTrans" cxnId="{E56821CC-BD23-490A-8BFF-1B561CE7C4D6}">
      <dgm:prSet/>
      <dgm:spPr/>
      <dgm:t>
        <a:bodyPr/>
        <a:lstStyle/>
        <a:p>
          <a:endParaRPr lang="en-US"/>
        </a:p>
      </dgm:t>
    </dgm:pt>
    <dgm:pt modelId="{48508578-1E06-440B-852F-77925BF70612}">
      <dgm:prSet phldrT="[Text]"/>
      <dgm:spPr/>
      <dgm:t>
        <a:bodyPr/>
        <a:lstStyle/>
        <a:p>
          <a:r>
            <a:rPr lang="en-US" dirty="0"/>
            <a:t>When an object exposes the selected information only</a:t>
          </a:r>
        </a:p>
      </dgm:t>
    </dgm:pt>
    <dgm:pt modelId="{0E123D0E-8EA8-4538-A5EA-9E7C419CE1CC}" type="parTrans" cxnId="{A4DBF6CE-8FC5-4736-904A-8CBC348F4F71}">
      <dgm:prSet/>
      <dgm:spPr/>
      <dgm:t>
        <a:bodyPr/>
        <a:lstStyle/>
        <a:p>
          <a:endParaRPr lang="en-US"/>
        </a:p>
      </dgm:t>
    </dgm:pt>
    <dgm:pt modelId="{66E77445-6C2F-48B7-83D8-D8FB25D89388}" type="sibTrans" cxnId="{A4DBF6CE-8FC5-4736-904A-8CBC348F4F71}">
      <dgm:prSet/>
      <dgm:spPr/>
      <dgm:t>
        <a:bodyPr/>
        <a:lstStyle/>
        <a:p>
          <a:endParaRPr lang="en-US"/>
        </a:p>
      </dgm:t>
    </dgm:pt>
    <dgm:pt modelId="{555F37E2-7B5A-42C8-A560-0081BE519C53}">
      <dgm:prSet phldrT="[Text]"/>
      <dgm:spPr/>
      <dgm:t>
        <a:bodyPr/>
        <a:lstStyle/>
        <a:p>
          <a:r>
            <a:rPr lang="en-US" dirty="0"/>
            <a:t>Inheritance </a:t>
          </a:r>
        </a:p>
      </dgm:t>
    </dgm:pt>
    <dgm:pt modelId="{72920ED3-FDC5-4C07-8F1A-98DAA85454D5}" type="parTrans" cxnId="{15101ABA-6C4E-4FEC-8C68-87AEAB4F3288}">
      <dgm:prSet/>
      <dgm:spPr/>
      <dgm:t>
        <a:bodyPr/>
        <a:lstStyle/>
        <a:p>
          <a:endParaRPr lang="en-US"/>
        </a:p>
      </dgm:t>
    </dgm:pt>
    <dgm:pt modelId="{086063AE-F658-410F-B703-133A761792DD}" type="sibTrans" cxnId="{15101ABA-6C4E-4FEC-8C68-87AEAB4F3288}">
      <dgm:prSet/>
      <dgm:spPr/>
      <dgm:t>
        <a:bodyPr/>
        <a:lstStyle/>
        <a:p>
          <a:endParaRPr lang="en-US"/>
        </a:p>
      </dgm:t>
    </dgm:pt>
    <dgm:pt modelId="{9B9A2085-B180-4897-8FE8-A6491A923E6A}">
      <dgm:prSet phldrT="[Text]"/>
      <dgm:spPr/>
      <dgm:t>
        <a:bodyPr/>
        <a:lstStyle/>
        <a:p>
          <a:r>
            <a:rPr lang="en-US" dirty="0"/>
            <a:t>Abstraction</a:t>
          </a:r>
        </a:p>
      </dgm:t>
    </dgm:pt>
    <dgm:pt modelId="{B99D288A-43DF-4F04-B8B2-DD62B679485E}" type="parTrans" cxnId="{368EDFB3-956D-4053-9DF4-1CD6258BD263}">
      <dgm:prSet/>
      <dgm:spPr/>
      <dgm:t>
        <a:bodyPr/>
        <a:lstStyle/>
        <a:p>
          <a:endParaRPr lang="en-US"/>
        </a:p>
      </dgm:t>
    </dgm:pt>
    <dgm:pt modelId="{3AB118EB-FCF4-4E67-BCD5-98CFC6C8A8E9}" type="sibTrans" cxnId="{368EDFB3-956D-4053-9DF4-1CD6258BD263}">
      <dgm:prSet/>
      <dgm:spPr/>
      <dgm:t>
        <a:bodyPr/>
        <a:lstStyle/>
        <a:p>
          <a:endParaRPr lang="en-US"/>
        </a:p>
      </dgm:t>
    </dgm:pt>
    <dgm:pt modelId="{97C4B654-B840-474A-AC9C-6C530E6ED594}">
      <dgm:prSet phldrT="[Text]"/>
      <dgm:spPr/>
      <dgm:t>
        <a:bodyPr/>
        <a:lstStyle/>
        <a:p>
          <a:r>
            <a:rPr lang="en-US" dirty="0"/>
            <a:t>Polymorphism</a:t>
          </a:r>
        </a:p>
      </dgm:t>
    </dgm:pt>
    <dgm:pt modelId="{12AFF552-D486-42E2-BA97-39E15140273E}" type="parTrans" cxnId="{2632CC21-DC9D-49F3-A127-54D9881F781C}">
      <dgm:prSet/>
      <dgm:spPr/>
      <dgm:t>
        <a:bodyPr/>
        <a:lstStyle/>
        <a:p>
          <a:endParaRPr lang="en-US"/>
        </a:p>
      </dgm:t>
    </dgm:pt>
    <dgm:pt modelId="{B6715D08-5702-42F1-8178-23A9250DEE1F}" type="sibTrans" cxnId="{2632CC21-DC9D-49F3-A127-54D9881F781C}">
      <dgm:prSet/>
      <dgm:spPr/>
      <dgm:t>
        <a:bodyPr/>
        <a:lstStyle/>
        <a:p>
          <a:endParaRPr lang="en-US"/>
        </a:p>
      </dgm:t>
    </dgm:pt>
    <dgm:pt modelId="{5AD19BD9-1C37-4EEB-995A-5C255FB593FB}">
      <dgm:prSet phldrT="[Text]"/>
      <dgm:spPr/>
      <dgm:t>
        <a:bodyPr/>
        <a:lstStyle/>
        <a:p>
          <a:r>
            <a:rPr lang="en-US" dirty="0"/>
            <a:t>Objects can inherit other attributes and behaviors from other objects </a:t>
          </a:r>
        </a:p>
      </dgm:t>
    </dgm:pt>
    <dgm:pt modelId="{B270D0D8-59C4-46A4-AC38-7893766C2451}" type="parTrans" cxnId="{1FF34F4F-3ADB-467C-8C21-AD584A2CBF88}">
      <dgm:prSet/>
      <dgm:spPr/>
      <dgm:t>
        <a:bodyPr/>
        <a:lstStyle/>
        <a:p>
          <a:endParaRPr lang="en-US"/>
        </a:p>
      </dgm:t>
    </dgm:pt>
    <dgm:pt modelId="{6BE5EB53-7334-4656-86FB-E6FA8D28E97F}" type="sibTrans" cxnId="{1FF34F4F-3ADB-467C-8C21-AD584A2CBF88}">
      <dgm:prSet/>
      <dgm:spPr/>
      <dgm:t>
        <a:bodyPr/>
        <a:lstStyle/>
        <a:p>
          <a:endParaRPr lang="en-US"/>
        </a:p>
      </dgm:t>
    </dgm:pt>
    <dgm:pt modelId="{F8E2804F-9E4E-4189-B75D-3FDED8AC9B2D}">
      <dgm:prSet phldrT="[Text]"/>
      <dgm:spPr/>
      <dgm:t>
        <a:bodyPr/>
        <a:lstStyle/>
        <a:p>
          <a:r>
            <a:rPr lang="en-US" dirty="0"/>
            <a:t>Hide complex details to reduce complexity</a:t>
          </a:r>
        </a:p>
      </dgm:t>
    </dgm:pt>
    <dgm:pt modelId="{2E7CAD36-46D8-44E1-8C44-FCBC05AA1D2A}" type="parTrans" cxnId="{2B69DBB8-0D21-45E0-8922-97954264A145}">
      <dgm:prSet/>
      <dgm:spPr/>
      <dgm:t>
        <a:bodyPr/>
        <a:lstStyle/>
        <a:p>
          <a:endParaRPr lang="en-US"/>
        </a:p>
      </dgm:t>
    </dgm:pt>
    <dgm:pt modelId="{5CCE3561-E0A4-4355-93E4-F8EF98F2C755}" type="sibTrans" cxnId="{2B69DBB8-0D21-45E0-8922-97954264A145}">
      <dgm:prSet/>
      <dgm:spPr/>
      <dgm:t>
        <a:bodyPr/>
        <a:lstStyle/>
        <a:p>
          <a:endParaRPr lang="en-US"/>
        </a:p>
      </dgm:t>
    </dgm:pt>
    <dgm:pt modelId="{E5143AE7-4771-412B-855E-01786787C861}">
      <dgm:prSet phldrT="[Text]"/>
      <dgm:spPr/>
      <dgm:t>
        <a:bodyPr/>
        <a:lstStyle/>
        <a:p>
          <a:r>
            <a:rPr lang="en-US" dirty="0"/>
            <a:t>Objects can have more than one form</a:t>
          </a:r>
        </a:p>
      </dgm:t>
    </dgm:pt>
    <dgm:pt modelId="{CD623E21-6E8A-420A-8BDB-A5A01A7F9A38}" type="parTrans" cxnId="{52C222AF-2DCC-4851-9FF6-057CBCB53634}">
      <dgm:prSet/>
      <dgm:spPr/>
      <dgm:t>
        <a:bodyPr/>
        <a:lstStyle/>
        <a:p>
          <a:endParaRPr lang="en-US"/>
        </a:p>
      </dgm:t>
    </dgm:pt>
    <dgm:pt modelId="{4806E459-71DB-427E-B588-731E497F9B2A}" type="sibTrans" cxnId="{52C222AF-2DCC-4851-9FF6-057CBCB53634}">
      <dgm:prSet/>
      <dgm:spPr/>
      <dgm:t>
        <a:bodyPr/>
        <a:lstStyle/>
        <a:p>
          <a:endParaRPr lang="en-US"/>
        </a:p>
      </dgm:t>
    </dgm:pt>
    <dgm:pt modelId="{E771117B-895B-4B7A-8033-3A5856777F51}" type="pres">
      <dgm:prSet presAssocID="{55E822B8-E848-4F1F-BF89-6B07643EAB5E}" presName="Name0" presStyleCnt="0">
        <dgm:presLayoutVars>
          <dgm:dir/>
          <dgm:animLvl val="lvl"/>
          <dgm:resizeHandles val="exact"/>
        </dgm:presLayoutVars>
      </dgm:prSet>
      <dgm:spPr/>
    </dgm:pt>
    <dgm:pt modelId="{C612D2C3-293A-497A-80B5-6E20889B663A}" type="pres">
      <dgm:prSet presAssocID="{BDAD3C24-CD03-4D90-A16C-942C30A85665}" presName="composite" presStyleCnt="0"/>
      <dgm:spPr/>
    </dgm:pt>
    <dgm:pt modelId="{F9388F85-3C0D-418D-BF79-B8017C18B54F}" type="pres">
      <dgm:prSet presAssocID="{BDAD3C24-CD03-4D90-A16C-942C30A85665}" presName="parTx" presStyleLbl="alignNode1" presStyleIdx="0" presStyleCnt="6">
        <dgm:presLayoutVars>
          <dgm:chMax val="0"/>
          <dgm:chPref val="0"/>
          <dgm:bulletEnabled val="1"/>
        </dgm:presLayoutVars>
      </dgm:prSet>
      <dgm:spPr/>
    </dgm:pt>
    <dgm:pt modelId="{08BDD3AC-BE61-431B-A172-25134A998D64}" type="pres">
      <dgm:prSet presAssocID="{BDAD3C24-CD03-4D90-A16C-942C30A85665}" presName="desTx" presStyleLbl="alignAccFollowNode1" presStyleIdx="0" presStyleCnt="6">
        <dgm:presLayoutVars>
          <dgm:bulletEnabled val="1"/>
        </dgm:presLayoutVars>
      </dgm:prSet>
      <dgm:spPr/>
    </dgm:pt>
    <dgm:pt modelId="{70624FCE-B9B2-41A9-8949-FD2FA7429F59}" type="pres">
      <dgm:prSet presAssocID="{4451F182-18C5-4132-BE11-45BF8AE14593}" presName="space" presStyleCnt="0"/>
      <dgm:spPr/>
    </dgm:pt>
    <dgm:pt modelId="{AFE574D6-E2A7-4914-9252-63DCDFE38699}" type="pres">
      <dgm:prSet presAssocID="{3CA2E931-AC1F-48F1-B326-626047314FBF}" presName="composite" presStyleCnt="0"/>
      <dgm:spPr/>
    </dgm:pt>
    <dgm:pt modelId="{978AF9A1-2019-4CD2-AF18-C9F3E6F78CD3}" type="pres">
      <dgm:prSet presAssocID="{3CA2E931-AC1F-48F1-B326-626047314FBF}" presName="parTx" presStyleLbl="alignNode1" presStyleIdx="1" presStyleCnt="6">
        <dgm:presLayoutVars>
          <dgm:chMax val="0"/>
          <dgm:chPref val="0"/>
          <dgm:bulletEnabled val="1"/>
        </dgm:presLayoutVars>
      </dgm:prSet>
      <dgm:spPr/>
    </dgm:pt>
    <dgm:pt modelId="{C570745C-AF24-4954-8BD6-13F6BB5DAAFE}" type="pres">
      <dgm:prSet presAssocID="{3CA2E931-AC1F-48F1-B326-626047314FBF}" presName="desTx" presStyleLbl="alignAccFollowNode1" presStyleIdx="1" presStyleCnt="6">
        <dgm:presLayoutVars>
          <dgm:bulletEnabled val="1"/>
        </dgm:presLayoutVars>
      </dgm:prSet>
      <dgm:spPr/>
    </dgm:pt>
    <dgm:pt modelId="{901E270B-F3FC-449C-8EF0-A7A7F57CC331}" type="pres">
      <dgm:prSet presAssocID="{6630D82D-87ED-4040-9A59-7D97B4F5D01F}" presName="space" presStyleCnt="0"/>
      <dgm:spPr/>
    </dgm:pt>
    <dgm:pt modelId="{7565E1F0-7403-4552-BDFC-97874536479F}" type="pres">
      <dgm:prSet presAssocID="{3D892F4E-E00D-48E9-BC37-3B2C1624F129}" presName="composite" presStyleCnt="0"/>
      <dgm:spPr/>
    </dgm:pt>
    <dgm:pt modelId="{0AD6C344-2A61-4DD3-ACA4-C15C45EAA96E}" type="pres">
      <dgm:prSet presAssocID="{3D892F4E-E00D-48E9-BC37-3B2C1624F129}" presName="parTx" presStyleLbl="alignNode1" presStyleIdx="2" presStyleCnt="6">
        <dgm:presLayoutVars>
          <dgm:chMax val="0"/>
          <dgm:chPref val="0"/>
          <dgm:bulletEnabled val="1"/>
        </dgm:presLayoutVars>
      </dgm:prSet>
      <dgm:spPr/>
    </dgm:pt>
    <dgm:pt modelId="{8A51C5E9-C9F3-4DCD-B623-6BD4FF713616}" type="pres">
      <dgm:prSet presAssocID="{3D892F4E-E00D-48E9-BC37-3B2C1624F129}" presName="desTx" presStyleLbl="alignAccFollowNode1" presStyleIdx="2" presStyleCnt="6">
        <dgm:presLayoutVars>
          <dgm:bulletEnabled val="1"/>
        </dgm:presLayoutVars>
      </dgm:prSet>
      <dgm:spPr/>
    </dgm:pt>
    <dgm:pt modelId="{4E6A0EDF-33E2-49DB-9042-E3CA8EECAC7B}" type="pres">
      <dgm:prSet presAssocID="{A4FC2EF7-5007-4C32-A5C4-0074EA5BCC70}" presName="space" presStyleCnt="0"/>
      <dgm:spPr/>
    </dgm:pt>
    <dgm:pt modelId="{10B3C34E-6A6B-44DE-BA48-165F6C337FB8}" type="pres">
      <dgm:prSet presAssocID="{555F37E2-7B5A-42C8-A560-0081BE519C53}" presName="composite" presStyleCnt="0"/>
      <dgm:spPr/>
    </dgm:pt>
    <dgm:pt modelId="{586F957F-B3EC-41FA-849B-1AEF6EF0580F}" type="pres">
      <dgm:prSet presAssocID="{555F37E2-7B5A-42C8-A560-0081BE519C53}" presName="parTx" presStyleLbl="alignNode1" presStyleIdx="3" presStyleCnt="6">
        <dgm:presLayoutVars>
          <dgm:chMax val="0"/>
          <dgm:chPref val="0"/>
          <dgm:bulletEnabled val="1"/>
        </dgm:presLayoutVars>
      </dgm:prSet>
      <dgm:spPr/>
    </dgm:pt>
    <dgm:pt modelId="{3BD349A0-3EE8-4B4A-A4E4-260B361E60E8}" type="pres">
      <dgm:prSet presAssocID="{555F37E2-7B5A-42C8-A560-0081BE519C53}" presName="desTx" presStyleLbl="alignAccFollowNode1" presStyleIdx="3" presStyleCnt="6">
        <dgm:presLayoutVars>
          <dgm:bulletEnabled val="1"/>
        </dgm:presLayoutVars>
      </dgm:prSet>
      <dgm:spPr/>
    </dgm:pt>
    <dgm:pt modelId="{272B2A64-D5B5-4FC8-BFA3-9C08565374ED}" type="pres">
      <dgm:prSet presAssocID="{086063AE-F658-410F-B703-133A761792DD}" presName="space" presStyleCnt="0"/>
      <dgm:spPr/>
    </dgm:pt>
    <dgm:pt modelId="{DE906CA5-4B0B-4173-97D3-7B326E336E91}" type="pres">
      <dgm:prSet presAssocID="{9B9A2085-B180-4897-8FE8-A6491A923E6A}" presName="composite" presStyleCnt="0"/>
      <dgm:spPr/>
    </dgm:pt>
    <dgm:pt modelId="{1BB3B719-801D-4F2F-A545-0DED4C0FD8BE}" type="pres">
      <dgm:prSet presAssocID="{9B9A2085-B180-4897-8FE8-A6491A923E6A}" presName="parTx" presStyleLbl="alignNode1" presStyleIdx="4" presStyleCnt="6">
        <dgm:presLayoutVars>
          <dgm:chMax val="0"/>
          <dgm:chPref val="0"/>
          <dgm:bulletEnabled val="1"/>
        </dgm:presLayoutVars>
      </dgm:prSet>
      <dgm:spPr/>
    </dgm:pt>
    <dgm:pt modelId="{FFBE28F6-046D-4A3F-AFEE-4A75CA0DB26F}" type="pres">
      <dgm:prSet presAssocID="{9B9A2085-B180-4897-8FE8-A6491A923E6A}" presName="desTx" presStyleLbl="alignAccFollowNode1" presStyleIdx="4" presStyleCnt="6">
        <dgm:presLayoutVars>
          <dgm:bulletEnabled val="1"/>
        </dgm:presLayoutVars>
      </dgm:prSet>
      <dgm:spPr/>
    </dgm:pt>
    <dgm:pt modelId="{DB23B951-427C-4A4F-939E-3E546E93AB21}" type="pres">
      <dgm:prSet presAssocID="{3AB118EB-FCF4-4E67-BCD5-98CFC6C8A8E9}" presName="space" presStyleCnt="0"/>
      <dgm:spPr/>
    </dgm:pt>
    <dgm:pt modelId="{31815A10-11EA-4318-BF70-D238BBFD1B1E}" type="pres">
      <dgm:prSet presAssocID="{97C4B654-B840-474A-AC9C-6C530E6ED594}" presName="composite" presStyleCnt="0"/>
      <dgm:spPr/>
    </dgm:pt>
    <dgm:pt modelId="{163E1DFC-1565-4EB3-BF35-E2287C4DD84A}" type="pres">
      <dgm:prSet presAssocID="{97C4B654-B840-474A-AC9C-6C530E6ED594}" presName="parTx" presStyleLbl="alignNode1" presStyleIdx="5" presStyleCnt="6">
        <dgm:presLayoutVars>
          <dgm:chMax val="0"/>
          <dgm:chPref val="0"/>
          <dgm:bulletEnabled val="1"/>
        </dgm:presLayoutVars>
      </dgm:prSet>
      <dgm:spPr/>
    </dgm:pt>
    <dgm:pt modelId="{B1C0CB7F-FA5B-40DD-B323-18A24CFB387F}" type="pres">
      <dgm:prSet presAssocID="{97C4B654-B840-474A-AC9C-6C530E6ED594}" presName="desTx" presStyleLbl="alignAccFollowNode1" presStyleIdx="5" presStyleCnt="6">
        <dgm:presLayoutVars>
          <dgm:bulletEnabled val="1"/>
        </dgm:presLayoutVars>
      </dgm:prSet>
      <dgm:spPr/>
    </dgm:pt>
  </dgm:ptLst>
  <dgm:cxnLst>
    <dgm:cxn modelId="{82A1F111-2A26-4D07-B84D-151F2509B565}" type="presOf" srcId="{3D892F4E-E00D-48E9-BC37-3B2C1624F129}" destId="{0AD6C344-2A61-4DD3-ACA4-C15C45EAA96E}" srcOrd="0" destOrd="0" presId="urn:microsoft.com/office/officeart/2005/8/layout/hList1"/>
    <dgm:cxn modelId="{84103F1D-E557-47A6-BA8B-2B95066282AD}" srcId="{BDAD3C24-CD03-4D90-A16C-942C30A85665}" destId="{74C6A6B4-E40E-427F-9721-D482DCC98951}" srcOrd="0" destOrd="0" parTransId="{6C0C0040-03DB-457B-A67E-AEA160EC2A9E}" sibTransId="{75E4B80E-72F2-4AA5-B3BE-6EB13BE043C6}"/>
    <dgm:cxn modelId="{2632CC21-DC9D-49F3-A127-54D9881F781C}" srcId="{55E822B8-E848-4F1F-BF89-6B07643EAB5E}" destId="{97C4B654-B840-474A-AC9C-6C530E6ED594}" srcOrd="5" destOrd="0" parTransId="{12AFF552-D486-42E2-BA97-39E15140273E}" sibTransId="{B6715D08-5702-42F1-8178-23A9250DEE1F}"/>
    <dgm:cxn modelId="{80A4FF22-B677-4EC2-8985-A4E021E5462C}" type="presOf" srcId="{555F37E2-7B5A-42C8-A560-0081BE519C53}" destId="{586F957F-B3EC-41FA-849B-1AEF6EF0580F}" srcOrd="0" destOrd="0" presId="urn:microsoft.com/office/officeart/2005/8/layout/hList1"/>
    <dgm:cxn modelId="{3D4A752B-4E10-4034-87B3-1E596A421618}" type="presOf" srcId="{97C4B654-B840-474A-AC9C-6C530E6ED594}" destId="{163E1DFC-1565-4EB3-BF35-E2287C4DD84A}" srcOrd="0" destOrd="0" presId="urn:microsoft.com/office/officeart/2005/8/layout/hList1"/>
    <dgm:cxn modelId="{D72C7D2B-CCC8-4F1C-987B-841803D4543E}" type="presOf" srcId="{74C6A6B4-E40E-427F-9721-D482DCC98951}" destId="{08BDD3AC-BE61-431B-A172-25134A998D64}" srcOrd="0" destOrd="0" presId="urn:microsoft.com/office/officeart/2005/8/layout/hList1"/>
    <dgm:cxn modelId="{1304703A-2D28-4F3B-90FB-4A2199903002}" type="presOf" srcId="{F8E2804F-9E4E-4189-B75D-3FDED8AC9B2D}" destId="{FFBE28F6-046D-4A3F-AFEE-4A75CA0DB26F}" srcOrd="0" destOrd="0" presId="urn:microsoft.com/office/officeart/2005/8/layout/hList1"/>
    <dgm:cxn modelId="{7437A840-6B25-4F12-B1E3-A22374A4B7FC}" type="presOf" srcId="{E5143AE7-4771-412B-855E-01786787C861}" destId="{B1C0CB7F-FA5B-40DD-B323-18A24CFB387F}" srcOrd="0" destOrd="0" presId="urn:microsoft.com/office/officeart/2005/8/layout/hList1"/>
    <dgm:cxn modelId="{30CE5263-A81A-432D-9D12-332A276FD3A8}" srcId="{55E822B8-E848-4F1F-BF89-6B07643EAB5E}" destId="{BDAD3C24-CD03-4D90-A16C-942C30A85665}" srcOrd="0" destOrd="0" parTransId="{CC4093D9-8A47-42A1-970B-3A31EAE90D49}" sibTransId="{4451F182-18C5-4132-BE11-45BF8AE14593}"/>
    <dgm:cxn modelId="{79DB3244-2ECE-4745-AB91-D1F247CF3EF0}" type="presOf" srcId="{55E822B8-E848-4F1F-BF89-6B07643EAB5E}" destId="{E771117B-895B-4B7A-8033-3A5856777F51}" srcOrd="0" destOrd="0" presId="urn:microsoft.com/office/officeart/2005/8/layout/hList1"/>
    <dgm:cxn modelId="{C8F3DA69-C773-48DF-B0C1-F96C85B5DEE6}" type="presOf" srcId="{5AD19BD9-1C37-4EEB-995A-5C255FB593FB}" destId="{3BD349A0-3EE8-4B4A-A4E4-260B361E60E8}" srcOrd="0" destOrd="0" presId="urn:microsoft.com/office/officeart/2005/8/layout/hList1"/>
    <dgm:cxn modelId="{1FF34F4F-3ADB-467C-8C21-AD584A2CBF88}" srcId="{555F37E2-7B5A-42C8-A560-0081BE519C53}" destId="{5AD19BD9-1C37-4EEB-995A-5C255FB593FB}" srcOrd="0" destOrd="0" parTransId="{B270D0D8-59C4-46A4-AC38-7893766C2451}" sibTransId="{6BE5EB53-7334-4656-86FB-E6FA8D28E97F}"/>
    <dgm:cxn modelId="{A3939655-0754-411C-8A38-A36E330CD814}" type="presOf" srcId="{9B9A2085-B180-4897-8FE8-A6491A923E6A}" destId="{1BB3B719-801D-4F2F-A545-0DED4C0FD8BE}" srcOrd="0" destOrd="0" presId="urn:microsoft.com/office/officeart/2005/8/layout/hList1"/>
    <dgm:cxn modelId="{07AC6177-AE79-4C89-ACF3-5323E927763C}" type="presOf" srcId="{48508578-1E06-440B-852F-77925BF70612}" destId="{8A51C5E9-C9F3-4DCD-B623-6BD4FF713616}" srcOrd="0" destOrd="0" presId="urn:microsoft.com/office/officeart/2005/8/layout/hList1"/>
    <dgm:cxn modelId="{1C25647C-64C2-460B-92EC-34E0E6B3E8D6}" srcId="{55E822B8-E848-4F1F-BF89-6B07643EAB5E}" destId="{3CA2E931-AC1F-48F1-B326-626047314FBF}" srcOrd="1" destOrd="0" parTransId="{5897FC88-92B8-4AC7-B332-5670B740A531}" sibTransId="{6630D82D-87ED-4040-9A59-7D97B4F5D01F}"/>
    <dgm:cxn modelId="{3F411D8B-D8E3-4D54-A65B-B1B33F4E9272}" srcId="{3CA2E931-AC1F-48F1-B326-626047314FBF}" destId="{0F35A9DC-39BD-4418-B0B3-356F3004BDB2}" srcOrd="0" destOrd="0" parTransId="{99B1AC83-652F-4B77-BCD6-EC04B65C56E2}" sibTransId="{6AE5857F-4A58-46AB-AB74-479846ED25C1}"/>
    <dgm:cxn modelId="{9072DF9A-F1D4-45E1-B68E-A9CC06E142C8}" type="presOf" srcId="{0F35A9DC-39BD-4418-B0B3-356F3004BDB2}" destId="{C570745C-AF24-4954-8BD6-13F6BB5DAAFE}" srcOrd="0" destOrd="0" presId="urn:microsoft.com/office/officeart/2005/8/layout/hList1"/>
    <dgm:cxn modelId="{F8E01DA1-793D-4E6E-B9E5-92831ECFEC84}" type="presOf" srcId="{3CA2E931-AC1F-48F1-B326-626047314FBF}" destId="{978AF9A1-2019-4CD2-AF18-C9F3E6F78CD3}" srcOrd="0" destOrd="0" presId="urn:microsoft.com/office/officeart/2005/8/layout/hList1"/>
    <dgm:cxn modelId="{EE3EDAA9-38C8-44B5-9D99-7448918B793C}" type="presOf" srcId="{BDAD3C24-CD03-4D90-A16C-942C30A85665}" destId="{F9388F85-3C0D-418D-BF79-B8017C18B54F}" srcOrd="0" destOrd="0" presId="urn:microsoft.com/office/officeart/2005/8/layout/hList1"/>
    <dgm:cxn modelId="{52C222AF-2DCC-4851-9FF6-057CBCB53634}" srcId="{97C4B654-B840-474A-AC9C-6C530E6ED594}" destId="{E5143AE7-4771-412B-855E-01786787C861}" srcOrd="0" destOrd="0" parTransId="{CD623E21-6E8A-420A-8BDB-A5A01A7F9A38}" sibTransId="{4806E459-71DB-427E-B588-731E497F9B2A}"/>
    <dgm:cxn modelId="{368EDFB3-956D-4053-9DF4-1CD6258BD263}" srcId="{55E822B8-E848-4F1F-BF89-6B07643EAB5E}" destId="{9B9A2085-B180-4897-8FE8-A6491A923E6A}" srcOrd="4" destOrd="0" parTransId="{B99D288A-43DF-4F04-B8B2-DD62B679485E}" sibTransId="{3AB118EB-FCF4-4E67-BCD5-98CFC6C8A8E9}"/>
    <dgm:cxn modelId="{2B69DBB8-0D21-45E0-8922-97954264A145}" srcId="{9B9A2085-B180-4897-8FE8-A6491A923E6A}" destId="{F8E2804F-9E4E-4189-B75D-3FDED8AC9B2D}" srcOrd="0" destOrd="0" parTransId="{2E7CAD36-46D8-44E1-8C44-FCBC05AA1D2A}" sibTransId="{5CCE3561-E0A4-4355-93E4-F8EF98F2C755}"/>
    <dgm:cxn modelId="{15101ABA-6C4E-4FEC-8C68-87AEAB4F3288}" srcId="{55E822B8-E848-4F1F-BF89-6B07643EAB5E}" destId="{555F37E2-7B5A-42C8-A560-0081BE519C53}" srcOrd="3" destOrd="0" parTransId="{72920ED3-FDC5-4C07-8F1A-98DAA85454D5}" sibTransId="{086063AE-F658-410F-B703-133A761792DD}"/>
    <dgm:cxn modelId="{E56821CC-BD23-490A-8BFF-1B561CE7C4D6}" srcId="{55E822B8-E848-4F1F-BF89-6B07643EAB5E}" destId="{3D892F4E-E00D-48E9-BC37-3B2C1624F129}" srcOrd="2" destOrd="0" parTransId="{0CEECC40-E02E-4080-8FFA-73997F1B4A94}" sibTransId="{A4FC2EF7-5007-4C32-A5C4-0074EA5BCC70}"/>
    <dgm:cxn modelId="{A4DBF6CE-8FC5-4736-904A-8CBC348F4F71}" srcId="{3D892F4E-E00D-48E9-BC37-3B2C1624F129}" destId="{48508578-1E06-440B-852F-77925BF70612}" srcOrd="0" destOrd="0" parTransId="{0E123D0E-8EA8-4538-A5EA-9E7C419CE1CC}" sibTransId="{66E77445-6C2F-48B7-83D8-D8FB25D89388}"/>
    <dgm:cxn modelId="{05DE305F-718E-4FAB-A87D-A753EFD1FB9E}" type="presParOf" srcId="{E771117B-895B-4B7A-8033-3A5856777F51}" destId="{C612D2C3-293A-497A-80B5-6E20889B663A}" srcOrd="0" destOrd="0" presId="urn:microsoft.com/office/officeart/2005/8/layout/hList1"/>
    <dgm:cxn modelId="{AFC218A1-CC3B-4AC7-9AAC-E94B7A7A6C74}" type="presParOf" srcId="{C612D2C3-293A-497A-80B5-6E20889B663A}" destId="{F9388F85-3C0D-418D-BF79-B8017C18B54F}" srcOrd="0" destOrd="0" presId="urn:microsoft.com/office/officeart/2005/8/layout/hList1"/>
    <dgm:cxn modelId="{0E383E7B-596C-4777-9C5C-E26B7601AF22}" type="presParOf" srcId="{C612D2C3-293A-497A-80B5-6E20889B663A}" destId="{08BDD3AC-BE61-431B-A172-25134A998D64}" srcOrd="1" destOrd="0" presId="urn:microsoft.com/office/officeart/2005/8/layout/hList1"/>
    <dgm:cxn modelId="{40720A05-DFF3-48F6-A57B-514A20B88F96}" type="presParOf" srcId="{E771117B-895B-4B7A-8033-3A5856777F51}" destId="{70624FCE-B9B2-41A9-8949-FD2FA7429F59}" srcOrd="1" destOrd="0" presId="urn:microsoft.com/office/officeart/2005/8/layout/hList1"/>
    <dgm:cxn modelId="{AC66D72F-6D58-446A-B905-BE47A826729E}" type="presParOf" srcId="{E771117B-895B-4B7A-8033-3A5856777F51}" destId="{AFE574D6-E2A7-4914-9252-63DCDFE38699}" srcOrd="2" destOrd="0" presId="urn:microsoft.com/office/officeart/2005/8/layout/hList1"/>
    <dgm:cxn modelId="{C15CDEFE-9F34-459B-B520-45D15BD0ADE7}" type="presParOf" srcId="{AFE574D6-E2A7-4914-9252-63DCDFE38699}" destId="{978AF9A1-2019-4CD2-AF18-C9F3E6F78CD3}" srcOrd="0" destOrd="0" presId="urn:microsoft.com/office/officeart/2005/8/layout/hList1"/>
    <dgm:cxn modelId="{754AAC11-525A-4534-8738-BC4CA47F9D9B}" type="presParOf" srcId="{AFE574D6-E2A7-4914-9252-63DCDFE38699}" destId="{C570745C-AF24-4954-8BD6-13F6BB5DAAFE}" srcOrd="1" destOrd="0" presId="urn:microsoft.com/office/officeart/2005/8/layout/hList1"/>
    <dgm:cxn modelId="{C54E1670-25CE-4E7E-9AFC-ABBFC53262FB}" type="presParOf" srcId="{E771117B-895B-4B7A-8033-3A5856777F51}" destId="{901E270B-F3FC-449C-8EF0-A7A7F57CC331}" srcOrd="3" destOrd="0" presId="urn:microsoft.com/office/officeart/2005/8/layout/hList1"/>
    <dgm:cxn modelId="{70C75000-149B-45EA-B5DE-1329C3D7C7B6}" type="presParOf" srcId="{E771117B-895B-4B7A-8033-3A5856777F51}" destId="{7565E1F0-7403-4552-BDFC-97874536479F}" srcOrd="4" destOrd="0" presId="urn:microsoft.com/office/officeart/2005/8/layout/hList1"/>
    <dgm:cxn modelId="{FE0144FD-9A7C-4107-B834-2A3A8E48C9BC}" type="presParOf" srcId="{7565E1F0-7403-4552-BDFC-97874536479F}" destId="{0AD6C344-2A61-4DD3-ACA4-C15C45EAA96E}" srcOrd="0" destOrd="0" presId="urn:microsoft.com/office/officeart/2005/8/layout/hList1"/>
    <dgm:cxn modelId="{FD0931E6-3BA0-44FE-AEDD-95A62981047E}" type="presParOf" srcId="{7565E1F0-7403-4552-BDFC-97874536479F}" destId="{8A51C5E9-C9F3-4DCD-B623-6BD4FF713616}" srcOrd="1" destOrd="0" presId="urn:microsoft.com/office/officeart/2005/8/layout/hList1"/>
    <dgm:cxn modelId="{C5E8E834-AB0D-44C6-9437-21E8993536CD}" type="presParOf" srcId="{E771117B-895B-4B7A-8033-3A5856777F51}" destId="{4E6A0EDF-33E2-49DB-9042-E3CA8EECAC7B}" srcOrd="5" destOrd="0" presId="urn:microsoft.com/office/officeart/2005/8/layout/hList1"/>
    <dgm:cxn modelId="{E29B6FF1-1E2A-4C5C-9D0C-C0E147ABA3A6}" type="presParOf" srcId="{E771117B-895B-4B7A-8033-3A5856777F51}" destId="{10B3C34E-6A6B-44DE-BA48-165F6C337FB8}" srcOrd="6" destOrd="0" presId="urn:microsoft.com/office/officeart/2005/8/layout/hList1"/>
    <dgm:cxn modelId="{1E59B65A-E0B6-46A3-B037-6B249D5415B1}" type="presParOf" srcId="{10B3C34E-6A6B-44DE-BA48-165F6C337FB8}" destId="{586F957F-B3EC-41FA-849B-1AEF6EF0580F}" srcOrd="0" destOrd="0" presId="urn:microsoft.com/office/officeart/2005/8/layout/hList1"/>
    <dgm:cxn modelId="{10B2FE21-345A-480A-8287-697C909A480E}" type="presParOf" srcId="{10B3C34E-6A6B-44DE-BA48-165F6C337FB8}" destId="{3BD349A0-3EE8-4B4A-A4E4-260B361E60E8}" srcOrd="1" destOrd="0" presId="urn:microsoft.com/office/officeart/2005/8/layout/hList1"/>
    <dgm:cxn modelId="{497E9492-1B68-4DBC-9DE6-98240249CBFC}" type="presParOf" srcId="{E771117B-895B-4B7A-8033-3A5856777F51}" destId="{272B2A64-D5B5-4FC8-BFA3-9C08565374ED}" srcOrd="7" destOrd="0" presId="urn:microsoft.com/office/officeart/2005/8/layout/hList1"/>
    <dgm:cxn modelId="{5E22EF83-5B13-476F-85F1-E94044CDA2AE}" type="presParOf" srcId="{E771117B-895B-4B7A-8033-3A5856777F51}" destId="{DE906CA5-4B0B-4173-97D3-7B326E336E91}" srcOrd="8" destOrd="0" presId="urn:microsoft.com/office/officeart/2005/8/layout/hList1"/>
    <dgm:cxn modelId="{0E5E333C-8EE5-4B61-9180-B34202BF8229}" type="presParOf" srcId="{DE906CA5-4B0B-4173-97D3-7B326E336E91}" destId="{1BB3B719-801D-4F2F-A545-0DED4C0FD8BE}" srcOrd="0" destOrd="0" presId="urn:microsoft.com/office/officeart/2005/8/layout/hList1"/>
    <dgm:cxn modelId="{CE8E4B62-C344-494E-B9E4-26FE72D8361B}" type="presParOf" srcId="{DE906CA5-4B0B-4173-97D3-7B326E336E91}" destId="{FFBE28F6-046D-4A3F-AFEE-4A75CA0DB26F}" srcOrd="1" destOrd="0" presId="urn:microsoft.com/office/officeart/2005/8/layout/hList1"/>
    <dgm:cxn modelId="{9FF58F41-F961-4354-9461-D5F4D7B3F899}" type="presParOf" srcId="{E771117B-895B-4B7A-8033-3A5856777F51}" destId="{DB23B951-427C-4A4F-939E-3E546E93AB21}" srcOrd="9" destOrd="0" presId="urn:microsoft.com/office/officeart/2005/8/layout/hList1"/>
    <dgm:cxn modelId="{BBC324B8-62EE-48F0-8561-D3A2C812AF80}" type="presParOf" srcId="{E771117B-895B-4B7A-8033-3A5856777F51}" destId="{31815A10-11EA-4318-BF70-D238BBFD1B1E}" srcOrd="10" destOrd="0" presId="urn:microsoft.com/office/officeart/2005/8/layout/hList1"/>
    <dgm:cxn modelId="{906C2198-9CB1-4033-9C71-6F9CD98C44AB}" type="presParOf" srcId="{31815A10-11EA-4318-BF70-D238BBFD1B1E}" destId="{163E1DFC-1565-4EB3-BF35-E2287C4DD84A}" srcOrd="0" destOrd="0" presId="urn:microsoft.com/office/officeart/2005/8/layout/hList1"/>
    <dgm:cxn modelId="{0985B179-ABDB-459C-9D11-F62E515BD97C}" type="presParOf" srcId="{31815A10-11EA-4318-BF70-D238BBFD1B1E}" destId="{B1C0CB7F-FA5B-40DD-B323-18A24CFB38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36EC9-484A-415E-A266-00C0805404F2}">
      <dsp:nvSpPr>
        <dsp:cNvPr id="0" name=""/>
        <dsp:cNvSpPr/>
      </dsp:nvSpPr>
      <dsp:spPr>
        <a:xfrm>
          <a:off x="183502" y="2122"/>
          <a:ext cx="2090705" cy="140060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i="0" kern="1200" dirty="0">
              <a:latin typeface="+mj-lt"/>
            </a:rPr>
            <a:t>While</a:t>
          </a:r>
          <a:endParaRPr lang="en-US" sz="3600" kern="1200" dirty="0"/>
        </a:p>
      </dsp:txBody>
      <dsp:txXfrm>
        <a:off x="183502" y="2122"/>
        <a:ext cx="2090705" cy="1400607"/>
      </dsp:txXfrm>
    </dsp:sp>
    <dsp:sp modelId="{F286F5B9-554C-4AFF-BD33-E9870DF72E5F}">
      <dsp:nvSpPr>
        <dsp:cNvPr id="0" name=""/>
        <dsp:cNvSpPr/>
      </dsp:nvSpPr>
      <dsp:spPr>
        <a:xfrm>
          <a:off x="177549" y="1472760"/>
          <a:ext cx="2102611"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do …while</a:t>
          </a:r>
          <a:r>
            <a:rPr lang="en-US" sz="3600" kern="1200" dirty="0"/>
            <a:t> </a:t>
          </a:r>
        </a:p>
      </dsp:txBody>
      <dsp:txXfrm>
        <a:off x="177549" y="1472760"/>
        <a:ext cx="2102611" cy="1400607"/>
      </dsp:txXfrm>
    </dsp:sp>
    <dsp:sp modelId="{BD32997E-7328-4C2D-8254-9EEB8EB80300}">
      <dsp:nvSpPr>
        <dsp:cNvPr id="0" name=""/>
        <dsp:cNvSpPr/>
      </dsp:nvSpPr>
      <dsp:spPr>
        <a:xfrm>
          <a:off x="180632" y="2943398"/>
          <a:ext cx="209644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for</a:t>
          </a:r>
          <a:endParaRPr lang="en-US" sz="3600" kern="1200" dirty="0"/>
        </a:p>
      </dsp:txBody>
      <dsp:txXfrm>
        <a:off x="180632" y="2943398"/>
        <a:ext cx="2096445" cy="140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36EC9-484A-415E-A266-00C0805404F2}">
      <dsp:nvSpPr>
        <dsp:cNvPr id="0" name=""/>
        <dsp:cNvSpPr/>
      </dsp:nvSpPr>
      <dsp:spPr>
        <a:xfrm>
          <a:off x="180541" y="0"/>
          <a:ext cx="209070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i="0" kern="1200" dirty="0">
              <a:latin typeface="+mj-lt"/>
            </a:rPr>
            <a:t>While</a:t>
          </a:r>
          <a:endParaRPr lang="en-US" sz="3600" kern="1200" dirty="0"/>
        </a:p>
      </dsp:txBody>
      <dsp:txXfrm>
        <a:off x="180541" y="0"/>
        <a:ext cx="2090705" cy="1400607"/>
      </dsp:txXfrm>
    </dsp:sp>
    <dsp:sp modelId="{F286F5B9-554C-4AFF-BD33-E9870DF72E5F}">
      <dsp:nvSpPr>
        <dsp:cNvPr id="0" name=""/>
        <dsp:cNvSpPr/>
      </dsp:nvSpPr>
      <dsp:spPr>
        <a:xfrm>
          <a:off x="177549" y="1472760"/>
          <a:ext cx="2102611" cy="1400607"/>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do …while</a:t>
          </a:r>
          <a:r>
            <a:rPr lang="en-US" sz="3600" kern="1200" dirty="0"/>
            <a:t> </a:t>
          </a:r>
        </a:p>
      </dsp:txBody>
      <dsp:txXfrm>
        <a:off x="177549" y="1472760"/>
        <a:ext cx="2102611" cy="1400607"/>
      </dsp:txXfrm>
    </dsp:sp>
    <dsp:sp modelId="{BD32997E-7328-4C2D-8254-9EEB8EB80300}">
      <dsp:nvSpPr>
        <dsp:cNvPr id="0" name=""/>
        <dsp:cNvSpPr/>
      </dsp:nvSpPr>
      <dsp:spPr>
        <a:xfrm>
          <a:off x="180632" y="2943398"/>
          <a:ext cx="209644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for</a:t>
          </a:r>
          <a:endParaRPr lang="en-US" sz="3600" kern="1200" dirty="0"/>
        </a:p>
      </dsp:txBody>
      <dsp:txXfrm>
        <a:off x="180632" y="2943398"/>
        <a:ext cx="2096445" cy="1400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36EC9-484A-415E-A266-00C0805404F2}">
      <dsp:nvSpPr>
        <dsp:cNvPr id="0" name=""/>
        <dsp:cNvSpPr/>
      </dsp:nvSpPr>
      <dsp:spPr>
        <a:xfrm>
          <a:off x="183502" y="2122"/>
          <a:ext cx="209070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i="0" kern="1200" dirty="0">
              <a:latin typeface="+mj-lt"/>
            </a:rPr>
            <a:t>While</a:t>
          </a:r>
          <a:endParaRPr lang="en-US" sz="3600" kern="1200" dirty="0"/>
        </a:p>
      </dsp:txBody>
      <dsp:txXfrm>
        <a:off x="183502" y="2122"/>
        <a:ext cx="2090705" cy="1400607"/>
      </dsp:txXfrm>
    </dsp:sp>
    <dsp:sp modelId="{F286F5B9-554C-4AFF-BD33-E9870DF72E5F}">
      <dsp:nvSpPr>
        <dsp:cNvPr id="0" name=""/>
        <dsp:cNvSpPr/>
      </dsp:nvSpPr>
      <dsp:spPr>
        <a:xfrm>
          <a:off x="177549" y="1472760"/>
          <a:ext cx="2102611"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do …while</a:t>
          </a:r>
          <a:r>
            <a:rPr lang="en-US" sz="3600" kern="1200" dirty="0"/>
            <a:t> </a:t>
          </a:r>
        </a:p>
      </dsp:txBody>
      <dsp:txXfrm>
        <a:off x="177549" y="1472760"/>
        <a:ext cx="2102611" cy="1400607"/>
      </dsp:txXfrm>
    </dsp:sp>
    <dsp:sp modelId="{BD32997E-7328-4C2D-8254-9EEB8EB80300}">
      <dsp:nvSpPr>
        <dsp:cNvPr id="0" name=""/>
        <dsp:cNvSpPr/>
      </dsp:nvSpPr>
      <dsp:spPr>
        <a:xfrm>
          <a:off x="180632" y="2943398"/>
          <a:ext cx="2096445" cy="1400607"/>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for</a:t>
          </a:r>
          <a:endParaRPr lang="en-US" sz="3600" kern="1200" dirty="0"/>
        </a:p>
      </dsp:txBody>
      <dsp:txXfrm>
        <a:off x="180632" y="2943398"/>
        <a:ext cx="2096445" cy="1400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88F85-3C0D-418D-BF79-B8017C18B54F}">
      <dsp:nvSpPr>
        <dsp:cNvPr id="0" name=""/>
        <dsp:cNvSpPr/>
      </dsp:nvSpPr>
      <dsp:spPr>
        <a:xfrm>
          <a:off x="2987" y="558873"/>
          <a:ext cx="158726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Object</a:t>
          </a:r>
        </a:p>
      </dsp:txBody>
      <dsp:txXfrm>
        <a:off x="2987" y="558873"/>
        <a:ext cx="1587261" cy="489600"/>
      </dsp:txXfrm>
    </dsp:sp>
    <dsp:sp modelId="{08BDD3AC-BE61-431B-A172-25134A998D64}">
      <dsp:nvSpPr>
        <dsp:cNvPr id="0" name=""/>
        <dsp:cNvSpPr/>
      </dsp:nvSpPr>
      <dsp:spPr>
        <a:xfrm>
          <a:off x="2987" y="1048473"/>
          <a:ext cx="1587261" cy="19348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An entity that has attributes and methods</a:t>
          </a:r>
        </a:p>
      </dsp:txBody>
      <dsp:txXfrm>
        <a:off x="2987" y="1048473"/>
        <a:ext cx="1587261" cy="1934843"/>
      </dsp:txXfrm>
    </dsp:sp>
    <dsp:sp modelId="{978AF9A1-2019-4CD2-AF18-C9F3E6F78CD3}">
      <dsp:nvSpPr>
        <dsp:cNvPr id="0" name=""/>
        <dsp:cNvSpPr/>
      </dsp:nvSpPr>
      <dsp:spPr>
        <a:xfrm>
          <a:off x="1812465" y="558873"/>
          <a:ext cx="1587261" cy="489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Class</a:t>
          </a:r>
        </a:p>
      </dsp:txBody>
      <dsp:txXfrm>
        <a:off x="1812465" y="558873"/>
        <a:ext cx="1587261" cy="489600"/>
      </dsp:txXfrm>
    </dsp:sp>
    <dsp:sp modelId="{C570745C-AF24-4954-8BD6-13F6BB5DAAFE}">
      <dsp:nvSpPr>
        <dsp:cNvPr id="0" name=""/>
        <dsp:cNvSpPr/>
      </dsp:nvSpPr>
      <dsp:spPr>
        <a:xfrm>
          <a:off x="1812465" y="1048473"/>
          <a:ext cx="1587261" cy="19348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blueprint that describes objects</a:t>
          </a:r>
        </a:p>
      </dsp:txBody>
      <dsp:txXfrm>
        <a:off x="1812465" y="1048473"/>
        <a:ext cx="1587261" cy="1934843"/>
      </dsp:txXfrm>
    </dsp:sp>
    <dsp:sp modelId="{0AD6C344-2A61-4DD3-ACA4-C15C45EAA96E}">
      <dsp:nvSpPr>
        <dsp:cNvPr id="0" name=""/>
        <dsp:cNvSpPr/>
      </dsp:nvSpPr>
      <dsp:spPr>
        <a:xfrm>
          <a:off x="3621943" y="558873"/>
          <a:ext cx="1587261" cy="489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Encapsulation</a:t>
          </a:r>
        </a:p>
      </dsp:txBody>
      <dsp:txXfrm>
        <a:off x="3621943" y="558873"/>
        <a:ext cx="1587261" cy="489600"/>
      </dsp:txXfrm>
    </dsp:sp>
    <dsp:sp modelId="{8A51C5E9-C9F3-4DCD-B623-6BD4FF713616}">
      <dsp:nvSpPr>
        <dsp:cNvPr id="0" name=""/>
        <dsp:cNvSpPr/>
      </dsp:nvSpPr>
      <dsp:spPr>
        <a:xfrm>
          <a:off x="3621943" y="1048473"/>
          <a:ext cx="1587261" cy="193484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an object exposes the selected information only</a:t>
          </a:r>
        </a:p>
      </dsp:txBody>
      <dsp:txXfrm>
        <a:off x="3621943" y="1048473"/>
        <a:ext cx="1587261" cy="1934843"/>
      </dsp:txXfrm>
    </dsp:sp>
    <dsp:sp modelId="{586F957F-B3EC-41FA-849B-1AEF6EF0580F}">
      <dsp:nvSpPr>
        <dsp:cNvPr id="0" name=""/>
        <dsp:cNvSpPr/>
      </dsp:nvSpPr>
      <dsp:spPr>
        <a:xfrm>
          <a:off x="5431421" y="558873"/>
          <a:ext cx="1587261"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Inheritance </a:t>
          </a:r>
        </a:p>
      </dsp:txBody>
      <dsp:txXfrm>
        <a:off x="5431421" y="558873"/>
        <a:ext cx="1587261" cy="489600"/>
      </dsp:txXfrm>
    </dsp:sp>
    <dsp:sp modelId="{3BD349A0-3EE8-4B4A-A4E4-260B361E60E8}">
      <dsp:nvSpPr>
        <dsp:cNvPr id="0" name=""/>
        <dsp:cNvSpPr/>
      </dsp:nvSpPr>
      <dsp:spPr>
        <a:xfrm>
          <a:off x="5431421" y="1048473"/>
          <a:ext cx="1587261" cy="19348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Objects can inherit other attributes and behaviors from other objects </a:t>
          </a:r>
        </a:p>
      </dsp:txBody>
      <dsp:txXfrm>
        <a:off x="5431421" y="1048473"/>
        <a:ext cx="1587261" cy="1934843"/>
      </dsp:txXfrm>
    </dsp:sp>
    <dsp:sp modelId="{1BB3B719-801D-4F2F-A545-0DED4C0FD8BE}">
      <dsp:nvSpPr>
        <dsp:cNvPr id="0" name=""/>
        <dsp:cNvSpPr/>
      </dsp:nvSpPr>
      <dsp:spPr>
        <a:xfrm>
          <a:off x="7240899" y="558873"/>
          <a:ext cx="1587261" cy="4896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Abstraction</a:t>
          </a:r>
        </a:p>
      </dsp:txBody>
      <dsp:txXfrm>
        <a:off x="7240899" y="558873"/>
        <a:ext cx="1587261" cy="489600"/>
      </dsp:txXfrm>
    </dsp:sp>
    <dsp:sp modelId="{FFBE28F6-046D-4A3F-AFEE-4A75CA0DB26F}">
      <dsp:nvSpPr>
        <dsp:cNvPr id="0" name=""/>
        <dsp:cNvSpPr/>
      </dsp:nvSpPr>
      <dsp:spPr>
        <a:xfrm>
          <a:off x="7240899" y="1048473"/>
          <a:ext cx="1587261" cy="193484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Hide complex details to reduce complexity</a:t>
          </a:r>
        </a:p>
      </dsp:txBody>
      <dsp:txXfrm>
        <a:off x="7240899" y="1048473"/>
        <a:ext cx="1587261" cy="1934843"/>
      </dsp:txXfrm>
    </dsp:sp>
    <dsp:sp modelId="{163E1DFC-1565-4EB3-BF35-E2287C4DD84A}">
      <dsp:nvSpPr>
        <dsp:cNvPr id="0" name=""/>
        <dsp:cNvSpPr/>
      </dsp:nvSpPr>
      <dsp:spPr>
        <a:xfrm>
          <a:off x="9050377" y="558873"/>
          <a:ext cx="158726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Polymorphism</a:t>
          </a:r>
        </a:p>
      </dsp:txBody>
      <dsp:txXfrm>
        <a:off x="9050377" y="558873"/>
        <a:ext cx="1587261" cy="489600"/>
      </dsp:txXfrm>
    </dsp:sp>
    <dsp:sp modelId="{B1C0CB7F-FA5B-40DD-B323-18A24CFB387F}">
      <dsp:nvSpPr>
        <dsp:cNvPr id="0" name=""/>
        <dsp:cNvSpPr/>
      </dsp:nvSpPr>
      <dsp:spPr>
        <a:xfrm>
          <a:off x="9050377" y="1048473"/>
          <a:ext cx="1587261" cy="19348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Objects can have more than one form</a:t>
          </a:r>
        </a:p>
      </dsp:txBody>
      <dsp:txXfrm>
        <a:off x="9050377" y="1048473"/>
        <a:ext cx="1587261" cy="193484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6.547"/>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2861 0 0,'-25'0'47,"0"0"-32,-24 0-15,24 0 0,-24 0 0,0 0 16,24 0-16,-24 0 0,-25 0 0,49 0 16,-24 0-16,0 0 0,-50 0 0,0 0 15,25 0-15,25 0 0,-50 0 0,1 0 16,24 0-16,-25 0 0,0 0 0,1 0 16,24 0-16,0 0 0,-25 0 0,1 0 15,24 0-15,-25 0 0,0 0 0,50 0 0,-25 0 16,0 0-16,0 0 0,0 0 15,0 0-15,25 0 0,-25 0 16,24 0-16,1 0 0,0 0 0,-1 0 0,1 0 16,25 0-16,-1 0 15,0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7.421"/>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0 0,'74'0'16,"25"25"-16,-1-25 0,-24 0 0,-24 0 15,48 24-15,1-24 0,-50 0 0,25 0 16,0 0-16,-24 0 15,24 0-15,0 0 0,-25 0 16,25 0-16,0 0 0,-25 0 0,0 0 16,1 0-16,-26 0 0,26 0 0,-26 0 15,1 0-15,0 0 0,-50 0 63,0 25-63,-24 0 0,0-1 0,24 1 15,-49 24-15,0-24 0,25 24 0,-25 1 16,0-26-16,-25 1 0,1 0 0,24-1 16,-25 1-16,50-1 0,-1 1 0,1-25 15,24 0-15,-24 0 0,0 0 0,24 0 16,-24 0-16,24 0 0,-24 25 16,24-25-16,0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8.191"/>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617 0 0,'0'25'63,"0"0"-63,0-1 15,-50 1 1,1-25-16,0 24 0,24-24 16,-49 0-16,0 0 0,25 0 0,-25 0 15,0 0-15,25-24 0,-1 24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8.935"/>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2262 1038 0,'-25'25'15,"1"24"-15,-26 0 0,1-24 0,0 24 16,24 1-16,-24-26 0,24 26 0,-24-26 15,-1 25-15,26 1 0,-26-1 0,26-49 16,-1 49-16,0-24 0,1 0 0,-1-1 16,0 26-16,1-50 0,-26 49 0,26-24 15,-1-25-15,0 24 0,25 1 0,-24 0 16,-25-25-16,24 24 0,-24 1 0,-1 0 16,1-1-16,24 1 0,-49 0 0,-24-1 15,24-24-15,24 0 0,-24 0 0,-24 25 16,48-25-16,-24 0 0,0 0 0,25 0 15,-25 0-15,25 0 0,24 0 16,-24 0-16,-1 0 0,26 0 16,-25-25-16,24-49 0,0 74 0,-24-74 15,49 25-15,-49 0 0,49-1 0,0-24 16,0-49-16,0-25 0,0-24 0,0-1 16,0 0-16,0 50 0,0 0 0,0-1 15,0 50-15,0 25 0,24 0 0,26-25 16,-1 24-16,0 1 0,-24 24 0,24-24 15,0 25-15,-24-1 0,24 0 0,1 25 0,-26 0 0,26 0 32,-1 0-17,-24 0-15,-25 25 0,24 0 0,1 48 16,24 1-16,-24 25 0,24 24 0,-24 50 16,24 0-16,-24 49 0,0-25 0,-1 25 15,1 0-15,-25-74 0,0 74 16,0-50-16,0-98 0,0 50 0,0-26 0,0-24 15,0-49-15,0 24 0,0 0 0,-25-49 16,1 25-16,-1-25 0,-24 0 0,24 0 0,-24 0 0,-1 0 16,26 0-16,-50 0 15,49 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3/3/2022</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0" y="1844675"/>
            <a:ext cx="1150033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3/3/2022</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60.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864D-FEEF-4DC6-A92B-F9D8314E8EE2}"/>
              </a:ext>
            </a:extLst>
          </p:cNvPr>
          <p:cNvSpPr>
            <a:spLocks noGrp="1"/>
          </p:cNvSpPr>
          <p:nvPr>
            <p:ph type="ctrTitle"/>
          </p:nvPr>
        </p:nvSpPr>
        <p:spPr/>
        <p:txBody>
          <a:bodyPr/>
          <a:lstStyle/>
          <a:p>
            <a:r>
              <a:rPr lang="en-US" dirty="0"/>
              <a:t>Network Programming</a:t>
            </a:r>
          </a:p>
        </p:txBody>
      </p:sp>
      <p:sp>
        <p:nvSpPr>
          <p:cNvPr id="3" name="Subtitle 2">
            <a:extLst>
              <a:ext uri="{FF2B5EF4-FFF2-40B4-BE49-F238E27FC236}">
                <a16:creationId xmlns:a16="http://schemas.microsoft.com/office/drawing/2014/main" id="{35F0B4C9-F066-4148-9010-42DD6D166379}"/>
              </a:ext>
            </a:extLst>
          </p:cNvPr>
          <p:cNvSpPr>
            <a:spLocks noGrp="1"/>
          </p:cNvSpPr>
          <p:nvPr>
            <p:ph type="subTitle" idx="1"/>
          </p:nvPr>
        </p:nvSpPr>
        <p:spPr/>
        <p:txBody>
          <a:bodyPr/>
          <a:lstStyle/>
          <a:p>
            <a:r>
              <a:rPr lang="en-US" dirty="0"/>
              <a:t>Java Review</a:t>
            </a:r>
          </a:p>
        </p:txBody>
      </p:sp>
    </p:spTree>
    <p:extLst>
      <p:ext uri="{BB962C8B-B14F-4D97-AF65-F5344CB8AC3E}">
        <p14:creationId xmlns:p14="http://schemas.microsoft.com/office/powerpoint/2010/main" val="116497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Case Study: Generating Random Characters</a:t>
            </a:r>
          </a:p>
          <a:p>
            <a:pPr marL="0" indent="0">
              <a:buNone/>
            </a:pPr>
            <a:endParaRPr lang="en-US" dirty="0"/>
          </a:p>
        </p:txBody>
      </p:sp>
      <p:pic>
        <p:nvPicPr>
          <p:cNvPr id="6" name="Picture 5">
            <a:extLst>
              <a:ext uri="{FF2B5EF4-FFF2-40B4-BE49-F238E27FC236}">
                <a16:creationId xmlns:a16="http://schemas.microsoft.com/office/drawing/2014/main" id="{1377B022-0A39-4920-92F0-0F67C8F1CED4}"/>
              </a:ext>
            </a:extLst>
          </p:cNvPr>
          <p:cNvPicPr>
            <a:picLocks noChangeAspect="1"/>
          </p:cNvPicPr>
          <p:nvPr/>
        </p:nvPicPr>
        <p:blipFill rotWithShape="1">
          <a:blip r:embed="rId2"/>
          <a:srcRect r="31317"/>
          <a:stretch/>
        </p:blipFill>
        <p:spPr>
          <a:xfrm>
            <a:off x="2718738" y="3346465"/>
            <a:ext cx="6354241" cy="2068914"/>
          </a:xfrm>
          <a:prstGeom prst="rect">
            <a:avLst/>
          </a:prstGeom>
        </p:spPr>
      </p:pic>
    </p:spTree>
    <p:extLst>
      <p:ext uri="{BB962C8B-B14F-4D97-AF65-F5344CB8AC3E}">
        <p14:creationId xmlns:p14="http://schemas.microsoft.com/office/powerpoint/2010/main" val="44490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3553286"/>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BA3A48AC-BF11-45FC-85C4-A924FFB8D612}"/>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107614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A single array variable can reference a large collection of data.</a:t>
            </a:r>
          </a:p>
          <a:p>
            <a:r>
              <a:rPr lang="en-GB" dirty="0"/>
              <a:t>Once an array is created, its size is fixed. </a:t>
            </a:r>
          </a:p>
          <a:p>
            <a:pPr lvl="1"/>
            <a:r>
              <a:rPr lang="en-GB" dirty="0"/>
              <a:t>An array reference variable is used to access the elements in an array using an index.</a:t>
            </a:r>
            <a:endParaRPr lang="en-US" dirty="0"/>
          </a:p>
        </p:txBody>
      </p:sp>
      <p:pic>
        <p:nvPicPr>
          <p:cNvPr id="5" name="Picture 4">
            <a:extLst>
              <a:ext uri="{FF2B5EF4-FFF2-40B4-BE49-F238E27FC236}">
                <a16:creationId xmlns:a16="http://schemas.microsoft.com/office/drawing/2014/main" id="{8695F2FB-F09E-42DB-8814-1F93B4F8C3DA}"/>
              </a:ext>
            </a:extLst>
          </p:cNvPr>
          <p:cNvPicPr>
            <a:picLocks noChangeAspect="1"/>
          </p:cNvPicPr>
          <p:nvPr/>
        </p:nvPicPr>
        <p:blipFill>
          <a:blip r:embed="rId2"/>
          <a:stretch>
            <a:fillRect/>
          </a:stretch>
        </p:blipFill>
        <p:spPr>
          <a:xfrm>
            <a:off x="5101052" y="3563816"/>
            <a:ext cx="5632049" cy="3088857"/>
          </a:xfrm>
          <a:prstGeom prst="rect">
            <a:avLst/>
          </a:prstGeom>
        </p:spPr>
      </p:pic>
      <p:sp>
        <p:nvSpPr>
          <p:cNvPr id="10" name="TextBox 9">
            <a:extLst>
              <a:ext uri="{FF2B5EF4-FFF2-40B4-BE49-F238E27FC236}">
                <a16:creationId xmlns:a16="http://schemas.microsoft.com/office/drawing/2014/main" id="{9C5359A1-6035-4673-BE50-A9B83EDFEC3A}"/>
              </a:ext>
            </a:extLst>
          </p:cNvPr>
          <p:cNvSpPr txBox="1"/>
          <p:nvPr/>
        </p:nvSpPr>
        <p:spPr>
          <a:xfrm>
            <a:off x="251625" y="4381104"/>
            <a:ext cx="4604459" cy="1015663"/>
          </a:xfrm>
          <a:prstGeom prst="rect">
            <a:avLst/>
          </a:prstGeom>
          <a:noFill/>
          <a:ln>
            <a:solidFill>
              <a:schemeClr val="accent2"/>
            </a:solidFill>
          </a:ln>
        </p:spPr>
        <p:txBody>
          <a:bodyPr wrap="square">
            <a:spAutoFit/>
          </a:bodyPr>
          <a:lstStyle/>
          <a:p>
            <a:r>
              <a:rPr lang="en-GB" sz="2000" dirty="0"/>
              <a:t>for (</a:t>
            </a:r>
            <a:r>
              <a:rPr lang="en-GB" sz="2000" dirty="0" err="1"/>
              <a:t>elementType</a:t>
            </a:r>
            <a:r>
              <a:rPr lang="en-GB" sz="2000" dirty="0"/>
              <a:t> element: </a:t>
            </a:r>
            <a:r>
              <a:rPr lang="en-GB" sz="2000" dirty="0" err="1"/>
              <a:t>arrayRefVar</a:t>
            </a:r>
            <a:r>
              <a:rPr lang="en-GB" sz="2000" dirty="0"/>
              <a:t>) {</a:t>
            </a:r>
          </a:p>
          <a:p>
            <a:r>
              <a:rPr lang="en-GB" sz="2000" dirty="0"/>
              <a:t>	// Process the element</a:t>
            </a:r>
          </a:p>
          <a:p>
            <a:r>
              <a:rPr lang="en-GB" sz="2000" dirty="0"/>
              <a:t>}</a:t>
            </a:r>
            <a:endParaRPr lang="en-US" sz="2000" dirty="0"/>
          </a:p>
        </p:txBody>
      </p:sp>
    </p:spTree>
    <p:extLst>
      <p:ext uri="{BB962C8B-B14F-4D97-AF65-F5344CB8AC3E}">
        <p14:creationId xmlns:p14="http://schemas.microsoft.com/office/powerpoint/2010/main" val="18821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Case Study: Addition of 2D Matrices</a:t>
            </a:r>
            <a:endParaRPr lang="en-US" dirty="0"/>
          </a:p>
        </p:txBody>
      </p:sp>
      <p:pic>
        <p:nvPicPr>
          <p:cNvPr id="5" name="Picture 4">
            <a:extLst>
              <a:ext uri="{FF2B5EF4-FFF2-40B4-BE49-F238E27FC236}">
                <a16:creationId xmlns:a16="http://schemas.microsoft.com/office/drawing/2014/main" id="{9F8CFBF0-6B4D-48F6-B024-CC15E201D36B}"/>
              </a:ext>
            </a:extLst>
          </p:cNvPr>
          <p:cNvPicPr>
            <a:picLocks noChangeAspect="1"/>
          </p:cNvPicPr>
          <p:nvPr/>
        </p:nvPicPr>
        <p:blipFill>
          <a:blip r:embed="rId2"/>
          <a:stretch>
            <a:fillRect/>
          </a:stretch>
        </p:blipFill>
        <p:spPr>
          <a:xfrm>
            <a:off x="6175465" y="1936905"/>
            <a:ext cx="4477739" cy="4629934"/>
          </a:xfrm>
          <a:prstGeom prst="rect">
            <a:avLst/>
          </a:prstGeom>
        </p:spPr>
      </p:pic>
    </p:spTree>
    <p:extLst>
      <p:ext uri="{BB962C8B-B14F-4D97-AF65-F5344CB8AC3E}">
        <p14:creationId xmlns:p14="http://schemas.microsoft.com/office/powerpoint/2010/main" val="3238751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4023808"/>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60E2C0D5-C276-4CB3-9F7A-D559570EF046}"/>
              </a:ext>
            </a:extLst>
          </p:cNvPr>
          <p:cNvGraphicFramePr>
            <a:graphicFrameLocks noGrp="1"/>
          </p:cNvGraphicFramePr>
          <p:nvPr>
            <p:ph idx="1"/>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163385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Objects and Classes</a:t>
            </a:r>
          </a:p>
        </p:txBody>
      </p:sp>
      <p:sp>
        <p:nvSpPr>
          <p:cNvPr id="4" name="Oval 3">
            <a:extLst>
              <a:ext uri="{FF2B5EF4-FFF2-40B4-BE49-F238E27FC236}">
                <a16:creationId xmlns:a16="http://schemas.microsoft.com/office/drawing/2014/main" id="{6320F017-DBF7-4758-98EB-3C68B0838242}"/>
              </a:ext>
            </a:extLst>
          </p:cNvPr>
          <p:cNvSpPr/>
          <p:nvPr/>
        </p:nvSpPr>
        <p:spPr>
          <a:xfrm>
            <a:off x="5042516" y="1690688"/>
            <a:ext cx="1908700" cy="173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OOP </a:t>
            </a:r>
            <a:br>
              <a:rPr lang="en-US" sz="2400" dirty="0"/>
            </a:br>
            <a:r>
              <a:rPr lang="en-US" sz="2400" dirty="0"/>
              <a:t>Concepts</a:t>
            </a:r>
          </a:p>
        </p:txBody>
      </p:sp>
      <p:graphicFrame>
        <p:nvGraphicFramePr>
          <p:cNvPr id="6" name="Diagram 5">
            <a:extLst>
              <a:ext uri="{FF2B5EF4-FFF2-40B4-BE49-F238E27FC236}">
                <a16:creationId xmlns:a16="http://schemas.microsoft.com/office/drawing/2014/main" id="{604CC92B-2C7F-4BF1-BB27-2EDECDD8665C}"/>
              </a:ext>
            </a:extLst>
          </p:cNvPr>
          <p:cNvGraphicFramePr/>
          <p:nvPr>
            <p:extLst>
              <p:ext uri="{D42A27DB-BD31-4B8C-83A1-F6EECF244321}">
                <p14:modId xmlns:p14="http://schemas.microsoft.com/office/powerpoint/2010/main" val="1678893582"/>
              </p:ext>
            </p:extLst>
          </p:nvPr>
        </p:nvGraphicFramePr>
        <p:xfrm>
          <a:off x="676553" y="3089428"/>
          <a:ext cx="10640626" cy="3542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28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Objects and Classes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Case Study: Designing the Course Class</a:t>
            </a:r>
            <a:endParaRPr lang="en-US" dirty="0"/>
          </a:p>
        </p:txBody>
      </p:sp>
      <p:pic>
        <p:nvPicPr>
          <p:cNvPr id="6" name="Picture 5">
            <a:extLst>
              <a:ext uri="{FF2B5EF4-FFF2-40B4-BE49-F238E27FC236}">
                <a16:creationId xmlns:a16="http://schemas.microsoft.com/office/drawing/2014/main" id="{D2D80781-39A3-4AB2-993E-7A9DA1C2EA78}"/>
              </a:ext>
            </a:extLst>
          </p:cNvPr>
          <p:cNvPicPr>
            <a:picLocks noChangeAspect="1"/>
          </p:cNvPicPr>
          <p:nvPr/>
        </p:nvPicPr>
        <p:blipFill>
          <a:blip r:embed="rId2"/>
          <a:stretch>
            <a:fillRect/>
          </a:stretch>
        </p:blipFill>
        <p:spPr>
          <a:xfrm>
            <a:off x="1779687" y="2717749"/>
            <a:ext cx="8632623" cy="3300709"/>
          </a:xfrm>
          <a:prstGeom prst="rect">
            <a:avLst/>
          </a:prstGeom>
        </p:spPr>
      </p:pic>
    </p:spTree>
    <p:extLst>
      <p:ext uri="{BB962C8B-B14F-4D97-AF65-F5344CB8AC3E}">
        <p14:creationId xmlns:p14="http://schemas.microsoft.com/office/powerpoint/2010/main" val="43304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4556469"/>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EF171E63-7B5C-48CB-B007-D319B041D40D}"/>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400648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Exceptions are error messages thrown from a method. </a:t>
            </a:r>
          </a:p>
          <a:p>
            <a:r>
              <a:rPr lang="en-GB" dirty="0"/>
              <a:t>The caller of the method can catch and handle the exception.</a:t>
            </a:r>
          </a:p>
          <a:p>
            <a:endParaRPr lang="en-GB" dirty="0"/>
          </a:p>
          <a:p>
            <a:r>
              <a:rPr lang="en-GB" dirty="0"/>
              <a:t>Different ways for handling runtime errors: </a:t>
            </a:r>
            <a:r>
              <a:rPr lang="en-GB" i="1" dirty="0"/>
              <a:t>Quotient.java</a:t>
            </a:r>
            <a:endParaRPr lang="en-US" i="1" dirty="0"/>
          </a:p>
        </p:txBody>
      </p:sp>
    </p:spTree>
    <p:extLst>
      <p:ext uri="{BB962C8B-B14F-4D97-AF65-F5344CB8AC3E}">
        <p14:creationId xmlns:p14="http://schemas.microsoft.com/office/powerpoint/2010/main" val="29561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7" name="TextBox 6">
            <a:extLst>
              <a:ext uri="{FF2B5EF4-FFF2-40B4-BE49-F238E27FC236}">
                <a16:creationId xmlns:a16="http://schemas.microsoft.com/office/drawing/2014/main" id="{8E822BB6-6FE3-47D5-9A75-FDDCE6A3ED6B}"/>
              </a:ext>
            </a:extLst>
          </p:cNvPr>
          <p:cNvSpPr txBox="1"/>
          <p:nvPr/>
        </p:nvSpPr>
        <p:spPr>
          <a:xfrm>
            <a:off x="277428" y="1395771"/>
            <a:ext cx="6798076" cy="2031325"/>
          </a:xfrm>
          <a:prstGeom prst="rect">
            <a:avLst/>
          </a:prstGeom>
          <a:noFill/>
          <a:ln>
            <a:solidFill>
              <a:schemeClr val="accent2"/>
            </a:solidFill>
          </a:ln>
        </p:spPr>
        <p:txBody>
          <a:bodyPr wrap="square">
            <a:spAutoFit/>
          </a:bodyPr>
          <a:lstStyle/>
          <a:p>
            <a:r>
              <a:rPr lang="en-GB" dirty="0"/>
              <a:t>try {</a:t>
            </a:r>
          </a:p>
          <a:p>
            <a:r>
              <a:rPr lang="en-GB" dirty="0"/>
              <a:t>	Code to run;</a:t>
            </a:r>
          </a:p>
          <a:p>
            <a:r>
              <a:rPr lang="en-GB" dirty="0"/>
              <a:t>	A statement or a method that may throw an exception;</a:t>
            </a:r>
          </a:p>
          <a:p>
            <a:r>
              <a:rPr lang="en-GB" dirty="0"/>
              <a:t>}</a:t>
            </a:r>
          </a:p>
          <a:p>
            <a:r>
              <a:rPr lang="en-GB" dirty="0"/>
              <a:t>catch (type ex) {</a:t>
            </a:r>
          </a:p>
          <a:p>
            <a:r>
              <a:rPr lang="en-GB" dirty="0"/>
              <a:t>	Code to process the exception;</a:t>
            </a:r>
          </a:p>
          <a:p>
            <a:r>
              <a:rPr lang="en-GB" dirty="0"/>
              <a:t>}</a:t>
            </a:r>
            <a:endParaRPr lang="en-US" dirty="0"/>
          </a:p>
        </p:txBody>
      </p:sp>
      <p:pic>
        <p:nvPicPr>
          <p:cNvPr id="9" name="Picture 8">
            <a:extLst>
              <a:ext uri="{FF2B5EF4-FFF2-40B4-BE49-F238E27FC236}">
                <a16:creationId xmlns:a16="http://schemas.microsoft.com/office/drawing/2014/main" id="{E4A0DF9B-D38C-43A4-825F-9C1B0C4205AB}"/>
              </a:ext>
            </a:extLst>
          </p:cNvPr>
          <p:cNvPicPr>
            <a:picLocks noChangeAspect="1"/>
          </p:cNvPicPr>
          <p:nvPr/>
        </p:nvPicPr>
        <p:blipFill>
          <a:blip r:embed="rId2"/>
          <a:stretch>
            <a:fillRect/>
          </a:stretch>
        </p:blipFill>
        <p:spPr>
          <a:xfrm>
            <a:off x="3426781" y="3150388"/>
            <a:ext cx="8604589" cy="3606773"/>
          </a:xfrm>
          <a:prstGeom prst="rect">
            <a:avLst/>
          </a:prstGeom>
        </p:spPr>
      </p:pic>
    </p:spTree>
    <p:extLst>
      <p:ext uri="{BB962C8B-B14F-4D97-AF65-F5344CB8AC3E}">
        <p14:creationId xmlns:p14="http://schemas.microsoft.com/office/powerpoint/2010/main" val="56431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A92C0909-C230-48F3-B919-8F897CE45D6A}"/>
              </a:ext>
            </a:extLst>
          </p:cNvPr>
          <p:cNvGraphicFramePr>
            <a:graphicFrameLocks noGrp="1"/>
          </p:cNvGraphicFramePr>
          <p:nvPr>
            <p:ph idx="1"/>
            <p:extLst>
              <p:ext uri="{D42A27DB-BD31-4B8C-83A1-F6EECF244321}">
                <p14:modId xmlns:p14="http://schemas.microsoft.com/office/powerpoint/2010/main" val="318188885"/>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
        <p:nvSpPr>
          <p:cNvPr id="5" name="Arrow: Right 4">
            <a:extLst>
              <a:ext uri="{FF2B5EF4-FFF2-40B4-BE49-F238E27FC236}">
                <a16:creationId xmlns:a16="http://schemas.microsoft.com/office/drawing/2014/main" id="{F8D0670B-851F-4083-A594-C2146646CAA0}"/>
              </a:ext>
            </a:extLst>
          </p:cNvPr>
          <p:cNvSpPr/>
          <p:nvPr/>
        </p:nvSpPr>
        <p:spPr>
          <a:xfrm>
            <a:off x="372862" y="2494625"/>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900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i="1" dirty="0" err="1"/>
              <a:t>InputMismatchExceptionDemo</a:t>
            </a:r>
            <a:endParaRPr lang="en-US" i="1" dirty="0"/>
          </a:p>
        </p:txBody>
      </p:sp>
      <p:pic>
        <p:nvPicPr>
          <p:cNvPr id="5" name="Picture 4">
            <a:extLst>
              <a:ext uri="{FF2B5EF4-FFF2-40B4-BE49-F238E27FC236}">
                <a16:creationId xmlns:a16="http://schemas.microsoft.com/office/drawing/2014/main" id="{A137869F-6859-421E-9B3D-7F2514778D9C}"/>
              </a:ext>
            </a:extLst>
          </p:cNvPr>
          <p:cNvPicPr>
            <a:picLocks noChangeAspect="1"/>
          </p:cNvPicPr>
          <p:nvPr/>
        </p:nvPicPr>
        <p:blipFill>
          <a:blip r:embed="rId2"/>
          <a:stretch>
            <a:fillRect/>
          </a:stretch>
        </p:blipFill>
        <p:spPr>
          <a:xfrm>
            <a:off x="2297941" y="2936982"/>
            <a:ext cx="7596117" cy="1821449"/>
          </a:xfrm>
          <a:prstGeom prst="rect">
            <a:avLst/>
          </a:prstGeom>
        </p:spPr>
      </p:pic>
    </p:spTree>
    <p:extLst>
      <p:ext uri="{BB962C8B-B14F-4D97-AF65-F5344CB8AC3E}">
        <p14:creationId xmlns:p14="http://schemas.microsoft.com/office/powerpoint/2010/main" val="8521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the advantage of using exception handling?</a:t>
            </a:r>
          </a:p>
          <a:p>
            <a:r>
              <a:rPr lang="en-GB" dirty="0"/>
              <a:t>Which of the following statements will throw an exception?</a:t>
            </a:r>
          </a:p>
          <a:p>
            <a:pPr marL="0" indent="0">
              <a:buNone/>
            </a:pPr>
            <a:endParaRPr lang="en-GB" dirty="0"/>
          </a:p>
          <a:p>
            <a:pPr marL="0" indent="0">
              <a:buNone/>
            </a:pPr>
            <a:endParaRPr lang="en-GB" dirty="0"/>
          </a:p>
          <a:p>
            <a:r>
              <a:rPr lang="en-GB" dirty="0"/>
              <a:t>Point out the problem in the following code. Does the code throw any exceptions?</a:t>
            </a:r>
          </a:p>
        </p:txBody>
      </p:sp>
      <p:sp>
        <p:nvSpPr>
          <p:cNvPr id="8" name="TextBox 7">
            <a:extLst>
              <a:ext uri="{FF2B5EF4-FFF2-40B4-BE49-F238E27FC236}">
                <a16:creationId xmlns:a16="http://schemas.microsoft.com/office/drawing/2014/main" id="{53D2E1DB-9A54-4DA2-B098-2CE0FFD92BFC}"/>
              </a:ext>
            </a:extLst>
          </p:cNvPr>
          <p:cNvSpPr txBox="1"/>
          <p:nvPr/>
        </p:nvSpPr>
        <p:spPr>
          <a:xfrm>
            <a:off x="4370402" y="2948257"/>
            <a:ext cx="3136037" cy="707886"/>
          </a:xfrm>
          <a:prstGeom prst="rect">
            <a:avLst/>
          </a:prstGeom>
          <a:solidFill>
            <a:schemeClr val="tx1"/>
          </a:solidFill>
          <a:ln>
            <a:solidFill>
              <a:schemeClr val="accent2"/>
            </a:solidFill>
          </a:ln>
        </p:spPr>
        <p:txBody>
          <a:bodyPr wrap="square">
            <a:spAutoFit/>
          </a:bodyPr>
          <a:lstStyle/>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1.0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endParaRPr lang="en-US" sz="2000" dirty="0"/>
          </a:p>
        </p:txBody>
      </p:sp>
      <p:sp>
        <p:nvSpPr>
          <p:cNvPr id="12" name="TextBox 11">
            <a:extLst>
              <a:ext uri="{FF2B5EF4-FFF2-40B4-BE49-F238E27FC236}">
                <a16:creationId xmlns:a16="http://schemas.microsoft.com/office/drawing/2014/main" id="{DB8F854E-311E-41DC-AB6B-9F5E87451B2B}"/>
              </a:ext>
            </a:extLst>
          </p:cNvPr>
          <p:cNvSpPr txBox="1"/>
          <p:nvPr/>
        </p:nvSpPr>
        <p:spPr>
          <a:xfrm>
            <a:off x="4161961" y="4592136"/>
            <a:ext cx="3868076" cy="707886"/>
          </a:xfrm>
          <a:prstGeom prst="rect">
            <a:avLst/>
          </a:prstGeom>
          <a:solidFill>
            <a:schemeClr val="tx1"/>
          </a:solidFill>
          <a:ln>
            <a:solidFill>
              <a:schemeClr val="accent2"/>
            </a:solidFill>
          </a:ln>
        </p:spPr>
        <p:txBody>
          <a:bodyPr wrap="square">
            <a:spAutoFit/>
          </a:bodyPr>
          <a:lstStyle/>
          <a:p>
            <a:pPr algn="l"/>
            <a:r>
              <a:rPr lang="en-GB" sz="2000" b="1" i="0" u="none" strike="noStrike" baseline="0" dirty="0">
                <a:solidFill>
                  <a:srgbClr val="005B80"/>
                </a:solidFill>
                <a:latin typeface="LucidaSansTypewriterStd-Bd"/>
              </a:rPr>
              <a:t>long </a:t>
            </a:r>
            <a:r>
              <a:rPr lang="en-GB" sz="2000" b="0" i="0" u="none" strike="noStrike" baseline="0" dirty="0">
                <a:solidFill>
                  <a:srgbClr val="000000"/>
                </a:solidFill>
                <a:latin typeface="LucidaSansTypewriterStd"/>
              </a:rPr>
              <a:t>value = </a:t>
            </a:r>
            <a:r>
              <a:rPr lang="en-GB" sz="2000" b="0" i="0" u="none" strike="noStrike" baseline="0" dirty="0" err="1">
                <a:solidFill>
                  <a:srgbClr val="000000"/>
                </a:solidFill>
                <a:latin typeface="LucidaSansTypewriterStd"/>
              </a:rPr>
              <a:t>Long.MAX_VALUE</a:t>
            </a:r>
            <a:r>
              <a:rPr lang="en-GB" sz="2000" b="0" i="0" u="none" strike="noStrike" baseline="0" dirty="0">
                <a:solidFill>
                  <a:srgbClr val="000000"/>
                </a:solidFill>
                <a:latin typeface="LucidaSansTypewriterStd"/>
              </a:rPr>
              <a:t> + </a:t>
            </a:r>
            <a:r>
              <a:rPr lang="en-GB" sz="2000" b="1" i="0" u="none" strike="noStrike" baseline="0" dirty="0">
                <a:solidFill>
                  <a:srgbClr val="00AFF0"/>
                </a:solidFill>
                <a:latin typeface="LucidaSansTypewriterStd-Bd"/>
              </a:rPr>
              <a:t>1</a:t>
            </a:r>
            <a:r>
              <a:rPr lang="en-GB"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(value);</a:t>
            </a:r>
            <a:endParaRPr lang="en-US" sz="2000" dirty="0"/>
          </a:p>
        </p:txBody>
      </p:sp>
    </p:spTree>
    <p:extLst>
      <p:ext uri="{BB962C8B-B14F-4D97-AF65-F5344CB8AC3E}">
        <p14:creationId xmlns:p14="http://schemas.microsoft.com/office/powerpoint/2010/main" val="350751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GB" dirty="0"/>
              <a:t>What is the advantage of using exception handling? </a:t>
            </a:r>
          </a:p>
          <a:p>
            <a:pPr lvl="1"/>
            <a:r>
              <a:rPr lang="en-GB" sz="1600" dirty="0">
                <a:solidFill>
                  <a:schemeClr val="accent2"/>
                </a:solidFill>
              </a:rPr>
              <a:t>It enables a method to throw an exception to its caller. The caller can handle this exception. Without this capability, the called method itself must handle the exception or terminate the program. Often the called method does not know how to handle the exception. So it needs to pass the exception to its caller for handling.</a:t>
            </a:r>
          </a:p>
          <a:p>
            <a:r>
              <a:rPr lang="en-GB" dirty="0"/>
              <a:t>Which of the following statements will throw an exception?</a:t>
            </a:r>
          </a:p>
          <a:p>
            <a:pPr marL="0" indent="0">
              <a:buNone/>
            </a:pPr>
            <a:endParaRPr lang="en-GB" dirty="0"/>
          </a:p>
          <a:p>
            <a:pPr marL="0" indent="0">
              <a:buNone/>
            </a:pPr>
            <a:endParaRPr lang="en-GB" dirty="0"/>
          </a:p>
          <a:p>
            <a:r>
              <a:rPr lang="en-GB" dirty="0"/>
              <a:t>Point out the problem in the following code. Does the code throw any exceptions?</a:t>
            </a:r>
          </a:p>
        </p:txBody>
      </p:sp>
      <p:sp>
        <p:nvSpPr>
          <p:cNvPr id="8" name="TextBox 7">
            <a:extLst>
              <a:ext uri="{FF2B5EF4-FFF2-40B4-BE49-F238E27FC236}">
                <a16:creationId xmlns:a16="http://schemas.microsoft.com/office/drawing/2014/main" id="{53D2E1DB-9A54-4DA2-B098-2CE0FFD92BFC}"/>
              </a:ext>
            </a:extLst>
          </p:cNvPr>
          <p:cNvSpPr txBox="1"/>
          <p:nvPr/>
        </p:nvSpPr>
        <p:spPr>
          <a:xfrm>
            <a:off x="4406978" y="3730409"/>
            <a:ext cx="3136037" cy="707886"/>
          </a:xfrm>
          <a:prstGeom prst="rect">
            <a:avLst/>
          </a:prstGeom>
          <a:solidFill>
            <a:schemeClr val="tx1"/>
          </a:solidFill>
          <a:ln>
            <a:solidFill>
              <a:schemeClr val="accent2"/>
            </a:solidFill>
          </a:ln>
        </p:spPr>
        <p:txBody>
          <a:bodyPr wrap="square">
            <a:spAutoFit/>
          </a:bodyPr>
          <a:lstStyle/>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1.0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endParaRPr lang="en-US" sz="2000" dirty="0"/>
          </a:p>
        </p:txBody>
      </p:sp>
      <p:sp>
        <p:nvSpPr>
          <p:cNvPr id="12" name="TextBox 11">
            <a:extLst>
              <a:ext uri="{FF2B5EF4-FFF2-40B4-BE49-F238E27FC236}">
                <a16:creationId xmlns:a16="http://schemas.microsoft.com/office/drawing/2014/main" id="{DB8F854E-311E-41DC-AB6B-9F5E87451B2B}"/>
              </a:ext>
            </a:extLst>
          </p:cNvPr>
          <p:cNvSpPr txBox="1"/>
          <p:nvPr/>
        </p:nvSpPr>
        <p:spPr>
          <a:xfrm>
            <a:off x="4161961" y="5277936"/>
            <a:ext cx="3868076" cy="707886"/>
          </a:xfrm>
          <a:prstGeom prst="rect">
            <a:avLst/>
          </a:prstGeom>
          <a:solidFill>
            <a:schemeClr val="tx1"/>
          </a:solidFill>
          <a:ln>
            <a:solidFill>
              <a:schemeClr val="accent2"/>
            </a:solidFill>
          </a:ln>
        </p:spPr>
        <p:txBody>
          <a:bodyPr wrap="square">
            <a:spAutoFit/>
          </a:bodyPr>
          <a:lstStyle/>
          <a:p>
            <a:pPr algn="l"/>
            <a:r>
              <a:rPr lang="en-GB" sz="2000" b="1" i="0" u="none" strike="noStrike" baseline="0" dirty="0">
                <a:solidFill>
                  <a:srgbClr val="005B80"/>
                </a:solidFill>
                <a:latin typeface="LucidaSansTypewriterStd-Bd"/>
              </a:rPr>
              <a:t>long </a:t>
            </a:r>
            <a:r>
              <a:rPr lang="en-GB" sz="2000" b="0" i="0" u="none" strike="noStrike" baseline="0" dirty="0">
                <a:solidFill>
                  <a:srgbClr val="000000"/>
                </a:solidFill>
                <a:latin typeface="LucidaSansTypewriterStd"/>
              </a:rPr>
              <a:t>value = </a:t>
            </a:r>
            <a:r>
              <a:rPr lang="en-GB" sz="2000" b="0" i="0" u="none" strike="noStrike" baseline="0" dirty="0" err="1">
                <a:solidFill>
                  <a:srgbClr val="000000"/>
                </a:solidFill>
                <a:latin typeface="LucidaSansTypewriterStd"/>
              </a:rPr>
              <a:t>Long.MAX_VALUE</a:t>
            </a:r>
            <a:r>
              <a:rPr lang="en-GB" sz="2000" b="0" i="0" u="none" strike="noStrike" baseline="0" dirty="0">
                <a:solidFill>
                  <a:srgbClr val="000000"/>
                </a:solidFill>
                <a:latin typeface="LucidaSansTypewriterStd"/>
              </a:rPr>
              <a:t> + </a:t>
            </a:r>
            <a:r>
              <a:rPr lang="en-GB" sz="2000" b="1" i="0" u="none" strike="noStrike" baseline="0" dirty="0">
                <a:solidFill>
                  <a:srgbClr val="00AFF0"/>
                </a:solidFill>
                <a:latin typeface="LucidaSansTypewriterStd-Bd"/>
              </a:rPr>
              <a:t>1</a:t>
            </a:r>
            <a:r>
              <a:rPr lang="en-GB"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(value);</a:t>
            </a:r>
            <a:endParaRPr lang="en-US" sz="2000" dirty="0"/>
          </a:p>
        </p:txBody>
      </p:sp>
      <p:sp>
        <p:nvSpPr>
          <p:cNvPr id="5" name="TextBox 4">
            <a:extLst>
              <a:ext uri="{FF2B5EF4-FFF2-40B4-BE49-F238E27FC236}">
                <a16:creationId xmlns:a16="http://schemas.microsoft.com/office/drawing/2014/main" id="{FF865EF1-0CA9-4D7F-B542-5FDAF359CF57}"/>
              </a:ext>
            </a:extLst>
          </p:cNvPr>
          <p:cNvSpPr txBox="1"/>
          <p:nvPr/>
        </p:nvSpPr>
        <p:spPr>
          <a:xfrm>
            <a:off x="7543015" y="3730409"/>
            <a:ext cx="2094761" cy="338554"/>
          </a:xfrm>
          <a:prstGeom prst="rect">
            <a:avLst/>
          </a:prstGeom>
          <a:noFill/>
        </p:spPr>
        <p:txBody>
          <a:bodyPr wrap="square" rtlCol="0">
            <a:spAutoFit/>
          </a:bodyPr>
          <a:lstStyle/>
          <a:p>
            <a:r>
              <a:rPr lang="en-US" sz="1600" dirty="0">
                <a:solidFill>
                  <a:schemeClr val="accent2"/>
                </a:solidFill>
              </a:rPr>
              <a:t>// Throws an exception</a:t>
            </a:r>
          </a:p>
        </p:txBody>
      </p:sp>
      <p:sp>
        <p:nvSpPr>
          <p:cNvPr id="11" name="TextBox 10">
            <a:extLst>
              <a:ext uri="{FF2B5EF4-FFF2-40B4-BE49-F238E27FC236}">
                <a16:creationId xmlns:a16="http://schemas.microsoft.com/office/drawing/2014/main" id="{B7A4BE45-0235-4A4A-92FE-CA54203AD64E}"/>
              </a:ext>
            </a:extLst>
          </p:cNvPr>
          <p:cNvSpPr txBox="1"/>
          <p:nvPr/>
        </p:nvSpPr>
        <p:spPr>
          <a:xfrm>
            <a:off x="7543014" y="4053673"/>
            <a:ext cx="3136037" cy="338554"/>
          </a:xfrm>
          <a:prstGeom prst="rect">
            <a:avLst/>
          </a:prstGeom>
          <a:noFill/>
        </p:spPr>
        <p:txBody>
          <a:bodyPr wrap="square" rtlCol="0">
            <a:spAutoFit/>
          </a:bodyPr>
          <a:lstStyle/>
          <a:p>
            <a:r>
              <a:rPr lang="en-US" sz="1600" dirty="0">
                <a:solidFill>
                  <a:schemeClr val="accent2"/>
                </a:solidFill>
              </a:rPr>
              <a:t>// will not throws an exception</a:t>
            </a:r>
          </a:p>
        </p:txBody>
      </p:sp>
      <p:sp>
        <p:nvSpPr>
          <p:cNvPr id="15" name="TextBox 14">
            <a:extLst>
              <a:ext uri="{FF2B5EF4-FFF2-40B4-BE49-F238E27FC236}">
                <a16:creationId xmlns:a16="http://schemas.microsoft.com/office/drawing/2014/main" id="{E1BB94AD-1558-406B-B325-C14263FDD796}"/>
              </a:ext>
            </a:extLst>
          </p:cNvPr>
          <p:cNvSpPr txBox="1"/>
          <p:nvPr/>
        </p:nvSpPr>
        <p:spPr>
          <a:xfrm>
            <a:off x="2397251" y="6128409"/>
            <a:ext cx="7397496" cy="646331"/>
          </a:xfrm>
          <a:prstGeom prst="rect">
            <a:avLst/>
          </a:prstGeom>
          <a:noFill/>
        </p:spPr>
        <p:txBody>
          <a:bodyPr wrap="square">
            <a:spAutoFit/>
          </a:bodyPr>
          <a:lstStyle/>
          <a:p>
            <a:r>
              <a:rPr lang="en-GB" dirty="0">
                <a:solidFill>
                  <a:schemeClr val="accent2"/>
                </a:solidFill>
              </a:rPr>
              <a:t>Adding 1 to </a:t>
            </a:r>
            <a:r>
              <a:rPr lang="en-GB" dirty="0" err="1">
                <a:solidFill>
                  <a:schemeClr val="accent2"/>
                </a:solidFill>
              </a:rPr>
              <a:t>Long.MAX_VALUE</a:t>
            </a:r>
            <a:r>
              <a:rPr lang="en-GB" dirty="0">
                <a:solidFill>
                  <a:schemeClr val="accent2"/>
                </a:solidFill>
              </a:rPr>
              <a:t> exceeds the maximum value allowed by a long value. Some versions do not report this as an exception</a:t>
            </a:r>
            <a:endParaRPr lang="en-US" dirty="0">
              <a:solidFill>
                <a:schemeClr val="accent2"/>
              </a:solidFill>
            </a:endParaRPr>
          </a:p>
        </p:txBody>
      </p:sp>
    </p:spTree>
    <p:extLst>
      <p:ext uri="{BB962C8B-B14F-4D97-AF65-F5344CB8AC3E}">
        <p14:creationId xmlns:p14="http://schemas.microsoft.com/office/powerpoint/2010/main" val="150732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does the JVM do when an exception occurs? How do you catch an exception?</a:t>
            </a:r>
          </a:p>
          <a:p>
            <a:r>
              <a:rPr lang="en-GB" dirty="0"/>
              <a:t>What is the output of the following code?</a:t>
            </a:r>
          </a:p>
        </p:txBody>
      </p:sp>
      <p:pic>
        <p:nvPicPr>
          <p:cNvPr id="13" name="Picture 12">
            <a:extLst>
              <a:ext uri="{FF2B5EF4-FFF2-40B4-BE49-F238E27FC236}">
                <a16:creationId xmlns:a16="http://schemas.microsoft.com/office/drawing/2014/main" id="{7DCECE43-2319-45B9-8B28-2A9AB207349A}"/>
              </a:ext>
            </a:extLst>
          </p:cNvPr>
          <p:cNvPicPr>
            <a:picLocks noChangeAspect="1"/>
          </p:cNvPicPr>
          <p:nvPr/>
        </p:nvPicPr>
        <p:blipFill>
          <a:blip r:embed="rId2"/>
          <a:stretch>
            <a:fillRect/>
          </a:stretch>
        </p:blipFill>
        <p:spPr>
          <a:xfrm>
            <a:off x="2893691" y="3429000"/>
            <a:ext cx="6404618" cy="2987352"/>
          </a:xfrm>
          <a:prstGeom prst="rect">
            <a:avLst/>
          </a:prstGeom>
        </p:spPr>
      </p:pic>
    </p:spTree>
    <p:extLst>
      <p:ext uri="{BB962C8B-B14F-4D97-AF65-F5344CB8AC3E}">
        <p14:creationId xmlns:p14="http://schemas.microsoft.com/office/powerpoint/2010/main" val="375151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does the JVM do when an exception occurs? How do you catch an exception?</a:t>
            </a:r>
          </a:p>
          <a:p>
            <a:r>
              <a:rPr lang="en-GB" dirty="0"/>
              <a:t>What is the output of the following code?</a:t>
            </a:r>
          </a:p>
        </p:txBody>
      </p:sp>
      <p:pic>
        <p:nvPicPr>
          <p:cNvPr id="13" name="Picture 12">
            <a:extLst>
              <a:ext uri="{FF2B5EF4-FFF2-40B4-BE49-F238E27FC236}">
                <a16:creationId xmlns:a16="http://schemas.microsoft.com/office/drawing/2014/main" id="{7DCECE43-2319-45B9-8B28-2A9AB207349A}"/>
              </a:ext>
            </a:extLst>
          </p:cNvPr>
          <p:cNvPicPr>
            <a:picLocks noChangeAspect="1"/>
          </p:cNvPicPr>
          <p:nvPr/>
        </p:nvPicPr>
        <p:blipFill>
          <a:blip r:embed="rId2"/>
          <a:stretch>
            <a:fillRect/>
          </a:stretch>
        </p:blipFill>
        <p:spPr>
          <a:xfrm>
            <a:off x="2893691" y="3429000"/>
            <a:ext cx="6404618" cy="2987352"/>
          </a:xfrm>
          <a:prstGeom prst="rect">
            <a:avLst/>
          </a:prstGeom>
        </p:spPr>
      </p:pic>
      <p:sp>
        <p:nvSpPr>
          <p:cNvPr id="6" name="TextBox 5">
            <a:extLst>
              <a:ext uri="{FF2B5EF4-FFF2-40B4-BE49-F238E27FC236}">
                <a16:creationId xmlns:a16="http://schemas.microsoft.com/office/drawing/2014/main" id="{A45BDD66-5AC1-4E9B-AC23-EEC14601AC53}"/>
              </a:ext>
            </a:extLst>
          </p:cNvPr>
          <p:cNvSpPr txBox="1"/>
          <p:nvPr/>
        </p:nvSpPr>
        <p:spPr>
          <a:xfrm>
            <a:off x="2370582" y="2228011"/>
            <a:ext cx="7943850" cy="584775"/>
          </a:xfrm>
          <a:prstGeom prst="rect">
            <a:avLst/>
          </a:prstGeom>
          <a:noFill/>
        </p:spPr>
        <p:txBody>
          <a:bodyPr wrap="square">
            <a:spAutoFit/>
          </a:bodyPr>
          <a:lstStyle/>
          <a:p>
            <a:r>
              <a:rPr lang="en-GB" sz="1600" b="0" i="0" dirty="0">
                <a:solidFill>
                  <a:schemeClr val="accent2"/>
                </a:solidFill>
                <a:effectLst/>
                <a:latin typeface="Times New Roman" panose="02020603050405020304" pitchFamily="18" charset="0"/>
              </a:rPr>
              <a:t>When an </a:t>
            </a:r>
            <a:r>
              <a:rPr lang="en-GB" sz="1600" b="0" i="0" dirty="0" err="1">
                <a:solidFill>
                  <a:schemeClr val="accent2"/>
                </a:solidFill>
                <a:effectLst/>
                <a:latin typeface="Times New Roman" panose="02020603050405020304" pitchFamily="18" charset="0"/>
              </a:rPr>
              <a:t>excepion</a:t>
            </a:r>
            <a:r>
              <a:rPr lang="en-GB" sz="1600" b="0" i="0" dirty="0">
                <a:solidFill>
                  <a:schemeClr val="accent2"/>
                </a:solidFill>
                <a:effectLst/>
                <a:latin typeface="Times New Roman" panose="02020603050405020304" pitchFamily="18" charset="0"/>
              </a:rPr>
              <a:t> occurs, Java searches for a handler in the catch clause. So, to catch an exception in your program</a:t>
            </a:r>
            <a:endParaRPr lang="en-US" sz="1600" dirty="0">
              <a:solidFill>
                <a:schemeClr val="accent2"/>
              </a:solidFill>
            </a:endParaRPr>
          </a:p>
        </p:txBody>
      </p:sp>
      <p:sp>
        <p:nvSpPr>
          <p:cNvPr id="8" name="TextBox 7">
            <a:extLst>
              <a:ext uri="{FF2B5EF4-FFF2-40B4-BE49-F238E27FC236}">
                <a16:creationId xmlns:a16="http://schemas.microsoft.com/office/drawing/2014/main" id="{09C5D090-0408-4D8B-BA73-C481BA022FB8}"/>
              </a:ext>
            </a:extLst>
          </p:cNvPr>
          <p:cNvSpPr txBox="1"/>
          <p:nvPr/>
        </p:nvSpPr>
        <p:spPr>
          <a:xfrm>
            <a:off x="169922" y="4373358"/>
            <a:ext cx="2723769" cy="584775"/>
          </a:xfrm>
          <a:prstGeom prst="rect">
            <a:avLst/>
          </a:prstGeom>
          <a:noFill/>
        </p:spPr>
        <p:txBody>
          <a:bodyPr wrap="square">
            <a:spAutoFit/>
          </a:bodyPr>
          <a:lstStyle/>
          <a:p>
            <a:r>
              <a:rPr lang="en-US" sz="1600" dirty="0">
                <a:solidFill>
                  <a:schemeClr val="accent2"/>
                </a:solidFill>
              </a:rPr>
              <a:t>value is too small</a:t>
            </a:r>
          </a:p>
          <a:p>
            <a:r>
              <a:rPr lang="en-US" sz="1600" dirty="0">
                <a:solidFill>
                  <a:schemeClr val="accent2"/>
                </a:solidFill>
              </a:rPr>
              <a:t>Continue after the catch block</a:t>
            </a:r>
          </a:p>
        </p:txBody>
      </p:sp>
    </p:spTree>
    <p:extLst>
      <p:ext uri="{BB962C8B-B14F-4D97-AF65-F5344CB8AC3E}">
        <p14:creationId xmlns:p14="http://schemas.microsoft.com/office/powerpoint/2010/main" val="2465774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Show the output of the following code.</a:t>
            </a:r>
          </a:p>
        </p:txBody>
      </p:sp>
      <p:pic>
        <p:nvPicPr>
          <p:cNvPr id="5" name="Picture 4">
            <a:extLst>
              <a:ext uri="{FF2B5EF4-FFF2-40B4-BE49-F238E27FC236}">
                <a16:creationId xmlns:a16="http://schemas.microsoft.com/office/drawing/2014/main" id="{B061815E-9053-4D1E-9997-2A4C75A49397}"/>
              </a:ext>
            </a:extLst>
          </p:cNvPr>
          <p:cNvPicPr>
            <a:picLocks noChangeAspect="1"/>
          </p:cNvPicPr>
          <p:nvPr/>
        </p:nvPicPr>
        <p:blipFill>
          <a:blip r:embed="rId2"/>
          <a:stretch>
            <a:fillRect/>
          </a:stretch>
        </p:blipFill>
        <p:spPr>
          <a:xfrm>
            <a:off x="523593" y="2705285"/>
            <a:ext cx="10830207" cy="3490728"/>
          </a:xfrm>
          <a:prstGeom prst="rect">
            <a:avLst/>
          </a:prstGeom>
        </p:spPr>
      </p:pic>
    </p:spTree>
    <p:extLst>
      <p:ext uri="{BB962C8B-B14F-4D97-AF65-F5344CB8AC3E}">
        <p14:creationId xmlns:p14="http://schemas.microsoft.com/office/powerpoint/2010/main" val="146226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Show the output of the following code.</a:t>
            </a:r>
          </a:p>
        </p:txBody>
      </p:sp>
      <p:pic>
        <p:nvPicPr>
          <p:cNvPr id="5" name="Picture 4">
            <a:extLst>
              <a:ext uri="{FF2B5EF4-FFF2-40B4-BE49-F238E27FC236}">
                <a16:creationId xmlns:a16="http://schemas.microsoft.com/office/drawing/2014/main" id="{B061815E-9053-4D1E-9997-2A4C75A49397}"/>
              </a:ext>
            </a:extLst>
          </p:cNvPr>
          <p:cNvPicPr>
            <a:picLocks noChangeAspect="1"/>
          </p:cNvPicPr>
          <p:nvPr/>
        </p:nvPicPr>
        <p:blipFill>
          <a:blip r:embed="rId2"/>
          <a:stretch>
            <a:fillRect/>
          </a:stretch>
        </p:blipFill>
        <p:spPr>
          <a:xfrm>
            <a:off x="523593" y="2705285"/>
            <a:ext cx="10830207" cy="3490728"/>
          </a:xfrm>
          <a:prstGeom prst="rect">
            <a:avLst/>
          </a:prstGeom>
        </p:spPr>
      </p:pic>
      <p:sp>
        <p:nvSpPr>
          <p:cNvPr id="6" name="TextBox 5">
            <a:extLst>
              <a:ext uri="{FF2B5EF4-FFF2-40B4-BE49-F238E27FC236}">
                <a16:creationId xmlns:a16="http://schemas.microsoft.com/office/drawing/2014/main" id="{395F4937-5AF7-4C07-A8A3-21AA03B15B75}"/>
              </a:ext>
            </a:extLst>
          </p:cNvPr>
          <p:cNvSpPr txBox="1"/>
          <p:nvPr/>
        </p:nvSpPr>
        <p:spPr>
          <a:xfrm>
            <a:off x="2245610" y="5168886"/>
            <a:ext cx="2723769" cy="369332"/>
          </a:xfrm>
          <a:prstGeom prst="rect">
            <a:avLst/>
          </a:prstGeom>
          <a:noFill/>
        </p:spPr>
        <p:txBody>
          <a:bodyPr wrap="square">
            <a:spAutoFit/>
          </a:bodyPr>
          <a:lstStyle/>
          <a:p>
            <a:r>
              <a:rPr lang="en-US" dirty="0">
                <a:solidFill>
                  <a:schemeClr val="accent2"/>
                </a:solidFill>
              </a:rPr>
              <a:t>0 1</a:t>
            </a:r>
          </a:p>
        </p:txBody>
      </p:sp>
      <p:sp>
        <p:nvSpPr>
          <p:cNvPr id="7" name="TextBox 6">
            <a:extLst>
              <a:ext uri="{FF2B5EF4-FFF2-40B4-BE49-F238E27FC236}">
                <a16:creationId xmlns:a16="http://schemas.microsoft.com/office/drawing/2014/main" id="{0644024E-FC2A-4134-8D8F-8E810D3AA268}"/>
              </a:ext>
            </a:extLst>
          </p:cNvPr>
          <p:cNvSpPr txBox="1"/>
          <p:nvPr/>
        </p:nvSpPr>
        <p:spPr>
          <a:xfrm>
            <a:off x="7372346" y="5168886"/>
            <a:ext cx="2723769" cy="369332"/>
          </a:xfrm>
          <a:prstGeom prst="rect">
            <a:avLst/>
          </a:prstGeom>
          <a:noFill/>
        </p:spPr>
        <p:txBody>
          <a:bodyPr wrap="square">
            <a:spAutoFit/>
          </a:bodyPr>
          <a:lstStyle/>
          <a:p>
            <a:r>
              <a:rPr lang="en-US" dirty="0">
                <a:solidFill>
                  <a:schemeClr val="accent2"/>
                </a:solidFill>
              </a:rPr>
              <a:t>0</a:t>
            </a:r>
          </a:p>
        </p:txBody>
      </p:sp>
    </p:spTree>
    <p:extLst>
      <p:ext uri="{BB962C8B-B14F-4D97-AF65-F5344CB8AC3E}">
        <p14:creationId xmlns:p14="http://schemas.microsoft.com/office/powerpoint/2010/main" val="3999009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GB" dirty="0"/>
              <a:t>Java’s exception-handling model is based on three operations: </a:t>
            </a:r>
          </a:p>
          <a:p>
            <a:pPr lvl="1"/>
            <a:r>
              <a:rPr lang="en-GB" dirty="0"/>
              <a:t>declaring an exception, </a:t>
            </a:r>
          </a:p>
          <a:p>
            <a:pPr lvl="1"/>
            <a:r>
              <a:rPr lang="en-GB" dirty="0"/>
              <a:t>throwing an exception, </a:t>
            </a:r>
          </a:p>
          <a:p>
            <a:pPr lvl="1"/>
            <a:r>
              <a:rPr lang="en-GB" dirty="0"/>
              <a:t>catching an exception</a:t>
            </a:r>
          </a:p>
          <a:p>
            <a:endParaRPr lang="en-GB" dirty="0"/>
          </a:p>
          <a:p>
            <a:endParaRPr lang="en-GB" dirty="0"/>
          </a:p>
          <a:p>
            <a:pPr marL="0" indent="0">
              <a:buNone/>
            </a:pPr>
            <a:endParaRPr lang="en-GB" dirty="0"/>
          </a:p>
        </p:txBody>
      </p:sp>
      <p:pic>
        <p:nvPicPr>
          <p:cNvPr id="17" name="Picture 16">
            <a:extLst>
              <a:ext uri="{FF2B5EF4-FFF2-40B4-BE49-F238E27FC236}">
                <a16:creationId xmlns:a16="http://schemas.microsoft.com/office/drawing/2014/main" id="{0BC71ACE-3C8B-425F-8B27-287CBDF67192}"/>
              </a:ext>
            </a:extLst>
          </p:cNvPr>
          <p:cNvPicPr>
            <a:picLocks noChangeAspect="1"/>
          </p:cNvPicPr>
          <p:nvPr/>
        </p:nvPicPr>
        <p:blipFill>
          <a:blip r:embed="rId2"/>
          <a:stretch>
            <a:fillRect/>
          </a:stretch>
        </p:blipFill>
        <p:spPr>
          <a:xfrm>
            <a:off x="1046420" y="3861478"/>
            <a:ext cx="10099159" cy="2488522"/>
          </a:xfrm>
          <a:prstGeom prst="rect">
            <a:avLst/>
          </a:prstGeom>
        </p:spPr>
      </p:pic>
    </p:spTree>
    <p:extLst>
      <p:ext uri="{BB962C8B-B14F-4D97-AF65-F5344CB8AC3E}">
        <p14:creationId xmlns:p14="http://schemas.microsoft.com/office/powerpoint/2010/main" val="878599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US" dirty="0"/>
                  <a:t>Declaring exceptions for methods uses </a:t>
                </a:r>
                <a14:m>
                  <m:oMath xmlns:m="http://schemas.openxmlformats.org/officeDocument/2006/math">
                    <m:r>
                      <a:rPr lang="en-US" b="1" i="1" dirty="0" smtClean="0">
                        <a:latin typeface="Cambria Math" panose="02040503050406030204" pitchFamily="18" charset="0"/>
                      </a:rPr>
                      <m:t>𝒕𝒉𝒓𝒐𝒘𝒔</m:t>
                    </m:r>
                  </m:oMath>
                </a14:m>
                <a:r>
                  <a:rPr lang="en-US" b="1" dirty="0">
                    <a:solidFill>
                      <a:srgbClr val="005B80"/>
                    </a:solidFill>
                    <a:latin typeface="LucidaSansTypewriterStd-Bd"/>
                  </a:rPr>
                  <a:t> </a:t>
                </a:r>
                <a:r>
                  <a:rPr lang="en-US" dirty="0"/>
                  <a:t>keyword </a:t>
                </a:r>
                <a:r>
                  <a:rPr lang="en-US" u="sng" dirty="0"/>
                  <a:t>with method’s header</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733A5F0-773E-48AB-9836-E11E2E1A6BF8}"/>
              </a:ext>
            </a:extLst>
          </p:cNvPr>
          <p:cNvSpPr txBox="1"/>
          <p:nvPr/>
        </p:nvSpPr>
        <p:spPr>
          <a:xfrm>
            <a:off x="2658122" y="3429000"/>
            <a:ext cx="6094520" cy="400110"/>
          </a:xfrm>
          <a:prstGeom prst="rect">
            <a:avLst/>
          </a:prstGeom>
          <a:solidFill>
            <a:schemeClr val="tx1"/>
          </a:solidFill>
          <a:ln>
            <a:solidFill>
              <a:schemeClr val="accent2"/>
            </a:solidFill>
          </a:ln>
        </p:spPr>
        <p:txBody>
          <a:bodyPr wrap="square">
            <a:spAutoFit/>
          </a:bodyPr>
          <a:lstStyle/>
          <a:p>
            <a:r>
              <a:rPr lang="en-GB" sz="2000" b="1" i="0" u="none" strike="noStrike" baseline="0" dirty="0">
                <a:solidFill>
                  <a:srgbClr val="005B80"/>
                </a:solidFill>
                <a:latin typeface="LucidaSansTypewriterStd-Bd"/>
              </a:rPr>
              <a:t>public void </a:t>
            </a:r>
            <a:r>
              <a:rPr lang="en-GB" sz="2000" b="0" i="0" u="none" strike="noStrike" baseline="0" dirty="0" err="1">
                <a:solidFill>
                  <a:srgbClr val="000000"/>
                </a:solidFill>
                <a:latin typeface="LucidaSansTypewriterStd"/>
              </a:rPr>
              <a:t>myMethod</a:t>
            </a:r>
            <a:r>
              <a:rPr lang="en-GB" sz="2000" b="0" i="0" u="none" strike="noStrike" baseline="0" dirty="0">
                <a:solidFill>
                  <a:srgbClr val="000000"/>
                </a:solidFill>
                <a:latin typeface="LucidaSansTypewriterStd"/>
              </a:rPr>
              <a:t>() </a:t>
            </a:r>
            <a:r>
              <a:rPr lang="en-GB" sz="2000" b="1" i="0" u="none" strike="noStrike" baseline="0" dirty="0">
                <a:solidFill>
                  <a:srgbClr val="005B80"/>
                </a:solidFill>
                <a:latin typeface="LucidaSansTypewriterStd-Bd"/>
              </a:rPr>
              <a:t>throws </a:t>
            </a:r>
            <a:r>
              <a:rPr lang="en-GB" sz="2000" b="0" i="0" u="none" strike="noStrike" baseline="0" dirty="0" err="1">
                <a:solidFill>
                  <a:srgbClr val="000000"/>
                </a:solidFill>
                <a:latin typeface="LucidaSansTypewriterStd"/>
              </a:rPr>
              <a:t>IOException</a:t>
            </a:r>
            <a:endParaRPr lang="en-US" sz="2800" dirty="0"/>
          </a:p>
        </p:txBody>
      </p:sp>
      <p:sp>
        <p:nvSpPr>
          <p:cNvPr id="19" name="TextBox 18">
            <a:extLst>
              <a:ext uri="{FF2B5EF4-FFF2-40B4-BE49-F238E27FC236}">
                <a16:creationId xmlns:a16="http://schemas.microsoft.com/office/drawing/2014/main" id="{F44EDF6B-0D5A-4E4D-8C23-B2940E9BD895}"/>
              </a:ext>
            </a:extLst>
          </p:cNvPr>
          <p:cNvSpPr txBox="1"/>
          <p:nvPr/>
        </p:nvSpPr>
        <p:spPr>
          <a:xfrm>
            <a:off x="2658122" y="3906103"/>
            <a:ext cx="6094520" cy="707886"/>
          </a:xfrm>
          <a:prstGeom prst="rect">
            <a:avLst/>
          </a:prstGeom>
          <a:solidFill>
            <a:schemeClr val="tx1"/>
          </a:solidFill>
          <a:ln>
            <a:solidFill>
              <a:schemeClr val="accent2"/>
            </a:solidFill>
          </a:ln>
        </p:spPr>
        <p:txBody>
          <a:bodyPr wrap="square">
            <a:spAutoFit/>
          </a:bodyPr>
          <a:lstStyle/>
          <a:p>
            <a:pPr algn="l"/>
            <a:r>
              <a:rPr lang="en-US" sz="2000" b="1" i="0" u="none" strike="noStrike" baseline="0" dirty="0">
                <a:solidFill>
                  <a:srgbClr val="005B80"/>
                </a:solidFill>
                <a:latin typeface="LucidaSansTypewriterStd-Bd"/>
              </a:rPr>
              <a:t>public void </a:t>
            </a:r>
            <a:r>
              <a:rPr lang="en-US" sz="2000" b="0" i="0" u="none" strike="noStrike" baseline="0" dirty="0" err="1">
                <a:solidFill>
                  <a:srgbClr val="000000"/>
                </a:solidFill>
                <a:latin typeface="LucidaSansTypewriterStd"/>
              </a:rPr>
              <a:t>myMethod</a:t>
            </a:r>
            <a:r>
              <a:rPr lang="en-US" sz="2000" b="0" i="0" u="none" strike="noStrike" baseline="0" dirty="0">
                <a:solidFill>
                  <a:srgbClr val="000000"/>
                </a:solidFill>
                <a:latin typeface="LucidaSansTypewriterStd"/>
              </a:rPr>
              <a:t>()</a:t>
            </a:r>
          </a:p>
          <a:p>
            <a:pPr algn="l"/>
            <a:r>
              <a:rPr lang="en-US" sz="2000" b="1" i="0" u="none" strike="noStrike" baseline="0" dirty="0">
                <a:solidFill>
                  <a:srgbClr val="005B80"/>
                </a:solidFill>
                <a:latin typeface="LucidaSansTypewriterStd-Bd"/>
              </a:rPr>
              <a:t>throws </a:t>
            </a:r>
            <a:r>
              <a:rPr lang="en-US" sz="2000" b="0" i="0" u="none" strike="noStrike" baseline="0" dirty="0">
                <a:solidFill>
                  <a:srgbClr val="000000"/>
                </a:solidFill>
                <a:latin typeface="LucidaSansTypewriterStd"/>
              </a:rPr>
              <a:t>Exception1, Exception2, ..., </a:t>
            </a:r>
            <a:r>
              <a:rPr lang="en-US" sz="2000" b="0" i="0" u="none" strike="noStrike" baseline="0" dirty="0" err="1">
                <a:solidFill>
                  <a:srgbClr val="000000"/>
                </a:solidFill>
                <a:latin typeface="LucidaSansTypewriterStd"/>
              </a:rPr>
              <a:t>ExceptionN</a:t>
            </a:r>
            <a:endParaRPr lang="en-US" sz="2000" dirty="0"/>
          </a:p>
        </p:txBody>
      </p:sp>
    </p:spTree>
    <p:extLst>
      <p:ext uri="{BB962C8B-B14F-4D97-AF65-F5344CB8AC3E}">
        <p14:creationId xmlns:p14="http://schemas.microsoft.com/office/powerpoint/2010/main" val="117770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US" dirty="0"/>
                  <a:t>Throwing exceptions uses </a:t>
                </a:r>
                <a14:m>
                  <m:oMath xmlns:m="http://schemas.openxmlformats.org/officeDocument/2006/math">
                    <m:r>
                      <a:rPr lang="en-US" b="1" i="1" dirty="0" smtClean="0">
                        <a:latin typeface="Cambria Math" panose="02040503050406030204" pitchFamily="18" charset="0"/>
                      </a:rPr>
                      <m:t>𝒕𝒉𝒓𝒐𝒘</m:t>
                    </m:r>
                  </m:oMath>
                </a14:m>
                <a:r>
                  <a:rPr lang="en-US" b="1" dirty="0">
                    <a:solidFill>
                      <a:srgbClr val="005B80"/>
                    </a:solidFill>
                    <a:latin typeface="LucidaSansTypewriterStd-Bd"/>
                  </a:rPr>
                  <a:t> </a:t>
                </a:r>
                <a:r>
                  <a:rPr lang="en-US" dirty="0"/>
                  <a:t>keyword </a:t>
                </a:r>
                <a:r>
                  <a:rPr lang="en-US" u="sng" dirty="0"/>
                  <a:t>in the method’s body</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733A5F0-773E-48AB-9836-E11E2E1A6BF8}"/>
              </a:ext>
            </a:extLst>
          </p:cNvPr>
          <p:cNvSpPr txBox="1"/>
          <p:nvPr/>
        </p:nvSpPr>
        <p:spPr>
          <a:xfrm>
            <a:off x="2436180" y="3357978"/>
            <a:ext cx="6787719" cy="1015663"/>
          </a:xfrm>
          <a:prstGeom prst="rect">
            <a:avLst/>
          </a:prstGeom>
          <a:solidFill>
            <a:schemeClr val="tx1"/>
          </a:solidFill>
          <a:ln>
            <a:solidFill>
              <a:schemeClr val="accent2"/>
            </a:solidFill>
          </a:ln>
        </p:spPr>
        <p:txBody>
          <a:bodyPr wrap="square">
            <a:spAutoFit/>
          </a:bodyPr>
          <a:lstStyle/>
          <a:p>
            <a:pPr algn="l"/>
            <a:r>
              <a:rPr lang="en-US" sz="2000" b="0" i="0" u="none" strike="noStrike" baseline="0" dirty="0" err="1">
                <a:solidFill>
                  <a:srgbClr val="000000"/>
                </a:solidFill>
                <a:latin typeface="LucidaSansTypewriterStd"/>
              </a:rPr>
              <a:t>IllegalArgumentException</a:t>
            </a:r>
            <a:r>
              <a:rPr lang="en-US" sz="2000" b="0" i="0" u="none" strike="noStrike" baseline="0" dirty="0">
                <a:solidFill>
                  <a:srgbClr val="000000"/>
                </a:solidFill>
                <a:latin typeface="LucidaSansTypewriterStd"/>
              </a:rPr>
              <a:t> ex =</a:t>
            </a:r>
          </a:p>
          <a:p>
            <a:pPr algn="l"/>
            <a:r>
              <a:rPr lang="en-US" sz="2000" b="1" i="0" u="none" strike="noStrike" baseline="0" dirty="0">
                <a:solidFill>
                  <a:srgbClr val="005B80"/>
                </a:solidFill>
                <a:latin typeface="LucidaSansTypewriterStd-Bd"/>
              </a:rPr>
              <a:t>	new </a:t>
            </a:r>
            <a:r>
              <a:rPr lang="en-US" sz="2000" b="0" i="0" u="none" strike="noStrike" baseline="0" dirty="0" err="1">
                <a:solidFill>
                  <a:srgbClr val="000000"/>
                </a:solidFill>
                <a:latin typeface="LucidaSansTypewriterStd"/>
              </a:rPr>
              <a:t>IllegalArgumentException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"Wrong Argument"</a:t>
            </a:r>
            <a:r>
              <a:rPr lang="en-US" sz="2000" b="0" i="0" u="none" strike="noStrike" baseline="0" dirty="0">
                <a:solidFill>
                  <a:srgbClr val="000000"/>
                </a:solidFill>
                <a:latin typeface="LucidaSansTypewriterStd"/>
              </a:rPr>
              <a:t>);</a:t>
            </a:r>
          </a:p>
          <a:p>
            <a:pPr algn="l"/>
            <a:r>
              <a:rPr lang="en-US" sz="2000" b="1" i="0" u="none" strike="noStrike" baseline="0" dirty="0">
                <a:solidFill>
                  <a:srgbClr val="005B80"/>
                </a:solidFill>
                <a:latin typeface="LucidaSansTypewriterStd-Bd"/>
              </a:rPr>
              <a:t>throw </a:t>
            </a:r>
            <a:r>
              <a:rPr lang="en-US" sz="2000" b="0" i="0" u="none" strike="noStrike" baseline="0" dirty="0">
                <a:solidFill>
                  <a:srgbClr val="000000"/>
                </a:solidFill>
                <a:latin typeface="LucidaSansTypewriterStd"/>
              </a:rPr>
              <a:t>ex;</a:t>
            </a:r>
            <a:endParaRPr lang="en-US" sz="3200" dirty="0"/>
          </a:p>
        </p:txBody>
      </p:sp>
      <p:sp>
        <p:nvSpPr>
          <p:cNvPr id="19" name="TextBox 18">
            <a:extLst>
              <a:ext uri="{FF2B5EF4-FFF2-40B4-BE49-F238E27FC236}">
                <a16:creationId xmlns:a16="http://schemas.microsoft.com/office/drawing/2014/main" id="{F44EDF6B-0D5A-4E4D-8C23-B2940E9BD895}"/>
              </a:ext>
            </a:extLst>
          </p:cNvPr>
          <p:cNvSpPr txBox="1"/>
          <p:nvPr/>
        </p:nvSpPr>
        <p:spPr>
          <a:xfrm>
            <a:off x="2436180" y="4563049"/>
            <a:ext cx="6787719" cy="400110"/>
          </a:xfrm>
          <a:prstGeom prst="rect">
            <a:avLst/>
          </a:prstGeom>
          <a:solidFill>
            <a:schemeClr val="tx1"/>
          </a:solidFill>
          <a:ln>
            <a:solidFill>
              <a:schemeClr val="accent2"/>
            </a:solidFill>
          </a:ln>
        </p:spPr>
        <p:txBody>
          <a:bodyPr wrap="square">
            <a:spAutoFit/>
          </a:bodyPr>
          <a:lstStyle/>
          <a:p>
            <a:pPr algn="l"/>
            <a:r>
              <a:rPr lang="en-GB" sz="2000" b="1" i="0" u="none" strike="noStrike" baseline="0" dirty="0">
                <a:solidFill>
                  <a:srgbClr val="005B80"/>
                </a:solidFill>
                <a:latin typeface="LucidaSansTypewriterStd-Bd"/>
              </a:rPr>
              <a:t>throw new </a:t>
            </a:r>
            <a:r>
              <a:rPr lang="en-GB" sz="2000" b="0" i="0" u="none" strike="noStrike" baseline="0" dirty="0" err="1">
                <a:solidFill>
                  <a:srgbClr val="000000"/>
                </a:solidFill>
                <a:latin typeface="LucidaSansTypewriterStd"/>
              </a:rPr>
              <a:t>IllegalArgumentException</a:t>
            </a:r>
            <a:r>
              <a:rPr lang="en-GB" sz="2000" b="0" i="0" u="none" strike="noStrike" baseline="0" dirty="0">
                <a:solidFill>
                  <a:srgbClr val="000000"/>
                </a:solidFill>
                <a:latin typeface="LucidaSansTypewriterStd"/>
              </a:rPr>
              <a:t>(</a:t>
            </a:r>
            <a:r>
              <a:rPr lang="en-GB" sz="2000" b="1" i="0" u="none" strike="noStrike" baseline="0" dirty="0">
                <a:solidFill>
                  <a:srgbClr val="00AFF0"/>
                </a:solidFill>
                <a:latin typeface="LucidaSansTypewriterStd-Bd"/>
              </a:rPr>
              <a:t>"Wrong Argument"</a:t>
            </a:r>
            <a:r>
              <a:rPr lang="en-GB" sz="2000" b="0" i="0" u="none" strike="noStrike" baseline="0" dirty="0">
                <a:solidFill>
                  <a:srgbClr val="000000"/>
                </a:solidFill>
                <a:latin typeface="LucidaSansTypewriterStd"/>
              </a:rPr>
              <a:t>);</a:t>
            </a:r>
            <a:endParaRPr lang="en-US" sz="2400" dirty="0"/>
          </a:p>
        </p:txBody>
      </p:sp>
    </p:spTree>
    <p:extLst>
      <p:ext uri="{BB962C8B-B14F-4D97-AF65-F5344CB8AC3E}">
        <p14:creationId xmlns:p14="http://schemas.microsoft.com/office/powerpoint/2010/main" val="168571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240-6602-41AD-B774-50BCA79F645E}"/>
              </a:ext>
            </a:extLst>
          </p:cNvPr>
          <p:cNvSpPr>
            <a:spLocks noGrp="1"/>
          </p:cNvSpPr>
          <p:nvPr>
            <p:ph type="title"/>
          </p:nvPr>
        </p:nvSpPr>
        <p:spPr/>
        <p:txBody>
          <a:bodyPr/>
          <a:lstStyle/>
          <a:p>
            <a:r>
              <a:rPr lang="en-US" dirty="0"/>
              <a:t>Loops</a:t>
            </a:r>
          </a:p>
        </p:txBody>
      </p:sp>
      <p:graphicFrame>
        <p:nvGraphicFramePr>
          <p:cNvPr id="4" name="Content Placeholder 3">
            <a:extLst>
              <a:ext uri="{FF2B5EF4-FFF2-40B4-BE49-F238E27FC236}">
                <a16:creationId xmlns:a16="http://schemas.microsoft.com/office/drawing/2014/main" id="{65A6CCE8-3A0F-4921-808B-C6BC5E6E2AD6}"/>
              </a:ext>
            </a:extLst>
          </p:cNvPr>
          <p:cNvGraphicFramePr>
            <a:graphicFrameLocks noGrp="1"/>
          </p:cNvGraphicFramePr>
          <p:nvPr>
            <p:ph idx="1"/>
            <p:extLst>
              <p:ext uri="{D42A27DB-BD31-4B8C-83A1-F6EECF244321}">
                <p14:modId xmlns:p14="http://schemas.microsoft.com/office/powerpoint/2010/main" val="1288789202"/>
              </p:ext>
            </p:extLst>
          </p:nvPr>
        </p:nvGraphicFramePr>
        <p:xfrm>
          <a:off x="170079" y="1690688"/>
          <a:ext cx="2457711" cy="434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A4B4AFD8-0861-44BB-8AC7-BFDEEA9FFCF3}"/>
              </a:ext>
            </a:extLst>
          </p:cNvPr>
          <p:cNvPicPr>
            <a:picLocks noChangeAspect="1"/>
          </p:cNvPicPr>
          <p:nvPr/>
        </p:nvPicPr>
        <p:blipFill>
          <a:blip r:embed="rId7"/>
          <a:stretch>
            <a:fillRect/>
          </a:stretch>
        </p:blipFill>
        <p:spPr>
          <a:xfrm>
            <a:off x="4574990" y="3325036"/>
            <a:ext cx="7065191" cy="3439749"/>
          </a:xfrm>
          <a:prstGeom prst="rect">
            <a:avLst/>
          </a:prstGeom>
        </p:spPr>
      </p:pic>
      <p:sp>
        <p:nvSpPr>
          <p:cNvPr id="7" name="TextBox 6">
            <a:extLst>
              <a:ext uri="{FF2B5EF4-FFF2-40B4-BE49-F238E27FC236}">
                <a16:creationId xmlns:a16="http://schemas.microsoft.com/office/drawing/2014/main" id="{79EC261A-CB05-414C-A860-6C44E147BA71}"/>
              </a:ext>
            </a:extLst>
          </p:cNvPr>
          <p:cNvSpPr txBox="1"/>
          <p:nvPr/>
        </p:nvSpPr>
        <p:spPr>
          <a:xfrm>
            <a:off x="2787588" y="1674674"/>
            <a:ext cx="5433134" cy="1569660"/>
          </a:xfrm>
          <a:prstGeom prst="rect">
            <a:avLst/>
          </a:prstGeom>
          <a:noFill/>
          <a:ln>
            <a:solidFill>
              <a:schemeClr val="accent2"/>
            </a:solidFill>
          </a:ln>
        </p:spPr>
        <p:txBody>
          <a:bodyPr wrap="square" rtlCol="0">
            <a:spAutoFit/>
          </a:bodyPr>
          <a:lstStyle/>
          <a:p>
            <a:r>
              <a:rPr lang="en-GB" sz="2400" dirty="0"/>
              <a:t>while (loop-continuation-condition) {</a:t>
            </a:r>
          </a:p>
          <a:p>
            <a:r>
              <a:rPr lang="en-GB" sz="2400" dirty="0"/>
              <a:t>	// Loop body</a:t>
            </a:r>
          </a:p>
          <a:p>
            <a:r>
              <a:rPr lang="en-GB" sz="2400" dirty="0"/>
              <a:t>	Statement(s);</a:t>
            </a:r>
          </a:p>
          <a:p>
            <a:r>
              <a:rPr lang="en-GB" sz="2400" dirty="0"/>
              <a:t>}</a:t>
            </a:r>
            <a:endParaRPr lang="en-US" sz="2400" dirty="0"/>
          </a:p>
        </p:txBody>
      </p:sp>
    </p:spTree>
    <p:extLst>
      <p:ext uri="{BB962C8B-B14F-4D97-AF65-F5344CB8AC3E}">
        <p14:creationId xmlns:p14="http://schemas.microsoft.com/office/powerpoint/2010/main" val="1019339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Catching exceptions</a:t>
            </a:r>
          </a:p>
        </p:txBody>
      </p:sp>
      <p:sp>
        <p:nvSpPr>
          <p:cNvPr id="7" name="TextBox 6">
            <a:extLst>
              <a:ext uri="{FF2B5EF4-FFF2-40B4-BE49-F238E27FC236}">
                <a16:creationId xmlns:a16="http://schemas.microsoft.com/office/drawing/2014/main" id="{A29CE7B2-61A5-466D-8586-F84755D0C2D8}"/>
              </a:ext>
            </a:extLst>
          </p:cNvPr>
          <p:cNvSpPr txBox="1"/>
          <p:nvPr/>
        </p:nvSpPr>
        <p:spPr>
          <a:xfrm>
            <a:off x="3155270" y="2440550"/>
            <a:ext cx="5447191" cy="3693319"/>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try </a:t>
            </a:r>
            <a:r>
              <a:rPr lang="en-US" sz="1800" b="0" i="0" u="none" strike="noStrike" baseline="0" dirty="0">
                <a:solidFill>
                  <a:srgbClr val="000000"/>
                </a:solidFill>
                <a:latin typeface="LucidaSansTypewriterStd"/>
              </a:rPr>
              <a:t>{</a:t>
            </a:r>
          </a:p>
          <a:p>
            <a:pPr algn="l"/>
            <a:r>
              <a:rPr lang="en-GB" sz="1800" b="0" i="0" u="none" strike="noStrike" baseline="0" dirty="0">
                <a:solidFill>
                  <a:srgbClr val="000000"/>
                </a:solidFill>
                <a:latin typeface="LucidaSansTypewriterStd"/>
              </a:rPr>
              <a:t>    statements; // Statements that may throw exceptions</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(Exception1 exVar1) {</a:t>
            </a:r>
          </a:p>
          <a:p>
            <a:pPr algn="l"/>
            <a:r>
              <a:rPr lang="en-US" sz="1800" b="0" i="0" u="none" strike="noStrike" baseline="0" dirty="0">
                <a:solidFill>
                  <a:srgbClr val="000000"/>
                </a:solidFill>
                <a:latin typeface="LucidaSansTypewriterStd"/>
              </a:rPr>
              <a:t>    handler for exception1;</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(Exception2 exVar2) {</a:t>
            </a:r>
          </a:p>
          <a:p>
            <a:pPr algn="l"/>
            <a:r>
              <a:rPr lang="en-US" sz="1800" b="0" i="0" u="none" strike="noStrike" baseline="0" dirty="0">
                <a:solidFill>
                  <a:srgbClr val="000000"/>
                </a:solidFill>
                <a:latin typeface="LucidaSansTypewriterStd"/>
              </a:rPr>
              <a:t>    handler for exception2;</a:t>
            </a:r>
          </a:p>
          <a:p>
            <a:pPr algn="l"/>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a:t>
            </a:r>
            <a:r>
              <a:rPr lang="en-US" sz="1800" b="0" i="0" u="none" strike="noStrike" baseline="0" dirty="0" err="1">
                <a:solidFill>
                  <a:srgbClr val="000000"/>
                </a:solidFill>
                <a:latin typeface="LucidaSansTypewriterStd"/>
              </a:rPr>
              <a:t>ExceptionN</a:t>
            </a:r>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exVarN</a:t>
            </a:r>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    handler for </a:t>
            </a:r>
            <a:r>
              <a:rPr lang="en-US" sz="1800" b="0" i="0" u="none" strike="noStrike" baseline="0" dirty="0" err="1">
                <a:solidFill>
                  <a:srgbClr val="000000"/>
                </a:solidFill>
                <a:latin typeface="LucidaSansTypewriterStd"/>
              </a:rPr>
              <a:t>exceptionN</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3659334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a:t>If an exception is not caught in the current method, it is passed to its caller. The process is repeated until the exception is caught or passed to the main method.</a:t>
            </a:r>
            <a:endParaRPr lang="en-US" dirty="0"/>
          </a:p>
        </p:txBody>
      </p:sp>
      <p:pic>
        <p:nvPicPr>
          <p:cNvPr id="8" name="Picture 7">
            <a:extLst>
              <a:ext uri="{FF2B5EF4-FFF2-40B4-BE49-F238E27FC236}">
                <a16:creationId xmlns:a16="http://schemas.microsoft.com/office/drawing/2014/main" id="{08C6A510-5D4E-4314-A7A3-F8C2BD57D16F}"/>
              </a:ext>
            </a:extLst>
          </p:cNvPr>
          <p:cNvPicPr>
            <a:picLocks noChangeAspect="1"/>
          </p:cNvPicPr>
          <p:nvPr/>
        </p:nvPicPr>
        <p:blipFill>
          <a:blip r:embed="rId2"/>
          <a:stretch>
            <a:fillRect/>
          </a:stretch>
        </p:blipFill>
        <p:spPr>
          <a:xfrm>
            <a:off x="2041032" y="3035569"/>
            <a:ext cx="8310331" cy="3751316"/>
          </a:xfrm>
          <a:prstGeom prst="rect">
            <a:avLst/>
          </a:prstGeom>
        </p:spPr>
      </p:pic>
    </p:spTree>
    <p:extLst>
      <p:ext uri="{BB962C8B-B14F-4D97-AF65-F5344CB8AC3E}">
        <p14:creationId xmlns:p14="http://schemas.microsoft.com/office/powerpoint/2010/main" val="248085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order in which exceptions are specified in catch blocks is important.</a:t>
            </a:r>
          </a:p>
          <a:p>
            <a:pPr lvl="1"/>
            <a:r>
              <a:rPr lang="en-GB" dirty="0"/>
              <a:t> A compile error will result if a catch block for a superclass type appears before a catch block for a subclass type.</a:t>
            </a:r>
            <a:endParaRPr lang="en-US" dirty="0"/>
          </a:p>
        </p:txBody>
      </p:sp>
      <p:pic>
        <p:nvPicPr>
          <p:cNvPr id="5" name="Picture 4">
            <a:extLst>
              <a:ext uri="{FF2B5EF4-FFF2-40B4-BE49-F238E27FC236}">
                <a16:creationId xmlns:a16="http://schemas.microsoft.com/office/drawing/2014/main" id="{E919A346-E51C-4B85-A216-7AE5D052C776}"/>
              </a:ext>
            </a:extLst>
          </p:cNvPr>
          <p:cNvPicPr>
            <a:picLocks noChangeAspect="1"/>
          </p:cNvPicPr>
          <p:nvPr/>
        </p:nvPicPr>
        <p:blipFill>
          <a:blip r:embed="rId2"/>
          <a:stretch>
            <a:fillRect/>
          </a:stretch>
        </p:blipFill>
        <p:spPr>
          <a:xfrm>
            <a:off x="2471691" y="3429000"/>
            <a:ext cx="7248617" cy="2521258"/>
          </a:xfrm>
          <a:prstGeom prst="rect">
            <a:avLst/>
          </a:prstGeom>
        </p:spPr>
      </p:pic>
    </p:spTree>
    <p:extLst>
      <p:ext uri="{BB962C8B-B14F-4D97-AF65-F5344CB8AC3E}">
        <p14:creationId xmlns:p14="http://schemas.microsoft.com/office/powerpoint/2010/main" val="601350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Java forces you to deal with checked exceptions. </a:t>
                </a:r>
              </a:p>
              <a:p>
                <a:pPr lvl="1"/>
                <a:r>
                  <a:rPr lang="en-GB" dirty="0"/>
                  <a:t>checked exception is an exception </a:t>
                </a:r>
                <a:r>
                  <a:rPr lang="en-GB" b="1" u="sng" dirty="0"/>
                  <a:t>other than</a:t>
                </a:r>
                <a:r>
                  <a:rPr lang="en-GB" dirty="0"/>
                  <a:t> </a:t>
                </a:r>
                <a14:m>
                  <m:oMath xmlns:m="http://schemas.openxmlformats.org/officeDocument/2006/math">
                    <m:r>
                      <a:rPr lang="en-GB" i="1" dirty="0" smtClean="0">
                        <a:latin typeface="Cambria Math" panose="02040503050406030204" pitchFamily="18" charset="0"/>
                      </a:rPr>
                      <m:t>𝐸𝑟𝑟𝑜𝑟</m:t>
                    </m:r>
                  </m:oMath>
                </a14:m>
                <a:r>
                  <a:rPr lang="en-GB" dirty="0"/>
                  <a:t> or </a:t>
                </a:r>
                <a14:m>
                  <m:oMath xmlns:m="http://schemas.openxmlformats.org/officeDocument/2006/math">
                    <m:r>
                      <a:rPr lang="en-GB" i="1" dirty="0" smtClean="0">
                        <a:latin typeface="Cambria Math" panose="02040503050406030204" pitchFamily="18" charset="0"/>
                      </a:rPr>
                      <m:t>𝑅𝑢𝑛𝑡𝑖𝑚𝑒𝐸𝑥𝑐𝑒𝑝𝑡𝑖𝑜𝑛</m:t>
                    </m:r>
                  </m:oMath>
                </a14:m>
                <a:endParaRPr lang="en-GB" dirty="0"/>
              </a:p>
              <a:p>
                <a:r>
                  <a:rPr lang="en-GB" dirty="0"/>
                  <a:t>If a method declares a checked exception, you must invoke it in a try-catch block or declare to throw the exception in the calling method.</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F088436-319D-41BD-85A3-CB57BDBCD909}"/>
              </a:ext>
            </a:extLst>
          </p:cNvPr>
          <p:cNvPicPr>
            <a:picLocks noChangeAspect="1"/>
          </p:cNvPicPr>
          <p:nvPr/>
        </p:nvPicPr>
        <p:blipFill>
          <a:blip r:embed="rId3"/>
          <a:stretch>
            <a:fillRect/>
          </a:stretch>
        </p:blipFill>
        <p:spPr>
          <a:xfrm>
            <a:off x="1967026" y="3814269"/>
            <a:ext cx="8257946" cy="2678606"/>
          </a:xfrm>
          <a:prstGeom prst="rect">
            <a:avLst/>
          </a:prstGeom>
        </p:spPr>
      </p:pic>
    </p:spTree>
    <p:extLst>
      <p:ext uri="{BB962C8B-B14F-4D97-AF65-F5344CB8AC3E}">
        <p14:creationId xmlns:p14="http://schemas.microsoft.com/office/powerpoint/2010/main" val="371945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Getting Information </a:t>
            </a:r>
            <a:br>
              <a:rPr lang="en-GB" dirty="0"/>
            </a:br>
            <a:r>
              <a:rPr lang="en-GB" dirty="0"/>
              <a:t>from Exceptions</a:t>
            </a:r>
            <a:endParaRPr lang="en-US" dirty="0"/>
          </a:p>
        </p:txBody>
      </p:sp>
      <p:pic>
        <p:nvPicPr>
          <p:cNvPr id="5" name="Picture 4">
            <a:extLst>
              <a:ext uri="{FF2B5EF4-FFF2-40B4-BE49-F238E27FC236}">
                <a16:creationId xmlns:a16="http://schemas.microsoft.com/office/drawing/2014/main" id="{CA2FA58B-14FB-4EC4-8016-A1EFB46A402D}"/>
              </a:ext>
            </a:extLst>
          </p:cNvPr>
          <p:cNvPicPr>
            <a:picLocks noChangeAspect="1"/>
          </p:cNvPicPr>
          <p:nvPr/>
        </p:nvPicPr>
        <p:blipFill>
          <a:blip r:embed="rId2"/>
          <a:stretch>
            <a:fillRect/>
          </a:stretch>
        </p:blipFill>
        <p:spPr>
          <a:xfrm>
            <a:off x="3643315" y="1690688"/>
            <a:ext cx="8007545" cy="2215487"/>
          </a:xfrm>
          <a:prstGeom prst="rect">
            <a:avLst/>
          </a:prstGeom>
        </p:spPr>
      </p:pic>
      <p:pic>
        <p:nvPicPr>
          <p:cNvPr id="8" name="Picture 7">
            <a:extLst>
              <a:ext uri="{FF2B5EF4-FFF2-40B4-BE49-F238E27FC236}">
                <a16:creationId xmlns:a16="http://schemas.microsoft.com/office/drawing/2014/main" id="{A5B954BB-6B4D-40DB-9A39-3CD2B977B7D4}"/>
              </a:ext>
            </a:extLst>
          </p:cNvPr>
          <p:cNvPicPr>
            <a:picLocks noChangeAspect="1"/>
          </p:cNvPicPr>
          <p:nvPr/>
        </p:nvPicPr>
        <p:blipFill>
          <a:blip r:embed="rId3"/>
          <a:stretch>
            <a:fillRect/>
          </a:stretch>
        </p:blipFill>
        <p:spPr>
          <a:xfrm>
            <a:off x="4767799" y="3984832"/>
            <a:ext cx="6515100" cy="2819400"/>
          </a:xfrm>
          <a:prstGeom prst="rect">
            <a:avLst/>
          </a:prstGeom>
        </p:spPr>
      </p:pic>
    </p:spTree>
    <p:extLst>
      <p:ext uri="{BB962C8B-B14F-4D97-AF65-F5344CB8AC3E}">
        <p14:creationId xmlns:p14="http://schemas.microsoft.com/office/powerpoint/2010/main" val="86158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Example: Declaring, Throwing, and Catching Exceptions</a:t>
            </a:r>
          </a:p>
          <a:p>
            <a:pPr lvl="1"/>
            <a:r>
              <a:rPr lang="en-US" i="1" dirty="0" err="1"/>
              <a:t>CircleWithException</a:t>
            </a:r>
            <a:endParaRPr lang="en-US" i="1" dirty="0"/>
          </a:p>
        </p:txBody>
      </p:sp>
      <p:pic>
        <p:nvPicPr>
          <p:cNvPr id="6" name="Picture 5">
            <a:extLst>
              <a:ext uri="{FF2B5EF4-FFF2-40B4-BE49-F238E27FC236}">
                <a16:creationId xmlns:a16="http://schemas.microsoft.com/office/drawing/2014/main" id="{26029704-90DD-4188-898F-200761559D71}"/>
              </a:ext>
            </a:extLst>
          </p:cNvPr>
          <p:cNvPicPr>
            <a:picLocks noChangeAspect="1"/>
          </p:cNvPicPr>
          <p:nvPr/>
        </p:nvPicPr>
        <p:blipFill>
          <a:blip r:embed="rId2"/>
          <a:stretch>
            <a:fillRect/>
          </a:stretch>
        </p:blipFill>
        <p:spPr>
          <a:xfrm>
            <a:off x="1363507" y="3429000"/>
            <a:ext cx="9093219" cy="972937"/>
          </a:xfrm>
          <a:prstGeom prst="rect">
            <a:avLst/>
          </a:prstGeom>
        </p:spPr>
      </p:pic>
    </p:spTree>
    <p:extLst>
      <p:ext uri="{BB962C8B-B14F-4D97-AF65-F5344CB8AC3E}">
        <p14:creationId xmlns:p14="http://schemas.microsoft.com/office/powerpoint/2010/main" val="314772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a checked exception, and what is an unchecked exception?</a:t>
                </a:r>
              </a:p>
              <a:p>
                <a:r>
                  <a:rPr lang="en-GB" dirty="0"/>
                  <a:t>Suppose that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2</m:t>
                    </m:r>
                  </m:oMath>
                </a14:m>
                <a:r>
                  <a:rPr lang="en-GB" dirty="0"/>
                  <a:t> causes an exception in the following try-catch block: Answer the following questions:</a:t>
                </a:r>
              </a:p>
              <a:p>
                <a:pPr lvl="1"/>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3</m:t>
                    </m:r>
                  </m:oMath>
                </a14:m>
                <a:r>
                  <a:rPr lang="en-GB" dirty="0"/>
                  <a:t> be executed?</a:t>
                </a:r>
              </a:p>
              <a:p>
                <a:pPr lvl="1"/>
                <a:r>
                  <a:rPr lang="en-GB" dirty="0"/>
                  <a:t>If the exception is not caught, 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br>
                  <a:rPr lang="en-GB" dirty="0"/>
                </a:br>
                <a:r>
                  <a:rPr lang="en-GB" dirty="0"/>
                  <a:t>be executed?</a:t>
                </a:r>
              </a:p>
              <a:p>
                <a:pPr lvl="1"/>
                <a:r>
                  <a:rPr lang="en-GB" dirty="0"/>
                  <a:t>If the exception is caught in the catch block, </a:t>
                </a:r>
                <a:br>
                  <a:rPr lang="en-GB" dirty="0"/>
                </a:br>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r>
                  <a:rPr lang="en-GB" dirty="0"/>
                  <a:t> be executed?</a:t>
                </a:r>
              </a:p>
              <a:p>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4A9F9B-C8A5-4D41-9B21-C5B500E7052F}"/>
              </a:ext>
            </a:extLst>
          </p:cNvPr>
          <p:cNvSpPr txBox="1"/>
          <p:nvPr/>
        </p:nvSpPr>
        <p:spPr>
          <a:xfrm>
            <a:off x="7748355" y="2941092"/>
            <a:ext cx="3247008" cy="2862322"/>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try </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statement1;</a:t>
            </a:r>
          </a:p>
          <a:p>
            <a:pPr algn="l"/>
            <a:r>
              <a:rPr lang="en-US" sz="1800" b="0" i="0" u="none" strike="noStrike" baseline="0" dirty="0">
                <a:solidFill>
                  <a:srgbClr val="000000"/>
                </a:solidFill>
                <a:latin typeface="LucidaSansTypewriterStd"/>
              </a:rPr>
              <a:t>	statement2;</a:t>
            </a:r>
          </a:p>
          <a:p>
            <a:pPr algn="l"/>
            <a:r>
              <a:rPr lang="en-US" sz="1800" b="0" i="0" u="none" strike="noStrike" baseline="0" dirty="0">
                <a:solidFill>
                  <a:srgbClr val="000000"/>
                </a:solidFill>
                <a:latin typeface="LucidaSansTypewriterStd"/>
              </a:rPr>
              <a:t>	statement3;</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(Exception1 ex1) {</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(Exception2 ex2) {</a:t>
            </a:r>
          </a:p>
          <a:p>
            <a:pPr algn="l"/>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statement4;</a:t>
            </a:r>
            <a:endParaRPr lang="en-US" dirty="0"/>
          </a:p>
        </p:txBody>
      </p:sp>
    </p:spTree>
    <p:extLst>
      <p:ext uri="{BB962C8B-B14F-4D97-AF65-F5344CB8AC3E}">
        <p14:creationId xmlns:p14="http://schemas.microsoft.com/office/powerpoint/2010/main" val="219015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GB" dirty="0"/>
                  <a:t>What is a checked exception, and what is an unchecked exception?</a:t>
                </a:r>
              </a:p>
              <a:p>
                <a:pPr lvl="1"/>
                <a:r>
                  <a:rPr lang="en-GB" sz="1600" dirty="0">
                    <a:solidFill>
                      <a:schemeClr val="accent2"/>
                    </a:solidFill>
                  </a:rPr>
                  <a:t>A checked exception must be explicitly declared in the method declaration, if a method throws it. A checked exception must be caught in a try-catch block. An unchecked exception does not need to be declared and does not need to be caught. In Java, the only unchecked exceptions are </a:t>
                </a:r>
                <a:r>
                  <a:rPr lang="en-GB" sz="1600" dirty="0" err="1">
                    <a:solidFill>
                      <a:schemeClr val="accent2"/>
                    </a:solidFill>
                  </a:rPr>
                  <a:t>RuntimeException</a:t>
                </a:r>
                <a:r>
                  <a:rPr lang="en-GB" sz="1600" dirty="0">
                    <a:solidFill>
                      <a:schemeClr val="accent2"/>
                    </a:solidFill>
                  </a:rPr>
                  <a:t> and Error and their subclasses.</a:t>
                </a:r>
              </a:p>
              <a:p>
                <a:r>
                  <a:rPr lang="en-GB" dirty="0"/>
                  <a:t>Suppose that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2</m:t>
                    </m:r>
                  </m:oMath>
                </a14:m>
                <a:r>
                  <a:rPr lang="en-GB" dirty="0"/>
                  <a:t> causes an exception in the following try-catch block: Answer the following questions:</a:t>
                </a:r>
              </a:p>
              <a:p>
                <a:pPr lvl="1"/>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3</m:t>
                    </m:r>
                  </m:oMath>
                </a14:m>
                <a:r>
                  <a:rPr lang="en-GB" dirty="0"/>
                  <a:t> be executed?  </a:t>
                </a:r>
                <a:r>
                  <a:rPr lang="en-GB" dirty="0">
                    <a:solidFill>
                      <a:schemeClr val="accent2"/>
                    </a:solidFill>
                  </a:rPr>
                  <a:t>No</a:t>
                </a:r>
              </a:p>
              <a:p>
                <a:pPr lvl="1"/>
                <a:r>
                  <a:rPr lang="en-GB" dirty="0"/>
                  <a:t>If the exception is not caught, 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br>
                  <a:rPr lang="en-GB" dirty="0"/>
                </a:br>
                <a:r>
                  <a:rPr lang="en-GB" dirty="0"/>
                  <a:t>be executed? </a:t>
                </a:r>
                <a:r>
                  <a:rPr lang="en-GB" dirty="0">
                    <a:solidFill>
                      <a:schemeClr val="accent2"/>
                    </a:solidFill>
                  </a:rPr>
                  <a:t>No</a:t>
                </a:r>
              </a:p>
              <a:p>
                <a:pPr lvl="1"/>
                <a:r>
                  <a:rPr lang="en-GB" dirty="0"/>
                  <a:t>If the exception is caught in the catch block, </a:t>
                </a:r>
                <a:br>
                  <a:rPr lang="en-GB" dirty="0"/>
                </a:br>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r>
                  <a:rPr lang="en-GB" dirty="0"/>
                  <a:t> be executed? </a:t>
                </a:r>
                <a:r>
                  <a:rPr lang="en-GB" dirty="0">
                    <a:solidFill>
                      <a:schemeClr val="accent2"/>
                    </a:solidFill>
                  </a:rPr>
                  <a:t>Yes</a:t>
                </a:r>
              </a:p>
              <a:p>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4A9F9B-C8A5-4D41-9B21-C5B500E7052F}"/>
              </a:ext>
            </a:extLst>
          </p:cNvPr>
          <p:cNvSpPr txBox="1"/>
          <p:nvPr/>
        </p:nvSpPr>
        <p:spPr>
          <a:xfrm>
            <a:off x="7794075" y="3527540"/>
            <a:ext cx="3247008" cy="2862322"/>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try </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statement1;</a:t>
            </a:r>
          </a:p>
          <a:p>
            <a:pPr algn="l"/>
            <a:r>
              <a:rPr lang="en-US" sz="1800" b="0" i="0" u="none" strike="noStrike" baseline="0" dirty="0">
                <a:solidFill>
                  <a:srgbClr val="000000"/>
                </a:solidFill>
                <a:latin typeface="LucidaSansTypewriterStd"/>
              </a:rPr>
              <a:t>	statement2;</a:t>
            </a:r>
          </a:p>
          <a:p>
            <a:pPr algn="l"/>
            <a:r>
              <a:rPr lang="en-US" sz="1800" b="0" i="0" u="none" strike="noStrike" baseline="0" dirty="0">
                <a:solidFill>
                  <a:srgbClr val="000000"/>
                </a:solidFill>
                <a:latin typeface="LucidaSansTypewriterStd"/>
              </a:rPr>
              <a:t>	statement3;</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(Exception1 ex1) {</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(Exception2 ex2) {</a:t>
            </a:r>
          </a:p>
          <a:p>
            <a:pPr algn="l"/>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statement4;</a:t>
            </a:r>
            <a:endParaRPr lang="en-US" dirty="0"/>
          </a:p>
        </p:txBody>
      </p:sp>
    </p:spTree>
    <p:extLst>
      <p:ext uri="{BB962C8B-B14F-4D97-AF65-F5344CB8AC3E}">
        <p14:creationId xmlns:p14="http://schemas.microsoft.com/office/powerpoint/2010/main" val="3612927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Correct a compile error in the following code:</a:t>
            </a:r>
            <a:endParaRPr lang="en-US" dirty="0"/>
          </a:p>
        </p:txBody>
      </p:sp>
      <p:sp>
        <p:nvSpPr>
          <p:cNvPr id="6" name="TextBox 5">
            <a:extLst>
              <a:ext uri="{FF2B5EF4-FFF2-40B4-BE49-F238E27FC236}">
                <a16:creationId xmlns:a16="http://schemas.microsoft.com/office/drawing/2014/main" id="{C55CFAB4-2634-4AAB-B3F4-9CCD2226670C}"/>
              </a:ext>
            </a:extLst>
          </p:cNvPr>
          <p:cNvSpPr txBox="1"/>
          <p:nvPr/>
        </p:nvSpPr>
        <p:spPr>
          <a:xfrm>
            <a:off x="2128790" y="3070752"/>
            <a:ext cx="7934418" cy="1569660"/>
          </a:xfrm>
          <a:prstGeom prst="rect">
            <a:avLst/>
          </a:prstGeom>
          <a:solidFill>
            <a:schemeClr val="tx1"/>
          </a:solidFill>
        </p:spPr>
        <p:txBody>
          <a:bodyPr wrap="square">
            <a:spAutoFit/>
          </a:bodyPr>
          <a:lstStyle/>
          <a:p>
            <a:pPr algn="l"/>
            <a:r>
              <a:rPr lang="en-GB" sz="2400" b="1" i="0" u="none" strike="noStrike" baseline="0" dirty="0">
                <a:solidFill>
                  <a:srgbClr val="005B80"/>
                </a:solidFill>
                <a:latin typeface="LucidaSansTypewriterStd-Bd"/>
              </a:rPr>
              <a:t>public void </a:t>
            </a:r>
            <a:r>
              <a:rPr lang="en-GB" sz="2400" b="0" i="0" u="none" strike="noStrike" baseline="0" dirty="0">
                <a:solidFill>
                  <a:srgbClr val="000000"/>
                </a:solidFill>
                <a:latin typeface="LucidaSansTypewriterStd"/>
              </a:rPr>
              <a:t>m(</a:t>
            </a:r>
            <a:r>
              <a:rPr lang="en-GB" sz="2400" b="1" i="0" u="none" strike="noStrike" baseline="0" dirty="0">
                <a:solidFill>
                  <a:srgbClr val="005B80"/>
                </a:solidFill>
                <a:latin typeface="LucidaSansTypewriterStd-Bd"/>
              </a:rPr>
              <a:t>int </a:t>
            </a:r>
            <a:r>
              <a:rPr lang="en-GB" sz="2400" b="0" i="0" u="none" strike="noStrike" baseline="0" dirty="0">
                <a:solidFill>
                  <a:srgbClr val="000000"/>
                </a:solidFill>
                <a:latin typeface="LucidaSansTypewriterStd"/>
              </a:rPr>
              <a:t>value) {</a:t>
            </a:r>
          </a:p>
          <a:p>
            <a:pPr algn="l"/>
            <a:r>
              <a:rPr lang="en-US" sz="2400" b="1" i="0" u="none" strike="noStrike" baseline="0" dirty="0">
                <a:solidFill>
                  <a:srgbClr val="005B80"/>
                </a:solidFill>
                <a:latin typeface="LucidaSansTypewriterStd-Bd"/>
              </a:rPr>
              <a:t>	if </a:t>
            </a:r>
            <a:r>
              <a:rPr lang="en-US" sz="2400" b="0" i="0" u="none" strike="noStrike" baseline="0" dirty="0">
                <a:solidFill>
                  <a:srgbClr val="000000"/>
                </a:solidFill>
                <a:latin typeface="LucidaSansTypewriterStd"/>
              </a:rPr>
              <a:t>(value &lt; </a:t>
            </a:r>
            <a:r>
              <a:rPr lang="en-US" sz="2400" b="1" i="0" u="none" strike="noStrike" baseline="0" dirty="0">
                <a:solidFill>
                  <a:srgbClr val="00AFF0"/>
                </a:solidFill>
                <a:latin typeface="LucidaSansTypewriterStd-Bd"/>
              </a:rPr>
              <a:t>40</a:t>
            </a:r>
            <a:r>
              <a:rPr lang="en-US" sz="2400" b="0" i="0" u="none" strike="noStrike" baseline="0" dirty="0">
                <a:solidFill>
                  <a:srgbClr val="000000"/>
                </a:solidFill>
                <a:latin typeface="LucidaSansTypewriterStd"/>
              </a:rPr>
              <a:t>)</a:t>
            </a:r>
          </a:p>
          <a:p>
            <a:pPr algn="l"/>
            <a:r>
              <a:rPr lang="en-GB" sz="2400" b="1" i="0" u="none" strike="noStrike" baseline="0" dirty="0">
                <a:solidFill>
                  <a:srgbClr val="005B80"/>
                </a:solidFill>
                <a:latin typeface="LucidaSansTypewriterStd-Bd"/>
              </a:rPr>
              <a:t>		throw new </a:t>
            </a:r>
            <a:r>
              <a:rPr lang="en-GB" sz="2400" b="0" i="0" u="none" strike="noStrike" baseline="0" dirty="0">
                <a:solidFill>
                  <a:srgbClr val="000000"/>
                </a:solidFill>
                <a:latin typeface="LucidaSansTypewriterStd"/>
              </a:rPr>
              <a:t>Exception(</a:t>
            </a:r>
            <a:r>
              <a:rPr lang="en-GB" sz="2400" b="1" i="0" u="none" strike="noStrike" baseline="0" dirty="0">
                <a:solidFill>
                  <a:srgbClr val="00AFF0"/>
                </a:solidFill>
                <a:latin typeface="LucidaSansTypewriterStd-Bd"/>
              </a:rPr>
              <a:t>"value is too small"</a:t>
            </a:r>
            <a:r>
              <a:rPr lang="en-GB"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a:t>
            </a:r>
            <a:endParaRPr lang="en-US" sz="2400" dirty="0"/>
          </a:p>
        </p:txBody>
      </p:sp>
    </p:spTree>
    <p:extLst>
      <p:ext uri="{BB962C8B-B14F-4D97-AF65-F5344CB8AC3E}">
        <p14:creationId xmlns:p14="http://schemas.microsoft.com/office/powerpoint/2010/main" val="915803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Correct a compile error in the following code:</a:t>
            </a:r>
            <a:endParaRPr lang="en-US" dirty="0"/>
          </a:p>
        </p:txBody>
      </p:sp>
      <p:sp>
        <p:nvSpPr>
          <p:cNvPr id="6" name="TextBox 5">
            <a:extLst>
              <a:ext uri="{FF2B5EF4-FFF2-40B4-BE49-F238E27FC236}">
                <a16:creationId xmlns:a16="http://schemas.microsoft.com/office/drawing/2014/main" id="{C55CFAB4-2634-4AAB-B3F4-9CCD2226670C}"/>
              </a:ext>
            </a:extLst>
          </p:cNvPr>
          <p:cNvSpPr txBox="1"/>
          <p:nvPr/>
        </p:nvSpPr>
        <p:spPr>
          <a:xfrm>
            <a:off x="2128790" y="3070752"/>
            <a:ext cx="7934418" cy="1569660"/>
          </a:xfrm>
          <a:prstGeom prst="rect">
            <a:avLst/>
          </a:prstGeom>
          <a:solidFill>
            <a:schemeClr val="tx1"/>
          </a:solidFill>
        </p:spPr>
        <p:txBody>
          <a:bodyPr wrap="square">
            <a:spAutoFit/>
          </a:bodyPr>
          <a:lstStyle/>
          <a:p>
            <a:pPr algn="l"/>
            <a:r>
              <a:rPr lang="en-GB" sz="2400" b="1" i="0" u="none" strike="noStrike" baseline="0" dirty="0">
                <a:solidFill>
                  <a:srgbClr val="005B80"/>
                </a:solidFill>
                <a:latin typeface="LucidaSansTypewriterStd-Bd"/>
              </a:rPr>
              <a:t>public void </a:t>
            </a:r>
            <a:r>
              <a:rPr lang="en-GB" sz="2400" b="0" i="0" u="none" strike="noStrike" baseline="0" dirty="0">
                <a:solidFill>
                  <a:srgbClr val="000000"/>
                </a:solidFill>
                <a:latin typeface="LucidaSansTypewriterStd"/>
              </a:rPr>
              <a:t>m(</a:t>
            </a:r>
            <a:r>
              <a:rPr lang="en-GB" sz="2400" b="1" i="0" u="none" strike="noStrike" baseline="0" dirty="0">
                <a:solidFill>
                  <a:srgbClr val="005B80"/>
                </a:solidFill>
                <a:latin typeface="LucidaSansTypewriterStd-Bd"/>
              </a:rPr>
              <a:t>int </a:t>
            </a:r>
            <a:r>
              <a:rPr lang="en-GB" sz="2400" b="0" i="0" u="none" strike="noStrike" baseline="0" dirty="0">
                <a:solidFill>
                  <a:srgbClr val="000000"/>
                </a:solidFill>
                <a:latin typeface="LucidaSansTypewriterStd"/>
              </a:rPr>
              <a:t>value) {</a:t>
            </a:r>
          </a:p>
          <a:p>
            <a:pPr algn="l"/>
            <a:r>
              <a:rPr lang="en-US" sz="2400" b="1" i="0" u="none" strike="noStrike" baseline="0" dirty="0">
                <a:solidFill>
                  <a:srgbClr val="005B80"/>
                </a:solidFill>
                <a:latin typeface="LucidaSansTypewriterStd-Bd"/>
              </a:rPr>
              <a:t>	if </a:t>
            </a:r>
            <a:r>
              <a:rPr lang="en-US" sz="2400" b="0" i="0" u="none" strike="noStrike" baseline="0" dirty="0">
                <a:solidFill>
                  <a:srgbClr val="000000"/>
                </a:solidFill>
                <a:latin typeface="LucidaSansTypewriterStd"/>
              </a:rPr>
              <a:t>(value &lt; </a:t>
            </a:r>
            <a:r>
              <a:rPr lang="en-US" sz="2400" b="1" i="0" u="none" strike="noStrike" baseline="0" dirty="0">
                <a:solidFill>
                  <a:srgbClr val="00AFF0"/>
                </a:solidFill>
                <a:latin typeface="LucidaSansTypewriterStd-Bd"/>
              </a:rPr>
              <a:t>40</a:t>
            </a:r>
            <a:r>
              <a:rPr lang="en-US" sz="2400" b="0" i="0" u="none" strike="noStrike" baseline="0" dirty="0">
                <a:solidFill>
                  <a:srgbClr val="000000"/>
                </a:solidFill>
                <a:latin typeface="LucidaSansTypewriterStd"/>
              </a:rPr>
              <a:t>)</a:t>
            </a:r>
          </a:p>
          <a:p>
            <a:pPr algn="l"/>
            <a:r>
              <a:rPr lang="en-GB" sz="2400" b="1" i="0" u="none" strike="noStrike" baseline="0" dirty="0">
                <a:solidFill>
                  <a:srgbClr val="005B80"/>
                </a:solidFill>
                <a:latin typeface="LucidaSansTypewriterStd-Bd"/>
              </a:rPr>
              <a:t>		throw new </a:t>
            </a:r>
            <a:r>
              <a:rPr lang="en-GB" sz="2400" b="0" i="0" u="none" strike="noStrike" baseline="0" dirty="0">
                <a:solidFill>
                  <a:srgbClr val="000000"/>
                </a:solidFill>
                <a:latin typeface="LucidaSansTypewriterStd"/>
              </a:rPr>
              <a:t>Exception(</a:t>
            </a:r>
            <a:r>
              <a:rPr lang="en-GB" sz="2400" b="1" i="0" u="none" strike="noStrike" baseline="0" dirty="0">
                <a:solidFill>
                  <a:srgbClr val="00AFF0"/>
                </a:solidFill>
                <a:latin typeface="LucidaSansTypewriterStd-Bd"/>
              </a:rPr>
              <a:t>"value is too small"</a:t>
            </a:r>
            <a:r>
              <a:rPr lang="en-GB"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a:t>
            </a:r>
            <a:endParaRPr lang="en-US" sz="2400" dirty="0"/>
          </a:p>
        </p:txBody>
      </p:sp>
      <p:sp>
        <p:nvSpPr>
          <p:cNvPr id="7" name="TextBox 6">
            <a:extLst>
              <a:ext uri="{FF2B5EF4-FFF2-40B4-BE49-F238E27FC236}">
                <a16:creationId xmlns:a16="http://schemas.microsoft.com/office/drawing/2014/main" id="{675B99AE-5608-45F2-8F5E-DFB84DF2867A}"/>
              </a:ext>
            </a:extLst>
          </p:cNvPr>
          <p:cNvSpPr txBox="1"/>
          <p:nvPr/>
        </p:nvSpPr>
        <p:spPr>
          <a:xfrm>
            <a:off x="1380744" y="4837176"/>
            <a:ext cx="9518904" cy="1477328"/>
          </a:xfrm>
          <a:prstGeom prst="rect">
            <a:avLst/>
          </a:prstGeom>
          <a:noFill/>
        </p:spPr>
        <p:txBody>
          <a:bodyPr wrap="square" rtlCol="0">
            <a:spAutoFit/>
          </a:bodyPr>
          <a:lstStyle/>
          <a:p>
            <a:r>
              <a:rPr lang="en-GB" dirty="0">
                <a:solidFill>
                  <a:schemeClr val="accent2"/>
                </a:solidFill>
              </a:rPr>
              <a:t>The method throws a checked exception. It must be caught or thrown. You may fix it as follows:</a:t>
            </a:r>
          </a:p>
          <a:p>
            <a:r>
              <a:rPr lang="en-GB" dirty="0">
                <a:solidFill>
                  <a:schemeClr val="accent2"/>
                </a:solidFill>
              </a:rPr>
              <a:t>public void m(int value) throws Exception {</a:t>
            </a:r>
          </a:p>
          <a:p>
            <a:r>
              <a:rPr lang="en-GB" dirty="0">
                <a:solidFill>
                  <a:schemeClr val="accent2"/>
                </a:solidFill>
              </a:rPr>
              <a:t>  if (value &lt; 40)</a:t>
            </a:r>
          </a:p>
          <a:p>
            <a:r>
              <a:rPr lang="en-GB" dirty="0">
                <a:solidFill>
                  <a:schemeClr val="accent2"/>
                </a:solidFill>
              </a:rPr>
              <a:t>    throw new Exception("value is too small");    </a:t>
            </a:r>
          </a:p>
          <a:p>
            <a:r>
              <a:rPr lang="en-GB" dirty="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129935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240-6602-41AD-B774-50BCA79F645E}"/>
              </a:ext>
            </a:extLst>
          </p:cNvPr>
          <p:cNvSpPr>
            <a:spLocks noGrp="1"/>
          </p:cNvSpPr>
          <p:nvPr>
            <p:ph type="title"/>
          </p:nvPr>
        </p:nvSpPr>
        <p:spPr/>
        <p:txBody>
          <a:bodyPr/>
          <a:lstStyle/>
          <a:p>
            <a:r>
              <a:rPr lang="en-US" dirty="0"/>
              <a:t>Loops</a:t>
            </a:r>
          </a:p>
        </p:txBody>
      </p:sp>
      <p:graphicFrame>
        <p:nvGraphicFramePr>
          <p:cNvPr id="4" name="Content Placeholder 3">
            <a:extLst>
              <a:ext uri="{FF2B5EF4-FFF2-40B4-BE49-F238E27FC236}">
                <a16:creationId xmlns:a16="http://schemas.microsoft.com/office/drawing/2014/main" id="{65A6CCE8-3A0F-4921-808B-C6BC5E6E2AD6}"/>
              </a:ext>
            </a:extLst>
          </p:cNvPr>
          <p:cNvGraphicFramePr>
            <a:graphicFrameLocks noGrp="1"/>
          </p:cNvGraphicFramePr>
          <p:nvPr>
            <p:ph idx="1"/>
            <p:extLst>
              <p:ext uri="{D42A27DB-BD31-4B8C-83A1-F6EECF244321}">
                <p14:modId xmlns:p14="http://schemas.microsoft.com/office/powerpoint/2010/main" val="3107456802"/>
              </p:ext>
            </p:extLst>
          </p:nvPr>
        </p:nvGraphicFramePr>
        <p:xfrm>
          <a:off x="170079" y="1690688"/>
          <a:ext cx="2457711" cy="434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5BD0F25-0CC8-44F7-AA72-A62DD2B149CA}"/>
              </a:ext>
            </a:extLst>
          </p:cNvPr>
          <p:cNvSpPr txBox="1"/>
          <p:nvPr/>
        </p:nvSpPr>
        <p:spPr>
          <a:xfrm>
            <a:off x="2787588" y="1674674"/>
            <a:ext cx="5433134" cy="1569660"/>
          </a:xfrm>
          <a:prstGeom prst="rect">
            <a:avLst/>
          </a:prstGeom>
          <a:noFill/>
          <a:ln>
            <a:solidFill>
              <a:schemeClr val="accent2"/>
            </a:solidFill>
          </a:ln>
        </p:spPr>
        <p:txBody>
          <a:bodyPr wrap="square" rtlCol="0">
            <a:spAutoFit/>
          </a:bodyPr>
          <a:lstStyle/>
          <a:p>
            <a:r>
              <a:rPr lang="en-GB" sz="2400" dirty="0"/>
              <a:t>do {</a:t>
            </a:r>
          </a:p>
          <a:p>
            <a:r>
              <a:rPr lang="en-GB" sz="2400" dirty="0"/>
              <a:t>	// Loop body;</a:t>
            </a:r>
          </a:p>
          <a:p>
            <a:r>
              <a:rPr lang="en-GB" sz="2400" dirty="0"/>
              <a:t>	Statement(s);</a:t>
            </a:r>
          </a:p>
          <a:p>
            <a:r>
              <a:rPr lang="en-GB" sz="2400" dirty="0"/>
              <a:t>} while (loop-continuation-condition);</a:t>
            </a:r>
            <a:endParaRPr lang="en-US" sz="2400" dirty="0"/>
          </a:p>
        </p:txBody>
      </p:sp>
      <p:pic>
        <p:nvPicPr>
          <p:cNvPr id="7" name="Picture 6">
            <a:extLst>
              <a:ext uri="{FF2B5EF4-FFF2-40B4-BE49-F238E27FC236}">
                <a16:creationId xmlns:a16="http://schemas.microsoft.com/office/drawing/2014/main" id="{5B3D09A1-A3F3-4D4A-985D-D2988745096D}"/>
              </a:ext>
            </a:extLst>
          </p:cNvPr>
          <p:cNvPicPr>
            <a:picLocks noChangeAspect="1"/>
          </p:cNvPicPr>
          <p:nvPr/>
        </p:nvPicPr>
        <p:blipFill>
          <a:blip r:embed="rId7"/>
          <a:stretch>
            <a:fillRect/>
          </a:stretch>
        </p:blipFill>
        <p:spPr>
          <a:xfrm>
            <a:off x="8017275" y="1674674"/>
            <a:ext cx="3078332" cy="4617498"/>
          </a:xfrm>
          <a:prstGeom prst="rect">
            <a:avLst/>
          </a:prstGeom>
        </p:spPr>
      </p:pic>
    </p:spTree>
    <p:extLst>
      <p:ext uri="{BB962C8B-B14F-4D97-AF65-F5344CB8AC3E}">
        <p14:creationId xmlns:p14="http://schemas.microsoft.com/office/powerpoint/2010/main" val="2357683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𝑓𝑖𝑛𝑎𝑙𝑙𝑦</m:t>
                    </m:r>
                  </m:oMath>
                </a14:m>
                <a:r>
                  <a:rPr lang="en-GB" dirty="0"/>
                  <a:t> clause is always executed regardless whether an exception occurred or not.</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55CFAB4-2634-4AAB-B3F4-9CCD2226670C}"/>
              </a:ext>
            </a:extLst>
          </p:cNvPr>
          <p:cNvSpPr txBox="1"/>
          <p:nvPr/>
        </p:nvSpPr>
        <p:spPr>
          <a:xfrm>
            <a:off x="4137547" y="2703693"/>
            <a:ext cx="3916903" cy="3416320"/>
          </a:xfrm>
          <a:prstGeom prst="rect">
            <a:avLst/>
          </a:prstGeom>
          <a:solidFill>
            <a:schemeClr val="tx1"/>
          </a:solidFill>
        </p:spPr>
        <p:txBody>
          <a:bodyPr wrap="square">
            <a:spAutoFit/>
          </a:bodyPr>
          <a:lstStyle/>
          <a:p>
            <a:pPr algn="l"/>
            <a:r>
              <a:rPr lang="en-US" sz="2400" b="1" i="0" u="none" strike="noStrike" baseline="0" dirty="0">
                <a:solidFill>
                  <a:srgbClr val="005B80"/>
                </a:solidFill>
                <a:latin typeface="LucidaSansTypewriterStd-Bd"/>
              </a:rPr>
              <a:t>try </a:t>
            </a:r>
            <a:r>
              <a:rPr lang="en-US"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	statements;</a:t>
            </a:r>
          </a:p>
          <a:p>
            <a:pPr algn="l"/>
            <a:r>
              <a:rPr lang="en-US" sz="2400" b="0" i="0" u="none" strike="noStrike" baseline="0" dirty="0">
                <a:solidFill>
                  <a:srgbClr val="000000"/>
                </a:solidFill>
                <a:latin typeface="LucidaSansTypewriterStd"/>
              </a:rPr>
              <a:t>}</a:t>
            </a:r>
          </a:p>
          <a:p>
            <a:pPr algn="l"/>
            <a:r>
              <a:rPr lang="en-US" sz="2400" b="1" i="0" u="none" strike="noStrike" baseline="0" dirty="0">
                <a:solidFill>
                  <a:srgbClr val="005B80"/>
                </a:solidFill>
                <a:latin typeface="LucidaSansTypewriterStd-Bd"/>
              </a:rPr>
              <a:t>catch </a:t>
            </a:r>
            <a:r>
              <a:rPr lang="en-US" sz="2400" b="0" i="0" u="none" strike="noStrike" baseline="0" dirty="0">
                <a:solidFill>
                  <a:srgbClr val="000000"/>
                </a:solidFill>
                <a:latin typeface="LucidaSansTypewriterStd"/>
              </a:rPr>
              <a:t>(</a:t>
            </a:r>
            <a:r>
              <a:rPr lang="en-US" sz="2400" b="0" i="0" u="none" strike="noStrike" baseline="0" dirty="0" err="1">
                <a:solidFill>
                  <a:srgbClr val="000000"/>
                </a:solidFill>
                <a:latin typeface="LucidaSansTypewriterStd"/>
              </a:rPr>
              <a:t>TheException</a:t>
            </a:r>
            <a:r>
              <a:rPr lang="en-US" sz="2400" b="0" i="0" u="none" strike="noStrike" baseline="0" dirty="0">
                <a:solidFill>
                  <a:srgbClr val="000000"/>
                </a:solidFill>
                <a:latin typeface="LucidaSansTypewriterStd"/>
              </a:rPr>
              <a:t> ex) {</a:t>
            </a:r>
          </a:p>
          <a:p>
            <a:pPr algn="l"/>
            <a:r>
              <a:rPr lang="en-US" sz="2400" b="0" i="0" u="none" strike="noStrike" baseline="0" dirty="0">
                <a:solidFill>
                  <a:srgbClr val="000000"/>
                </a:solidFill>
                <a:latin typeface="LucidaSansTypewriterStd"/>
              </a:rPr>
              <a:t>	handling ex;</a:t>
            </a:r>
          </a:p>
          <a:p>
            <a:pPr algn="l"/>
            <a:r>
              <a:rPr lang="en-US" sz="2400" b="0" i="0" u="none" strike="noStrike" baseline="0" dirty="0">
                <a:solidFill>
                  <a:srgbClr val="000000"/>
                </a:solidFill>
                <a:latin typeface="LucidaSansTypewriterStd"/>
              </a:rPr>
              <a:t>}</a:t>
            </a:r>
          </a:p>
          <a:p>
            <a:pPr algn="l"/>
            <a:r>
              <a:rPr lang="en-US" sz="2400" b="1" i="0" u="none" strike="noStrike" baseline="0" dirty="0">
                <a:solidFill>
                  <a:srgbClr val="005B80"/>
                </a:solidFill>
                <a:latin typeface="LucidaSansTypewriterStd-Bd"/>
              </a:rPr>
              <a:t>finally </a:t>
            </a:r>
            <a:r>
              <a:rPr lang="en-US"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	</a:t>
            </a:r>
            <a:r>
              <a:rPr lang="en-US" sz="2400" b="0" i="0" u="none" strike="noStrike" baseline="0" dirty="0" err="1">
                <a:solidFill>
                  <a:srgbClr val="000000"/>
                </a:solidFill>
                <a:latin typeface="LucidaSansTypewriterStd"/>
              </a:rPr>
              <a:t>finalStatements</a:t>
            </a:r>
            <a:r>
              <a:rPr lang="en-US"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a:t>
            </a:r>
            <a:endParaRPr lang="en-US" sz="3200" dirty="0"/>
          </a:p>
        </p:txBody>
      </p:sp>
    </p:spTree>
    <p:extLst>
      <p:ext uri="{BB962C8B-B14F-4D97-AF65-F5344CB8AC3E}">
        <p14:creationId xmlns:p14="http://schemas.microsoft.com/office/powerpoint/2010/main" val="3909053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5106884"/>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DF64839E-1EB8-4B92-8C89-933A749038DA}"/>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2953366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Files can be classified as either text or binary. </a:t>
            </a:r>
          </a:p>
          <a:p>
            <a:pPr lvl="1"/>
            <a:r>
              <a:rPr lang="en-GB" dirty="0"/>
              <a:t>A file that can be processed (read, created, or modified) using a text editor such as Notepad is called a </a:t>
            </a:r>
            <a:r>
              <a:rPr lang="en-GB" i="1" dirty="0"/>
              <a:t>text file</a:t>
            </a:r>
            <a:r>
              <a:rPr lang="en-GB" dirty="0"/>
              <a:t>.</a:t>
            </a:r>
          </a:p>
          <a:p>
            <a:pPr lvl="1"/>
            <a:r>
              <a:rPr lang="en-GB" dirty="0"/>
              <a:t>All the other files are called </a:t>
            </a:r>
            <a:r>
              <a:rPr lang="en-GB" i="1" dirty="0"/>
              <a:t>binary files</a:t>
            </a:r>
            <a:r>
              <a:rPr lang="en-GB" dirty="0"/>
              <a:t>.</a:t>
            </a:r>
          </a:p>
          <a:p>
            <a:pPr lvl="1"/>
            <a:endParaRPr lang="en-GB" dirty="0"/>
          </a:p>
          <a:p>
            <a:r>
              <a:rPr lang="en-GB" dirty="0"/>
              <a:t>You cannot read binary files using a text editor—they are designed to be read by programs. </a:t>
            </a:r>
          </a:p>
          <a:p>
            <a:pPr lvl="1"/>
            <a:r>
              <a:rPr lang="en-GB" dirty="0"/>
              <a:t>Java source programs are text files and can be read by a text editor, </a:t>
            </a:r>
          </a:p>
          <a:p>
            <a:pPr lvl="1"/>
            <a:r>
              <a:rPr lang="en-GB" dirty="0"/>
              <a:t>but Java class files are binary files and are read by the JVM.</a:t>
            </a:r>
            <a:endParaRPr lang="en-US" dirty="0"/>
          </a:p>
        </p:txBody>
      </p:sp>
    </p:spTree>
    <p:extLst>
      <p:ext uri="{BB962C8B-B14F-4D97-AF65-F5344CB8AC3E}">
        <p14:creationId xmlns:p14="http://schemas.microsoft.com/office/powerpoint/2010/main" val="433058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𝐹𝑖𝑙𝑒</m:t>
                    </m:r>
                  </m:oMath>
                </a14:m>
                <a:r>
                  <a:rPr lang="en-GB" dirty="0"/>
                  <a:t> class contains the methods for obtaining the properties of a file/directory and for renaming and deleting a file/directory.</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1E6B79-3690-4EA9-9DC8-12DC438F8912}"/>
              </a:ext>
            </a:extLst>
          </p:cNvPr>
          <p:cNvPicPr>
            <a:picLocks noChangeAspect="1"/>
          </p:cNvPicPr>
          <p:nvPr/>
        </p:nvPicPr>
        <p:blipFill>
          <a:blip r:embed="rId3"/>
          <a:stretch>
            <a:fillRect/>
          </a:stretch>
        </p:blipFill>
        <p:spPr>
          <a:xfrm>
            <a:off x="2107852" y="2695483"/>
            <a:ext cx="7976295" cy="4095935"/>
          </a:xfrm>
          <a:prstGeom prst="rect">
            <a:avLst/>
          </a:prstGeom>
        </p:spPr>
      </p:pic>
    </p:spTree>
    <p:extLst>
      <p:ext uri="{BB962C8B-B14F-4D97-AF65-F5344CB8AC3E}">
        <p14:creationId xmlns:p14="http://schemas.microsoft.com/office/powerpoint/2010/main" val="1080357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p:pic>
        <p:nvPicPr>
          <p:cNvPr id="10" name="Content Placeholder 9">
            <a:extLst>
              <a:ext uri="{FF2B5EF4-FFF2-40B4-BE49-F238E27FC236}">
                <a16:creationId xmlns:a16="http://schemas.microsoft.com/office/drawing/2014/main" id="{DB89C5C8-9E06-4C9D-A55E-D41764A92D7D}"/>
              </a:ext>
            </a:extLst>
          </p:cNvPr>
          <p:cNvPicPr>
            <a:picLocks noGrp="1" noChangeAspect="1"/>
          </p:cNvPicPr>
          <p:nvPr>
            <p:ph idx="1"/>
          </p:nvPr>
        </p:nvPicPr>
        <p:blipFill>
          <a:blip r:embed="rId2"/>
          <a:stretch>
            <a:fillRect/>
          </a:stretch>
        </p:blipFill>
        <p:spPr>
          <a:xfrm>
            <a:off x="1499899" y="1844675"/>
            <a:ext cx="9192201" cy="4351338"/>
          </a:xfrm>
        </p:spPr>
      </p:pic>
    </p:spTree>
    <p:extLst>
      <p:ext uri="{BB962C8B-B14F-4D97-AF65-F5344CB8AC3E}">
        <p14:creationId xmlns:p14="http://schemas.microsoft.com/office/powerpoint/2010/main" val="3378663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Text data are read using the </a:t>
                </a:r>
                <a14:m>
                  <m:oMath xmlns:m="http://schemas.openxmlformats.org/officeDocument/2006/math">
                    <m:r>
                      <a:rPr lang="en-GB" i="1" dirty="0" smtClean="0">
                        <a:latin typeface="Cambria Math" panose="02040503050406030204" pitchFamily="18" charset="0"/>
                      </a:rPr>
                      <m:t>𝑆𝑐𝑎𝑛𝑛𝑒𝑟</m:t>
                    </m:r>
                  </m:oMath>
                </a14:m>
                <a:r>
                  <a:rPr lang="en-GB" dirty="0"/>
                  <a:t> class. </a:t>
                </a:r>
              </a:p>
              <a:p>
                <a:r>
                  <a:rPr lang="en-GB" dirty="0"/>
                  <a:t>Text data written using the </a:t>
                </a:r>
                <a14:m>
                  <m:oMath xmlns:m="http://schemas.openxmlformats.org/officeDocument/2006/math">
                    <m:r>
                      <a:rPr lang="en-GB" i="1" dirty="0" smtClean="0">
                        <a:latin typeface="Cambria Math" panose="02040503050406030204" pitchFamily="18" charset="0"/>
                      </a:rPr>
                      <m:t>𝑃𝑟𝑖𝑛𝑡𝑊𝑟𝑖𝑡𝑒𝑟</m:t>
                    </m:r>
                  </m:oMath>
                </a14:m>
                <a:r>
                  <a:rPr lang="en-GB" dirty="0"/>
                  <a:t> class.</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EEACA44-9ABB-454B-A1D1-14A1E550EB05}"/>
              </a:ext>
            </a:extLst>
          </p:cNvPr>
          <p:cNvSpPr txBox="1"/>
          <p:nvPr/>
        </p:nvSpPr>
        <p:spPr>
          <a:xfrm>
            <a:off x="5101359" y="2997978"/>
            <a:ext cx="6744810" cy="1200329"/>
          </a:xfrm>
          <a:prstGeom prst="rect">
            <a:avLst/>
          </a:prstGeom>
          <a:solidFill>
            <a:schemeClr val="tx1"/>
          </a:solidFill>
        </p:spPr>
        <p:txBody>
          <a:bodyPr wrap="square">
            <a:spAutoFit/>
          </a:bodyPr>
          <a:lstStyle/>
          <a:p>
            <a:r>
              <a:rPr lang="en-GB" sz="2400" b="0" i="0" u="none" strike="noStrike" baseline="0" dirty="0" err="1">
                <a:solidFill>
                  <a:srgbClr val="000000"/>
                </a:solidFill>
                <a:latin typeface="LucidaSansTypewriterStd"/>
              </a:rPr>
              <a:t>PrintWriter</a:t>
            </a:r>
            <a:r>
              <a:rPr lang="en-GB" sz="2400" b="0" i="0" u="none" strike="noStrike" baseline="0" dirty="0">
                <a:solidFill>
                  <a:srgbClr val="000000"/>
                </a:solidFill>
                <a:latin typeface="LucidaSansTypewriterStd"/>
              </a:rPr>
              <a:t> output = </a:t>
            </a:r>
            <a:r>
              <a:rPr lang="en-GB" sz="2400" b="1" i="0" u="none" strike="noStrike" baseline="0" dirty="0">
                <a:solidFill>
                  <a:srgbClr val="005B80"/>
                </a:solidFill>
                <a:latin typeface="LucidaSansTypewriterStd-Bd"/>
              </a:rPr>
              <a:t>new </a:t>
            </a:r>
            <a:r>
              <a:rPr lang="en-GB" sz="2400" b="0" i="0" u="none" strike="noStrike" baseline="0" dirty="0" err="1">
                <a:solidFill>
                  <a:srgbClr val="000000"/>
                </a:solidFill>
                <a:latin typeface="LucidaSansTypewriterStd"/>
              </a:rPr>
              <a:t>PrintWriter</a:t>
            </a:r>
            <a:r>
              <a:rPr lang="en-GB" sz="2400" b="0" i="0" u="none" strike="noStrike" baseline="0" dirty="0">
                <a:solidFill>
                  <a:srgbClr val="000000"/>
                </a:solidFill>
                <a:latin typeface="LucidaSansTypewriterStd"/>
              </a:rPr>
              <a:t>(</a:t>
            </a:r>
            <a:r>
              <a:rPr lang="en-GB" sz="2400" b="1" i="0" u="none" strike="noStrike" baseline="0" dirty="0">
                <a:solidFill>
                  <a:srgbClr val="00AFF0"/>
                </a:solidFill>
                <a:latin typeface="LucidaSansTypewriterStd-Bd"/>
              </a:rPr>
              <a:t>"temp.txt"</a:t>
            </a:r>
            <a:r>
              <a:rPr lang="en-GB" sz="2400" b="0" i="0" u="none" strike="noStrike" baseline="0" dirty="0">
                <a:solidFill>
                  <a:srgbClr val="000000"/>
                </a:solidFill>
                <a:latin typeface="LucidaSansTypewriterStd"/>
              </a:rPr>
              <a:t>);</a:t>
            </a:r>
          </a:p>
          <a:p>
            <a:r>
              <a:rPr lang="en-US" sz="2400" b="0" i="0" u="none" strike="noStrike" baseline="0" dirty="0" err="1">
                <a:solidFill>
                  <a:srgbClr val="000000"/>
                </a:solidFill>
                <a:latin typeface="LucidaSansTypewriterStd"/>
              </a:rPr>
              <a:t>output.print</a:t>
            </a:r>
            <a:r>
              <a:rPr lang="en-US" sz="2400" b="0" i="0" u="none" strike="noStrike" baseline="0" dirty="0">
                <a:solidFill>
                  <a:srgbClr val="000000"/>
                </a:solidFill>
                <a:latin typeface="LucidaSansTypewriterStd"/>
              </a:rPr>
              <a:t>(</a:t>
            </a:r>
            <a:r>
              <a:rPr lang="en-US" sz="2400" b="1" i="0" u="none" strike="noStrike" baseline="0" dirty="0">
                <a:solidFill>
                  <a:srgbClr val="00AFF0"/>
                </a:solidFill>
                <a:latin typeface="LucidaSansTypewriterStd-Bd"/>
              </a:rPr>
              <a:t>"Java 101"</a:t>
            </a:r>
            <a:r>
              <a:rPr lang="en-US" sz="2400" b="0" i="0" u="none" strike="noStrike" baseline="0" dirty="0">
                <a:solidFill>
                  <a:srgbClr val="000000"/>
                </a:solidFill>
                <a:latin typeface="LucidaSansTypewriterStd"/>
              </a:rPr>
              <a:t>);</a:t>
            </a:r>
            <a:endParaRPr lang="en-GB" sz="2400" dirty="0">
              <a:solidFill>
                <a:srgbClr val="000000"/>
              </a:solidFill>
              <a:latin typeface="LucidaSansTypewriterStd"/>
            </a:endParaRPr>
          </a:p>
          <a:p>
            <a:r>
              <a:rPr lang="en-US" sz="2400" i="0" u="none" strike="noStrike" baseline="0" dirty="0" err="1">
                <a:solidFill>
                  <a:schemeClr val="bg1"/>
                </a:solidFill>
                <a:latin typeface="LucidaSansTypewriterStd"/>
              </a:rPr>
              <a:t>output.close</a:t>
            </a:r>
            <a:r>
              <a:rPr lang="en-US" sz="2400" i="0" u="none" strike="noStrike" baseline="0" dirty="0">
                <a:solidFill>
                  <a:schemeClr val="bg1"/>
                </a:solidFill>
                <a:latin typeface="LucidaSansTypewriterStd"/>
              </a:rPr>
              <a:t>();</a:t>
            </a:r>
            <a:endParaRPr lang="en-US" sz="2400" dirty="0">
              <a:solidFill>
                <a:schemeClr val="bg1"/>
              </a:solidFill>
            </a:endParaRPr>
          </a:p>
        </p:txBody>
      </p:sp>
      <p:sp>
        <p:nvSpPr>
          <p:cNvPr id="6" name="TextBox 5">
            <a:extLst>
              <a:ext uri="{FF2B5EF4-FFF2-40B4-BE49-F238E27FC236}">
                <a16:creationId xmlns:a16="http://schemas.microsoft.com/office/drawing/2014/main" id="{6D1891AE-C7EC-48FD-ADD2-AF246FF26EA7}"/>
              </a:ext>
            </a:extLst>
          </p:cNvPr>
          <p:cNvSpPr txBox="1"/>
          <p:nvPr/>
        </p:nvSpPr>
        <p:spPr>
          <a:xfrm>
            <a:off x="5101359" y="4465913"/>
            <a:ext cx="6744810" cy="830997"/>
          </a:xfrm>
          <a:prstGeom prst="rect">
            <a:avLst/>
          </a:prstGeom>
          <a:solidFill>
            <a:schemeClr val="tx1"/>
          </a:solidFill>
        </p:spPr>
        <p:txBody>
          <a:bodyPr wrap="square">
            <a:spAutoFit/>
          </a:bodyPr>
          <a:lstStyle/>
          <a:p>
            <a:pPr algn="l"/>
            <a:r>
              <a:rPr lang="en-GB" sz="2400" b="0" i="0" u="none" strike="noStrike" baseline="0" dirty="0">
                <a:solidFill>
                  <a:srgbClr val="000000"/>
                </a:solidFill>
                <a:latin typeface="LucidaSansTypewriterStd"/>
              </a:rPr>
              <a:t>Scanner input = </a:t>
            </a:r>
            <a:r>
              <a:rPr lang="en-GB" sz="2400" b="1" i="0" u="none" strike="noStrike" baseline="0" dirty="0">
                <a:solidFill>
                  <a:srgbClr val="005B80"/>
                </a:solidFill>
                <a:latin typeface="LucidaSansTypewriterStd-Bd"/>
              </a:rPr>
              <a:t>new </a:t>
            </a:r>
            <a:r>
              <a:rPr lang="en-GB" sz="2400" b="0" i="0" u="none" strike="noStrike" baseline="0" dirty="0">
                <a:solidFill>
                  <a:srgbClr val="000000"/>
                </a:solidFill>
                <a:latin typeface="LucidaSansTypewriterStd"/>
              </a:rPr>
              <a:t>Scanner(</a:t>
            </a:r>
            <a:r>
              <a:rPr lang="en-GB" sz="2400" b="1" i="0" u="none" strike="noStrike" baseline="0" dirty="0">
                <a:solidFill>
                  <a:srgbClr val="005B80"/>
                </a:solidFill>
                <a:latin typeface="LucidaSansTypewriterStd-Bd"/>
              </a:rPr>
              <a:t>new </a:t>
            </a:r>
            <a:r>
              <a:rPr lang="en-GB" sz="2400" b="0" i="0" u="none" strike="noStrike" baseline="0" dirty="0">
                <a:solidFill>
                  <a:srgbClr val="000000"/>
                </a:solidFill>
                <a:latin typeface="LucidaSansTypewriterStd"/>
              </a:rPr>
              <a:t>File(</a:t>
            </a:r>
            <a:r>
              <a:rPr lang="en-GB" sz="2400" b="1" i="0" u="none" strike="noStrike" baseline="0" dirty="0">
                <a:solidFill>
                  <a:srgbClr val="00AFF0"/>
                </a:solidFill>
                <a:latin typeface="LucidaSansTypewriterStd-Bd"/>
              </a:rPr>
              <a:t>"temp.txt"</a:t>
            </a:r>
            <a:r>
              <a:rPr lang="en-GB" sz="2400" b="0" i="0" u="none" strike="noStrike" baseline="0" dirty="0">
                <a:solidFill>
                  <a:srgbClr val="000000"/>
                </a:solidFill>
                <a:latin typeface="LucidaSansTypewriterStd"/>
              </a:rPr>
              <a:t>));</a:t>
            </a:r>
          </a:p>
          <a:p>
            <a:pPr algn="l"/>
            <a:r>
              <a:rPr lang="en-US" sz="2400" b="0" i="0" u="none" strike="noStrike" baseline="0" dirty="0" err="1">
                <a:solidFill>
                  <a:srgbClr val="000000"/>
                </a:solidFill>
                <a:latin typeface="LucidaSansTypewriterStd"/>
              </a:rPr>
              <a:t>System.out.println</a:t>
            </a:r>
            <a:r>
              <a:rPr lang="en-US" sz="2400" b="0" i="0" u="none" strike="noStrike" baseline="0" dirty="0">
                <a:solidFill>
                  <a:srgbClr val="000000"/>
                </a:solidFill>
                <a:latin typeface="LucidaSansTypewriterStd"/>
              </a:rPr>
              <a:t>(</a:t>
            </a:r>
            <a:r>
              <a:rPr lang="en-US" sz="2400" b="0" i="0" u="none" strike="noStrike" baseline="0" dirty="0" err="1">
                <a:solidFill>
                  <a:srgbClr val="000000"/>
                </a:solidFill>
                <a:latin typeface="LucidaSansTypewriterStd"/>
              </a:rPr>
              <a:t>input.nextLine</a:t>
            </a:r>
            <a:r>
              <a:rPr lang="en-US" sz="2400" b="0" i="0" u="none" strike="noStrike" baseline="0" dirty="0">
                <a:solidFill>
                  <a:srgbClr val="000000"/>
                </a:solidFill>
                <a:latin typeface="LucidaSansTypewriterStd"/>
              </a:rPr>
              <a:t>());</a:t>
            </a:r>
            <a:endParaRPr lang="en-US" sz="2400" dirty="0">
              <a:solidFill>
                <a:schemeClr val="bg1"/>
              </a:solidFill>
            </a:endParaRPr>
          </a:p>
        </p:txBody>
      </p:sp>
      <p:pic>
        <p:nvPicPr>
          <p:cNvPr id="7" name="Picture 6">
            <a:extLst>
              <a:ext uri="{FF2B5EF4-FFF2-40B4-BE49-F238E27FC236}">
                <a16:creationId xmlns:a16="http://schemas.microsoft.com/office/drawing/2014/main" id="{B11FD932-EC63-4BFD-97A1-48D586712EE0}"/>
              </a:ext>
            </a:extLst>
          </p:cNvPr>
          <p:cNvPicPr>
            <a:picLocks noChangeAspect="1"/>
          </p:cNvPicPr>
          <p:nvPr/>
        </p:nvPicPr>
        <p:blipFill>
          <a:blip r:embed="rId3"/>
          <a:stretch>
            <a:fillRect/>
          </a:stretch>
        </p:blipFill>
        <p:spPr>
          <a:xfrm>
            <a:off x="1171020" y="2859535"/>
            <a:ext cx="3105150" cy="3695700"/>
          </a:xfrm>
          <a:prstGeom prst="rect">
            <a:avLst/>
          </a:prstGeom>
        </p:spPr>
      </p:pic>
    </p:spTree>
    <p:extLst>
      <p:ext uri="{BB962C8B-B14F-4D97-AF65-F5344CB8AC3E}">
        <p14:creationId xmlns:p14="http://schemas.microsoft.com/office/powerpoint/2010/main" val="3868619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5621788"/>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DF64839E-1EB8-4B92-8C89-933A749038DA}"/>
              </a:ext>
            </a:extLst>
          </p:cNvPr>
          <p:cNvGraphicFramePr>
            <a:graphicFrameLocks/>
          </p:cNvGraphicFramePr>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3201083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Files can be classified as either text or binary. </a:t>
            </a:r>
          </a:p>
          <a:p>
            <a:pPr lvl="1"/>
            <a:r>
              <a:rPr lang="en-GB" dirty="0"/>
              <a:t>A file that can be processed (read, created, or modified) using a text editor such as Notepad is called a </a:t>
            </a:r>
            <a:r>
              <a:rPr lang="en-GB" i="1" dirty="0"/>
              <a:t>text file</a:t>
            </a:r>
            <a:r>
              <a:rPr lang="en-GB" dirty="0"/>
              <a:t>.</a:t>
            </a:r>
          </a:p>
          <a:p>
            <a:pPr lvl="1"/>
            <a:r>
              <a:rPr lang="en-GB" dirty="0"/>
              <a:t>All the other files are called </a:t>
            </a:r>
            <a:r>
              <a:rPr lang="en-GB" i="1" dirty="0"/>
              <a:t>binary files</a:t>
            </a:r>
            <a:r>
              <a:rPr lang="en-GB" dirty="0"/>
              <a:t>.</a:t>
            </a:r>
          </a:p>
          <a:p>
            <a:pPr lvl="1"/>
            <a:endParaRPr lang="en-GB" dirty="0"/>
          </a:p>
          <a:p>
            <a:r>
              <a:rPr lang="en-GB" dirty="0"/>
              <a:t>You cannot read binary files using a text editor—they are designed to be read by programs. </a:t>
            </a:r>
          </a:p>
          <a:p>
            <a:pPr lvl="1"/>
            <a:r>
              <a:rPr lang="en-GB" dirty="0"/>
              <a:t>Java source programs are text files and can be read by a text editor, </a:t>
            </a:r>
          </a:p>
          <a:p>
            <a:pPr lvl="1"/>
            <a:r>
              <a:rPr lang="en-GB" dirty="0"/>
              <a:t>but Java class files are binary files and are read by the JVM.</a:t>
            </a:r>
            <a:endParaRPr lang="en-US" dirty="0"/>
          </a:p>
        </p:txBody>
      </p:sp>
    </p:spTree>
    <p:extLst>
      <p:ext uri="{BB962C8B-B14F-4D97-AF65-F5344CB8AC3E}">
        <p14:creationId xmlns:p14="http://schemas.microsoft.com/office/powerpoint/2010/main" val="2297174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Binary I/O does not involve encoding or decoding.</a:t>
            </a:r>
          </a:p>
          <a:p>
            <a:r>
              <a:rPr lang="en-GB" dirty="0"/>
              <a:t>Computers do not differentiate between </a:t>
            </a:r>
            <a:r>
              <a:rPr lang="en-GB" i="1" dirty="0"/>
              <a:t>binary files</a:t>
            </a:r>
            <a:r>
              <a:rPr lang="en-GB" dirty="0"/>
              <a:t> and </a:t>
            </a:r>
            <a:r>
              <a:rPr lang="en-GB" i="1" dirty="0"/>
              <a:t>text files</a:t>
            </a:r>
            <a:r>
              <a:rPr lang="en-GB" dirty="0"/>
              <a:t>. </a:t>
            </a:r>
          </a:p>
          <a:p>
            <a:pPr lvl="1"/>
            <a:r>
              <a:rPr lang="en-GB" dirty="0"/>
              <a:t>All files are stored in binary format, and thus all files are essentially binary files.</a:t>
            </a:r>
          </a:p>
          <a:p>
            <a:pPr lvl="1"/>
            <a:r>
              <a:rPr lang="en-GB" dirty="0"/>
              <a:t>Text I/O is built upon binary I/O to provide a level of abstraction for character encoding and decoding</a:t>
            </a:r>
            <a:endParaRPr lang="en-US" dirty="0"/>
          </a:p>
        </p:txBody>
      </p:sp>
      <p:pic>
        <p:nvPicPr>
          <p:cNvPr id="9" name="Picture 8">
            <a:extLst>
              <a:ext uri="{FF2B5EF4-FFF2-40B4-BE49-F238E27FC236}">
                <a16:creationId xmlns:a16="http://schemas.microsoft.com/office/drawing/2014/main" id="{5A903656-E916-4CBD-BBAC-D8FBF47C46F7}"/>
              </a:ext>
            </a:extLst>
          </p:cNvPr>
          <p:cNvPicPr>
            <a:picLocks noChangeAspect="1"/>
          </p:cNvPicPr>
          <p:nvPr/>
        </p:nvPicPr>
        <p:blipFill>
          <a:blip r:embed="rId2"/>
          <a:stretch>
            <a:fillRect/>
          </a:stretch>
        </p:blipFill>
        <p:spPr>
          <a:xfrm>
            <a:off x="5268527" y="3616880"/>
            <a:ext cx="5770902" cy="3094038"/>
          </a:xfrm>
          <a:prstGeom prst="rect">
            <a:avLst/>
          </a:prstGeom>
        </p:spPr>
      </p:pic>
    </p:spTree>
    <p:extLst>
      <p:ext uri="{BB962C8B-B14F-4D97-AF65-F5344CB8AC3E}">
        <p14:creationId xmlns:p14="http://schemas.microsoft.com/office/powerpoint/2010/main" val="1920757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abstract </a:t>
                </a:r>
                <a14:m>
                  <m:oMath xmlns:m="http://schemas.openxmlformats.org/officeDocument/2006/math">
                    <m:r>
                      <a:rPr lang="en-GB" i="1" dirty="0" smtClean="0">
                        <a:latin typeface="Cambria Math" panose="02040503050406030204" pitchFamily="18" charset="0"/>
                      </a:rPr>
                      <m:t>𝐼𝑛𝑝𝑢𝑡𝑆𝑡𝑟𝑒𝑎𝑚</m:t>
                    </m:r>
                  </m:oMath>
                </a14:m>
                <a:r>
                  <a:rPr lang="en-GB" dirty="0"/>
                  <a:t> is the root class for reading binary data.</a:t>
                </a:r>
              </a:p>
              <a:p>
                <a:r>
                  <a:rPr lang="en-GB" dirty="0"/>
                  <a:t>The abstract </a:t>
                </a:r>
                <a14:m>
                  <m:oMath xmlns:m="http://schemas.openxmlformats.org/officeDocument/2006/math">
                    <m:r>
                      <a:rPr lang="en-GB" i="1" dirty="0" smtClean="0">
                        <a:latin typeface="Cambria Math" panose="02040503050406030204" pitchFamily="18" charset="0"/>
                      </a:rPr>
                      <m:t>𝑂𝑢𝑡𝑝𝑢𝑡𝑆𝑡𝑟𝑒𝑎𝑚</m:t>
                    </m:r>
                  </m:oMath>
                </a14:m>
                <a:r>
                  <a:rPr lang="en-GB" dirty="0"/>
                  <a:t> is the root class for writing binary data.</a:t>
                </a:r>
                <a:br>
                  <a:rPr lang="en-GB" dirty="0"/>
                </a:br>
                <a:endParaRPr lang="en-GB" dirty="0"/>
              </a:p>
              <a:p>
                <a:r>
                  <a:rPr lang="en-GB" dirty="0"/>
                  <a:t>An input object reads a </a:t>
                </a:r>
                <a:br>
                  <a:rPr lang="en-GB" dirty="0"/>
                </a:br>
                <a:r>
                  <a:rPr lang="en-GB" dirty="0"/>
                  <a:t>stream of data from a file.</a:t>
                </a:r>
              </a:p>
              <a:p>
                <a:pPr lvl="1"/>
                <a:r>
                  <a:rPr lang="en-GB" dirty="0"/>
                  <a:t>Also called an input stream.</a:t>
                </a:r>
              </a:p>
              <a:p>
                <a:r>
                  <a:rPr lang="en-GB" dirty="0"/>
                  <a:t>An output object writes a </a:t>
                </a:r>
                <a:br>
                  <a:rPr lang="en-GB" dirty="0"/>
                </a:br>
                <a:r>
                  <a:rPr lang="en-GB" dirty="0"/>
                  <a:t>stream of data to a file. </a:t>
                </a:r>
              </a:p>
              <a:p>
                <a:pPr lvl="1"/>
                <a:r>
                  <a:rPr lang="en-GB" dirty="0"/>
                  <a:t>Also called an output stream.</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29AC123-3E34-4B86-8257-E2FFFF4058C6}"/>
              </a:ext>
            </a:extLst>
          </p:cNvPr>
          <p:cNvPicPr>
            <a:picLocks noChangeAspect="1"/>
          </p:cNvPicPr>
          <p:nvPr/>
        </p:nvPicPr>
        <p:blipFill>
          <a:blip r:embed="rId3"/>
          <a:stretch>
            <a:fillRect/>
          </a:stretch>
        </p:blipFill>
        <p:spPr>
          <a:xfrm>
            <a:off x="4829071" y="3275860"/>
            <a:ext cx="7291905" cy="2830613"/>
          </a:xfrm>
          <a:prstGeom prst="rect">
            <a:avLst/>
          </a:prstGeom>
        </p:spPr>
      </p:pic>
    </p:spTree>
    <p:extLst>
      <p:ext uri="{BB962C8B-B14F-4D97-AF65-F5344CB8AC3E}">
        <p14:creationId xmlns:p14="http://schemas.microsoft.com/office/powerpoint/2010/main" val="121460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240-6602-41AD-B774-50BCA79F645E}"/>
              </a:ext>
            </a:extLst>
          </p:cNvPr>
          <p:cNvSpPr>
            <a:spLocks noGrp="1"/>
          </p:cNvSpPr>
          <p:nvPr>
            <p:ph type="title"/>
          </p:nvPr>
        </p:nvSpPr>
        <p:spPr/>
        <p:txBody>
          <a:bodyPr/>
          <a:lstStyle/>
          <a:p>
            <a:r>
              <a:rPr lang="en-US" dirty="0"/>
              <a:t>Loops</a:t>
            </a:r>
          </a:p>
        </p:txBody>
      </p:sp>
      <p:graphicFrame>
        <p:nvGraphicFramePr>
          <p:cNvPr id="4" name="Content Placeholder 3">
            <a:extLst>
              <a:ext uri="{FF2B5EF4-FFF2-40B4-BE49-F238E27FC236}">
                <a16:creationId xmlns:a16="http://schemas.microsoft.com/office/drawing/2014/main" id="{65A6CCE8-3A0F-4921-808B-C6BC5E6E2AD6}"/>
              </a:ext>
            </a:extLst>
          </p:cNvPr>
          <p:cNvGraphicFramePr>
            <a:graphicFrameLocks noGrp="1"/>
          </p:cNvGraphicFramePr>
          <p:nvPr>
            <p:ph idx="1"/>
            <p:extLst>
              <p:ext uri="{D42A27DB-BD31-4B8C-83A1-F6EECF244321}">
                <p14:modId xmlns:p14="http://schemas.microsoft.com/office/powerpoint/2010/main" val="594316844"/>
              </p:ext>
            </p:extLst>
          </p:nvPr>
        </p:nvGraphicFramePr>
        <p:xfrm>
          <a:off x="170079" y="1690688"/>
          <a:ext cx="2457711" cy="434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AF3CEF9-710E-4AA4-B9AB-7F550F3AEA01}"/>
              </a:ext>
            </a:extLst>
          </p:cNvPr>
          <p:cNvSpPr txBox="1"/>
          <p:nvPr/>
        </p:nvSpPr>
        <p:spPr>
          <a:xfrm>
            <a:off x="3275489" y="1690688"/>
            <a:ext cx="8167828" cy="1569660"/>
          </a:xfrm>
          <a:prstGeom prst="rect">
            <a:avLst/>
          </a:prstGeom>
          <a:noFill/>
          <a:ln>
            <a:solidFill>
              <a:schemeClr val="accent2"/>
            </a:solidFill>
          </a:ln>
        </p:spPr>
        <p:txBody>
          <a:bodyPr wrap="square" rtlCol="0">
            <a:spAutoFit/>
          </a:bodyPr>
          <a:lstStyle/>
          <a:p>
            <a:r>
              <a:rPr lang="en-GB" sz="2400" dirty="0"/>
              <a:t>for (initial-action;  loop-condition;  action-after-each-iteration) {</a:t>
            </a:r>
          </a:p>
          <a:p>
            <a:r>
              <a:rPr lang="en-GB" sz="2400" dirty="0"/>
              <a:t>	// Loop body;</a:t>
            </a:r>
          </a:p>
          <a:p>
            <a:r>
              <a:rPr lang="en-GB" sz="2400" dirty="0"/>
              <a:t>	Statement(s);</a:t>
            </a:r>
          </a:p>
          <a:p>
            <a:r>
              <a:rPr lang="en-GB" sz="2400" dirty="0"/>
              <a:t>}</a:t>
            </a:r>
            <a:endParaRPr lang="en-US" sz="2400" dirty="0"/>
          </a:p>
        </p:txBody>
      </p:sp>
      <p:pic>
        <p:nvPicPr>
          <p:cNvPr id="7" name="Picture 6">
            <a:extLst>
              <a:ext uri="{FF2B5EF4-FFF2-40B4-BE49-F238E27FC236}">
                <a16:creationId xmlns:a16="http://schemas.microsoft.com/office/drawing/2014/main" id="{11993849-AFFE-4021-8152-5C41749AB739}"/>
              </a:ext>
            </a:extLst>
          </p:cNvPr>
          <p:cNvPicPr>
            <a:picLocks noChangeAspect="1"/>
          </p:cNvPicPr>
          <p:nvPr/>
        </p:nvPicPr>
        <p:blipFill>
          <a:blip r:embed="rId7"/>
          <a:stretch>
            <a:fillRect/>
          </a:stretch>
        </p:blipFill>
        <p:spPr>
          <a:xfrm>
            <a:off x="6303147" y="2515762"/>
            <a:ext cx="5228948" cy="4140298"/>
          </a:xfrm>
          <a:prstGeom prst="rect">
            <a:avLst/>
          </a:prstGeom>
        </p:spPr>
      </p:pic>
    </p:spTree>
    <p:extLst>
      <p:ext uri="{BB962C8B-B14F-4D97-AF65-F5344CB8AC3E}">
        <p14:creationId xmlns:p14="http://schemas.microsoft.com/office/powerpoint/2010/main" val="1456491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pic>
        <p:nvPicPr>
          <p:cNvPr id="6" name="Content Placeholder 5">
            <a:extLst>
              <a:ext uri="{FF2B5EF4-FFF2-40B4-BE49-F238E27FC236}">
                <a16:creationId xmlns:a16="http://schemas.microsoft.com/office/drawing/2014/main" id="{304FE454-7192-4477-9666-996844CDB47A}"/>
              </a:ext>
            </a:extLst>
          </p:cNvPr>
          <p:cNvPicPr>
            <a:picLocks noGrp="1" noChangeAspect="1"/>
          </p:cNvPicPr>
          <p:nvPr>
            <p:ph idx="1"/>
          </p:nvPr>
        </p:nvPicPr>
        <p:blipFill>
          <a:blip r:embed="rId2"/>
          <a:stretch>
            <a:fillRect/>
          </a:stretch>
        </p:blipFill>
        <p:spPr>
          <a:xfrm>
            <a:off x="639948" y="1784412"/>
            <a:ext cx="10713852" cy="4557295"/>
          </a:xfrm>
        </p:spPr>
      </p:pic>
    </p:spTree>
    <p:extLst>
      <p:ext uri="{BB962C8B-B14F-4D97-AF65-F5344CB8AC3E}">
        <p14:creationId xmlns:p14="http://schemas.microsoft.com/office/powerpoint/2010/main" val="378793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pic>
        <p:nvPicPr>
          <p:cNvPr id="7" name="Picture 6">
            <a:extLst>
              <a:ext uri="{FF2B5EF4-FFF2-40B4-BE49-F238E27FC236}">
                <a16:creationId xmlns:a16="http://schemas.microsoft.com/office/drawing/2014/main" id="{4D7541E7-0304-41EC-9830-2F6942C9CDCB}"/>
              </a:ext>
            </a:extLst>
          </p:cNvPr>
          <p:cNvPicPr>
            <a:picLocks noChangeAspect="1"/>
          </p:cNvPicPr>
          <p:nvPr/>
        </p:nvPicPr>
        <p:blipFill>
          <a:blip r:embed="rId2"/>
          <a:stretch>
            <a:fillRect/>
          </a:stretch>
        </p:blipFill>
        <p:spPr>
          <a:xfrm>
            <a:off x="211547" y="2447508"/>
            <a:ext cx="11768905" cy="3003381"/>
          </a:xfrm>
          <a:prstGeom prst="rect">
            <a:avLst/>
          </a:prstGeom>
        </p:spPr>
      </p:pic>
    </p:spTree>
    <p:extLst>
      <p:ext uri="{BB962C8B-B14F-4D97-AF65-F5344CB8AC3E}">
        <p14:creationId xmlns:p14="http://schemas.microsoft.com/office/powerpoint/2010/main" val="985903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Example: uses binary I/O to write ten byte values from 1 to 10 to a file named </a:t>
                </a:r>
                <a14:m>
                  <m:oMath xmlns:m="http://schemas.openxmlformats.org/officeDocument/2006/math">
                    <m:r>
                      <a:rPr lang="en-GB" i="1" dirty="0" smtClean="0">
                        <a:latin typeface="Cambria Math" panose="02040503050406030204" pitchFamily="18" charset="0"/>
                      </a:rPr>
                      <m:t>𝑡𝑒𝑚𝑝</m:t>
                    </m:r>
                    <m:r>
                      <a:rPr lang="en-GB" i="1" dirty="0" smtClean="0">
                        <a:latin typeface="Cambria Math" panose="02040503050406030204" pitchFamily="18" charset="0"/>
                      </a:rPr>
                      <m:t>.</m:t>
                    </m:r>
                    <m:r>
                      <a:rPr lang="en-GB" i="1" dirty="0" smtClean="0">
                        <a:latin typeface="Cambria Math" panose="02040503050406030204" pitchFamily="18" charset="0"/>
                      </a:rPr>
                      <m:t>𝑑𝑎𝑡</m:t>
                    </m:r>
                  </m:oMath>
                </a14:m>
                <a:r>
                  <a:rPr lang="en-GB" dirty="0"/>
                  <a:t> and reads them back from the file.</a:t>
                </a:r>
              </a:p>
              <a:p>
                <a:pPr lvl="1"/>
                <a:r>
                  <a:rPr lang="en-GB" i="1" dirty="0"/>
                  <a:t>FileStream.java</a:t>
                </a:r>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61CF823-FDB6-45EB-B3A0-30CD29BFD0C3}"/>
              </a:ext>
            </a:extLst>
          </p:cNvPr>
          <p:cNvPicPr>
            <a:picLocks noChangeAspect="1"/>
          </p:cNvPicPr>
          <p:nvPr/>
        </p:nvPicPr>
        <p:blipFill>
          <a:blip r:embed="rId3"/>
          <a:stretch>
            <a:fillRect/>
          </a:stretch>
        </p:blipFill>
        <p:spPr>
          <a:xfrm>
            <a:off x="4113532" y="3604665"/>
            <a:ext cx="3964933" cy="831357"/>
          </a:xfrm>
          <a:prstGeom prst="rect">
            <a:avLst/>
          </a:prstGeom>
        </p:spPr>
      </p:pic>
    </p:spTree>
    <p:extLst>
      <p:ext uri="{BB962C8B-B14F-4D97-AF65-F5344CB8AC3E}">
        <p14:creationId xmlns:p14="http://schemas.microsoft.com/office/powerpoint/2010/main" val="3285992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14:m>
                  <m:oMath xmlns:m="http://schemas.openxmlformats.org/officeDocument/2006/math">
                    <m:r>
                      <a:rPr lang="en-GB" sz="2400" i="1" dirty="0" smtClean="0">
                        <a:latin typeface="Cambria Math" panose="02040503050406030204" pitchFamily="18" charset="0"/>
                      </a:rPr>
                      <m:t>𝐷𝑎𝑡𝑎𝐼𝑛𝑝𝑢𝑡𝑆𝑡𝑟𝑒𝑎𝑚</m:t>
                    </m:r>
                  </m:oMath>
                </a14:m>
                <a:r>
                  <a:rPr lang="en-GB" sz="2400" dirty="0"/>
                  <a:t> reads bytes from the stream and converts them into appropriate primitive-type values or strings. </a:t>
                </a:r>
              </a:p>
              <a:p>
                <a14:m>
                  <m:oMath xmlns:m="http://schemas.openxmlformats.org/officeDocument/2006/math">
                    <m:r>
                      <a:rPr lang="en-GB" sz="2400" i="1" dirty="0" smtClean="0">
                        <a:latin typeface="Cambria Math" panose="02040503050406030204" pitchFamily="18" charset="0"/>
                      </a:rPr>
                      <m:t>𝐷𝑎𝑡𝑎𝑂𝑢𝑡𝑝𝑢𝑡𝑆𝑡𝑟𝑒𝑎𝑚</m:t>
                    </m:r>
                  </m:oMath>
                </a14:m>
                <a:r>
                  <a:rPr lang="en-GB" sz="2400" dirty="0"/>
                  <a:t> converts primitive-type values or strings into bytes and outputs the bytes to the stream.</a:t>
                </a:r>
              </a:p>
              <a:p>
                <a:endParaRPr lang="en-GB" sz="2400" dirty="0"/>
              </a:p>
              <a:p>
                <a:r>
                  <a:rPr lang="en-GB" sz="2400" dirty="0"/>
                  <a:t>Example:</a:t>
                </a:r>
                <a:br>
                  <a:rPr lang="en-GB" sz="2400" dirty="0"/>
                </a:br>
                <a:r>
                  <a:rPr lang="en-GB" sz="2400" dirty="0"/>
                  <a:t>Write students data</a:t>
                </a:r>
                <a:br>
                  <a:rPr lang="en-GB" sz="2400" dirty="0"/>
                </a:br>
                <a:r>
                  <a:rPr lang="en-GB" sz="2400" i="1" dirty="0"/>
                  <a:t>(</a:t>
                </a:r>
                <a:r>
                  <a:rPr lang="en-GB" sz="2400" i="1" dirty="0" err="1"/>
                  <a:t>DataFileStream</a:t>
                </a:r>
                <a:r>
                  <a:rPr lang="en-GB" sz="2400" i="1" dirty="0"/>
                  <a:t>)</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742" t="-1964" r="-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BD83436-DDCC-4A9B-8554-46634B3F92E3}"/>
              </a:ext>
            </a:extLst>
          </p:cNvPr>
          <p:cNvPicPr>
            <a:picLocks noChangeAspect="1"/>
          </p:cNvPicPr>
          <p:nvPr/>
        </p:nvPicPr>
        <p:blipFill rotWithShape="1">
          <a:blip r:embed="rId3"/>
          <a:srcRect t="4869"/>
          <a:stretch/>
        </p:blipFill>
        <p:spPr>
          <a:xfrm>
            <a:off x="3312158" y="3213717"/>
            <a:ext cx="8534012" cy="3530917"/>
          </a:xfrm>
          <a:prstGeom prst="rect">
            <a:avLst/>
          </a:prstGeom>
        </p:spPr>
      </p:pic>
    </p:spTree>
    <p:extLst>
      <p:ext uri="{BB962C8B-B14F-4D97-AF65-F5344CB8AC3E}">
        <p14:creationId xmlns:p14="http://schemas.microsoft.com/office/powerpoint/2010/main" val="2741031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A92C0909-C230-48F3-B919-8F897CE45D6A}"/>
              </a:ext>
            </a:extLst>
          </p:cNvPr>
          <p:cNvGraphicFramePr>
            <a:graphicFrameLocks noGrp="1"/>
          </p:cNvGraphicFramePr>
          <p:nvPr>
            <p:ph idx="1"/>
            <p:extLst>
              <p:ext uri="{D42A27DB-BD31-4B8C-83A1-F6EECF244321}">
                <p14:modId xmlns:p14="http://schemas.microsoft.com/office/powerpoint/2010/main" val="1806690441"/>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dirty="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368454400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
        <p:nvSpPr>
          <p:cNvPr id="5" name="Arrow: Right 4">
            <a:extLst>
              <a:ext uri="{FF2B5EF4-FFF2-40B4-BE49-F238E27FC236}">
                <a16:creationId xmlns:a16="http://schemas.microsoft.com/office/drawing/2014/main" id="{F8D0670B-851F-4083-A594-C2146646CAA0}"/>
              </a:ext>
            </a:extLst>
          </p:cNvPr>
          <p:cNvSpPr/>
          <p:nvPr/>
        </p:nvSpPr>
        <p:spPr>
          <a:xfrm>
            <a:off x="372862" y="6128892"/>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599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Multithreading enables multiple tasks in a program to be executed concurrently.</a:t>
            </a:r>
            <a:endParaRPr lang="ar-EG" dirty="0"/>
          </a:p>
          <a:p>
            <a:r>
              <a:rPr lang="en-GB" dirty="0"/>
              <a:t>A thread provides the mechanism for running a task. </a:t>
            </a:r>
          </a:p>
          <a:p>
            <a:pPr lvl="1"/>
            <a:r>
              <a:rPr lang="en-GB" dirty="0"/>
              <a:t>You can launch multiple threads from a program concurrently. </a:t>
            </a:r>
          </a:p>
          <a:p>
            <a:pPr lvl="1"/>
            <a:r>
              <a:rPr lang="en-GB" dirty="0"/>
              <a:t>These threads can be executed simultaneously in multiprocessor systems.</a:t>
            </a:r>
            <a:endParaRPr lang="en-US" dirty="0"/>
          </a:p>
        </p:txBody>
      </p:sp>
      <p:pic>
        <p:nvPicPr>
          <p:cNvPr id="5" name="Picture 4">
            <a:extLst>
              <a:ext uri="{FF2B5EF4-FFF2-40B4-BE49-F238E27FC236}">
                <a16:creationId xmlns:a16="http://schemas.microsoft.com/office/drawing/2014/main" id="{8833ABCD-2E8E-487F-B81D-FC3B585D927F}"/>
              </a:ext>
            </a:extLst>
          </p:cNvPr>
          <p:cNvPicPr>
            <a:picLocks noChangeAspect="1"/>
          </p:cNvPicPr>
          <p:nvPr/>
        </p:nvPicPr>
        <p:blipFill rotWithShape="1">
          <a:blip r:embed="rId2"/>
          <a:srcRect t="4073"/>
          <a:stretch/>
        </p:blipFill>
        <p:spPr>
          <a:xfrm>
            <a:off x="1607643" y="4093876"/>
            <a:ext cx="8976712" cy="2688822"/>
          </a:xfrm>
          <a:prstGeom prst="rect">
            <a:avLst/>
          </a:prstGeom>
        </p:spPr>
      </p:pic>
    </p:spTree>
    <p:extLst>
      <p:ext uri="{BB962C8B-B14F-4D97-AF65-F5344CB8AC3E}">
        <p14:creationId xmlns:p14="http://schemas.microsoft.com/office/powerpoint/2010/main" val="528226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In Java, each task is an instance of the </a:t>
                </a:r>
                <a14:m>
                  <m:oMath xmlns:m="http://schemas.openxmlformats.org/officeDocument/2006/math">
                    <m:r>
                      <a:rPr lang="en-GB" i="1" dirty="0" smtClean="0">
                        <a:latin typeface="Cambria Math" panose="02040503050406030204" pitchFamily="18" charset="0"/>
                      </a:rPr>
                      <m:t>𝑅𝑢𝑛𝑛𝑎𝑏𝑙𝑒</m:t>
                    </m:r>
                  </m:oMath>
                </a14:m>
                <a:r>
                  <a:rPr lang="en-GB" dirty="0"/>
                  <a:t> interface.</a:t>
                </a:r>
              </a:p>
              <a:p>
                <a:pPr lvl="1"/>
                <a:r>
                  <a:rPr lang="en-GB" dirty="0"/>
                  <a:t>Also called a </a:t>
                </a:r>
                <a14:m>
                  <m:oMath xmlns:m="http://schemas.openxmlformats.org/officeDocument/2006/math">
                    <m:r>
                      <a:rPr lang="en-GB" i="1" dirty="0" smtClean="0">
                        <a:latin typeface="Cambria Math" panose="02040503050406030204" pitchFamily="18" charset="0"/>
                      </a:rPr>
                      <m:t>𝑟𝑢𝑛𝑛𝑎𝑏𝑙𝑒</m:t>
                    </m:r>
                    <m:r>
                      <a:rPr lang="en-GB" i="1" dirty="0" smtClean="0">
                        <a:latin typeface="Cambria Math" panose="02040503050406030204" pitchFamily="18" charset="0"/>
                      </a:rPr>
                      <m:t> </m:t>
                    </m:r>
                    <m:r>
                      <a:rPr lang="en-GB" i="1" dirty="0" smtClean="0">
                        <a:latin typeface="Cambria Math" panose="02040503050406030204" pitchFamily="18" charset="0"/>
                      </a:rPr>
                      <m:t>𝑜𝑏𝑗𝑒𝑐𝑡</m:t>
                    </m:r>
                  </m:oMath>
                </a14:m>
                <a:r>
                  <a:rPr lang="en-GB" dirty="0"/>
                  <a:t>.</a:t>
                </a:r>
              </a:p>
              <a:p>
                <a:r>
                  <a:rPr lang="en-GB" dirty="0"/>
                  <a:t>A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h</m:t>
                    </m:r>
                    <m:r>
                      <a:rPr lang="en-GB" i="1" dirty="0" smtClean="0">
                        <a:latin typeface="Cambria Math" panose="02040503050406030204" pitchFamily="18" charset="0"/>
                      </a:rPr>
                      <m:t>𝑟𝑒𝑎𝑑</m:t>
                    </m:r>
                  </m:oMath>
                </a14:m>
                <a:r>
                  <a:rPr lang="en-GB" dirty="0"/>
                  <a:t> is an object that facilitates the execution of a task.</a:t>
                </a:r>
              </a:p>
              <a:p>
                <a:pPr lvl="1"/>
                <a:endParaRPr lang="en-GB" dirty="0"/>
              </a:p>
              <a:p>
                <a:pPr lvl="1"/>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1026" name="Picture 2" descr="Multiple applications with threads being executed by different threads.">
            <a:extLst>
              <a:ext uri="{FF2B5EF4-FFF2-40B4-BE49-F238E27FC236}">
                <a16:creationId xmlns:a16="http://schemas.microsoft.com/office/drawing/2014/main" id="{ACE95A61-9FD4-4094-8B8C-1AAE8415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346" y="3212567"/>
            <a:ext cx="5207308" cy="35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84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To create tasks, you must first define a class for tasks, which implements the </a:t>
                </a:r>
                <a14:m>
                  <m:oMath xmlns:m="http://schemas.openxmlformats.org/officeDocument/2006/math">
                    <m:r>
                      <a:rPr lang="en-GB" i="1" dirty="0" smtClean="0">
                        <a:latin typeface="Cambria Math" panose="02040503050406030204" pitchFamily="18" charset="0"/>
                      </a:rPr>
                      <m:t>𝑅𝑢𝑛𝑛𝑎𝑏𝑙𝑒</m:t>
                    </m:r>
                  </m:oMath>
                </a14:m>
                <a:r>
                  <a:rPr lang="en-GB" dirty="0"/>
                  <a:t> interface.</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r="-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FA55436-0BF7-492E-A08E-CF031ED2E9FA}"/>
              </a:ext>
            </a:extLst>
          </p:cNvPr>
          <p:cNvPicPr>
            <a:picLocks noChangeAspect="1"/>
          </p:cNvPicPr>
          <p:nvPr/>
        </p:nvPicPr>
        <p:blipFill>
          <a:blip r:embed="rId3"/>
          <a:stretch>
            <a:fillRect/>
          </a:stretch>
        </p:blipFill>
        <p:spPr>
          <a:xfrm>
            <a:off x="1255080" y="2783767"/>
            <a:ext cx="9681840" cy="3890167"/>
          </a:xfrm>
          <a:prstGeom prst="rect">
            <a:avLst/>
          </a:prstGeom>
        </p:spPr>
      </p:pic>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19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h</m:t>
                    </m:r>
                    <m:r>
                      <a:rPr lang="en-GB" i="1" dirty="0" smtClean="0">
                        <a:latin typeface="Cambria Math" panose="02040503050406030204" pitchFamily="18" charset="0"/>
                      </a:rPr>
                      <m:t>𝑟𝑒𝑎𝑑</m:t>
                    </m:r>
                  </m:oMath>
                </a14:m>
                <a:r>
                  <a:rPr lang="en-GB" dirty="0"/>
                  <a:t> class contains the constructors for creating threads for tasks and the methods for controlling threads.</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FBC164C-F23C-435D-B4DB-938CA324B986}"/>
              </a:ext>
            </a:extLst>
          </p:cNvPr>
          <p:cNvPicPr>
            <a:picLocks noChangeAspect="1"/>
          </p:cNvPicPr>
          <p:nvPr/>
        </p:nvPicPr>
        <p:blipFill>
          <a:blip r:embed="rId3"/>
          <a:stretch>
            <a:fillRect/>
          </a:stretch>
        </p:blipFill>
        <p:spPr>
          <a:xfrm>
            <a:off x="1679614" y="2813095"/>
            <a:ext cx="8832772" cy="3892537"/>
          </a:xfrm>
          <a:prstGeom prst="rect">
            <a:avLst/>
          </a:prstGeom>
        </p:spPr>
      </p:pic>
    </p:spTree>
    <p:extLst>
      <p:ext uri="{BB962C8B-B14F-4D97-AF65-F5344CB8AC3E}">
        <p14:creationId xmlns:p14="http://schemas.microsoft.com/office/powerpoint/2010/main" val="779421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Example: </a:t>
            </a:r>
            <a:r>
              <a:rPr lang="en-GB" i="1" dirty="0"/>
              <a:t>TaskThreadDemo.java</a:t>
            </a:r>
            <a:endParaRPr lang="en-US" dirty="0"/>
          </a:p>
        </p:txBody>
      </p:sp>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F076B38-F51D-40B0-93D0-306F56767622}"/>
              </a:ext>
            </a:extLst>
          </p:cNvPr>
          <p:cNvPicPr>
            <a:picLocks noChangeAspect="1"/>
          </p:cNvPicPr>
          <p:nvPr/>
        </p:nvPicPr>
        <p:blipFill>
          <a:blip r:embed="rId2"/>
          <a:stretch>
            <a:fillRect/>
          </a:stretch>
        </p:blipFill>
        <p:spPr>
          <a:xfrm>
            <a:off x="2330028" y="3081475"/>
            <a:ext cx="7531943" cy="2111961"/>
          </a:xfrm>
          <a:prstGeom prst="rect">
            <a:avLst/>
          </a:prstGeom>
        </p:spPr>
      </p:pic>
    </p:spTree>
    <p:extLst>
      <p:ext uri="{BB962C8B-B14F-4D97-AF65-F5344CB8AC3E}">
        <p14:creationId xmlns:p14="http://schemas.microsoft.com/office/powerpoint/2010/main" val="206605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Case Study: Checking Palindromes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2DC62C9-D2A2-474C-93C3-5697521CD3C5}"/>
              </a:ext>
            </a:extLst>
          </p:cNvPr>
          <p:cNvPicPr>
            <a:picLocks noChangeAspect="1"/>
          </p:cNvPicPr>
          <p:nvPr/>
        </p:nvPicPr>
        <p:blipFill>
          <a:blip r:embed="rId2"/>
          <a:stretch>
            <a:fillRect/>
          </a:stretch>
        </p:blipFill>
        <p:spPr>
          <a:xfrm>
            <a:off x="2563387" y="3058080"/>
            <a:ext cx="7065226" cy="2321788"/>
          </a:xfrm>
          <a:prstGeom prst="rect">
            <a:avLst/>
          </a:prstGeom>
        </p:spPr>
      </p:pic>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484D66DD-C02E-4C2A-B1DC-4FE753D0B0B5}"/>
                  </a:ext>
                </a:extLst>
              </p14:cNvPr>
              <p14:cNvContentPartPr/>
              <p14:nvPr/>
            </p14:nvContentPartPr>
            <p14:xfrm>
              <a:off x="10129355" y="1305150"/>
              <a:ext cx="1030320" cy="360"/>
            </p14:xfrm>
          </p:contentPart>
        </mc:Choice>
        <mc:Fallback xmlns="">
          <p:pic>
            <p:nvPicPr>
              <p:cNvPr id="31" name="Ink 30">
                <a:extLst>
                  <a:ext uri="{FF2B5EF4-FFF2-40B4-BE49-F238E27FC236}">
                    <a16:creationId xmlns:a16="http://schemas.microsoft.com/office/drawing/2014/main" id="{484D66DD-C02E-4C2A-B1DC-4FE753D0B0B5}"/>
                  </a:ext>
                </a:extLst>
              </p:cNvPr>
              <p:cNvPicPr/>
              <p:nvPr/>
            </p:nvPicPr>
            <p:blipFill>
              <a:blip r:embed="rId4"/>
              <a:stretch>
                <a:fillRect/>
              </a:stretch>
            </p:blipFill>
            <p:spPr>
              <a:xfrm>
                <a:off x="10075355" y="1197150"/>
                <a:ext cx="1137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B2A0FBE4-8556-4969-9D20-07EBD58A0138}"/>
                  </a:ext>
                </a:extLst>
              </p14:cNvPr>
              <p14:cNvContentPartPr/>
              <p14:nvPr/>
            </p14:nvContentPartPr>
            <p14:xfrm>
              <a:off x="10155995" y="1322790"/>
              <a:ext cx="533160" cy="186840"/>
            </p14:xfrm>
          </p:contentPart>
        </mc:Choice>
        <mc:Fallback xmlns="">
          <p:pic>
            <p:nvPicPr>
              <p:cNvPr id="32" name="Ink 31">
                <a:extLst>
                  <a:ext uri="{FF2B5EF4-FFF2-40B4-BE49-F238E27FC236}">
                    <a16:creationId xmlns:a16="http://schemas.microsoft.com/office/drawing/2014/main" id="{B2A0FBE4-8556-4969-9D20-07EBD58A0138}"/>
                  </a:ext>
                </a:extLst>
              </p:cNvPr>
              <p:cNvPicPr/>
              <p:nvPr/>
            </p:nvPicPr>
            <p:blipFill>
              <a:blip r:embed="rId6"/>
              <a:stretch>
                <a:fillRect/>
              </a:stretch>
            </p:blipFill>
            <p:spPr>
              <a:xfrm>
                <a:off x="10101995" y="1214790"/>
                <a:ext cx="6408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7A0C245D-B81C-43BD-80E4-95D26CBC3049}"/>
                  </a:ext>
                </a:extLst>
              </p14:cNvPr>
              <p14:cNvContentPartPr/>
              <p14:nvPr/>
            </p14:nvContentPartPr>
            <p14:xfrm>
              <a:off x="10937195" y="1446990"/>
              <a:ext cx="223200" cy="44640"/>
            </p14:xfrm>
          </p:contentPart>
        </mc:Choice>
        <mc:Fallback xmlns="">
          <p:pic>
            <p:nvPicPr>
              <p:cNvPr id="33" name="Ink 32">
                <a:extLst>
                  <a:ext uri="{FF2B5EF4-FFF2-40B4-BE49-F238E27FC236}">
                    <a16:creationId xmlns:a16="http://schemas.microsoft.com/office/drawing/2014/main" id="{7A0C245D-B81C-43BD-80E4-95D26CBC3049}"/>
                  </a:ext>
                </a:extLst>
              </p:cNvPr>
              <p:cNvPicPr/>
              <p:nvPr/>
            </p:nvPicPr>
            <p:blipFill>
              <a:blip r:embed="rId8"/>
              <a:stretch>
                <a:fillRect/>
              </a:stretch>
            </p:blipFill>
            <p:spPr>
              <a:xfrm>
                <a:off x="10883195" y="1338990"/>
                <a:ext cx="3308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8F90C805-11AC-450D-8416-992B8226CCC3}"/>
                  </a:ext>
                </a:extLst>
              </p14:cNvPr>
              <p14:cNvContentPartPr/>
              <p14:nvPr/>
            </p14:nvContentPartPr>
            <p14:xfrm>
              <a:off x="9164195" y="1446270"/>
              <a:ext cx="814680" cy="969120"/>
            </p14:xfrm>
          </p:contentPart>
        </mc:Choice>
        <mc:Fallback xmlns="">
          <p:pic>
            <p:nvPicPr>
              <p:cNvPr id="34" name="Ink 33">
                <a:extLst>
                  <a:ext uri="{FF2B5EF4-FFF2-40B4-BE49-F238E27FC236}">
                    <a16:creationId xmlns:a16="http://schemas.microsoft.com/office/drawing/2014/main" id="{8F90C805-11AC-450D-8416-992B8226CCC3}"/>
                  </a:ext>
                </a:extLst>
              </p:cNvPr>
              <p:cNvPicPr/>
              <p:nvPr/>
            </p:nvPicPr>
            <p:blipFill>
              <a:blip r:embed="rId10"/>
              <a:stretch>
                <a:fillRect/>
              </a:stretch>
            </p:blipFill>
            <p:spPr>
              <a:xfrm>
                <a:off x="9110195" y="1338270"/>
                <a:ext cx="922320" cy="1184760"/>
              </a:xfrm>
              <a:prstGeom prst="rect">
                <a:avLst/>
              </a:prstGeom>
            </p:spPr>
          </p:pic>
        </mc:Fallback>
      </mc:AlternateContent>
    </p:spTree>
    <p:extLst>
      <p:ext uri="{BB962C8B-B14F-4D97-AF65-F5344CB8AC3E}">
        <p14:creationId xmlns:p14="http://schemas.microsoft.com/office/powerpoint/2010/main" val="35775461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𝑟𝑢𝑛</m:t>
                    </m:r>
                    <m:r>
                      <a:rPr lang="en-GB" i="1" dirty="0" smtClean="0">
                        <a:latin typeface="Cambria Math" panose="02040503050406030204" pitchFamily="18" charset="0"/>
                      </a:rPr>
                      <m:t>()</m:t>
                    </m:r>
                  </m:oMath>
                </a14:m>
                <a:r>
                  <a:rPr lang="en-GB" dirty="0"/>
                  <a:t> method in a task specifies how to perform the task. </a:t>
                </a:r>
              </a:p>
              <a:p>
                <a:pPr lvl="1"/>
                <a:r>
                  <a:rPr lang="en-GB" dirty="0"/>
                  <a:t>This method is automatically invoked by the JVM. You should not invoke it. </a:t>
                </a:r>
              </a:p>
              <a:p>
                <a:pPr lvl="1"/>
                <a:endParaRPr lang="en-GB" dirty="0"/>
              </a:p>
              <a:p>
                <a:r>
                  <a:rPr lang="en-GB" dirty="0"/>
                  <a:t>Invoking </a:t>
                </a:r>
                <a14:m>
                  <m:oMath xmlns:m="http://schemas.openxmlformats.org/officeDocument/2006/math">
                    <m:r>
                      <a:rPr lang="en-GB" i="1" dirty="0" smtClean="0">
                        <a:latin typeface="Cambria Math" panose="02040503050406030204" pitchFamily="18" charset="0"/>
                      </a:rPr>
                      <m:t>𝑟𝑢𝑛</m:t>
                    </m:r>
                    <m:r>
                      <a:rPr lang="en-GB" i="1" dirty="0" smtClean="0">
                        <a:latin typeface="Cambria Math" panose="02040503050406030204" pitchFamily="18" charset="0"/>
                      </a:rPr>
                      <m:t>()</m:t>
                    </m:r>
                  </m:oMath>
                </a14:m>
                <a:r>
                  <a:rPr lang="en-GB" dirty="0"/>
                  <a:t> directly merely executes this method in the same thread; no new thread is started.</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r="-424"/>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757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Checkpoint</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wrong in the following two programs? Correct the errors.</a:t>
            </a:r>
            <a:endParaRPr lang="en-US" dirty="0"/>
          </a:p>
        </p:txBody>
      </p:sp>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ACDF8A-B880-4F54-8CAD-1F81997D9687}"/>
              </a:ext>
            </a:extLst>
          </p:cNvPr>
          <p:cNvSpPr txBox="1"/>
          <p:nvPr/>
        </p:nvSpPr>
        <p:spPr>
          <a:xfrm>
            <a:off x="1462934" y="2661056"/>
            <a:ext cx="4303451" cy="3970318"/>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US" sz="1800" b="0" i="0" u="none" strike="noStrike" baseline="0" dirty="0">
                <a:solidFill>
                  <a:srgbClr val="000000"/>
                </a:solidFill>
                <a:latin typeface="LucidaSansTypewriterStd"/>
              </a:rPr>
              <a:t>	Test task = </a:t>
            </a:r>
            <a:r>
              <a:rPr lang="en-US" sz="1800" b="1" i="0" u="none" strike="noStrike" baseline="0" dirty="0">
                <a:solidFill>
                  <a:srgbClr val="005B80"/>
                </a:solidFill>
                <a:latin typeface="LucidaSansTypewriterStd-Bd"/>
              </a:rPr>
              <a:t>new </a:t>
            </a:r>
            <a:r>
              <a:rPr lang="en-US" sz="1800" b="0" i="0" u="none" strike="noStrike" baseline="0" dirty="0">
                <a:solidFill>
                  <a:srgbClr val="000000"/>
                </a:solidFill>
                <a:latin typeface="LucidaSansTypewriterStd"/>
              </a:rPr>
              <a:t>Test();</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Thread(task).start();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
        <p:nvSpPr>
          <p:cNvPr id="8" name="TextBox 7">
            <a:extLst>
              <a:ext uri="{FF2B5EF4-FFF2-40B4-BE49-F238E27FC236}">
                <a16:creationId xmlns:a16="http://schemas.microsoft.com/office/drawing/2014/main" id="{817A3C49-FB55-4BA7-9B3A-F9D1F6341EBE}"/>
              </a:ext>
            </a:extLst>
          </p:cNvPr>
          <p:cNvSpPr txBox="1"/>
          <p:nvPr/>
        </p:nvSpPr>
        <p:spPr>
          <a:xfrm>
            <a:off x="6095999" y="2522557"/>
            <a:ext cx="4303451" cy="4247317"/>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GB" sz="1800" b="1" i="0" u="none" strike="noStrike" baseline="0" dirty="0">
                <a:solidFill>
                  <a:srgbClr val="005B80"/>
                </a:solidFill>
                <a:latin typeface="LucidaSansTypewriterStd-Bd"/>
              </a:rPr>
              <a:t>    </a:t>
            </a:r>
            <a:r>
              <a:rPr lang="en-US" sz="1800" b="0" i="0" u="none" strike="noStrike" baseline="0" dirty="0">
                <a:solidFill>
                  <a:srgbClr val="000000"/>
                </a:solidFill>
                <a:latin typeface="LucidaSansTypewriterStd"/>
              </a:rPr>
              <a:t>}</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GB" sz="1800" b="0" i="0" u="none" strike="noStrike" baseline="0" dirty="0">
                <a:solidFill>
                  <a:srgbClr val="000000"/>
                </a:solidFill>
                <a:latin typeface="LucidaSansTypewriterStd"/>
              </a:rPr>
              <a:t>	Thread t = </a:t>
            </a:r>
            <a:r>
              <a:rPr lang="en-GB" sz="1800" b="1" i="0" u="none" strike="noStrike" baseline="0" dirty="0">
                <a:solidFill>
                  <a:srgbClr val="005B80"/>
                </a:solidFill>
                <a:latin typeface="LucidaSansTypewriterStd-Bd"/>
              </a:rPr>
              <a:t>new </a:t>
            </a:r>
            <a:r>
              <a:rPr lang="en-GB" sz="1800" b="0" i="0" u="none" strike="noStrike" baseline="0" dirty="0">
                <a:solidFill>
                  <a:srgbClr val="000000"/>
                </a:solidFill>
                <a:latin typeface="LucidaSansTypewriterStd"/>
              </a:rPr>
              <a:t>Thread(</a:t>
            </a:r>
            <a:r>
              <a:rPr lang="en-GB" sz="1800" b="1" i="0" u="none" strike="noStrike" baseline="0" dirty="0">
                <a:solidFill>
                  <a:srgbClr val="005B80"/>
                </a:solidFill>
                <a:latin typeface="LucidaSansTypewriterStd-Bd"/>
              </a:rPr>
              <a:t>this</a:t>
            </a:r>
            <a:r>
              <a:rPr lang="en-GB"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t.start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t.start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1975952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Checkpoint</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wrong in the following two programs? Correct the errors.</a:t>
            </a:r>
            <a:endParaRPr lang="en-US" dirty="0"/>
          </a:p>
        </p:txBody>
      </p:sp>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ACDF8A-B880-4F54-8CAD-1F81997D9687}"/>
              </a:ext>
            </a:extLst>
          </p:cNvPr>
          <p:cNvSpPr txBox="1"/>
          <p:nvPr/>
        </p:nvSpPr>
        <p:spPr>
          <a:xfrm>
            <a:off x="1462934" y="2661056"/>
            <a:ext cx="4303451" cy="3970318"/>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US" sz="1800" b="0" i="0" u="none" strike="noStrike" baseline="0" dirty="0">
                <a:solidFill>
                  <a:srgbClr val="000000"/>
                </a:solidFill>
                <a:latin typeface="LucidaSansTypewriterStd"/>
              </a:rPr>
              <a:t>	</a:t>
            </a:r>
            <a:r>
              <a:rPr lang="en-US" sz="1800" b="0" i="0" u="none" strike="noStrike" baseline="0" dirty="0">
                <a:solidFill>
                  <a:srgbClr val="000000"/>
                </a:solidFill>
                <a:highlight>
                  <a:srgbClr val="FFFF00"/>
                </a:highlight>
                <a:latin typeface="LucidaSansTypewriterStd"/>
              </a:rPr>
              <a:t>Test task = </a:t>
            </a:r>
            <a:r>
              <a:rPr lang="en-US" sz="1800" b="1" i="0" u="none" strike="noStrike" baseline="0" dirty="0">
                <a:solidFill>
                  <a:srgbClr val="005B80"/>
                </a:solidFill>
                <a:highlight>
                  <a:srgbClr val="FFFF00"/>
                </a:highlight>
                <a:latin typeface="LucidaSansTypewriterStd-Bd"/>
              </a:rPr>
              <a:t>new </a:t>
            </a:r>
            <a:r>
              <a:rPr lang="en-US" sz="1800" b="0" i="0" u="none" strike="noStrike" baseline="0" dirty="0">
                <a:solidFill>
                  <a:srgbClr val="000000"/>
                </a:solidFill>
                <a:highlight>
                  <a:srgbClr val="FFFF00"/>
                </a:highlight>
                <a:latin typeface="LucidaSansTypewriterStd"/>
              </a:rPr>
              <a:t>Test();</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Thread(task).start();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
        <p:nvSpPr>
          <p:cNvPr id="8" name="TextBox 7">
            <a:extLst>
              <a:ext uri="{FF2B5EF4-FFF2-40B4-BE49-F238E27FC236}">
                <a16:creationId xmlns:a16="http://schemas.microsoft.com/office/drawing/2014/main" id="{817A3C49-FB55-4BA7-9B3A-F9D1F6341EBE}"/>
              </a:ext>
            </a:extLst>
          </p:cNvPr>
          <p:cNvSpPr txBox="1"/>
          <p:nvPr/>
        </p:nvSpPr>
        <p:spPr>
          <a:xfrm>
            <a:off x="6095999" y="2522557"/>
            <a:ext cx="4303451" cy="4247317"/>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GB" sz="1800" b="1" i="0" u="none" strike="noStrike" baseline="0" dirty="0">
                <a:solidFill>
                  <a:srgbClr val="005B80"/>
                </a:solidFill>
                <a:latin typeface="LucidaSansTypewriterStd-Bd"/>
              </a:rPr>
              <a:t>    </a:t>
            </a:r>
            <a:r>
              <a:rPr lang="en-US" sz="1800" b="0" i="0" u="none" strike="noStrike" baseline="0" dirty="0">
                <a:solidFill>
                  <a:srgbClr val="000000"/>
                </a:solidFill>
                <a:latin typeface="LucidaSansTypewriterStd"/>
              </a:rPr>
              <a:t>}</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GB" sz="1800" b="0" i="0" u="none" strike="noStrike" baseline="0" dirty="0">
                <a:solidFill>
                  <a:srgbClr val="000000"/>
                </a:solidFill>
                <a:latin typeface="LucidaSansTypewriterStd"/>
              </a:rPr>
              <a:t>	Thread t = </a:t>
            </a:r>
            <a:r>
              <a:rPr lang="en-GB" sz="1800" b="1" i="0" u="none" strike="noStrike" baseline="0" dirty="0">
                <a:solidFill>
                  <a:srgbClr val="005B80"/>
                </a:solidFill>
                <a:latin typeface="LucidaSansTypewriterStd-Bd"/>
              </a:rPr>
              <a:t>new </a:t>
            </a:r>
            <a:r>
              <a:rPr lang="en-GB" sz="1800" b="0" i="0" u="none" strike="noStrike" baseline="0" dirty="0">
                <a:solidFill>
                  <a:srgbClr val="000000"/>
                </a:solidFill>
                <a:latin typeface="LucidaSansTypewriterStd"/>
              </a:rPr>
              <a:t>Thread(</a:t>
            </a:r>
            <a:r>
              <a:rPr lang="en-GB" sz="1800" b="1" i="0" u="none" strike="noStrike" baseline="0" dirty="0">
                <a:solidFill>
                  <a:srgbClr val="005B80"/>
                </a:solidFill>
                <a:latin typeface="LucidaSansTypewriterStd-Bd"/>
              </a:rPr>
              <a:t>this</a:t>
            </a:r>
            <a:r>
              <a:rPr lang="en-GB"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t.start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highlight>
                  <a:srgbClr val="FFFF00"/>
                </a:highlight>
                <a:latin typeface="LucidaSansTypewriterStd"/>
              </a:rPr>
              <a:t>t.start</a:t>
            </a:r>
            <a:r>
              <a:rPr lang="en-US" sz="1800" b="0" i="0" u="none" strike="noStrike" baseline="0" dirty="0">
                <a:solidFill>
                  <a:srgbClr val="000000"/>
                </a:solidFill>
                <a:highlight>
                  <a:srgbClr val="FFFF00"/>
                </a:highlight>
                <a:latin typeface="LucidaSansTypewriterStd"/>
              </a:rPr>
              <a: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
        <p:nvSpPr>
          <p:cNvPr id="9" name="TextBox 8">
            <a:extLst>
              <a:ext uri="{FF2B5EF4-FFF2-40B4-BE49-F238E27FC236}">
                <a16:creationId xmlns:a16="http://schemas.microsoft.com/office/drawing/2014/main" id="{EC14BCE7-9F6E-4EE2-9035-CCBF864AB7A7}"/>
              </a:ext>
            </a:extLst>
          </p:cNvPr>
          <p:cNvSpPr txBox="1"/>
          <p:nvPr/>
        </p:nvSpPr>
        <p:spPr>
          <a:xfrm>
            <a:off x="770382" y="2291724"/>
            <a:ext cx="6094476" cy="369332"/>
          </a:xfrm>
          <a:prstGeom prst="rect">
            <a:avLst/>
          </a:prstGeom>
          <a:noFill/>
        </p:spPr>
        <p:txBody>
          <a:bodyPr wrap="square">
            <a:spAutoFit/>
          </a:bodyPr>
          <a:lstStyle/>
          <a:p>
            <a:r>
              <a:rPr lang="en-GB" b="0" i="0" dirty="0">
                <a:solidFill>
                  <a:schemeClr val="accent2"/>
                </a:solidFill>
                <a:effectLst/>
                <a:latin typeface="Times New Roman" panose="02020603050405020304" pitchFamily="18" charset="0"/>
              </a:rPr>
              <a:t>new Test() is recursively called inside the constructor.</a:t>
            </a:r>
            <a:endParaRPr lang="en-US" dirty="0">
              <a:solidFill>
                <a:schemeClr val="accent2"/>
              </a:solidFill>
            </a:endParaRPr>
          </a:p>
        </p:txBody>
      </p:sp>
      <p:sp>
        <p:nvSpPr>
          <p:cNvPr id="10" name="TextBox 9">
            <a:extLst>
              <a:ext uri="{FF2B5EF4-FFF2-40B4-BE49-F238E27FC236}">
                <a16:creationId xmlns:a16="http://schemas.microsoft.com/office/drawing/2014/main" id="{4C6BF7F0-CB0B-4905-B767-735649874B99}"/>
              </a:ext>
            </a:extLst>
          </p:cNvPr>
          <p:cNvSpPr txBox="1"/>
          <p:nvPr/>
        </p:nvSpPr>
        <p:spPr>
          <a:xfrm>
            <a:off x="7958197" y="3142818"/>
            <a:ext cx="4303450" cy="1077218"/>
          </a:xfrm>
          <a:prstGeom prst="rect">
            <a:avLst/>
          </a:prstGeom>
          <a:noFill/>
        </p:spPr>
        <p:txBody>
          <a:bodyPr wrap="square">
            <a:spAutoFit/>
          </a:bodyPr>
          <a:lstStyle/>
          <a:p>
            <a:r>
              <a:rPr lang="en-GB" sz="1600" b="0" i="0" dirty="0">
                <a:solidFill>
                  <a:schemeClr val="accent2"/>
                </a:solidFill>
                <a:effectLst/>
                <a:latin typeface="Times New Roman" panose="02020603050405020304" pitchFamily="18" charset="0"/>
              </a:rPr>
              <a:t>An illegal </a:t>
            </a:r>
            <a:r>
              <a:rPr lang="en-GB" sz="1600" b="0" i="0" dirty="0" err="1">
                <a:solidFill>
                  <a:schemeClr val="accent2"/>
                </a:solidFill>
                <a:effectLst/>
                <a:latin typeface="Times New Roman" panose="02020603050405020304" pitchFamily="18" charset="0"/>
              </a:rPr>
              <a:t>java.lang.IllegalThreadStateException</a:t>
            </a:r>
            <a:r>
              <a:rPr lang="en-GB" sz="1600" b="0" i="0" dirty="0">
                <a:solidFill>
                  <a:schemeClr val="accent2"/>
                </a:solidFill>
                <a:effectLst/>
                <a:latin typeface="Times New Roman" panose="02020603050405020304" pitchFamily="18" charset="0"/>
              </a:rPr>
              <a:t> may be thrown because you just started thread and thread might have not yet finished before you start it again.</a:t>
            </a:r>
            <a:endParaRPr lang="en-US" sz="1600" dirty="0">
              <a:solidFill>
                <a:schemeClr val="accent2"/>
              </a:solidFill>
            </a:endParaRPr>
          </a:p>
        </p:txBody>
      </p:sp>
    </p:spTree>
    <p:extLst>
      <p:ext uri="{BB962C8B-B14F-4D97-AF65-F5344CB8AC3E}">
        <p14:creationId xmlns:p14="http://schemas.microsoft.com/office/powerpoint/2010/main" val="161190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You can use the </a:t>
                </a:r>
                <a14:m>
                  <m:oMath xmlns:m="http://schemas.openxmlformats.org/officeDocument/2006/math">
                    <m:r>
                      <a:rPr lang="en-GB" i="1" dirty="0" smtClean="0">
                        <a:latin typeface="Cambria Math" panose="02040503050406030204" pitchFamily="18" charset="0"/>
                      </a:rPr>
                      <m:t>𝑦𝑖𝑒𝑙𝑑</m:t>
                    </m:r>
                    <m:r>
                      <a:rPr lang="en-GB" i="1" dirty="0" smtClean="0">
                        <a:latin typeface="Cambria Math" panose="02040503050406030204" pitchFamily="18" charset="0"/>
                      </a:rPr>
                      <m:t>()</m:t>
                    </m:r>
                  </m:oMath>
                </a14:m>
                <a:r>
                  <a:rPr lang="en-GB" dirty="0"/>
                  <a:t> method to temporarily release time for other threads.</a:t>
                </a:r>
                <a:endParaRPr lang="ar-EG" dirty="0"/>
              </a:p>
              <a:p>
                <a:endParaRPr lang="ar-EG" dirty="0"/>
              </a:p>
              <a:p>
                <a:endParaRPr lang="ar-EG" dirty="0"/>
              </a:p>
              <a:p>
                <a:endParaRPr lang="ar-EG" dirty="0"/>
              </a:p>
              <a:p>
                <a:endParaRPr lang="ar-EG" dirty="0"/>
              </a:p>
              <a:p>
                <a:r>
                  <a:rPr lang="en-GB" dirty="0"/>
                  <a:t>Every time a number is printed, the thread of the task is yielded to other threads.</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821077-7F4E-41B6-85CD-C6EF5B466238}"/>
              </a:ext>
            </a:extLst>
          </p:cNvPr>
          <p:cNvSpPr txBox="1"/>
          <p:nvPr/>
        </p:nvSpPr>
        <p:spPr>
          <a:xfrm>
            <a:off x="3048739" y="2754775"/>
            <a:ext cx="6094520" cy="1754326"/>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public void </a:t>
            </a:r>
            <a:r>
              <a:rPr lang="en-US" sz="1800" b="0" i="0" u="none" strike="noStrike" baseline="0" dirty="0">
                <a:solidFill>
                  <a:srgbClr val="000000"/>
                </a:solidFill>
                <a:latin typeface="LucidaSansTypewriterStd"/>
              </a:rPr>
              <a:t>run() {</a:t>
            </a:r>
          </a:p>
          <a:p>
            <a:pPr algn="l"/>
            <a:r>
              <a:rPr lang="nn-NO" sz="1800" b="1" i="0" u="none" strike="noStrike" baseline="0" dirty="0">
                <a:solidFill>
                  <a:srgbClr val="005B80"/>
                </a:solidFill>
                <a:latin typeface="LucidaSansTypewriterStd-Bd"/>
              </a:rPr>
              <a:t>	for </a:t>
            </a:r>
            <a:r>
              <a:rPr lang="nn-NO" sz="1800" b="0" i="0" u="none" strike="noStrike" baseline="0" dirty="0">
                <a:solidFill>
                  <a:srgbClr val="000000"/>
                </a:solidFill>
                <a:latin typeface="LucidaSansTypewriterStd"/>
              </a:rPr>
              <a:t>(</a:t>
            </a:r>
            <a:r>
              <a:rPr lang="nn-NO" sz="1800" b="1" i="0" u="none" strike="noStrike" baseline="0" dirty="0">
                <a:solidFill>
                  <a:srgbClr val="005B80"/>
                </a:solidFill>
                <a:latin typeface="LucidaSansTypewriterStd-Bd"/>
              </a:rPr>
              <a:t>int </a:t>
            </a:r>
            <a:r>
              <a:rPr lang="nn-NO" sz="1800" b="0" i="0" u="none" strike="noStrike" baseline="0" dirty="0">
                <a:solidFill>
                  <a:srgbClr val="000000"/>
                </a:solidFill>
                <a:latin typeface="LucidaSansTypewriterStd"/>
              </a:rPr>
              <a:t>i = </a:t>
            </a:r>
            <a:r>
              <a:rPr lang="nn-NO" sz="1800" b="1" i="0" u="none" strike="noStrike" baseline="0" dirty="0">
                <a:solidFill>
                  <a:srgbClr val="00AFF0"/>
                </a:solidFill>
                <a:latin typeface="LucidaSansTypewriterStd-Bd"/>
              </a:rPr>
              <a:t>1</a:t>
            </a:r>
            <a:r>
              <a:rPr lang="nn-NO" sz="1800" b="0" i="0" u="none" strike="noStrike" baseline="0" dirty="0">
                <a:solidFill>
                  <a:srgbClr val="000000"/>
                </a:solidFill>
                <a:latin typeface="LucidaSansTypewriterStd"/>
              </a:rPr>
              <a:t>; i &lt;= lastNum; i++)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 " </a:t>
            </a:r>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i</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Thread.yield</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997673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fontScale="85000" lnSpcReduction="20000"/>
              </a:bodyPr>
              <a:lstStyle/>
              <a:p>
                <a:r>
                  <a:rPr lang="en-GB" dirty="0"/>
                  <a:t>The </a:t>
                </a:r>
                <a14:m>
                  <m:oMath xmlns:m="http://schemas.openxmlformats.org/officeDocument/2006/math">
                    <m:r>
                      <a:rPr lang="en-GB" i="1" dirty="0" smtClean="0">
                        <a:latin typeface="Cambria Math" panose="02040503050406030204" pitchFamily="18" charset="0"/>
                      </a:rPr>
                      <m:t>𝑠𝑙𝑒𝑒𝑝</m:t>
                    </m:r>
                    <m:d>
                      <m:dPr>
                        <m:ctrlPr>
                          <a:rPr lang="en-GB" i="1" dirty="0" smtClean="0">
                            <a:latin typeface="Cambria Math" panose="02040503050406030204" pitchFamily="18" charset="0"/>
                          </a:rPr>
                        </m:ctrlPr>
                      </m:dPr>
                      <m:e>
                        <m:r>
                          <a:rPr lang="en-GB" i="1" dirty="0">
                            <a:latin typeface="Cambria Math" panose="02040503050406030204" pitchFamily="18" charset="0"/>
                          </a:rPr>
                          <m:t>𝑙𝑜𝑛𝑔</m:t>
                        </m:r>
                        <m:r>
                          <a:rPr lang="en-GB" i="1" dirty="0">
                            <a:latin typeface="Cambria Math" panose="02040503050406030204" pitchFamily="18" charset="0"/>
                          </a:rPr>
                          <m:t> </m:t>
                        </m:r>
                        <m:r>
                          <a:rPr lang="en-GB" i="1" dirty="0" err="1">
                            <a:latin typeface="Cambria Math" panose="02040503050406030204" pitchFamily="18" charset="0"/>
                          </a:rPr>
                          <m:t>𝑚𝑖𝑙𝑙𝑖𝑠</m:t>
                        </m:r>
                      </m:e>
                    </m:d>
                  </m:oMath>
                </a14:m>
                <a:r>
                  <a:rPr lang="en-GB" dirty="0"/>
                  <a:t> method puts the thread to sleep for a specified time in</a:t>
                </a:r>
                <a:r>
                  <a:rPr lang="ar-EG" dirty="0"/>
                  <a:t> </a:t>
                </a:r>
                <a:r>
                  <a:rPr lang="en-GB" dirty="0"/>
                  <a:t>milliseconds to allow other threads to execute.</a:t>
                </a:r>
                <a:endParaRPr lang="ar-EG" dirty="0"/>
              </a:p>
              <a:p>
                <a:endParaRPr lang="ar-EG" dirty="0"/>
              </a:p>
              <a:p>
                <a:endParaRPr lang="ar-EG" dirty="0"/>
              </a:p>
              <a:p>
                <a:endParaRPr lang="ar-EG" dirty="0"/>
              </a:p>
              <a:p>
                <a:endParaRPr lang="ar-EG" dirty="0"/>
              </a:p>
              <a:p>
                <a:endParaRPr lang="ar-EG" dirty="0"/>
              </a:p>
              <a:p>
                <a:endParaRPr lang="ar-EG" dirty="0"/>
              </a:p>
              <a:p>
                <a:endParaRPr lang="ar-EG" dirty="0"/>
              </a:p>
              <a:p>
                <a:r>
                  <a:rPr lang="en-GB" dirty="0"/>
                  <a:t>Every time a number (&gt;= 50) is printed, the thread of the task is put to sleep for</a:t>
                </a:r>
                <a:r>
                  <a:rPr lang="ar-EG" dirty="0"/>
                  <a:t> </a:t>
                </a:r>
                <a:r>
                  <a:rPr lang="en-GB" dirty="0"/>
                  <a:t>1 millisecond.</a:t>
                </a:r>
              </a:p>
              <a:p>
                <a:pPr lvl="1"/>
                <a:r>
                  <a:rPr lang="en-GB" dirty="0"/>
                  <a:t>The sleep method may throw an </a:t>
                </a:r>
                <a14:m>
                  <m:oMath xmlns:m="http://schemas.openxmlformats.org/officeDocument/2006/math">
                    <m:r>
                      <a:rPr lang="en-GB" i="1" dirty="0" smtClean="0">
                        <a:latin typeface="Cambria Math" panose="02040503050406030204" pitchFamily="18" charset="0"/>
                      </a:rPr>
                      <m:t>𝐼𝑛𝑡𝑒𝑟𝑟𝑢𝑝𝑡𝑒𝑑𝐸𝑥𝑐𝑒𝑝𝑡𝑖𝑜𝑛</m:t>
                    </m:r>
                  </m:oMath>
                </a14:m>
                <a:r>
                  <a:rPr lang="en-GB" dirty="0"/>
                  <a:t>, which is a checked exception.</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742" t="-3366"/>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821077-7F4E-41B6-85CD-C6EF5B466238}"/>
              </a:ext>
            </a:extLst>
          </p:cNvPr>
          <p:cNvSpPr txBox="1"/>
          <p:nvPr/>
        </p:nvSpPr>
        <p:spPr>
          <a:xfrm>
            <a:off x="3048739" y="2493460"/>
            <a:ext cx="6094520" cy="2585323"/>
          </a:xfrm>
          <a:prstGeom prst="rect">
            <a:avLst/>
          </a:prstGeom>
          <a:solidFill>
            <a:schemeClr val="tx1"/>
          </a:solidFill>
        </p:spPr>
        <p:txBody>
          <a:bodyPr wrap="square">
            <a:spAutoFit/>
          </a:bodyPr>
          <a:lstStyle/>
          <a:p>
            <a:pPr algn="l"/>
            <a:r>
              <a:rPr lang="en-US" b="1" i="0" u="none" strike="noStrike" baseline="0" dirty="0">
                <a:solidFill>
                  <a:srgbClr val="005B80"/>
                </a:solidFill>
                <a:latin typeface="LucidaSansTypewriterStd-Bd"/>
              </a:rPr>
              <a:t>public void </a:t>
            </a:r>
            <a:r>
              <a:rPr lang="en-US" b="0" i="0" u="none" strike="noStrike" baseline="0" dirty="0">
                <a:solidFill>
                  <a:srgbClr val="000000"/>
                </a:solidFill>
                <a:latin typeface="LucidaSansTypewriterStd"/>
              </a:rPr>
              <a:t>run() {</a:t>
            </a:r>
          </a:p>
          <a:p>
            <a:pPr algn="l"/>
            <a:r>
              <a:rPr lang="ar-EG" b="1" i="0" u="none" strike="noStrike" baseline="0" dirty="0">
                <a:solidFill>
                  <a:srgbClr val="005B80"/>
                </a:solidFill>
                <a:latin typeface="LucidaSansTypewriterStd-Bd"/>
              </a:rPr>
              <a:t>	</a:t>
            </a:r>
            <a:r>
              <a:rPr lang="en-US" b="1" i="0" u="none" strike="noStrike" baseline="0" dirty="0">
                <a:solidFill>
                  <a:srgbClr val="005B80"/>
                </a:solidFill>
                <a:latin typeface="LucidaSansTypewriterStd-Bd"/>
              </a:rPr>
              <a:t>try </a:t>
            </a:r>
            <a:r>
              <a:rPr lang="en-US" b="0" i="0" u="none" strike="noStrike" baseline="0" dirty="0">
                <a:solidFill>
                  <a:srgbClr val="000000"/>
                </a:solidFill>
                <a:latin typeface="LucidaSansTypewriterStd"/>
              </a:rPr>
              <a:t>{</a:t>
            </a:r>
          </a:p>
          <a:p>
            <a:pPr algn="l"/>
            <a:r>
              <a:rPr lang="ar-EG" b="1" i="0" u="none" strike="noStrike" baseline="0" dirty="0">
                <a:solidFill>
                  <a:srgbClr val="005B80"/>
                </a:solidFill>
                <a:latin typeface="LucidaSansTypewriterStd-Bd"/>
              </a:rPr>
              <a:t>		</a:t>
            </a:r>
            <a:r>
              <a:rPr lang="nn-NO" b="1" i="0" u="none" strike="noStrike" baseline="0" dirty="0">
                <a:solidFill>
                  <a:srgbClr val="005B80"/>
                </a:solidFill>
                <a:latin typeface="LucidaSansTypewriterStd-Bd"/>
              </a:rPr>
              <a:t>for </a:t>
            </a:r>
            <a:r>
              <a:rPr lang="nn-NO" b="0" i="0" u="none" strike="noStrike" baseline="0" dirty="0">
                <a:solidFill>
                  <a:srgbClr val="000000"/>
                </a:solidFill>
                <a:latin typeface="LucidaSansTypewriterStd"/>
              </a:rPr>
              <a:t>(</a:t>
            </a:r>
            <a:r>
              <a:rPr lang="nn-NO" b="1" i="0" u="none" strike="noStrike" baseline="0" dirty="0">
                <a:solidFill>
                  <a:srgbClr val="005B80"/>
                </a:solidFill>
                <a:latin typeface="LucidaSansTypewriterStd-Bd"/>
              </a:rPr>
              <a:t>int </a:t>
            </a:r>
            <a:r>
              <a:rPr lang="nn-NO" b="0" i="0" u="none" strike="noStrike" baseline="0" dirty="0">
                <a:solidFill>
                  <a:srgbClr val="000000"/>
                </a:solidFill>
                <a:latin typeface="LucidaSansTypewriterStd"/>
              </a:rPr>
              <a:t>i = </a:t>
            </a:r>
            <a:r>
              <a:rPr lang="nn-NO" b="1" i="0" u="none" strike="noStrike" baseline="0" dirty="0">
                <a:solidFill>
                  <a:srgbClr val="00AFF0"/>
                </a:solidFill>
                <a:latin typeface="LucidaSansTypewriterStd-Bd"/>
              </a:rPr>
              <a:t>1</a:t>
            </a:r>
            <a:r>
              <a:rPr lang="nn-NO" b="0" i="0" u="none" strike="noStrike" baseline="0" dirty="0">
                <a:solidFill>
                  <a:srgbClr val="000000"/>
                </a:solidFill>
                <a:latin typeface="LucidaSansTypewriterStd"/>
              </a:rPr>
              <a:t>; i &lt;= lastNum; i++) {</a:t>
            </a:r>
          </a:p>
          <a:p>
            <a:pPr algn="l"/>
            <a:r>
              <a:rPr lang="ar-EG" b="0" i="0" u="none" strike="noStrike" baseline="0" dirty="0">
                <a:solidFill>
                  <a:srgbClr val="000000"/>
                </a:solidFill>
                <a:latin typeface="LucidaSansTypewriterStd"/>
              </a:rPr>
              <a:t>			</a:t>
            </a:r>
            <a:r>
              <a:rPr lang="en-US" b="0" i="0" u="none" strike="noStrike" baseline="0" dirty="0" err="1">
                <a:solidFill>
                  <a:srgbClr val="000000"/>
                </a:solidFill>
                <a:latin typeface="LucidaSansTypewriterStd"/>
              </a:rPr>
              <a:t>System.out.print</a:t>
            </a:r>
            <a:r>
              <a:rPr lang="en-US" b="0" i="0" u="none" strike="noStrike" baseline="0" dirty="0">
                <a:solidFill>
                  <a:srgbClr val="000000"/>
                </a:solidFill>
                <a:latin typeface="LucidaSansTypewriterStd"/>
              </a:rPr>
              <a:t>(</a:t>
            </a:r>
            <a:r>
              <a:rPr lang="en-US" b="1" i="0" u="none" strike="noStrike" baseline="0" dirty="0">
                <a:solidFill>
                  <a:srgbClr val="00AFF0"/>
                </a:solidFill>
                <a:latin typeface="LucidaSansTypewriterStd-Bd"/>
              </a:rPr>
              <a:t>" " </a:t>
            </a:r>
            <a:r>
              <a:rPr lang="en-US" b="0" i="0" u="none" strike="noStrike" baseline="0" dirty="0">
                <a:solidFill>
                  <a:srgbClr val="000000"/>
                </a:solidFill>
                <a:latin typeface="LucidaSansTypewriterStd"/>
              </a:rPr>
              <a:t>+ </a:t>
            </a:r>
            <a:r>
              <a:rPr lang="en-US" b="0" i="0" u="none" strike="noStrike" baseline="0" dirty="0" err="1">
                <a:solidFill>
                  <a:srgbClr val="000000"/>
                </a:solidFill>
                <a:latin typeface="LucidaSansTypewriterStd"/>
              </a:rPr>
              <a:t>i</a:t>
            </a:r>
            <a:r>
              <a:rPr lang="en-US" b="0" i="0" u="none" strike="noStrike" baseline="0" dirty="0">
                <a:solidFill>
                  <a:srgbClr val="000000"/>
                </a:solidFill>
                <a:latin typeface="LucidaSansTypewriterStd"/>
              </a:rPr>
              <a:t>);</a:t>
            </a:r>
          </a:p>
          <a:p>
            <a:pPr algn="l"/>
            <a:r>
              <a:rPr lang="ar-EG" b="1" i="0" u="none" strike="noStrike" baseline="0" dirty="0">
                <a:solidFill>
                  <a:srgbClr val="005B80"/>
                </a:solidFill>
                <a:latin typeface="LucidaSansTypewriterStd-Bd"/>
              </a:rPr>
              <a:t>			</a:t>
            </a:r>
            <a:r>
              <a:rPr lang="en-GB" b="1" i="0" u="none" strike="noStrike" baseline="0" dirty="0">
                <a:solidFill>
                  <a:srgbClr val="005B80"/>
                </a:solidFill>
                <a:latin typeface="LucidaSansTypewriterStd-Bd"/>
              </a:rPr>
              <a:t>if </a:t>
            </a:r>
            <a:r>
              <a:rPr lang="en-GB" b="0" i="0" u="none" strike="noStrike" baseline="0" dirty="0">
                <a:solidFill>
                  <a:srgbClr val="000000"/>
                </a:solidFill>
                <a:latin typeface="LucidaSansTypewriterStd"/>
              </a:rPr>
              <a:t>(</a:t>
            </a:r>
            <a:r>
              <a:rPr lang="en-GB" b="0" i="0" u="none" strike="noStrike" baseline="0" dirty="0" err="1">
                <a:solidFill>
                  <a:srgbClr val="000000"/>
                </a:solidFill>
                <a:latin typeface="LucidaSansTypewriterStd"/>
              </a:rPr>
              <a:t>i</a:t>
            </a:r>
            <a:r>
              <a:rPr lang="en-GB" b="0" i="0" u="none" strike="noStrike" baseline="0" dirty="0">
                <a:solidFill>
                  <a:srgbClr val="000000"/>
                </a:solidFill>
                <a:latin typeface="LucidaSansTypewriterStd"/>
              </a:rPr>
              <a:t> &gt;= </a:t>
            </a:r>
            <a:r>
              <a:rPr lang="en-GB" b="1" i="0" u="none" strike="noStrike" baseline="0" dirty="0">
                <a:solidFill>
                  <a:srgbClr val="00AFF0"/>
                </a:solidFill>
                <a:latin typeface="LucidaSansTypewriterStd-Bd"/>
              </a:rPr>
              <a:t>50</a:t>
            </a:r>
            <a:r>
              <a:rPr lang="en-GB" b="0" i="0" u="none" strike="noStrike" baseline="0" dirty="0">
                <a:solidFill>
                  <a:srgbClr val="000000"/>
                </a:solidFill>
                <a:latin typeface="LucidaSansTypewriterStd"/>
              </a:rPr>
              <a:t>) </a:t>
            </a:r>
            <a:r>
              <a:rPr lang="en-GB" b="0" i="0" u="none" strike="noStrike" baseline="0" dirty="0" err="1">
                <a:solidFill>
                  <a:srgbClr val="000000"/>
                </a:solidFill>
                <a:latin typeface="LucidaSansTypewriterStd"/>
              </a:rPr>
              <a:t>Thread.sleep</a:t>
            </a:r>
            <a:r>
              <a:rPr lang="en-GB" b="0" i="0" u="none" strike="noStrike" baseline="0" dirty="0">
                <a:solidFill>
                  <a:srgbClr val="000000"/>
                </a:solidFill>
                <a:latin typeface="LucidaSansTypewriterStd"/>
              </a:rPr>
              <a:t>(</a:t>
            </a:r>
            <a:r>
              <a:rPr lang="en-GB" b="1" i="0" u="none" strike="noStrike" baseline="0" dirty="0">
                <a:solidFill>
                  <a:srgbClr val="00AFF0"/>
                </a:solidFill>
                <a:latin typeface="LucidaSansTypewriterStd-Bd"/>
              </a:rPr>
              <a:t>1</a:t>
            </a:r>
            <a:r>
              <a:rPr lang="en-GB" b="0" i="0" u="none" strike="noStrike" baseline="0" dirty="0">
                <a:solidFill>
                  <a:srgbClr val="000000"/>
                </a:solidFill>
                <a:latin typeface="LucidaSansTypewriterStd"/>
              </a:rPr>
              <a:t>);</a:t>
            </a:r>
          </a:p>
          <a:p>
            <a:pPr algn="l"/>
            <a:r>
              <a:rPr lang="ar-EG" b="0" i="0" u="none" strike="noStrike" baseline="0" dirty="0">
                <a:solidFill>
                  <a:srgbClr val="000000"/>
                </a:solidFill>
                <a:latin typeface="LucidaSansTypewriterStd"/>
              </a:rPr>
              <a:t>		</a:t>
            </a:r>
            <a:r>
              <a:rPr lang="en-US" b="0" i="0" u="none" strike="noStrike" baseline="0" dirty="0">
                <a:solidFill>
                  <a:srgbClr val="000000"/>
                </a:solidFill>
                <a:latin typeface="LucidaSansTypewriterStd"/>
              </a:rPr>
              <a:t>}</a:t>
            </a:r>
          </a:p>
          <a:p>
            <a:pPr algn="l"/>
            <a:r>
              <a:rPr lang="ar-EG" b="0" i="0" u="none" strike="noStrike" baseline="0" dirty="0">
                <a:solidFill>
                  <a:srgbClr val="000000"/>
                </a:solidFill>
                <a:latin typeface="LucidaSansTypewriterStd"/>
              </a:rPr>
              <a:t>	</a:t>
            </a:r>
            <a:r>
              <a:rPr lang="en-US" b="0" i="0" u="none" strike="noStrike" baseline="0" dirty="0">
                <a:solidFill>
                  <a:srgbClr val="000000"/>
                </a:solidFill>
                <a:latin typeface="LucidaSansTypewriterStd"/>
              </a:rPr>
              <a:t>}</a:t>
            </a:r>
            <a:r>
              <a:rPr lang="en-US" b="1" i="0" u="none" strike="noStrike" baseline="0" dirty="0">
                <a:solidFill>
                  <a:srgbClr val="005B80"/>
                </a:solidFill>
                <a:latin typeface="LucidaSansTypewriterStd-Bd"/>
              </a:rPr>
              <a:t>catch </a:t>
            </a:r>
            <a:r>
              <a:rPr lang="en-US" b="0" i="0" u="none" strike="noStrike" baseline="0" dirty="0">
                <a:solidFill>
                  <a:srgbClr val="000000"/>
                </a:solidFill>
                <a:latin typeface="LucidaSansTypewriterStd"/>
              </a:rPr>
              <a:t>(</a:t>
            </a:r>
            <a:r>
              <a:rPr lang="en-US" b="0" i="0" u="none" strike="noStrike" baseline="0" dirty="0" err="1">
                <a:solidFill>
                  <a:srgbClr val="000000"/>
                </a:solidFill>
                <a:latin typeface="LucidaSansTypewriterStd"/>
              </a:rPr>
              <a:t>InterruptedException</a:t>
            </a:r>
            <a:r>
              <a:rPr lang="en-US" b="0" i="0" u="none" strike="noStrike" baseline="0" dirty="0">
                <a:solidFill>
                  <a:srgbClr val="000000"/>
                </a:solidFill>
                <a:latin typeface="LucidaSansTypewriterStd"/>
              </a:rPr>
              <a:t> ex) {</a:t>
            </a:r>
          </a:p>
          <a:p>
            <a:pPr algn="l"/>
            <a:r>
              <a:rPr lang="ar-EG" b="0" i="0" u="none" strike="noStrike" baseline="0" dirty="0">
                <a:solidFill>
                  <a:srgbClr val="000000"/>
                </a:solidFill>
                <a:latin typeface="LucidaSansTypewriterStd"/>
              </a:rPr>
              <a:t>	</a:t>
            </a:r>
            <a:r>
              <a:rPr lang="en-US" b="0" i="0" u="none" strike="noStrike" baseline="0" dirty="0">
                <a:solidFill>
                  <a:srgbClr val="000000"/>
                </a:solidFill>
                <a:latin typeface="LucidaSansTypewriterStd"/>
              </a:rPr>
              <a:t>}</a:t>
            </a:r>
          </a:p>
          <a:p>
            <a:pPr algn="l"/>
            <a:r>
              <a:rPr lang="en-US"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167512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fontScale="92500" lnSpcReduction="20000"/>
              </a:bodyPr>
              <a:lstStyle/>
              <a:p>
                <a:r>
                  <a:rPr lang="en-US" dirty="0"/>
                  <a:t>T</a:t>
                </a:r>
                <a:r>
                  <a:rPr lang="en-GB" dirty="0"/>
                  <a:t>he </a:t>
                </a:r>
                <a14:m>
                  <m:oMath xmlns:m="http://schemas.openxmlformats.org/officeDocument/2006/math">
                    <m:r>
                      <a:rPr lang="en-GB" i="1" dirty="0" smtClean="0">
                        <a:latin typeface="Cambria Math" panose="02040503050406030204" pitchFamily="18" charset="0"/>
                      </a:rPr>
                      <m:t>𝑗𝑜𝑖𝑛</m:t>
                    </m:r>
                    <m:r>
                      <a:rPr lang="en-GB" i="1" dirty="0" smtClean="0">
                        <a:latin typeface="Cambria Math" panose="02040503050406030204" pitchFamily="18" charset="0"/>
                      </a:rPr>
                      <m:t>()</m:t>
                    </m:r>
                  </m:oMath>
                </a14:m>
                <a:r>
                  <a:rPr lang="en-GB" dirty="0"/>
                  <a:t> method to force one thread to wait for another thread to finish.</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 new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h</m:t>
                    </m:r>
                    <m:r>
                      <a:rPr lang="en-GB" i="1" dirty="0" smtClean="0">
                        <a:latin typeface="Cambria Math" panose="02040503050406030204" pitchFamily="18" charset="0"/>
                      </a:rPr>
                      <m:t>𝑟𝑒𝑎𝑑</m:t>
                    </m:r>
                    <m:r>
                      <a:rPr lang="en-GB" i="1" dirty="0" smtClean="0">
                        <a:latin typeface="Cambria Math" panose="02040503050406030204" pitchFamily="18" charset="0"/>
                      </a:rPr>
                      <m:t>4</m:t>
                    </m:r>
                  </m:oMath>
                </a14:m>
                <a:r>
                  <a:rPr lang="en-GB" dirty="0"/>
                  <a:t> is created and it prints character c 40 times. The numbers from 50 to 100 are printed after thread thread4 is finished.</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848" t="-3647" r="-795" b="-266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B821077-7F4E-41B6-85CD-C6EF5B466238}"/>
              </a:ext>
            </a:extLst>
          </p:cNvPr>
          <p:cNvSpPr txBox="1"/>
          <p:nvPr/>
        </p:nvSpPr>
        <p:spPr>
          <a:xfrm>
            <a:off x="1039308" y="2285471"/>
            <a:ext cx="6223248" cy="3139321"/>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Bd"/>
              </a:rPr>
              <a:t>public void </a:t>
            </a:r>
            <a:r>
              <a:rPr lang="en-US" sz="1800" b="0" i="0" u="none" strike="noStrike" baseline="0" dirty="0">
                <a:solidFill>
                  <a:srgbClr val="000000"/>
                </a:solidFill>
                <a:latin typeface="LucidaSansTypewriter"/>
              </a:rPr>
              <a:t>run() {</a:t>
            </a:r>
          </a:p>
          <a:p>
            <a:pPr algn="l"/>
            <a:r>
              <a:rPr lang="en-US" sz="1800" b="0" i="0" u="none" strike="noStrike" baseline="0" dirty="0">
                <a:solidFill>
                  <a:srgbClr val="000000"/>
                </a:solidFill>
                <a:latin typeface="LucidaSansTypewriter"/>
              </a:rPr>
              <a:t>	Thread thread4 = </a:t>
            </a:r>
            <a:r>
              <a:rPr lang="en-US" sz="1800" b="1" i="0" u="none" strike="noStrike" baseline="0" dirty="0">
                <a:solidFill>
                  <a:srgbClr val="005B80"/>
                </a:solidFill>
                <a:latin typeface="LucidaSansTypewriter-Bd"/>
              </a:rPr>
              <a:t>new </a:t>
            </a:r>
            <a:r>
              <a:rPr lang="en-US" sz="1800" b="0" i="0" u="none" strike="noStrike" baseline="0" dirty="0">
                <a:solidFill>
                  <a:srgbClr val="000000"/>
                </a:solidFill>
                <a:latin typeface="LucidaSansTypewriter"/>
              </a:rPr>
              <a:t>Thread( </a:t>
            </a:r>
            <a:r>
              <a:rPr lang="en-US" sz="1800" b="1" i="0" u="none" strike="noStrike" baseline="0" dirty="0">
                <a:solidFill>
                  <a:srgbClr val="005B80"/>
                </a:solidFill>
                <a:latin typeface="LucidaSansTypewriter-Bd"/>
              </a:rPr>
              <a:t>new </a:t>
            </a:r>
            <a:r>
              <a:rPr lang="en-US" sz="1800" b="0" i="0" u="none" strike="noStrike" baseline="0" dirty="0" err="1">
                <a:solidFill>
                  <a:srgbClr val="000000"/>
                </a:solidFill>
                <a:latin typeface="LucidaSansTypewriter"/>
              </a:rPr>
              <a:t>PrintChar</a:t>
            </a:r>
            <a:r>
              <a:rPr lang="en-US" sz="1800" b="0" i="0" u="none" strike="noStrike" baseline="0" dirty="0">
                <a:solidFill>
                  <a:srgbClr val="000000"/>
                </a:solidFill>
                <a:latin typeface="LucidaSansTypewriter"/>
              </a:rPr>
              <a:t>(</a:t>
            </a:r>
            <a:r>
              <a:rPr lang="en-US" sz="1800" b="1" i="0" u="none" strike="noStrike" baseline="0" dirty="0">
                <a:solidFill>
                  <a:srgbClr val="00AFF0"/>
                </a:solidFill>
                <a:latin typeface="LucidaSansTypewriter-Bd"/>
              </a:rPr>
              <a:t>'c', 40</a:t>
            </a:r>
            <a:r>
              <a:rPr lang="en-US" sz="1800" b="0" i="0" u="none" strike="noStrike" baseline="0" dirty="0">
                <a:solidFill>
                  <a:srgbClr val="000000"/>
                </a:solidFill>
                <a:latin typeface="LucidaSansTypewriter"/>
              </a:rPr>
              <a:t>));</a:t>
            </a:r>
          </a:p>
          <a:p>
            <a:pPr algn="l"/>
            <a:r>
              <a:rPr lang="en-US" sz="1800" b="0" i="0" u="none" strike="noStrike" baseline="0" dirty="0">
                <a:solidFill>
                  <a:srgbClr val="000000"/>
                </a:solidFill>
                <a:latin typeface="LucidaSansTypewriter"/>
              </a:rPr>
              <a:t>	thread4.start();</a:t>
            </a:r>
          </a:p>
          <a:p>
            <a:pPr algn="l"/>
            <a:r>
              <a:rPr lang="en-US" sz="1800" b="1" i="0" u="none" strike="noStrike" baseline="0" dirty="0">
                <a:solidFill>
                  <a:srgbClr val="005B80"/>
                </a:solidFill>
                <a:latin typeface="LucidaSansTypewriter-Bd"/>
              </a:rPr>
              <a:t>	try </a:t>
            </a:r>
            <a:r>
              <a:rPr lang="en-US" sz="1800" b="0" i="0" u="none" strike="noStrike" baseline="0" dirty="0">
                <a:solidFill>
                  <a:srgbClr val="000000"/>
                </a:solidFill>
                <a:latin typeface="LucidaSansTypewriter"/>
              </a:rPr>
              <a:t>{</a:t>
            </a:r>
          </a:p>
          <a:p>
            <a:pPr algn="l"/>
            <a:r>
              <a:rPr lang="nn-NO" sz="1800" b="1" i="0" u="none" strike="noStrike" baseline="0" dirty="0">
                <a:solidFill>
                  <a:srgbClr val="005B80"/>
                </a:solidFill>
                <a:latin typeface="LucidaSansTypewriter-Bd"/>
              </a:rPr>
              <a:t>		for </a:t>
            </a:r>
            <a:r>
              <a:rPr lang="nn-NO" sz="1800" b="0" i="0" u="none" strike="noStrike" baseline="0" dirty="0">
                <a:solidFill>
                  <a:srgbClr val="000000"/>
                </a:solidFill>
                <a:latin typeface="LucidaSansTypewriter"/>
              </a:rPr>
              <a:t>(</a:t>
            </a:r>
            <a:r>
              <a:rPr lang="nn-NO" sz="1800" b="1" i="0" u="none" strike="noStrike" baseline="0" dirty="0">
                <a:solidFill>
                  <a:srgbClr val="005B80"/>
                </a:solidFill>
                <a:latin typeface="LucidaSansTypewriter-Bd"/>
              </a:rPr>
              <a:t>int </a:t>
            </a:r>
            <a:r>
              <a:rPr lang="nn-NO" sz="1800" b="0" i="0" u="none" strike="noStrike" baseline="0" dirty="0">
                <a:solidFill>
                  <a:srgbClr val="000000"/>
                </a:solidFill>
                <a:latin typeface="LucidaSansTypewriter"/>
              </a:rPr>
              <a:t>i = </a:t>
            </a:r>
            <a:r>
              <a:rPr lang="nn-NO" sz="1800" b="1" i="0" u="none" strike="noStrike" baseline="0" dirty="0">
                <a:solidFill>
                  <a:srgbClr val="00AFF0"/>
                </a:solidFill>
                <a:latin typeface="LucidaSansTypewriter-Bd"/>
              </a:rPr>
              <a:t>1</a:t>
            </a:r>
            <a:r>
              <a:rPr lang="nn-NO" sz="1800" b="0" i="0" u="none" strike="noStrike" baseline="0" dirty="0">
                <a:solidFill>
                  <a:srgbClr val="000000"/>
                </a:solidFill>
                <a:latin typeface="LucidaSansTypewriter"/>
              </a:rPr>
              <a:t>; i &lt;= lastNum; i++) {</a:t>
            </a:r>
          </a:p>
          <a:p>
            <a:pPr algn="l"/>
            <a:r>
              <a:rPr lang="en-US" sz="1800" b="0" i="0" u="none" strike="noStrike" baseline="0" dirty="0">
                <a:solidFill>
                  <a:srgbClr val="000000"/>
                </a:solidFill>
                <a:latin typeface="LucidaSansTypewriter"/>
              </a:rPr>
              <a:t>			</a:t>
            </a:r>
            <a:r>
              <a:rPr lang="en-US" sz="1800" b="0" i="0" u="none" strike="noStrike" baseline="0" dirty="0" err="1">
                <a:solidFill>
                  <a:srgbClr val="000000"/>
                </a:solidFill>
                <a:latin typeface="LucidaSansTypewriter"/>
              </a:rPr>
              <a:t>System.out.print</a:t>
            </a:r>
            <a:r>
              <a:rPr lang="en-US" sz="1800" b="0" i="0" u="none" strike="noStrike" baseline="0" dirty="0">
                <a:solidFill>
                  <a:srgbClr val="000000"/>
                </a:solidFill>
                <a:latin typeface="LucidaSansTypewriter"/>
              </a:rPr>
              <a:t> (</a:t>
            </a:r>
            <a:r>
              <a:rPr lang="en-US" sz="1800" b="1" i="0" u="none" strike="noStrike" baseline="0" dirty="0">
                <a:solidFill>
                  <a:srgbClr val="00AFF0"/>
                </a:solidFill>
                <a:latin typeface="LucidaSansTypewriter-Bd"/>
              </a:rPr>
              <a:t>" " </a:t>
            </a:r>
            <a:r>
              <a:rPr lang="en-US" sz="1800" b="0" i="0" u="none" strike="noStrike" baseline="0" dirty="0">
                <a:solidFill>
                  <a:srgbClr val="000000"/>
                </a:solidFill>
                <a:latin typeface="LucidaSansTypewriter"/>
              </a:rPr>
              <a:t>+ </a:t>
            </a:r>
            <a:r>
              <a:rPr lang="en-US" sz="1800" b="0" i="0" u="none" strike="noStrike" baseline="0" dirty="0" err="1">
                <a:solidFill>
                  <a:srgbClr val="000000"/>
                </a:solidFill>
                <a:latin typeface="LucidaSansTypewriter"/>
              </a:rPr>
              <a:t>i</a:t>
            </a:r>
            <a:r>
              <a:rPr lang="en-US" sz="1800" b="0" i="0" u="none" strike="noStrike" baseline="0" dirty="0">
                <a:solidFill>
                  <a:srgbClr val="000000"/>
                </a:solidFill>
                <a:latin typeface="LucidaSansTypewriter"/>
              </a:rPr>
              <a:t>);</a:t>
            </a:r>
          </a:p>
          <a:p>
            <a:pPr algn="l"/>
            <a:r>
              <a:rPr lang="en-GB" sz="1800" b="1" i="0" u="none" strike="noStrike" baseline="0" dirty="0">
                <a:solidFill>
                  <a:srgbClr val="005B80"/>
                </a:solidFill>
                <a:latin typeface="LucidaSansTypewriter-Bd"/>
              </a:rPr>
              <a:t>			if </a:t>
            </a:r>
            <a:r>
              <a:rPr lang="en-GB" sz="1800" b="0" i="0" u="none" strike="noStrike" baseline="0" dirty="0">
                <a:solidFill>
                  <a:srgbClr val="000000"/>
                </a:solidFill>
                <a:latin typeface="LucidaSansTypewriter"/>
              </a:rPr>
              <a:t>(</a:t>
            </a:r>
            <a:r>
              <a:rPr lang="en-GB" sz="1800" b="0" i="0" u="none" strike="noStrike" baseline="0" dirty="0" err="1">
                <a:solidFill>
                  <a:srgbClr val="000000"/>
                </a:solidFill>
                <a:latin typeface="LucidaSansTypewriter"/>
              </a:rPr>
              <a:t>i</a:t>
            </a:r>
            <a:r>
              <a:rPr lang="en-GB" sz="1800" b="0" i="0" u="none" strike="noStrike" baseline="0" dirty="0">
                <a:solidFill>
                  <a:srgbClr val="000000"/>
                </a:solidFill>
                <a:latin typeface="LucidaSansTypewriter"/>
              </a:rPr>
              <a:t> == </a:t>
            </a:r>
            <a:r>
              <a:rPr lang="en-GB" sz="1800" b="1" i="0" u="none" strike="noStrike" baseline="0" dirty="0">
                <a:solidFill>
                  <a:srgbClr val="00AFF0"/>
                </a:solidFill>
                <a:latin typeface="LucidaSansTypewriter-Bd"/>
              </a:rPr>
              <a:t>50</a:t>
            </a:r>
            <a:r>
              <a:rPr lang="en-GB" sz="1800" b="0" i="0" u="none" strike="noStrike" baseline="0" dirty="0">
                <a:solidFill>
                  <a:srgbClr val="000000"/>
                </a:solidFill>
                <a:latin typeface="LucidaSansTypewriter"/>
              </a:rPr>
              <a:t>) thread4.join();</a:t>
            </a:r>
          </a:p>
          <a:p>
            <a:pPr algn="l"/>
            <a:r>
              <a:rPr lang="en-US" sz="1800" b="0" i="0" u="none" strike="noStrike" baseline="0" dirty="0">
                <a:solidFill>
                  <a:srgbClr val="000000"/>
                </a:solidFill>
                <a:latin typeface="LucidaSansTypewriter"/>
              </a:rPr>
              <a:t>		}</a:t>
            </a:r>
          </a:p>
          <a:p>
            <a:pPr algn="l"/>
            <a:r>
              <a:rPr lang="en-US" sz="1800" b="0" i="0" u="none" strike="noStrike" baseline="0" dirty="0">
                <a:solidFill>
                  <a:srgbClr val="000000"/>
                </a:solidFill>
                <a:latin typeface="LucidaSansTypewriter"/>
              </a:rPr>
              <a:t>	} </a:t>
            </a:r>
            <a:r>
              <a:rPr lang="en-US" sz="1800" b="1" i="0" u="none" strike="noStrike" baseline="0" dirty="0">
                <a:solidFill>
                  <a:srgbClr val="005B80"/>
                </a:solidFill>
                <a:latin typeface="LucidaSansTypewriter-Bd"/>
              </a:rPr>
              <a:t>catch </a:t>
            </a:r>
            <a:r>
              <a:rPr lang="en-US" sz="1800" b="0" i="0" u="none" strike="noStrike" baseline="0" dirty="0">
                <a:solidFill>
                  <a:srgbClr val="000000"/>
                </a:solidFill>
                <a:latin typeface="LucidaSansTypewriter"/>
              </a:rPr>
              <a:t>(</a:t>
            </a:r>
            <a:r>
              <a:rPr lang="en-US" sz="1800" b="0" i="0" u="none" strike="noStrike" baseline="0" dirty="0" err="1">
                <a:solidFill>
                  <a:srgbClr val="000000"/>
                </a:solidFill>
                <a:latin typeface="LucidaSansTypewriter"/>
              </a:rPr>
              <a:t>InterruptedException</a:t>
            </a:r>
            <a:r>
              <a:rPr lang="en-US" sz="1800" b="0" i="0" u="none" strike="noStrike" baseline="0" dirty="0">
                <a:solidFill>
                  <a:srgbClr val="000000"/>
                </a:solidFill>
                <a:latin typeface="LucidaSansTypewriter"/>
              </a:rPr>
              <a:t> ex) {</a:t>
            </a:r>
          </a:p>
          <a:p>
            <a:pPr algn="l"/>
            <a:r>
              <a:rPr lang="en-US" sz="1800" b="0" i="0" u="none" strike="noStrike" baseline="0" dirty="0">
                <a:solidFill>
                  <a:srgbClr val="000000"/>
                </a:solidFill>
                <a:latin typeface="LucidaSansTypewriter"/>
              </a:rPr>
              <a:t>	}</a:t>
            </a:r>
          </a:p>
          <a:p>
            <a:pPr algn="l"/>
            <a:r>
              <a:rPr lang="en-US" sz="1800" b="0" i="0" u="none" strike="noStrike" baseline="0" dirty="0">
                <a:solidFill>
                  <a:srgbClr val="000000"/>
                </a:solidFill>
                <a:latin typeface="LucidaSansTypewriter"/>
              </a:rPr>
              <a:t>}</a:t>
            </a:r>
            <a:endParaRPr lang="en-US" dirty="0"/>
          </a:p>
        </p:txBody>
      </p:sp>
      <p:pic>
        <p:nvPicPr>
          <p:cNvPr id="5" name="Picture 4">
            <a:extLst>
              <a:ext uri="{FF2B5EF4-FFF2-40B4-BE49-F238E27FC236}">
                <a16:creationId xmlns:a16="http://schemas.microsoft.com/office/drawing/2014/main" id="{6BA85DB6-55B9-494B-8208-B9C0FBDF2F92}"/>
              </a:ext>
            </a:extLst>
          </p:cNvPr>
          <p:cNvPicPr>
            <a:picLocks noChangeAspect="1"/>
          </p:cNvPicPr>
          <p:nvPr/>
        </p:nvPicPr>
        <p:blipFill>
          <a:blip r:embed="rId3"/>
          <a:stretch>
            <a:fillRect/>
          </a:stretch>
        </p:blipFill>
        <p:spPr>
          <a:xfrm>
            <a:off x="7770301" y="2459718"/>
            <a:ext cx="3933825" cy="2790825"/>
          </a:xfrm>
          <a:prstGeom prst="rect">
            <a:avLst/>
          </a:prstGeom>
        </p:spPr>
      </p:pic>
    </p:spTree>
    <p:extLst>
      <p:ext uri="{BB962C8B-B14F-4D97-AF65-F5344CB8AC3E}">
        <p14:creationId xmlns:p14="http://schemas.microsoft.com/office/powerpoint/2010/main" val="2825034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Summary</a:t>
            </a:r>
            <a:endParaRPr lang="en-US" dirty="0"/>
          </a:p>
        </p:txBody>
      </p:sp>
      <p:graphicFrame>
        <p:nvGraphicFramePr>
          <p:cNvPr id="8" name="Table 4">
            <a:extLst>
              <a:ext uri="{FF2B5EF4-FFF2-40B4-BE49-F238E27FC236}">
                <a16:creationId xmlns:a16="http://schemas.microsoft.com/office/drawing/2014/main" id="{D4D34C11-A702-4D6D-B94A-2CF42FCF915F}"/>
              </a:ext>
            </a:extLst>
          </p:cNvPr>
          <p:cNvGraphicFramePr>
            <a:graphicFrameLocks noGrp="1"/>
          </p:cNvGraphicFramePr>
          <p:nvPr>
            <p:ph idx="1"/>
            <p:extLst>
              <p:ext uri="{D42A27DB-BD31-4B8C-83A1-F6EECF244321}">
                <p14:modId xmlns:p14="http://schemas.microsoft.com/office/powerpoint/2010/main" val="23183697"/>
              </p:ext>
            </p:extLst>
          </p:nvPr>
        </p:nvGraphicFramePr>
        <p:xfrm>
          <a:off x="924680" y="1829435"/>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r>
                        <a:rPr lang="en-US" sz="2800" dirty="0"/>
                        <a:t>We reviewed the following</a:t>
                      </a:r>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368454400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76282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3020627"/>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D951F44D-8916-4E62-AF9D-4D4AE3D4C439}"/>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335789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To define a method:</a:t>
            </a:r>
            <a:br>
              <a:rPr lang="en-US" dirty="0"/>
            </a:br>
            <a:br>
              <a:rPr lang="en-US" dirty="0"/>
            </a:br>
            <a:endParaRPr lang="en-US" dirty="0"/>
          </a:p>
          <a:p>
            <a:pPr marL="0" indent="0">
              <a:buNone/>
            </a:pPr>
            <a:endParaRPr lang="en-US" dirty="0"/>
          </a:p>
        </p:txBody>
      </p:sp>
      <p:pic>
        <p:nvPicPr>
          <p:cNvPr id="5" name="Picture 4">
            <a:extLst>
              <a:ext uri="{FF2B5EF4-FFF2-40B4-BE49-F238E27FC236}">
                <a16:creationId xmlns:a16="http://schemas.microsoft.com/office/drawing/2014/main" id="{389E6ADE-618A-477A-816F-9A50C0664196}"/>
              </a:ext>
            </a:extLst>
          </p:cNvPr>
          <p:cNvPicPr>
            <a:picLocks noChangeAspect="1"/>
          </p:cNvPicPr>
          <p:nvPr/>
        </p:nvPicPr>
        <p:blipFill>
          <a:blip r:embed="rId2"/>
          <a:stretch>
            <a:fillRect/>
          </a:stretch>
        </p:blipFill>
        <p:spPr>
          <a:xfrm>
            <a:off x="2064936" y="3253574"/>
            <a:ext cx="7724775" cy="3333750"/>
          </a:xfrm>
          <a:prstGeom prst="rect">
            <a:avLst/>
          </a:prstGeom>
        </p:spPr>
      </p:pic>
      <p:sp>
        <p:nvSpPr>
          <p:cNvPr id="7" name="TextBox 6">
            <a:extLst>
              <a:ext uri="{FF2B5EF4-FFF2-40B4-BE49-F238E27FC236}">
                <a16:creationId xmlns:a16="http://schemas.microsoft.com/office/drawing/2014/main" id="{8C934162-6627-4DF3-B3AF-09F59D7987B1}"/>
              </a:ext>
            </a:extLst>
          </p:cNvPr>
          <p:cNvSpPr txBox="1"/>
          <p:nvPr/>
        </p:nvSpPr>
        <p:spPr>
          <a:xfrm>
            <a:off x="3923930" y="1948960"/>
            <a:ext cx="7856738" cy="1200329"/>
          </a:xfrm>
          <a:prstGeom prst="rect">
            <a:avLst/>
          </a:prstGeom>
          <a:noFill/>
          <a:ln>
            <a:solidFill>
              <a:schemeClr val="accent2"/>
            </a:solidFill>
          </a:ln>
        </p:spPr>
        <p:txBody>
          <a:bodyPr wrap="square">
            <a:spAutoFit/>
          </a:bodyPr>
          <a:lstStyle/>
          <a:p>
            <a:r>
              <a:rPr lang="en-GB" sz="2400" dirty="0"/>
              <a:t>modifier </a:t>
            </a:r>
            <a:r>
              <a:rPr lang="en-GB" sz="2400" dirty="0" err="1"/>
              <a:t>returnValueType</a:t>
            </a:r>
            <a:r>
              <a:rPr lang="en-GB" sz="2400" dirty="0"/>
              <a:t> </a:t>
            </a:r>
            <a:r>
              <a:rPr lang="en-GB" sz="2400" dirty="0" err="1"/>
              <a:t>methodName</a:t>
            </a:r>
            <a:r>
              <a:rPr lang="en-GB" sz="2400" dirty="0"/>
              <a:t>(list of parameters) {</a:t>
            </a:r>
          </a:p>
          <a:p>
            <a:pPr marL="0" indent="0">
              <a:buNone/>
            </a:pPr>
            <a:r>
              <a:rPr lang="en-GB" sz="2400" dirty="0"/>
              <a:t>	// Method body;</a:t>
            </a:r>
          </a:p>
          <a:p>
            <a:pPr marL="0" indent="0">
              <a:buNone/>
            </a:pPr>
            <a:r>
              <a:rPr lang="en-GB" sz="2400" dirty="0"/>
              <a:t>   }</a:t>
            </a:r>
            <a:endParaRPr lang="en-US" sz="2400" dirty="0"/>
          </a:p>
        </p:txBody>
      </p:sp>
    </p:spTree>
    <p:extLst>
      <p:ext uri="{BB962C8B-B14F-4D97-AF65-F5344CB8AC3E}">
        <p14:creationId xmlns:p14="http://schemas.microsoft.com/office/powerpoint/2010/main" val="39958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i="1" dirty="0"/>
              <a:t>Overloading methods </a:t>
            </a:r>
            <a:r>
              <a:rPr lang="en-GB" dirty="0"/>
              <a:t>enables you to define the methods with the same name as long as their signatures are different.</a:t>
            </a:r>
            <a:endParaRPr lang="en-US" dirty="0"/>
          </a:p>
          <a:p>
            <a:pPr marL="0" indent="0">
              <a:buNone/>
            </a:pPr>
            <a:endParaRPr lang="en-US" dirty="0"/>
          </a:p>
        </p:txBody>
      </p:sp>
      <p:pic>
        <p:nvPicPr>
          <p:cNvPr id="4" name="Picture 3">
            <a:extLst>
              <a:ext uri="{FF2B5EF4-FFF2-40B4-BE49-F238E27FC236}">
                <a16:creationId xmlns:a16="http://schemas.microsoft.com/office/drawing/2014/main" id="{45B9719B-C6C3-4FCB-8230-895E18C9788A}"/>
              </a:ext>
            </a:extLst>
          </p:cNvPr>
          <p:cNvPicPr>
            <a:picLocks noChangeAspect="1"/>
          </p:cNvPicPr>
          <p:nvPr/>
        </p:nvPicPr>
        <p:blipFill>
          <a:blip r:embed="rId2"/>
          <a:stretch>
            <a:fillRect/>
          </a:stretch>
        </p:blipFill>
        <p:spPr>
          <a:xfrm>
            <a:off x="3070164" y="3116061"/>
            <a:ext cx="5709851" cy="3084497"/>
          </a:xfrm>
          <a:prstGeom prst="rect">
            <a:avLst/>
          </a:prstGeom>
        </p:spPr>
      </p:pic>
    </p:spTree>
    <p:extLst>
      <p:ext uri="{BB962C8B-B14F-4D97-AF65-F5344CB8AC3E}">
        <p14:creationId xmlns:p14="http://schemas.microsoft.com/office/powerpoint/2010/main" val="2162288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slides temp" id="{CCF2DD96-9C6A-4AE9-AE0E-20BC80DD74B2}" vid="{4BA1836E-024D-46BE-80C5-761B29890BE7}"/>
    </a:ext>
  </a:extLst>
</a:theme>
</file>

<file path=docProps/app.xml><?xml version="1.0" encoding="utf-8"?>
<Properties xmlns="http://schemas.openxmlformats.org/officeDocument/2006/extended-properties" xmlns:vt="http://schemas.openxmlformats.org/officeDocument/2006/docPropsVTypes">
  <Template>my slides temp</Template>
  <TotalTime>1929</TotalTime>
  <Words>2880</Words>
  <Application>Microsoft Office PowerPoint</Application>
  <PresentationFormat>Widescreen</PresentationFormat>
  <Paragraphs>494</Paragraphs>
  <Slides>66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Calibri</vt:lpstr>
      <vt:lpstr>Calibri Light</vt:lpstr>
      <vt:lpstr>Cambria Math</vt:lpstr>
      <vt:lpstr>Courier New</vt:lpstr>
      <vt:lpstr>LucidaSansTypewriter</vt:lpstr>
      <vt:lpstr>LucidaSansTypewriter-Bd</vt:lpstr>
      <vt:lpstr>LucidaSansTypewriterStd</vt:lpstr>
      <vt:lpstr>LucidaSansTypewriterStd-Bd</vt:lpstr>
      <vt:lpstr>Times New Roman</vt:lpstr>
      <vt:lpstr>Wingdings</vt:lpstr>
      <vt:lpstr>Office Theme</vt:lpstr>
      <vt:lpstr>Network Programming</vt:lpstr>
      <vt:lpstr>Content</vt:lpstr>
      <vt:lpstr>Loops</vt:lpstr>
      <vt:lpstr>Loops</vt:lpstr>
      <vt:lpstr>Loops</vt:lpstr>
      <vt:lpstr>Loops</vt:lpstr>
      <vt:lpstr>Content</vt:lpstr>
      <vt:lpstr>Methods</vt:lpstr>
      <vt:lpstr>Methods</vt:lpstr>
      <vt:lpstr>Methods</vt:lpstr>
      <vt:lpstr>Content</vt:lpstr>
      <vt:lpstr>Arrays</vt:lpstr>
      <vt:lpstr>Arrays</vt:lpstr>
      <vt:lpstr>Content</vt:lpstr>
      <vt:lpstr>Objects and Classes</vt:lpstr>
      <vt:lpstr>Objects and Classes</vt:lpstr>
      <vt:lpstr>Content</vt:lpstr>
      <vt:lpstr>Exceptions</vt:lpstr>
      <vt:lpstr>Exceptions</vt:lpstr>
      <vt:lpstr>Exceptions</vt:lpstr>
      <vt:lpstr>Checkpoints </vt:lpstr>
      <vt:lpstr>Checkpoints </vt:lpstr>
      <vt:lpstr>Checkpoints </vt:lpstr>
      <vt:lpstr>Checkpoints </vt:lpstr>
      <vt:lpstr>Checkpoints </vt:lpstr>
      <vt:lpstr>Checkpoints </vt:lpstr>
      <vt:lpstr>Exceptions</vt:lpstr>
      <vt:lpstr>Exceptions</vt:lpstr>
      <vt:lpstr>Exceptions</vt:lpstr>
      <vt:lpstr>Exceptions</vt:lpstr>
      <vt:lpstr>Exceptions</vt:lpstr>
      <vt:lpstr>Exceptions</vt:lpstr>
      <vt:lpstr>Exceptions</vt:lpstr>
      <vt:lpstr>Exceptions</vt:lpstr>
      <vt:lpstr>Exceptions</vt:lpstr>
      <vt:lpstr>Checkpoints</vt:lpstr>
      <vt:lpstr>Checkpoints</vt:lpstr>
      <vt:lpstr>Checkpoints</vt:lpstr>
      <vt:lpstr>Checkpoints</vt:lpstr>
      <vt:lpstr>Exceptions</vt:lpstr>
      <vt:lpstr>Content</vt:lpstr>
      <vt:lpstr>Text I/O</vt:lpstr>
      <vt:lpstr>Text I/O</vt:lpstr>
      <vt:lpstr>Text I/O</vt:lpstr>
      <vt:lpstr>Text I/O</vt:lpstr>
      <vt:lpstr>Content</vt:lpstr>
      <vt:lpstr>Binary I/O</vt:lpstr>
      <vt:lpstr>Binary I/O</vt:lpstr>
      <vt:lpstr>Binary I/O</vt:lpstr>
      <vt:lpstr>Binary I/O</vt:lpstr>
      <vt:lpstr>Binary I/O</vt:lpstr>
      <vt:lpstr>Binary I/O</vt:lpstr>
      <vt:lpstr>Binary I/O</vt:lpstr>
      <vt:lpstr>Content</vt:lpstr>
      <vt:lpstr>Multithreading</vt:lpstr>
      <vt:lpstr>Multithreading</vt:lpstr>
      <vt:lpstr>Multithreading</vt:lpstr>
      <vt:lpstr>Multithreading</vt:lpstr>
      <vt:lpstr>Multithreading</vt:lpstr>
      <vt:lpstr>Multithreading</vt:lpstr>
      <vt:lpstr>Checkpoint</vt:lpstr>
      <vt:lpstr>Checkpoint</vt:lpstr>
      <vt:lpstr>Multithreading</vt:lpstr>
      <vt:lpstr>Multithreading</vt:lpstr>
      <vt:lpstr>Multithreading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36</cp:revision>
  <dcterms:created xsi:type="dcterms:W3CDTF">2021-10-10T23:39:02Z</dcterms:created>
  <dcterms:modified xsi:type="dcterms:W3CDTF">2022-03-03T13:27:29Z</dcterms:modified>
</cp:coreProperties>
</file>