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59" r:id="rId4"/>
    <p:sldId id="260" r:id="rId5"/>
    <p:sldId id="261" r:id="rId6"/>
    <p:sldId id="262" r:id="rId7"/>
    <p:sldId id="263"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9" r:id="rId30"/>
    <p:sldId id="290" r:id="rId31"/>
    <p:sldId id="287" r:id="rId32"/>
    <p:sldId id="288" r:id="rId33"/>
    <p:sldId id="291" r:id="rId34"/>
    <p:sldId id="292" r:id="rId35"/>
    <p:sldId id="293" r:id="rId36"/>
    <p:sldId id="294" r:id="rId37"/>
    <p:sldId id="295" r:id="rId38"/>
    <p:sldId id="296" r:id="rId39"/>
    <p:sldId id="298" r:id="rId40"/>
    <p:sldId id="299" r:id="rId41"/>
    <p:sldId id="300" r:id="rId42"/>
    <p:sldId id="301" r:id="rId43"/>
    <p:sldId id="302" r:id="rId44"/>
    <p:sldId id="303" r:id="rId45"/>
    <p:sldId id="304" r:id="rId46"/>
    <p:sldId id="305" r:id="rId47"/>
    <p:sldId id="306"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tef" initials="OA" lastIdx="1" clrIdx="0">
    <p:extLst>
      <p:ext uri="{19B8F6BF-5375-455C-9EA6-DF929625EA0E}">
        <p15:presenceInfo xmlns:p15="http://schemas.microsoft.com/office/powerpoint/2012/main" userId="Omar Ate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81" d="100"/>
          <a:sy n="81" d="100"/>
        </p:scale>
        <p:origin x="7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389430-C36B-4BE7-A50C-431901105B65}"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8006DFAD-F21A-4A20-B0B6-7E84A89315C5}">
      <dgm:prSet phldrT="[Text]"/>
      <dgm:spPr/>
      <dgm:t>
        <a:bodyPr/>
        <a:lstStyle/>
        <a:p>
          <a:r>
            <a:rPr lang="en-GB" dirty="0">
              <a:solidFill>
                <a:schemeClr val="bg1"/>
              </a:solidFill>
            </a:rPr>
            <a:t>Two ways to do iteration</a:t>
          </a:r>
          <a:endParaRPr lang="en-US" dirty="0"/>
        </a:p>
      </dgm:t>
    </dgm:pt>
    <dgm:pt modelId="{929B26E4-26A9-4CFA-B6DD-5420F188438B}" type="parTrans" cxnId="{87D563CF-6A1C-45F7-AAC6-BC4CF84FD19C}">
      <dgm:prSet/>
      <dgm:spPr/>
      <dgm:t>
        <a:bodyPr/>
        <a:lstStyle/>
        <a:p>
          <a:endParaRPr lang="en-US"/>
        </a:p>
      </dgm:t>
    </dgm:pt>
    <dgm:pt modelId="{E230D81F-6213-4E3A-B8EA-4DF809C06C3A}" type="sibTrans" cxnId="{87D563CF-6A1C-45F7-AAC6-BC4CF84FD19C}">
      <dgm:prSet/>
      <dgm:spPr/>
      <dgm:t>
        <a:bodyPr/>
        <a:lstStyle/>
        <a:p>
          <a:endParaRPr lang="en-US"/>
        </a:p>
      </dgm:t>
    </dgm:pt>
    <dgm:pt modelId="{7C67379B-E2FF-495D-B8C0-B4E59968F236}">
      <dgm:prSet phldrT="[Text]"/>
      <dgm:spPr/>
      <dgm:t>
        <a:bodyPr/>
        <a:lstStyle/>
        <a:p>
          <a:r>
            <a:rPr lang="en-US" dirty="0"/>
            <a:t>Counter-controlled iteration</a:t>
          </a:r>
        </a:p>
      </dgm:t>
    </dgm:pt>
    <dgm:pt modelId="{189CC27B-C771-440B-A7B5-221826430C82}" type="parTrans" cxnId="{8983BC70-75C7-4EEB-A4F9-9E8594788B65}">
      <dgm:prSet/>
      <dgm:spPr/>
      <dgm:t>
        <a:bodyPr/>
        <a:lstStyle/>
        <a:p>
          <a:endParaRPr lang="en-US"/>
        </a:p>
      </dgm:t>
    </dgm:pt>
    <dgm:pt modelId="{4BC8D580-AB92-4378-9FCA-06992C3F5CE2}" type="sibTrans" cxnId="{8983BC70-75C7-4EEB-A4F9-9E8594788B65}">
      <dgm:prSet/>
      <dgm:spPr/>
      <dgm:t>
        <a:bodyPr/>
        <a:lstStyle/>
        <a:p>
          <a:endParaRPr lang="en-US"/>
        </a:p>
      </dgm:t>
    </dgm:pt>
    <dgm:pt modelId="{31D24B88-AF60-4712-9B0C-48E0A17C0AE0}">
      <dgm:prSet phldrT="[Text]"/>
      <dgm:spPr/>
      <dgm:t>
        <a:bodyPr/>
        <a:lstStyle/>
        <a:p>
          <a:r>
            <a:rPr lang="en-US" dirty="0"/>
            <a:t>Sentinel-controlled iteration</a:t>
          </a:r>
        </a:p>
      </dgm:t>
    </dgm:pt>
    <dgm:pt modelId="{2B45B581-92D5-4058-8492-E855DA08A311}" type="parTrans" cxnId="{39756439-F9E3-4107-B9FD-7113B74E8D5A}">
      <dgm:prSet/>
      <dgm:spPr/>
      <dgm:t>
        <a:bodyPr/>
        <a:lstStyle/>
        <a:p>
          <a:endParaRPr lang="en-US"/>
        </a:p>
      </dgm:t>
    </dgm:pt>
    <dgm:pt modelId="{07B89DAF-0EAE-41DA-8CA6-48E69CA769EA}" type="sibTrans" cxnId="{39756439-F9E3-4107-B9FD-7113B74E8D5A}">
      <dgm:prSet/>
      <dgm:spPr/>
      <dgm:t>
        <a:bodyPr/>
        <a:lstStyle/>
        <a:p>
          <a:endParaRPr lang="en-US"/>
        </a:p>
      </dgm:t>
    </dgm:pt>
    <dgm:pt modelId="{33EE55D2-040B-4F5F-A4F8-CAD81C72FD1F}" type="pres">
      <dgm:prSet presAssocID="{4C389430-C36B-4BE7-A50C-431901105B65}" presName="hierChild1" presStyleCnt="0">
        <dgm:presLayoutVars>
          <dgm:orgChart val="1"/>
          <dgm:chPref val="1"/>
          <dgm:dir/>
          <dgm:animOne val="branch"/>
          <dgm:animLvl val="lvl"/>
          <dgm:resizeHandles/>
        </dgm:presLayoutVars>
      </dgm:prSet>
      <dgm:spPr/>
    </dgm:pt>
    <dgm:pt modelId="{9AA12F54-1007-4FF9-BFD1-54963F9EEF9D}" type="pres">
      <dgm:prSet presAssocID="{8006DFAD-F21A-4A20-B0B6-7E84A89315C5}" presName="hierRoot1" presStyleCnt="0">
        <dgm:presLayoutVars>
          <dgm:hierBranch val="init"/>
        </dgm:presLayoutVars>
      </dgm:prSet>
      <dgm:spPr/>
    </dgm:pt>
    <dgm:pt modelId="{051FA7AA-2623-4AE0-9207-16A204D46A47}" type="pres">
      <dgm:prSet presAssocID="{8006DFAD-F21A-4A20-B0B6-7E84A89315C5}" presName="rootComposite1" presStyleCnt="0"/>
      <dgm:spPr/>
    </dgm:pt>
    <dgm:pt modelId="{38D3DB53-FE92-4DE5-A986-E7AA2B79D9EB}" type="pres">
      <dgm:prSet presAssocID="{8006DFAD-F21A-4A20-B0B6-7E84A89315C5}" presName="rootText1" presStyleLbl="node0" presStyleIdx="0" presStyleCnt="1">
        <dgm:presLayoutVars>
          <dgm:chPref val="3"/>
        </dgm:presLayoutVars>
      </dgm:prSet>
      <dgm:spPr/>
    </dgm:pt>
    <dgm:pt modelId="{1CC99110-723D-414E-ACD4-11770E6034FC}" type="pres">
      <dgm:prSet presAssocID="{8006DFAD-F21A-4A20-B0B6-7E84A89315C5}" presName="rootConnector1" presStyleLbl="node1" presStyleIdx="0" presStyleCnt="0"/>
      <dgm:spPr/>
    </dgm:pt>
    <dgm:pt modelId="{88920CBC-E238-4EFF-8C66-8384D61BDA0C}" type="pres">
      <dgm:prSet presAssocID="{8006DFAD-F21A-4A20-B0B6-7E84A89315C5}" presName="hierChild2" presStyleCnt="0"/>
      <dgm:spPr/>
    </dgm:pt>
    <dgm:pt modelId="{912829E3-FF27-49C7-828B-F35D250E3B62}" type="pres">
      <dgm:prSet presAssocID="{189CC27B-C771-440B-A7B5-221826430C82}" presName="Name37" presStyleLbl="parChTrans1D2" presStyleIdx="0" presStyleCnt="2"/>
      <dgm:spPr/>
    </dgm:pt>
    <dgm:pt modelId="{CC1FB8BC-83D3-4AC8-AF93-B37824204380}" type="pres">
      <dgm:prSet presAssocID="{7C67379B-E2FF-495D-B8C0-B4E59968F236}" presName="hierRoot2" presStyleCnt="0">
        <dgm:presLayoutVars>
          <dgm:hierBranch val="init"/>
        </dgm:presLayoutVars>
      </dgm:prSet>
      <dgm:spPr/>
    </dgm:pt>
    <dgm:pt modelId="{916061DD-065D-436F-8AEA-F5E3B109B186}" type="pres">
      <dgm:prSet presAssocID="{7C67379B-E2FF-495D-B8C0-B4E59968F236}" presName="rootComposite" presStyleCnt="0"/>
      <dgm:spPr/>
    </dgm:pt>
    <dgm:pt modelId="{F2765F24-D401-40E9-9B20-E2BE9A0F67BC}" type="pres">
      <dgm:prSet presAssocID="{7C67379B-E2FF-495D-B8C0-B4E59968F236}" presName="rootText" presStyleLbl="node2" presStyleIdx="0" presStyleCnt="2">
        <dgm:presLayoutVars>
          <dgm:chPref val="3"/>
        </dgm:presLayoutVars>
      </dgm:prSet>
      <dgm:spPr/>
    </dgm:pt>
    <dgm:pt modelId="{D5027851-1791-44C5-9782-33DF9AEBD47A}" type="pres">
      <dgm:prSet presAssocID="{7C67379B-E2FF-495D-B8C0-B4E59968F236}" presName="rootConnector" presStyleLbl="node2" presStyleIdx="0" presStyleCnt="2"/>
      <dgm:spPr/>
    </dgm:pt>
    <dgm:pt modelId="{3B1A35D0-B9C2-4459-9C87-F53D28338B02}" type="pres">
      <dgm:prSet presAssocID="{7C67379B-E2FF-495D-B8C0-B4E59968F236}" presName="hierChild4" presStyleCnt="0"/>
      <dgm:spPr/>
    </dgm:pt>
    <dgm:pt modelId="{31F78110-FAEC-482E-8611-7E474B6267F5}" type="pres">
      <dgm:prSet presAssocID="{7C67379B-E2FF-495D-B8C0-B4E59968F236}" presName="hierChild5" presStyleCnt="0"/>
      <dgm:spPr/>
    </dgm:pt>
    <dgm:pt modelId="{4F8BA1F1-D24D-4D35-B966-D5EC0D76E181}" type="pres">
      <dgm:prSet presAssocID="{2B45B581-92D5-4058-8492-E855DA08A311}" presName="Name37" presStyleLbl="parChTrans1D2" presStyleIdx="1" presStyleCnt="2"/>
      <dgm:spPr/>
    </dgm:pt>
    <dgm:pt modelId="{E88ACC56-4885-4C7F-8C45-BF59F7E0978D}" type="pres">
      <dgm:prSet presAssocID="{31D24B88-AF60-4712-9B0C-48E0A17C0AE0}" presName="hierRoot2" presStyleCnt="0">
        <dgm:presLayoutVars>
          <dgm:hierBranch val="init"/>
        </dgm:presLayoutVars>
      </dgm:prSet>
      <dgm:spPr/>
    </dgm:pt>
    <dgm:pt modelId="{251AC151-E1A6-4352-8BA1-D6CD877E5EFC}" type="pres">
      <dgm:prSet presAssocID="{31D24B88-AF60-4712-9B0C-48E0A17C0AE0}" presName="rootComposite" presStyleCnt="0"/>
      <dgm:spPr/>
    </dgm:pt>
    <dgm:pt modelId="{5201578C-4B1C-4CA6-A03C-7302E3FB3D19}" type="pres">
      <dgm:prSet presAssocID="{31D24B88-AF60-4712-9B0C-48E0A17C0AE0}" presName="rootText" presStyleLbl="node2" presStyleIdx="1" presStyleCnt="2">
        <dgm:presLayoutVars>
          <dgm:chPref val="3"/>
        </dgm:presLayoutVars>
      </dgm:prSet>
      <dgm:spPr/>
    </dgm:pt>
    <dgm:pt modelId="{7023B33E-B0E6-48E8-8424-81E802A54730}" type="pres">
      <dgm:prSet presAssocID="{31D24B88-AF60-4712-9B0C-48E0A17C0AE0}" presName="rootConnector" presStyleLbl="node2" presStyleIdx="1" presStyleCnt="2"/>
      <dgm:spPr/>
    </dgm:pt>
    <dgm:pt modelId="{336DF978-5E59-42CD-B283-10707523C912}" type="pres">
      <dgm:prSet presAssocID="{31D24B88-AF60-4712-9B0C-48E0A17C0AE0}" presName="hierChild4" presStyleCnt="0"/>
      <dgm:spPr/>
    </dgm:pt>
    <dgm:pt modelId="{50D776B4-4F06-40A3-898B-CDB7DC0FDD3B}" type="pres">
      <dgm:prSet presAssocID="{31D24B88-AF60-4712-9B0C-48E0A17C0AE0}" presName="hierChild5" presStyleCnt="0"/>
      <dgm:spPr/>
    </dgm:pt>
    <dgm:pt modelId="{B74D70D8-57BD-4533-A972-5CA243396827}" type="pres">
      <dgm:prSet presAssocID="{8006DFAD-F21A-4A20-B0B6-7E84A89315C5}" presName="hierChild3" presStyleCnt="0"/>
      <dgm:spPr/>
    </dgm:pt>
  </dgm:ptLst>
  <dgm:cxnLst>
    <dgm:cxn modelId="{FDCF6400-4692-4AC9-BBDD-0C4D4DE168CF}" type="presOf" srcId="{189CC27B-C771-440B-A7B5-221826430C82}" destId="{912829E3-FF27-49C7-828B-F35D250E3B62}" srcOrd="0" destOrd="0" presId="urn:microsoft.com/office/officeart/2005/8/layout/orgChart1"/>
    <dgm:cxn modelId="{C7DAE92D-E710-446C-A405-C26243C5518B}" type="presOf" srcId="{2B45B581-92D5-4058-8492-E855DA08A311}" destId="{4F8BA1F1-D24D-4D35-B966-D5EC0D76E181}" srcOrd="0" destOrd="0" presId="urn:microsoft.com/office/officeart/2005/8/layout/orgChart1"/>
    <dgm:cxn modelId="{39756439-F9E3-4107-B9FD-7113B74E8D5A}" srcId="{8006DFAD-F21A-4A20-B0B6-7E84A89315C5}" destId="{31D24B88-AF60-4712-9B0C-48E0A17C0AE0}" srcOrd="1" destOrd="0" parTransId="{2B45B581-92D5-4058-8492-E855DA08A311}" sibTransId="{07B89DAF-0EAE-41DA-8CA6-48E69CA769EA}"/>
    <dgm:cxn modelId="{AB548B4B-20EE-412D-9DA3-763E9D254AA1}" type="presOf" srcId="{7C67379B-E2FF-495D-B8C0-B4E59968F236}" destId="{F2765F24-D401-40E9-9B20-E2BE9A0F67BC}" srcOrd="0" destOrd="0" presId="urn:microsoft.com/office/officeart/2005/8/layout/orgChart1"/>
    <dgm:cxn modelId="{8983BC70-75C7-4EEB-A4F9-9E8594788B65}" srcId="{8006DFAD-F21A-4A20-B0B6-7E84A89315C5}" destId="{7C67379B-E2FF-495D-B8C0-B4E59968F236}" srcOrd="0" destOrd="0" parTransId="{189CC27B-C771-440B-A7B5-221826430C82}" sibTransId="{4BC8D580-AB92-4378-9FCA-06992C3F5CE2}"/>
    <dgm:cxn modelId="{E5203357-459A-4E7D-9A3E-92589BCF4A9D}" type="presOf" srcId="{4C389430-C36B-4BE7-A50C-431901105B65}" destId="{33EE55D2-040B-4F5F-A4F8-CAD81C72FD1F}" srcOrd="0" destOrd="0" presId="urn:microsoft.com/office/officeart/2005/8/layout/orgChart1"/>
    <dgm:cxn modelId="{9292C38D-47B8-480D-9D68-26BD2FF40C7E}" type="presOf" srcId="{31D24B88-AF60-4712-9B0C-48E0A17C0AE0}" destId="{7023B33E-B0E6-48E8-8424-81E802A54730}" srcOrd="1" destOrd="0" presId="urn:microsoft.com/office/officeart/2005/8/layout/orgChart1"/>
    <dgm:cxn modelId="{A9255FA7-62AF-48DE-BBBB-E8EAC69B2053}" type="presOf" srcId="{8006DFAD-F21A-4A20-B0B6-7E84A89315C5}" destId="{1CC99110-723D-414E-ACD4-11770E6034FC}" srcOrd="1" destOrd="0" presId="urn:microsoft.com/office/officeart/2005/8/layout/orgChart1"/>
    <dgm:cxn modelId="{87D563CF-6A1C-45F7-AAC6-BC4CF84FD19C}" srcId="{4C389430-C36B-4BE7-A50C-431901105B65}" destId="{8006DFAD-F21A-4A20-B0B6-7E84A89315C5}" srcOrd="0" destOrd="0" parTransId="{929B26E4-26A9-4CFA-B6DD-5420F188438B}" sibTransId="{E230D81F-6213-4E3A-B8EA-4DF809C06C3A}"/>
    <dgm:cxn modelId="{A2074EF0-9999-4DB9-A561-FDEAC42E3B16}" type="presOf" srcId="{8006DFAD-F21A-4A20-B0B6-7E84A89315C5}" destId="{38D3DB53-FE92-4DE5-A986-E7AA2B79D9EB}" srcOrd="0" destOrd="0" presId="urn:microsoft.com/office/officeart/2005/8/layout/orgChart1"/>
    <dgm:cxn modelId="{460AC3F0-F862-4EC8-9F34-34466E4A36F5}" type="presOf" srcId="{7C67379B-E2FF-495D-B8C0-B4E59968F236}" destId="{D5027851-1791-44C5-9782-33DF9AEBD47A}" srcOrd="1" destOrd="0" presId="urn:microsoft.com/office/officeart/2005/8/layout/orgChart1"/>
    <dgm:cxn modelId="{158C64FA-35B1-4E01-9F49-02C482A04C8E}" type="presOf" srcId="{31D24B88-AF60-4712-9B0C-48E0A17C0AE0}" destId="{5201578C-4B1C-4CA6-A03C-7302E3FB3D19}" srcOrd="0" destOrd="0" presId="urn:microsoft.com/office/officeart/2005/8/layout/orgChart1"/>
    <dgm:cxn modelId="{B7BF9E92-2073-46ED-BA96-F2C0C61B5B01}" type="presParOf" srcId="{33EE55D2-040B-4F5F-A4F8-CAD81C72FD1F}" destId="{9AA12F54-1007-4FF9-BFD1-54963F9EEF9D}" srcOrd="0" destOrd="0" presId="urn:microsoft.com/office/officeart/2005/8/layout/orgChart1"/>
    <dgm:cxn modelId="{8CD9D20F-D35B-4B59-92E6-CC6284C01D27}" type="presParOf" srcId="{9AA12F54-1007-4FF9-BFD1-54963F9EEF9D}" destId="{051FA7AA-2623-4AE0-9207-16A204D46A47}" srcOrd="0" destOrd="0" presId="urn:microsoft.com/office/officeart/2005/8/layout/orgChart1"/>
    <dgm:cxn modelId="{8DF36E90-713E-447D-A91B-82A68866DA8F}" type="presParOf" srcId="{051FA7AA-2623-4AE0-9207-16A204D46A47}" destId="{38D3DB53-FE92-4DE5-A986-E7AA2B79D9EB}" srcOrd="0" destOrd="0" presId="urn:microsoft.com/office/officeart/2005/8/layout/orgChart1"/>
    <dgm:cxn modelId="{5F9FD67D-CD9D-4E02-A089-2B0E206648B9}" type="presParOf" srcId="{051FA7AA-2623-4AE0-9207-16A204D46A47}" destId="{1CC99110-723D-414E-ACD4-11770E6034FC}" srcOrd="1" destOrd="0" presId="urn:microsoft.com/office/officeart/2005/8/layout/orgChart1"/>
    <dgm:cxn modelId="{66205BAF-C7EE-4428-BFF5-8F6F8ED302BA}" type="presParOf" srcId="{9AA12F54-1007-4FF9-BFD1-54963F9EEF9D}" destId="{88920CBC-E238-4EFF-8C66-8384D61BDA0C}" srcOrd="1" destOrd="0" presId="urn:microsoft.com/office/officeart/2005/8/layout/orgChart1"/>
    <dgm:cxn modelId="{CF178CD6-68E3-421A-B219-5523110605B8}" type="presParOf" srcId="{88920CBC-E238-4EFF-8C66-8384D61BDA0C}" destId="{912829E3-FF27-49C7-828B-F35D250E3B62}" srcOrd="0" destOrd="0" presId="urn:microsoft.com/office/officeart/2005/8/layout/orgChart1"/>
    <dgm:cxn modelId="{020ADB05-03D2-4095-809E-E79682433735}" type="presParOf" srcId="{88920CBC-E238-4EFF-8C66-8384D61BDA0C}" destId="{CC1FB8BC-83D3-4AC8-AF93-B37824204380}" srcOrd="1" destOrd="0" presId="urn:microsoft.com/office/officeart/2005/8/layout/orgChart1"/>
    <dgm:cxn modelId="{37EB0C20-640D-42CD-8D9B-7AC59CE22FDB}" type="presParOf" srcId="{CC1FB8BC-83D3-4AC8-AF93-B37824204380}" destId="{916061DD-065D-436F-8AEA-F5E3B109B186}" srcOrd="0" destOrd="0" presId="urn:microsoft.com/office/officeart/2005/8/layout/orgChart1"/>
    <dgm:cxn modelId="{02D04CA5-D200-4925-8CE8-97DB04E2E013}" type="presParOf" srcId="{916061DD-065D-436F-8AEA-F5E3B109B186}" destId="{F2765F24-D401-40E9-9B20-E2BE9A0F67BC}" srcOrd="0" destOrd="0" presId="urn:microsoft.com/office/officeart/2005/8/layout/orgChart1"/>
    <dgm:cxn modelId="{EA0F65A1-F5C1-47EA-93A7-30D99E2A0ED3}" type="presParOf" srcId="{916061DD-065D-436F-8AEA-F5E3B109B186}" destId="{D5027851-1791-44C5-9782-33DF9AEBD47A}" srcOrd="1" destOrd="0" presId="urn:microsoft.com/office/officeart/2005/8/layout/orgChart1"/>
    <dgm:cxn modelId="{FFDD9FA1-AB79-43ED-8488-450559EAD55E}" type="presParOf" srcId="{CC1FB8BC-83D3-4AC8-AF93-B37824204380}" destId="{3B1A35D0-B9C2-4459-9C87-F53D28338B02}" srcOrd="1" destOrd="0" presId="urn:microsoft.com/office/officeart/2005/8/layout/orgChart1"/>
    <dgm:cxn modelId="{FBE3EB99-88C9-4B7C-8569-DFD48D69683A}" type="presParOf" srcId="{CC1FB8BC-83D3-4AC8-AF93-B37824204380}" destId="{31F78110-FAEC-482E-8611-7E474B6267F5}" srcOrd="2" destOrd="0" presId="urn:microsoft.com/office/officeart/2005/8/layout/orgChart1"/>
    <dgm:cxn modelId="{FB7C2864-4ABA-42B6-954C-F24A7C47F224}" type="presParOf" srcId="{88920CBC-E238-4EFF-8C66-8384D61BDA0C}" destId="{4F8BA1F1-D24D-4D35-B966-D5EC0D76E181}" srcOrd="2" destOrd="0" presId="urn:microsoft.com/office/officeart/2005/8/layout/orgChart1"/>
    <dgm:cxn modelId="{D98515AD-33BF-40A8-B8D8-02FFFA7967EB}" type="presParOf" srcId="{88920CBC-E238-4EFF-8C66-8384D61BDA0C}" destId="{E88ACC56-4885-4C7F-8C45-BF59F7E0978D}" srcOrd="3" destOrd="0" presId="urn:microsoft.com/office/officeart/2005/8/layout/orgChart1"/>
    <dgm:cxn modelId="{088EEB3A-2370-4912-ADD4-E3ABECE9884E}" type="presParOf" srcId="{E88ACC56-4885-4C7F-8C45-BF59F7E0978D}" destId="{251AC151-E1A6-4352-8BA1-D6CD877E5EFC}" srcOrd="0" destOrd="0" presId="urn:microsoft.com/office/officeart/2005/8/layout/orgChart1"/>
    <dgm:cxn modelId="{9035BE2C-E2A3-439B-8D31-B84096F79457}" type="presParOf" srcId="{251AC151-E1A6-4352-8BA1-D6CD877E5EFC}" destId="{5201578C-4B1C-4CA6-A03C-7302E3FB3D19}" srcOrd="0" destOrd="0" presId="urn:microsoft.com/office/officeart/2005/8/layout/orgChart1"/>
    <dgm:cxn modelId="{4E819486-8E7F-426F-957B-B707F9685493}" type="presParOf" srcId="{251AC151-E1A6-4352-8BA1-D6CD877E5EFC}" destId="{7023B33E-B0E6-48E8-8424-81E802A54730}" srcOrd="1" destOrd="0" presId="urn:microsoft.com/office/officeart/2005/8/layout/orgChart1"/>
    <dgm:cxn modelId="{907FE41A-6A1E-4B68-971E-673AE531A383}" type="presParOf" srcId="{E88ACC56-4885-4C7F-8C45-BF59F7E0978D}" destId="{336DF978-5E59-42CD-B283-10707523C912}" srcOrd="1" destOrd="0" presId="urn:microsoft.com/office/officeart/2005/8/layout/orgChart1"/>
    <dgm:cxn modelId="{BE662384-244A-4F3F-B456-3CC8ACD2F407}" type="presParOf" srcId="{E88ACC56-4885-4C7F-8C45-BF59F7E0978D}" destId="{50D776B4-4F06-40A3-898B-CDB7DC0FDD3B}" srcOrd="2" destOrd="0" presId="urn:microsoft.com/office/officeart/2005/8/layout/orgChart1"/>
    <dgm:cxn modelId="{8D98B5F2-91FA-48D1-846F-C8447FD2C8B4}" type="presParOf" srcId="{9AA12F54-1007-4FF9-BFD1-54963F9EEF9D}" destId="{B74D70D8-57BD-4533-A972-5CA24339682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389430-C36B-4BE7-A50C-431901105B65}"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8006DFAD-F21A-4A20-B0B6-7E84A89315C5}">
      <dgm:prSet phldrT="[Text]"/>
      <dgm:spPr/>
      <dgm:t>
        <a:bodyPr/>
        <a:lstStyle/>
        <a:p>
          <a:r>
            <a:rPr lang="en-GB" dirty="0">
              <a:solidFill>
                <a:schemeClr val="bg1"/>
              </a:solidFill>
            </a:rPr>
            <a:t>Two ways to do iteration</a:t>
          </a:r>
          <a:endParaRPr lang="en-US" dirty="0"/>
        </a:p>
      </dgm:t>
    </dgm:pt>
    <dgm:pt modelId="{929B26E4-26A9-4CFA-B6DD-5420F188438B}" type="parTrans" cxnId="{87D563CF-6A1C-45F7-AAC6-BC4CF84FD19C}">
      <dgm:prSet/>
      <dgm:spPr/>
      <dgm:t>
        <a:bodyPr/>
        <a:lstStyle/>
        <a:p>
          <a:endParaRPr lang="en-US"/>
        </a:p>
      </dgm:t>
    </dgm:pt>
    <dgm:pt modelId="{E230D81F-6213-4E3A-B8EA-4DF809C06C3A}" type="sibTrans" cxnId="{87D563CF-6A1C-45F7-AAC6-BC4CF84FD19C}">
      <dgm:prSet/>
      <dgm:spPr/>
      <dgm:t>
        <a:bodyPr/>
        <a:lstStyle/>
        <a:p>
          <a:endParaRPr lang="en-US"/>
        </a:p>
      </dgm:t>
    </dgm:pt>
    <dgm:pt modelId="{7C67379B-E2FF-495D-B8C0-B4E59968F236}">
      <dgm:prSet phldrT="[Text]"/>
      <dgm:spPr/>
      <dgm:t>
        <a:bodyPr/>
        <a:lstStyle/>
        <a:p>
          <a:r>
            <a:rPr lang="en-US" dirty="0"/>
            <a:t>Counter-controlled iteration</a:t>
          </a:r>
        </a:p>
      </dgm:t>
    </dgm:pt>
    <dgm:pt modelId="{189CC27B-C771-440B-A7B5-221826430C82}" type="parTrans" cxnId="{8983BC70-75C7-4EEB-A4F9-9E8594788B65}">
      <dgm:prSet/>
      <dgm:spPr/>
      <dgm:t>
        <a:bodyPr/>
        <a:lstStyle/>
        <a:p>
          <a:endParaRPr lang="en-US"/>
        </a:p>
      </dgm:t>
    </dgm:pt>
    <dgm:pt modelId="{4BC8D580-AB92-4378-9FCA-06992C3F5CE2}" type="sibTrans" cxnId="{8983BC70-75C7-4EEB-A4F9-9E8594788B65}">
      <dgm:prSet/>
      <dgm:spPr/>
      <dgm:t>
        <a:bodyPr/>
        <a:lstStyle/>
        <a:p>
          <a:endParaRPr lang="en-US"/>
        </a:p>
      </dgm:t>
    </dgm:pt>
    <dgm:pt modelId="{31D24B88-AF60-4712-9B0C-48E0A17C0AE0}">
      <dgm:prSet phldrT="[Text]"/>
      <dgm:spPr/>
      <dgm:t>
        <a:bodyPr/>
        <a:lstStyle/>
        <a:p>
          <a:r>
            <a:rPr lang="en-US" dirty="0"/>
            <a:t>Sentinel-controlled iteration</a:t>
          </a:r>
        </a:p>
      </dgm:t>
    </dgm:pt>
    <dgm:pt modelId="{2B45B581-92D5-4058-8492-E855DA08A311}" type="parTrans" cxnId="{39756439-F9E3-4107-B9FD-7113B74E8D5A}">
      <dgm:prSet/>
      <dgm:spPr/>
      <dgm:t>
        <a:bodyPr/>
        <a:lstStyle/>
        <a:p>
          <a:endParaRPr lang="en-US"/>
        </a:p>
      </dgm:t>
    </dgm:pt>
    <dgm:pt modelId="{07B89DAF-0EAE-41DA-8CA6-48E69CA769EA}" type="sibTrans" cxnId="{39756439-F9E3-4107-B9FD-7113B74E8D5A}">
      <dgm:prSet/>
      <dgm:spPr/>
      <dgm:t>
        <a:bodyPr/>
        <a:lstStyle/>
        <a:p>
          <a:endParaRPr lang="en-US"/>
        </a:p>
      </dgm:t>
    </dgm:pt>
    <dgm:pt modelId="{33EE55D2-040B-4F5F-A4F8-CAD81C72FD1F}" type="pres">
      <dgm:prSet presAssocID="{4C389430-C36B-4BE7-A50C-431901105B65}" presName="hierChild1" presStyleCnt="0">
        <dgm:presLayoutVars>
          <dgm:orgChart val="1"/>
          <dgm:chPref val="1"/>
          <dgm:dir/>
          <dgm:animOne val="branch"/>
          <dgm:animLvl val="lvl"/>
          <dgm:resizeHandles/>
        </dgm:presLayoutVars>
      </dgm:prSet>
      <dgm:spPr/>
    </dgm:pt>
    <dgm:pt modelId="{9AA12F54-1007-4FF9-BFD1-54963F9EEF9D}" type="pres">
      <dgm:prSet presAssocID="{8006DFAD-F21A-4A20-B0B6-7E84A89315C5}" presName="hierRoot1" presStyleCnt="0">
        <dgm:presLayoutVars>
          <dgm:hierBranch val="init"/>
        </dgm:presLayoutVars>
      </dgm:prSet>
      <dgm:spPr/>
    </dgm:pt>
    <dgm:pt modelId="{051FA7AA-2623-4AE0-9207-16A204D46A47}" type="pres">
      <dgm:prSet presAssocID="{8006DFAD-F21A-4A20-B0B6-7E84A89315C5}" presName="rootComposite1" presStyleCnt="0"/>
      <dgm:spPr/>
    </dgm:pt>
    <dgm:pt modelId="{38D3DB53-FE92-4DE5-A986-E7AA2B79D9EB}" type="pres">
      <dgm:prSet presAssocID="{8006DFAD-F21A-4A20-B0B6-7E84A89315C5}" presName="rootText1" presStyleLbl="node0" presStyleIdx="0" presStyleCnt="1">
        <dgm:presLayoutVars>
          <dgm:chPref val="3"/>
        </dgm:presLayoutVars>
      </dgm:prSet>
      <dgm:spPr/>
    </dgm:pt>
    <dgm:pt modelId="{1CC99110-723D-414E-ACD4-11770E6034FC}" type="pres">
      <dgm:prSet presAssocID="{8006DFAD-F21A-4A20-B0B6-7E84A89315C5}" presName="rootConnector1" presStyleLbl="node1" presStyleIdx="0" presStyleCnt="0"/>
      <dgm:spPr/>
    </dgm:pt>
    <dgm:pt modelId="{88920CBC-E238-4EFF-8C66-8384D61BDA0C}" type="pres">
      <dgm:prSet presAssocID="{8006DFAD-F21A-4A20-B0B6-7E84A89315C5}" presName="hierChild2" presStyleCnt="0"/>
      <dgm:spPr/>
    </dgm:pt>
    <dgm:pt modelId="{912829E3-FF27-49C7-828B-F35D250E3B62}" type="pres">
      <dgm:prSet presAssocID="{189CC27B-C771-440B-A7B5-221826430C82}" presName="Name37" presStyleLbl="parChTrans1D2" presStyleIdx="0" presStyleCnt="2"/>
      <dgm:spPr/>
    </dgm:pt>
    <dgm:pt modelId="{CC1FB8BC-83D3-4AC8-AF93-B37824204380}" type="pres">
      <dgm:prSet presAssocID="{7C67379B-E2FF-495D-B8C0-B4E59968F236}" presName="hierRoot2" presStyleCnt="0">
        <dgm:presLayoutVars>
          <dgm:hierBranch val="init"/>
        </dgm:presLayoutVars>
      </dgm:prSet>
      <dgm:spPr/>
    </dgm:pt>
    <dgm:pt modelId="{916061DD-065D-436F-8AEA-F5E3B109B186}" type="pres">
      <dgm:prSet presAssocID="{7C67379B-E2FF-495D-B8C0-B4E59968F236}" presName="rootComposite" presStyleCnt="0"/>
      <dgm:spPr/>
    </dgm:pt>
    <dgm:pt modelId="{F2765F24-D401-40E9-9B20-E2BE9A0F67BC}" type="pres">
      <dgm:prSet presAssocID="{7C67379B-E2FF-495D-B8C0-B4E59968F236}" presName="rootText" presStyleLbl="node2" presStyleIdx="0" presStyleCnt="2">
        <dgm:presLayoutVars>
          <dgm:chPref val="3"/>
        </dgm:presLayoutVars>
      </dgm:prSet>
      <dgm:spPr/>
    </dgm:pt>
    <dgm:pt modelId="{D5027851-1791-44C5-9782-33DF9AEBD47A}" type="pres">
      <dgm:prSet presAssocID="{7C67379B-E2FF-495D-B8C0-B4E59968F236}" presName="rootConnector" presStyleLbl="node2" presStyleIdx="0" presStyleCnt="2"/>
      <dgm:spPr/>
    </dgm:pt>
    <dgm:pt modelId="{3B1A35D0-B9C2-4459-9C87-F53D28338B02}" type="pres">
      <dgm:prSet presAssocID="{7C67379B-E2FF-495D-B8C0-B4E59968F236}" presName="hierChild4" presStyleCnt="0"/>
      <dgm:spPr/>
    </dgm:pt>
    <dgm:pt modelId="{31F78110-FAEC-482E-8611-7E474B6267F5}" type="pres">
      <dgm:prSet presAssocID="{7C67379B-E2FF-495D-B8C0-B4E59968F236}" presName="hierChild5" presStyleCnt="0"/>
      <dgm:spPr/>
    </dgm:pt>
    <dgm:pt modelId="{4F8BA1F1-D24D-4D35-B966-D5EC0D76E181}" type="pres">
      <dgm:prSet presAssocID="{2B45B581-92D5-4058-8492-E855DA08A311}" presName="Name37" presStyleLbl="parChTrans1D2" presStyleIdx="1" presStyleCnt="2"/>
      <dgm:spPr/>
    </dgm:pt>
    <dgm:pt modelId="{E88ACC56-4885-4C7F-8C45-BF59F7E0978D}" type="pres">
      <dgm:prSet presAssocID="{31D24B88-AF60-4712-9B0C-48E0A17C0AE0}" presName="hierRoot2" presStyleCnt="0">
        <dgm:presLayoutVars>
          <dgm:hierBranch val="init"/>
        </dgm:presLayoutVars>
      </dgm:prSet>
      <dgm:spPr/>
    </dgm:pt>
    <dgm:pt modelId="{251AC151-E1A6-4352-8BA1-D6CD877E5EFC}" type="pres">
      <dgm:prSet presAssocID="{31D24B88-AF60-4712-9B0C-48E0A17C0AE0}" presName="rootComposite" presStyleCnt="0"/>
      <dgm:spPr/>
    </dgm:pt>
    <dgm:pt modelId="{5201578C-4B1C-4CA6-A03C-7302E3FB3D19}" type="pres">
      <dgm:prSet presAssocID="{31D24B88-AF60-4712-9B0C-48E0A17C0AE0}" presName="rootText" presStyleLbl="node2" presStyleIdx="1" presStyleCnt="2">
        <dgm:presLayoutVars>
          <dgm:chPref val="3"/>
        </dgm:presLayoutVars>
      </dgm:prSet>
      <dgm:spPr/>
    </dgm:pt>
    <dgm:pt modelId="{7023B33E-B0E6-48E8-8424-81E802A54730}" type="pres">
      <dgm:prSet presAssocID="{31D24B88-AF60-4712-9B0C-48E0A17C0AE0}" presName="rootConnector" presStyleLbl="node2" presStyleIdx="1" presStyleCnt="2"/>
      <dgm:spPr/>
    </dgm:pt>
    <dgm:pt modelId="{336DF978-5E59-42CD-B283-10707523C912}" type="pres">
      <dgm:prSet presAssocID="{31D24B88-AF60-4712-9B0C-48E0A17C0AE0}" presName="hierChild4" presStyleCnt="0"/>
      <dgm:spPr/>
    </dgm:pt>
    <dgm:pt modelId="{50D776B4-4F06-40A3-898B-CDB7DC0FDD3B}" type="pres">
      <dgm:prSet presAssocID="{31D24B88-AF60-4712-9B0C-48E0A17C0AE0}" presName="hierChild5" presStyleCnt="0"/>
      <dgm:spPr/>
    </dgm:pt>
    <dgm:pt modelId="{B74D70D8-57BD-4533-A972-5CA243396827}" type="pres">
      <dgm:prSet presAssocID="{8006DFAD-F21A-4A20-B0B6-7E84A89315C5}" presName="hierChild3" presStyleCnt="0"/>
      <dgm:spPr/>
    </dgm:pt>
  </dgm:ptLst>
  <dgm:cxnLst>
    <dgm:cxn modelId="{FDCF6400-4692-4AC9-BBDD-0C4D4DE168CF}" type="presOf" srcId="{189CC27B-C771-440B-A7B5-221826430C82}" destId="{912829E3-FF27-49C7-828B-F35D250E3B62}" srcOrd="0" destOrd="0" presId="urn:microsoft.com/office/officeart/2005/8/layout/orgChart1"/>
    <dgm:cxn modelId="{C7DAE92D-E710-446C-A405-C26243C5518B}" type="presOf" srcId="{2B45B581-92D5-4058-8492-E855DA08A311}" destId="{4F8BA1F1-D24D-4D35-B966-D5EC0D76E181}" srcOrd="0" destOrd="0" presId="urn:microsoft.com/office/officeart/2005/8/layout/orgChart1"/>
    <dgm:cxn modelId="{39756439-F9E3-4107-B9FD-7113B74E8D5A}" srcId="{8006DFAD-F21A-4A20-B0B6-7E84A89315C5}" destId="{31D24B88-AF60-4712-9B0C-48E0A17C0AE0}" srcOrd="1" destOrd="0" parTransId="{2B45B581-92D5-4058-8492-E855DA08A311}" sibTransId="{07B89DAF-0EAE-41DA-8CA6-48E69CA769EA}"/>
    <dgm:cxn modelId="{AB548B4B-20EE-412D-9DA3-763E9D254AA1}" type="presOf" srcId="{7C67379B-E2FF-495D-B8C0-B4E59968F236}" destId="{F2765F24-D401-40E9-9B20-E2BE9A0F67BC}" srcOrd="0" destOrd="0" presId="urn:microsoft.com/office/officeart/2005/8/layout/orgChart1"/>
    <dgm:cxn modelId="{8983BC70-75C7-4EEB-A4F9-9E8594788B65}" srcId="{8006DFAD-F21A-4A20-B0B6-7E84A89315C5}" destId="{7C67379B-E2FF-495D-B8C0-B4E59968F236}" srcOrd="0" destOrd="0" parTransId="{189CC27B-C771-440B-A7B5-221826430C82}" sibTransId="{4BC8D580-AB92-4378-9FCA-06992C3F5CE2}"/>
    <dgm:cxn modelId="{E5203357-459A-4E7D-9A3E-92589BCF4A9D}" type="presOf" srcId="{4C389430-C36B-4BE7-A50C-431901105B65}" destId="{33EE55D2-040B-4F5F-A4F8-CAD81C72FD1F}" srcOrd="0" destOrd="0" presId="urn:microsoft.com/office/officeart/2005/8/layout/orgChart1"/>
    <dgm:cxn modelId="{9292C38D-47B8-480D-9D68-26BD2FF40C7E}" type="presOf" srcId="{31D24B88-AF60-4712-9B0C-48E0A17C0AE0}" destId="{7023B33E-B0E6-48E8-8424-81E802A54730}" srcOrd="1" destOrd="0" presId="urn:microsoft.com/office/officeart/2005/8/layout/orgChart1"/>
    <dgm:cxn modelId="{A9255FA7-62AF-48DE-BBBB-E8EAC69B2053}" type="presOf" srcId="{8006DFAD-F21A-4A20-B0B6-7E84A89315C5}" destId="{1CC99110-723D-414E-ACD4-11770E6034FC}" srcOrd="1" destOrd="0" presId="urn:microsoft.com/office/officeart/2005/8/layout/orgChart1"/>
    <dgm:cxn modelId="{87D563CF-6A1C-45F7-AAC6-BC4CF84FD19C}" srcId="{4C389430-C36B-4BE7-A50C-431901105B65}" destId="{8006DFAD-F21A-4A20-B0B6-7E84A89315C5}" srcOrd="0" destOrd="0" parTransId="{929B26E4-26A9-4CFA-B6DD-5420F188438B}" sibTransId="{E230D81F-6213-4E3A-B8EA-4DF809C06C3A}"/>
    <dgm:cxn modelId="{A2074EF0-9999-4DB9-A561-FDEAC42E3B16}" type="presOf" srcId="{8006DFAD-F21A-4A20-B0B6-7E84A89315C5}" destId="{38D3DB53-FE92-4DE5-A986-E7AA2B79D9EB}" srcOrd="0" destOrd="0" presId="urn:microsoft.com/office/officeart/2005/8/layout/orgChart1"/>
    <dgm:cxn modelId="{460AC3F0-F862-4EC8-9F34-34466E4A36F5}" type="presOf" srcId="{7C67379B-E2FF-495D-B8C0-B4E59968F236}" destId="{D5027851-1791-44C5-9782-33DF9AEBD47A}" srcOrd="1" destOrd="0" presId="urn:microsoft.com/office/officeart/2005/8/layout/orgChart1"/>
    <dgm:cxn modelId="{158C64FA-35B1-4E01-9F49-02C482A04C8E}" type="presOf" srcId="{31D24B88-AF60-4712-9B0C-48E0A17C0AE0}" destId="{5201578C-4B1C-4CA6-A03C-7302E3FB3D19}" srcOrd="0" destOrd="0" presId="urn:microsoft.com/office/officeart/2005/8/layout/orgChart1"/>
    <dgm:cxn modelId="{B7BF9E92-2073-46ED-BA96-F2C0C61B5B01}" type="presParOf" srcId="{33EE55D2-040B-4F5F-A4F8-CAD81C72FD1F}" destId="{9AA12F54-1007-4FF9-BFD1-54963F9EEF9D}" srcOrd="0" destOrd="0" presId="urn:microsoft.com/office/officeart/2005/8/layout/orgChart1"/>
    <dgm:cxn modelId="{8CD9D20F-D35B-4B59-92E6-CC6284C01D27}" type="presParOf" srcId="{9AA12F54-1007-4FF9-BFD1-54963F9EEF9D}" destId="{051FA7AA-2623-4AE0-9207-16A204D46A47}" srcOrd="0" destOrd="0" presId="urn:microsoft.com/office/officeart/2005/8/layout/orgChart1"/>
    <dgm:cxn modelId="{8DF36E90-713E-447D-A91B-82A68866DA8F}" type="presParOf" srcId="{051FA7AA-2623-4AE0-9207-16A204D46A47}" destId="{38D3DB53-FE92-4DE5-A986-E7AA2B79D9EB}" srcOrd="0" destOrd="0" presId="urn:microsoft.com/office/officeart/2005/8/layout/orgChart1"/>
    <dgm:cxn modelId="{5F9FD67D-CD9D-4E02-A089-2B0E206648B9}" type="presParOf" srcId="{051FA7AA-2623-4AE0-9207-16A204D46A47}" destId="{1CC99110-723D-414E-ACD4-11770E6034FC}" srcOrd="1" destOrd="0" presId="urn:microsoft.com/office/officeart/2005/8/layout/orgChart1"/>
    <dgm:cxn modelId="{66205BAF-C7EE-4428-BFF5-8F6F8ED302BA}" type="presParOf" srcId="{9AA12F54-1007-4FF9-BFD1-54963F9EEF9D}" destId="{88920CBC-E238-4EFF-8C66-8384D61BDA0C}" srcOrd="1" destOrd="0" presId="urn:microsoft.com/office/officeart/2005/8/layout/orgChart1"/>
    <dgm:cxn modelId="{CF178CD6-68E3-421A-B219-5523110605B8}" type="presParOf" srcId="{88920CBC-E238-4EFF-8C66-8384D61BDA0C}" destId="{912829E3-FF27-49C7-828B-F35D250E3B62}" srcOrd="0" destOrd="0" presId="urn:microsoft.com/office/officeart/2005/8/layout/orgChart1"/>
    <dgm:cxn modelId="{020ADB05-03D2-4095-809E-E79682433735}" type="presParOf" srcId="{88920CBC-E238-4EFF-8C66-8384D61BDA0C}" destId="{CC1FB8BC-83D3-4AC8-AF93-B37824204380}" srcOrd="1" destOrd="0" presId="urn:microsoft.com/office/officeart/2005/8/layout/orgChart1"/>
    <dgm:cxn modelId="{37EB0C20-640D-42CD-8D9B-7AC59CE22FDB}" type="presParOf" srcId="{CC1FB8BC-83D3-4AC8-AF93-B37824204380}" destId="{916061DD-065D-436F-8AEA-F5E3B109B186}" srcOrd="0" destOrd="0" presId="urn:microsoft.com/office/officeart/2005/8/layout/orgChart1"/>
    <dgm:cxn modelId="{02D04CA5-D200-4925-8CE8-97DB04E2E013}" type="presParOf" srcId="{916061DD-065D-436F-8AEA-F5E3B109B186}" destId="{F2765F24-D401-40E9-9B20-E2BE9A0F67BC}" srcOrd="0" destOrd="0" presId="urn:microsoft.com/office/officeart/2005/8/layout/orgChart1"/>
    <dgm:cxn modelId="{EA0F65A1-F5C1-47EA-93A7-30D99E2A0ED3}" type="presParOf" srcId="{916061DD-065D-436F-8AEA-F5E3B109B186}" destId="{D5027851-1791-44C5-9782-33DF9AEBD47A}" srcOrd="1" destOrd="0" presId="urn:microsoft.com/office/officeart/2005/8/layout/orgChart1"/>
    <dgm:cxn modelId="{FFDD9FA1-AB79-43ED-8488-450559EAD55E}" type="presParOf" srcId="{CC1FB8BC-83D3-4AC8-AF93-B37824204380}" destId="{3B1A35D0-B9C2-4459-9C87-F53D28338B02}" srcOrd="1" destOrd="0" presId="urn:microsoft.com/office/officeart/2005/8/layout/orgChart1"/>
    <dgm:cxn modelId="{FBE3EB99-88C9-4B7C-8569-DFD48D69683A}" type="presParOf" srcId="{CC1FB8BC-83D3-4AC8-AF93-B37824204380}" destId="{31F78110-FAEC-482E-8611-7E474B6267F5}" srcOrd="2" destOrd="0" presId="urn:microsoft.com/office/officeart/2005/8/layout/orgChart1"/>
    <dgm:cxn modelId="{FB7C2864-4ABA-42B6-954C-F24A7C47F224}" type="presParOf" srcId="{88920CBC-E238-4EFF-8C66-8384D61BDA0C}" destId="{4F8BA1F1-D24D-4D35-B966-D5EC0D76E181}" srcOrd="2" destOrd="0" presId="urn:microsoft.com/office/officeart/2005/8/layout/orgChart1"/>
    <dgm:cxn modelId="{D98515AD-33BF-40A8-B8D8-02FFFA7967EB}" type="presParOf" srcId="{88920CBC-E238-4EFF-8C66-8384D61BDA0C}" destId="{E88ACC56-4885-4C7F-8C45-BF59F7E0978D}" srcOrd="3" destOrd="0" presId="urn:microsoft.com/office/officeart/2005/8/layout/orgChart1"/>
    <dgm:cxn modelId="{088EEB3A-2370-4912-ADD4-E3ABECE9884E}" type="presParOf" srcId="{E88ACC56-4885-4C7F-8C45-BF59F7E0978D}" destId="{251AC151-E1A6-4352-8BA1-D6CD877E5EFC}" srcOrd="0" destOrd="0" presId="urn:microsoft.com/office/officeart/2005/8/layout/orgChart1"/>
    <dgm:cxn modelId="{9035BE2C-E2A3-439B-8D31-B84096F79457}" type="presParOf" srcId="{251AC151-E1A6-4352-8BA1-D6CD877E5EFC}" destId="{5201578C-4B1C-4CA6-A03C-7302E3FB3D19}" srcOrd="0" destOrd="0" presId="urn:microsoft.com/office/officeart/2005/8/layout/orgChart1"/>
    <dgm:cxn modelId="{4E819486-8E7F-426F-957B-B707F9685493}" type="presParOf" srcId="{251AC151-E1A6-4352-8BA1-D6CD877E5EFC}" destId="{7023B33E-B0E6-48E8-8424-81E802A54730}" srcOrd="1" destOrd="0" presId="urn:microsoft.com/office/officeart/2005/8/layout/orgChart1"/>
    <dgm:cxn modelId="{907FE41A-6A1E-4B68-971E-673AE531A383}" type="presParOf" srcId="{E88ACC56-4885-4C7F-8C45-BF59F7E0978D}" destId="{336DF978-5E59-42CD-B283-10707523C912}" srcOrd="1" destOrd="0" presId="urn:microsoft.com/office/officeart/2005/8/layout/orgChart1"/>
    <dgm:cxn modelId="{BE662384-244A-4F3F-B456-3CC8ACD2F407}" type="presParOf" srcId="{E88ACC56-4885-4C7F-8C45-BF59F7E0978D}" destId="{50D776B4-4F06-40A3-898B-CDB7DC0FDD3B}" srcOrd="2" destOrd="0" presId="urn:microsoft.com/office/officeart/2005/8/layout/orgChart1"/>
    <dgm:cxn modelId="{8D98B5F2-91FA-48D1-846F-C8447FD2C8B4}" type="presParOf" srcId="{9AA12F54-1007-4FF9-BFD1-54963F9EEF9D}" destId="{B74D70D8-57BD-4533-A972-5CA24339682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389430-C36B-4BE7-A50C-431901105B65}"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8006DFAD-F21A-4A20-B0B6-7E84A89315C5}">
      <dgm:prSet phldrT="[Text]"/>
      <dgm:spPr/>
      <dgm:t>
        <a:bodyPr/>
        <a:lstStyle/>
        <a:p>
          <a:r>
            <a:rPr lang="en-GB" dirty="0">
              <a:solidFill>
                <a:schemeClr val="bg1"/>
              </a:solidFill>
            </a:rPr>
            <a:t>Two ways to do iteration</a:t>
          </a:r>
          <a:endParaRPr lang="en-US" dirty="0"/>
        </a:p>
      </dgm:t>
    </dgm:pt>
    <dgm:pt modelId="{929B26E4-26A9-4CFA-B6DD-5420F188438B}" type="parTrans" cxnId="{87D563CF-6A1C-45F7-AAC6-BC4CF84FD19C}">
      <dgm:prSet/>
      <dgm:spPr/>
      <dgm:t>
        <a:bodyPr/>
        <a:lstStyle/>
        <a:p>
          <a:endParaRPr lang="en-US"/>
        </a:p>
      </dgm:t>
    </dgm:pt>
    <dgm:pt modelId="{E230D81F-6213-4E3A-B8EA-4DF809C06C3A}" type="sibTrans" cxnId="{87D563CF-6A1C-45F7-AAC6-BC4CF84FD19C}">
      <dgm:prSet/>
      <dgm:spPr/>
      <dgm:t>
        <a:bodyPr/>
        <a:lstStyle/>
        <a:p>
          <a:endParaRPr lang="en-US"/>
        </a:p>
      </dgm:t>
    </dgm:pt>
    <dgm:pt modelId="{7C67379B-E2FF-495D-B8C0-B4E59968F236}">
      <dgm:prSet phldrT="[Text]"/>
      <dgm:spPr/>
      <dgm:t>
        <a:bodyPr/>
        <a:lstStyle/>
        <a:p>
          <a:r>
            <a:rPr lang="en-US" dirty="0"/>
            <a:t>Counter-controlled iteration</a:t>
          </a:r>
        </a:p>
      </dgm:t>
    </dgm:pt>
    <dgm:pt modelId="{189CC27B-C771-440B-A7B5-221826430C82}" type="parTrans" cxnId="{8983BC70-75C7-4EEB-A4F9-9E8594788B65}">
      <dgm:prSet/>
      <dgm:spPr/>
      <dgm:t>
        <a:bodyPr/>
        <a:lstStyle/>
        <a:p>
          <a:endParaRPr lang="en-US"/>
        </a:p>
      </dgm:t>
    </dgm:pt>
    <dgm:pt modelId="{4BC8D580-AB92-4378-9FCA-06992C3F5CE2}" type="sibTrans" cxnId="{8983BC70-75C7-4EEB-A4F9-9E8594788B65}">
      <dgm:prSet/>
      <dgm:spPr/>
      <dgm:t>
        <a:bodyPr/>
        <a:lstStyle/>
        <a:p>
          <a:endParaRPr lang="en-US"/>
        </a:p>
      </dgm:t>
    </dgm:pt>
    <dgm:pt modelId="{31D24B88-AF60-4712-9B0C-48E0A17C0AE0}">
      <dgm:prSet phldrT="[Text]"/>
      <dgm:spPr/>
      <dgm:t>
        <a:bodyPr/>
        <a:lstStyle/>
        <a:p>
          <a:r>
            <a:rPr lang="en-US" dirty="0"/>
            <a:t>Sentinel-controlled iteration</a:t>
          </a:r>
        </a:p>
      </dgm:t>
    </dgm:pt>
    <dgm:pt modelId="{2B45B581-92D5-4058-8492-E855DA08A311}" type="parTrans" cxnId="{39756439-F9E3-4107-B9FD-7113B74E8D5A}">
      <dgm:prSet/>
      <dgm:spPr/>
      <dgm:t>
        <a:bodyPr/>
        <a:lstStyle/>
        <a:p>
          <a:endParaRPr lang="en-US"/>
        </a:p>
      </dgm:t>
    </dgm:pt>
    <dgm:pt modelId="{07B89DAF-0EAE-41DA-8CA6-48E69CA769EA}" type="sibTrans" cxnId="{39756439-F9E3-4107-B9FD-7113B74E8D5A}">
      <dgm:prSet/>
      <dgm:spPr/>
      <dgm:t>
        <a:bodyPr/>
        <a:lstStyle/>
        <a:p>
          <a:endParaRPr lang="en-US"/>
        </a:p>
      </dgm:t>
    </dgm:pt>
    <dgm:pt modelId="{33EE55D2-040B-4F5F-A4F8-CAD81C72FD1F}" type="pres">
      <dgm:prSet presAssocID="{4C389430-C36B-4BE7-A50C-431901105B65}" presName="hierChild1" presStyleCnt="0">
        <dgm:presLayoutVars>
          <dgm:orgChart val="1"/>
          <dgm:chPref val="1"/>
          <dgm:dir/>
          <dgm:animOne val="branch"/>
          <dgm:animLvl val="lvl"/>
          <dgm:resizeHandles/>
        </dgm:presLayoutVars>
      </dgm:prSet>
      <dgm:spPr/>
    </dgm:pt>
    <dgm:pt modelId="{9AA12F54-1007-4FF9-BFD1-54963F9EEF9D}" type="pres">
      <dgm:prSet presAssocID="{8006DFAD-F21A-4A20-B0B6-7E84A89315C5}" presName="hierRoot1" presStyleCnt="0">
        <dgm:presLayoutVars>
          <dgm:hierBranch val="init"/>
        </dgm:presLayoutVars>
      </dgm:prSet>
      <dgm:spPr/>
    </dgm:pt>
    <dgm:pt modelId="{051FA7AA-2623-4AE0-9207-16A204D46A47}" type="pres">
      <dgm:prSet presAssocID="{8006DFAD-F21A-4A20-B0B6-7E84A89315C5}" presName="rootComposite1" presStyleCnt="0"/>
      <dgm:spPr/>
    </dgm:pt>
    <dgm:pt modelId="{38D3DB53-FE92-4DE5-A986-E7AA2B79D9EB}" type="pres">
      <dgm:prSet presAssocID="{8006DFAD-F21A-4A20-B0B6-7E84A89315C5}" presName="rootText1" presStyleLbl="node0" presStyleIdx="0" presStyleCnt="1">
        <dgm:presLayoutVars>
          <dgm:chPref val="3"/>
        </dgm:presLayoutVars>
      </dgm:prSet>
      <dgm:spPr/>
    </dgm:pt>
    <dgm:pt modelId="{1CC99110-723D-414E-ACD4-11770E6034FC}" type="pres">
      <dgm:prSet presAssocID="{8006DFAD-F21A-4A20-B0B6-7E84A89315C5}" presName="rootConnector1" presStyleLbl="node1" presStyleIdx="0" presStyleCnt="0"/>
      <dgm:spPr/>
    </dgm:pt>
    <dgm:pt modelId="{88920CBC-E238-4EFF-8C66-8384D61BDA0C}" type="pres">
      <dgm:prSet presAssocID="{8006DFAD-F21A-4A20-B0B6-7E84A89315C5}" presName="hierChild2" presStyleCnt="0"/>
      <dgm:spPr/>
    </dgm:pt>
    <dgm:pt modelId="{912829E3-FF27-49C7-828B-F35D250E3B62}" type="pres">
      <dgm:prSet presAssocID="{189CC27B-C771-440B-A7B5-221826430C82}" presName="Name37" presStyleLbl="parChTrans1D2" presStyleIdx="0" presStyleCnt="2"/>
      <dgm:spPr/>
    </dgm:pt>
    <dgm:pt modelId="{CC1FB8BC-83D3-4AC8-AF93-B37824204380}" type="pres">
      <dgm:prSet presAssocID="{7C67379B-E2FF-495D-B8C0-B4E59968F236}" presName="hierRoot2" presStyleCnt="0">
        <dgm:presLayoutVars>
          <dgm:hierBranch val="init"/>
        </dgm:presLayoutVars>
      </dgm:prSet>
      <dgm:spPr/>
    </dgm:pt>
    <dgm:pt modelId="{916061DD-065D-436F-8AEA-F5E3B109B186}" type="pres">
      <dgm:prSet presAssocID="{7C67379B-E2FF-495D-B8C0-B4E59968F236}" presName="rootComposite" presStyleCnt="0"/>
      <dgm:spPr/>
    </dgm:pt>
    <dgm:pt modelId="{F2765F24-D401-40E9-9B20-E2BE9A0F67BC}" type="pres">
      <dgm:prSet presAssocID="{7C67379B-E2FF-495D-B8C0-B4E59968F236}" presName="rootText" presStyleLbl="node2" presStyleIdx="0" presStyleCnt="2">
        <dgm:presLayoutVars>
          <dgm:chPref val="3"/>
        </dgm:presLayoutVars>
      </dgm:prSet>
      <dgm:spPr/>
    </dgm:pt>
    <dgm:pt modelId="{D5027851-1791-44C5-9782-33DF9AEBD47A}" type="pres">
      <dgm:prSet presAssocID="{7C67379B-E2FF-495D-B8C0-B4E59968F236}" presName="rootConnector" presStyleLbl="node2" presStyleIdx="0" presStyleCnt="2"/>
      <dgm:spPr/>
    </dgm:pt>
    <dgm:pt modelId="{3B1A35D0-B9C2-4459-9C87-F53D28338B02}" type="pres">
      <dgm:prSet presAssocID="{7C67379B-E2FF-495D-B8C0-B4E59968F236}" presName="hierChild4" presStyleCnt="0"/>
      <dgm:spPr/>
    </dgm:pt>
    <dgm:pt modelId="{31F78110-FAEC-482E-8611-7E474B6267F5}" type="pres">
      <dgm:prSet presAssocID="{7C67379B-E2FF-495D-B8C0-B4E59968F236}" presName="hierChild5" presStyleCnt="0"/>
      <dgm:spPr/>
    </dgm:pt>
    <dgm:pt modelId="{4F8BA1F1-D24D-4D35-B966-D5EC0D76E181}" type="pres">
      <dgm:prSet presAssocID="{2B45B581-92D5-4058-8492-E855DA08A311}" presName="Name37" presStyleLbl="parChTrans1D2" presStyleIdx="1" presStyleCnt="2"/>
      <dgm:spPr/>
    </dgm:pt>
    <dgm:pt modelId="{E88ACC56-4885-4C7F-8C45-BF59F7E0978D}" type="pres">
      <dgm:prSet presAssocID="{31D24B88-AF60-4712-9B0C-48E0A17C0AE0}" presName="hierRoot2" presStyleCnt="0">
        <dgm:presLayoutVars>
          <dgm:hierBranch val="init"/>
        </dgm:presLayoutVars>
      </dgm:prSet>
      <dgm:spPr/>
    </dgm:pt>
    <dgm:pt modelId="{251AC151-E1A6-4352-8BA1-D6CD877E5EFC}" type="pres">
      <dgm:prSet presAssocID="{31D24B88-AF60-4712-9B0C-48E0A17C0AE0}" presName="rootComposite" presStyleCnt="0"/>
      <dgm:spPr/>
    </dgm:pt>
    <dgm:pt modelId="{5201578C-4B1C-4CA6-A03C-7302E3FB3D19}" type="pres">
      <dgm:prSet presAssocID="{31D24B88-AF60-4712-9B0C-48E0A17C0AE0}" presName="rootText" presStyleLbl="node2" presStyleIdx="1" presStyleCnt="2">
        <dgm:presLayoutVars>
          <dgm:chPref val="3"/>
        </dgm:presLayoutVars>
      </dgm:prSet>
      <dgm:spPr/>
    </dgm:pt>
    <dgm:pt modelId="{7023B33E-B0E6-48E8-8424-81E802A54730}" type="pres">
      <dgm:prSet presAssocID="{31D24B88-AF60-4712-9B0C-48E0A17C0AE0}" presName="rootConnector" presStyleLbl="node2" presStyleIdx="1" presStyleCnt="2"/>
      <dgm:spPr/>
    </dgm:pt>
    <dgm:pt modelId="{336DF978-5E59-42CD-B283-10707523C912}" type="pres">
      <dgm:prSet presAssocID="{31D24B88-AF60-4712-9B0C-48E0A17C0AE0}" presName="hierChild4" presStyleCnt="0"/>
      <dgm:spPr/>
    </dgm:pt>
    <dgm:pt modelId="{50D776B4-4F06-40A3-898B-CDB7DC0FDD3B}" type="pres">
      <dgm:prSet presAssocID="{31D24B88-AF60-4712-9B0C-48E0A17C0AE0}" presName="hierChild5" presStyleCnt="0"/>
      <dgm:spPr/>
    </dgm:pt>
    <dgm:pt modelId="{B74D70D8-57BD-4533-A972-5CA243396827}" type="pres">
      <dgm:prSet presAssocID="{8006DFAD-F21A-4A20-B0B6-7E84A89315C5}" presName="hierChild3" presStyleCnt="0"/>
      <dgm:spPr/>
    </dgm:pt>
  </dgm:ptLst>
  <dgm:cxnLst>
    <dgm:cxn modelId="{FDCF6400-4692-4AC9-BBDD-0C4D4DE168CF}" type="presOf" srcId="{189CC27B-C771-440B-A7B5-221826430C82}" destId="{912829E3-FF27-49C7-828B-F35D250E3B62}" srcOrd="0" destOrd="0" presId="urn:microsoft.com/office/officeart/2005/8/layout/orgChart1"/>
    <dgm:cxn modelId="{C7DAE92D-E710-446C-A405-C26243C5518B}" type="presOf" srcId="{2B45B581-92D5-4058-8492-E855DA08A311}" destId="{4F8BA1F1-D24D-4D35-B966-D5EC0D76E181}" srcOrd="0" destOrd="0" presId="urn:microsoft.com/office/officeart/2005/8/layout/orgChart1"/>
    <dgm:cxn modelId="{39756439-F9E3-4107-B9FD-7113B74E8D5A}" srcId="{8006DFAD-F21A-4A20-B0B6-7E84A89315C5}" destId="{31D24B88-AF60-4712-9B0C-48E0A17C0AE0}" srcOrd="1" destOrd="0" parTransId="{2B45B581-92D5-4058-8492-E855DA08A311}" sibTransId="{07B89DAF-0EAE-41DA-8CA6-48E69CA769EA}"/>
    <dgm:cxn modelId="{AB548B4B-20EE-412D-9DA3-763E9D254AA1}" type="presOf" srcId="{7C67379B-E2FF-495D-B8C0-B4E59968F236}" destId="{F2765F24-D401-40E9-9B20-E2BE9A0F67BC}" srcOrd="0" destOrd="0" presId="urn:microsoft.com/office/officeart/2005/8/layout/orgChart1"/>
    <dgm:cxn modelId="{8983BC70-75C7-4EEB-A4F9-9E8594788B65}" srcId="{8006DFAD-F21A-4A20-B0B6-7E84A89315C5}" destId="{7C67379B-E2FF-495D-B8C0-B4E59968F236}" srcOrd="0" destOrd="0" parTransId="{189CC27B-C771-440B-A7B5-221826430C82}" sibTransId="{4BC8D580-AB92-4378-9FCA-06992C3F5CE2}"/>
    <dgm:cxn modelId="{E5203357-459A-4E7D-9A3E-92589BCF4A9D}" type="presOf" srcId="{4C389430-C36B-4BE7-A50C-431901105B65}" destId="{33EE55D2-040B-4F5F-A4F8-CAD81C72FD1F}" srcOrd="0" destOrd="0" presId="urn:microsoft.com/office/officeart/2005/8/layout/orgChart1"/>
    <dgm:cxn modelId="{9292C38D-47B8-480D-9D68-26BD2FF40C7E}" type="presOf" srcId="{31D24B88-AF60-4712-9B0C-48E0A17C0AE0}" destId="{7023B33E-B0E6-48E8-8424-81E802A54730}" srcOrd="1" destOrd="0" presId="urn:microsoft.com/office/officeart/2005/8/layout/orgChart1"/>
    <dgm:cxn modelId="{A9255FA7-62AF-48DE-BBBB-E8EAC69B2053}" type="presOf" srcId="{8006DFAD-F21A-4A20-B0B6-7E84A89315C5}" destId="{1CC99110-723D-414E-ACD4-11770E6034FC}" srcOrd="1" destOrd="0" presId="urn:microsoft.com/office/officeart/2005/8/layout/orgChart1"/>
    <dgm:cxn modelId="{87D563CF-6A1C-45F7-AAC6-BC4CF84FD19C}" srcId="{4C389430-C36B-4BE7-A50C-431901105B65}" destId="{8006DFAD-F21A-4A20-B0B6-7E84A89315C5}" srcOrd="0" destOrd="0" parTransId="{929B26E4-26A9-4CFA-B6DD-5420F188438B}" sibTransId="{E230D81F-6213-4E3A-B8EA-4DF809C06C3A}"/>
    <dgm:cxn modelId="{A2074EF0-9999-4DB9-A561-FDEAC42E3B16}" type="presOf" srcId="{8006DFAD-F21A-4A20-B0B6-7E84A89315C5}" destId="{38D3DB53-FE92-4DE5-A986-E7AA2B79D9EB}" srcOrd="0" destOrd="0" presId="urn:microsoft.com/office/officeart/2005/8/layout/orgChart1"/>
    <dgm:cxn modelId="{460AC3F0-F862-4EC8-9F34-34466E4A36F5}" type="presOf" srcId="{7C67379B-E2FF-495D-B8C0-B4E59968F236}" destId="{D5027851-1791-44C5-9782-33DF9AEBD47A}" srcOrd="1" destOrd="0" presId="urn:microsoft.com/office/officeart/2005/8/layout/orgChart1"/>
    <dgm:cxn modelId="{158C64FA-35B1-4E01-9F49-02C482A04C8E}" type="presOf" srcId="{31D24B88-AF60-4712-9B0C-48E0A17C0AE0}" destId="{5201578C-4B1C-4CA6-A03C-7302E3FB3D19}" srcOrd="0" destOrd="0" presId="urn:microsoft.com/office/officeart/2005/8/layout/orgChart1"/>
    <dgm:cxn modelId="{B7BF9E92-2073-46ED-BA96-F2C0C61B5B01}" type="presParOf" srcId="{33EE55D2-040B-4F5F-A4F8-CAD81C72FD1F}" destId="{9AA12F54-1007-4FF9-BFD1-54963F9EEF9D}" srcOrd="0" destOrd="0" presId="urn:microsoft.com/office/officeart/2005/8/layout/orgChart1"/>
    <dgm:cxn modelId="{8CD9D20F-D35B-4B59-92E6-CC6284C01D27}" type="presParOf" srcId="{9AA12F54-1007-4FF9-BFD1-54963F9EEF9D}" destId="{051FA7AA-2623-4AE0-9207-16A204D46A47}" srcOrd="0" destOrd="0" presId="urn:microsoft.com/office/officeart/2005/8/layout/orgChart1"/>
    <dgm:cxn modelId="{8DF36E90-713E-447D-A91B-82A68866DA8F}" type="presParOf" srcId="{051FA7AA-2623-4AE0-9207-16A204D46A47}" destId="{38D3DB53-FE92-4DE5-A986-E7AA2B79D9EB}" srcOrd="0" destOrd="0" presId="urn:microsoft.com/office/officeart/2005/8/layout/orgChart1"/>
    <dgm:cxn modelId="{5F9FD67D-CD9D-4E02-A089-2B0E206648B9}" type="presParOf" srcId="{051FA7AA-2623-4AE0-9207-16A204D46A47}" destId="{1CC99110-723D-414E-ACD4-11770E6034FC}" srcOrd="1" destOrd="0" presId="urn:microsoft.com/office/officeart/2005/8/layout/orgChart1"/>
    <dgm:cxn modelId="{66205BAF-C7EE-4428-BFF5-8F6F8ED302BA}" type="presParOf" srcId="{9AA12F54-1007-4FF9-BFD1-54963F9EEF9D}" destId="{88920CBC-E238-4EFF-8C66-8384D61BDA0C}" srcOrd="1" destOrd="0" presId="urn:microsoft.com/office/officeart/2005/8/layout/orgChart1"/>
    <dgm:cxn modelId="{CF178CD6-68E3-421A-B219-5523110605B8}" type="presParOf" srcId="{88920CBC-E238-4EFF-8C66-8384D61BDA0C}" destId="{912829E3-FF27-49C7-828B-F35D250E3B62}" srcOrd="0" destOrd="0" presId="urn:microsoft.com/office/officeart/2005/8/layout/orgChart1"/>
    <dgm:cxn modelId="{020ADB05-03D2-4095-809E-E79682433735}" type="presParOf" srcId="{88920CBC-E238-4EFF-8C66-8384D61BDA0C}" destId="{CC1FB8BC-83D3-4AC8-AF93-B37824204380}" srcOrd="1" destOrd="0" presId="urn:microsoft.com/office/officeart/2005/8/layout/orgChart1"/>
    <dgm:cxn modelId="{37EB0C20-640D-42CD-8D9B-7AC59CE22FDB}" type="presParOf" srcId="{CC1FB8BC-83D3-4AC8-AF93-B37824204380}" destId="{916061DD-065D-436F-8AEA-F5E3B109B186}" srcOrd="0" destOrd="0" presId="urn:microsoft.com/office/officeart/2005/8/layout/orgChart1"/>
    <dgm:cxn modelId="{02D04CA5-D200-4925-8CE8-97DB04E2E013}" type="presParOf" srcId="{916061DD-065D-436F-8AEA-F5E3B109B186}" destId="{F2765F24-D401-40E9-9B20-E2BE9A0F67BC}" srcOrd="0" destOrd="0" presId="urn:microsoft.com/office/officeart/2005/8/layout/orgChart1"/>
    <dgm:cxn modelId="{EA0F65A1-F5C1-47EA-93A7-30D99E2A0ED3}" type="presParOf" srcId="{916061DD-065D-436F-8AEA-F5E3B109B186}" destId="{D5027851-1791-44C5-9782-33DF9AEBD47A}" srcOrd="1" destOrd="0" presId="urn:microsoft.com/office/officeart/2005/8/layout/orgChart1"/>
    <dgm:cxn modelId="{FFDD9FA1-AB79-43ED-8488-450559EAD55E}" type="presParOf" srcId="{CC1FB8BC-83D3-4AC8-AF93-B37824204380}" destId="{3B1A35D0-B9C2-4459-9C87-F53D28338B02}" srcOrd="1" destOrd="0" presId="urn:microsoft.com/office/officeart/2005/8/layout/orgChart1"/>
    <dgm:cxn modelId="{FBE3EB99-88C9-4B7C-8569-DFD48D69683A}" type="presParOf" srcId="{CC1FB8BC-83D3-4AC8-AF93-B37824204380}" destId="{31F78110-FAEC-482E-8611-7E474B6267F5}" srcOrd="2" destOrd="0" presId="urn:microsoft.com/office/officeart/2005/8/layout/orgChart1"/>
    <dgm:cxn modelId="{FB7C2864-4ABA-42B6-954C-F24A7C47F224}" type="presParOf" srcId="{88920CBC-E238-4EFF-8C66-8384D61BDA0C}" destId="{4F8BA1F1-D24D-4D35-B966-D5EC0D76E181}" srcOrd="2" destOrd="0" presId="urn:microsoft.com/office/officeart/2005/8/layout/orgChart1"/>
    <dgm:cxn modelId="{D98515AD-33BF-40A8-B8D8-02FFFA7967EB}" type="presParOf" srcId="{88920CBC-E238-4EFF-8C66-8384D61BDA0C}" destId="{E88ACC56-4885-4C7F-8C45-BF59F7E0978D}" srcOrd="3" destOrd="0" presId="urn:microsoft.com/office/officeart/2005/8/layout/orgChart1"/>
    <dgm:cxn modelId="{088EEB3A-2370-4912-ADD4-E3ABECE9884E}" type="presParOf" srcId="{E88ACC56-4885-4C7F-8C45-BF59F7E0978D}" destId="{251AC151-E1A6-4352-8BA1-D6CD877E5EFC}" srcOrd="0" destOrd="0" presId="urn:microsoft.com/office/officeart/2005/8/layout/orgChart1"/>
    <dgm:cxn modelId="{9035BE2C-E2A3-439B-8D31-B84096F79457}" type="presParOf" srcId="{251AC151-E1A6-4352-8BA1-D6CD877E5EFC}" destId="{5201578C-4B1C-4CA6-A03C-7302E3FB3D19}" srcOrd="0" destOrd="0" presId="urn:microsoft.com/office/officeart/2005/8/layout/orgChart1"/>
    <dgm:cxn modelId="{4E819486-8E7F-426F-957B-B707F9685493}" type="presParOf" srcId="{251AC151-E1A6-4352-8BA1-D6CD877E5EFC}" destId="{7023B33E-B0E6-48E8-8424-81E802A54730}" srcOrd="1" destOrd="0" presId="urn:microsoft.com/office/officeart/2005/8/layout/orgChart1"/>
    <dgm:cxn modelId="{907FE41A-6A1E-4B68-971E-673AE531A383}" type="presParOf" srcId="{E88ACC56-4885-4C7F-8C45-BF59F7E0978D}" destId="{336DF978-5E59-42CD-B283-10707523C912}" srcOrd="1" destOrd="0" presId="urn:microsoft.com/office/officeart/2005/8/layout/orgChart1"/>
    <dgm:cxn modelId="{BE662384-244A-4F3F-B456-3CC8ACD2F407}" type="presParOf" srcId="{E88ACC56-4885-4C7F-8C45-BF59F7E0978D}" destId="{50D776B4-4F06-40A3-898B-CDB7DC0FDD3B}" srcOrd="2" destOrd="0" presId="urn:microsoft.com/office/officeart/2005/8/layout/orgChart1"/>
    <dgm:cxn modelId="{8D98B5F2-91FA-48D1-846F-C8447FD2C8B4}" type="presParOf" srcId="{9AA12F54-1007-4FF9-BFD1-54963F9EEF9D}" destId="{B74D70D8-57BD-4533-A972-5CA24339682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BA1F1-D24D-4D35-B966-D5EC0D76E181}">
      <dsp:nvSpPr>
        <dsp:cNvPr id="0" name=""/>
        <dsp:cNvSpPr/>
      </dsp:nvSpPr>
      <dsp:spPr>
        <a:xfrm>
          <a:off x="3306189" y="1579161"/>
          <a:ext cx="1809303" cy="628022"/>
        </a:xfrm>
        <a:custGeom>
          <a:avLst/>
          <a:gdLst/>
          <a:ahLst/>
          <a:cxnLst/>
          <a:rect l="0" t="0" r="0" b="0"/>
          <a:pathLst>
            <a:path>
              <a:moveTo>
                <a:pt x="0" y="0"/>
              </a:moveTo>
              <a:lnTo>
                <a:pt x="0" y="314011"/>
              </a:lnTo>
              <a:lnTo>
                <a:pt x="1809303" y="314011"/>
              </a:lnTo>
              <a:lnTo>
                <a:pt x="1809303" y="62802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2829E3-FF27-49C7-828B-F35D250E3B62}">
      <dsp:nvSpPr>
        <dsp:cNvPr id="0" name=""/>
        <dsp:cNvSpPr/>
      </dsp:nvSpPr>
      <dsp:spPr>
        <a:xfrm>
          <a:off x="1496886" y="1579161"/>
          <a:ext cx="1809303" cy="628022"/>
        </a:xfrm>
        <a:custGeom>
          <a:avLst/>
          <a:gdLst/>
          <a:ahLst/>
          <a:cxnLst/>
          <a:rect l="0" t="0" r="0" b="0"/>
          <a:pathLst>
            <a:path>
              <a:moveTo>
                <a:pt x="1809303" y="0"/>
              </a:moveTo>
              <a:lnTo>
                <a:pt x="1809303" y="314011"/>
              </a:lnTo>
              <a:lnTo>
                <a:pt x="0" y="314011"/>
              </a:lnTo>
              <a:lnTo>
                <a:pt x="0" y="62802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3DB53-FE92-4DE5-A986-E7AA2B79D9EB}">
      <dsp:nvSpPr>
        <dsp:cNvPr id="0" name=""/>
        <dsp:cNvSpPr/>
      </dsp:nvSpPr>
      <dsp:spPr>
        <a:xfrm>
          <a:off x="1810897" y="83869"/>
          <a:ext cx="2990584" cy="14952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solidFill>
                <a:schemeClr val="bg1"/>
              </a:solidFill>
            </a:rPr>
            <a:t>Two ways to do iteration</a:t>
          </a:r>
          <a:endParaRPr lang="en-US" sz="3400" kern="1200" dirty="0"/>
        </a:p>
      </dsp:txBody>
      <dsp:txXfrm>
        <a:off x="1810897" y="83869"/>
        <a:ext cx="2990584" cy="1495292"/>
      </dsp:txXfrm>
    </dsp:sp>
    <dsp:sp modelId="{F2765F24-D401-40E9-9B20-E2BE9A0F67BC}">
      <dsp:nvSpPr>
        <dsp:cNvPr id="0" name=""/>
        <dsp:cNvSpPr/>
      </dsp:nvSpPr>
      <dsp:spPr>
        <a:xfrm>
          <a:off x="1594" y="2207184"/>
          <a:ext cx="2990584" cy="14952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Counter-controlled iteration</a:t>
          </a:r>
        </a:p>
      </dsp:txBody>
      <dsp:txXfrm>
        <a:off x="1594" y="2207184"/>
        <a:ext cx="2990584" cy="1495292"/>
      </dsp:txXfrm>
    </dsp:sp>
    <dsp:sp modelId="{5201578C-4B1C-4CA6-A03C-7302E3FB3D19}">
      <dsp:nvSpPr>
        <dsp:cNvPr id="0" name=""/>
        <dsp:cNvSpPr/>
      </dsp:nvSpPr>
      <dsp:spPr>
        <a:xfrm>
          <a:off x="3620200" y="2207184"/>
          <a:ext cx="2990584" cy="14952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Sentinel-controlled iteration</a:t>
          </a:r>
        </a:p>
      </dsp:txBody>
      <dsp:txXfrm>
        <a:off x="3620200" y="2207184"/>
        <a:ext cx="2990584" cy="1495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BA1F1-D24D-4D35-B966-D5EC0D76E181}">
      <dsp:nvSpPr>
        <dsp:cNvPr id="0" name=""/>
        <dsp:cNvSpPr/>
      </dsp:nvSpPr>
      <dsp:spPr>
        <a:xfrm>
          <a:off x="2572469" y="1271775"/>
          <a:ext cx="1407777" cy="488649"/>
        </a:xfrm>
        <a:custGeom>
          <a:avLst/>
          <a:gdLst/>
          <a:ahLst/>
          <a:cxnLst/>
          <a:rect l="0" t="0" r="0" b="0"/>
          <a:pathLst>
            <a:path>
              <a:moveTo>
                <a:pt x="0" y="0"/>
              </a:moveTo>
              <a:lnTo>
                <a:pt x="0" y="244324"/>
              </a:lnTo>
              <a:lnTo>
                <a:pt x="1407777" y="244324"/>
              </a:lnTo>
              <a:lnTo>
                <a:pt x="1407777" y="4886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2829E3-FF27-49C7-828B-F35D250E3B62}">
      <dsp:nvSpPr>
        <dsp:cNvPr id="0" name=""/>
        <dsp:cNvSpPr/>
      </dsp:nvSpPr>
      <dsp:spPr>
        <a:xfrm>
          <a:off x="1164692" y="1271775"/>
          <a:ext cx="1407777" cy="488649"/>
        </a:xfrm>
        <a:custGeom>
          <a:avLst/>
          <a:gdLst/>
          <a:ahLst/>
          <a:cxnLst/>
          <a:rect l="0" t="0" r="0" b="0"/>
          <a:pathLst>
            <a:path>
              <a:moveTo>
                <a:pt x="1407777" y="0"/>
              </a:moveTo>
              <a:lnTo>
                <a:pt x="1407777" y="244324"/>
              </a:lnTo>
              <a:lnTo>
                <a:pt x="0" y="244324"/>
              </a:lnTo>
              <a:lnTo>
                <a:pt x="0" y="4886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3DB53-FE92-4DE5-A986-E7AA2B79D9EB}">
      <dsp:nvSpPr>
        <dsp:cNvPr id="0" name=""/>
        <dsp:cNvSpPr/>
      </dsp:nvSpPr>
      <dsp:spPr>
        <a:xfrm>
          <a:off x="1409017" y="108323"/>
          <a:ext cx="2326904" cy="11634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bg1"/>
              </a:solidFill>
            </a:rPr>
            <a:t>Two ways to do iteration</a:t>
          </a:r>
          <a:endParaRPr lang="en-US" sz="2600" kern="1200" dirty="0"/>
        </a:p>
      </dsp:txBody>
      <dsp:txXfrm>
        <a:off x="1409017" y="108323"/>
        <a:ext cx="2326904" cy="1163452"/>
      </dsp:txXfrm>
    </dsp:sp>
    <dsp:sp modelId="{F2765F24-D401-40E9-9B20-E2BE9A0F67BC}">
      <dsp:nvSpPr>
        <dsp:cNvPr id="0" name=""/>
        <dsp:cNvSpPr/>
      </dsp:nvSpPr>
      <dsp:spPr>
        <a:xfrm>
          <a:off x="1240" y="1760425"/>
          <a:ext cx="2326904" cy="116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Counter-controlled iteration</a:t>
          </a:r>
        </a:p>
      </dsp:txBody>
      <dsp:txXfrm>
        <a:off x="1240" y="1760425"/>
        <a:ext cx="2326904" cy="1163452"/>
      </dsp:txXfrm>
    </dsp:sp>
    <dsp:sp modelId="{5201578C-4B1C-4CA6-A03C-7302E3FB3D19}">
      <dsp:nvSpPr>
        <dsp:cNvPr id="0" name=""/>
        <dsp:cNvSpPr/>
      </dsp:nvSpPr>
      <dsp:spPr>
        <a:xfrm>
          <a:off x="2816794" y="1760425"/>
          <a:ext cx="2326904" cy="116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Sentinel-controlled iteration</a:t>
          </a:r>
        </a:p>
      </dsp:txBody>
      <dsp:txXfrm>
        <a:off x="2816794" y="1760425"/>
        <a:ext cx="2326904" cy="116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BA1F1-D24D-4D35-B966-D5EC0D76E181}">
      <dsp:nvSpPr>
        <dsp:cNvPr id="0" name=""/>
        <dsp:cNvSpPr/>
      </dsp:nvSpPr>
      <dsp:spPr>
        <a:xfrm>
          <a:off x="2572469" y="1271775"/>
          <a:ext cx="1407777" cy="488649"/>
        </a:xfrm>
        <a:custGeom>
          <a:avLst/>
          <a:gdLst/>
          <a:ahLst/>
          <a:cxnLst/>
          <a:rect l="0" t="0" r="0" b="0"/>
          <a:pathLst>
            <a:path>
              <a:moveTo>
                <a:pt x="0" y="0"/>
              </a:moveTo>
              <a:lnTo>
                <a:pt x="0" y="244324"/>
              </a:lnTo>
              <a:lnTo>
                <a:pt x="1407777" y="244324"/>
              </a:lnTo>
              <a:lnTo>
                <a:pt x="1407777" y="4886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2829E3-FF27-49C7-828B-F35D250E3B62}">
      <dsp:nvSpPr>
        <dsp:cNvPr id="0" name=""/>
        <dsp:cNvSpPr/>
      </dsp:nvSpPr>
      <dsp:spPr>
        <a:xfrm>
          <a:off x="1164692" y="1271775"/>
          <a:ext cx="1407777" cy="488649"/>
        </a:xfrm>
        <a:custGeom>
          <a:avLst/>
          <a:gdLst/>
          <a:ahLst/>
          <a:cxnLst/>
          <a:rect l="0" t="0" r="0" b="0"/>
          <a:pathLst>
            <a:path>
              <a:moveTo>
                <a:pt x="1407777" y="0"/>
              </a:moveTo>
              <a:lnTo>
                <a:pt x="1407777" y="244324"/>
              </a:lnTo>
              <a:lnTo>
                <a:pt x="0" y="244324"/>
              </a:lnTo>
              <a:lnTo>
                <a:pt x="0" y="4886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3DB53-FE92-4DE5-A986-E7AA2B79D9EB}">
      <dsp:nvSpPr>
        <dsp:cNvPr id="0" name=""/>
        <dsp:cNvSpPr/>
      </dsp:nvSpPr>
      <dsp:spPr>
        <a:xfrm>
          <a:off x="1409017" y="108323"/>
          <a:ext cx="2326904" cy="11634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bg1"/>
              </a:solidFill>
            </a:rPr>
            <a:t>Two ways to do iteration</a:t>
          </a:r>
          <a:endParaRPr lang="en-US" sz="2600" kern="1200" dirty="0"/>
        </a:p>
      </dsp:txBody>
      <dsp:txXfrm>
        <a:off x="1409017" y="108323"/>
        <a:ext cx="2326904" cy="1163452"/>
      </dsp:txXfrm>
    </dsp:sp>
    <dsp:sp modelId="{F2765F24-D401-40E9-9B20-E2BE9A0F67BC}">
      <dsp:nvSpPr>
        <dsp:cNvPr id="0" name=""/>
        <dsp:cNvSpPr/>
      </dsp:nvSpPr>
      <dsp:spPr>
        <a:xfrm>
          <a:off x="1240" y="1760425"/>
          <a:ext cx="2326904" cy="116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Counter-controlled iteration</a:t>
          </a:r>
        </a:p>
      </dsp:txBody>
      <dsp:txXfrm>
        <a:off x="1240" y="1760425"/>
        <a:ext cx="2326904" cy="1163452"/>
      </dsp:txXfrm>
    </dsp:sp>
    <dsp:sp modelId="{5201578C-4B1C-4CA6-A03C-7302E3FB3D19}">
      <dsp:nvSpPr>
        <dsp:cNvPr id="0" name=""/>
        <dsp:cNvSpPr/>
      </dsp:nvSpPr>
      <dsp:spPr>
        <a:xfrm>
          <a:off x="2816794" y="1760425"/>
          <a:ext cx="2326904" cy="116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Sentinel-controlled iteration</a:t>
          </a:r>
        </a:p>
      </dsp:txBody>
      <dsp:txXfrm>
        <a:off x="2816794" y="1760425"/>
        <a:ext cx="2326904" cy="11634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83B5B-319B-4DBE-83B2-36AC17F62879}"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D4CF3-D5CD-444D-94B6-A5368E36D6B5}" type="slidenum">
              <a:rPr lang="en-US" smtClean="0"/>
              <a:t>‹#›</a:t>
            </a:fld>
            <a:endParaRPr lang="en-US"/>
          </a:p>
        </p:txBody>
      </p:sp>
    </p:spTree>
    <p:extLst>
      <p:ext uri="{BB962C8B-B14F-4D97-AF65-F5344CB8AC3E}">
        <p14:creationId xmlns:p14="http://schemas.microsoft.com/office/powerpoint/2010/main" val="60002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35EE-D383-49E3-B097-1A68DCA2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D2DE6-4889-4AE7-A314-F4886954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324BD-7854-42DA-BBB9-6A3A2DF6145C}"/>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5" name="Footer Placeholder 4">
            <a:extLst>
              <a:ext uri="{FF2B5EF4-FFF2-40B4-BE49-F238E27FC236}">
                <a16:creationId xmlns:a16="http://schemas.microsoft.com/office/drawing/2014/main" id="{3D89049B-36BF-4C06-BA01-C1E35C813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C4B9-8E51-4F1C-B481-783C2F5BFBF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78252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1745-8708-4462-B1C0-61E800949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B8A60-7E73-43A1-94C2-E5F8D69F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C3FB-76EC-4FFD-8EC4-21040DCD2375}"/>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5" name="Footer Placeholder 4">
            <a:extLst>
              <a:ext uri="{FF2B5EF4-FFF2-40B4-BE49-F238E27FC236}">
                <a16:creationId xmlns:a16="http://schemas.microsoft.com/office/drawing/2014/main" id="{F5811B85-B15C-49D1-AE4E-152DE868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E47E-3CF2-449C-80E4-890D32BDF47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8344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CB6CD-A87A-4368-9129-6D49E567F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BB8A-046D-49FB-B6E6-314B9B78F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7EE7-3A44-46D0-ADBC-A8C7E0248176}"/>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5" name="Footer Placeholder 4">
            <a:extLst>
              <a:ext uri="{FF2B5EF4-FFF2-40B4-BE49-F238E27FC236}">
                <a16:creationId xmlns:a16="http://schemas.microsoft.com/office/drawing/2014/main" id="{5DD64FE7-9ACE-471B-8F41-0194FE09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E279C-CEC8-4019-82E0-0D66C0B91230}"/>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1731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D2B-1A68-45B7-82FE-389C4F38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77DE6-910A-4832-B2BC-85A72703D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8890-AF3B-4A8B-81D7-2C47D6198E57}"/>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5" name="Footer Placeholder 4">
            <a:extLst>
              <a:ext uri="{FF2B5EF4-FFF2-40B4-BE49-F238E27FC236}">
                <a16:creationId xmlns:a16="http://schemas.microsoft.com/office/drawing/2014/main" id="{9511F77D-B8B8-4D65-87AF-EA148303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032D1-5BA5-4756-8890-B737D6025795}"/>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45267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EAF0-5F4E-407E-BCFE-E681F983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C3F9D-F832-407D-AFD6-19EB7829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8AF0B-9EBC-4AE6-9585-345DE288AED3}"/>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5" name="Footer Placeholder 4">
            <a:extLst>
              <a:ext uri="{FF2B5EF4-FFF2-40B4-BE49-F238E27FC236}">
                <a16:creationId xmlns:a16="http://schemas.microsoft.com/office/drawing/2014/main" id="{18CC9866-2861-4311-96AB-D3BC3A6F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88D7-1971-4F03-85CA-6D128E8FEAF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5089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5B0-28CA-4284-A065-F649B57B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39A4C-BE86-4C37-9EC4-6406023D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E8E53-4089-4C41-B7C4-6FCD35FD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281C-4DDD-4818-BD1D-7A1A97EA36DB}"/>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6" name="Footer Placeholder 5">
            <a:extLst>
              <a:ext uri="{FF2B5EF4-FFF2-40B4-BE49-F238E27FC236}">
                <a16:creationId xmlns:a16="http://schemas.microsoft.com/office/drawing/2014/main" id="{50941CD4-1912-43B3-AA48-524D6703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2FACC-10C2-4773-8D1C-8FEEE5E90FD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429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46B-4823-4F06-B25B-6CB5AF88E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C1814-4CFA-4E63-AA9F-6E2B3F99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D0970-BF07-4BB3-A2DF-F6944820A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A1BF7-E1D2-40B8-8DCA-A14E08AEE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2DD97-B015-49B5-B2CF-E5C761DF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8E9A7-5F85-4920-B0DB-63E362C601D1}"/>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8" name="Footer Placeholder 7">
            <a:extLst>
              <a:ext uri="{FF2B5EF4-FFF2-40B4-BE49-F238E27FC236}">
                <a16:creationId xmlns:a16="http://schemas.microsoft.com/office/drawing/2014/main" id="{F1A1D3F6-F160-4417-A757-6A364176D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4823D-9ABB-46C6-85FC-4E32D19783DD}"/>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6880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CBA-FC47-40B7-B90D-AC545ECF7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5FA0C-FBB6-43CE-9E92-B804C6675070}"/>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4" name="Footer Placeholder 3">
            <a:extLst>
              <a:ext uri="{FF2B5EF4-FFF2-40B4-BE49-F238E27FC236}">
                <a16:creationId xmlns:a16="http://schemas.microsoft.com/office/drawing/2014/main" id="{BCE866A0-A986-429C-839F-12CDB6F76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16A32-3027-4C73-B029-872DF6E744A7}"/>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597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679C-6BF0-4901-94D9-CC11A84AAAB9}"/>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3" name="Footer Placeholder 2">
            <a:extLst>
              <a:ext uri="{FF2B5EF4-FFF2-40B4-BE49-F238E27FC236}">
                <a16:creationId xmlns:a16="http://schemas.microsoft.com/office/drawing/2014/main" id="{D7FB1F37-9257-4526-9477-5CBAD48BE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2C883-373F-48FD-9176-BC82F99B23E9}"/>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10610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5F7-D07B-4687-B596-4445044E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85C62-2CD0-48E2-B13B-9EB21F64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14F23-5B42-4400-87A6-B307FC4E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20879-E418-4F00-A083-937222163607}"/>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6" name="Footer Placeholder 5">
            <a:extLst>
              <a:ext uri="{FF2B5EF4-FFF2-40B4-BE49-F238E27FC236}">
                <a16:creationId xmlns:a16="http://schemas.microsoft.com/office/drawing/2014/main" id="{861E2978-6517-4327-975E-B5B588A88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00975-C0E4-45B2-896F-2A7BF9E790CC}"/>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1671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520B-6DF5-482F-BE99-124BA272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F1E9D-887E-4C9E-A5E1-BA779C146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49E54-DF5A-40A2-A6B2-7E5D83A8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E93EF-1DED-4DD9-9025-E9DBC4F3FB12}"/>
              </a:ext>
            </a:extLst>
          </p:cNvPr>
          <p:cNvSpPr>
            <a:spLocks noGrp="1"/>
          </p:cNvSpPr>
          <p:nvPr>
            <p:ph type="dt" sz="half" idx="10"/>
          </p:nvPr>
        </p:nvSpPr>
        <p:spPr/>
        <p:txBody>
          <a:bodyPr/>
          <a:lstStyle/>
          <a:p>
            <a:fld id="{DE136269-F5D2-4784-8C69-61FAF5E861B2}" type="datetimeFigureOut">
              <a:rPr lang="en-US" smtClean="0"/>
              <a:t>5/5/2021</a:t>
            </a:fld>
            <a:endParaRPr lang="en-US"/>
          </a:p>
        </p:txBody>
      </p:sp>
      <p:sp>
        <p:nvSpPr>
          <p:cNvPr id="6" name="Footer Placeholder 5">
            <a:extLst>
              <a:ext uri="{FF2B5EF4-FFF2-40B4-BE49-F238E27FC236}">
                <a16:creationId xmlns:a16="http://schemas.microsoft.com/office/drawing/2014/main" id="{82C530B1-F6D8-4E09-B8AF-829EB039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23FC9-6F64-4815-89FF-D5785ECF8ACA}"/>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0618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F4814-C2BD-41D8-8937-EEED29501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1C752-4C89-484F-BB84-4DC9D079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65E0-DE8E-4594-BF4D-1021609B7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36269-F5D2-4784-8C69-61FAF5E861B2}" type="datetimeFigureOut">
              <a:rPr lang="en-US" smtClean="0"/>
              <a:t>5/5/2021</a:t>
            </a:fld>
            <a:endParaRPr lang="en-US"/>
          </a:p>
        </p:txBody>
      </p:sp>
      <p:sp>
        <p:nvSpPr>
          <p:cNvPr id="5" name="Footer Placeholder 4">
            <a:extLst>
              <a:ext uri="{FF2B5EF4-FFF2-40B4-BE49-F238E27FC236}">
                <a16:creationId xmlns:a16="http://schemas.microsoft.com/office/drawing/2014/main" id="{CE09F6CF-E382-4A14-8369-A485DAF3F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D4F15-DC19-41FB-B434-E257B769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598E-8EA7-4EAB-8E68-B65BA38504C2}" type="slidenum">
              <a:rPr lang="en-US" smtClean="0"/>
              <a:t>‹#›</a:t>
            </a:fld>
            <a:endParaRPr lang="en-US"/>
          </a:p>
        </p:txBody>
      </p:sp>
    </p:spTree>
    <p:extLst>
      <p:ext uri="{BB962C8B-B14F-4D97-AF65-F5344CB8AC3E}">
        <p14:creationId xmlns:p14="http://schemas.microsoft.com/office/powerpoint/2010/main" val="22162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C Programming Basics - C Language Tutorial For Beginners | Udemy Blog">
            <a:extLst>
              <a:ext uri="{FF2B5EF4-FFF2-40B4-BE49-F238E27FC236}">
                <a16:creationId xmlns:a16="http://schemas.microsoft.com/office/drawing/2014/main" id="{CE7545B2-8DAE-4F67-B314-CC1B860711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9089" b="12384"/>
          <a:stretch/>
        </p:blipFill>
        <p:spPr bwMode="auto">
          <a:xfrm>
            <a:off x="3921551" y="18298"/>
            <a:ext cx="826732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CA74F-0346-413B-944A-0DCE2C364EBC}"/>
              </a:ext>
            </a:extLst>
          </p:cNvPr>
          <p:cNvSpPr>
            <a:spLocks noGrp="1"/>
          </p:cNvSpPr>
          <p:nvPr>
            <p:ph type="ctrTitle"/>
          </p:nvPr>
        </p:nvSpPr>
        <p:spPr>
          <a:xfrm>
            <a:off x="477981" y="1122363"/>
            <a:ext cx="4273128" cy="3204134"/>
          </a:xfrm>
        </p:spPr>
        <p:txBody>
          <a:bodyPr anchor="b">
            <a:normAutofit/>
          </a:bodyPr>
          <a:lstStyle/>
          <a:p>
            <a:pPr algn="l"/>
            <a:r>
              <a:rPr lang="en-US" sz="4800"/>
              <a:t>PROGRAMMING FUNDAMENTALS IN C</a:t>
            </a:r>
            <a:endParaRPr lang="en-US" sz="4800" dirty="0"/>
          </a:p>
        </p:txBody>
      </p:sp>
      <p:sp>
        <p:nvSpPr>
          <p:cNvPr id="3" name="Subtitle 2">
            <a:extLst>
              <a:ext uri="{FF2B5EF4-FFF2-40B4-BE49-F238E27FC236}">
                <a16:creationId xmlns:a16="http://schemas.microsoft.com/office/drawing/2014/main" id="{A1725D1B-4452-4252-89A4-A20B9D22FB55}"/>
              </a:ext>
            </a:extLst>
          </p:cNvPr>
          <p:cNvSpPr>
            <a:spLocks noGrp="1"/>
          </p:cNvSpPr>
          <p:nvPr>
            <p:ph type="subTitle" idx="1"/>
          </p:nvPr>
        </p:nvSpPr>
        <p:spPr>
          <a:xfrm>
            <a:off x="477980" y="4872922"/>
            <a:ext cx="4023359" cy="1208141"/>
          </a:xfrm>
        </p:spPr>
        <p:txBody>
          <a:bodyPr>
            <a:normAutofit/>
          </a:bodyPr>
          <a:lstStyle/>
          <a:p>
            <a:pPr algn="l"/>
            <a:r>
              <a:rPr lang="en-US" sz="2000" dirty="0"/>
              <a:t>Loops  </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C3F6871-943A-46F1-843D-DA86AE09D786}"/>
              </a:ext>
            </a:extLst>
          </p:cNvPr>
          <p:cNvPicPr>
            <a:picLocks noChangeAspect="1"/>
          </p:cNvPicPr>
          <p:nvPr/>
        </p:nvPicPr>
        <p:blipFill>
          <a:blip r:embed="rId3"/>
          <a:stretch>
            <a:fillRect/>
          </a:stretch>
        </p:blipFill>
        <p:spPr>
          <a:xfrm>
            <a:off x="11081657" y="68898"/>
            <a:ext cx="999257" cy="1259874"/>
          </a:xfrm>
          <a:prstGeom prst="rect">
            <a:avLst/>
          </a:prstGeom>
        </p:spPr>
      </p:pic>
      <p:pic>
        <p:nvPicPr>
          <p:cNvPr id="16" name="Picture 15">
            <a:extLst>
              <a:ext uri="{FF2B5EF4-FFF2-40B4-BE49-F238E27FC236}">
                <a16:creationId xmlns:a16="http://schemas.microsoft.com/office/drawing/2014/main" id="{71F90B52-A333-43AD-A896-A01879BCD1AC}"/>
              </a:ext>
            </a:extLst>
          </p:cNvPr>
          <p:cNvPicPr>
            <a:picLocks noChangeAspect="1"/>
          </p:cNvPicPr>
          <p:nvPr/>
        </p:nvPicPr>
        <p:blipFill>
          <a:blip r:embed="rId4"/>
          <a:stretch>
            <a:fillRect/>
          </a:stretch>
        </p:blipFill>
        <p:spPr>
          <a:xfrm>
            <a:off x="97976" y="68898"/>
            <a:ext cx="1470194" cy="1307201"/>
          </a:xfrm>
          <a:prstGeom prst="rect">
            <a:avLst/>
          </a:prstGeom>
        </p:spPr>
      </p:pic>
    </p:spTree>
    <p:extLst>
      <p:ext uri="{BB962C8B-B14F-4D97-AF65-F5344CB8AC3E}">
        <p14:creationId xmlns:p14="http://schemas.microsoft.com/office/powerpoint/2010/main" val="3626443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7" name="Table 3">
                <a:extLst>
                  <a:ext uri="{FF2B5EF4-FFF2-40B4-BE49-F238E27FC236}">
                    <a16:creationId xmlns:a16="http://schemas.microsoft.com/office/drawing/2014/main" id="{4019A256-688C-4D45-9CD8-78D0DEB80BC3}"/>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p:graphicFrame>
            <p:nvGraphicFramePr>
              <p:cNvPr id="7" name="Table 3">
                <a:extLst>
                  <a:ext uri="{FF2B5EF4-FFF2-40B4-BE49-F238E27FC236}">
                    <a16:creationId xmlns:a16="http://schemas.microsoft.com/office/drawing/2014/main" id="{4019A256-688C-4D45-9CD8-78D0DEB80BC3}"/>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2762054"/>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14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a:solidFill>
                  <a:schemeClr val="bg1"/>
                </a:solidFill>
              </a:rPr>
              <a:t>While Statement</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Pseudocode</a:t>
            </a:r>
          </a:p>
          <a:p>
            <a:pPr marL="914400" lvl="2" indent="0">
              <a:buNone/>
            </a:pP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r>
              <a:rPr lang="en-GB" dirty="0">
                <a:solidFill>
                  <a:schemeClr val="bg1"/>
                </a:solidFill>
              </a:rPr>
              <a:t>Flowchart</a:t>
            </a:r>
          </a:p>
          <a:p>
            <a:pPr marL="0" indent="0">
              <a:buNone/>
            </a:pPr>
            <a:endParaRPr lang="en-GB" dirty="0">
              <a:solidFill>
                <a:schemeClr val="bg1"/>
              </a:solidFill>
            </a:endParaRPr>
          </a:p>
        </p:txBody>
      </p:sp>
      <p:sp>
        <p:nvSpPr>
          <p:cNvPr id="4" name="TextBox 3">
            <a:extLst>
              <a:ext uri="{FF2B5EF4-FFF2-40B4-BE49-F238E27FC236}">
                <a16:creationId xmlns:a16="http://schemas.microsoft.com/office/drawing/2014/main" id="{E34ABC11-7213-4226-B334-5C52C77144E4}"/>
              </a:ext>
            </a:extLst>
          </p:cNvPr>
          <p:cNvSpPr txBox="1"/>
          <p:nvPr/>
        </p:nvSpPr>
        <p:spPr>
          <a:xfrm>
            <a:off x="3291919" y="2133332"/>
            <a:ext cx="5335571" cy="1477328"/>
          </a:xfrm>
          <a:prstGeom prst="rect">
            <a:avLst/>
          </a:prstGeom>
          <a:solidFill>
            <a:schemeClr val="bg1"/>
          </a:solidFill>
        </p:spPr>
        <p:txBody>
          <a:bodyPr wrap="square" rtlCol="0">
            <a:spAutoFit/>
          </a:bodyPr>
          <a:lstStyle/>
          <a:p>
            <a:r>
              <a:rPr lang="en-US" dirty="0">
                <a:latin typeface="Consolas" panose="020B0609020204030204" pitchFamily="49" charset="0"/>
              </a:rPr>
              <a:t>w</a:t>
            </a:r>
            <a:r>
              <a:rPr lang="en-US" sz="1800" dirty="0">
                <a:latin typeface="Consolas" panose="020B0609020204030204" pitchFamily="49" charset="0"/>
              </a:rPr>
              <a:t>hile(condition is true)</a:t>
            </a:r>
          </a:p>
          <a:p>
            <a:r>
              <a:rPr lang="en-US" sz="1800" dirty="0">
                <a:latin typeface="Consolas" panose="020B0609020204030204" pitchFamily="49" charset="0"/>
              </a:rPr>
              <a:t>{</a:t>
            </a:r>
          </a:p>
          <a:p>
            <a:r>
              <a:rPr lang="en-US" dirty="0">
                <a:latin typeface="Consolas" panose="020B0609020204030204" pitchFamily="49" charset="0"/>
              </a:rPr>
              <a:t>	DO SOMETHING</a:t>
            </a:r>
          </a:p>
          <a:p>
            <a:r>
              <a:rPr lang="en-US" dirty="0">
                <a:latin typeface="Consolas" panose="020B0609020204030204" pitchFamily="49" charset="0"/>
              </a:rPr>
              <a:t>}</a:t>
            </a:r>
          </a:p>
          <a:p>
            <a:r>
              <a:rPr lang="en-US" i="1" dirty="0">
                <a:latin typeface="Consolas" panose="020B0609020204030204" pitchFamily="49" charset="0"/>
              </a:rPr>
              <a:t>Other statements</a:t>
            </a:r>
          </a:p>
        </p:txBody>
      </p:sp>
      <p:pic>
        <p:nvPicPr>
          <p:cNvPr id="6" name="Picture 5">
            <a:extLst>
              <a:ext uri="{FF2B5EF4-FFF2-40B4-BE49-F238E27FC236}">
                <a16:creationId xmlns:a16="http://schemas.microsoft.com/office/drawing/2014/main" id="{A3801D40-E39A-405E-8A26-D16658175A1F}"/>
              </a:ext>
            </a:extLst>
          </p:cNvPr>
          <p:cNvPicPr>
            <a:picLocks noChangeAspect="1"/>
          </p:cNvPicPr>
          <p:nvPr/>
        </p:nvPicPr>
        <p:blipFill>
          <a:blip r:embed="rId2"/>
          <a:stretch>
            <a:fillRect/>
          </a:stretch>
        </p:blipFill>
        <p:spPr>
          <a:xfrm>
            <a:off x="3871912" y="4207694"/>
            <a:ext cx="4448175" cy="2552700"/>
          </a:xfrm>
          <a:prstGeom prst="rect">
            <a:avLst/>
          </a:prstGeom>
        </p:spPr>
      </p:pic>
    </p:spTree>
    <p:extLst>
      <p:ext uri="{BB962C8B-B14F-4D97-AF65-F5344CB8AC3E}">
        <p14:creationId xmlns:p14="http://schemas.microsoft.com/office/powerpoint/2010/main" val="304057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a:solidFill>
                  <a:schemeClr val="bg1"/>
                </a:solidFill>
              </a:rPr>
              <a:t>While Statement</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marL="914400" lvl="2" indent="0">
              <a:buNone/>
            </a:pPr>
            <a:br>
              <a:rPr lang="en-GB" dirty="0">
                <a:solidFill>
                  <a:schemeClr val="bg1"/>
                </a:solidFill>
              </a:rPr>
            </a:br>
            <a:br>
              <a:rPr lang="en-GB" dirty="0">
                <a:solidFill>
                  <a:schemeClr val="bg1"/>
                </a:solidFill>
              </a:rPr>
            </a:br>
            <a:endParaRPr lang="en-GB" dirty="0">
              <a:solidFill>
                <a:schemeClr val="bg1"/>
              </a:solidFill>
            </a:endParaRPr>
          </a:p>
        </p:txBody>
      </p:sp>
      <p:sp>
        <p:nvSpPr>
          <p:cNvPr id="6" name="TextBox 5">
            <a:extLst>
              <a:ext uri="{FF2B5EF4-FFF2-40B4-BE49-F238E27FC236}">
                <a16:creationId xmlns:a16="http://schemas.microsoft.com/office/drawing/2014/main" id="{6F8D61A8-6D5C-4456-864E-672D8D338334}"/>
              </a:ext>
            </a:extLst>
          </p:cNvPr>
          <p:cNvSpPr txBox="1"/>
          <p:nvPr/>
        </p:nvSpPr>
        <p:spPr>
          <a:xfrm>
            <a:off x="5429839" y="3190085"/>
            <a:ext cx="6513921" cy="2031325"/>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num = 1;  </a:t>
            </a:r>
            <a:r>
              <a:rPr lang="en-US" sz="1800" dirty="0">
                <a:solidFill>
                  <a:srgbClr val="008000"/>
                </a:solidFill>
                <a:latin typeface="Consolas" panose="020B0609020204030204" pitchFamily="49" charset="0"/>
              </a:rPr>
              <a:t>// control variable (counter)</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while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 &lt;= 5) </a:t>
            </a:r>
            <a:r>
              <a:rPr lang="en-GB" sz="1800" dirty="0">
                <a:solidFill>
                  <a:srgbClr val="008000"/>
                </a:solidFill>
                <a:latin typeface="Consolas" panose="020B0609020204030204" pitchFamily="49" charset="0"/>
              </a:rPr>
              <a:t>// while the condition is true</a:t>
            </a:r>
            <a:endParaRPr lang="en-GB"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"The number is %d</a:t>
            </a:r>
            <a:r>
              <a:rPr lang="en-US" sz="1800" dirty="0">
                <a:solidFill>
                  <a:srgbClr val="A31515"/>
                </a:solidFill>
                <a:latin typeface="Consolas" panose="020B0609020204030204" pitchFamily="49" charset="0"/>
              </a:rPr>
              <a:t>\n</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 </a:t>
            </a:r>
          </a:p>
          <a:p>
            <a:r>
              <a:rPr lang="pt-BR" sz="1800" dirty="0">
                <a:solidFill>
                  <a:srgbClr val="000000"/>
                </a:solidFill>
                <a:latin typeface="Consolas" panose="020B0609020204030204" pitchFamily="49" charset="0"/>
              </a:rPr>
              <a:t>num = num + 1; </a:t>
            </a:r>
            <a:r>
              <a:rPr lang="pt-BR" sz="1800" dirty="0">
                <a:solidFill>
                  <a:srgbClr val="008000"/>
                </a:solidFill>
                <a:latin typeface="Consolas" panose="020B0609020204030204" pitchFamily="49" charset="0"/>
              </a:rPr>
              <a:t>// Increment operation</a:t>
            </a:r>
            <a:endParaRPr lang="pt-B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pic>
        <p:nvPicPr>
          <p:cNvPr id="8" name="Picture 7">
            <a:extLst>
              <a:ext uri="{FF2B5EF4-FFF2-40B4-BE49-F238E27FC236}">
                <a16:creationId xmlns:a16="http://schemas.microsoft.com/office/drawing/2014/main" id="{1CD91E36-F102-4557-A025-8E1012E28844}"/>
              </a:ext>
            </a:extLst>
          </p:cNvPr>
          <p:cNvPicPr>
            <a:picLocks noChangeAspect="1"/>
          </p:cNvPicPr>
          <p:nvPr/>
        </p:nvPicPr>
        <p:blipFill>
          <a:blip r:embed="rId2"/>
          <a:stretch>
            <a:fillRect/>
          </a:stretch>
        </p:blipFill>
        <p:spPr>
          <a:xfrm>
            <a:off x="565609" y="2268106"/>
            <a:ext cx="4600575" cy="4029075"/>
          </a:xfrm>
          <a:prstGeom prst="rect">
            <a:avLst/>
          </a:prstGeom>
        </p:spPr>
      </p:pic>
    </p:spTree>
    <p:extLst>
      <p:ext uri="{BB962C8B-B14F-4D97-AF65-F5344CB8AC3E}">
        <p14:creationId xmlns:p14="http://schemas.microsoft.com/office/powerpoint/2010/main" val="151613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7" name="Table 3">
                <a:extLst>
                  <a:ext uri="{FF2B5EF4-FFF2-40B4-BE49-F238E27FC236}">
                    <a16:creationId xmlns:a16="http://schemas.microsoft.com/office/drawing/2014/main" id="{8B1C9782-F9A9-46DF-978F-75F2940C51F6}"/>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p:graphicFrame>
            <p:nvGraphicFramePr>
              <p:cNvPr id="7" name="Table 3">
                <a:extLst>
                  <a:ext uri="{FF2B5EF4-FFF2-40B4-BE49-F238E27FC236}">
                    <a16:creationId xmlns:a16="http://schemas.microsoft.com/office/drawing/2014/main" id="{8B1C9782-F9A9-46DF-978F-75F2940C51F6}"/>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3212183"/>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21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Do … While Statement</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Pseudocode</a:t>
            </a: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r>
              <a:rPr lang="en-GB" dirty="0">
                <a:solidFill>
                  <a:schemeClr val="bg1"/>
                </a:solidFill>
              </a:rPr>
              <a:t>Flowchart</a:t>
            </a:r>
            <a:br>
              <a:rPr lang="en-GB" dirty="0">
                <a:solidFill>
                  <a:schemeClr val="bg1"/>
                </a:solidFill>
              </a:rPr>
            </a:br>
            <a:br>
              <a:rPr lang="en-GB" dirty="0">
                <a:solidFill>
                  <a:schemeClr val="bg1"/>
                </a:solidFill>
              </a:rPr>
            </a:br>
            <a:endParaRPr lang="en-GB" dirty="0">
              <a:solidFill>
                <a:schemeClr val="bg1"/>
              </a:solidFill>
            </a:endParaRPr>
          </a:p>
        </p:txBody>
      </p:sp>
      <p:sp>
        <p:nvSpPr>
          <p:cNvPr id="7" name="TextBox 6">
            <a:extLst>
              <a:ext uri="{FF2B5EF4-FFF2-40B4-BE49-F238E27FC236}">
                <a16:creationId xmlns:a16="http://schemas.microsoft.com/office/drawing/2014/main" id="{94C0CDC3-14DF-4F58-921A-DDE5624ADF89}"/>
              </a:ext>
            </a:extLst>
          </p:cNvPr>
          <p:cNvSpPr txBox="1"/>
          <p:nvPr/>
        </p:nvSpPr>
        <p:spPr>
          <a:xfrm>
            <a:off x="2783460" y="2505670"/>
            <a:ext cx="6625079" cy="923330"/>
          </a:xfrm>
          <a:prstGeom prst="rect">
            <a:avLst/>
          </a:prstGeom>
          <a:solidFill>
            <a:schemeClr val="bg1"/>
          </a:solidFill>
        </p:spPr>
        <p:txBody>
          <a:bodyPr wrap="square" rtlCol="0">
            <a:spAutoFit/>
          </a:bodyPr>
          <a:lstStyle/>
          <a:p>
            <a:r>
              <a:rPr lang="en-GB" dirty="0">
                <a:latin typeface="Consolas" panose="020B0609020204030204" pitchFamily="49" charset="0"/>
              </a:rPr>
              <a:t>do {</a:t>
            </a:r>
          </a:p>
          <a:p>
            <a:r>
              <a:rPr lang="en-GB" dirty="0">
                <a:latin typeface="Consolas" panose="020B0609020204030204" pitchFamily="49" charset="0"/>
              </a:rPr>
              <a:t>statements</a:t>
            </a:r>
          </a:p>
          <a:p>
            <a:r>
              <a:rPr lang="en-GB" dirty="0">
                <a:latin typeface="Consolas" panose="020B0609020204030204" pitchFamily="49" charset="0"/>
              </a:rPr>
              <a:t>} while (condition)</a:t>
            </a:r>
            <a:r>
              <a:rPr lang="en-GB" b="1" u="sng" dirty="0">
                <a:latin typeface="Consolas" panose="020B0609020204030204" pitchFamily="49" charset="0"/>
              </a:rPr>
              <a:t>;</a:t>
            </a:r>
            <a:r>
              <a:rPr lang="en-GB" dirty="0">
                <a:latin typeface="Consolas" panose="020B0609020204030204" pitchFamily="49" charset="0"/>
              </a:rPr>
              <a:t> </a:t>
            </a:r>
            <a:endParaRPr lang="en-US" i="1" dirty="0">
              <a:latin typeface="Consolas" panose="020B0609020204030204" pitchFamily="49" charset="0"/>
            </a:endParaRPr>
          </a:p>
        </p:txBody>
      </p:sp>
      <p:pic>
        <p:nvPicPr>
          <p:cNvPr id="4" name="Picture 3">
            <a:extLst>
              <a:ext uri="{FF2B5EF4-FFF2-40B4-BE49-F238E27FC236}">
                <a16:creationId xmlns:a16="http://schemas.microsoft.com/office/drawing/2014/main" id="{EA9479A2-9D9A-4F02-B36E-6101F9012A90}"/>
              </a:ext>
            </a:extLst>
          </p:cNvPr>
          <p:cNvPicPr>
            <a:picLocks noChangeAspect="1"/>
          </p:cNvPicPr>
          <p:nvPr/>
        </p:nvPicPr>
        <p:blipFill>
          <a:blip r:embed="rId2"/>
          <a:stretch>
            <a:fillRect/>
          </a:stretch>
        </p:blipFill>
        <p:spPr>
          <a:xfrm>
            <a:off x="4812134" y="3648693"/>
            <a:ext cx="2295141" cy="3037237"/>
          </a:xfrm>
          <a:prstGeom prst="rect">
            <a:avLst/>
          </a:prstGeom>
        </p:spPr>
      </p:pic>
    </p:spTree>
    <p:extLst>
      <p:ext uri="{BB962C8B-B14F-4D97-AF65-F5344CB8AC3E}">
        <p14:creationId xmlns:p14="http://schemas.microsoft.com/office/powerpoint/2010/main" val="95218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Do … While Statement</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539856"/>
                <a:ext cx="10788192" cy="4486275"/>
              </a:xfrm>
            </p:spPr>
            <p:txBody>
              <a:bodyPr>
                <a:normAutofit/>
              </a:bodyPr>
              <a:lstStyle/>
              <a:p>
                <a:r>
                  <a:rPr lang="en-GB" sz="2400" dirty="0">
                    <a:solidFill>
                      <a:schemeClr val="bg1"/>
                    </a:solidFill>
                  </a:rPr>
                  <a:t>In the </a:t>
                </a:r>
                <a14:m>
                  <m:oMath xmlns:m="http://schemas.openxmlformats.org/officeDocument/2006/math">
                    <m:r>
                      <m:rPr>
                        <m:sty m:val="p"/>
                      </m:rPr>
                      <a:rPr lang="en-GB" sz="2400" i="0" dirty="0" smtClean="0">
                        <a:solidFill>
                          <a:schemeClr val="bg1"/>
                        </a:solidFill>
                        <a:latin typeface="Cambria Math" panose="02040503050406030204" pitchFamily="18" charset="0"/>
                      </a:rPr>
                      <m:t>while</m:t>
                    </m:r>
                  </m:oMath>
                </a14:m>
                <a:r>
                  <a:rPr lang="en-GB" sz="2400" dirty="0">
                    <a:solidFill>
                      <a:schemeClr val="bg1"/>
                    </a:solidFill>
                  </a:rPr>
                  <a:t> statement, the condition is tested </a:t>
                </a:r>
                <a:r>
                  <a:rPr lang="en-GB" sz="2400" b="1" u="sng" dirty="0">
                    <a:solidFill>
                      <a:schemeClr val="bg1"/>
                    </a:solidFill>
                  </a:rPr>
                  <a:t>at the beginning</a:t>
                </a:r>
                <a:r>
                  <a:rPr lang="en-GB" sz="2400" dirty="0">
                    <a:solidFill>
                      <a:schemeClr val="bg1"/>
                    </a:solidFill>
                  </a:rPr>
                  <a:t> of the loop before the body of the loop is performed. </a:t>
                </a:r>
              </a:p>
              <a:p>
                <a:r>
                  <a:rPr lang="en-GB" sz="2400" dirty="0">
                    <a:solidFill>
                      <a:schemeClr val="bg1"/>
                    </a:solidFill>
                  </a:rPr>
                  <a:t>The </a:t>
                </a:r>
                <a14:m>
                  <m:oMath xmlns:m="http://schemas.openxmlformats.org/officeDocument/2006/math">
                    <m:r>
                      <m:rPr>
                        <m:sty m:val="p"/>
                      </m:rPr>
                      <a:rPr lang="en-GB" sz="2400" i="0" dirty="0" smtClean="0">
                        <a:solidFill>
                          <a:schemeClr val="bg1"/>
                        </a:solidFill>
                        <a:latin typeface="Cambria Math" panose="02040503050406030204" pitchFamily="18" charset="0"/>
                      </a:rPr>
                      <m:t>do</m:t>
                    </m:r>
                    <m:r>
                      <a:rPr lang="en-GB" sz="2400" i="0" dirty="0" smtClean="0">
                        <a:solidFill>
                          <a:schemeClr val="bg1"/>
                        </a:solidFill>
                        <a:latin typeface="Cambria Math" panose="02040503050406030204" pitchFamily="18" charset="0"/>
                      </a:rPr>
                      <m:t>…</m:t>
                    </m:r>
                    <m:r>
                      <m:rPr>
                        <m:sty m:val="p"/>
                      </m:rPr>
                      <a:rPr lang="en-GB" sz="2400" i="0" dirty="0" smtClean="0">
                        <a:solidFill>
                          <a:schemeClr val="bg1"/>
                        </a:solidFill>
                        <a:latin typeface="Cambria Math" panose="02040503050406030204" pitchFamily="18" charset="0"/>
                      </a:rPr>
                      <m:t>while</m:t>
                    </m:r>
                  </m:oMath>
                </a14:m>
                <a:r>
                  <a:rPr lang="en-GB" sz="2400" dirty="0">
                    <a:solidFill>
                      <a:schemeClr val="bg1"/>
                    </a:solidFill>
                  </a:rPr>
                  <a:t> statement tests the condition </a:t>
                </a:r>
                <a:r>
                  <a:rPr lang="en-GB" sz="2400" b="1" u="sng" dirty="0">
                    <a:solidFill>
                      <a:schemeClr val="bg1"/>
                    </a:solidFill>
                  </a:rPr>
                  <a:t>after the loop body</a:t>
                </a:r>
                <a:r>
                  <a:rPr lang="en-GB" sz="2400" dirty="0">
                    <a:solidFill>
                      <a:schemeClr val="bg1"/>
                    </a:solidFill>
                  </a:rPr>
                  <a:t> is performed.</a:t>
                </a:r>
              </a:p>
              <a:p>
                <a:pPr lvl="1"/>
                <a:r>
                  <a:rPr lang="en-GB" sz="2000" i="1" dirty="0">
                    <a:solidFill>
                      <a:schemeClr val="bg1"/>
                    </a:solidFill>
                  </a:rPr>
                  <a:t>Therefore, the loop body will always execute at least once.</a:t>
                </a:r>
                <a:br>
                  <a:rPr lang="en-GB" i="1" dirty="0">
                    <a:solidFill>
                      <a:schemeClr val="bg1"/>
                    </a:solidFill>
                  </a:rPr>
                </a:br>
                <a:br>
                  <a:rPr lang="en-GB" dirty="0">
                    <a:solidFill>
                      <a:schemeClr val="bg1"/>
                    </a:solidFill>
                  </a:rPr>
                </a:br>
                <a:endParaRPr lang="en-GB"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539856"/>
                <a:ext cx="10788192" cy="4486275"/>
              </a:xfrm>
              <a:blipFill>
                <a:blip r:embed="rId2"/>
                <a:stretch>
                  <a:fillRect l="-791" t="-1902"/>
                </a:stretch>
              </a:blipFill>
            </p:spPr>
            <p:txBody>
              <a:bodyPr/>
              <a:lstStyle/>
              <a:p>
                <a:r>
                  <a:rPr lang="en-US">
                    <a:noFill/>
                  </a:rPr>
                  <a:t> </a:t>
                </a:r>
              </a:p>
            </p:txBody>
          </p:sp>
        </mc:Fallback>
      </mc:AlternateContent>
      <p:pic>
        <p:nvPicPr>
          <p:cNvPr id="1026" name="Picture 2" descr="Stefan Baumgartner on Twitter: &quot;Difference between while loop and do-while  loop. As explained by Roadrunner and Wile E. Coyote… &quot;">
            <a:extLst>
              <a:ext uri="{FF2B5EF4-FFF2-40B4-BE49-F238E27FC236}">
                <a16:creationId xmlns:a16="http://schemas.microsoft.com/office/drawing/2014/main" id="{EE1D889A-9FAE-48DD-BB63-4D5AB2271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418" y="3148554"/>
            <a:ext cx="6628612" cy="361989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AAACFA04-274C-4CAD-9DAF-E0731229E145}"/>
              </a:ext>
            </a:extLst>
          </p:cNvPr>
          <p:cNvGrpSpPr/>
          <p:nvPr/>
        </p:nvGrpSpPr>
        <p:grpSpPr>
          <a:xfrm>
            <a:off x="339976" y="3148554"/>
            <a:ext cx="4957888" cy="3619892"/>
            <a:chOff x="1063832" y="4015819"/>
            <a:chExt cx="4069675" cy="2607898"/>
          </a:xfrm>
        </p:grpSpPr>
        <p:pic>
          <p:nvPicPr>
            <p:cNvPr id="1028" name="Picture 4" descr="Do Loop structure – Excel kitchenette">
              <a:extLst>
                <a:ext uri="{FF2B5EF4-FFF2-40B4-BE49-F238E27FC236}">
                  <a16:creationId xmlns:a16="http://schemas.microsoft.com/office/drawing/2014/main" id="{55F4D864-CD7B-41A2-896D-130C1169DF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192" b="18757"/>
            <a:stretch/>
          </p:blipFill>
          <p:spPr bwMode="auto">
            <a:xfrm>
              <a:off x="1063832" y="4326903"/>
              <a:ext cx="4069675" cy="19230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o Loop structure – Excel kitchenette">
              <a:extLst>
                <a:ext uri="{FF2B5EF4-FFF2-40B4-BE49-F238E27FC236}">
                  <a16:creationId xmlns:a16="http://schemas.microsoft.com/office/drawing/2014/main" id="{0CC8FE83-D90F-4A45-8CF4-F58F27D968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383" b="86741"/>
            <a:stretch/>
          </p:blipFill>
          <p:spPr bwMode="auto">
            <a:xfrm>
              <a:off x="1063832" y="4015819"/>
              <a:ext cx="4069675" cy="3110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o Loop structure – Excel kitchenette">
              <a:extLst>
                <a:ext uri="{FF2B5EF4-FFF2-40B4-BE49-F238E27FC236}">
                  <a16:creationId xmlns:a16="http://schemas.microsoft.com/office/drawing/2014/main" id="{B5A3358F-F36C-4E74-83F1-E05A41FD55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8135"/>
            <a:stretch/>
          </p:blipFill>
          <p:spPr bwMode="auto">
            <a:xfrm>
              <a:off x="1063832" y="6249971"/>
              <a:ext cx="4069675" cy="3737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7446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Do … While Statement</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Example</a:t>
            </a:r>
            <a:br>
              <a:rPr lang="en-GB" dirty="0">
                <a:solidFill>
                  <a:schemeClr val="bg1"/>
                </a:solidFill>
              </a:rPr>
            </a:br>
            <a:endParaRPr lang="en-GB" dirty="0">
              <a:solidFill>
                <a:schemeClr val="bg1"/>
              </a:solidFill>
            </a:endParaRPr>
          </a:p>
        </p:txBody>
      </p:sp>
      <p:sp>
        <p:nvSpPr>
          <p:cNvPr id="6" name="TextBox 5">
            <a:extLst>
              <a:ext uri="{FF2B5EF4-FFF2-40B4-BE49-F238E27FC236}">
                <a16:creationId xmlns:a16="http://schemas.microsoft.com/office/drawing/2014/main" id="{8897EA7D-17FE-4C95-BC05-655E1226AA71}"/>
              </a:ext>
            </a:extLst>
          </p:cNvPr>
          <p:cNvSpPr txBox="1"/>
          <p:nvPr/>
        </p:nvSpPr>
        <p:spPr>
          <a:xfrm>
            <a:off x="5001312" y="2551837"/>
            <a:ext cx="6625079" cy="1754326"/>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counter = 1;</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do</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 "</a:t>
            </a:r>
            <a:r>
              <a:rPr lang="en-US" sz="1800" dirty="0">
                <a:solidFill>
                  <a:srgbClr val="000000"/>
                </a:solidFill>
                <a:latin typeface="Consolas" panose="020B0609020204030204" pitchFamily="49" charset="0"/>
              </a:rPr>
              <a:t>, counter);</a:t>
            </a:r>
          </a:p>
          <a:p>
            <a:r>
              <a:rPr lang="en-US" sz="1800" dirty="0">
                <a:solidFill>
                  <a:srgbClr val="000000"/>
                </a:solidFill>
                <a:latin typeface="Consolas" panose="020B0609020204030204" pitchFamily="49" charset="0"/>
              </a:rPr>
              <a:t>counter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(counter &lt;= 10);</a:t>
            </a:r>
            <a:endParaRPr lang="en-US" i="1" dirty="0">
              <a:latin typeface="Consolas" panose="020B0609020204030204" pitchFamily="49" charset="0"/>
            </a:endParaRPr>
          </a:p>
        </p:txBody>
      </p:sp>
      <p:pic>
        <p:nvPicPr>
          <p:cNvPr id="8" name="Picture 7">
            <a:extLst>
              <a:ext uri="{FF2B5EF4-FFF2-40B4-BE49-F238E27FC236}">
                <a16:creationId xmlns:a16="http://schemas.microsoft.com/office/drawing/2014/main" id="{132DA600-F863-409C-8B6E-A178144E3C14}"/>
              </a:ext>
            </a:extLst>
          </p:cNvPr>
          <p:cNvPicPr>
            <a:picLocks noChangeAspect="1"/>
          </p:cNvPicPr>
          <p:nvPr/>
        </p:nvPicPr>
        <p:blipFill>
          <a:blip r:embed="rId2"/>
          <a:stretch>
            <a:fillRect/>
          </a:stretch>
        </p:blipFill>
        <p:spPr>
          <a:xfrm>
            <a:off x="2401283" y="1746309"/>
            <a:ext cx="2246725" cy="4986436"/>
          </a:xfrm>
          <a:prstGeom prst="rect">
            <a:avLst/>
          </a:prstGeom>
        </p:spPr>
      </p:pic>
    </p:spTree>
    <p:extLst>
      <p:ext uri="{BB962C8B-B14F-4D97-AF65-F5344CB8AC3E}">
        <p14:creationId xmlns:p14="http://schemas.microsoft.com/office/powerpoint/2010/main" val="9486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extLst>
                  <p:ext uri="{D42A27DB-BD31-4B8C-83A1-F6EECF244321}">
                    <p14:modId xmlns:p14="http://schemas.microsoft.com/office/powerpoint/2010/main" val="3706953359"/>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3655248"/>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93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For Statement</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The </a:t>
                </a:r>
                <a14:m>
                  <m:oMath xmlns:m="http://schemas.openxmlformats.org/officeDocument/2006/math">
                    <m:r>
                      <a:rPr lang="en-GB" i="1" dirty="0" smtClean="0">
                        <a:solidFill>
                          <a:schemeClr val="bg1"/>
                        </a:solidFill>
                        <a:latin typeface="Cambria Math" panose="02040503050406030204" pitchFamily="18" charset="0"/>
                      </a:rPr>
                      <m:t>𝑓𝑜𝑟</m:t>
                    </m:r>
                  </m:oMath>
                </a14:m>
                <a:r>
                  <a:rPr lang="en-GB" dirty="0">
                    <a:solidFill>
                      <a:schemeClr val="bg1"/>
                    </a:solidFill>
                  </a:rPr>
                  <a:t> handles all the details of the loop in one line.</a:t>
                </a:r>
              </a:p>
              <a:p>
                <a:r>
                  <a:rPr lang="en-GB" dirty="0">
                    <a:solidFill>
                      <a:schemeClr val="bg1"/>
                    </a:solidFill>
                  </a:rPr>
                  <a:t>Pseudocode</a:t>
                </a: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r>
                  <a:rPr lang="en-GB" dirty="0">
                    <a:solidFill>
                      <a:schemeClr val="bg1"/>
                    </a:solidFill>
                  </a:rPr>
                  <a:t>Flowchart</a:t>
                </a:r>
              </a:p>
              <a:p>
                <a:pPr marL="0" indent="0">
                  <a:buNone/>
                </a:pPr>
                <a:br>
                  <a:rPr lang="en-GB" dirty="0">
                    <a:solidFill>
                      <a:schemeClr val="bg1"/>
                    </a:solidFill>
                  </a:rPr>
                </a:br>
                <a:endParaRPr lang="en-GB"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CF92DE4-F8C7-4ACE-8D47-07B887E807B8}"/>
              </a:ext>
            </a:extLst>
          </p:cNvPr>
          <p:cNvSpPr txBox="1"/>
          <p:nvPr/>
        </p:nvSpPr>
        <p:spPr>
          <a:xfrm>
            <a:off x="2452639" y="2655499"/>
            <a:ext cx="7014131" cy="1200329"/>
          </a:xfrm>
          <a:prstGeom prst="rect">
            <a:avLst/>
          </a:prstGeom>
          <a:solidFill>
            <a:schemeClr val="bg1"/>
          </a:solidFill>
        </p:spPr>
        <p:txBody>
          <a:bodyPr wrap="square" rtlCol="0">
            <a:spAutoFit/>
          </a:bodyPr>
          <a:lstStyle/>
          <a:p>
            <a:r>
              <a:rPr lang="en-GB" dirty="0">
                <a:latin typeface="Consolas" panose="020B0609020204030204" pitchFamily="49" charset="0"/>
              </a:rPr>
              <a:t>For(initialization </a:t>
            </a:r>
            <a:r>
              <a:rPr lang="en-GB" b="1" u="sng" dirty="0">
                <a:latin typeface="Consolas" panose="020B0609020204030204" pitchFamily="49" charset="0"/>
              </a:rPr>
              <a:t>;</a:t>
            </a:r>
            <a:r>
              <a:rPr lang="en-GB" dirty="0">
                <a:latin typeface="Consolas" panose="020B0609020204030204" pitchFamily="49" charset="0"/>
              </a:rPr>
              <a:t> condition </a:t>
            </a:r>
            <a:r>
              <a:rPr lang="en-GB" b="1" u="sng" dirty="0">
                <a:latin typeface="Consolas" panose="020B0609020204030204" pitchFamily="49" charset="0"/>
              </a:rPr>
              <a:t>;</a:t>
            </a:r>
            <a:r>
              <a:rPr lang="en-GB" b="1" dirty="0">
                <a:latin typeface="Consolas" panose="020B0609020204030204" pitchFamily="49" charset="0"/>
              </a:rPr>
              <a:t> </a:t>
            </a:r>
            <a:r>
              <a:rPr lang="en-GB" dirty="0">
                <a:latin typeface="Consolas" panose="020B0609020204030204" pitchFamily="49" charset="0"/>
              </a:rPr>
              <a:t>increment/decrement)</a:t>
            </a:r>
          </a:p>
          <a:p>
            <a:r>
              <a:rPr lang="en-GB" dirty="0">
                <a:latin typeface="Consolas" panose="020B0609020204030204" pitchFamily="49" charset="0"/>
              </a:rPr>
              <a:t>{</a:t>
            </a:r>
          </a:p>
          <a:p>
            <a:r>
              <a:rPr lang="en-GB" dirty="0">
                <a:latin typeface="Consolas" panose="020B0609020204030204" pitchFamily="49" charset="0"/>
              </a:rPr>
              <a:t>	DO SOMETHING</a:t>
            </a:r>
          </a:p>
          <a:p>
            <a:r>
              <a:rPr lang="en-GB" dirty="0">
                <a:latin typeface="Consolas" panose="020B0609020204030204" pitchFamily="49" charset="0"/>
              </a:rPr>
              <a:t>}</a:t>
            </a:r>
            <a:endParaRPr lang="en-US" dirty="0">
              <a:latin typeface="Consolas" panose="020B0609020204030204" pitchFamily="49" charset="0"/>
            </a:endParaRPr>
          </a:p>
        </p:txBody>
      </p:sp>
      <p:pic>
        <p:nvPicPr>
          <p:cNvPr id="16" name="Picture 15">
            <a:extLst>
              <a:ext uri="{FF2B5EF4-FFF2-40B4-BE49-F238E27FC236}">
                <a16:creationId xmlns:a16="http://schemas.microsoft.com/office/drawing/2014/main" id="{28D9E70B-08E9-445C-A4E3-2305B81C66EE}"/>
              </a:ext>
            </a:extLst>
          </p:cNvPr>
          <p:cNvPicPr>
            <a:picLocks noChangeAspect="1"/>
          </p:cNvPicPr>
          <p:nvPr/>
        </p:nvPicPr>
        <p:blipFill>
          <a:blip r:embed="rId3"/>
          <a:stretch>
            <a:fillRect/>
          </a:stretch>
        </p:blipFill>
        <p:spPr>
          <a:xfrm>
            <a:off x="2752921" y="4043238"/>
            <a:ext cx="6686157" cy="2659220"/>
          </a:xfrm>
          <a:prstGeom prst="rect">
            <a:avLst/>
          </a:prstGeom>
        </p:spPr>
      </p:pic>
    </p:spTree>
    <p:extLst>
      <p:ext uri="{BB962C8B-B14F-4D97-AF65-F5344CB8AC3E}">
        <p14:creationId xmlns:p14="http://schemas.microsoft.com/office/powerpoint/2010/main" val="206446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For Statement</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Flowchart</a:t>
            </a:r>
          </a:p>
          <a:p>
            <a:pPr marL="0" indent="0">
              <a:buNone/>
            </a:pP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p:pic>
        <p:nvPicPr>
          <p:cNvPr id="4" name="Picture 3">
            <a:extLst>
              <a:ext uri="{FF2B5EF4-FFF2-40B4-BE49-F238E27FC236}">
                <a16:creationId xmlns:a16="http://schemas.microsoft.com/office/drawing/2014/main" id="{358E9983-851A-435D-A457-96CA0285B16A}"/>
              </a:ext>
            </a:extLst>
          </p:cNvPr>
          <p:cNvPicPr>
            <a:picLocks noChangeAspect="1"/>
          </p:cNvPicPr>
          <p:nvPr/>
        </p:nvPicPr>
        <p:blipFill>
          <a:blip r:embed="rId2"/>
          <a:stretch>
            <a:fillRect/>
          </a:stretch>
        </p:blipFill>
        <p:spPr>
          <a:xfrm>
            <a:off x="4514850" y="1654175"/>
            <a:ext cx="3162300" cy="4838700"/>
          </a:xfrm>
          <a:prstGeom prst="rect">
            <a:avLst/>
          </a:prstGeom>
        </p:spPr>
      </p:pic>
    </p:spTree>
    <p:extLst>
      <p:ext uri="{BB962C8B-B14F-4D97-AF65-F5344CB8AC3E}">
        <p14:creationId xmlns:p14="http://schemas.microsoft.com/office/powerpoint/2010/main" val="123485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Objectives  </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The essentials of counter-controlled iteration.</a:t>
                </a:r>
              </a:p>
              <a:p>
                <a:r>
                  <a:rPr lang="en-GB" dirty="0">
                    <a:solidFill>
                      <a:schemeClr val="bg1"/>
                    </a:solidFill>
                  </a:rPr>
                  <a:t>To use the </a:t>
                </a:r>
                <a14:m>
                  <m:oMath xmlns:m="http://schemas.openxmlformats.org/officeDocument/2006/math">
                    <m:r>
                      <a:rPr lang="en-GB" i="1" dirty="0" smtClean="0">
                        <a:solidFill>
                          <a:schemeClr val="bg1"/>
                        </a:solidFill>
                        <a:latin typeface="Cambria Math" panose="02040503050406030204" pitchFamily="18" charset="0"/>
                      </a:rPr>
                      <m:t>𝑓𝑜𝑟</m:t>
                    </m:r>
                  </m:oMath>
                </a14:m>
                <a:r>
                  <a:rPr lang="en-GB"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𝑤h𝑖𝑙𝑒</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𝑑𝑜</m:t>
                    </m:r>
                    <m:r>
                      <a:rPr lang="en-GB" i="1" dirty="0" smtClean="0">
                        <a:solidFill>
                          <a:schemeClr val="bg1"/>
                        </a:solidFill>
                        <a:latin typeface="Cambria Math" panose="02040503050406030204" pitchFamily="18" charset="0"/>
                      </a:rPr>
                      <m:t>…</m:t>
                    </m:r>
                    <m:r>
                      <a:rPr lang="en-GB" i="1" dirty="0" smtClean="0">
                        <a:solidFill>
                          <a:schemeClr val="bg1"/>
                        </a:solidFill>
                        <a:latin typeface="Cambria Math" panose="02040503050406030204" pitchFamily="18" charset="0"/>
                      </a:rPr>
                      <m:t>𝑤h𝑖𝑙𝑒</m:t>
                    </m:r>
                  </m:oMath>
                </a14:m>
                <a:r>
                  <a:rPr lang="en-GB" dirty="0">
                    <a:solidFill>
                      <a:schemeClr val="bg1"/>
                    </a:solidFill>
                  </a:rPr>
                  <a:t> iteration statements.</a:t>
                </a:r>
                <a:endParaRPr lang="en-US" dirty="0">
                  <a:solidFill>
                    <a:schemeClr val="bg1"/>
                  </a:solidFill>
                </a:endParaRPr>
              </a:p>
              <a:p>
                <a:r>
                  <a:rPr lang="en-GB" dirty="0">
                    <a:solidFill>
                      <a:schemeClr val="bg1"/>
                    </a:solidFill>
                  </a:rPr>
                  <a:t>To use the </a:t>
                </a:r>
                <a14:m>
                  <m:oMath xmlns:m="http://schemas.openxmlformats.org/officeDocument/2006/math">
                    <m:r>
                      <a:rPr lang="en-GB" i="1" dirty="0" smtClean="0">
                        <a:solidFill>
                          <a:schemeClr val="bg1"/>
                        </a:solidFill>
                        <a:latin typeface="Cambria Math" panose="02040503050406030204" pitchFamily="18" charset="0"/>
                      </a:rPr>
                      <m:t>𝑏𝑟𝑒𝑎𝑘</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𝑐𝑜𝑛𝑡𝑖𝑛𝑢𝑒</m:t>
                    </m:r>
                  </m:oMath>
                </a14:m>
                <a:r>
                  <a:rPr lang="en-GB" dirty="0">
                    <a:solidFill>
                      <a:schemeClr val="bg1"/>
                    </a:solidFill>
                  </a:rPr>
                  <a:t> statements to alter the flow of control.</a:t>
                </a:r>
                <a:endParaRPr lang="en-US"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r="-169"/>
                </a:stretch>
              </a:blipFill>
            </p:spPr>
            <p:txBody>
              <a:bodyPr/>
              <a:lstStyle/>
              <a:p>
                <a:r>
                  <a:rPr lang="en-US">
                    <a:noFill/>
                  </a:rPr>
                  <a:t> </a:t>
                </a:r>
              </a:p>
            </p:txBody>
          </p:sp>
        </mc:Fallback>
      </mc:AlternateContent>
    </p:spTree>
    <p:extLst>
      <p:ext uri="{BB962C8B-B14F-4D97-AF65-F5344CB8AC3E}">
        <p14:creationId xmlns:p14="http://schemas.microsoft.com/office/powerpoint/2010/main" val="148235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For Statement</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Example</a:t>
            </a:r>
          </a:p>
          <a:p>
            <a:pPr marL="0" indent="0">
              <a:buNone/>
            </a:pPr>
            <a:br>
              <a:rPr lang="en-GB" dirty="0">
                <a:solidFill>
                  <a:schemeClr val="bg1"/>
                </a:solidFill>
              </a:rPr>
            </a:b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p:sp>
        <p:nvSpPr>
          <p:cNvPr id="6" name="TextBox 5">
            <a:extLst>
              <a:ext uri="{FF2B5EF4-FFF2-40B4-BE49-F238E27FC236}">
                <a16:creationId xmlns:a16="http://schemas.microsoft.com/office/drawing/2014/main" id="{46BA44B5-D582-4C6D-9C69-D9C3CDC5DD2B}"/>
              </a:ext>
            </a:extLst>
          </p:cNvPr>
          <p:cNvSpPr txBox="1"/>
          <p:nvPr/>
        </p:nvSpPr>
        <p:spPr>
          <a:xfrm>
            <a:off x="2887549" y="5372469"/>
            <a:ext cx="6144312" cy="1200329"/>
          </a:xfrm>
          <a:prstGeom prst="rect">
            <a:avLst/>
          </a:prstGeom>
          <a:solidFill>
            <a:schemeClr val="bg1"/>
          </a:solidFill>
        </p:spPr>
        <p:txBody>
          <a:bodyPr wrap="square" rtlCol="0">
            <a:spAutoFit/>
          </a:bodyPr>
          <a:lstStyle/>
          <a:p>
            <a:r>
              <a:rPr lang="en-GB" sz="1800" dirty="0">
                <a:solidFill>
                  <a:srgbClr val="0000FF"/>
                </a:solidFill>
                <a:latin typeface="Consolas" panose="020B0609020204030204" pitchFamily="49" charset="0"/>
              </a:rPr>
              <a:t>for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counter = 1; counter &lt;= 10; counter++)</a:t>
            </a:r>
          </a:p>
          <a:p>
            <a:r>
              <a:rPr lang="en-GB"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"The counter is %d\n"</a:t>
            </a:r>
            <a:r>
              <a:rPr lang="en-GB" sz="1800" dirty="0">
                <a:solidFill>
                  <a:srgbClr val="000000"/>
                </a:solidFill>
                <a:latin typeface="Consolas" panose="020B0609020204030204" pitchFamily="49" charset="0"/>
              </a:rPr>
              <a:t>, counter);</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pic>
        <p:nvPicPr>
          <p:cNvPr id="9" name="Picture 8">
            <a:extLst>
              <a:ext uri="{FF2B5EF4-FFF2-40B4-BE49-F238E27FC236}">
                <a16:creationId xmlns:a16="http://schemas.microsoft.com/office/drawing/2014/main" id="{C61D4352-35DE-4D32-85D9-4BC1F5F3EA5A}"/>
              </a:ext>
            </a:extLst>
          </p:cNvPr>
          <p:cNvPicPr>
            <a:picLocks noChangeAspect="1"/>
          </p:cNvPicPr>
          <p:nvPr/>
        </p:nvPicPr>
        <p:blipFill>
          <a:blip r:embed="rId2"/>
          <a:stretch>
            <a:fillRect/>
          </a:stretch>
        </p:blipFill>
        <p:spPr>
          <a:xfrm>
            <a:off x="2818812" y="1775529"/>
            <a:ext cx="6213049" cy="3512099"/>
          </a:xfrm>
          <a:prstGeom prst="rect">
            <a:avLst/>
          </a:prstGeom>
        </p:spPr>
      </p:pic>
    </p:spTree>
    <p:extLst>
      <p:ext uri="{BB962C8B-B14F-4D97-AF65-F5344CB8AC3E}">
        <p14:creationId xmlns:p14="http://schemas.microsoft.com/office/powerpoint/2010/main" val="332928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4098310"/>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33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break</a:t>
            </a:r>
            <a:r>
              <a:rPr lang="en-US" dirty="0">
                <a:solidFill>
                  <a:schemeClr val="bg1"/>
                </a:solidFill>
              </a:rPr>
              <a:t> and </a:t>
            </a:r>
            <a:r>
              <a:rPr lang="en-US" i="0" dirty="0">
                <a:solidFill>
                  <a:schemeClr val="bg1"/>
                </a:solidFill>
                <a:latin typeface="+mj-lt"/>
              </a:rPr>
              <a:t>continue</a:t>
            </a:r>
            <a:r>
              <a:rPr lang="en-US" dirty="0">
                <a:solidFill>
                  <a:schemeClr val="bg1"/>
                </a:solidFill>
              </a:rPr>
              <a:t> keywords</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 </a:t>
                </a:r>
                <a14:m>
                  <m:oMath xmlns:m="http://schemas.openxmlformats.org/officeDocument/2006/math">
                    <m:r>
                      <a:rPr lang="en-GB" i="1" dirty="0" smtClean="0">
                        <a:solidFill>
                          <a:schemeClr val="bg1"/>
                        </a:solidFill>
                        <a:latin typeface="Cambria Math" panose="02040503050406030204" pitchFamily="18" charset="0"/>
                      </a:rPr>
                      <m:t>𝑏𝑟𝑒𝑎𝑘</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𝑐𝑜𝑛𝑡𝑖𝑛𝑢𝑒</m:t>
                    </m:r>
                  </m:oMath>
                </a14:m>
                <a:r>
                  <a:rPr lang="en-GB" dirty="0">
                    <a:solidFill>
                      <a:schemeClr val="bg1"/>
                    </a:solidFill>
                  </a:rPr>
                  <a:t> statements are used to alter the flow of control.</a:t>
                </a:r>
                <a:endParaRPr lang="ar-EG" dirty="0">
                  <a:solidFill>
                    <a:schemeClr val="bg1"/>
                  </a:solidFill>
                </a:endParaRPr>
              </a:p>
              <a:p>
                <a:pPr lvl="1"/>
                <a:r>
                  <a:rPr lang="en-GB" i="1" dirty="0">
                    <a:solidFill>
                      <a:schemeClr val="bg1"/>
                    </a:solidFill>
                  </a:rPr>
                  <a:t>The </a:t>
                </a:r>
                <a14:m>
                  <m:oMath xmlns:m="http://schemas.openxmlformats.org/officeDocument/2006/math">
                    <m:r>
                      <a:rPr lang="en-US" b="0" i="1" smtClean="0">
                        <a:solidFill>
                          <a:schemeClr val="bg1"/>
                        </a:solidFill>
                        <a:latin typeface="Cambria Math" panose="02040503050406030204" pitchFamily="18" charset="0"/>
                      </a:rPr>
                      <m:t>𝑏𝑟𝑒𝑎𝑘</m:t>
                    </m:r>
                  </m:oMath>
                </a14:m>
                <a:r>
                  <a:rPr lang="en-GB" dirty="0">
                    <a:solidFill>
                      <a:schemeClr val="bg1"/>
                    </a:solidFill>
                  </a:rPr>
                  <a:t> keyword </a:t>
                </a:r>
                <a:r>
                  <a:rPr lang="en-GB" b="1" u="sng" dirty="0">
                    <a:solidFill>
                      <a:schemeClr val="bg1"/>
                    </a:solidFill>
                  </a:rPr>
                  <a:t>breaks</a:t>
                </a:r>
                <a:r>
                  <a:rPr lang="en-GB" u="sng" dirty="0">
                    <a:solidFill>
                      <a:schemeClr val="bg1"/>
                    </a:solidFill>
                  </a:rPr>
                  <a:t> </a:t>
                </a:r>
                <a:r>
                  <a:rPr lang="en-GB" dirty="0">
                    <a:solidFill>
                      <a:schemeClr val="bg1"/>
                    </a:solidFill>
                  </a:rPr>
                  <a:t>out of the loop (or </a:t>
                </a:r>
                <a14:m>
                  <m:oMath xmlns:m="http://schemas.openxmlformats.org/officeDocument/2006/math">
                    <m:r>
                      <a:rPr lang="en-GB" i="1" dirty="0" smtClean="0">
                        <a:solidFill>
                          <a:schemeClr val="bg1"/>
                        </a:solidFill>
                        <a:latin typeface="Cambria Math" panose="02040503050406030204" pitchFamily="18" charset="0"/>
                      </a:rPr>
                      <m:t>𝑠𝑤𝑖𝑡𝑐h</m:t>
                    </m:r>
                  </m:oMath>
                </a14:m>
                <a:r>
                  <a:rPr lang="en-GB" dirty="0">
                    <a:solidFill>
                      <a:schemeClr val="bg1"/>
                    </a:solidFill>
                  </a:rPr>
                  <a:t> statements)</a:t>
                </a:r>
              </a:p>
              <a:p>
                <a:pPr lvl="1"/>
                <a:r>
                  <a:rPr lang="en-GB" i="1" dirty="0">
                    <a:solidFill>
                      <a:schemeClr val="bg1"/>
                    </a:solidFill>
                  </a:rPr>
                  <a:t>The </a:t>
                </a:r>
                <a14:m>
                  <m:oMath xmlns:m="http://schemas.openxmlformats.org/officeDocument/2006/math">
                    <m:r>
                      <a:rPr lang="en-US" b="0" i="1" smtClean="0">
                        <a:solidFill>
                          <a:schemeClr val="bg1"/>
                        </a:solidFill>
                        <a:latin typeface="Cambria Math" panose="02040503050406030204" pitchFamily="18" charset="0"/>
                      </a:rPr>
                      <m:t>𝑐𝑜𝑛𝑡𝑖𝑛𝑢𝑒</m:t>
                    </m:r>
                  </m:oMath>
                </a14:m>
                <a:r>
                  <a:rPr lang="en-GB" dirty="0">
                    <a:solidFill>
                      <a:schemeClr val="bg1"/>
                    </a:solidFill>
                  </a:rPr>
                  <a:t> keyword </a:t>
                </a:r>
                <a:r>
                  <a:rPr lang="en-GB" b="1" u="sng" dirty="0">
                    <a:solidFill>
                      <a:schemeClr val="bg1"/>
                    </a:solidFill>
                  </a:rPr>
                  <a:t>skips</a:t>
                </a:r>
                <a:r>
                  <a:rPr lang="en-GB" dirty="0">
                    <a:solidFill>
                      <a:schemeClr val="bg1"/>
                    </a:solidFill>
                  </a:rPr>
                  <a:t> the execution of the current iteration</a:t>
                </a: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pic>
        <p:nvPicPr>
          <p:cNvPr id="3076" name="Picture 4" descr="C break and continue">
            <a:extLst>
              <a:ext uri="{FF2B5EF4-FFF2-40B4-BE49-F238E27FC236}">
                <a16:creationId xmlns:a16="http://schemas.microsoft.com/office/drawing/2014/main" id="{7AAA9549-D5FD-45C3-9AA7-B27288F12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5579" y="3345912"/>
            <a:ext cx="5036467" cy="34147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 break and continue">
            <a:extLst>
              <a:ext uri="{FF2B5EF4-FFF2-40B4-BE49-F238E27FC236}">
                <a16:creationId xmlns:a16="http://schemas.microsoft.com/office/drawing/2014/main" id="{49D06F13-97BA-4F67-9594-7854D30FC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09" y="3345912"/>
            <a:ext cx="53340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5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break</a:t>
            </a:r>
            <a:r>
              <a:rPr lang="en-US" dirty="0">
                <a:solidFill>
                  <a:schemeClr val="bg1"/>
                </a:solidFill>
              </a:rPr>
              <a:t> and </a:t>
            </a:r>
            <a:r>
              <a:rPr lang="en-US" i="0" dirty="0">
                <a:solidFill>
                  <a:schemeClr val="bg1"/>
                </a:solidFill>
                <a:latin typeface="+mj-lt"/>
              </a:rPr>
              <a:t>continue</a:t>
            </a:r>
            <a:r>
              <a:rPr lang="en-US" dirty="0">
                <a:solidFill>
                  <a:schemeClr val="bg1"/>
                </a:solidFill>
              </a:rPr>
              <a:t> keywords</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US" b="0" i="1" smtClean="0">
                        <a:solidFill>
                          <a:schemeClr val="bg1"/>
                        </a:solidFill>
                        <a:latin typeface="Cambria Math" panose="02040503050406030204" pitchFamily="18" charset="0"/>
                      </a:rPr>
                      <m:t>𝑏𝑟𝑒𝑎𝑘</m:t>
                    </m:r>
                  </m:oMath>
                </a14:m>
                <a:r>
                  <a:rPr lang="en-GB" dirty="0">
                    <a:solidFill>
                      <a:schemeClr val="bg1"/>
                    </a:solidFill>
                  </a:rPr>
                  <a:t> example</a:t>
                </a: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B03FA89-3BB0-4206-80D4-D043D60E9CBA}"/>
              </a:ext>
            </a:extLst>
          </p:cNvPr>
          <p:cNvSpPr txBox="1"/>
          <p:nvPr/>
        </p:nvSpPr>
        <p:spPr>
          <a:xfrm>
            <a:off x="1810830" y="2528290"/>
            <a:ext cx="8570340" cy="3416320"/>
          </a:xfrm>
          <a:prstGeom prst="rect">
            <a:avLst/>
          </a:prstGeom>
          <a:solidFill>
            <a:schemeClr val="bg1"/>
          </a:solidFill>
        </p:spPr>
        <p:txBody>
          <a:bodyPr wrap="square" rtlCol="0">
            <a:spAutoFit/>
          </a:bodyPr>
          <a:lstStyle/>
          <a:p>
            <a:r>
              <a:rPr lang="en-GB" sz="1800" dirty="0">
                <a:solidFill>
                  <a:srgbClr val="0000FF"/>
                </a:solidFill>
                <a:latin typeface="Consolas" panose="020B0609020204030204" pitchFamily="49" charset="0"/>
              </a:rPr>
              <a:t>unsigned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int</a:t>
            </a:r>
            <a:r>
              <a:rPr lang="en-GB" sz="1800" dirty="0">
                <a:solidFill>
                  <a:srgbClr val="000000"/>
                </a:solidFill>
                <a:latin typeface="Consolas" panose="020B0609020204030204" pitchFamily="49" charset="0"/>
              </a:rPr>
              <a:t> x; </a:t>
            </a:r>
            <a:r>
              <a:rPr lang="en-GB" sz="1800" dirty="0">
                <a:solidFill>
                  <a:srgbClr val="008000"/>
                </a:solidFill>
                <a:latin typeface="Consolas" panose="020B0609020204030204" pitchFamily="49" charset="0"/>
              </a:rPr>
              <a:t>// declared here so it can be used after loop</a:t>
            </a:r>
            <a:endParaRPr lang="en-GB"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loop 10 times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for</a:t>
            </a:r>
            <a:r>
              <a:rPr lang="en-US" sz="1800" dirty="0">
                <a:solidFill>
                  <a:srgbClr val="000000"/>
                </a:solidFill>
                <a:latin typeface="Consolas" panose="020B0609020204030204" pitchFamily="49" charset="0"/>
              </a:rPr>
              <a:t> (x = 1; x &lt;= 10; ++x)</a:t>
            </a:r>
          </a:p>
          <a:p>
            <a:r>
              <a:rPr lang="en-US" sz="1800" dirty="0">
                <a:solidFill>
                  <a:srgbClr val="000000"/>
                </a:solidFill>
                <a:latin typeface="Consolas" panose="020B0609020204030204" pitchFamily="49" charset="0"/>
              </a:rPr>
              <a:t>{</a:t>
            </a:r>
          </a:p>
          <a:p>
            <a:r>
              <a:rPr lang="en-GB" sz="1800" dirty="0">
                <a:solidFill>
                  <a:srgbClr val="008000"/>
                </a:solidFill>
                <a:latin typeface="Consolas" panose="020B0609020204030204" pitchFamily="49" charset="0"/>
              </a:rPr>
              <a:t>	// if x is 5, terminate loop</a:t>
            </a:r>
            <a:endParaRPr lang="en-GB"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(x == 5) {</a:t>
            </a:r>
          </a:p>
          <a:p>
            <a:r>
              <a:rPr lang="en-GB" sz="1800" dirty="0">
                <a:solidFill>
                  <a:srgbClr val="008000"/>
                </a:solidFill>
                <a:latin typeface="Consolas" panose="020B0609020204030204" pitchFamily="49" charset="0"/>
              </a:rPr>
              <a:t>		// break loop only if x is 5</a:t>
            </a:r>
            <a:endParaRPr lang="en-GB"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break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"%u "</a:t>
            </a:r>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a:t>
            </a:r>
            <a:r>
              <a:rPr lang="en-GB" sz="1800" dirty="0" err="1">
                <a:solidFill>
                  <a:srgbClr val="A31515"/>
                </a:solidFill>
                <a:latin typeface="Consolas" panose="020B0609020204030204" pitchFamily="49" charset="0"/>
              </a:rPr>
              <a:t>nBroke</a:t>
            </a:r>
            <a:r>
              <a:rPr lang="en-GB" sz="1800" dirty="0">
                <a:solidFill>
                  <a:srgbClr val="A31515"/>
                </a:solidFill>
                <a:latin typeface="Consolas" panose="020B0609020204030204" pitchFamily="49" charset="0"/>
              </a:rPr>
              <a:t> out of loop at x == %u\n"</a:t>
            </a:r>
            <a:r>
              <a:rPr lang="en-GB" sz="1800" dirty="0">
                <a:solidFill>
                  <a:srgbClr val="000000"/>
                </a:solidFill>
                <a:latin typeface="Consolas" panose="020B0609020204030204" pitchFamily="49" charset="0"/>
              </a:rPr>
              <a:t>, x);</a:t>
            </a:r>
            <a:endParaRPr lang="en-US" i="1" dirty="0">
              <a:latin typeface="Consolas" panose="020B0609020204030204" pitchFamily="49" charset="0"/>
            </a:endParaRPr>
          </a:p>
        </p:txBody>
      </p:sp>
    </p:spTree>
    <p:extLst>
      <p:ext uri="{BB962C8B-B14F-4D97-AF65-F5344CB8AC3E}">
        <p14:creationId xmlns:p14="http://schemas.microsoft.com/office/powerpoint/2010/main" val="283148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break</a:t>
            </a:r>
            <a:r>
              <a:rPr lang="en-US" dirty="0">
                <a:solidFill>
                  <a:schemeClr val="bg1"/>
                </a:solidFill>
              </a:rPr>
              <a:t> and </a:t>
            </a:r>
            <a:r>
              <a:rPr lang="en-US" i="0" dirty="0">
                <a:solidFill>
                  <a:schemeClr val="bg1"/>
                </a:solidFill>
                <a:latin typeface="+mj-lt"/>
              </a:rPr>
              <a:t>continue</a:t>
            </a:r>
            <a:r>
              <a:rPr lang="en-US" dirty="0">
                <a:solidFill>
                  <a:schemeClr val="bg1"/>
                </a:solidFill>
              </a:rPr>
              <a:t> keywords</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US" b="0" i="1" smtClean="0">
                        <a:solidFill>
                          <a:schemeClr val="bg1"/>
                        </a:solidFill>
                        <a:latin typeface="Cambria Math" panose="02040503050406030204" pitchFamily="18" charset="0"/>
                      </a:rPr>
                      <m:t>𝑐𝑜𝑛𝑡𝑖𝑛𝑢𝑒</m:t>
                    </m:r>
                  </m:oMath>
                </a14:m>
                <a:r>
                  <a:rPr lang="en-GB" dirty="0">
                    <a:solidFill>
                      <a:schemeClr val="bg1"/>
                    </a:solidFill>
                  </a:rPr>
                  <a:t> example</a:t>
                </a:r>
                <a:br>
                  <a:rPr lang="en-GB" dirty="0">
                    <a:solidFill>
                      <a:schemeClr val="bg1"/>
                    </a:solidFill>
                  </a:rPr>
                </a:br>
                <a:br>
                  <a:rPr lang="en-GB" dirty="0">
                    <a:solidFill>
                      <a:schemeClr val="bg1"/>
                    </a:solidFill>
                  </a:rPr>
                </a:br>
                <a:br>
                  <a:rPr lang="en-GB" dirty="0">
                    <a:solidFill>
                      <a:schemeClr val="bg1"/>
                    </a:solidFill>
                  </a:rPr>
                </a:br>
                <a:endParaRPr lang="en-GB" dirty="0">
                  <a:solidFill>
                    <a:schemeClr val="bg1"/>
                  </a:solidFill>
                </a:endParaRPr>
              </a:p>
              <a:p>
                <a:pPr marL="0" indent="0">
                  <a:buNone/>
                </a:pPr>
                <a:r>
                  <a:rPr lang="en-GB" dirty="0">
                    <a:solidFill>
                      <a:schemeClr val="bg1"/>
                    </a:solidFill>
                  </a:rPr>
                  <a:t> </a:t>
                </a:r>
                <a:br>
                  <a:rPr lang="en-GB" dirty="0">
                    <a:solidFill>
                      <a:schemeClr val="bg1"/>
                    </a:solidFill>
                  </a:rPr>
                </a:br>
                <a:endParaRPr lang="en-GB"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B03FA89-3BB0-4206-80D4-D043D60E9CBA}"/>
              </a:ext>
            </a:extLst>
          </p:cNvPr>
          <p:cNvSpPr txBox="1"/>
          <p:nvPr/>
        </p:nvSpPr>
        <p:spPr>
          <a:xfrm>
            <a:off x="1810830" y="2528290"/>
            <a:ext cx="8570340" cy="2862322"/>
          </a:xfrm>
          <a:prstGeom prst="rect">
            <a:avLst/>
          </a:prstGeom>
          <a:solidFill>
            <a:schemeClr val="bg1"/>
          </a:solidFill>
        </p:spPr>
        <p:txBody>
          <a:bodyPr wrap="square" rtlCol="0">
            <a:spAutoFit/>
          </a:bodyPr>
          <a:lstStyle/>
          <a:p>
            <a:r>
              <a:rPr lang="en-US" sz="1800" dirty="0">
                <a:solidFill>
                  <a:srgbClr val="008000"/>
                </a:solidFill>
                <a:latin typeface="Consolas" panose="020B0609020204030204" pitchFamily="49" charset="0"/>
              </a:rPr>
              <a:t>// loop 10 times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1; x &lt;= 10; ++x)</a:t>
            </a:r>
          </a:p>
          <a:p>
            <a:r>
              <a:rPr lang="en-US" sz="1800" dirty="0">
                <a:solidFill>
                  <a:srgbClr val="000000"/>
                </a:solidFill>
                <a:latin typeface="Consolas" panose="020B0609020204030204" pitchFamily="49" charset="0"/>
              </a:rPr>
              <a:t>{</a:t>
            </a:r>
          </a:p>
          <a:p>
            <a:r>
              <a:rPr lang="en-GB" sz="1800" dirty="0">
                <a:solidFill>
                  <a:srgbClr val="008000"/>
                </a:solidFill>
                <a:latin typeface="Consolas" panose="020B0609020204030204" pitchFamily="49" charset="0"/>
              </a:rPr>
              <a:t>	// if x is 5, continue with next iteration of loop</a:t>
            </a:r>
            <a:endParaRPr lang="en-GB"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(x == 5) {</a:t>
            </a:r>
          </a:p>
          <a:p>
            <a:r>
              <a:rPr lang="en-GB" sz="1800" dirty="0">
                <a:solidFill>
                  <a:srgbClr val="0000FF"/>
                </a:solidFill>
                <a:latin typeface="Consolas" panose="020B0609020204030204" pitchFamily="49" charset="0"/>
              </a:rPr>
              <a:t>		continue</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skip remaining code in loop body</a:t>
            </a:r>
            <a:endParaRPr lang="en-GB"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 "</a:t>
            </a:r>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puts(</a:t>
            </a:r>
            <a:r>
              <a:rPr lang="en-GB" sz="1800" dirty="0">
                <a:solidFill>
                  <a:srgbClr val="A31515"/>
                </a:solidFill>
                <a:latin typeface="Consolas" panose="020B0609020204030204" pitchFamily="49" charset="0"/>
              </a:rPr>
              <a:t>"\</a:t>
            </a:r>
            <a:r>
              <a:rPr lang="en-GB" sz="1800" dirty="0" err="1">
                <a:solidFill>
                  <a:srgbClr val="A31515"/>
                </a:solidFill>
                <a:latin typeface="Consolas" panose="020B0609020204030204" pitchFamily="49" charset="0"/>
              </a:rPr>
              <a:t>nUsed</a:t>
            </a:r>
            <a:r>
              <a:rPr lang="en-GB" sz="1800" dirty="0">
                <a:solidFill>
                  <a:srgbClr val="A31515"/>
                </a:solidFill>
                <a:latin typeface="Consolas" panose="020B0609020204030204" pitchFamily="49" charset="0"/>
              </a:rPr>
              <a:t> continue to skip printing the value 5"</a:t>
            </a:r>
            <a:r>
              <a:rPr lang="en-GB"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2321459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Loops can be nested</a:t>
                </a:r>
              </a:p>
              <a:p>
                <a:pPr lvl="1"/>
                <a:r>
                  <a:rPr lang="en-GB" i="1" dirty="0">
                    <a:solidFill>
                      <a:schemeClr val="bg1"/>
                    </a:solidFill>
                  </a:rPr>
                  <a:t>A </a:t>
                </a:r>
                <a14:m>
                  <m:oMath xmlns:m="http://schemas.openxmlformats.org/officeDocument/2006/math">
                    <m:r>
                      <a:rPr lang="en-US" b="0" i="1" smtClean="0">
                        <a:solidFill>
                          <a:schemeClr val="bg1"/>
                        </a:solidFill>
                        <a:latin typeface="Cambria Math" panose="02040503050406030204" pitchFamily="18" charset="0"/>
                      </a:rPr>
                      <m:t>𝑓𝑜𝑟</m:t>
                    </m:r>
                  </m:oMath>
                </a14:m>
                <a:r>
                  <a:rPr lang="en-GB" dirty="0">
                    <a:solidFill>
                      <a:schemeClr val="bg1"/>
                    </a:solidFill>
                  </a:rPr>
                  <a:t> loop can have inside it another loop (</a:t>
                </a:r>
                <a14:m>
                  <m:oMath xmlns:m="http://schemas.openxmlformats.org/officeDocument/2006/math">
                    <m:r>
                      <a:rPr lang="en-US" b="0" i="1" smtClean="0">
                        <a:solidFill>
                          <a:schemeClr val="bg1"/>
                        </a:solidFill>
                        <a:latin typeface="Cambria Math" panose="02040503050406030204" pitchFamily="18" charset="0"/>
                      </a:rPr>
                      <m:t>𝑤h𝑖𝑙𝑒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𝑑𝑜</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𝑤h𝑖𝑙𝑒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oMath>
                </a14:m>
                <a:r>
                  <a:rPr lang="en-GB" dirty="0">
                    <a:solidFill>
                      <a:schemeClr val="bg1"/>
                    </a:solidFill>
                  </a:rPr>
                  <a:t>)</a:t>
                </a:r>
              </a:p>
              <a:p>
                <a:pPr lvl="1"/>
                <a:r>
                  <a:rPr lang="en-GB" i="1" dirty="0">
                    <a:solidFill>
                      <a:schemeClr val="bg1"/>
                    </a:solidFill>
                  </a:rPr>
                  <a:t>Useful for multi-dimensional arrays.</a:t>
                </a:r>
                <a:r>
                  <a:rPr lang="en-GB" dirty="0">
                    <a:solidFill>
                      <a:schemeClr val="bg1"/>
                    </a:solidFill>
                  </a:rPr>
                  <a:t> </a:t>
                </a:r>
                <a:br>
                  <a:rPr lang="en-GB" dirty="0">
                    <a:solidFill>
                      <a:schemeClr val="bg1"/>
                    </a:solidFill>
                  </a:rPr>
                </a:br>
                <a:endParaRPr lang="en-GB"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F5D6F7B-ADED-4002-9663-C9926B75ADB8}"/>
              </a:ext>
            </a:extLst>
          </p:cNvPr>
          <p:cNvPicPr>
            <a:picLocks noChangeAspect="1"/>
          </p:cNvPicPr>
          <p:nvPr/>
        </p:nvPicPr>
        <p:blipFill>
          <a:blip r:embed="rId3"/>
          <a:stretch>
            <a:fillRect/>
          </a:stretch>
        </p:blipFill>
        <p:spPr>
          <a:xfrm>
            <a:off x="2771432" y="3363176"/>
            <a:ext cx="6649135" cy="3129699"/>
          </a:xfrm>
          <a:prstGeom prst="rect">
            <a:avLst/>
          </a:prstGeom>
        </p:spPr>
      </p:pic>
    </p:spTree>
    <p:extLst>
      <p:ext uri="{BB962C8B-B14F-4D97-AF65-F5344CB8AC3E}">
        <p14:creationId xmlns:p14="http://schemas.microsoft.com/office/powerpoint/2010/main" val="2232540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Loops can be nested</a:t>
            </a:r>
          </a:p>
          <a:p>
            <a:pPr lvl="1"/>
            <a:r>
              <a:rPr lang="en-US" i="1" dirty="0">
                <a:solidFill>
                  <a:schemeClr val="bg1"/>
                </a:solidFill>
              </a:rPr>
              <a:t>Example</a:t>
            </a:r>
            <a:br>
              <a:rPr lang="en-GB" dirty="0">
                <a:solidFill>
                  <a:schemeClr val="bg1"/>
                </a:solidFill>
              </a:rPr>
            </a:br>
            <a:endParaRPr lang="en-GB" dirty="0">
              <a:solidFill>
                <a:schemeClr val="bg1"/>
              </a:solidFill>
            </a:endParaRPr>
          </a:p>
        </p:txBody>
      </p:sp>
      <p:sp>
        <p:nvSpPr>
          <p:cNvPr id="6" name="TextBox 5">
            <a:extLst>
              <a:ext uri="{FF2B5EF4-FFF2-40B4-BE49-F238E27FC236}">
                <a16:creationId xmlns:a16="http://schemas.microsoft.com/office/drawing/2014/main" id="{344DD140-C179-4CB4-B6FE-883FA7E85903}"/>
              </a:ext>
            </a:extLst>
          </p:cNvPr>
          <p:cNvSpPr txBox="1"/>
          <p:nvPr/>
        </p:nvSpPr>
        <p:spPr>
          <a:xfrm>
            <a:off x="1810830" y="2905114"/>
            <a:ext cx="8570340" cy="2585323"/>
          </a:xfrm>
          <a:prstGeom prst="rect">
            <a:avLst/>
          </a:prstGeom>
          <a:solidFill>
            <a:schemeClr val="bg1"/>
          </a:solidFill>
        </p:spPr>
        <p:txBody>
          <a:bodyPr wrap="square" rtlCol="0">
            <a:spAutoFit/>
          </a:bodyPr>
          <a:lstStyle/>
          <a:p>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10; i = (i + 1) * 2) </a:t>
            </a:r>
          </a:p>
          <a:p>
            <a:r>
              <a:rPr lang="nn-NO"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3;</a:t>
            </a:r>
          </a:p>
          <a:p>
            <a:r>
              <a:rPr lang="en-GB" sz="1800" dirty="0">
                <a:solidFill>
                  <a:srgbClr val="0000FF"/>
                </a:solidFill>
                <a:latin typeface="Consolas" panose="020B0609020204030204" pitchFamily="49" charset="0"/>
              </a:rPr>
              <a:t>	while</a:t>
            </a:r>
            <a:r>
              <a:rPr lang="en-GB" sz="1800" dirty="0">
                <a:solidFill>
                  <a:srgbClr val="000000"/>
                </a:solidFill>
                <a:latin typeface="Consolas" panose="020B0609020204030204" pitchFamily="49" charset="0"/>
              </a:rPr>
              <a:t> (x &lt;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+ 3) * 2) {</a:t>
            </a:r>
          </a:p>
          <a:p>
            <a:r>
              <a:rPr lang="en-US" sz="1800" dirty="0">
                <a:solidFill>
                  <a:srgbClr val="000000"/>
                </a:solidFill>
                <a:latin typeface="Consolas" panose="020B0609020204030204" pitchFamily="49" charset="0"/>
              </a:rPr>
              <a:t>		puts(</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tInner</a:t>
            </a:r>
            <a:r>
              <a:rPr lang="en-US" sz="1800" dirty="0">
                <a:solidFill>
                  <a:srgbClr val="A31515"/>
                </a:solidFill>
                <a:latin typeface="Consolas" panose="020B0609020204030204" pitchFamily="49" charset="0"/>
              </a:rPr>
              <a:t> loop"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puts(</a:t>
            </a:r>
            <a:r>
              <a:rPr lang="en-US" sz="1800" dirty="0">
                <a:solidFill>
                  <a:srgbClr val="A31515"/>
                </a:solidFill>
                <a:latin typeface="Consolas" panose="020B0609020204030204" pitchFamily="49" charset="0"/>
              </a:rPr>
              <a:t>"Outer loop"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3348887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14:m>
                  <m:oMath xmlns:m="http://schemas.openxmlformats.org/officeDocument/2006/math">
                    <m:r>
                      <a:rPr lang="en-US" b="0" i="1" smtClean="0">
                        <a:solidFill>
                          <a:schemeClr val="bg1"/>
                        </a:solidFill>
                        <a:latin typeface="Cambria Math" panose="02040503050406030204" pitchFamily="18" charset="0"/>
                      </a:rPr>
                      <m:t>𝑏𝑟𝑒𝑎𝑘</m:t>
                    </m:r>
                  </m:oMath>
                </a14:m>
                <a:r>
                  <a:rPr lang="en-GB" dirty="0">
                    <a:solidFill>
                      <a:schemeClr val="bg1"/>
                    </a:solidFill>
                  </a:rPr>
                  <a:t> keyword breaks ONLY its loop</a:t>
                </a:r>
              </a:p>
              <a:p>
                <a14:m>
                  <m:oMath xmlns:m="http://schemas.openxmlformats.org/officeDocument/2006/math">
                    <m:r>
                      <a:rPr lang="en-US" b="0" i="1" smtClean="0">
                        <a:solidFill>
                          <a:schemeClr val="bg1"/>
                        </a:solidFill>
                        <a:latin typeface="Cambria Math" panose="02040503050406030204" pitchFamily="18" charset="0"/>
                      </a:rPr>
                      <m:t>𝑐𝑜𝑛𝑡𝑖𝑛𝑢𝑒</m:t>
                    </m:r>
                  </m:oMath>
                </a14:m>
                <a:r>
                  <a:rPr lang="en-GB" dirty="0">
                    <a:solidFill>
                      <a:schemeClr val="bg1"/>
                    </a:solidFill>
                  </a:rPr>
                  <a:t> keyword skips ONLY its loop</a:t>
                </a:r>
                <a:br>
                  <a:rPr lang="en-GB" dirty="0">
                    <a:solidFill>
                      <a:schemeClr val="bg1"/>
                    </a:solidFill>
                  </a:rPr>
                </a:br>
                <a:endParaRPr lang="en-GB"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t="-21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44DD140-C179-4CB4-B6FE-883FA7E85903}"/>
              </a:ext>
            </a:extLst>
          </p:cNvPr>
          <p:cNvSpPr txBox="1"/>
          <p:nvPr/>
        </p:nvSpPr>
        <p:spPr>
          <a:xfrm>
            <a:off x="424207" y="3076555"/>
            <a:ext cx="5250729" cy="3416320"/>
          </a:xfrm>
          <a:prstGeom prst="rect">
            <a:avLst/>
          </a:prstGeom>
          <a:solidFill>
            <a:schemeClr val="bg1"/>
          </a:solidFill>
        </p:spPr>
        <p:txBody>
          <a:bodyPr wrap="square" rtlCol="0">
            <a:spAutoFit/>
          </a:bodyPr>
          <a:lstStyle/>
          <a:p>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10; i = (i + 1) * 2)</a:t>
            </a:r>
          </a:p>
          <a:p>
            <a:r>
              <a:rPr lang="nn-NO"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3;</a:t>
            </a:r>
          </a:p>
          <a:p>
            <a:r>
              <a:rPr lang="en-GB" sz="1800" dirty="0">
                <a:solidFill>
                  <a:srgbClr val="0000FF"/>
                </a:solidFill>
                <a:latin typeface="Consolas" panose="020B0609020204030204" pitchFamily="49" charset="0"/>
              </a:rPr>
              <a:t>	while</a:t>
            </a:r>
            <a:r>
              <a:rPr lang="en-GB" sz="1800" dirty="0">
                <a:solidFill>
                  <a:srgbClr val="000000"/>
                </a:solidFill>
                <a:latin typeface="Consolas" panose="020B0609020204030204" pitchFamily="49" charset="0"/>
              </a:rPr>
              <a:t> (x &lt;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+ 3) * 2) {</a:t>
            </a:r>
          </a:p>
          <a:p>
            <a:r>
              <a:rPr lang="pt-BR" sz="1800" dirty="0">
                <a:solidFill>
                  <a:srgbClr val="000000"/>
                </a:solidFill>
                <a:latin typeface="Consolas" panose="020B0609020204030204" pitchFamily="49" charset="0"/>
              </a:rPr>
              <a:t>		printf(</a:t>
            </a:r>
            <a:r>
              <a:rPr lang="pt-BR" sz="1800" dirty="0">
                <a:solidFill>
                  <a:srgbClr val="A31515"/>
                </a:solidFill>
                <a:latin typeface="Consolas" panose="020B0609020204030204" pitchFamily="49" charset="0"/>
              </a:rPr>
              <a:t>"\tx = %d\n"</a:t>
            </a:r>
            <a:r>
              <a:rPr lang="pt-BR" sz="1800" dirty="0">
                <a:solidFill>
                  <a:srgbClr val="000000"/>
                </a:solidFill>
                <a:latin typeface="Consolas" panose="020B0609020204030204" pitchFamily="49" charset="0"/>
              </a:rPr>
              <a:t>, x);</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(x == 2) {</a:t>
            </a:r>
          </a:p>
          <a:p>
            <a:r>
              <a:rPr lang="en-US" sz="1800" dirty="0">
                <a:solidFill>
                  <a:srgbClr val="0000FF"/>
                </a:solidFill>
                <a:latin typeface="Consolas" panose="020B0609020204030204" pitchFamily="49" charset="0"/>
              </a:rPr>
              <a:t>			break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 %d\n"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
        <p:nvSpPr>
          <p:cNvPr id="7" name="TextBox 6">
            <a:extLst>
              <a:ext uri="{FF2B5EF4-FFF2-40B4-BE49-F238E27FC236}">
                <a16:creationId xmlns:a16="http://schemas.microsoft.com/office/drawing/2014/main" id="{A7917DFF-2786-4131-B2E7-E98F3518C7BC}"/>
              </a:ext>
            </a:extLst>
          </p:cNvPr>
          <p:cNvSpPr txBox="1"/>
          <p:nvPr/>
        </p:nvSpPr>
        <p:spPr>
          <a:xfrm>
            <a:off x="6244474" y="3076555"/>
            <a:ext cx="5250729" cy="3416320"/>
          </a:xfrm>
          <a:prstGeom prst="rect">
            <a:avLst/>
          </a:prstGeom>
          <a:solidFill>
            <a:schemeClr val="bg1"/>
          </a:solidFill>
        </p:spPr>
        <p:txBody>
          <a:bodyPr wrap="square" rtlCol="0">
            <a:spAutoFit/>
          </a:bodyPr>
          <a:lstStyle/>
          <a:p>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10; i = (i + 1) * 2) {</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3;</a:t>
            </a:r>
          </a:p>
          <a:p>
            <a:r>
              <a:rPr lang="en-GB" sz="1800" dirty="0">
                <a:solidFill>
                  <a:srgbClr val="0000FF"/>
                </a:solidFill>
                <a:latin typeface="Consolas" panose="020B0609020204030204" pitchFamily="49" charset="0"/>
              </a:rPr>
              <a:t>	while</a:t>
            </a:r>
            <a:r>
              <a:rPr lang="en-GB" sz="1800" dirty="0">
                <a:solidFill>
                  <a:srgbClr val="000000"/>
                </a:solidFill>
                <a:latin typeface="Consolas" panose="020B0609020204030204" pitchFamily="49" charset="0"/>
              </a:rPr>
              <a:t> (x &lt;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+ 3) * 2) {</a:t>
            </a:r>
          </a:p>
          <a:p>
            <a:r>
              <a:rPr lang="pt-BR" sz="1800" dirty="0">
                <a:solidFill>
                  <a:srgbClr val="000000"/>
                </a:solidFill>
                <a:latin typeface="Consolas" panose="020B0609020204030204" pitchFamily="49" charset="0"/>
              </a:rPr>
              <a:t>		printf(</a:t>
            </a:r>
            <a:r>
              <a:rPr lang="pt-BR" sz="1800" dirty="0">
                <a:solidFill>
                  <a:srgbClr val="A31515"/>
                </a:solidFill>
                <a:latin typeface="Consolas" panose="020B0609020204030204" pitchFamily="49" charset="0"/>
              </a:rPr>
              <a:t>"\tx = %d\n"</a:t>
            </a:r>
            <a:r>
              <a:rPr lang="pt-BR" sz="1800" dirty="0">
                <a:solidFill>
                  <a:srgbClr val="000000"/>
                </a:solidFill>
                <a:latin typeface="Consolas" panose="020B0609020204030204" pitchFamily="49" charset="0"/>
              </a:rPr>
              <a:t>, x);</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(x == 2) {</a:t>
            </a:r>
          </a:p>
          <a:p>
            <a:r>
              <a:rPr lang="en-US" sz="1800" dirty="0">
                <a:solidFill>
                  <a:srgbClr val="0000FF"/>
                </a:solidFill>
                <a:latin typeface="Consolas" panose="020B0609020204030204" pitchFamily="49" charset="0"/>
              </a:rPr>
              <a:t>		continue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 %d\n"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2079809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Variables defined inside a loop can’t be used outside it.</a:t>
            </a:r>
          </a:p>
          <a:p>
            <a:r>
              <a:rPr lang="en-GB" dirty="0">
                <a:solidFill>
                  <a:schemeClr val="bg1"/>
                </a:solidFill>
              </a:rPr>
              <a:t>Variables defined outside the loop before it, can be used inside the loop</a:t>
            </a:r>
            <a:br>
              <a:rPr lang="en-GB" dirty="0">
                <a:solidFill>
                  <a:schemeClr val="bg1"/>
                </a:solidFill>
              </a:rPr>
            </a:br>
            <a:endParaRPr lang="en-GB" dirty="0">
              <a:solidFill>
                <a:schemeClr val="bg1"/>
              </a:solidFill>
            </a:endParaRPr>
          </a:p>
        </p:txBody>
      </p:sp>
      <p:sp>
        <p:nvSpPr>
          <p:cNvPr id="7" name="TextBox 6">
            <a:extLst>
              <a:ext uri="{FF2B5EF4-FFF2-40B4-BE49-F238E27FC236}">
                <a16:creationId xmlns:a16="http://schemas.microsoft.com/office/drawing/2014/main" id="{A7917DFF-2786-4131-B2E7-E98F3518C7BC}"/>
              </a:ext>
            </a:extLst>
          </p:cNvPr>
          <p:cNvSpPr txBox="1"/>
          <p:nvPr/>
        </p:nvSpPr>
        <p:spPr>
          <a:xfrm>
            <a:off x="2803690" y="2878592"/>
            <a:ext cx="6604261" cy="3693319"/>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15;</a:t>
            </a: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y = 20;</a:t>
            </a:r>
          </a:p>
          <a:p>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(x &gt; 5)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"x is %d\n"</a:t>
            </a:r>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x--;</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number = 3;</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"The number is %d\</a:t>
            </a:r>
            <a:r>
              <a:rPr lang="en-GB" sz="1800" dirty="0" err="1">
                <a:solidFill>
                  <a:srgbClr val="A31515"/>
                </a:solidFill>
                <a:latin typeface="Consolas" panose="020B0609020204030204" pitchFamily="49" charset="0"/>
              </a:rPr>
              <a:t>n"</a:t>
            </a:r>
            <a:r>
              <a:rPr lang="en-GB" sz="1800" dirty="0" err="1">
                <a:solidFill>
                  <a:srgbClr val="000000"/>
                </a:solidFill>
                <a:latin typeface="Consolas" panose="020B0609020204030204" pitchFamily="49" charset="0"/>
              </a:rPr>
              <a:t>,number</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number += 2;</a:t>
            </a:r>
          </a:p>
          <a:p>
            <a:r>
              <a:rPr lang="en-US"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puts(</a:t>
            </a:r>
            <a:r>
              <a:rPr lang="en-GB" sz="1800" dirty="0">
                <a:solidFill>
                  <a:srgbClr val="A31515"/>
                </a:solidFill>
                <a:latin typeface="Consolas" panose="020B0609020204030204" pitchFamily="49" charset="0"/>
              </a:rPr>
              <a:t>"We are outside loop now"</a:t>
            </a:r>
            <a:r>
              <a:rPr lang="en-GB" sz="1800" dirty="0">
                <a:solidFill>
                  <a:srgbClr val="000000"/>
                </a:solidFill>
                <a:latin typeface="Consolas" panose="020B0609020204030204" pitchFamily="49" charset="0"/>
              </a:rPr>
              <a:t>);</a:t>
            </a:r>
          </a:p>
          <a:p>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"x is %d\n"</a:t>
            </a:r>
            <a:r>
              <a:rPr lang="en-US" sz="1800" dirty="0">
                <a:solidFill>
                  <a:srgbClr val="000000"/>
                </a:solidFill>
                <a:latin typeface="Consolas" panose="020B0609020204030204" pitchFamily="49" charset="0"/>
              </a:rPr>
              <a:t>, x);</a:t>
            </a:r>
          </a:p>
          <a:p>
            <a:r>
              <a:rPr lang="es-ES" sz="1800" dirty="0" err="1">
                <a:solidFill>
                  <a:srgbClr val="000000"/>
                </a:solidFill>
                <a:latin typeface="Consolas" panose="020B0609020204030204" pitchFamily="49" charset="0"/>
              </a:rPr>
              <a:t>printf</a:t>
            </a:r>
            <a:r>
              <a:rPr lang="es-ES" sz="1800" dirty="0">
                <a:solidFill>
                  <a:srgbClr val="000000"/>
                </a:solidFill>
                <a:latin typeface="Consolas" panose="020B0609020204030204" pitchFamily="49" charset="0"/>
              </a:rPr>
              <a:t>(</a:t>
            </a:r>
            <a:r>
              <a:rPr lang="es-ES" sz="1800" dirty="0">
                <a:solidFill>
                  <a:srgbClr val="A31515"/>
                </a:solidFill>
                <a:latin typeface="Consolas" panose="020B0609020204030204" pitchFamily="49" charset="0"/>
              </a:rPr>
              <a:t>"y </a:t>
            </a:r>
            <a:r>
              <a:rPr lang="es-ES" sz="1800" dirty="0" err="1">
                <a:solidFill>
                  <a:srgbClr val="A31515"/>
                </a:solidFill>
                <a:latin typeface="Consolas" panose="020B0609020204030204" pitchFamily="49" charset="0"/>
              </a:rPr>
              <a:t>is</a:t>
            </a:r>
            <a:r>
              <a:rPr lang="es-ES" sz="1800" dirty="0">
                <a:solidFill>
                  <a:srgbClr val="A31515"/>
                </a:solidFill>
                <a:latin typeface="Consolas" panose="020B0609020204030204" pitchFamily="49" charset="0"/>
              </a:rPr>
              <a:t> %d\n"</a:t>
            </a:r>
            <a:r>
              <a:rPr lang="es-ES" sz="1800" dirty="0">
                <a:solidFill>
                  <a:srgbClr val="000000"/>
                </a:solidFill>
                <a:latin typeface="Consolas" panose="020B0609020204030204" pitchFamily="49" charset="0"/>
              </a:rPr>
              <a:t>, y);</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"number is %d\n"</a:t>
            </a:r>
            <a:r>
              <a:rPr lang="en-GB" sz="1800" dirty="0">
                <a:solidFill>
                  <a:srgbClr val="000000"/>
                </a:solidFill>
                <a:latin typeface="Consolas" panose="020B0609020204030204" pitchFamily="49" charset="0"/>
              </a:rPr>
              <a:t>, number);</a:t>
            </a:r>
            <a:endParaRPr lang="en-US" i="1" dirty="0">
              <a:latin typeface="Consolas" panose="020B0609020204030204" pitchFamily="49" charset="0"/>
            </a:endParaRPr>
          </a:p>
        </p:txBody>
      </p:sp>
    </p:spTree>
    <p:extLst>
      <p:ext uri="{BB962C8B-B14F-4D97-AF65-F5344CB8AC3E}">
        <p14:creationId xmlns:p14="http://schemas.microsoft.com/office/powerpoint/2010/main" val="1103336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You can use logical operators within conditions</a:t>
            </a:r>
            <a:br>
              <a:rPr lang="en-GB" dirty="0">
                <a:solidFill>
                  <a:schemeClr val="bg1"/>
                </a:solidFill>
              </a:rPr>
            </a:br>
            <a:endParaRPr lang="en-GB" dirty="0">
              <a:solidFill>
                <a:schemeClr val="bg1"/>
              </a:solidFill>
            </a:endParaRPr>
          </a:p>
        </p:txBody>
      </p:sp>
      <p:sp>
        <p:nvSpPr>
          <p:cNvPr id="7" name="TextBox 6">
            <a:extLst>
              <a:ext uri="{FF2B5EF4-FFF2-40B4-BE49-F238E27FC236}">
                <a16:creationId xmlns:a16="http://schemas.microsoft.com/office/drawing/2014/main" id="{A7917DFF-2786-4131-B2E7-E98F3518C7BC}"/>
              </a:ext>
            </a:extLst>
          </p:cNvPr>
          <p:cNvSpPr txBox="1"/>
          <p:nvPr/>
        </p:nvSpPr>
        <p:spPr>
          <a:xfrm>
            <a:off x="2803690" y="2878592"/>
            <a:ext cx="6604261" cy="2031325"/>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3;</a:t>
            </a: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y = 20;</a:t>
            </a:r>
          </a:p>
          <a:p>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(x &gt; 5 || y &gt; 5) {</a:t>
            </a:r>
          </a:p>
          <a:p>
            <a:r>
              <a:rPr lang="en-US" sz="1800" dirty="0">
                <a:solidFill>
                  <a:srgbClr val="000000"/>
                </a:solidFill>
                <a:latin typeface="Consolas" panose="020B0609020204030204" pitchFamily="49" charset="0"/>
              </a:rPr>
              <a:t>	x--;</a:t>
            </a:r>
          </a:p>
          <a:p>
            <a:r>
              <a:rPr lang="en-US" sz="1800" dirty="0">
                <a:solidFill>
                  <a:srgbClr val="000000"/>
                </a:solidFill>
                <a:latin typeface="Consolas" panose="020B0609020204030204" pitchFamily="49" charset="0"/>
              </a:rPr>
              <a:t>	y--;</a:t>
            </a:r>
          </a:p>
          <a:p>
            <a:r>
              <a:rPr lang="en-US"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"Now x is %d\</a:t>
            </a:r>
            <a:r>
              <a:rPr lang="en-GB" sz="1800" dirty="0" err="1">
                <a:solidFill>
                  <a:srgbClr val="A31515"/>
                </a:solidFill>
                <a:latin typeface="Consolas" panose="020B0609020204030204" pitchFamily="49" charset="0"/>
              </a:rPr>
              <a:t>nNow</a:t>
            </a:r>
            <a:r>
              <a:rPr lang="en-GB" sz="1800" dirty="0">
                <a:solidFill>
                  <a:srgbClr val="A31515"/>
                </a:solidFill>
                <a:latin typeface="Consolas" panose="020B0609020204030204" pitchFamily="49" charset="0"/>
              </a:rPr>
              <a:t> y is %d\n"</a:t>
            </a:r>
            <a:r>
              <a:rPr lang="en-GB" sz="1800" dirty="0">
                <a:solidFill>
                  <a:srgbClr val="000000"/>
                </a:solidFill>
                <a:latin typeface="Consolas" panose="020B0609020204030204" pitchFamily="49" charset="0"/>
              </a:rPr>
              <a:t>, x, y);</a:t>
            </a:r>
            <a:endParaRPr lang="en-US" i="1" dirty="0">
              <a:latin typeface="Consolas" panose="020B0609020204030204" pitchFamily="49" charset="0"/>
            </a:endParaRPr>
          </a:p>
        </p:txBody>
      </p:sp>
    </p:spTree>
    <p:extLst>
      <p:ext uri="{BB962C8B-B14F-4D97-AF65-F5344CB8AC3E}">
        <p14:creationId xmlns:p14="http://schemas.microsoft.com/office/powerpoint/2010/main" val="15839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Motivation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If you are required to write a program that prints your name 1000 times. </a:t>
            </a:r>
          </a:p>
          <a:p>
            <a:pPr lvl="1"/>
            <a:r>
              <a:rPr lang="en-US" i="1" dirty="0">
                <a:solidFill>
                  <a:schemeClr val="bg1"/>
                </a:solidFill>
              </a:rPr>
              <a:t>You can write 1000 lines to print your name</a:t>
            </a:r>
          </a:p>
          <a:p>
            <a:pPr lvl="1"/>
            <a:r>
              <a:rPr lang="en-US" i="1" dirty="0">
                <a:solidFill>
                  <a:schemeClr val="bg1"/>
                </a:solidFill>
              </a:rPr>
              <a:t>Use a loop</a:t>
            </a:r>
          </a:p>
          <a:p>
            <a:pPr marL="457200" lvl="1" indent="0">
              <a:buNone/>
            </a:pPr>
            <a:endParaRPr lang="en-US" dirty="0">
              <a:solidFill>
                <a:schemeClr val="bg1"/>
              </a:solidFill>
            </a:endParaRPr>
          </a:p>
          <a:p>
            <a:pPr lvl="1"/>
            <a:endParaRPr lang="en-US" dirty="0">
              <a:solidFill>
                <a:schemeClr val="bg1"/>
              </a:solidFill>
            </a:endParaRPr>
          </a:p>
        </p:txBody>
      </p:sp>
      <p:sp>
        <p:nvSpPr>
          <p:cNvPr id="25" name="TextBox 24">
            <a:extLst>
              <a:ext uri="{FF2B5EF4-FFF2-40B4-BE49-F238E27FC236}">
                <a16:creationId xmlns:a16="http://schemas.microsoft.com/office/drawing/2014/main" id="{49E0E593-5705-479C-AFD8-58902B261E16}"/>
              </a:ext>
            </a:extLst>
          </p:cNvPr>
          <p:cNvSpPr txBox="1"/>
          <p:nvPr/>
        </p:nvSpPr>
        <p:spPr>
          <a:xfrm>
            <a:off x="565609" y="3511453"/>
            <a:ext cx="5335571" cy="3139321"/>
          </a:xfrm>
          <a:prstGeom prst="rect">
            <a:avLst/>
          </a:prstGeom>
          <a:solidFill>
            <a:schemeClr val="bg1"/>
          </a:solidFill>
        </p:spPr>
        <p:txBody>
          <a:bodyPr wrap="square" rtlCol="0">
            <a:spAutoFit/>
          </a:bodyPr>
          <a:lstStyle/>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5C2DD4D8-3955-438E-9D74-5066ADEB8A0E}"/>
              </a:ext>
            </a:extLst>
          </p:cNvPr>
          <p:cNvSpPr txBox="1"/>
          <p:nvPr/>
        </p:nvSpPr>
        <p:spPr>
          <a:xfrm>
            <a:off x="6290822" y="3511453"/>
            <a:ext cx="5335571" cy="923330"/>
          </a:xfrm>
          <a:prstGeom prst="rect">
            <a:avLst/>
          </a:prstGeom>
          <a:solidFill>
            <a:schemeClr val="bg1"/>
          </a:solidFill>
        </p:spPr>
        <p:txBody>
          <a:bodyPr wrap="square" rtlCol="0">
            <a:spAutoFit/>
          </a:bodyPr>
          <a:lstStyle/>
          <a:p>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1000; i++) {</a:t>
            </a:r>
          </a:p>
          <a:p>
            <a:r>
              <a:rPr lang="en-GB" sz="1800" dirty="0" err="1">
                <a:solidFill>
                  <a:srgbClr val="000000"/>
                </a:solidFill>
                <a:latin typeface="Consolas" panose="020B0609020204030204" pitchFamily="49" charset="0"/>
              </a:rPr>
              <a:t>printf</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"My name is Omar"</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508870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You can execute multiple expressions inside </a:t>
                </a:r>
                <a14:m>
                  <m:oMath xmlns:m="http://schemas.openxmlformats.org/officeDocument/2006/math">
                    <m:r>
                      <a:rPr lang="en-US" b="0" i="1" smtClean="0">
                        <a:solidFill>
                          <a:schemeClr val="bg1"/>
                        </a:solidFill>
                        <a:latin typeface="Cambria Math" panose="02040503050406030204" pitchFamily="18" charset="0"/>
                      </a:rPr>
                      <m:t>𝑓𝑜𝑟</m:t>
                    </m:r>
                  </m:oMath>
                </a14:m>
                <a:r>
                  <a:rPr lang="en-GB" dirty="0">
                    <a:solidFill>
                      <a:schemeClr val="bg1"/>
                    </a:solidFill>
                  </a:rPr>
                  <a:t> header using comma.</a:t>
                </a:r>
                <a:br>
                  <a:rPr lang="en-GB" dirty="0">
                    <a:solidFill>
                      <a:schemeClr val="bg1"/>
                    </a:solidFill>
                  </a:rPr>
                </a:br>
                <a:endParaRPr lang="en-GB"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7917DFF-2786-4131-B2E7-E98F3518C7BC}"/>
              </a:ext>
            </a:extLst>
          </p:cNvPr>
          <p:cNvSpPr txBox="1"/>
          <p:nvPr/>
        </p:nvSpPr>
        <p:spPr>
          <a:xfrm>
            <a:off x="1844511" y="2828835"/>
            <a:ext cx="8502978" cy="1200329"/>
          </a:xfrm>
          <a:prstGeom prst="rect">
            <a:avLst/>
          </a:prstGeom>
          <a:solidFill>
            <a:schemeClr val="bg1"/>
          </a:solidFill>
        </p:spPr>
        <p:txBody>
          <a:bodyPr wrap="square" rtlCol="0">
            <a:spAutoFit/>
          </a:bodyPr>
          <a:lstStyle/>
          <a:p>
            <a:r>
              <a:rPr lang="pt-BR" sz="1800" dirty="0">
                <a:solidFill>
                  <a:srgbClr val="0000FF"/>
                </a:solidFill>
                <a:latin typeface="Consolas" panose="020B0609020204030204" pitchFamily="49" charset="0"/>
              </a:rPr>
              <a:t>for</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int</a:t>
            </a:r>
            <a:r>
              <a:rPr lang="pt-BR" sz="1800" dirty="0">
                <a:solidFill>
                  <a:srgbClr val="000000"/>
                </a:solidFill>
                <a:latin typeface="Consolas" panose="020B0609020204030204" pitchFamily="49" charset="0"/>
              </a:rPr>
              <a:t> i = 0, num = 5; i &lt; 3 &amp;&amp; num &gt; 1; i += 1, num -= 1)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 %d"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pt-BR" sz="1800" dirty="0">
                <a:solidFill>
                  <a:srgbClr val="000000"/>
                </a:solidFill>
                <a:latin typeface="Consolas" panose="020B0609020204030204" pitchFamily="49" charset="0"/>
              </a:rPr>
              <a:t>	printf(</a:t>
            </a:r>
            <a:r>
              <a:rPr lang="pt-BR" sz="1800" dirty="0">
                <a:solidFill>
                  <a:srgbClr val="A31515"/>
                </a:solidFill>
                <a:latin typeface="Consolas" panose="020B0609020204030204" pitchFamily="49" charset="0"/>
              </a:rPr>
              <a:t>"\tnum = %d\n"</a:t>
            </a:r>
            <a:r>
              <a:rPr lang="pt-BR" sz="1800" dirty="0">
                <a:solidFill>
                  <a:srgbClr val="000000"/>
                </a:solidFill>
                <a:latin typeface="Consolas" panose="020B0609020204030204" pitchFamily="49" charset="0"/>
              </a:rPr>
              <a:t>, num);</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764494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Notes and Observations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chemeClr val="bg1"/>
                </a:solidFill>
              </a:rPr>
              <a:t>Sentinel-controlled iteration example</a:t>
            </a:r>
            <a:br>
              <a:rPr lang="en-GB" dirty="0">
                <a:solidFill>
                  <a:schemeClr val="bg1"/>
                </a:solidFill>
              </a:rPr>
            </a:br>
            <a:endParaRPr lang="en-GB" dirty="0">
              <a:solidFill>
                <a:schemeClr val="bg1"/>
              </a:solidFill>
            </a:endParaRPr>
          </a:p>
        </p:txBody>
      </p:sp>
      <p:sp>
        <p:nvSpPr>
          <p:cNvPr id="7" name="TextBox 6">
            <a:extLst>
              <a:ext uri="{FF2B5EF4-FFF2-40B4-BE49-F238E27FC236}">
                <a16:creationId xmlns:a16="http://schemas.microsoft.com/office/drawing/2014/main" id="{A7917DFF-2786-4131-B2E7-E98F3518C7BC}"/>
              </a:ext>
            </a:extLst>
          </p:cNvPr>
          <p:cNvSpPr txBox="1"/>
          <p:nvPr/>
        </p:nvSpPr>
        <p:spPr>
          <a:xfrm>
            <a:off x="2803690" y="2878592"/>
            <a:ext cx="6604261" cy="2585323"/>
          </a:xfrm>
          <a:prstGeom prst="rect">
            <a:avLst/>
          </a:prstGeom>
          <a:solidFill>
            <a:schemeClr val="bg1"/>
          </a:solidFill>
        </p:spPr>
        <p:txBody>
          <a:bodyPr wrap="square" rtlCol="0">
            <a:spAutoFit/>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num;</a:t>
            </a:r>
          </a:p>
          <a:p>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"Enter a number: "</a:t>
            </a:r>
            <a:r>
              <a:rPr lang="en-US" sz="1800" dirty="0">
                <a:solidFill>
                  <a:srgbClr val="000000"/>
                </a:solidFill>
                <a:latin typeface="Consolas" panose="020B0609020204030204" pitchFamily="49" charset="0"/>
              </a:rPr>
              <a:t>);</a:t>
            </a:r>
          </a:p>
          <a:p>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a:t>
            </a:r>
            <a:r>
              <a:rPr lang="en-US" sz="1800" dirty="0">
                <a:solidFill>
                  <a:srgbClr val="000000"/>
                </a:solidFill>
                <a:latin typeface="Consolas" panose="020B0609020204030204" pitchFamily="49" charset="0"/>
              </a:rPr>
              <a:t>, &amp;num);</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(num != 0) {</a:t>
            </a:r>
          </a:p>
          <a:p>
            <a:r>
              <a:rPr lang="pt-BR" sz="1800" dirty="0">
                <a:solidFill>
                  <a:srgbClr val="000000"/>
                </a:solidFill>
                <a:latin typeface="Consolas" panose="020B0609020204030204" pitchFamily="49" charset="0"/>
              </a:rPr>
              <a:t>	printf(</a:t>
            </a:r>
            <a:r>
              <a:rPr lang="pt-BR" sz="1800" dirty="0">
                <a:solidFill>
                  <a:srgbClr val="A31515"/>
                </a:solidFill>
                <a:latin typeface="Consolas" panose="020B0609020204030204" pitchFamily="49" charset="0"/>
              </a:rPr>
              <a:t>"You entered %d\n"</a:t>
            </a:r>
            <a:r>
              <a:rPr lang="pt-BR" sz="1800" dirty="0">
                <a:solidFill>
                  <a:srgbClr val="000000"/>
                </a:solidFill>
                <a:latin typeface="Consolas" panose="020B0609020204030204" pitchFamily="49" charset="0"/>
              </a:rPr>
              <a:t>, num);</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"Enter a number: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scanf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a:t>
            </a:r>
            <a:r>
              <a:rPr lang="en-US" sz="1800" dirty="0">
                <a:solidFill>
                  <a:srgbClr val="000000"/>
                </a:solidFill>
                <a:latin typeface="Consolas" panose="020B0609020204030204" pitchFamily="49" charset="0"/>
              </a:rPr>
              <a:t>, &amp;num);</a:t>
            </a:r>
          </a:p>
          <a:p>
            <a:r>
              <a:rPr lang="en-US" sz="1800" dirty="0">
                <a:solidFill>
                  <a:srgbClr val="000000"/>
                </a:solidFill>
                <a:latin typeface="Consolas" panose="020B0609020204030204" pitchFamily="49" charset="0"/>
              </a:rPr>
              <a:t>}</a:t>
            </a:r>
            <a:endParaRPr lang="en-US" i="1" dirty="0">
              <a:latin typeface="Consolas" panose="020B0609020204030204" pitchFamily="49" charset="0"/>
            </a:endParaRPr>
          </a:p>
        </p:txBody>
      </p:sp>
    </p:spTree>
    <p:extLst>
      <p:ext uri="{BB962C8B-B14F-4D97-AF65-F5344CB8AC3E}">
        <p14:creationId xmlns:p14="http://schemas.microsoft.com/office/powerpoint/2010/main" val="3367053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p:graphicFrame>
            <p:nvGraphicFramePr>
              <p:cNvPr id="7" name="Table 3">
                <a:extLst>
                  <a:ext uri="{FF2B5EF4-FFF2-40B4-BE49-F238E27FC236}">
                    <a16:creationId xmlns:a16="http://schemas.microsoft.com/office/drawing/2014/main" id="{A5DC3187-3E9C-4C16-BC31-711A0ED97045}"/>
                  </a:ext>
                </a:extLst>
              </p:cNvPr>
              <p:cNvGraphicFramePr>
                <a:graphicFrameLocks/>
              </p:cNvGraphicFramePr>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p:sp>
        <p:nvSpPr>
          <p:cNvPr id="4" name="Rectangle 3">
            <a:extLst>
              <a:ext uri="{FF2B5EF4-FFF2-40B4-BE49-F238E27FC236}">
                <a16:creationId xmlns:a16="http://schemas.microsoft.com/office/drawing/2014/main" id="{9AC74DDC-1E11-4B43-BCC5-6836B9FD3DB4}"/>
              </a:ext>
            </a:extLst>
          </p:cNvPr>
          <p:cNvSpPr/>
          <p:nvPr/>
        </p:nvSpPr>
        <p:spPr>
          <a:xfrm>
            <a:off x="838200" y="4569653"/>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127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01</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604020202020204" pitchFamily="34" charset="0"/>
              </a:rPr>
              <a:t>Write a program to print numbers from 1 to 10.</a:t>
            </a:r>
            <a:endParaRPr lang="en-GB" dirty="0">
              <a:solidFill>
                <a:schemeClr val="bg1"/>
              </a:solidFill>
            </a:endParaRPr>
          </a:p>
        </p:txBody>
      </p:sp>
    </p:spTree>
    <p:extLst>
      <p:ext uri="{BB962C8B-B14F-4D97-AF65-F5344CB8AC3E}">
        <p14:creationId xmlns:p14="http://schemas.microsoft.com/office/powerpoint/2010/main" val="3216281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02</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rgbClr val="FFFFFF"/>
                </a:solidFill>
                <a:latin typeface="Segoe UI Historic" panose="020B0502040204020203" pitchFamily="34" charset="0"/>
              </a:rPr>
              <a:t>W</a:t>
            </a:r>
            <a:r>
              <a:rPr lang="en-GB" b="0" i="0" dirty="0">
                <a:solidFill>
                  <a:srgbClr val="FFFFFF"/>
                </a:solidFill>
                <a:effectLst/>
                <a:latin typeface="Segoe UI Historic" panose="020B0502040204020203" pitchFamily="34" charset="0"/>
              </a:rPr>
              <a:t>rite program to read set of numbers and print the sum of the number, if sum &gt;=200 then print sum and end the program .</a:t>
            </a:r>
            <a:endParaRPr lang="en-GB" dirty="0">
              <a:solidFill>
                <a:schemeClr val="bg1"/>
              </a:solidFill>
            </a:endParaRPr>
          </a:p>
        </p:txBody>
      </p:sp>
    </p:spTree>
    <p:extLst>
      <p:ext uri="{BB962C8B-B14F-4D97-AF65-F5344CB8AC3E}">
        <p14:creationId xmlns:p14="http://schemas.microsoft.com/office/powerpoint/2010/main" val="1153983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02</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dirty="0">
                <a:solidFill>
                  <a:srgbClr val="FFFFFF"/>
                </a:solidFill>
                <a:latin typeface="Segoe UI Historic" panose="020B0502040204020203" pitchFamily="34" charset="0"/>
              </a:rPr>
              <a:t>W</a:t>
            </a:r>
            <a:r>
              <a:rPr lang="en-GB" b="0" i="0" dirty="0">
                <a:solidFill>
                  <a:srgbClr val="FFFFFF"/>
                </a:solidFill>
                <a:effectLst/>
                <a:latin typeface="Segoe UI Historic" panose="020B0502040204020203" pitchFamily="34" charset="0"/>
              </a:rPr>
              <a:t>rite program to read set of numbers and print the sum of the number, if sum &gt;=200 then print sum and end the program .</a:t>
            </a:r>
            <a:endParaRPr lang="en-GB" dirty="0">
              <a:solidFill>
                <a:schemeClr val="bg1"/>
              </a:solidFill>
            </a:endParaRPr>
          </a:p>
        </p:txBody>
      </p:sp>
    </p:spTree>
    <p:extLst>
      <p:ext uri="{BB962C8B-B14F-4D97-AF65-F5344CB8AC3E}">
        <p14:creationId xmlns:p14="http://schemas.microsoft.com/office/powerpoint/2010/main" val="1915274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03</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(Find the Smallest) Write a program that finds the smallest of several integers. Assume that the first value read specifies the number of values to read.</a:t>
            </a:r>
            <a:endParaRPr lang="en-GB" dirty="0">
              <a:solidFill>
                <a:schemeClr val="bg1"/>
              </a:solidFill>
            </a:endParaRPr>
          </a:p>
        </p:txBody>
      </p:sp>
    </p:spTree>
    <p:extLst>
      <p:ext uri="{BB962C8B-B14F-4D97-AF65-F5344CB8AC3E}">
        <p14:creationId xmlns:p14="http://schemas.microsoft.com/office/powerpoint/2010/main" val="1709147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04</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Write a program that reads an integer, and then prints the sum of the even and odd digits. For example, if the user enters 12245, the program outputs:</a:t>
            </a:r>
          </a:p>
          <a:p>
            <a:pPr marL="0" indent="0">
              <a:buNone/>
            </a:pPr>
            <a:r>
              <a:rPr lang="en-GB" dirty="0">
                <a:solidFill>
                  <a:srgbClr val="FFFFFF"/>
                </a:solidFill>
                <a:latin typeface="Segoe UI Historic" panose="020B0502040204020203" pitchFamily="34" charset="0"/>
              </a:rPr>
              <a:t>		the sum of even digits is: 8 </a:t>
            </a:r>
          </a:p>
          <a:p>
            <a:pPr marL="0" indent="0">
              <a:buNone/>
            </a:pPr>
            <a:r>
              <a:rPr lang="en-GB" dirty="0">
                <a:solidFill>
                  <a:srgbClr val="FFFFFF"/>
                </a:solidFill>
                <a:latin typeface="Segoe UI Historic" panose="020B0502040204020203" pitchFamily="34" charset="0"/>
              </a:rPr>
              <a:t>		the sum of odd digits is: 6 </a:t>
            </a:r>
            <a:endParaRPr lang="en-GB" dirty="0">
              <a:solidFill>
                <a:schemeClr val="bg1"/>
              </a:solidFill>
            </a:endParaRPr>
          </a:p>
        </p:txBody>
      </p:sp>
    </p:spTree>
    <p:extLst>
      <p:ext uri="{BB962C8B-B14F-4D97-AF65-F5344CB8AC3E}">
        <p14:creationId xmlns:p14="http://schemas.microsoft.com/office/powerpoint/2010/main" val="391812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05</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Write a program to print out all Armstrong numbers between 1 and 500. If sum of cubes of each digit of the number is equal to the number itself, then the number is called an Armstrong number. For example, 153 = ( 1 * 1 * 1 ) + ( 5 * 5 * 5 ) + ( 3 * 3 * 3 )</a:t>
            </a:r>
            <a:endParaRPr lang="en-GB" dirty="0">
              <a:solidFill>
                <a:schemeClr val="bg1"/>
              </a:solidFill>
            </a:endParaRPr>
          </a:p>
        </p:txBody>
      </p:sp>
    </p:spTree>
    <p:extLst>
      <p:ext uri="{BB962C8B-B14F-4D97-AF65-F5344CB8AC3E}">
        <p14:creationId xmlns:p14="http://schemas.microsoft.com/office/powerpoint/2010/main" val="2699652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06</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(Factorials) The factorial function is used frequently in probability problems. The factorial of a positive integer n (written n! and pronounced “n factorial”) is equal to the product of the positive integers from 1 to n. Write a program that evaluates the factorials of the integers from 1 to 5. Print the results in tabular format. </a:t>
            </a:r>
          </a:p>
          <a:p>
            <a:r>
              <a:rPr lang="en-GB" b="0" i="0" dirty="0">
                <a:solidFill>
                  <a:srgbClr val="FFFFFF"/>
                </a:solidFill>
                <a:effectLst/>
                <a:latin typeface="Segoe UI Historic" panose="020B0502040204020203" pitchFamily="34" charset="0"/>
              </a:rPr>
              <a:t>What difficulty might prevent you from calculating the factorial of 20?</a:t>
            </a:r>
            <a:endParaRPr lang="en-GB" dirty="0">
              <a:solidFill>
                <a:schemeClr val="bg1"/>
              </a:solidFill>
            </a:endParaRPr>
          </a:p>
        </p:txBody>
      </p:sp>
    </p:spTree>
    <p:extLst>
      <p:ext uri="{BB962C8B-B14F-4D97-AF65-F5344CB8AC3E}">
        <p14:creationId xmlns:p14="http://schemas.microsoft.com/office/powerpoint/2010/main" val="327711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Content</a:t>
            </a:r>
          </a:p>
        </p:txBody>
      </p:sp>
      <mc:AlternateContent xmlns:mc="http://schemas.openxmlformats.org/markup-compatibility/2006">
        <mc:Choice xmlns:a14="http://schemas.microsoft.com/office/drawing/2010/main" Requires="a14">
          <p:graphicFrame>
            <p:nvGraphicFramePr>
              <p:cNvPr id="3" name="Table 3">
                <a:extLst>
                  <a:ext uri="{FF2B5EF4-FFF2-40B4-BE49-F238E27FC236}">
                    <a16:creationId xmlns:a16="http://schemas.microsoft.com/office/drawing/2014/main" id="{AF9A527B-EAF2-41EF-8D07-F2D41A04E599}"/>
                  </a:ext>
                </a:extLst>
              </p:cNvPr>
              <p:cNvGraphicFramePr>
                <a:graphicFrameLocks noGrp="1"/>
              </p:cNvGraphicFramePr>
              <p:nvPr>
                <p:ph idx="1"/>
                <p:extLst>
                  <p:ext uri="{D42A27DB-BD31-4B8C-83A1-F6EECF244321}">
                    <p14:modId xmlns:p14="http://schemas.microsoft.com/office/powerpoint/2010/main" val="1438262306"/>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370840">
                    <a:tc>
                      <a:txBody>
                        <a:bodyPr/>
                        <a:lstStyle/>
                        <a:p>
                          <a:endParaRPr lang="en-US" sz="2400"/>
                        </a:p>
                      </a:txBody>
                      <a:tcPr/>
                    </a:tc>
                    <a:extLst>
                      <a:ext uri="{0D108BD9-81ED-4DB2-BD59-A6C34878D82A}">
                        <a16:rowId xmlns:a16="http://schemas.microsoft.com/office/drawing/2014/main" val="4098303178"/>
                      </a:ext>
                    </a:extLst>
                  </a:tr>
                  <a:tr h="370840">
                    <a:tc>
                      <a:txBody>
                        <a:bodyPr/>
                        <a:lstStyle/>
                        <a:p>
                          <a:r>
                            <a:rPr lang="en-US" sz="2400" dirty="0"/>
                            <a:t>Iteration Essentials</a:t>
                          </a:r>
                        </a:p>
                      </a:txBody>
                      <a:tcPr/>
                    </a:tc>
                    <a:extLst>
                      <a:ext uri="{0D108BD9-81ED-4DB2-BD59-A6C34878D82A}">
                        <a16:rowId xmlns:a16="http://schemas.microsoft.com/office/drawing/2014/main" val="2979936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576821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dirty="0" smtClean="0">
                                  <a:latin typeface="Cambria Math" panose="02040503050406030204" pitchFamily="18" charset="0"/>
                                </a:rPr>
                                <m:t>𝑑𝑜</m:t>
                              </m:r>
                              <m:r>
                                <a:rPr lang="en-US" sz="2400" b="0" i="1" dirty="0" smtClean="0">
                                  <a:latin typeface="Cambria Math" panose="02040503050406030204" pitchFamily="18" charset="0"/>
                                </a:rPr>
                                <m:t> … </m:t>
                              </m:r>
                              <m:r>
                                <a:rPr lang="en-US" sz="2400" i="1" dirty="0" smtClean="0">
                                  <a:latin typeface="Cambria Math" panose="02040503050406030204" pitchFamily="18" charset="0"/>
                                </a:rPr>
                                <m:t>𝑤h𝑖𝑙𝑒</m:t>
                              </m:r>
                            </m:oMath>
                          </a14:m>
                          <a:r>
                            <a:rPr lang="en-US" sz="2400" dirty="0"/>
                            <a:t> Iteration Statement </a:t>
                          </a:r>
                        </a:p>
                      </a:txBody>
                      <a:tcPr/>
                    </a:tc>
                    <a:extLst>
                      <a:ext uri="{0D108BD9-81ED-4DB2-BD59-A6C34878D82A}">
                        <a16:rowId xmlns:a16="http://schemas.microsoft.com/office/drawing/2014/main" val="23675630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u="none" strike="noStrike" kern="1200" baseline="0" dirty="0" smtClean="0">
                                  <a:solidFill>
                                    <a:schemeClr val="dk1"/>
                                  </a:solidFill>
                                  <a:latin typeface="Cambria Math" panose="02040503050406030204" pitchFamily="18" charset="0"/>
                                  <a:ea typeface="+mn-ea"/>
                                  <a:cs typeface="+mn-cs"/>
                                </a:rPr>
                                <m:t>𝑓𝑜𝑟</m:t>
                              </m:r>
                            </m:oMath>
                          </a14:m>
                          <a:r>
                            <a:rPr lang="en-US" sz="2400" b="0" i="0" u="none" strike="noStrike" kern="1200" baseline="0" dirty="0">
                              <a:solidFill>
                                <a:schemeClr val="dk1"/>
                              </a:solidFill>
                              <a:latin typeface="+mn-lt"/>
                              <a:ea typeface="+mn-ea"/>
                              <a:cs typeface="+mn-cs"/>
                            </a:rPr>
                            <a:t> Iteration Statement </a:t>
                          </a:r>
                          <a:endParaRPr lang="en-US" sz="2400" dirty="0"/>
                        </a:p>
                      </a:txBody>
                      <a:tcPr/>
                    </a:tc>
                    <a:extLst>
                      <a:ext uri="{0D108BD9-81ED-4DB2-BD59-A6C34878D82A}">
                        <a16:rowId xmlns:a16="http://schemas.microsoft.com/office/drawing/2014/main" val="295013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i="1" dirty="0" smtClean="0">
                                  <a:latin typeface="Cambria Math" panose="02040503050406030204" pitchFamily="18" charset="0"/>
                                </a:rPr>
                                <m:t>𝑏𝑟𝑒𝑎𝑘</m:t>
                              </m:r>
                            </m:oMath>
                          </a14:m>
                          <a:r>
                            <a:rPr lang="en-US" sz="2400" dirty="0"/>
                            <a:t> and </a:t>
                          </a:r>
                          <a14:m>
                            <m:oMath xmlns:m="http://schemas.openxmlformats.org/officeDocument/2006/math">
                              <m:r>
                                <a:rPr lang="en-US" sz="2400" i="1" dirty="0" smtClean="0">
                                  <a:latin typeface="Cambria Math" panose="02040503050406030204" pitchFamily="18" charset="0"/>
                                </a:rPr>
                                <m:t>𝑐𝑜𝑛𝑡𝑖𝑛𝑢𝑒</m:t>
                              </m:r>
                            </m:oMath>
                          </a14:m>
                          <a:r>
                            <a:rPr lang="en-US" sz="2400" dirty="0"/>
                            <a:t> keywords</a:t>
                          </a:r>
                        </a:p>
                      </a:txBody>
                      <a:tcPr/>
                    </a:tc>
                    <a:extLst>
                      <a:ext uri="{0D108BD9-81ED-4DB2-BD59-A6C34878D82A}">
                        <a16:rowId xmlns:a16="http://schemas.microsoft.com/office/drawing/2014/main" val="351053985"/>
                      </a:ext>
                    </a:extLst>
                  </a:tr>
                  <a:tr h="37084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Choice>
        <mc:Fallback>
          <p:graphicFrame>
            <p:nvGraphicFramePr>
              <p:cNvPr id="3" name="Table 3">
                <a:extLst>
                  <a:ext uri="{FF2B5EF4-FFF2-40B4-BE49-F238E27FC236}">
                    <a16:creationId xmlns:a16="http://schemas.microsoft.com/office/drawing/2014/main" id="{AF9A527B-EAF2-41EF-8D07-F2D41A04E599}"/>
                  </a:ext>
                </a:extLst>
              </p:cNvPr>
              <p:cNvGraphicFramePr>
                <a:graphicFrameLocks noGrp="1"/>
              </p:cNvGraphicFramePr>
              <p:nvPr>
                <p:ph idx="1"/>
                <p:extLst>
                  <p:ext uri="{D42A27DB-BD31-4B8C-83A1-F6EECF244321}">
                    <p14:modId xmlns:p14="http://schemas.microsoft.com/office/powerpoint/2010/main" val="1438262306"/>
                  </p:ext>
                </p:extLst>
              </p:nvPr>
            </p:nvGraphicFramePr>
            <p:xfrm>
              <a:off x="838200" y="1825625"/>
              <a:ext cx="10515600" cy="32004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78059190"/>
                        </a:ext>
                      </a:extLst>
                    </a:gridCol>
                  </a:tblGrid>
                  <a:tr h="457200">
                    <a:tc>
                      <a:txBody>
                        <a:bodyPr/>
                        <a:lstStyle/>
                        <a:p>
                          <a:endParaRPr lang="en-US" sz="2400"/>
                        </a:p>
                      </a:txBody>
                      <a:tcPr/>
                    </a:tc>
                    <a:extLst>
                      <a:ext uri="{0D108BD9-81ED-4DB2-BD59-A6C34878D82A}">
                        <a16:rowId xmlns:a16="http://schemas.microsoft.com/office/drawing/2014/main" val="4098303178"/>
                      </a:ext>
                    </a:extLst>
                  </a:tr>
                  <a:tr h="457200">
                    <a:tc>
                      <a:txBody>
                        <a:bodyPr/>
                        <a:lstStyle/>
                        <a:p>
                          <a:r>
                            <a:rPr lang="en-US" sz="2400" dirty="0"/>
                            <a:t>Iteration Essentials</a:t>
                          </a:r>
                        </a:p>
                      </a:txBody>
                      <a:tcPr/>
                    </a:tc>
                    <a:extLst>
                      <a:ext uri="{0D108BD9-81ED-4DB2-BD59-A6C34878D82A}">
                        <a16:rowId xmlns:a16="http://schemas.microsoft.com/office/drawing/2014/main" val="2979936191"/>
                      </a:ext>
                    </a:extLst>
                  </a:tr>
                  <a:tr h="457200">
                    <a:tc>
                      <a:txBody>
                        <a:bodyPr/>
                        <a:lstStyle/>
                        <a:p>
                          <a:endParaRPr lang="en-US"/>
                        </a:p>
                      </a:txBody>
                      <a:tcPr>
                        <a:blipFill>
                          <a:blip r:embed="rId2"/>
                          <a:stretch>
                            <a:fillRect l="-58" t="-201333" r="-232" b="-430667"/>
                          </a:stretch>
                        </a:blipFill>
                      </a:tcPr>
                    </a:tc>
                    <a:extLst>
                      <a:ext uri="{0D108BD9-81ED-4DB2-BD59-A6C34878D82A}">
                        <a16:rowId xmlns:a16="http://schemas.microsoft.com/office/drawing/2014/main" val="2576821949"/>
                      </a:ext>
                    </a:extLst>
                  </a:tr>
                  <a:tr h="457200">
                    <a:tc>
                      <a:txBody>
                        <a:bodyPr/>
                        <a:lstStyle/>
                        <a:p>
                          <a:endParaRPr lang="en-US"/>
                        </a:p>
                      </a:txBody>
                      <a:tcPr>
                        <a:blipFill>
                          <a:blip r:embed="rId2"/>
                          <a:stretch>
                            <a:fillRect l="-58" t="-297368" r="-232" b="-325000"/>
                          </a:stretch>
                        </a:blipFill>
                      </a:tcPr>
                    </a:tc>
                    <a:extLst>
                      <a:ext uri="{0D108BD9-81ED-4DB2-BD59-A6C34878D82A}">
                        <a16:rowId xmlns:a16="http://schemas.microsoft.com/office/drawing/2014/main" val="2367563046"/>
                      </a:ext>
                    </a:extLst>
                  </a:tr>
                  <a:tr h="457200">
                    <a:tc>
                      <a:txBody>
                        <a:bodyPr/>
                        <a:lstStyle/>
                        <a:p>
                          <a:endParaRPr lang="en-US"/>
                        </a:p>
                      </a:txBody>
                      <a:tcPr>
                        <a:blipFill>
                          <a:blip r:embed="rId2"/>
                          <a:stretch>
                            <a:fillRect l="-58" t="-402667" r="-232" b="-229333"/>
                          </a:stretch>
                        </a:blipFill>
                      </a:tcPr>
                    </a:tc>
                    <a:extLst>
                      <a:ext uri="{0D108BD9-81ED-4DB2-BD59-A6C34878D82A}">
                        <a16:rowId xmlns:a16="http://schemas.microsoft.com/office/drawing/2014/main" val="295013460"/>
                      </a:ext>
                    </a:extLst>
                  </a:tr>
                  <a:tr h="457200">
                    <a:tc>
                      <a:txBody>
                        <a:bodyPr/>
                        <a:lstStyle/>
                        <a:p>
                          <a:endParaRPr lang="en-US"/>
                        </a:p>
                      </a:txBody>
                      <a:tcPr>
                        <a:blipFill>
                          <a:blip r:embed="rId2"/>
                          <a:stretch>
                            <a:fillRect l="-58" t="-502667" r="-232" b="-129333"/>
                          </a:stretch>
                        </a:blipFill>
                      </a:tcPr>
                    </a:tc>
                    <a:extLst>
                      <a:ext uri="{0D108BD9-81ED-4DB2-BD59-A6C34878D82A}">
                        <a16:rowId xmlns:a16="http://schemas.microsoft.com/office/drawing/2014/main" val="351053985"/>
                      </a:ext>
                    </a:extLst>
                  </a:tr>
                  <a:tr h="457200">
                    <a:tc>
                      <a:txBody>
                        <a:bodyPr/>
                        <a:lstStyle/>
                        <a:p>
                          <a:r>
                            <a:rPr lang="en-US" sz="2400" dirty="0"/>
                            <a:t>Exercises</a:t>
                          </a:r>
                        </a:p>
                      </a:txBody>
                      <a:tcPr/>
                    </a:tc>
                    <a:extLst>
                      <a:ext uri="{0D108BD9-81ED-4DB2-BD59-A6C34878D82A}">
                        <a16:rowId xmlns:a16="http://schemas.microsoft.com/office/drawing/2014/main" val="1304290500"/>
                      </a:ext>
                    </a:extLst>
                  </a:tr>
                </a:tbl>
              </a:graphicData>
            </a:graphic>
          </p:graphicFrame>
        </mc:Fallback>
      </mc:AlternateContent>
      <p:sp>
        <p:nvSpPr>
          <p:cNvPr id="4" name="Rectangle 3">
            <a:extLst>
              <a:ext uri="{FF2B5EF4-FFF2-40B4-BE49-F238E27FC236}">
                <a16:creationId xmlns:a16="http://schemas.microsoft.com/office/drawing/2014/main" id="{9AC74DDC-1E11-4B43-BCC5-6836B9FD3DB4}"/>
              </a:ext>
            </a:extLst>
          </p:cNvPr>
          <p:cNvSpPr/>
          <p:nvPr/>
        </p:nvSpPr>
        <p:spPr>
          <a:xfrm>
            <a:off x="838200" y="2281286"/>
            <a:ext cx="7485668" cy="4336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914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07</a:t>
            </a:r>
            <a:endParaRPr lang="en-US" dirty="0">
              <a:solidFill>
                <a:schemeClr val="bg1"/>
              </a:solidFill>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normAutofit/>
              </a:bodyPr>
              <a:lstStyle/>
              <a:p>
                <a:r>
                  <a:rPr lang="en-GB" b="0" i="0" dirty="0">
                    <a:solidFill>
                      <a:srgbClr val="FFFFFF"/>
                    </a:solidFill>
                    <a:effectLst/>
                    <a:latin typeface="Segoe UI Historic" panose="020B0502040204020203" pitchFamily="34" charset="0"/>
                  </a:rPr>
                  <a:t>(Triangle-Printing Program) Write a program that prints the following patterns separately, one below the other. Use for loops to generate the patterns. All asterisks (*) should be printed by a single </a:t>
                </a:r>
                <a14:m>
                  <m:oMath xmlns:m="http://schemas.openxmlformats.org/officeDocument/2006/math">
                    <m:r>
                      <a:rPr lang="en-GB" b="0" i="1" dirty="0" smtClean="0">
                        <a:solidFill>
                          <a:srgbClr val="FFFFFF"/>
                        </a:solidFill>
                        <a:effectLst/>
                        <a:latin typeface="Cambria Math" panose="02040503050406030204" pitchFamily="18" charset="0"/>
                      </a:rPr>
                      <m:t>𝑝𝑟𝑖𝑛𝑡𝑓</m:t>
                    </m:r>
                  </m:oMath>
                </a14:m>
                <a:r>
                  <a:rPr lang="en-GB" b="0" i="0" dirty="0">
                    <a:solidFill>
                      <a:srgbClr val="FFFFFF"/>
                    </a:solidFill>
                    <a:effectLst/>
                    <a:latin typeface="Segoe UI Historic" panose="020B0502040204020203" pitchFamily="34" charset="0"/>
                  </a:rPr>
                  <a:t> statement of the form </a:t>
                </a:r>
                <a14:m>
                  <m:oMath xmlns:m="http://schemas.openxmlformats.org/officeDocument/2006/math">
                    <m:r>
                      <a:rPr lang="en-GB" b="0" i="1" dirty="0" smtClean="0">
                        <a:solidFill>
                          <a:srgbClr val="FFFFFF"/>
                        </a:solidFill>
                        <a:effectLst/>
                        <a:latin typeface="Cambria Math" panose="02040503050406030204" pitchFamily="18" charset="0"/>
                      </a:rPr>
                      <m:t>𝑝𝑟𝑖𝑛𝑡𝑓</m:t>
                    </m:r>
                    <m:r>
                      <a:rPr lang="en-GB" b="0" i="1" dirty="0" smtClean="0">
                        <a:solidFill>
                          <a:srgbClr val="FFFFFF"/>
                        </a:solidFill>
                        <a:effectLst/>
                        <a:latin typeface="Cambria Math" panose="02040503050406030204" pitchFamily="18" charset="0"/>
                      </a:rPr>
                      <m:t>("%</m:t>
                    </m:r>
                    <m:r>
                      <m:rPr>
                        <m:sty m:val="p"/>
                      </m:rPr>
                      <a:rPr lang="en-GB" b="0" i="1" dirty="0" smtClean="0">
                        <a:solidFill>
                          <a:srgbClr val="FFFFFF"/>
                        </a:solidFill>
                        <a:effectLst/>
                        <a:latin typeface="Cambria Math" panose="02040503050406030204" pitchFamily="18" charset="0"/>
                      </a:rPr>
                      <m:t>s</m:t>
                    </m:r>
                    <m:r>
                      <a:rPr lang="en-GB" b="0" i="1" dirty="0" smtClean="0">
                        <a:solidFill>
                          <a:srgbClr val="FFFFFF"/>
                        </a:solidFill>
                        <a:effectLst/>
                        <a:latin typeface="Cambria Math" panose="02040503050406030204" pitchFamily="18" charset="0"/>
                      </a:rPr>
                      <m:t>", "*"); </m:t>
                    </m:r>
                  </m:oMath>
                </a14:m>
                <a:r>
                  <a:rPr lang="en-GB" b="0" i="0" dirty="0">
                    <a:solidFill>
                      <a:srgbClr val="FFFFFF"/>
                    </a:solidFill>
                    <a:effectLst/>
                    <a:latin typeface="Segoe UI Historic" panose="020B0502040204020203" pitchFamily="34" charset="0"/>
                  </a:rPr>
                  <a:t>(this causes the asterisks to print side by side). [Hint: The last two patterns require that each line begin with an appropriate number of blanks.]</a:t>
                </a:r>
                <a:endParaRPr lang="en-GB" dirty="0">
                  <a:solidFill>
                    <a:schemeClr val="bg1"/>
                  </a:solidFill>
                </a:endParaRP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310" r="-113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0B4F42-D770-4B72-A421-388D42717DF3}"/>
              </a:ext>
            </a:extLst>
          </p:cNvPr>
          <p:cNvPicPr>
            <a:picLocks noChangeAspect="1"/>
          </p:cNvPicPr>
          <p:nvPr/>
        </p:nvPicPr>
        <p:blipFill>
          <a:blip r:embed="rId3"/>
          <a:stretch>
            <a:fillRect/>
          </a:stretch>
        </p:blipFill>
        <p:spPr>
          <a:xfrm>
            <a:off x="2445420" y="4241325"/>
            <a:ext cx="8696325" cy="2428875"/>
          </a:xfrm>
          <a:prstGeom prst="rect">
            <a:avLst/>
          </a:prstGeom>
        </p:spPr>
      </p:pic>
    </p:spTree>
    <p:extLst>
      <p:ext uri="{BB962C8B-B14F-4D97-AF65-F5344CB8AC3E}">
        <p14:creationId xmlns:p14="http://schemas.microsoft.com/office/powerpoint/2010/main" val="2146482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08</a:t>
            </a:r>
            <a:endParaRPr lang="en-US" dirty="0">
              <a:solidFill>
                <a:schemeClr val="bg1"/>
              </a:solidFill>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fontScale="92500" lnSpcReduction="20000"/>
              </a:bodyPr>
              <a:lstStyle/>
              <a:p>
                <a:r>
                  <a:rPr lang="en-GB" dirty="0">
                    <a:solidFill>
                      <a:srgbClr val="FFFFFF"/>
                    </a:solidFill>
                    <a:latin typeface="Segoe UI Historic" panose="020B0502040204020203" pitchFamily="34" charset="0"/>
                  </a:rPr>
                  <a:t>(Calculating Sales) An online retailer sells five different products whose retail prices are shown in the following table:</a:t>
                </a: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endParaRPr lang="en-GB" dirty="0">
                  <a:solidFill>
                    <a:srgbClr val="FFFFFF"/>
                  </a:solidFill>
                  <a:latin typeface="Segoe UI Historic" panose="020B0502040204020203" pitchFamily="34" charset="0"/>
                </a:endParaRPr>
              </a:p>
              <a:p>
                <a:pPr marL="0" indent="0">
                  <a:buNone/>
                </a:pPr>
                <a:r>
                  <a:rPr lang="en-GB" dirty="0">
                    <a:solidFill>
                      <a:schemeClr val="bg1"/>
                    </a:solidFill>
                  </a:rPr>
                  <a:t>Write a program that reads a series of pairs of numbers as follows:</a:t>
                </a:r>
              </a:p>
              <a:p>
                <a:pPr marL="0" indent="0">
                  <a:buNone/>
                </a:pPr>
                <a:r>
                  <a:rPr lang="en-GB" dirty="0">
                    <a:solidFill>
                      <a:schemeClr val="bg1"/>
                    </a:solidFill>
                  </a:rPr>
                  <a:t>	a) Product number</a:t>
                </a:r>
              </a:p>
              <a:p>
                <a:pPr marL="0" indent="0">
                  <a:buNone/>
                </a:pPr>
                <a:r>
                  <a:rPr lang="en-GB" dirty="0">
                    <a:solidFill>
                      <a:schemeClr val="bg1"/>
                    </a:solidFill>
                  </a:rPr>
                  <a:t>	b) Quantity sold for one day</a:t>
                </a:r>
                <a:br>
                  <a:rPr lang="en-GB" dirty="0">
                    <a:solidFill>
                      <a:schemeClr val="bg1"/>
                    </a:solidFill>
                  </a:rPr>
                </a:br>
                <a:r>
                  <a:rPr lang="en-GB" dirty="0">
                    <a:solidFill>
                      <a:schemeClr val="bg1"/>
                    </a:solidFill>
                  </a:rPr>
                  <a:t>Your program should use a </a:t>
                </a:r>
                <a14:m>
                  <m:oMath xmlns:m="http://schemas.openxmlformats.org/officeDocument/2006/math">
                    <m:r>
                      <a:rPr lang="en-GB" i="1" dirty="0" smtClean="0">
                        <a:solidFill>
                          <a:schemeClr val="bg1"/>
                        </a:solidFill>
                        <a:latin typeface="Cambria Math" panose="02040503050406030204" pitchFamily="18" charset="0"/>
                      </a:rPr>
                      <m:t>𝑠𝑤𝑖𝑡𝑐</m:t>
                    </m:r>
                    <m:r>
                      <a:rPr lang="en-GB" i="1" dirty="0" smtClean="0">
                        <a:solidFill>
                          <a:schemeClr val="bg1"/>
                        </a:solidFill>
                        <a:latin typeface="Cambria Math" panose="02040503050406030204" pitchFamily="18" charset="0"/>
                      </a:rPr>
                      <m:t>h</m:t>
                    </m:r>
                  </m:oMath>
                </a14:m>
                <a:r>
                  <a:rPr lang="en-GB" dirty="0">
                    <a:solidFill>
                      <a:schemeClr val="bg1"/>
                    </a:solidFill>
                  </a:rPr>
                  <a:t> statement to help determine the retail price for each product. Your program should calculate and display the total retail value of all products sold last week.</a:t>
                </a: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908075"/>
              </a:xfrm>
              <a:blipFill>
                <a:blip r:embed="rId2"/>
                <a:stretch>
                  <a:fillRect l="-1017" t="-3354" r="-146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6C63807-BD27-4E6B-A9FA-A560F930E299}"/>
              </a:ext>
            </a:extLst>
          </p:cNvPr>
          <p:cNvPicPr>
            <a:picLocks noChangeAspect="1"/>
          </p:cNvPicPr>
          <p:nvPr/>
        </p:nvPicPr>
        <p:blipFill>
          <a:blip r:embed="rId3"/>
          <a:stretch>
            <a:fillRect/>
          </a:stretch>
        </p:blipFill>
        <p:spPr>
          <a:xfrm>
            <a:off x="4551672" y="2346833"/>
            <a:ext cx="2584417" cy="1920955"/>
          </a:xfrm>
          <a:prstGeom prst="rect">
            <a:avLst/>
          </a:prstGeom>
        </p:spPr>
      </p:pic>
    </p:spTree>
    <p:extLst>
      <p:ext uri="{BB962C8B-B14F-4D97-AF65-F5344CB8AC3E}">
        <p14:creationId xmlns:p14="http://schemas.microsoft.com/office/powerpoint/2010/main" val="3952185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09</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b="0" i="0" dirty="0">
                <a:solidFill>
                  <a:srgbClr val="FFFFFF"/>
                </a:solidFill>
                <a:effectLst/>
                <a:latin typeface="Segoe UI Historic" panose="020B0502040204020203" pitchFamily="34" charset="0"/>
              </a:rPr>
              <a:t>Write a program to calculate HCF of two given number. HCF (Highest Common Factor) or GCD (Greatest Common Divisor) of two numbers is the largest number that divides both of them. </a:t>
            </a:r>
            <a:endParaRPr lang="en-GB" dirty="0">
              <a:solidFill>
                <a:schemeClr val="bg1"/>
              </a:solidFill>
            </a:endParaRPr>
          </a:p>
        </p:txBody>
      </p:sp>
    </p:spTree>
    <p:extLst>
      <p:ext uri="{BB962C8B-B14F-4D97-AF65-F5344CB8AC3E}">
        <p14:creationId xmlns:p14="http://schemas.microsoft.com/office/powerpoint/2010/main" val="2494715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Exercise </a:t>
            </a:r>
            <a:r>
              <a:rPr lang="en-US" dirty="0">
                <a:solidFill>
                  <a:schemeClr val="bg1"/>
                </a:solidFill>
              </a:rPr>
              <a:t>10</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b="0" i="0" dirty="0">
                <a:solidFill>
                  <a:srgbClr val="FFFFFF"/>
                </a:solidFill>
                <a:effectLst/>
                <a:latin typeface="Segoe UI Historic" panose="020B0502040204020203" pitchFamily="34" charset="0"/>
              </a:rPr>
              <a:t>Write a program to print Fibonacci series of n terms, where n is input by user. The Fibonacci sequence is a sequence where the next term is the sum of the previous two terms. The first two terms of the Fibonacci sequence are 0 followed by 1. For Example: 0, 1, 1, 2, 3, 5, 8, 13, 21, ... , (n-1th + n-2th)</a:t>
            </a:r>
            <a:endParaRPr lang="en-GB" dirty="0">
              <a:solidFill>
                <a:schemeClr val="bg1"/>
              </a:solidFill>
            </a:endParaRPr>
          </a:p>
        </p:txBody>
      </p:sp>
    </p:spTree>
    <p:extLst>
      <p:ext uri="{BB962C8B-B14F-4D97-AF65-F5344CB8AC3E}">
        <p14:creationId xmlns:p14="http://schemas.microsoft.com/office/powerpoint/2010/main" val="2801483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1</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sz="2000" dirty="0">
                <a:solidFill>
                  <a:srgbClr val="FFFFFF"/>
                </a:solidFill>
                <a:latin typeface="Segoe UI Historic" panose="020B0502040204020203" pitchFamily="34" charset="0"/>
              </a:rPr>
              <a:t>(Calculating Credit Limits) Collecting money becomes increasingly difficult during periods of recession, so companies may tighten their credit limits to prevent their accounts receivable (money owed to them) from becoming too large. In response to a prolonged recession, one company has cut its customers’ credit limits in half. Thus, if a particular customer had a credit limit of $2000 it’s now $1000. If a customer had a credit limit of $5000, it’s now $2500. Write a program that analyses the credit status of three customers of this company. For each customer you’re given:</a:t>
            </a:r>
            <a:br>
              <a:rPr lang="en-GB" sz="2000" dirty="0">
                <a:solidFill>
                  <a:srgbClr val="FFFFFF"/>
                </a:solidFill>
                <a:latin typeface="Segoe UI Historic" panose="020B0502040204020203" pitchFamily="34" charset="0"/>
              </a:rPr>
            </a:br>
            <a:br>
              <a:rPr lang="en-GB" sz="2000" dirty="0">
                <a:solidFill>
                  <a:srgbClr val="FFFFFF"/>
                </a:solidFill>
                <a:latin typeface="Segoe UI Historic" panose="020B0502040204020203" pitchFamily="34" charset="0"/>
              </a:rPr>
            </a:br>
            <a:r>
              <a:rPr lang="en-GB" sz="2000" dirty="0">
                <a:solidFill>
                  <a:srgbClr val="FFFFFF"/>
                </a:solidFill>
                <a:latin typeface="Segoe UI Historic" panose="020B0502040204020203" pitchFamily="34" charset="0"/>
              </a:rPr>
              <a:t>	a) The customer’s account number.</a:t>
            </a:r>
            <a:br>
              <a:rPr lang="en-GB" sz="2000" dirty="0">
                <a:solidFill>
                  <a:srgbClr val="FFFFFF"/>
                </a:solidFill>
                <a:latin typeface="Segoe UI Historic" panose="020B0502040204020203" pitchFamily="34" charset="0"/>
              </a:rPr>
            </a:br>
            <a:r>
              <a:rPr lang="en-GB" sz="2000" dirty="0">
                <a:solidFill>
                  <a:srgbClr val="FFFFFF"/>
                </a:solidFill>
                <a:latin typeface="Segoe UI Historic" panose="020B0502040204020203" pitchFamily="34" charset="0"/>
              </a:rPr>
              <a:t>	b) The customer’s credit limit before the recession.</a:t>
            </a:r>
            <a:br>
              <a:rPr lang="en-GB" sz="2000" dirty="0">
                <a:solidFill>
                  <a:srgbClr val="FFFFFF"/>
                </a:solidFill>
                <a:latin typeface="Segoe UI Historic" panose="020B0502040204020203" pitchFamily="34" charset="0"/>
              </a:rPr>
            </a:br>
            <a:r>
              <a:rPr lang="en-GB" sz="2000" dirty="0">
                <a:solidFill>
                  <a:srgbClr val="FFFFFF"/>
                </a:solidFill>
                <a:latin typeface="Segoe UI Historic" panose="020B0502040204020203" pitchFamily="34" charset="0"/>
              </a:rPr>
              <a:t>	c) The customer’s current balance (i.e., the amount the customer owes the company). </a:t>
            </a:r>
            <a:br>
              <a:rPr lang="en-GB" sz="2000" dirty="0">
                <a:solidFill>
                  <a:srgbClr val="FFFFFF"/>
                </a:solidFill>
                <a:latin typeface="Segoe UI Historic" panose="020B0502040204020203" pitchFamily="34" charset="0"/>
              </a:rPr>
            </a:br>
            <a:br>
              <a:rPr lang="en-GB" sz="2000" dirty="0">
                <a:solidFill>
                  <a:srgbClr val="FFFFFF"/>
                </a:solidFill>
                <a:latin typeface="Segoe UI Historic" panose="020B0502040204020203" pitchFamily="34" charset="0"/>
              </a:rPr>
            </a:br>
            <a:r>
              <a:rPr lang="en-GB" sz="2000" dirty="0">
                <a:solidFill>
                  <a:srgbClr val="FFFFFF"/>
                </a:solidFill>
                <a:latin typeface="Segoe UI Historic" panose="020B0502040204020203" pitchFamily="34" charset="0"/>
              </a:rPr>
              <a:t>Your program should calculate and print the new credit limit for each customer and should determine (and print) which customers have current balances that exceed their new credit limits.</a:t>
            </a:r>
          </a:p>
        </p:txBody>
      </p:sp>
    </p:spTree>
    <p:extLst>
      <p:ext uri="{BB962C8B-B14F-4D97-AF65-F5344CB8AC3E}">
        <p14:creationId xmlns:p14="http://schemas.microsoft.com/office/powerpoint/2010/main" val="460935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2</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rgbClr val="FFFFFF"/>
                </a:solidFill>
                <a:latin typeface="Segoe UI Historic" panose="020B0502040204020203" pitchFamily="34" charset="0"/>
              </a:rPr>
              <a:t>(Table of Decimal, Binary, Octal and Hexadecimal Equivalents) Write a program that prints a table of the binary, octal and hexadecimal equivalents of the decimal numbers in the range 1 through 256. [Note: You can display an integer as an octal or hexadecimal value with the conversion specifiers %o and %X, respectively.]</a:t>
            </a:r>
          </a:p>
        </p:txBody>
      </p:sp>
    </p:spTree>
    <p:extLst>
      <p:ext uri="{BB962C8B-B14F-4D97-AF65-F5344CB8AC3E}">
        <p14:creationId xmlns:p14="http://schemas.microsoft.com/office/powerpoint/2010/main" val="1204793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TASK 3</a:t>
            </a:r>
            <a:endParaRPr lang="en-US" dirty="0">
              <a:solidFill>
                <a:schemeClr val="bg1"/>
              </a:solidFill>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rgbClr val="FFFFFF"/>
                    </a:solidFill>
                    <a:latin typeface="Segoe UI Historic" panose="020B0502040204020203" pitchFamily="34" charset="0"/>
                  </a:rPr>
                  <a:t>(Diamond-Printing Program) Write a program that prints the following diamond shape. You may use </a:t>
                </a:r>
                <a14:m>
                  <m:oMath xmlns:m="http://schemas.openxmlformats.org/officeDocument/2006/math">
                    <m:r>
                      <a:rPr lang="en-GB" i="1" dirty="0" smtClean="0">
                        <a:solidFill>
                          <a:srgbClr val="FFFFFF"/>
                        </a:solidFill>
                        <a:latin typeface="Cambria Math" panose="02040503050406030204" pitchFamily="18" charset="0"/>
                      </a:rPr>
                      <m:t>𝑝𝑟𝑖𝑛𝑡𝑓</m:t>
                    </m:r>
                  </m:oMath>
                </a14:m>
                <a:r>
                  <a:rPr lang="en-GB" dirty="0">
                    <a:solidFill>
                      <a:srgbClr val="FFFFFF"/>
                    </a:solidFill>
                    <a:latin typeface="Segoe UI Historic" panose="020B0502040204020203" pitchFamily="34" charset="0"/>
                  </a:rPr>
                  <a:t> statements that print either a single asterisk (*) or a single blank. Maximize your use of iteration (with nested for statements) and minimize the number of </a:t>
                </a:r>
                <a14:m>
                  <m:oMath xmlns:m="http://schemas.openxmlformats.org/officeDocument/2006/math">
                    <m:r>
                      <a:rPr lang="en-GB" i="1" dirty="0" smtClean="0">
                        <a:solidFill>
                          <a:srgbClr val="FFFFFF"/>
                        </a:solidFill>
                        <a:latin typeface="Cambria Math" panose="02040503050406030204" pitchFamily="18" charset="0"/>
                      </a:rPr>
                      <m:t>𝑝𝑟𝑖𝑛𝑡𝑓</m:t>
                    </m:r>
                  </m:oMath>
                </a14:m>
                <a:r>
                  <a:rPr lang="en-GB" dirty="0">
                    <a:solidFill>
                      <a:srgbClr val="FFFFFF"/>
                    </a:solidFill>
                    <a:latin typeface="Segoe UI Historic" panose="020B0502040204020203" pitchFamily="34" charset="0"/>
                  </a:rPr>
                  <a:t> statements.</a:t>
                </a:r>
              </a:p>
            </p:txBody>
          </p:sp>
        </mc:Choice>
        <mc:Fallback>
          <p:sp>
            <p:nvSpPr>
              <p:cNvPr id="5" name="Content Placeholder 2">
                <a:extLst>
                  <a:ext uri="{FF2B5EF4-FFF2-40B4-BE49-F238E27FC236}">
                    <a16:creationId xmlns:a16="http://schemas.microsoft.com/office/drawing/2014/main" id="{485CCAC1-7BE3-4210-BC06-BA1F1B616B8B}"/>
                  </a:ext>
                </a:extLst>
              </p:cNvPr>
              <p:cNvSpPr>
                <a:spLocks noGrp="1" noRot="1" noChangeAspect="1" noMove="1" noResize="1" noEditPoints="1" noAdjustHandles="1" noChangeArrowheads="1" noChangeShapeType="1" noTextEdit="1"/>
              </p:cNvSpPr>
              <p:nvPr>
                <p:ph idx="1"/>
              </p:nvPr>
            </p:nvSpPr>
            <p:spPr>
              <a:xfrm>
                <a:off x="565609" y="1690688"/>
                <a:ext cx="10788192" cy="4908075"/>
              </a:xfrm>
              <a:blipFill>
                <a:blip r:embed="rId2"/>
                <a:stretch>
                  <a:fillRect l="-1017" t="-2112"/>
                </a:stretch>
              </a:blipFill>
            </p:spPr>
            <p:txBody>
              <a:bodyPr/>
              <a:lstStyle/>
              <a:p>
                <a:r>
                  <a:rPr lang="en-US">
                    <a:noFill/>
                  </a:rPr>
                  <a:t> </a:t>
                </a:r>
              </a:p>
            </p:txBody>
          </p:sp>
        </mc:Fallback>
      </mc:AlternateContent>
    </p:spTree>
    <p:extLst>
      <p:ext uri="{BB962C8B-B14F-4D97-AF65-F5344CB8AC3E}">
        <p14:creationId xmlns:p14="http://schemas.microsoft.com/office/powerpoint/2010/main" val="3142530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Final Notes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r>
              <a:rPr lang="en-GB" dirty="0">
                <a:solidFill>
                  <a:srgbClr val="FFFFFF"/>
                </a:solidFill>
                <a:latin typeface="Segoe UI Historic" panose="020B0502040204020203" pitchFamily="34" charset="0"/>
              </a:rPr>
              <a:t>READ THE BOOK 	READ THE BOOK		 READ THE BOOK</a:t>
            </a:r>
          </a:p>
          <a:p>
            <a:endParaRPr lang="en-GB" dirty="0">
              <a:solidFill>
                <a:srgbClr val="FFFFFF"/>
              </a:solidFill>
              <a:latin typeface="Segoe UI Historic" panose="020B0502040204020203" pitchFamily="34" charset="0"/>
            </a:endParaRPr>
          </a:p>
        </p:txBody>
      </p:sp>
    </p:spTree>
    <p:extLst>
      <p:ext uri="{BB962C8B-B14F-4D97-AF65-F5344CB8AC3E}">
        <p14:creationId xmlns:p14="http://schemas.microsoft.com/office/powerpoint/2010/main" val="251236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i="0" dirty="0">
                <a:solidFill>
                  <a:schemeClr val="bg1"/>
                </a:solidFill>
                <a:latin typeface="+mj-lt"/>
              </a:rPr>
              <a:t>Final Notes</a:t>
            </a:r>
            <a:endParaRPr lang="en-US" dirty="0">
              <a:solidFill>
                <a:schemeClr val="bg1"/>
              </a:solidFill>
            </a:endParaRP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908075"/>
          </a:xfrm>
        </p:spPr>
        <p:txBody>
          <a:bodyPr>
            <a:normAutofit/>
          </a:bodyPr>
          <a:lstStyle/>
          <a:p>
            <a:r>
              <a:rPr lang="en-GB" dirty="0">
                <a:solidFill>
                  <a:srgbClr val="FFFFFF"/>
                </a:solidFill>
                <a:latin typeface="Segoe UI Historic" panose="020B0502040204020203" pitchFamily="34" charset="0"/>
              </a:rPr>
              <a:t>MAKE ERRORS AND FIX THEM</a:t>
            </a:r>
            <a:br>
              <a:rPr lang="en-GB" dirty="0">
                <a:solidFill>
                  <a:srgbClr val="FFFFFF"/>
                </a:solidFill>
                <a:latin typeface="Segoe UI Historic" panose="020B0502040204020203" pitchFamily="34" charset="0"/>
              </a:rPr>
            </a:br>
            <a:br>
              <a:rPr lang="en-GB" dirty="0">
                <a:solidFill>
                  <a:srgbClr val="FFFFFF"/>
                </a:solidFill>
                <a:latin typeface="Segoe UI Historic" panose="020B0502040204020203" pitchFamily="34" charset="0"/>
              </a:rPr>
            </a:br>
            <a:endParaRPr lang="en-GB" dirty="0">
              <a:solidFill>
                <a:srgbClr val="FFFFFF"/>
              </a:solidFill>
              <a:latin typeface="Segoe UI Historic" panose="020B0502040204020203" pitchFamily="34" charset="0"/>
            </a:endParaRPr>
          </a:p>
          <a:p>
            <a:r>
              <a:rPr lang="en-GB" dirty="0">
                <a:solidFill>
                  <a:srgbClr val="FFFFFF"/>
                </a:solidFill>
                <a:latin typeface="Segoe UI Historic" panose="020B0502040204020203" pitchFamily="34" charset="0"/>
              </a:rPr>
              <a:t>SEARCH ONLINE FOR SOLUTIONS</a:t>
            </a:r>
          </a:p>
          <a:p>
            <a:endParaRPr lang="en-GB" dirty="0">
              <a:solidFill>
                <a:srgbClr val="FFFFFF"/>
              </a:solidFill>
              <a:latin typeface="Segoe UI Historic" panose="020B0502040204020203" pitchFamily="34" charset="0"/>
            </a:endParaRPr>
          </a:p>
        </p:txBody>
      </p:sp>
    </p:spTree>
    <p:extLst>
      <p:ext uri="{BB962C8B-B14F-4D97-AF65-F5344CB8AC3E}">
        <p14:creationId xmlns:p14="http://schemas.microsoft.com/office/powerpoint/2010/main" val="88388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A loop is a group of instructions the computer executes repeatedly while some condition remains true.</a:t>
            </a:r>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46854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A loop is a group of instructions the computer executes repeatedly while some condition remains true.</a:t>
            </a:r>
          </a:p>
          <a:p>
            <a:endParaRPr lang="en-GB" dirty="0">
              <a:solidFill>
                <a:schemeClr val="bg1"/>
              </a:solidFill>
            </a:endParaRPr>
          </a:p>
        </p:txBody>
      </p:sp>
      <p:graphicFrame>
        <p:nvGraphicFramePr>
          <p:cNvPr id="3" name="Diagram 2">
            <a:extLst>
              <a:ext uri="{FF2B5EF4-FFF2-40B4-BE49-F238E27FC236}">
                <a16:creationId xmlns:a16="http://schemas.microsoft.com/office/drawing/2014/main" id="{6357BEBA-A79C-432C-B8F9-960F9E39528B}"/>
              </a:ext>
            </a:extLst>
          </p:cNvPr>
          <p:cNvGraphicFramePr/>
          <p:nvPr>
            <p:extLst>
              <p:ext uri="{D42A27DB-BD31-4B8C-83A1-F6EECF244321}">
                <p14:modId xmlns:p14="http://schemas.microsoft.com/office/powerpoint/2010/main" val="377104348"/>
              </p:ext>
            </p:extLst>
          </p:nvPr>
        </p:nvGraphicFramePr>
        <p:xfrm>
          <a:off x="2789810" y="2821844"/>
          <a:ext cx="6612379" cy="378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11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Counter-controlled iteration</a:t>
            </a:r>
          </a:p>
          <a:p>
            <a:pPr lvl="1"/>
            <a:r>
              <a:rPr lang="en-GB" i="1" dirty="0">
                <a:solidFill>
                  <a:schemeClr val="bg1"/>
                </a:solidFill>
              </a:rPr>
              <a:t>Use a counter variable to determine how</a:t>
            </a:r>
            <a:br>
              <a:rPr lang="en-GB" i="1" dirty="0">
                <a:solidFill>
                  <a:schemeClr val="bg1"/>
                </a:solidFill>
              </a:rPr>
            </a:br>
            <a:r>
              <a:rPr lang="en-GB" i="1" dirty="0">
                <a:solidFill>
                  <a:schemeClr val="bg1"/>
                </a:solidFill>
              </a:rPr>
              <a:t>many times the loop will execute.</a:t>
            </a:r>
          </a:p>
          <a:p>
            <a:pPr lvl="1"/>
            <a:r>
              <a:rPr lang="en-GB" i="1" dirty="0">
                <a:solidFill>
                  <a:schemeClr val="bg1"/>
                </a:solidFill>
              </a:rPr>
              <a:t>The control variable is incremented each </a:t>
            </a:r>
            <a:br>
              <a:rPr lang="en-GB" i="1" dirty="0">
                <a:solidFill>
                  <a:schemeClr val="bg1"/>
                </a:solidFill>
              </a:rPr>
            </a:br>
            <a:r>
              <a:rPr lang="en-GB" i="1" dirty="0">
                <a:solidFill>
                  <a:schemeClr val="bg1"/>
                </a:solidFill>
              </a:rPr>
              <a:t>time the group of instructions is performed.</a:t>
            </a:r>
          </a:p>
          <a:p>
            <a:pPr lvl="1"/>
            <a:r>
              <a:rPr lang="en-GB" i="1" dirty="0">
                <a:solidFill>
                  <a:schemeClr val="bg1"/>
                </a:solidFill>
              </a:rPr>
              <a:t>When the value of the counter</a:t>
            </a:r>
            <a:br>
              <a:rPr lang="en-GB" i="1" dirty="0">
                <a:solidFill>
                  <a:schemeClr val="bg1"/>
                </a:solidFill>
              </a:rPr>
            </a:br>
            <a:r>
              <a:rPr lang="en-GB" i="1" dirty="0">
                <a:solidFill>
                  <a:schemeClr val="bg1"/>
                </a:solidFill>
              </a:rPr>
              <a:t>reaches the correct number of </a:t>
            </a:r>
            <a:br>
              <a:rPr lang="en-GB" i="1" dirty="0">
                <a:solidFill>
                  <a:schemeClr val="bg1"/>
                </a:solidFill>
              </a:rPr>
            </a:br>
            <a:r>
              <a:rPr lang="en-GB" i="1" dirty="0">
                <a:solidFill>
                  <a:schemeClr val="bg1"/>
                </a:solidFill>
              </a:rPr>
              <a:t>iterations required, the loop terminates</a:t>
            </a:r>
            <a:br>
              <a:rPr lang="en-GB" i="1" dirty="0">
                <a:solidFill>
                  <a:schemeClr val="bg1"/>
                </a:solidFill>
              </a:rPr>
            </a:br>
            <a:r>
              <a:rPr lang="en-GB" i="1" dirty="0">
                <a:solidFill>
                  <a:schemeClr val="bg1"/>
                </a:solidFill>
              </a:rPr>
              <a:t>and execution continues with the </a:t>
            </a:r>
            <a:br>
              <a:rPr lang="en-GB" i="1" dirty="0">
                <a:solidFill>
                  <a:schemeClr val="bg1"/>
                </a:solidFill>
              </a:rPr>
            </a:br>
            <a:r>
              <a:rPr lang="en-GB" i="1" dirty="0">
                <a:solidFill>
                  <a:schemeClr val="bg1"/>
                </a:solidFill>
              </a:rPr>
              <a:t>statement after the iteration statement.</a:t>
            </a:r>
          </a:p>
          <a:p>
            <a:endParaRPr lang="en-GB" dirty="0">
              <a:solidFill>
                <a:schemeClr val="bg1"/>
              </a:solidFill>
            </a:endParaRPr>
          </a:p>
        </p:txBody>
      </p:sp>
      <p:grpSp>
        <p:nvGrpSpPr>
          <p:cNvPr id="8" name="Group 7">
            <a:extLst>
              <a:ext uri="{FF2B5EF4-FFF2-40B4-BE49-F238E27FC236}">
                <a16:creationId xmlns:a16="http://schemas.microsoft.com/office/drawing/2014/main" id="{0D75B518-DCAB-4F0E-8A24-0C7BF71A56A5}"/>
              </a:ext>
            </a:extLst>
          </p:cNvPr>
          <p:cNvGrpSpPr/>
          <p:nvPr/>
        </p:nvGrpSpPr>
        <p:grpSpPr>
          <a:xfrm>
            <a:off x="6959077" y="1690688"/>
            <a:ext cx="5144939" cy="3032201"/>
            <a:chOff x="6959077" y="1690688"/>
            <a:chExt cx="5144939" cy="3032201"/>
          </a:xfrm>
        </p:grpSpPr>
        <p:graphicFrame>
          <p:nvGraphicFramePr>
            <p:cNvPr id="3" name="Diagram 2">
              <a:extLst>
                <a:ext uri="{FF2B5EF4-FFF2-40B4-BE49-F238E27FC236}">
                  <a16:creationId xmlns:a16="http://schemas.microsoft.com/office/drawing/2014/main" id="{6357BEBA-A79C-432C-B8F9-960F9E39528B}"/>
                </a:ext>
              </a:extLst>
            </p:cNvPr>
            <p:cNvGraphicFramePr/>
            <p:nvPr>
              <p:extLst>
                <p:ext uri="{D42A27DB-BD31-4B8C-83A1-F6EECF244321}">
                  <p14:modId xmlns:p14="http://schemas.microsoft.com/office/powerpoint/2010/main" val="964438931"/>
                </p:ext>
              </p:extLst>
            </p:nvPr>
          </p:nvGraphicFramePr>
          <p:xfrm>
            <a:off x="6959077" y="1690688"/>
            <a:ext cx="5144939" cy="3032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a:extLst>
                <a:ext uri="{FF2B5EF4-FFF2-40B4-BE49-F238E27FC236}">
                  <a16:creationId xmlns:a16="http://schemas.microsoft.com/office/drawing/2014/main" id="{334572B7-0425-450E-9435-786E473E4E29}"/>
                </a:ext>
              </a:extLst>
            </p:cNvPr>
            <p:cNvSpPr/>
            <p:nvPr/>
          </p:nvSpPr>
          <p:spPr>
            <a:xfrm>
              <a:off x="6995737" y="3338764"/>
              <a:ext cx="2233106" cy="138412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901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Sentinel-controlled iteration</a:t>
            </a:r>
          </a:p>
          <a:p>
            <a:pPr lvl="1"/>
            <a:r>
              <a:rPr lang="en-GB" i="1" dirty="0">
                <a:solidFill>
                  <a:schemeClr val="bg1"/>
                </a:solidFill>
              </a:rPr>
              <a:t>Not known in advance how many times the</a:t>
            </a:r>
            <a:br>
              <a:rPr lang="en-GB" i="1" dirty="0">
                <a:solidFill>
                  <a:schemeClr val="bg1"/>
                </a:solidFill>
              </a:rPr>
            </a:br>
            <a:r>
              <a:rPr lang="en-GB" i="1" dirty="0">
                <a:solidFill>
                  <a:schemeClr val="bg1"/>
                </a:solidFill>
              </a:rPr>
              <a:t>loop will be executed.</a:t>
            </a:r>
          </a:p>
          <a:p>
            <a:pPr lvl="1"/>
            <a:r>
              <a:rPr lang="en-GB" i="1" dirty="0">
                <a:solidFill>
                  <a:schemeClr val="bg1"/>
                </a:solidFill>
              </a:rPr>
              <a:t>It ends when an end-of-file is reached, </a:t>
            </a:r>
            <a:br>
              <a:rPr lang="en-GB" i="1" dirty="0">
                <a:solidFill>
                  <a:schemeClr val="bg1"/>
                </a:solidFill>
              </a:rPr>
            </a:br>
            <a:r>
              <a:rPr lang="en-GB" i="1" dirty="0">
                <a:solidFill>
                  <a:schemeClr val="bg1"/>
                </a:solidFill>
              </a:rPr>
              <a:t>or user input a certain value stops the</a:t>
            </a:r>
            <a:br>
              <a:rPr lang="en-GB" i="1" dirty="0">
                <a:solidFill>
                  <a:schemeClr val="bg1"/>
                </a:solidFill>
              </a:rPr>
            </a:br>
            <a:r>
              <a:rPr lang="en-GB" i="1" dirty="0">
                <a:solidFill>
                  <a:schemeClr val="bg1"/>
                </a:solidFill>
              </a:rPr>
              <a:t>loop.</a:t>
            </a:r>
            <a:endParaRPr lang="en-GB" dirty="0">
              <a:solidFill>
                <a:schemeClr val="bg1"/>
              </a:solidFill>
            </a:endParaRPr>
          </a:p>
        </p:txBody>
      </p:sp>
      <p:grpSp>
        <p:nvGrpSpPr>
          <p:cNvPr id="6" name="Group 5">
            <a:extLst>
              <a:ext uri="{FF2B5EF4-FFF2-40B4-BE49-F238E27FC236}">
                <a16:creationId xmlns:a16="http://schemas.microsoft.com/office/drawing/2014/main" id="{7B5844E1-A7C3-4B6A-84F5-FDA0672F5CB2}"/>
              </a:ext>
            </a:extLst>
          </p:cNvPr>
          <p:cNvGrpSpPr/>
          <p:nvPr/>
        </p:nvGrpSpPr>
        <p:grpSpPr>
          <a:xfrm>
            <a:off x="6959077" y="1690688"/>
            <a:ext cx="5144939" cy="3032201"/>
            <a:chOff x="6959077" y="1690688"/>
            <a:chExt cx="5144939" cy="3032201"/>
          </a:xfrm>
        </p:grpSpPr>
        <p:graphicFrame>
          <p:nvGraphicFramePr>
            <p:cNvPr id="3" name="Diagram 2">
              <a:extLst>
                <a:ext uri="{FF2B5EF4-FFF2-40B4-BE49-F238E27FC236}">
                  <a16:creationId xmlns:a16="http://schemas.microsoft.com/office/drawing/2014/main" id="{6357BEBA-A79C-432C-B8F9-960F9E39528B}"/>
                </a:ext>
              </a:extLst>
            </p:cNvPr>
            <p:cNvGraphicFramePr/>
            <p:nvPr>
              <p:extLst>
                <p:ext uri="{D42A27DB-BD31-4B8C-83A1-F6EECF244321}">
                  <p14:modId xmlns:p14="http://schemas.microsoft.com/office/powerpoint/2010/main" val="3059063737"/>
                </p:ext>
              </p:extLst>
            </p:nvPr>
          </p:nvGraphicFramePr>
          <p:xfrm>
            <a:off x="6959077" y="1690688"/>
            <a:ext cx="5144939" cy="3032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a:extLst>
                <a:ext uri="{FF2B5EF4-FFF2-40B4-BE49-F238E27FC236}">
                  <a16:creationId xmlns:a16="http://schemas.microsoft.com/office/drawing/2014/main" id="{2F60C64F-3623-4E41-8DF1-772C6A29A054}"/>
                </a:ext>
              </a:extLst>
            </p:cNvPr>
            <p:cNvSpPr/>
            <p:nvPr/>
          </p:nvSpPr>
          <p:spPr>
            <a:xfrm>
              <a:off x="9823775" y="3338764"/>
              <a:ext cx="2233106" cy="138412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75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Iteration Essentials</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GB" dirty="0">
                <a:solidFill>
                  <a:schemeClr val="bg1"/>
                </a:solidFill>
              </a:rPr>
              <a:t>Counter-controlled iteration requires:</a:t>
            </a:r>
          </a:p>
          <a:p>
            <a:pPr marL="914400" lvl="1" indent="-457200">
              <a:buFont typeface="+mj-lt"/>
              <a:buAutoNum type="arabicPeriod"/>
            </a:pPr>
            <a:r>
              <a:rPr lang="en-GB" dirty="0">
                <a:solidFill>
                  <a:schemeClr val="bg1"/>
                </a:solidFill>
              </a:rPr>
              <a:t>The name of a </a:t>
            </a:r>
            <a:r>
              <a:rPr lang="en-GB" b="1" u="sng" dirty="0">
                <a:solidFill>
                  <a:schemeClr val="bg1"/>
                </a:solidFill>
              </a:rPr>
              <a:t>control variable</a:t>
            </a:r>
            <a:r>
              <a:rPr lang="en-GB" dirty="0">
                <a:solidFill>
                  <a:schemeClr val="bg1"/>
                </a:solidFill>
              </a:rPr>
              <a:t> (or loop counter).</a:t>
            </a:r>
          </a:p>
          <a:p>
            <a:pPr marL="914400" lvl="1" indent="-457200">
              <a:buFont typeface="+mj-lt"/>
              <a:buAutoNum type="arabicPeriod"/>
            </a:pPr>
            <a:r>
              <a:rPr lang="en-GB" dirty="0">
                <a:solidFill>
                  <a:schemeClr val="bg1"/>
                </a:solidFill>
              </a:rPr>
              <a:t>The </a:t>
            </a:r>
            <a:r>
              <a:rPr lang="en-GB" b="1" u="sng" dirty="0">
                <a:solidFill>
                  <a:schemeClr val="bg1"/>
                </a:solidFill>
              </a:rPr>
              <a:t>initial value</a:t>
            </a:r>
            <a:r>
              <a:rPr lang="en-GB" dirty="0">
                <a:solidFill>
                  <a:schemeClr val="bg1"/>
                </a:solidFill>
              </a:rPr>
              <a:t> of the control variable.</a:t>
            </a:r>
          </a:p>
          <a:p>
            <a:pPr marL="914400" lvl="1" indent="-457200">
              <a:buFont typeface="+mj-lt"/>
              <a:buAutoNum type="arabicPeriod"/>
            </a:pPr>
            <a:r>
              <a:rPr lang="en-GB" dirty="0">
                <a:solidFill>
                  <a:schemeClr val="bg1"/>
                </a:solidFill>
              </a:rPr>
              <a:t>The </a:t>
            </a:r>
            <a:r>
              <a:rPr lang="en-GB" b="1" u="sng" dirty="0">
                <a:solidFill>
                  <a:schemeClr val="bg1"/>
                </a:solidFill>
              </a:rPr>
              <a:t>increment (or decrement)</a:t>
            </a:r>
            <a:r>
              <a:rPr lang="en-GB" dirty="0">
                <a:solidFill>
                  <a:schemeClr val="bg1"/>
                </a:solidFill>
              </a:rPr>
              <a:t> by which the control variable is modified each time through the loop.</a:t>
            </a:r>
          </a:p>
          <a:p>
            <a:pPr marL="914400" lvl="1" indent="-457200">
              <a:buFont typeface="+mj-lt"/>
              <a:buAutoNum type="arabicPeriod"/>
            </a:pPr>
            <a:r>
              <a:rPr lang="en-GB" dirty="0">
                <a:solidFill>
                  <a:schemeClr val="bg1"/>
                </a:solidFill>
              </a:rPr>
              <a:t>The </a:t>
            </a:r>
            <a:r>
              <a:rPr lang="en-GB" b="1" u="sng" dirty="0">
                <a:solidFill>
                  <a:schemeClr val="bg1"/>
                </a:solidFill>
              </a:rPr>
              <a:t>condition</a:t>
            </a:r>
            <a:r>
              <a:rPr lang="en-GB" dirty="0">
                <a:solidFill>
                  <a:schemeClr val="bg1"/>
                </a:solidFill>
              </a:rPr>
              <a:t> that tests for the final value of the control variable (i.e., whether looping should continue).</a:t>
            </a:r>
          </a:p>
        </p:txBody>
      </p:sp>
    </p:spTree>
    <p:extLst>
      <p:ext uri="{BB962C8B-B14F-4D97-AF65-F5344CB8AC3E}">
        <p14:creationId xmlns:p14="http://schemas.microsoft.com/office/powerpoint/2010/main" val="3305443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2367</TotalTime>
  <Words>2667</Words>
  <Application>Microsoft Office PowerPoint</Application>
  <PresentationFormat>Widescreen</PresentationFormat>
  <Paragraphs>316</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Cambria Math</vt:lpstr>
      <vt:lpstr>Consolas</vt:lpstr>
      <vt:lpstr>Segoe UI Historic</vt:lpstr>
      <vt:lpstr>Office Theme</vt:lpstr>
      <vt:lpstr>PROGRAMMING FUNDAMENTALS IN C</vt:lpstr>
      <vt:lpstr>Objectives  </vt:lpstr>
      <vt:lpstr>Motivation  </vt:lpstr>
      <vt:lpstr>Content</vt:lpstr>
      <vt:lpstr>Iteration Essentials</vt:lpstr>
      <vt:lpstr>Iteration Essentials</vt:lpstr>
      <vt:lpstr>Iteration Essentials</vt:lpstr>
      <vt:lpstr>Iteration Essentials</vt:lpstr>
      <vt:lpstr>Iteration Essentials</vt:lpstr>
      <vt:lpstr>Content</vt:lpstr>
      <vt:lpstr>While Statement</vt:lpstr>
      <vt:lpstr>While Statement</vt:lpstr>
      <vt:lpstr>Content</vt:lpstr>
      <vt:lpstr>Do … While Statement</vt:lpstr>
      <vt:lpstr>Do … While Statement</vt:lpstr>
      <vt:lpstr>Do … While Statement</vt:lpstr>
      <vt:lpstr>Content</vt:lpstr>
      <vt:lpstr>For Statement</vt:lpstr>
      <vt:lpstr>For Statement</vt:lpstr>
      <vt:lpstr>For Statement</vt:lpstr>
      <vt:lpstr>Content</vt:lpstr>
      <vt:lpstr>break and continue keywords</vt:lpstr>
      <vt:lpstr>break and continue keywords</vt:lpstr>
      <vt:lpstr>break and continue keywords</vt:lpstr>
      <vt:lpstr>Notes and Observations</vt:lpstr>
      <vt:lpstr>Notes and Observations</vt:lpstr>
      <vt:lpstr>Notes and Observations</vt:lpstr>
      <vt:lpstr>Notes and Observations</vt:lpstr>
      <vt:lpstr>Notes and Observations</vt:lpstr>
      <vt:lpstr>Notes and Observations</vt:lpstr>
      <vt:lpstr>Notes and Observations</vt:lpstr>
      <vt:lpstr>Content</vt:lpstr>
      <vt:lpstr>Exercise 01</vt:lpstr>
      <vt:lpstr>Exercise 02</vt:lpstr>
      <vt:lpstr>Exercise 02</vt:lpstr>
      <vt:lpstr>Exercise 03</vt:lpstr>
      <vt:lpstr>Exercise 04</vt:lpstr>
      <vt:lpstr>Exercise 05</vt:lpstr>
      <vt:lpstr>Exercise 06</vt:lpstr>
      <vt:lpstr>Exercise 07</vt:lpstr>
      <vt:lpstr>Exercise 08</vt:lpstr>
      <vt:lpstr>Exercise 09</vt:lpstr>
      <vt:lpstr>Exercise 10</vt:lpstr>
      <vt:lpstr>TASK 1</vt:lpstr>
      <vt:lpstr>TASK 2</vt:lpstr>
      <vt:lpstr>TASK 3</vt:lpstr>
      <vt:lpstr>Final Notes</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160</cp:revision>
  <dcterms:created xsi:type="dcterms:W3CDTF">2021-03-25T18:23:19Z</dcterms:created>
  <dcterms:modified xsi:type="dcterms:W3CDTF">2021-05-05T09:16:08Z</dcterms:modified>
</cp:coreProperties>
</file>