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80" r:id="rId11"/>
    <p:sldId id="266" r:id="rId12"/>
    <p:sldId id="267" r:id="rId13"/>
    <p:sldId id="268" r:id="rId14"/>
    <p:sldId id="269" r:id="rId15"/>
    <p:sldId id="270" r:id="rId16"/>
    <p:sldId id="271" r:id="rId17"/>
    <p:sldId id="274" r:id="rId18"/>
    <p:sldId id="272"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tef" initials="OA" lastIdx="1" clrIdx="0">
    <p:extLst>
      <p:ext uri="{19B8F6BF-5375-455C-9EA6-DF929625EA0E}">
        <p15:presenceInfo xmlns:p15="http://schemas.microsoft.com/office/powerpoint/2012/main" userId="Omar Ate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1" d="100"/>
          <a:sy n="81" d="100"/>
        </p:scale>
        <p:origin x="7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83B5B-319B-4DBE-83B2-36AC17F62879}"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D4CF3-D5CD-444D-94B6-A5368E36D6B5}" type="slidenum">
              <a:rPr lang="en-US" smtClean="0"/>
              <a:t>‹#›</a:t>
            </a:fld>
            <a:endParaRPr lang="en-US"/>
          </a:p>
        </p:txBody>
      </p:sp>
    </p:spTree>
    <p:extLst>
      <p:ext uri="{BB962C8B-B14F-4D97-AF65-F5344CB8AC3E}">
        <p14:creationId xmlns:p14="http://schemas.microsoft.com/office/powerpoint/2010/main" val="60002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4/25/2021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4/25/2021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 Programming Basics - C Language Tutorial For Beginners | Udemy Blog">
            <a:extLst>
              <a:ext uri="{FF2B5EF4-FFF2-40B4-BE49-F238E27FC236}">
                <a16:creationId xmlns:a16="http://schemas.microsoft.com/office/drawing/2014/main" id="{CE7545B2-8DAE-4F67-B314-CC1B86071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9089" b="12384"/>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a:t>PROGRAMMING FUNDAMENTALS IN C</a:t>
            </a:r>
            <a:endParaRPr lang="en-US" sz="4800" dirty="0"/>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Revision  </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Switch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Switch</a:t>
            </a:r>
          </a:p>
        </p:txBody>
      </p:sp>
      <p:sp>
        <p:nvSpPr>
          <p:cNvPr id="8" name="TextBox 7">
            <a:extLst>
              <a:ext uri="{FF2B5EF4-FFF2-40B4-BE49-F238E27FC236}">
                <a16:creationId xmlns:a16="http://schemas.microsoft.com/office/drawing/2014/main" id="{284E0464-A3B0-4422-9D12-81DF80D24434}"/>
              </a:ext>
            </a:extLst>
          </p:cNvPr>
          <p:cNvSpPr txBox="1"/>
          <p:nvPr/>
        </p:nvSpPr>
        <p:spPr>
          <a:xfrm>
            <a:off x="565609" y="2245558"/>
            <a:ext cx="5274298" cy="4247317"/>
          </a:xfrm>
          <a:prstGeom prst="rect">
            <a:avLst/>
          </a:prstGeom>
          <a:solidFill>
            <a:schemeClr val="bg1"/>
          </a:solidFill>
        </p:spPr>
        <p:txBody>
          <a:bodyPr wrap="square" rtlCol="0">
            <a:spAutoFit/>
          </a:bodyPr>
          <a:lstStyle/>
          <a:p>
            <a:r>
              <a:rPr lang="en-GB" dirty="0">
                <a:solidFill>
                  <a:schemeClr val="accent1"/>
                </a:solidFill>
                <a:latin typeface="Consolas" panose="020B0609020204030204" pitchFamily="49" charset="0"/>
              </a:rPr>
              <a:t>switch</a:t>
            </a:r>
            <a:r>
              <a:rPr lang="en-GB" dirty="0">
                <a:latin typeface="Consolas" panose="020B0609020204030204" pitchFamily="49" charset="0"/>
              </a:rPr>
              <a:t>(</a:t>
            </a:r>
            <a:r>
              <a:rPr lang="en-GB" dirty="0">
                <a:solidFill>
                  <a:schemeClr val="accent1"/>
                </a:solidFill>
                <a:latin typeface="Consolas" panose="020B0609020204030204" pitchFamily="49" charset="0"/>
              </a:rPr>
              <a:t> </a:t>
            </a:r>
            <a:r>
              <a:rPr lang="en-GB" dirty="0">
                <a:solidFill>
                  <a:schemeClr val="accent2"/>
                </a:solidFill>
                <a:latin typeface="Consolas" panose="020B0609020204030204" pitchFamily="49" charset="0"/>
              </a:rPr>
              <a:t>&lt;expression&gt;</a:t>
            </a:r>
            <a:r>
              <a:rPr lang="en-GB" dirty="0">
                <a:solidFill>
                  <a:schemeClr val="accent1"/>
                </a:solidFill>
                <a:latin typeface="Consolas" panose="020B0609020204030204" pitchFamily="49" charset="0"/>
              </a:rPr>
              <a:t> </a:t>
            </a:r>
            <a:r>
              <a:rPr lang="en-GB" dirty="0">
                <a:latin typeface="Consolas" panose="020B0609020204030204" pitchFamily="49" charset="0"/>
              </a:rPr>
              <a:t>)</a:t>
            </a:r>
          </a:p>
          <a:p>
            <a:r>
              <a:rPr lang="en-GB" dirty="0">
                <a:latin typeface="Consolas" panose="020B0609020204030204" pitchFamily="49" charset="0"/>
              </a:rPr>
              <a:t>{</a:t>
            </a:r>
          </a:p>
          <a:p>
            <a:r>
              <a:rPr lang="en-GB" dirty="0">
                <a:solidFill>
                  <a:schemeClr val="accent1"/>
                </a:solidFill>
                <a:latin typeface="Consolas" panose="020B0609020204030204" pitchFamily="49" charset="0"/>
              </a:rPr>
              <a:t>	case </a:t>
            </a:r>
            <a:r>
              <a:rPr lang="en-GB" dirty="0">
                <a:latin typeface="Consolas" panose="020B0609020204030204" pitchFamily="49" charset="0"/>
              </a:rPr>
              <a:t>value-1:</a:t>
            </a:r>
          </a:p>
          <a:p>
            <a:r>
              <a:rPr lang="en-GB" dirty="0">
                <a:solidFill>
                  <a:schemeClr val="accent1"/>
                </a:solidFill>
                <a:latin typeface="Consolas" panose="020B0609020204030204" pitchFamily="49" charset="0"/>
              </a:rPr>
              <a:t>			</a:t>
            </a:r>
            <a:r>
              <a:rPr lang="en-US" dirty="0">
                <a:solidFill>
                  <a:srgbClr val="00B050"/>
                </a:solidFill>
                <a:latin typeface="Consolas" panose="020B0609020204030204" pitchFamily="49" charset="0"/>
              </a:rPr>
              <a:t> /* your code*/</a:t>
            </a:r>
            <a:endParaRPr lang="en-GB" dirty="0">
              <a:solidFill>
                <a:schemeClr val="accent1"/>
              </a:solidFill>
              <a:latin typeface="Consolas" panose="020B0609020204030204" pitchFamily="49" charset="0"/>
            </a:endParaRPr>
          </a:p>
          <a:p>
            <a:r>
              <a:rPr lang="en-GB" dirty="0">
                <a:solidFill>
                  <a:schemeClr val="accent1"/>
                </a:solidFill>
                <a:latin typeface="Consolas" panose="020B0609020204030204" pitchFamily="49" charset="0"/>
              </a:rPr>
              <a:t>			Break;</a:t>
            </a:r>
          </a:p>
          <a:p>
            <a:r>
              <a:rPr lang="en-GB" dirty="0">
                <a:solidFill>
                  <a:schemeClr val="accent1"/>
                </a:solidFill>
                <a:latin typeface="Consolas" panose="020B0609020204030204" pitchFamily="49" charset="0"/>
              </a:rPr>
              <a:t>	case </a:t>
            </a:r>
            <a:r>
              <a:rPr lang="en-GB" dirty="0">
                <a:latin typeface="Consolas" panose="020B0609020204030204" pitchFamily="49" charset="0"/>
              </a:rPr>
              <a:t>value-2:</a:t>
            </a:r>
          </a:p>
          <a:p>
            <a:r>
              <a:rPr lang="en-GB" dirty="0">
                <a:solidFill>
                  <a:schemeClr val="accent1"/>
                </a:solidFill>
                <a:latin typeface="Consolas" panose="020B0609020204030204" pitchFamily="49" charset="0"/>
              </a:rPr>
              <a:t>			</a:t>
            </a:r>
            <a:r>
              <a:rPr lang="en-US" dirty="0">
                <a:solidFill>
                  <a:srgbClr val="00B050"/>
                </a:solidFill>
                <a:latin typeface="Consolas" panose="020B0609020204030204" pitchFamily="49" charset="0"/>
              </a:rPr>
              <a:t> /* your code*/</a:t>
            </a:r>
            <a:endParaRPr lang="en-GB" dirty="0">
              <a:solidFill>
                <a:schemeClr val="accent1"/>
              </a:solidFill>
              <a:latin typeface="Consolas" panose="020B0609020204030204" pitchFamily="49" charset="0"/>
            </a:endParaRPr>
          </a:p>
          <a:p>
            <a:r>
              <a:rPr lang="en-GB" dirty="0">
                <a:solidFill>
                  <a:schemeClr val="accent1"/>
                </a:solidFill>
                <a:latin typeface="Consolas" panose="020B0609020204030204" pitchFamily="49" charset="0"/>
              </a:rPr>
              <a:t>			Break;</a:t>
            </a:r>
          </a:p>
          <a:p>
            <a:r>
              <a:rPr lang="en-GB" dirty="0">
                <a:solidFill>
                  <a:schemeClr val="accent1"/>
                </a:solidFill>
                <a:latin typeface="Consolas" panose="020B0609020204030204" pitchFamily="49" charset="0"/>
              </a:rPr>
              <a:t>	case </a:t>
            </a:r>
            <a:r>
              <a:rPr lang="en-GB" dirty="0">
                <a:latin typeface="Consolas" panose="020B0609020204030204" pitchFamily="49" charset="0"/>
              </a:rPr>
              <a:t>value-n:</a:t>
            </a:r>
          </a:p>
          <a:p>
            <a:r>
              <a:rPr lang="en-GB" dirty="0">
                <a:solidFill>
                  <a:schemeClr val="accent1"/>
                </a:solidFill>
                <a:latin typeface="Consolas" panose="020B0609020204030204" pitchFamily="49" charset="0"/>
              </a:rPr>
              <a:t>			</a:t>
            </a:r>
            <a:r>
              <a:rPr lang="en-US" dirty="0">
                <a:solidFill>
                  <a:srgbClr val="00B050"/>
                </a:solidFill>
                <a:latin typeface="Consolas" panose="020B0609020204030204" pitchFamily="49" charset="0"/>
              </a:rPr>
              <a:t> /* your code*/</a:t>
            </a:r>
            <a:endParaRPr lang="en-GB" dirty="0">
              <a:solidFill>
                <a:schemeClr val="accent1"/>
              </a:solidFill>
              <a:latin typeface="Consolas" panose="020B0609020204030204" pitchFamily="49" charset="0"/>
            </a:endParaRPr>
          </a:p>
          <a:p>
            <a:r>
              <a:rPr lang="en-GB" dirty="0">
                <a:solidFill>
                  <a:schemeClr val="accent1"/>
                </a:solidFill>
                <a:latin typeface="Consolas" panose="020B0609020204030204" pitchFamily="49" charset="0"/>
              </a:rPr>
              <a:t>			Break;</a:t>
            </a:r>
          </a:p>
          <a:p>
            <a:r>
              <a:rPr lang="en-GB" dirty="0">
                <a:solidFill>
                  <a:schemeClr val="accent1"/>
                </a:solidFill>
                <a:latin typeface="Consolas" panose="020B0609020204030204" pitchFamily="49" charset="0"/>
              </a:rPr>
              <a:t>	default:</a:t>
            </a:r>
          </a:p>
          <a:p>
            <a:r>
              <a:rPr lang="en-GB" dirty="0">
                <a:solidFill>
                  <a:schemeClr val="accent1"/>
                </a:solidFill>
                <a:latin typeface="Consolas" panose="020B0609020204030204" pitchFamily="49" charset="0"/>
              </a:rPr>
              <a:t>			</a:t>
            </a:r>
            <a:r>
              <a:rPr lang="en-US" dirty="0">
                <a:solidFill>
                  <a:srgbClr val="00B050"/>
                </a:solidFill>
                <a:latin typeface="Consolas" panose="020B0609020204030204" pitchFamily="49" charset="0"/>
              </a:rPr>
              <a:t> /* your code*/</a:t>
            </a:r>
            <a:endParaRPr lang="en-GB" dirty="0">
              <a:solidFill>
                <a:schemeClr val="accent1"/>
              </a:solidFill>
              <a:latin typeface="Consolas" panose="020B0609020204030204" pitchFamily="49" charset="0"/>
            </a:endParaRPr>
          </a:p>
          <a:p>
            <a:r>
              <a:rPr lang="en-GB" dirty="0">
                <a:solidFill>
                  <a:schemeClr val="accent1"/>
                </a:solidFill>
                <a:latin typeface="Consolas" panose="020B0609020204030204" pitchFamily="49" charset="0"/>
              </a:rPr>
              <a:t>			Break;</a:t>
            </a:r>
          </a:p>
          <a:p>
            <a:r>
              <a:rPr lang="en-GB" dirty="0">
                <a:latin typeface="Consolas" panose="020B0609020204030204" pitchFamily="49" charset="0"/>
              </a:rPr>
              <a:t>}</a:t>
            </a:r>
            <a:endParaRPr lang="en-US" dirty="0"/>
          </a:p>
        </p:txBody>
      </p:sp>
      <p:pic>
        <p:nvPicPr>
          <p:cNvPr id="1027" name="Picture 3">
            <a:extLst>
              <a:ext uri="{FF2B5EF4-FFF2-40B4-BE49-F238E27FC236}">
                <a16:creationId xmlns:a16="http://schemas.microsoft.com/office/drawing/2014/main" id="{D10FAB1E-CE2D-4D19-8FD1-13C643E28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737" y="1581577"/>
            <a:ext cx="4015819" cy="5163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2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415498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What, if anything, prints when each of the following statements is performed? If nothing prints, then answer “Nothing.” Assume </a:t>
            </a:r>
            <a:r>
              <a:rPr kumimoji="0" lang="en-GB" sz="2400" b="0" i="0" u="none" strike="noStrike" kern="1200" cap="none" spc="0" normalizeH="0" baseline="0" noProof="0" dirty="0">
                <a:ln>
                  <a:noFill/>
                </a:ln>
                <a:solidFill>
                  <a:srgbClr val="000000"/>
                </a:solidFill>
                <a:effectLst/>
                <a:uLnTx/>
                <a:uFillTx/>
                <a:latin typeface="LucidaSansTypewriter"/>
                <a:ea typeface="+mn-ea"/>
                <a:cs typeface="+mn-cs"/>
              </a:rPr>
              <a:t>a = 15, b = 4 </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and </a:t>
            </a:r>
            <a:r>
              <a:rPr kumimoji="0" lang="en-GB" sz="2400" b="0" i="0" u="none" strike="noStrike" kern="1200" cap="none" spc="0" normalizeH="0" baseline="0" noProof="0" dirty="0">
                <a:ln>
                  <a:noFill/>
                </a:ln>
                <a:solidFill>
                  <a:srgbClr val="000000"/>
                </a:solidFill>
                <a:effectLst/>
                <a:uLnTx/>
                <a:uFillTx/>
                <a:latin typeface="LucidaSansTypewriter"/>
                <a:ea typeface="+mn-ea"/>
                <a:cs typeface="+mn-cs"/>
              </a:rPr>
              <a:t>c = 7</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a)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"%d"</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 %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b)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"%d"</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 % c +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c)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"b=" </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d)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"a = 15" </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e)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"%d = a + b"</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 +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f) </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Garamond-Regular"/>
                <a:ea typeface="+mn-ea"/>
                <a:cs typeface="+mn-cs"/>
              </a:rPr>
              <a:t>g) </a:t>
            </a:r>
            <a:r>
              <a:rPr kumimoji="0" lang="it-IT" sz="2400" b="0" i="0" u="none" strike="noStrike" kern="1200" cap="none" spc="0" normalizeH="0" baseline="0" noProof="0" dirty="0">
                <a:ln>
                  <a:noFill/>
                </a:ln>
                <a:solidFill>
                  <a:srgbClr val="000000"/>
                </a:solidFill>
                <a:effectLst/>
                <a:uLnTx/>
                <a:uFillTx/>
                <a:latin typeface="LucidaSansTypewriter"/>
                <a:ea typeface="+mn-ea"/>
                <a:cs typeface="+mn-cs"/>
              </a:rPr>
              <a:t>scanf( </a:t>
            </a:r>
            <a:r>
              <a:rPr kumimoji="0" lang="it-IT" sz="2400" b="1" i="0" u="none" strike="noStrike" kern="1200" cap="none" spc="0" normalizeH="0" baseline="0" noProof="0" dirty="0">
                <a:ln>
                  <a:noFill/>
                </a:ln>
                <a:solidFill>
                  <a:srgbClr val="899CB8"/>
                </a:solidFill>
                <a:effectLst/>
                <a:uLnTx/>
                <a:uFillTx/>
                <a:latin typeface="LucidaSansTypewriter,Bold"/>
                <a:ea typeface="+mn-ea"/>
                <a:cs typeface="+mn-cs"/>
              </a:rPr>
              <a:t>"%d%d"</a:t>
            </a:r>
            <a:r>
              <a:rPr kumimoji="0" lang="it-IT" sz="2400" b="0" i="0" u="none" strike="noStrike" kern="1200" cap="none" spc="0" normalizeH="0" baseline="0" noProof="0" dirty="0">
                <a:ln>
                  <a:noFill/>
                </a:ln>
                <a:solidFill>
                  <a:srgbClr val="000000"/>
                </a:solidFill>
                <a:effectLst/>
                <a:uLnTx/>
                <a:uFillTx/>
                <a:latin typeface="LucidaSansTypewriter"/>
                <a:ea typeface="+mn-ea"/>
                <a:cs typeface="+mn-cs"/>
              </a:rPr>
              <a:t>, &amp;a, &amp;b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h) </a:t>
            </a:r>
            <a:r>
              <a:rPr kumimoji="0" lang="en-GB" sz="2400" b="0" i="0" u="none" strike="noStrike" kern="1200" cap="none" spc="0" normalizeH="0" baseline="0" noProof="0" dirty="0">
                <a:ln>
                  <a:noFill/>
                </a:ln>
                <a:solidFill>
                  <a:srgbClr val="6D6D6D"/>
                </a:solidFill>
                <a:effectLst/>
                <a:uLnTx/>
                <a:uFillTx/>
                <a:latin typeface="LucidaSansTypewriter"/>
                <a:ea typeface="+mn-ea"/>
                <a:cs typeface="+mn-cs"/>
              </a:rPr>
              <a:t>// </a:t>
            </a:r>
            <a:r>
              <a:rPr kumimoji="0" lang="en-GB" sz="2400" b="0" i="0" u="none" strike="noStrike" kern="1200" cap="none" spc="0" normalizeH="0" baseline="0" noProof="0" dirty="0" err="1">
                <a:ln>
                  <a:noFill/>
                </a:ln>
                <a:solidFill>
                  <a:srgbClr val="6D6D6D"/>
                </a:solidFill>
                <a:effectLst/>
                <a:uLnTx/>
                <a:uFillTx/>
                <a:latin typeface="LucidaSansTypewriter"/>
                <a:ea typeface="+mn-ea"/>
                <a:cs typeface="+mn-cs"/>
              </a:rPr>
              <a:t>printf</a:t>
            </a:r>
            <a:r>
              <a:rPr kumimoji="0" lang="en-GB" sz="2400" b="0" i="0" u="none" strike="noStrike" kern="1200" cap="none" spc="0" normalizeH="0" baseline="0" noProof="0" dirty="0">
                <a:ln>
                  <a:noFill/>
                </a:ln>
                <a:solidFill>
                  <a:srgbClr val="6D6D6D"/>
                </a:solidFill>
                <a:effectLst/>
                <a:uLnTx/>
                <a:uFillTx/>
                <a:latin typeface="LucidaSansTypewriter"/>
                <a:ea typeface="+mn-ea"/>
                <a:cs typeface="+mn-cs"/>
              </a:rPr>
              <a:t>( "Now a and b changes to %d and %d", a,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AGaramond-Regular"/>
                <a:ea typeface="+mn-ea"/>
                <a:cs typeface="+mn-cs"/>
              </a:rPr>
              <a:t>i</a:t>
            </a:r>
            <a:r>
              <a:rPr kumimoji="0" lang="en-US" sz="2400" b="0" i="0" u="none" strike="noStrike" kern="1200" cap="none" spc="0" normalizeH="0" baseline="0" noProof="0" dirty="0">
                <a:ln>
                  <a:noFill/>
                </a:ln>
                <a:solidFill>
                  <a:srgbClr val="000000"/>
                </a:solidFill>
                <a:effectLst/>
                <a:uLnTx/>
                <a:uFillTx/>
                <a:latin typeface="AGaramond-Regular"/>
                <a:ea typeface="+mn-ea"/>
                <a:cs typeface="+mn-cs"/>
              </a:rPr>
              <a:t>)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"\n" </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08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156966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uLnTx/>
                <a:uFillTx/>
                <a:latin typeface="AGaramond-SemiboldItalic"/>
                <a:ea typeface="+mn-ea"/>
                <a:cs typeface="+mn-cs"/>
              </a:rPr>
              <a:t>(Arithmetic, Largest Value and Smallest Value)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Write a program that inputs three different integers from the keyboard, then prints the sum, the average, the product, the smallest and the largest of these numbers. Use only the single-selection form of the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if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statement. The screen dialogue should appear as follows:</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97475B4-70BB-4B78-B488-2E7FD7BCE479}"/>
              </a:ext>
            </a:extLst>
          </p:cNvPr>
          <p:cNvPicPr>
            <a:picLocks noChangeAspect="1"/>
          </p:cNvPicPr>
          <p:nvPr/>
        </p:nvPicPr>
        <p:blipFill>
          <a:blip r:embed="rId2"/>
          <a:stretch>
            <a:fillRect/>
          </a:stretch>
        </p:blipFill>
        <p:spPr>
          <a:xfrm>
            <a:off x="385762" y="3857182"/>
            <a:ext cx="11420475" cy="1971675"/>
          </a:xfrm>
          <a:prstGeom prst="rect">
            <a:avLst/>
          </a:prstGeom>
        </p:spPr>
      </p:pic>
    </p:spTree>
    <p:extLst>
      <p:ext uri="{BB962C8B-B14F-4D97-AF65-F5344CB8AC3E}">
        <p14:creationId xmlns:p14="http://schemas.microsoft.com/office/powerpoint/2010/main" val="285962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4616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uLnTx/>
                <a:uFillTx/>
                <a:latin typeface="AGaramond-SemiboldItalic"/>
                <a:ea typeface="+mn-ea"/>
                <a:cs typeface="+mn-cs"/>
              </a:rPr>
              <a:t>(Shapes with Asterisks)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Write a program that prints the following shapes with asterisks.</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643CBD9-870A-448A-8A2E-DAFC9BC5AB91}"/>
              </a:ext>
            </a:extLst>
          </p:cNvPr>
          <p:cNvPicPr>
            <a:picLocks noChangeAspect="1"/>
          </p:cNvPicPr>
          <p:nvPr/>
        </p:nvPicPr>
        <p:blipFill>
          <a:blip r:embed="rId2"/>
          <a:stretch>
            <a:fillRect/>
          </a:stretch>
        </p:blipFill>
        <p:spPr>
          <a:xfrm>
            <a:off x="400050" y="3066461"/>
            <a:ext cx="11391900" cy="2667000"/>
          </a:xfrm>
          <a:prstGeom prst="rect">
            <a:avLst/>
          </a:prstGeom>
        </p:spPr>
      </p:pic>
    </p:spTree>
    <p:extLst>
      <p:ext uri="{BB962C8B-B14F-4D97-AF65-F5344CB8AC3E}">
        <p14:creationId xmlns:p14="http://schemas.microsoft.com/office/powerpoint/2010/main" val="95122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120032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a:t>
            </a:r>
            <a:r>
              <a:rPr kumimoji="0" lang="en-GB" sz="2400" b="1" i="0" u="none" strike="noStrike" kern="1200" cap="none" spc="0" normalizeH="0" baseline="0" noProof="0" dirty="0">
                <a:ln>
                  <a:noFill/>
                </a:ln>
                <a:solidFill>
                  <a:srgbClr val="000000"/>
                </a:solidFill>
                <a:effectLst/>
                <a:uLnTx/>
                <a:uFillTx/>
                <a:latin typeface="AGaramond-Regular"/>
                <a:ea typeface="+mn-ea"/>
                <a:cs typeface="+mn-cs"/>
              </a:rPr>
              <a:t>Vowels or Constants</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 Write a C program to read a lower or upper case character (w) and determine if it is vowel or constant character. Vowel characters are (a, e, </a:t>
            </a:r>
            <a:r>
              <a:rPr kumimoji="0" lang="en-GB" sz="2400" b="0" i="0" u="none" strike="noStrike" kern="1200" cap="none" spc="0" normalizeH="0" baseline="0" noProof="0" dirty="0" err="1">
                <a:ln>
                  <a:noFill/>
                </a:ln>
                <a:solidFill>
                  <a:srgbClr val="000000"/>
                </a:solidFill>
                <a:effectLst/>
                <a:uLnTx/>
                <a:uFillTx/>
                <a:latin typeface="AGaramond-Regular"/>
                <a:ea typeface="+mn-ea"/>
                <a:cs typeface="+mn-cs"/>
              </a:rPr>
              <a:t>i</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 o, and u) otherwise it is constant.</a:t>
            </a:r>
          </a:p>
        </p:txBody>
      </p:sp>
    </p:spTree>
    <p:extLst>
      <p:ext uri="{BB962C8B-B14F-4D97-AF65-F5344CB8AC3E}">
        <p14:creationId xmlns:p14="http://schemas.microsoft.com/office/powerpoint/2010/main" val="382052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193899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Garamond-Regular"/>
                    <a:ea typeface="+mn-ea"/>
                    <a:cs typeface="+mn-cs"/>
                  </a:rPr>
                  <a:t>(</a:t>
                </a:r>
                <a:r>
                  <a:rPr kumimoji="0" lang="en-GB" sz="2400" b="1" i="0" u="none" strike="noStrike" kern="1200" cap="none" spc="0" normalizeH="0" baseline="0" noProof="0" dirty="0">
                    <a:ln>
                      <a:noFill/>
                    </a:ln>
                    <a:solidFill>
                      <a:prstClr val="black"/>
                    </a:solidFill>
                    <a:effectLst/>
                    <a:uLnTx/>
                    <a:uFillTx/>
                    <a:latin typeface="AGaramond-Regular"/>
                    <a:ea typeface="+mn-ea"/>
                    <a:cs typeface="+mn-cs"/>
                  </a:rPr>
                  <a:t>non-degenerate</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Write a C program to read the 3 sides of triangle. Using these sides determine if it is a non-degenerate triangle or not. If it is a non-degenerate triangle print </a:t>
                </a:r>
                <a:r>
                  <a:rPr kumimoji="0" lang="en-GB" sz="2400" b="1" i="0" u="none" strike="noStrike" kern="1200" cap="none" spc="0" normalizeH="0" baseline="0" noProof="0" dirty="0">
                    <a:ln>
                      <a:noFill/>
                    </a:ln>
                    <a:solidFill>
                      <a:prstClr val="black"/>
                    </a:solidFill>
                    <a:effectLst/>
                    <a:uLnTx/>
                    <a:uFillTx/>
                    <a:latin typeface="AGaramond-Regular"/>
                    <a:ea typeface="+mn-ea"/>
                    <a:cs typeface="+mn-cs"/>
                  </a:rPr>
                  <a:t>Yes</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otherwise </a:t>
                </a:r>
                <a:r>
                  <a:rPr kumimoji="0" lang="en-GB" sz="2400" b="1" i="0" u="none" strike="noStrike" kern="1200" cap="none" spc="0" normalizeH="0" baseline="0" noProof="0" dirty="0">
                    <a:ln>
                      <a:noFill/>
                    </a:ln>
                    <a:solidFill>
                      <a:prstClr val="black"/>
                    </a:solidFill>
                    <a:effectLst/>
                    <a:uLnTx/>
                    <a:uFillTx/>
                    <a:latin typeface="AGaramond-Regular"/>
                    <a:ea typeface="+mn-ea"/>
                    <a:cs typeface="+mn-cs"/>
                  </a:rPr>
                  <a:t>No</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a:t>
                </a:r>
                <a:r>
                  <a:rPr kumimoji="0" lang="en-GB" sz="2400" b="0" i="0" u="none" strike="noStrike" kern="1200" cap="none" spc="0" normalizeH="0" noProof="0" dirty="0">
                    <a:ln>
                      <a:noFill/>
                    </a:ln>
                    <a:solidFill>
                      <a:prstClr val="black"/>
                    </a:solidFill>
                    <a:effectLst/>
                    <a:uLnTx/>
                    <a:uFillTx/>
                    <a:latin typeface="AGaramond-Regular"/>
                    <a:ea typeface="+mn-ea"/>
                    <a:cs typeface="+mn-cs"/>
                  </a:rPr>
                  <a:t> </a:t>
                </a:r>
                <a:r>
                  <a:rPr lang="en-GB" sz="2400" dirty="0">
                    <a:solidFill>
                      <a:prstClr val="black"/>
                    </a:solidFill>
                    <a:latin typeface="AGaramond-Regular"/>
                  </a:rPr>
                  <a:t>The non-degenerate triangle has this feature: the summation of any 2 sides must be greater than the third. For example, let's say we have 3 sides (a, b, c) to be a non-degenerate triangle:</a:t>
                </a:r>
                <a:r>
                  <a:rPr lang="en-US" dirty="0">
                    <a:solidFill>
                      <a:srgbClr val="000000"/>
                    </a:solidFill>
                    <a:latin typeface="Calibri" panose="020F0502020204030204" pitchFamily="34" charset="0"/>
                  </a:rPr>
                  <a:t> </a:t>
                </a:r>
                <a14:m>
                  <m:oMath xmlns:m="http://schemas.openxmlformats.org/officeDocument/2006/math">
                    <m:r>
                      <a:rPr lang="en-US" sz="2400" i="1" dirty="0" smtClean="0">
                        <a:solidFill>
                          <a:prstClr val="black"/>
                        </a:solidFill>
                        <a:latin typeface="Cambria Math" panose="02040503050406030204" pitchFamily="18" charset="0"/>
                      </a:rPr>
                      <m:t>𝑎</m:t>
                    </m:r>
                    <m:r>
                      <a:rPr lang="en-US" sz="2400" i="1" dirty="0" smtClean="0">
                        <a:solidFill>
                          <a:prstClr val="black"/>
                        </a:solidFill>
                        <a:latin typeface="Cambria Math" panose="02040503050406030204" pitchFamily="18" charset="0"/>
                      </a:rPr>
                      <m:t> + </m:t>
                    </m:r>
                    <m:r>
                      <a:rPr lang="en-US" sz="2400" i="1" dirty="0">
                        <a:solidFill>
                          <a:prstClr val="black"/>
                        </a:solidFill>
                        <a:latin typeface="Cambria Math" panose="02040503050406030204" pitchFamily="18" charset="0"/>
                      </a:rPr>
                      <m:t>𝑏</m:t>
                    </m:r>
                    <m:r>
                      <a:rPr lang="en-US" sz="2400" i="1" dirty="0">
                        <a:solidFill>
                          <a:prstClr val="black"/>
                        </a:solidFill>
                        <a:latin typeface="Cambria Math" panose="02040503050406030204" pitchFamily="18" charset="0"/>
                      </a:rPr>
                      <m:t> &gt; </m:t>
                    </m:r>
                    <m:r>
                      <a:rPr lang="en-US" sz="2400" i="1" dirty="0">
                        <a:solidFill>
                          <a:prstClr val="black"/>
                        </a:solidFill>
                        <a:latin typeface="Cambria Math" panose="02040503050406030204" pitchFamily="18" charset="0"/>
                      </a:rPr>
                      <m:t>𝑐</m:t>
                    </m:r>
                    <m:r>
                      <a:rPr lang="en-US" sz="2400" i="1" dirty="0">
                        <a:solidFill>
                          <a:prstClr val="black"/>
                        </a:solidFill>
                        <a:latin typeface="Cambria Math" panose="02040503050406030204" pitchFamily="18" charset="0"/>
                      </a:rPr>
                      <m:t>  </m:t>
                    </m:r>
                  </m:oMath>
                </a14:m>
                <a:r>
                  <a:rPr lang="en-US" sz="2400" b="1" dirty="0">
                    <a:solidFill>
                      <a:prstClr val="black"/>
                    </a:solidFill>
                    <a:latin typeface="AGaramond-Regular"/>
                  </a:rPr>
                  <a:t>and</a:t>
                </a:r>
                <a:r>
                  <a:rPr lang="en-US" sz="2400" dirty="0">
                    <a:solidFill>
                      <a:prstClr val="black"/>
                    </a:solidFill>
                    <a:latin typeface="AGaramond-Regular"/>
                  </a:rPr>
                  <a:t> </a:t>
                </a:r>
                <a14:m>
                  <m:oMath xmlns:m="http://schemas.openxmlformats.org/officeDocument/2006/math">
                    <m:r>
                      <a:rPr lang="en-US" sz="2400" i="1" dirty="0" smtClean="0">
                        <a:solidFill>
                          <a:prstClr val="black"/>
                        </a:solidFill>
                        <a:latin typeface="Cambria Math" panose="02040503050406030204" pitchFamily="18" charset="0"/>
                      </a:rPr>
                      <m:t>𝑎</m:t>
                    </m:r>
                    <m:r>
                      <a:rPr lang="en-US" sz="2400" i="1" dirty="0" smtClean="0">
                        <a:solidFill>
                          <a:prstClr val="black"/>
                        </a:solidFill>
                        <a:latin typeface="Cambria Math" panose="02040503050406030204" pitchFamily="18" charset="0"/>
                      </a:rPr>
                      <m:t> + </m:t>
                    </m:r>
                    <m:r>
                      <a:rPr lang="en-US" sz="2400" i="1" dirty="0">
                        <a:solidFill>
                          <a:prstClr val="black"/>
                        </a:solidFill>
                        <a:latin typeface="Cambria Math" panose="02040503050406030204" pitchFamily="18" charset="0"/>
                      </a:rPr>
                      <m:t>𝑐</m:t>
                    </m:r>
                    <m:r>
                      <a:rPr lang="en-US" sz="2400" i="1" dirty="0">
                        <a:solidFill>
                          <a:prstClr val="black"/>
                        </a:solidFill>
                        <a:latin typeface="Cambria Math" panose="02040503050406030204" pitchFamily="18" charset="0"/>
                      </a:rPr>
                      <m:t> &gt; </m:t>
                    </m:r>
                    <m:r>
                      <a:rPr lang="en-US" sz="2400" i="1" dirty="0">
                        <a:solidFill>
                          <a:prstClr val="black"/>
                        </a:solidFill>
                        <a:latin typeface="Cambria Math" panose="02040503050406030204" pitchFamily="18" charset="0"/>
                      </a:rPr>
                      <m:t>𝑏</m:t>
                    </m:r>
                    <m:r>
                      <a:rPr lang="en-US" sz="2400" i="1" dirty="0">
                        <a:solidFill>
                          <a:prstClr val="black"/>
                        </a:solidFill>
                        <a:latin typeface="Cambria Math" panose="02040503050406030204" pitchFamily="18" charset="0"/>
                      </a:rPr>
                      <m:t>  </m:t>
                    </m:r>
                  </m:oMath>
                </a14:m>
                <a:r>
                  <a:rPr lang="en-US" sz="2400" b="1" dirty="0">
                    <a:solidFill>
                      <a:prstClr val="black"/>
                    </a:solidFill>
                    <a:latin typeface="AGaramond-Regular"/>
                  </a:rPr>
                  <a:t>and</a:t>
                </a:r>
                <a:r>
                  <a:rPr lang="en-US" sz="2400" dirty="0">
                    <a:solidFill>
                      <a:prstClr val="black"/>
                    </a:solidFill>
                    <a:latin typeface="AGaramond-Regular"/>
                  </a:rPr>
                  <a:t> </a:t>
                </a:r>
                <a14:m>
                  <m:oMath xmlns:m="http://schemas.openxmlformats.org/officeDocument/2006/math">
                    <m:r>
                      <a:rPr lang="en-US" sz="2400" i="1" dirty="0" smtClean="0">
                        <a:solidFill>
                          <a:prstClr val="black"/>
                        </a:solidFill>
                        <a:latin typeface="Cambria Math" panose="02040503050406030204" pitchFamily="18" charset="0"/>
                      </a:rPr>
                      <m:t>𝑐</m:t>
                    </m:r>
                    <m:r>
                      <a:rPr lang="en-US" sz="2400" i="1" dirty="0" smtClean="0">
                        <a:solidFill>
                          <a:prstClr val="black"/>
                        </a:solidFill>
                        <a:latin typeface="Cambria Math" panose="02040503050406030204" pitchFamily="18" charset="0"/>
                      </a:rPr>
                      <m:t> + </m:t>
                    </m:r>
                    <m:r>
                      <a:rPr lang="en-US" sz="2400" i="1" dirty="0">
                        <a:solidFill>
                          <a:prstClr val="black"/>
                        </a:solidFill>
                        <a:latin typeface="Cambria Math" panose="02040503050406030204" pitchFamily="18" charset="0"/>
                      </a:rPr>
                      <m:t>𝑏</m:t>
                    </m:r>
                    <m:r>
                      <a:rPr lang="en-US" sz="2400" i="1" dirty="0">
                        <a:solidFill>
                          <a:prstClr val="black"/>
                        </a:solidFill>
                        <a:latin typeface="Cambria Math" panose="02040503050406030204" pitchFamily="18" charset="0"/>
                      </a:rPr>
                      <m:t> &gt; </m:t>
                    </m:r>
                    <m:r>
                      <a:rPr lang="en-US" sz="2400" i="1" dirty="0">
                        <a:solidFill>
                          <a:prstClr val="black"/>
                        </a:solidFill>
                        <a:latin typeface="Cambria Math" panose="02040503050406030204" pitchFamily="18" charset="0"/>
                      </a:rPr>
                      <m:t>𝑎</m:t>
                    </m:r>
                  </m:oMath>
                </a14:m>
                <a:r>
                  <a:rPr lang="en-US" sz="2400" dirty="0">
                    <a:solidFill>
                      <a:prstClr val="black"/>
                    </a:solidFill>
                    <a:latin typeface="AGaramond-Regular"/>
                  </a:rPr>
                  <a:t> </a:t>
                </a:r>
              </a:p>
            </p:txBody>
          </p:sp>
        </mc:Choice>
        <mc:Fallback>
          <p:sp>
            <p:nvSpPr>
              <p:cNvPr id="4" name="TextBox 3">
                <a:extLst>
                  <a:ext uri="{FF2B5EF4-FFF2-40B4-BE49-F238E27FC236}">
                    <a16:creationId xmlns:a16="http://schemas.microsoft.com/office/drawing/2014/main" id="{DA36D634-9FA2-4DD3-9AAC-86F8C0806162}"/>
                  </a:ext>
                </a:extLst>
              </p:cNvPr>
              <p:cNvSpPr txBox="1">
                <a:spLocks noRot="1" noChangeAspect="1" noMove="1" noResize="1" noEditPoints="1" noAdjustHandles="1" noChangeArrowheads="1" noChangeShapeType="1" noTextEdit="1"/>
              </p:cNvSpPr>
              <p:nvPr/>
            </p:nvSpPr>
            <p:spPr>
              <a:xfrm>
                <a:off x="452487" y="1782604"/>
                <a:ext cx="11076495" cy="1938992"/>
              </a:xfrm>
              <a:prstGeom prst="rect">
                <a:avLst/>
              </a:prstGeom>
              <a:blipFill>
                <a:blip r:embed="rId2"/>
                <a:stretch>
                  <a:fillRect l="-826" t="-2516" r="-936" b="-6289"/>
                </a:stretch>
              </a:blipFill>
            </p:spPr>
            <p:txBody>
              <a:bodyPr/>
              <a:lstStyle/>
              <a:p>
                <a:r>
                  <a:rPr lang="en-US">
                    <a:noFill/>
                  </a:rPr>
                  <a:t> </a:t>
                </a:r>
              </a:p>
            </p:txBody>
          </p:sp>
        </mc:Fallback>
      </mc:AlternateContent>
    </p:spTree>
    <p:extLst>
      <p:ext uri="{BB962C8B-B14F-4D97-AF65-F5344CB8AC3E}">
        <p14:creationId xmlns:p14="http://schemas.microsoft.com/office/powerpoint/2010/main" val="292705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52487" y="1782604"/>
            <a:ext cx="11076495" cy="193899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black"/>
                </a:solidFill>
                <a:latin typeface="AGaramond-Regular"/>
              </a:rPr>
              <a:t>(</a:t>
            </a:r>
            <a:r>
              <a:rPr lang="en-GB" sz="2400" b="1" dirty="0">
                <a:solidFill>
                  <a:prstClr val="black"/>
                </a:solidFill>
                <a:latin typeface="AGaramond-Regular"/>
              </a:rPr>
              <a:t>Palindrome</a:t>
            </a:r>
            <a:r>
              <a:rPr lang="en-GB" sz="2400" dirty="0">
                <a:solidFill>
                  <a:prstClr val="black"/>
                </a:solidFill>
                <a:latin typeface="AGaramond-Regular"/>
              </a:rPr>
              <a:t>) A palindrome is a number or a text phrase that reads the same backward as forward. For example, each of the following five-digit integers is a palindrome: 12321, 55555, 45554 and 11611. Write a program that reads in a five-digit integer and determines whether it’s a palindrome. If number is palindrome print </a:t>
            </a:r>
            <a:r>
              <a:rPr lang="en-GB" sz="2400" b="1" dirty="0">
                <a:solidFill>
                  <a:prstClr val="black"/>
                </a:solidFill>
                <a:latin typeface="AGaramond-Regular"/>
              </a:rPr>
              <a:t>Palindrome</a:t>
            </a:r>
            <a:r>
              <a:rPr lang="en-GB" sz="2400" dirty="0">
                <a:solidFill>
                  <a:prstClr val="black"/>
                </a:solidFill>
                <a:latin typeface="AGaramond-Regular"/>
              </a:rPr>
              <a:t> otherwise print </a:t>
            </a:r>
            <a:r>
              <a:rPr lang="en-GB" sz="2400" b="1" dirty="0">
                <a:solidFill>
                  <a:prstClr val="black"/>
                </a:solidFill>
                <a:latin typeface="AGaramond-Regular"/>
              </a:rPr>
              <a:t>Not palindrome</a:t>
            </a:r>
            <a:r>
              <a:rPr lang="en-GB" sz="2400" dirty="0">
                <a:solidFill>
                  <a:prstClr val="black"/>
                </a:solidFill>
                <a:latin typeface="AGaramond-Regular"/>
              </a:rPr>
              <a:t>. </a:t>
            </a:r>
            <a:r>
              <a:rPr lang="en-GB" sz="2400" b="1" dirty="0">
                <a:solidFill>
                  <a:prstClr val="black"/>
                </a:solidFill>
                <a:latin typeface="AGaramond-Regular"/>
              </a:rPr>
              <a:t>(DON’T USE LOOPS)</a:t>
            </a:r>
            <a:endParaRPr lang="en-US" sz="2400" dirty="0">
              <a:solidFill>
                <a:prstClr val="black"/>
              </a:solidFill>
              <a:latin typeface="AGaramond-Regular"/>
            </a:endParaRPr>
          </a:p>
        </p:txBody>
      </p:sp>
    </p:spTree>
    <p:extLst>
      <p:ext uri="{BB962C8B-B14F-4D97-AF65-F5344CB8AC3E}">
        <p14:creationId xmlns:p14="http://schemas.microsoft.com/office/powerpoint/2010/main" val="315858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1E74A1-A3BC-4C24-ACF2-B71B9D95B6DD}"/>
                  </a:ext>
                </a:extLst>
              </p:cNvPr>
              <p:cNvSpPr txBox="1"/>
              <p:nvPr/>
            </p:nvSpPr>
            <p:spPr>
              <a:xfrm>
                <a:off x="557752" y="1564455"/>
                <a:ext cx="11076495" cy="156966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black"/>
                    </a:solidFill>
                    <a:latin typeface="AGaramond-Regular"/>
                  </a:rPr>
                  <a:t>(</a:t>
                </a:r>
                <a:r>
                  <a:rPr lang="en-GB" sz="2400" b="1" dirty="0">
                    <a:solidFill>
                      <a:prstClr val="black"/>
                    </a:solidFill>
                    <a:latin typeface="AGaramond-Regular"/>
                  </a:rPr>
                  <a:t>Summation</a:t>
                </a:r>
                <a:r>
                  <a:rPr lang="en-GB" sz="2400" dirty="0">
                    <a:solidFill>
                      <a:prstClr val="black"/>
                    </a:solidFill>
                    <a:latin typeface="AGaramond-Regular"/>
                  </a:rPr>
                  <a:t>) Write a C program to compute the summation of the range [L, R] inclusive. </a:t>
                </a:r>
                <a:r>
                  <a:rPr lang="en-GB" sz="2400" b="1" dirty="0">
                    <a:solidFill>
                      <a:prstClr val="black"/>
                    </a:solidFill>
                    <a:latin typeface="AGaramond-Regular"/>
                  </a:rPr>
                  <a:t>Don’t use loops. </a:t>
                </a:r>
                <a:r>
                  <a:rPr lang="en-GB" sz="2400" dirty="0">
                    <a:solidFill>
                      <a:prstClr val="black"/>
                    </a:solidFill>
                    <a:latin typeface="AGaramond-Regular"/>
                  </a:rPr>
                  <a:t>Example, [1, 3] = 1+2+3=6. [4,8] = 4+5+6+7+8 = 30. The first number or range (L) and the last number of range (R), while ( </a:t>
                </a:r>
                <a14:m>
                  <m:oMath xmlns:m="http://schemas.openxmlformats.org/officeDocument/2006/math">
                    <m:r>
                      <a:rPr lang="en-GB" sz="2400" i="1" dirty="0" smtClean="0">
                        <a:solidFill>
                          <a:prstClr val="black"/>
                        </a:solidFill>
                        <a:latin typeface="Cambria Math" panose="02040503050406030204" pitchFamily="18" charset="0"/>
                      </a:rPr>
                      <m:t>1=&lt;</m:t>
                    </m:r>
                    <m:r>
                      <a:rPr lang="en-GB" sz="2400" i="1" dirty="0" smtClean="0">
                        <a:solidFill>
                          <a:prstClr val="black"/>
                        </a:solidFill>
                        <a:latin typeface="Cambria Math" panose="02040503050406030204" pitchFamily="18" charset="0"/>
                      </a:rPr>
                      <m:t>𝐿</m:t>
                    </m:r>
                    <m:r>
                      <a:rPr lang="en-GB" sz="2400" i="1" dirty="0" smtClean="0">
                        <a:solidFill>
                          <a:prstClr val="black"/>
                        </a:solidFill>
                        <a:latin typeface="Cambria Math" panose="02040503050406030204" pitchFamily="18" charset="0"/>
                      </a:rPr>
                      <m:t> ,</m:t>
                    </m:r>
                    <m:r>
                      <a:rPr lang="en-GB" sz="2400" i="1" dirty="0" smtClean="0">
                        <a:solidFill>
                          <a:prstClr val="black"/>
                        </a:solidFill>
                        <a:latin typeface="Cambria Math" panose="02040503050406030204" pitchFamily="18" charset="0"/>
                      </a:rPr>
                      <m:t>𝑅</m:t>
                    </m:r>
                    <m:r>
                      <a:rPr lang="en-GB" sz="2400" i="1" dirty="0" smtClean="0">
                        <a:solidFill>
                          <a:prstClr val="black"/>
                        </a:solidFill>
                        <a:latin typeface="Cambria Math" panose="02040503050406030204" pitchFamily="18" charset="0"/>
                      </a:rPr>
                      <m:t>≤</m:t>
                    </m:r>
                    <m:sSup>
                      <m:sSupPr>
                        <m:ctrlPr>
                          <a:rPr lang="en-US" sz="2400" b="0" i="1" dirty="0" smtClean="0">
                            <a:solidFill>
                              <a:prstClr val="black"/>
                            </a:solidFill>
                            <a:latin typeface="Cambria Math" panose="02040503050406030204" pitchFamily="18" charset="0"/>
                          </a:rPr>
                        </m:ctrlPr>
                      </m:sSupPr>
                      <m:e>
                        <m:r>
                          <a:rPr lang="en-GB" sz="2400" i="1" dirty="0" smtClean="0">
                            <a:solidFill>
                              <a:prstClr val="black"/>
                            </a:solidFill>
                            <a:latin typeface="Cambria Math" panose="02040503050406030204" pitchFamily="18" charset="0"/>
                          </a:rPr>
                          <m:t>1</m:t>
                        </m:r>
                        <m:r>
                          <a:rPr lang="en-US" sz="2400" b="0" i="1" dirty="0" smtClean="0">
                            <a:solidFill>
                              <a:prstClr val="black"/>
                            </a:solidFill>
                            <a:latin typeface="Cambria Math" panose="02040503050406030204" pitchFamily="18" charset="0"/>
                          </a:rPr>
                          <m:t>0</m:t>
                        </m:r>
                      </m:e>
                      <m:sup>
                        <m:r>
                          <a:rPr lang="en-US" sz="2400" b="0" i="1" dirty="0" smtClean="0">
                            <a:solidFill>
                              <a:prstClr val="black"/>
                            </a:solidFill>
                            <a:latin typeface="Cambria Math" panose="02040503050406030204" pitchFamily="18" charset="0"/>
                          </a:rPr>
                          <m:t>9</m:t>
                        </m:r>
                      </m:sup>
                    </m:sSup>
                    <m:r>
                      <a:rPr lang="en-GB" sz="2400" i="1" dirty="0" smtClean="0">
                        <a:solidFill>
                          <a:prstClr val="black"/>
                        </a:solidFill>
                        <a:latin typeface="Cambria Math" panose="02040503050406030204" pitchFamily="18" charset="0"/>
                      </a:rPr>
                      <m:t> , </m:t>
                    </m:r>
                    <m:r>
                      <a:rPr lang="en-GB" sz="2400" i="1" dirty="0" smtClean="0">
                        <a:solidFill>
                          <a:prstClr val="black"/>
                        </a:solidFill>
                        <a:latin typeface="Cambria Math" panose="02040503050406030204" pitchFamily="18" charset="0"/>
                      </a:rPr>
                      <m:t>𝐿</m:t>
                    </m:r>
                    <m:r>
                      <a:rPr lang="en-GB" sz="2400" i="1" dirty="0" smtClean="0">
                        <a:solidFill>
                          <a:prstClr val="black"/>
                        </a:solidFill>
                        <a:latin typeface="Cambria Math" panose="02040503050406030204" pitchFamily="18" charset="0"/>
                      </a:rPr>
                      <m:t>&lt;=</m:t>
                    </m:r>
                    <m:r>
                      <a:rPr lang="en-GB" sz="2400" i="1" dirty="0" smtClean="0">
                        <a:solidFill>
                          <a:prstClr val="black"/>
                        </a:solidFill>
                        <a:latin typeface="Cambria Math" panose="02040503050406030204" pitchFamily="18" charset="0"/>
                      </a:rPr>
                      <m:t>𝑅</m:t>
                    </m:r>
                  </m:oMath>
                </a14:m>
                <a:r>
                  <a:rPr lang="en-GB" sz="2400" dirty="0">
                    <a:solidFill>
                      <a:prstClr val="black"/>
                    </a:solidFill>
                    <a:latin typeface="AGaramond-Regular"/>
                  </a:rPr>
                  <a:t> )</a:t>
                </a:r>
                <a:endParaRPr lang="en-US" sz="2400" b="1" dirty="0">
                  <a:solidFill>
                    <a:prstClr val="black"/>
                  </a:solidFill>
                  <a:latin typeface="AGaramond-Regular"/>
                </a:endParaRPr>
              </a:p>
            </p:txBody>
          </p:sp>
        </mc:Choice>
        <mc:Fallback>
          <p:sp>
            <p:nvSpPr>
              <p:cNvPr id="6" name="TextBox 5">
                <a:extLst>
                  <a:ext uri="{FF2B5EF4-FFF2-40B4-BE49-F238E27FC236}">
                    <a16:creationId xmlns:a16="http://schemas.microsoft.com/office/drawing/2014/main" id="{CA1E74A1-A3BC-4C24-ACF2-B71B9D95B6DD}"/>
                  </a:ext>
                </a:extLst>
              </p:cNvPr>
              <p:cNvSpPr txBox="1">
                <a:spLocks noRot="1" noChangeAspect="1" noMove="1" noResize="1" noEditPoints="1" noAdjustHandles="1" noChangeArrowheads="1" noChangeShapeType="1" noTextEdit="1"/>
              </p:cNvSpPr>
              <p:nvPr/>
            </p:nvSpPr>
            <p:spPr>
              <a:xfrm>
                <a:off x="557752" y="1564455"/>
                <a:ext cx="11076495" cy="1569660"/>
              </a:xfrm>
              <a:prstGeom prst="rect">
                <a:avLst/>
              </a:prstGeom>
              <a:blipFill>
                <a:blip r:embed="rId2"/>
                <a:stretch>
                  <a:fillRect l="-825"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3118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61914" y="1536174"/>
            <a:ext cx="11076495" cy="341632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srgbClr val="000000"/>
                </a:solidFill>
                <a:effectLst/>
                <a:uLnTx/>
                <a:uFillTx/>
                <a:latin typeface="AGaramond-SemiboldItalic"/>
                <a:ea typeface="+mn-ea"/>
                <a:cs typeface="+mn-cs"/>
              </a:rPr>
              <a:t>(Integer Value of a Character) </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C can represent uppercase letters, lowercase letters and a considerable variety of special symbols. C uses small integers internally to represent each different character. The set of characters a computer uses together with the corresponding integer representations for those characters is called that computer’s character set. You can print the integer equivalent of uppercase </a:t>
            </a:r>
            <a:r>
              <a:rPr kumimoji="0" lang="en-GB" sz="2400" b="0" i="0" u="none" strike="noStrike" kern="1200" cap="none" spc="0" normalizeH="0" baseline="0" noProof="0" dirty="0">
                <a:ln>
                  <a:noFill/>
                </a:ln>
                <a:solidFill>
                  <a:srgbClr val="000000"/>
                </a:solidFill>
                <a:effectLst/>
                <a:uLnTx/>
                <a:uFillTx/>
                <a:latin typeface="LucidaSansTypewriter"/>
                <a:ea typeface="+mn-ea"/>
                <a:cs typeface="+mn-cs"/>
              </a:rPr>
              <a:t>A</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 for example, by executing the statement </a:t>
            </a:r>
            <a:r>
              <a:rPr kumimoji="0" lang="en-US" sz="2400" b="0" i="0" u="none" strike="noStrike" kern="1200" cap="none" spc="0" normalizeH="0" baseline="0" noProof="0" dirty="0" err="1">
                <a:ln>
                  <a:noFill/>
                </a:ln>
                <a:solidFill>
                  <a:srgbClr val="000000"/>
                </a:solidFill>
                <a:effectLst/>
                <a:uLnTx/>
                <a:uFillTx/>
                <a:latin typeface="LucidaSansTypewriter"/>
                <a:ea typeface="+mn-ea"/>
                <a:cs typeface="+mn-cs"/>
              </a:rPr>
              <a:t>printf</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"%d"</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US" sz="2400" b="1" i="0" u="none" strike="noStrike" kern="1200" cap="none" spc="0" normalizeH="0" baseline="0" noProof="0" dirty="0">
                <a:ln>
                  <a:noFill/>
                </a:ln>
                <a:solidFill>
                  <a:srgbClr val="899CB8"/>
                </a:solidFill>
                <a:effectLst/>
                <a:uLnTx/>
                <a:uFillTx/>
                <a:latin typeface="LucidaSansTypewriter,Bold"/>
                <a:ea typeface="+mn-ea"/>
                <a:cs typeface="+mn-cs"/>
              </a:rPr>
              <a:t>'A’ </a:t>
            </a:r>
            <a:r>
              <a:rPr kumimoji="0" lang="en-US" sz="2400" b="0" i="0" u="none" strike="noStrike" kern="1200" cap="none" spc="0" normalizeH="0" baseline="0" noProof="0" dirty="0">
                <a:ln>
                  <a:noFill/>
                </a:ln>
                <a:solidFill>
                  <a:srgbClr val="000000"/>
                </a:solidFill>
                <a:effectLst/>
                <a:uLnTx/>
                <a:uFillTx/>
                <a:latin typeface="LucidaSansTypewriter"/>
                <a:ea typeface="+mn-ea"/>
                <a:cs typeface="+mn-cs"/>
              </a:rPr>
              <a:t>); </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Write a C program that prints the integer equivalents of some uppercase letters, lowercase letters, digits and special symbols. As a minimum, determine the integer equivalents of the following: </a:t>
            </a:r>
            <a:r>
              <a:rPr kumimoji="0" lang="en-GB" sz="2400" b="0" i="0" u="none" strike="noStrike" kern="1200" cap="none" spc="0" normalizeH="0" baseline="0" noProof="0" dirty="0">
                <a:ln>
                  <a:noFill/>
                </a:ln>
                <a:solidFill>
                  <a:srgbClr val="000000"/>
                </a:solidFill>
                <a:effectLst/>
                <a:uLnTx/>
                <a:uFillTx/>
                <a:latin typeface="LucidaSansTypewriter"/>
                <a:ea typeface="+mn-ea"/>
                <a:cs typeface="+mn-cs"/>
              </a:rPr>
              <a:t>A B C a b c 0 1 2 $ * + / </a:t>
            </a:r>
            <a:r>
              <a:rPr kumimoji="0" lang="en-GB" sz="2400" b="0" i="0" u="none" strike="noStrike" kern="1200" cap="none" spc="0" normalizeH="0" baseline="0" noProof="0" dirty="0">
                <a:ln>
                  <a:noFill/>
                </a:ln>
                <a:solidFill>
                  <a:srgbClr val="000000"/>
                </a:solidFill>
                <a:effectLst/>
                <a:uLnTx/>
                <a:uFillTx/>
                <a:latin typeface="AGaramond-Regular"/>
                <a:ea typeface="+mn-ea"/>
                <a:cs typeface="+mn-cs"/>
              </a:rPr>
              <a:t>and the blank character.</a:t>
            </a: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472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Exercises  </a:t>
            </a:r>
          </a:p>
        </p:txBody>
      </p:sp>
      <p:sp>
        <p:nvSpPr>
          <p:cNvPr id="4" name="TextBox 3">
            <a:extLst>
              <a:ext uri="{FF2B5EF4-FFF2-40B4-BE49-F238E27FC236}">
                <a16:creationId xmlns:a16="http://schemas.microsoft.com/office/drawing/2014/main" id="{DA36D634-9FA2-4DD3-9AAC-86F8C0806162}"/>
              </a:ext>
            </a:extLst>
          </p:cNvPr>
          <p:cNvSpPr txBox="1"/>
          <p:nvPr/>
        </p:nvSpPr>
        <p:spPr>
          <a:xfrm>
            <a:off x="461914" y="1536174"/>
            <a:ext cx="11076495" cy="378565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uLnTx/>
                <a:uFillTx/>
                <a:latin typeface="AGaramond-SemiboldItalic"/>
                <a:ea typeface="+mn-ea"/>
                <a:cs typeface="+mn-cs"/>
              </a:rPr>
              <a:t>(Car-Pool Savings Calculator)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Research several car-pooling websites. Create an application that calculates your daily driving cost, so that you can estimate how much money could be saved by car pooling, which also has other advantages such as reducing carbon emissions and reducing traffic congestion. The application should input the following information and display the user’s cost per day of driving to 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Garamond-Regular"/>
                <a:ea typeface="+mn-ea"/>
                <a:cs typeface="+mn-cs"/>
              </a:rPr>
              <a:t>a) Total miles driven per 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Garamond-Regular"/>
                <a:ea typeface="+mn-ea"/>
                <a:cs typeface="+mn-cs"/>
              </a:rPr>
              <a:t>b) Cost per gallon of gasoline.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Garamond-Regular"/>
                <a:ea typeface="+mn-ea"/>
                <a:cs typeface="+mn-cs"/>
              </a:rPr>
              <a:t>c) Average miles per gallon.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Garamond-Regular"/>
                <a:ea typeface="+mn-ea"/>
                <a:cs typeface="+mn-cs"/>
              </a:rPr>
              <a:t>d) Parking fees per 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Garamond-Regular"/>
                <a:ea typeface="+mn-ea"/>
                <a:cs typeface="+mn-cs"/>
              </a:rPr>
              <a:t>e) Tolls per day.</a:t>
            </a:r>
            <a:endParaRPr kumimoji="0" lang="en-US" sz="6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68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The structure of a basic C program</a:t>
            </a:r>
          </a:p>
          <a:p>
            <a:pPr marL="457200" lvl="1" indent="0">
              <a:buNone/>
            </a:pPr>
            <a:endParaRPr lang="en-US" dirty="0">
              <a:solidFill>
                <a:schemeClr val="bg1"/>
              </a:solidFill>
            </a:endParaRPr>
          </a:p>
          <a:p>
            <a:pPr lvl="1"/>
            <a:endParaRPr lang="en-US" dirty="0">
              <a:solidFill>
                <a:schemeClr val="bg1"/>
              </a:solidFill>
            </a:endParaRPr>
          </a:p>
        </p:txBody>
      </p:sp>
      <p:sp>
        <p:nvSpPr>
          <p:cNvPr id="25" name="TextBox 24">
            <a:extLst>
              <a:ext uri="{FF2B5EF4-FFF2-40B4-BE49-F238E27FC236}">
                <a16:creationId xmlns:a16="http://schemas.microsoft.com/office/drawing/2014/main" id="{49E0E593-5705-479C-AFD8-58902B261E16}"/>
              </a:ext>
            </a:extLst>
          </p:cNvPr>
          <p:cNvSpPr txBox="1"/>
          <p:nvPr/>
        </p:nvSpPr>
        <p:spPr>
          <a:xfrm>
            <a:off x="3291919" y="2849561"/>
            <a:ext cx="5335571" cy="2308324"/>
          </a:xfrm>
          <a:prstGeom prst="rect">
            <a:avLst/>
          </a:prstGeom>
          <a:solidFill>
            <a:schemeClr val="bg1"/>
          </a:solidFill>
        </p:spPr>
        <p:txBody>
          <a:bodyPr wrap="square" rtlCol="0">
            <a:spAutoFit/>
          </a:bodyPr>
          <a:lstStyle/>
          <a:p>
            <a:r>
              <a:rPr lang="en-US" sz="1800" dirty="0">
                <a:solidFill>
                  <a:srgbClr val="808080"/>
                </a:solidFill>
                <a:latin typeface="Consolas" panose="020B0609020204030204" pitchFamily="49" charset="0"/>
              </a:rPr>
              <a:t>#include</a:t>
            </a:r>
            <a:r>
              <a:rPr lang="en-US" sz="1800" dirty="0">
                <a:solidFill>
                  <a:srgbClr val="A31515"/>
                </a:solidFill>
                <a:latin typeface="Consolas" panose="020B0609020204030204" pitchFamily="49" charset="0"/>
              </a:rPr>
              <a:t>&lt;stdio.h&gt;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r>
              <a:rPr lang="en-US" sz="1800" dirty="0">
                <a:solidFill>
                  <a:srgbClr val="008000"/>
                </a:solidFill>
                <a:latin typeface="Consolas" panose="020B0609020204030204" pitchFamily="49" charset="0"/>
              </a:rPr>
              <a:t>//void main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WHATEVER YOU WRITE HERE</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48235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1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36D634-9FA2-4DD3-9AAC-86F8C0806162}"/>
                  </a:ext>
                </a:extLst>
              </p:cNvPr>
              <p:cNvSpPr txBox="1"/>
              <p:nvPr/>
            </p:nvSpPr>
            <p:spPr>
              <a:xfrm>
                <a:off x="461914" y="1536174"/>
                <a:ext cx="11076495" cy="230832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uLnTx/>
                    <a:uFillTx/>
                    <a:latin typeface="AGaramond-SemiboldItalic"/>
                    <a:ea typeface="+mn-ea"/>
                    <a:cs typeface="+mn-cs"/>
                  </a:rPr>
                  <a:t>(Final Velocity)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Write a program than asks the user to enter the initial velocity and acceleration of an object, and the time that has elapsed, places them in the variables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u</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a</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and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t</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and prints the final velocity,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v</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and distance traversed, </a:t>
                </a:r>
                <a:r>
                  <a:rPr kumimoji="0" lang="en-GB" sz="2400" b="0" i="0" u="none" strike="noStrike" kern="1200" cap="none" spc="0" normalizeH="0" baseline="0" noProof="0" dirty="0">
                    <a:ln>
                      <a:noFill/>
                    </a:ln>
                    <a:solidFill>
                      <a:prstClr val="black"/>
                    </a:solidFill>
                    <a:effectLst/>
                    <a:uLnTx/>
                    <a:uFillTx/>
                    <a:latin typeface="LucidaSansTypewriter"/>
                    <a:ea typeface="+mn-ea"/>
                    <a:cs typeface="+mn-cs"/>
                  </a:rPr>
                  <a:t>s</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 using the following equations.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Garamond-Regular"/>
                    <a:ea typeface="+mn-ea"/>
                    <a:cs typeface="+mn-cs"/>
                  </a:rPr>
                  <a:t>a)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𝑣</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𝑢</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𝑎𝑡</m:t>
                    </m:r>
                  </m:oMath>
                </a14:m>
                <a:endParaRPr kumimoji="0" lang="en-US" sz="2400" b="0" i="1" u="none" strike="noStrike" kern="1200" cap="none" spc="0" normalizeH="0" baseline="0" noProof="0" dirty="0">
                  <a:ln>
                    <a:noFill/>
                  </a:ln>
                  <a:solidFill>
                    <a:prstClr val="black"/>
                  </a:solidFill>
                  <a:effectLst/>
                  <a:uLnTx/>
                  <a:uFillTx/>
                  <a:latin typeface="AGaramond-Ital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2400" b="0" i="0" u="none" strike="noStrike" kern="1200" cap="none" spc="0" normalizeH="0" baseline="0" noProof="0" dirty="0">
                    <a:ln>
                      <a:noFill/>
                    </a:ln>
                    <a:solidFill>
                      <a:prstClr val="black"/>
                    </a:solidFill>
                    <a:effectLst/>
                    <a:uLnTx/>
                    <a:uFillTx/>
                    <a:latin typeface="AGaramond-Regular"/>
                    <a:ea typeface="+mn-ea"/>
                    <a:cs typeface="+mn-cs"/>
                  </a:rPr>
                  <a:t>b) </a:t>
                </a:r>
                <a14:m>
                  <m:oMath xmlns:m="http://schemas.openxmlformats.org/officeDocument/2006/math">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𝑠</m:t>
                    </m:r>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 </m:t>
                    </m:r>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𝑢𝑡</m:t>
                    </m:r>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+ 0.5 </m:t>
                    </m:r>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𝑎𝑡</m:t>
                    </m:r>
                    <m:r>
                      <a:rPr kumimoji="0" lang="nb-NO"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oMath>
                </a14:m>
                <a:endParaRPr kumimoji="0" lang="en-US" sz="6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DA36D634-9FA2-4DD3-9AAC-86F8C0806162}"/>
                  </a:ext>
                </a:extLst>
              </p:cNvPr>
              <p:cNvSpPr txBox="1">
                <a:spLocks noRot="1" noChangeAspect="1" noMove="1" noResize="1" noEditPoints="1" noAdjustHandles="1" noChangeArrowheads="1" noChangeShapeType="1" noTextEdit="1"/>
              </p:cNvSpPr>
              <p:nvPr/>
            </p:nvSpPr>
            <p:spPr>
              <a:xfrm>
                <a:off x="461914" y="1536174"/>
                <a:ext cx="11076495" cy="2308324"/>
              </a:xfrm>
              <a:prstGeom prst="rect">
                <a:avLst/>
              </a:prstGeom>
              <a:blipFill>
                <a:blip r:embed="rId2"/>
                <a:stretch>
                  <a:fillRect l="-881" t="-2111" r="-440" b="-5013"/>
                </a:stretch>
              </a:blipFill>
            </p:spPr>
            <p:txBody>
              <a:bodyPr/>
              <a:lstStyle/>
              <a:p>
                <a:r>
                  <a:rPr lang="en-US">
                    <a:noFill/>
                  </a:rPr>
                  <a:t> </a:t>
                </a:r>
              </a:p>
            </p:txBody>
          </p:sp>
        </mc:Fallback>
      </mc:AlternateContent>
    </p:spTree>
    <p:extLst>
      <p:ext uri="{BB962C8B-B14F-4D97-AF65-F5344CB8AC3E}">
        <p14:creationId xmlns:p14="http://schemas.microsoft.com/office/powerpoint/2010/main" val="3733343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36D634-9FA2-4DD3-9AAC-86F8C0806162}"/>
                  </a:ext>
                </a:extLst>
              </p:cNvPr>
              <p:cNvSpPr txBox="1"/>
              <p:nvPr/>
            </p:nvSpPr>
            <p:spPr>
              <a:xfrm>
                <a:off x="461914" y="1536174"/>
                <a:ext cx="11076495" cy="3135923"/>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black"/>
                    </a:solidFill>
                    <a:effectLst/>
                    <a:uLnTx/>
                    <a:uFillTx/>
                    <a:latin typeface="AGaramond-SemiboldItalic"/>
                    <a:ea typeface="+mn-ea"/>
                    <a:cs typeface="+mn-cs"/>
                  </a:rPr>
                  <a:t>(Body Mass Index Calculator)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Create a BMI calculator application that reads the user’s weight in pounds and height in inches (or, if you prefer, the user’s weight in kilograms and height in meters), then calculates and displays the user’s body mass index. Also, the application should display the following information from the Department of Health and Human Services/National Institutes of Health so the user can evaluate </a:t>
                </a:r>
                <a:r>
                  <a:rPr kumimoji="0" lang="en-US" sz="2400" b="0" i="0" u="none" strike="noStrike" kern="1200" cap="none" spc="0" normalizeH="0" baseline="0" noProof="0" dirty="0">
                    <a:ln>
                      <a:noFill/>
                    </a:ln>
                    <a:solidFill>
                      <a:prstClr val="black"/>
                    </a:solidFill>
                    <a:effectLst/>
                    <a:uLnTx/>
                    <a:uFillTx/>
                    <a:latin typeface="AGaramond-Regular"/>
                    <a:ea typeface="+mn-ea"/>
                    <a:cs typeface="+mn-cs"/>
                  </a:rPr>
                  <a:t>his/her BMI</a:t>
                </a:r>
                <a:r>
                  <a:rPr kumimoji="0" lang="en-US" sz="1800" b="0" i="0" u="none" strike="noStrike" kern="1200" cap="none" spc="0" normalizeH="0" baseline="0" noProof="0" dirty="0">
                    <a:ln>
                      <a:noFill/>
                    </a:ln>
                    <a:solidFill>
                      <a:prstClr val="black"/>
                    </a:solidFill>
                    <a:effectLst/>
                    <a:uLnTx/>
                    <a:uFillTx/>
                    <a:latin typeface="AGaramond-Regular"/>
                    <a:ea typeface="+mn-ea"/>
                    <a:cs typeface="+mn-cs"/>
                  </a:rPr>
                  <a:t>:</a:t>
                </a:r>
              </a:p>
              <a:p>
                <a:pPr lvl="0"/>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𝐵𝑚𝑖</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 </m:t>
                      </m:r>
                      <m:f>
                        <m:f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lang="en-US" sz="2400" i="1" dirty="0">
                              <a:solidFill>
                                <a:prstClr val="black"/>
                              </a:solidFill>
                              <a:latin typeface="Cambria Math" panose="02040503050406030204" pitchFamily="18" charset="0"/>
                            </a:rPr>
                            <m:t>𝑤𝑒𝑖𝑔h𝑡</m:t>
                          </m:r>
                        </m:num>
                        <m:den>
                          <m:r>
                            <a:rPr lang="en-US" sz="2400" i="1" dirty="0">
                              <a:solidFill>
                                <a:prstClr val="black"/>
                              </a:solidFill>
                              <a:latin typeface="Cambria Math" panose="02040503050406030204" pitchFamily="18" charset="0"/>
                            </a:rPr>
                            <m:t>h𝑒𝑖𝑔h</m:t>
                          </m:r>
                          <m:sSup>
                            <m:sSupPr>
                              <m:ctrlPr>
                                <a:rPr lang="en-US" sz="2400" i="1" dirty="0">
                                  <a:solidFill>
                                    <a:prstClr val="black"/>
                                  </a:solidFill>
                                  <a:latin typeface="Cambria Math" panose="02040503050406030204" pitchFamily="18" charset="0"/>
                                </a:rPr>
                              </m:ctrlPr>
                            </m:sSupPr>
                            <m:e>
                              <m:r>
                                <a:rPr lang="en-US" sz="2400" i="1" dirty="0">
                                  <a:solidFill>
                                    <a:prstClr val="black"/>
                                  </a:solidFill>
                                  <a:latin typeface="Cambria Math" panose="02040503050406030204" pitchFamily="18" charset="0"/>
                                </a:rPr>
                                <m:t>𝑡</m:t>
                              </m:r>
                            </m:e>
                            <m:sup>
                              <m:r>
                                <a:rPr lang="en-US" sz="2400" i="1" dirty="0">
                                  <a:solidFill>
                                    <a:prstClr val="black"/>
                                  </a:solidFill>
                                  <a:latin typeface="Cambria Math" panose="02040503050406030204" pitchFamily="18" charset="0"/>
                                </a:rPr>
                                <m:t>2</m:t>
                              </m:r>
                            </m:sup>
                          </m:sSup>
                        </m:den>
                      </m:f>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DA36D634-9FA2-4DD3-9AAC-86F8C0806162}"/>
                  </a:ext>
                </a:extLst>
              </p:cNvPr>
              <p:cNvSpPr txBox="1">
                <a:spLocks noRot="1" noChangeAspect="1" noMove="1" noResize="1" noEditPoints="1" noAdjustHandles="1" noChangeArrowheads="1" noChangeShapeType="1" noTextEdit="1"/>
              </p:cNvSpPr>
              <p:nvPr/>
            </p:nvSpPr>
            <p:spPr>
              <a:xfrm>
                <a:off x="461914" y="1536174"/>
                <a:ext cx="11076495" cy="3135923"/>
              </a:xfrm>
              <a:prstGeom prst="rect">
                <a:avLst/>
              </a:prstGeom>
              <a:blipFill>
                <a:blip r:embed="rId2"/>
                <a:stretch>
                  <a:fillRect l="-1156" t="-1946" r="-93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691675C-104A-443E-A923-A418A83C4511}"/>
              </a:ext>
            </a:extLst>
          </p:cNvPr>
          <p:cNvPicPr>
            <a:picLocks noChangeAspect="1"/>
          </p:cNvPicPr>
          <p:nvPr/>
        </p:nvPicPr>
        <p:blipFill>
          <a:blip r:embed="rId3"/>
          <a:stretch>
            <a:fillRect/>
          </a:stretch>
        </p:blipFill>
        <p:spPr>
          <a:xfrm>
            <a:off x="366712" y="4834543"/>
            <a:ext cx="11458575" cy="1752600"/>
          </a:xfrm>
          <a:prstGeom prst="rect">
            <a:avLst/>
          </a:prstGeom>
        </p:spPr>
      </p:pic>
    </p:spTree>
    <p:extLst>
      <p:ext uri="{BB962C8B-B14F-4D97-AF65-F5344CB8AC3E}">
        <p14:creationId xmlns:p14="http://schemas.microsoft.com/office/powerpoint/2010/main" val="282348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3</a:t>
            </a:r>
          </a:p>
        </p:txBody>
      </p:sp>
      <p:sp>
        <p:nvSpPr>
          <p:cNvPr id="6" name="TextBox 5">
            <a:extLst>
              <a:ext uri="{FF2B5EF4-FFF2-40B4-BE49-F238E27FC236}">
                <a16:creationId xmlns:a16="http://schemas.microsoft.com/office/drawing/2014/main" id="{E3781178-930C-4D5C-8846-1FF40FB43A0C}"/>
              </a:ext>
            </a:extLst>
          </p:cNvPr>
          <p:cNvSpPr txBox="1"/>
          <p:nvPr/>
        </p:nvSpPr>
        <p:spPr>
          <a:xfrm>
            <a:off x="461914" y="1536174"/>
            <a:ext cx="11076495" cy="120032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1" u="none" strike="noStrike" kern="1200" cap="none" spc="0" normalizeH="0" baseline="0" noProof="0" dirty="0">
                <a:ln>
                  <a:noFill/>
                </a:ln>
                <a:solidFill>
                  <a:prstClr val="black"/>
                </a:solidFill>
                <a:effectLst/>
                <a:uLnTx/>
                <a:uFillTx/>
                <a:latin typeface="AGaramond-SemiboldItalic"/>
                <a:ea typeface="+mn-ea"/>
                <a:cs typeface="+mn-cs"/>
              </a:rPr>
              <a:t>(Table of Squares and Cubes) </a:t>
            </a:r>
            <a:r>
              <a:rPr kumimoji="0" lang="en-GB" sz="2400" b="0" i="0" u="none" strike="noStrike" kern="1200" cap="none" spc="0" normalizeH="0" baseline="0" noProof="0" dirty="0">
                <a:ln>
                  <a:noFill/>
                </a:ln>
                <a:solidFill>
                  <a:prstClr val="black"/>
                </a:solidFill>
                <a:effectLst/>
                <a:uLnTx/>
                <a:uFillTx/>
                <a:latin typeface="AGaramond-Regular"/>
                <a:ea typeface="+mn-ea"/>
                <a:cs typeface="+mn-cs"/>
              </a:rPr>
              <a:t>Using only the techniques you learned in this chapter, write a program that calculates the squares and cubes of the numbers from 0 to 10 and uses tabs to print the following table of values:</a:t>
            </a:r>
            <a:endParaRPr kumimoji="0" lang="en-US" sz="6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ABF789F-7C21-4DA2-A108-B55FF3644669}"/>
              </a:ext>
            </a:extLst>
          </p:cNvPr>
          <p:cNvPicPr>
            <a:picLocks noChangeAspect="1"/>
          </p:cNvPicPr>
          <p:nvPr/>
        </p:nvPicPr>
        <p:blipFill>
          <a:blip r:embed="rId2"/>
          <a:stretch>
            <a:fillRect/>
          </a:stretch>
        </p:blipFill>
        <p:spPr>
          <a:xfrm>
            <a:off x="376237" y="3101975"/>
            <a:ext cx="11439525" cy="3390900"/>
          </a:xfrm>
          <a:prstGeom prst="rect">
            <a:avLst/>
          </a:prstGeom>
        </p:spPr>
      </p:pic>
    </p:spTree>
    <p:extLst>
      <p:ext uri="{BB962C8B-B14F-4D97-AF65-F5344CB8AC3E}">
        <p14:creationId xmlns:p14="http://schemas.microsoft.com/office/powerpoint/2010/main" val="228755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TASK 4</a:t>
            </a:r>
          </a:p>
        </p:txBody>
      </p:sp>
      <p:sp>
        <p:nvSpPr>
          <p:cNvPr id="5" name="TextBox 4">
            <a:extLst>
              <a:ext uri="{FF2B5EF4-FFF2-40B4-BE49-F238E27FC236}">
                <a16:creationId xmlns:a16="http://schemas.microsoft.com/office/drawing/2014/main" id="{96F48901-AA4F-4C78-94E7-9DD796A91A03}"/>
              </a:ext>
            </a:extLst>
          </p:cNvPr>
          <p:cNvSpPr txBox="1"/>
          <p:nvPr/>
        </p:nvSpPr>
        <p:spPr>
          <a:xfrm>
            <a:off x="461914" y="1536174"/>
            <a:ext cx="11076495" cy="120032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rgbClr val="000000"/>
                </a:solidFill>
                <a:latin typeface="AGaramond-Regular"/>
              </a:rPr>
              <a:t>(</a:t>
            </a:r>
            <a:r>
              <a:rPr lang="en-GB" sz="2400" b="1" dirty="0">
                <a:solidFill>
                  <a:srgbClr val="000000"/>
                </a:solidFill>
                <a:latin typeface="AGaramond-Regular"/>
              </a:rPr>
              <a:t>counting 7s</a:t>
            </a:r>
            <a:r>
              <a:rPr lang="en-GB" sz="2400" dirty="0">
                <a:solidFill>
                  <a:srgbClr val="000000"/>
                </a:solidFill>
                <a:latin typeface="AGaramond-Regular"/>
              </a:rPr>
              <a:t>) Write a program that reads an integer of 5 digits and determines and prints how many digits in the integer are 7s. Example</a:t>
            </a:r>
            <a:r>
              <a:rPr lang="en-US" sz="2400" dirty="0">
                <a:solidFill>
                  <a:srgbClr val="000000"/>
                </a:solidFill>
                <a:latin typeface="AGaramond-Regular"/>
              </a:rPr>
              <a:t>, if the input is 45777, the program outputs 3. If the input is 12541, the program outputs 0.</a:t>
            </a:r>
            <a:endParaRPr lang="en-GB" sz="2400" dirty="0">
              <a:solidFill>
                <a:srgbClr val="000000"/>
              </a:solidFill>
              <a:latin typeface="AGaramond-Regular"/>
            </a:endParaRPr>
          </a:p>
        </p:txBody>
      </p:sp>
    </p:spTree>
    <p:extLst>
      <p:ext uri="{BB962C8B-B14F-4D97-AF65-F5344CB8AC3E}">
        <p14:creationId xmlns:p14="http://schemas.microsoft.com/office/powerpoint/2010/main" val="137849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Defining variables:</a:t>
            </a:r>
            <a:br>
              <a:rPr lang="en-US" dirty="0">
                <a:solidFill>
                  <a:schemeClr val="bg1"/>
                </a:solidFill>
              </a:rPr>
            </a:br>
            <a:br>
              <a:rPr lang="en-US" dirty="0">
                <a:solidFill>
                  <a:schemeClr val="bg1"/>
                </a:solidFill>
              </a:rPr>
            </a:br>
            <a:endParaRPr lang="en-US" dirty="0">
              <a:solidFill>
                <a:schemeClr val="bg1"/>
              </a:solidFill>
            </a:endParaRPr>
          </a:p>
          <a:p>
            <a:r>
              <a:rPr lang="en-US" dirty="0">
                <a:solidFill>
                  <a:schemeClr val="bg1"/>
                </a:solidFill>
              </a:rPr>
              <a:t>Define variables and initialize to a value:</a:t>
            </a:r>
            <a:br>
              <a:rPr lang="en-US" dirty="0">
                <a:solidFill>
                  <a:schemeClr val="bg1"/>
                </a:solidFill>
              </a:rPr>
            </a:br>
            <a:br>
              <a:rPr lang="en-US" dirty="0">
                <a:solidFill>
                  <a:schemeClr val="bg1"/>
                </a:solidFill>
              </a:rPr>
            </a:br>
            <a:endParaRPr lang="en-US" dirty="0">
              <a:solidFill>
                <a:schemeClr val="bg1"/>
              </a:solidFill>
            </a:endParaRPr>
          </a:p>
          <a:p>
            <a:r>
              <a:rPr lang="en-US" dirty="0">
                <a:solidFill>
                  <a:schemeClr val="bg1"/>
                </a:solidFill>
              </a:rPr>
              <a:t>Define variables of the same type in one line:</a:t>
            </a:r>
            <a:br>
              <a:rPr lang="en-US" dirty="0">
                <a:solidFill>
                  <a:schemeClr val="bg1"/>
                </a:solidFill>
              </a:rPr>
            </a:br>
            <a:endParaRPr lang="en-US" dirty="0">
              <a:solidFill>
                <a:schemeClr val="bg1"/>
              </a:solidFill>
            </a:endParaRPr>
          </a:p>
        </p:txBody>
      </p:sp>
      <p:sp>
        <p:nvSpPr>
          <p:cNvPr id="25" name="TextBox 24">
            <a:extLst>
              <a:ext uri="{FF2B5EF4-FFF2-40B4-BE49-F238E27FC236}">
                <a16:creationId xmlns:a16="http://schemas.microsoft.com/office/drawing/2014/main" id="{49E0E593-5705-479C-AFD8-58902B261E16}"/>
              </a:ext>
            </a:extLst>
          </p:cNvPr>
          <p:cNvSpPr txBox="1"/>
          <p:nvPr/>
        </p:nvSpPr>
        <p:spPr>
          <a:xfrm>
            <a:off x="3291919" y="2359367"/>
            <a:ext cx="5335571" cy="369332"/>
          </a:xfrm>
          <a:prstGeom prst="rect">
            <a:avLst/>
          </a:prstGeom>
          <a:solidFill>
            <a:schemeClr val="bg1"/>
          </a:solidFill>
        </p:spPr>
        <p:txBody>
          <a:bodyPr wrap="square" rtlCol="0">
            <a:spAutoFit/>
          </a:bodyPr>
          <a:lstStyle/>
          <a:p>
            <a:r>
              <a:rPr lang="en-US" sz="1800" dirty="0">
                <a:solidFill>
                  <a:srgbClr val="0070C0"/>
                </a:solidFill>
                <a:latin typeface="Consolas" panose="020B0609020204030204" pitchFamily="49" charset="0"/>
              </a:rPr>
              <a:t>datatype</a:t>
            </a:r>
            <a:r>
              <a:rPr lang="en-US" sz="1800" dirty="0">
                <a:solidFill>
                  <a:srgbClr val="808080"/>
                </a:solidFill>
                <a:latin typeface="Consolas" panose="020B0609020204030204" pitchFamily="49" charset="0"/>
              </a:rPr>
              <a:t> </a:t>
            </a:r>
            <a:r>
              <a:rPr lang="en-US" sz="1800" dirty="0" err="1">
                <a:latin typeface="Consolas" panose="020B0609020204030204" pitchFamily="49" charset="0"/>
              </a:rPr>
              <a:t>variable_name</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6" name="TextBox 5">
            <a:extLst>
              <a:ext uri="{FF2B5EF4-FFF2-40B4-BE49-F238E27FC236}">
                <a16:creationId xmlns:a16="http://schemas.microsoft.com/office/drawing/2014/main" id="{6F536E96-CDA8-4EB2-AA98-86BEC6E7CB85}"/>
              </a:ext>
            </a:extLst>
          </p:cNvPr>
          <p:cNvSpPr txBox="1"/>
          <p:nvPr/>
        </p:nvSpPr>
        <p:spPr>
          <a:xfrm>
            <a:off x="3291918" y="3564493"/>
            <a:ext cx="5335571" cy="369332"/>
          </a:xfrm>
          <a:prstGeom prst="rect">
            <a:avLst/>
          </a:prstGeom>
          <a:solidFill>
            <a:schemeClr val="bg1"/>
          </a:solidFill>
        </p:spPr>
        <p:txBody>
          <a:bodyPr wrap="square" rtlCol="0">
            <a:spAutoFit/>
          </a:bodyPr>
          <a:lstStyle/>
          <a:p>
            <a:r>
              <a:rPr lang="en-US" sz="1800" dirty="0">
                <a:solidFill>
                  <a:srgbClr val="0070C0"/>
                </a:solidFill>
                <a:latin typeface="Consolas" panose="020B0609020204030204" pitchFamily="49" charset="0"/>
              </a:rPr>
              <a:t>datatype</a:t>
            </a:r>
            <a:r>
              <a:rPr lang="en-US" sz="1800" dirty="0">
                <a:solidFill>
                  <a:srgbClr val="808080"/>
                </a:solidFill>
                <a:latin typeface="Consolas" panose="020B0609020204030204" pitchFamily="49" charset="0"/>
              </a:rPr>
              <a:t> </a:t>
            </a:r>
            <a:r>
              <a:rPr lang="en-US" sz="1800" dirty="0" err="1">
                <a:latin typeface="Consolas" panose="020B0609020204030204" pitchFamily="49" charset="0"/>
              </a:rPr>
              <a:t>variable_name</a:t>
            </a:r>
            <a:r>
              <a:rPr lang="en-US" sz="1800" dirty="0">
                <a:latin typeface="Consolas" panose="020B0609020204030204" pitchFamily="49" charset="0"/>
              </a:rPr>
              <a:t> = value</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7" name="TextBox 6">
            <a:extLst>
              <a:ext uri="{FF2B5EF4-FFF2-40B4-BE49-F238E27FC236}">
                <a16:creationId xmlns:a16="http://schemas.microsoft.com/office/drawing/2014/main" id="{F7FF7DE3-AD27-4CD0-B9B8-97E059C94A18}"/>
              </a:ext>
            </a:extLst>
          </p:cNvPr>
          <p:cNvSpPr txBox="1"/>
          <p:nvPr/>
        </p:nvSpPr>
        <p:spPr>
          <a:xfrm>
            <a:off x="2658360" y="4852611"/>
            <a:ext cx="5969130" cy="369332"/>
          </a:xfrm>
          <a:prstGeom prst="rect">
            <a:avLst/>
          </a:prstGeom>
          <a:solidFill>
            <a:schemeClr val="bg1"/>
          </a:solidFill>
        </p:spPr>
        <p:txBody>
          <a:bodyPr wrap="square" rtlCol="0">
            <a:spAutoFit/>
          </a:bodyPr>
          <a:lstStyle/>
          <a:p>
            <a:r>
              <a:rPr lang="en-US" sz="1800" dirty="0">
                <a:solidFill>
                  <a:srgbClr val="0070C0"/>
                </a:solidFill>
                <a:latin typeface="Consolas" panose="020B0609020204030204" pitchFamily="49" charset="0"/>
              </a:rPr>
              <a:t>datatype</a:t>
            </a:r>
            <a:r>
              <a:rPr lang="en-US" sz="1800" dirty="0">
                <a:solidFill>
                  <a:srgbClr val="808080"/>
                </a:solidFill>
                <a:latin typeface="Consolas" panose="020B0609020204030204" pitchFamily="49" charset="0"/>
              </a:rPr>
              <a:t> </a:t>
            </a:r>
            <a:r>
              <a:rPr lang="en-US" sz="1800" dirty="0">
                <a:latin typeface="Consolas" panose="020B0609020204030204" pitchFamily="49" charset="0"/>
              </a:rPr>
              <a:t>variable_name1, variable_name2, …</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8" name="TextBox 7">
            <a:extLst>
              <a:ext uri="{FF2B5EF4-FFF2-40B4-BE49-F238E27FC236}">
                <a16:creationId xmlns:a16="http://schemas.microsoft.com/office/drawing/2014/main" id="{599E11AC-94CA-4F67-AAED-F22F175CCE57}"/>
              </a:ext>
            </a:extLst>
          </p:cNvPr>
          <p:cNvSpPr txBox="1"/>
          <p:nvPr/>
        </p:nvSpPr>
        <p:spPr>
          <a:xfrm>
            <a:off x="1791093" y="5330121"/>
            <a:ext cx="8568965" cy="369332"/>
          </a:xfrm>
          <a:prstGeom prst="rect">
            <a:avLst/>
          </a:prstGeom>
          <a:solidFill>
            <a:schemeClr val="bg1"/>
          </a:solidFill>
        </p:spPr>
        <p:txBody>
          <a:bodyPr wrap="square" rtlCol="0">
            <a:spAutoFit/>
          </a:bodyPr>
          <a:lstStyle/>
          <a:p>
            <a:r>
              <a:rPr lang="en-US" sz="1800" dirty="0">
                <a:solidFill>
                  <a:srgbClr val="0070C0"/>
                </a:solidFill>
                <a:latin typeface="Consolas" panose="020B0609020204030204" pitchFamily="49" charset="0"/>
              </a:rPr>
              <a:t>datatype</a:t>
            </a:r>
            <a:r>
              <a:rPr lang="en-US" sz="1800" dirty="0">
                <a:solidFill>
                  <a:srgbClr val="808080"/>
                </a:solidFill>
                <a:latin typeface="Consolas" panose="020B0609020204030204" pitchFamily="49" charset="0"/>
              </a:rPr>
              <a:t> </a:t>
            </a:r>
            <a:r>
              <a:rPr lang="en-US" sz="1800" dirty="0">
                <a:latin typeface="Consolas" panose="020B0609020204030204" pitchFamily="49" charset="0"/>
              </a:rPr>
              <a:t>variable_name1 = value1, variable_name2 = value2, …</a:t>
            </a:r>
            <a:r>
              <a:rPr lang="en-US" sz="1800" dirty="0">
                <a:solidFill>
                  <a:srgbClr val="FF0000"/>
                </a:solidFill>
                <a:latin typeface="Consolas" panose="020B0609020204030204" pitchFamily="49" charset="0"/>
              </a:rPr>
              <a:t>;</a:t>
            </a:r>
            <a:endParaRPr lang="en-US" dirty="0">
              <a:solidFill>
                <a:srgbClr val="FF0000"/>
              </a:solidFill>
            </a:endParaRPr>
          </a:p>
        </p:txBody>
      </p:sp>
    </p:spTree>
    <p:extLst>
      <p:ext uri="{BB962C8B-B14F-4D97-AF65-F5344CB8AC3E}">
        <p14:creationId xmlns:p14="http://schemas.microsoft.com/office/powerpoint/2010/main" val="405720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Printing strings</a:t>
            </a: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a:p>
            <a:r>
              <a:rPr lang="en-US" dirty="0">
                <a:solidFill>
                  <a:schemeClr val="bg1"/>
                </a:solidFill>
              </a:rPr>
              <a:t>Printing numbers</a:t>
            </a:r>
            <a:br>
              <a:rPr lang="en-US" dirty="0">
                <a:solidFill>
                  <a:schemeClr val="bg1"/>
                </a:solidFill>
              </a:rPr>
            </a:br>
            <a:endParaRPr lang="en-US" dirty="0">
              <a:solidFill>
                <a:schemeClr val="bg1"/>
              </a:solidFill>
            </a:endParaRPr>
          </a:p>
          <a:p>
            <a:endParaRPr lang="en-US" dirty="0">
              <a:solidFill>
                <a:schemeClr val="bg1"/>
              </a:solidFill>
            </a:endParaRPr>
          </a:p>
        </p:txBody>
      </p:sp>
      <p:sp>
        <p:nvSpPr>
          <p:cNvPr id="9" name="TextBox 8">
            <a:extLst>
              <a:ext uri="{FF2B5EF4-FFF2-40B4-BE49-F238E27FC236}">
                <a16:creationId xmlns:a16="http://schemas.microsoft.com/office/drawing/2014/main" id="{C722B333-F4DD-41F2-B2B1-B10EEA4BED94}"/>
              </a:ext>
            </a:extLst>
          </p:cNvPr>
          <p:cNvSpPr txBox="1"/>
          <p:nvPr/>
        </p:nvSpPr>
        <p:spPr>
          <a:xfrm>
            <a:off x="2007909" y="2359367"/>
            <a:ext cx="7437749" cy="369332"/>
          </a:xfrm>
          <a:prstGeom prst="rect">
            <a:avLst/>
          </a:prstGeom>
          <a:solidFill>
            <a:schemeClr val="bg1"/>
          </a:solidFill>
        </p:spPr>
        <p:txBody>
          <a:bodyPr wrap="square" rtlCol="0">
            <a:spAutoFit/>
          </a:bodyPr>
          <a:lstStyle/>
          <a:p>
            <a:r>
              <a:rPr lang="en-US" dirty="0" err="1">
                <a:latin typeface="Consolas" panose="020B0609020204030204" pitchFamily="49" charset="0"/>
              </a:rPr>
              <a:t>p</a:t>
            </a:r>
            <a:r>
              <a:rPr lang="en-US" sz="1800" dirty="0" err="1">
                <a:latin typeface="Consolas" panose="020B0609020204030204" pitchFamily="49" charset="0"/>
              </a:rPr>
              <a:t>rintf</a:t>
            </a:r>
            <a:r>
              <a:rPr lang="en-US" sz="1800" dirty="0">
                <a:latin typeface="Consolas" panose="020B0609020204030204" pitchFamily="49" charset="0"/>
              </a:rPr>
              <a:t>(</a:t>
            </a:r>
            <a:r>
              <a:rPr lang="en-US" sz="1800" dirty="0">
                <a:solidFill>
                  <a:srgbClr val="FF0000"/>
                </a:solidFill>
                <a:latin typeface="Consolas" panose="020B0609020204030204" pitchFamily="49" charset="0"/>
              </a:rPr>
              <a:t>“YOUR TEXT HERE &lt;optional escape characters&gt;”</a:t>
            </a:r>
            <a:r>
              <a:rPr lang="en-US" sz="1800"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F9E1C25C-883D-48A6-8AEB-05A69A3B738E}"/>
              </a:ext>
            </a:extLst>
          </p:cNvPr>
          <p:cNvSpPr txBox="1"/>
          <p:nvPr/>
        </p:nvSpPr>
        <p:spPr>
          <a:xfrm>
            <a:off x="3291918" y="2831585"/>
            <a:ext cx="5335571" cy="369332"/>
          </a:xfrm>
          <a:prstGeom prst="rect">
            <a:avLst/>
          </a:prstGeom>
          <a:solidFill>
            <a:schemeClr val="bg1"/>
          </a:solidFill>
        </p:spPr>
        <p:txBody>
          <a:bodyPr wrap="square" rtlCol="0">
            <a:spAutoFit/>
          </a:bodyPr>
          <a:lstStyle/>
          <a:p>
            <a:r>
              <a:rPr lang="en-US" sz="1800" dirty="0">
                <a:latin typeface="Consolas" panose="020B0609020204030204" pitchFamily="49" charset="0"/>
              </a:rPr>
              <a:t>puts(</a:t>
            </a:r>
            <a:r>
              <a:rPr lang="en-US" sz="1800" dirty="0">
                <a:solidFill>
                  <a:srgbClr val="FF0000"/>
                </a:solidFill>
                <a:latin typeface="Consolas" panose="020B0609020204030204" pitchFamily="49" charset="0"/>
              </a:rPr>
              <a:t>“</a:t>
            </a:r>
            <a:r>
              <a:rPr lang="en-US" dirty="0">
                <a:solidFill>
                  <a:srgbClr val="FF0000"/>
                </a:solidFill>
                <a:latin typeface="Consolas" panose="020B0609020204030204" pitchFamily="49" charset="0"/>
              </a:rPr>
              <a:t>YOUR TEXT HERE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p>
        </p:txBody>
      </p:sp>
      <p:sp>
        <p:nvSpPr>
          <p:cNvPr id="11" name="TextBox 10">
            <a:extLst>
              <a:ext uri="{FF2B5EF4-FFF2-40B4-BE49-F238E27FC236}">
                <a16:creationId xmlns:a16="http://schemas.microsoft.com/office/drawing/2014/main" id="{584A7DFB-3C20-4147-874F-46E82D25B104}"/>
              </a:ext>
            </a:extLst>
          </p:cNvPr>
          <p:cNvSpPr txBox="1"/>
          <p:nvPr/>
        </p:nvSpPr>
        <p:spPr>
          <a:xfrm>
            <a:off x="3291918" y="3933825"/>
            <a:ext cx="5335571" cy="369332"/>
          </a:xfrm>
          <a:prstGeom prst="rect">
            <a:avLst/>
          </a:prstGeom>
          <a:solidFill>
            <a:schemeClr val="bg1"/>
          </a:solidFill>
        </p:spPr>
        <p:txBody>
          <a:bodyPr wrap="square" rtlCol="0">
            <a:spAutoFit/>
          </a:bodyPr>
          <a:lstStyle/>
          <a:p>
            <a:r>
              <a:rPr lang="en-US" sz="1800" dirty="0" err="1">
                <a:latin typeface="Consolas" panose="020B0609020204030204" pitchFamily="49" charset="0"/>
              </a:rPr>
              <a:t>printf</a:t>
            </a:r>
            <a:r>
              <a:rPr lang="en-US" sz="1800" dirty="0">
                <a:latin typeface="Consolas" panose="020B0609020204030204" pitchFamily="49" charset="0"/>
              </a:rPr>
              <a:t>(</a:t>
            </a:r>
            <a:r>
              <a:rPr lang="en-US" sz="1800" dirty="0">
                <a:solidFill>
                  <a:srgbClr val="C00000"/>
                </a:solidFill>
                <a:latin typeface="Consolas" panose="020B0609020204030204" pitchFamily="49" charset="0"/>
              </a:rPr>
              <a:t>“control string”</a:t>
            </a:r>
            <a:r>
              <a:rPr lang="en-US" sz="1800" dirty="0">
                <a:latin typeface="Consolas" panose="020B0609020204030204" pitchFamily="49" charset="0"/>
              </a:rPr>
              <a:t>, </a:t>
            </a:r>
            <a:r>
              <a:rPr lang="en-US" dirty="0">
                <a:solidFill>
                  <a:schemeClr val="accent2"/>
                </a:solidFill>
                <a:latin typeface="Consolas" panose="020B0609020204030204" pitchFamily="49" charset="0"/>
              </a:rPr>
              <a:t>Value</a:t>
            </a:r>
            <a:r>
              <a:rPr lang="en-US" sz="1800"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p>
        </p:txBody>
      </p:sp>
      <p:sp>
        <p:nvSpPr>
          <p:cNvPr id="12" name="TextBox 11">
            <a:extLst>
              <a:ext uri="{FF2B5EF4-FFF2-40B4-BE49-F238E27FC236}">
                <a16:creationId xmlns:a16="http://schemas.microsoft.com/office/drawing/2014/main" id="{C8D915C3-43BE-4824-A753-3A3E40322806}"/>
              </a:ext>
            </a:extLst>
          </p:cNvPr>
          <p:cNvSpPr txBox="1"/>
          <p:nvPr/>
        </p:nvSpPr>
        <p:spPr>
          <a:xfrm>
            <a:off x="3291918" y="4406043"/>
            <a:ext cx="5335571" cy="369332"/>
          </a:xfrm>
          <a:prstGeom prst="rect">
            <a:avLst/>
          </a:prstGeom>
          <a:solidFill>
            <a:schemeClr val="bg1"/>
          </a:solidFill>
        </p:spPr>
        <p:txBody>
          <a:bodyPr wrap="square" rtlCol="0">
            <a:spAutoFit/>
          </a:bodyPr>
          <a:lstStyle/>
          <a:p>
            <a:r>
              <a:rPr lang="en-US" sz="1800" dirty="0" err="1">
                <a:latin typeface="Consolas" panose="020B0609020204030204" pitchFamily="49" charset="0"/>
              </a:rPr>
              <a:t>printf</a:t>
            </a:r>
            <a:r>
              <a:rPr lang="en-US" sz="1800" dirty="0">
                <a:latin typeface="Consolas" panose="020B0609020204030204" pitchFamily="49" charset="0"/>
              </a:rPr>
              <a:t>(</a:t>
            </a:r>
            <a:r>
              <a:rPr lang="en-US" sz="1800" dirty="0">
                <a:solidFill>
                  <a:srgbClr val="FF0000"/>
                </a:solidFill>
                <a:latin typeface="Consolas" panose="020B0609020204030204" pitchFamily="49" charset="0"/>
              </a:rPr>
              <a:t>“control string”</a:t>
            </a:r>
            <a:r>
              <a:rPr lang="en-US" sz="1800" dirty="0">
                <a:latin typeface="Consolas" panose="020B0609020204030204" pitchFamily="49" charset="0"/>
              </a:rPr>
              <a:t>, </a:t>
            </a:r>
            <a:r>
              <a:rPr lang="en-US" dirty="0">
                <a:solidFill>
                  <a:schemeClr val="accent2"/>
                </a:solidFill>
                <a:latin typeface="Consolas" panose="020B0609020204030204" pitchFamily="49" charset="0"/>
              </a:rPr>
              <a:t>variable</a:t>
            </a:r>
            <a:r>
              <a:rPr lang="en-US" sz="1800"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p>
        </p:txBody>
      </p:sp>
      <p:sp>
        <p:nvSpPr>
          <p:cNvPr id="13" name="TextBox 12">
            <a:extLst>
              <a:ext uri="{FF2B5EF4-FFF2-40B4-BE49-F238E27FC236}">
                <a16:creationId xmlns:a16="http://schemas.microsoft.com/office/drawing/2014/main" id="{73230DDE-DC66-4E4C-9905-6A8D9458131F}"/>
              </a:ext>
            </a:extLst>
          </p:cNvPr>
          <p:cNvSpPr txBox="1"/>
          <p:nvPr/>
        </p:nvSpPr>
        <p:spPr>
          <a:xfrm>
            <a:off x="3291918" y="4878261"/>
            <a:ext cx="5335571" cy="369332"/>
          </a:xfrm>
          <a:prstGeom prst="rect">
            <a:avLst/>
          </a:prstGeom>
          <a:solidFill>
            <a:schemeClr val="bg1"/>
          </a:solidFill>
        </p:spPr>
        <p:txBody>
          <a:bodyPr wrap="square" rtlCol="0">
            <a:spAutoFit/>
          </a:bodyPr>
          <a:lstStyle/>
          <a:p>
            <a:r>
              <a:rPr lang="en-US" sz="1800" dirty="0" err="1">
                <a:latin typeface="Consolas" panose="020B0609020204030204" pitchFamily="49" charset="0"/>
              </a:rPr>
              <a:t>printf</a:t>
            </a:r>
            <a:r>
              <a:rPr lang="en-US" sz="1800" dirty="0">
                <a:latin typeface="Consolas" panose="020B0609020204030204" pitchFamily="49" charset="0"/>
              </a:rPr>
              <a:t>(</a:t>
            </a:r>
            <a:r>
              <a:rPr lang="en-US" sz="1800" dirty="0">
                <a:solidFill>
                  <a:srgbClr val="FF0000"/>
                </a:solidFill>
                <a:latin typeface="Consolas" panose="020B0609020204030204" pitchFamily="49" charset="0"/>
              </a:rPr>
              <a:t>“control string”</a:t>
            </a:r>
            <a:r>
              <a:rPr lang="en-US" sz="1800" dirty="0">
                <a:latin typeface="Consolas" panose="020B0609020204030204" pitchFamily="49" charset="0"/>
              </a:rPr>
              <a:t>, </a:t>
            </a:r>
            <a:r>
              <a:rPr lang="en-US" dirty="0">
                <a:solidFill>
                  <a:schemeClr val="accent2"/>
                </a:solidFill>
                <a:latin typeface="Consolas" panose="020B0609020204030204" pitchFamily="49" charset="0"/>
              </a:rPr>
              <a:t>expression</a:t>
            </a:r>
            <a:r>
              <a:rPr lang="en-US" sz="1800"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p>
        </p:txBody>
      </p:sp>
      <p:sp>
        <p:nvSpPr>
          <p:cNvPr id="14" name="TextBox 13">
            <a:extLst>
              <a:ext uri="{FF2B5EF4-FFF2-40B4-BE49-F238E27FC236}">
                <a16:creationId xmlns:a16="http://schemas.microsoft.com/office/drawing/2014/main" id="{E872E8A7-1EA6-46EA-8A98-75D7293D3D8D}"/>
              </a:ext>
            </a:extLst>
          </p:cNvPr>
          <p:cNvSpPr txBox="1"/>
          <p:nvPr/>
        </p:nvSpPr>
        <p:spPr>
          <a:xfrm>
            <a:off x="2461377" y="5350479"/>
            <a:ext cx="6996651" cy="369332"/>
          </a:xfrm>
          <a:prstGeom prst="rect">
            <a:avLst/>
          </a:prstGeom>
          <a:solidFill>
            <a:schemeClr val="bg1"/>
          </a:solidFill>
        </p:spPr>
        <p:txBody>
          <a:bodyPr wrap="square" rtlCol="0">
            <a:spAutoFit/>
          </a:bodyPr>
          <a:lstStyle/>
          <a:p>
            <a:r>
              <a:rPr lang="en-US" sz="1800" dirty="0" err="1">
                <a:latin typeface="Consolas" panose="020B0609020204030204" pitchFamily="49" charset="0"/>
              </a:rPr>
              <a:t>printf</a:t>
            </a:r>
            <a:r>
              <a:rPr lang="en-US" sz="1800" dirty="0">
                <a:latin typeface="Consolas" panose="020B0609020204030204" pitchFamily="49" charset="0"/>
              </a:rPr>
              <a:t>(</a:t>
            </a:r>
            <a:r>
              <a:rPr lang="en-US" sz="1800" dirty="0">
                <a:solidFill>
                  <a:srgbClr val="FF0000"/>
                </a:solidFill>
                <a:latin typeface="Consolas" panose="020B0609020204030204" pitchFamily="49" charset="0"/>
              </a:rPr>
              <a:t>“control string”</a:t>
            </a:r>
            <a:r>
              <a:rPr lang="en-US" sz="1800" dirty="0">
                <a:latin typeface="Consolas" panose="020B0609020204030204" pitchFamily="49" charset="0"/>
              </a:rPr>
              <a:t>, </a:t>
            </a:r>
            <a:r>
              <a:rPr lang="en-US" dirty="0">
                <a:solidFill>
                  <a:schemeClr val="accent2"/>
                </a:solidFill>
                <a:latin typeface="Consolas" panose="020B0609020204030204" pitchFamily="49" charset="0"/>
              </a:rPr>
              <a:t>expression1</a:t>
            </a:r>
            <a:r>
              <a:rPr lang="en-US" sz="1800" dirty="0">
                <a:latin typeface="Consolas" panose="020B0609020204030204" pitchFamily="49" charset="0"/>
              </a:rPr>
              <a:t>, </a:t>
            </a:r>
            <a:r>
              <a:rPr lang="en-US" dirty="0">
                <a:solidFill>
                  <a:schemeClr val="accent2"/>
                </a:solidFill>
                <a:latin typeface="Consolas" panose="020B0609020204030204" pitchFamily="49" charset="0"/>
              </a:rPr>
              <a:t>expression2</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endParaRPr lang="en-US" dirty="0"/>
          </a:p>
        </p:txBody>
      </p:sp>
    </p:spTree>
    <p:extLst>
      <p:ext uri="{BB962C8B-B14F-4D97-AF65-F5344CB8AC3E}">
        <p14:creationId xmlns:p14="http://schemas.microsoft.com/office/powerpoint/2010/main" val="141254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Reading input</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
        <p:nvSpPr>
          <p:cNvPr id="9" name="TextBox 8">
            <a:extLst>
              <a:ext uri="{FF2B5EF4-FFF2-40B4-BE49-F238E27FC236}">
                <a16:creationId xmlns:a16="http://schemas.microsoft.com/office/drawing/2014/main" id="{C722B333-F4DD-41F2-B2B1-B10EEA4BED94}"/>
              </a:ext>
            </a:extLst>
          </p:cNvPr>
          <p:cNvSpPr txBox="1"/>
          <p:nvPr/>
        </p:nvSpPr>
        <p:spPr>
          <a:xfrm>
            <a:off x="2007909" y="2359367"/>
            <a:ext cx="7437749" cy="646331"/>
          </a:xfrm>
          <a:prstGeom prst="rect">
            <a:avLst/>
          </a:prstGeom>
          <a:solidFill>
            <a:schemeClr val="bg1"/>
          </a:solidFill>
        </p:spPr>
        <p:txBody>
          <a:bodyPr wrap="square" rtlCol="0">
            <a:spAutoFit/>
          </a:bodyPr>
          <a:lstStyle/>
          <a:p>
            <a:r>
              <a:rPr lang="en-US" dirty="0">
                <a:solidFill>
                  <a:srgbClr val="0070C0"/>
                </a:solidFill>
                <a:latin typeface="Consolas" panose="020B0609020204030204" pitchFamily="49" charset="0"/>
              </a:rPr>
              <a:t>datatype</a:t>
            </a:r>
            <a:r>
              <a:rPr lang="en-US" dirty="0">
                <a:latin typeface="Consolas" panose="020B0609020204030204" pitchFamily="49" charset="0"/>
              </a:rPr>
              <a:t> </a:t>
            </a:r>
            <a:r>
              <a:rPr lang="en-US" dirty="0" err="1">
                <a:latin typeface="Consolas" panose="020B0609020204030204" pitchFamily="49" charset="0"/>
              </a:rPr>
              <a:t>variable_name</a:t>
            </a:r>
            <a:r>
              <a:rPr lang="en-US" sz="1800" dirty="0">
                <a:solidFill>
                  <a:srgbClr val="FF0000"/>
                </a:solidFill>
                <a:latin typeface="Consolas" panose="020B0609020204030204" pitchFamily="49" charset="0"/>
              </a:rPr>
              <a:t>;</a:t>
            </a:r>
          </a:p>
          <a:p>
            <a:r>
              <a:rPr lang="en-US" dirty="0" err="1">
                <a:latin typeface="Consolas" panose="020B0609020204030204" pitchFamily="49" charset="0"/>
              </a:rPr>
              <a:t>scanf</a:t>
            </a:r>
            <a:r>
              <a:rPr lang="en-US" dirty="0">
                <a:latin typeface="Consolas" panose="020B0609020204030204" pitchFamily="49" charset="0"/>
              </a:rPr>
              <a:t>(</a:t>
            </a:r>
            <a:r>
              <a:rPr lang="en-US" dirty="0">
                <a:solidFill>
                  <a:srgbClr val="C00000"/>
                </a:solidFill>
                <a:latin typeface="Consolas" panose="020B0609020204030204" pitchFamily="49" charset="0"/>
              </a:rPr>
              <a:t>“control string”</a:t>
            </a:r>
            <a:r>
              <a:rPr lang="en-US" dirty="0">
                <a:latin typeface="Consolas" panose="020B0609020204030204" pitchFamily="49" charset="0"/>
              </a:rPr>
              <a:t>, &amp;</a:t>
            </a:r>
            <a:r>
              <a:rPr lang="en-US" dirty="0" err="1">
                <a:solidFill>
                  <a:schemeClr val="accent2"/>
                </a:solidFill>
                <a:latin typeface="Consolas" panose="020B0609020204030204" pitchFamily="49" charset="0"/>
              </a:rPr>
              <a:t>variable_name</a:t>
            </a:r>
            <a:r>
              <a:rPr lang="en-US" dirty="0">
                <a:latin typeface="Consolas" panose="020B0609020204030204" pitchFamily="49" charset="0"/>
              </a:rPr>
              <a:t>)</a:t>
            </a:r>
            <a:r>
              <a:rPr lang="en-US" dirty="0">
                <a:solidFill>
                  <a:srgbClr val="FF0000"/>
                </a:solidFill>
                <a:latin typeface="Consolas" panose="020B0609020204030204" pitchFamily="49" charset="0"/>
              </a:rPr>
              <a:t>;</a:t>
            </a:r>
            <a:endParaRPr lang="en-US" dirty="0">
              <a:solidFill>
                <a:srgbClr val="FF0000"/>
              </a:solidFill>
            </a:endParaRPr>
          </a:p>
        </p:txBody>
      </p:sp>
    </p:spTree>
    <p:extLst>
      <p:ext uri="{BB962C8B-B14F-4D97-AF65-F5344CB8AC3E}">
        <p14:creationId xmlns:p14="http://schemas.microsoft.com/office/powerpoint/2010/main" val="325305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Mathematical operations</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a:p>
            <a:r>
              <a:rPr lang="en-US" dirty="0">
                <a:solidFill>
                  <a:schemeClr val="bg1"/>
                </a:solidFill>
              </a:rPr>
              <a:t>Increment and decrement</a:t>
            </a:r>
            <a:br>
              <a:rPr lang="en-US" dirty="0">
                <a:solidFill>
                  <a:schemeClr val="bg1"/>
                </a:solidFill>
              </a:rPr>
            </a:br>
            <a:endParaRPr lang="en-US" dirty="0">
              <a:solidFill>
                <a:schemeClr val="bg1"/>
              </a:solidFill>
            </a:endParaRPr>
          </a:p>
        </p:txBody>
      </p:sp>
      <p:sp>
        <p:nvSpPr>
          <p:cNvPr id="9" name="TextBox 8">
            <a:extLst>
              <a:ext uri="{FF2B5EF4-FFF2-40B4-BE49-F238E27FC236}">
                <a16:creationId xmlns:a16="http://schemas.microsoft.com/office/drawing/2014/main" id="{C722B333-F4DD-41F2-B2B1-B10EEA4BED94}"/>
              </a:ext>
            </a:extLst>
          </p:cNvPr>
          <p:cNvSpPr txBox="1"/>
          <p:nvPr/>
        </p:nvSpPr>
        <p:spPr>
          <a:xfrm>
            <a:off x="2007909" y="2359367"/>
            <a:ext cx="7437749" cy="369332"/>
          </a:xfrm>
          <a:prstGeom prst="rect">
            <a:avLst/>
          </a:prstGeom>
          <a:solidFill>
            <a:schemeClr val="bg1"/>
          </a:solidFill>
        </p:spPr>
        <p:txBody>
          <a:bodyPr wrap="square" rtlCol="0">
            <a:spAutoFit/>
          </a:bodyPr>
          <a:lstStyle/>
          <a:p>
            <a:r>
              <a:rPr lang="en-US" dirty="0">
                <a:solidFill>
                  <a:srgbClr val="0070C0"/>
                </a:solidFill>
                <a:latin typeface="Consolas" panose="020B0609020204030204" pitchFamily="49" charset="0"/>
              </a:rPr>
              <a:t>datatype</a:t>
            </a:r>
            <a:r>
              <a:rPr lang="en-US" dirty="0">
                <a:latin typeface="Consolas" panose="020B0609020204030204" pitchFamily="49" charset="0"/>
              </a:rPr>
              <a:t> </a:t>
            </a:r>
            <a:r>
              <a:rPr lang="en-US" dirty="0" err="1">
                <a:latin typeface="Consolas" panose="020B0609020204030204" pitchFamily="49" charset="0"/>
              </a:rPr>
              <a:t>variable_name</a:t>
            </a:r>
            <a:r>
              <a:rPr lang="en-US" dirty="0">
                <a:latin typeface="Consolas" panose="020B0609020204030204" pitchFamily="49" charset="0"/>
              </a:rPr>
              <a:t> = var1 </a:t>
            </a:r>
            <a:r>
              <a:rPr lang="en-US" dirty="0">
                <a:solidFill>
                  <a:srgbClr val="7030A0"/>
                </a:solidFill>
                <a:latin typeface="Consolas" panose="020B0609020204030204" pitchFamily="49" charset="0"/>
              </a:rPr>
              <a:t>&lt;OPEARTOR&gt;</a:t>
            </a:r>
            <a:r>
              <a:rPr lang="en-US" dirty="0">
                <a:latin typeface="Consolas" panose="020B0609020204030204" pitchFamily="49" charset="0"/>
              </a:rPr>
              <a:t> var2 </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6" name="TextBox 5">
            <a:extLst>
              <a:ext uri="{FF2B5EF4-FFF2-40B4-BE49-F238E27FC236}">
                <a16:creationId xmlns:a16="http://schemas.microsoft.com/office/drawing/2014/main" id="{12AF4100-1D71-4CD0-9D0C-B96B5F3F4F72}"/>
              </a:ext>
            </a:extLst>
          </p:cNvPr>
          <p:cNvSpPr txBox="1"/>
          <p:nvPr/>
        </p:nvSpPr>
        <p:spPr>
          <a:xfrm>
            <a:off x="1475294" y="2941194"/>
            <a:ext cx="8502978" cy="369332"/>
          </a:xfrm>
          <a:prstGeom prst="rect">
            <a:avLst/>
          </a:prstGeom>
          <a:solidFill>
            <a:schemeClr val="bg1"/>
          </a:solidFill>
        </p:spPr>
        <p:txBody>
          <a:bodyPr wrap="square" rtlCol="0">
            <a:spAutoFit/>
          </a:bodyPr>
          <a:lstStyle/>
          <a:p>
            <a:r>
              <a:rPr lang="en-US" dirty="0">
                <a:solidFill>
                  <a:srgbClr val="0070C0"/>
                </a:solidFill>
                <a:latin typeface="Consolas" panose="020B0609020204030204" pitchFamily="49" charset="0"/>
              </a:rPr>
              <a:t>datatype</a:t>
            </a:r>
            <a:r>
              <a:rPr lang="en-US" dirty="0">
                <a:latin typeface="Consolas" panose="020B0609020204030204" pitchFamily="49" charset="0"/>
              </a:rPr>
              <a:t> </a:t>
            </a:r>
            <a:r>
              <a:rPr lang="en-US" dirty="0" err="1">
                <a:latin typeface="Consolas" panose="020B0609020204030204" pitchFamily="49" charset="0"/>
              </a:rPr>
              <a:t>variable_name</a:t>
            </a:r>
            <a:r>
              <a:rPr lang="en-US" dirty="0">
                <a:latin typeface="Consolas" panose="020B0609020204030204" pitchFamily="49" charset="0"/>
              </a:rPr>
              <a:t> = var1 </a:t>
            </a:r>
            <a:r>
              <a:rPr lang="en-US" dirty="0">
                <a:solidFill>
                  <a:srgbClr val="7030A0"/>
                </a:solidFill>
                <a:latin typeface="Consolas" panose="020B0609020204030204" pitchFamily="49" charset="0"/>
              </a:rPr>
              <a:t>&lt;OPEARTOR&gt;</a:t>
            </a:r>
            <a:r>
              <a:rPr lang="en-US" dirty="0">
                <a:latin typeface="Consolas" panose="020B0609020204030204" pitchFamily="49" charset="0"/>
              </a:rPr>
              <a:t> var2 </a:t>
            </a:r>
            <a:r>
              <a:rPr lang="en-US" dirty="0">
                <a:solidFill>
                  <a:srgbClr val="7030A0"/>
                </a:solidFill>
                <a:latin typeface="Consolas" panose="020B0609020204030204" pitchFamily="49" charset="0"/>
              </a:rPr>
              <a:t>&lt;OPEARTOR&gt; </a:t>
            </a:r>
            <a:r>
              <a:rPr lang="en-US" dirty="0">
                <a:latin typeface="Consolas" panose="020B0609020204030204" pitchFamily="49" charset="0"/>
              </a:rPr>
              <a:t>var3</a:t>
            </a:r>
            <a:r>
              <a:rPr lang="en-US" dirty="0">
                <a:solidFill>
                  <a:srgbClr val="7030A0"/>
                </a:solidFill>
                <a:latin typeface="Consolas" panose="020B0609020204030204" pitchFamily="49" charset="0"/>
              </a:rPr>
              <a:t> </a:t>
            </a:r>
            <a:r>
              <a:rPr lang="en-US" dirty="0">
                <a:latin typeface="Consolas" panose="020B0609020204030204" pitchFamily="49" charset="0"/>
              </a:rPr>
              <a:t>… </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7" name="TextBox 6">
            <a:extLst>
              <a:ext uri="{FF2B5EF4-FFF2-40B4-BE49-F238E27FC236}">
                <a16:creationId xmlns:a16="http://schemas.microsoft.com/office/drawing/2014/main" id="{6B57A8AD-BBD9-4B5D-ADC5-357F319E2C7F}"/>
              </a:ext>
            </a:extLst>
          </p:cNvPr>
          <p:cNvSpPr txBox="1"/>
          <p:nvPr/>
        </p:nvSpPr>
        <p:spPr>
          <a:xfrm>
            <a:off x="3089634" y="3529501"/>
            <a:ext cx="5274298" cy="369332"/>
          </a:xfrm>
          <a:prstGeom prst="rect">
            <a:avLst/>
          </a:prstGeom>
          <a:solidFill>
            <a:schemeClr val="bg1"/>
          </a:solidFill>
        </p:spPr>
        <p:txBody>
          <a:bodyPr wrap="square" rtlCol="0">
            <a:spAutoFit/>
          </a:bodyPr>
          <a:lstStyle/>
          <a:p>
            <a:r>
              <a:rPr lang="en-US" dirty="0">
                <a:solidFill>
                  <a:srgbClr val="0070C0"/>
                </a:solidFill>
                <a:latin typeface="Consolas" panose="020B0609020204030204" pitchFamily="49" charset="0"/>
              </a:rPr>
              <a:t>datatype</a:t>
            </a:r>
            <a:r>
              <a:rPr lang="en-US" dirty="0">
                <a:latin typeface="Consolas" panose="020B0609020204030204" pitchFamily="49" charset="0"/>
              </a:rPr>
              <a:t> </a:t>
            </a:r>
            <a:r>
              <a:rPr lang="en-US" dirty="0" err="1">
                <a:latin typeface="Consolas" panose="020B0609020204030204" pitchFamily="49" charset="0"/>
              </a:rPr>
              <a:t>variable_name</a:t>
            </a:r>
            <a:r>
              <a:rPr lang="en-US" dirty="0">
                <a:latin typeface="Consolas" panose="020B0609020204030204" pitchFamily="49" charset="0"/>
              </a:rPr>
              <a:t> = (</a:t>
            </a:r>
            <a:r>
              <a:rPr lang="en-US" dirty="0">
                <a:solidFill>
                  <a:schemeClr val="accent2"/>
                </a:solidFill>
                <a:latin typeface="Consolas" panose="020B0609020204030204" pitchFamily="49" charset="0"/>
              </a:rPr>
              <a:t>expression</a:t>
            </a:r>
            <a:r>
              <a:rPr lang="en-US" dirty="0">
                <a:latin typeface="Consolas" panose="020B0609020204030204" pitchFamily="49" charset="0"/>
              </a:rPr>
              <a:t>) </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8" name="TextBox 7">
            <a:extLst>
              <a:ext uri="{FF2B5EF4-FFF2-40B4-BE49-F238E27FC236}">
                <a16:creationId xmlns:a16="http://schemas.microsoft.com/office/drawing/2014/main" id="{2F9EEB69-9F54-4775-A3E0-4FCCAC9AF552}"/>
              </a:ext>
            </a:extLst>
          </p:cNvPr>
          <p:cNvSpPr txBox="1"/>
          <p:nvPr/>
        </p:nvSpPr>
        <p:spPr>
          <a:xfrm>
            <a:off x="3089634" y="4703711"/>
            <a:ext cx="5274298" cy="369332"/>
          </a:xfrm>
          <a:prstGeom prst="rect">
            <a:avLst/>
          </a:prstGeom>
          <a:solidFill>
            <a:schemeClr val="bg1"/>
          </a:solidFill>
        </p:spPr>
        <p:txBody>
          <a:bodyPr wrap="square" rtlCol="0">
            <a:spAutoFit/>
          </a:bodyPr>
          <a:lstStyle/>
          <a:p>
            <a:r>
              <a:rPr lang="en-US" dirty="0" err="1">
                <a:latin typeface="Consolas" panose="020B0609020204030204" pitchFamily="49" charset="0"/>
              </a:rPr>
              <a:t>variable_name</a:t>
            </a:r>
            <a:r>
              <a:rPr lang="en-US"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10" name="TextBox 9">
            <a:extLst>
              <a:ext uri="{FF2B5EF4-FFF2-40B4-BE49-F238E27FC236}">
                <a16:creationId xmlns:a16="http://schemas.microsoft.com/office/drawing/2014/main" id="{519A02DD-666C-42D6-9C9B-015C1B17D474}"/>
              </a:ext>
            </a:extLst>
          </p:cNvPr>
          <p:cNvSpPr txBox="1"/>
          <p:nvPr/>
        </p:nvSpPr>
        <p:spPr>
          <a:xfrm>
            <a:off x="3089634" y="5208536"/>
            <a:ext cx="5274298" cy="369332"/>
          </a:xfrm>
          <a:prstGeom prst="rect">
            <a:avLst/>
          </a:prstGeom>
          <a:solidFill>
            <a:schemeClr val="bg1"/>
          </a:solidFill>
        </p:spPr>
        <p:txBody>
          <a:bodyPr wrap="square" rtlCol="0">
            <a:spAutoFit/>
          </a:bodyPr>
          <a:lstStyle/>
          <a:p>
            <a:r>
              <a:rPr lang="en-US" dirty="0" err="1">
                <a:latin typeface="Consolas" panose="020B0609020204030204" pitchFamily="49" charset="0"/>
              </a:rPr>
              <a:t>variable_name</a:t>
            </a:r>
            <a:r>
              <a:rPr lang="en-US" dirty="0">
                <a:latin typeface="Consolas" panose="020B0609020204030204" pitchFamily="49" charset="0"/>
              </a:rPr>
              <a:t>--</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11" name="TextBox 10">
            <a:extLst>
              <a:ext uri="{FF2B5EF4-FFF2-40B4-BE49-F238E27FC236}">
                <a16:creationId xmlns:a16="http://schemas.microsoft.com/office/drawing/2014/main" id="{8713D2C1-3762-4E9E-A8F1-07953D6CF41C}"/>
              </a:ext>
            </a:extLst>
          </p:cNvPr>
          <p:cNvSpPr txBox="1"/>
          <p:nvPr/>
        </p:nvSpPr>
        <p:spPr>
          <a:xfrm>
            <a:off x="3089634" y="5713361"/>
            <a:ext cx="5274298" cy="369332"/>
          </a:xfrm>
          <a:prstGeom prst="rect">
            <a:avLst/>
          </a:prstGeom>
          <a:solidFill>
            <a:schemeClr val="bg1"/>
          </a:solidFill>
        </p:spPr>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variable_name</a:t>
            </a:r>
            <a:r>
              <a:rPr lang="en-US" sz="1800" dirty="0">
                <a:solidFill>
                  <a:srgbClr val="FF0000"/>
                </a:solidFill>
                <a:latin typeface="Consolas" panose="020B0609020204030204" pitchFamily="49" charset="0"/>
              </a:rPr>
              <a:t>;</a:t>
            </a:r>
            <a:endParaRPr lang="en-US" dirty="0">
              <a:solidFill>
                <a:srgbClr val="FF0000"/>
              </a:solidFill>
            </a:endParaRPr>
          </a:p>
        </p:txBody>
      </p:sp>
      <p:sp>
        <p:nvSpPr>
          <p:cNvPr id="12" name="TextBox 11">
            <a:extLst>
              <a:ext uri="{FF2B5EF4-FFF2-40B4-BE49-F238E27FC236}">
                <a16:creationId xmlns:a16="http://schemas.microsoft.com/office/drawing/2014/main" id="{BAD9597E-6AEF-4D38-8CD3-ECF793B80B7E}"/>
              </a:ext>
            </a:extLst>
          </p:cNvPr>
          <p:cNvSpPr txBox="1"/>
          <p:nvPr/>
        </p:nvSpPr>
        <p:spPr>
          <a:xfrm>
            <a:off x="3089634" y="6218186"/>
            <a:ext cx="5274298" cy="369332"/>
          </a:xfrm>
          <a:prstGeom prst="rect">
            <a:avLst/>
          </a:prstGeom>
          <a:solidFill>
            <a:schemeClr val="bg1"/>
          </a:solidFill>
        </p:spPr>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variable_name</a:t>
            </a:r>
            <a:r>
              <a:rPr lang="en-US" sz="1800" dirty="0">
                <a:solidFill>
                  <a:srgbClr val="FF0000"/>
                </a:solidFill>
                <a:latin typeface="Consolas" panose="020B0609020204030204" pitchFamily="49" charset="0"/>
              </a:rPr>
              <a:t>;</a:t>
            </a:r>
            <a:endParaRPr lang="en-US" dirty="0">
              <a:solidFill>
                <a:srgbClr val="FF0000"/>
              </a:solidFill>
            </a:endParaRPr>
          </a:p>
        </p:txBody>
      </p:sp>
    </p:spTree>
    <p:extLst>
      <p:ext uri="{BB962C8B-B14F-4D97-AF65-F5344CB8AC3E}">
        <p14:creationId xmlns:p14="http://schemas.microsoft.com/office/powerpoint/2010/main" val="194831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Mathematical operations shorthand </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6B57A8AD-BBD9-4B5D-ADC5-357F319E2C7F}"/>
              </a:ext>
            </a:extLst>
          </p:cNvPr>
          <p:cNvSpPr txBox="1"/>
          <p:nvPr/>
        </p:nvSpPr>
        <p:spPr>
          <a:xfrm>
            <a:off x="3133626" y="2379431"/>
            <a:ext cx="5274298" cy="369332"/>
          </a:xfrm>
          <a:prstGeom prst="rect">
            <a:avLst/>
          </a:prstGeom>
          <a:solidFill>
            <a:schemeClr val="bg1"/>
          </a:solidFill>
        </p:spPr>
        <p:txBody>
          <a:bodyPr wrap="square" rtlCol="0">
            <a:spAutoFit/>
          </a:bodyPr>
          <a:lstStyle/>
          <a:p>
            <a:r>
              <a:rPr lang="en-US" dirty="0" err="1">
                <a:latin typeface="Consolas" panose="020B0609020204030204" pitchFamily="49" charset="0"/>
              </a:rPr>
              <a:t>variable_name</a:t>
            </a:r>
            <a:r>
              <a:rPr lang="en-US" dirty="0">
                <a:latin typeface="Consolas" panose="020B0609020204030204" pitchFamily="49" charset="0"/>
              </a:rPr>
              <a:t> &lt;OPERATOR&gt;= </a:t>
            </a:r>
            <a:r>
              <a:rPr lang="en-US" dirty="0">
                <a:solidFill>
                  <a:schemeClr val="accent2"/>
                </a:solidFill>
                <a:latin typeface="Consolas" panose="020B0609020204030204" pitchFamily="49" charset="0"/>
              </a:rPr>
              <a:t>expression</a:t>
            </a:r>
            <a:r>
              <a:rPr lang="en-US" dirty="0">
                <a:latin typeface="Consolas" panose="020B0609020204030204" pitchFamily="49" charset="0"/>
              </a:rPr>
              <a:t> </a:t>
            </a:r>
            <a:r>
              <a:rPr lang="en-US" sz="1800" dirty="0">
                <a:solidFill>
                  <a:srgbClr val="FF0000"/>
                </a:solidFill>
                <a:latin typeface="Consolas" panose="020B0609020204030204" pitchFamily="49" charset="0"/>
              </a:rPr>
              <a:t>;</a:t>
            </a:r>
            <a:endParaRPr lang="en-US" dirty="0">
              <a:solidFill>
                <a:srgbClr val="FF0000"/>
              </a:solidFill>
            </a:endParaRPr>
          </a:p>
        </p:txBody>
      </p:sp>
    </p:spTree>
    <p:extLst>
      <p:ext uri="{BB962C8B-B14F-4D97-AF65-F5344CB8AC3E}">
        <p14:creationId xmlns:p14="http://schemas.microsoft.com/office/powerpoint/2010/main" val="22005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If conditions</a:t>
            </a:r>
          </a:p>
        </p:txBody>
      </p:sp>
      <p:sp>
        <p:nvSpPr>
          <p:cNvPr id="7" name="TextBox 6">
            <a:extLst>
              <a:ext uri="{FF2B5EF4-FFF2-40B4-BE49-F238E27FC236}">
                <a16:creationId xmlns:a16="http://schemas.microsoft.com/office/drawing/2014/main" id="{6B57A8AD-BBD9-4B5D-ADC5-357F319E2C7F}"/>
              </a:ext>
            </a:extLst>
          </p:cNvPr>
          <p:cNvSpPr txBox="1"/>
          <p:nvPr/>
        </p:nvSpPr>
        <p:spPr>
          <a:xfrm>
            <a:off x="821702" y="2369920"/>
            <a:ext cx="5274298" cy="646331"/>
          </a:xfrm>
          <a:prstGeom prst="rect">
            <a:avLst/>
          </a:prstGeom>
          <a:solidFill>
            <a:schemeClr val="bg1"/>
          </a:solidFill>
        </p:spPr>
        <p:txBody>
          <a:bodyPr wrap="square" rtlCol="0">
            <a:spAutoFit/>
          </a:bodyPr>
          <a:lstStyle/>
          <a:p>
            <a:r>
              <a:rPr lang="en-US" dirty="0">
                <a:solidFill>
                  <a:schemeClr val="accent1"/>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ONE STATEMENT */</a:t>
            </a:r>
            <a:endParaRPr lang="en-US" dirty="0">
              <a:solidFill>
                <a:srgbClr val="00B050"/>
              </a:solidFill>
            </a:endParaRPr>
          </a:p>
        </p:txBody>
      </p:sp>
      <p:sp>
        <p:nvSpPr>
          <p:cNvPr id="6" name="TextBox 5">
            <a:extLst>
              <a:ext uri="{FF2B5EF4-FFF2-40B4-BE49-F238E27FC236}">
                <a16:creationId xmlns:a16="http://schemas.microsoft.com/office/drawing/2014/main" id="{F54920C3-B543-49C5-89E2-47E8BE06119C}"/>
              </a:ext>
            </a:extLst>
          </p:cNvPr>
          <p:cNvSpPr txBox="1"/>
          <p:nvPr/>
        </p:nvSpPr>
        <p:spPr>
          <a:xfrm>
            <a:off x="821702" y="3176397"/>
            <a:ext cx="5274298" cy="2031325"/>
          </a:xfrm>
          <a:prstGeom prst="rect">
            <a:avLst/>
          </a:prstGeom>
          <a:solidFill>
            <a:schemeClr val="bg1"/>
          </a:solidFill>
        </p:spPr>
        <p:txBody>
          <a:bodyPr wrap="square" rtlCol="0">
            <a:spAutoFit/>
          </a:bodyPr>
          <a:lstStyle/>
          <a:p>
            <a:r>
              <a:rPr lang="en-US" dirty="0">
                <a:solidFill>
                  <a:schemeClr val="accent1"/>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a:t>
            </a:r>
          </a:p>
          <a:p>
            <a:r>
              <a:rPr lang="en-US" dirty="0">
                <a:solidFill>
                  <a:srgbClr val="00B050"/>
                </a:solidFill>
                <a:latin typeface="Consolas" panose="020B0609020204030204" pitchFamily="49" charset="0"/>
              </a:rPr>
              <a:t>	   MANY </a:t>
            </a:r>
          </a:p>
          <a:p>
            <a:r>
              <a:rPr lang="en-US" dirty="0">
                <a:solidFill>
                  <a:srgbClr val="00B050"/>
                </a:solidFill>
                <a:latin typeface="Consolas" panose="020B0609020204030204" pitchFamily="49" charset="0"/>
              </a:rPr>
              <a:t>	   STATEMENTS</a:t>
            </a:r>
          </a:p>
          <a:p>
            <a:r>
              <a:rPr lang="en-US" dirty="0">
                <a:solidFill>
                  <a:srgbClr val="00B050"/>
                </a:solidFill>
                <a:latin typeface="Consolas" panose="020B0609020204030204" pitchFamily="49" charset="0"/>
              </a:rPr>
              <a:t>			*/</a:t>
            </a:r>
          </a:p>
          <a:p>
            <a:r>
              <a:rPr lang="en-US" dirty="0">
                <a:latin typeface="Consolas" panose="020B0609020204030204" pitchFamily="49" charset="0"/>
              </a:rPr>
              <a:t>}</a:t>
            </a:r>
            <a:endParaRPr lang="en-US" dirty="0"/>
          </a:p>
        </p:txBody>
      </p:sp>
      <p:sp>
        <p:nvSpPr>
          <p:cNvPr id="9" name="TextBox 8">
            <a:extLst>
              <a:ext uri="{FF2B5EF4-FFF2-40B4-BE49-F238E27FC236}">
                <a16:creationId xmlns:a16="http://schemas.microsoft.com/office/drawing/2014/main" id="{E7BF0E99-B941-4D99-BEA4-785F77652057}"/>
              </a:ext>
            </a:extLst>
          </p:cNvPr>
          <p:cNvSpPr txBox="1"/>
          <p:nvPr/>
        </p:nvSpPr>
        <p:spPr>
          <a:xfrm>
            <a:off x="6352093" y="2369920"/>
            <a:ext cx="5274298" cy="2308324"/>
          </a:xfrm>
          <a:prstGeom prst="rect">
            <a:avLst/>
          </a:prstGeom>
          <a:solidFill>
            <a:schemeClr val="bg1"/>
          </a:solidFill>
        </p:spPr>
        <p:txBody>
          <a:bodyPr wrap="square" rtlCol="0">
            <a:spAutoFit/>
          </a:bodyPr>
          <a:lstStyle/>
          <a:p>
            <a:r>
              <a:rPr lang="en-US" dirty="0">
                <a:solidFill>
                  <a:schemeClr val="accent1"/>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your code*/</a:t>
            </a:r>
          </a:p>
          <a:p>
            <a:r>
              <a:rPr lang="en-US" dirty="0">
                <a:latin typeface="Consolas" panose="020B0609020204030204" pitchFamily="49" charset="0"/>
              </a:rPr>
              <a:t>}</a:t>
            </a:r>
          </a:p>
          <a:p>
            <a:r>
              <a:rPr lang="en-US" dirty="0">
                <a:solidFill>
                  <a:schemeClr val="accent5"/>
                </a:solidFill>
                <a:latin typeface="Consolas" panose="020B0609020204030204" pitchFamily="49" charset="0"/>
              </a:rPr>
              <a:t>else</a:t>
            </a: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 your code*/</a:t>
            </a:r>
            <a:endParaRPr lang="en-US" dirty="0">
              <a:latin typeface="Consolas" panose="020B0609020204030204" pitchFamily="49" charset="0"/>
            </a:endParaRPr>
          </a:p>
          <a:p>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64519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p:txBody>
          <a:bodyPr/>
          <a:lstStyle/>
          <a:p>
            <a:pPr algn="ctr"/>
            <a:r>
              <a:rPr lang="en-US" dirty="0">
                <a:solidFill>
                  <a:schemeClr val="bg1"/>
                </a:solidFill>
              </a:rPr>
              <a:t>Revision  </a:t>
            </a:r>
          </a:p>
        </p:txBody>
      </p:sp>
      <p:sp>
        <p:nvSpPr>
          <p:cNvPr id="5" name="Content Placeholder 2">
            <a:extLst>
              <a:ext uri="{FF2B5EF4-FFF2-40B4-BE49-F238E27FC236}">
                <a16:creationId xmlns:a16="http://schemas.microsoft.com/office/drawing/2014/main" id="{485CCAC1-7BE3-4210-BC06-BA1F1B616B8B}"/>
              </a:ext>
            </a:extLst>
          </p:cNvPr>
          <p:cNvSpPr>
            <a:spLocks noGrp="1"/>
          </p:cNvSpPr>
          <p:nvPr>
            <p:ph idx="1"/>
          </p:nvPr>
        </p:nvSpPr>
        <p:spPr>
          <a:xfrm>
            <a:off x="565609" y="1690688"/>
            <a:ext cx="10788192" cy="4486275"/>
          </a:xfrm>
        </p:spPr>
        <p:txBody>
          <a:bodyPr/>
          <a:lstStyle/>
          <a:p>
            <a:r>
              <a:rPr lang="en-US" dirty="0">
                <a:solidFill>
                  <a:schemeClr val="bg1"/>
                </a:solidFill>
              </a:rPr>
              <a:t>If conditions</a:t>
            </a:r>
          </a:p>
        </p:txBody>
      </p:sp>
      <p:sp>
        <p:nvSpPr>
          <p:cNvPr id="8" name="TextBox 7">
            <a:extLst>
              <a:ext uri="{FF2B5EF4-FFF2-40B4-BE49-F238E27FC236}">
                <a16:creationId xmlns:a16="http://schemas.microsoft.com/office/drawing/2014/main" id="{284E0464-A3B0-4422-9D12-81DF80D24434}"/>
              </a:ext>
            </a:extLst>
          </p:cNvPr>
          <p:cNvSpPr txBox="1"/>
          <p:nvPr/>
        </p:nvSpPr>
        <p:spPr>
          <a:xfrm>
            <a:off x="821702" y="2274838"/>
            <a:ext cx="5274298" cy="4247317"/>
          </a:xfrm>
          <a:prstGeom prst="rect">
            <a:avLst/>
          </a:prstGeom>
          <a:solidFill>
            <a:schemeClr val="bg1"/>
          </a:solidFill>
        </p:spPr>
        <p:txBody>
          <a:bodyPr wrap="square" rtlCol="0">
            <a:spAutoFit/>
          </a:bodyPr>
          <a:lstStyle/>
          <a:p>
            <a:r>
              <a:rPr lang="en-US" dirty="0">
                <a:solidFill>
                  <a:schemeClr val="accent1"/>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your code*/</a:t>
            </a:r>
          </a:p>
          <a:p>
            <a:r>
              <a:rPr lang="en-US" dirty="0">
                <a:latin typeface="Consolas" panose="020B0609020204030204" pitchFamily="49" charset="0"/>
              </a:rPr>
              <a:t>}</a:t>
            </a:r>
          </a:p>
          <a:p>
            <a:r>
              <a:rPr lang="en-US" dirty="0">
                <a:solidFill>
                  <a:schemeClr val="accent5"/>
                </a:solidFill>
                <a:latin typeface="Consolas" panose="020B0609020204030204" pitchFamily="49" charset="0"/>
              </a:rPr>
              <a:t>else 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endParaRPr lang="en-US" dirty="0">
              <a:solidFill>
                <a:schemeClr val="accent5"/>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 your code*/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solidFill>
                  <a:schemeClr val="accent1"/>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a:t>
            </a:r>
          </a:p>
          <a:p>
            <a:r>
              <a:rPr lang="en-US" dirty="0">
                <a:solidFill>
                  <a:srgbClr val="00B050"/>
                </a:solidFill>
                <a:latin typeface="Consolas" panose="020B0609020204030204" pitchFamily="49" charset="0"/>
              </a:rPr>
              <a:t>	/* your code*/</a:t>
            </a:r>
          </a:p>
          <a:p>
            <a:r>
              <a:rPr lang="en-US" dirty="0">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6CD918DA-7560-492F-998F-11CA971A2E31}"/>
              </a:ext>
            </a:extLst>
          </p:cNvPr>
          <p:cNvSpPr txBox="1"/>
          <p:nvPr/>
        </p:nvSpPr>
        <p:spPr>
          <a:xfrm>
            <a:off x="6352093" y="2245558"/>
            <a:ext cx="5274298" cy="4247317"/>
          </a:xfrm>
          <a:prstGeom prst="rect">
            <a:avLst/>
          </a:prstGeom>
          <a:solidFill>
            <a:schemeClr val="bg1"/>
          </a:solidFill>
        </p:spPr>
        <p:txBody>
          <a:bodyPr wrap="square" rtlCol="0">
            <a:spAutoFit/>
          </a:bodyPr>
          <a:lstStyle/>
          <a:p>
            <a:r>
              <a:rPr lang="en-US" dirty="0">
                <a:solidFill>
                  <a:schemeClr val="accent1"/>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your code*/</a:t>
            </a:r>
          </a:p>
          <a:p>
            <a:r>
              <a:rPr lang="en-US" dirty="0">
                <a:latin typeface="Consolas" panose="020B0609020204030204" pitchFamily="49" charset="0"/>
              </a:rPr>
              <a:t>}</a:t>
            </a:r>
          </a:p>
          <a:p>
            <a:r>
              <a:rPr lang="en-US" dirty="0">
                <a:solidFill>
                  <a:schemeClr val="accent5"/>
                </a:solidFill>
                <a:latin typeface="Consolas" panose="020B0609020204030204" pitchFamily="49" charset="0"/>
              </a:rPr>
              <a:t>else 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endParaRPr lang="en-US" dirty="0">
              <a:solidFill>
                <a:schemeClr val="accent5"/>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00B050"/>
                </a:solidFill>
                <a:latin typeface="Consolas" panose="020B0609020204030204" pitchFamily="49" charset="0"/>
              </a:rPr>
              <a:t> /* your code*/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solidFill>
                  <a:schemeClr val="accent1"/>
                </a:solidFill>
                <a:latin typeface="Consolas" panose="020B0609020204030204" pitchFamily="49" charset="0"/>
              </a:rPr>
              <a:t>else</a:t>
            </a:r>
            <a:r>
              <a:rPr lang="en-US" dirty="0">
                <a:latin typeface="Consolas" panose="020B0609020204030204" pitchFamily="49" charset="0"/>
              </a:rPr>
              <a:t> </a:t>
            </a:r>
            <a:r>
              <a:rPr lang="en-US" dirty="0">
                <a:solidFill>
                  <a:schemeClr val="accent5"/>
                </a:solidFill>
                <a:latin typeface="Consolas" panose="020B0609020204030204" pitchFamily="49" charset="0"/>
              </a:rPr>
              <a:t>if </a:t>
            </a:r>
            <a:r>
              <a:rPr lang="en-US" dirty="0">
                <a:latin typeface="Consolas" panose="020B0609020204030204" pitchFamily="49" charset="0"/>
              </a:rPr>
              <a:t>(</a:t>
            </a:r>
            <a:r>
              <a:rPr lang="en-US" dirty="0">
                <a:solidFill>
                  <a:schemeClr val="accent2"/>
                </a:solidFill>
                <a:latin typeface="Consolas" panose="020B0609020204030204" pitchFamily="49" charset="0"/>
              </a:rPr>
              <a:t>&lt;CONDITION&gt;</a:t>
            </a:r>
            <a:r>
              <a:rPr lang="en-US" dirty="0">
                <a:latin typeface="Consolas" panose="020B0609020204030204" pitchFamily="49" charset="0"/>
              </a:rPr>
              <a:t>)</a:t>
            </a:r>
          </a:p>
          <a:p>
            <a:r>
              <a:rPr lang="en-US" dirty="0">
                <a:latin typeface="Consolas" panose="020B0609020204030204" pitchFamily="49" charset="0"/>
              </a:rPr>
              <a:t>{</a:t>
            </a:r>
          </a:p>
          <a:p>
            <a:r>
              <a:rPr lang="en-US" dirty="0">
                <a:solidFill>
                  <a:srgbClr val="00B050"/>
                </a:solidFill>
                <a:latin typeface="Consolas" panose="020B0609020204030204" pitchFamily="49" charset="0"/>
              </a:rPr>
              <a:t>	/* your code*/</a:t>
            </a:r>
          </a:p>
          <a:p>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13862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1509</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AGaramond-Italic</vt:lpstr>
      <vt:lpstr>AGaramond-Regular</vt:lpstr>
      <vt:lpstr>AGaramond-SemiboldItalic</vt:lpstr>
      <vt:lpstr>Arial</vt:lpstr>
      <vt:lpstr>Calibri</vt:lpstr>
      <vt:lpstr>Calibri Light</vt:lpstr>
      <vt:lpstr>Cambria Math</vt:lpstr>
      <vt:lpstr>Consolas</vt:lpstr>
      <vt:lpstr>LucidaSansTypewriter</vt:lpstr>
      <vt:lpstr>LucidaSansTypewriter,Bold</vt:lpstr>
      <vt:lpstr>Office Theme</vt:lpstr>
      <vt:lpstr>PROGRAMMING FUNDAMENTALS IN C</vt:lpstr>
      <vt:lpstr>Revision  </vt:lpstr>
      <vt:lpstr>Revision  </vt:lpstr>
      <vt:lpstr>Revision  </vt:lpstr>
      <vt:lpstr>Revision  </vt:lpstr>
      <vt:lpstr>Revision  </vt:lpstr>
      <vt:lpstr>Revision  </vt:lpstr>
      <vt:lpstr>Revision  </vt:lpstr>
      <vt:lpstr>Revision  </vt:lpstr>
      <vt:lpstr>Switch  </vt:lpstr>
      <vt:lpstr>Exercises  </vt:lpstr>
      <vt:lpstr>Exercises  </vt:lpstr>
      <vt:lpstr>Exercises  </vt:lpstr>
      <vt:lpstr>Exercises  </vt:lpstr>
      <vt:lpstr>Exercises  </vt:lpstr>
      <vt:lpstr>Exercises  </vt:lpstr>
      <vt:lpstr>Exercises  </vt:lpstr>
      <vt:lpstr>Exercises  </vt:lpstr>
      <vt:lpstr>Exercises  </vt:lpstr>
      <vt:lpstr>TASK 1  </vt:lpstr>
      <vt:lpstr>TASK 2</vt:lpstr>
      <vt:lpstr>TASK 3</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116</cp:revision>
  <dcterms:created xsi:type="dcterms:W3CDTF">2021-03-25T18:23:19Z</dcterms:created>
  <dcterms:modified xsi:type="dcterms:W3CDTF">2021-04-25T20:11:25Z</dcterms:modified>
</cp:coreProperties>
</file>