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59" r:id="rId4"/>
    <p:sldId id="275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9" r:id="rId31"/>
    <p:sldId id="288" r:id="rId32"/>
    <p:sldId id="290" r:id="rId33"/>
    <p:sldId id="291" r:id="rId34"/>
    <p:sldId id="303" r:id="rId35"/>
    <p:sldId id="293" r:id="rId36"/>
    <p:sldId id="294" r:id="rId37"/>
    <p:sldId id="295" r:id="rId38"/>
    <p:sldId id="296" r:id="rId39"/>
    <p:sldId id="300" r:id="rId40"/>
    <p:sldId id="299" r:id="rId41"/>
    <p:sldId id="302" r:id="rId42"/>
    <p:sldId id="304" r:id="rId43"/>
    <p:sldId id="305" r:id="rId44"/>
    <p:sldId id="298" r:id="rId45"/>
    <p:sldId id="301" r:id="rId46"/>
    <p:sldId id="307" r:id="rId47"/>
    <p:sldId id="308" r:id="rId48"/>
    <p:sldId id="309" r:id="rId49"/>
    <p:sldId id="310" r:id="rId50"/>
    <p:sldId id="312" r:id="rId51"/>
    <p:sldId id="311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0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tef" initials="OA" lastIdx="1" clrIdx="0">
    <p:extLst>
      <p:ext uri="{19B8F6BF-5375-455C-9EA6-DF929625EA0E}">
        <p15:presenceInfo xmlns:p15="http://schemas.microsoft.com/office/powerpoint/2012/main" userId="Omar At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83B5B-319B-4DBE-83B2-36AC17F6287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D4CF3-D5CD-444D-94B6-A5368E36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2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D4CF3-D5CD-444D-94B6-A5368E36D6B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D4CF3-D5CD-444D-94B6-A5368E36D6B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cpp/build/walkthrough-compile-a-c-program-on-the-command-line?redirectedfrom=MSDN&amp;view=msvc-160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 Programming Basics - C Language Tutorial For Beginners | Udemy Blog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9089" b="12384"/>
          <a:stretch/>
        </p:blipFill>
        <p:spPr bwMode="auto">
          <a:xfrm>
            <a:off x="3921551" y="18298"/>
            <a:ext cx="826732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PROGRAMMING FUNDAMENTALS IN C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Problem Solving in C </a:t>
            </a:r>
            <a:endParaRPr lang="en-US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0;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is a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keyword</a:t>
                </a:r>
                <a:r>
                  <a:rPr lang="en-US" i="1" dirty="0">
                    <a:solidFill>
                      <a:schemeClr val="bg1"/>
                    </a:solidFill>
                  </a:rPr>
                  <a:t> indicates that a function will return a value –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is the end of the function body</a:t>
                </a:r>
              </a:p>
              <a:p>
                <a:pPr lvl="1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6193411" y="3499307"/>
            <a:ext cx="580691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10BAD-B9EF-4687-8FB8-28AF32E8CBF2}"/>
              </a:ext>
            </a:extLst>
          </p:cNvPr>
          <p:cNvSpPr/>
          <p:nvPr/>
        </p:nvSpPr>
        <p:spPr>
          <a:xfrm>
            <a:off x="6231118" y="5316495"/>
            <a:ext cx="1366885" cy="43692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9298B-72DD-4EB9-AC71-3C897413EE65}"/>
              </a:ext>
            </a:extLst>
          </p:cNvPr>
          <p:cNvSpPr/>
          <p:nvPr/>
        </p:nvSpPr>
        <p:spPr>
          <a:xfrm>
            <a:off x="6231118" y="5787008"/>
            <a:ext cx="367646" cy="35636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Notes about the code: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Almost every statement in C is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terminated by 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The control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"%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displayed on a screen.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Any thing between “ “ is printed as it is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keyword is the last statement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executed in the function block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You can write multiple statements in one line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separated by a 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7060677" y="2397698"/>
            <a:ext cx="4854804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/>
              <a:t>int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("%s\</a:t>
            </a:r>
            <a:r>
              <a:rPr lang="en-GB" sz="2000" dirty="0" err="1"/>
              <a:t>n","Welcome</a:t>
            </a:r>
            <a:r>
              <a:rPr lang="en-GB" sz="2000" dirty="0"/>
              <a:t> to C course, Omar");</a:t>
            </a:r>
          </a:p>
          <a:p>
            <a:r>
              <a:rPr lang="en-GB" sz="2000" dirty="0"/>
              <a:t>return 0;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77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Detect the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Different code, same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565609" y="2305615"/>
            <a:ext cx="4854804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/>
              <a:t>int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("%s\</a:t>
            </a:r>
            <a:r>
              <a:rPr lang="en-GB" sz="2000" dirty="0" err="1"/>
              <a:t>n","Welcome</a:t>
            </a:r>
            <a:r>
              <a:rPr lang="en-GB" sz="2000" dirty="0"/>
              <a:t> to C course, Omar");</a:t>
            </a:r>
          </a:p>
          <a:p>
            <a:r>
              <a:rPr lang="en-GB" sz="2000" dirty="0"/>
              <a:t>return 0;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75D1E-6944-49BA-8624-E98170FA41A4}"/>
              </a:ext>
            </a:extLst>
          </p:cNvPr>
          <p:cNvSpPr txBox="1"/>
          <p:nvPr/>
        </p:nvSpPr>
        <p:spPr>
          <a:xfrm>
            <a:off x="6096000" y="2305614"/>
            <a:ext cx="485480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/>
              <a:t>int main( void 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 "Welcome to C course, Omar\n" );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C4502-E482-46EE-BCDB-8605CC8B4267}"/>
              </a:ext>
            </a:extLst>
          </p:cNvPr>
          <p:cNvSpPr txBox="1"/>
          <p:nvPr/>
        </p:nvSpPr>
        <p:spPr>
          <a:xfrm>
            <a:off x="565609" y="4748727"/>
            <a:ext cx="485480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/>
              <a:t>void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 "Welcome to C course, Omar\n" );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333D1-50A1-4C07-A4CA-248CC614AB29}"/>
              </a:ext>
            </a:extLst>
          </p:cNvPr>
          <p:cNvSpPr txBox="1"/>
          <p:nvPr/>
        </p:nvSpPr>
        <p:spPr>
          <a:xfrm>
            <a:off x="6096000" y="4748727"/>
            <a:ext cx="485480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void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 "Welcome to C course" );</a:t>
            </a:r>
          </a:p>
          <a:p>
            <a:r>
              <a:rPr lang="en-GB" sz="2000" dirty="0" err="1"/>
              <a:t>printf</a:t>
            </a:r>
            <a:r>
              <a:rPr lang="en-GB" sz="2000" dirty="0"/>
              <a:t>(", Omar\n");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023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Comments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Comments are a way to document your code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Describes the meaning of a code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Write //&lt;YOUR COMMENT&gt; in one line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Write /* &lt;YOUR COMMENT&gt;*/ in multi-lines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Comments are ignored by compiler</a:t>
            </a:r>
          </a:p>
          <a:p>
            <a:pPr lvl="1"/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3103385" y="4207039"/>
            <a:ext cx="6615652" cy="26161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//this is pre-processor to include </a:t>
            </a:r>
            <a:r>
              <a:rPr lang="en-GB" sz="1600" dirty="0" err="1"/>
              <a:t>stdio</a:t>
            </a:r>
            <a:r>
              <a:rPr lang="en-GB" sz="1600" dirty="0"/>
              <a:t> header file</a:t>
            </a:r>
          </a:p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endParaRPr lang="en-GB" sz="1600" dirty="0"/>
          </a:p>
          <a:p>
            <a:r>
              <a:rPr lang="en-GB" sz="1600" dirty="0"/>
              <a:t>//this is the program entry point, main function</a:t>
            </a:r>
          </a:p>
          <a:p>
            <a:r>
              <a:rPr lang="en-GB" sz="1600" dirty="0"/>
              <a:t>int main()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 err="1"/>
              <a:t>printf</a:t>
            </a:r>
            <a:r>
              <a:rPr lang="en-GB" sz="1600" dirty="0"/>
              <a:t>("%s\</a:t>
            </a:r>
            <a:r>
              <a:rPr lang="en-GB" sz="1600" dirty="0" err="1"/>
              <a:t>n","Welcome</a:t>
            </a:r>
            <a:r>
              <a:rPr lang="en-GB" sz="1600" dirty="0"/>
              <a:t> to C course, Omar"); //print to the console</a:t>
            </a:r>
          </a:p>
          <a:p>
            <a:r>
              <a:rPr lang="en-GB" sz="1600" dirty="0"/>
              <a:t>return 0; // return 0, an integer value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/>
              <a:t>//The end of your program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386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Escape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= new 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= new tab (8 spaces)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\\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= prints one \</a:t>
                </a:r>
              </a:p>
              <a:p>
                <a:pPr lvl="1"/>
                <a:r>
                  <a:rPr lang="en-US" i="1" dirty="0">
                    <a:solidFill>
                      <a:schemeClr val="bg1"/>
                    </a:solidFill>
                  </a:rPr>
                  <a:t>\” = prints “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11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Exercise 01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 program that prints: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	This		is my first “C” program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	\**/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2300F-DFE9-4E6C-9804-A763B4A7C3E5}"/>
              </a:ext>
            </a:extLst>
          </p:cNvPr>
          <p:cNvSpPr txBox="1"/>
          <p:nvPr/>
        </p:nvSpPr>
        <p:spPr>
          <a:xfrm>
            <a:off x="3252444" y="3537798"/>
            <a:ext cx="5687111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("This\t is my first \"C\" program\n");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("\\**/\n"); </a:t>
            </a:r>
          </a:p>
          <a:p>
            <a:r>
              <a:rPr lang="en-GB" sz="2400" dirty="0"/>
              <a:t>return 0; 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53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07769D-C324-46C6-BD59-76F3A0A00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590"/>
              </p:ext>
            </p:extLst>
          </p:nvPr>
        </p:nvGraphicFramePr>
        <p:xfrm>
          <a:off x="1630052" y="2171393"/>
          <a:ext cx="8937396" cy="3548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7396">
                  <a:extLst>
                    <a:ext uri="{9D8B030D-6E8A-4147-A177-3AD203B41FA5}">
                      <a16:colId xmlns:a16="http://schemas.microsoft.com/office/drawing/2014/main" val="2294678506"/>
                    </a:ext>
                  </a:extLst>
                </a:gridCol>
              </a:tblGrid>
              <a:tr h="506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04469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The structure of a basic C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0286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Data types and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09065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Mathematical Operations in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671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I/O in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42303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Exercises: Pseudocode, Flow chart,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3333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9026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to C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F4F01-F4B8-4880-9473-AD175649A9C4}"/>
              </a:ext>
            </a:extLst>
          </p:cNvPr>
          <p:cNvSpPr/>
          <p:nvPr/>
        </p:nvSpPr>
        <p:spPr>
          <a:xfrm>
            <a:off x="1624552" y="3231037"/>
            <a:ext cx="6759018" cy="39592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Keywords</a:t>
            </a:r>
            <a:r>
              <a:rPr lang="en-GB" dirty="0">
                <a:solidFill>
                  <a:schemeClr val="bg1"/>
                </a:solidFill>
              </a:rPr>
              <a:t> are predefined, reserved words used in programming that have special meanings to the compiler.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Part of the syntax and they cannot be used as an identifier.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FA446-766D-4677-97F4-D9B0B2972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31" y="2910363"/>
            <a:ext cx="7410337" cy="39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5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Data type</a:t>
            </a:r>
            <a:r>
              <a:rPr lang="en-GB" dirty="0">
                <a:solidFill>
                  <a:schemeClr val="bg1"/>
                </a:solidFill>
              </a:rPr>
              <a:t> is a keyword used for declaring variables or functions.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Each data type has its storage size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Learn Data Types in C and C++ with Example in Just 4 mins. - DataFlair">
            <a:extLst>
              <a:ext uri="{FF2B5EF4-FFF2-40B4-BE49-F238E27FC236}">
                <a16:creationId xmlns:a16="http://schemas.microsoft.com/office/drawing/2014/main" id="{864BBFCC-10CC-4493-B06B-0DC8DC6B9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9" b="11039"/>
          <a:stretch/>
        </p:blipFill>
        <p:spPr bwMode="auto">
          <a:xfrm>
            <a:off x="1768483" y="2639506"/>
            <a:ext cx="8655034" cy="41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2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8F201A-77F8-4DF9-98BC-27AD4FA98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53998"/>
              </p:ext>
            </p:extLst>
          </p:nvPr>
        </p:nvGraphicFramePr>
        <p:xfrm>
          <a:off x="340282" y="1436104"/>
          <a:ext cx="543834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783">
                  <a:extLst>
                    <a:ext uri="{9D8B030D-6E8A-4147-A177-3AD203B41FA5}">
                      <a16:colId xmlns:a16="http://schemas.microsoft.com/office/drawing/2014/main" val="1499508042"/>
                    </a:ext>
                  </a:extLst>
                </a:gridCol>
                <a:gridCol w="1812783">
                  <a:extLst>
                    <a:ext uri="{9D8B030D-6E8A-4147-A177-3AD203B41FA5}">
                      <a16:colId xmlns:a16="http://schemas.microsoft.com/office/drawing/2014/main" val="3889307862"/>
                    </a:ext>
                  </a:extLst>
                </a:gridCol>
                <a:gridCol w="1812783">
                  <a:extLst>
                    <a:ext uri="{9D8B030D-6E8A-4147-A177-3AD203B41FA5}">
                      <a16:colId xmlns:a16="http://schemas.microsoft.com/office/drawing/2014/main" val="888346162"/>
                    </a:ext>
                  </a:extLst>
                </a:gridCol>
              </a:tblGrid>
              <a:tr h="36370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2295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−128 to 127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17037445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char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−128 to 127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3685246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char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255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4646169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01133867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short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5225282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short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65,535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16794307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5753104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95441194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65,535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3032415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E22E2B6-1588-4B1A-9E1C-04F800A4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5162"/>
              </p:ext>
            </p:extLst>
          </p:nvPr>
        </p:nvGraphicFramePr>
        <p:xfrm>
          <a:off x="6188042" y="1436104"/>
          <a:ext cx="543834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655">
                  <a:extLst>
                    <a:ext uri="{9D8B030D-6E8A-4147-A177-3AD203B41FA5}">
                      <a16:colId xmlns:a16="http://schemas.microsoft.com/office/drawing/2014/main" val="1499508042"/>
                    </a:ext>
                  </a:extLst>
                </a:gridCol>
                <a:gridCol w="1498862">
                  <a:extLst>
                    <a:ext uri="{9D8B030D-6E8A-4147-A177-3AD203B41FA5}">
                      <a16:colId xmlns:a16="http://schemas.microsoft.com/office/drawing/2014/main" val="3889307862"/>
                    </a:ext>
                  </a:extLst>
                </a:gridCol>
                <a:gridCol w="1652832">
                  <a:extLst>
                    <a:ext uri="{9D8B030D-6E8A-4147-A177-3AD203B41FA5}">
                      <a16:colId xmlns:a16="http://schemas.microsoft.com/office/drawing/2014/main" val="888346162"/>
                    </a:ext>
                  </a:extLst>
                </a:gridCol>
              </a:tblGrid>
              <a:tr h="36370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2295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 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17037445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short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−32,768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3685246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short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65,535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4646169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-2,147,483,648 to 2,147,483,647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01133867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 long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-2,147,483,648 to 2,147,483,647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5225282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 long 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4,294,967,295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16794307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57531041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95441194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3032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4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 C program to output “Welcome To C course, &lt;YOUR NAME&gt;”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CMD and notepad 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2976121" y="3016251"/>
            <a:ext cx="596716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35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Example 1: Let’s test the data types in code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43E3-5C04-422A-BE92-726248C3FAD2}"/>
              </a:ext>
            </a:extLst>
          </p:cNvPr>
          <p:cNvSpPr txBox="1"/>
          <p:nvPr/>
        </p:nvSpPr>
        <p:spPr>
          <a:xfrm>
            <a:off x="2349239" y="2437380"/>
            <a:ext cx="722093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short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(a));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int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(b));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long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(c));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float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(d));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Exercise 02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Try other data types: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𝑑𝑜𝑢𝑏𝑙𝑒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𝑐h𝑎𝑟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328E87-B729-4735-A932-987F98188ABC}"/>
              </a:ext>
            </a:extLst>
          </p:cNvPr>
          <p:cNvSpPr txBox="1"/>
          <p:nvPr/>
        </p:nvSpPr>
        <p:spPr>
          <a:xfrm>
            <a:off x="2349239" y="2437380"/>
            <a:ext cx="722093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char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(a));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long double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(b));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"size of float = %d bytes\n"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(c));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6D4119-EC41-4672-A389-51DAC180B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590"/>
              </p:ext>
            </p:extLst>
          </p:nvPr>
        </p:nvGraphicFramePr>
        <p:xfrm>
          <a:off x="1630052" y="2171393"/>
          <a:ext cx="8937396" cy="3548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7396">
                  <a:extLst>
                    <a:ext uri="{9D8B030D-6E8A-4147-A177-3AD203B41FA5}">
                      <a16:colId xmlns:a16="http://schemas.microsoft.com/office/drawing/2014/main" val="2294678506"/>
                    </a:ext>
                  </a:extLst>
                </a:gridCol>
              </a:tblGrid>
              <a:tr h="506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04469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The structure of a basic C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0286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Data types and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09065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Mathematical Operations in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671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I/O in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42303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Exercises: Pseudocode, Flow chart,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3333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9026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to C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F4F01-F4B8-4880-9473-AD175649A9C4}"/>
              </a:ext>
            </a:extLst>
          </p:cNvPr>
          <p:cNvSpPr/>
          <p:nvPr/>
        </p:nvSpPr>
        <p:spPr>
          <a:xfrm>
            <a:off x="1624552" y="3720488"/>
            <a:ext cx="6759018" cy="39592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Mathematical Operations in C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basic mathematical operations in C are: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64E7E1-91AB-41F3-A747-F58CF9CE7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568160"/>
              </p:ext>
            </p:extLst>
          </p:nvPr>
        </p:nvGraphicFramePr>
        <p:xfrm>
          <a:off x="505514" y="2435669"/>
          <a:ext cx="10908382" cy="421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865">
                  <a:extLst>
                    <a:ext uri="{9D8B030D-6E8A-4147-A177-3AD203B41FA5}">
                      <a16:colId xmlns:a16="http://schemas.microsoft.com/office/drawing/2014/main" val="3567625311"/>
                    </a:ext>
                  </a:extLst>
                </a:gridCol>
                <a:gridCol w="7681878">
                  <a:extLst>
                    <a:ext uri="{9D8B030D-6E8A-4147-A177-3AD203B41FA5}">
                      <a16:colId xmlns:a16="http://schemas.microsoft.com/office/drawing/2014/main" val="1617858369"/>
                    </a:ext>
                  </a:extLst>
                </a:gridCol>
                <a:gridCol w="1924639">
                  <a:extLst>
                    <a:ext uri="{9D8B030D-6E8A-4147-A177-3AD203B41FA5}">
                      <a16:colId xmlns:a16="http://schemas.microsoft.com/office/drawing/2014/main" val="1740370226"/>
                    </a:ext>
                  </a:extLst>
                </a:gridCol>
              </a:tblGrid>
              <a:tr h="3843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200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27834640"/>
                  </a:ext>
                </a:extLst>
              </a:tr>
              <a:tr h="46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+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Adds two operands.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A + B = 30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92593514"/>
                  </a:ext>
                </a:extLst>
              </a:tr>
              <a:tr h="46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−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200">
                          <a:effectLst/>
                        </a:rPr>
                        <a:t>Subtracts second operand from the first.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</a:rPr>
                        <a:t>A − B = -10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28156455"/>
                  </a:ext>
                </a:extLst>
              </a:tr>
              <a:tr h="46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Multiplies both operands.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</a:rPr>
                        <a:t>A * B = 200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80060336"/>
                  </a:ext>
                </a:extLst>
              </a:tr>
              <a:tr h="46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</a:rPr>
                        <a:t>/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Divides numerator by de-numerator.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B / A = 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949738"/>
                  </a:ext>
                </a:extLst>
              </a:tr>
              <a:tr h="603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</a:rPr>
                        <a:t>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200" dirty="0">
                          <a:effectLst/>
                        </a:rPr>
                        <a:t>Modulus Operator and remainder of after an integer division.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B % A = 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32629516"/>
                  </a:ext>
                </a:extLst>
              </a:tr>
              <a:tr h="6504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</a:rPr>
                        <a:t>++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200" dirty="0">
                          <a:effectLst/>
                        </a:rPr>
                        <a:t>Increment operator increases the integer value by one.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A++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31335702"/>
                  </a:ext>
                </a:extLst>
              </a:tr>
              <a:tr h="6504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</a:rPr>
                        <a:t>--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200" dirty="0">
                          <a:effectLst/>
                        </a:rPr>
                        <a:t>Decrement operator decreases the integer value by one.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A--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999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7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Mathematical Operations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Example 2: Summation, subtraction, multiplication, dividing, modulus of two numbers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B3CFF-BE9A-43DE-B8B2-2C2F874DDB49}"/>
              </a:ext>
            </a:extLst>
          </p:cNvPr>
          <p:cNvSpPr txBox="1"/>
          <p:nvPr/>
        </p:nvSpPr>
        <p:spPr>
          <a:xfrm>
            <a:off x="3612431" y="2437380"/>
            <a:ext cx="7220932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21, b = 10;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a + b;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+ b is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- b is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a-b);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a * b;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* b is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a / b;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/ b is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 %% b is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 % b);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a++;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b--;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"The new value of a: %d\n"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"The new value of b: %d\n"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759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Mathematical Operations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Example 3: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– 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AB3CFF-BE9A-43DE-B8B2-2C2F874DDB49}"/>
              </a:ext>
            </a:extLst>
          </p:cNvPr>
          <p:cNvSpPr txBox="1"/>
          <p:nvPr/>
        </p:nvSpPr>
        <p:spPr>
          <a:xfrm>
            <a:off x="2349239" y="3206176"/>
            <a:ext cx="722093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22.12;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14.61;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(x + y) - (x - y);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result is: %f\n"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result);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45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Exercise 03*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/ (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chemeClr val="bg1"/>
                    </a:solidFill>
                  </a:rPr>
                  <a:t>Try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chemeClr val="bg1"/>
                    </a:solidFill>
                  </a:rPr>
                  <a:t>Try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AB3CFF-BE9A-43DE-B8B2-2C2F874DDB49}"/>
              </a:ext>
            </a:extLst>
          </p:cNvPr>
          <p:cNvSpPr txBox="1"/>
          <p:nvPr/>
        </p:nvSpPr>
        <p:spPr>
          <a:xfrm>
            <a:off x="2349239" y="3206176"/>
            <a:ext cx="7220932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22.12;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14.61;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result1 = (x + y) / (x - y);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result2 = (x + y) * (x - y);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"(x + y) / (x - y) is: %f\n"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result1);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"(x + y) * (x - y) is: %f\n"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result2);</a:t>
            </a:r>
          </a:p>
        </p:txBody>
      </p:sp>
    </p:spTree>
    <p:extLst>
      <p:ext uri="{BB962C8B-B14F-4D97-AF65-F5344CB8AC3E}">
        <p14:creationId xmlns:p14="http://schemas.microsoft.com/office/powerpoint/2010/main" val="233415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Mathematical Operations 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chemeClr val="bg1"/>
                </a:solidFill>
              </a:rPr>
              <a:t>Bitwise operations</a:t>
            </a:r>
            <a:r>
              <a:rPr lang="en-US" dirty="0">
                <a:solidFill>
                  <a:schemeClr val="bg1"/>
                </a:solidFill>
              </a:rPr>
              <a:t> are operations performed on a bit level:</a:t>
            </a:r>
          </a:p>
          <a:p>
            <a:pPr marL="457200" lvl="1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984FB07-8D69-45D8-9A6C-A9C85BA5E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44707"/>
              </p:ext>
            </p:extLst>
          </p:nvPr>
        </p:nvGraphicFramePr>
        <p:xfrm>
          <a:off x="911651" y="2752578"/>
          <a:ext cx="10096108" cy="3729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131">
                  <a:extLst>
                    <a:ext uri="{9D8B030D-6E8A-4147-A177-3AD203B41FA5}">
                      <a16:colId xmlns:a16="http://schemas.microsoft.com/office/drawing/2014/main" val="3567625311"/>
                    </a:ext>
                  </a:extLst>
                </a:gridCol>
                <a:gridCol w="6042932">
                  <a:extLst>
                    <a:ext uri="{9D8B030D-6E8A-4147-A177-3AD203B41FA5}">
                      <a16:colId xmlns:a16="http://schemas.microsoft.com/office/drawing/2014/main" val="1617858369"/>
                    </a:ext>
                  </a:extLst>
                </a:gridCol>
                <a:gridCol w="2460045">
                  <a:extLst>
                    <a:ext uri="{9D8B030D-6E8A-4147-A177-3AD203B41FA5}">
                      <a16:colId xmlns:a16="http://schemas.microsoft.com/office/drawing/2014/main" val="1740370226"/>
                    </a:ext>
                  </a:extLst>
                </a:gridCol>
              </a:tblGrid>
              <a:tr h="3843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200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27834640"/>
                  </a:ext>
                </a:extLst>
              </a:tr>
              <a:tr h="46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Bitwise AND operation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A  &amp; B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92593514"/>
                  </a:ext>
                </a:extLst>
              </a:tr>
              <a:tr h="46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|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200" dirty="0">
                          <a:effectLst/>
                        </a:rPr>
                        <a:t>Bitwise OR operation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A | B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28156455"/>
                  </a:ext>
                </a:extLst>
              </a:tr>
              <a:tr h="46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~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Bitwise NOT operation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~A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80060336"/>
                  </a:ext>
                </a:extLst>
              </a:tr>
              <a:tr h="5848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^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200" dirty="0">
                          <a:effectLst/>
                        </a:rPr>
                        <a:t>Bitwise XOR operation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A ^ B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32629516"/>
                  </a:ext>
                </a:extLst>
              </a:tr>
              <a:tr h="6504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&lt;&lt;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200" dirty="0">
                          <a:effectLst/>
                        </a:rPr>
                        <a:t>Left shift operator, the same as multiplying by B^2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A &lt;&lt; B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31335702"/>
                  </a:ext>
                </a:extLst>
              </a:tr>
              <a:tr h="6504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&gt;&gt;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200" dirty="0">
                          <a:effectLst/>
                        </a:rPr>
                        <a:t>Right shift operator, the same as dividing by B^2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</a:rPr>
                        <a:t>A &gt;&gt; B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999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25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Mathematical Operations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Example 4: Write a program that shifts a number to the right and another number to the left, then output the results.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B3CFF-BE9A-43DE-B8B2-2C2F874DDB49}"/>
              </a:ext>
            </a:extLst>
          </p:cNvPr>
          <p:cNvSpPr txBox="1"/>
          <p:nvPr/>
        </p:nvSpPr>
        <p:spPr>
          <a:xfrm>
            <a:off x="2349239" y="3429000"/>
            <a:ext cx="722093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x &gt;&gt; 1;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8;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= a &lt;&lt; 1;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"Right shift of x is: %d\n"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y);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"Left shift of a is: %d\n"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36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Exercise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Write a program that do AND, OR, NOT, XOR operations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Set x=1 and y = 0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Set x = 15 and y = 3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Set x = 0 and y =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B3CFF-BE9A-43DE-B8B2-2C2F874DDB49}"/>
              </a:ext>
            </a:extLst>
          </p:cNvPr>
          <p:cNvSpPr txBox="1"/>
          <p:nvPr/>
        </p:nvSpPr>
        <p:spPr>
          <a:xfrm>
            <a:off x="2349239" y="3838002"/>
            <a:ext cx="722093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1;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Try 15, 0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0;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Try 3, 8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"1 AND 0 = %d\n"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x&amp;y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 OR 0 = 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x|y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 1 = %d\n"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~x);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Strange result !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 XOR 0 = 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x^y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 C program to output “Welcome To C course, &lt;YOUR NAME&gt;”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the file as “</a:t>
            </a:r>
            <a:r>
              <a:rPr lang="en-US" dirty="0" err="1">
                <a:solidFill>
                  <a:schemeClr val="bg1"/>
                </a:solidFill>
              </a:rPr>
              <a:t>welcome.c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r>
              <a:rPr lang="en-US" dirty="0">
                <a:solidFill>
                  <a:schemeClr val="bg1"/>
                </a:solidFill>
              </a:rPr>
              <a:t> in the folder contains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“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welcome.c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Run the output exe file, “a.exe”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2830006" y="3933825"/>
            <a:ext cx="6259398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635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4836AA3-C318-44F5-BACA-66D9C1612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590"/>
              </p:ext>
            </p:extLst>
          </p:nvPr>
        </p:nvGraphicFramePr>
        <p:xfrm>
          <a:off x="1630052" y="2171393"/>
          <a:ext cx="8937396" cy="3548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7396">
                  <a:extLst>
                    <a:ext uri="{9D8B030D-6E8A-4147-A177-3AD203B41FA5}">
                      <a16:colId xmlns:a16="http://schemas.microsoft.com/office/drawing/2014/main" val="2294678506"/>
                    </a:ext>
                  </a:extLst>
                </a:gridCol>
              </a:tblGrid>
              <a:tr h="506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04469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The structure of a basic C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0286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Data types and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09065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Mathematical Operations in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671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I/O in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42303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Exercises: Pseudocode, Flow chart,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3333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9026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to C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F4F01-F4B8-4880-9473-AD175649A9C4}"/>
              </a:ext>
            </a:extLst>
          </p:cNvPr>
          <p:cNvSpPr/>
          <p:nvPr/>
        </p:nvSpPr>
        <p:spPr>
          <a:xfrm>
            <a:off x="1630052" y="4240022"/>
            <a:ext cx="6759018" cy="39592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7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I/O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Example 5: To get input from user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𝑠𝑐𝑎𝑛𝑓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function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80CB15-49D8-41F7-AEB3-C7EFE8162A37}"/>
              </a:ext>
            </a:extLst>
          </p:cNvPr>
          <p:cNvSpPr txBox="1"/>
          <p:nvPr/>
        </p:nvSpPr>
        <p:spPr>
          <a:xfrm>
            <a:off x="2283251" y="2788444"/>
            <a:ext cx="7220932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 x to 0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value of x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"x initial value = 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x); 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prompte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the user to enter a value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value for x:"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store user's input at the address of the variable x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&amp;x); 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new value of x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"Now x is: %d\n 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26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Exercise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Write a program to get two numbers from a user and swap them then print the results.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0CB15-49D8-41F7-AEB3-C7EFE8162A37}"/>
              </a:ext>
            </a:extLst>
          </p:cNvPr>
          <p:cNvSpPr txBox="1"/>
          <p:nvPr/>
        </p:nvSpPr>
        <p:spPr>
          <a:xfrm>
            <a:off x="1317004" y="2789793"/>
            <a:ext cx="928540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 x to 0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0;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y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value for x: 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tell the user to enter a value for x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&amp;x);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value of x from user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value for y: 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tell the user to enter a value for y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&amp;y);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value of y from user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/*Begin swapping*/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 =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y = z;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results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"Now x is: %d, and y is: %d 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2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06*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Given two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each stores its own value. Swap the values of the two variables. (DON’T use a third variables)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80CB15-49D8-41F7-AEB3-C7EFE8162A37}"/>
              </a:ext>
            </a:extLst>
          </p:cNvPr>
          <p:cNvSpPr txBox="1"/>
          <p:nvPr/>
        </p:nvSpPr>
        <p:spPr>
          <a:xfrm>
            <a:off x="1317004" y="2761513"/>
            <a:ext cx="928540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 x to 0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0;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y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value for x: 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tell the user to enter a value for x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&amp;x);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value of x from user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value for y: 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tell the user to enter a value for y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&amp;y);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value of y from user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/*Begin swapping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You can use multiplication and division*/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x + y;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y = x - y;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x - y;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results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"Now x is: %d, and y is: %d 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15F5312-69CB-4412-B6EE-C821AF102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590"/>
              </p:ext>
            </p:extLst>
          </p:nvPr>
        </p:nvGraphicFramePr>
        <p:xfrm>
          <a:off x="1630052" y="2171393"/>
          <a:ext cx="8937396" cy="3548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7396">
                  <a:extLst>
                    <a:ext uri="{9D8B030D-6E8A-4147-A177-3AD203B41FA5}">
                      <a16:colId xmlns:a16="http://schemas.microsoft.com/office/drawing/2014/main" val="2294678506"/>
                    </a:ext>
                  </a:extLst>
                </a:gridCol>
              </a:tblGrid>
              <a:tr h="506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04469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The structure of a basic C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0286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Data types and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09065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Mathematical Operations in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671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I/O in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42303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Exercises: Pseudocode, Flow chart,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3333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9026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to C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F4F01-F4B8-4880-9473-AD175649A9C4}"/>
              </a:ext>
            </a:extLst>
          </p:cNvPr>
          <p:cNvSpPr/>
          <p:nvPr/>
        </p:nvSpPr>
        <p:spPr>
          <a:xfrm>
            <a:off x="1630052" y="4739648"/>
            <a:ext cx="6759018" cy="39592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7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07*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Write a C program to compute quotient and remainder of two numbers.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59ACB-BB7D-40B6-967A-A03A0D8D1214}"/>
              </a:ext>
            </a:extLst>
          </p:cNvPr>
          <p:cNvSpPr txBox="1"/>
          <p:nvPr/>
        </p:nvSpPr>
        <p:spPr>
          <a:xfrm>
            <a:off x="1337821" y="3531067"/>
            <a:ext cx="423342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DEFINE: x, 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READ: x, 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COMPUTE: quotient = x / 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COMPUTE: reminder = x % 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OUTPUT: quotient, reminder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5F4B35-ADF0-4F7F-9BFE-E46864F30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1" y="2671763"/>
            <a:ext cx="4248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0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07 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Write a C program to compute quotient and remainder of two numbers.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59ACB-BB7D-40B6-967A-A03A0D8D1214}"/>
              </a:ext>
            </a:extLst>
          </p:cNvPr>
          <p:cNvSpPr txBox="1"/>
          <p:nvPr/>
        </p:nvSpPr>
        <p:spPr>
          <a:xfrm>
            <a:off x="3280725" y="2466153"/>
            <a:ext cx="5489935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0; 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read x, 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value for x: 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&amp;x); 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value for y: 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&amp;y); 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//calculate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quotint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x / y;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//calculate reminder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x % y;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//output quotient, reminder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quotient = 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reminder = %d\n"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1659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- 08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bg1"/>
                    </a:solidFill>
                  </a:rPr>
                  <a:t>We have animal lived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days. Can you tell us how many years, months and days this animal lived?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A year is 365, and a month is 30 days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921FF0-15C6-4F21-85AB-0CF71ACD805C}"/>
              </a:ext>
            </a:extLst>
          </p:cNvPr>
          <p:cNvSpPr txBox="1"/>
          <p:nvPr/>
        </p:nvSpPr>
        <p:spPr>
          <a:xfrm>
            <a:off x="413209" y="3719603"/>
            <a:ext cx="453586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DEFINE: days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READ: days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COMPUTE: years = days / 365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COMPUTE: days = days % 365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COMPUTE: months = days / 30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COMPUTE: days = days % 30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OUTPUT: years, months, 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58940-082E-4645-B20E-A65A87F6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05" y="2483900"/>
            <a:ext cx="3889292" cy="43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08 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bg1"/>
                    </a:solidFill>
                  </a:rPr>
                  <a:t>We have animal lived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days. Can you tell us how many years, months and days this animal lived?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359ACB-BB7D-40B6-967A-A03A0D8D1214}"/>
              </a:ext>
            </a:extLst>
          </p:cNvPr>
          <p:cNvSpPr txBox="1"/>
          <p:nvPr/>
        </p:nvSpPr>
        <p:spPr>
          <a:xfrm>
            <a:off x="3013632" y="2743361"/>
            <a:ext cx="6196945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days = 0;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of days: 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&amp;days);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years = days / 365;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days = days % 365;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months = days / 30;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days = days % 30;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animal lived for: %d years, \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%d months, %d days\n"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years, months, days);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20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09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bg1"/>
                    </a:solidFill>
                  </a:rPr>
                  <a:t>An elephant decided to visit his friend. It turned out that the elephant's house is located at point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and his friend's house is located at point x,  where x &gt; 0, of the coordinate line. In one step the elephant can move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1, 2, 3, 4 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5 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positions forward. Determine, what is the minimum number of steps he needs to make in order to get to his friend's house.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44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 C program to output “Welcome To C course, &lt;YOUR NAME&gt;”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the file as “</a:t>
            </a:r>
            <a:r>
              <a:rPr lang="en-US" dirty="0" err="1">
                <a:solidFill>
                  <a:schemeClr val="bg1"/>
                </a:solidFill>
              </a:rPr>
              <a:t>welcome.c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r>
              <a:rPr lang="en-US" dirty="0">
                <a:solidFill>
                  <a:schemeClr val="bg1"/>
                </a:solidFill>
              </a:rPr>
              <a:t> in the folder contains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“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welcome.c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Run the output exe file, “a.exe”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5761743" y="3933825"/>
            <a:ext cx="6259398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C7994-CCDF-4B00-BD7F-BB29EFB212AC}"/>
                  </a:ext>
                </a:extLst>
              </p:cNvPr>
              <p:cNvSpPr txBox="1"/>
              <p:nvPr/>
            </p:nvSpPr>
            <p:spPr>
              <a:xfrm>
                <a:off x="170859" y="4272379"/>
                <a:ext cx="5334395" cy="23391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You can use visual studio compiler from </a:t>
                </a:r>
                <a:r>
                  <a:rPr lang="en-GB" sz="2000" dirty="0" err="1"/>
                  <a:t>cmd</a:t>
                </a:r>
                <a:endParaRPr lang="en-GB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Open developer command prompt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Compile the file using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𝑐𝑙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GB" sz="2000" i="1" dirty="0" err="1" smtClean="0">
                        <a:latin typeface="Cambria Math" panose="02040503050406030204" pitchFamily="18" charset="0"/>
                      </a:rPr>
                      <m:t>𝐹𝐼𝐿𝐸𝑁𝐴𝑀𝐸</m:t>
                    </m:r>
                    <m:r>
                      <a:rPr lang="en-GB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Run the file using &lt;FILENAME.exe&gt;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1400" dirty="0">
                    <a:hlinkClick r:id="rId2"/>
                  </a:rPr>
                  <a:t>https://docs.microsoft.com/en-us/cpp/build/walkthrough-compile-a-c-program-on-the-command-line?redirectedfrom=MSDN&amp;view=msvc-160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C7994-CCDF-4B00-BD7F-BB29EFB2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59" y="4272379"/>
                <a:ext cx="5334395" cy="2339102"/>
              </a:xfrm>
              <a:prstGeom prst="rect">
                <a:avLst/>
              </a:prstGeom>
              <a:blipFill>
                <a:blip r:embed="rId3"/>
                <a:stretch>
                  <a:fillRect l="-1257" t="-156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509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09.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0DD18-2446-4E9C-AA79-126FE3D70200}"/>
              </a:ext>
            </a:extLst>
          </p:cNvPr>
          <p:cNvSpPr txBox="1"/>
          <p:nvPr/>
        </p:nvSpPr>
        <p:spPr>
          <a:xfrm>
            <a:off x="304682" y="1948027"/>
            <a:ext cx="456551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DEFINE: 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READ: 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COMPUTE: steps = (x+4)/5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OUTPUT: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A31FA-4087-43A9-ABDB-9A2EEF93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843" y="1259478"/>
            <a:ext cx="1729142" cy="5348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EB595D-72FB-4DE2-A5B0-8E9CA6E3BD1F}"/>
              </a:ext>
            </a:extLst>
          </p:cNvPr>
          <p:cNvSpPr txBox="1"/>
          <p:nvPr/>
        </p:nvSpPr>
        <p:spPr>
          <a:xfrm>
            <a:off x="304682" y="3875008"/>
            <a:ext cx="806632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100" dirty="0">
                <a:solidFill>
                  <a:srgbClr val="A31515"/>
                </a:solidFill>
                <a:latin typeface="Consolas" panose="020B0609020204030204" pitchFamily="49" charset="0"/>
              </a:rPr>
              <a:t>"Enter the location of the friend: "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steps = (x + 4) / 5;</a:t>
            </a:r>
          </a:p>
          <a:p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100" dirty="0">
                <a:solidFill>
                  <a:srgbClr val="A31515"/>
                </a:solidFill>
                <a:latin typeface="Consolas" panose="020B0609020204030204" pitchFamily="49" charset="0"/>
              </a:rPr>
              <a:t>"The minimum number of steps = %d\n"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, steps);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03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10*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bg1"/>
                    </a:solidFill>
                  </a:rPr>
                  <a:t>Write a program that reads an input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is even output 0 otherwise output 1.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Use bitwise operations (hint: an odd number has 1 as the first bit, while an even number has 0 as the first bit)</a:t>
                </a:r>
              </a:p>
              <a:p>
                <a:pPr lvl="1"/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 r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F16E90-6526-47D4-8E0C-850B7B76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77" y="3148995"/>
            <a:ext cx="4305300" cy="3629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A8FC15-4D7D-4EF4-8137-CCC92EB117F9}"/>
              </a:ext>
            </a:extLst>
          </p:cNvPr>
          <p:cNvSpPr txBox="1"/>
          <p:nvPr/>
        </p:nvSpPr>
        <p:spPr>
          <a:xfrm>
            <a:off x="413208" y="3464351"/>
            <a:ext cx="455471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DEFINE: 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READ: 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COMPUTE: result = n &amp; 1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OUTPUT: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71C1A-F297-417F-BCAE-38A7E3F0B8EF}"/>
              </a:ext>
            </a:extLst>
          </p:cNvPr>
          <p:cNvSpPr txBox="1"/>
          <p:nvPr/>
        </p:nvSpPr>
        <p:spPr>
          <a:xfrm>
            <a:off x="413208" y="5075206"/>
            <a:ext cx="4554717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n &amp; 1);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What kind of statements DON’T require a ; (hardcopy)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>
                    <a:solidFill>
                      <a:schemeClr val="bg1"/>
                    </a:solidFill>
                  </a:rPr>
                  <a:t>What is the difference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𝑠h𝑜𝑟𝑡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? </a:t>
                </a:r>
                <a:r>
                  <a:rPr lang="en-US" dirty="0">
                    <a:solidFill>
                      <a:schemeClr val="bg1"/>
                    </a:solidFill>
                  </a:rPr>
                  <a:t>(hardcopy)</a:t>
                </a:r>
                <a:endParaRPr lang="en-US" i="1" dirty="0">
                  <a:solidFill>
                    <a:schemeClr val="bg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What are the constraints on declaring variables in C? (hardcopy)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>
                    <a:solidFill>
                      <a:schemeClr val="bg1"/>
                    </a:solidFill>
                  </a:rPr>
                  <a:t>Why ~ operator outputs an unexpected results? (Hardcopy)</a:t>
                </a:r>
                <a:br>
                  <a:rPr lang="en-GB" dirty="0">
                    <a:solidFill>
                      <a:schemeClr val="bg1"/>
                    </a:solidFill>
                  </a:rPr>
                </a:br>
                <a:r>
                  <a:rPr lang="en-GB" i="1" dirty="0">
                    <a:solidFill>
                      <a:schemeClr val="bg1"/>
                    </a:solidFill>
                  </a:rPr>
                  <a:t>Why ~1 is -2 not 0 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>
                    <a:solidFill>
                      <a:schemeClr val="bg1"/>
                    </a:solidFill>
                  </a:rPr>
                  <a:t>Write a program that calculates the sum of 3 numbers (Softcopy)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>
                    <a:solidFill>
                      <a:schemeClr val="bg1"/>
                    </a:solidFill>
                  </a:rPr>
                  <a:t>Write a program that calculates the are of a circle (softcopy)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Write a C program to evaluate the arithmetic expression: (Softcopy)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((𝑎 + 𝑏 / 𝑐 ∗ 𝑑 − 𝑒) ∗ (𝑓 − 𝑔)) </a:t>
                </a:r>
                <a:r>
                  <a:rPr lang="en-US" i="1" dirty="0">
                    <a:solidFill>
                      <a:schemeClr val="bg1"/>
                    </a:solidFill>
                  </a:rPr>
                  <a:t>Get input from user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186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40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8. </a:t>
                </a:r>
                <a:r>
                  <a:rPr lang="en-GB" dirty="0">
                    <a:solidFill>
                      <a:schemeClr val="bg1"/>
                    </a:solidFill>
                  </a:rPr>
                  <a:t>To make people happy, sell candies!. The store bought a package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   candies,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dollars each, and the store wants to know the total profit the store is going to earn after selling all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candies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dollars each. Can you help the store to know?</a:t>
                </a:r>
                <a:r>
                  <a:rPr lang="ar-EG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(softcopy)</a:t>
                </a:r>
                <a:endParaRPr lang="en-GB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186" t="-2174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202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 to 08.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85208-EC08-4741-8B17-60CFBFCD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45" y="1957387"/>
            <a:ext cx="4162425" cy="395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38B8-E61A-4CF8-B05B-8D8FA7EDDACC}"/>
              </a:ext>
            </a:extLst>
          </p:cNvPr>
          <p:cNvSpPr txBox="1"/>
          <p:nvPr/>
        </p:nvSpPr>
        <p:spPr>
          <a:xfrm>
            <a:off x="238695" y="3301395"/>
            <a:ext cx="599242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DEFINE: n, x, 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READ: n, x, 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COMPUTE: profit = n * ( y – x )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OUTPUT: profit</a:t>
            </a:r>
          </a:p>
        </p:txBody>
      </p:sp>
    </p:spTree>
    <p:extLst>
      <p:ext uri="{BB962C8B-B14F-4D97-AF65-F5344CB8AC3E}">
        <p14:creationId xmlns:p14="http://schemas.microsoft.com/office/powerpoint/2010/main" val="423015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 to 08.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1E69B-ADB4-4067-9682-35101EECD507}"/>
              </a:ext>
            </a:extLst>
          </p:cNvPr>
          <p:cNvSpPr txBox="1"/>
          <p:nvPr/>
        </p:nvSpPr>
        <p:spPr>
          <a:xfrm>
            <a:off x="2963493" y="1824067"/>
            <a:ext cx="59924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n, x, y;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n: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x: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y: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&amp;y);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profit = n * (y - x);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total profit is = %d\n"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profit);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38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743A86A-A146-4CFC-99E0-84FEF3AD7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13485"/>
              </p:ext>
            </p:extLst>
          </p:nvPr>
        </p:nvGraphicFramePr>
        <p:xfrm>
          <a:off x="1630052" y="2171393"/>
          <a:ext cx="8937396" cy="3548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7396">
                  <a:extLst>
                    <a:ext uri="{9D8B030D-6E8A-4147-A177-3AD203B41FA5}">
                      <a16:colId xmlns:a16="http://schemas.microsoft.com/office/drawing/2014/main" val="2294678506"/>
                    </a:ext>
                  </a:extLst>
                </a:gridCol>
              </a:tblGrid>
              <a:tr h="506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04469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The structure of a basic C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0286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Data types and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09065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Mathematical Operations in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671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I/O in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42303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Exercises: Pseudocode, Flow chart,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3333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9026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to C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F4F01-F4B8-4880-9473-AD175649A9C4}"/>
              </a:ext>
            </a:extLst>
          </p:cNvPr>
          <p:cNvSpPr/>
          <p:nvPr/>
        </p:nvSpPr>
        <p:spPr>
          <a:xfrm>
            <a:off x="1633979" y="5247705"/>
            <a:ext cx="6759018" cy="39592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18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To select statements to execute based on a condition,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statements.</a:t>
                </a:r>
                <a:br>
                  <a:rPr lang="en-US" i="1" dirty="0">
                    <a:solidFill>
                      <a:schemeClr val="bg1"/>
                    </a:solidFill>
                  </a:rPr>
                </a:b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400D5-E739-4A59-9AEE-645E50F6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32" y="2707043"/>
            <a:ext cx="2631600" cy="3622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A8D7-A94C-4A50-9BD2-52B12D1B8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2"/>
          <a:stretch/>
        </p:blipFill>
        <p:spPr>
          <a:xfrm>
            <a:off x="4955455" y="3016251"/>
            <a:ext cx="6518536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0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Given two numbers A and B. Print "Yes" if A is greater than or equal to B. Otherwise print "No".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44E9C-C39B-4A48-96BE-25B3DA91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9" y="2857369"/>
            <a:ext cx="4958498" cy="3451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895759-C1BA-41CA-B9B2-C60DBB9450B8}"/>
              </a:ext>
            </a:extLst>
          </p:cNvPr>
          <p:cNvSpPr txBox="1"/>
          <p:nvPr/>
        </p:nvSpPr>
        <p:spPr>
          <a:xfrm>
            <a:off x="6369321" y="3429000"/>
            <a:ext cx="381162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DEFINE: a, 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READ: a, 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IF: a&gt;=b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 “Yes”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 “No”</a:t>
            </a:r>
          </a:p>
        </p:txBody>
      </p:sp>
    </p:spTree>
    <p:extLst>
      <p:ext uri="{BB962C8B-B14F-4D97-AF65-F5344CB8AC3E}">
        <p14:creationId xmlns:p14="http://schemas.microsoft.com/office/powerpoint/2010/main" val="1833432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11 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Given two numbers A and B. Print "Yes" if A is greater than or equal to B. Otherwise print "No".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C5472-4577-478E-8AD1-177C9ABA6E12}"/>
              </a:ext>
            </a:extLst>
          </p:cNvPr>
          <p:cNvSpPr txBox="1"/>
          <p:nvPr/>
        </p:nvSpPr>
        <p:spPr>
          <a:xfrm>
            <a:off x="3516199" y="2668483"/>
            <a:ext cx="4873658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= 0; 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value: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second value: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(a&gt;=b){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puts(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puts(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5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296490-098D-451E-AD21-E434E150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Simple C programs</a:t>
            </a:r>
          </a:p>
          <a:p>
            <a:r>
              <a:rPr lang="en-US" dirty="0">
                <a:solidFill>
                  <a:schemeClr val="bg1"/>
                </a:solidFill>
              </a:rPr>
              <a:t>Comments</a:t>
            </a:r>
          </a:p>
          <a:p>
            <a:r>
              <a:rPr lang="en-US" dirty="0">
                <a:solidFill>
                  <a:schemeClr val="bg1"/>
                </a:solidFill>
              </a:rPr>
              <a:t>Use simple I/O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basic data types in C</a:t>
            </a:r>
          </a:p>
          <a:p>
            <a:r>
              <a:rPr lang="en-US" dirty="0">
                <a:solidFill>
                  <a:schemeClr val="bg1"/>
                </a:solidFill>
              </a:rPr>
              <a:t>Use arithmetic operators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the precedence of C operators</a:t>
            </a:r>
          </a:p>
          <a:p>
            <a:r>
              <a:rPr lang="en-US" dirty="0">
                <a:solidFill>
                  <a:schemeClr val="bg1"/>
                </a:solidFill>
              </a:rPr>
              <a:t>Using selections statements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49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character is entered through keyboard. Write a C program to determine whether the character entered is a capital letter, a small case letter, a digit or a special symbol using if-else and switch case.</a:t>
            </a:r>
          </a:p>
          <a:p>
            <a:pPr lvl="1"/>
            <a:r>
              <a:rPr lang="pl-PL" i="1" dirty="0">
                <a:solidFill>
                  <a:schemeClr val="bg1"/>
                </a:solidFill>
              </a:rPr>
              <a:t>A – Z →65 – 90</a:t>
            </a:r>
          </a:p>
          <a:p>
            <a:pPr lvl="1"/>
            <a:r>
              <a:rPr lang="pl-PL" i="1" dirty="0">
                <a:solidFill>
                  <a:schemeClr val="bg1"/>
                </a:solidFill>
              </a:rPr>
              <a:t>a – z →97 – 122</a:t>
            </a:r>
          </a:p>
          <a:p>
            <a:pPr lvl="1"/>
            <a:r>
              <a:rPr lang="pl-PL" i="1" dirty="0">
                <a:solidFill>
                  <a:schemeClr val="bg1"/>
                </a:solidFill>
              </a:rPr>
              <a:t>0 – 9 →48 – 57</a:t>
            </a:r>
          </a:p>
          <a:p>
            <a:pPr lvl="1"/>
            <a:r>
              <a:rPr lang="pl-PL" i="1" dirty="0">
                <a:solidFill>
                  <a:schemeClr val="bg1"/>
                </a:solidFill>
              </a:rPr>
              <a:t>Special symbols → 0 – 47, 58 – 64, 91 – 96, 123 – 127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71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12 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DAB66-722A-46A7-BEEB-3DD15F98A806}"/>
              </a:ext>
            </a:extLst>
          </p:cNvPr>
          <p:cNvSpPr txBox="1"/>
          <p:nvPr/>
        </p:nvSpPr>
        <p:spPr>
          <a:xfrm>
            <a:off x="84841" y="2337860"/>
            <a:ext cx="4553146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DEFINE:  </a:t>
            </a:r>
            <a:r>
              <a:rPr lang="en-US" i="1" dirty="0" err="1"/>
              <a:t>ch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READ:   </a:t>
            </a:r>
            <a:r>
              <a:rPr lang="en-US" i="1" dirty="0" err="1"/>
              <a:t>ch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IF: 65&lt;=</a:t>
            </a:r>
            <a:r>
              <a:rPr lang="en-US" dirty="0" err="1"/>
              <a:t>ch</a:t>
            </a:r>
            <a:r>
              <a:rPr lang="en-US" dirty="0"/>
              <a:t>&lt;=90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OUTPUT:</a:t>
            </a:r>
            <a:r>
              <a:rPr lang="en-US" i="1" dirty="0"/>
              <a:t> “Capital Letter”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ELSE IF: 97&lt;=</a:t>
            </a:r>
            <a:r>
              <a:rPr lang="en-US" dirty="0" err="1"/>
              <a:t>ch</a:t>
            </a:r>
            <a:r>
              <a:rPr lang="en-US" dirty="0"/>
              <a:t>&lt;=122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OUTPUT: “Small letter”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ELSE IF: 48&lt;=</a:t>
            </a:r>
            <a:r>
              <a:rPr lang="en-US" dirty="0" err="1"/>
              <a:t>ch</a:t>
            </a:r>
            <a:r>
              <a:rPr lang="en-US" dirty="0"/>
              <a:t>&lt;=57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OUTPUT: “Digit”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ELSE IF:  (0&lt;=</a:t>
            </a:r>
            <a:r>
              <a:rPr lang="en-US" dirty="0" err="1"/>
              <a:t>ch</a:t>
            </a:r>
            <a:r>
              <a:rPr lang="en-US" dirty="0"/>
              <a:t>&lt;=47) OR (58&lt;=</a:t>
            </a:r>
            <a:r>
              <a:rPr lang="en-US" dirty="0" err="1"/>
              <a:t>ch</a:t>
            </a:r>
            <a:r>
              <a:rPr lang="en-US" dirty="0"/>
              <a:t>&lt;=64) OR    	     (91&lt;=</a:t>
            </a:r>
            <a:r>
              <a:rPr lang="en-US" dirty="0" err="1"/>
              <a:t>ch</a:t>
            </a:r>
            <a:r>
              <a:rPr lang="en-US" dirty="0"/>
              <a:t>&lt;=96) OR (123&lt;=</a:t>
            </a:r>
            <a:r>
              <a:rPr lang="en-US" dirty="0" err="1"/>
              <a:t>ch</a:t>
            </a:r>
            <a:r>
              <a:rPr lang="en-US" dirty="0"/>
              <a:t>&lt;=127)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OUTPUT: “Special Symbol”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236A3-31F1-4F2A-A201-1077C8C2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98" y="2014342"/>
            <a:ext cx="7377161" cy="42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6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12 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FBBD9-8321-48B8-B0DE-FAF690A24DE9}"/>
              </a:ext>
            </a:extLst>
          </p:cNvPr>
          <p:cNvSpPr txBox="1"/>
          <p:nvPr/>
        </p:nvSpPr>
        <p:spPr>
          <a:xfrm>
            <a:off x="1743959" y="1528049"/>
            <a:ext cx="8342721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a character: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65 &amp;&amp;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90)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"character is a capital letter\n"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97 &amp;&amp;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122)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"character is a small letter\n"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48 &amp;&amp;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57)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"character is a digit\n"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&gt;0 &amp;&amp;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47) ||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58 &amp;&amp;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64) ||</a:t>
            </a: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(ch &gt;= 91 &amp;&amp; ch &lt;= 96) || (ch &gt;= 123 &amp;&amp; ch &lt;= 127))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"character is a special symbol\n"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47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13*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Given the academic grade of one student determine his evaluation A, B, C, D, or F, Following that: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 when grade &gt;= 90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B when grade &gt;= 75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 when grade &gt;= 60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D when grade &gt;= 50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F when grade &lt;50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009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13* 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FFAB0-8107-429C-A726-3D3E4E334D01}"/>
              </a:ext>
            </a:extLst>
          </p:cNvPr>
          <p:cNvSpPr txBox="1"/>
          <p:nvPr/>
        </p:nvSpPr>
        <p:spPr>
          <a:xfrm>
            <a:off x="150829" y="1843088"/>
            <a:ext cx="3030116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DEFINE:  </a:t>
            </a:r>
            <a:r>
              <a:rPr lang="en-US" sz="2000" i="1" dirty="0"/>
              <a:t>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READ:   </a:t>
            </a:r>
            <a:r>
              <a:rPr lang="en-US" sz="2000" i="1" dirty="0"/>
              <a:t>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IF: 90&lt;=grade&lt;=100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OUTPUT:</a:t>
            </a:r>
            <a:r>
              <a:rPr lang="en-US" sz="2000" i="1" dirty="0"/>
              <a:t> “A”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ELSE IF: 75&lt;=grade&lt;90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OUTPUT: “B”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ELSE IF: 60&lt;=grade&lt;75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OUTPUT: “C”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ELSE IF: 50&lt;=grade&lt;60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OUTPUT: “D”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ELSE: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OUTPUT: “F”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C8C6A-B4ED-4577-A0AB-5D38A834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45" y="1546699"/>
            <a:ext cx="8696095" cy="51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13* 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92ADD-8B59-4140-9714-53D3099D4A5D}"/>
              </a:ext>
            </a:extLst>
          </p:cNvPr>
          <p:cNvSpPr txBox="1"/>
          <p:nvPr/>
        </p:nvSpPr>
        <p:spPr>
          <a:xfrm>
            <a:off x="3684703" y="1948666"/>
            <a:ext cx="485480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grade;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student's grade: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grade);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(grade &gt;= 90 &amp;&amp; grade &lt;= 100)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puts(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(grade &gt;= 75 &amp;&amp; grade &lt; 90)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puts(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(grade &gt;= 60 &amp;&amp; grade &lt; 75)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puts(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(grade &gt;= 50 &amp;&amp; grade &lt; 60)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94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If cost price and selling price of an item is input through the keyboard, write a program to determine whether the seller has made profit or incurred loss. Write a C program to determine how much profit or loss incurred.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5B1D0-D3E0-4626-B056-33B3E8A80FF8}"/>
              </a:ext>
            </a:extLst>
          </p:cNvPr>
          <p:cNvSpPr txBox="1"/>
          <p:nvPr/>
        </p:nvSpPr>
        <p:spPr>
          <a:xfrm>
            <a:off x="265914" y="3622418"/>
            <a:ext cx="5693791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DEFINE:  </a:t>
            </a:r>
            <a:r>
              <a:rPr lang="en-US" sz="2000" i="1" dirty="0" err="1"/>
              <a:t>cost_price</a:t>
            </a:r>
            <a:r>
              <a:rPr lang="en-US" sz="2000" i="1" dirty="0"/>
              <a:t>, </a:t>
            </a:r>
            <a:r>
              <a:rPr lang="en-US" sz="2000" i="1" dirty="0" err="1"/>
              <a:t>sell_price</a:t>
            </a:r>
            <a:endParaRPr lang="en-US" sz="2000" i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READ:   </a:t>
            </a:r>
            <a:r>
              <a:rPr lang="en-US" sz="2000" i="1" dirty="0" err="1"/>
              <a:t>cost_price</a:t>
            </a:r>
            <a:r>
              <a:rPr lang="en-US" sz="2000" i="1" dirty="0"/>
              <a:t>, </a:t>
            </a:r>
            <a:r>
              <a:rPr lang="en-US" sz="2000" i="1" dirty="0" err="1"/>
              <a:t>sell_price</a:t>
            </a:r>
            <a:endParaRPr lang="en-US" sz="2000" i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IF: </a:t>
            </a:r>
            <a:r>
              <a:rPr lang="en-US" sz="2000" dirty="0" err="1"/>
              <a:t>sell_price</a:t>
            </a:r>
            <a:r>
              <a:rPr lang="en-US" sz="2000" dirty="0"/>
              <a:t> &gt; </a:t>
            </a:r>
            <a:r>
              <a:rPr lang="en-US" sz="2000" dirty="0" err="1"/>
              <a:t>cost_price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COMPUTE: profit = </a:t>
            </a:r>
            <a:r>
              <a:rPr lang="en-US" sz="2000" dirty="0" err="1"/>
              <a:t>sell_price</a:t>
            </a:r>
            <a:r>
              <a:rPr lang="en-US" sz="2000" dirty="0"/>
              <a:t> – </a:t>
            </a:r>
            <a:r>
              <a:rPr lang="en-US" sz="2000" dirty="0" err="1"/>
              <a:t>cost_price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OUTPUT: profit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ELSE IF: </a:t>
            </a:r>
            <a:r>
              <a:rPr lang="en-US" sz="2000" dirty="0" err="1"/>
              <a:t>cost_price</a:t>
            </a:r>
            <a:r>
              <a:rPr lang="en-US" sz="2000" dirty="0"/>
              <a:t> &gt; </a:t>
            </a:r>
            <a:r>
              <a:rPr lang="en-US" sz="2000" dirty="0" err="1"/>
              <a:t>sell_price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COMPUTE: loss = </a:t>
            </a:r>
            <a:r>
              <a:rPr lang="en-US" sz="2000" dirty="0" err="1"/>
              <a:t>cost_price</a:t>
            </a:r>
            <a:r>
              <a:rPr lang="en-US" sz="2000" dirty="0"/>
              <a:t> – </a:t>
            </a:r>
            <a:r>
              <a:rPr lang="en-US" sz="2000" dirty="0" err="1"/>
              <a:t>sell_price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OUTPUT: loss</a:t>
            </a:r>
          </a:p>
        </p:txBody>
      </p:sp>
    </p:spTree>
    <p:extLst>
      <p:ext uri="{BB962C8B-B14F-4D97-AF65-F5344CB8AC3E}">
        <p14:creationId xmlns:p14="http://schemas.microsoft.com/office/powerpoint/2010/main" val="18955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14 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84350-9A88-4C82-99E4-9C0EB7E2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3" y="1632834"/>
            <a:ext cx="4868424" cy="4519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4707AF-DDE7-4740-9FFA-9615402E440B}"/>
              </a:ext>
            </a:extLst>
          </p:cNvPr>
          <p:cNvSpPr txBox="1"/>
          <p:nvPr/>
        </p:nvSpPr>
        <p:spPr>
          <a:xfrm>
            <a:off x="5121377" y="1507126"/>
            <a:ext cx="7002280" cy="477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selling_price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the cost price of an item: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cost_price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selling price of an item: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selling_price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selling_price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profit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selling_price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"We earn %.2f profit by selling item.\n"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profit);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selling_price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   {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loss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selling_price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"We incurred %.2f loss on selling item.\n"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loss);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"We don't get any loss and profit on selling item\n"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75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Write a C program to get input an integer of three digits, and find the sum of the individual digits. (Softcopy)</a:t>
                </a:r>
              </a:p>
              <a:p>
                <a:pPr lvl="1"/>
                <a:r>
                  <a:rPr lang="en-US" i="1" dirty="0">
                    <a:solidFill>
                      <a:schemeClr val="bg1"/>
                    </a:solidFill>
                  </a:rPr>
                  <a:t>Example: 523 -&gt; the sum of digits is 5+2+3=10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>
                    <a:solidFill>
                      <a:schemeClr val="bg1"/>
                    </a:solidFill>
                  </a:rPr>
                  <a:t>An elephant decided to visit his friend. It turned out that the elephant's house is located at point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and his friend's house is located at point x,  where x &gt; 0, of the coordinate line. In one step the elephant can move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1, 2, 3, 4 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5 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positions forward. Determine, what is the minimum number of steps he needs to make in order to get to his friend's house. (Solve using if statements) (softcopy)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186" t="-2310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78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1133055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3. </a:t>
                </a:r>
                <a:r>
                  <a:rPr lang="en-GB" dirty="0">
                    <a:solidFill>
                      <a:schemeClr val="bg1"/>
                    </a:solidFill>
                  </a:rPr>
                  <a:t>Write program that reads an input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is even output “EVEN” otherwise output “ODD”. (Softcopy)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4. </a:t>
                </a:r>
                <a:r>
                  <a:rPr lang="en-GB" dirty="0">
                    <a:solidFill>
                      <a:schemeClr val="bg1"/>
                    </a:solidFill>
                  </a:rPr>
                  <a:t>Problem statement: Given two numbers X, Y which donate coordinates of a point in 2D plan. Determine in which quarter it belongs. (Softcopy)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Output Q1, Q2, Q3, Q4 according to the quarter in which the point belongs to.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Output "Origen" If the point is at the origin.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Output "X-axis" If the point is over X axis.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Output "Y-axis" if the point is over Y 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1133055" cy="4486275"/>
              </a:xfrm>
              <a:blipFill>
                <a:blip r:embed="rId2"/>
                <a:stretch>
                  <a:fillRect l="-1150" t="-2174" r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D3B36-D1FB-46E1-A302-77540F71D766}"/>
              </a:ext>
            </a:extLst>
          </p:cNvPr>
          <p:cNvSpPr txBox="1">
            <a:spLocks/>
          </p:cNvSpPr>
          <p:nvPr/>
        </p:nvSpPr>
        <p:spPr>
          <a:xfrm>
            <a:off x="718009" y="1843088"/>
            <a:ext cx="107881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to C Programming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ED8C15-3F69-4C74-90AD-D9B0B28B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72156"/>
              </p:ext>
            </p:extLst>
          </p:nvPr>
        </p:nvGraphicFramePr>
        <p:xfrm>
          <a:off x="1630052" y="2171393"/>
          <a:ext cx="8937396" cy="3548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7396">
                  <a:extLst>
                    <a:ext uri="{9D8B030D-6E8A-4147-A177-3AD203B41FA5}">
                      <a16:colId xmlns:a16="http://schemas.microsoft.com/office/drawing/2014/main" val="2294678506"/>
                    </a:ext>
                  </a:extLst>
                </a:gridCol>
              </a:tblGrid>
              <a:tr h="506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04469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The structure of a basic C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0286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Data types and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09065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Mathematical Operations in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671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I/O in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42303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US" sz="2400" dirty="0"/>
                        <a:t>Exercises: Pseudocode, Flow chart,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33334"/>
                  </a:ext>
                </a:extLst>
              </a:tr>
              <a:tr h="506938">
                <a:tc>
                  <a:txBody>
                    <a:bodyPr/>
                    <a:lstStyle/>
                    <a:p>
                      <a:r>
                        <a:rPr lang="en-GB" sz="2400" dirty="0"/>
                        <a:t>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902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EEF4F01-F4B8-4880-9473-AD175649A9C4}"/>
              </a:ext>
            </a:extLst>
          </p:cNvPr>
          <p:cNvSpPr/>
          <p:nvPr/>
        </p:nvSpPr>
        <p:spPr>
          <a:xfrm>
            <a:off x="1624552" y="2714920"/>
            <a:ext cx="6759018" cy="39592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bg1"/>
                    </a:solidFill>
                  </a:rPr>
                  <a:t>C programs must have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𝑚𝑎𝑖𝑛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function as an entry point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Each variable must have a proper data type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 language has a set keywords that can’t be used as variables’ names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 language can do arithmetic bitwise operations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𝑝𝑟𝑖𝑛𝑡𝑓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requires a control parameter and a value to print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𝑠𝑐𝑎𝑛𝑓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requires a control parameter and an address to the store the input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Selection statements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u="sng" dirty="0">
                    <a:solidFill>
                      <a:schemeClr val="bg1"/>
                    </a:solidFill>
                  </a:rPr>
                  <a:t>ALWAYS THINK </a:t>
                </a:r>
                <a:r>
                  <a:rPr lang="en-US" u="sng" dirty="0">
                    <a:solidFill>
                      <a:schemeClr val="bg1"/>
                    </a:solidFill>
                  </a:rPr>
                  <a:t>CREATIVELY, THINK LIKE A PROGRAMMER</a:t>
                </a:r>
                <a:endParaRPr lang="en-GB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4D3B36-D1FB-46E1-A302-77540F7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9" y="1843088"/>
                <a:ext cx="10788192" cy="4486275"/>
              </a:xfrm>
              <a:prstGeom prst="rect">
                <a:avLst/>
              </a:prstGeom>
              <a:blipFill>
                <a:blip r:embed="rId2"/>
                <a:stretch>
                  <a:fillRect l="-1017" t="-2174" b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93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𝑖𝑛𝑐𝑙𝑢𝑑𝑒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𝑠𝑡𝑑𝑖𝑜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𝑖𝑛𝑐𝑙𝑢𝑑𝑒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this called preprocessor directive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𝑠𝑡𝑑𝑖𝑜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is a header file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𝑝𝑟𝑖𝑛𝑡𝑓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function and other IO functions</a:t>
                </a:r>
              </a:p>
              <a:p>
                <a:pPr lvl="1"/>
                <a:r>
                  <a:rPr lang="en-US" i="1" dirty="0">
                    <a:solidFill>
                      <a:schemeClr val="bg1"/>
                    </a:solidFill>
                  </a:rPr>
                  <a:t>Get the file called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𝑠𝑡𝑑𝑖𝑜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to use the functions inside it</a:t>
                </a:r>
              </a:p>
              <a:p>
                <a:pPr lvl="1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5533534" y="3429000"/>
            <a:ext cx="609285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10BAD-B9EF-4687-8FB8-28AF32E8CBF2}"/>
              </a:ext>
            </a:extLst>
          </p:cNvPr>
          <p:cNvSpPr/>
          <p:nvPr/>
        </p:nvSpPr>
        <p:spPr>
          <a:xfrm>
            <a:off x="5533534" y="3490764"/>
            <a:ext cx="2498103" cy="3864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𝑚𝑎𝑖𝑛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a data type identifies the function will return an INTEGER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𝑚𝑎𝑖𝑛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function name, it’s the entry point to every C program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parenthesis to pass parameters to a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curly brackets indicates the start</a:t>
                </a:r>
                <a:br>
                  <a:rPr lang="en-US" i="1" dirty="0">
                    <a:solidFill>
                      <a:schemeClr val="bg1"/>
                    </a:solidFill>
                  </a:rPr>
                </a:br>
                <a:r>
                  <a:rPr lang="en-US" i="1" dirty="0">
                    <a:solidFill>
                      <a:schemeClr val="bg1"/>
                    </a:solidFill>
                  </a:rPr>
                  <a:t>of function body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5778631" y="3499307"/>
            <a:ext cx="609285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10BAD-B9EF-4687-8FB8-28AF32E8CBF2}"/>
              </a:ext>
            </a:extLst>
          </p:cNvPr>
          <p:cNvSpPr/>
          <p:nvPr/>
        </p:nvSpPr>
        <p:spPr>
          <a:xfrm>
            <a:off x="5825765" y="4282617"/>
            <a:ext cx="2498103" cy="3864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13135-6410-4F00-BDCA-83FBFFD769E4}"/>
              </a:ext>
            </a:extLst>
          </p:cNvPr>
          <p:cNvSpPr/>
          <p:nvPr/>
        </p:nvSpPr>
        <p:spPr>
          <a:xfrm>
            <a:off x="5825765" y="4631140"/>
            <a:ext cx="358219" cy="3864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structure of a basic C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𝑝𝑟𝑖𝑛𝑡𝑓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Welcome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course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Omar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𝑝𝑟𝑖𝑛𝑡𝑓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a function the prints the data between () to the console screen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"%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:  control parameter, indicates the function prints a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string</a:t>
                </a:r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lvl="2"/>
                <a:r>
                  <a:rPr lang="en-US" i="1" dirty="0">
                    <a:solidFill>
                      <a:schemeClr val="bg1"/>
                    </a:solidFill>
                  </a:rPr>
                  <a:t>A string is a sequence of characters, symbols and digits </a:t>
                </a:r>
              </a:p>
              <a:p>
                <a:pPr lvl="2"/>
                <a:r>
                  <a:rPr lang="en-US" i="1" dirty="0">
                    <a:solidFill>
                      <a:schemeClr val="bg1"/>
                    </a:solidFill>
                  </a:rPr>
                  <a:t>%s = refers to string</a:t>
                </a:r>
              </a:p>
              <a:p>
                <a:pPr lvl="2"/>
                <a:r>
                  <a:rPr lang="en-US" i="1" dirty="0">
                    <a:solidFill>
                      <a:schemeClr val="bg1"/>
                    </a:solidFill>
                  </a:rPr>
                  <a:t>\n = print new line</a:t>
                </a:r>
              </a:p>
              <a:p>
                <a:pPr lvl="2"/>
                <a:r>
                  <a:rPr lang="en-US" i="1" dirty="0">
                    <a:solidFill>
                      <a:schemeClr val="bg1"/>
                    </a:solidFill>
                  </a:rPr>
                  <a:t>Any string after “</a:t>
                </a:r>
                <a:r>
                  <a:rPr lang="en-US" b="1" i="1" dirty="0">
                    <a:solidFill>
                      <a:schemeClr val="bg1"/>
                    </a:solidFill>
                  </a:rPr>
                  <a:t>,” </a:t>
                </a:r>
                <a:r>
                  <a:rPr lang="en-US" i="1" dirty="0">
                    <a:solidFill>
                      <a:schemeClr val="bg1"/>
                    </a:solidFill>
                  </a:rPr>
                  <a:t>is printed as it is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 </a:t>
                </a:r>
                <a:r>
                  <a:rPr lang="en-US" i="1" dirty="0">
                    <a:solidFill>
                      <a:schemeClr val="bg1"/>
                    </a:solidFill>
                  </a:rPr>
                  <a:t>indicates the end of a statement </a:t>
                </a:r>
                <a:endParaRPr lang="en-US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867C0-DC54-4406-BA4E-6521CD3D6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36D634-9FA2-4DD3-9AAC-86F8C0806162}"/>
              </a:ext>
            </a:extLst>
          </p:cNvPr>
          <p:cNvSpPr txBox="1"/>
          <p:nvPr/>
        </p:nvSpPr>
        <p:spPr>
          <a:xfrm>
            <a:off x="6193411" y="3499307"/>
            <a:ext cx="580691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/>
              <a:t>int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 err="1"/>
              <a:t>printf</a:t>
            </a:r>
            <a:r>
              <a:rPr lang="en-GB" sz="2400" dirty="0"/>
              <a:t>("%s\</a:t>
            </a:r>
            <a:r>
              <a:rPr lang="en-GB" sz="2400" dirty="0" err="1"/>
              <a:t>n","Welcome</a:t>
            </a:r>
            <a:r>
              <a:rPr lang="en-GB" sz="2400" dirty="0"/>
              <a:t> to C course, Omar");</a:t>
            </a:r>
          </a:p>
          <a:p>
            <a:r>
              <a:rPr lang="en-GB" sz="2400" dirty="0"/>
              <a:t>return 0;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10BAD-B9EF-4687-8FB8-28AF32E8CBF2}"/>
              </a:ext>
            </a:extLst>
          </p:cNvPr>
          <p:cNvSpPr/>
          <p:nvPr/>
        </p:nvSpPr>
        <p:spPr>
          <a:xfrm>
            <a:off x="6249972" y="4958277"/>
            <a:ext cx="5656082" cy="43692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4931</Words>
  <Application>Microsoft Office PowerPoint</Application>
  <PresentationFormat>Widescreen</PresentationFormat>
  <Paragraphs>763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verdana</vt:lpstr>
      <vt:lpstr>Office Theme</vt:lpstr>
      <vt:lpstr>PROGRAMMING FUNDAMENTALS IN C</vt:lpstr>
      <vt:lpstr>Motivation</vt:lpstr>
      <vt:lpstr>Motivation</vt:lpstr>
      <vt:lpstr>Motivation</vt:lpstr>
      <vt:lpstr>Objectives</vt:lpstr>
      <vt:lpstr>Introduction to C Programming</vt:lpstr>
      <vt:lpstr>The structure of a basic C program</vt:lpstr>
      <vt:lpstr>The structure of a basic C program</vt:lpstr>
      <vt:lpstr>The structure of a basic C program</vt:lpstr>
      <vt:lpstr>The structure of a basic C program</vt:lpstr>
      <vt:lpstr>The structure of a basic C program</vt:lpstr>
      <vt:lpstr>Detect the variations</vt:lpstr>
      <vt:lpstr>The structure of a basic C program</vt:lpstr>
      <vt:lpstr>The structure of a basic C program</vt:lpstr>
      <vt:lpstr>Exercise 01 </vt:lpstr>
      <vt:lpstr>Introduction to C Programming</vt:lpstr>
      <vt:lpstr>Data types and keywords</vt:lpstr>
      <vt:lpstr>Data types and keywords</vt:lpstr>
      <vt:lpstr>Data types and keywords</vt:lpstr>
      <vt:lpstr>Data types and keywords</vt:lpstr>
      <vt:lpstr>Exercise 02 </vt:lpstr>
      <vt:lpstr>Introduction to C Programming</vt:lpstr>
      <vt:lpstr>Mathematical Operations in C  </vt:lpstr>
      <vt:lpstr>Mathematical Operations in C</vt:lpstr>
      <vt:lpstr>Mathematical Operations in C</vt:lpstr>
      <vt:lpstr>Exercise 03*</vt:lpstr>
      <vt:lpstr>Mathematical Operations in C </vt:lpstr>
      <vt:lpstr>Mathematical Operations in C</vt:lpstr>
      <vt:lpstr>Exercise 04</vt:lpstr>
      <vt:lpstr>Introduction to C Programming</vt:lpstr>
      <vt:lpstr>I/O in C</vt:lpstr>
      <vt:lpstr>Exercise 05</vt:lpstr>
      <vt:lpstr>Exercise 06*</vt:lpstr>
      <vt:lpstr>Introduction to C Programming</vt:lpstr>
      <vt:lpstr>Exercise 07*</vt:lpstr>
      <vt:lpstr>Exercise 07 cont.</vt:lpstr>
      <vt:lpstr>Exercise - 08</vt:lpstr>
      <vt:lpstr>Exercise 08 cont.</vt:lpstr>
      <vt:lpstr>Exercise 09</vt:lpstr>
      <vt:lpstr>Exercise 09.</vt:lpstr>
      <vt:lpstr>Exercise 10*</vt:lpstr>
      <vt:lpstr>TASKS</vt:lpstr>
      <vt:lpstr>TASKS</vt:lpstr>
      <vt:lpstr>Answer to 08.</vt:lpstr>
      <vt:lpstr>Answer to 08.</vt:lpstr>
      <vt:lpstr>Introduction to C Programming</vt:lpstr>
      <vt:lpstr>Conditions</vt:lpstr>
      <vt:lpstr>Exercise 11</vt:lpstr>
      <vt:lpstr>Exercise 11 cont.</vt:lpstr>
      <vt:lpstr>Exercise 12</vt:lpstr>
      <vt:lpstr>Exercise 12 cont.</vt:lpstr>
      <vt:lpstr>Exercise 12 cont.</vt:lpstr>
      <vt:lpstr>Exercise 13*</vt:lpstr>
      <vt:lpstr>Exercise 13* cont.</vt:lpstr>
      <vt:lpstr>Exercise 13* cont.</vt:lpstr>
      <vt:lpstr>Exercise 14</vt:lpstr>
      <vt:lpstr>Exercise 14 cont.</vt:lpstr>
      <vt:lpstr>TASKS</vt:lpstr>
      <vt:lpstr>TASKS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90</cp:revision>
  <dcterms:created xsi:type="dcterms:W3CDTF">2021-03-25T18:23:19Z</dcterms:created>
  <dcterms:modified xsi:type="dcterms:W3CDTF">2021-04-18T21:32:10Z</dcterms:modified>
</cp:coreProperties>
</file>