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276" r:id="rId4"/>
    <p:sldId id="277" r:id="rId5"/>
    <p:sldId id="286" r:id="rId6"/>
    <p:sldId id="280" r:id="rId7"/>
    <p:sldId id="281" r:id="rId8"/>
    <p:sldId id="282" r:id="rId9"/>
    <p:sldId id="283" r:id="rId10"/>
    <p:sldId id="285" r:id="rId11"/>
    <p:sldId id="287" r:id="rId12"/>
    <p:sldId id="288" r:id="rId13"/>
    <p:sldId id="289" r:id="rId14"/>
    <p:sldId id="290" r:id="rId15"/>
    <p:sldId id="291" r:id="rId16"/>
    <p:sldId id="293" r:id="rId17"/>
    <p:sldId id="294" r:id="rId18"/>
    <p:sldId id="295" r:id="rId19"/>
    <p:sldId id="296" r:id="rId20"/>
    <p:sldId id="297" r:id="rId21"/>
    <p:sldId id="298" r:id="rId22"/>
    <p:sldId id="299" r:id="rId23"/>
    <p:sldId id="300" r:id="rId24"/>
    <p:sldId id="312" r:id="rId25"/>
    <p:sldId id="315" r:id="rId26"/>
    <p:sldId id="316" r:id="rId27"/>
    <p:sldId id="317" r:id="rId28"/>
    <p:sldId id="318" r:id="rId29"/>
    <p:sldId id="319" r:id="rId30"/>
    <p:sldId id="325" r:id="rId31"/>
    <p:sldId id="314" r:id="rId32"/>
    <p:sldId id="301" r:id="rId33"/>
    <p:sldId id="302" r:id="rId34"/>
    <p:sldId id="303" r:id="rId35"/>
    <p:sldId id="304" r:id="rId36"/>
    <p:sldId id="305" r:id="rId37"/>
    <p:sldId id="306" r:id="rId38"/>
    <p:sldId id="307" r:id="rId39"/>
    <p:sldId id="309" r:id="rId40"/>
    <p:sldId id="308" r:id="rId41"/>
    <p:sldId id="310" r:id="rId42"/>
    <p:sldId id="320" r:id="rId43"/>
    <p:sldId id="321" r:id="rId44"/>
    <p:sldId id="322" r:id="rId45"/>
    <p:sldId id="323" r:id="rId46"/>
    <p:sldId id="32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tef" initials="OA" lastIdx="1" clrIdx="0">
    <p:extLst>
      <p:ext uri="{19B8F6BF-5375-455C-9EA6-DF929625EA0E}">
        <p15:presenceInfo xmlns:p15="http://schemas.microsoft.com/office/powerpoint/2012/main" userId="Omar Ate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p:cViewPr varScale="1">
        <p:scale>
          <a:sx n="62" d="100"/>
          <a:sy n="62" d="100"/>
        </p:scale>
        <p:origin x="4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83B5B-319B-4DBE-83B2-36AC17F62879}" type="datetimeFigureOut">
              <a:rPr lang="en-US" smtClean="0"/>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D4CF3-D5CD-444D-94B6-A5368E36D6B5}" type="slidenum">
              <a:rPr lang="en-US" smtClean="0"/>
              <a:t>‹#›</a:t>
            </a:fld>
            <a:endParaRPr lang="en-US"/>
          </a:p>
        </p:txBody>
      </p:sp>
    </p:spTree>
    <p:extLst>
      <p:ext uri="{BB962C8B-B14F-4D97-AF65-F5344CB8AC3E}">
        <p14:creationId xmlns:p14="http://schemas.microsoft.com/office/powerpoint/2010/main" val="60002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4</a:t>
            </a:fld>
            <a:endParaRPr lang="en-US"/>
          </a:p>
        </p:txBody>
      </p:sp>
    </p:spTree>
    <p:extLst>
      <p:ext uri="{BB962C8B-B14F-4D97-AF65-F5344CB8AC3E}">
        <p14:creationId xmlns:p14="http://schemas.microsoft.com/office/powerpoint/2010/main" val="2868433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13</a:t>
            </a:fld>
            <a:endParaRPr lang="en-US"/>
          </a:p>
        </p:txBody>
      </p:sp>
    </p:spTree>
    <p:extLst>
      <p:ext uri="{BB962C8B-B14F-4D97-AF65-F5344CB8AC3E}">
        <p14:creationId xmlns:p14="http://schemas.microsoft.com/office/powerpoint/2010/main" val="1166518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15</a:t>
            </a:fld>
            <a:endParaRPr lang="en-US"/>
          </a:p>
        </p:txBody>
      </p:sp>
    </p:spTree>
    <p:extLst>
      <p:ext uri="{BB962C8B-B14F-4D97-AF65-F5344CB8AC3E}">
        <p14:creationId xmlns:p14="http://schemas.microsoft.com/office/powerpoint/2010/main" val="27483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16</a:t>
            </a:fld>
            <a:endParaRPr lang="en-US"/>
          </a:p>
        </p:txBody>
      </p:sp>
    </p:spTree>
    <p:extLst>
      <p:ext uri="{BB962C8B-B14F-4D97-AF65-F5344CB8AC3E}">
        <p14:creationId xmlns:p14="http://schemas.microsoft.com/office/powerpoint/2010/main" val="1755394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17</a:t>
            </a:fld>
            <a:endParaRPr lang="en-US"/>
          </a:p>
        </p:txBody>
      </p:sp>
    </p:spTree>
    <p:extLst>
      <p:ext uri="{BB962C8B-B14F-4D97-AF65-F5344CB8AC3E}">
        <p14:creationId xmlns:p14="http://schemas.microsoft.com/office/powerpoint/2010/main" val="2566032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18</a:t>
            </a:fld>
            <a:endParaRPr lang="en-US"/>
          </a:p>
        </p:txBody>
      </p:sp>
    </p:spTree>
    <p:extLst>
      <p:ext uri="{BB962C8B-B14F-4D97-AF65-F5344CB8AC3E}">
        <p14:creationId xmlns:p14="http://schemas.microsoft.com/office/powerpoint/2010/main" val="656173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19</a:t>
            </a:fld>
            <a:endParaRPr lang="en-US"/>
          </a:p>
        </p:txBody>
      </p:sp>
    </p:spTree>
    <p:extLst>
      <p:ext uri="{BB962C8B-B14F-4D97-AF65-F5344CB8AC3E}">
        <p14:creationId xmlns:p14="http://schemas.microsoft.com/office/powerpoint/2010/main" val="2062191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20</a:t>
            </a:fld>
            <a:endParaRPr lang="en-US"/>
          </a:p>
        </p:txBody>
      </p:sp>
    </p:spTree>
    <p:extLst>
      <p:ext uri="{BB962C8B-B14F-4D97-AF65-F5344CB8AC3E}">
        <p14:creationId xmlns:p14="http://schemas.microsoft.com/office/powerpoint/2010/main" val="1164775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21</a:t>
            </a:fld>
            <a:endParaRPr lang="en-US"/>
          </a:p>
        </p:txBody>
      </p:sp>
    </p:spTree>
    <p:extLst>
      <p:ext uri="{BB962C8B-B14F-4D97-AF65-F5344CB8AC3E}">
        <p14:creationId xmlns:p14="http://schemas.microsoft.com/office/powerpoint/2010/main" val="19944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22</a:t>
            </a:fld>
            <a:endParaRPr lang="en-US"/>
          </a:p>
        </p:txBody>
      </p:sp>
    </p:spTree>
    <p:extLst>
      <p:ext uri="{BB962C8B-B14F-4D97-AF65-F5344CB8AC3E}">
        <p14:creationId xmlns:p14="http://schemas.microsoft.com/office/powerpoint/2010/main" val="2549455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23</a:t>
            </a:fld>
            <a:endParaRPr lang="en-US"/>
          </a:p>
        </p:txBody>
      </p:sp>
    </p:spTree>
    <p:extLst>
      <p:ext uri="{BB962C8B-B14F-4D97-AF65-F5344CB8AC3E}">
        <p14:creationId xmlns:p14="http://schemas.microsoft.com/office/powerpoint/2010/main" val="311590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5</a:t>
            </a:fld>
            <a:endParaRPr lang="en-US"/>
          </a:p>
        </p:txBody>
      </p:sp>
    </p:spTree>
    <p:extLst>
      <p:ext uri="{BB962C8B-B14F-4D97-AF65-F5344CB8AC3E}">
        <p14:creationId xmlns:p14="http://schemas.microsoft.com/office/powerpoint/2010/main" val="1493638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25</a:t>
            </a:fld>
            <a:endParaRPr lang="en-US"/>
          </a:p>
        </p:txBody>
      </p:sp>
    </p:spTree>
    <p:extLst>
      <p:ext uri="{BB962C8B-B14F-4D97-AF65-F5344CB8AC3E}">
        <p14:creationId xmlns:p14="http://schemas.microsoft.com/office/powerpoint/2010/main" val="216550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26</a:t>
            </a:fld>
            <a:endParaRPr lang="en-US"/>
          </a:p>
        </p:txBody>
      </p:sp>
    </p:spTree>
    <p:extLst>
      <p:ext uri="{BB962C8B-B14F-4D97-AF65-F5344CB8AC3E}">
        <p14:creationId xmlns:p14="http://schemas.microsoft.com/office/powerpoint/2010/main" val="3331086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27</a:t>
            </a:fld>
            <a:endParaRPr lang="en-US"/>
          </a:p>
        </p:txBody>
      </p:sp>
    </p:spTree>
    <p:extLst>
      <p:ext uri="{BB962C8B-B14F-4D97-AF65-F5344CB8AC3E}">
        <p14:creationId xmlns:p14="http://schemas.microsoft.com/office/powerpoint/2010/main" val="2825668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28</a:t>
            </a:fld>
            <a:endParaRPr lang="en-US"/>
          </a:p>
        </p:txBody>
      </p:sp>
    </p:spTree>
    <p:extLst>
      <p:ext uri="{BB962C8B-B14F-4D97-AF65-F5344CB8AC3E}">
        <p14:creationId xmlns:p14="http://schemas.microsoft.com/office/powerpoint/2010/main" val="3113105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29</a:t>
            </a:fld>
            <a:endParaRPr lang="en-US"/>
          </a:p>
        </p:txBody>
      </p:sp>
    </p:spTree>
    <p:extLst>
      <p:ext uri="{BB962C8B-B14F-4D97-AF65-F5344CB8AC3E}">
        <p14:creationId xmlns:p14="http://schemas.microsoft.com/office/powerpoint/2010/main" val="685285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30</a:t>
            </a:fld>
            <a:endParaRPr lang="en-US"/>
          </a:p>
        </p:txBody>
      </p:sp>
    </p:spTree>
    <p:extLst>
      <p:ext uri="{BB962C8B-B14F-4D97-AF65-F5344CB8AC3E}">
        <p14:creationId xmlns:p14="http://schemas.microsoft.com/office/powerpoint/2010/main" val="3276103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32</a:t>
            </a:fld>
            <a:endParaRPr lang="en-US"/>
          </a:p>
        </p:txBody>
      </p:sp>
    </p:spTree>
    <p:extLst>
      <p:ext uri="{BB962C8B-B14F-4D97-AF65-F5344CB8AC3E}">
        <p14:creationId xmlns:p14="http://schemas.microsoft.com/office/powerpoint/2010/main" val="1933082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33</a:t>
            </a:fld>
            <a:endParaRPr lang="en-US"/>
          </a:p>
        </p:txBody>
      </p:sp>
    </p:spTree>
    <p:extLst>
      <p:ext uri="{BB962C8B-B14F-4D97-AF65-F5344CB8AC3E}">
        <p14:creationId xmlns:p14="http://schemas.microsoft.com/office/powerpoint/2010/main" val="2504370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34</a:t>
            </a:fld>
            <a:endParaRPr lang="en-US"/>
          </a:p>
        </p:txBody>
      </p:sp>
    </p:spTree>
    <p:extLst>
      <p:ext uri="{BB962C8B-B14F-4D97-AF65-F5344CB8AC3E}">
        <p14:creationId xmlns:p14="http://schemas.microsoft.com/office/powerpoint/2010/main" val="2064135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35</a:t>
            </a:fld>
            <a:endParaRPr lang="en-US"/>
          </a:p>
        </p:txBody>
      </p:sp>
    </p:spTree>
    <p:extLst>
      <p:ext uri="{BB962C8B-B14F-4D97-AF65-F5344CB8AC3E}">
        <p14:creationId xmlns:p14="http://schemas.microsoft.com/office/powerpoint/2010/main" val="177122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6</a:t>
            </a:fld>
            <a:endParaRPr lang="en-US"/>
          </a:p>
        </p:txBody>
      </p:sp>
    </p:spTree>
    <p:extLst>
      <p:ext uri="{BB962C8B-B14F-4D97-AF65-F5344CB8AC3E}">
        <p14:creationId xmlns:p14="http://schemas.microsoft.com/office/powerpoint/2010/main" val="3506771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36</a:t>
            </a:fld>
            <a:endParaRPr lang="en-US"/>
          </a:p>
        </p:txBody>
      </p:sp>
    </p:spTree>
    <p:extLst>
      <p:ext uri="{BB962C8B-B14F-4D97-AF65-F5344CB8AC3E}">
        <p14:creationId xmlns:p14="http://schemas.microsoft.com/office/powerpoint/2010/main" val="1356649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37</a:t>
            </a:fld>
            <a:endParaRPr lang="en-US"/>
          </a:p>
        </p:txBody>
      </p:sp>
    </p:spTree>
    <p:extLst>
      <p:ext uri="{BB962C8B-B14F-4D97-AF65-F5344CB8AC3E}">
        <p14:creationId xmlns:p14="http://schemas.microsoft.com/office/powerpoint/2010/main" val="666780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38</a:t>
            </a:fld>
            <a:endParaRPr lang="en-US"/>
          </a:p>
        </p:txBody>
      </p:sp>
    </p:spTree>
    <p:extLst>
      <p:ext uri="{BB962C8B-B14F-4D97-AF65-F5344CB8AC3E}">
        <p14:creationId xmlns:p14="http://schemas.microsoft.com/office/powerpoint/2010/main" val="2043262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39</a:t>
            </a:fld>
            <a:endParaRPr lang="en-US"/>
          </a:p>
        </p:txBody>
      </p:sp>
    </p:spTree>
    <p:extLst>
      <p:ext uri="{BB962C8B-B14F-4D97-AF65-F5344CB8AC3E}">
        <p14:creationId xmlns:p14="http://schemas.microsoft.com/office/powerpoint/2010/main" val="696253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40</a:t>
            </a:fld>
            <a:endParaRPr lang="en-US"/>
          </a:p>
        </p:txBody>
      </p:sp>
    </p:spTree>
    <p:extLst>
      <p:ext uri="{BB962C8B-B14F-4D97-AF65-F5344CB8AC3E}">
        <p14:creationId xmlns:p14="http://schemas.microsoft.com/office/powerpoint/2010/main" val="652935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41</a:t>
            </a:fld>
            <a:endParaRPr lang="en-US"/>
          </a:p>
        </p:txBody>
      </p:sp>
    </p:spTree>
    <p:extLst>
      <p:ext uri="{BB962C8B-B14F-4D97-AF65-F5344CB8AC3E}">
        <p14:creationId xmlns:p14="http://schemas.microsoft.com/office/powerpoint/2010/main" val="987724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42</a:t>
            </a:fld>
            <a:endParaRPr lang="en-US"/>
          </a:p>
        </p:txBody>
      </p:sp>
    </p:spTree>
    <p:extLst>
      <p:ext uri="{BB962C8B-B14F-4D97-AF65-F5344CB8AC3E}">
        <p14:creationId xmlns:p14="http://schemas.microsoft.com/office/powerpoint/2010/main" val="1040897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43</a:t>
            </a:fld>
            <a:endParaRPr lang="en-US"/>
          </a:p>
        </p:txBody>
      </p:sp>
    </p:spTree>
    <p:extLst>
      <p:ext uri="{BB962C8B-B14F-4D97-AF65-F5344CB8AC3E}">
        <p14:creationId xmlns:p14="http://schemas.microsoft.com/office/powerpoint/2010/main" val="1211533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44</a:t>
            </a:fld>
            <a:endParaRPr lang="en-US"/>
          </a:p>
        </p:txBody>
      </p:sp>
    </p:spTree>
    <p:extLst>
      <p:ext uri="{BB962C8B-B14F-4D97-AF65-F5344CB8AC3E}">
        <p14:creationId xmlns:p14="http://schemas.microsoft.com/office/powerpoint/2010/main" val="4179806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45</a:t>
            </a:fld>
            <a:endParaRPr lang="en-US"/>
          </a:p>
        </p:txBody>
      </p:sp>
    </p:spTree>
    <p:extLst>
      <p:ext uri="{BB962C8B-B14F-4D97-AF65-F5344CB8AC3E}">
        <p14:creationId xmlns:p14="http://schemas.microsoft.com/office/powerpoint/2010/main" val="106500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7</a:t>
            </a:fld>
            <a:endParaRPr lang="en-US"/>
          </a:p>
        </p:txBody>
      </p:sp>
    </p:spTree>
    <p:extLst>
      <p:ext uri="{BB962C8B-B14F-4D97-AF65-F5344CB8AC3E}">
        <p14:creationId xmlns:p14="http://schemas.microsoft.com/office/powerpoint/2010/main" val="12837518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46</a:t>
            </a:fld>
            <a:endParaRPr lang="en-US"/>
          </a:p>
        </p:txBody>
      </p:sp>
    </p:spTree>
    <p:extLst>
      <p:ext uri="{BB962C8B-B14F-4D97-AF65-F5344CB8AC3E}">
        <p14:creationId xmlns:p14="http://schemas.microsoft.com/office/powerpoint/2010/main" val="196651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8</a:t>
            </a:fld>
            <a:endParaRPr lang="en-US"/>
          </a:p>
        </p:txBody>
      </p:sp>
    </p:spTree>
    <p:extLst>
      <p:ext uri="{BB962C8B-B14F-4D97-AF65-F5344CB8AC3E}">
        <p14:creationId xmlns:p14="http://schemas.microsoft.com/office/powerpoint/2010/main" val="2021679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9</a:t>
            </a:fld>
            <a:endParaRPr lang="en-US"/>
          </a:p>
        </p:txBody>
      </p:sp>
    </p:spTree>
    <p:extLst>
      <p:ext uri="{BB962C8B-B14F-4D97-AF65-F5344CB8AC3E}">
        <p14:creationId xmlns:p14="http://schemas.microsoft.com/office/powerpoint/2010/main" val="365885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10</a:t>
            </a:fld>
            <a:endParaRPr lang="en-US"/>
          </a:p>
        </p:txBody>
      </p:sp>
    </p:spTree>
    <p:extLst>
      <p:ext uri="{BB962C8B-B14F-4D97-AF65-F5344CB8AC3E}">
        <p14:creationId xmlns:p14="http://schemas.microsoft.com/office/powerpoint/2010/main" val="2681336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11</a:t>
            </a:fld>
            <a:endParaRPr lang="en-US"/>
          </a:p>
        </p:txBody>
      </p:sp>
    </p:spTree>
    <p:extLst>
      <p:ext uri="{BB962C8B-B14F-4D97-AF65-F5344CB8AC3E}">
        <p14:creationId xmlns:p14="http://schemas.microsoft.com/office/powerpoint/2010/main" val="313277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D4CF3-D5CD-444D-94B6-A5368E36D6B5}" type="slidenum">
              <a:rPr lang="en-US" smtClean="0"/>
              <a:t>12</a:t>
            </a:fld>
            <a:endParaRPr lang="en-US"/>
          </a:p>
        </p:txBody>
      </p:sp>
    </p:spTree>
    <p:extLst>
      <p:ext uri="{BB962C8B-B14F-4D97-AF65-F5344CB8AC3E}">
        <p14:creationId xmlns:p14="http://schemas.microsoft.com/office/powerpoint/2010/main" val="3728614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35EE-D383-49E3-B097-1A68DCA2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D2DE6-4889-4AE7-A314-F4886954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324BD-7854-42DA-BBB9-6A3A2DF6145C}"/>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5" name="Footer Placeholder 4">
            <a:extLst>
              <a:ext uri="{FF2B5EF4-FFF2-40B4-BE49-F238E27FC236}">
                <a16:creationId xmlns:a16="http://schemas.microsoft.com/office/drawing/2014/main" id="{3D89049B-36BF-4C06-BA01-C1E35C813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C4B9-8E51-4F1C-B481-783C2F5BFBF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78252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1745-8708-4462-B1C0-61E800949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B8A60-7E73-43A1-94C2-E5F8D69F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C3FB-76EC-4FFD-8EC4-21040DCD2375}"/>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5" name="Footer Placeholder 4">
            <a:extLst>
              <a:ext uri="{FF2B5EF4-FFF2-40B4-BE49-F238E27FC236}">
                <a16:creationId xmlns:a16="http://schemas.microsoft.com/office/drawing/2014/main" id="{F5811B85-B15C-49D1-AE4E-152DE868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E47E-3CF2-449C-80E4-890D32BDF47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8344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CB6CD-A87A-4368-9129-6D49E567F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BB8A-046D-49FB-B6E6-314B9B78F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7EE7-3A44-46D0-ADBC-A8C7E0248176}"/>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5" name="Footer Placeholder 4">
            <a:extLst>
              <a:ext uri="{FF2B5EF4-FFF2-40B4-BE49-F238E27FC236}">
                <a16:creationId xmlns:a16="http://schemas.microsoft.com/office/drawing/2014/main" id="{5DD64FE7-9ACE-471B-8F41-0194FE09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E279C-CEC8-4019-82E0-0D66C0B91230}"/>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1731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D2B-1A68-45B7-82FE-389C4F38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77DE6-910A-4832-B2BC-85A72703D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8890-AF3B-4A8B-81D7-2C47D6198E57}"/>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5" name="Footer Placeholder 4">
            <a:extLst>
              <a:ext uri="{FF2B5EF4-FFF2-40B4-BE49-F238E27FC236}">
                <a16:creationId xmlns:a16="http://schemas.microsoft.com/office/drawing/2014/main" id="{9511F77D-B8B8-4D65-87AF-EA148303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032D1-5BA5-4756-8890-B737D6025795}"/>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45267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EAF0-5F4E-407E-BCFE-E681F983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C3F9D-F832-407D-AFD6-19EB7829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8AF0B-9EBC-4AE6-9585-345DE288AED3}"/>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5" name="Footer Placeholder 4">
            <a:extLst>
              <a:ext uri="{FF2B5EF4-FFF2-40B4-BE49-F238E27FC236}">
                <a16:creationId xmlns:a16="http://schemas.microsoft.com/office/drawing/2014/main" id="{18CC9866-2861-4311-96AB-D3BC3A6F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88D7-1971-4F03-85CA-6D128E8FEAF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5089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5B0-28CA-4284-A065-F649B57B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39A4C-BE86-4C37-9EC4-6406023D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E8E53-4089-4C41-B7C4-6FCD35FD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281C-4DDD-4818-BD1D-7A1A97EA36DB}"/>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6" name="Footer Placeholder 5">
            <a:extLst>
              <a:ext uri="{FF2B5EF4-FFF2-40B4-BE49-F238E27FC236}">
                <a16:creationId xmlns:a16="http://schemas.microsoft.com/office/drawing/2014/main" id="{50941CD4-1912-43B3-AA48-524D6703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2FACC-10C2-4773-8D1C-8FEEE5E90FD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429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46B-4823-4F06-B25B-6CB5AF88E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C1814-4CFA-4E63-AA9F-6E2B3F99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D0970-BF07-4BB3-A2DF-F6944820A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A1BF7-E1D2-40B8-8DCA-A14E08AEE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2DD97-B015-49B5-B2CF-E5C761DF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8E9A7-5F85-4920-B0DB-63E362C601D1}"/>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8" name="Footer Placeholder 7">
            <a:extLst>
              <a:ext uri="{FF2B5EF4-FFF2-40B4-BE49-F238E27FC236}">
                <a16:creationId xmlns:a16="http://schemas.microsoft.com/office/drawing/2014/main" id="{F1A1D3F6-F160-4417-A757-6A364176D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4823D-9ABB-46C6-85FC-4E32D19783DD}"/>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6880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CBA-FC47-40B7-B90D-AC545ECF7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5FA0C-FBB6-43CE-9E92-B804C6675070}"/>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4" name="Footer Placeholder 3">
            <a:extLst>
              <a:ext uri="{FF2B5EF4-FFF2-40B4-BE49-F238E27FC236}">
                <a16:creationId xmlns:a16="http://schemas.microsoft.com/office/drawing/2014/main" id="{BCE866A0-A986-429C-839F-12CDB6F76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16A32-3027-4C73-B029-872DF6E744A7}"/>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597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679C-6BF0-4901-94D9-CC11A84AAAB9}"/>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3" name="Footer Placeholder 2">
            <a:extLst>
              <a:ext uri="{FF2B5EF4-FFF2-40B4-BE49-F238E27FC236}">
                <a16:creationId xmlns:a16="http://schemas.microsoft.com/office/drawing/2014/main" id="{D7FB1F37-9257-4526-9477-5CBAD48BE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2C883-373F-48FD-9176-BC82F99B23E9}"/>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10610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5F7-D07B-4687-B596-4445044E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85C62-2CD0-48E2-B13B-9EB21F64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14F23-5B42-4400-87A6-B307FC4E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20879-E418-4F00-A083-937222163607}"/>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6" name="Footer Placeholder 5">
            <a:extLst>
              <a:ext uri="{FF2B5EF4-FFF2-40B4-BE49-F238E27FC236}">
                <a16:creationId xmlns:a16="http://schemas.microsoft.com/office/drawing/2014/main" id="{861E2978-6517-4327-975E-B5B588A88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00975-C0E4-45B2-896F-2A7BF9E790CC}"/>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1671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520B-6DF5-482F-BE99-124BA272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F1E9D-887E-4C9E-A5E1-BA779C146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49E54-DF5A-40A2-A6B2-7E5D83A8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E93EF-1DED-4DD9-9025-E9DBC4F3FB12}"/>
              </a:ext>
            </a:extLst>
          </p:cNvPr>
          <p:cNvSpPr>
            <a:spLocks noGrp="1"/>
          </p:cNvSpPr>
          <p:nvPr>
            <p:ph type="dt" sz="half" idx="10"/>
          </p:nvPr>
        </p:nvSpPr>
        <p:spPr/>
        <p:txBody>
          <a:bodyPr/>
          <a:lstStyle/>
          <a:p>
            <a:fld id="{DE136269-F5D2-4784-8C69-61FAF5E861B2}" type="datetimeFigureOut">
              <a:rPr lang="en-US" smtClean="0"/>
              <a:t>5/30/2021</a:t>
            </a:fld>
            <a:endParaRPr lang="en-US"/>
          </a:p>
        </p:txBody>
      </p:sp>
      <p:sp>
        <p:nvSpPr>
          <p:cNvPr id="6" name="Footer Placeholder 5">
            <a:extLst>
              <a:ext uri="{FF2B5EF4-FFF2-40B4-BE49-F238E27FC236}">
                <a16:creationId xmlns:a16="http://schemas.microsoft.com/office/drawing/2014/main" id="{82C530B1-F6D8-4E09-B8AF-829EB039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23FC9-6F64-4815-89FF-D5785ECF8ACA}"/>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0618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F4814-C2BD-41D8-8937-EEED29501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1C752-4C89-484F-BB84-4DC9D079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65E0-DE8E-4594-BF4D-1021609B7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36269-F5D2-4784-8C69-61FAF5E861B2}" type="datetimeFigureOut">
              <a:rPr lang="en-US" smtClean="0"/>
              <a:t>5/30/2021</a:t>
            </a:fld>
            <a:endParaRPr lang="en-US"/>
          </a:p>
        </p:txBody>
      </p:sp>
      <p:sp>
        <p:nvSpPr>
          <p:cNvPr id="5" name="Footer Placeholder 4">
            <a:extLst>
              <a:ext uri="{FF2B5EF4-FFF2-40B4-BE49-F238E27FC236}">
                <a16:creationId xmlns:a16="http://schemas.microsoft.com/office/drawing/2014/main" id="{CE09F6CF-E382-4A14-8369-A485DAF3F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D4F15-DC19-41FB-B434-E257B769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598E-8EA7-4EAB-8E68-B65BA38504C2}" type="slidenum">
              <a:rPr lang="en-US" smtClean="0"/>
              <a:t>‹#›</a:t>
            </a:fld>
            <a:endParaRPr lang="en-US"/>
          </a:p>
        </p:txBody>
      </p:sp>
    </p:spTree>
    <p:extLst>
      <p:ext uri="{BB962C8B-B14F-4D97-AF65-F5344CB8AC3E}">
        <p14:creationId xmlns:p14="http://schemas.microsoft.com/office/powerpoint/2010/main" val="22162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C Programming Basics - C Language Tutorial For Beginners | Udemy Blog">
            <a:extLst>
              <a:ext uri="{FF2B5EF4-FFF2-40B4-BE49-F238E27FC236}">
                <a16:creationId xmlns:a16="http://schemas.microsoft.com/office/drawing/2014/main" id="{CE7545B2-8DAE-4F67-B314-CC1B860711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9089" b="12384"/>
          <a:stretch/>
        </p:blipFill>
        <p:spPr bwMode="auto">
          <a:xfrm>
            <a:off x="3921551" y="18298"/>
            <a:ext cx="826732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CA74F-0346-413B-944A-0DCE2C364EBC}"/>
              </a:ext>
            </a:extLst>
          </p:cNvPr>
          <p:cNvSpPr>
            <a:spLocks noGrp="1"/>
          </p:cNvSpPr>
          <p:nvPr>
            <p:ph type="ctrTitle"/>
          </p:nvPr>
        </p:nvSpPr>
        <p:spPr>
          <a:xfrm>
            <a:off x="477981" y="1122363"/>
            <a:ext cx="4273128" cy="3204134"/>
          </a:xfrm>
        </p:spPr>
        <p:txBody>
          <a:bodyPr anchor="b">
            <a:normAutofit/>
          </a:bodyPr>
          <a:lstStyle/>
          <a:p>
            <a:pPr algn="l"/>
            <a:r>
              <a:rPr lang="en-US" sz="4800"/>
              <a:t>PROGRAMMING FUNDAMENTALS IN C</a:t>
            </a:r>
            <a:endParaRPr lang="en-US" sz="4800" dirty="0"/>
          </a:p>
        </p:txBody>
      </p:sp>
      <p:sp>
        <p:nvSpPr>
          <p:cNvPr id="3" name="Subtitle 2">
            <a:extLst>
              <a:ext uri="{FF2B5EF4-FFF2-40B4-BE49-F238E27FC236}">
                <a16:creationId xmlns:a16="http://schemas.microsoft.com/office/drawing/2014/main" id="{A1725D1B-4452-4252-89A4-A20B9D22FB55}"/>
              </a:ext>
            </a:extLst>
          </p:cNvPr>
          <p:cNvSpPr>
            <a:spLocks noGrp="1"/>
          </p:cNvSpPr>
          <p:nvPr>
            <p:ph type="subTitle" idx="1"/>
          </p:nvPr>
        </p:nvSpPr>
        <p:spPr>
          <a:xfrm>
            <a:off x="477980" y="4872922"/>
            <a:ext cx="4023359" cy="1208141"/>
          </a:xfrm>
        </p:spPr>
        <p:txBody>
          <a:bodyPr>
            <a:normAutofit/>
          </a:bodyPr>
          <a:lstStyle/>
          <a:p>
            <a:pPr algn="l"/>
            <a:r>
              <a:rPr lang="en-US" sz="2000" dirty="0"/>
              <a:t>Matrix multiplication and Functions  </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C3F6871-943A-46F1-843D-DA86AE09D786}"/>
              </a:ext>
            </a:extLst>
          </p:cNvPr>
          <p:cNvPicPr>
            <a:picLocks noChangeAspect="1"/>
          </p:cNvPicPr>
          <p:nvPr/>
        </p:nvPicPr>
        <p:blipFill>
          <a:blip r:embed="rId3"/>
          <a:stretch>
            <a:fillRect/>
          </a:stretch>
        </p:blipFill>
        <p:spPr>
          <a:xfrm>
            <a:off x="11081657" y="68898"/>
            <a:ext cx="999257" cy="1259874"/>
          </a:xfrm>
          <a:prstGeom prst="rect">
            <a:avLst/>
          </a:prstGeom>
        </p:spPr>
      </p:pic>
      <p:pic>
        <p:nvPicPr>
          <p:cNvPr id="16" name="Picture 15">
            <a:extLst>
              <a:ext uri="{FF2B5EF4-FFF2-40B4-BE49-F238E27FC236}">
                <a16:creationId xmlns:a16="http://schemas.microsoft.com/office/drawing/2014/main" id="{71F90B52-A333-43AD-A896-A01879BCD1AC}"/>
              </a:ext>
            </a:extLst>
          </p:cNvPr>
          <p:cNvPicPr>
            <a:picLocks noChangeAspect="1"/>
          </p:cNvPicPr>
          <p:nvPr/>
        </p:nvPicPr>
        <p:blipFill>
          <a:blip r:embed="rId4"/>
          <a:stretch>
            <a:fillRect/>
          </a:stretch>
        </p:blipFill>
        <p:spPr>
          <a:xfrm>
            <a:off x="97976" y="68898"/>
            <a:ext cx="1470194" cy="1307201"/>
          </a:xfrm>
          <a:prstGeom prst="rect">
            <a:avLst/>
          </a:prstGeom>
        </p:spPr>
      </p:pic>
    </p:spTree>
    <p:extLst>
      <p:ext uri="{BB962C8B-B14F-4D97-AF65-F5344CB8AC3E}">
        <p14:creationId xmlns:p14="http://schemas.microsoft.com/office/powerpoint/2010/main" val="3626443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Matrix Multiplication  </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Note that, given matrix </a:t>
                </a:r>
                <a14:m>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𝑚</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matrix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𝑘</m:t>
                    </m:r>
                    <m:r>
                      <a:rPr lang="en-US" b="0" i="1" smtClean="0">
                        <a:solidFill>
                          <a:schemeClr val="bg1"/>
                        </a:solidFill>
                        <a:latin typeface="Cambria Math" panose="02040503050406030204" pitchFamily="18" charset="0"/>
                      </a:rPr>
                      <m:t>)</m:t>
                    </m:r>
                  </m:oMath>
                </a14:m>
                <a:r>
                  <a:rPr lang="en-US" dirty="0">
                    <a:solidFill>
                      <a:schemeClr val="bg1"/>
                    </a:solidFill>
                  </a:rPr>
                  <a:t>, the result matrix is </a:t>
                </a:r>
                <a14:m>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𝑚</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𝑘</m:t>
                    </m:r>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174"/>
                </a:stretch>
              </a:blipFill>
            </p:spPr>
            <p:txBody>
              <a:bodyPr/>
              <a:lstStyle/>
              <a:p>
                <a:r>
                  <a:rPr lang="en-US">
                    <a:noFill/>
                  </a:rPr>
                  <a:t> </a:t>
                </a:r>
              </a:p>
            </p:txBody>
          </p:sp>
        </mc:Fallback>
      </mc:AlternateContent>
      <p:pic>
        <p:nvPicPr>
          <p:cNvPr id="1028" name="Picture 4" descr="Matrix Multiplication - JavaTpoint">
            <a:extLst>
              <a:ext uri="{FF2B5EF4-FFF2-40B4-BE49-F238E27FC236}">
                <a16:creationId xmlns:a16="http://schemas.microsoft.com/office/drawing/2014/main" id="{5F37AB1C-ADD7-48F0-B573-7E09B1D55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4423" y="3016251"/>
            <a:ext cx="6906331" cy="3024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95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Matrix Multiplication  </a:t>
            </a:r>
          </a:p>
        </p:txBody>
      </p:sp>
      <p:pic>
        <p:nvPicPr>
          <p:cNvPr id="3" name="Content Placeholder 2">
            <a:extLst>
              <a:ext uri="{FF2B5EF4-FFF2-40B4-BE49-F238E27FC236}">
                <a16:creationId xmlns:a16="http://schemas.microsoft.com/office/drawing/2014/main" id="{1D2F7429-AD50-4528-874F-9569630E6027}"/>
              </a:ext>
            </a:extLst>
          </p:cNvPr>
          <p:cNvPicPr>
            <a:picLocks noGrp="1" noChangeAspect="1"/>
          </p:cNvPicPr>
          <p:nvPr>
            <p:ph idx="1"/>
          </p:nvPr>
        </p:nvPicPr>
        <p:blipFill>
          <a:blip r:embed="rId3"/>
          <a:stretch>
            <a:fillRect/>
          </a:stretch>
        </p:blipFill>
        <p:spPr>
          <a:xfrm>
            <a:off x="565150" y="2608262"/>
            <a:ext cx="10788650" cy="2260912"/>
          </a:xfrm>
          <a:prstGeom prst="rect">
            <a:avLst/>
          </a:prstGeom>
        </p:spPr>
      </p:pic>
    </p:spTree>
    <p:extLst>
      <p:ext uri="{BB962C8B-B14F-4D97-AF65-F5344CB8AC3E}">
        <p14:creationId xmlns:p14="http://schemas.microsoft.com/office/powerpoint/2010/main" val="97484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Matrix Multiplication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Algorithm</a:t>
            </a:r>
          </a:p>
          <a:p>
            <a:pPr lvl="1"/>
            <a:r>
              <a:rPr lang="en-US" dirty="0">
                <a:solidFill>
                  <a:schemeClr val="bg1"/>
                </a:solidFill>
              </a:rPr>
              <a:t>We loop over the rows of the first matrix</a:t>
            </a:r>
          </a:p>
          <a:p>
            <a:pPr lvl="2"/>
            <a:r>
              <a:rPr lang="en-US" dirty="0">
                <a:solidFill>
                  <a:schemeClr val="bg1"/>
                </a:solidFill>
              </a:rPr>
              <a:t>Then we loop over the columns of the second matrix</a:t>
            </a:r>
          </a:p>
          <a:p>
            <a:pPr lvl="3"/>
            <a:r>
              <a:rPr lang="en-US" dirty="0">
                <a:solidFill>
                  <a:schemeClr val="bg1"/>
                </a:solidFill>
              </a:rPr>
              <a:t>Then we loop over each element of both the row and column vector to compute the dot product</a:t>
            </a:r>
          </a:p>
        </p:txBody>
      </p:sp>
    </p:spTree>
    <p:extLst>
      <p:ext uri="{BB962C8B-B14F-4D97-AF65-F5344CB8AC3E}">
        <p14:creationId xmlns:p14="http://schemas.microsoft.com/office/powerpoint/2010/main" val="266499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Matrix Multiplication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Algorithm</a:t>
            </a:r>
          </a:p>
        </p:txBody>
      </p:sp>
      <p:sp>
        <p:nvSpPr>
          <p:cNvPr id="7" name="TextBox 6">
            <a:extLst>
              <a:ext uri="{FF2B5EF4-FFF2-40B4-BE49-F238E27FC236}">
                <a16:creationId xmlns:a16="http://schemas.microsoft.com/office/drawing/2014/main" id="{4D0DC55A-5F00-4FCA-8734-A3ADBCCCD2ED}"/>
              </a:ext>
            </a:extLst>
          </p:cNvPr>
          <p:cNvSpPr txBox="1"/>
          <p:nvPr/>
        </p:nvSpPr>
        <p:spPr>
          <a:xfrm>
            <a:off x="1971773" y="2204231"/>
            <a:ext cx="8248454" cy="4524315"/>
          </a:xfrm>
          <a:prstGeom prst="rect">
            <a:avLst/>
          </a:prstGeom>
          <a:solidFill>
            <a:schemeClr val="bg1"/>
          </a:solidFill>
        </p:spPr>
        <p:txBody>
          <a:bodyPr wrap="square" rtlCol="0">
            <a:spAutoFit/>
          </a:bodyPr>
          <a:lstStyle/>
          <a:p>
            <a:pPr marL="457200" indent="-457200">
              <a:buFont typeface="+mj-lt"/>
              <a:buAutoNum type="arabicPeriod"/>
            </a:pPr>
            <a:r>
              <a:rPr lang="en-GB" sz="2400" dirty="0"/>
              <a:t>Assume dimension of A is (m x n), dimension of B is (p x q)</a:t>
            </a:r>
          </a:p>
          <a:p>
            <a:pPr marL="457200" indent="-457200">
              <a:buFont typeface="+mj-lt"/>
              <a:buAutoNum type="arabicPeriod"/>
            </a:pPr>
            <a:r>
              <a:rPr lang="en-GB" sz="2400" dirty="0"/>
              <a:t>IF: n is not same as p, </a:t>
            </a:r>
          </a:p>
          <a:p>
            <a:pPr marL="914400" lvl="1" indent="-457200">
              <a:buFont typeface="+mj-lt"/>
              <a:buAutoNum type="arabicPeriod"/>
            </a:pPr>
            <a:r>
              <a:rPr lang="en-GB" sz="2400" dirty="0"/>
              <a:t>then exit</a:t>
            </a:r>
          </a:p>
          <a:p>
            <a:pPr marL="457200" indent="-457200">
              <a:buFont typeface="+mj-lt"/>
              <a:buAutoNum type="arabicPeriod"/>
            </a:pPr>
            <a:r>
              <a:rPr lang="en-GB" sz="2400" dirty="0"/>
              <a:t>ELSE: </a:t>
            </a:r>
          </a:p>
          <a:p>
            <a:pPr marL="914400" lvl="1" indent="-457200">
              <a:buFont typeface="+mj-lt"/>
              <a:buAutoNum type="arabicPeriod"/>
            </a:pPr>
            <a:r>
              <a:rPr lang="en-GB" sz="2400" dirty="0"/>
              <a:t>define C matrix as (m x q)</a:t>
            </a:r>
          </a:p>
          <a:p>
            <a:pPr marL="457200" indent="-457200">
              <a:buFont typeface="+mj-lt"/>
              <a:buAutoNum type="arabicPeriod"/>
            </a:pPr>
            <a:r>
              <a:rPr lang="en-GB" sz="2400" dirty="0"/>
              <a:t>FOR: </a:t>
            </a:r>
            <a:r>
              <a:rPr lang="en-GB" sz="2400" dirty="0" err="1"/>
              <a:t>i</a:t>
            </a:r>
            <a:r>
              <a:rPr lang="en-GB" sz="2400" dirty="0"/>
              <a:t> = 0 to m - 1, do {</a:t>
            </a:r>
          </a:p>
          <a:p>
            <a:pPr marL="914400" lvl="1" indent="-457200">
              <a:buFont typeface="+mj-lt"/>
              <a:buAutoNum type="arabicPeriod"/>
            </a:pPr>
            <a:r>
              <a:rPr lang="en-GB" sz="2400" dirty="0"/>
              <a:t>FOR: j = 0 to q – 1, do {</a:t>
            </a:r>
          </a:p>
          <a:p>
            <a:pPr marL="1371600" lvl="2" indent="-457200">
              <a:buFont typeface="+mj-lt"/>
              <a:buAutoNum type="arabicPeriod"/>
            </a:pPr>
            <a:r>
              <a:rPr lang="en-GB" sz="2400" dirty="0"/>
              <a:t>FOR:  k = 0 to p, do {</a:t>
            </a:r>
          </a:p>
          <a:p>
            <a:pPr marL="1828800" lvl="3" indent="-457200">
              <a:buFont typeface="+mj-lt"/>
              <a:buAutoNum type="arabicPeriod"/>
            </a:pPr>
            <a:r>
              <a:rPr lang="en-GB" sz="2400" dirty="0"/>
              <a:t>C[</a:t>
            </a:r>
            <a:r>
              <a:rPr lang="en-GB" sz="2400" dirty="0" err="1"/>
              <a:t>i</a:t>
            </a:r>
            <a:r>
              <a:rPr lang="en-GB" sz="2400" dirty="0"/>
              <a:t>, j] = C[</a:t>
            </a:r>
            <a:r>
              <a:rPr lang="en-GB" sz="2400" dirty="0" err="1"/>
              <a:t>i</a:t>
            </a:r>
            <a:r>
              <a:rPr lang="en-GB" sz="2400" dirty="0"/>
              <a:t>, j] + (A[</a:t>
            </a:r>
            <a:r>
              <a:rPr lang="en-GB" sz="2400" dirty="0" err="1"/>
              <a:t>i</a:t>
            </a:r>
            <a:r>
              <a:rPr lang="en-GB" sz="2400" dirty="0"/>
              <a:t>, k] * A[k, j])</a:t>
            </a:r>
          </a:p>
          <a:p>
            <a:pPr marL="457200" indent="-457200">
              <a:buFont typeface="+mj-lt"/>
              <a:buAutoNum type="arabicPeriod"/>
            </a:pPr>
            <a:r>
              <a:rPr lang="en-GB" sz="2400" dirty="0"/>
              <a:t>         }</a:t>
            </a:r>
          </a:p>
          <a:p>
            <a:pPr marL="457200" indent="-457200">
              <a:buFont typeface="+mj-lt"/>
              <a:buAutoNum type="arabicPeriod"/>
            </a:pPr>
            <a:r>
              <a:rPr lang="en-GB" sz="2400" dirty="0"/>
              <a:t>      }</a:t>
            </a:r>
          </a:p>
          <a:p>
            <a:pPr marL="457200" indent="-457200">
              <a:buFont typeface="+mj-lt"/>
              <a:buAutoNum type="arabicPeriod"/>
            </a:pPr>
            <a:r>
              <a:rPr lang="en-GB" sz="2400" dirty="0"/>
              <a:t>   }</a:t>
            </a:r>
          </a:p>
        </p:txBody>
      </p:sp>
    </p:spTree>
    <p:extLst>
      <p:ext uri="{BB962C8B-B14F-4D97-AF65-F5344CB8AC3E}">
        <p14:creationId xmlns:p14="http://schemas.microsoft.com/office/powerpoint/2010/main" val="33591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  </a:t>
            </a:r>
          </a:p>
        </p:txBody>
      </p:sp>
      <p:graphicFrame>
        <p:nvGraphicFramePr>
          <p:cNvPr id="3" name="Table 3">
            <a:extLst>
              <a:ext uri="{FF2B5EF4-FFF2-40B4-BE49-F238E27FC236}">
                <a16:creationId xmlns:a16="http://schemas.microsoft.com/office/drawing/2014/main" id="{A682866F-C854-4ECD-9474-47B21B1AF920}"/>
              </a:ext>
            </a:extLst>
          </p:cNvPr>
          <p:cNvGraphicFramePr>
            <a:graphicFrameLocks noGrp="1"/>
          </p:cNvGraphicFramePr>
          <p:nvPr>
            <p:ph idx="1"/>
            <p:extLst>
              <p:ext uri="{D42A27DB-BD31-4B8C-83A1-F6EECF244321}">
                <p14:modId xmlns:p14="http://schemas.microsoft.com/office/powerpoint/2010/main" val="828764225"/>
              </p:ext>
            </p:extLst>
          </p:nvPr>
        </p:nvGraphicFramePr>
        <p:xfrm>
          <a:off x="838200" y="2890854"/>
          <a:ext cx="10515600" cy="2443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2424223961"/>
                    </a:ext>
                  </a:extLst>
                </a:gridCol>
              </a:tblGrid>
              <a:tr h="370840">
                <a:tc>
                  <a:txBody>
                    <a:bodyPr/>
                    <a:lstStyle/>
                    <a:p>
                      <a:endParaRPr lang="en-US"/>
                    </a:p>
                  </a:txBody>
                  <a:tcPr/>
                </a:tc>
                <a:extLst>
                  <a:ext uri="{0D108BD9-81ED-4DB2-BD59-A6C34878D82A}">
                    <a16:rowId xmlns:a16="http://schemas.microsoft.com/office/drawing/2014/main" val="2504957393"/>
                  </a:ext>
                </a:extLst>
              </a:tr>
              <a:tr h="370840">
                <a:tc>
                  <a:txBody>
                    <a:bodyPr/>
                    <a:lstStyle/>
                    <a:p>
                      <a:r>
                        <a:rPr lang="en-US" sz="2800" dirty="0"/>
                        <a:t>Matrix Multiplication </a:t>
                      </a:r>
                    </a:p>
                  </a:txBody>
                  <a:tcPr/>
                </a:tc>
                <a:extLst>
                  <a:ext uri="{0D108BD9-81ED-4DB2-BD59-A6C34878D82A}">
                    <a16:rowId xmlns:a16="http://schemas.microsoft.com/office/drawing/2014/main" val="2081980779"/>
                  </a:ext>
                </a:extLst>
              </a:tr>
              <a:tr h="370840">
                <a:tc>
                  <a:txBody>
                    <a:bodyPr/>
                    <a:lstStyle/>
                    <a:p>
                      <a:r>
                        <a:rPr lang="en-US" sz="2800" dirty="0"/>
                        <a:t>Functions</a:t>
                      </a:r>
                    </a:p>
                  </a:txBody>
                  <a:tcPr/>
                </a:tc>
                <a:extLst>
                  <a:ext uri="{0D108BD9-81ED-4DB2-BD59-A6C34878D82A}">
                    <a16:rowId xmlns:a16="http://schemas.microsoft.com/office/drawing/2014/main" val="1297816366"/>
                  </a:ext>
                </a:extLst>
              </a:tr>
              <a:tr h="370840">
                <a:tc>
                  <a:txBody>
                    <a:bodyPr/>
                    <a:lstStyle/>
                    <a:p>
                      <a:r>
                        <a:rPr lang="en-US" sz="2800" dirty="0"/>
                        <a:t>The C String Library</a:t>
                      </a:r>
                    </a:p>
                  </a:txBody>
                  <a:tcPr/>
                </a:tc>
                <a:extLst>
                  <a:ext uri="{0D108BD9-81ED-4DB2-BD59-A6C34878D82A}">
                    <a16:rowId xmlns:a16="http://schemas.microsoft.com/office/drawing/2014/main" val="4152041682"/>
                  </a:ext>
                </a:extLst>
              </a:tr>
              <a:tr h="370840">
                <a:tc>
                  <a:txBody>
                    <a:bodyPr/>
                    <a:lstStyle/>
                    <a:p>
                      <a:r>
                        <a:rPr lang="en-US" sz="2800" dirty="0"/>
                        <a:t>Exercises </a:t>
                      </a:r>
                    </a:p>
                  </a:txBody>
                  <a:tcPr/>
                </a:tc>
                <a:extLst>
                  <a:ext uri="{0D108BD9-81ED-4DB2-BD59-A6C34878D82A}">
                    <a16:rowId xmlns:a16="http://schemas.microsoft.com/office/drawing/2014/main" val="1174947308"/>
                  </a:ext>
                </a:extLst>
              </a:tr>
            </a:tbl>
          </a:graphicData>
        </a:graphic>
      </p:graphicFrame>
      <p:sp>
        <p:nvSpPr>
          <p:cNvPr id="4" name="Rectangle 3">
            <a:extLst>
              <a:ext uri="{FF2B5EF4-FFF2-40B4-BE49-F238E27FC236}">
                <a16:creationId xmlns:a16="http://schemas.microsoft.com/office/drawing/2014/main" id="{C198A139-8F9F-49E6-8392-83C001972E72}"/>
              </a:ext>
            </a:extLst>
          </p:cNvPr>
          <p:cNvSpPr/>
          <p:nvPr/>
        </p:nvSpPr>
        <p:spPr>
          <a:xfrm>
            <a:off x="838200" y="3799007"/>
            <a:ext cx="8777140" cy="48076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98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Functions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F</a:t>
            </a:r>
            <a:r>
              <a:rPr lang="en-GB" dirty="0" err="1">
                <a:solidFill>
                  <a:schemeClr val="bg1"/>
                </a:solidFill>
              </a:rPr>
              <a:t>unctions</a:t>
            </a:r>
            <a:r>
              <a:rPr lang="en-GB" dirty="0">
                <a:solidFill>
                  <a:schemeClr val="bg1"/>
                </a:solidFill>
              </a:rPr>
              <a:t> are used to modularize programs. </a:t>
            </a:r>
          </a:p>
          <a:p>
            <a:r>
              <a:rPr lang="en-GB" dirty="0">
                <a:solidFill>
                  <a:schemeClr val="bg1"/>
                </a:solidFill>
              </a:rPr>
              <a:t>Functions are invoked by a </a:t>
            </a:r>
            <a:r>
              <a:rPr lang="en-GB" b="1" u="sng" dirty="0">
                <a:solidFill>
                  <a:schemeClr val="bg1"/>
                </a:solidFill>
              </a:rPr>
              <a:t>function call</a:t>
            </a:r>
            <a:r>
              <a:rPr lang="en-GB" dirty="0">
                <a:solidFill>
                  <a:schemeClr val="bg1"/>
                </a:solidFill>
              </a:rPr>
              <a:t>, which specifies the function name and provides </a:t>
            </a:r>
            <a:r>
              <a:rPr lang="en-GB" b="1" dirty="0">
                <a:solidFill>
                  <a:schemeClr val="bg1"/>
                </a:solidFill>
              </a:rPr>
              <a:t>information (as arguments)</a:t>
            </a:r>
            <a:r>
              <a:rPr lang="en-GB" dirty="0">
                <a:solidFill>
                  <a:schemeClr val="bg1"/>
                </a:solidFill>
              </a:rPr>
              <a:t> that the function needs to perform its task.</a:t>
            </a:r>
            <a:endParaRPr lang="en-US" dirty="0">
              <a:solidFill>
                <a:schemeClr val="bg1"/>
              </a:solidFill>
            </a:endParaRPr>
          </a:p>
        </p:txBody>
      </p:sp>
      <p:pic>
        <p:nvPicPr>
          <p:cNvPr id="4" name="Picture 3">
            <a:extLst>
              <a:ext uri="{FF2B5EF4-FFF2-40B4-BE49-F238E27FC236}">
                <a16:creationId xmlns:a16="http://schemas.microsoft.com/office/drawing/2014/main" id="{0CF54A0C-177F-40B3-83AA-A8D85A970E6C}"/>
              </a:ext>
            </a:extLst>
          </p:cNvPr>
          <p:cNvPicPr>
            <a:picLocks noChangeAspect="1"/>
          </p:cNvPicPr>
          <p:nvPr/>
        </p:nvPicPr>
        <p:blipFill>
          <a:blip r:embed="rId3"/>
          <a:stretch>
            <a:fillRect/>
          </a:stretch>
        </p:blipFill>
        <p:spPr>
          <a:xfrm>
            <a:off x="1916798" y="3560976"/>
            <a:ext cx="8085814" cy="3024838"/>
          </a:xfrm>
          <a:prstGeom prst="rect">
            <a:avLst/>
          </a:prstGeom>
        </p:spPr>
      </p:pic>
    </p:spTree>
    <p:extLst>
      <p:ext uri="{BB962C8B-B14F-4D97-AF65-F5344CB8AC3E}">
        <p14:creationId xmlns:p14="http://schemas.microsoft.com/office/powerpoint/2010/main" val="1562272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Functions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Commonly used math </a:t>
                </a:r>
                <a:br>
                  <a:rPr lang="en-GB" dirty="0">
                    <a:solidFill>
                      <a:schemeClr val="bg1"/>
                    </a:solidFill>
                  </a:rPr>
                </a:br>
                <a:r>
                  <a:rPr lang="en-GB" dirty="0">
                    <a:solidFill>
                      <a:schemeClr val="bg1"/>
                    </a:solidFill>
                  </a:rPr>
                  <a:t>library functions in </a:t>
                </a:r>
                <a:br>
                  <a:rPr lang="en-GB" dirty="0">
                    <a:solidFill>
                      <a:schemeClr val="bg1"/>
                    </a:solidFill>
                  </a:rPr>
                </a:br>
                <a14:m>
                  <m:oMath xmlns:m="http://schemas.openxmlformats.org/officeDocument/2006/math">
                    <m:r>
                      <a:rPr lang="en-US" b="0" i="1" smtClean="0">
                        <a:solidFill>
                          <a:schemeClr val="bg1"/>
                        </a:solidFill>
                        <a:latin typeface="Cambria Math" panose="02040503050406030204" pitchFamily="18" charset="0"/>
                      </a:rPr>
                      <m:t>𝑚𝑎𝑡h</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h</m:t>
                    </m:r>
                  </m:oMath>
                </a14:m>
                <a:r>
                  <a:rPr lang="en-US" dirty="0">
                    <a:solidFill>
                      <a:schemeClr val="bg1"/>
                    </a:solidFill>
                  </a:rPr>
                  <a:t> file</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17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9BA6716-82CE-4F1B-A0EF-B67A2887FCC3}"/>
              </a:ext>
            </a:extLst>
          </p:cNvPr>
          <p:cNvPicPr>
            <a:picLocks noChangeAspect="1"/>
          </p:cNvPicPr>
          <p:nvPr/>
        </p:nvPicPr>
        <p:blipFill>
          <a:blip r:embed="rId4"/>
          <a:stretch>
            <a:fillRect/>
          </a:stretch>
        </p:blipFill>
        <p:spPr>
          <a:xfrm>
            <a:off x="4993851" y="1393532"/>
            <a:ext cx="6359950" cy="5343670"/>
          </a:xfrm>
          <a:prstGeom prst="rect">
            <a:avLst/>
          </a:prstGeom>
        </p:spPr>
      </p:pic>
    </p:spTree>
    <p:extLst>
      <p:ext uri="{BB962C8B-B14F-4D97-AF65-F5344CB8AC3E}">
        <p14:creationId xmlns:p14="http://schemas.microsoft.com/office/powerpoint/2010/main" val="276668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Functions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To define your own function</a:t>
                </a:r>
              </a:p>
              <a:p>
                <a:pPr marL="914400" lvl="1" indent="-457200">
                  <a:buFont typeface="+mj-lt"/>
                  <a:buAutoNum type="arabicPeriod"/>
                </a:pPr>
                <a:r>
                  <a:rPr lang="en-US" dirty="0">
                    <a:solidFill>
                      <a:schemeClr val="bg1"/>
                    </a:solidFill>
                  </a:rPr>
                  <a:t>Define function prototype before </a:t>
                </a:r>
                <a14:m>
                  <m:oMath xmlns:m="http://schemas.openxmlformats.org/officeDocument/2006/math">
                    <m:r>
                      <a:rPr lang="en-US" b="0" i="1" smtClean="0">
                        <a:solidFill>
                          <a:schemeClr val="bg1"/>
                        </a:solidFill>
                        <a:latin typeface="Cambria Math" panose="02040503050406030204" pitchFamily="18" charset="0"/>
                      </a:rPr>
                      <m:t>𝑚𝑎𝑖𝑛</m:t>
                    </m:r>
                    <m:r>
                      <a:rPr lang="en-US" b="0" i="1" smtClean="0">
                        <a:solidFill>
                          <a:schemeClr val="bg1"/>
                        </a:solidFill>
                        <a:latin typeface="Cambria Math" panose="02040503050406030204" pitchFamily="18" charset="0"/>
                      </a:rPr>
                      <m:t>()</m:t>
                    </m:r>
                  </m:oMath>
                </a14:m>
                <a:r>
                  <a:rPr lang="en-US" dirty="0">
                    <a:solidFill>
                      <a:schemeClr val="bg1"/>
                    </a:solidFill>
                  </a:rPr>
                  <a:t> function</a:t>
                </a:r>
              </a:p>
              <a:p>
                <a:pPr marL="914400" lvl="1" indent="-457200">
                  <a:buFont typeface="+mj-lt"/>
                  <a:buAutoNum type="arabicPeriod"/>
                </a:pPr>
                <a:r>
                  <a:rPr lang="en-US" dirty="0">
                    <a:solidFill>
                      <a:schemeClr val="bg1"/>
                    </a:solidFill>
                  </a:rPr>
                  <a:t>Define the function with its body after </a:t>
                </a:r>
                <a14:m>
                  <m:oMath xmlns:m="http://schemas.openxmlformats.org/officeDocument/2006/math">
                    <m:r>
                      <a:rPr lang="en-US" b="0" i="1" smtClean="0">
                        <a:solidFill>
                          <a:schemeClr val="bg1"/>
                        </a:solidFill>
                        <a:latin typeface="Cambria Math" panose="02040503050406030204" pitchFamily="18" charset="0"/>
                      </a:rPr>
                      <m:t>𝑚𝑎𝑖𝑛</m:t>
                    </m:r>
                    <m:r>
                      <a:rPr lang="en-US" b="0" i="1" smtClean="0">
                        <a:solidFill>
                          <a:schemeClr val="bg1"/>
                        </a:solidFill>
                        <a:latin typeface="Cambria Math" panose="02040503050406030204" pitchFamily="18" charset="0"/>
                      </a:rPr>
                      <m:t>()</m:t>
                    </m:r>
                  </m:oMath>
                </a14:m>
                <a:r>
                  <a:rPr lang="en-US" dirty="0">
                    <a:solidFill>
                      <a:schemeClr val="bg1"/>
                    </a:solidFill>
                  </a:rPr>
                  <a:t> function</a:t>
                </a:r>
              </a:p>
              <a:p>
                <a:pPr marL="457200" lvl="1" indent="0">
                  <a:buNone/>
                </a:pPr>
                <a:endParaRPr lang="en-US" dirty="0">
                  <a:solidFill>
                    <a:schemeClr val="bg1"/>
                  </a:solidFill>
                </a:endParaRPr>
              </a:p>
              <a:p>
                <a:pPr marL="457200" lvl="1" indent="0">
                  <a:buNone/>
                </a:pPr>
                <a:r>
                  <a:rPr lang="en-US" dirty="0">
                    <a:solidFill>
                      <a:schemeClr val="bg1"/>
                    </a:solidFill>
                  </a:rPr>
                  <a:t>		</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17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72210A2-334F-4143-9A92-8919E5348CBA}"/>
              </a:ext>
            </a:extLst>
          </p:cNvPr>
          <p:cNvGrpSpPr/>
          <p:nvPr/>
        </p:nvGrpSpPr>
        <p:grpSpPr>
          <a:xfrm>
            <a:off x="320179" y="4213785"/>
            <a:ext cx="5392133" cy="1187777"/>
            <a:chOff x="339364" y="3751868"/>
            <a:chExt cx="5392133" cy="1187777"/>
          </a:xfrm>
        </p:grpSpPr>
        <p:sp>
          <p:nvSpPr>
            <p:cNvPr id="3" name="Rectangle 2">
              <a:extLst>
                <a:ext uri="{FF2B5EF4-FFF2-40B4-BE49-F238E27FC236}">
                  <a16:creationId xmlns:a16="http://schemas.microsoft.com/office/drawing/2014/main" id="{4F0C22A9-FE22-4253-98E5-0D081A8669E6}"/>
                </a:ext>
              </a:extLst>
            </p:cNvPr>
            <p:cNvSpPr/>
            <p:nvPr/>
          </p:nvSpPr>
          <p:spPr>
            <a:xfrm>
              <a:off x="339364" y="3751868"/>
              <a:ext cx="5382706" cy="4524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Function prototype (function header)</a:t>
              </a:r>
            </a:p>
          </p:txBody>
        </p:sp>
        <p:sp>
          <p:nvSpPr>
            <p:cNvPr id="7" name="Rectangle 6">
              <a:extLst>
                <a:ext uri="{FF2B5EF4-FFF2-40B4-BE49-F238E27FC236}">
                  <a16:creationId xmlns:a16="http://schemas.microsoft.com/office/drawing/2014/main" id="{64A16EC7-5479-4C80-B29F-92D8C4A8AA05}"/>
                </a:ext>
              </a:extLst>
            </p:cNvPr>
            <p:cNvSpPr/>
            <p:nvPr/>
          </p:nvSpPr>
          <p:spPr>
            <a:xfrm>
              <a:off x="348791" y="4204355"/>
              <a:ext cx="5382706" cy="735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rgbClr val="0070C0"/>
                  </a:solidFill>
                </a:rPr>
                <a:t>Data_type</a:t>
              </a:r>
              <a:r>
                <a:rPr lang="en-US" sz="2400" dirty="0">
                  <a:solidFill>
                    <a:srgbClr val="0070C0"/>
                  </a:solidFill>
                </a:rPr>
                <a:t>  </a:t>
              </a:r>
              <a:r>
                <a:rPr lang="en-US" sz="2400" dirty="0" err="1"/>
                <a:t>function_name</a:t>
              </a:r>
              <a:r>
                <a:rPr lang="en-US" sz="2400" dirty="0">
                  <a:solidFill>
                    <a:srgbClr val="00B050"/>
                  </a:solidFill>
                </a:rPr>
                <a:t>(parameters)</a:t>
              </a:r>
              <a:r>
                <a:rPr lang="en-US" sz="2400" dirty="0">
                  <a:solidFill>
                    <a:srgbClr val="FF0000"/>
                  </a:solidFill>
                </a:rPr>
                <a:t>;</a:t>
              </a:r>
            </a:p>
          </p:txBody>
        </p:sp>
      </p:grpSp>
      <p:grpSp>
        <p:nvGrpSpPr>
          <p:cNvPr id="8" name="Group 7">
            <a:extLst>
              <a:ext uri="{FF2B5EF4-FFF2-40B4-BE49-F238E27FC236}">
                <a16:creationId xmlns:a16="http://schemas.microsoft.com/office/drawing/2014/main" id="{1550DD67-6E4F-4DBA-B96C-B5371A3D4CBD}"/>
              </a:ext>
            </a:extLst>
          </p:cNvPr>
          <p:cNvGrpSpPr/>
          <p:nvPr/>
        </p:nvGrpSpPr>
        <p:grpSpPr>
          <a:xfrm>
            <a:off x="6096000" y="3714164"/>
            <a:ext cx="5641489" cy="2149298"/>
            <a:chOff x="339364" y="3751868"/>
            <a:chExt cx="5382706" cy="931368"/>
          </a:xfrm>
        </p:grpSpPr>
        <p:sp>
          <p:nvSpPr>
            <p:cNvPr id="9" name="Rectangle 8">
              <a:extLst>
                <a:ext uri="{FF2B5EF4-FFF2-40B4-BE49-F238E27FC236}">
                  <a16:creationId xmlns:a16="http://schemas.microsoft.com/office/drawing/2014/main" id="{49AAE2B9-30F3-409C-BDEA-3ED4EDBAB54A}"/>
                </a:ext>
              </a:extLst>
            </p:cNvPr>
            <p:cNvSpPr/>
            <p:nvPr/>
          </p:nvSpPr>
          <p:spPr>
            <a:xfrm>
              <a:off x="339364" y="3751868"/>
              <a:ext cx="5382706" cy="1960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Function body</a:t>
              </a:r>
            </a:p>
          </p:txBody>
        </p:sp>
        <p:sp>
          <p:nvSpPr>
            <p:cNvPr id="10" name="Rectangle 9">
              <a:extLst>
                <a:ext uri="{FF2B5EF4-FFF2-40B4-BE49-F238E27FC236}">
                  <a16:creationId xmlns:a16="http://schemas.microsoft.com/office/drawing/2014/main" id="{122B5FF9-8A62-4F70-A184-2A8D6C29A6CA}"/>
                </a:ext>
              </a:extLst>
            </p:cNvPr>
            <p:cNvSpPr/>
            <p:nvPr/>
          </p:nvSpPr>
          <p:spPr>
            <a:xfrm>
              <a:off x="339364" y="3947946"/>
              <a:ext cx="5382706" cy="735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rgbClr val="0070C0"/>
                  </a:solidFill>
                </a:rPr>
                <a:t>Data_type</a:t>
              </a:r>
              <a:r>
                <a:rPr lang="en-US" sz="2400" dirty="0">
                  <a:solidFill>
                    <a:srgbClr val="0070C0"/>
                  </a:solidFill>
                </a:rPr>
                <a:t>  </a:t>
              </a:r>
              <a:r>
                <a:rPr lang="en-US" sz="2400" dirty="0" err="1"/>
                <a:t>function_name</a:t>
              </a:r>
              <a:r>
                <a:rPr lang="en-US" sz="2400" dirty="0">
                  <a:solidFill>
                    <a:srgbClr val="00B050"/>
                  </a:solidFill>
                </a:rPr>
                <a:t>(parameters)</a:t>
              </a:r>
            </a:p>
            <a:p>
              <a:pPr algn="ctr"/>
              <a:r>
                <a:rPr lang="en-US" sz="2400" dirty="0">
                  <a:solidFill>
                    <a:srgbClr val="FF0000"/>
                  </a:solidFill>
                </a:rPr>
                <a:t>{</a:t>
              </a:r>
            </a:p>
            <a:p>
              <a:pPr algn="ctr"/>
              <a:r>
                <a:rPr lang="en-US" sz="2400" dirty="0">
                  <a:solidFill>
                    <a:srgbClr val="FF0000"/>
                  </a:solidFill>
                </a:rPr>
                <a:t>…</a:t>
              </a:r>
            </a:p>
            <a:p>
              <a:pPr algn="ctr"/>
              <a:r>
                <a:rPr lang="en-US" sz="2400" dirty="0">
                  <a:solidFill>
                    <a:srgbClr val="FF0000"/>
                  </a:solidFill>
                </a:rPr>
                <a:t>}</a:t>
              </a:r>
            </a:p>
          </p:txBody>
        </p:sp>
      </p:grpSp>
    </p:spTree>
    <p:extLst>
      <p:ext uri="{BB962C8B-B14F-4D97-AF65-F5344CB8AC3E}">
        <p14:creationId xmlns:p14="http://schemas.microsoft.com/office/powerpoint/2010/main" val="289190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Functions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Datatypes can be:</a:t>
                </a:r>
              </a:p>
              <a:p>
                <a:pPr lvl="1"/>
                <a14:m>
                  <m:oMath xmlns:m="http://schemas.openxmlformats.org/officeDocument/2006/math">
                    <m:r>
                      <a:rPr lang="en-US" b="0" i="1" smtClean="0">
                        <a:solidFill>
                          <a:schemeClr val="bg1"/>
                        </a:solidFill>
                        <a:latin typeface="Cambria Math" panose="02040503050406030204" pitchFamily="18" charset="0"/>
                      </a:rPr>
                      <m:t>𝑣𝑜𝑖𝑑</m:t>
                    </m:r>
                  </m:oMath>
                </a14:m>
                <a:r>
                  <a:rPr lang="en-US" dirty="0">
                    <a:solidFill>
                      <a:schemeClr val="bg1"/>
                    </a:solidFill>
                  </a:rPr>
                  <a:t> if the function will not return a value</a:t>
                </a:r>
              </a:p>
              <a:p>
                <a:pPr lvl="1"/>
                <a14:m>
                  <m:oMath xmlns:m="http://schemas.openxmlformats.org/officeDocument/2006/math">
                    <m:r>
                      <a:rPr lang="en-US" b="0" i="1" smtClean="0">
                        <a:solidFill>
                          <a:schemeClr val="bg1"/>
                        </a:solidFill>
                        <a:latin typeface="Cambria Math" panose="02040503050406030204" pitchFamily="18" charset="0"/>
                      </a:rPr>
                      <m:t>𝑖𝑛𝑡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𝑓𝑙𝑜𝑎𝑡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𝑑𝑜𝑢𝑏𝑙𝑒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𝑐</m:t>
                    </m:r>
                    <m:r>
                      <a:rPr lang="en-US" b="0" i="1" smtClean="0">
                        <a:solidFill>
                          <a:schemeClr val="bg1"/>
                        </a:solidFill>
                        <a:latin typeface="Cambria Math" panose="02040503050406030204" pitchFamily="18" charset="0"/>
                      </a:rPr>
                      <m:t>h</m:t>
                    </m:r>
                    <m:r>
                      <a:rPr lang="en-US" b="0" i="1" smtClean="0">
                        <a:solidFill>
                          <a:schemeClr val="bg1"/>
                        </a:solidFill>
                        <a:latin typeface="Cambria Math" panose="02040503050406030204" pitchFamily="18" charset="0"/>
                      </a:rPr>
                      <m:t>𝑎𝑟</m:t>
                    </m:r>
                    <m:r>
                      <a:rPr lang="en-US" b="0" i="1" smtClean="0">
                        <a:solidFill>
                          <a:schemeClr val="bg1"/>
                        </a:solidFill>
                        <a:latin typeface="Cambria Math" panose="02040503050406030204" pitchFamily="18" charset="0"/>
                      </a:rPr>
                      <m:t>, …</m:t>
                    </m:r>
                  </m:oMath>
                </a14:m>
                <a:r>
                  <a:rPr lang="en-US" dirty="0">
                    <a:solidFill>
                      <a:schemeClr val="bg1"/>
                    </a:solidFill>
                  </a:rPr>
                  <a:t> , if the function will return a value of a certain datatype.</a:t>
                </a:r>
              </a:p>
              <a:p>
                <a:pPr lvl="1"/>
                <a:endParaRPr lang="en-US" dirty="0">
                  <a:solidFill>
                    <a:schemeClr val="bg1"/>
                  </a:solidFill>
                </a:endParaRPr>
              </a:p>
              <a:p>
                <a:pPr marL="457200" lvl="1" indent="0">
                  <a:buNone/>
                </a:pPr>
                <a:endParaRPr lang="en-US" dirty="0">
                  <a:solidFill>
                    <a:schemeClr val="bg1"/>
                  </a:solidFill>
                </a:endParaRPr>
              </a:p>
              <a:p>
                <a:pPr marL="457200" lvl="1" indent="0">
                  <a:buNone/>
                </a:pPr>
                <a:r>
                  <a:rPr lang="en-US" dirty="0">
                    <a:solidFill>
                      <a:schemeClr val="bg1"/>
                    </a:solidFill>
                  </a:rPr>
                  <a:t>		</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17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72210A2-334F-4143-9A92-8919E5348CBA}"/>
              </a:ext>
            </a:extLst>
          </p:cNvPr>
          <p:cNvGrpSpPr/>
          <p:nvPr/>
        </p:nvGrpSpPr>
        <p:grpSpPr>
          <a:xfrm>
            <a:off x="320179" y="4213785"/>
            <a:ext cx="5392133" cy="1187777"/>
            <a:chOff x="339364" y="3751868"/>
            <a:chExt cx="5392133" cy="1187777"/>
          </a:xfrm>
        </p:grpSpPr>
        <p:sp>
          <p:nvSpPr>
            <p:cNvPr id="3" name="Rectangle 2">
              <a:extLst>
                <a:ext uri="{FF2B5EF4-FFF2-40B4-BE49-F238E27FC236}">
                  <a16:creationId xmlns:a16="http://schemas.microsoft.com/office/drawing/2014/main" id="{4F0C22A9-FE22-4253-98E5-0D081A8669E6}"/>
                </a:ext>
              </a:extLst>
            </p:cNvPr>
            <p:cNvSpPr/>
            <p:nvPr/>
          </p:nvSpPr>
          <p:spPr>
            <a:xfrm>
              <a:off x="339364" y="3751868"/>
              <a:ext cx="5382706" cy="4524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Function prototype (function header)</a:t>
              </a:r>
            </a:p>
          </p:txBody>
        </p:sp>
        <p:sp>
          <p:nvSpPr>
            <p:cNvPr id="7" name="Rectangle 6">
              <a:extLst>
                <a:ext uri="{FF2B5EF4-FFF2-40B4-BE49-F238E27FC236}">
                  <a16:creationId xmlns:a16="http://schemas.microsoft.com/office/drawing/2014/main" id="{64A16EC7-5479-4C80-B29F-92D8C4A8AA05}"/>
                </a:ext>
              </a:extLst>
            </p:cNvPr>
            <p:cNvSpPr/>
            <p:nvPr/>
          </p:nvSpPr>
          <p:spPr>
            <a:xfrm>
              <a:off x="348791" y="4204355"/>
              <a:ext cx="5382706" cy="735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rgbClr val="0070C0"/>
                  </a:solidFill>
                </a:rPr>
                <a:t>Data_type</a:t>
              </a:r>
              <a:r>
                <a:rPr lang="en-US" sz="2400" dirty="0">
                  <a:solidFill>
                    <a:srgbClr val="0070C0"/>
                  </a:solidFill>
                </a:rPr>
                <a:t>  </a:t>
              </a:r>
              <a:r>
                <a:rPr lang="en-US" sz="2400" dirty="0" err="1"/>
                <a:t>function_name</a:t>
              </a:r>
              <a:r>
                <a:rPr lang="en-US" sz="2400" dirty="0">
                  <a:solidFill>
                    <a:srgbClr val="00B050"/>
                  </a:solidFill>
                </a:rPr>
                <a:t>(parameters)</a:t>
              </a:r>
              <a:r>
                <a:rPr lang="en-US" sz="2400" dirty="0">
                  <a:solidFill>
                    <a:srgbClr val="FF0000"/>
                  </a:solidFill>
                </a:rPr>
                <a:t>;</a:t>
              </a:r>
            </a:p>
          </p:txBody>
        </p:sp>
      </p:grpSp>
      <p:grpSp>
        <p:nvGrpSpPr>
          <p:cNvPr id="8" name="Group 7">
            <a:extLst>
              <a:ext uri="{FF2B5EF4-FFF2-40B4-BE49-F238E27FC236}">
                <a16:creationId xmlns:a16="http://schemas.microsoft.com/office/drawing/2014/main" id="{1550DD67-6E4F-4DBA-B96C-B5371A3D4CBD}"/>
              </a:ext>
            </a:extLst>
          </p:cNvPr>
          <p:cNvGrpSpPr/>
          <p:nvPr/>
        </p:nvGrpSpPr>
        <p:grpSpPr>
          <a:xfrm>
            <a:off x="6096000" y="3714164"/>
            <a:ext cx="5641489" cy="2149298"/>
            <a:chOff x="339364" y="3751868"/>
            <a:chExt cx="5382706" cy="931368"/>
          </a:xfrm>
        </p:grpSpPr>
        <p:sp>
          <p:nvSpPr>
            <p:cNvPr id="9" name="Rectangle 8">
              <a:extLst>
                <a:ext uri="{FF2B5EF4-FFF2-40B4-BE49-F238E27FC236}">
                  <a16:creationId xmlns:a16="http://schemas.microsoft.com/office/drawing/2014/main" id="{49AAE2B9-30F3-409C-BDEA-3ED4EDBAB54A}"/>
                </a:ext>
              </a:extLst>
            </p:cNvPr>
            <p:cNvSpPr/>
            <p:nvPr/>
          </p:nvSpPr>
          <p:spPr>
            <a:xfrm>
              <a:off x="339364" y="3751868"/>
              <a:ext cx="5382706" cy="1960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Function body</a:t>
              </a:r>
            </a:p>
          </p:txBody>
        </p:sp>
        <p:sp>
          <p:nvSpPr>
            <p:cNvPr id="10" name="Rectangle 9">
              <a:extLst>
                <a:ext uri="{FF2B5EF4-FFF2-40B4-BE49-F238E27FC236}">
                  <a16:creationId xmlns:a16="http://schemas.microsoft.com/office/drawing/2014/main" id="{122B5FF9-8A62-4F70-A184-2A8D6C29A6CA}"/>
                </a:ext>
              </a:extLst>
            </p:cNvPr>
            <p:cNvSpPr/>
            <p:nvPr/>
          </p:nvSpPr>
          <p:spPr>
            <a:xfrm>
              <a:off x="339364" y="3947946"/>
              <a:ext cx="5382706" cy="735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rgbClr val="0070C0"/>
                  </a:solidFill>
                </a:rPr>
                <a:t>Data_type</a:t>
              </a:r>
              <a:r>
                <a:rPr lang="en-US" sz="2400" dirty="0">
                  <a:solidFill>
                    <a:srgbClr val="0070C0"/>
                  </a:solidFill>
                </a:rPr>
                <a:t>  </a:t>
              </a:r>
              <a:r>
                <a:rPr lang="en-US" sz="2400" dirty="0" err="1"/>
                <a:t>function_name</a:t>
              </a:r>
              <a:r>
                <a:rPr lang="en-US" sz="2400" dirty="0">
                  <a:solidFill>
                    <a:srgbClr val="00B050"/>
                  </a:solidFill>
                </a:rPr>
                <a:t>(parameters)</a:t>
              </a:r>
            </a:p>
            <a:p>
              <a:pPr algn="ctr"/>
              <a:r>
                <a:rPr lang="en-US" sz="2400" dirty="0">
                  <a:solidFill>
                    <a:srgbClr val="FF0000"/>
                  </a:solidFill>
                </a:rPr>
                <a:t>{</a:t>
              </a:r>
            </a:p>
            <a:p>
              <a:pPr algn="ctr"/>
              <a:r>
                <a:rPr lang="en-US" sz="2400" dirty="0">
                  <a:solidFill>
                    <a:srgbClr val="FF0000"/>
                  </a:solidFill>
                </a:rPr>
                <a:t>…</a:t>
              </a:r>
            </a:p>
            <a:p>
              <a:pPr algn="ctr"/>
              <a:r>
                <a:rPr lang="en-US" sz="2400" dirty="0">
                  <a:solidFill>
                    <a:srgbClr val="FF0000"/>
                  </a:solidFill>
                </a:rPr>
                <a:t>}</a:t>
              </a:r>
            </a:p>
          </p:txBody>
        </p:sp>
      </p:grpSp>
      <p:sp>
        <p:nvSpPr>
          <p:cNvPr id="6" name="Oval 5">
            <a:extLst>
              <a:ext uri="{FF2B5EF4-FFF2-40B4-BE49-F238E27FC236}">
                <a16:creationId xmlns:a16="http://schemas.microsoft.com/office/drawing/2014/main" id="{2AC5ADD2-D99C-451D-A5A7-A1F3BE4EA6E5}"/>
              </a:ext>
            </a:extLst>
          </p:cNvPr>
          <p:cNvSpPr/>
          <p:nvPr/>
        </p:nvSpPr>
        <p:spPr>
          <a:xfrm>
            <a:off x="454511" y="4826524"/>
            <a:ext cx="1402569" cy="4996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D00D431-5E4E-44EA-B8FF-379CB4747812}"/>
              </a:ext>
            </a:extLst>
          </p:cNvPr>
          <p:cNvSpPr/>
          <p:nvPr/>
        </p:nvSpPr>
        <p:spPr>
          <a:xfrm>
            <a:off x="6404395" y="4213785"/>
            <a:ext cx="1402569" cy="4996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800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Functions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Function names follow the same rules as variable names</a:t>
            </a:r>
          </a:p>
          <a:p>
            <a:pPr lvl="1"/>
            <a:endParaRPr lang="en-US" dirty="0">
              <a:solidFill>
                <a:schemeClr val="bg1"/>
              </a:solidFill>
            </a:endParaRPr>
          </a:p>
          <a:p>
            <a:pPr marL="457200" lvl="1" indent="0">
              <a:buNone/>
            </a:pPr>
            <a:endParaRPr lang="en-US" dirty="0">
              <a:solidFill>
                <a:schemeClr val="bg1"/>
              </a:solidFill>
            </a:endParaRPr>
          </a:p>
          <a:p>
            <a:pPr marL="457200" lvl="1" indent="0">
              <a:buNone/>
            </a:pPr>
            <a:r>
              <a:rPr lang="en-US" dirty="0">
                <a:solidFill>
                  <a:schemeClr val="bg1"/>
                </a:solidFill>
              </a:rPr>
              <a:t>		</a:t>
            </a:r>
          </a:p>
        </p:txBody>
      </p:sp>
      <p:grpSp>
        <p:nvGrpSpPr>
          <p:cNvPr id="4" name="Group 3">
            <a:extLst>
              <a:ext uri="{FF2B5EF4-FFF2-40B4-BE49-F238E27FC236}">
                <a16:creationId xmlns:a16="http://schemas.microsoft.com/office/drawing/2014/main" id="{272210A2-334F-4143-9A92-8919E5348CBA}"/>
              </a:ext>
            </a:extLst>
          </p:cNvPr>
          <p:cNvGrpSpPr/>
          <p:nvPr/>
        </p:nvGrpSpPr>
        <p:grpSpPr>
          <a:xfrm>
            <a:off x="320179" y="4213785"/>
            <a:ext cx="5392133" cy="1187777"/>
            <a:chOff x="339364" y="3751868"/>
            <a:chExt cx="5392133" cy="1187777"/>
          </a:xfrm>
        </p:grpSpPr>
        <p:sp>
          <p:nvSpPr>
            <p:cNvPr id="3" name="Rectangle 2">
              <a:extLst>
                <a:ext uri="{FF2B5EF4-FFF2-40B4-BE49-F238E27FC236}">
                  <a16:creationId xmlns:a16="http://schemas.microsoft.com/office/drawing/2014/main" id="{4F0C22A9-FE22-4253-98E5-0D081A8669E6}"/>
                </a:ext>
              </a:extLst>
            </p:cNvPr>
            <p:cNvSpPr/>
            <p:nvPr/>
          </p:nvSpPr>
          <p:spPr>
            <a:xfrm>
              <a:off x="339364" y="3751868"/>
              <a:ext cx="5382706" cy="4524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Function prototype (function header)</a:t>
              </a:r>
            </a:p>
          </p:txBody>
        </p:sp>
        <p:sp>
          <p:nvSpPr>
            <p:cNvPr id="7" name="Rectangle 6">
              <a:extLst>
                <a:ext uri="{FF2B5EF4-FFF2-40B4-BE49-F238E27FC236}">
                  <a16:creationId xmlns:a16="http://schemas.microsoft.com/office/drawing/2014/main" id="{64A16EC7-5479-4C80-B29F-92D8C4A8AA05}"/>
                </a:ext>
              </a:extLst>
            </p:cNvPr>
            <p:cNvSpPr/>
            <p:nvPr/>
          </p:nvSpPr>
          <p:spPr>
            <a:xfrm>
              <a:off x="348791" y="4204355"/>
              <a:ext cx="5382706" cy="735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rgbClr val="0070C0"/>
                  </a:solidFill>
                </a:rPr>
                <a:t>Data_type</a:t>
              </a:r>
              <a:r>
                <a:rPr lang="en-US" sz="2400" dirty="0">
                  <a:solidFill>
                    <a:srgbClr val="0070C0"/>
                  </a:solidFill>
                </a:rPr>
                <a:t>  </a:t>
              </a:r>
              <a:r>
                <a:rPr lang="en-US" sz="2400" dirty="0" err="1"/>
                <a:t>function_name</a:t>
              </a:r>
              <a:r>
                <a:rPr lang="en-US" sz="2400" dirty="0">
                  <a:solidFill>
                    <a:srgbClr val="00B050"/>
                  </a:solidFill>
                </a:rPr>
                <a:t>(parameters)</a:t>
              </a:r>
              <a:r>
                <a:rPr lang="en-US" sz="2400" dirty="0">
                  <a:solidFill>
                    <a:srgbClr val="FF0000"/>
                  </a:solidFill>
                </a:rPr>
                <a:t>;</a:t>
              </a:r>
            </a:p>
          </p:txBody>
        </p:sp>
      </p:grpSp>
      <p:grpSp>
        <p:nvGrpSpPr>
          <p:cNvPr id="8" name="Group 7">
            <a:extLst>
              <a:ext uri="{FF2B5EF4-FFF2-40B4-BE49-F238E27FC236}">
                <a16:creationId xmlns:a16="http://schemas.microsoft.com/office/drawing/2014/main" id="{1550DD67-6E4F-4DBA-B96C-B5371A3D4CBD}"/>
              </a:ext>
            </a:extLst>
          </p:cNvPr>
          <p:cNvGrpSpPr/>
          <p:nvPr/>
        </p:nvGrpSpPr>
        <p:grpSpPr>
          <a:xfrm>
            <a:off x="6096000" y="3714164"/>
            <a:ext cx="5641489" cy="2149298"/>
            <a:chOff x="339364" y="3751868"/>
            <a:chExt cx="5382706" cy="931368"/>
          </a:xfrm>
        </p:grpSpPr>
        <p:sp>
          <p:nvSpPr>
            <p:cNvPr id="9" name="Rectangle 8">
              <a:extLst>
                <a:ext uri="{FF2B5EF4-FFF2-40B4-BE49-F238E27FC236}">
                  <a16:creationId xmlns:a16="http://schemas.microsoft.com/office/drawing/2014/main" id="{49AAE2B9-30F3-409C-BDEA-3ED4EDBAB54A}"/>
                </a:ext>
              </a:extLst>
            </p:cNvPr>
            <p:cNvSpPr/>
            <p:nvPr/>
          </p:nvSpPr>
          <p:spPr>
            <a:xfrm>
              <a:off x="339364" y="3751868"/>
              <a:ext cx="5382706" cy="1960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Function body</a:t>
              </a:r>
            </a:p>
          </p:txBody>
        </p:sp>
        <p:sp>
          <p:nvSpPr>
            <p:cNvPr id="10" name="Rectangle 9">
              <a:extLst>
                <a:ext uri="{FF2B5EF4-FFF2-40B4-BE49-F238E27FC236}">
                  <a16:creationId xmlns:a16="http://schemas.microsoft.com/office/drawing/2014/main" id="{122B5FF9-8A62-4F70-A184-2A8D6C29A6CA}"/>
                </a:ext>
              </a:extLst>
            </p:cNvPr>
            <p:cNvSpPr/>
            <p:nvPr/>
          </p:nvSpPr>
          <p:spPr>
            <a:xfrm>
              <a:off x="339364" y="3947946"/>
              <a:ext cx="5382706" cy="735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rgbClr val="0070C0"/>
                  </a:solidFill>
                </a:rPr>
                <a:t>Data_type</a:t>
              </a:r>
              <a:r>
                <a:rPr lang="en-US" sz="2400" dirty="0">
                  <a:solidFill>
                    <a:srgbClr val="0070C0"/>
                  </a:solidFill>
                </a:rPr>
                <a:t>  </a:t>
              </a:r>
              <a:r>
                <a:rPr lang="en-US" sz="2400" dirty="0" err="1"/>
                <a:t>function_name</a:t>
              </a:r>
              <a:r>
                <a:rPr lang="en-US" sz="2400" dirty="0">
                  <a:solidFill>
                    <a:srgbClr val="00B050"/>
                  </a:solidFill>
                </a:rPr>
                <a:t>(parameters)</a:t>
              </a:r>
            </a:p>
            <a:p>
              <a:pPr algn="ctr"/>
              <a:r>
                <a:rPr lang="en-US" sz="2400" dirty="0">
                  <a:solidFill>
                    <a:srgbClr val="FF0000"/>
                  </a:solidFill>
                </a:rPr>
                <a:t>{</a:t>
              </a:r>
            </a:p>
            <a:p>
              <a:pPr algn="ctr"/>
              <a:r>
                <a:rPr lang="en-US" sz="2400" dirty="0">
                  <a:solidFill>
                    <a:srgbClr val="FF0000"/>
                  </a:solidFill>
                </a:rPr>
                <a:t>…</a:t>
              </a:r>
            </a:p>
            <a:p>
              <a:pPr algn="ctr"/>
              <a:r>
                <a:rPr lang="en-US" sz="2400" dirty="0">
                  <a:solidFill>
                    <a:srgbClr val="FF0000"/>
                  </a:solidFill>
                </a:rPr>
                <a:t>}</a:t>
              </a:r>
            </a:p>
          </p:txBody>
        </p:sp>
      </p:grpSp>
      <p:sp>
        <p:nvSpPr>
          <p:cNvPr id="6" name="Oval 5">
            <a:extLst>
              <a:ext uri="{FF2B5EF4-FFF2-40B4-BE49-F238E27FC236}">
                <a16:creationId xmlns:a16="http://schemas.microsoft.com/office/drawing/2014/main" id="{2AC5ADD2-D99C-451D-A5A7-A1F3BE4EA6E5}"/>
              </a:ext>
            </a:extLst>
          </p:cNvPr>
          <p:cNvSpPr/>
          <p:nvPr/>
        </p:nvSpPr>
        <p:spPr>
          <a:xfrm>
            <a:off x="1834750" y="4713405"/>
            <a:ext cx="2045615" cy="62216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0974845-30BA-452E-B47A-FB380C51F294}"/>
              </a:ext>
            </a:extLst>
          </p:cNvPr>
          <p:cNvSpPr/>
          <p:nvPr/>
        </p:nvSpPr>
        <p:spPr>
          <a:xfrm>
            <a:off x="7765781" y="4100663"/>
            <a:ext cx="2045615" cy="62216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12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Objectives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Matrix multiplication	</a:t>
            </a:r>
          </a:p>
          <a:p>
            <a:r>
              <a:rPr lang="en-US" dirty="0">
                <a:solidFill>
                  <a:schemeClr val="bg1"/>
                </a:solidFill>
              </a:rPr>
              <a:t>Functions</a:t>
            </a:r>
          </a:p>
        </p:txBody>
      </p:sp>
    </p:spTree>
    <p:extLst>
      <p:ext uri="{BB962C8B-B14F-4D97-AF65-F5344CB8AC3E}">
        <p14:creationId xmlns:p14="http://schemas.microsoft.com/office/powerpoint/2010/main" val="148235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Functions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Parameters are the data we pass to function to operate with.</a:t>
            </a:r>
          </a:p>
          <a:p>
            <a:pPr lvl="1"/>
            <a:r>
              <a:rPr lang="en-US" i="1" dirty="0">
                <a:solidFill>
                  <a:schemeClr val="bg1"/>
                </a:solidFill>
              </a:rPr>
              <a:t>We can pass more than one parameter, each is separated by </a:t>
            </a:r>
            <a:r>
              <a:rPr lang="en-US" b="1" i="1" dirty="0">
                <a:solidFill>
                  <a:schemeClr val="bg1"/>
                </a:solidFill>
              </a:rPr>
              <a:t>“,”</a:t>
            </a:r>
          </a:p>
          <a:p>
            <a:pPr lvl="1"/>
            <a:r>
              <a:rPr lang="en-GB" i="1" dirty="0">
                <a:solidFill>
                  <a:schemeClr val="bg1"/>
                </a:solidFill>
              </a:rPr>
              <a:t>All variables defined in function definitions are </a:t>
            </a:r>
            <a:r>
              <a:rPr lang="en-GB" b="1" i="1" u="sng" dirty="0">
                <a:solidFill>
                  <a:schemeClr val="bg1"/>
                </a:solidFill>
              </a:rPr>
              <a:t>local variables</a:t>
            </a:r>
            <a:r>
              <a:rPr lang="en-GB" i="1" dirty="0">
                <a:solidFill>
                  <a:schemeClr val="bg1"/>
                </a:solidFill>
              </a:rPr>
              <a:t>—they can be accessed only in the function in which they’re defined.</a:t>
            </a:r>
            <a:endParaRPr lang="en-US" i="1" dirty="0">
              <a:solidFill>
                <a:schemeClr val="bg1"/>
              </a:solidFill>
            </a:endParaRPr>
          </a:p>
          <a:p>
            <a:pPr lvl="1"/>
            <a:endParaRPr lang="en-US" dirty="0">
              <a:solidFill>
                <a:schemeClr val="bg1"/>
              </a:solidFill>
            </a:endParaRPr>
          </a:p>
          <a:p>
            <a:pPr marL="457200" lvl="1" indent="0">
              <a:buNone/>
            </a:pPr>
            <a:endParaRPr lang="en-US" dirty="0">
              <a:solidFill>
                <a:schemeClr val="bg1"/>
              </a:solidFill>
            </a:endParaRPr>
          </a:p>
          <a:p>
            <a:pPr marL="457200" lvl="1" indent="0">
              <a:buNone/>
            </a:pPr>
            <a:r>
              <a:rPr lang="en-US" dirty="0">
                <a:solidFill>
                  <a:schemeClr val="bg1"/>
                </a:solidFill>
              </a:rPr>
              <a:t>		</a:t>
            </a:r>
          </a:p>
        </p:txBody>
      </p:sp>
      <p:grpSp>
        <p:nvGrpSpPr>
          <p:cNvPr id="4" name="Group 3">
            <a:extLst>
              <a:ext uri="{FF2B5EF4-FFF2-40B4-BE49-F238E27FC236}">
                <a16:creationId xmlns:a16="http://schemas.microsoft.com/office/drawing/2014/main" id="{272210A2-334F-4143-9A92-8919E5348CBA}"/>
              </a:ext>
            </a:extLst>
          </p:cNvPr>
          <p:cNvGrpSpPr/>
          <p:nvPr/>
        </p:nvGrpSpPr>
        <p:grpSpPr>
          <a:xfrm>
            <a:off x="320179" y="4213785"/>
            <a:ext cx="5392133" cy="1187777"/>
            <a:chOff x="339364" y="3751868"/>
            <a:chExt cx="5392133" cy="1187777"/>
          </a:xfrm>
        </p:grpSpPr>
        <p:sp>
          <p:nvSpPr>
            <p:cNvPr id="3" name="Rectangle 2">
              <a:extLst>
                <a:ext uri="{FF2B5EF4-FFF2-40B4-BE49-F238E27FC236}">
                  <a16:creationId xmlns:a16="http://schemas.microsoft.com/office/drawing/2014/main" id="{4F0C22A9-FE22-4253-98E5-0D081A8669E6}"/>
                </a:ext>
              </a:extLst>
            </p:cNvPr>
            <p:cNvSpPr/>
            <p:nvPr/>
          </p:nvSpPr>
          <p:spPr>
            <a:xfrm>
              <a:off x="339364" y="3751868"/>
              <a:ext cx="5382706" cy="4524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Function prototype (function header)</a:t>
              </a:r>
            </a:p>
          </p:txBody>
        </p:sp>
        <p:sp>
          <p:nvSpPr>
            <p:cNvPr id="7" name="Rectangle 6">
              <a:extLst>
                <a:ext uri="{FF2B5EF4-FFF2-40B4-BE49-F238E27FC236}">
                  <a16:creationId xmlns:a16="http://schemas.microsoft.com/office/drawing/2014/main" id="{64A16EC7-5479-4C80-B29F-92D8C4A8AA05}"/>
                </a:ext>
              </a:extLst>
            </p:cNvPr>
            <p:cNvSpPr/>
            <p:nvPr/>
          </p:nvSpPr>
          <p:spPr>
            <a:xfrm>
              <a:off x="348791" y="4204355"/>
              <a:ext cx="5382706" cy="735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rgbClr val="0070C0"/>
                  </a:solidFill>
                </a:rPr>
                <a:t>Data_type</a:t>
              </a:r>
              <a:r>
                <a:rPr lang="en-US" sz="2400" dirty="0">
                  <a:solidFill>
                    <a:srgbClr val="0070C0"/>
                  </a:solidFill>
                </a:rPr>
                <a:t>  </a:t>
              </a:r>
              <a:r>
                <a:rPr lang="en-US" sz="2400" dirty="0" err="1"/>
                <a:t>function_name</a:t>
              </a:r>
              <a:r>
                <a:rPr lang="en-US" sz="2400" dirty="0">
                  <a:solidFill>
                    <a:srgbClr val="00B050"/>
                  </a:solidFill>
                </a:rPr>
                <a:t>(parameters)</a:t>
              </a:r>
              <a:r>
                <a:rPr lang="en-US" sz="2400" dirty="0">
                  <a:solidFill>
                    <a:srgbClr val="FF0000"/>
                  </a:solidFill>
                </a:rPr>
                <a:t>;</a:t>
              </a:r>
            </a:p>
          </p:txBody>
        </p:sp>
      </p:grpSp>
      <p:grpSp>
        <p:nvGrpSpPr>
          <p:cNvPr id="8" name="Group 7">
            <a:extLst>
              <a:ext uri="{FF2B5EF4-FFF2-40B4-BE49-F238E27FC236}">
                <a16:creationId xmlns:a16="http://schemas.microsoft.com/office/drawing/2014/main" id="{1550DD67-6E4F-4DBA-B96C-B5371A3D4CBD}"/>
              </a:ext>
            </a:extLst>
          </p:cNvPr>
          <p:cNvGrpSpPr/>
          <p:nvPr/>
        </p:nvGrpSpPr>
        <p:grpSpPr>
          <a:xfrm>
            <a:off x="6096000" y="3714164"/>
            <a:ext cx="5641489" cy="2149298"/>
            <a:chOff x="339364" y="3751868"/>
            <a:chExt cx="5382706" cy="931368"/>
          </a:xfrm>
        </p:grpSpPr>
        <p:sp>
          <p:nvSpPr>
            <p:cNvPr id="9" name="Rectangle 8">
              <a:extLst>
                <a:ext uri="{FF2B5EF4-FFF2-40B4-BE49-F238E27FC236}">
                  <a16:creationId xmlns:a16="http://schemas.microsoft.com/office/drawing/2014/main" id="{49AAE2B9-30F3-409C-BDEA-3ED4EDBAB54A}"/>
                </a:ext>
              </a:extLst>
            </p:cNvPr>
            <p:cNvSpPr/>
            <p:nvPr/>
          </p:nvSpPr>
          <p:spPr>
            <a:xfrm>
              <a:off x="339364" y="3751868"/>
              <a:ext cx="5382706" cy="1960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Function body</a:t>
              </a:r>
            </a:p>
          </p:txBody>
        </p:sp>
        <p:sp>
          <p:nvSpPr>
            <p:cNvPr id="10" name="Rectangle 9">
              <a:extLst>
                <a:ext uri="{FF2B5EF4-FFF2-40B4-BE49-F238E27FC236}">
                  <a16:creationId xmlns:a16="http://schemas.microsoft.com/office/drawing/2014/main" id="{122B5FF9-8A62-4F70-A184-2A8D6C29A6CA}"/>
                </a:ext>
              </a:extLst>
            </p:cNvPr>
            <p:cNvSpPr/>
            <p:nvPr/>
          </p:nvSpPr>
          <p:spPr>
            <a:xfrm>
              <a:off x="339364" y="3947946"/>
              <a:ext cx="5382706" cy="735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rgbClr val="0070C0"/>
                  </a:solidFill>
                </a:rPr>
                <a:t>Data_type</a:t>
              </a:r>
              <a:r>
                <a:rPr lang="en-US" sz="2400" dirty="0">
                  <a:solidFill>
                    <a:srgbClr val="0070C0"/>
                  </a:solidFill>
                </a:rPr>
                <a:t>  </a:t>
              </a:r>
              <a:r>
                <a:rPr lang="en-US" sz="2400" dirty="0" err="1"/>
                <a:t>function_name</a:t>
              </a:r>
              <a:r>
                <a:rPr lang="en-US" sz="2400" dirty="0">
                  <a:solidFill>
                    <a:srgbClr val="00B050"/>
                  </a:solidFill>
                </a:rPr>
                <a:t>(parameters)</a:t>
              </a:r>
            </a:p>
            <a:p>
              <a:pPr algn="ctr"/>
              <a:r>
                <a:rPr lang="en-US" sz="2400" dirty="0">
                  <a:solidFill>
                    <a:srgbClr val="FF0000"/>
                  </a:solidFill>
                </a:rPr>
                <a:t>{</a:t>
              </a:r>
            </a:p>
            <a:p>
              <a:pPr algn="ctr"/>
              <a:r>
                <a:rPr lang="en-US" sz="2400" dirty="0">
                  <a:solidFill>
                    <a:srgbClr val="FF0000"/>
                  </a:solidFill>
                </a:rPr>
                <a:t>…</a:t>
              </a:r>
            </a:p>
            <a:p>
              <a:pPr algn="ctr"/>
              <a:r>
                <a:rPr lang="en-US" sz="2400" dirty="0">
                  <a:solidFill>
                    <a:srgbClr val="FF0000"/>
                  </a:solidFill>
                </a:rPr>
                <a:t>}</a:t>
              </a:r>
            </a:p>
          </p:txBody>
        </p:sp>
      </p:grpSp>
      <p:sp>
        <p:nvSpPr>
          <p:cNvPr id="6" name="Oval 5">
            <a:extLst>
              <a:ext uri="{FF2B5EF4-FFF2-40B4-BE49-F238E27FC236}">
                <a16:creationId xmlns:a16="http://schemas.microsoft.com/office/drawing/2014/main" id="{2AC5ADD2-D99C-451D-A5A7-A1F3BE4EA6E5}"/>
              </a:ext>
            </a:extLst>
          </p:cNvPr>
          <p:cNvSpPr/>
          <p:nvPr/>
        </p:nvSpPr>
        <p:spPr>
          <a:xfrm>
            <a:off x="3846135" y="4742888"/>
            <a:ext cx="1574277" cy="6586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7515D87-2060-4BBC-8D0C-D44B665E2920}"/>
              </a:ext>
            </a:extLst>
          </p:cNvPr>
          <p:cNvSpPr/>
          <p:nvPr/>
        </p:nvSpPr>
        <p:spPr>
          <a:xfrm>
            <a:off x="9779523" y="4166649"/>
            <a:ext cx="1574277" cy="6586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524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Functions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Example: a function to compute the square of a number </a:t>
            </a:r>
            <a:endParaRPr lang="en-US" i="1" dirty="0">
              <a:solidFill>
                <a:schemeClr val="bg1"/>
              </a:solidFill>
            </a:endParaRPr>
          </a:p>
          <a:p>
            <a:pPr lvl="1"/>
            <a:endParaRPr lang="en-US" dirty="0">
              <a:solidFill>
                <a:schemeClr val="bg1"/>
              </a:solidFill>
            </a:endParaRPr>
          </a:p>
          <a:p>
            <a:pPr marL="457200" lvl="1" indent="0">
              <a:buNone/>
            </a:pPr>
            <a:endParaRPr lang="en-US" dirty="0">
              <a:solidFill>
                <a:schemeClr val="bg1"/>
              </a:solidFill>
            </a:endParaRPr>
          </a:p>
          <a:p>
            <a:pPr marL="457200" lvl="1" indent="0">
              <a:buNone/>
            </a:pPr>
            <a:r>
              <a:rPr lang="en-US" dirty="0">
                <a:solidFill>
                  <a:schemeClr val="bg1"/>
                </a:solidFill>
              </a:rPr>
              <a:t>		</a:t>
            </a:r>
          </a:p>
        </p:txBody>
      </p:sp>
      <p:sp>
        <p:nvSpPr>
          <p:cNvPr id="3" name="TextBox 2">
            <a:extLst>
              <a:ext uri="{FF2B5EF4-FFF2-40B4-BE49-F238E27FC236}">
                <a16:creationId xmlns:a16="http://schemas.microsoft.com/office/drawing/2014/main" id="{E596AA8A-4AE5-4B3C-810E-4DEAEA9B3F0D}"/>
              </a:ext>
            </a:extLst>
          </p:cNvPr>
          <p:cNvSpPr txBox="1"/>
          <p:nvPr/>
        </p:nvSpPr>
        <p:spPr>
          <a:xfrm>
            <a:off x="1505932" y="2218589"/>
            <a:ext cx="9180136" cy="4524315"/>
          </a:xfrm>
          <a:prstGeom prst="rect">
            <a:avLst/>
          </a:prstGeom>
          <a:solidFill>
            <a:schemeClr val="bg1"/>
          </a:solidFill>
        </p:spPr>
        <p:txBody>
          <a:bodyPr wrap="square" rtlCol="0">
            <a:spAutoFit/>
          </a:bodyPr>
          <a:lstStyle/>
          <a:p>
            <a:r>
              <a:rPr lang="en-GB" sz="1800" dirty="0">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square(</a:t>
            </a:r>
            <a:r>
              <a:rPr lang="en-GB" sz="1800" dirty="0">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y</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function prototype</a:t>
            </a:r>
            <a:endParaRPr lang="en-GB"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endParaRPr lang="en-US" sz="1800" dirty="0">
              <a:solidFill>
                <a:srgbClr val="000000"/>
              </a:solidFill>
              <a:latin typeface="Consolas" panose="020B0609020204030204" pitchFamily="49" charset="0"/>
            </a:endParaRPr>
          </a:p>
          <a:p>
            <a:r>
              <a:rPr lang="en-GB" sz="1800" dirty="0">
                <a:solidFill>
                  <a:srgbClr val="008000"/>
                </a:solidFill>
                <a:latin typeface="Consolas" panose="020B0609020204030204" pitchFamily="49" charset="0"/>
              </a:rPr>
              <a:t>// loop 10 times and calculate and output square of x each time</a:t>
            </a:r>
            <a:endParaRPr lang="en-GB"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1; x &lt;= 10; ++x) {</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"%d "</a:t>
            </a:r>
            <a:r>
              <a:rPr lang="en-GB" sz="1800" dirty="0">
                <a:solidFill>
                  <a:srgbClr val="000000"/>
                </a:solidFill>
                <a:latin typeface="Consolas" panose="020B0609020204030204" pitchFamily="49" charset="0"/>
              </a:rPr>
              <a:t>, square(x)); </a:t>
            </a:r>
            <a:r>
              <a:rPr lang="en-GB" sz="1800" dirty="0">
                <a:solidFill>
                  <a:srgbClr val="008000"/>
                </a:solidFill>
                <a:latin typeface="Consolas" panose="020B0609020204030204" pitchFamily="49" charset="0"/>
              </a:rPr>
              <a:t>// function call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puts(</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GB" sz="1800" dirty="0">
                <a:solidFill>
                  <a:srgbClr val="008000"/>
                </a:solidFill>
                <a:latin typeface="Consolas" panose="020B0609020204030204" pitchFamily="49" charset="0"/>
              </a:rPr>
              <a:t>// square function definition returns the square of its parameter</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square(</a:t>
            </a:r>
            <a:r>
              <a:rPr lang="en-GB" sz="1800" dirty="0">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y</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y is a copy of the argument to the function</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return</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y</a:t>
            </a:r>
            <a:r>
              <a:rPr lang="en-GB" sz="1800" dirty="0">
                <a:solidFill>
                  <a:srgbClr val="000000"/>
                </a:solidFill>
                <a:latin typeface="Consolas" panose="020B0609020204030204" pitchFamily="49" charset="0"/>
              </a:rPr>
              <a:t> * </a:t>
            </a:r>
            <a:r>
              <a:rPr lang="en-GB" sz="1800" dirty="0">
                <a:solidFill>
                  <a:srgbClr val="808080"/>
                </a:solidFill>
                <a:latin typeface="Consolas" panose="020B0609020204030204" pitchFamily="49" charset="0"/>
              </a:rPr>
              <a:t>y</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returns the square of y as an int</a:t>
            </a:r>
            <a:endParaRPr lang="en-GB"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6451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Functions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Example: a function to find a maximum between three numbers</a:t>
            </a:r>
            <a:endParaRPr lang="en-US" i="1" dirty="0">
              <a:solidFill>
                <a:schemeClr val="bg1"/>
              </a:solidFill>
            </a:endParaRPr>
          </a:p>
          <a:p>
            <a:pPr lvl="1"/>
            <a:endParaRPr lang="en-US" dirty="0">
              <a:solidFill>
                <a:schemeClr val="bg1"/>
              </a:solidFill>
            </a:endParaRPr>
          </a:p>
          <a:p>
            <a:pPr marL="457200" lvl="1" indent="0">
              <a:buNone/>
            </a:pPr>
            <a:endParaRPr lang="en-US" dirty="0">
              <a:solidFill>
                <a:schemeClr val="bg1"/>
              </a:solidFill>
            </a:endParaRPr>
          </a:p>
          <a:p>
            <a:pPr marL="457200" lvl="1" indent="0">
              <a:buNone/>
            </a:pPr>
            <a:r>
              <a:rPr lang="en-US" dirty="0">
                <a:solidFill>
                  <a:schemeClr val="bg1"/>
                </a:solidFill>
              </a:rPr>
              <a:t>		</a:t>
            </a:r>
          </a:p>
        </p:txBody>
      </p:sp>
      <p:sp>
        <p:nvSpPr>
          <p:cNvPr id="3" name="TextBox 2">
            <a:extLst>
              <a:ext uri="{FF2B5EF4-FFF2-40B4-BE49-F238E27FC236}">
                <a16:creationId xmlns:a16="http://schemas.microsoft.com/office/drawing/2014/main" id="{E596AA8A-4AE5-4B3C-810E-4DEAEA9B3F0D}"/>
              </a:ext>
            </a:extLst>
          </p:cNvPr>
          <p:cNvSpPr txBox="1"/>
          <p:nvPr/>
        </p:nvSpPr>
        <p:spPr>
          <a:xfrm>
            <a:off x="1505932" y="2218589"/>
            <a:ext cx="9180136" cy="4524315"/>
          </a:xfrm>
          <a:prstGeom prst="rect">
            <a:avLst/>
          </a:prstGeom>
          <a:solidFill>
            <a:schemeClr val="bg1"/>
          </a:solidFill>
        </p:spPr>
        <p:txBody>
          <a:bodyPr wrap="square" rtlCol="0">
            <a:spAutoFit/>
          </a:bodyPr>
          <a:lstStyle/>
          <a:p>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max(</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n1</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n2</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n3</a:t>
            </a:r>
            <a:r>
              <a:rPr lang="fr-FR"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 {</a:t>
            </a:r>
          </a:p>
          <a:p>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printf</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"The max is %d \n"</a:t>
            </a:r>
            <a:r>
              <a:rPr lang="en-GB" sz="1600" dirty="0">
                <a:solidFill>
                  <a:srgbClr val="000000"/>
                </a:solidFill>
                <a:latin typeface="Consolas" panose="020B0609020204030204" pitchFamily="49" charset="0"/>
              </a:rPr>
              <a:t>, max(5, 10, 7));</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max(</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n1</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n2</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n3</a:t>
            </a:r>
            <a:r>
              <a:rPr lang="fr-FR" sz="1600" dirty="0">
                <a:solidFill>
                  <a:srgbClr val="000000"/>
                </a:solidFill>
                <a:latin typeface="Consolas" panose="020B0609020204030204" pitchFamily="49" charset="0"/>
              </a:rPr>
              <a:t>) {</a:t>
            </a:r>
          </a:p>
          <a:p>
            <a:r>
              <a:rPr lang="pt-BR" sz="1600" dirty="0">
                <a:solidFill>
                  <a:srgbClr val="0000FF"/>
                </a:solidFill>
                <a:latin typeface="Consolas" panose="020B0609020204030204" pitchFamily="49" charset="0"/>
              </a:rPr>
              <a:t>	if</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n1</a:t>
            </a:r>
            <a:r>
              <a:rPr lang="pt-BR" sz="1600" dirty="0">
                <a:solidFill>
                  <a:srgbClr val="000000"/>
                </a:solidFill>
                <a:latin typeface="Consolas" panose="020B0609020204030204" pitchFamily="49" charset="0"/>
              </a:rPr>
              <a:t> &gt;= </a:t>
            </a:r>
            <a:r>
              <a:rPr lang="pt-BR" sz="1600" dirty="0">
                <a:solidFill>
                  <a:srgbClr val="808080"/>
                </a:solidFill>
                <a:latin typeface="Consolas" panose="020B0609020204030204" pitchFamily="49" charset="0"/>
              </a:rPr>
              <a:t>n2</a:t>
            </a:r>
            <a:r>
              <a:rPr lang="pt-BR" sz="1600" dirty="0">
                <a:solidFill>
                  <a:srgbClr val="000000"/>
                </a:solidFill>
                <a:latin typeface="Consolas" panose="020B0609020204030204" pitchFamily="49" charset="0"/>
              </a:rPr>
              <a:t> &amp;&amp; </a:t>
            </a:r>
            <a:r>
              <a:rPr lang="pt-BR" sz="1600" dirty="0">
                <a:solidFill>
                  <a:srgbClr val="808080"/>
                </a:solidFill>
                <a:latin typeface="Consolas" panose="020B0609020204030204" pitchFamily="49" charset="0"/>
              </a:rPr>
              <a:t>n1</a:t>
            </a:r>
            <a:r>
              <a:rPr lang="pt-BR" sz="1600" dirty="0">
                <a:solidFill>
                  <a:srgbClr val="000000"/>
                </a:solidFill>
                <a:latin typeface="Consolas" panose="020B0609020204030204" pitchFamily="49" charset="0"/>
              </a:rPr>
              <a:t> &gt;= </a:t>
            </a:r>
            <a:r>
              <a:rPr lang="pt-BR" sz="1600" dirty="0">
                <a:solidFill>
                  <a:srgbClr val="808080"/>
                </a:solidFill>
                <a:latin typeface="Consolas" panose="020B0609020204030204" pitchFamily="49" charset="0"/>
              </a:rPr>
              <a:t>n3</a:t>
            </a:r>
            <a:r>
              <a:rPr lang="pt-BR"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n1</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pt-BR" sz="1600" dirty="0">
                <a:solidFill>
                  <a:srgbClr val="0000FF"/>
                </a:solidFill>
                <a:latin typeface="Consolas" panose="020B0609020204030204" pitchFamily="49" charset="0"/>
              </a:rPr>
              <a:t>	else</a:t>
            </a:r>
            <a:r>
              <a:rPr lang="pt-BR" sz="1600" dirty="0">
                <a:solidFill>
                  <a:srgbClr val="000000"/>
                </a:solidFill>
                <a:latin typeface="Consolas" panose="020B0609020204030204" pitchFamily="49" charset="0"/>
              </a:rPr>
              <a:t> </a:t>
            </a:r>
            <a:r>
              <a:rPr lang="pt-BR" sz="1600" dirty="0">
                <a:solidFill>
                  <a:srgbClr val="0000FF"/>
                </a:solidFill>
                <a:latin typeface="Consolas" panose="020B0609020204030204" pitchFamily="49" charset="0"/>
              </a:rPr>
              <a:t>if</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n2</a:t>
            </a:r>
            <a:r>
              <a:rPr lang="pt-BR" sz="1600" dirty="0">
                <a:solidFill>
                  <a:srgbClr val="000000"/>
                </a:solidFill>
                <a:latin typeface="Consolas" panose="020B0609020204030204" pitchFamily="49" charset="0"/>
              </a:rPr>
              <a:t> &gt; </a:t>
            </a:r>
            <a:r>
              <a:rPr lang="pt-BR" sz="1600" dirty="0">
                <a:solidFill>
                  <a:srgbClr val="808080"/>
                </a:solidFill>
                <a:latin typeface="Consolas" panose="020B0609020204030204" pitchFamily="49" charset="0"/>
              </a:rPr>
              <a:t>n1</a:t>
            </a:r>
            <a:r>
              <a:rPr lang="pt-BR" sz="1600" dirty="0">
                <a:solidFill>
                  <a:srgbClr val="000000"/>
                </a:solidFill>
                <a:latin typeface="Consolas" panose="020B0609020204030204" pitchFamily="49" charset="0"/>
              </a:rPr>
              <a:t> &amp;&amp; </a:t>
            </a:r>
            <a:r>
              <a:rPr lang="pt-BR" sz="1600" dirty="0">
                <a:solidFill>
                  <a:srgbClr val="808080"/>
                </a:solidFill>
                <a:latin typeface="Consolas" panose="020B0609020204030204" pitchFamily="49" charset="0"/>
              </a:rPr>
              <a:t>n2</a:t>
            </a:r>
            <a:r>
              <a:rPr lang="pt-BR" sz="1600" dirty="0">
                <a:solidFill>
                  <a:srgbClr val="000000"/>
                </a:solidFill>
                <a:latin typeface="Consolas" panose="020B0609020204030204" pitchFamily="49" charset="0"/>
              </a:rPr>
              <a:t> &gt; </a:t>
            </a:r>
            <a:r>
              <a:rPr lang="pt-BR" sz="1600" dirty="0">
                <a:solidFill>
                  <a:srgbClr val="808080"/>
                </a:solidFill>
                <a:latin typeface="Consolas" panose="020B0609020204030204" pitchFamily="49" charset="0"/>
              </a:rPr>
              <a:t>n3</a:t>
            </a:r>
            <a:r>
              <a:rPr lang="pt-BR"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n2</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else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n3</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89152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Functions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Example: find a maximum between three numbers (variation)</a:t>
            </a:r>
            <a:endParaRPr lang="en-US" i="1" dirty="0">
              <a:solidFill>
                <a:schemeClr val="bg1"/>
              </a:solidFill>
            </a:endParaRPr>
          </a:p>
          <a:p>
            <a:pPr lvl="1"/>
            <a:endParaRPr lang="en-US" dirty="0">
              <a:solidFill>
                <a:schemeClr val="bg1"/>
              </a:solidFill>
            </a:endParaRPr>
          </a:p>
          <a:p>
            <a:pPr marL="457200" lvl="1" indent="0">
              <a:buNone/>
            </a:pPr>
            <a:endParaRPr lang="en-US" dirty="0">
              <a:solidFill>
                <a:schemeClr val="bg1"/>
              </a:solidFill>
            </a:endParaRPr>
          </a:p>
          <a:p>
            <a:pPr marL="457200" lvl="1" indent="0">
              <a:buNone/>
            </a:pPr>
            <a:r>
              <a:rPr lang="en-US" dirty="0">
                <a:solidFill>
                  <a:schemeClr val="bg1"/>
                </a:solidFill>
              </a:rPr>
              <a:t>		</a:t>
            </a:r>
          </a:p>
        </p:txBody>
      </p:sp>
      <p:sp>
        <p:nvSpPr>
          <p:cNvPr id="3" name="TextBox 2">
            <a:extLst>
              <a:ext uri="{FF2B5EF4-FFF2-40B4-BE49-F238E27FC236}">
                <a16:creationId xmlns:a16="http://schemas.microsoft.com/office/drawing/2014/main" id="{E596AA8A-4AE5-4B3C-810E-4DEAEA9B3F0D}"/>
              </a:ext>
            </a:extLst>
          </p:cNvPr>
          <p:cNvSpPr txBox="1"/>
          <p:nvPr/>
        </p:nvSpPr>
        <p:spPr>
          <a:xfrm>
            <a:off x="1505932" y="2218589"/>
            <a:ext cx="9180136" cy="4524315"/>
          </a:xfrm>
          <a:prstGeom prst="rect">
            <a:avLst/>
          </a:prstGeom>
          <a:solidFill>
            <a:schemeClr val="bg1"/>
          </a:solidFill>
        </p:spPr>
        <p:txBody>
          <a:bodyPr wrap="square" rtlCol="0">
            <a:spAutoFit/>
          </a:bodyPr>
          <a:lstStyle/>
          <a:p>
            <a:r>
              <a:rPr lang="fr-FR" sz="1600" dirty="0" err="1">
                <a:solidFill>
                  <a:srgbClr val="0000FF"/>
                </a:solidFill>
                <a:latin typeface="Consolas" panose="020B0609020204030204" pitchFamily="49" charset="0"/>
              </a:rPr>
              <a:t>void</a:t>
            </a:r>
            <a:r>
              <a:rPr lang="fr-FR" sz="1600" dirty="0">
                <a:solidFill>
                  <a:srgbClr val="000000"/>
                </a:solidFill>
                <a:latin typeface="Consolas" panose="020B0609020204030204" pitchFamily="49" charset="0"/>
              </a:rPr>
              <a:t> max(</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n1</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n2</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n3</a:t>
            </a:r>
            <a:r>
              <a:rPr lang="fr-FR"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 {</a:t>
            </a:r>
          </a:p>
          <a:p>
            <a:r>
              <a:rPr lang="en-US" sz="1600" dirty="0">
                <a:solidFill>
                  <a:srgbClr val="000000"/>
                </a:solidFill>
                <a:latin typeface="Consolas" panose="020B0609020204030204" pitchFamily="49" charset="0"/>
              </a:rPr>
              <a:t>	max(1, 7, 2);</a:t>
            </a:r>
          </a:p>
          <a:p>
            <a:r>
              <a:rPr lang="en-US" sz="1600" dirty="0">
                <a:solidFill>
                  <a:srgbClr val="000000"/>
                </a:solidFill>
                <a:latin typeface="Consolas" panose="020B0609020204030204" pitchFamily="49" charset="0"/>
              </a:rPr>
              <a:t>}</a:t>
            </a:r>
          </a:p>
          <a:p>
            <a:r>
              <a:rPr lang="pt-BR" sz="1600" dirty="0">
                <a:solidFill>
                  <a:srgbClr val="0000FF"/>
                </a:solidFill>
                <a:latin typeface="Consolas" panose="020B0609020204030204" pitchFamily="49" charset="0"/>
              </a:rPr>
              <a:t>void</a:t>
            </a:r>
            <a:r>
              <a:rPr lang="pt-BR" sz="1600" dirty="0">
                <a:solidFill>
                  <a:srgbClr val="000000"/>
                </a:solidFill>
                <a:latin typeface="Consolas" panose="020B0609020204030204" pitchFamily="49" charset="0"/>
              </a:rPr>
              <a:t> max(</a:t>
            </a:r>
            <a:r>
              <a:rPr lang="pt-BR" sz="1600" dirty="0">
                <a:solidFill>
                  <a:srgbClr val="0000FF"/>
                </a:solidFill>
                <a:latin typeface="Consolas" panose="020B0609020204030204" pitchFamily="49" charset="0"/>
              </a:rPr>
              <a:t>int</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n1</a:t>
            </a:r>
            <a:r>
              <a:rPr lang="pt-BR" sz="1600" dirty="0">
                <a:solidFill>
                  <a:srgbClr val="000000"/>
                </a:solidFill>
                <a:latin typeface="Consolas" panose="020B0609020204030204" pitchFamily="49" charset="0"/>
              </a:rPr>
              <a:t>, </a:t>
            </a:r>
            <a:r>
              <a:rPr lang="pt-BR" sz="1600" dirty="0">
                <a:solidFill>
                  <a:srgbClr val="0000FF"/>
                </a:solidFill>
                <a:latin typeface="Consolas" panose="020B0609020204030204" pitchFamily="49" charset="0"/>
              </a:rPr>
              <a:t>int</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n2</a:t>
            </a:r>
            <a:r>
              <a:rPr lang="pt-BR" sz="1600" dirty="0">
                <a:solidFill>
                  <a:srgbClr val="000000"/>
                </a:solidFill>
                <a:latin typeface="Consolas" panose="020B0609020204030204" pitchFamily="49" charset="0"/>
              </a:rPr>
              <a:t>, </a:t>
            </a:r>
            <a:r>
              <a:rPr lang="pt-BR" sz="1600" dirty="0">
                <a:solidFill>
                  <a:srgbClr val="0000FF"/>
                </a:solidFill>
                <a:latin typeface="Consolas" panose="020B0609020204030204" pitchFamily="49" charset="0"/>
              </a:rPr>
              <a:t>int</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n3</a:t>
            </a:r>
            <a:r>
              <a:rPr lang="pt-BR"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max;</a:t>
            </a:r>
          </a:p>
          <a:p>
            <a:r>
              <a:rPr lang="pt-BR" sz="1600" dirty="0">
                <a:solidFill>
                  <a:srgbClr val="0000FF"/>
                </a:solidFill>
                <a:latin typeface="Consolas" panose="020B0609020204030204" pitchFamily="49" charset="0"/>
              </a:rPr>
              <a:t>	if</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n1</a:t>
            </a:r>
            <a:r>
              <a:rPr lang="pt-BR" sz="1600" dirty="0">
                <a:solidFill>
                  <a:srgbClr val="000000"/>
                </a:solidFill>
                <a:latin typeface="Consolas" panose="020B0609020204030204" pitchFamily="49" charset="0"/>
              </a:rPr>
              <a:t> &gt;= </a:t>
            </a:r>
            <a:r>
              <a:rPr lang="pt-BR" sz="1600" dirty="0">
                <a:solidFill>
                  <a:srgbClr val="808080"/>
                </a:solidFill>
                <a:latin typeface="Consolas" panose="020B0609020204030204" pitchFamily="49" charset="0"/>
              </a:rPr>
              <a:t>n2</a:t>
            </a:r>
            <a:r>
              <a:rPr lang="pt-BR" sz="1600" dirty="0">
                <a:solidFill>
                  <a:srgbClr val="000000"/>
                </a:solidFill>
                <a:latin typeface="Consolas" panose="020B0609020204030204" pitchFamily="49" charset="0"/>
              </a:rPr>
              <a:t> &amp;&amp; </a:t>
            </a:r>
            <a:r>
              <a:rPr lang="pt-BR" sz="1600" dirty="0">
                <a:solidFill>
                  <a:srgbClr val="808080"/>
                </a:solidFill>
                <a:latin typeface="Consolas" panose="020B0609020204030204" pitchFamily="49" charset="0"/>
              </a:rPr>
              <a:t>n1</a:t>
            </a:r>
            <a:r>
              <a:rPr lang="pt-BR" sz="1600" dirty="0">
                <a:solidFill>
                  <a:srgbClr val="000000"/>
                </a:solidFill>
                <a:latin typeface="Consolas" panose="020B0609020204030204" pitchFamily="49" charset="0"/>
              </a:rPr>
              <a:t> &gt;= </a:t>
            </a:r>
            <a:r>
              <a:rPr lang="pt-BR" sz="1600" dirty="0">
                <a:solidFill>
                  <a:srgbClr val="808080"/>
                </a:solidFill>
                <a:latin typeface="Consolas" panose="020B0609020204030204" pitchFamily="49" charset="0"/>
              </a:rPr>
              <a:t>n3</a:t>
            </a:r>
            <a:r>
              <a:rPr lang="pt-BR"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max =  </a:t>
            </a:r>
            <a:r>
              <a:rPr lang="en-US" sz="1600" dirty="0">
                <a:solidFill>
                  <a:srgbClr val="808080"/>
                </a:solidFill>
                <a:latin typeface="Consolas" panose="020B0609020204030204" pitchFamily="49" charset="0"/>
              </a:rPr>
              <a:t>n1</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	</a:t>
            </a:r>
          </a:p>
          <a:p>
            <a:r>
              <a:rPr lang="pt-BR" sz="1600" dirty="0">
                <a:solidFill>
                  <a:srgbClr val="0000FF"/>
                </a:solidFill>
                <a:latin typeface="Consolas" panose="020B0609020204030204" pitchFamily="49" charset="0"/>
              </a:rPr>
              <a:t>	else</a:t>
            </a:r>
            <a:r>
              <a:rPr lang="pt-BR" sz="1600" dirty="0">
                <a:solidFill>
                  <a:srgbClr val="000000"/>
                </a:solidFill>
                <a:latin typeface="Consolas" panose="020B0609020204030204" pitchFamily="49" charset="0"/>
              </a:rPr>
              <a:t> </a:t>
            </a:r>
            <a:r>
              <a:rPr lang="pt-BR" sz="1600" dirty="0">
                <a:solidFill>
                  <a:srgbClr val="0000FF"/>
                </a:solidFill>
                <a:latin typeface="Consolas" panose="020B0609020204030204" pitchFamily="49" charset="0"/>
              </a:rPr>
              <a:t>if</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n2</a:t>
            </a:r>
            <a:r>
              <a:rPr lang="pt-BR" sz="1600" dirty="0">
                <a:solidFill>
                  <a:srgbClr val="000000"/>
                </a:solidFill>
                <a:latin typeface="Consolas" panose="020B0609020204030204" pitchFamily="49" charset="0"/>
              </a:rPr>
              <a:t> &gt; </a:t>
            </a:r>
            <a:r>
              <a:rPr lang="pt-BR" sz="1600" dirty="0">
                <a:solidFill>
                  <a:srgbClr val="808080"/>
                </a:solidFill>
                <a:latin typeface="Consolas" panose="020B0609020204030204" pitchFamily="49" charset="0"/>
              </a:rPr>
              <a:t>n1</a:t>
            </a:r>
            <a:r>
              <a:rPr lang="pt-BR" sz="1600" dirty="0">
                <a:solidFill>
                  <a:srgbClr val="000000"/>
                </a:solidFill>
                <a:latin typeface="Consolas" panose="020B0609020204030204" pitchFamily="49" charset="0"/>
              </a:rPr>
              <a:t> &amp;&amp; </a:t>
            </a:r>
            <a:r>
              <a:rPr lang="pt-BR" sz="1600" dirty="0">
                <a:solidFill>
                  <a:srgbClr val="808080"/>
                </a:solidFill>
                <a:latin typeface="Consolas" panose="020B0609020204030204" pitchFamily="49" charset="0"/>
              </a:rPr>
              <a:t>n2</a:t>
            </a:r>
            <a:r>
              <a:rPr lang="pt-BR" sz="1600" dirty="0">
                <a:solidFill>
                  <a:srgbClr val="000000"/>
                </a:solidFill>
                <a:latin typeface="Consolas" panose="020B0609020204030204" pitchFamily="49" charset="0"/>
              </a:rPr>
              <a:t> &gt; </a:t>
            </a:r>
            <a:r>
              <a:rPr lang="pt-BR" sz="1600" dirty="0">
                <a:solidFill>
                  <a:srgbClr val="808080"/>
                </a:solidFill>
                <a:latin typeface="Consolas" panose="020B0609020204030204" pitchFamily="49" charset="0"/>
              </a:rPr>
              <a:t>n3</a:t>
            </a:r>
            <a:r>
              <a:rPr lang="pt-BR"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max = </a:t>
            </a:r>
            <a:r>
              <a:rPr lang="en-US" sz="1600" dirty="0">
                <a:solidFill>
                  <a:srgbClr val="808080"/>
                </a:solidFill>
                <a:latin typeface="Consolas" panose="020B0609020204030204" pitchFamily="49" charset="0"/>
              </a:rPr>
              <a:t>n2</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else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max = </a:t>
            </a:r>
            <a:r>
              <a:rPr lang="en-US" sz="1600" dirty="0">
                <a:solidFill>
                  <a:srgbClr val="808080"/>
                </a:solidFill>
                <a:latin typeface="Consolas" panose="020B0609020204030204" pitchFamily="49" charset="0"/>
              </a:rPr>
              <a:t>n3</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printf</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"The max is %d \n"</a:t>
            </a:r>
            <a:r>
              <a:rPr lang="en-GB" sz="1600" dirty="0">
                <a:solidFill>
                  <a:srgbClr val="000000"/>
                </a:solidFill>
                <a:latin typeface="Consolas" panose="020B0609020204030204" pitchFamily="49" charset="0"/>
              </a:rPr>
              <a:t>, max);</a:t>
            </a:r>
          </a:p>
          <a:p>
            <a:r>
              <a:rPr lang="en-US" sz="16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705433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  </a:t>
            </a:r>
          </a:p>
        </p:txBody>
      </p:sp>
      <p:graphicFrame>
        <p:nvGraphicFramePr>
          <p:cNvPr id="3" name="Table 3">
            <a:extLst>
              <a:ext uri="{FF2B5EF4-FFF2-40B4-BE49-F238E27FC236}">
                <a16:creationId xmlns:a16="http://schemas.microsoft.com/office/drawing/2014/main" id="{A682866F-C854-4ECD-9474-47B21B1AF920}"/>
              </a:ext>
            </a:extLst>
          </p:cNvPr>
          <p:cNvGraphicFramePr>
            <a:graphicFrameLocks noGrp="1"/>
          </p:cNvGraphicFramePr>
          <p:nvPr>
            <p:ph idx="1"/>
            <p:extLst>
              <p:ext uri="{D42A27DB-BD31-4B8C-83A1-F6EECF244321}">
                <p14:modId xmlns:p14="http://schemas.microsoft.com/office/powerpoint/2010/main" val="3195485631"/>
              </p:ext>
            </p:extLst>
          </p:nvPr>
        </p:nvGraphicFramePr>
        <p:xfrm>
          <a:off x="838200" y="2890854"/>
          <a:ext cx="10515600" cy="2443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2424223961"/>
                    </a:ext>
                  </a:extLst>
                </a:gridCol>
              </a:tblGrid>
              <a:tr h="370840">
                <a:tc>
                  <a:txBody>
                    <a:bodyPr/>
                    <a:lstStyle/>
                    <a:p>
                      <a:endParaRPr lang="en-US"/>
                    </a:p>
                  </a:txBody>
                  <a:tcPr/>
                </a:tc>
                <a:extLst>
                  <a:ext uri="{0D108BD9-81ED-4DB2-BD59-A6C34878D82A}">
                    <a16:rowId xmlns:a16="http://schemas.microsoft.com/office/drawing/2014/main" val="2504957393"/>
                  </a:ext>
                </a:extLst>
              </a:tr>
              <a:tr h="370840">
                <a:tc>
                  <a:txBody>
                    <a:bodyPr/>
                    <a:lstStyle/>
                    <a:p>
                      <a:r>
                        <a:rPr lang="en-US" sz="2800" dirty="0"/>
                        <a:t>Matrix Multiplication </a:t>
                      </a:r>
                    </a:p>
                  </a:txBody>
                  <a:tcPr/>
                </a:tc>
                <a:extLst>
                  <a:ext uri="{0D108BD9-81ED-4DB2-BD59-A6C34878D82A}">
                    <a16:rowId xmlns:a16="http://schemas.microsoft.com/office/drawing/2014/main" val="2081980779"/>
                  </a:ext>
                </a:extLst>
              </a:tr>
              <a:tr h="370840">
                <a:tc>
                  <a:txBody>
                    <a:bodyPr/>
                    <a:lstStyle/>
                    <a:p>
                      <a:r>
                        <a:rPr lang="en-US" sz="2800" dirty="0"/>
                        <a:t>Functions</a:t>
                      </a:r>
                    </a:p>
                  </a:txBody>
                  <a:tcPr/>
                </a:tc>
                <a:extLst>
                  <a:ext uri="{0D108BD9-81ED-4DB2-BD59-A6C34878D82A}">
                    <a16:rowId xmlns:a16="http://schemas.microsoft.com/office/drawing/2014/main" val="1297816366"/>
                  </a:ext>
                </a:extLst>
              </a:tr>
              <a:tr h="370840">
                <a:tc>
                  <a:txBody>
                    <a:bodyPr/>
                    <a:lstStyle/>
                    <a:p>
                      <a:r>
                        <a:rPr lang="en-US" sz="2800" dirty="0"/>
                        <a:t>The C String Library</a:t>
                      </a:r>
                    </a:p>
                  </a:txBody>
                  <a:tcPr/>
                </a:tc>
                <a:extLst>
                  <a:ext uri="{0D108BD9-81ED-4DB2-BD59-A6C34878D82A}">
                    <a16:rowId xmlns:a16="http://schemas.microsoft.com/office/drawing/2014/main" val="4152041682"/>
                  </a:ext>
                </a:extLst>
              </a:tr>
              <a:tr h="370840">
                <a:tc>
                  <a:txBody>
                    <a:bodyPr/>
                    <a:lstStyle/>
                    <a:p>
                      <a:r>
                        <a:rPr lang="en-US" sz="2800" dirty="0"/>
                        <a:t>Exercises </a:t>
                      </a:r>
                    </a:p>
                  </a:txBody>
                  <a:tcPr/>
                </a:tc>
                <a:extLst>
                  <a:ext uri="{0D108BD9-81ED-4DB2-BD59-A6C34878D82A}">
                    <a16:rowId xmlns:a16="http://schemas.microsoft.com/office/drawing/2014/main" val="1174947308"/>
                  </a:ext>
                </a:extLst>
              </a:tr>
            </a:tbl>
          </a:graphicData>
        </a:graphic>
      </p:graphicFrame>
      <p:sp>
        <p:nvSpPr>
          <p:cNvPr id="4" name="Rectangle 3">
            <a:extLst>
              <a:ext uri="{FF2B5EF4-FFF2-40B4-BE49-F238E27FC236}">
                <a16:creationId xmlns:a16="http://schemas.microsoft.com/office/drawing/2014/main" id="{C198A139-8F9F-49E6-8392-83C001972E72}"/>
              </a:ext>
            </a:extLst>
          </p:cNvPr>
          <p:cNvSpPr/>
          <p:nvPr/>
        </p:nvSpPr>
        <p:spPr>
          <a:xfrm>
            <a:off x="838200" y="4335094"/>
            <a:ext cx="8777140" cy="48076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09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The C String Library</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String functions are provided in an ANSI standard string library</a:t>
                </a:r>
              </a:p>
              <a:p>
                <a:r>
                  <a:rPr lang="en-GB" dirty="0">
                    <a:solidFill>
                      <a:schemeClr val="bg1"/>
                    </a:solidFill>
                  </a:rPr>
                  <a:t>Access this through the include file:</a:t>
                </a:r>
              </a:p>
              <a:p>
                <a:pPr lvl="1"/>
                <a14:m>
                  <m:oMath xmlns:m="http://schemas.openxmlformats.org/officeDocument/2006/math">
                    <m:r>
                      <a:rPr lang="en-GB" i="1" dirty="0" smtClean="0">
                        <a:solidFill>
                          <a:schemeClr val="bg1"/>
                        </a:solidFill>
                        <a:latin typeface="Cambria Math" panose="02040503050406030204" pitchFamily="18" charset="0"/>
                      </a:rPr>
                      <m:t>#</m:t>
                    </m:r>
                    <m:r>
                      <a:rPr lang="en-GB" i="1" dirty="0" smtClean="0">
                        <a:solidFill>
                          <a:schemeClr val="bg1"/>
                        </a:solidFill>
                        <a:latin typeface="Cambria Math" panose="02040503050406030204" pitchFamily="18" charset="0"/>
                      </a:rPr>
                      <m:t>𝑖𝑛𝑐𝑙𝑢𝑑𝑒</m:t>
                    </m:r>
                    <m:r>
                      <a:rPr lang="en-GB" i="1" dirty="0" smtClean="0">
                        <a:solidFill>
                          <a:schemeClr val="bg1"/>
                        </a:solidFill>
                        <a:latin typeface="Cambria Math" panose="02040503050406030204" pitchFamily="18" charset="0"/>
                      </a:rPr>
                      <m:t> &lt;</m:t>
                    </m:r>
                    <m:r>
                      <a:rPr lang="en-GB" i="1" dirty="0" err="1" smtClean="0">
                        <a:solidFill>
                          <a:schemeClr val="bg1"/>
                        </a:solidFill>
                        <a:latin typeface="Cambria Math" panose="02040503050406030204" pitchFamily="18" charset="0"/>
                      </a:rPr>
                      <m:t>𝑠𝑡𝑟𝑖𝑛𝑔</m:t>
                    </m:r>
                    <m:r>
                      <a:rPr lang="en-GB" i="1" dirty="0" err="1" smtClean="0">
                        <a:solidFill>
                          <a:schemeClr val="bg1"/>
                        </a:solidFill>
                        <a:latin typeface="Cambria Math" panose="02040503050406030204" pitchFamily="18" charset="0"/>
                      </a:rPr>
                      <m:t>.</m:t>
                    </m:r>
                    <m:r>
                      <a:rPr lang="en-GB" i="1" dirty="0" err="1" smtClean="0">
                        <a:solidFill>
                          <a:schemeClr val="bg1"/>
                        </a:solidFill>
                        <a:latin typeface="Cambria Math" panose="02040503050406030204" pitchFamily="18" charset="0"/>
                      </a:rPr>
                      <m:t>h</m:t>
                    </m:r>
                    <m:r>
                      <a:rPr lang="en-GB" i="1" dirty="0" smtClean="0">
                        <a:solidFill>
                          <a:schemeClr val="bg1"/>
                        </a:solidFill>
                        <a:latin typeface="Cambria Math" panose="02040503050406030204" pitchFamily="18" charset="0"/>
                      </a:rPr>
                      <m:t>&gt;</m:t>
                    </m:r>
                  </m:oMath>
                </a14:m>
                <a:endParaRPr lang="en-GB" dirty="0">
                  <a:solidFill>
                    <a:schemeClr val="bg1"/>
                  </a:solidFill>
                </a:endParaRPr>
              </a:p>
              <a:p>
                <a:r>
                  <a:rPr lang="en-GB" dirty="0">
                    <a:solidFill>
                      <a:schemeClr val="bg1"/>
                    </a:solidFill>
                  </a:rPr>
                  <a:t>Includes functions such as:</a:t>
                </a:r>
              </a:p>
              <a:p>
                <a:pPr lvl="1"/>
                <a:r>
                  <a:rPr lang="en-GB" i="1" dirty="0">
                    <a:solidFill>
                      <a:schemeClr val="bg1"/>
                    </a:solidFill>
                  </a:rPr>
                  <a:t>Computing length of string</a:t>
                </a:r>
              </a:p>
              <a:p>
                <a:pPr lvl="1"/>
                <a:r>
                  <a:rPr lang="en-GB" i="1" dirty="0">
                    <a:solidFill>
                      <a:schemeClr val="bg1"/>
                    </a:solidFill>
                  </a:rPr>
                  <a:t>Copying strings</a:t>
                </a:r>
              </a:p>
              <a:p>
                <a:pPr lvl="1"/>
                <a:r>
                  <a:rPr lang="en-GB" i="1" dirty="0">
                    <a:solidFill>
                      <a:schemeClr val="bg1"/>
                    </a:solidFill>
                  </a:rPr>
                  <a:t>Concatenating strings</a:t>
                </a:r>
                <a:endParaRPr lang="en-US" i="1" dirty="0">
                  <a:solidFill>
                    <a:schemeClr val="bg1"/>
                  </a:solidFill>
                </a:endParaRPr>
              </a:p>
              <a:p>
                <a:pPr marL="457200" lvl="1" indent="0">
                  <a:buNone/>
                </a:pPr>
                <a:endParaRPr lang="en-US" dirty="0">
                  <a:solidFill>
                    <a:schemeClr val="bg1"/>
                  </a:solidFill>
                </a:endParaRPr>
              </a:p>
              <a:p>
                <a:pPr marL="457200" lvl="1" indent="0">
                  <a:buNone/>
                </a:pPr>
                <a:r>
                  <a:rPr lang="en-US" dirty="0">
                    <a:solidFill>
                      <a:schemeClr val="bg1"/>
                    </a:solidFill>
                  </a:rPr>
                  <a:t>		</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5">
                <a:extLst>
                  <a:ext uri="{FF2B5EF4-FFF2-40B4-BE49-F238E27FC236}">
                    <a16:creationId xmlns:a16="http://schemas.microsoft.com/office/drawing/2014/main" id="{2466D76F-F965-4671-A40B-65127CD41FB1}"/>
                  </a:ext>
                </a:extLst>
              </p:cNvPr>
              <p:cNvGraphicFramePr>
                <a:graphicFrameLocks noGrp="1"/>
              </p:cNvGraphicFramePr>
              <p:nvPr>
                <p:extLst>
                  <p:ext uri="{D42A27DB-BD31-4B8C-83A1-F6EECF244321}">
                    <p14:modId xmlns:p14="http://schemas.microsoft.com/office/powerpoint/2010/main" val="2450931015"/>
                  </p:ext>
                </p:extLst>
              </p:nvPr>
            </p:nvGraphicFramePr>
            <p:xfrm>
              <a:off x="5194170" y="3717390"/>
              <a:ext cx="6159630" cy="2570290"/>
            </p:xfrm>
            <a:graphic>
              <a:graphicData uri="http://schemas.openxmlformats.org/drawingml/2006/table">
                <a:tbl>
                  <a:tblPr firstRow="1" bandRow="1">
                    <a:tableStyleId>{073A0DAA-6AF3-43AB-8588-CEC1D06C72B9}</a:tableStyleId>
                  </a:tblPr>
                  <a:tblGrid>
                    <a:gridCol w="1696279">
                      <a:extLst>
                        <a:ext uri="{9D8B030D-6E8A-4147-A177-3AD203B41FA5}">
                          <a16:colId xmlns:a16="http://schemas.microsoft.com/office/drawing/2014/main" val="2998805887"/>
                        </a:ext>
                      </a:extLst>
                    </a:gridCol>
                    <a:gridCol w="4463351">
                      <a:extLst>
                        <a:ext uri="{9D8B030D-6E8A-4147-A177-3AD203B41FA5}">
                          <a16:colId xmlns:a16="http://schemas.microsoft.com/office/drawing/2014/main" val="616947075"/>
                        </a:ext>
                      </a:extLst>
                    </a:gridCol>
                  </a:tblGrid>
                  <a:tr h="514058">
                    <a:tc>
                      <a:txBody>
                        <a:bodyPr/>
                        <a:lstStyle/>
                        <a:p>
                          <a:r>
                            <a:rPr lang="en-US" sz="2400" dirty="0"/>
                            <a:t>Function</a:t>
                          </a:r>
                        </a:p>
                      </a:txBody>
                      <a:tcPr/>
                    </a:tc>
                    <a:tc>
                      <a:txBody>
                        <a:bodyPr/>
                        <a:lstStyle/>
                        <a:p>
                          <a:r>
                            <a:rPr lang="en-US" sz="2400" dirty="0"/>
                            <a:t>Work of Function</a:t>
                          </a:r>
                        </a:p>
                      </a:txBody>
                      <a:tcPr/>
                    </a:tc>
                    <a:extLst>
                      <a:ext uri="{0D108BD9-81ED-4DB2-BD59-A6C34878D82A}">
                        <a16:rowId xmlns:a16="http://schemas.microsoft.com/office/drawing/2014/main" val="1566188784"/>
                      </a:ext>
                    </a:extLst>
                  </a:tr>
                  <a:tr h="514058">
                    <a:tc>
                      <a:txBody>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𝑠𝑡𝑟𝑙𝑒𝑛</m:t>
                                </m:r>
                                <m:r>
                                  <a:rPr lang="en-US" sz="2400" i="1" dirty="0" smtClean="0">
                                    <a:latin typeface="Cambria Math" panose="02040503050406030204" pitchFamily="18" charset="0"/>
                                  </a:rPr>
                                  <m:t>()</m:t>
                                </m:r>
                              </m:oMath>
                            </m:oMathPara>
                          </a14:m>
                          <a:endParaRPr lang="en-US" sz="2400" dirty="0"/>
                        </a:p>
                      </a:txBody>
                      <a:tcPr/>
                    </a:tc>
                    <a:tc>
                      <a:txBody>
                        <a:bodyPr/>
                        <a:lstStyle/>
                        <a:p>
                          <a:r>
                            <a:rPr lang="en-US" sz="2400" dirty="0"/>
                            <a:t>computes string's length</a:t>
                          </a:r>
                        </a:p>
                      </a:txBody>
                      <a:tcPr/>
                    </a:tc>
                    <a:extLst>
                      <a:ext uri="{0D108BD9-81ED-4DB2-BD59-A6C34878D82A}">
                        <a16:rowId xmlns:a16="http://schemas.microsoft.com/office/drawing/2014/main" val="4205108220"/>
                      </a:ext>
                    </a:extLst>
                  </a:tr>
                  <a:tr h="514058">
                    <a:tc>
                      <a:txBody>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𝑠𝑡𝑟𝑐𝑝𝑦</m:t>
                                </m:r>
                                <m:r>
                                  <a:rPr lang="en-US" sz="2400" i="1" dirty="0" smtClean="0">
                                    <a:latin typeface="Cambria Math" panose="02040503050406030204" pitchFamily="18" charset="0"/>
                                  </a:rPr>
                                  <m:t>()</m:t>
                                </m:r>
                              </m:oMath>
                            </m:oMathPara>
                          </a14:m>
                          <a:endParaRPr lang="en-US" sz="2400" dirty="0"/>
                        </a:p>
                      </a:txBody>
                      <a:tcPr/>
                    </a:tc>
                    <a:tc>
                      <a:txBody>
                        <a:bodyPr/>
                        <a:lstStyle/>
                        <a:p>
                          <a:r>
                            <a:rPr lang="en-GB" sz="2400" dirty="0"/>
                            <a:t>copies a string to another</a:t>
                          </a:r>
                          <a:endParaRPr lang="en-US" sz="2400" dirty="0"/>
                        </a:p>
                      </a:txBody>
                      <a:tcPr/>
                    </a:tc>
                    <a:extLst>
                      <a:ext uri="{0D108BD9-81ED-4DB2-BD59-A6C34878D82A}">
                        <a16:rowId xmlns:a16="http://schemas.microsoft.com/office/drawing/2014/main" val="3841530680"/>
                      </a:ext>
                    </a:extLst>
                  </a:tr>
                  <a:tr h="514058">
                    <a:tc>
                      <a:txBody>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𝑠𝑡𝑟𝑐𝑎𝑡</m:t>
                                </m:r>
                                <m:r>
                                  <a:rPr lang="en-US" sz="2400" i="1" dirty="0" smtClean="0">
                                    <a:latin typeface="Cambria Math" panose="02040503050406030204" pitchFamily="18" charset="0"/>
                                  </a:rPr>
                                  <m:t>()</m:t>
                                </m:r>
                              </m:oMath>
                            </m:oMathPara>
                          </a14:m>
                          <a:endParaRPr lang="en-US" sz="2400" dirty="0"/>
                        </a:p>
                      </a:txBody>
                      <a:tcPr/>
                    </a:tc>
                    <a:tc>
                      <a:txBody>
                        <a:bodyPr/>
                        <a:lstStyle/>
                        <a:p>
                          <a:r>
                            <a:rPr lang="en-US" sz="2400" dirty="0"/>
                            <a:t>concatenates(joins) two strings</a:t>
                          </a:r>
                        </a:p>
                      </a:txBody>
                      <a:tcPr/>
                    </a:tc>
                    <a:extLst>
                      <a:ext uri="{0D108BD9-81ED-4DB2-BD59-A6C34878D82A}">
                        <a16:rowId xmlns:a16="http://schemas.microsoft.com/office/drawing/2014/main" val="3490703692"/>
                      </a:ext>
                    </a:extLst>
                  </a:tr>
                  <a:tr h="514058">
                    <a:tc>
                      <a:txBody>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𝑠𝑡𝑟𝑐𝑚𝑝</m:t>
                                </m:r>
                                <m:r>
                                  <a:rPr lang="en-US" sz="2400" i="1" dirty="0" smtClean="0">
                                    <a:latin typeface="Cambria Math" panose="02040503050406030204" pitchFamily="18" charset="0"/>
                                  </a:rPr>
                                  <m:t>()</m:t>
                                </m:r>
                              </m:oMath>
                            </m:oMathPara>
                          </a14:m>
                          <a:endParaRPr lang="en-US" sz="2400" dirty="0"/>
                        </a:p>
                      </a:txBody>
                      <a:tcPr/>
                    </a:tc>
                    <a:tc>
                      <a:txBody>
                        <a:bodyPr/>
                        <a:lstStyle/>
                        <a:p>
                          <a:r>
                            <a:rPr lang="en-US" sz="2400" dirty="0"/>
                            <a:t>compares two strings</a:t>
                          </a:r>
                        </a:p>
                      </a:txBody>
                      <a:tcPr/>
                    </a:tc>
                    <a:extLst>
                      <a:ext uri="{0D108BD9-81ED-4DB2-BD59-A6C34878D82A}">
                        <a16:rowId xmlns:a16="http://schemas.microsoft.com/office/drawing/2014/main" val="2607183456"/>
                      </a:ext>
                    </a:extLst>
                  </a:tr>
                </a:tbl>
              </a:graphicData>
            </a:graphic>
          </p:graphicFrame>
        </mc:Choice>
        <mc:Fallback xmlns="">
          <p:graphicFrame>
            <p:nvGraphicFramePr>
              <p:cNvPr id="4" name="Table 5">
                <a:extLst>
                  <a:ext uri="{FF2B5EF4-FFF2-40B4-BE49-F238E27FC236}">
                    <a16:creationId xmlns:a16="http://schemas.microsoft.com/office/drawing/2014/main" id="{2466D76F-F965-4671-A40B-65127CD41FB1}"/>
                  </a:ext>
                </a:extLst>
              </p:cNvPr>
              <p:cNvGraphicFramePr>
                <a:graphicFrameLocks noGrp="1"/>
              </p:cNvGraphicFramePr>
              <p:nvPr>
                <p:extLst>
                  <p:ext uri="{D42A27DB-BD31-4B8C-83A1-F6EECF244321}">
                    <p14:modId xmlns:p14="http://schemas.microsoft.com/office/powerpoint/2010/main" val="2450931015"/>
                  </p:ext>
                </p:extLst>
              </p:nvPr>
            </p:nvGraphicFramePr>
            <p:xfrm>
              <a:off x="5194170" y="3717390"/>
              <a:ext cx="6159630" cy="2570290"/>
            </p:xfrm>
            <a:graphic>
              <a:graphicData uri="http://schemas.openxmlformats.org/drawingml/2006/table">
                <a:tbl>
                  <a:tblPr firstRow="1" bandRow="1">
                    <a:tableStyleId>{073A0DAA-6AF3-43AB-8588-CEC1D06C72B9}</a:tableStyleId>
                  </a:tblPr>
                  <a:tblGrid>
                    <a:gridCol w="1696279">
                      <a:extLst>
                        <a:ext uri="{9D8B030D-6E8A-4147-A177-3AD203B41FA5}">
                          <a16:colId xmlns:a16="http://schemas.microsoft.com/office/drawing/2014/main" val="2998805887"/>
                        </a:ext>
                      </a:extLst>
                    </a:gridCol>
                    <a:gridCol w="4463351">
                      <a:extLst>
                        <a:ext uri="{9D8B030D-6E8A-4147-A177-3AD203B41FA5}">
                          <a16:colId xmlns:a16="http://schemas.microsoft.com/office/drawing/2014/main" val="616947075"/>
                        </a:ext>
                      </a:extLst>
                    </a:gridCol>
                  </a:tblGrid>
                  <a:tr h="514058">
                    <a:tc>
                      <a:txBody>
                        <a:bodyPr/>
                        <a:lstStyle/>
                        <a:p>
                          <a:r>
                            <a:rPr lang="en-US" sz="2400" dirty="0"/>
                            <a:t>Function</a:t>
                          </a:r>
                        </a:p>
                      </a:txBody>
                      <a:tcPr/>
                    </a:tc>
                    <a:tc>
                      <a:txBody>
                        <a:bodyPr/>
                        <a:lstStyle/>
                        <a:p>
                          <a:r>
                            <a:rPr lang="en-US" sz="2400" dirty="0"/>
                            <a:t>Work of Function</a:t>
                          </a:r>
                        </a:p>
                      </a:txBody>
                      <a:tcPr/>
                    </a:tc>
                    <a:extLst>
                      <a:ext uri="{0D108BD9-81ED-4DB2-BD59-A6C34878D82A}">
                        <a16:rowId xmlns:a16="http://schemas.microsoft.com/office/drawing/2014/main" val="1566188784"/>
                      </a:ext>
                    </a:extLst>
                  </a:tr>
                  <a:tr h="514058">
                    <a:tc>
                      <a:txBody>
                        <a:bodyPr/>
                        <a:lstStyle/>
                        <a:p>
                          <a:endParaRPr lang="en-US"/>
                        </a:p>
                      </a:txBody>
                      <a:tcPr>
                        <a:blipFill>
                          <a:blip r:embed="rId4"/>
                          <a:stretch>
                            <a:fillRect l="-360" t="-109524" r="-265108" b="-317857"/>
                          </a:stretch>
                        </a:blipFill>
                      </a:tcPr>
                    </a:tc>
                    <a:tc>
                      <a:txBody>
                        <a:bodyPr/>
                        <a:lstStyle/>
                        <a:p>
                          <a:r>
                            <a:rPr lang="en-US" sz="2400" dirty="0"/>
                            <a:t>computes string's length</a:t>
                          </a:r>
                        </a:p>
                      </a:txBody>
                      <a:tcPr/>
                    </a:tc>
                    <a:extLst>
                      <a:ext uri="{0D108BD9-81ED-4DB2-BD59-A6C34878D82A}">
                        <a16:rowId xmlns:a16="http://schemas.microsoft.com/office/drawing/2014/main" val="4205108220"/>
                      </a:ext>
                    </a:extLst>
                  </a:tr>
                  <a:tr h="514058">
                    <a:tc>
                      <a:txBody>
                        <a:bodyPr/>
                        <a:lstStyle/>
                        <a:p>
                          <a:endParaRPr lang="en-US"/>
                        </a:p>
                      </a:txBody>
                      <a:tcPr>
                        <a:blipFill>
                          <a:blip r:embed="rId4"/>
                          <a:stretch>
                            <a:fillRect l="-360" t="-207059" r="-265108" b="-214118"/>
                          </a:stretch>
                        </a:blipFill>
                      </a:tcPr>
                    </a:tc>
                    <a:tc>
                      <a:txBody>
                        <a:bodyPr/>
                        <a:lstStyle/>
                        <a:p>
                          <a:r>
                            <a:rPr lang="en-GB" sz="2400" dirty="0"/>
                            <a:t>copies a string to another</a:t>
                          </a:r>
                          <a:endParaRPr lang="en-US" sz="2400" dirty="0"/>
                        </a:p>
                      </a:txBody>
                      <a:tcPr/>
                    </a:tc>
                    <a:extLst>
                      <a:ext uri="{0D108BD9-81ED-4DB2-BD59-A6C34878D82A}">
                        <a16:rowId xmlns:a16="http://schemas.microsoft.com/office/drawing/2014/main" val="3841530680"/>
                      </a:ext>
                    </a:extLst>
                  </a:tr>
                  <a:tr h="514058">
                    <a:tc>
                      <a:txBody>
                        <a:bodyPr/>
                        <a:lstStyle/>
                        <a:p>
                          <a:endParaRPr lang="en-US"/>
                        </a:p>
                      </a:txBody>
                      <a:tcPr>
                        <a:blipFill>
                          <a:blip r:embed="rId4"/>
                          <a:stretch>
                            <a:fillRect l="-360" t="-310714" r="-265108" b="-116667"/>
                          </a:stretch>
                        </a:blipFill>
                      </a:tcPr>
                    </a:tc>
                    <a:tc>
                      <a:txBody>
                        <a:bodyPr/>
                        <a:lstStyle/>
                        <a:p>
                          <a:r>
                            <a:rPr lang="en-US" sz="2400" dirty="0"/>
                            <a:t>concatenates(joins) two strings</a:t>
                          </a:r>
                        </a:p>
                      </a:txBody>
                      <a:tcPr/>
                    </a:tc>
                    <a:extLst>
                      <a:ext uri="{0D108BD9-81ED-4DB2-BD59-A6C34878D82A}">
                        <a16:rowId xmlns:a16="http://schemas.microsoft.com/office/drawing/2014/main" val="3490703692"/>
                      </a:ext>
                    </a:extLst>
                  </a:tr>
                  <a:tr h="514058">
                    <a:tc>
                      <a:txBody>
                        <a:bodyPr/>
                        <a:lstStyle/>
                        <a:p>
                          <a:endParaRPr lang="en-US"/>
                        </a:p>
                      </a:txBody>
                      <a:tcPr>
                        <a:blipFill>
                          <a:blip r:embed="rId4"/>
                          <a:stretch>
                            <a:fillRect l="-360" t="-405882" r="-265108" b="-15294"/>
                          </a:stretch>
                        </a:blipFill>
                      </a:tcPr>
                    </a:tc>
                    <a:tc>
                      <a:txBody>
                        <a:bodyPr/>
                        <a:lstStyle/>
                        <a:p>
                          <a:r>
                            <a:rPr lang="en-US" sz="2400" dirty="0"/>
                            <a:t>compares two strings</a:t>
                          </a:r>
                        </a:p>
                      </a:txBody>
                      <a:tcPr/>
                    </a:tc>
                    <a:extLst>
                      <a:ext uri="{0D108BD9-81ED-4DB2-BD59-A6C34878D82A}">
                        <a16:rowId xmlns:a16="http://schemas.microsoft.com/office/drawing/2014/main" val="2607183456"/>
                      </a:ext>
                    </a:extLst>
                  </a:tr>
                </a:tbl>
              </a:graphicData>
            </a:graphic>
          </p:graphicFrame>
        </mc:Fallback>
      </mc:AlternateContent>
    </p:spTree>
    <p:extLst>
      <p:ext uri="{BB962C8B-B14F-4D97-AF65-F5344CB8AC3E}">
        <p14:creationId xmlns:p14="http://schemas.microsoft.com/office/powerpoint/2010/main" val="2149029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The C String Library</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GB" i="1" dirty="0" smtClean="0">
                        <a:solidFill>
                          <a:schemeClr val="bg1"/>
                        </a:solidFill>
                        <a:latin typeface="Cambria Math" panose="02040503050406030204" pitchFamily="18" charset="0"/>
                      </a:rPr>
                      <m:t>𝑠𝑡𝑟𝑙𝑒𝑛</m:t>
                    </m:r>
                    <m:r>
                      <a:rPr lang="en-US" b="0" i="1" dirty="0" smtClean="0">
                        <a:solidFill>
                          <a:schemeClr val="bg1"/>
                        </a:solidFill>
                        <a:latin typeface="Cambria Math" panose="02040503050406030204" pitchFamily="18" charset="0"/>
                      </a:rPr>
                      <m:t>()</m:t>
                    </m:r>
                  </m:oMath>
                </a14:m>
                <a:r>
                  <a:rPr lang="en-GB" dirty="0">
                    <a:solidFill>
                      <a:schemeClr val="bg1"/>
                    </a:solidFill>
                  </a:rPr>
                  <a:t> returns the length of a NULL terminated character string:</a:t>
                </a:r>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BFA1051-68E7-4284-ADBF-FB68EC72AD14}"/>
              </a:ext>
            </a:extLst>
          </p:cNvPr>
          <p:cNvSpPr txBox="1"/>
          <p:nvPr/>
        </p:nvSpPr>
        <p:spPr>
          <a:xfrm>
            <a:off x="3052172" y="3016251"/>
            <a:ext cx="5815065" cy="523220"/>
          </a:xfrm>
          <a:prstGeom prst="rect">
            <a:avLst/>
          </a:prstGeom>
          <a:solidFill>
            <a:schemeClr val="bg1"/>
          </a:solidFill>
        </p:spPr>
        <p:txBody>
          <a:bodyPr wrap="square" rtlCol="0">
            <a:spAutoFit/>
          </a:bodyPr>
          <a:lstStyle/>
          <a:p>
            <a:r>
              <a:rPr lang="en-US" sz="2800" dirty="0" err="1">
                <a:solidFill>
                  <a:srgbClr val="2B91AF"/>
                </a:solidFill>
                <a:latin typeface="Consolas" panose="020B0609020204030204" pitchFamily="49" charset="0"/>
              </a:rPr>
              <a:t>size_t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strlen</a:t>
            </a:r>
            <a:r>
              <a:rPr lang="en-US" sz="2800" dirty="0">
                <a:solidFill>
                  <a:srgbClr val="000000"/>
                </a:solidFill>
                <a:latin typeface="Consolas" panose="020B0609020204030204" pitchFamily="49" charset="0"/>
              </a:rPr>
              <a:t>(</a:t>
            </a:r>
            <a:r>
              <a:rPr lang="en-US" sz="2800" dirty="0">
                <a:solidFill>
                  <a:srgbClr val="0000FF"/>
                </a:solidFill>
                <a:latin typeface="Consolas" panose="020B0609020204030204" pitchFamily="49" charset="0"/>
              </a:rPr>
              <a:t>char</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str</a:t>
            </a:r>
            <a:r>
              <a:rPr lang="en-US" sz="2800" dirty="0">
                <a:solidFill>
                  <a:srgbClr val="000000"/>
                </a:solidFill>
                <a:latin typeface="Consolas" panose="020B0609020204030204" pitchFamily="49" charset="0"/>
              </a:rPr>
              <a:t>);</a:t>
            </a:r>
            <a:endParaRPr 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17066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The C String Library</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US" b="0" i="1" smtClean="0">
                        <a:solidFill>
                          <a:schemeClr val="bg1"/>
                        </a:solidFill>
                        <a:latin typeface="Cambria Math" panose="02040503050406030204" pitchFamily="18" charset="0"/>
                      </a:rPr>
                      <m:t>𝑠𝑡𝑟𝑐𝑝𝑦</m:t>
                    </m:r>
                    <m:r>
                      <a:rPr lang="en-US" b="0" i="1" smtClean="0">
                        <a:solidFill>
                          <a:schemeClr val="bg1"/>
                        </a:solidFill>
                        <a:latin typeface="Cambria Math" panose="02040503050406030204" pitchFamily="18" charset="0"/>
                      </a:rPr>
                      <m:t>()</m:t>
                    </m:r>
                  </m:oMath>
                </a14:m>
                <a:r>
                  <a:rPr lang="en-US" dirty="0">
                    <a:solidFill>
                      <a:schemeClr val="bg1"/>
                    </a:solidFill>
                  </a:rPr>
                  <a:t> </a:t>
                </a:r>
                <a:r>
                  <a:rPr lang="en-GB" dirty="0">
                    <a:solidFill>
                      <a:schemeClr val="bg1"/>
                    </a:solidFill>
                  </a:rPr>
                  <a:t>copies a string to another</a:t>
                </a:r>
              </a:p>
              <a:p>
                <a:endParaRPr lang="en-GB" dirty="0">
                  <a:solidFill>
                    <a:schemeClr val="bg1"/>
                  </a:solidFill>
                </a:endParaRPr>
              </a:p>
              <a:p>
                <a:pPr marL="0" indent="0">
                  <a:buNone/>
                </a:pPr>
                <a:endParaRPr lang="en-GB" dirty="0">
                  <a:solidFill>
                    <a:schemeClr val="bg1"/>
                  </a:solidFill>
                </a:endParaRPr>
              </a:p>
              <a:p>
                <a:r>
                  <a:rPr lang="en-GB" dirty="0">
                    <a:solidFill>
                      <a:schemeClr val="bg1"/>
                    </a:solidFill>
                  </a:rPr>
                  <a:t>A copy of </a:t>
                </a:r>
                <a14:m>
                  <m:oMath xmlns:m="http://schemas.openxmlformats.org/officeDocument/2006/math">
                    <m:r>
                      <a:rPr lang="en-GB" i="1" dirty="0" smtClean="0">
                        <a:solidFill>
                          <a:schemeClr val="bg1"/>
                        </a:solidFill>
                        <a:latin typeface="Cambria Math" panose="02040503050406030204" pitchFamily="18" charset="0"/>
                      </a:rPr>
                      <m:t>𝑠𝑜𝑢𝑟𝑐𝑒</m:t>
                    </m:r>
                  </m:oMath>
                </a14:m>
                <a:r>
                  <a:rPr lang="en-GB" dirty="0">
                    <a:solidFill>
                      <a:schemeClr val="bg1"/>
                    </a:solidFill>
                  </a:rPr>
                  <a:t> is made at </a:t>
                </a:r>
                <a14:m>
                  <m:oMath xmlns:m="http://schemas.openxmlformats.org/officeDocument/2006/math">
                    <m:r>
                      <a:rPr lang="en-GB" i="1" dirty="0" smtClean="0">
                        <a:solidFill>
                          <a:schemeClr val="bg1"/>
                        </a:solidFill>
                        <a:latin typeface="Cambria Math" panose="02040503050406030204" pitchFamily="18" charset="0"/>
                      </a:rPr>
                      <m:t>𝑑𝑒𝑠𝑡𝑖𝑛𝑎𝑡𝑖𝑜𝑛</m:t>
                    </m:r>
                  </m:oMath>
                </a14:m>
                <a:endParaRPr lang="en-GB" dirty="0">
                  <a:solidFill>
                    <a:schemeClr val="bg1"/>
                  </a:solidFill>
                </a:endParaRPr>
              </a:p>
              <a:p>
                <a:pPr lvl="1"/>
                <a:r>
                  <a:rPr lang="en-GB" i="1" dirty="0">
                    <a:solidFill>
                      <a:schemeClr val="bg1"/>
                    </a:solidFill>
                  </a:rPr>
                  <a:t>source should be NULL terminated</a:t>
                </a:r>
              </a:p>
              <a:p>
                <a:pPr lvl="1"/>
                <a:r>
                  <a:rPr lang="en-GB" i="1" dirty="0">
                    <a:solidFill>
                      <a:schemeClr val="bg1"/>
                    </a:solidFill>
                  </a:rPr>
                  <a:t>destination should have enough room (its length should be at least the size of source)</a:t>
                </a:r>
              </a:p>
              <a:p>
                <a:r>
                  <a:rPr lang="en-GB" dirty="0">
                    <a:solidFill>
                      <a:schemeClr val="bg1"/>
                    </a:solidFill>
                  </a:rPr>
                  <a:t>The return value points at the destination</a:t>
                </a:r>
              </a:p>
              <a:p>
                <a:pPr marL="0" indent="0">
                  <a:buNone/>
                </a:pPr>
                <a:endParaRPr lang="en-US"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BFA1051-68E7-4284-ADBF-FB68EC72AD14}"/>
              </a:ext>
            </a:extLst>
          </p:cNvPr>
          <p:cNvSpPr txBox="1"/>
          <p:nvPr/>
        </p:nvSpPr>
        <p:spPr>
          <a:xfrm>
            <a:off x="1686611" y="2493031"/>
            <a:ext cx="9437017" cy="523220"/>
          </a:xfrm>
          <a:prstGeom prst="rect">
            <a:avLst/>
          </a:prstGeom>
          <a:solidFill>
            <a:schemeClr val="bg1"/>
          </a:solidFill>
        </p:spPr>
        <p:txBody>
          <a:bodyPr wrap="square" rtlCol="0">
            <a:spAutoFit/>
          </a:bodyPr>
          <a:lstStyle/>
          <a:p>
            <a:r>
              <a:rPr lang="fr-FR" sz="2800" dirty="0">
                <a:solidFill>
                  <a:srgbClr val="0000FF"/>
                </a:solidFill>
                <a:latin typeface="Consolas" panose="020B0609020204030204" pitchFamily="49" charset="0"/>
              </a:rPr>
              <a:t>char</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strcpy</a:t>
            </a:r>
            <a:r>
              <a:rPr lang="fr-FR" sz="2800" dirty="0">
                <a:solidFill>
                  <a:srgbClr val="000000"/>
                </a:solidFill>
                <a:latin typeface="Consolas" panose="020B0609020204030204" pitchFamily="49" charset="0"/>
              </a:rPr>
              <a:t>(</a:t>
            </a:r>
            <a:r>
              <a:rPr lang="fr-FR" sz="2800" dirty="0">
                <a:solidFill>
                  <a:srgbClr val="0000FF"/>
                </a:solidFill>
                <a:latin typeface="Consolas" panose="020B0609020204030204" pitchFamily="49" charset="0"/>
              </a:rPr>
              <a:t>char</a:t>
            </a:r>
            <a:r>
              <a:rPr lang="fr-FR" sz="2800" dirty="0">
                <a:solidFill>
                  <a:srgbClr val="000000"/>
                </a:solidFill>
                <a:latin typeface="Consolas" panose="020B0609020204030204" pitchFamily="49" charset="0"/>
              </a:rPr>
              <a:t> *</a:t>
            </a:r>
            <a:r>
              <a:rPr lang="fr-FR" sz="2800" dirty="0">
                <a:solidFill>
                  <a:srgbClr val="808080"/>
                </a:solidFill>
                <a:latin typeface="Consolas" panose="020B0609020204030204" pitchFamily="49" charset="0"/>
              </a:rPr>
              <a:t>destination</a:t>
            </a: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char</a:t>
            </a:r>
            <a:r>
              <a:rPr lang="fr-FR" sz="2800" dirty="0">
                <a:solidFill>
                  <a:srgbClr val="000000"/>
                </a:solidFill>
                <a:latin typeface="Consolas" panose="020B0609020204030204" pitchFamily="49" charset="0"/>
              </a:rPr>
              <a:t> *</a:t>
            </a:r>
            <a:r>
              <a:rPr lang="fr-FR" sz="2800" dirty="0">
                <a:solidFill>
                  <a:srgbClr val="808080"/>
                </a:solidFill>
                <a:latin typeface="Consolas" panose="020B0609020204030204" pitchFamily="49" charset="0"/>
              </a:rPr>
              <a:t>source</a:t>
            </a:r>
            <a:r>
              <a:rPr lang="fr-FR" sz="2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7651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The C String Library</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US" b="0" i="1" smtClean="0">
                        <a:solidFill>
                          <a:schemeClr val="bg1"/>
                        </a:solidFill>
                        <a:latin typeface="Cambria Math" panose="02040503050406030204" pitchFamily="18" charset="0"/>
                      </a:rPr>
                      <m:t>𝑠𝑡𝑟𝑐𝑎𝑡</m:t>
                    </m:r>
                    <m:r>
                      <a:rPr lang="en-US" b="0" i="1" smtClean="0">
                        <a:solidFill>
                          <a:schemeClr val="bg1"/>
                        </a:solidFill>
                        <a:latin typeface="Cambria Math" panose="02040503050406030204" pitchFamily="18" charset="0"/>
                      </a:rPr>
                      <m:t>()</m:t>
                    </m:r>
                  </m:oMath>
                </a14:m>
                <a:r>
                  <a:rPr lang="en-US" dirty="0">
                    <a:solidFill>
                      <a:schemeClr val="bg1"/>
                    </a:solidFill>
                  </a:rPr>
                  <a:t> </a:t>
                </a:r>
                <a:r>
                  <a:rPr lang="en-GB" dirty="0">
                    <a:solidFill>
                      <a:schemeClr val="bg1"/>
                    </a:solidFill>
                  </a:rPr>
                  <a:t>concatenates two stings:</a:t>
                </a:r>
              </a:p>
              <a:p>
                <a:endParaRPr lang="en-GB" dirty="0">
                  <a:solidFill>
                    <a:schemeClr val="bg1"/>
                  </a:solidFill>
                </a:endParaRPr>
              </a:p>
              <a:p>
                <a:pPr marL="0" indent="0">
                  <a:buNone/>
                </a:pPr>
                <a:endParaRPr lang="en-GB" dirty="0">
                  <a:solidFill>
                    <a:schemeClr val="bg1"/>
                  </a:solidFill>
                </a:endParaRPr>
              </a:p>
              <a:p>
                <a:r>
                  <a:rPr lang="en-GB" dirty="0">
                    <a:solidFill>
                      <a:schemeClr val="bg1"/>
                    </a:solidFill>
                  </a:rPr>
                  <a:t>Appends a copy of </a:t>
                </a:r>
                <a14:m>
                  <m:oMath xmlns:m="http://schemas.openxmlformats.org/officeDocument/2006/math">
                    <m:r>
                      <a:rPr lang="en-GB" i="1" dirty="0" smtClean="0">
                        <a:solidFill>
                          <a:schemeClr val="bg1"/>
                        </a:solidFill>
                        <a:latin typeface="Cambria Math" panose="02040503050406030204" pitchFamily="18" charset="0"/>
                      </a:rPr>
                      <m:t>𝑠𝑡𝑟</m:t>
                    </m:r>
                    <m:r>
                      <a:rPr lang="en-GB" i="1" dirty="0" smtClean="0">
                        <a:solidFill>
                          <a:schemeClr val="bg1"/>
                        </a:solidFill>
                        <a:latin typeface="Cambria Math" panose="02040503050406030204" pitchFamily="18" charset="0"/>
                      </a:rPr>
                      <m:t>2</m:t>
                    </m:r>
                  </m:oMath>
                </a14:m>
                <a:r>
                  <a:rPr lang="en-GB" dirty="0">
                    <a:solidFill>
                      <a:schemeClr val="bg1"/>
                    </a:solidFill>
                  </a:rPr>
                  <a:t> to the end of </a:t>
                </a:r>
                <a14:m>
                  <m:oMath xmlns:m="http://schemas.openxmlformats.org/officeDocument/2006/math">
                    <m:r>
                      <a:rPr lang="en-GB" i="1" dirty="0" smtClean="0">
                        <a:solidFill>
                          <a:schemeClr val="bg1"/>
                        </a:solidFill>
                        <a:latin typeface="Cambria Math" panose="02040503050406030204" pitchFamily="18" charset="0"/>
                      </a:rPr>
                      <m:t>𝑠𝑡𝑟</m:t>
                    </m:r>
                    <m:r>
                      <a:rPr lang="en-GB" i="1" dirty="0" smtClean="0">
                        <a:solidFill>
                          <a:schemeClr val="bg1"/>
                        </a:solidFill>
                        <a:latin typeface="Cambria Math" panose="02040503050406030204" pitchFamily="18" charset="0"/>
                      </a:rPr>
                      <m:t>1</m:t>
                    </m:r>
                  </m:oMath>
                </a14:m>
                <a:endParaRPr lang="en-GB" dirty="0">
                  <a:solidFill>
                    <a:schemeClr val="bg1"/>
                  </a:solidFill>
                </a:endParaRPr>
              </a:p>
              <a:p>
                <a:r>
                  <a:rPr lang="en-GB" dirty="0">
                    <a:solidFill>
                      <a:schemeClr val="bg1"/>
                    </a:solidFill>
                  </a:rPr>
                  <a:t>A pointer equal to </a:t>
                </a:r>
                <a14:m>
                  <m:oMath xmlns:m="http://schemas.openxmlformats.org/officeDocument/2006/math">
                    <m:r>
                      <a:rPr lang="en-GB" i="1" dirty="0" smtClean="0">
                        <a:solidFill>
                          <a:schemeClr val="bg1"/>
                        </a:solidFill>
                        <a:latin typeface="Cambria Math" panose="02040503050406030204" pitchFamily="18" charset="0"/>
                      </a:rPr>
                      <m:t>𝑠𝑡𝑟</m:t>
                    </m:r>
                    <m:r>
                      <a:rPr lang="en-GB" i="1" dirty="0" smtClean="0">
                        <a:solidFill>
                          <a:schemeClr val="bg1"/>
                        </a:solidFill>
                        <a:latin typeface="Cambria Math" panose="02040503050406030204" pitchFamily="18" charset="0"/>
                      </a:rPr>
                      <m:t>1</m:t>
                    </m:r>
                  </m:oMath>
                </a14:m>
                <a:r>
                  <a:rPr lang="en-GB" dirty="0">
                    <a:solidFill>
                      <a:schemeClr val="bg1"/>
                    </a:solidFill>
                  </a:rPr>
                  <a:t> is returned</a:t>
                </a:r>
              </a:p>
              <a:p>
                <a:r>
                  <a:rPr lang="en-GB" dirty="0">
                    <a:solidFill>
                      <a:schemeClr val="bg1"/>
                    </a:solidFill>
                  </a:rPr>
                  <a:t>Ensure that str 1 has sufficient space for the concatenated string!</a:t>
                </a:r>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BFA1051-68E7-4284-ADBF-FB68EC72AD14}"/>
              </a:ext>
            </a:extLst>
          </p:cNvPr>
          <p:cNvSpPr txBox="1"/>
          <p:nvPr/>
        </p:nvSpPr>
        <p:spPr>
          <a:xfrm>
            <a:off x="2084894" y="2442925"/>
            <a:ext cx="8190322" cy="523220"/>
          </a:xfrm>
          <a:prstGeom prst="rect">
            <a:avLst/>
          </a:prstGeom>
          <a:solidFill>
            <a:schemeClr val="bg1"/>
          </a:solidFill>
        </p:spPr>
        <p:txBody>
          <a:bodyPr wrap="square" rtlCol="0">
            <a:spAutoFit/>
          </a:bodyPr>
          <a:lstStyle/>
          <a:p>
            <a:r>
              <a:rPr lang="sv-SE" sz="2800" dirty="0">
                <a:solidFill>
                  <a:srgbClr val="0000FF"/>
                </a:solidFill>
                <a:latin typeface="Consolas" panose="020B0609020204030204" pitchFamily="49" charset="0"/>
              </a:rPr>
              <a:t>char</a:t>
            </a:r>
            <a:r>
              <a:rPr lang="sv-SE" sz="2800" dirty="0">
                <a:solidFill>
                  <a:srgbClr val="000000"/>
                </a:solidFill>
                <a:latin typeface="Consolas" panose="020B0609020204030204" pitchFamily="49" charset="0"/>
              </a:rPr>
              <a:t>* strcat(</a:t>
            </a:r>
            <a:r>
              <a:rPr lang="sv-SE" sz="2800" dirty="0">
                <a:solidFill>
                  <a:srgbClr val="0000FF"/>
                </a:solidFill>
                <a:latin typeface="Consolas" panose="020B0609020204030204" pitchFamily="49" charset="0"/>
              </a:rPr>
              <a:t>char</a:t>
            </a:r>
            <a:r>
              <a:rPr lang="sv-SE" sz="2800" dirty="0">
                <a:solidFill>
                  <a:srgbClr val="000000"/>
                </a:solidFill>
                <a:latin typeface="Consolas" panose="020B0609020204030204" pitchFamily="49" charset="0"/>
              </a:rPr>
              <a:t> * </a:t>
            </a:r>
            <a:r>
              <a:rPr lang="sv-SE" sz="2800" dirty="0">
                <a:solidFill>
                  <a:srgbClr val="808080"/>
                </a:solidFill>
                <a:latin typeface="Consolas" panose="020B0609020204030204" pitchFamily="49" charset="0"/>
              </a:rPr>
              <a:t>str1</a:t>
            </a:r>
            <a:r>
              <a:rPr lang="sv-SE" sz="2800" dirty="0">
                <a:solidFill>
                  <a:srgbClr val="000000"/>
                </a:solidFill>
                <a:latin typeface="Consolas" panose="020B0609020204030204" pitchFamily="49" charset="0"/>
              </a:rPr>
              <a:t>, </a:t>
            </a:r>
            <a:r>
              <a:rPr lang="sv-SE" sz="2800" dirty="0">
                <a:solidFill>
                  <a:srgbClr val="0000FF"/>
                </a:solidFill>
                <a:latin typeface="Consolas" panose="020B0609020204030204" pitchFamily="49" charset="0"/>
              </a:rPr>
              <a:t>char</a:t>
            </a:r>
            <a:r>
              <a:rPr lang="sv-SE" sz="2800" dirty="0">
                <a:solidFill>
                  <a:srgbClr val="000000"/>
                </a:solidFill>
                <a:latin typeface="Consolas" panose="020B0609020204030204" pitchFamily="49" charset="0"/>
              </a:rPr>
              <a:t> * </a:t>
            </a:r>
            <a:r>
              <a:rPr lang="sv-SE" sz="2800" dirty="0">
                <a:solidFill>
                  <a:srgbClr val="808080"/>
                </a:solidFill>
                <a:latin typeface="Consolas" panose="020B0609020204030204" pitchFamily="49" charset="0"/>
              </a:rPr>
              <a:t>str2</a:t>
            </a:r>
            <a:r>
              <a:rPr lang="sv-SE" sz="2800" dirty="0">
                <a:solidFill>
                  <a:srgbClr val="000000"/>
                </a:solidFill>
                <a:latin typeface="Consolas" panose="020B0609020204030204" pitchFamily="49" charset="0"/>
              </a:rPr>
              <a:t>);</a:t>
            </a:r>
            <a:endParaRPr lang="fr-FR"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82902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The C String Library</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US" b="0" i="1" smtClean="0">
                        <a:solidFill>
                          <a:schemeClr val="bg1"/>
                        </a:solidFill>
                        <a:latin typeface="Cambria Math" panose="02040503050406030204" pitchFamily="18" charset="0"/>
                      </a:rPr>
                      <m:t>𝑠𝑡𝑟𝑐𝑚𝑝</m:t>
                    </m:r>
                    <m:r>
                      <a:rPr lang="en-US" b="0" i="1" smtClean="0">
                        <a:solidFill>
                          <a:schemeClr val="bg1"/>
                        </a:solidFill>
                        <a:latin typeface="Cambria Math" panose="02040503050406030204" pitchFamily="18" charset="0"/>
                      </a:rPr>
                      <m:t>()</m:t>
                    </m:r>
                  </m:oMath>
                </a14:m>
                <a:r>
                  <a:rPr lang="en-US" dirty="0">
                    <a:solidFill>
                      <a:schemeClr val="bg1"/>
                    </a:solidFill>
                  </a:rPr>
                  <a:t> </a:t>
                </a:r>
                <a:r>
                  <a:rPr lang="en-GB" dirty="0">
                    <a:solidFill>
                      <a:schemeClr val="bg1"/>
                    </a:solidFill>
                  </a:rPr>
                  <a:t>compares strings for equality or inequality</a:t>
                </a:r>
              </a:p>
              <a:p>
                <a:endParaRPr lang="en-GB" dirty="0">
                  <a:solidFill>
                    <a:schemeClr val="bg1"/>
                  </a:solidFill>
                </a:endParaRPr>
              </a:p>
              <a:p>
                <a:endParaRPr lang="en-GB" dirty="0">
                  <a:solidFill>
                    <a:schemeClr val="bg1"/>
                  </a:solidFill>
                </a:endParaRPr>
              </a:p>
              <a:p>
                <a:r>
                  <a:rPr lang="en-GB" dirty="0">
                    <a:solidFill>
                      <a:schemeClr val="bg1"/>
                    </a:solidFill>
                  </a:rPr>
                  <a:t>The function returns:</a:t>
                </a:r>
              </a:p>
              <a:p>
                <a:pPr lvl="1"/>
                <a:r>
                  <a:rPr lang="en-GB" dirty="0">
                    <a:solidFill>
                      <a:schemeClr val="bg1"/>
                    </a:solidFill>
                  </a:rPr>
                  <a:t>0, if </a:t>
                </a:r>
                <a14:m>
                  <m:oMath xmlns:m="http://schemas.openxmlformats.org/officeDocument/2006/math">
                    <m:r>
                      <a:rPr lang="en-US" b="0" i="1" smtClean="0">
                        <a:solidFill>
                          <a:schemeClr val="bg1"/>
                        </a:solidFill>
                        <a:latin typeface="Cambria Math" panose="02040503050406030204" pitchFamily="18" charset="0"/>
                      </a:rPr>
                      <m:t>𝑠𝑡𝑟</m:t>
                    </m:r>
                    <m:r>
                      <a:rPr lang="en-US" b="0" i="1" smtClean="0">
                        <a:solidFill>
                          <a:schemeClr val="bg1"/>
                        </a:solidFill>
                        <a:latin typeface="Cambria Math" panose="02040503050406030204" pitchFamily="18" charset="0"/>
                      </a:rPr>
                      <m:t>1</m:t>
                    </m:r>
                  </m:oMath>
                </a14:m>
                <a:r>
                  <a:rPr lang="en-GB" dirty="0">
                    <a:solidFill>
                      <a:schemeClr val="bg1"/>
                    </a:solidFill>
                  </a:rPr>
                  <a:t> is the same as </a:t>
                </a:r>
                <a14:m>
                  <m:oMath xmlns:m="http://schemas.openxmlformats.org/officeDocument/2006/math">
                    <m:r>
                      <a:rPr lang="en-US" b="0" i="1" smtClean="0">
                        <a:solidFill>
                          <a:schemeClr val="bg1"/>
                        </a:solidFill>
                        <a:latin typeface="Cambria Math" panose="02040503050406030204" pitchFamily="18" charset="0"/>
                      </a:rPr>
                      <m:t>𝑠𝑡𝑟</m:t>
                    </m:r>
                    <m:r>
                      <a:rPr lang="en-US" b="0" i="1" smtClean="0">
                        <a:solidFill>
                          <a:schemeClr val="bg1"/>
                        </a:solidFill>
                        <a:latin typeface="Cambria Math" panose="02040503050406030204" pitchFamily="18" charset="0"/>
                      </a:rPr>
                      <m:t>1</m:t>
                    </m:r>
                  </m:oMath>
                </a14:m>
                <a:endParaRPr lang="en-GB" dirty="0">
                  <a:solidFill>
                    <a:schemeClr val="bg1"/>
                  </a:solidFill>
                </a:endParaRPr>
              </a:p>
              <a:p>
                <a:pPr lvl="1"/>
                <a14:m>
                  <m:oMath xmlns:m="http://schemas.openxmlformats.org/officeDocument/2006/math">
                    <m:r>
                      <a:rPr lang="en-US" b="0" i="1" smtClean="0">
                        <a:solidFill>
                          <a:schemeClr val="bg1"/>
                        </a:solidFill>
                        <a:latin typeface="Cambria Math" panose="02040503050406030204" pitchFamily="18" charset="0"/>
                      </a:rPr>
                      <m:t>&gt;0</m:t>
                    </m:r>
                  </m:oMath>
                </a14:m>
                <a:r>
                  <a:rPr lang="en-GB" dirty="0">
                    <a:solidFill>
                      <a:schemeClr val="bg1"/>
                    </a:solidFill>
                  </a:rPr>
                  <a:t>, if </a:t>
                </a:r>
                <a14:m>
                  <m:oMath xmlns:m="http://schemas.openxmlformats.org/officeDocument/2006/math">
                    <m:r>
                      <a:rPr lang="en-GB" i="1" dirty="0" smtClean="0">
                        <a:solidFill>
                          <a:schemeClr val="bg1"/>
                        </a:solidFill>
                        <a:latin typeface="Cambria Math" panose="02040503050406030204" pitchFamily="18" charset="0"/>
                      </a:rPr>
                      <m:t>𝑠𝑡𝑟</m:t>
                    </m:r>
                    <m:r>
                      <a:rPr lang="en-GB" i="1" dirty="0" smtClean="0">
                        <a:solidFill>
                          <a:schemeClr val="bg1"/>
                        </a:solidFill>
                        <a:latin typeface="Cambria Math" panose="02040503050406030204" pitchFamily="18" charset="0"/>
                      </a:rPr>
                      <m:t>1</m:t>
                    </m:r>
                  </m:oMath>
                </a14:m>
                <a:r>
                  <a:rPr lang="en-GB" dirty="0">
                    <a:solidFill>
                      <a:schemeClr val="bg1"/>
                    </a:solidFill>
                  </a:rPr>
                  <a:t> is greater than </a:t>
                </a:r>
                <a14:m>
                  <m:oMath xmlns:m="http://schemas.openxmlformats.org/officeDocument/2006/math">
                    <m:r>
                      <a:rPr lang="en-GB" i="1" dirty="0" smtClean="0">
                        <a:solidFill>
                          <a:schemeClr val="bg1"/>
                        </a:solidFill>
                        <a:latin typeface="Cambria Math" panose="02040503050406030204" pitchFamily="18" charset="0"/>
                      </a:rPr>
                      <m:t>𝑠𝑡𝑟</m:t>
                    </m:r>
                    <m:r>
                      <a:rPr lang="en-GB" i="1" dirty="0" smtClean="0">
                        <a:solidFill>
                          <a:schemeClr val="bg1"/>
                        </a:solidFill>
                        <a:latin typeface="Cambria Math" panose="02040503050406030204" pitchFamily="18" charset="0"/>
                      </a:rPr>
                      <m:t>2</m:t>
                    </m:r>
                  </m:oMath>
                </a14:m>
                <a:r>
                  <a:rPr lang="en-GB" dirty="0">
                    <a:solidFill>
                      <a:schemeClr val="bg1"/>
                    </a:solidFill>
                  </a:rPr>
                  <a:t> in terms of ASCII characters</a:t>
                </a:r>
              </a:p>
              <a:p>
                <a:pPr lvl="1"/>
                <a14:m>
                  <m:oMath xmlns:m="http://schemas.openxmlformats.org/officeDocument/2006/math">
                    <m:r>
                      <a:rPr lang="en-US" b="0" i="1" smtClean="0">
                        <a:solidFill>
                          <a:schemeClr val="bg1"/>
                        </a:solidFill>
                        <a:latin typeface="Cambria Math" panose="02040503050406030204" pitchFamily="18" charset="0"/>
                      </a:rPr>
                      <m:t>&lt;0</m:t>
                    </m:r>
                  </m:oMath>
                </a14:m>
                <a:r>
                  <a:rPr lang="en-GB"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𝑠𝑡𝑟</m:t>
                    </m:r>
                    <m:r>
                      <a:rPr lang="en-US" b="0" i="1" smtClean="0">
                        <a:solidFill>
                          <a:schemeClr val="bg1"/>
                        </a:solidFill>
                        <a:latin typeface="Cambria Math" panose="02040503050406030204" pitchFamily="18" charset="0"/>
                      </a:rPr>
                      <m:t>1</m:t>
                    </m:r>
                  </m:oMath>
                </a14:m>
                <a:r>
                  <a:rPr lang="en-GB" dirty="0">
                    <a:solidFill>
                      <a:schemeClr val="bg1"/>
                    </a:solidFill>
                  </a:rPr>
                  <a:t> is less than </a:t>
                </a:r>
                <a14:m>
                  <m:oMath xmlns:m="http://schemas.openxmlformats.org/officeDocument/2006/math">
                    <m:r>
                      <a:rPr lang="en-US" b="0" i="1" smtClean="0">
                        <a:solidFill>
                          <a:schemeClr val="bg1"/>
                        </a:solidFill>
                        <a:latin typeface="Cambria Math" panose="02040503050406030204" pitchFamily="18" charset="0"/>
                      </a:rPr>
                      <m:t>𝑠𝑡𝑟</m:t>
                    </m:r>
                    <m:r>
                      <a:rPr lang="en-US" b="0" i="1" smtClean="0">
                        <a:solidFill>
                          <a:schemeClr val="bg1"/>
                        </a:solidFill>
                        <a:latin typeface="Cambria Math" panose="02040503050406030204" pitchFamily="18" charset="0"/>
                      </a:rPr>
                      <m:t>2</m:t>
                    </m:r>
                  </m:oMath>
                </a14:m>
                <a:r>
                  <a:rPr lang="en-GB" dirty="0">
                    <a:solidFill>
                      <a:schemeClr val="bg1"/>
                    </a:solidFill>
                  </a:rPr>
                  <a:t> in terms of ASCII characters</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BFA1051-68E7-4284-ADBF-FB68EC72AD14}"/>
              </a:ext>
            </a:extLst>
          </p:cNvPr>
          <p:cNvSpPr txBox="1"/>
          <p:nvPr/>
        </p:nvSpPr>
        <p:spPr>
          <a:xfrm>
            <a:off x="1864544" y="2493031"/>
            <a:ext cx="8190322" cy="523220"/>
          </a:xfrm>
          <a:prstGeom prst="rect">
            <a:avLst/>
          </a:prstGeom>
          <a:solidFill>
            <a:schemeClr val="bg1"/>
          </a:solidFill>
        </p:spPr>
        <p:txBody>
          <a:bodyPr wrap="square" rtlCol="0">
            <a:spAutoFit/>
          </a:bodyPr>
          <a:lstStyle/>
          <a:p>
            <a:r>
              <a:rPr lang="sv-SE" sz="2800" dirty="0">
                <a:solidFill>
                  <a:srgbClr val="0000FF"/>
                </a:solidFill>
                <a:latin typeface="Consolas" panose="020B0609020204030204" pitchFamily="49" charset="0"/>
              </a:rPr>
              <a:t>int</a:t>
            </a:r>
            <a:r>
              <a:rPr lang="sv-SE" sz="2800" dirty="0">
                <a:solidFill>
                  <a:srgbClr val="000000"/>
                </a:solidFill>
                <a:latin typeface="Consolas" panose="020B0609020204030204" pitchFamily="49" charset="0"/>
              </a:rPr>
              <a:t> strcmp(</a:t>
            </a:r>
            <a:r>
              <a:rPr lang="sv-SE" sz="2800" dirty="0">
                <a:solidFill>
                  <a:srgbClr val="0000FF"/>
                </a:solidFill>
                <a:latin typeface="Consolas" panose="020B0609020204030204" pitchFamily="49" charset="0"/>
              </a:rPr>
              <a:t>char</a:t>
            </a:r>
            <a:r>
              <a:rPr lang="sv-SE" sz="2800" dirty="0">
                <a:solidFill>
                  <a:srgbClr val="000000"/>
                </a:solidFill>
                <a:latin typeface="Consolas" panose="020B0609020204030204" pitchFamily="49" charset="0"/>
              </a:rPr>
              <a:t> *</a:t>
            </a:r>
            <a:r>
              <a:rPr lang="sv-SE" sz="2800" dirty="0">
                <a:solidFill>
                  <a:srgbClr val="808080"/>
                </a:solidFill>
                <a:latin typeface="Consolas" panose="020B0609020204030204" pitchFamily="49" charset="0"/>
              </a:rPr>
              <a:t>str1</a:t>
            </a:r>
            <a:r>
              <a:rPr lang="sv-SE" sz="2800" dirty="0">
                <a:solidFill>
                  <a:srgbClr val="000000"/>
                </a:solidFill>
                <a:latin typeface="Consolas" panose="020B0609020204030204" pitchFamily="49" charset="0"/>
              </a:rPr>
              <a:t>, </a:t>
            </a:r>
            <a:r>
              <a:rPr lang="sv-SE" sz="2800" dirty="0">
                <a:solidFill>
                  <a:srgbClr val="0000FF"/>
                </a:solidFill>
                <a:latin typeface="Consolas" panose="020B0609020204030204" pitchFamily="49" charset="0"/>
              </a:rPr>
              <a:t>char</a:t>
            </a:r>
            <a:r>
              <a:rPr lang="sv-SE" sz="2800" dirty="0">
                <a:solidFill>
                  <a:srgbClr val="000000"/>
                </a:solidFill>
                <a:latin typeface="Consolas" panose="020B0609020204030204" pitchFamily="49" charset="0"/>
              </a:rPr>
              <a:t> *</a:t>
            </a:r>
            <a:r>
              <a:rPr lang="sv-SE" sz="2800" dirty="0">
                <a:solidFill>
                  <a:srgbClr val="808080"/>
                </a:solidFill>
                <a:latin typeface="Consolas" panose="020B0609020204030204" pitchFamily="49" charset="0"/>
              </a:rPr>
              <a:t>str2</a:t>
            </a:r>
            <a:r>
              <a:rPr lang="sv-SE" sz="2800" dirty="0">
                <a:solidFill>
                  <a:srgbClr val="000000"/>
                </a:solidFill>
                <a:latin typeface="Consolas" panose="020B0609020204030204" pitchFamily="49" charset="0"/>
              </a:rPr>
              <a:t>);</a:t>
            </a:r>
            <a:endParaRPr lang="fr-FR" sz="4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26626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5662E848-88C8-4891-86C5-8DBBF1BB7CAE}"/>
              </a:ext>
            </a:extLst>
          </p:cNvPr>
          <p:cNvGraphicFramePr>
            <a:graphicFrameLocks/>
          </p:cNvGraphicFramePr>
          <p:nvPr>
            <p:extLst>
              <p:ext uri="{D42A27DB-BD31-4B8C-83A1-F6EECF244321}">
                <p14:modId xmlns:p14="http://schemas.microsoft.com/office/powerpoint/2010/main" val="3183789686"/>
              </p:ext>
            </p:extLst>
          </p:nvPr>
        </p:nvGraphicFramePr>
        <p:xfrm>
          <a:off x="838200" y="2890854"/>
          <a:ext cx="10515600" cy="2443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2424223961"/>
                    </a:ext>
                  </a:extLst>
                </a:gridCol>
              </a:tblGrid>
              <a:tr h="370840">
                <a:tc>
                  <a:txBody>
                    <a:bodyPr/>
                    <a:lstStyle/>
                    <a:p>
                      <a:endParaRPr lang="en-US"/>
                    </a:p>
                  </a:txBody>
                  <a:tcPr/>
                </a:tc>
                <a:extLst>
                  <a:ext uri="{0D108BD9-81ED-4DB2-BD59-A6C34878D82A}">
                    <a16:rowId xmlns:a16="http://schemas.microsoft.com/office/drawing/2014/main" val="2504957393"/>
                  </a:ext>
                </a:extLst>
              </a:tr>
              <a:tr h="370840">
                <a:tc>
                  <a:txBody>
                    <a:bodyPr/>
                    <a:lstStyle/>
                    <a:p>
                      <a:r>
                        <a:rPr lang="en-US" sz="2800" dirty="0"/>
                        <a:t>Matrix Multiplication </a:t>
                      </a:r>
                    </a:p>
                  </a:txBody>
                  <a:tcPr/>
                </a:tc>
                <a:extLst>
                  <a:ext uri="{0D108BD9-81ED-4DB2-BD59-A6C34878D82A}">
                    <a16:rowId xmlns:a16="http://schemas.microsoft.com/office/drawing/2014/main" val="2081980779"/>
                  </a:ext>
                </a:extLst>
              </a:tr>
              <a:tr h="370840">
                <a:tc>
                  <a:txBody>
                    <a:bodyPr/>
                    <a:lstStyle/>
                    <a:p>
                      <a:r>
                        <a:rPr lang="en-US" sz="2800" dirty="0"/>
                        <a:t>Functions</a:t>
                      </a:r>
                    </a:p>
                  </a:txBody>
                  <a:tcPr/>
                </a:tc>
                <a:extLst>
                  <a:ext uri="{0D108BD9-81ED-4DB2-BD59-A6C34878D82A}">
                    <a16:rowId xmlns:a16="http://schemas.microsoft.com/office/drawing/2014/main" val="1297816366"/>
                  </a:ext>
                </a:extLst>
              </a:tr>
              <a:tr h="370840">
                <a:tc>
                  <a:txBody>
                    <a:bodyPr/>
                    <a:lstStyle/>
                    <a:p>
                      <a:r>
                        <a:rPr lang="en-US" sz="2800" dirty="0"/>
                        <a:t>The C String Library</a:t>
                      </a:r>
                    </a:p>
                  </a:txBody>
                  <a:tcPr/>
                </a:tc>
                <a:extLst>
                  <a:ext uri="{0D108BD9-81ED-4DB2-BD59-A6C34878D82A}">
                    <a16:rowId xmlns:a16="http://schemas.microsoft.com/office/drawing/2014/main" val="4152041682"/>
                  </a:ext>
                </a:extLst>
              </a:tr>
              <a:tr h="370840">
                <a:tc>
                  <a:txBody>
                    <a:bodyPr/>
                    <a:lstStyle/>
                    <a:p>
                      <a:r>
                        <a:rPr lang="en-US" sz="2800" dirty="0"/>
                        <a:t>Exercises </a:t>
                      </a:r>
                    </a:p>
                  </a:txBody>
                  <a:tcPr/>
                </a:tc>
                <a:extLst>
                  <a:ext uri="{0D108BD9-81ED-4DB2-BD59-A6C34878D82A}">
                    <a16:rowId xmlns:a16="http://schemas.microsoft.com/office/drawing/2014/main" val="1174947308"/>
                  </a:ext>
                </a:extLst>
              </a:tr>
            </a:tbl>
          </a:graphicData>
        </a:graphic>
      </p:graphicFrame>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  </a:t>
            </a:r>
          </a:p>
        </p:txBody>
      </p:sp>
      <p:sp>
        <p:nvSpPr>
          <p:cNvPr id="4" name="Rectangle 3">
            <a:extLst>
              <a:ext uri="{FF2B5EF4-FFF2-40B4-BE49-F238E27FC236}">
                <a16:creationId xmlns:a16="http://schemas.microsoft.com/office/drawing/2014/main" id="{C198A139-8F9F-49E6-8392-83C001972E72}"/>
              </a:ext>
            </a:extLst>
          </p:cNvPr>
          <p:cNvSpPr/>
          <p:nvPr/>
        </p:nvSpPr>
        <p:spPr>
          <a:xfrm>
            <a:off x="838200" y="3261675"/>
            <a:ext cx="8777140" cy="48076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3F88B529-6EA3-4934-903E-99500D0891DD}"/>
              </a:ext>
            </a:extLst>
          </p:cNvPr>
          <p:cNvSpPr>
            <a:spLocks noGrp="1"/>
          </p:cNvSpPr>
          <p:nvPr>
            <p:ph idx="1"/>
          </p:nvPr>
        </p:nvSpPr>
        <p:spPr/>
        <p:txBody>
          <a:bodyPr/>
          <a:lstStyle/>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Matrix Multiplication </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Functions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Functions Call Stack and Stack Frames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Exercises </a:t>
            </a:r>
            <a:endParaRPr lang="en-US" sz="1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833598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QUIZ</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rgbClr val="FF0000"/>
                </a:solidFill>
              </a:rPr>
              <a:t>Can we return an array from a function? </a:t>
            </a:r>
          </a:p>
          <a:p>
            <a:pPr lvl="1"/>
            <a:r>
              <a:rPr lang="en-GB" dirty="0">
                <a:solidFill>
                  <a:srgbClr val="FF0000"/>
                </a:solidFill>
              </a:rPr>
              <a:t>How we can return an array from a function</a:t>
            </a:r>
          </a:p>
        </p:txBody>
      </p:sp>
    </p:spTree>
    <p:extLst>
      <p:ext uri="{BB962C8B-B14F-4D97-AF65-F5344CB8AC3E}">
        <p14:creationId xmlns:p14="http://schemas.microsoft.com/office/powerpoint/2010/main" val="1400669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  </a:t>
            </a:r>
          </a:p>
        </p:txBody>
      </p:sp>
      <p:graphicFrame>
        <p:nvGraphicFramePr>
          <p:cNvPr id="3" name="Table 3">
            <a:extLst>
              <a:ext uri="{FF2B5EF4-FFF2-40B4-BE49-F238E27FC236}">
                <a16:creationId xmlns:a16="http://schemas.microsoft.com/office/drawing/2014/main" id="{A682866F-C854-4ECD-9474-47B21B1AF920}"/>
              </a:ext>
            </a:extLst>
          </p:cNvPr>
          <p:cNvGraphicFramePr>
            <a:graphicFrameLocks noGrp="1"/>
          </p:cNvGraphicFramePr>
          <p:nvPr>
            <p:ph idx="1"/>
            <p:extLst>
              <p:ext uri="{D42A27DB-BD31-4B8C-83A1-F6EECF244321}">
                <p14:modId xmlns:p14="http://schemas.microsoft.com/office/powerpoint/2010/main" val="141086545"/>
              </p:ext>
            </p:extLst>
          </p:nvPr>
        </p:nvGraphicFramePr>
        <p:xfrm>
          <a:off x="838200" y="2890854"/>
          <a:ext cx="10515600" cy="2443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2424223961"/>
                    </a:ext>
                  </a:extLst>
                </a:gridCol>
              </a:tblGrid>
              <a:tr h="370840">
                <a:tc>
                  <a:txBody>
                    <a:bodyPr/>
                    <a:lstStyle/>
                    <a:p>
                      <a:endParaRPr lang="en-US"/>
                    </a:p>
                  </a:txBody>
                  <a:tcPr/>
                </a:tc>
                <a:extLst>
                  <a:ext uri="{0D108BD9-81ED-4DB2-BD59-A6C34878D82A}">
                    <a16:rowId xmlns:a16="http://schemas.microsoft.com/office/drawing/2014/main" val="2504957393"/>
                  </a:ext>
                </a:extLst>
              </a:tr>
              <a:tr h="370840">
                <a:tc>
                  <a:txBody>
                    <a:bodyPr/>
                    <a:lstStyle/>
                    <a:p>
                      <a:r>
                        <a:rPr lang="en-US" sz="2800" dirty="0"/>
                        <a:t>Matrix Multiplication </a:t>
                      </a:r>
                    </a:p>
                  </a:txBody>
                  <a:tcPr/>
                </a:tc>
                <a:extLst>
                  <a:ext uri="{0D108BD9-81ED-4DB2-BD59-A6C34878D82A}">
                    <a16:rowId xmlns:a16="http://schemas.microsoft.com/office/drawing/2014/main" val="2081980779"/>
                  </a:ext>
                </a:extLst>
              </a:tr>
              <a:tr h="370840">
                <a:tc>
                  <a:txBody>
                    <a:bodyPr/>
                    <a:lstStyle/>
                    <a:p>
                      <a:r>
                        <a:rPr lang="en-US" sz="2800" dirty="0"/>
                        <a:t>Functions</a:t>
                      </a:r>
                    </a:p>
                  </a:txBody>
                  <a:tcPr/>
                </a:tc>
                <a:extLst>
                  <a:ext uri="{0D108BD9-81ED-4DB2-BD59-A6C34878D82A}">
                    <a16:rowId xmlns:a16="http://schemas.microsoft.com/office/drawing/2014/main" val="1297816366"/>
                  </a:ext>
                </a:extLst>
              </a:tr>
              <a:tr h="370840">
                <a:tc>
                  <a:txBody>
                    <a:bodyPr/>
                    <a:lstStyle/>
                    <a:p>
                      <a:r>
                        <a:rPr lang="en-US" sz="2800" dirty="0"/>
                        <a:t>The C String Library</a:t>
                      </a:r>
                    </a:p>
                  </a:txBody>
                  <a:tcPr/>
                </a:tc>
                <a:extLst>
                  <a:ext uri="{0D108BD9-81ED-4DB2-BD59-A6C34878D82A}">
                    <a16:rowId xmlns:a16="http://schemas.microsoft.com/office/drawing/2014/main" val="4152041682"/>
                  </a:ext>
                </a:extLst>
              </a:tr>
              <a:tr h="370840">
                <a:tc>
                  <a:txBody>
                    <a:bodyPr/>
                    <a:lstStyle/>
                    <a:p>
                      <a:r>
                        <a:rPr lang="en-US" sz="2800" dirty="0"/>
                        <a:t>Exercises </a:t>
                      </a:r>
                    </a:p>
                  </a:txBody>
                  <a:tcPr/>
                </a:tc>
                <a:extLst>
                  <a:ext uri="{0D108BD9-81ED-4DB2-BD59-A6C34878D82A}">
                    <a16:rowId xmlns:a16="http://schemas.microsoft.com/office/drawing/2014/main" val="1174947308"/>
                  </a:ext>
                </a:extLst>
              </a:tr>
            </a:tbl>
          </a:graphicData>
        </a:graphic>
      </p:graphicFrame>
      <p:sp>
        <p:nvSpPr>
          <p:cNvPr id="4" name="Rectangle 3">
            <a:extLst>
              <a:ext uri="{FF2B5EF4-FFF2-40B4-BE49-F238E27FC236}">
                <a16:creationId xmlns:a16="http://schemas.microsoft.com/office/drawing/2014/main" id="{C198A139-8F9F-49E6-8392-83C001972E72}"/>
              </a:ext>
            </a:extLst>
          </p:cNvPr>
          <p:cNvSpPr/>
          <p:nvPr/>
        </p:nvSpPr>
        <p:spPr>
          <a:xfrm>
            <a:off x="838200" y="4842904"/>
            <a:ext cx="8777140" cy="48076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922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1</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get your name as a parameter, and prints welcome &lt;name&gt;</a:t>
            </a:r>
            <a:endParaRPr lang="en-US" i="1" dirty="0">
              <a:solidFill>
                <a:schemeClr val="bg1"/>
              </a:solidFill>
            </a:endParaRPr>
          </a:p>
          <a:p>
            <a:pPr lvl="1"/>
            <a:endParaRPr lang="en-US" dirty="0">
              <a:solidFill>
                <a:schemeClr val="bg1"/>
              </a:solidFill>
            </a:endParaRPr>
          </a:p>
          <a:p>
            <a:pPr marL="457200" lvl="1" indent="0">
              <a:buNone/>
            </a:pPr>
            <a:endParaRPr lang="en-US" dirty="0">
              <a:solidFill>
                <a:schemeClr val="bg1"/>
              </a:solidFill>
            </a:endParaRPr>
          </a:p>
          <a:p>
            <a:pPr marL="457200" lvl="1" indent="0">
              <a:buNone/>
            </a:pPr>
            <a:r>
              <a:rPr lang="en-US" dirty="0">
                <a:solidFill>
                  <a:schemeClr val="bg1"/>
                </a:solidFill>
              </a:rPr>
              <a:t>		</a:t>
            </a:r>
          </a:p>
        </p:txBody>
      </p:sp>
    </p:spTree>
    <p:extLst>
      <p:ext uri="{BB962C8B-B14F-4D97-AF65-F5344CB8AC3E}">
        <p14:creationId xmlns:p14="http://schemas.microsoft.com/office/powerpoint/2010/main" val="268851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1</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get your name as a parameter, and prints welcome &lt;name&gt;</a:t>
            </a:r>
            <a:endParaRPr lang="en-US" i="1" dirty="0">
              <a:solidFill>
                <a:schemeClr val="bg1"/>
              </a:solidFill>
            </a:endParaRPr>
          </a:p>
          <a:p>
            <a:pPr lvl="1"/>
            <a:endParaRPr lang="en-US" dirty="0">
              <a:solidFill>
                <a:schemeClr val="bg1"/>
              </a:solidFill>
            </a:endParaRPr>
          </a:p>
          <a:p>
            <a:pPr marL="457200" lvl="1" indent="0">
              <a:buNone/>
            </a:pPr>
            <a:endParaRPr lang="en-US" dirty="0">
              <a:solidFill>
                <a:schemeClr val="bg1"/>
              </a:solidFill>
            </a:endParaRPr>
          </a:p>
          <a:p>
            <a:pPr marL="457200" lvl="1" indent="0">
              <a:buNone/>
            </a:pPr>
            <a:r>
              <a:rPr lang="en-US" dirty="0">
                <a:solidFill>
                  <a:schemeClr val="bg1"/>
                </a:solidFill>
              </a:rPr>
              <a:t>		</a:t>
            </a:r>
          </a:p>
        </p:txBody>
      </p:sp>
      <p:sp>
        <p:nvSpPr>
          <p:cNvPr id="4" name="TextBox 3">
            <a:extLst>
              <a:ext uri="{FF2B5EF4-FFF2-40B4-BE49-F238E27FC236}">
                <a16:creationId xmlns:a16="http://schemas.microsoft.com/office/drawing/2014/main" id="{6BB9075D-A983-4442-A307-AF557BCABC8B}"/>
              </a:ext>
            </a:extLst>
          </p:cNvPr>
          <p:cNvSpPr txBox="1"/>
          <p:nvPr/>
        </p:nvSpPr>
        <p:spPr>
          <a:xfrm>
            <a:off x="1369637" y="2931410"/>
            <a:ext cx="9180136" cy="3477875"/>
          </a:xfrm>
          <a:prstGeom prst="rect">
            <a:avLst/>
          </a:prstGeom>
          <a:solidFill>
            <a:schemeClr val="bg1"/>
          </a:solidFill>
        </p:spPr>
        <p:txBody>
          <a:bodyPr wrap="square" rtlCol="0">
            <a:spAutoFit/>
          </a:bodyPr>
          <a:lstStyle/>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welcome(</a:t>
            </a:r>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name</a:t>
            </a:r>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 {</a:t>
            </a: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welcome(</a:t>
            </a:r>
            <a:r>
              <a:rPr lang="en-US" sz="2000" dirty="0">
                <a:solidFill>
                  <a:srgbClr val="A31515"/>
                </a:solidFill>
                <a:latin typeface="Consolas" panose="020B0609020204030204" pitchFamily="49" charset="0"/>
              </a:rPr>
              <a:t>"Omar"</a:t>
            </a:r>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welcome(</a:t>
            </a:r>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name</a:t>
            </a:r>
            <a:r>
              <a:rPr lang="en-US" sz="2000" dirty="0">
                <a:solidFill>
                  <a:srgbClr val="000000"/>
                </a:solidFill>
                <a:latin typeface="Consolas" panose="020B0609020204030204" pitchFamily="49" charset="0"/>
              </a:rPr>
              <a:t>[]) {</a:t>
            </a:r>
          </a:p>
          <a:p>
            <a:r>
              <a:rPr lang="en-US" sz="2000" dirty="0" err="1">
                <a:solidFill>
                  <a:srgbClr val="000000"/>
                </a:solidFill>
                <a:latin typeface="Consolas" panose="020B0609020204030204" pitchFamily="49" charset="0"/>
              </a:rPr>
              <a:t>printf</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"Welcome %s\n"</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name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90123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2</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compute the sum of float array. The array has 5 elements read from the user.</a:t>
            </a:r>
          </a:p>
          <a:p>
            <a:pPr marL="457200" lvl="1" indent="0">
              <a:buNone/>
            </a:pPr>
            <a:endParaRPr lang="en-US" dirty="0">
              <a:solidFill>
                <a:schemeClr val="bg1"/>
              </a:solidFill>
            </a:endParaRPr>
          </a:p>
          <a:p>
            <a:pPr marL="457200" lvl="1" indent="0">
              <a:buNone/>
            </a:pPr>
            <a:r>
              <a:rPr lang="en-US" dirty="0">
                <a:solidFill>
                  <a:schemeClr val="bg1"/>
                </a:solidFill>
              </a:rPr>
              <a:t>		</a:t>
            </a:r>
          </a:p>
        </p:txBody>
      </p:sp>
    </p:spTree>
    <p:extLst>
      <p:ext uri="{BB962C8B-B14F-4D97-AF65-F5344CB8AC3E}">
        <p14:creationId xmlns:p14="http://schemas.microsoft.com/office/powerpoint/2010/main" val="1899202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2</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compute the sum of float array. The array has 5 elements read from the user.</a:t>
            </a:r>
          </a:p>
          <a:p>
            <a:pPr marL="457200" lvl="1" indent="0">
              <a:buNone/>
            </a:pPr>
            <a:endParaRPr lang="en-US" dirty="0">
              <a:solidFill>
                <a:schemeClr val="bg1"/>
              </a:solidFill>
            </a:endParaRPr>
          </a:p>
          <a:p>
            <a:pPr marL="457200" lvl="1" indent="0">
              <a:buNone/>
            </a:pPr>
            <a:r>
              <a:rPr lang="en-US" dirty="0">
                <a:solidFill>
                  <a:schemeClr val="bg1"/>
                </a:solidFill>
              </a:rPr>
              <a:t>		</a:t>
            </a:r>
          </a:p>
        </p:txBody>
      </p:sp>
      <p:sp>
        <p:nvSpPr>
          <p:cNvPr id="4" name="TextBox 3">
            <a:extLst>
              <a:ext uri="{FF2B5EF4-FFF2-40B4-BE49-F238E27FC236}">
                <a16:creationId xmlns:a16="http://schemas.microsoft.com/office/drawing/2014/main" id="{6BB9075D-A983-4442-A307-AF557BCABC8B}"/>
              </a:ext>
            </a:extLst>
          </p:cNvPr>
          <p:cNvSpPr txBox="1"/>
          <p:nvPr/>
        </p:nvSpPr>
        <p:spPr>
          <a:xfrm>
            <a:off x="195607" y="2763446"/>
            <a:ext cx="6629400" cy="3662541"/>
          </a:xfrm>
          <a:prstGeom prst="rect">
            <a:avLst/>
          </a:prstGeom>
          <a:solidFill>
            <a:schemeClr val="bg1"/>
          </a:solidFill>
        </p:spPr>
        <p:txBody>
          <a:bodyPr wrap="square" rtlCol="0">
            <a:spAutoFit/>
          </a:bodyPr>
          <a:lstStyle/>
          <a:p>
            <a:r>
              <a:rPr lang="en-US" sz="1600" dirty="0">
                <a:solidFill>
                  <a:srgbClr val="808080"/>
                </a:solidFill>
                <a:latin typeface="Consolas" panose="020B0609020204030204" pitchFamily="49" charset="0"/>
              </a:rPr>
              <a:t>#define</a:t>
            </a:r>
            <a:r>
              <a:rPr lang="en-US" sz="1600" dirty="0">
                <a:solidFill>
                  <a:srgbClr val="000000"/>
                </a:solidFill>
                <a:latin typeface="Consolas" panose="020B0609020204030204" pitchFamily="49" charset="0"/>
              </a:rPr>
              <a:t> </a:t>
            </a:r>
            <a:r>
              <a:rPr lang="en-US" sz="1600" dirty="0">
                <a:solidFill>
                  <a:srgbClr val="6F008A"/>
                </a:solidFill>
                <a:latin typeface="Consolas" panose="020B0609020204030204" pitchFamily="49" charset="0"/>
              </a:rPr>
              <a:t>SIZE</a:t>
            </a:r>
            <a:r>
              <a:rPr lang="en-US" sz="1600" dirty="0">
                <a:solidFill>
                  <a:srgbClr val="000000"/>
                </a:solidFill>
                <a:latin typeface="Consolas" panose="020B0609020204030204" pitchFamily="49" charset="0"/>
              </a:rPr>
              <a:t> 5</a:t>
            </a:r>
          </a:p>
          <a:p>
            <a:r>
              <a:rPr lang="en-GB" sz="1600" dirty="0">
                <a:solidFill>
                  <a:srgbClr val="0000FF"/>
                </a:solidFill>
                <a:latin typeface="Consolas" panose="020B0609020204030204" pitchFamily="49" charset="0"/>
              </a:rPr>
              <a:t>float</a:t>
            </a:r>
            <a:r>
              <a:rPr lang="en-GB" sz="1600" dirty="0">
                <a:solidFill>
                  <a:srgbClr val="000000"/>
                </a:solidFill>
                <a:latin typeface="Consolas" panose="020B0609020204030204" pitchFamily="49" charset="0"/>
              </a:rPr>
              <a:t> sum(</a:t>
            </a:r>
            <a:r>
              <a:rPr lang="en-GB" sz="1600" dirty="0">
                <a:solidFill>
                  <a:srgbClr val="0000FF"/>
                </a:solidFill>
                <a:latin typeface="Consolas" panose="020B0609020204030204" pitchFamily="49" charset="0"/>
              </a:rPr>
              <a:t>float</a:t>
            </a:r>
            <a:r>
              <a:rPr lang="en-GB" sz="1600" dirty="0">
                <a:solidFill>
                  <a:srgbClr val="000000"/>
                </a:solidFill>
                <a:latin typeface="Consolas" panose="020B0609020204030204" pitchFamily="49" charset="0"/>
              </a:rPr>
              <a:t> </a:t>
            </a:r>
            <a:r>
              <a:rPr lang="en-GB" sz="1600" dirty="0" err="1">
                <a:solidFill>
                  <a:srgbClr val="808080"/>
                </a:solidFill>
                <a:latin typeface="Consolas" panose="020B0609020204030204" pitchFamily="49" charset="0"/>
              </a:rPr>
              <a:t>nums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size</a:t>
            </a:r>
            <a:r>
              <a:rPr lang="en-GB"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 {</a:t>
            </a:r>
          </a:p>
          <a:p>
            <a:r>
              <a:rPr lang="en-US" sz="1600" dirty="0">
                <a:solidFill>
                  <a:srgbClr val="0000FF"/>
                </a:solidFill>
                <a:latin typeface="Consolas" panose="020B0609020204030204" pitchFamily="49" charset="0"/>
              </a:rPr>
              <a:t>	float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nums</a:t>
            </a:r>
            <a:r>
              <a:rPr lang="en-US" sz="1600" dirty="0">
                <a:solidFill>
                  <a:srgbClr val="000000"/>
                </a:solidFill>
                <a:latin typeface="Consolas" panose="020B0609020204030204" pitchFamily="49" charset="0"/>
              </a:rPr>
              <a:t>[</a:t>
            </a:r>
            <a:r>
              <a:rPr lang="en-US" sz="1600" dirty="0">
                <a:solidFill>
                  <a:srgbClr val="6F008A"/>
                </a:solidFill>
                <a:latin typeface="Consolas" panose="020B0609020204030204" pitchFamily="49" charset="0"/>
              </a:rPr>
              <a:t>SIZE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nn-NO" sz="1600" dirty="0">
                <a:solidFill>
                  <a:srgbClr val="0000FF"/>
                </a:solidFill>
                <a:latin typeface="Consolas" panose="020B0609020204030204" pitchFamily="49" charset="0"/>
              </a:rPr>
              <a:t>	for</a:t>
            </a:r>
            <a:r>
              <a:rPr lang="nn-NO" sz="1600" dirty="0">
                <a:solidFill>
                  <a:srgbClr val="000000"/>
                </a:solidFill>
                <a:latin typeface="Consolas" panose="020B0609020204030204" pitchFamily="49" charset="0"/>
              </a:rPr>
              <a:t> (i = 0; i &lt; </a:t>
            </a:r>
            <a:r>
              <a:rPr lang="nn-NO" sz="1600" dirty="0">
                <a:solidFill>
                  <a:srgbClr val="6F008A"/>
                </a:solidFill>
                <a:latin typeface="Consolas" panose="020B0609020204030204" pitchFamily="49" charset="0"/>
              </a:rPr>
              <a:t>SIZE</a:t>
            </a:r>
            <a:r>
              <a:rPr lang="nn-NO" sz="1600" dirty="0">
                <a:solidFill>
                  <a:srgbClr val="000000"/>
                </a:solidFill>
                <a:latin typeface="Consolas" panose="020B0609020204030204" pitchFamily="49" charset="0"/>
              </a:rPr>
              <a:t>; i++) {</a:t>
            </a:r>
          </a:p>
          <a:p>
            <a:r>
              <a:rPr lang="en-US" sz="1600" dirty="0">
                <a:solidFill>
                  <a:srgbClr val="0000FF"/>
                </a:solidFill>
                <a:latin typeface="Consolas" panose="020B0609020204030204" pitchFamily="49" charset="0"/>
              </a:rPr>
              <a:t>		float</a:t>
            </a:r>
            <a:r>
              <a:rPr lang="en-US" sz="1600" dirty="0">
                <a:solidFill>
                  <a:srgbClr val="000000"/>
                </a:solidFill>
                <a:latin typeface="Consolas" panose="020B0609020204030204" pitchFamily="49" charset="0"/>
              </a:rPr>
              <a:t> x;</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scanf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t>
            </a:r>
            <a:r>
              <a:rPr lang="en-US" sz="1600" dirty="0">
                <a:solidFill>
                  <a:srgbClr val="000000"/>
                </a:solidFill>
                <a:latin typeface="Consolas" panose="020B0609020204030204" pitchFamily="49" charset="0"/>
              </a:rPr>
              <a:t>, &amp;x);</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printf</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"The sum of the array is %.3f\n"</a:t>
            </a:r>
            <a:r>
              <a:rPr lang="en-GB" sz="1600" dirty="0">
                <a:solidFill>
                  <a:srgbClr val="000000"/>
                </a:solidFill>
                <a:latin typeface="Consolas" panose="020B0609020204030204" pitchFamily="49" charset="0"/>
              </a:rPr>
              <a:t>, sum(</a:t>
            </a:r>
            <a:r>
              <a:rPr lang="en-GB" sz="1600" dirty="0" err="1">
                <a:solidFill>
                  <a:srgbClr val="000000"/>
                </a:solidFill>
                <a:latin typeface="Consolas" panose="020B0609020204030204" pitchFamily="49" charset="0"/>
              </a:rPr>
              <a:t>nums</a:t>
            </a:r>
            <a:r>
              <a:rPr lang="en-GB" sz="1600" dirty="0">
                <a:solidFill>
                  <a:srgbClr val="000000"/>
                </a:solidFill>
                <a:latin typeface="Consolas" panose="020B0609020204030204" pitchFamily="49" charset="0"/>
              </a:rPr>
              <a:t>, </a:t>
            </a:r>
            <a:r>
              <a:rPr lang="en-GB" sz="1600" dirty="0">
                <a:solidFill>
                  <a:srgbClr val="6F008A"/>
                </a:solidFill>
                <a:latin typeface="Consolas" panose="020B0609020204030204" pitchFamily="49" charset="0"/>
              </a:rPr>
              <a:t>SIZE</a:t>
            </a:r>
            <a:r>
              <a:rPr lang="en-GB"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D790F1CF-79C4-4A40-AFAB-40DBF7FE9589}"/>
              </a:ext>
            </a:extLst>
          </p:cNvPr>
          <p:cNvSpPr txBox="1"/>
          <p:nvPr/>
        </p:nvSpPr>
        <p:spPr>
          <a:xfrm>
            <a:off x="7235465" y="3429000"/>
            <a:ext cx="4390926" cy="2308324"/>
          </a:xfrm>
          <a:prstGeom prst="rect">
            <a:avLst/>
          </a:prstGeom>
          <a:solidFill>
            <a:schemeClr val="bg1"/>
          </a:solidFill>
        </p:spPr>
        <p:txBody>
          <a:bodyPr wrap="square" rtlCol="0">
            <a:spAutoFit/>
          </a:bodyPr>
          <a:lstStyle/>
          <a:p>
            <a:endParaRPr lang="en-US"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float</a:t>
            </a:r>
            <a:r>
              <a:rPr lang="en-GB" sz="1600" dirty="0">
                <a:solidFill>
                  <a:srgbClr val="000000"/>
                </a:solidFill>
                <a:latin typeface="Consolas" panose="020B0609020204030204" pitchFamily="49" charset="0"/>
              </a:rPr>
              <a:t> sum(</a:t>
            </a:r>
            <a:r>
              <a:rPr lang="en-GB" sz="1600" dirty="0">
                <a:solidFill>
                  <a:srgbClr val="0000FF"/>
                </a:solidFill>
                <a:latin typeface="Consolas" panose="020B0609020204030204" pitchFamily="49" charset="0"/>
              </a:rPr>
              <a:t>float</a:t>
            </a:r>
            <a:r>
              <a:rPr lang="en-GB" sz="1600" dirty="0">
                <a:solidFill>
                  <a:srgbClr val="000000"/>
                </a:solidFill>
                <a:latin typeface="Consolas" panose="020B0609020204030204" pitchFamily="49" charset="0"/>
              </a:rPr>
              <a:t> </a:t>
            </a:r>
            <a:r>
              <a:rPr lang="en-GB" sz="1600" dirty="0" err="1">
                <a:solidFill>
                  <a:srgbClr val="808080"/>
                </a:solidFill>
                <a:latin typeface="Consolas" panose="020B0609020204030204" pitchFamily="49" charset="0"/>
              </a:rPr>
              <a:t>nums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size</a:t>
            </a:r>
            <a:r>
              <a:rPr lang="en-GB"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float</a:t>
            </a:r>
            <a:r>
              <a:rPr lang="en-US" sz="1600" dirty="0">
                <a:solidFill>
                  <a:srgbClr val="000000"/>
                </a:solidFill>
                <a:latin typeface="Consolas" panose="020B0609020204030204" pitchFamily="49" charset="0"/>
              </a:rPr>
              <a:t> sum = 0;</a:t>
            </a:r>
          </a:p>
          <a:p>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nn-NO" sz="1600" dirty="0">
                <a:solidFill>
                  <a:srgbClr val="0000FF"/>
                </a:solidFill>
                <a:latin typeface="Consolas" panose="020B0609020204030204" pitchFamily="49" charset="0"/>
              </a:rPr>
              <a:t>	for</a:t>
            </a:r>
            <a:r>
              <a:rPr lang="nn-NO" sz="1600" dirty="0">
                <a:solidFill>
                  <a:srgbClr val="000000"/>
                </a:solidFill>
                <a:latin typeface="Consolas" panose="020B0609020204030204" pitchFamily="49" charset="0"/>
              </a:rPr>
              <a:t> ( i = 0; i &lt; </a:t>
            </a:r>
            <a:r>
              <a:rPr lang="nn-NO" sz="1600" dirty="0">
                <a:solidFill>
                  <a:srgbClr val="808080"/>
                </a:solidFill>
                <a:latin typeface="Consolas" panose="020B0609020204030204" pitchFamily="49" charset="0"/>
              </a:rPr>
              <a:t>size</a:t>
            </a:r>
            <a:r>
              <a:rPr lang="nn-NO" sz="1600" dirty="0">
                <a:solidFill>
                  <a:srgbClr val="000000"/>
                </a:solidFill>
                <a:latin typeface="Consolas" panose="020B0609020204030204" pitchFamily="49" charset="0"/>
              </a:rPr>
              <a:t>; i++) {</a:t>
            </a:r>
          </a:p>
          <a:p>
            <a:r>
              <a:rPr lang="en-US" sz="1600" dirty="0">
                <a:solidFill>
                  <a:srgbClr val="000000"/>
                </a:solidFill>
                <a:latin typeface="Consolas" panose="020B0609020204030204" pitchFamily="49" charset="0"/>
              </a:rPr>
              <a:t>		sum += </a:t>
            </a:r>
            <a:r>
              <a:rPr lang="en-US" sz="1600" dirty="0" err="1">
                <a:solidFill>
                  <a:srgbClr val="808080"/>
                </a:solidFill>
                <a:latin typeface="Consolas" panose="020B0609020204030204" pitchFamily="49" charset="0"/>
              </a:rPr>
              <a:t>nums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sum;</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44141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3</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compute</a:t>
                </a:r>
                <a:r>
                  <a:rPr lang="ar-EG" dirty="0">
                    <a:solidFill>
                      <a:schemeClr val="bg1"/>
                    </a:solidFill>
                  </a:rPr>
                  <a:t> </a:t>
                </a:r>
                <a:r>
                  <a:rPr lang="en-US" dirty="0">
                    <a:solidFill>
                      <a:schemeClr val="bg1"/>
                    </a:solidFill>
                  </a:rPr>
                  <a:t>the distance between two points,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m:t>
                        </m:r>
                      </m:sub>
                    </m:sSub>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m:t>
                            </m:r>
                          </m:sub>
                        </m:sSub>
                      </m:e>
                    </m:d>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oMath>
                </a14:m>
                <a:endParaRPr lang="en-US" dirty="0">
                  <a:solidFill>
                    <a:schemeClr val="bg1"/>
                  </a:solidFill>
                </a:endParaRPr>
              </a:p>
              <a:p>
                <a:pPr lvl="1"/>
                <a:r>
                  <a:rPr lang="en-US" i="1" dirty="0">
                    <a:solidFill>
                      <a:schemeClr val="bg1"/>
                    </a:solidFill>
                  </a:rPr>
                  <a:t>The distance is computed using: </a:t>
                </a:r>
                <a14:m>
                  <m:oMath xmlns:m="http://schemas.openxmlformats.org/officeDocument/2006/math">
                    <m:rad>
                      <m:radPr>
                        <m:degHide m:val="on"/>
                        <m:ctrlPr>
                          <a:rPr lang="en-US" i="1" smtClean="0">
                            <a:solidFill>
                              <a:schemeClr val="bg1"/>
                            </a:solidFill>
                            <a:latin typeface="Cambria Math" panose="02040503050406030204" pitchFamily="18" charset="0"/>
                          </a:rPr>
                        </m:ctrlPr>
                      </m:radPr>
                      <m:deg/>
                      <m:e>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d>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m:t>
                                    </m:r>
                                  </m:sub>
                                </m:sSub>
                              </m:e>
                            </m:d>
                          </m:e>
                          <m:sup>
                            <m:r>
                              <a:rPr lang="en-US" b="0" i="1" smtClean="0">
                                <a:solidFill>
                                  <a:schemeClr val="bg1"/>
                                </a:solidFill>
                                <a:latin typeface="Cambria Math" panose="02040503050406030204" pitchFamily="18" charset="0"/>
                              </a:rPr>
                              <m:t>2</m:t>
                            </m:r>
                          </m:sup>
                        </m:sSup>
                      </m:e>
                    </m:rad>
                  </m:oMath>
                </a14:m>
                <a:endParaRPr lang="en-US" i="1" dirty="0">
                  <a:solidFill>
                    <a:schemeClr val="bg1"/>
                  </a:solidFill>
                </a:endParaRPr>
              </a:p>
              <a:p>
                <a:pPr marL="457200" lvl="1" indent="0">
                  <a:buNone/>
                </a:pPr>
                <a:r>
                  <a:rPr lang="en-US" dirty="0">
                    <a:solidFill>
                      <a:schemeClr val="bg1"/>
                    </a:solidFill>
                  </a:rPr>
                  <a:t>		</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582"/>
                </a:stretch>
              </a:blipFill>
            </p:spPr>
            <p:txBody>
              <a:bodyPr/>
              <a:lstStyle/>
              <a:p>
                <a:r>
                  <a:rPr lang="en-US">
                    <a:noFill/>
                  </a:rPr>
                  <a:t> </a:t>
                </a:r>
              </a:p>
            </p:txBody>
          </p:sp>
        </mc:Fallback>
      </mc:AlternateContent>
    </p:spTree>
    <p:extLst>
      <p:ext uri="{BB962C8B-B14F-4D97-AF65-F5344CB8AC3E}">
        <p14:creationId xmlns:p14="http://schemas.microsoft.com/office/powerpoint/2010/main" val="1807411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3</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compute</a:t>
                </a:r>
                <a:r>
                  <a:rPr lang="ar-EG" dirty="0">
                    <a:solidFill>
                      <a:schemeClr val="bg1"/>
                    </a:solidFill>
                  </a:rPr>
                  <a:t> </a:t>
                </a:r>
                <a:r>
                  <a:rPr lang="en-US" dirty="0">
                    <a:solidFill>
                      <a:schemeClr val="bg1"/>
                    </a:solidFill>
                  </a:rPr>
                  <a:t>the distance between two points,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m:t>
                        </m:r>
                      </m:sub>
                    </m:sSub>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m:t>
                            </m:r>
                          </m:sub>
                        </m:sSub>
                      </m:e>
                    </m:d>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oMath>
                </a14:m>
                <a:endParaRPr lang="en-US" dirty="0">
                  <a:solidFill>
                    <a:schemeClr val="bg1"/>
                  </a:solidFill>
                </a:endParaRPr>
              </a:p>
              <a:p>
                <a:pPr lvl="1"/>
                <a:r>
                  <a:rPr lang="en-US" i="1" dirty="0">
                    <a:solidFill>
                      <a:schemeClr val="bg1"/>
                    </a:solidFill>
                  </a:rPr>
                  <a:t>The distance is computed using: </a:t>
                </a:r>
                <a14:m>
                  <m:oMath xmlns:m="http://schemas.openxmlformats.org/officeDocument/2006/math">
                    <m:rad>
                      <m:radPr>
                        <m:degHide m:val="on"/>
                        <m:ctrlPr>
                          <a:rPr lang="en-US" i="1" smtClean="0">
                            <a:solidFill>
                              <a:schemeClr val="bg1"/>
                            </a:solidFill>
                            <a:latin typeface="Cambria Math" panose="02040503050406030204" pitchFamily="18" charset="0"/>
                          </a:rPr>
                        </m:ctrlPr>
                      </m:radPr>
                      <m:deg/>
                      <m:e>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d>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m:t>
                                    </m:r>
                                  </m:sub>
                                </m:sSub>
                              </m:e>
                            </m:d>
                          </m:e>
                          <m:sup>
                            <m:r>
                              <a:rPr lang="en-US" b="0" i="1" smtClean="0">
                                <a:solidFill>
                                  <a:schemeClr val="bg1"/>
                                </a:solidFill>
                                <a:latin typeface="Cambria Math" panose="02040503050406030204" pitchFamily="18" charset="0"/>
                              </a:rPr>
                              <m:t>2</m:t>
                            </m:r>
                          </m:sup>
                        </m:sSup>
                      </m:e>
                    </m:rad>
                  </m:oMath>
                </a14:m>
                <a:endParaRPr lang="en-US" i="1" dirty="0">
                  <a:solidFill>
                    <a:schemeClr val="bg1"/>
                  </a:solidFill>
                </a:endParaRPr>
              </a:p>
              <a:p>
                <a:pPr lvl="1"/>
                <a:endParaRPr lang="en-US" dirty="0">
                  <a:solidFill>
                    <a:schemeClr val="bg1"/>
                  </a:solidFill>
                </a:endParaRPr>
              </a:p>
              <a:p>
                <a:pPr marL="457200" lvl="1" indent="0">
                  <a:buNone/>
                </a:pPr>
                <a:r>
                  <a:rPr lang="en-US" dirty="0">
                    <a:solidFill>
                      <a:schemeClr val="bg1"/>
                    </a:solidFill>
                  </a:rPr>
                  <a:t>		</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58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B9075D-A983-4442-A307-AF557BCABC8B}"/>
              </a:ext>
            </a:extLst>
          </p:cNvPr>
          <p:cNvSpPr txBox="1"/>
          <p:nvPr/>
        </p:nvSpPr>
        <p:spPr>
          <a:xfrm>
            <a:off x="1735319" y="3429000"/>
            <a:ext cx="8448772" cy="2862322"/>
          </a:xfrm>
          <a:prstGeom prst="rect">
            <a:avLst/>
          </a:prstGeom>
          <a:solidFill>
            <a:schemeClr val="bg1"/>
          </a:solidFill>
        </p:spPr>
        <p:txBody>
          <a:bodyPr wrap="square" rtlCol="0">
            <a:spAutoFit/>
          </a:bodyPr>
          <a:lstStyle/>
          <a:p>
            <a:r>
              <a:rPr lang="en-US" dirty="0">
                <a:solidFill>
                  <a:srgbClr val="00B050"/>
                </a:solidFill>
                <a:latin typeface="Consolas" panose="020B0609020204030204" pitchFamily="49" charset="0"/>
              </a:rPr>
              <a:t>//solution 1</a:t>
            </a:r>
            <a:endParaRPr lang="en-GB" sz="1800" dirty="0">
              <a:solidFill>
                <a:srgbClr val="0000FF"/>
              </a:solidFill>
              <a:latin typeface="Consolas" panose="020B0609020204030204" pitchFamily="49" charset="0"/>
            </a:endParaRPr>
          </a:p>
          <a:p>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distance(</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x1</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y1</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x2</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y2</a:t>
            </a:r>
            <a:r>
              <a:rPr lang="en-GB" sz="1800" dirty="0">
                <a:solidFill>
                  <a:srgbClr val="000000"/>
                </a:solidFill>
                <a:latin typeface="Consolas" panose="020B0609020204030204" pitchFamily="49" charset="0"/>
              </a:rPr>
              <a:t>) { </a:t>
            </a:r>
            <a:r>
              <a:rPr lang="en-GB" sz="1800" dirty="0">
                <a:solidFill>
                  <a:srgbClr val="008000"/>
                </a:solidFill>
                <a:latin typeface="Consolas" panose="020B0609020204030204" pitchFamily="49" charset="0"/>
              </a:rPr>
              <a:t>// you must #include&lt;math.h&gt;</a:t>
            </a:r>
            <a:endParaRPr lang="en-GB" sz="1800"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x_diff</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x1</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x2</a:t>
            </a:r>
            <a:r>
              <a:rPr lang="en-US" dirty="0">
                <a:solidFill>
                  <a:srgbClr val="000000"/>
                </a:solidFill>
                <a:latin typeface="Consolas" panose="020B0609020204030204" pitchFamily="49" charset="0"/>
              </a:rPr>
              <a:t>;</a:t>
            </a:r>
          </a:p>
          <a:p>
            <a:pPr lvl="1"/>
            <a:r>
              <a:rPr lang="en-GB" dirty="0">
                <a:solidFill>
                  <a:srgbClr val="0000FF"/>
                </a:solidFill>
                <a:latin typeface="Consolas" panose="020B0609020204030204" pitchFamily="49" charset="0"/>
              </a:rPr>
              <a:t>float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x_diff_sq</a:t>
            </a:r>
            <a:r>
              <a:rPr lang="en-GB" dirty="0">
                <a:solidFill>
                  <a:srgbClr val="000000"/>
                </a:solidFill>
                <a:latin typeface="Consolas" panose="020B0609020204030204" pitchFamily="49" charset="0"/>
              </a:rPr>
              <a:t> = pow(</a:t>
            </a:r>
            <a:r>
              <a:rPr lang="en-GB" dirty="0" err="1">
                <a:solidFill>
                  <a:srgbClr val="000000"/>
                </a:solidFill>
                <a:latin typeface="Consolas" panose="020B0609020204030204" pitchFamily="49" charset="0"/>
              </a:rPr>
              <a:t>x_diff</a:t>
            </a:r>
            <a:r>
              <a:rPr lang="en-GB" dirty="0">
                <a:solidFill>
                  <a:srgbClr val="000000"/>
                </a:solidFill>
                <a:latin typeface="Consolas" panose="020B0609020204030204" pitchFamily="49" charset="0"/>
              </a:rPr>
              <a:t>, 2);</a:t>
            </a:r>
          </a:p>
          <a:p>
            <a:pPr lvl="1"/>
            <a:r>
              <a:rPr lang="es-ES" dirty="0" err="1">
                <a:solidFill>
                  <a:srgbClr val="0000FF"/>
                </a:solidFill>
                <a:latin typeface="Consolas" panose="020B0609020204030204" pitchFamily="49" charset="0"/>
              </a:rPr>
              <a:t>float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y_diff</a:t>
            </a:r>
            <a:r>
              <a:rPr lang="es-ES" dirty="0">
                <a:solidFill>
                  <a:srgbClr val="000000"/>
                </a:solidFill>
                <a:latin typeface="Consolas" panose="020B0609020204030204" pitchFamily="49" charset="0"/>
              </a:rPr>
              <a:t> = </a:t>
            </a:r>
            <a:r>
              <a:rPr lang="es-ES" dirty="0">
                <a:solidFill>
                  <a:srgbClr val="808080"/>
                </a:solidFill>
                <a:latin typeface="Consolas" panose="020B0609020204030204" pitchFamily="49" charset="0"/>
              </a:rPr>
              <a:t>y1</a:t>
            </a:r>
            <a:r>
              <a:rPr lang="es-ES" dirty="0">
                <a:solidFill>
                  <a:srgbClr val="000000"/>
                </a:solidFill>
                <a:latin typeface="Consolas" panose="020B0609020204030204" pitchFamily="49" charset="0"/>
              </a:rPr>
              <a:t> - </a:t>
            </a:r>
            <a:r>
              <a:rPr lang="es-ES" dirty="0">
                <a:solidFill>
                  <a:srgbClr val="808080"/>
                </a:solidFill>
                <a:latin typeface="Consolas" panose="020B0609020204030204" pitchFamily="49" charset="0"/>
              </a:rPr>
              <a:t>y2</a:t>
            </a:r>
            <a:r>
              <a:rPr lang="es-E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y_diff_sq</a:t>
            </a:r>
            <a:r>
              <a:rPr lang="en-US" dirty="0">
                <a:solidFill>
                  <a:srgbClr val="000000"/>
                </a:solidFill>
                <a:latin typeface="Consolas" panose="020B0609020204030204" pitchFamily="49" charset="0"/>
              </a:rPr>
              <a:t> = pow(</a:t>
            </a:r>
            <a:r>
              <a:rPr lang="en-US" dirty="0" err="1">
                <a:solidFill>
                  <a:srgbClr val="000000"/>
                </a:solidFill>
                <a:latin typeface="Consolas" panose="020B0609020204030204" pitchFamily="49" charset="0"/>
              </a:rPr>
              <a:t>y_diff</a:t>
            </a:r>
            <a:r>
              <a:rPr lang="en-US" dirty="0">
                <a:solidFill>
                  <a:srgbClr val="000000"/>
                </a:solidFill>
                <a:latin typeface="Consolas" panose="020B0609020204030204" pitchFamily="49" charset="0"/>
              </a:rPr>
              <a:t>, 2);</a:t>
            </a:r>
          </a:p>
          <a:p>
            <a:pPr lvl="1"/>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distance = sqrt(</a:t>
            </a:r>
            <a:r>
              <a:rPr lang="en-US" dirty="0" err="1">
                <a:solidFill>
                  <a:srgbClr val="000000"/>
                </a:solidFill>
                <a:latin typeface="Consolas" panose="020B0609020204030204" pitchFamily="49" charset="0"/>
              </a:rPr>
              <a:t>x_diff</a:t>
            </a:r>
            <a:r>
              <a:rPr lang="en-GB" dirty="0">
                <a:solidFill>
                  <a:srgbClr val="000000"/>
                </a:solidFill>
                <a:latin typeface="Consolas" panose="020B0609020204030204" pitchFamily="49" charset="0"/>
              </a:rPr>
              <a:t>_</a:t>
            </a:r>
            <a:r>
              <a:rPr lang="en-GB" dirty="0" err="1">
                <a:solidFill>
                  <a:srgbClr val="000000"/>
                </a:solidFill>
                <a:latin typeface="Consolas" panose="020B0609020204030204" pitchFamily="49" charset="0"/>
              </a:rPr>
              <a:t>sq</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y_diff</a:t>
            </a:r>
            <a:r>
              <a:rPr lang="en-GB" dirty="0">
                <a:solidFill>
                  <a:srgbClr val="000000"/>
                </a:solidFill>
                <a:latin typeface="Consolas" panose="020B0609020204030204" pitchFamily="49" charset="0"/>
              </a:rPr>
              <a:t>_</a:t>
            </a:r>
            <a:r>
              <a:rPr lang="en-GB" dirty="0" err="1">
                <a:solidFill>
                  <a:srgbClr val="000000"/>
                </a:solidFill>
                <a:latin typeface="Consolas" panose="020B0609020204030204" pitchFamily="49" charset="0"/>
              </a:rPr>
              <a:t>sq</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distance;</a:t>
            </a:r>
          </a:p>
          <a:p>
            <a:r>
              <a:rPr lang="en-US" sz="18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41312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3</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compute</a:t>
                </a:r>
                <a:r>
                  <a:rPr lang="ar-EG" dirty="0">
                    <a:solidFill>
                      <a:schemeClr val="bg1"/>
                    </a:solidFill>
                  </a:rPr>
                  <a:t> </a:t>
                </a:r>
                <a:r>
                  <a:rPr lang="en-US" dirty="0">
                    <a:solidFill>
                      <a:schemeClr val="bg1"/>
                    </a:solidFill>
                  </a:rPr>
                  <a:t>the distance between two points,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m:t>
                        </m:r>
                      </m:sub>
                    </m:sSub>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m:t>
                            </m:r>
                          </m:sub>
                        </m:sSub>
                      </m:e>
                    </m:d>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oMath>
                </a14:m>
                <a:endParaRPr lang="en-US" dirty="0">
                  <a:solidFill>
                    <a:schemeClr val="bg1"/>
                  </a:solidFill>
                </a:endParaRPr>
              </a:p>
              <a:p>
                <a:pPr lvl="1"/>
                <a:r>
                  <a:rPr lang="en-US" i="1" dirty="0">
                    <a:solidFill>
                      <a:schemeClr val="bg1"/>
                    </a:solidFill>
                  </a:rPr>
                  <a:t>The distance is computed using: </a:t>
                </a:r>
                <a14:m>
                  <m:oMath xmlns:m="http://schemas.openxmlformats.org/officeDocument/2006/math">
                    <m:rad>
                      <m:radPr>
                        <m:degHide m:val="on"/>
                        <m:ctrlPr>
                          <a:rPr lang="en-US" i="1" smtClean="0">
                            <a:solidFill>
                              <a:schemeClr val="bg1"/>
                            </a:solidFill>
                            <a:latin typeface="Cambria Math" panose="02040503050406030204" pitchFamily="18" charset="0"/>
                          </a:rPr>
                        </m:ctrlPr>
                      </m:radPr>
                      <m:deg/>
                      <m:e>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d>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m:t>
                                    </m:r>
                                  </m:sub>
                                </m:sSub>
                              </m:e>
                            </m:d>
                          </m:e>
                          <m:sup>
                            <m:r>
                              <a:rPr lang="en-US" b="0" i="1" smtClean="0">
                                <a:solidFill>
                                  <a:schemeClr val="bg1"/>
                                </a:solidFill>
                                <a:latin typeface="Cambria Math" panose="02040503050406030204" pitchFamily="18" charset="0"/>
                              </a:rPr>
                              <m:t>2</m:t>
                            </m:r>
                          </m:sup>
                        </m:sSup>
                      </m:e>
                    </m:rad>
                  </m:oMath>
                </a14:m>
                <a:endParaRPr lang="en-US" i="1" dirty="0">
                  <a:solidFill>
                    <a:schemeClr val="bg1"/>
                  </a:solidFill>
                </a:endParaRPr>
              </a:p>
              <a:p>
                <a:pPr lvl="1"/>
                <a:endParaRPr lang="en-US" dirty="0">
                  <a:solidFill>
                    <a:schemeClr val="bg1"/>
                  </a:solidFill>
                </a:endParaRPr>
              </a:p>
              <a:p>
                <a:pPr marL="457200" lvl="1" indent="0">
                  <a:buNone/>
                </a:pPr>
                <a:r>
                  <a:rPr lang="en-US" dirty="0">
                    <a:solidFill>
                      <a:schemeClr val="bg1"/>
                    </a:solidFill>
                  </a:rPr>
                  <a:t>		</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3"/>
                <a:stretch>
                  <a:fillRect l="-1017" t="-258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790F1CF-79C4-4A40-AFAB-40DBF7FE9589}"/>
              </a:ext>
            </a:extLst>
          </p:cNvPr>
          <p:cNvSpPr txBox="1"/>
          <p:nvPr/>
        </p:nvSpPr>
        <p:spPr>
          <a:xfrm>
            <a:off x="1746512" y="3400887"/>
            <a:ext cx="8698976" cy="1477328"/>
          </a:xfrm>
          <a:prstGeom prst="rect">
            <a:avLst/>
          </a:prstGeom>
          <a:solidFill>
            <a:schemeClr val="bg1"/>
          </a:solidFill>
        </p:spPr>
        <p:txBody>
          <a:bodyPr wrap="square" rtlCol="0">
            <a:spAutoFit/>
          </a:bodyPr>
          <a:lstStyle/>
          <a:p>
            <a:r>
              <a:rPr lang="en-US" dirty="0">
                <a:solidFill>
                  <a:srgbClr val="00B050"/>
                </a:solidFill>
                <a:latin typeface="Consolas" panose="020B0609020204030204" pitchFamily="49" charset="0"/>
              </a:rPr>
              <a:t>//solution 2</a:t>
            </a:r>
            <a:endParaRPr lang="en-GB" sz="1800" dirty="0">
              <a:solidFill>
                <a:srgbClr val="0000FF"/>
              </a:solidFill>
              <a:latin typeface="Consolas" panose="020B0609020204030204" pitchFamily="49" charset="0"/>
            </a:endParaRPr>
          </a:p>
          <a:p>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distance(</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x1</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y1</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x2</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y2</a:t>
            </a:r>
            <a:r>
              <a:rPr lang="en-GB"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distance = sqrt(pow((</a:t>
            </a:r>
            <a:r>
              <a:rPr lang="en-US" sz="1800" dirty="0">
                <a:solidFill>
                  <a:srgbClr val="808080"/>
                </a:solidFill>
                <a:latin typeface="Consolas" panose="020B0609020204030204" pitchFamily="49" charset="0"/>
              </a:rPr>
              <a:t>x1</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x2</a:t>
            </a:r>
            <a:r>
              <a:rPr lang="en-US" sz="1800" dirty="0">
                <a:solidFill>
                  <a:srgbClr val="000000"/>
                </a:solidFill>
                <a:latin typeface="Consolas" panose="020B0609020204030204" pitchFamily="49" charset="0"/>
              </a:rPr>
              <a:t>), 2) + pow((</a:t>
            </a:r>
            <a:r>
              <a:rPr lang="en-US" sz="1800" dirty="0">
                <a:solidFill>
                  <a:srgbClr val="808080"/>
                </a:solidFill>
                <a:latin typeface="Consolas" panose="020B0609020204030204" pitchFamily="49" charset="0"/>
              </a:rPr>
              <a:t>y1</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y2</a:t>
            </a:r>
            <a:r>
              <a:rPr lang="en-US" sz="1800" dirty="0">
                <a:solidFill>
                  <a:srgbClr val="000000"/>
                </a:solidFill>
                <a:latin typeface="Consolas" panose="020B0609020204030204" pitchFamily="49" charset="0"/>
              </a:rPr>
              <a:t>), 2));</a:t>
            </a:r>
          </a:p>
          <a:p>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distance;</a:t>
            </a:r>
          </a:p>
          <a:p>
            <a:r>
              <a:rPr lang="en-US" sz="18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5962648B-797A-4F89-BB84-FC9CE76CD9DE}"/>
              </a:ext>
            </a:extLst>
          </p:cNvPr>
          <p:cNvSpPr txBox="1"/>
          <p:nvPr/>
        </p:nvSpPr>
        <p:spPr>
          <a:xfrm>
            <a:off x="1746512" y="5052006"/>
            <a:ext cx="8698976" cy="1200329"/>
          </a:xfrm>
          <a:prstGeom prst="rect">
            <a:avLst/>
          </a:prstGeom>
          <a:solidFill>
            <a:schemeClr val="bg1"/>
          </a:solidFill>
        </p:spPr>
        <p:txBody>
          <a:bodyPr wrap="square" rtlCol="0">
            <a:spAutoFit/>
          </a:bodyPr>
          <a:lstStyle/>
          <a:p>
            <a:r>
              <a:rPr lang="en-US" dirty="0">
                <a:solidFill>
                  <a:srgbClr val="00B050"/>
                </a:solidFill>
                <a:latin typeface="Consolas" panose="020B0609020204030204" pitchFamily="49" charset="0"/>
              </a:rPr>
              <a:t>//solution 3</a:t>
            </a:r>
            <a:endParaRPr lang="en-GB" sz="1800" dirty="0">
              <a:solidFill>
                <a:srgbClr val="0000FF"/>
              </a:solidFill>
              <a:latin typeface="Consolas" panose="020B0609020204030204" pitchFamily="49" charset="0"/>
            </a:endParaRPr>
          </a:p>
          <a:p>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distance(</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x1</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y1</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x2</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y2</a:t>
            </a:r>
            <a:r>
              <a:rPr lang="en-GB"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sqrt(pow((</a:t>
            </a:r>
            <a:r>
              <a:rPr lang="en-US" sz="1800" dirty="0">
                <a:solidFill>
                  <a:srgbClr val="808080"/>
                </a:solidFill>
                <a:latin typeface="Consolas" panose="020B0609020204030204" pitchFamily="49" charset="0"/>
              </a:rPr>
              <a:t>x1</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x2</a:t>
            </a:r>
            <a:r>
              <a:rPr lang="en-US" sz="1800" dirty="0">
                <a:solidFill>
                  <a:srgbClr val="000000"/>
                </a:solidFill>
                <a:latin typeface="Consolas" panose="020B0609020204030204" pitchFamily="49" charset="0"/>
              </a:rPr>
              <a:t>), 2) + pow((</a:t>
            </a:r>
            <a:r>
              <a:rPr lang="en-US" sz="1800" dirty="0">
                <a:solidFill>
                  <a:srgbClr val="808080"/>
                </a:solidFill>
                <a:latin typeface="Consolas" panose="020B0609020204030204" pitchFamily="49" charset="0"/>
              </a:rPr>
              <a:t>y1</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y2</a:t>
            </a:r>
            <a:r>
              <a:rPr lang="en-US" sz="1800" dirty="0">
                <a:solidFill>
                  <a:srgbClr val="000000"/>
                </a:solidFill>
                <a:latin typeface="Consolas" panose="020B0609020204030204" pitchFamily="49" charset="0"/>
              </a:rPr>
              <a:t>), 2));</a:t>
            </a:r>
          </a:p>
          <a:p>
            <a:r>
              <a:rPr lang="en-US" sz="18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56700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4</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determine if an integer is even or odd</a:t>
            </a:r>
          </a:p>
          <a:p>
            <a:pPr lvl="1"/>
            <a:endParaRPr lang="en-US" i="1" dirty="0">
              <a:solidFill>
                <a:schemeClr val="bg1"/>
              </a:solidFill>
            </a:endParaRPr>
          </a:p>
          <a:p>
            <a:pPr lvl="1"/>
            <a:endParaRPr lang="en-US" dirty="0">
              <a:solidFill>
                <a:schemeClr val="bg1"/>
              </a:solidFill>
            </a:endParaRPr>
          </a:p>
          <a:p>
            <a:pPr marL="457200" lvl="1" indent="0">
              <a:buNone/>
            </a:pPr>
            <a:r>
              <a:rPr lang="en-US" dirty="0">
                <a:solidFill>
                  <a:schemeClr val="bg1"/>
                </a:solidFill>
              </a:rPr>
              <a:t>		</a:t>
            </a:r>
          </a:p>
        </p:txBody>
      </p:sp>
    </p:spTree>
    <p:extLst>
      <p:ext uri="{BB962C8B-B14F-4D97-AF65-F5344CB8AC3E}">
        <p14:creationId xmlns:p14="http://schemas.microsoft.com/office/powerpoint/2010/main" val="148675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2X2 Matrix Multiplication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To multiply a matrix by another matrix, do </a:t>
            </a:r>
            <a:r>
              <a:rPr lang="en-US" b="1" u="sng" dirty="0">
                <a:solidFill>
                  <a:schemeClr val="bg1"/>
                </a:solidFill>
              </a:rPr>
              <a:t>dot product</a:t>
            </a:r>
            <a:r>
              <a:rPr lang="en-US" dirty="0">
                <a:solidFill>
                  <a:schemeClr val="bg1"/>
                </a:solidFill>
              </a:rPr>
              <a:t> of rows and columns.</a:t>
            </a:r>
          </a:p>
          <a:p>
            <a:pPr lvl="1"/>
            <a:r>
              <a:rPr lang="en-US" i="1" dirty="0">
                <a:solidFill>
                  <a:schemeClr val="bg1"/>
                </a:solidFill>
              </a:rPr>
              <a:t>The columns of first matrix </a:t>
            </a:r>
            <a:r>
              <a:rPr lang="en-US" b="1" i="1" u="sng" dirty="0">
                <a:solidFill>
                  <a:schemeClr val="bg1"/>
                </a:solidFill>
              </a:rPr>
              <a:t>MUST BE EQUAL TO</a:t>
            </a:r>
            <a:r>
              <a:rPr lang="en-US" b="1" i="1" dirty="0">
                <a:solidFill>
                  <a:schemeClr val="bg1"/>
                </a:solidFill>
              </a:rPr>
              <a:t> </a:t>
            </a:r>
            <a:r>
              <a:rPr lang="en-US" i="1" dirty="0">
                <a:solidFill>
                  <a:schemeClr val="bg1"/>
                </a:solidFill>
              </a:rPr>
              <a:t>the rows of the other matrix</a:t>
            </a:r>
          </a:p>
        </p:txBody>
      </p:sp>
      <p:grpSp>
        <p:nvGrpSpPr>
          <p:cNvPr id="18" name="Group 17">
            <a:extLst>
              <a:ext uri="{FF2B5EF4-FFF2-40B4-BE49-F238E27FC236}">
                <a16:creationId xmlns:a16="http://schemas.microsoft.com/office/drawing/2014/main" id="{699E303A-6181-47C5-A48E-0B4D6276BB4C}"/>
              </a:ext>
            </a:extLst>
          </p:cNvPr>
          <p:cNvGrpSpPr/>
          <p:nvPr/>
        </p:nvGrpSpPr>
        <p:grpSpPr>
          <a:xfrm>
            <a:off x="416743" y="3383431"/>
            <a:ext cx="5241304" cy="2478845"/>
            <a:chOff x="416743" y="3383431"/>
            <a:chExt cx="5241304" cy="2478845"/>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E1A777A-DC98-4858-8346-2138443DFFE5}"/>
                    </a:ext>
                  </a:extLst>
                </p:cNvPr>
                <p:cNvSpPr txBox="1"/>
                <p:nvPr/>
              </p:nvSpPr>
              <p:spPr>
                <a:xfrm>
                  <a:off x="416743" y="3383431"/>
                  <a:ext cx="5241304" cy="20907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𝐴</m:t>
                        </m:r>
                        <m:r>
                          <a:rPr lang="en-US" sz="2800" b="0" i="1" smtClean="0">
                            <a:solidFill>
                              <a:schemeClr val="bg1"/>
                            </a:solidFill>
                            <a:latin typeface="Cambria Math" panose="02040503050406030204" pitchFamily="18" charset="0"/>
                          </a:rPr>
                          <m:t>=</m:t>
                        </m:r>
                        <m:d>
                          <m:dPr>
                            <m:begChr m:val="["/>
                            <m:endChr m:val="]"/>
                            <m:ctrlPr>
                              <a:rPr lang="en-US" sz="2800" i="1" smtClean="0">
                                <a:solidFill>
                                  <a:schemeClr val="bg1"/>
                                </a:solidFill>
                                <a:latin typeface="Cambria Math" panose="02040503050406030204" pitchFamily="18" charset="0"/>
                              </a:rPr>
                            </m:ctrlPr>
                          </m:dPr>
                          <m:e>
                            <m:m>
                              <m:mPr>
                                <m:mcs>
                                  <m:mc>
                                    <m:mcPr>
                                      <m:count m:val="3"/>
                                      <m:mcJc m:val="center"/>
                                    </m:mcPr>
                                  </m:mc>
                                </m:mcs>
                                <m:ctrlPr>
                                  <a:rPr lang="en-US" sz="280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2</m:t>
                                  </m:r>
                                </m:e>
                                <m:e>
                                  <m:r>
                                    <a:rPr lang="en-US" sz="2800" b="0" i="1" smtClean="0">
                                      <a:solidFill>
                                        <a:schemeClr val="bg1"/>
                                      </a:solidFill>
                                      <a:latin typeface="Cambria Math" panose="02040503050406030204" pitchFamily="18" charset="0"/>
                                    </a:rPr>
                                    <m:t>3</m:t>
                                  </m:r>
                                </m:e>
                              </m:mr>
                              <m:mr>
                                <m:e>
                                  <m:r>
                                    <a:rPr lang="en-US" sz="2800" b="0" i="1" smtClean="0">
                                      <a:solidFill>
                                        <a:schemeClr val="bg1"/>
                                      </a:solidFill>
                                      <a:latin typeface="Cambria Math" panose="02040503050406030204" pitchFamily="18" charset="0"/>
                                    </a:rPr>
                                    <m:t>4</m:t>
                                  </m:r>
                                </m:e>
                                <m:e>
                                  <m:r>
                                    <a:rPr lang="en-US" sz="2800" b="0" i="1" smtClean="0">
                                      <a:solidFill>
                                        <a:schemeClr val="bg1"/>
                                      </a:solidFill>
                                      <a:latin typeface="Cambria Math" panose="02040503050406030204" pitchFamily="18" charset="0"/>
                                    </a:rPr>
                                    <m:t>5</m:t>
                                  </m:r>
                                </m:e>
                                <m:e>
                                  <m:r>
                                    <a:rPr lang="en-US" sz="2800" b="0" i="1" smtClean="0">
                                      <a:solidFill>
                                        <a:schemeClr val="bg1"/>
                                      </a:solidFill>
                                      <a:latin typeface="Cambria Math" panose="02040503050406030204" pitchFamily="18" charset="0"/>
                                    </a:rPr>
                                    <m:t>6</m:t>
                                  </m:r>
                                </m:e>
                              </m:mr>
                            </m:m>
                          </m:e>
                        </m:d>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𝐵</m:t>
                        </m:r>
                        <m:r>
                          <a:rPr lang="en-US" sz="2800" b="0" i="1" smtClean="0">
                            <a:solidFill>
                              <a:schemeClr val="bg1"/>
                            </a:solidFill>
                            <a:latin typeface="Cambria Math" panose="02040503050406030204" pitchFamily="18" charset="0"/>
                          </a:rPr>
                          <m:t>= </m:t>
                        </m:r>
                        <m:d>
                          <m:dPr>
                            <m:begChr m:val="["/>
                            <m:endChr m:val="]"/>
                            <m:ctrlPr>
                              <a:rPr lang="en-US" sz="2800" b="0" i="1" smtClean="0">
                                <a:solidFill>
                                  <a:schemeClr val="bg1"/>
                                </a:solidFill>
                                <a:latin typeface="Cambria Math" panose="02040503050406030204" pitchFamily="18" charset="0"/>
                              </a:rPr>
                            </m:ctrlPr>
                          </m:dPr>
                          <m:e>
                            <m:m>
                              <m:mPr>
                                <m:mcs>
                                  <m:mc>
                                    <m:mcPr>
                                      <m:count m:val="3"/>
                                      <m:mcJc m:val="center"/>
                                    </m:mcPr>
                                  </m:mc>
                                </m:mcs>
                                <m:ctrlPr>
                                  <a:rPr lang="en-US" sz="2800" b="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mr>
                              <m:mr>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mr>
                              <m:mr>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mr>
                            </m:m>
                          </m:e>
                        </m:d>
                      </m:oMath>
                    </m:oMathPara>
                  </a14:m>
                  <a:endParaRPr lang="en-US" sz="2800" dirty="0">
                    <a:solidFill>
                      <a:schemeClr val="accent2"/>
                    </a:solidFill>
                  </a:endParaRPr>
                </a:p>
                <a:p>
                  <a:r>
                    <a:rPr lang="en-US" sz="2800" dirty="0">
                      <a:solidFill>
                        <a:schemeClr val="bg1"/>
                      </a:solidFill>
                    </a:rPr>
                    <a:t>		A is 2X</a:t>
                  </a:r>
                  <a:r>
                    <a:rPr lang="en-US" sz="2800" dirty="0">
                      <a:solidFill>
                        <a:srgbClr val="FFFF00"/>
                      </a:solidFill>
                    </a:rPr>
                    <a:t>3</a:t>
                  </a:r>
                </a:p>
                <a:p>
                  <a:r>
                    <a:rPr lang="en-US" sz="2800" dirty="0">
                      <a:solidFill>
                        <a:schemeClr val="bg1"/>
                      </a:solidFill>
                    </a:rPr>
                    <a:t>		B is </a:t>
                  </a:r>
                  <a:r>
                    <a:rPr lang="en-US" sz="2800" dirty="0">
                      <a:solidFill>
                        <a:srgbClr val="FFFF00"/>
                      </a:solidFill>
                    </a:rPr>
                    <a:t>3</a:t>
                  </a:r>
                  <a:r>
                    <a:rPr lang="en-US" sz="2800" dirty="0">
                      <a:solidFill>
                        <a:schemeClr val="bg1"/>
                      </a:solidFill>
                    </a:rPr>
                    <a:t>X3 </a:t>
                  </a:r>
                </a:p>
              </p:txBody>
            </p:sp>
          </mc:Choice>
          <mc:Fallback xmlns="">
            <p:sp>
              <p:nvSpPr>
                <p:cNvPr id="14" name="TextBox 13">
                  <a:extLst>
                    <a:ext uri="{FF2B5EF4-FFF2-40B4-BE49-F238E27FC236}">
                      <a16:creationId xmlns:a16="http://schemas.microsoft.com/office/drawing/2014/main" id="{1E1A777A-DC98-4858-8346-2138443DFFE5}"/>
                    </a:ext>
                  </a:extLst>
                </p:cNvPr>
                <p:cNvSpPr txBox="1">
                  <a:spLocks noRot="1" noChangeAspect="1" noMove="1" noResize="1" noEditPoints="1" noAdjustHandles="1" noChangeArrowheads="1" noChangeShapeType="1" noTextEdit="1"/>
                </p:cNvSpPr>
                <p:nvPr/>
              </p:nvSpPr>
              <p:spPr>
                <a:xfrm>
                  <a:off x="416743" y="3383431"/>
                  <a:ext cx="5241304" cy="2090701"/>
                </a:xfrm>
                <a:prstGeom prst="rect">
                  <a:avLst/>
                </a:prstGeom>
                <a:blipFill>
                  <a:blip r:embed="rId3"/>
                  <a:stretch>
                    <a:fillRect b="-7289"/>
                  </a:stretch>
                </a:blipFill>
              </p:spPr>
              <p:txBody>
                <a:bodyPr/>
                <a:lstStyle/>
                <a:p>
                  <a:r>
                    <a:rPr lang="en-US">
                      <a:noFill/>
                    </a:rPr>
                    <a:t> </a:t>
                  </a:r>
                </a:p>
              </p:txBody>
            </p:sp>
          </mc:Fallback>
        </mc:AlternateContent>
        <p:sp>
          <p:nvSpPr>
            <p:cNvPr id="16" name="L-Shape 15">
              <a:extLst>
                <a:ext uri="{FF2B5EF4-FFF2-40B4-BE49-F238E27FC236}">
                  <a16:creationId xmlns:a16="http://schemas.microsoft.com/office/drawing/2014/main" id="{96CA036A-C2A9-4645-BF28-5205140385AB}"/>
                </a:ext>
              </a:extLst>
            </p:cNvPr>
            <p:cNvSpPr/>
            <p:nvPr/>
          </p:nvSpPr>
          <p:spPr>
            <a:xfrm rot="19313873">
              <a:off x="2483422" y="5085987"/>
              <a:ext cx="2031778" cy="776289"/>
            </a:xfrm>
            <a:prstGeom prst="corner">
              <a:avLst>
                <a:gd name="adj1" fmla="val 44744"/>
                <a:gd name="adj2" fmla="val 4183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5BC3FA1-FEF0-48A2-8B7B-C48D7439E1BB}"/>
              </a:ext>
            </a:extLst>
          </p:cNvPr>
          <p:cNvGrpSpPr/>
          <p:nvPr/>
        </p:nvGrpSpPr>
        <p:grpSpPr>
          <a:xfrm>
            <a:off x="6188893" y="3300161"/>
            <a:ext cx="5241304" cy="3106276"/>
            <a:chOff x="6188893" y="3300161"/>
            <a:chExt cx="5241304" cy="3106276"/>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5DF793-D8E3-409B-8BAB-2CB51C0BEA82}"/>
                    </a:ext>
                  </a:extLst>
                </p:cNvPr>
                <p:cNvSpPr txBox="1"/>
                <p:nvPr/>
              </p:nvSpPr>
              <p:spPr>
                <a:xfrm>
                  <a:off x="6188893" y="3300161"/>
                  <a:ext cx="5241304" cy="20907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𝐴</m:t>
                        </m:r>
                        <m:r>
                          <a:rPr lang="en-US" sz="2800" b="0" i="1" smtClean="0">
                            <a:solidFill>
                              <a:schemeClr val="bg1"/>
                            </a:solidFill>
                            <a:latin typeface="Cambria Math" panose="02040503050406030204" pitchFamily="18" charset="0"/>
                          </a:rPr>
                          <m:t>=</m:t>
                        </m:r>
                        <m:d>
                          <m:dPr>
                            <m:begChr m:val="["/>
                            <m:endChr m:val="]"/>
                            <m:ctrlPr>
                              <a:rPr lang="en-US" sz="2800" i="1" smtClean="0">
                                <a:solidFill>
                                  <a:schemeClr val="bg1"/>
                                </a:solidFill>
                                <a:latin typeface="Cambria Math" panose="02040503050406030204" pitchFamily="18" charset="0"/>
                              </a:rPr>
                            </m:ctrlPr>
                          </m:dPr>
                          <m:e>
                            <m:m>
                              <m:mPr>
                                <m:mcs>
                                  <m:mc>
                                    <m:mcPr>
                                      <m:count m:val="2"/>
                                      <m:mcJc m:val="center"/>
                                    </m:mcPr>
                                  </m:mc>
                                </m:mcs>
                                <m:ctrlPr>
                                  <a:rPr lang="en-US" sz="280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2</m:t>
                                  </m:r>
                                </m:e>
                              </m:mr>
                              <m:mr>
                                <m:e>
                                  <m:r>
                                    <a:rPr lang="en-US" sz="2800" b="0" i="1" smtClean="0">
                                      <a:solidFill>
                                        <a:schemeClr val="bg1"/>
                                      </a:solidFill>
                                      <a:latin typeface="Cambria Math" panose="02040503050406030204" pitchFamily="18" charset="0"/>
                                    </a:rPr>
                                    <m:t>3</m:t>
                                  </m:r>
                                </m:e>
                                <m:e>
                                  <m:r>
                                    <a:rPr lang="en-US" sz="2800" b="0" i="1" smtClean="0">
                                      <a:solidFill>
                                        <a:schemeClr val="bg1"/>
                                      </a:solidFill>
                                      <a:latin typeface="Cambria Math" panose="02040503050406030204" pitchFamily="18" charset="0"/>
                                    </a:rPr>
                                    <m:t>4</m:t>
                                  </m:r>
                                </m:e>
                              </m:mr>
                            </m:m>
                          </m:e>
                        </m:d>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𝐵</m:t>
                        </m:r>
                        <m:r>
                          <a:rPr lang="en-US" sz="2800" b="0" i="1" smtClean="0">
                            <a:solidFill>
                              <a:schemeClr val="bg1"/>
                            </a:solidFill>
                            <a:latin typeface="Cambria Math" panose="02040503050406030204" pitchFamily="18" charset="0"/>
                          </a:rPr>
                          <m:t>= </m:t>
                        </m:r>
                        <m:d>
                          <m:dPr>
                            <m:begChr m:val="["/>
                            <m:endChr m:val="]"/>
                            <m:ctrlPr>
                              <a:rPr lang="en-US" sz="2800" b="0" i="1" smtClean="0">
                                <a:solidFill>
                                  <a:schemeClr val="bg1"/>
                                </a:solidFill>
                                <a:latin typeface="Cambria Math" panose="02040503050406030204" pitchFamily="18" charset="0"/>
                              </a:rPr>
                            </m:ctrlPr>
                          </m:dPr>
                          <m:e>
                            <m:m>
                              <m:mPr>
                                <m:mcs>
                                  <m:mc>
                                    <m:mcPr>
                                      <m:count m:val="3"/>
                                      <m:mcJc m:val="center"/>
                                    </m:mcPr>
                                  </m:mc>
                                </m:mcs>
                                <m:ctrlPr>
                                  <a:rPr lang="en-US" sz="2800" b="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mr>
                              <m:mr>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mr>
                              <m:mr>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1</m:t>
                                  </m:r>
                                </m:e>
                              </m:mr>
                            </m:m>
                          </m:e>
                        </m:d>
                      </m:oMath>
                    </m:oMathPara>
                  </a14:m>
                  <a:endParaRPr lang="en-US" sz="2800" dirty="0">
                    <a:solidFill>
                      <a:schemeClr val="accent2"/>
                    </a:solidFill>
                  </a:endParaRPr>
                </a:p>
                <a:p>
                  <a:r>
                    <a:rPr lang="en-US" sz="2800" dirty="0">
                      <a:solidFill>
                        <a:schemeClr val="bg1"/>
                      </a:solidFill>
                    </a:rPr>
                    <a:t>		A is 2X2</a:t>
                  </a:r>
                </a:p>
                <a:p>
                  <a:r>
                    <a:rPr lang="en-US" sz="2800" dirty="0">
                      <a:solidFill>
                        <a:schemeClr val="bg1"/>
                      </a:solidFill>
                    </a:rPr>
                    <a:t>		B is 3X3 </a:t>
                  </a:r>
                </a:p>
              </p:txBody>
            </p:sp>
          </mc:Choice>
          <mc:Fallback xmlns="">
            <p:sp>
              <p:nvSpPr>
                <p:cNvPr id="17" name="TextBox 16">
                  <a:extLst>
                    <a:ext uri="{FF2B5EF4-FFF2-40B4-BE49-F238E27FC236}">
                      <a16:creationId xmlns:a16="http://schemas.microsoft.com/office/drawing/2014/main" id="{675DF793-D8E3-409B-8BAB-2CB51C0BEA82}"/>
                    </a:ext>
                  </a:extLst>
                </p:cNvPr>
                <p:cNvSpPr txBox="1">
                  <a:spLocks noRot="1" noChangeAspect="1" noMove="1" noResize="1" noEditPoints="1" noAdjustHandles="1" noChangeArrowheads="1" noChangeShapeType="1" noTextEdit="1"/>
                </p:cNvSpPr>
                <p:nvPr/>
              </p:nvSpPr>
              <p:spPr>
                <a:xfrm>
                  <a:off x="6188893" y="3300161"/>
                  <a:ext cx="5241304" cy="2090701"/>
                </a:xfrm>
                <a:prstGeom prst="rect">
                  <a:avLst/>
                </a:prstGeom>
                <a:blipFill>
                  <a:blip r:embed="rId4"/>
                  <a:stretch>
                    <a:fillRect b="-7289"/>
                  </a:stretch>
                </a:blipFill>
              </p:spPr>
              <p:txBody>
                <a:bodyPr/>
                <a:lstStyle/>
                <a:p>
                  <a:r>
                    <a:rPr lang="en-US">
                      <a:noFill/>
                    </a:rPr>
                    <a:t> </a:t>
                  </a:r>
                </a:p>
              </p:txBody>
            </p:sp>
          </mc:Fallback>
        </mc:AlternateContent>
        <p:sp>
          <p:nvSpPr>
            <p:cNvPr id="19" name="Multiplication Sign 18">
              <a:extLst>
                <a:ext uri="{FF2B5EF4-FFF2-40B4-BE49-F238E27FC236}">
                  <a16:creationId xmlns:a16="http://schemas.microsoft.com/office/drawing/2014/main" id="{A74F7732-5DDC-4D53-8939-8D988DE7C395}"/>
                </a:ext>
              </a:extLst>
            </p:cNvPr>
            <p:cNvSpPr/>
            <p:nvPr/>
          </p:nvSpPr>
          <p:spPr>
            <a:xfrm>
              <a:off x="7880809" y="5013463"/>
              <a:ext cx="1677971" cy="1392974"/>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8844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4</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determine if an integer is even or odd</a:t>
            </a:r>
          </a:p>
          <a:p>
            <a:pPr lvl="1"/>
            <a:endParaRPr lang="en-US" i="1" dirty="0">
              <a:solidFill>
                <a:schemeClr val="bg1"/>
              </a:solidFill>
            </a:endParaRPr>
          </a:p>
          <a:p>
            <a:pPr lvl="1"/>
            <a:endParaRPr lang="en-US" dirty="0">
              <a:solidFill>
                <a:schemeClr val="bg1"/>
              </a:solidFill>
            </a:endParaRPr>
          </a:p>
          <a:p>
            <a:pPr marL="457200" lvl="1" indent="0">
              <a:buNone/>
            </a:pPr>
            <a:r>
              <a:rPr lang="en-US" dirty="0">
                <a:solidFill>
                  <a:schemeClr val="bg1"/>
                </a:solidFill>
              </a:rPr>
              <a:t>		</a:t>
            </a:r>
          </a:p>
        </p:txBody>
      </p:sp>
      <p:sp>
        <p:nvSpPr>
          <p:cNvPr id="6" name="TextBox 5">
            <a:extLst>
              <a:ext uri="{FF2B5EF4-FFF2-40B4-BE49-F238E27FC236}">
                <a16:creationId xmlns:a16="http://schemas.microsoft.com/office/drawing/2014/main" id="{D790F1CF-79C4-4A40-AFAB-40DBF7FE9589}"/>
              </a:ext>
            </a:extLst>
          </p:cNvPr>
          <p:cNvSpPr txBox="1"/>
          <p:nvPr/>
        </p:nvSpPr>
        <p:spPr>
          <a:xfrm>
            <a:off x="372164" y="2712730"/>
            <a:ext cx="5587541" cy="2862322"/>
          </a:xfrm>
          <a:prstGeom prst="rect">
            <a:avLst/>
          </a:prstGeom>
          <a:solidFill>
            <a:schemeClr val="bg1"/>
          </a:solidFill>
        </p:spPr>
        <p:txBody>
          <a:bodyPr wrap="square" rtlCol="0">
            <a:spAutoFit/>
          </a:bodyPr>
          <a:lstStyle/>
          <a:p>
            <a:r>
              <a:rPr lang="en-US" dirty="0">
                <a:solidFill>
                  <a:srgbClr val="00B050"/>
                </a:solidFill>
                <a:latin typeface="Consolas" panose="020B0609020204030204" pitchFamily="49" charset="0"/>
              </a:rPr>
              <a:t>//solution 1</a:t>
            </a:r>
            <a:endParaRPr lang="en-US" sz="1800" dirty="0">
              <a:solidFill>
                <a:srgbClr val="00B05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endParaRPr lang="en-US" sz="1800" dirty="0">
              <a:solidFill>
                <a:srgbClr val="0000FF"/>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(5);</a:t>
            </a:r>
          </a:p>
          <a:p>
            <a:r>
              <a:rPr lang="en-US" sz="1800" dirty="0">
                <a:solidFill>
                  <a:srgbClr val="000000"/>
                </a:solidFill>
                <a:latin typeface="Consolas" panose="020B0609020204030204" pitchFamily="49" charset="0"/>
              </a:rPr>
              <a:t>}</a:t>
            </a:r>
            <a:endParaRPr lang="en-US"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a:t>
            </a:r>
            <a:r>
              <a:rPr lang="en-US" sz="1800" dirty="0">
                <a:solidFill>
                  <a:srgbClr val="000000"/>
                </a:solidFill>
                <a:latin typeface="Consolas" panose="020B0609020204030204" pitchFamily="49" charset="0"/>
              </a:rPr>
              <a:t> % 2 == 0)</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"The </a:t>
            </a:r>
            <a:r>
              <a:rPr lang="en-GB" sz="1800" dirty="0" err="1">
                <a:solidFill>
                  <a:srgbClr val="A31515"/>
                </a:solidFill>
                <a:latin typeface="Consolas" panose="020B0609020204030204" pitchFamily="49" charset="0"/>
              </a:rPr>
              <a:t>num</a:t>
            </a:r>
            <a:r>
              <a:rPr lang="en-GB" sz="1800" dirty="0">
                <a:solidFill>
                  <a:srgbClr val="A31515"/>
                </a:solidFill>
                <a:latin typeface="Consolas" panose="020B0609020204030204" pitchFamily="49" charset="0"/>
              </a:rPr>
              <a:t> is even\n"</a:t>
            </a:r>
            <a:r>
              <a:rPr lang="en-GB"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else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"The num is odd\n"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5962648B-797A-4F89-BB84-FC9CE76CD9DE}"/>
              </a:ext>
            </a:extLst>
          </p:cNvPr>
          <p:cNvSpPr txBox="1"/>
          <p:nvPr/>
        </p:nvSpPr>
        <p:spPr>
          <a:xfrm>
            <a:off x="6438507" y="2215323"/>
            <a:ext cx="5587541" cy="4524315"/>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r>
              <a:rPr lang="en-US" dirty="0">
                <a:solidFill>
                  <a:srgbClr val="00B050"/>
                </a:solidFill>
                <a:latin typeface="Consolas" panose="020B0609020204030204" pitchFamily="49" charset="0"/>
              </a:rPr>
              <a:t>//solution 2</a:t>
            </a:r>
            <a:endParaRPr lang="en-US"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(5);</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(x == 1) {</a:t>
            </a:r>
          </a:p>
          <a:p>
            <a:r>
              <a:rPr lang="en-GB" sz="1800" dirty="0">
                <a:solidFill>
                  <a:srgbClr val="000000"/>
                </a:solidFill>
                <a:latin typeface="Consolas" panose="020B0609020204030204" pitchFamily="49" charset="0"/>
              </a:rPr>
              <a:t>		puts(</a:t>
            </a:r>
            <a:r>
              <a:rPr lang="en-GB" sz="1800" dirty="0">
                <a:solidFill>
                  <a:srgbClr val="A31515"/>
                </a:solidFill>
                <a:latin typeface="Consolas" panose="020B0609020204030204" pitchFamily="49" charset="0"/>
              </a:rPr>
              <a:t>"The number is even"</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p>
          <a:p>
            <a:r>
              <a:rPr lang="en-US" sz="1800" dirty="0">
                <a:solidFill>
                  <a:srgbClr val="0000FF"/>
                </a:solidFill>
                <a:latin typeface="Consolas" panose="020B0609020204030204" pitchFamily="49" charset="0"/>
              </a:rPr>
              <a:t>	else</a:t>
            </a:r>
            <a:r>
              <a:rPr lang="en-US"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puts(</a:t>
            </a:r>
            <a:r>
              <a:rPr lang="en-GB" sz="1800" dirty="0">
                <a:solidFill>
                  <a:srgbClr val="A31515"/>
                </a:solidFill>
                <a:latin typeface="Consolas" panose="020B0609020204030204" pitchFamily="49" charset="0"/>
              </a:rPr>
              <a:t>"The number is odd"</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a:t>
            </a:r>
            <a:r>
              <a:rPr lang="en-US" sz="1800" dirty="0">
                <a:solidFill>
                  <a:srgbClr val="000000"/>
                </a:solidFill>
                <a:latin typeface="Consolas" panose="020B0609020204030204" pitchFamily="49" charset="0"/>
              </a:rPr>
              <a:t> % 2 == 0)</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1;</a:t>
            </a:r>
          </a:p>
          <a:p>
            <a:r>
              <a:rPr lang="en-US" sz="1800" dirty="0">
                <a:solidFill>
                  <a:srgbClr val="0000FF"/>
                </a:solidFill>
                <a:latin typeface="Consolas" panose="020B0609020204030204" pitchFamily="49" charset="0"/>
              </a:rPr>
              <a:t>	else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71887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4</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determine if an integer is even or odd</a:t>
            </a:r>
          </a:p>
          <a:p>
            <a:pPr lvl="1"/>
            <a:endParaRPr lang="en-US" i="1" dirty="0">
              <a:solidFill>
                <a:schemeClr val="bg1"/>
              </a:solidFill>
            </a:endParaRPr>
          </a:p>
          <a:p>
            <a:pPr lvl="1"/>
            <a:endParaRPr lang="en-US" dirty="0">
              <a:solidFill>
                <a:schemeClr val="bg1"/>
              </a:solidFill>
            </a:endParaRPr>
          </a:p>
          <a:p>
            <a:pPr marL="457200" lvl="1" indent="0">
              <a:buNone/>
            </a:pPr>
            <a:r>
              <a:rPr lang="en-US" dirty="0">
                <a:solidFill>
                  <a:schemeClr val="bg1"/>
                </a:solidFill>
              </a:rPr>
              <a:t>		</a:t>
            </a:r>
          </a:p>
        </p:txBody>
      </p:sp>
      <p:sp>
        <p:nvSpPr>
          <p:cNvPr id="6" name="TextBox 5">
            <a:extLst>
              <a:ext uri="{FF2B5EF4-FFF2-40B4-BE49-F238E27FC236}">
                <a16:creationId xmlns:a16="http://schemas.microsoft.com/office/drawing/2014/main" id="{D790F1CF-79C4-4A40-AFAB-40DBF7FE9589}"/>
              </a:ext>
            </a:extLst>
          </p:cNvPr>
          <p:cNvSpPr txBox="1"/>
          <p:nvPr/>
        </p:nvSpPr>
        <p:spPr>
          <a:xfrm>
            <a:off x="6153150" y="2139909"/>
            <a:ext cx="5587541" cy="4524315"/>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r>
              <a:rPr lang="en-US" dirty="0">
                <a:solidFill>
                  <a:srgbClr val="00B050"/>
                </a:solidFill>
                <a:latin typeface="Consolas" panose="020B0609020204030204" pitchFamily="49" charset="0"/>
              </a:rPr>
              <a:t>//solution 4</a:t>
            </a:r>
            <a:endParaRPr lang="en-US"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(5);</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00"/>
                </a:solidFill>
                <a:highlight>
                  <a:srgbClr val="FFFF00"/>
                </a:highlight>
                <a:latin typeface="Consolas" panose="020B0609020204030204" pitchFamily="49" charset="0"/>
              </a:rPr>
              <a:t>(x==</a:t>
            </a:r>
            <a:r>
              <a:rPr lang="en-US" sz="1800" dirty="0">
                <a:solidFill>
                  <a:srgbClr val="7030A0"/>
                </a:solidFill>
                <a:highlight>
                  <a:srgbClr val="FFFF00"/>
                </a:highlight>
                <a:latin typeface="Consolas" panose="020B0609020204030204" pitchFamily="49" charset="0"/>
              </a:rPr>
              <a:t>true</a:t>
            </a:r>
            <a:r>
              <a:rPr lang="en-US" sz="1800" dirty="0">
                <a:solidFill>
                  <a:srgbClr val="000000"/>
                </a:solidFill>
                <a:highlight>
                  <a:srgbClr val="FFFF00"/>
                </a:highlight>
                <a:latin typeface="Consolas" panose="020B0609020204030204" pitchFamily="49" charset="0"/>
              </a:rPr>
              <a:t>)</a:t>
            </a:r>
            <a:r>
              <a:rPr lang="en-US" sz="1800" dirty="0">
                <a:solidFill>
                  <a:srgbClr val="000000"/>
                </a:solidFill>
                <a:latin typeface="Consolas" panose="020B0609020204030204" pitchFamily="49" charset="0"/>
              </a:rPr>
              <a:t> { </a:t>
            </a:r>
            <a:r>
              <a:rPr lang="en-US" sz="1800" dirty="0">
                <a:solidFill>
                  <a:srgbClr val="00B050"/>
                </a:solidFill>
                <a:latin typeface="Consolas" panose="020B0609020204030204" pitchFamily="49" charset="0"/>
              </a:rPr>
              <a:t>// or if(x)</a:t>
            </a:r>
          </a:p>
          <a:p>
            <a:r>
              <a:rPr lang="en-GB" sz="1800" dirty="0">
                <a:solidFill>
                  <a:srgbClr val="000000"/>
                </a:solidFill>
                <a:latin typeface="Consolas" panose="020B0609020204030204" pitchFamily="49" charset="0"/>
              </a:rPr>
              <a:t>		puts(</a:t>
            </a:r>
            <a:r>
              <a:rPr lang="en-GB" sz="1800" dirty="0">
                <a:solidFill>
                  <a:srgbClr val="A31515"/>
                </a:solidFill>
                <a:latin typeface="Consolas" panose="020B0609020204030204" pitchFamily="49" charset="0"/>
              </a:rPr>
              <a:t>"The number is even"</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p>
          <a:p>
            <a:r>
              <a:rPr lang="en-US" sz="1800" dirty="0">
                <a:solidFill>
                  <a:srgbClr val="0000FF"/>
                </a:solidFill>
                <a:latin typeface="Consolas" panose="020B0609020204030204" pitchFamily="49" charset="0"/>
              </a:rPr>
              <a:t>	else</a:t>
            </a:r>
            <a:r>
              <a:rPr lang="en-US"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puts(</a:t>
            </a:r>
            <a:r>
              <a:rPr lang="en-GB" sz="1800" dirty="0">
                <a:solidFill>
                  <a:srgbClr val="A31515"/>
                </a:solidFill>
                <a:latin typeface="Consolas" panose="020B0609020204030204" pitchFamily="49" charset="0"/>
              </a:rPr>
              <a:t>"The number is odd"</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a:p>
            <a:r>
              <a:rPr lang="en-US" sz="1800" dirty="0">
                <a:solidFill>
                  <a:srgbClr val="008000"/>
                </a:solidFill>
                <a:latin typeface="Consolas" panose="020B0609020204030204" pitchFamily="49" charset="0"/>
              </a:rPr>
              <a:t>//must #include&lt;stdbool.h&gt;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a:t>
            </a:r>
            <a:r>
              <a:rPr lang="en-US" sz="1800" dirty="0">
                <a:solidFill>
                  <a:srgbClr val="000000"/>
                </a:solidFill>
                <a:latin typeface="Consolas" panose="020B0609020204030204" pitchFamily="49" charset="0"/>
              </a:rPr>
              <a:t>) { </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a:t>
            </a:r>
            <a:r>
              <a:rPr lang="en-US" sz="1800" dirty="0">
                <a:solidFill>
                  <a:srgbClr val="000000"/>
                </a:solidFill>
                <a:latin typeface="Consolas" panose="020B0609020204030204" pitchFamily="49" charset="0"/>
              </a:rPr>
              <a:t> % 2 == 0)</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else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false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5962648B-797A-4F89-BB84-FC9CE76CD9DE}"/>
              </a:ext>
            </a:extLst>
          </p:cNvPr>
          <p:cNvSpPr txBox="1"/>
          <p:nvPr/>
        </p:nvSpPr>
        <p:spPr>
          <a:xfrm>
            <a:off x="372164" y="2139909"/>
            <a:ext cx="5587541" cy="4524315"/>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r>
              <a:rPr lang="en-US" dirty="0">
                <a:solidFill>
                  <a:srgbClr val="00B050"/>
                </a:solidFill>
                <a:latin typeface="Consolas" panose="020B0609020204030204" pitchFamily="49" charset="0"/>
              </a:rPr>
              <a:t>//solution 3</a:t>
            </a:r>
            <a:endParaRPr lang="en-US"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(5);</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00"/>
                </a:solidFill>
                <a:highlight>
                  <a:srgbClr val="FFFF00"/>
                </a:highlight>
                <a:latin typeface="Consolas" panose="020B0609020204030204" pitchFamily="49" charset="0"/>
              </a:rPr>
              <a:t>(x)</a:t>
            </a:r>
            <a:r>
              <a:rPr lang="en-US"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puts(</a:t>
            </a:r>
            <a:r>
              <a:rPr lang="en-GB" sz="1800" dirty="0">
                <a:solidFill>
                  <a:srgbClr val="A31515"/>
                </a:solidFill>
                <a:latin typeface="Consolas" panose="020B0609020204030204" pitchFamily="49" charset="0"/>
              </a:rPr>
              <a:t>"The number is even"</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p>
          <a:p>
            <a:r>
              <a:rPr lang="en-US" sz="1800" dirty="0">
                <a:solidFill>
                  <a:srgbClr val="0000FF"/>
                </a:solidFill>
                <a:latin typeface="Consolas" panose="020B0609020204030204" pitchFamily="49" charset="0"/>
              </a:rPr>
              <a:t>	else</a:t>
            </a:r>
            <a:r>
              <a:rPr lang="en-US"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puts(</a:t>
            </a:r>
            <a:r>
              <a:rPr lang="en-GB" sz="1800" dirty="0">
                <a:solidFill>
                  <a:srgbClr val="A31515"/>
                </a:solidFill>
                <a:latin typeface="Consolas" panose="020B0609020204030204" pitchFamily="49" charset="0"/>
              </a:rPr>
              <a:t>"The number is odd"</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a:t>
            </a:r>
            <a:r>
              <a:rPr lang="en-US" sz="1800" dirty="0">
                <a:solidFill>
                  <a:srgbClr val="000000"/>
                </a:solidFill>
                <a:latin typeface="Consolas" panose="020B0609020204030204" pitchFamily="49" charset="0"/>
              </a:rPr>
              <a:t> % 2 == 0)</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1;</a:t>
            </a:r>
          </a:p>
          <a:p>
            <a:r>
              <a:rPr lang="en-US" sz="1800" dirty="0">
                <a:solidFill>
                  <a:srgbClr val="0000FF"/>
                </a:solidFill>
                <a:latin typeface="Consolas" panose="020B0609020204030204" pitchFamily="49" charset="0"/>
              </a:rPr>
              <a:t>	else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735654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5</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check the username and password are valid or not. If they are valid, the program prints “You logged in successfully”, otherwise, the program outputs “Incorrect username or password”. Suppose the default username is “admin” and the password is </a:t>
            </a:r>
            <a:br>
              <a:rPr lang="en-US" dirty="0">
                <a:solidFill>
                  <a:schemeClr val="bg1"/>
                </a:solidFill>
              </a:rPr>
            </a:br>
            <a:r>
              <a:rPr lang="en-US" dirty="0">
                <a:solidFill>
                  <a:schemeClr val="bg1"/>
                </a:solidFill>
              </a:rPr>
              <a:t>“adminXY123”</a:t>
            </a:r>
          </a:p>
          <a:p>
            <a:pPr lvl="1"/>
            <a:endParaRPr lang="en-US" i="1" dirty="0">
              <a:solidFill>
                <a:schemeClr val="bg1"/>
              </a:solidFill>
            </a:endParaRPr>
          </a:p>
          <a:p>
            <a:pPr lvl="1"/>
            <a:endParaRPr lang="en-US" dirty="0">
              <a:solidFill>
                <a:schemeClr val="bg1"/>
              </a:solidFill>
            </a:endParaRPr>
          </a:p>
          <a:p>
            <a:pPr marL="457200" lvl="1" indent="0">
              <a:buNone/>
            </a:pPr>
            <a:r>
              <a:rPr lang="en-US" dirty="0">
                <a:solidFill>
                  <a:schemeClr val="bg1"/>
                </a:solidFill>
              </a:rPr>
              <a:t>		</a:t>
            </a:r>
          </a:p>
        </p:txBody>
      </p:sp>
    </p:spTree>
    <p:extLst>
      <p:ext uri="{BB962C8B-B14F-4D97-AF65-F5344CB8AC3E}">
        <p14:creationId xmlns:p14="http://schemas.microsoft.com/office/powerpoint/2010/main" val="3846907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 1</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Write a function to compute the multiple two matrices.</a:t>
            </a:r>
          </a:p>
          <a:p>
            <a:r>
              <a:rPr lang="en-US" dirty="0">
                <a:solidFill>
                  <a:schemeClr val="bg1"/>
                </a:solidFill>
              </a:rPr>
              <a:t>Write a function to compute the sum two matrices.</a:t>
            </a:r>
          </a:p>
          <a:p>
            <a:endParaRPr lang="en-US" dirty="0">
              <a:solidFill>
                <a:schemeClr val="bg1"/>
              </a:solidFill>
            </a:endParaRPr>
          </a:p>
          <a:p>
            <a:pPr marL="0" indent="0">
              <a:buNone/>
            </a:pPr>
            <a:endParaRPr lang="en-US" dirty="0">
              <a:solidFill>
                <a:schemeClr val="bg1"/>
              </a:solidFill>
            </a:endParaRPr>
          </a:p>
          <a:p>
            <a:endParaRPr lang="en-US" dirty="0">
              <a:solidFill>
                <a:schemeClr val="bg1"/>
              </a:solidFill>
            </a:endParaRPr>
          </a:p>
          <a:p>
            <a:pPr lvl="1"/>
            <a:endParaRPr lang="en-US" i="1" dirty="0">
              <a:solidFill>
                <a:schemeClr val="bg1"/>
              </a:solidFill>
            </a:endParaRPr>
          </a:p>
          <a:p>
            <a:pPr lvl="1"/>
            <a:endParaRPr lang="en-US" dirty="0">
              <a:solidFill>
                <a:schemeClr val="bg1"/>
              </a:solidFill>
            </a:endParaRPr>
          </a:p>
          <a:p>
            <a:pPr marL="457200" lvl="1" indent="0">
              <a:buNone/>
            </a:pPr>
            <a:r>
              <a:rPr lang="en-US" dirty="0">
                <a:solidFill>
                  <a:schemeClr val="bg1"/>
                </a:solidFill>
              </a:rPr>
              <a:t>		</a:t>
            </a:r>
          </a:p>
        </p:txBody>
      </p:sp>
    </p:spTree>
    <p:extLst>
      <p:ext uri="{BB962C8B-B14F-4D97-AF65-F5344CB8AC3E}">
        <p14:creationId xmlns:p14="http://schemas.microsoft.com/office/powerpoint/2010/main" val="3088874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 2</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Write a function that takes an integer and returns the sum of its digits. For example, given the number 7631, the function should return 17.</a:t>
            </a:r>
            <a:endParaRPr lang="en-US" i="1" dirty="0">
              <a:solidFill>
                <a:schemeClr val="bg1"/>
              </a:solidFill>
            </a:endParaRPr>
          </a:p>
          <a:p>
            <a:pPr lvl="1"/>
            <a:endParaRPr lang="en-US" dirty="0">
              <a:solidFill>
                <a:schemeClr val="bg1"/>
              </a:solidFill>
            </a:endParaRPr>
          </a:p>
          <a:p>
            <a:pPr marL="457200" lvl="1" indent="0">
              <a:buNone/>
            </a:pPr>
            <a:r>
              <a:rPr lang="en-US" dirty="0">
                <a:solidFill>
                  <a:schemeClr val="bg1"/>
                </a:solidFill>
              </a:rPr>
              <a:t>		</a:t>
            </a:r>
          </a:p>
        </p:txBody>
      </p:sp>
    </p:spTree>
    <p:extLst>
      <p:ext uri="{BB962C8B-B14F-4D97-AF65-F5344CB8AC3E}">
        <p14:creationId xmlns:p14="http://schemas.microsoft.com/office/powerpoint/2010/main" val="4099797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 3</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Write a function that takes the time as three integer arguments (for hours, minutes, and seconds) and returns the number of seconds.</a:t>
            </a:r>
            <a:endParaRPr lang="en-US" dirty="0">
              <a:solidFill>
                <a:schemeClr val="bg1"/>
              </a:solidFill>
            </a:endParaRPr>
          </a:p>
          <a:p>
            <a:pPr marL="457200" lvl="1" indent="0">
              <a:buNone/>
            </a:pPr>
            <a:r>
              <a:rPr lang="en-US" dirty="0">
                <a:solidFill>
                  <a:schemeClr val="bg1"/>
                </a:solidFill>
              </a:rPr>
              <a:t>		</a:t>
            </a:r>
          </a:p>
        </p:txBody>
      </p:sp>
    </p:spTree>
    <p:extLst>
      <p:ext uri="{BB962C8B-B14F-4D97-AF65-F5344CB8AC3E}">
        <p14:creationId xmlns:p14="http://schemas.microsoft.com/office/powerpoint/2010/main" val="2736236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 4</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Write a function </a:t>
            </a:r>
            <a:r>
              <a:rPr lang="en-US" dirty="0">
                <a:solidFill>
                  <a:schemeClr val="bg1"/>
                </a:solidFill>
              </a:rPr>
              <a:t>to convert a string characters to uppercase.</a:t>
            </a:r>
          </a:p>
          <a:p>
            <a:pPr marL="457200" lvl="1" indent="0">
              <a:buNone/>
            </a:pPr>
            <a:r>
              <a:rPr lang="en-US" dirty="0">
                <a:solidFill>
                  <a:schemeClr val="bg1"/>
                </a:solidFill>
              </a:rPr>
              <a:t>		</a:t>
            </a:r>
          </a:p>
        </p:txBody>
      </p:sp>
    </p:spTree>
    <p:extLst>
      <p:ext uri="{BB962C8B-B14F-4D97-AF65-F5344CB8AC3E}">
        <p14:creationId xmlns:p14="http://schemas.microsoft.com/office/powerpoint/2010/main" val="191024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Matrix Multiplication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To multiply a matrix by another matrix, do </a:t>
            </a:r>
            <a:r>
              <a:rPr lang="en-US" b="1" dirty="0">
                <a:solidFill>
                  <a:schemeClr val="bg1"/>
                </a:solidFill>
              </a:rPr>
              <a:t>dot product</a:t>
            </a:r>
            <a:r>
              <a:rPr lang="en-US" dirty="0">
                <a:solidFill>
                  <a:schemeClr val="bg1"/>
                </a:solidFill>
              </a:rPr>
              <a:t> of rows and columns.</a:t>
            </a:r>
          </a:p>
        </p:txBody>
      </p:sp>
      <p:grpSp>
        <p:nvGrpSpPr>
          <p:cNvPr id="3" name="Group 2">
            <a:extLst>
              <a:ext uri="{FF2B5EF4-FFF2-40B4-BE49-F238E27FC236}">
                <a16:creationId xmlns:a16="http://schemas.microsoft.com/office/drawing/2014/main" id="{F2788DD8-F39A-45BB-9D98-A8235A2C95B7}"/>
              </a:ext>
            </a:extLst>
          </p:cNvPr>
          <p:cNvGrpSpPr/>
          <p:nvPr/>
        </p:nvGrpSpPr>
        <p:grpSpPr>
          <a:xfrm>
            <a:off x="1425413" y="3221031"/>
            <a:ext cx="9068583" cy="1772239"/>
            <a:chOff x="1187780" y="3183324"/>
            <a:chExt cx="9068583" cy="1772239"/>
          </a:xfrm>
        </p:grpSpPr>
        <p:sp>
          <p:nvSpPr>
            <p:cNvPr id="4" name="Double Bracket 3">
              <a:extLst>
                <a:ext uri="{FF2B5EF4-FFF2-40B4-BE49-F238E27FC236}">
                  <a16:creationId xmlns:a16="http://schemas.microsoft.com/office/drawing/2014/main" id="{70D49F65-2069-406F-AE49-837C94EF9E03}"/>
                </a:ext>
              </a:extLst>
            </p:cNvPr>
            <p:cNvSpPr/>
            <p:nvPr/>
          </p:nvSpPr>
          <p:spPr>
            <a:xfrm>
              <a:off x="1187780" y="3397208"/>
              <a:ext cx="2705492" cy="1344473"/>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solidFill>
                    <a:srgbClr val="0070C0"/>
                  </a:solidFill>
                </a:rPr>
                <a:t>1	2	3</a:t>
              </a:r>
            </a:p>
            <a:p>
              <a:pPr algn="ctr"/>
              <a:r>
                <a:rPr lang="en-US" sz="3200" dirty="0">
                  <a:solidFill>
                    <a:srgbClr val="0070C0"/>
                  </a:solidFill>
                </a:rPr>
                <a:t>4	5	6</a:t>
              </a:r>
            </a:p>
          </p:txBody>
        </p:sp>
        <p:sp>
          <p:nvSpPr>
            <p:cNvPr id="7" name="Oval 6">
              <a:extLst>
                <a:ext uri="{FF2B5EF4-FFF2-40B4-BE49-F238E27FC236}">
                  <a16:creationId xmlns:a16="http://schemas.microsoft.com/office/drawing/2014/main" id="{5B3E29E9-8842-4E13-B7B3-512466058DF9}"/>
                </a:ext>
              </a:extLst>
            </p:cNvPr>
            <p:cNvSpPr/>
            <p:nvPr/>
          </p:nvSpPr>
          <p:spPr>
            <a:xfrm>
              <a:off x="4319444" y="3965749"/>
              <a:ext cx="195999" cy="19796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uble Bracket 7">
              <a:extLst>
                <a:ext uri="{FF2B5EF4-FFF2-40B4-BE49-F238E27FC236}">
                  <a16:creationId xmlns:a16="http://schemas.microsoft.com/office/drawing/2014/main" id="{CCCA7401-CF8B-4ABD-A190-9E80A4297BB6}"/>
                </a:ext>
              </a:extLst>
            </p:cNvPr>
            <p:cNvSpPr/>
            <p:nvPr/>
          </p:nvSpPr>
          <p:spPr>
            <a:xfrm>
              <a:off x="4958498" y="3183324"/>
              <a:ext cx="1685435" cy="1772239"/>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514350" indent="-514350" algn="ctr">
                <a:buAutoNum type="arabicPlain" startAt="7"/>
              </a:pPr>
              <a:r>
                <a:rPr lang="en-US" sz="3200" dirty="0">
                  <a:solidFill>
                    <a:schemeClr val="bg1"/>
                  </a:solidFill>
                </a:rPr>
                <a:t>     8</a:t>
              </a:r>
            </a:p>
            <a:p>
              <a:pPr marL="514350" indent="-514350" algn="ctr">
                <a:buAutoNum type="arabicPlain" startAt="9"/>
              </a:pPr>
              <a:r>
                <a:rPr lang="en-US" sz="3200" dirty="0">
                  <a:solidFill>
                    <a:schemeClr val="bg1"/>
                  </a:solidFill>
                </a:rPr>
                <a:t>   10</a:t>
              </a:r>
            </a:p>
            <a:p>
              <a:pPr algn="ctr"/>
              <a:r>
                <a:rPr lang="en-US" sz="3200" dirty="0">
                  <a:solidFill>
                    <a:schemeClr val="bg1"/>
                  </a:solidFill>
                </a:rPr>
                <a:t>11	12</a:t>
              </a:r>
            </a:p>
          </p:txBody>
        </p:sp>
        <p:sp>
          <p:nvSpPr>
            <p:cNvPr id="9" name="Equals 8">
              <a:extLst>
                <a:ext uri="{FF2B5EF4-FFF2-40B4-BE49-F238E27FC236}">
                  <a16:creationId xmlns:a16="http://schemas.microsoft.com/office/drawing/2014/main" id="{6FAC3BB1-5BFB-42D3-A4AF-7289CD1842A3}"/>
                </a:ext>
              </a:extLst>
            </p:cNvPr>
            <p:cNvSpPr/>
            <p:nvPr/>
          </p:nvSpPr>
          <p:spPr>
            <a:xfrm>
              <a:off x="6834432" y="3786639"/>
              <a:ext cx="1074656" cy="565608"/>
            </a:xfrm>
            <a:prstGeom prst="mathEqual">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uble Bracket 12">
              <a:extLst>
                <a:ext uri="{FF2B5EF4-FFF2-40B4-BE49-F238E27FC236}">
                  <a16:creationId xmlns:a16="http://schemas.microsoft.com/office/drawing/2014/main" id="{B619D2DC-2C5A-4629-901F-4E2B95ADE2CD}"/>
                </a:ext>
              </a:extLst>
            </p:cNvPr>
            <p:cNvSpPr/>
            <p:nvPr/>
          </p:nvSpPr>
          <p:spPr>
            <a:xfrm>
              <a:off x="8286161" y="3454345"/>
              <a:ext cx="1970202" cy="1275555"/>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t>58</a:t>
              </a:r>
              <a:r>
                <a:rPr lang="en-US" sz="3200" dirty="0">
                  <a:solidFill>
                    <a:srgbClr val="FF0000"/>
                  </a:solidFill>
                </a:rPr>
                <a:t>	</a:t>
              </a:r>
              <a:r>
                <a:rPr lang="en-US" sz="3200" dirty="0"/>
                <a:t>64</a:t>
              </a:r>
              <a:br>
                <a:rPr lang="en-US" sz="3200" dirty="0">
                  <a:solidFill>
                    <a:schemeClr val="bg1"/>
                  </a:solidFill>
                </a:rPr>
              </a:br>
              <a:endParaRPr lang="en-US" sz="3200" dirty="0">
                <a:solidFill>
                  <a:schemeClr val="bg1"/>
                </a:solidFill>
              </a:endParaRPr>
            </a:p>
          </p:txBody>
        </p:sp>
      </p:grpSp>
    </p:spTree>
    <p:extLst>
      <p:ext uri="{BB962C8B-B14F-4D97-AF65-F5344CB8AC3E}">
        <p14:creationId xmlns:p14="http://schemas.microsoft.com/office/powerpoint/2010/main" val="344063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Matrix Multiplication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To multiply a matrix by another matrix, do </a:t>
            </a:r>
            <a:r>
              <a:rPr lang="en-US" b="1" dirty="0">
                <a:solidFill>
                  <a:schemeClr val="bg1"/>
                </a:solidFill>
              </a:rPr>
              <a:t>dot product</a:t>
            </a:r>
            <a:r>
              <a:rPr lang="en-US" dirty="0">
                <a:solidFill>
                  <a:schemeClr val="bg1"/>
                </a:solidFill>
              </a:rPr>
              <a:t> of rows and columns.</a:t>
            </a:r>
          </a:p>
        </p:txBody>
      </p:sp>
      <p:grpSp>
        <p:nvGrpSpPr>
          <p:cNvPr id="16" name="Group 15">
            <a:extLst>
              <a:ext uri="{FF2B5EF4-FFF2-40B4-BE49-F238E27FC236}">
                <a16:creationId xmlns:a16="http://schemas.microsoft.com/office/drawing/2014/main" id="{3B5E4716-FDF9-485A-B769-15799BD9C2E5}"/>
              </a:ext>
            </a:extLst>
          </p:cNvPr>
          <p:cNvGrpSpPr/>
          <p:nvPr/>
        </p:nvGrpSpPr>
        <p:grpSpPr>
          <a:xfrm>
            <a:off x="1425413" y="3183324"/>
            <a:ext cx="9068583" cy="3185108"/>
            <a:chOff x="1187780" y="3183324"/>
            <a:chExt cx="9068583" cy="3185108"/>
          </a:xfrm>
        </p:grpSpPr>
        <p:sp>
          <p:nvSpPr>
            <p:cNvPr id="8" name="Double Bracket 7">
              <a:extLst>
                <a:ext uri="{FF2B5EF4-FFF2-40B4-BE49-F238E27FC236}">
                  <a16:creationId xmlns:a16="http://schemas.microsoft.com/office/drawing/2014/main" id="{CCCA7401-CF8B-4ABD-A190-9E80A4297BB6}"/>
                </a:ext>
              </a:extLst>
            </p:cNvPr>
            <p:cNvSpPr/>
            <p:nvPr/>
          </p:nvSpPr>
          <p:spPr>
            <a:xfrm>
              <a:off x="4958498" y="3183324"/>
              <a:ext cx="1685435" cy="1772239"/>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514350" indent="-514350" algn="ctr">
                <a:buAutoNum type="arabicPlain" startAt="7"/>
              </a:pPr>
              <a:r>
                <a:rPr lang="en-US" sz="3200" dirty="0">
                  <a:solidFill>
                    <a:schemeClr val="bg1"/>
                  </a:solidFill>
                </a:rPr>
                <a:t>     8</a:t>
              </a:r>
            </a:p>
            <a:p>
              <a:pPr marL="514350" indent="-514350" algn="ctr">
                <a:buAutoNum type="arabicPlain" startAt="9"/>
              </a:pPr>
              <a:r>
                <a:rPr lang="en-US" sz="3200" dirty="0">
                  <a:solidFill>
                    <a:schemeClr val="bg1"/>
                  </a:solidFill>
                </a:rPr>
                <a:t>   10</a:t>
              </a:r>
            </a:p>
            <a:p>
              <a:pPr algn="ctr"/>
              <a:r>
                <a:rPr lang="en-US" sz="3200" dirty="0">
                  <a:solidFill>
                    <a:schemeClr val="bg1"/>
                  </a:solidFill>
                </a:rPr>
                <a:t>11	12</a:t>
              </a:r>
            </a:p>
          </p:txBody>
        </p:sp>
        <p:sp>
          <p:nvSpPr>
            <p:cNvPr id="9" name="Equals 8">
              <a:extLst>
                <a:ext uri="{FF2B5EF4-FFF2-40B4-BE49-F238E27FC236}">
                  <a16:creationId xmlns:a16="http://schemas.microsoft.com/office/drawing/2014/main" id="{6FAC3BB1-5BFB-42D3-A4AF-7289CD1842A3}"/>
                </a:ext>
              </a:extLst>
            </p:cNvPr>
            <p:cNvSpPr/>
            <p:nvPr/>
          </p:nvSpPr>
          <p:spPr>
            <a:xfrm>
              <a:off x="6834432" y="3786639"/>
              <a:ext cx="1074656" cy="565608"/>
            </a:xfrm>
            <a:prstGeom prst="mathEqual">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881D83C1-4D8F-4882-B8DD-AB733B7F924D}"/>
                </a:ext>
              </a:extLst>
            </p:cNvPr>
            <p:cNvSpPr/>
            <p:nvPr/>
          </p:nvSpPr>
          <p:spPr>
            <a:xfrm>
              <a:off x="1498862" y="3588677"/>
              <a:ext cx="2130457" cy="474276"/>
            </a:xfrm>
            <a:prstGeom prst="rect">
              <a:avLst/>
            </a:prstGeom>
            <a:solidFill>
              <a:srgbClr val="7030A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9E0AE1-C882-4772-A78B-9345AD187A0A}"/>
                </a:ext>
              </a:extLst>
            </p:cNvPr>
            <p:cNvSpPr/>
            <p:nvPr/>
          </p:nvSpPr>
          <p:spPr>
            <a:xfrm>
              <a:off x="5074567" y="3341001"/>
              <a:ext cx="553236" cy="1467025"/>
            </a:xfrm>
            <a:prstGeom prst="rect">
              <a:avLst/>
            </a:prstGeom>
            <a:solidFill>
              <a:srgbClr val="7030A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13FD9B-AEF8-482C-8784-290FE8B029E6}"/>
                    </a:ext>
                  </a:extLst>
                </p:cNvPr>
                <p:cNvSpPr txBox="1"/>
                <p:nvPr/>
              </p:nvSpPr>
              <p:spPr>
                <a:xfrm>
                  <a:off x="3045742" y="5783657"/>
                  <a:ext cx="5164122" cy="584775"/>
                </a:xfrm>
                <a:prstGeom prst="rect">
                  <a:avLst/>
                </a:prstGeom>
                <a:noFill/>
                <a:ln w="57150">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1</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r>
                          <a:rPr lang="en-US" sz="3200" b="0" i="1" smtClean="0">
                            <a:solidFill>
                              <a:srgbClr val="0070C0"/>
                            </a:solidFill>
                            <a:latin typeface="Cambria Math" panose="02040503050406030204" pitchFamily="18" charset="0"/>
                          </a:rPr>
                          <m:t>2</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9</m:t>
                        </m:r>
                        <m:r>
                          <a:rPr lang="en-US" sz="3200" b="0" i="1" smtClean="0">
                            <a:solidFill>
                              <a:schemeClr val="bg1"/>
                            </a:solidFill>
                            <a:latin typeface="Cambria Math" panose="02040503050406030204" pitchFamily="18" charset="0"/>
                          </a:rPr>
                          <m:t>+</m:t>
                        </m:r>
                        <m:r>
                          <a:rPr lang="en-US" sz="3200" b="0" i="1" smtClean="0">
                            <a:solidFill>
                              <a:srgbClr val="0070C0"/>
                            </a:solidFill>
                            <a:latin typeface="Cambria Math" panose="02040503050406030204" pitchFamily="18" charset="0"/>
                          </a:rPr>
                          <m:t>3</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11</m:t>
                        </m:r>
                        <m:r>
                          <a:rPr lang="en-US" sz="3200" b="0" i="1" smtClean="0">
                            <a:solidFill>
                              <a:schemeClr val="bg1"/>
                            </a:solidFill>
                            <a:latin typeface="Cambria Math" panose="02040503050406030204" pitchFamily="18" charset="0"/>
                          </a:rPr>
                          <m:t>=</m:t>
                        </m:r>
                        <m:r>
                          <a:rPr lang="en-US" sz="3200" b="0" i="1" smtClean="0">
                            <a:solidFill>
                              <a:srgbClr val="FF0000"/>
                            </a:solidFill>
                            <a:latin typeface="Cambria Math" panose="02040503050406030204" pitchFamily="18" charset="0"/>
                          </a:rPr>
                          <m:t>58</m:t>
                        </m:r>
                      </m:oMath>
                    </m:oMathPara>
                  </a14:m>
                  <a:endParaRPr lang="en-US" sz="3200" dirty="0">
                    <a:solidFill>
                      <a:schemeClr val="bg1"/>
                    </a:solidFill>
                  </a:endParaRPr>
                </a:p>
              </p:txBody>
            </p:sp>
          </mc:Choice>
          <mc:Fallback xmlns="">
            <p:sp>
              <p:nvSpPr>
                <p:cNvPr id="6" name="TextBox 5">
                  <a:extLst>
                    <a:ext uri="{FF2B5EF4-FFF2-40B4-BE49-F238E27FC236}">
                      <a16:creationId xmlns:a16="http://schemas.microsoft.com/office/drawing/2014/main" id="{9913FD9B-AEF8-482C-8784-290FE8B029E6}"/>
                    </a:ext>
                  </a:extLst>
                </p:cNvPr>
                <p:cNvSpPr txBox="1">
                  <a:spLocks noRot="1" noChangeAspect="1" noMove="1" noResize="1" noEditPoints="1" noAdjustHandles="1" noChangeArrowheads="1" noChangeShapeType="1" noTextEdit="1"/>
                </p:cNvSpPr>
                <p:nvPr/>
              </p:nvSpPr>
              <p:spPr>
                <a:xfrm>
                  <a:off x="3045742" y="5783657"/>
                  <a:ext cx="5164122" cy="584775"/>
                </a:xfrm>
                <a:prstGeom prst="rect">
                  <a:avLst/>
                </a:prstGeom>
                <a:blipFill>
                  <a:blip r:embed="rId3"/>
                  <a:stretch>
                    <a:fillRect/>
                  </a:stretch>
                </a:blipFill>
                <a:ln w="57150">
                  <a:solidFill>
                    <a:srgbClr val="FFC000"/>
                  </a:solidFill>
                </a:ln>
              </p:spPr>
              <p:txBody>
                <a:bodyPr/>
                <a:lstStyle/>
                <a:p>
                  <a:r>
                    <a:rPr lang="en-US">
                      <a:noFill/>
                    </a:rPr>
                    <a:t> </a:t>
                  </a:r>
                </a:p>
              </p:txBody>
            </p:sp>
          </mc:Fallback>
        </mc:AlternateContent>
        <p:sp>
          <p:nvSpPr>
            <p:cNvPr id="12" name="Double Bracket 11">
              <a:extLst>
                <a:ext uri="{FF2B5EF4-FFF2-40B4-BE49-F238E27FC236}">
                  <a16:creationId xmlns:a16="http://schemas.microsoft.com/office/drawing/2014/main" id="{4879C99E-7B14-41B3-9729-A7617478C221}"/>
                </a:ext>
              </a:extLst>
            </p:cNvPr>
            <p:cNvSpPr/>
            <p:nvPr/>
          </p:nvSpPr>
          <p:spPr>
            <a:xfrm>
              <a:off x="1187780" y="3397208"/>
              <a:ext cx="2705492" cy="1344473"/>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solidFill>
                    <a:srgbClr val="0070C0"/>
                  </a:solidFill>
                </a:rPr>
                <a:t>1	2	3</a:t>
              </a:r>
            </a:p>
            <a:p>
              <a:pPr algn="ctr"/>
              <a:r>
                <a:rPr lang="en-US" sz="3200" dirty="0">
                  <a:solidFill>
                    <a:srgbClr val="0070C0"/>
                  </a:solidFill>
                </a:rPr>
                <a:t>4	5	6</a:t>
              </a:r>
            </a:p>
          </p:txBody>
        </p:sp>
        <p:sp>
          <p:nvSpPr>
            <p:cNvPr id="14" name="Double Bracket 13">
              <a:extLst>
                <a:ext uri="{FF2B5EF4-FFF2-40B4-BE49-F238E27FC236}">
                  <a16:creationId xmlns:a16="http://schemas.microsoft.com/office/drawing/2014/main" id="{CAC2B108-D91A-4954-BE64-C9C4C8B650F4}"/>
                </a:ext>
              </a:extLst>
            </p:cNvPr>
            <p:cNvSpPr/>
            <p:nvPr/>
          </p:nvSpPr>
          <p:spPr>
            <a:xfrm>
              <a:off x="8286161" y="3454345"/>
              <a:ext cx="1970202" cy="1275555"/>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solidFill>
                    <a:srgbClr val="FF0000"/>
                  </a:solidFill>
                </a:rPr>
                <a:t>58	</a:t>
              </a:r>
              <a:r>
                <a:rPr lang="en-US" sz="3200" dirty="0"/>
                <a:t>64</a:t>
              </a:r>
              <a:br>
                <a:rPr lang="en-US" sz="3200" dirty="0">
                  <a:solidFill>
                    <a:schemeClr val="bg1"/>
                  </a:solidFill>
                </a:rPr>
              </a:br>
              <a:endParaRPr lang="en-US" sz="3200" dirty="0">
                <a:solidFill>
                  <a:schemeClr val="bg1"/>
                </a:solidFill>
              </a:endParaRPr>
            </a:p>
          </p:txBody>
        </p:sp>
        <p:sp>
          <p:nvSpPr>
            <p:cNvPr id="15" name="Oval 14">
              <a:extLst>
                <a:ext uri="{FF2B5EF4-FFF2-40B4-BE49-F238E27FC236}">
                  <a16:creationId xmlns:a16="http://schemas.microsoft.com/office/drawing/2014/main" id="{0F9538E8-5A1A-47D1-8D02-2A7029C3FF66}"/>
                </a:ext>
              </a:extLst>
            </p:cNvPr>
            <p:cNvSpPr/>
            <p:nvPr/>
          </p:nvSpPr>
          <p:spPr>
            <a:xfrm>
              <a:off x="4319444" y="3965749"/>
              <a:ext cx="195999" cy="19796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628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Matrix Multiplication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To multiply a matrix by another matrix, do </a:t>
            </a:r>
            <a:r>
              <a:rPr lang="en-US" b="1" dirty="0">
                <a:solidFill>
                  <a:schemeClr val="bg1"/>
                </a:solidFill>
              </a:rPr>
              <a:t>dot product</a:t>
            </a:r>
            <a:r>
              <a:rPr lang="en-US" dirty="0">
                <a:solidFill>
                  <a:schemeClr val="bg1"/>
                </a:solidFill>
              </a:rPr>
              <a:t> of rows and columns.</a:t>
            </a:r>
          </a:p>
        </p:txBody>
      </p:sp>
      <p:grpSp>
        <p:nvGrpSpPr>
          <p:cNvPr id="4" name="Group 3">
            <a:extLst>
              <a:ext uri="{FF2B5EF4-FFF2-40B4-BE49-F238E27FC236}">
                <a16:creationId xmlns:a16="http://schemas.microsoft.com/office/drawing/2014/main" id="{7BD9EAF7-D073-4D47-A2BB-CAFA4B360EE3}"/>
              </a:ext>
            </a:extLst>
          </p:cNvPr>
          <p:cNvGrpSpPr/>
          <p:nvPr/>
        </p:nvGrpSpPr>
        <p:grpSpPr>
          <a:xfrm>
            <a:off x="1425413" y="3192751"/>
            <a:ext cx="9068583" cy="3185108"/>
            <a:chOff x="1187780" y="3183324"/>
            <a:chExt cx="9068583" cy="3185108"/>
          </a:xfrm>
        </p:grpSpPr>
        <p:sp>
          <p:nvSpPr>
            <p:cNvPr id="8" name="Double Bracket 7">
              <a:extLst>
                <a:ext uri="{FF2B5EF4-FFF2-40B4-BE49-F238E27FC236}">
                  <a16:creationId xmlns:a16="http://schemas.microsoft.com/office/drawing/2014/main" id="{CCCA7401-CF8B-4ABD-A190-9E80A4297BB6}"/>
                </a:ext>
              </a:extLst>
            </p:cNvPr>
            <p:cNvSpPr/>
            <p:nvPr/>
          </p:nvSpPr>
          <p:spPr>
            <a:xfrm>
              <a:off x="4958498" y="3183324"/>
              <a:ext cx="1685435" cy="1772239"/>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514350" indent="-514350" algn="ctr">
                <a:buAutoNum type="arabicPlain" startAt="7"/>
              </a:pPr>
              <a:r>
                <a:rPr lang="en-US" sz="3200" dirty="0">
                  <a:solidFill>
                    <a:schemeClr val="bg1"/>
                  </a:solidFill>
                </a:rPr>
                <a:t>     8</a:t>
              </a:r>
            </a:p>
            <a:p>
              <a:pPr marL="514350" indent="-514350" algn="ctr">
                <a:buAutoNum type="arabicPlain" startAt="9"/>
              </a:pPr>
              <a:r>
                <a:rPr lang="en-US" sz="3200" dirty="0">
                  <a:solidFill>
                    <a:schemeClr val="bg1"/>
                  </a:solidFill>
                </a:rPr>
                <a:t>   10</a:t>
              </a:r>
            </a:p>
            <a:p>
              <a:pPr algn="ctr"/>
              <a:r>
                <a:rPr lang="en-US" sz="3200" dirty="0">
                  <a:solidFill>
                    <a:schemeClr val="bg1"/>
                  </a:solidFill>
                </a:rPr>
                <a:t>11	12</a:t>
              </a:r>
            </a:p>
          </p:txBody>
        </p:sp>
        <p:sp>
          <p:nvSpPr>
            <p:cNvPr id="9" name="Equals 8">
              <a:extLst>
                <a:ext uri="{FF2B5EF4-FFF2-40B4-BE49-F238E27FC236}">
                  <a16:creationId xmlns:a16="http://schemas.microsoft.com/office/drawing/2014/main" id="{6FAC3BB1-5BFB-42D3-A4AF-7289CD1842A3}"/>
                </a:ext>
              </a:extLst>
            </p:cNvPr>
            <p:cNvSpPr/>
            <p:nvPr/>
          </p:nvSpPr>
          <p:spPr>
            <a:xfrm>
              <a:off x="6834432" y="3786639"/>
              <a:ext cx="1074656" cy="565608"/>
            </a:xfrm>
            <a:prstGeom prst="mathEqual">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uble Bracket 10">
              <a:extLst>
                <a:ext uri="{FF2B5EF4-FFF2-40B4-BE49-F238E27FC236}">
                  <a16:creationId xmlns:a16="http://schemas.microsoft.com/office/drawing/2014/main" id="{CB8DA113-FC43-4592-9994-EC3CB18EB583}"/>
                </a:ext>
              </a:extLst>
            </p:cNvPr>
            <p:cNvSpPr/>
            <p:nvPr/>
          </p:nvSpPr>
          <p:spPr>
            <a:xfrm>
              <a:off x="8286161" y="3454345"/>
              <a:ext cx="1970202" cy="1275555"/>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solidFill>
                    <a:srgbClr val="FF0000"/>
                  </a:solidFill>
                </a:rPr>
                <a:t>58	64</a:t>
              </a:r>
              <a:br>
                <a:rPr lang="en-US" sz="3200" dirty="0">
                  <a:solidFill>
                    <a:schemeClr val="bg1"/>
                  </a:solidFill>
                </a:rPr>
              </a:br>
              <a:endParaRPr lang="en-US" sz="3200" dirty="0">
                <a:solidFill>
                  <a:schemeClr val="bg1"/>
                </a:solidFill>
              </a:endParaRPr>
            </a:p>
          </p:txBody>
        </p:sp>
        <p:sp>
          <p:nvSpPr>
            <p:cNvPr id="3" name="Rectangle 2">
              <a:extLst>
                <a:ext uri="{FF2B5EF4-FFF2-40B4-BE49-F238E27FC236}">
                  <a16:creationId xmlns:a16="http://schemas.microsoft.com/office/drawing/2014/main" id="{881D83C1-4D8F-4882-B8DD-AB733B7F924D}"/>
                </a:ext>
              </a:extLst>
            </p:cNvPr>
            <p:cNvSpPr/>
            <p:nvPr/>
          </p:nvSpPr>
          <p:spPr>
            <a:xfrm>
              <a:off x="1498862" y="3588677"/>
              <a:ext cx="2130457" cy="474276"/>
            </a:xfrm>
            <a:prstGeom prst="rect">
              <a:avLst/>
            </a:prstGeom>
            <a:solidFill>
              <a:srgbClr val="7030A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9E0AE1-C882-4772-A78B-9345AD187A0A}"/>
                </a:ext>
              </a:extLst>
            </p:cNvPr>
            <p:cNvSpPr/>
            <p:nvPr/>
          </p:nvSpPr>
          <p:spPr>
            <a:xfrm>
              <a:off x="5970111" y="3341001"/>
              <a:ext cx="553236" cy="1467025"/>
            </a:xfrm>
            <a:prstGeom prst="rect">
              <a:avLst/>
            </a:prstGeom>
            <a:solidFill>
              <a:srgbClr val="7030A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13FD9B-AEF8-482C-8784-290FE8B029E6}"/>
                    </a:ext>
                  </a:extLst>
                </p:cNvPr>
                <p:cNvSpPr txBox="1"/>
                <p:nvPr/>
              </p:nvSpPr>
              <p:spPr>
                <a:xfrm>
                  <a:off x="3045742" y="5783657"/>
                  <a:ext cx="5164122" cy="584775"/>
                </a:xfrm>
                <a:prstGeom prst="rect">
                  <a:avLst/>
                </a:prstGeom>
                <a:noFill/>
                <a:ln w="57150">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1</m:t>
                        </m:r>
                        <m:r>
                          <a:rPr lang="en-US" sz="3200" b="0" i="1" smtClean="0">
                            <a:solidFill>
                              <a:schemeClr val="bg1"/>
                            </a:solidFill>
                            <a:latin typeface="Cambria Math" panose="02040503050406030204" pitchFamily="18" charset="0"/>
                          </a:rPr>
                          <m:t>∗8+</m:t>
                        </m:r>
                        <m:r>
                          <a:rPr lang="en-US" sz="3200" b="0" i="1" smtClean="0">
                            <a:solidFill>
                              <a:srgbClr val="0070C0"/>
                            </a:solidFill>
                            <a:latin typeface="Cambria Math" panose="02040503050406030204" pitchFamily="18" charset="0"/>
                          </a:rPr>
                          <m:t>2</m:t>
                        </m:r>
                        <m:r>
                          <a:rPr lang="en-US" sz="3200" b="0" i="1" smtClean="0">
                            <a:solidFill>
                              <a:schemeClr val="bg1"/>
                            </a:solidFill>
                            <a:latin typeface="Cambria Math" panose="02040503050406030204" pitchFamily="18" charset="0"/>
                          </a:rPr>
                          <m:t>∗10+</m:t>
                        </m:r>
                        <m:r>
                          <a:rPr lang="en-US" sz="3200" b="0" i="1" smtClean="0">
                            <a:solidFill>
                              <a:srgbClr val="0070C0"/>
                            </a:solidFill>
                            <a:latin typeface="Cambria Math" panose="02040503050406030204" pitchFamily="18" charset="0"/>
                          </a:rPr>
                          <m:t>3</m:t>
                        </m:r>
                        <m:r>
                          <a:rPr lang="en-US" sz="3200" b="0" i="1" smtClean="0">
                            <a:solidFill>
                              <a:schemeClr val="bg1"/>
                            </a:solidFill>
                            <a:latin typeface="Cambria Math" panose="02040503050406030204" pitchFamily="18" charset="0"/>
                          </a:rPr>
                          <m:t> ∗12=</m:t>
                        </m:r>
                        <m:r>
                          <a:rPr lang="en-US" sz="3200" b="0" i="1" smtClean="0">
                            <a:solidFill>
                              <a:srgbClr val="FF0000"/>
                            </a:solidFill>
                            <a:latin typeface="Cambria Math" panose="02040503050406030204" pitchFamily="18" charset="0"/>
                          </a:rPr>
                          <m:t>64</m:t>
                        </m:r>
                      </m:oMath>
                    </m:oMathPara>
                  </a14:m>
                  <a:endParaRPr lang="en-US" sz="3200" dirty="0">
                    <a:solidFill>
                      <a:schemeClr val="bg1"/>
                    </a:solidFill>
                  </a:endParaRPr>
                </a:p>
              </p:txBody>
            </p:sp>
          </mc:Choice>
          <mc:Fallback xmlns="">
            <p:sp>
              <p:nvSpPr>
                <p:cNvPr id="6" name="TextBox 5">
                  <a:extLst>
                    <a:ext uri="{FF2B5EF4-FFF2-40B4-BE49-F238E27FC236}">
                      <a16:creationId xmlns:a16="http://schemas.microsoft.com/office/drawing/2014/main" id="{9913FD9B-AEF8-482C-8784-290FE8B029E6}"/>
                    </a:ext>
                  </a:extLst>
                </p:cNvPr>
                <p:cNvSpPr txBox="1">
                  <a:spLocks noRot="1" noChangeAspect="1" noMove="1" noResize="1" noEditPoints="1" noAdjustHandles="1" noChangeArrowheads="1" noChangeShapeType="1" noTextEdit="1"/>
                </p:cNvSpPr>
                <p:nvPr/>
              </p:nvSpPr>
              <p:spPr>
                <a:xfrm>
                  <a:off x="3045742" y="5783657"/>
                  <a:ext cx="5164122" cy="584775"/>
                </a:xfrm>
                <a:prstGeom prst="rect">
                  <a:avLst/>
                </a:prstGeom>
                <a:blipFill>
                  <a:blip r:embed="rId3"/>
                  <a:stretch>
                    <a:fillRect/>
                  </a:stretch>
                </a:blipFill>
                <a:ln w="57150">
                  <a:solidFill>
                    <a:srgbClr val="FFC000"/>
                  </a:solidFill>
                </a:ln>
              </p:spPr>
              <p:txBody>
                <a:bodyPr/>
                <a:lstStyle/>
                <a:p>
                  <a:r>
                    <a:rPr lang="en-US">
                      <a:noFill/>
                    </a:rPr>
                    <a:t> </a:t>
                  </a:r>
                </a:p>
              </p:txBody>
            </p:sp>
          </mc:Fallback>
        </mc:AlternateContent>
        <p:sp>
          <p:nvSpPr>
            <p:cNvPr id="12" name="Double Bracket 11">
              <a:extLst>
                <a:ext uri="{FF2B5EF4-FFF2-40B4-BE49-F238E27FC236}">
                  <a16:creationId xmlns:a16="http://schemas.microsoft.com/office/drawing/2014/main" id="{4879C99E-7B14-41B3-9729-A7617478C221}"/>
                </a:ext>
              </a:extLst>
            </p:cNvPr>
            <p:cNvSpPr/>
            <p:nvPr/>
          </p:nvSpPr>
          <p:spPr>
            <a:xfrm>
              <a:off x="1187780" y="3397208"/>
              <a:ext cx="2705492" cy="1344473"/>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solidFill>
                    <a:srgbClr val="0070C0"/>
                  </a:solidFill>
                </a:rPr>
                <a:t>1	2	3</a:t>
              </a:r>
            </a:p>
            <a:p>
              <a:pPr algn="ctr"/>
              <a:r>
                <a:rPr lang="en-US" sz="3200" dirty="0">
                  <a:solidFill>
                    <a:srgbClr val="0070C0"/>
                  </a:solidFill>
                </a:rPr>
                <a:t>4	5	6</a:t>
              </a:r>
            </a:p>
          </p:txBody>
        </p:sp>
        <p:sp>
          <p:nvSpPr>
            <p:cNvPr id="13" name="Oval 12">
              <a:extLst>
                <a:ext uri="{FF2B5EF4-FFF2-40B4-BE49-F238E27FC236}">
                  <a16:creationId xmlns:a16="http://schemas.microsoft.com/office/drawing/2014/main" id="{7CA953FB-B946-48D7-A0F5-80452AA9B25E}"/>
                </a:ext>
              </a:extLst>
            </p:cNvPr>
            <p:cNvSpPr/>
            <p:nvPr/>
          </p:nvSpPr>
          <p:spPr>
            <a:xfrm>
              <a:off x="4319444" y="3965749"/>
              <a:ext cx="195999" cy="19796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367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Matrix Multiplication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To multiply a matrix by another matrix, do </a:t>
            </a:r>
            <a:r>
              <a:rPr lang="en-US" b="1" dirty="0">
                <a:solidFill>
                  <a:schemeClr val="bg1"/>
                </a:solidFill>
              </a:rPr>
              <a:t>dot product</a:t>
            </a:r>
            <a:r>
              <a:rPr lang="en-US" dirty="0">
                <a:solidFill>
                  <a:schemeClr val="bg1"/>
                </a:solidFill>
              </a:rPr>
              <a:t> of rows and columns.</a:t>
            </a:r>
          </a:p>
        </p:txBody>
      </p:sp>
      <p:grpSp>
        <p:nvGrpSpPr>
          <p:cNvPr id="4" name="Group 3">
            <a:extLst>
              <a:ext uri="{FF2B5EF4-FFF2-40B4-BE49-F238E27FC236}">
                <a16:creationId xmlns:a16="http://schemas.microsoft.com/office/drawing/2014/main" id="{81CDF676-E373-4311-8D95-E3E71C81229C}"/>
              </a:ext>
            </a:extLst>
          </p:cNvPr>
          <p:cNvGrpSpPr/>
          <p:nvPr/>
        </p:nvGrpSpPr>
        <p:grpSpPr>
          <a:xfrm>
            <a:off x="1425413" y="3221031"/>
            <a:ext cx="9068583" cy="3185108"/>
            <a:chOff x="1187780" y="3183324"/>
            <a:chExt cx="9068583" cy="3185108"/>
          </a:xfrm>
        </p:grpSpPr>
        <p:sp>
          <p:nvSpPr>
            <p:cNvPr id="12" name="Double Bracket 11">
              <a:extLst>
                <a:ext uri="{FF2B5EF4-FFF2-40B4-BE49-F238E27FC236}">
                  <a16:creationId xmlns:a16="http://schemas.microsoft.com/office/drawing/2014/main" id="{4879C99E-7B14-41B3-9729-A7617478C221}"/>
                </a:ext>
              </a:extLst>
            </p:cNvPr>
            <p:cNvSpPr/>
            <p:nvPr/>
          </p:nvSpPr>
          <p:spPr>
            <a:xfrm>
              <a:off x="1187780" y="3397208"/>
              <a:ext cx="2705492" cy="1344473"/>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solidFill>
                    <a:srgbClr val="0070C0"/>
                  </a:solidFill>
                </a:rPr>
                <a:t>1	2	3</a:t>
              </a:r>
            </a:p>
            <a:p>
              <a:pPr algn="ctr"/>
              <a:r>
                <a:rPr lang="en-US" sz="3200" dirty="0">
                  <a:solidFill>
                    <a:srgbClr val="0070C0"/>
                  </a:solidFill>
                </a:rPr>
                <a:t>4	5	6</a:t>
              </a:r>
            </a:p>
          </p:txBody>
        </p:sp>
        <p:sp>
          <p:nvSpPr>
            <p:cNvPr id="8" name="Double Bracket 7">
              <a:extLst>
                <a:ext uri="{FF2B5EF4-FFF2-40B4-BE49-F238E27FC236}">
                  <a16:creationId xmlns:a16="http://schemas.microsoft.com/office/drawing/2014/main" id="{CCCA7401-CF8B-4ABD-A190-9E80A4297BB6}"/>
                </a:ext>
              </a:extLst>
            </p:cNvPr>
            <p:cNvSpPr/>
            <p:nvPr/>
          </p:nvSpPr>
          <p:spPr>
            <a:xfrm>
              <a:off x="4958498" y="3183324"/>
              <a:ext cx="1685435" cy="1772239"/>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514350" indent="-514350" algn="ctr">
                <a:buAutoNum type="arabicPlain" startAt="7"/>
              </a:pPr>
              <a:r>
                <a:rPr lang="en-US" sz="3200" dirty="0">
                  <a:solidFill>
                    <a:schemeClr val="bg1"/>
                  </a:solidFill>
                </a:rPr>
                <a:t>     8</a:t>
              </a:r>
            </a:p>
            <a:p>
              <a:pPr marL="514350" indent="-514350" algn="ctr">
                <a:buAutoNum type="arabicPlain" startAt="9"/>
              </a:pPr>
              <a:r>
                <a:rPr lang="en-US" sz="3200" dirty="0">
                  <a:solidFill>
                    <a:schemeClr val="bg1"/>
                  </a:solidFill>
                </a:rPr>
                <a:t>   10</a:t>
              </a:r>
            </a:p>
            <a:p>
              <a:pPr algn="ctr"/>
              <a:r>
                <a:rPr lang="en-US" sz="3200" dirty="0">
                  <a:solidFill>
                    <a:schemeClr val="bg1"/>
                  </a:solidFill>
                </a:rPr>
                <a:t>11	12</a:t>
              </a:r>
            </a:p>
          </p:txBody>
        </p:sp>
        <p:sp>
          <p:nvSpPr>
            <p:cNvPr id="9" name="Equals 8">
              <a:extLst>
                <a:ext uri="{FF2B5EF4-FFF2-40B4-BE49-F238E27FC236}">
                  <a16:creationId xmlns:a16="http://schemas.microsoft.com/office/drawing/2014/main" id="{6FAC3BB1-5BFB-42D3-A4AF-7289CD1842A3}"/>
                </a:ext>
              </a:extLst>
            </p:cNvPr>
            <p:cNvSpPr/>
            <p:nvPr/>
          </p:nvSpPr>
          <p:spPr>
            <a:xfrm>
              <a:off x="6834432" y="3786639"/>
              <a:ext cx="1074656" cy="565608"/>
            </a:xfrm>
            <a:prstGeom prst="mathEqual">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uble Bracket 10">
              <a:extLst>
                <a:ext uri="{FF2B5EF4-FFF2-40B4-BE49-F238E27FC236}">
                  <a16:creationId xmlns:a16="http://schemas.microsoft.com/office/drawing/2014/main" id="{CB8DA113-FC43-4592-9994-EC3CB18EB583}"/>
                </a:ext>
              </a:extLst>
            </p:cNvPr>
            <p:cNvSpPr/>
            <p:nvPr/>
          </p:nvSpPr>
          <p:spPr>
            <a:xfrm>
              <a:off x="8286161" y="3454345"/>
              <a:ext cx="1970202" cy="1275555"/>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solidFill>
                    <a:srgbClr val="FF0000"/>
                  </a:solidFill>
                </a:rPr>
                <a:t>58	64</a:t>
              </a:r>
              <a:br>
                <a:rPr lang="en-US" sz="3200" dirty="0">
                  <a:solidFill>
                    <a:schemeClr val="bg1"/>
                  </a:solidFill>
                </a:rPr>
              </a:br>
              <a:r>
                <a:rPr lang="en-US" sz="3200" dirty="0">
                  <a:solidFill>
                    <a:srgbClr val="FF0000"/>
                  </a:solidFill>
                </a:rPr>
                <a:t>139	</a:t>
              </a:r>
              <a:r>
                <a:rPr lang="en-US" sz="3200" dirty="0"/>
                <a:t>222</a:t>
              </a:r>
            </a:p>
          </p:txBody>
        </p:sp>
        <p:sp>
          <p:nvSpPr>
            <p:cNvPr id="3" name="Rectangle 2">
              <a:extLst>
                <a:ext uri="{FF2B5EF4-FFF2-40B4-BE49-F238E27FC236}">
                  <a16:creationId xmlns:a16="http://schemas.microsoft.com/office/drawing/2014/main" id="{881D83C1-4D8F-4882-B8DD-AB733B7F924D}"/>
                </a:ext>
              </a:extLst>
            </p:cNvPr>
            <p:cNvSpPr/>
            <p:nvPr/>
          </p:nvSpPr>
          <p:spPr>
            <a:xfrm>
              <a:off x="1510254" y="4069443"/>
              <a:ext cx="2130457" cy="474276"/>
            </a:xfrm>
            <a:prstGeom prst="rect">
              <a:avLst/>
            </a:prstGeom>
            <a:solidFill>
              <a:srgbClr val="7030A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9E0AE1-C882-4772-A78B-9345AD187A0A}"/>
                </a:ext>
              </a:extLst>
            </p:cNvPr>
            <p:cNvSpPr/>
            <p:nvPr/>
          </p:nvSpPr>
          <p:spPr>
            <a:xfrm>
              <a:off x="5074567" y="3358609"/>
              <a:ext cx="553236" cy="1467025"/>
            </a:xfrm>
            <a:prstGeom prst="rect">
              <a:avLst/>
            </a:prstGeom>
            <a:solidFill>
              <a:srgbClr val="7030A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13FD9B-AEF8-482C-8784-290FE8B029E6}"/>
                    </a:ext>
                  </a:extLst>
                </p:cNvPr>
                <p:cNvSpPr txBox="1"/>
                <p:nvPr/>
              </p:nvSpPr>
              <p:spPr>
                <a:xfrm>
                  <a:off x="3045742" y="5783657"/>
                  <a:ext cx="5164122" cy="584775"/>
                </a:xfrm>
                <a:prstGeom prst="rect">
                  <a:avLst/>
                </a:prstGeom>
                <a:noFill/>
                <a:ln w="57150">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0070C0"/>
                            </a:solidFill>
                            <a:latin typeface="Cambria Math" panose="02040503050406030204" pitchFamily="18" charset="0"/>
                          </a:rPr>
                          <m:t>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r>
                          <a:rPr lang="en-US" sz="3200" b="0" i="1" smtClean="0">
                            <a:solidFill>
                              <a:srgbClr val="0070C0"/>
                            </a:solidFill>
                            <a:latin typeface="Cambria Math" panose="02040503050406030204" pitchFamily="18" charset="0"/>
                          </a:rPr>
                          <m:t>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9</m:t>
                        </m:r>
                        <m:r>
                          <a:rPr lang="en-US" sz="3200" b="0" i="1" smtClean="0">
                            <a:solidFill>
                              <a:schemeClr val="bg1"/>
                            </a:solidFill>
                            <a:latin typeface="Cambria Math" panose="02040503050406030204" pitchFamily="18" charset="0"/>
                          </a:rPr>
                          <m:t>+</m:t>
                        </m:r>
                        <m:r>
                          <a:rPr lang="en-US" sz="3200" b="0" i="1" smtClean="0">
                            <a:solidFill>
                              <a:srgbClr val="0070C0"/>
                            </a:solidFill>
                            <a:latin typeface="Cambria Math" panose="02040503050406030204" pitchFamily="18" charset="0"/>
                          </a:rPr>
                          <m:t>6</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11</m:t>
                        </m:r>
                        <m:r>
                          <a:rPr lang="en-US" sz="3200" b="0" i="1" smtClean="0">
                            <a:solidFill>
                              <a:schemeClr val="bg1"/>
                            </a:solidFill>
                            <a:latin typeface="Cambria Math" panose="02040503050406030204" pitchFamily="18" charset="0"/>
                          </a:rPr>
                          <m:t>=</m:t>
                        </m:r>
                        <m:r>
                          <a:rPr lang="en-US" sz="3200" b="0" i="1" smtClean="0">
                            <a:solidFill>
                              <a:srgbClr val="FF0000"/>
                            </a:solidFill>
                            <a:latin typeface="Cambria Math" panose="02040503050406030204" pitchFamily="18" charset="0"/>
                          </a:rPr>
                          <m:t>139</m:t>
                        </m:r>
                      </m:oMath>
                    </m:oMathPara>
                  </a14:m>
                  <a:endParaRPr lang="en-US" sz="3200" dirty="0">
                    <a:solidFill>
                      <a:schemeClr val="bg1"/>
                    </a:solidFill>
                  </a:endParaRPr>
                </a:p>
              </p:txBody>
            </p:sp>
          </mc:Choice>
          <mc:Fallback xmlns="">
            <p:sp>
              <p:nvSpPr>
                <p:cNvPr id="6" name="TextBox 5">
                  <a:extLst>
                    <a:ext uri="{FF2B5EF4-FFF2-40B4-BE49-F238E27FC236}">
                      <a16:creationId xmlns:a16="http://schemas.microsoft.com/office/drawing/2014/main" id="{9913FD9B-AEF8-482C-8784-290FE8B029E6}"/>
                    </a:ext>
                  </a:extLst>
                </p:cNvPr>
                <p:cNvSpPr txBox="1">
                  <a:spLocks noRot="1" noChangeAspect="1" noMove="1" noResize="1" noEditPoints="1" noAdjustHandles="1" noChangeArrowheads="1" noChangeShapeType="1" noTextEdit="1"/>
                </p:cNvSpPr>
                <p:nvPr/>
              </p:nvSpPr>
              <p:spPr>
                <a:xfrm>
                  <a:off x="3045742" y="5783657"/>
                  <a:ext cx="5164122" cy="584775"/>
                </a:xfrm>
                <a:prstGeom prst="rect">
                  <a:avLst/>
                </a:prstGeom>
                <a:blipFill>
                  <a:blip r:embed="rId3"/>
                  <a:stretch>
                    <a:fillRect/>
                  </a:stretch>
                </a:blipFill>
                <a:ln w="57150">
                  <a:solidFill>
                    <a:srgbClr val="FFC000"/>
                  </a:solidFill>
                </a:ln>
              </p:spPr>
              <p:txBody>
                <a:bodyPr/>
                <a:lstStyle/>
                <a:p>
                  <a:r>
                    <a:rPr lang="en-US">
                      <a:noFill/>
                    </a:rPr>
                    <a:t> </a:t>
                  </a:r>
                </a:p>
              </p:txBody>
            </p:sp>
          </mc:Fallback>
        </mc:AlternateContent>
        <p:sp>
          <p:nvSpPr>
            <p:cNvPr id="13" name="Oval 12">
              <a:extLst>
                <a:ext uri="{FF2B5EF4-FFF2-40B4-BE49-F238E27FC236}">
                  <a16:creationId xmlns:a16="http://schemas.microsoft.com/office/drawing/2014/main" id="{BCE0EB60-5686-4D61-A474-95E52DF29E52}"/>
                </a:ext>
              </a:extLst>
            </p:cNvPr>
            <p:cNvSpPr/>
            <p:nvPr/>
          </p:nvSpPr>
          <p:spPr>
            <a:xfrm>
              <a:off x="4319444" y="3965749"/>
              <a:ext cx="195999" cy="19796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058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Matrix Multiplication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To multiply a matrix by another matrix, do </a:t>
            </a:r>
            <a:r>
              <a:rPr lang="en-US" b="1" dirty="0">
                <a:solidFill>
                  <a:schemeClr val="bg1"/>
                </a:solidFill>
              </a:rPr>
              <a:t>dot product</a:t>
            </a:r>
            <a:r>
              <a:rPr lang="en-US" dirty="0">
                <a:solidFill>
                  <a:schemeClr val="bg1"/>
                </a:solidFill>
              </a:rPr>
              <a:t> of rows and columns.</a:t>
            </a:r>
          </a:p>
        </p:txBody>
      </p:sp>
      <p:grpSp>
        <p:nvGrpSpPr>
          <p:cNvPr id="4" name="Group 3">
            <a:extLst>
              <a:ext uri="{FF2B5EF4-FFF2-40B4-BE49-F238E27FC236}">
                <a16:creationId xmlns:a16="http://schemas.microsoft.com/office/drawing/2014/main" id="{5ADA5449-E869-4D8F-B207-BC571315190C}"/>
              </a:ext>
            </a:extLst>
          </p:cNvPr>
          <p:cNvGrpSpPr/>
          <p:nvPr/>
        </p:nvGrpSpPr>
        <p:grpSpPr>
          <a:xfrm>
            <a:off x="1425413" y="3183324"/>
            <a:ext cx="9068583" cy="3185108"/>
            <a:chOff x="1187780" y="3183324"/>
            <a:chExt cx="9068583" cy="3185108"/>
          </a:xfrm>
        </p:grpSpPr>
        <p:sp>
          <p:nvSpPr>
            <p:cNvPr id="12" name="Double Bracket 11">
              <a:extLst>
                <a:ext uri="{FF2B5EF4-FFF2-40B4-BE49-F238E27FC236}">
                  <a16:creationId xmlns:a16="http://schemas.microsoft.com/office/drawing/2014/main" id="{4879C99E-7B14-41B3-9729-A7617478C221}"/>
                </a:ext>
              </a:extLst>
            </p:cNvPr>
            <p:cNvSpPr/>
            <p:nvPr/>
          </p:nvSpPr>
          <p:spPr>
            <a:xfrm>
              <a:off x="1187780" y="3397208"/>
              <a:ext cx="2705492" cy="1344473"/>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solidFill>
                    <a:srgbClr val="0070C0"/>
                  </a:solidFill>
                </a:rPr>
                <a:t>1	2	3</a:t>
              </a:r>
            </a:p>
            <a:p>
              <a:pPr algn="ctr"/>
              <a:r>
                <a:rPr lang="en-US" sz="3200" dirty="0">
                  <a:solidFill>
                    <a:srgbClr val="0070C0"/>
                  </a:solidFill>
                </a:rPr>
                <a:t>4	5	6</a:t>
              </a:r>
            </a:p>
          </p:txBody>
        </p:sp>
        <p:sp>
          <p:nvSpPr>
            <p:cNvPr id="8" name="Double Bracket 7">
              <a:extLst>
                <a:ext uri="{FF2B5EF4-FFF2-40B4-BE49-F238E27FC236}">
                  <a16:creationId xmlns:a16="http://schemas.microsoft.com/office/drawing/2014/main" id="{CCCA7401-CF8B-4ABD-A190-9E80A4297BB6}"/>
                </a:ext>
              </a:extLst>
            </p:cNvPr>
            <p:cNvSpPr/>
            <p:nvPr/>
          </p:nvSpPr>
          <p:spPr>
            <a:xfrm>
              <a:off x="4958498" y="3183324"/>
              <a:ext cx="1685435" cy="1772239"/>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514350" indent="-514350" algn="ctr">
                <a:buAutoNum type="arabicPlain" startAt="7"/>
              </a:pPr>
              <a:r>
                <a:rPr lang="en-US" sz="3200" dirty="0">
                  <a:solidFill>
                    <a:schemeClr val="bg1"/>
                  </a:solidFill>
                </a:rPr>
                <a:t>     8</a:t>
              </a:r>
            </a:p>
            <a:p>
              <a:pPr marL="514350" indent="-514350" algn="ctr">
                <a:buAutoNum type="arabicPlain" startAt="9"/>
              </a:pPr>
              <a:r>
                <a:rPr lang="en-US" sz="3200" dirty="0">
                  <a:solidFill>
                    <a:schemeClr val="bg1"/>
                  </a:solidFill>
                </a:rPr>
                <a:t>   10</a:t>
              </a:r>
            </a:p>
            <a:p>
              <a:pPr algn="ctr"/>
              <a:r>
                <a:rPr lang="en-US" sz="3200" dirty="0">
                  <a:solidFill>
                    <a:schemeClr val="bg1"/>
                  </a:solidFill>
                </a:rPr>
                <a:t>11	12</a:t>
              </a:r>
            </a:p>
          </p:txBody>
        </p:sp>
        <p:sp>
          <p:nvSpPr>
            <p:cNvPr id="9" name="Equals 8">
              <a:extLst>
                <a:ext uri="{FF2B5EF4-FFF2-40B4-BE49-F238E27FC236}">
                  <a16:creationId xmlns:a16="http://schemas.microsoft.com/office/drawing/2014/main" id="{6FAC3BB1-5BFB-42D3-A4AF-7289CD1842A3}"/>
                </a:ext>
              </a:extLst>
            </p:cNvPr>
            <p:cNvSpPr/>
            <p:nvPr/>
          </p:nvSpPr>
          <p:spPr>
            <a:xfrm>
              <a:off x="6834432" y="3786639"/>
              <a:ext cx="1074656" cy="565608"/>
            </a:xfrm>
            <a:prstGeom prst="mathEqual">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uble Bracket 10">
              <a:extLst>
                <a:ext uri="{FF2B5EF4-FFF2-40B4-BE49-F238E27FC236}">
                  <a16:creationId xmlns:a16="http://schemas.microsoft.com/office/drawing/2014/main" id="{CB8DA113-FC43-4592-9994-EC3CB18EB583}"/>
                </a:ext>
              </a:extLst>
            </p:cNvPr>
            <p:cNvSpPr/>
            <p:nvPr/>
          </p:nvSpPr>
          <p:spPr>
            <a:xfrm>
              <a:off x="8286161" y="3454345"/>
              <a:ext cx="1970202" cy="1275555"/>
            </a:xfrm>
            <a:prstGeom prst="bracketPair">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dirty="0">
                  <a:solidFill>
                    <a:srgbClr val="FF0000"/>
                  </a:solidFill>
                </a:rPr>
                <a:t>58	64</a:t>
              </a:r>
              <a:br>
                <a:rPr lang="en-US" sz="3200" dirty="0">
                  <a:solidFill>
                    <a:schemeClr val="bg1"/>
                  </a:solidFill>
                </a:rPr>
              </a:br>
              <a:r>
                <a:rPr lang="en-US" sz="3200" dirty="0">
                  <a:solidFill>
                    <a:srgbClr val="FF0000"/>
                  </a:solidFill>
                </a:rPr>
                <a:t>139	154</a:t>
              </a:r>
            </a:p>
          </p:txBody>
        </p:sp>
        <p:sp>
          <p:nvSpPr>
            <p:cNvPr id="3" name="Rectangle 2">
              <a:extLst>
                <a:ext uri="{FF2B5EF4-FFF2-40B4-BE49-F238E27FC236}">
                  <a16:creationId xmlns:a16="http://schemas.microsoft.com/office/drawing/2014/main" id="{881D83C1-4D8F-4882-B8DD-AB733B7F924D}"/>
                </a:ext>
              </a:extLst>
            </p:cNvPr>
            <p:cNvSpPr/>
            <p:nvPr/>
          </p:nvSpPr>
          <p:spPr>
            <a:xfrm>
              <a:off x="1510254" y="4069443"/>
              <a:ext cx="2130457" cy="474276"/>
            </a:xfrm>
            <a:prstGeom prst="rect">
              <a:avLst/>
            </a:prstGeom>
            <a:solidFill>
              <a:srgbClr val="7030A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9E0AE1-C882-4772-A78B-9345AD187A0A}"/>
                </a:ext>
              </a:extLst>
            </p:cNvPr>
            <p:cNvSpPr/>
            <p:nvPr/>
          </p:nvSpPr>
          <p:spPr>
            <a:xfrm>
              <a:off x="5959705" y="3358609"/>
              <a:ext cx="553236" cy="1467025"/>
            </a:xfrm>
            <a:prstGeom prst="rect">
              <a:avLst/>
            </a:prstGeom>
            <a:solidFill>
              <a:srgbClr val="7030A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13FD9B-AEF8-482C-8784-290FE8B029E6}"/>
                    </a:ext>
                  </a:extLst>
                </p:cNvPr>
                <p:cNvSpPr txBox="1"/>
                <p:nvPr/>
              </p:nvSpPr>
              <p:spPr>
                <a:xfrm>
                  <a:off x="2724347" y="5783657"/>
                  <a:ext cx="5485518" cy="584775"/>
                </a:xfrm>
                <a:prstGeom prst="rect">
                  <a:avLst/>
                </a:prstGeom>
                <a:noFill/>
                <a:ln w="57150">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0070C0"/>
                            </a:solidFill>
                            <a:latin typeface="Cambria Math" panose="02040503050406030204" pitchFamily="18" charset="0"/>
                          </a:rPr>
                          <m:t>4</m:t>
                        </m:r>
                        <m:r>
                          <a:rPr lang="en-US" sz="3200" b="0" i="1" smtClean="0">
                            <a:solidFill>
                              <a:schemeClr val="bg1"/>
                            </a:solidFill>
                            <a:latin typeface="Cambria Math" panose="02040503050406030204" pitchFamily="18" charset="0"/>
                          </a:rPr>
                          <m:t>∗8+</m:t>
                        </m:r>
                        <m:r>
                          <a:rPr lang="en-US" sz="3200" b="0" i="1" smtClean="0">
                            <a:solidFill>
                              <a:srgbClr val="0070C0"/>
                            </a:solidFill>
                            <a:latin typeface="Cambria Math" panose="02040503050406030204" pitchFamily="18" charset="0"/>
                          </a:rPr>
                          <m:t>5</m:t>
                        </m:r>
                        <m:r>
                          <a:rPr lang="en-US" sz="3200" b="0" i="1" smtClean="0">
                            <a:solidFill>
                              <a:schemeClr val="bg1"/>
                            </a:solidFill>
                            <a:latin typeface="Cambria Math" panose="02040503050406030204" pitchFamily="18" charset="0"/>
                          </a:rPr>
                          <m:t>∗10+</m:t>
                        </m:r>
                        <m:r>
                          <a:rPr lang="en-US" sz="3200" b="0" i="1" smtClean="0">
                            <a:solidFill>
                              <a:srgbClr val="0070C0"/>
                            </a:solidFill>
                            <a:latin typeface="Cambria Math" panose="02040503050406030204" pitchFamily="18" charset="0"/>
                          </a:rPr>
                          <m:t>6</m:t>
                        </m:r>
                        <m:r>
                          <a:rPr lang="en-US" sz="3200" b="0" i="1" smtClean="0">
                            <a:solidFill>
                              <a:schemeClr val="bg1"/>
                            </a:solidFill>
                            <a:latin typeface="Cambria Math" panose="02040503050406030204" pitchFamily="18" charset="0"/>
                          </a:rPr>
                          <m:t> ∗12=</m:t>
                        </m:r>
                        <m:r>
                          <a:rPr lang="en-US" sz="3200" b="0" i="1" smtClean="0">
                            <a:solidFill>
                              <a:srgbClr val="FF0000"/>
                            </a:solidFill>
                            <a:latin typeface="Cambria Math" panose="02040503050406030204" pitchFamily="18" charset="0"/>
                          </a:rPr>
                          <m:t>154</m:t>
                        </m:r>
                      </m:oMath>
                    </m:oMathPara>
                  </a14:m>
                  <a:endParaRPr lang="en-US" sz="3200" dirty="0">
                    <a:solidFill>
                      <a:schemeClr val="bg1"/>
                    </a:solidFill>
                  </a:endParaRPr>
                </a:p>
              </p:txBody>
            </p:sp>
          </mc:Choice>
          <mc:Fallback xmlns="">
            <p:sp>
              <p:nvSpPr>
                <p:cNvPr id="6" name="TextBox 5">
                  <a:extLst>
                    <a:ext uri="{FF2B5EF4-FFF2-40B4-BE49-F238E27FC236}">
                      <a16:creationId xmlns:a16="http://schemas.microsoft.com/office/drawing/2014/main" id="{9913FD9B-AEF8-482C-8784-290FE8B029E6}"/>
                    </a:ext>
                  </a:extLst>
                </p:cNvPr>
                <p:cNvSpPr txBox="1">
                  <a:spLocks noRot="1" noChangeAspect="1" noMove="1" noResize="1" noEditPoints="1" noAdjustHandles="1" noChangeArrowheads="1" noChangeShapeType="1" noTextEdit="1"/>
                </p:cNvSpPr>
                <p:nvPr/>
              </p:nvSpPr>
              <p:spPr>
                <a:xfrm>
                  <a:off x="2724347" y="5783657"/>
                  <a:ext cx="5485518" cy="584775"/>
                </a:xfrm>
                <a:prstGeom prst="rect">
                  <a:avLst/>
                </a:prstGeom>
                <a:blipFill>
                  <a:blip r:embed="rId3"/>
                  <a:stretch>
                    <a:fillRect/>
                  </a:stretch>
                </a:blipFill>
                <a:ln w="57150">
                  <a:solidFill>
                    <a:srgbClr val="FFC000"/>
                  </a:solidFill>
                </a:ln>
              </p:spPr>
              <p:txBody>
                <a:bodyPr/>
                <a:lstStyle/>
                <a:p>
                  <a:r>
                    <a:rPr lang="en-US">
                      <a:noFill/>
                    </a:rPr>
                    <a:t> </a:t>
                  </a:r>
                </a:p>
              </p:txBody>
            </p:sp>
          </mc:Fallback>
        </mc:AlternateContent>
        <p:sp>
          <p:nvSpPr>
            <p:cNvPr id="13" name="Oval 12">
              <a:extLst>
                <a:ext uri="{FF2B5EF4-FFF2-40B4-BE49-F238E27FC236}">
                  <a16:creationId xmlns:a16="http://schemas.microsoft.com/office/drawing/2014/main" id="{073B57DD-FE4B-4E5E-893C-B01E3519C02D}"/>
                </a:ext>
              </a:extLst>
            </p:cNvPr>
            <p:cNvSpPr/>
            <p:nvPr/>
          </p:nvSpPr>
          <p:spPr>
            <a:xfrm>
              <a:off x="4319444" y="3965749"/>
              <a:ext cx="195999" cy="19796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0239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3675</TotalTime>
  <Words>2570</Words>
  <Application>Microsoft Office PowerPoint</Application>
  <PresentationFormat>Widescreen</PresentationFormat>
  <Paragraphs>503</Paragraphs>
  <Slides>46</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Consolas</vt:lpstr>
      <vt:lpstr>Office Theme</vt:lpstr>
      <vt:lpstr>PROGRAMMING FUNDAMENTALS IN C</vt:lpstr>
      <vt:lpstr>Objectives  </vt:lpstr>
      <vt:lpstr>Content  </vt:lpstr>
      <vt:lpstr>2X2 Matrix Multiplication  </vt:lpstr>
      <vt:lpstr>Matrix Multiplication  </vt:lpstr>
      <vt:lpstr>Matrix Multiplication  </vt:lpstr>
      <vt:lpstr>Matrix Multiplication  </vt:lpstr>
      <vt:lpstr>Matrix Multiplication  </vt:lpstr>
      <vt:lpstr>Matrix Multiplication  </vt:lpstr>
      <vt:lpstr>Matrix Multiplication  </vt:lpstr>
      <vt:lpstr>Matrix Multiplication  </vt:lpstr>
      <vt:lpstr>Matrix Multiplication  </vt:lpstr>
      <vt:lpstr>Matrix Multiplication  </vt:lpstr>
      <vt:lpstr>Content  </vt:lpstr>
      <vt:lpstr>Functions</vt:lpstr>
      <vt:lpstr>Functions</vt:lpstr>
      <vt:lpstr>Functions</vt:lpstr>
      <vt:lpstr>Functions</vt:lpstr>
      <vt:lpstr>Functions</vt:lpstr>
      <vt:lpstr>Functions</vt:lpstr>
      <vt:lpstr>Functions</vt:lpstr>
      <vt:lpstr>Functions</vt:lpstr>
      <vt:lpstr>Functions</vt:lpstr>
      <vt:lpstr>Content  </vt:lpstr>
      <vt:lpstr>The C String Library</vt:lpstr>
      <vt:lpstr>The C String Library</vt:lpstr>
      <vt:lpstr>The C String Library</vt:lpstr>
      <vt:lpstr>The C String Library</vt:lpstr>
      <vt:lpstr>The C String Library</vt:lpstr>
      <vt:lpstr>QUIZ</vt:lpstr>
      <vt:lpstr>Content  </vt:lpstr>
      <vt:lpstr>Exercise 1</vt:lpstr>
      <vt:lpstr>Exercise 1</vt:lpstr>
      <vt:lpstr>Exercise 2</vt:lpstr>
      <vt:lpstr>Exercise 2</vt:lpstr>
      <vt:lpstr>Exercise 3</vt:lpstr>
      <vt:lpstr>Exercise 3</vt:lpstr>
      <vt:lpstr>Exercise 3</vt:lpstr>
      <vt:lpstr>Exercise 4</vt:lpstr>
      <vt:lpstr>Exercise 4</vt:lpstr>
      <vt:lpstr>Exercise 4</vt:lpstr>
      <vt:lpstr>Exercise 5</vt:lpstr>
      <vt:lpstr>TASK 1</vt:lpstr>
      <vt:lpstr>TASK 2</vt:lpstr>
      <vt:lpstr>TASK 3</vt:lpstr>
      <vt:lpstr>TASK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242</cp:revision>
  <dcterms:created xsi:type="dcterms:W3CDTF">2021-03-25T18:23:19Z</dcterms:created>
  <dcterms:modified xsi:type="dcterms:W3CDTF">2021-05-30T08:52:25Z</dcterms:modified>
</cp:coreProperties>
</file>