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70" r:id="rId5"/>
    <p:sldId id="265" r:id="rId6"/>
    <p:sldId id="258" r:id="rId7"/>
    <p:sldId id="260" r:id="rId8"/>
    <p:sldId id="261" r:id="rId9"/>
    <p:sldId id="262" r:id="rId10"/>
    <p:sldId id="263" r:id="rId11"/>
    <p:sldId id="264" r:id="rId12"/>
    <p:sldId id="269" r:id="rId13"/>
    <p:sldId id="271" r:id="rId14"/>
    <p:sldId id="272" r:id="rId15"/>
    <p:sldId id="273" r:id="rId16"/>
    <p:sldId id="266" r:id="rId17"/>
    <p:sldId id="267" r:id="rId18"/>
    <p:sldId id="268" r:id="rId19"/>
    <p:sldId id="276" r:id="rId20"/>
    <p:sldId id="274" r:id="rId21"/>
    <p:sldId id="275" r:id="rId22"/>
    <p:sldId id="277" r:id="rId23"/>
    <p:sldId id="278" r:id="rId24"/>
    <p:sldId id="279" r:id="rId25"/>
    <p:sldId id="280" r:id="rId26"/>
    <p:sldId id="281" r:id="rId27"/>
    <p:sldId id="282" r:id="rId28"/>
    <p:sldId id="283" r:id="rId29"/>
    <p:sldId id="284" r:id="rId30"/>
    <p:sldId id="303"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E7E7"/>
    <a:srgbClr val="E9EBF5"/>
    <a:srgbClr val="CFD5EA"/>
    <a:srgbClr val="A5A5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81" d="100"/>
          <a:sy n="81" d="100"/>
        </p:scale>
        <p:origin x="70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845834-454F-4D62-8ECD-DCA8E81330CE}" type="doc">
      <dgm:prSet loTypeId="urn:microsoft.com/office/officeart/2005/8/layout/equation1" loCatId="relationship" qsTypeId="urn:microsoft.com/office/officeart/2005/8/quickstyle/simple1" qsCatId="simple" csTypeId="urn:microsoft.com/office/officeart/2005/8/colors/colorful1" csCatId="colorful" phldr="1"/>
      <dgm:spPr/>
    </dgm:pt>
    <dgm:pt modelId="{E968894B-8D1A-4B6C-A856-C62CF7A957FB}">
      <dgm:prSet phldrT="[Text]"/>
      <dgm:spPr>
        <a:effectLst>
          <a:reflection blurRad="6350" stA="50000" endA="300" endPos="38500" dist="50800" dir="5400000" sy="-100000" algn="bl" rotWithShape="0"/>
        </a:effectLst>
      </dgm:spPr>
      <dgm:t>
        <a:bodyPr/>
        <a:lstStyle/>
        <a:p>
          <a:r>
            <a:rPr lang="en-US" dirty="0"/>
            <a:t>Coder</a:t>
          </a:r>
        </a:p>
      </dgm:t>
    </dgm:pt>
    <dgm:pt modelId="{7506C9D9-BA1C-4D49-B466-B7CA23A1ACCD}" type="parTrans" cxnId="{BE9641EA-3AEC-4244-AF8D-6BC27BEF5A24}">
      <dgm:prSet/>
      <dgm:spPr/>
      <dgm:t>
        <a:bodyPr/>
        <a:lstStyle/>
        <a:p>
          <a:endParaRPr lang="en-US"/>
        </a:p>
      </dgm:t>
    </dgm:pt>
    <dgm:pt modelId="{0F7E6D1B-B50B-4C5F-BF7F-ADD59851C6A3}" type="sibTrans" cxnId="{BE9641EA-3AEC-4244-AF8D-6BC27BEF5A24}">
      <dgm:prSet/>
      <dgm:spPr/>
      <dgm:t>
        <a:bodyPr/>
        <a:lstStyle/>
        <a:p>
          <a:endParaRPr lang="en-US"/>
        </a:p>
      </dgm:t>
    </dgm:pt>
    <dgm:pt modelId="{171652E3-4C02-48E7-AB9F-3DD93ED8B907}">
      <dgm:prSet phldrT="[Text]"/>
      <dgm:spPr>
        <a:effectLst>
          <a:reflection blurRad="6350" stA="50000" endA="300" endPos="38500" dist="50800" dir="5400000" sy="-100000" algn="bl" rotWithShape="0"/>
        </a:effectLst>
      </dgm:spPr>
      <dgm:t>
        <a:bodyPr/>
        <a:lstStyle/>
        <a:p>
          <a:r>
            <a:rPr lang="en-US" dirty="0"/>
            <a:t>Problem Solver</a:t>
          </a:r>
        </a:p>
      </dgm:t>
    </dgm:pt>
    <dgm:pt modelId="{294AE9DD-4317-45E7-A43F-0F25D6E013E1}" type="parTrans" cxnId="{64BCF795-1009-460E-931F-054867AA7228}">
      <dgm:prSet/>
      <dgm:spPr/>
      <dgm:t>
        <a:bodyPr/>
        <a:lstStyle/>
        <a:p>
          <a:endParaRPr lang="en-US"/>
        </a:p>
      </dgm:t>
    </dgm:pt>
    <dgm:pt modelId="{43D6D9D9-93D8-4EB5-BB61-9BB8D75B84FC}" type="sibTrans" cxnId="{64BCF795-1009-460E-931F-054867AA7228}">
      <dgm:prSet/>
      <dgm:spPr/>
      <dgm:t>
        <a:bodyPr/>
        <a:lstStyle/>
        <a:p>
          <a:endParaRPr lang="en-US"/>
        </a:p>
      </dgm:t>
    </dgm:pt>
    <dgm:pt modelId="{ECFB96B5-0859-4646-AAEE-43349F0DC75E}">
      <dgm:prSet phldrT="[Text]"/>
      <dgm:spPr>
        <a:effectLst>
          <a:reflection blurRad="6350" stA="50000" endA="300" endPos="38500" dist="50800" dir="5400000" sy="-100000" algn="bl" rotWithShape="0"/>
        </a:effectLst>
      </dgm:spPr>
      <dgm:t>
        <a:bodyPr/>
        <a:lstStyle/>
        <a:p>
          <a:r>
            <a:rPr lang="en-US" dirty="0"/>
            <a:t>YOU</a:t>
          </a:r>
        </a:p>
      </dgm:t>
    </dgm:pt>
    <dgm:pt modelId="{B7038CC5-2A96-4E2F-8390-006992C7FB04}" type="parTrans" cxnId="{02F1DBC6-6F7B-4437-B02D-C539FA0B9A9B}">
      <dgm:prSet/>
      <dgm:spPr/>
      <dgm:t>
        <a:bodyPr/>
        <a:lstStyle/>
        <a:p>
          <a:endParaRPr lang="en-US"/>
        </a:p>
      </dgm:t>
    </dgm:pt>
    <dgm:pt modelId="{A1A7E78C-7819-4199-B958-D1E9346AB9F7}" type="sibTrans" cxnId="{02F1DBC6-6F7B-4437-B02D-C539FA0B9A9B}">
      <dgm:prSet/>
      <dgm:spPr/>
      <dgm:t>
        <a:bodyPr/>
        <a:lstStyle/>
        <a:p>
          <a:endParaRPr lang="en-US"/>
        </a:p>
      </dgm:t>
    </dgm:pt>
    <dgm:pt modelId="{9FB913C1-7EFB-404A-8CF4-5454CDD392AE}" type="pres">
      <dgm:prSet presAssocID="{50845834-454F-4D62-8ECD-DCA8E81330CE}" presName="linearFlow" presStyleCnt="0">
        <dgm:presLayoutVars>
          <dgm:dir/>
          <dgm:resizeHandles val="exact"/>
        </dgm:presLayoutVars>
      </dgm:prSet>
      <dgm:spPr/>
    </dgm:pt>
    <dgm:pt modelId="{AC403B58-DAF0-4EB0-8885-94BEAD6D81C1}" type="pres">
      <dgm:prSet presAssocID="{E968894B-8D1A-4B6C-A856-C62CF7A957FB}" presName="node" presStyleLbl="node1" presStyleIdx="0" presStyleCnt="3">
        <dgm:presLayoutVars>
          <dgm:bulletEnabled val="1"/>
        </dgm:presLayoutVars>
      </dgm:prSet>
      <dgm:spPr/>
    </dgm:pt>
    <dgm:pt modelId="{5AF2763B-AECD-4325-A96A-501CFE964B48}" type="pres">
      <dgm:prSet presAssocID="{0F7E6D1B-B50B-4C5F-BF7F-ADD59851C6A3}" presName="spacerL" presStyleCnt="0"/>
      <dgm:spPr/>
    </dgm:pt>
    <dgm:pt modelId="{6C7A4427-C385-4D19-BFE8-F1DDD5165AD2}" type="pres">
      <dgm:prSet presAssocID="{0F7E6D1B-B50B-4C5F-BF7F-ADD59851C6A3}" presName="sibTrans" presStyleLbl="sibTrans2D1" presStyleIdx="0" presStyleCnt="2"/>
      <dgm:spPr/>
    </dgm:pt>
    <dgm:pt modelId="{6256AF7C-80B6-4D35-9A25-4E646F39F3A0}" type="pres">
      <dgm:prSet presAssocID="{0F7E6D1B-B50B-4C5F-BF7F-ADD59851C6A3}" presName="spacerR" presStyleCnt="0"/>
      <dgm:spPr/>
    </dgm:pt>
    <dgm:pt modelId="{AB400AA9-10B0-4763-AC16-21EEB96550C3}" type="pres">
      <dgm:prSet presAssocID="{171652E3-4C02-48E7-AB9F-3DD93ED8B907}" presName="node" presStyleLbl="node1" presStyleIdx="1" presStyleCnt="3">
        <dgm:presLayoutVars>
          <dgm:bulletEnabled val="1"/>
        </dgm:presLayoutVars>
      </dgm:prSet>
      <dgm:spPr/>
    </dgm:pt>
    <dgm:pt modelId="{F5559550-8607-4788-8796-F4C77F555014}" type="pres">
      <dgm:prSet presAssocID="{43D6D9D9-93D8-4EB5-BB61-9BB8D75B84FC}" presName="spacerL" presStyleCnt="0"/>
      <dgm:spPr/>
    </dgm:pt>
    <dgm:pt modelId="{15CDE6CE-472D-497D-A6BD-D327F464334A}" type="pres">
      <dgm:prSet presAssocID="{43D6D9D9-93D8-4EB5-BB61-9BB8D75B84FC}" presName="sibTrans" presStyleLbl="sibTrans2D1" presStyleIdx="1" presStyleCnt="2"/>
      <dgm:spPr/>
    </dgm:pt>
    <dgm:pt modelId="{34D20320-9021-45AB-8DDA-1B078AD44B2E}" type="pres">
      <dgm:prSet presAssocID="{43D6D9D9-93D8-4EB5-BB61-9BB8D75B84FC}" presName="spacerR" presStyleCnt="0"/>
      <dgm:spPr/>
    </dgm:pt>
    <dgm:pt modelId="{AAB93014-DC0D-483F-9465-9E638A4D2C9F}" type="pres">
      <dgm:prSet presAssocID="{ECFB96B5-0859-4646-AAEE-43349F0DC75E}" presName="node" presStyleLbl="node1" presStyleIdx="2" presStyleCnt="3">
        <dgm:presLayoutVars>
          <dgm:bulletEnabled val="1"/>
        </dgm:presLayoutVars>
      </dgm:prSet>
      <dgm:spPr/>
    </dgm:pt>
  </dgm:ptLst>
  <dgm:cxnLst>
    <dgm:cxn modelId="{792F093F-A3B1-48F0-9E6E-0E555E9081A3}" type="presOf" srcId="{E968894B-8D1A-4B6C-A856-C62CF7A957FB}" destId="{AC403B58-DAF0-4EB0-8885-94BEAD6D81C1}" srcOrd="0" destOrd="0" presId="urn:microsoft.com/office/officeart/2005/8/layout/equation1"/>
    <dgm:cxn modelId="{47A9E567-B544-4444-BD35-F676D46579D1}" type="presOf" srcId="{ECFB96B5-0859-4646-AAEE-43349F0DC75E}" destId="{AAB93014-DC0D-483F-9465-9E638A4D2C9F}" srcOrd="0" destOrd="0" presId="urn:microsoft.com/office/officeart/2005/8/layout/equation1"/>
    <dgm:cxn modelId="{263AA553-70E7-4DA1-807B-1D4EF662D7A6}" type="presOf" srcId="{171652E3-4C02-48E7-AB9F-3DD93ED8B907}" destId="{AB400AA9-10B0-4763-AC16-21EEB96550C3}" srcOrd="0" destOrd="0" presId="urn:microsoft.com/office/officeart/2005/8/layout/equation1"/>
    <dgm:cxn modelId="{87BBF992-33CC-4485-AD75-6167C7535E3F}" type="presOf" srcId="{50845834-454F-4D62-8ECD-DCA8E81330CE}" destId="{9FB913C1-7EFB-404A-8CF4-5454CDD392AE}" srcOrd="0" destOrd="0" presId="urn:microsoft.com/office/officeart/2005/8/layout/equation1"/>
    <dgm:cxn modelId="{64BCF795-1009-460E-931F-054867AA7228}" srcId="{50845834-454F-4D62-8ECD-DCA8E81330CE}" destId="{171652E3-4C02-48E7-AB9F-3DD93ED8B907}" srcOrd="1" destOrd="0" parTransId="{294AE9DD-4317-45E7-A43F-0F25D6E013E1}" sibTransId="{43D6D9D9-93D8-4EB5-BB61-9BB8D75B84FC}"/>
    <dgm:cxn modelId="{5F88079A-36E1-411A-9172-0BC65E1D5433}" type="presOf" srcId="{0F7E6D1B-B50B-4C5F-BF7F-ADD59851C6A3}" destId="{6C7A4427-C385-4D19-BFE8-F1DDD5165AD2}" srcOrd="0" destOrd="0" presId="urn:microsoft.com/office/officeart/2005/8/layout/equation1"/>
    <dgm:cxn modelId="{02F1DBC6-6F7B-4437-B02D-C539FA0B9A9B}" srcId="{50845834-454F-4D62-8ECD-DCA8E81330CE}" destId="{ECFB96B5-0859-4646-AAEE-43349F0DC75E}" srcOrd="2" destOrd="0" parTransId="{B7038CC5-2A96-4E2F-8390-006992C7FB04}" sibTransId="{A1A7E78C-7819-4199-B958-D1E9346AB9F7}"/>
    <dgm:cxn modelId="{E0A4FFD4-84E1-4E0C-909C-4F5222CC21F9}" type="presOf" srcId="{43D6D9D9-93D8-4EB5-BB61-9BB8D75B84FC}" destId="{15CDE6CE-472D-497D-A6BD-D327F464334A}" srcOrd="0" destOrd="0" presId="urn:microsoft.com/office/officeart/2005/8/layout/equation1"/>
    <dgm:cxn modelId="{BE9641EA-3AEC-4244-AF8D-6BC27BEF5A24}" srcId="{50845834-454F-4D62-8ECD-DCA8E81330CE}" destId="{E968894B-8D1A-4B6C-A856-C62CF7A957FB}" srcOrd="0" destOrd="0" parTransId="{7506C9D9-BA1C-4D49-B466-B7CA23A1ACCD}" sibTransId="{0F7E6D1B-B50B-4C5F-BF7F-ADD59851C6A3}"/>
    <dgm:cxn modelId="{0A703BF9-DB13-44BD-AF26-D8E87D637E40}" type="presParOf" srcId="{9FB913C1-7EFB-404A-8CF4-5454CDD392AE}" destId="{AC403B58-DAF0-4EB0-8885-94BEAD6D81C1}" srcOrd="0" destOrd="0" presId="urn:microsoft.com/office/officeart/2005/8/layout/equation1"/>
    <dgm:cxn modelId="{94BCCFB7-C19C-4DBA-BAC1-D25D397506AD}" type="presParOf" srcId="{9FB913C1-7EFB-404A-8CF4-5454CDD392AE}" destId="{5AF2763B-AECD-4325-A96A-501CFE964B48}" srcOrd="1" destOrd="0" presId="urn:microsoft.com/office/officeart/2005/8/layout/equation1"/>
    <dgm:cxn modelId="{869CFAF5-3218-4AD9-8246-82C94CE30161}" type="presParOf" srcId="{9FB913C1-7EFB-404A-8CF4-5454CDD392AE}" destId="{6C7A4427-C385-4D19-BFE8-F1DDD5165AD2}" srcOrd="2" destOrd="0" presId="urn:microsoft.com/office/officeart/2005/8/layout/equation1"/>
    <dgm:cxn modelId="{6DE5A637-A76C-4A1F-B9BF-1D6800328476}" type="presParOf" srcId="{9FB913C1-7EFB-404A-8CF4-5454CDD392AE}" destId="{6256AF7C-80B6-4D35-9A25-4E646F39F3A0}" srcOrd="3" destOrd="0" presId="urn:microsoft.com/office/officeart/2005/8/layout/equation1"/>
    <dgm:cxn modelId="{4DA8B582-34DD-45BD-AF2A-135C95F020E7}" type="presParOf" srcId="{9FB913C1-7EFB-404A-8CF4-5454CDD392AE}" destId="{AB400AA9-10B0-4763-AC16-21EEB96550C3}" srcOrd="4" destOrd="0" presId="urn:microsoft.com/office/officeart/2005/8/layout/equation1"/>
    <dgm:cxn modelId="{8117EF4D-ED3F-400B-9696-2EE0736C5C8F}" type="presParOf" srcId="{9FB913C1-7EFB-404A-8CF4-5454CDD392AE}" destId="{F5559550-8607-4788-8796-F4C77F555014}" srcOrd="5" destOrd="0" presId="urn:microsoft.com/office/officeart/2005/8/layout/equation1"/>
    <dgm:cxn modelId="{F384007B-BC2F-429F-A7AD-692B8CB46A98}" type="presParOf" srcId="{9FB913C1-7EFB-404A-8CF4-5454CDD392AE}" destId="{15CDE6CE-472D-497D-A6BD-D327F464334A}" srcOrd="6" destOrd="0" presId="urn:microsoft.com/office/officeart/2005/8/layout/equation1"/>
    <dgm:cxn modelId="{9E140EF4-92DD-4D61-92BD-2FE1D20835D9}" type="presParOf" srcId="{9FB913C1-7EFB-404A-8CF4-5454CDD392AE}" destId="{34D20320-9021-45AB-8DDA-1B078AD44B2E}" srcOrd="7" destOrd="0" presId="urn:microsoft.com/office/officeart/2005/8/layout/equation1"/>
    <dgm:cxn modelId="{627B6745-D508-4C26-BDFF-8FC38F5E08E5}" type="presParOf" srcId="{9FB913C1-7EFB-404A-8CF4-5454CDD392AE}" destId="{AAB93014-DC0D-483F-9465-9E638A4D2C9F}" srcOrd="8" destOrd="0" presId="urn:microsoft.com/office/officeart/2005/8/layout/equation1"/>
  </dgm:cxnLst>
  <dgm:bg/>
  <dgm:whole>
    <a:effectLst>
      <a:reflection blurRad="6350" stA="50000" endA="275" endPos="40000" dist="101600" dir="5400000" sy="-100000" algn="bl" rotWithShape="0"/>
    </a:effectLst>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845834-454F-4D62-8ECD-DCA8E81330CE}" type="doc">
      <dgm:prSet loTypeId="urn:microsoft.com/office/officeart/2005/8/layout/equation1" loCatId="relationship" qsTypeId="urn:microsoft.com/office/officeart/2005/8/quickstyle/simple1" qsCatId="simple" csTypeId="urn:microsoft.com/office/officeart/2005/8/colors/colorful1" csCatId="colorful" phldr="1"/>
      <dgm:spPr/>
    </dgm:pt>
    <dgm:pt modelId="{E968894B-8D1A-4B6C-A856-C62CF7A957FB}">
      <dgm:prSet phldrT="[Text]"/>
      <dgm:spPr>
        <a:effectLst/>
      </dgm:spPr>
      <dgm:t>
        <a:bodyPr/>
        <a:lstStyle/>
        <a:p>
          <a:r>
            <a:rPr lang="en-US" dirty="0"/>
            <a:t>Coder</a:t>
          </a:r>
        </a:p>
      </dgm:t>
    </dgm:pt>
    <dgm:pt modelId="{7506C9D9-BA1C-4D49-B466-B7CA23A1ACCD}" type="parTrans" cxnId="{BE9641EA-3AEC-4244-AF8D-6BC27BEF5A24}">
      <dgm:prSet/>
      <dgm:spPr/>
      <dgm:t>
        <a:bodyPr/>
        <a:lstStyle/>
        <a:p>
          <a:endParaRPr lang="en-US"/>
        </a:p>
      </dgm:t>
    </dgm:pt>
    <dgm:pt modelId="{0F7E6D1B-B50B-4C5F-BF7F-ADD59851C6A3}" type="sibTrans" cxnId="{BE9641EA-3AEC-4244-AF8D-6BC27BEF5A24}">
      <dgm:prSet/>
      <dgm:spPr/>
      <dgm:t>
        <a:bodyPr/>
        <a:lstStyle/>
        <a:p>
          <a:endParaRPr lang="en-US"/>
        </a:p>
      </dgm:t>
    </dgm:pt>
    <dgm:pt modelId="{171652E3-4C02-48E7-AB9F-3DD93ED8B907}">
      <dgm:prSet phldrT="[Text]"/>
      <dgm:spPr>
        <a:effectLst/>
      </dgm:spPr>
      <dgm:t>
        <a:bodyPr/>
        <a:lstStyle/>
        <a:p>
          <a:r>
            <a:rPr lang="en-US" dirty="0"/>
            <a:t>Problem Solver</a:t>
          </a:r>
        </a:p>
      </dgm:t>
    </dgm:pt>
    <dgm:pt modelId="{294AE9DD-4317-45E7-A43F-0F25D6E013E1}" type="parTrans" cxnId="{64BCF795-1009-460E-931F-054867AA7228}">
      <dgm:prSet/>
      <dgm:spPr/>
      <dgm:t>
        <a:bodyPr/>
        <a:lstStyle/>
        <a:p>
          <a:endParaRPr lang="en-US"/>
        </a:p>
      </dgm:t>
    </dgm:pt>
    <dgm:pt modelId="{43D6D9D9-93D8-4EB5-BB61-9BB8D75B84FC}" type="sibTrans" cxnId="{64BCF795-1009-460E-931F-054867AA7228}">
      <dgm:prSet/>
      <dgm:spPr/>
      <dgm:t>
        <a:bodyPr/>
        <a:lstStyle/>
        <a:p>
          <a:endParaRPr lang="en-US"/>
        </a:p>
      </dgm:t>
    </dgm:pt>
    <dgm:pt modelId="{ECFB96B5-0859-4646-AAEE-43349F0DC75E}">
      <dgm:prSet phldrT="[Text]"/>
      <dgm:spPr>
        <a:effectLst/>
      </dgm:spPr>
      <dgm:t>
        <a:bodyPr/>
        <a:lstStyle/>
        <a:p>
          <a:r>
            <a:rPr lang="en-US" dirty="0"/>
            <a:t>YOU</a:t>
          </a:r>
        </a:p>
      </dgm:t>
    </dgm:pt>
    <dgm:pt modelId="{B7038CC5-2A96-4E2F-8390-006992C7FB04}" type="parTrans" cxnId="{02F1DBC6-6F7B-4437-B02D-C539FA0B9A9B}">
      <dgm:prSet/>
      <dgm:spPr/>
      <dgm:t>
        <a:bodyPr/>
        <a:lstStyle/>
        <a:p>
          <a:endParaRPr lang="en-US"/>
        </a:p>
      </dgm:t>
    </dgm:pt>
    <dgm:pt modelId="{A1A7E78C-7819-4199-B958-D1E9346AB9F7}" type="sibTrans" cxnId="{02F1DBC6-6F7B-4437-B02D-C539FA0B9A9B}">
      <dgm:prSet/>
      <dgm:spPr/>
      <dgm:t>
        <a:bodyPr/>
        <a:lstStyle/>
        <a:p>
          <a:endParaRPr lang="en-US"/>
        </a:p>
      </dgm:t>
    </dgm:pt>
    <dgm:pt modelId="{9FB913C1-7EFB-404A-8CF4-5454CDD392AE}" type="pres">
      <dgm:prSet presAssocID="{50845834-454F-4D62-8ECD-DCA8E81330CE}" presName="linearFlow" presStyleCnt="0">
        <dgm:presLayoutVars>
          <dgm:dir/>
          <dgm:resizeHandles val="exact"/>
        </dgm:presLayoutVars>
      </dgm:prSet>
      <dgm:spPr/>
    </dgm:pt>
    <dgm:pt modelId="{AC403B58-DAF0-4EB0-8885-94BEAD6D81C1}" type="pres">
      <dgm:prSet presAssocID="{E968894B-8D1A-4B6C-A856-C62CF7A957FB}" presName="node" presStyleLbl="node1" presStyleIdx="0" presStyleCnt="3">
        <dgm:presLayoutVars>
          <dgm:bulletEnabled val="1"/>
        </dgm:presLayoutVars>
      </dgm:prSet>
      <dgm:spPr/>
    </dgm:pt>
    <dgm:pt modelId="{5AF2763B-AECD-4325-A96A-501CFE964B48}" type="pres">
      <dgm:prSet presAssocID="{0F7E6D1B-B50B-4C5F-BF7F-ADD59851C6A3}" presName="spacerL" presStyleCnt="0"/>
      <dgm:spPr/>
    </dgm:pt>
    <dgm:pt modelId="{6C7A4427-C385-4D19-BFE8-F1DDD5165AD2}" type="pres">
      <dgm:prSet presAssocID="{0F7E6D1B-B50B-4C5F-BF7F-ADD59851C6A3}" presName="sibTrans" presStyleLbl="sibTrans2D1" presStyleIdx="0" presStyleCnt="2"/>
      <dgm:spPr/>
    </dgm:pt>
    <dgm:pt modelId="{6256AF7C-80B6-4D35-9A25-4E646F39F3A0}" type="pres">
      <dgm:prSet presAssocID="{0F7E6D1B-B50B-4C5F-BF7F-ADD59851C6A3}" presName="spacerR" presStyleCnt="0"/>
      <dgm:spPr/>
    </dgm:pt>
    <dgm:pt modelId="{AB400AA9-10B0-4763-AC16-21EEB96550C3}" type="pres">
      <dgm:prSet presAssocID="{171652E3-4C02-48E7-AB9F-3DD93ED8B907}" presName="node" presStyleLbl="node1" presStyleIdx="1" presStyleCnt="3">
        <dgm:presLayoutVars>
          <dgm:bulletEnabled val="1"/>
        </dgm:presLayoutVars>
      </dgm:prSet>
      <dgm:spPr/>
    </dgm:pt>
    <dgm:pt modelId="{F5559550-8607-4788-8796-F4C77F555014}" type="pres">
      <dgm:prSet presAssocID="{43D6D9D9-93D8-4EB5-BB61-9BB8D75B84FC}" presName="spacerL" presStyleCnt="0"/>
      <dgm:spPr/>
    </dgm:pt>
    <dgm:pt modelId="{15CDE6CE-472D-497D-A6BD-D327F464334A}" type="pres">
      <dgm:prSet presAssocID="{43D6D9D9-93D8-4EB5-BB61-9BB8D75B84FC}" presName="sibTrans" presStyleLbl="sibTrans2D1" presStyleIdx="1" presStyleCnt="2"/>
      <dgm:spPr/>
    </dgm:pt>
    <dgm:pt modelId="{34D20320-9021-45AB-8DDA-1B078AD44B2E}" type="pres">
      <dgm:prSet presAssocID="{43D6D9D9-93D8-4EB5-BB61-9BB8D75B84FC}" presName="spacerR" presStyleCnt="0"/>
      <dgm:spPr/>
    </dgm:pt>
    <dgm:pt modelId="{AAB93014-DC0D-483F-9465-9E638A4D2C9F}" type="pres">
      <dgm:prSet presAssocID="{ECFB96B5-0859-4646-AAEE-43349F0DC75E}" presName="node" presStyleLbl="node1" presStyleIdx="2" presStyleCnt="3">
        <dgm:presLayoutVars>
          <dgm:bulletEnabled val="1"/>
        </dgm:presLayoutVars>
      </dgm:prSet>
      <dgm:spPr/>
    </dgm:pt>
  </dgm:ptLst>
  <dgm:cxnLst>
    <dgm:cxn modelId="{792F093F-A3B1-48F0-9E6E-0E555E9081A3}" type="presOf" srcId="{E968894B-8D1A-4B6C-A856-C62CF7A957FB}" destId="{AC403B58-DAF0-4EB0-8885-94BEAD6D81C1}" srcOrd="0" destOrd="0" presId="urn:microsoft.com/office/officeart/2005/8/layout/equation1"/>
    <dgm:cxn modelId="{47A9E567-B544-4444-BD35-F676D46579D1}" type="presOf" srcId="{ECFB96B5-0859-4646-AAEE-43349F0DC75E}" destId="{AAB93014-DC0D-483F-9465-9E638A4D2C9F}" srcOrd="0" destOrd="0" presId="urn:microsoft.com/office/officeart/2005/8/layout/equation1"/>
    <dgm:cxn modelId="{263AA553-70E7-4DA1-807B-1D4EF662D7A6}" type="presOf" srcId="{171652E3-4C02-48E7-AB9F-3DD93ED8B907}" destId="{AB400AA9-10B0-4763-AC16-21EEB96550C3}" srcOrd="0" destOrd="0" presId="urn:microsoft.com/office/officeart/2005/8/layout/equation1"/>
    <dgm:cxn modelId="{87BBF992-33CC-4485-AD75-6167C7535E3F}" type="presOf" srcId="{50845834-454F-4D62-8ECD-DCA8E81330CE}" destId="{9FB913C1-7EFB-404A-8CF4-5454CDD392AE}" srcOrd="0" destOrd="0" presId="urn:microsoft.com/office/officeart/2005/8/layout/equation1"/>
    <dgm:cxn modelId="{64BCF795-1009-460E-931F-054867AA7228}" srcId="{50845834-454F-4D62-8ECD-DCA8E81330CE}" destId="{171652E3-4C02-48E7-AB9F-3DD93ED8B907}" srcOrd="1" destOrd="0" parTransId="{294AE9DD-4317-45E7-A43F-0F25D6E013E1}" sibTransId="{43D6D9D9-93D8-4EB5-BB61-9BB8D75B84FC}"/>
    <dgm:cxn modelId="{5F88079A-36E1-411A-9172-0BC65E1D5433}" type="presOf" srcId="{0F7E6D1B-B50B-4C5F-BF7F-ADD59851C6A3}" destId="{6C7A4427-C385-4D19-BFE8-F1DDD5165AD2}" srcOrd="0" destOrd="0" presId="urn:microsoft.com/office/officeart/2005/8/layout/equation1"/>
    <dgm:cxn modelId="{02F1DBC6-6F7B-4437-B02D-C539FA0B9A9B}" srcId="{50845834-454F-4D62-8ECD-DCA8E81330CE}" destId="{ECFB96B5-0859-4646-AAEE-43349F0DC75E}" srcOrd="2" destOrd="0" parTransId="{B7038CC5-2A96-4E2F-8390-006992C7FB04}" sibTransId="{A1A7E78C-7819-4199-B958-D1E9346AB9F7}"/>
    <dgm:cxn modelId="{E0A4FFD4-84E1-4E0C-909C-4F5222CC21F9}" type="presOf" srcId="{43D6D9D9-93D8-4EB5-BB61-9BB8D75B84FC}" destId="{15CDE6CE-472D-497D-A6BD-D327F464334A}" srcOrd="0" destOrd="0" presId="urn:microsoft.com/office/officeart/2005/8/layout/equation1"/>
    <dgm:cxn modelId="{BE9641EA-3AEC-4244-AF8D-6BC27BEF5A24}" srcId="{50845834-454F-4D62-8ECD-DCA8E81330CE}" destId="{E968894B-8D1A-4B6C-A856-C62CF7A957FB}" srcOrd="0" destOrd="0" parTransId="{7506C9D9-BA1C-4D49-B466-B7CA23A1ACCD}" sibTransId="{0F7E6D1B-B50B-4C5F-BF7F-ADD59851C6A3}"/>
    <dgm:cxn modelId="{0A703BF9-DB13-44BD-AF26-D8E87D637E40}" type="presParOf" srcId="{9FB913C1-7EFB-404A-8CF4-5454CDD392AE}" destId="{AC403B58-DAF0-4EB0-8885-94BEAD6D81C1}" srcOrd="0" destOrd="0" presId="urn:microsoft.com/office/officeart/2005/8/layout/equation1"/>
    <dgm:cxn modelId="{94BCCFB7-C19C-4DBA-BAC1-D25D397506AD}" type="presParOf" srcId="{9FB913C1-7EFB-404A-8CF4-5454CDD392AE}" destId="{5AF2763B-AECD-4325-A96A-501CFE964B48}" srcOrd="1" destOrd="0" presId="urn:microsoft.com/office/officeart/2005/8/layout/equation1"/>
    <dgm:cxn modelId="{869CFAF5-3218-4AD9-8246-82C94CE30161}" type="presParOf" srcId="{9FB913C1-7EFB-404A-8CF4-5454CDD392AE}" destId="{6C7A4427-C385-4D19-BFE8-F1DDD5165AD2}" srcOrd="2" destOrd="0" presId="urn:microsoft.com/office/officeart/2005/8/layout/equation1"/>
    <dgm:cxn modelId="{6DE5A637-A76C-4A1F-B9BF-1D6800328476}" type="presParOf" srcId="{9FB913C1-7EFB-404A-8CF4-5454CDD392AE}" destId="{6256AF7C-80B6-4D35-9A25-4E646F39F3A0}" srcOrd="3" destOrd="0" presId="urn:microsoft.com/office/officeart/2005/8/layout/equation1"/>
    <dgm:cxn modelId="{4DA8B582-34DD-45BD-AF2A-135C95F020E7}" type="presParOf" srcId="{9FB913C1-7EFB-404A-8CF4-5454CDD392AE}" destId="{AB400AA9-10B0-4763-AC16-21EEB96550C3}" srcOrd="4" destOrd="0" presId="urn:microsoft.com/office/officeart/2005/8/layout/equation1"/>
    <dgm:cxn modelId="{8117EF4D-ED3F-400B-9696-2EE0736C5C8F}" type="presParOf" srcId="{9FB913C1-7EFB-404A-8CF4-5454CDD392AE}" destId="{F5559550-8607-4788-8796-F4C77F555014}" srcOrd="5" destOrd="0" presId="urn:microsoft.com/office/officeart/2005/8/layout/equation1"/>
    <dgm:cxn modelId="{F384007B-BC2F-429F-A7AD-692B8CB46A98}" type="presParOf" srcId="{9FB913C1-7EFB-404A-8CF4-5454CDD392AE}" destId="{15CDE6CE-472D-497D-A6BD-D327F464334A}" srcOrd="6" destOrd="0" presId="urn:microsoft.com/office/officeart/2005/8/layout/equation1"/>
    <dgm:cxn modelId="{9E140EF4-92DD-4D61-92BD-2FE1D20835D9}" type="presParOf" srcId="{9FB913C1-7EFB-404A-8CF4-5454CDD392AE}" destId="{34D20320-9021-45AB-8DDA-1B078AD44B2E}" srcOrd="7" destOrd="0" presId="urn:microsoft.com/office/officeart/2005/8/layout/equation1"/>
    <dgm:cxn modelId="{627B6745-D508-4C26-BDFF-8FC38F5E08E5}" type="presParOf" srcId="{9FB913C1-7EFB-404A-8CF4-5454CDD392AE}" destId="{AAB93014-DC0D-483F-9465-9E638A4D2C9F}" srcOrd="8"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6BAB8B6-0436-4377-B7BF-0563F66190FA}" type="doc">
      <dgm:prSet loTypeId="urn:microsoft.com/office/officeart/2005/8/layout/hChevron3" loCatId="process" qsTypeId="urn:microsoft.com/office/officeart/2005/8/quickstyle/simple1" qsCatId="simple" csTypeId="urn:microsoft.com/office/officeart/2005/8/colors/colorful1" csCatId="colorful" phldr="1"/>
      <dgm:spPr/>
    </dgm:pt>
    <dgm:pt modelId="{8C976649-1F44-4F8B-BA3B-62D2D40941C4}">
      <dgm:prSet phldrT="[Text]"/>
      <dgm:spPr/>
      <dgm:t>
        <a:bodyPr/>
        <a:lstStyle/>
        <a:p>
          <a:r>
            <a:rPr lang="en-US" dirty="0"/>
            <a:t>Understand the problem</a:t>
          </a:r>
        </a:p>
      </dgm:t>
    </dgm:pt>
    <dgm:pt modelId="{8F2F027A-208F-420B-B281-B9C2FB50E844}" type="parTrans" cxnId="{55E77109-209B-44B8-B627-4239EB9411E8}">
      <dgm:prSet/>
      <dgm:spPr/>
      <dgm:t>
        <a:bodyPr/>
        <a:lstStyle/>
        <a:p>
          <a:endParaRPr lang="en-US"/>
        </a:p>
      </dgm:t>
    </dgm:pt>
    <dgm:pt modelId="{B65F8CF5-8AFB-4A8F-8883-3EBE8BF5C2ED}" type="sibTrans" cxnId="{55E77109-209B-44B8-B627-4239EB9411E8}">
      <dgm:prSet/>
      <dgm:spPr/>
      <dgm:t>
        <a:bodyPr/>
        <a:lstStyle/>
        <a:p>
          <a:endParaRPr lang="en-US"/>
        </a:p>
      </dgm:t>
    </dgm:pt>
    <dgm:pt modelId="{B0AB9E40-FE44-43E2-8E80-3DDCDC1B97E6}">
      <dgm:prSet phldrT="[Text]"/>
      <dgm:spPr/>
      <dgm:t>
        <a:bodyPr/>
        <a:lstStyle/>
        <a:p>
          <a:r>
            <a:rPr lang="en-US" dirty="0"/>
            <a:t>Write code</a:t>
          </a:r>
        </a:p>
      </dgm:t>
    </dgm:pt>
    <dgm:pt modelId="{CE7808AB-704A-4A83-B905-5B596B37A057}" type="parTrans" cxnId="{34EEE86F-DB8D-4DB9-A3B0-5D4620DB9158}">
      <dgm:prSet/>
      <dgm:spPr/>
      <dgm:t>
        <a:bodyPr/>
        <a:lstStyle/>
        <a:p>
          <a:endParaRPr lang="en-US"/>
        </a:p>
      </dgm:t>
    </dgm:pt>
    <dgm:pt modelId="{3F91FF4D-7B7F-4075-80B9-D7D8A96F4A69}" type="sibTrans" cxnId="{34EEE86F-DB8D-4DB9-A3B0-5D4620DB9158}">
      <dgm:prSet/>
      <dgm:spPr/>
      <dgm:t>
        <a:bodyPr/>
        <a:lstStyle/>
        <a:p>
          <a:endParaRPr lang="en-US"/>
        </a:p>
      </dgm:t>
    </dgm:pt>
    <dgm:pt modelId="{4DB827F5-0312-4796-BABB-4FC59C4801DC}">
      <dgm:prSet phldrT="[Text]"/>
      <dgm:spPr/>
      <dgm:t>
        <a:bodyPr/>
        <a:lstStyle/>
        <a:p>
          <a:r>
            <a:rPr lang="en-US" dirty="0"/>
            <a:t>Find Solution</a:t>
          </a:r>
        </a:p>
      </dgm:t>
    </dgm:pt>
    <dgm:pt modelId="{539B8B21-64F3-4EF3-ACC9-0EA7F910DB41}" type="sibTrans" cxnId="{14CCC01A-8F53-4B96-9699-89CB9E65938C}">
      <dgm:prSet/>
      <dgm:spPr/>
      <dgm:t>
        <a:bodyPr/>
        <a:lstStyle/>
        <a:p>
          <a:endParaRPr lang="en-US"/>
        </a:p>
      </dgm:t>
    </dgm:pt>
    <dgm:pt modelId="{2497DC7A-DE5D-4344-A75F-0A2C0D743ABF}" type="parTrans" cxnId="{14CCC01A-8F53-4B96-9699-89CB9E65938C}">
      <dgm:prSet/>
      <dgm:spPr/>
      <dgm:t>
        <a:bodyPr/>
        <a:lstStyle/>
        <a:p>
          <a:endParaRPr lang="en-US"/>
        </a:p>
      </dgm:t>
    </dgm:pt>
    <dgm:pt modelId="{B6C3B75A-5D79-4947-A26D-1377F68F7E68}" type="pres">
      <dgm:prSet presAssocID="{E6BAB8B6-0436-4377-B7BF-0563F66190FA}" presName="Name0" presStyleCnt="0">
        <dgm:presLayoutVars>
          <dgm:dir/>
          <dgm:resizeHandles val="exact"/>
        </dgm:presLayoutVars>
      </dgm:prSet>
      <dgm:spPr/>
    </dgm:pt>
    <dgm:pt modelId="{8E5079DA-5666-4B42-9015-2E5A4310D8F2}" type="pres">
      <dgm:prSet presAssocID="{8C976649-1F44-4F8B-BA3B-62D2D40941C4}" presName="parTxOnly" presStyleLbl="node1" presStyleIdx="0" presStyleCnt="3">
        <dgm:presLayoutVars>
          <dgm:bulletEnabled val="1"/>
        </dgm:presLayoutVars>
      </dgm:prSet>
      <dgm:spPr/>
    </dgm:pt>
    <dgm:pt modelId="{56815E58-1DAC-414A-A291-E1BD32268B83}" type="pres">
      <dgm:prSet presAssocID="{B65F8CF5-8AFB-4A8F-8883-3EBE8BF5C2ED}" presName="parSpace" presStyleCnt="0"/>
      <dgm:spPr/>
    </dgm:pt>
    <dgm:pt modelId="{75553566-EC90-4CD3-B8CF-7EA1CC2ABD26}" type="pres">
      <dgm:prSet presAssocID="{4DB827F5-0312-4796-BABB-4FC59C4801DC}" presName="parTxOnly" presStyleLbl="node1" presStyleIdx="1" presStyleCnt="3">
        <dgm:presLayoutVars>
          <dgm:bulletEnabled val="1"/>
        </dgm:presLayoutVars>
      </dgm:prSet>
      <dgm:spPr/>
    </dgm:pt>
    <dgm:pt modelId="{C097EE2C-8A6D-4B8C-9B61-86134DF93247}" type="pres">
      <dgm:prSet presAssocID="{539B8B21-64F3-4EF3-ACC9-0EA7F910DB41}" presName="parSpace" presStyleCnt="0"/>
      <dgm:spPr/>
    </dgm:pt>
    <dgm:pt modelId="{08182652-9123-49D0-BBCB-37D49BF3C471}" type="pres">
      <dgm:prSet presAssocID="{B0AB9E40-FE44-43E2-8E80-3DDCDC1B97E6}" presName="parTxOnly" presStyleLbl="node1" presStyleIdx="2" presStyleCnt="3">
        <dgm:presLayoutVars>
          <dgm:bulletEnabled val="1"/>
        </dgm:presLayoutVars>
      </dgm:prSet>
      <dgm:spPr/>
    </dgm:pt>
  </dgm:ptLst>
  <dgm:cxnLst>
    <dgm:cxn modelId="{55E77109-209B-44B8-B627-4239EB9411E8}" srcId="{E6BAB8B6-0436-4377-B7BF-0563F66190FA}" destId="{8C976649-1F44-4F8B-BA3B-62D2D40941C4}" srcOrd="0" destOrd="0" parTransId="{8F2F027A-208F-420B-B281-B9C2FB50E844}" sibTransId="{B65F8CF5-8AFB-4A8F-8883-3EBE8BF5C2ED}"/>
    <dgm:cxn modelId="{732FC719-33AE-4C20-B32E-FE5D2050B4D8}" type="presOf" srcId="{B0AB9E40-FE44-43E2-8E80-3DDCDC1B97E6}" destId="{08182652-9123-49D0-BBCB-37D49BF3C471}" srcOrd="0" destOrd="0" presId="urn:microsoft.com/office/officeart/2005/8/layout/hChevron3"/>
    <dgm:cxn modelId="{14CCC01A-8F53-4B96-9699-89CB9E65938C}" srcId="{E6BAB8B6-0436-4377-B7BF-0563F66190FA}" destId="{4DB827F5-0312-4796-BABB-4FC59C4801DC}" srcOrd="1" destOrd="0" parTransId="{2497DC7A-DE5D-4344-A75F-0A2C0D743ABF}" sibTransId="{539B8B21-64F3-4EF3-ACC9-0EA7F910DB41}"/>
    <dgm:cxn modelId="{3B9E8921-DE42-4FCF-889C-10F6800C8C77}" type="presOf" srcId="{4DB827F5-0312-4796-BABB-4FC59C4801DC}" destId="{75553566-EC90-4CD3-B8CF-7EA1CC2ABD26}" srcOrd="0" destOrd="0" presId="urn:microsoft.com/office/officeart/2005/8/layout/hChevron3"/>
    <dgm:cxn modelId="{34EEE86F-DB8D-4DB9-A3B0-5D4620DB9158}" srcId="{E6BAB8B6-0436-4377-B7BF-0563F66190FA}" destId="{B0AB9E40-FE44-43E2-8E80-3DDCDC1B97E6}" srcOrd="2" destOrd="0" parTransId="{CE7808AB-704A-4A83-B905-5B596B37A057}" sibTransId="{3F91FF4D-7B7F-4075-80B9-D7D8A96F4A69}"/>
    <dgm:cxn modelId="{17A6D186-ED2A-4DF0-9817-D2DA4F098AAA}" type="presOf" srcId="{E6BAB8B6-0436-4377-B7BF-0563F66190FA}" destId="{B6C3B75A-5D79-4947-A26D-1377F68F7E68}" srcOrd="0" destOrd="0" presId="urn:microsoft.com/office/officeart/2005/8/layout/hChevron3"/>
    <dgm:cxn modelId="{CAB16FE6-D244-4BD9-9D1E-98F9865389B3}" type="presOf" srcId="{8C976649-1F44-4F8B-BA3B-62D2D40941C4}" destId="{8E5079DA-5666-4B42-9015-2E5A4310D8F2}" srcOrd="0" destOrd="0" presId="urn:microsoft.com/office/officeart/2005/8/layout/hChevron3"/>
    <dgm:cxn modelId="{F7E5AF1D-F783-4931-A377-00A5E5750D8E}" type="presParOf" srcId="{B6C3B75A-5D79-4947-A26D-1377F68F7E68}" destId="{8E5079DA-5666-4B42-9015-2E5A4310D8F2}" srcOrd="0" destOrd="0" presId="urn:microsoft.com/office/officeart/2005/8/layout/hChevron3"/>
    <dgm:cxn modelId="{218693CC-0C9B-4688-A62F-487F6B53D658}" type="presParOf" srcId="{B6C3B75A-5D79-4947-A26D-1377F68F7E68}" destId="{56815E58-1DAC-414A-A291-E1BD32268B83}" srcOrd="1" destOrd="0" presId="urn:microsoft.com/office/officeart/2005/8/layout/hChevron3"/>
    <dgm:cxn modelId="{8FE00D3C-DD20-4BD4-A4EF-7659E4157BC7}" type="presParOf" srcId="{B6C3B75A-5D79-4947-A26D-1377F68F7E68}" destId="{75553566-EC90-4CD3-B8CF-7EA1CC2ABD26}" srcOrd="2" destOrd="0" presId="urn:microsoft.com/office/officeart/2005/8/layout/hChevron3"/>
    <dgm:cxn modelId="{E82C4D56-BE22-4E7D-A54E-4D321C78FC9F}" type="presParOf" srcId="{B6C3B75A-5D79-4947-A26D-1377F68F7E68}" destId="{C097EE2C-8A6D-4B8C-9B61-86134DF93247}" srcOrd="3" destOrd="0" presId="urn:microsoft.com/office/officeart/2005/8/layout/hChevron3"/>
    <dgm:cxn modelId="{7BE6B507-39C8-4B96-AAFC-98BA8AB92798}" type="presParOf" srcId="{B6C3B75A-5D79-4947-A26D-1377F68F7E68}" destId="{08182652-9123-49D0-BBCB-37D49BF3C471}" srcOrd="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403B58-DAF0-4EB0-8885-94BEAD6D81C1}">
      <dsp:nvSpPr>
        <dsp:cNvPr id="0" name=""/>
        <dsp:cNvSpPr/>
      </dsp:nvSpPr>
      <dsp:spPr>
        <a:xfrm>
          <a:off x="1768" y="1003703"/>
          <a:ext cx="2343931" cy="2343931"/>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a:reflection blurRad="6350" stA="50000" endA="300" endPos="38500" dist="508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r>
            <a:rPr lang="en-US" sz="3500" kern="1200" dirty="0"/>
            <a:t>Coder</a:t>
          </a:r>
        </a:p>
      </dsp:txBody>
      <dsp:txXfrm>
        <a:off x="345029" y="1346964"/>
        <a:ext cx="1657409" cy="1657409"/>
      </dsp:txXfrm>
    </dsp:sp>
    <dsp:sp modelId="{6C7A4427-C385-4D19-BFE8-F1DDD5165AD2}">
      <dsp:nvSpPr>
        <dsp:cNvPr id="0" name=""/>
        <dsp:cNvSpPr/>
      </dsp:nvSpPr>
      <dsp:spPr>
        <a:xfrm>
          <a:off x="2536026" y="1495928"/>
          <a:ext cx="1359480" cy="1359480"/>
        </a:xfrm>
        <a:prstGeom prst="mathPlus">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2716225" y="2015793"/>
        <a:ext cx="999082" cy="319750"/>
      </dsp:txXfrm>
    </dsp:sp>
    <dsp:sp modelId="{AB400AA9-10B0-4763-AC16-21EEB96550C3}">
      <dsp:nvSpPr>
        <dsp:cNvPr id="0" name=""/>
        <dsp:cNvSpPr/>
      </dsp:nvSpPr>
      <dsp:spPr>
        <a:xfrm>
          <a:off x="4085834" y="1003703"/>
          <a:ext cx="2343931" cy="2343931"/>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a:reflection blurRad="6350" stA="50000" endA="300" endPos="38500" dist="508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r>
            <a:rPr lang="en-US" sz="3500" kern="1200" dirty="0"/>
            <a:t>Problem Solver</a:t>
          </a:r>
        </a:p>
      </dsp:txBody>
      <dsp:txXfrm>
        <a:off x="4429095" y="1346964"/>
        <a:ext cx="1657409" cy="1657409"/>
      </dsp:txXfrm>
    </dsp:sp>
    <dsp:sp modelId="{15CDE6CE-472D-497D-A6BD-D327F464334A}">
      <dsp:nvSpPr>
        <dsp:cNvPr id="0" name=""/>
        <dsp:cNvSpPr/>
      </dsp:nvSpPr>
      <dsp:spPr>
        <a:xfrm>
          <a:off x="6620092" y="1495928"/>
          <a:ext cx="1359480" cy="1359480"/>
        </a:xfrm>
        <a:prstGeom prst="mathEqual">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33550">
            <a:lnSpc>
              <a:spcPct val="90000"/>
            </a:lnSpc>
            <a:spcBef>
              <a:spcPct val="0"/>
            </a:spcBef>
            <a:spcAft>
              <a:spcPct val="35000"/>
            </a:spcAft>
            <a:buNone/>
          </a:pPr>
          <a:endParaRPr lang="en-US" sz="3900" kern="1200"/>
        </a:p>
      </dsp:txBody>
      <dsp:txXfrm>
        <a:off x="6800291" y="1775981"/>
        <a:ext cx="999082" cy="799374"/>
      </dsp:txXfrm>
    </dsp:sp>
    <dsp:sp modelId="{AAB93014-DC0D-483F-9465-9E638A4D2C9F}">
      <dsp:nvSpPr>
        <dsp:cNvPr id="0" name=""/>
        <dsp:cNvSpPr/>
      </dsp:nvSpPr>
      <dsp:spPr>
        <a:xfrm>
          <a:off x="8169900" y="1003703"/>
          <a:ext cx="2343931" cy="2343931"/>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a:reflection blurRad="6350" stA="50000" endA="300" endPos="38500" dist="508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r>
            <a:rPr lang="en-US" sz="3500" kern="1200" dirty="0"/>
            <a:t>YOU</a:t>
          </a:r>
        </a:p>
      </dsp:txBody>
      <dsp:txXfrm>
        <a:off x="8513161" y="1346964"/>
        <a:ext cx="1657409" cy="16574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403B58-DAF0-4EB0-8885-94BEAD6D81C1}">
      <dsp:nvSpPr>
        <dsp:cNvPr id="0" name=""/>
        <dsp:cNvSpPr/>
      </dsp:nvSpPr>
      <dsp:spPr>
        <a:xfrm>
          <a:off x="1344" y="138183"/>
          <a:ext cx="1781849" cy="1781849"/>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en-US" sz="2700" kern="1200" dirty="0"/>
            <a:t>Coder</a:t>
          </a:r>
        </a:p>
      </dsp:txBody>
      <dsp:txXfrm>
        <a:off x="262290" y="399129"/>
        <a:ext cx="1259957" cy="1259957"/>
      </dsp:txXfrm>
    </dsp:sp>
    <dsp:sp modelId="{6C7A4427-C385-4D19-BFE8-F1DDD5165AD2}">
      <dsp:nvSpPr>
        <dsp:cNvPr id="0" name=""/>
        <dsp:cNvSpPr/>
      </dsp:nvSpPr>
      <dsp:spPr>
        <a:xfrm>
          <a:off x="1927880" y="512372"/>
          <a:ext cx="1033472" cy="1033472"/>
        </a:xfrm>
        <a:prstGeom prst="mathPlus">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2064867" y="907572"/>
        <a:ext cx="759498" cy="243072"/>
      </dsp:txXfrm>
    </dsp:sp>
    <dsp:sp modelId="{AB400AA9-10B0-4763-AC16-21EEB96550C3}">
      <dsp:nvSpPr>
        <dsp:cNvPr id="0" name=""/>
        <dsp:cNvSpPr/>
      </dsp:nvSpPr>
      <dsp:spPr>
        <a:xfrm>
          <a:off x="3106039" y="138183"/>
          <a:ext cx="1781849" cy="1781849"/>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en-US" sz="2700" kern="1200" dirty="0"/>
            <a:t>Problem Solver</a:t>
          </a:r>
        </a:p>
      </dsp:txBody>
      <dsp:txXfrm>
        <a:off x="3366985" y="399129"/>
        <a:ext cx="1259957" cy="1259957"/>
      </dsp:txXfrm>
    </dsp:sp>
    <dsp:sp modelId="{15CDE6CE-472D-497D-A6BD-D327F464334A}">
      <dsp:nvSpPr>
        <dsp:cNvPr id="0" name=""/>
        <dsp:cNvSpPr/>
      </dsp:nvSpPr>
      <dsp:spPr>
        <a:xfrm>
          <a:off x="5032575" y="512372"/>
          <a:ext cx="1033472" cy="1033472"/>
        </a:xfrm>
        <a:prstGeom prst="mathEqual">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5169562" y="725267"/>
        <a:ext cx="759498" cy="607682"/>
      </dsp:txXfrm>
    </dsp:sp>
    <dsp:sp modelId="{AAB93014-DC0D-483F-9465-9E638A4D2C9F}">
      <dsp:nvSpPr>
        <dsp:cNvPr id="0" name=""/>
        <dsp:cNvSpPr/>
      </dsp:nvSpPr>
      <dsp:spPr>
        <a:xfrm>
          <a:off x="6210734" y="138183"/>
          <a:ext cx="1781849" cy="1781849"/>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en-US" sz="2700" kern="1200" dirty="0"/>
            <a:t>YOU</a:t>
          </a:r>
        </a:p>
      </dsp:txBody>
      <dsp:txXfrm>
        <a:off x="6471680" y="399129"/>
        <a:ext cx="1259957" cy="12599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5079DA-5666-4B42-9015-2E5A4310D8F2}">
      <dsp:nvSpPr>
        <dsp:cNvPr id="0" name=""/>
        <dsp:cNvSpPr/>
      </dsp:nvSpPr>
      <dsp:spPr>
        <a:xfrm>
          <a:off x="3831" y="772257"/>
          <a:ext cx="3350215" cy="1340086"/>
        </a:xfrm>
        <a:prstGeom prst="homePlat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106680" rIns="53340" bIns="106680" numCol="1" spcCol="1270" anchor="ctr" anchorCtr="0">
          <a:noAutofit/>
        </a:bodyPr>
        <a:lstStyle/>
        <a:p>
          <a:pPr marL="0" lvl="0" indent="0" algn="ctr" defTabSz="1778000">
            <a:lnSpc>
              <a:spcPct val="90000"/>
            </a:lnSpc>
            <a:spcBef>
              <a:spcPct val="0"/>
            </a:spcBef>
            <a:spcAft>
              <a:spcPct val="35000"/>
            </a:spcAft>
            <a:buNone/>
          </a:pPr>
          <a:r>
            <a:rPr lang="en-US" sz="4000" kern="1200" dirty="0"/>
            <a:t>Understand the problem</a:t>
          </a:r>
        </a:p>
      </dsp:txBody>
      <dsp:txXfrm>
        <a:off x="3831" y="772257"/>
        <a:ext cx="3015194" cy="1340086"/>
      </dsp:txXfrm>
    </dsp:sp>
    <dsp:sp modelId="{75553566-EC90-4CD3-B8CF-7EA1CC2ABD26}">
      <dsp:nvSpPr>
        <dsp:cNvPr id="0" name=""/>
        <dsp:cNvSpPr/>
      </dsp:nvSpPr>
      <dsp:spPr>
        <a:xfrm>
          <a:off x="2684003" y="772257"/>
          <a:ext cx="3350215" cy="1340086"/>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06680" rIns="53340" bIns="106680" numCol="1" spcCol="1270" anchor="ctr" anchorCtr="0">
          <a:noAutofit/>
        </a:bodyPr>
        <a:lstStyle/>
        <a:p>
          <a:pPr marL="0" lvl="0" indent="0" algn="ctr" defTabSz="1778000">
            <a:lnSpc>
              <a:spcPct val="90000"/>
            </a:lnSpc>
            <a:spcBef>
              <a:spcPct val="0"/>
            </a:spcBef>
            <a:spcAft>
              <a:spcPct val="35000"/>
            </a:spcAft>
            <a:buNone/>
          </a:pPr>
          <a:r>
            <a:rPr lang="en-US" sz="4000" kern="1200" dirty="0"/>
            <a:t>Find Solution</a:t>
          </a:r>
        </a:p>
      </dsp:txBody>
      <dsp:txXfrm>
        <a:off x="3354046" y="772257"/>
        <a:ext cx="2010129" cy="1340086"/>
      </dsp:txXfrm>
    </dsp:sp>
    <dsp:sp modelId="{08182652-9123-49D0-BBCB-37D49BF3C471}">
      <dsp:nvSpPr>
        <dsp:cNvPr id="0" name=""/>
        <dsp:cNvSpPr/>
      </dsp:nvSpPr>
      <dsp:spPr>
        <a:xfrm>
          <a:off x="5364176" y="772257"/>
          <a:ext cx="3350215" cy="1340086"/>
        </a:xfrm>
        <a:prstGeom prst="chevron">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06680" rIns="53340" bIns="106680" numCol="1" spcCol="1270" anchor="ctr" anchorCtr="0">
          <a:noAutofit/>
        </a:bodyPr>
        <a:lstStyle/>
        <a:p>
          <a:pPr marL="0" lvl="0" indent="0" algn="ctr" defTabSz="1778000">
            <a:lnSpc>
              <a:spcPct val="90000"/>
            </a:lnSpc>
            <a:spcBef>
              <a:spcPct val="0"/>
            </a:spcBef>
            <a:spcAft>
              <a:spcPct val="35000"/>
            </a:spcAft>
            <a:buNone/>
          </a:pPr>
          <a:r>
            <a:rPr lang="en-US" sz="4000" kern="1200" dirty="0"/>
            <a:t>Write code</a:t>
          </a:r>
        </a:p>
      </dsp:txBody>
      <dsp:txXfrm>
        <a:off x="6034219" y="772257"/>
        <a:ext cx="2010129" cy="1340086"/>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A35EE-D383-49E3-B097-1A68DCA213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5D2DE6-4889-4AE7-A314-F4886954DE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82324BD-7854-42DA-BBB9-6A3A2DF6145C}"/>
              </a:ext>
            </a:extLst>
          </p:cNvPr>
          <p:cNvSpPr>
            <a:spLocks noGrp="1"/>
          </p:cNvSpPr>
          <p:nvPr>
            <p:ph type="dt" sz="half" idx="10"/>
          </p:nvPr>
        </p:nvSpPr>
        <p:spPr/>
        <p:txBody>
          <a:bodyPr/>
          <a:lstStyle/>
          <a:p>
            <a:fld id="{DE136269-F5D2-4784-8C69-61FAF5E861B2}" type="datetimeFigureOut">
              <a:rPr lang="en-US" smtClean="0"/>
              <a:t>4/5/2021</a:t>
            </a:fld>
            <a:endParaRPr lang="en-US"/>
          </a:p>
        </p:txBody>
      </p:sp>
      <p:sp>
        <p:nvSpPr>
          <p:cNvPr id="5" name="Footer Placeholder 4">
            <a:extLst>
              <a:ext uri="{FF2B5EF4-FFF2-40B4-BE49-F238E27FC236}">
                <a16:creationId xmlns:a16="http://schemas.microsoft.com/office/drawing/2014/main" id="{3D89049B-36BF-4C06-BA01-C1E35C8130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16C4B9-8E51-4F1C-B481-783C2F5BFBF1}"/>
              </a:ext>
            </a:extLst>
          </p:cNvPr>
          <p:cNvSpPr>
            <a:spLocks noGrp="1"/>
          </p:cNvSpPr>
          <p:nvPr>
            <p:ph type="sldNum" sz="quarter" idx="12"/>
          </p:nvPr>
        </p:nvSpPr>
        <p:spPr/>
        <p:txBody>
          <a:bodyPr/>
          <a:lstStyle/>
          <a:p>
            <a:fld id="{3601598E-8EA7-4EAB-8E68-B65BA38504C2}" type="slidenum">
              <a:rPr lang="en-US" smtClean="0"/>
              <a:t>‹#›</a:t>
            </a:fld>
            <a:endParaRPr lang="en-US"/>
          </a:p>
        </p:txBody>
      </p:sp>
    </p:spTree>
    <p:extLst>
      <p:ext uri="{BB962C8B-B14F-4D97-AF65-F5344CB8AC3E}">
        <p14:creationId xmlns:p14="http://schemas.microsoft.com/office/powerpoint/2010/main" val="782525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D1745-8708-4462-B1C0-61E80094937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5B8A60-7E73-43A1-94C2-E5F8D69F05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FBC3FB-76EC-4FFD-8EC4-21040DCD2375}"/>
              </a:ext>
            </a:extLst>
          </p:cNvPr>
          <p:cNvSpPr>
            <a:spLocks noGrp="1"/>
          </p:cNvSpPr>
          <p:nvPr>
            <p:ph type="dt" sz="half" idx="10"/>
          </p:nvPr>
        </p:nvSpPr>
        <p:spPr/>
        <p:txBody>
          <a:bodyPr/>
          <a:lstStyle/>
          <a:p>
            <a:fld id="{DE136269-F5D2-4784-8C69-61FAF5E861B2}" type="datetimeFigureOut">
              <a:rPr lang="en-US" smtClean="0"/>
              <a:t>4/5/2021</a:t>
            </a:fld>
            <a:endParaRPr lang="en-US"/>
          </a:p>
        </p:txBody>
      </p:sp>
      <p:sp>
        <p:nvSpPr>
          <p:cNvPr id="5" name="Footer Placeholder 4">
            <a:extLst>
              <a:ext uri="{FF2B5EF4-FFF2-40B4-BE49-F238E27FC236}">
                <a16:creationId xmlns:a16="http://schemas.microsoft.com/office/drawing/2014/main" id="{F5811B85-B15C-49D1-AE4E-152DE86878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76E47E-3CF2-449C-80E4-890D32BDF474}"/>
              </a:ext>
            </a:extLst>
          </p:cNvPr>
          <p:cNvSpPr>
            <a:spLocks noGrp="1"/>
          </p:cNvSpPr>
          <p:nvPr>
            <p:ph type="sldNum" sz="quarter" idx="12"/>
          </p:nvPr>
        </p:nvSpPr>
        <p:spPr/>
        <p:txBody>
          <a:bodyPr/>
          <a:lstStyle/>
          <a:p>
            <a:fld id="{3601598E-8EA7-4EAB-8E68-B65BA38504C2}" type="slidenum">
              <a:rPr lang="en-US" smtClean="0"/>
              <a:t>‹#›</a:t>
            </a:fld>
            <a:endParaRPr lang="en-US"/>
          </a:p>
        </p:txBody>
      </p:sp>
    </p:spTree>
    <p:extLst>
      <p:ext uri="{BB962C8B-B14F-4D97-AF65-F5344CB8AC3E}">
        <p14:creationId xmlns:p14="http://schemas.microsoft.com/office/powerpoint/2010/main" val="834493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4CB6CD-A87A-4368-9129-6D49E567FB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9BCBB8A-046D-49FB-B6E6-314B9B78F7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737EE7-3A44-46D0-ADBC-A8C7E0248176}"/>
              </a:ext>
            </a:extLst>
          </p:cNvPr>
          <p:cNvSpPr>
            <a:spLocks noGrp="1"/>
          </p:cNvSpPr>
          <p:nvPr>
            <p:ph type="dt" sz="half" idx="10"/>
          </p:nvPr>
        </p:nvSpPr>
        <p:spPr/>
        <p:txBody>
          <a:bodyPr/>
          <a:lstStyle/>
          <a:p>
            <a:fld id="{DE136269-F5D2-4784-8C69-61FAF5E861B2}" type="datetimeFigureOut">
              <a:rPr lang="en-US" smtClean="0"/>
              <a:t>4/5/2021</a:t>
            </a:fld>
            <a:endParaRPr lang="en-US"/>
          </a:p>
        </p:txBody>
      </p:sp>
      <p:sp>
        <p:nvSpPr>
          <p:cNvPr id="5" name="Footer Placeholder 4">
            <a:extLst>
              <a:ext uri="{FF2B5EF4-FFF2-40B4-BE49-F238E27FC236}">
                <a16:creationId xmlns:a16="http://schemas.microsoft.com/office/drawing/2014/main" id="{5DD64FE7-9ACE-471B-8F41-0194FE09C0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5E279C-CEC8-4019-82E0-0D66C0B91230}"/>
              </a:ext>
            </a:extLst>
          </p:cNvPr>
          <p:cNvSpPr>
            <a:spLocks noGrp="1"/>
          </p:cNvSpPr>
          <p:nvPr>
            <p:ph type="sldNum" sz="quarter" idx="12"/>
          </p:nvPr>
        </p:nvSpPr>
        <p:spPr/>
        <p:txBody>
          <a:bodyPr/>
          <a:lstStyle/>
          <a:p>
            <a:fld id="{3601598E-8EA7-4EAB-8E68-B65BA38504C2}" type="slidenum">
              <a:rPr lang="en-US" smtClean="0"/>
              <a:t>‹#›</a:t>
            </a:fld>
            <a:endParaRPr lang="en-US"/>
          </a:p>
        </p:txBody>
      </p:sp>
    </p:spTree>
    <p:extLst>
      <p:ext uri="{BB962C8B-B14F-4D97-AF65-F5344CB8AC3E}">
        <p14:creationId xmlns:p14="http://schemas.microsoft.com/office/powerpoint/2010/main" val="3173184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FFD2B-1A68-45B7-82FE-389C4F3886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977DE6-910A-4832-B2BC-85A72703D1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228890-AF3B-4A8B-81D7-2C47D6198E57}"/>
              </a:ext>
            </a:extLst>
          </p:cNvPr>
          <p:cNvSpPr>
            <a:spLocks noGrp="1"/>
          </p:cNvSpPr>
          <p:nvPr>
            <p:ph type="dt" sz="half" idx="10"/>
          </p:nvPr>
        </p:nvSpPr>
        <p:spPr/>
        <p:txBody>
          <a:bodyPr/>
          <a:lstStyle/>
          <a:p>
            <a:fld id="{DE136269-F5D2-4784-8C69-61FAF5E861B2}" type="datetimeFigureOut">
              <a:rPr lang="en-US" smtClean="0"/>
              <a:t>4/5/2021</a:t>
            </a:fld>
            <a:endParaRPr lang="en-US"/>
          </a:p>
        </p:txBody>
      </p:sp>
      <p:sp>
        <p:nvSpPr>
          <p:cNvPr id="5" name="Footer Placeholder 4">
            <a:extLst>
              <a:ext uri="{FF2B5EF4-FFF2-40B4-BE49-F238E27FC236}">
                <a16:creationId xmlns:a16="http://schemas.microsoft.com/office/drawing/2014/main" id="{9511F77D-B8B8-4D65-87AF-EA14830316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3032D1-5BA5-4756-8890-B737D6025795}"/>
              </a:ext>
            </a:extLst>
          </p:cNvPr>
          <p:cNvSpPr>
            <a:spLocks noGrp="1"/>
          </p:cNvSpPr>
          <p:nvPr>
            <p:ph type="sldNum" sz="quarter" idx="12"/>
          </p:nvPr>
        </p:nvSpPr>
        <p:spPr/>
        <p:txBody>
          <a:bodyPr/>
          <a:lstStyle/>
          <a:p>
            <a:fld id="{3601598E-8EA7-4EAB-8E68-B65BA38504C2}" type="slidenum">
              <a:rPr lang="en-US" smtClean="0"/>
              <a:t>‹#›</a:t>
            </a:fld>
            <a:endParaRPr lang="en-US"/>
          </a:p>
        </p:txBody>
      </p:sp>
    </p:spTree>
    <p:extLst>
      <p:ext uri="{BB962C8B-B14F-4D97-AF65-F5344CB8AC3E}">
        <p14:creationId xmlns:p14="http://schemas.microsoft.com/office/powerpoint/2010/main" val="2452674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AEAF0-5F4E-407E-BCFE-E681F983F5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74C3F9D-F832-407D-AFD6-19EB782923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68AF0B-9EBC-4AE6-9585-345DE288AED3}"/>
              </a:ext>
            </a:extLst>
          </p:cNvPr>
          <p:cNvSpPr>
            <a:spLocks noGrp="1"/>
          </p:cNvSpPr>
          <p:nvPr>
            <p:ph type="dt" sz="half" idx="10"/>
          </p:nvPr>
        </p:nvSpPr>
        <p:spPr/>
        <p:txBody>
          <a:bodyPr/>
          <a:lstStyle/>
          <a:p>
            <a:fld id="{DE136269-F5D2-4784-8C69-61FAF5E861B2}" type="datetimeFigureOut">
              <a:rPr lang="en-US" smtClean="0"/>
              <a:t>4/5/2021</a:t>
            </a:fld>
            <a:endParaRPr lang="en-US"/>
          </a:p>
        </p:txBody>
      </p:sp>
      <p:sp>
        <p:nvSpPr>
          <p:cNvPr id="5" name="Footer Placeholder 4">
            <a:extLst>
              <a:ext uri="{FF2B5EF4-FFF2-40B4-BE49-F238E27FC236}">
                <a16:creationId xmlns:a16="http://schemas.microsoft.com/office/drawing/2014/main" id="{18CC9866-2861-4311-96AB-D3BC3A6FA1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7388D7-1971-4F03-85CA-6D128E8FEAF4}"/>
              </a:ext>
            </a:extLst>
          </p:cNvPr>
          <p:cNvSpPr>
            <a:spLocks noGrp="1"/>
          </p:cNvSpPr>
          <p:nvPr>
            <p:ph type="sldNum" sz="quarter" idx="12"/>
          </p:nvPr>
        </p:nvSpPr>
        <p:spPr/>
        <p:txBody>
          <a:bodyPr/>
          <a:lstStyle/>
          <a:p>
            <a:fld id="{3601598E-8EA7-4EAB-8E68-B65BA38504C2}" type="slidenum">
              <a:rPr lang="en-US" smtClean="0"/>
              <a:t>‹#›</a:t>
            </a:fld>
            <a:endParaRPr lang="en-US"/>
          </a:p>
        </p:txBody>
      </p:sp>
    </p:spTree>
    <p:extLst>
      <p:ext uri="{BB962C8B-B14F-4D97-AF65-F5344CB8AC3E}">
        <p14:creationId xmlns:p14="http://schemas.microsoft.com/office/powerpoint/2010/main" val="3508941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005B0-28CA-4284-A065-F649B57B7D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A39A4C-BE86-4C37-9EC4-6406023D8E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2E8E53-4089-4C41-B7C4-6FCD35FD29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E8281C-4DDD-4818-BD1D-7A1A97EA36DB}"/>
              </a:ext>
            </a:extLst>
          </p:cNvPr>
          <p:cNvSpPr>
            <a:spLocks noGrp="1"/>
          </p:cNvSpPr>
          <p:nvPr>
            <p:ph type="dt" sz="half" idx="10"/>
          </p:nvPr>
        </p:nvSpPr>
        <p:spPr/>
        <p:txBody>
          <a:bodyPr/>
          <a:lstStyle/>
          <a:p>
            <a:fld id="{DE136269-F5D2-4784-8C69-61FAF5E861B2}" type="datetimeFigureOut">
              <a:rPr lang="en-US" smtClean="0"/>
              <a:t>4/5/2021</a:t>
            </a:fld>
            <a:endParaRPr lang="en-US"/>
          </a:p>
        </p:txBody>
      </p:sp>
      <p:sp>
        <p:nvSpPr>
          <p:cNvPr id="6" name="Footer Placeholder 5">
            <a:extLst>
              <a:ext uri="{FF2B5EF4-FFF2-40B4-BE49-F238E27FC236}">
                <a16:creationId xmlns:a16="http://schemas.microsoft.com/office/drawing/2014/main" id="{50941CD4-1912-43B3-AA48-524D67036D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F2FACC-10C2-4773-8D1C-8FEEE5E90FD1}"/>
              </a:ext>
            </a:extLst>
          </p:cNvPr>
          <p:cNvSpPr>
            <a:spLocks noGrp="1"/>
          </p:cNvSpPr>
          <p:nvPr>
            <p:ph type="sldNum" sz="quarter" idx="12"/>
          </p:nvPr>
        </p:nvSpPr>
        <p:spPr/>
        <p:txBody>
          <a:bodyPr/>
          <a:lstStyle/>
          <a:p>
            <a:fld id="{3601598E-8EA7-4EAB-8E68-B65BA38504C2}" type="slidenum">
              <a:rPr lang="en-US" smtClean="0"/>
              <a:t>‹#›</a:t>
            </a:fld>
            <a:endParaRPr lang="en-US"/>
          </a:p>
        </p:txBody>
      </p:sp>
    </p:spTree>
    <p:extLst>
      <p:ext uri="{BB962C8B-B14F-4D97-AF65-F5344CB8AC3E}">
        <p14:creationId xmlns:p14="http://schemas.microsoft.com/office/powerpoint/2010/main" val="429147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B546B-4823-4F06-B25B-6CB5AF88EEE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5C1814-4CFA-4E63-AA9F-6E2B3F99A7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6D0970-BF07-4BB3-A2DF-F6944820A5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FA1BF7-E1D2-40B8-8DCA-A14E08AEE4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B2DD97-B015-49B5-B2CF-E5C761DF28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B8E9A7-5F85-4920-B0DB-63E362C601D1}"/>
              </a:ext>
            </a:extLst>
          </p:cNvPr>
          <p:cNvSpPr>
            <a:spLocks noGrp="1"/>
          </p:cNvSpPr>
          <p:nvPr>
            <p:ph type="dt" sz="half" idx="10"/>
          </p:nvPr>
        </p:nvSpPr>
        <p:spPr/>
        <p:txBody>
          <a:bodyPr/>
          <a:lstStyle/>
          <a:p>
            <a:fld id="{DE136269-F5D2-4784-8C69-61FAF5E861B2}" type="datetimeFigureOut">
              <a:rPr lang="en-US" smtClean="0"/>
              <a:t>4/5/2021</a:t>
            </a:fld>
            <a:endParaRPr lang="en-US"/>
          </a:p>
        </p:txBody>
      </p:sp>
      <p:sp>
        <p:nvSpPr>
          <p:cNvPr id="8" name="Footer Placeholder 7">
            <a:extLst>
              <a:ext uri="{FF2B5EF4-FFF2-40B4-BE49-F238E27FC236}">
                <a16:creationId xmlns:a16="http://schemas.microsoft.com/office/drawing/2014/main" id="{F1A1D3F6-F160-4417-A757-6A364176DA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E4823D-9ABB-46C6-85FC-4E32D19783DD}"/>
              </a:ext>
            </a:extLst>
          </p:cNvPr>
          <p:cNvSpPr>
            <a:spLocks noGrp="1"/>
          </p:cNvSpPr>
          <p:nvPr>
            <p:ph type="sldNum" sz="quarter" idx="12"/>
          </p:nvPr>
        </p:nvSpPr>
        <p:spPr/>
        <p:txBody>
          <a:bodyPr/>
          <a:lstStyle/>
          <a:p>
            <a:fld id="{3601598E-8EA7-4EAB-8E68-B65BA38504C2}" type="slidenum">
              <a:rPr lang="en-US" smtClean="0"/>
              <a:t>‹#›</a:t>
            </a:fld>
            <a:endParaRPr lang="en-US"/>
          </a:p>
        </p:txBody>
      </p:sp>
    </p:spTree>
    <p:extLst>
      <p:ext uri="{BB962C8B-B14F-4D97-AF65-F5344CB8AC3E}">
        <p14:creationId xmlns:p14="http://schemas.microsoft.com/office/powerpoint/2010/main" val="2688064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7CCBA-FC47-40B7-B90D-AC545ECF7E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A5FA0C-FBB6-43CE-9E92-B804C6675070}"/>
              </a:ext>
            </a:extLst>
          </p:cNvPr>
          <p:cNvSpPr>
            <a:spLocks noGrp="1"/>
          </p:cNvSpPr>
          <p:nvPr>
            <p:ph type="dt" sz="half" idx="10"/>
          </p:nvPr>
        </p:nvSpPr>
        <p:spPr/>
        <p:txBody>
          <a:bodyPr/>
          <a:lstStyle/>
          <a:p>
            <a:fld id="{DE136269-F5D2-4784-8C69-61FAF5E861B2}" type="datetimeFigureOut">
              <a:rPr lang="en-US" smtClean="0"/>
              <a:t>4/5/2021</a:t>
            </a:fld>
            <a:endParaRPr lang="en-US"/>
          </a:p>
        </p:txBody>
      </p:sp>
      <p:sp>
        <p:nvSpPr>
          <p:cNvPr id="4" name="Footer Placeholder 3">
            <a:extLst>
              <a:ext uri="{FF2B5EF4-FFF2-40B4-BE49-F238E27FC236}">
                <a16:creationId xmlns:a16="http://schemas.microsoft.com/office/drawing/2014/main" id="{BCE866A0-A986-429C-839F-12CDB6F7661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C16A32-3027-4C73-B029-872DF6E744A7}"/>
              </a:ext>
            </a:extLst>
          </p:cNvPr>
          <p:cNvSpPr>
            <a:spLocks noGrp="1"/>
          </p:cNvSpPr>
          <p:nvPr>
            <p:ph type="sldNum" sz="quarter" idx="12"/>
          </p:nvPr>
        </p:nvSpPr>
        <p:spPr/>
        <p:txBody>
          <a:bodyPr/>
          <a:lstStyle/>
          <a:p>
            <a:fld id="{3601598E-8EA7-4EAB-8E68-B65BA38504C2}" type="slidenum">
              <a:rPr lang="en-US" smtClean="0"/>
              <a:t>‹#›</a:t>
            </a:fld>
            <a:endParaRPr lang="en-US"/>
          </a:p>
        </p:txBody>
      </p:sp>
    </p:spTree>
    <p:extLst>
      <p:ext uri="{BB962C8B-B14F-4D97-AF65-F5344CB8AC3E}">
        <p14:creationId xmlns:p14="http://schemas.microsoft.com/office/powerpoint/2010/main" val="597495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77679C-6BF0-4901-94D9-CC11A84AAAB9}"/>
              </a:ext>
            </a:extLst>
          </p:cNvPr>
          <p:cNvSpPr>
            <a:spLocks noGrp="1"/>
          </p:cNvSpPr>
          <p:nvPr>
            <p:ph type="dt" sz="half" idx="10"/>
          </p:nvPr>
        </p:nvSpPr>
        <p:spPr/>
        <p:txBody>
          <a:bodyPr/>
          <a:lstStyle/>
          <a:p>
            <a:fld id="{DE136269-F5D2-4784-8C69-61FAF5E861B2}" type="datetimeFigureOut">
              <a:rPr lang="en-US" smtClean="0"/>
              <a:t>4/5/2021</a:t>
            </a:fld>
            <a:endParaRPr lang="en-US"/>
          </a:p>
        </p:txBody>
      </p:sp>
      <p:sp>
        <p:nvSpPr>
          <p:cNvPr id="3" name="Footer Placeholder 2">
            <a:extLst>
              <a:ext uri="{FF2B5EF4-FFF2-40B4-BE49-F238E27FC236}">
                <a16:creationId xmlns:a16="http://schemas.microsoft.com/office/drawing/2014/main" id="{D7FB1F37-9257-4526-9477-5CBAD48BE8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62C883-373F-48FD-9176-BC82F99B23E9}"/>
              </a:ext>
            </a:extLst>
          </p:cNvPr>
          <p:cNvSpPr>
            <a:spLocks noGrp="1"/>
          </p:cNvSpPr>
          <p:nvPr>
            <p:ph type="sldNum" sz="quarter" idx="12"/>
          </p:nvPr>
        </p:nvSpPr>
        <p:spPr/>
        <p:txBody>
          <a:bodyPr/>
          <a:lstStyle/>
          <a:p>
            <a:fld id="{3601598E-8EA7-4EAB-8E68-B65BA38504C2}" type="slidenum">
              <a:rPr lang="en-US" smtClean="0"/>
              <a:t>‹#›</a:t>
            </a:fld>
            <a:endParaRPr lang="en-US"/>
          </a:p>
        </p:txBody>
      </p:sp>
    </p:spTree>
    <p:extLst>
      <p:ext uri="{BB962C8B-B14F-4D97-AF65-F5344CB8AC3E}">
        <p14:creationId xmlns:p14="http://schemas.microsoft.com/office/powerpoint/2010/main" val="1061056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1D5F7-D07B-4687-B596-4445044E5D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F85C62-2CD0-48E2-B13B-9EB21F64D3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F814F23-5B42-4400-87A6-B307FC4E87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A20879-E418-4F00-A083-937222163607}"/>
              </a:ext>
            </a:extLst>
          </p:cNvPr>
          <p:cNvSpPr>
            <a:spLocks noGrp="1"/>
          </p:cNvSpPr>
          <p:nvPr>
            <p:ph type="dt" sz="half" idx="10"/>
          </p:nvPr>
        </p:nvSpPr>
        <p:spPr/>
        <p:txBody>
          <a:bodyPr/>
          <a:lstStyle/>
          <a:p>
            <a:fld id="{DE136269-F5D2-4784-8C69-61FAF5E861B2}" type="datetimeFigureOut">
              <a:rPr lang="en-US" smtClean="0"/>
              <a:t>4/5/2021</a:t>
            </a:fld>
            <a:endParaRPr lang="en-US"/>
          </a:p>
        </p:txBody>
      </p:sp>
      <p:sp>
        <p:nvSpPr>
          <p:cNvPr id="6" name="Footer Placeholder 5">
            <a:extLst>
              <a:ext uri="{FF2B5EF4-FFF2-40B4-BE49-F238E27FC236}">
                <a16:creationId xmlns:a16="http://schemas.microsoft.com/office/drawing/2014/main" id="{861E2978-6517-4327-975E-B5B588A888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D00975-C0E4-45B2-896F-2A7BF9E790CC}"/>
              </a:ext>
            </a:extLst>
          </p:cNvPr>
          <p:cNvSpPr>
            <a:spLocks noGrp="1"/>
          </p:cNvSpPr>
          <p:nvPr>
            <p:ph type="sldNum" sz="quarter" idx="12"/>
          </p:nvPr>
        </p:nvSpPr>
        <p:spPr/>
        <p:txBody>
          <a:bodyPr/>
          <a:lstStyle/>
          <a:p>
            <a:fld id="{3601598E-8EA7-4EAB-8E68-B65BA38504C2}" type="slidenum">
              <a:rPr lang="en-US" smtClean="0"/>
              <a:t>‹#›</a:t>
            </a:fld>
            <a:endParaRPr lang="en-US"/>
          </a:p>
        </p:txBody>
      </p:sp>
    </p:spTree>
    <p:extLst>
      <p:ext uri="{BB962C8B-B14F-4D97-AF65-F5344CB8AC3E}">
        <p14:creationId xmlns:p14="http://schemas.microsoft.com/office/powerpoint/2010/main" val="2167130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5520B-6DF5-482F-BE99-124BA2729B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E3F1E9D-887E-4C9E-A5E1-BA779C146D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549E54-DF5A-40A2-A6B2-7E5D83A87D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4E93EF-1DED-4DD9-9025-E9DBC4F3FB12}"/>
              </a:ext>
            </a:extLst>
          </p:cNvPr>
          <p:cNvSpPr>
            <a:spLocks noGrp="1"/>
          </p:cNvSpPr>
          <p:nvPr>
            <p:ph type="dt" sz="half" idx="10"/>
          </p:nvPr>
        </p:nvSpPr>
        <p:spPr/>
        <p:txBody>
          <a:bodyPr/>
          <a:lstStyle/>
          <a:p>
            <a:fld id="{DE136269-F5D2-4784-8C69-61FAF5E861B2}" type="datetimeFigureOut">
              <a:rPr lang="en-US" smtClean="0"/>
              <a:t>4/5/2021</a:t>
            </a:fld>
            <a:endParaRPr lang="en-US"/>
          </a:p>
        </p:txBody>
      </p:sp>
      <p:sp>
        <p:nvSpPr>
          <p:cNvPr id="6" name="Footer Placeholder 5">
            <a:extLst>
              <a:ext uri="{FF2B5EF4-FFF2-40B4-BE49-F238E27FC236}">
                <a16:creationId xmlns:a16="http://schemas.microsoft.com/office/drawing/2014/main" id="{82C530B1-F6D8-4E09-B8AF-829EB03990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923FC9-6F64-4815-89FF-D5785ECF8ACA}"/>
              </a:ext>
            </a:extLst>
          </p:cNvPr>
          <p:cNvSpPr>
            <a:spLocks noGrp="1"/>
          </p:cNvSpPr>
          <p:nvPr>
            <p:ph type="sldNum" sz="quarter" idx="12"/>
          </p:nvPr>
        </p:nvSpPr>
        <p:spPr/>
        <p:txBody>
          <a:bodyPr/>
          <a:lstStyle/>
          <a:p>
            <a:fld id="{3601598E-8EA7-4EAB-8E68-B65BA38504C2}" type="slidenum">
              <a:rPr lang="en-US" smtClean="0"/>
              <a:t>‹#›</a:t>
            </a:fld>
            <a:endParaRPr lang="en-US"/>
          </a:p>
        </p:txBody>
      </p:sp>
    </p:spTree>
    <p:extLst>
      <p:ext uri="{BB962C8B-B14F-4D97-AF65-F5344CB8AC3E}">
        <p14:creationId xmlns:p14="http://schemas.microsoft.com/office/powerpoint/2010/main" val="2061869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DF4814-C2BD-41D8-8937-EEED295013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21C752-4C89-484F-BB84-4DC9D07977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7965E0-DE8E-4594-BF4D-1021609B73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136269-F5D2-4784-8C69-61FAF5E861B2}" type="datetimeFigureOut">
              <a:rPr lang="en-US" smtClean="0"/>
              <a:t>4/5/2021</a:t>
            </a:fld>
            <a:endParaRPr lang="en-US"/>
          </a:p>
        </p:txBody>
      </p:sp>
      <p:sp>
        <p:nvSpPr>
          <p:cNvPr id="5" name="Footer Placeholder 4">
            <a:extLst>
              <a:ext uri="{FF2B5EF4-FFF2-40B4-BE49-F238E27FC236}">
                <a16:creationId xmlns:a16="http://schemas.microsoft.com/office/drawing/2014/main" id="{CE09F6CF-E382-4A14-8369-A485DAF3F8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7DD4F15-DC19-41FB-B434-E257B76946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01598E-8EA7-4EAB-8E68-B65BA38504C2}" type="slidenum">
              <a:rPr lang="en-US" smtClean="0"/>
              <a:t>‹#›</a:t>
            </a:fld>
            <a:endParaRPr lang="en-US"/>
          </a:p>
        </p:txBody>
      </p:sp>
    </p:spTree>
    <p:extLst>
      <p:ext uri="{BB962C8B-B14F-4D97-AF65-F5344CB8AC3E}">
        <p14:creationId xmlns:p14="http://schemas.microsoft.com/office/powerpoint/2010/main" val="22162630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4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4" name="Rectangle 76">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2" name="Picture 8" descr="C Programming Basics - C Language Tutorial For Beginners | Udemy Blog">
            <a:extLst>
              <a:ext uri="{FF2B5EF4-FFF2-40B4-BE49-F238E27FC236}">
                <a16:creationId xmlns:a16="http://schemas.microsoft.com/office/drawing/2014/main" id="{CE7545B2-8DAE-4F67-B314-CC1B860711B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693" r="9089" b="12384"/>
          <a:stretch/>
        </p:blipFill>
        <p:spPr bwMode="auto">
          <a:xfrm>
            <a:off x="3921551" y="18298"/>
            <a:ext cx="8267322" cy="6857990"/>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BECA74F-0346-413B-944A-0DCE2C364EBC}"/>
              </a:ext>
            </a:extLst>
          </p:cNvPr>
          <p:cNvSpPr>
            <a:spLocks noGrp="1"/>
          </p:cNvSpPr>
          <p:nvPr>
            <p:ph type="ctrTitle"/>
          </p:nvPr>
        </p:nvSpPr>
        <p:spPr>
          <a:xfrm>
            <a:off x="477981" y="1122363"/>
            <a:ext cx="4273128" cy="3204134"/>
          </a:xfrm>
        </p:spPr>
        <p:txBody>
          <a:bodyPr anchor="b">
            <a:normAutofit/>
          </a:bodyPr>
          <a:lstStyle/>
          <a:p>
            <a:pPr algn="l"/>
            <a:r>
              <a:rPr lang="en-US" sz="4800"/>
              <a:t>PROGRAMMING FUNDAMENTALS IN C</a:t>
            </a:r>
            <a:endParaRPr lang="en-US" sz="4800" dirty="0"/>
          </a:p>
        </p:txBody>
      </p:sp>
      <p:sp>
        <p:nvSpPr>
          <p:cNvPr id="3" name="Subtitle 2">
            <a:extLst>
              <a:ext uri="{FF2B5EF4-FFF2-40B4-BE49-F238E27FC236}">
                <a16:creationId xmlns:a16="http://schemas.microsoft.com/office/drawing/2014/main" id="{A1725D1B-4452-4252-89A4-A20B9D22FB55}"/>
              </a:ext>
            </a:extLst>
          </p:cNvPr>
          <p:cNvSpPr>
            <a:spLocks noGrp="1"/>
          </p:cNvSpPr>
          <p:nvPr>
            <p:ph type="subTitle" idx="1"/>
          </p:nvPr>
        </p:nvSpPr>
        <p:spPr>
          <a:xfrm>
            <a:off x="477980" y="4872922"/>
            <a:ext cx="4023359" cy="1208141"/>
          </a:xfrm>
        </p:spPr>
        <p:txBody>
          <a:bodyPr>
            <a:normAutofit/>
          </a:bodyPr>
          <a:lstStyle/>
          <a:p>
            <a:pPr algn="l"/>
            <a:r>
              <a:rPr lang="en-GB" sz="2000" dirty="0"/>
              <a:t>Problem Solving</a:t>
            </a:r>
            <a:endParaRPr lang="en-US" sz="2000" dirty="0"/>
          </a:p>
        </p:txBody>
      </p:sp>
      <p:sp>
        <p:nvSpPr>
          <p:cNvPr id="81" name="Rectangle 8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3" name="Rectangle 8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4" name="Picture 13">
            <a:extLst>
              <a:ext uri="{FF2B5EF4-FFF2-40B4-BE49-F238E27FC236}">
                <a16:creationId xmlns:a16="http://schemas.microsoft.com/office/drawing/2014/main" id="{7C3F6871-943A-46F1-843D-DA86AE09D786}"/>
              </a:ext>
            </a:extLst>
          </p:cNvPr>
          <p:cNvPicPr>
            <a:picLocks noChangeAspect="1"/>
          </p:cNvPicPr>
          <p:nvPr/>
        </p:nvPicPr>
        <p:blipFill>
          <a:blip r:embed="rId3"/>
          <a:stretch>
            <a:fillRect/>
          </a:stretch>
        </p:blipFill>
        <p:spPr>
          <a:xfrm>
            <a:off x="11081657" y="68898"/>
            <a:ext cx="999257" cy="1259874"/>
          </a:xfrm>
          <a:prstGeom prst="rect">
            <a:avLst/>
          </a:prstGeom>
        </p:spPr>
      </p:pic>
      <p:pic>
        <p:nvPicPr>
          <p:cNvPr id="16" name="Picture 15">
            <a:extLst>
              <a:ext uri="{FF2B5EF4-FFF2-40B4-BE49-F238E27FC236}">
                <a16:creationId xmlns:a16="http://schemas.microsoft.com/office/drawing/2014/main" id="{71F90B52-A333-43AD-A896-A01879BCD1AC}"/>
              </a:ext>
            </a:extLst>
          </p:cNvPr>
          <p:cNvPicPr>
            <a:picLocks noChangeAspect="1"/>
          </p:cNvPicPr>
          <p:nvPr/>
        </p:nvPicPr>
        <p:blipFill>
          <a:blip r:embed="rId4"/>
          <a:stretch>
            <a:fillRect/>
          </a:stretch>
        </p:blipFill>
        <p:spPr>
          <a:xfrm>
            <a:off x="97976" y="68898"/>
            <a:ext cx="1470194" cy="1307201"/>
          </a:xfrm>
          <a:prstGeom prst="rect">
            <a:avLst/>
          </a:prstGeom>
        </p:spPr>
      </p:pic>
    </p:spTree>
    <p:extLst>
      <p:ext uri="{BB962C8B-B14F-4D97-AF65-F5344CB8AC3E}">
        <p14:creationId xmlns:p14="http://schemas.microsoft.com/office/powerpoint/2010/main" val="362644321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QUIZ</a:t>
            </a:r>
          </a:p>
        </p:txBody>
      </p:sp>
      <p:sp>
        <p:nvSpPr>
          <p:cNvPr id="6" name="Content Placeholder 5">
            <a:extLst>
              <a:ext uri="{FF2B5EF4-FFF2-40B4-BE49-F238E27FC236}">
                <a16:creationId xmlns:a16="http://schemas.microsoft.com/office/drawing/2014/main" id="{D289B391-D7E0-4A64-A7CC-35140E0E3FDD}"/>
              </a:ext>
            </a:extLst>
          </p:cNvPr>
          <p:cNvSpPr>
            <a:spLocks noGrp="1"/>
          </p:cNvSpPr>
          <p:nvPr>
            <p:ph idx="1"/>
          </p:nvPr>
        </p:nvSpPr>
        <p:spPr/>
        <p:txBody>
          <a:bodyPr/>
          <a:lstStyle/>
          <a:p>
            <a:r>
              <a:rPr lang="en-GB" dirty="0">
                <a:solidFill>
                  <a:schemeClr val="bg1"/>
                </a:solidFill>
              </a:rPr>
              <a:t>Seven friends had a gathering. Each one of them shook hands with all others once. How many handshakes were there?</a:t>
            </a:r>
            <a:endParaRPr lang="en-US" dirty="0">
              <a:solidFill>
                <a:schemeClr val="bg1"/>
              </a:solidFill>
            </a:endParaRPr>
          </a:p>
          <a:p>
            <a:endParaRPr lang="en-US" dirty="0">
              <a:solidFill>
                <a:schemeClr val="bg1"/>
              </a:solidFill>
            </a:endParaRPr>
          </a:p>
          <a:p>
            <a:pPr marL="0" indent="0">
              <a:buNone/>
            </a:pPr>
            <a:endParaRPr lang="en-US" dirty="0">
              <a:solidFill>
                <a:schemeClr val="bg1"/>
              </a:solidFill>
            </a:endParaRPr>
          </a:p>
        </p:txBody>
      </p:sp>
      <p:graphicFrame>
        <p:nvGraphicFramePr>
          <p:cNvPr id="5" name="Table 6">
            <a:extLst>
              <a:ext uri="{FF2B5EF4-FFF2-40B4-BE49-F238E27FC236}">
                <a16:creationId xmlns:a16="http://schemas.microsoft.com/office/drawing/2014/main" id="{C15EA6B1-90C2-4478-99D3-1AFB6F7EEA0A}"/>
              </a:ext>
            </a:extLst>
          </p:cNvPr>
          <p:cNvGraphicFramePr>
            <a:graphicFrameLocks noGrp="1"/>
          </p:cNvGraphicFramePr>
          <p:nvPr>
            <p:extLst>
              <p:ext uri="{D42A27DB-BD31-4B8C-83A1-F6EECF244321}">
                <p14:modId xmlns:p14="http://schemas.microsoft.com/office/powerpoint/2010/main" val="3293025816"/>
              </p:ext>
            </p:extLst>
          </p:nvPr>
        </p:nvGraphicFramePr>
        <p:xfrm>
          <a:off x="2032000" y="2839403"/>
          <a:ext cx="8128000" cy="3337560"/>
        </p:xfrm>
        <a:graphic>
          <a:graphicData uri="http://schemas.openxmlformats.org/drawingml/2006/table">
            <a:tbl>
              <a:tblPr firstRow="1" bandRow="1">
                <a:tableStyleId>{073A0DAA-6AF3-43AB-8588-CEC1D06C72B9}</a:tableStyleId>
              </a:tblPr>
              <a:tblGrid>
                <a:gridCol w="1016000">
                  <a:extLst>
                    <a:ext uri="{9D8B030D-6E8A-4147-A177-3AD203B41FA5}">
                      <a16:colId xmlns:a16="http://schemas.microsoft.com/office/drawing/2014/main" val="1874704039"/>
                    </a:ext>
                  </a:extLst>
                </a:gridCol>
                <a:gridCol w="1016000">
                  <a:extLst>
                    <a:ext uri="{9D8B030D-6E8A-4147-A177-3AD203B41FA5}">
                      <a16:colId xmlns:a16="http://schemas.microsoft.com/office/drawing/2014/main" val="962415306"/>
                    </a:ext>
                  </a:extLst>
                </a:gridCol>
                <a:gridCol w="1016000">
                  <a:extLst>
                    <a:ext uri="{9D8B030D-6E8A-4147-A177-3AD203B41FA5}">
                      <a16:colId xmlns:a16="http://schemas.microsoft.com/office/drawing/2014/main" val="2164629799"/>
                    </a:ext>
                  </a:extLst>
                </a:gridCol>
                <a:gridCol w="1016000">
                  <a:extLst>
                    <a:ext uri="{9D8B030D-6E8A-4147-A177-3AD203B41FA5}">
                      <a16:colId xmlns:a16="http://schemas.microsoft.com/office/drawing/2014/main" val="415726654"/>
                    </a:ext>
                  </a:extLst>
                </a:gridCol>
                <a:gridCol w="1016000">
                  <a:extLst>
                    <a:ext uri="{9D8B030D-6E8A-4147-A177-3AD203B41FA5}">
                      <a16:colId xmlns:a16="http://schemas.microsoft.com/office/drawing/2014/main" val="4020566070"/>
                    </a:ext>
                  </a:extLst>
                </a:gridCol>
                <a:gridCol w="1016000">
                  <a:extLst>
                    <a:ext uri="{9D8B030D-6E8A-4147-A177-3AD203B41FA5}">
                      <a16:colId xmlns:a16="http://schemas.microsoft.com/office/drawing/2014/main" val="1132805423"/>
                    </a:ext>
                  </a:extLst>
                </a:gridCol>
                <a:gridCol w="1016000">
                  <a:extLst>
                    <a:ext uri="{9D8B030D-6E8A-4147-A177-3AD203B41FA5}">
                      <a16:colId xmlns:a16="http://schemas.microsoft.com/office/drawing/2014/main" val="1015686875"/>
                    </a:ext>
                  </a:extLst>
                </a:gridCol>
                <a:gridCol w="1016000">
                  <a:extLst>
                    <a:ext uri="{9D8B030D-6E8A-4147-A177-3AD203B41FA5}">
                      <a16:colId xmlns:a16="http://schemas.microsoft.com/office/drawing/2014/main" val="1292097933"/>
                    </a:ext>
                  </a:extLst>
                </a:gridCol>
              </a:tblGrid>
              <a:tr h="370840">
                <a:tc>
                  <a:txBody>
                    <a:bodyPr/>
                    <a:lstStyle/>
                    <a:p>
                      <a:pPr algn="ctr"/>
                      <a:endParaRPr lang="en-US" dirty="0">
                        <a:solidFill>
                          <a:schemeClr val="bg1"/>
                        </a:solidFill>
                      </a:endParaRPr>
                    </a:p>
                  </a:txBody>
                  <a:tcPr/>
                </a:tc>
                <a:tc>
                  <a:txBody>
                    <a:bodyPr/>
                    <a:lstStyle/>
                    <a:p>
                      <a:pPr algn="ctr"/>
                      <a:r>
                        <a:rPr lang="en-US" dirty="0"/>
                        <a:t>A</a:t>
                      </a:r>
                    </a:p>
                  </a:txBody>
                  <a:tcPr/>
                </a:tc>
                <a:tc>
                  <a:txBody>
                    <a:bodyPr/>
                    <a:lstStyle/>
                    <a:p>
                      <a:pPr algn="ctr"/>
                      <a:r>
                        <a:rPr lang="en-US" dirty="0"/>
                        <a:t>B</a:t>
                      </a:r>
                    </a:p>
                  </a:txBody>
                  <a:tcPr/>
                </a:tc>
                <a:tc>
                  <a:txBody>
                    <a:bodyPr/>
                    <a:lstStyle/>
                    <a:p>
                      <a:pPr algn="ctr"/>
                      <a:r>
                        <a:rPr lang="en-US" dirty="0"/>
                        <a:t>C</a:t>
                      </a:r>
                    </a:p>
                  </a:txBody>
                  <a:tcPr/>
                </a:tc>
                <a:tc>
                  <a:txBody>
                    <a:bodyPr/>
                    <a:lstStyle/>
                    <a:p>
                      <a:pPr algn="ctr"/>
                      <a:r>
                        <a:rPr lang="en-US" dirty="0"/>
                        <a:t>D</a:t>
                      </a:r>
                    </a:p>
                  </a:txBody>
                  <a:tcPr/>
                </a:tc>
                <a:tc>
                  <a:txBody>
                    <a:bodyPr/>
                    <a:lstStyle/>
                    <a:p>
                      <a:pPr algn="ctr"/>
                      <a:r>
                        <a:rPr lang="en-US" dirty="0"/>
                        <a:t>E</a:t>
                      </a:r>
                    </a:p>
                  </a:txBody>
                  <a:tcPr/>
                </a:tc>
                <a:tc>
                  <a:txBody>
                    <a:bodyPr/>
                    <a:lstStyle/>
                    <a:p>
                      <a:pPr algn="ctr"/>
                      <a:r>
                        <a:rPr lang="en-US" dirty="0"/>
                        <a:t>F</a:t>
                      </a:r>
                    </a:p>
                  </a:txBody>
                  <a:tcPr/>
                </a:tc>
                <a:tc>
                  <a:txBody>
                    <a:bodyPr/>
                    <a:lstStyle/>
                    <a:p>
                      <a:pPr algn="ctr"/>
                      <a:r>
                        <a:rPr lang="en-US" dirty="0"/>
                        <a:t>G</a:t>
                      </a:r>
                    </a:p>
                  </a:txBody>
                  <a:tcPr/>
                </a:tc>
                <a:extLst>
                  <a:ext uri="{0D108BD9-81ED-4DB2-BD59-A6C34878D82A}">
                    <a16:rowId xmlns:a16="http://schemas.microsoft.com/office/drawing/2014/main" val="1558104256"/>
                  </a:ext>
                </a:extLst>
              </a:tr>
              <a:tr h="370840">
                <a:tc>
                  <a:txBody>
                    <a:bodyPr/>
                    <a:lstStyle/>
                    <a:p>
                      <a:pPr algn="ctr"/>
                      <a:r>
                        <a:rPr lang="en-US" dirty="0">
                          <a:solidFill>
                            <a:schemeClr val="bg1"/>
                          </a:solidFill>
                        </a:rPr>
                        <a:t>A</a:t>
                      </a:r>
                    </a:p>
                  </a:txBody>
                  <a:tcPr>
                    <a:solidFill>
                      <a:schemeClr val="tx1"/>
                    </a:solidFill>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4202214502"/>
                  </a:ext>
                </a:extLst>
              </a:tr>
              <a:tr h="370840">
                <a:tc>
                  <a:txBody>
                    <a:bodyPr/>
                    <a:lstStyle/>
                    <a:p>
                      <a:pPr algn="ctr"/>
                      <a:r>
                        <a:rPr lang="en-US" dirty="0">
                          <a:solidFill>
                            <a:schemeClr val="bg1"/>
                          </a:solidFill>
                        </a:rPr>
                        <a:t>B</a:t>
                      </a:r>
                    </a:p>
                  </a:txBody>
                  <a:tcPr>
                    <a:solidFill>
                      <a:schemeClr val="tx1"/>
                    </a:solidFill>
                  </a:tcPr>
                </a:tc>
                <a:tc>
                  <a:txBody>
                    <a:bodyPr/>
                    <a:lstStyle/>
                    <a:p>
                      <a:pPr algn="ctr"/>
                      <a:r>
                        <a:rPr lang="en-US" dirty="0"/>
                        <a:t>*</a:t>
                      </a:r>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944410992"/>
                  </a:ext>
                </a:extLst>
              </a:tr>
              <a:tr h="370840">
                <a:tc>
                  <a:txBody>
                    <a:bodyPr/>
                    <a:lstStyle/>
                    <a:p>
                      <a:pPr algn="ctr"/>
                      <a:r>
                        <a:rPr lang="en-US" dirty="0">
                          <a:solidFill>
                            <a:schemeClr val="bg1"/>
                          </a:solidFill>
                        </a:rPr>
                        <a:t>C</a:t>
                      </a:r>
                    </a:p>
                  </a:txBody>
                  <a:tcPr>
                    <a:solidFill>
                      <a:schemeClr val="tx1"/>
                    </a:solidFill>
                  </a:tcPr>
                </a:tc>
                <a:tc>
                  <a:txBody>
                    <a:bodyPr/>
                    <a:lstStyle/>
                    <a:p>
                      <a:pPr algn="ctr"/>
                      <a:r>
                        <a:rPr lang="en-US" dirty="0"/>
                        <a:t>*</a:t>
                      </a:r>
                    </a:p>
                  </a:txBody>
                  <a:tcPr/>
                </a:tc>
                <a:tc>
                  <a:txBody>
                    <a:bodyPr/>
                    <a:lstStyle/>
                    <a:p>
                      <a:pPr algn="ctr"/>
                      <a:r>
                        <a:rPr lang="en-US" dirty="0"/>
                        <a:t>*</a:t>
                      </a:r>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3984345723"/>
                  </a:ext>
                </a:extLst>
              </a:tr>
              <a:tr h="370840">
                <a:tc>
                  <a:txBody>
                    <a:bodyPr/>
                    <a:lstStyle/>
                    <a:p>
                      <a:pPr algn="ctr"/>
                      <a:r>
                        <a:rPr lang="en-US" dirty="0">
                          <a:solidFill>
                            <a:schemeClr val="bg1"/>
                          </a:solidFill>
                        </a:rPr>
                        <a:t>D</a:t>
                      </a:r>
                    </a:p>
                  </a:txBody>
                  <a:tcPr>
                    <a:solidFill>
                      <a:schemeClr val="tx1"/>
                    </a:solidFill>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3361709104"/>
                  </a:ext>
                </a:extLst>
              </a:tr>
              <a:tr h="370840">
                <a:tc>
                  <a:txBody>
                    <a:bodyPr/>
                    <a:lstStyle/>
                    <a:p>
                      <a:pPr algn="ctr"/>
                      <a:r>
                        <a:rPr lang="en-US" dirty="0">
                          <a:solidFill>
                            <a:schemeClr val="bg1"/>
                          </a:solidFill>
                        </a:rPr>
                        <a:t>E</a:t>
                      </a:r>
                    </a:p>
                  </a:txBody>
                  <a:tcPr>
                    <a:solidFill>
                      <a:schemeClr val="tx1"/>
                    </a:solidFill>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endParaRPr lang="en-US"/>
                    </a:p>
                  </a:txBody>
                  <a:tcPr/>
                </a:tc>
                <a:tc>
                  <a:txBody>
                    <a:bodyPr/>
                    <a:lstStyle/>
                    <a:p>
                      <a:pPr algn="ctr"/>
                      <a:endParaRPr lang="en-US" dirty="0"/>
                    </a:p>
                  </a:txBody>
                  <a:tcPr/>
                </a:tc>
                <a:tc>
                  <a:txBody>
                    <a:bodyPr/>
                    <a:lstStyle/>
                    <a:p>
                      <a:pPr algn="ctr"/>
                      <a:endParaRPr lang="en-US"/>
                    </a:p>
                  </a:txBody>
                  <a:tcPr/>
                </a:tc>
                <a:extLst>
                  <a:ext uri="{0D108BD9-81ED-4DB2-BD59-A6C34878D82A}">
                    <a16:rowId xmlns:a16="http://schemas.microsoft.com/office/drawing/2014/main" val="3620873004"/>
                  </a:ext>
                </a:extLst>
              </a:tr>
              <a:tr h="370840">
                <a:tc>
                  <a:txBody>
                    <a:bodyPr/>
                    <a:lstStyle/>
                    <a:p>
                      <a:pPr algn="ctr"/>
                      <a:r>
                        <a:rPr lang="en-US" dirty="0">
                          <a:solidFill>
                            <a:schemeClr val="bg1"/>
                          </a:solidFill>
                        </a:rPr>
                        <a:t>F</a:t>
                      </a:r>
                    </a:p>
                  </a:txBody>
                  <a:tcPr>
                    <a:solidFill>
                      <a:schemeClr val="tx1"/>
                    </a:solidFill>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endParaRPr lang="en-US" dirty="0"/>
                    </a:p>
                  </a:txBody>
                  <a:tcPr/>
                </a:tc>
                <a:tc>
                  <a:txBody>
                    <a:bodyPr/>
                    <a:lstStyle/>
                    <a:p>
                      <a:pPr algn="ctr"/>
                      <a:endParaRPr lang="en-US"/>
                    </a:p>
                  </a:txBody>
                  <a:tcPr/>
                </a:tc>
                <a:extLst>
                  <a:ext uri="{0D108BD9-81ED-4DB2-BD59-A6C34878D82A}">
                    <a16:rowId xmlns:a16="http://schemas.microsoft.com/office/drawing/2014/main" val="3495165739"/>
                  </a:ext>
                </a:extLst>
              </a:tr>
              <a:tr h="370840">
                <a:tc>
                  <a:txBody>
                    <a:bodyPr/>
                    <a:lstStyle/>
                    <a:p>
                      <a:pPr algn="ctr"/>
                      <a:r>
                        <a:rPr lang="en-US" dirty="0">
                          <a:solidFill>
                            <a:schemeClr val="bg1"/>
                          </a:solidFill>
                        </a:rPr>
                        <a:t>G</a:t>
                      </a:r>
                    </a:p>
                  </a:txBody>
                  <a:tcPr>
                    <a:solidFill>
                      <a:schemeClr val="tx1"/>
                    </a:solidFill>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endParaRPr lang="en-US" dirty="0"/>
                    </a:p>
                  </a:txBody>
                  <a:tcPr/>
                </a:tc>
                <a:extLst>
                  <a:ext uri="{0D108BD9-81ED-4DB2-BD59-A6C34878D82A}">
                    <a16:rowId xmlns:a16="http://schemas.microsoft.com/office/drawing/2014/main" val="408324337"/>
                  </a:ext>
                </a:extLst>
              </a:tr>
              <a:tr h="370840">
                <a:tc>
                  <a:txBody>
                    <a:bodyPr/>
                    <a:lstStyle/>
                    <a:p>
                      <a:pPr algn="ctr"/>
                      <a:r>
                        <a:rPr lang="en-US" dirty="0">
                          <a:solidFill>
                            <a:schemeClr val="bg1"/>
                          </a:solidFill>
                        </a:rPr>
                        <a:t>Sum</a:t>
                      </a:r>
                    </a:p>
                  </a:txBody>
                  <a:tcPr>
                    <a:solidFill>
                      <a:schemeClr val="accent1">
                        <a:lumMod val="40000"/>
                        <a:lumOff val="60000"/>
                      </a:schemeClr>
                    </a:solidFill>
                  </a:tcPr>
                </a:tc>
                <a:tc>
                  <a:txBody>
                    <a:bodyPr/>
                    <a:lstStyle/>
                    <a:p>
                      <a:pPr algn="ctr"/>
                      <a:r>
                        <a:rPr lang="en-US" dirty="0"/>
                        <a:t>6</a:t>
                      </a:r>
                    </a:p>
                  </a:txBody>
                  <a:tcPr>
                    <a:solidFill>
                      <a:schemeClr val="accent1">
                        <a:lumMod val="40000"/>
                        <a:lumOff val="60000"/>
                      </a:schemeClr>
                    </a:solidFill>
                  </a:tcPr>
                </a:tc>
                <a:tc>
                  <a:txBody>
                    <a:bodyPr/>
                    <a:lstStyle/>
                    <a:p>
                      <a:pPr algn="ctr"/>
                      <a:r>
                        <a:rPr lang="en-US" dirty="0"/>
                        <a:t>5</a:t>
                      </a:r>
                    </a:p>
                  </a:txBody>
                  <a:tcPr>
                    <a:solidFill>
                      <a:schemeClr val="accent1">
                        <a:lumMod val="40000"/>
                        <a:lumOff val="60000"/>
                      </a:schemeClr>
                    </a:solidFill>
                  </a:tcPr>
                </a:tc>
                <a:tc>
                  <a:txBody>
                    <a:bodyPr/>
                    <a:lstStyle/>
                    <a:p>
                      <a:pPr algn="ctr"/>
                      <a:r>
                        <a:rPr lang="en-US" dirty="0"/>
                        <a:t>4</a:t>
                      </a:r>
                    </a:p>
                  </a:txBody>
                  <a:tcPr>
                    <a:solidFill>
                      <a:schemeClr val="accent1">
                        <a:lumMod val="40000"/>
                        <a:lumOff val="60000"/>
                      </a:schemeClr>
                    </a:solidFill>
                  </a:tcPr>
                </a:tc>
                <a:tc>
                  <a:txBody>
                    <a:bodyPr/>
                    <a:lstStyle/>
                    <a:p>
                      <a:pPr algn="ctr"/>
                      <a:r>
                        <a:rPr lang="en-US" dirty="0"/>
                        <a:t>3</a:t>
                      </a:r>
                    </a:p>
                  </a:txBody>
                  <a:tcPr>
                    <a:solidFill>
                      <a:schemeClr val="accent1">
                        <a:lumMod val="40000"/>
                        <a:lumOff val="60000"/>
                      </a:schemeClr>
                    </a:solidFill>
                  </a:tcPr>
                </a:tc>
                <a:tc>
                  <a:txBody>
                    <a:bodyPr/>
                    <a:lstStyle/>
                    <a:p>
                      <a:pPr algn="ctr"/>
                      <a:r>
                        <a:rPr lang="en-US" dirty="0"/>
                        <a:t>2</a:t>
                      </a:r>
                    </a:p>
                  </a:txBody>
                  <a:tcPr>
                    <a:solidFill>
                      <a:schemeClr val="accent1">
                        <a:lumMod val="40000"/>
                        <a:lumOff val="60000"/>
                      </a:schemeClr>
                    </a:solidFill>
                  </a:tcPr>
                </a:tc>
                <a:tc>
                  <a:txBody>
                    <a:bodyPr/>
                    <a:lstStyle/>
                    <a:p>
                      <a:pPr algn="ctr"/>
                      <a:r>
                        <a:rPr lang="en-US" dirty="0"/>
                        <a:t>1</a:t>
                      </a:r>
                    </a:p>
                  </a:txBody>
                  <a:tcPr>
                    <a:solidFill>
                      <a:schemeClr val="accent1">
                        <a:lumMod val="40000"/>
                        <a:lumOff val="60000"/>
                      </a:schemeClr>
                    </a:solidFill>
                  </a:tcPr>
                </a:tc>
                <a:tc>
                  <a:txBody>
                    <a:bodyPr/>
                    <a:lstStyle/>
                    <a:p>
                      <a:pPr algn="ctr"/>
                      <a:r>
                        <a:rPr lang="en-US" dirty="0"/>
                        <a:t>0</a:t>
                      </a:r>
                    </a:p>
                  </a:txBody>
                  <a:tcPr>
                    <a:solidFill>
                      <a:schemeClr val="accent1">
                        <a:lumMod val="40000"/>
                        <a:lumOff val="60000"/>
                      </a:schemeClr>
                    </a:solidFill>
                  </a:tcPr>
                </a:tc>
                <a:extLst>
                  <a:ext uri="{0D108BD9-81ED-4DB2-BD59-A6C34878D82A}">
                    <a16:rowId xmlns:a16="http://schemas.microsoft.com/office/drawing/2014/main" val="3551134305"/>
                  </a:ext>
                </a:extLst>
              </a:tr>
            </a:tbl>
          </a:graphicData>
        </a:graphic>
      </p:graphicFrame>
      <p:sp>
        <p:nvSpPr>
          <p:cNvPr id="7" name="TextBox 6">
            <a:extLst>
              <a:ext uri="{FF2B5EF4-FFF2-40B4-BE49-F238E27FC236}">
                <a16:creationId xmlns:a16="http://schemas.microsoft.com/office/drawing/2014/main" id="{F5C521F6-78A9-442A-8286-85848ABBA314}"/>
              </a:ext>
            </a:extLst>
          </p:cNvPr>
          <p:cNvSpPr txBox="1"/>
          <p:nvPr/>
        </p:nvSpPr>
        <p:spPr>
          <a:xfrm>
            <a:off x="2032000" y="6334812"/>
            <a:ext cx="8128000" cy="369332"/>
          </a:xfrm>
          <a:prstGeom prst="rect">
            <a:avLst/>
          </a:prstGeom>
          <a:noFill/>
        </p:spPr>
        <p:txBody>
          <a:bodyPr wrap="square" rtlCol="0">
            <a:spAutoFit/>
          </a:bodyPr>
          <a:lstStyle/>
          <a:p>
            <a:r>
              <a:rPr lang="en-GB" dirty="0">
                <a:solidFill>
                  <a:schemeClr val="bg1"/>
                </a:solidFill>
              </a:rPr>
              <a:t>Total = 6 + 5 + 4 + 3 + 2 + 1 = 21 handshakes.</a:t>
            </a:r>
            <a:endParaRPr lang="en-US" dirty="0">
              <a:solidFill>
                <a:schemeClr val="bg1"/>
              </a:solidFill>
            </a:endParaRPr>
          </a:p>
        </p:txBody>
      </p:sp>
    </p:spTree>
    <p:extLst>
      <p:ext uri="{BB962C8B-B14F-4D97-AF65-F5344CB8AC3E}">
        <p14:creationId xmlns:p14="http://schemas.microsoft.com/office/powerpoint/2010/main" val="3133822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Problem Solving</a:t>
            </a:r>
          </a:p>
        </p:txBody>
      </p:sp>
      <p:graphicFrame>
        <p:nvGraphicFramePr>
          <p:cNvPr id="4" name="Table 4">
            <a:extLst>
              <a:ext uri="{FF2B5EF4-FFF2-40B4-BE49-F238E27FC236}">
                <a16:creationId xmlns:a16="http://schemas.microsoft.com/office/drawing/2014/main" id="{1214A5F0-0F16-4FC3-8DCE-895BD59CB943}"/>
              </a:ext>
            </a:extLst>
          </p:cNvPr>
          <p:cNvGraphicFramePr>
            <a:graphicFrameLocks noGrp="1"/>
          </p:cNvGraphicFramePr>
          <p:nvPr>
            <p:ph idx="1"/>
            <p:extLst>
              <p:ext uri="{D42A27DB-BD31-4B8C-83A1-F6EECF244321}">
                <p14:modId xmlns:p14="http://schemas.microsoft.com/office/powerpoint/2010/main" val="1048441421"/>
              </p:ext>
            </p:extLst>
          </p:nvPr>
        </p:nvGraphicFramePr>
        <p:xfrm>
          <a:off x="838200" y="2909707"/>
          <a:ext cx="10515600" cy="1854200"/>
        </p:xfrm>
        <a:graphic>
          <a:graphicData uri="http://schemas.openxmlformats.org/drawingml/2006/table">
            <a:tbl>
              <a:tblPr firstRow="1" bandRow="1">
                <a:tableStyleId>{073A0DAA-6AF3-43AB-8588-CEC1D06C72B9}</a:tableStyleId>
              </a:tblPr>
              <a:tblGrid>
                <a:gridCol w="10515600">
                  <a:extLst>
                    <a:ext uri="{9D8B030D-6E8A-4147-A177-3AD203B41FA5}">
                      <a16:colId xmlns:a16="http://schemas.microsoft.com/office/drawing/2014/main" val="900889351"/>
                    </a:ext>
                  </a:extLst>
                </a:gridCol>
              </a:tblGrid>
              <a:tr h="370840">
                <a:tc>
                  <a:txBody>
                    <a:bodyPr/>
                    <a:lstStyle/>
                    <a:p>
                      <a:endParaRPr lang="en-US" dirty="0"/>
                    </a:p>
                  </a:txBody>
                  <a:tcPr/>
                </a:tc>
                <a:extLst>
                  <a:ext uri="{0D108BD9-81ED-4DB2-BD59-A6C34878D82A}">
                    <a16:rowId xmlns:a16="http://schemas.microsoft.com/office/drawing/2014/main" val="2402360729"/>
                  </a:ext>
                </a:extLst>
              </a:tr>
              <a:tr h="370840">
                <a:tc>
                  <a:txBody>
                    <a:bodyPr/>
                    <a:lstStyle/>
                    <a:p>
                      <a:r>
                        <a:rPr lang="en-US" sz="1800" b="0" i="0" kern="1200" dirty="0">
                          <a:solidFill>
                            <a:schemeClr val="dk1"/>
                          </a:solidFill>
                          <a:effectLst/>
                          <a:latin typeface="+mn-lt"/>
                          <a:ea typeface="+mn-ea"/>
                          <a:cs typeface="+mn-cs"/>
                        </a:rPr>
                        <a:t>Strategies for Problem Solving</a:t>
                      </a:r>
                      <a:endParaRPr lang="en-US" dirty="0"/>
                    </a:p>
                  </a:txBody>
                  <a:tcPr/>
                </a:tc>
                <a:extLst>
                  <a:ext uri="{0D108BD9-81ED-4DB2-BD59-A6C34878D82A}">
                    <a16:rowId xmlns:a16="http://schemas.microsoft.com/office/drawing/2014/main" val="597930676"/>
                  </a:ext>
                </a:extLst>
              </a:tr>
              <a:tr h="370840">
                <a:tc>
                  <a:txBody>
                    <a:bodyPr/>
                    <a:lstStyle/>
                    <a:p>
                      <a:r>
                        <a:rPr lang="en-US" dirty="0"/>
                        <a:t>Flow Chart and Pseudocode</a:t>
                      </a:r>
                    </a:p>
                  </a:txBody>
                  <a:tcPr/>
                </a:tc>
                <a:extLst>
                  <a:ext uri="{0D108BD9-81ED-4DB2-BD59-A6C34878D82A}">
                    <a16:rowId xmlns:a16="http://schemas.microsoft.com/office/drawing/2014/main" val="2672389394"/>
                  </a:ext>
                </a:extLst>
              </a:tr>
              <a:tr h="370840">
                <a:tc>
                  <a:txBody>
                    <a:bodyPr/>
                    <a:lstStyle/>
                    <a:p>
                      <a:r>
                        <a:rPr lang="en-US" dirty="0"/>
                        <a:t>Exercises</a:t>
                      </a:r>
                    </a:p>
                  </a:txBody>
                  <a:tcPr/>
                </a:tc>
                <a:extLst>
                  <a:ext uri="{0D108BD9-81ED-4DB2-BD59-A6C34878D82A}">
                    <a16:rowId xmlns:a16="http://schemas.microsoft.com/office/drawing/2014/main" val="3817266927"/>
                  </a:ext>
                </a:extLst>
              </a:tr>
              <a:tr h="370840">
                <a:tc>
                  <a:txBody>
                    <a:bodyPr/>
                    <a:lstStyle/>
                    <a:p>
                      <a:r>
                        <a:rPr lang="en-US" dirty="0"/>
                        <a:t>Writing and Executing an Application Manually  </a:t>
                      </a:r>
                    </a:p>
                  </a:txBody>
                  <a:tcPr/>
                </a:tc>
                <a:extLst>
                  <a:ext uri="{0D108BD9-81ED-4DB2-BD59-A6C34878D82A}">
                    <a16:rowId xmlns:a16="http://schemas.microsoft.com/office/drawing/2014/main" val="2006577644"/>
                  </a:ext>
                </a:extLst>
              </a:tr>
            </a:tbl>
          </a:graphicData>
        </a:graphic>
      </p:graphicFrame>
      <p:sp>
        <p:nvSpPr>
          <p:cNvPr id="5" name="Rectangle 4">
            <a:extLst>
              <a:ext uri="{FF2B5EF4-FFF2-40B4-BE49-F238E27FC236}">
                <a16:creationId xmlns:a16="http://schemas.microsoft.com/office/drawing/2014/main" id="{407D94E9-BF69-4A22-9CDC-0AF28F45D0A7}"/>
              </a:ext>
            </a:extLst>
          </p:cNvPr>
          <p:cNvSpPr/>
          <p:nvPr/>
        </p:nvSpPr>
        <p:spPr>
          <a:xfrm>
            <a:off x="838200" y="3667124"/>
            <a:ext cx="6382732" cy="33936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4608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Pseudocode</a:t>
            </a:r>
          </a:p>
        </p:txBody>
      </p:sp>
      <p:sp>
        <p:nvSpPr>
          <p:cNvPr id="6" name="Content Placeholder 5">
            <a:extLst>
              <a:ext uri="{FF2B5EF4-FFF2-40B4-BE49-F238E27FC236}">
                <a16:creationId xmlns:a16="http://schemas.microsoft.com/office/drawing/2014/main" id="{BBDA9BE8-AE67-4670-BFAD-6CC5332E510D}"/>
              </a:ext>
            </a:extLst>
          </p:cNvPr>
          <p:cNvSpPr>
            <a:spLocks noGrp="1"/>
          </p:cNvSpPr>
          <p:nvPr>
            <p:ph idx="1"/>
          </p:nvPr>
        </p:nvSpPr>
        <p:spPr>
          <a:xfrm>
            <a:off x="838200" y="1733134"/>
            <a:ext cx="10515600" cy="4351338"/>
          </a:xfrm>
        </p:spPr>
        <p:txBody>
          <a:bodyPr/>
          <a:lstStyle/>
          <a:p>
            <a:r>
              <a:rPr lang="en-GB" dirty="0">
                <a:solidFill>
                  <a:schemeClr val="bg1"/>
                </a:solidFill>
              </a:rPr>
              <a:t>Pseudocode: plain language description of the steps in an algorithm.</a:t>
            </a:r>
          </a:p>
          <a:p>
            <a:pPr lvl="1"/>
            <a:r>
              <a:rPr lang="en-GB" i="1" dirty="0">
                <a:solidFill>
                  <a:schemeClr val="bg1"/>
                </a:solidFill>
              </a:rPr>
              <a:t>Informal language that helps programmers develop algorithms.</a:t>
            </a:r>
          </a:p>
          <a:p>
            <a:pPr lvl="1"/>
            <a:r>
              <a:rPr lang="en-GB" i="1" dirty="0">
                <a:solidFill>
                  <a:schemeClr val="bg1"/>
                </a:solidFill>
              </a:rPr>
              <a:t>Example: Sum of 3 numbers entered by user.</a:t>
            </a:r>
          </a:p>
        </p:txBody>
      </p:sp>
      <p:sp>
        <p:nvSpPr>
          <p:cNvPr id="3" name="TextBox 2">
            <a:extLst>
              <a:ext uri="{FF2B5EF4-FFF2-40B4-BE49-F238E27FC236}">
                <a16:creationId xmlns:a16="http://schemas.microsoft.com/office/drawing/2014/main" id="{ED431690-32DB-4E81-A7A7-D15B7D698BFA}"/>
              </a:ext>
            </a:extLst>
          </p:cNvPr>
          <p:cNvSpPr txBox="1"/>
          <p:nvPr/>
        </p:nvSpPr>
        <p:spPr>
          <a:xfrm>
            <a:off x="2622222" y="3676454"/>
            <a:ext cx="6947555" cy="2062103"/>
          </a:xfrm>
          <a:prstGeom prst="rect">
            <a:avLst/>
          </a:prstGeom>
          <a:solidFill>
            <a:schemeClr val="bg1"/>
          </a:solidFill>
        </p:spPr>
        <p:txBody>
          <a:bodyPr wrap="square" rtlCol="0">
            <a:spAutoFit/>
          </a:bodyPr>
          <a:lstStyle/>
          <a:p>
            <a:pPr marL="342900" indent="-342900">
              <a:buFont typeface="+mj-lt"/>
              <a:buAutoNum type="arabicPeriod"/>
            </a:pPr>
            <a:r>
              <a:rPr lang="en-US" sz="3200" dirty="0"/>
              <a:t>DEFINE:	 	</a:t>
            </a:r>
            <a:r>
              <a:rPr lang="en-US" sz="3200" i="1" dirty="0"/>
              <a:t>x, y, z</a:t>
            </a:r>
          </a:p>
          <a:p>
            <a:pPr marL="342900" indent="-342900">
              <a:buFont typeface="+mj-lt"/>
              <a:buAutoNum type="arabicPeriod"/>
            </a:pPr>
            <a:r>
              <a:rPr lang="en-US" sz="3200" dirty="0"/>
              <a:t>READ: 		</a:t>
            </a:r>
            <a:r>
              <a:rPr lang="en-US" sz="3200" i="1" dirty="0"/>
              <a:t>x, y, z</a:t>
            </a:r>
          </a:p>
          <a:p>
            <a:pPr marL="342900" indent="-342900">
              <a:buFont typeface="+mj-lt"/>
              <a:buAutoNum type="arabicPeriod"/>
            </a:pPr>
            <a:r>
              <a:rPr lang="en-US" sz="3200" dirty="0"/>
              <a:t>COMPUTE: 	</a:t>
            </a:r>
            <a:r>
              <a:rPr lang="en-US" sz="3200" i="1" dirty="0"/>
              <a:t>sum = x + y+ z</a:t>
            </a:r>
          </a:p>
          <a:p>
            <a:pPr marL="342900" indent="-342900">
              <a:buFont typeface="+mj-lt"/>
              <a:buAutoNum type="arabicPeriod"/>
            </a:pPr>
            <a:r>
              <a:rPr lang="en-US" sz="3200" dirty="0"/>
              <a:t>OUTPUT: 	</a:t>
            </a:r>
            <a:r>
              <a:rPr lang="en-US" sz="3200" i="1" dirty="0"/>
              <a:t>sum</a:t>
            </a:r>
          </a:p>
        </p:txBody>
      </p:sp>
    </p:spTree>
    <p:extLst>
      <p:ext uri="{BB962C8B-B14F-4D97-AF65-F5344CB8AC3E}">
        <p14:creationId xmlns:p14="http://schemas.microsoft.com/office/powerpoint/2010/main" val="3227315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Pseudocode</a:t>
            </a:r>
          </a:p>
        </p:txBody>
      </p:sp>
      <p:sp>
        <p:nvSpPr>
          <p:cNvPr id="6" name="Content Placeholder 5">
            <a:extLst>
              <a:ext uri="{FF2B5EF4-FFF2-40B4-BE49-F238E27FC236}">
                <a16:creationId xmlns:a16="http://schemas.microsoft.com/office/drawing/2014/main" id="{BBDA9BE8-AE67-4670-BFAD-6CC5332E510D}"/>
              </a:ext>
            </a:extLst>
          </p:cNvPr>
          <p:cNvSpPr>
            <a:spLocks noGrp="1"/>
          </p:cNvSpPr>
          <p:nvPr>
            <p:ph idx="1"/>
          </p:nvPr>
        </p:nvSpPr>
        <p:spPr>
          <a:xfrm>
            <a:off x="838200" y="1733134"/>
            <a:ext cx="10515600" cy="4351338"/>
          </a:xfrm>
        </p:spPr>
        <p:txBody>
          <a:bodyPr/>
          <a:lstStyle/>
          <a:p>
            <a:r>
              <a:rPr lang="en-GB" dirty="0">
                <a:solidFill>
                  <a:schemeClr val="bg1"/>
                </a:solidFill>
              </a:rPr>
              <a:t>The main constructs of pseudocode:</a:t>
            </a:r>
          </a:p>
          <a:p>
            <a:pPr lvl="1"/>
            <a:r>
              <a:rPr lang="en-GB" b="1" i="1" dirty="0">
                <a:solidFill>
                  <a:schemeClr val="bg1"/>
                </a:solidFill>
              </a:rPr>
              <a:t>SEQUENCE</a:t>
            </a:r>
            <a:r>
              <a:rPr lang="en-GB" i="1" dirty="0">
                <a:solidFill>
                  <a:schemeClr val="bg1"/>
                </a:solidFill>
              </a:rPr>
              <a:t> represents linear tasks sequentially performed one after the other.</a:t>
            </a:r>
          </a:p>
          <a:p>
            <a:pPr lvl="1"/>
            <a:r>
              <a:rPr lang="en-GB" b="1" i="1" dirty="0">
                <a:solidFill>
                  <a:schemeClr val="bg1"/>
                </a:solidFill>
              </a:rPr>
              <a:t>WHILE</a:t>
            </a:r>
            <a:r>
              <a:rPr lang="en-GB" i="1" dirty="0">
                <a:solidFill>
                  <a:schemeClr val="bg1"/>
                </a:solidFill>
              </a:rPr>
              <a:t> a loop with a condition at its beginning.</a:t>
            </a:r>
          </a:p>
          <a:p>
            <a:pPr lvl="1"/>
            <a:r>
              <a:rPr lang="en-GB" b="1" i="1" dirty="0">
                <a:solidFill>
                  <a:schemeClr val="bg1"/>
                </a:solidFill>
              </a:rPr>
              <a:t>REPEAT-UNTIL</a:t>
            </a:r>
            <a:r>
              <a:rPr lang="en-GB" i="1" dirty="0">
                <a:solidFill>
                  <a:schemeClr val="bg1"/>
                </a:solidFill>
              </a:rPr>
              <a:t> a loop with a condition at the bottom.</a:t>
            </a:r>
          </a:p>
          <a:p>
            <a:pPr lvl="1"/>
            <a:r>
              <a:rPr lang="en-GB" b="1" i="1" dirty="0">
                <a:solidFill>
                  <a:schemeClr val="bg1"/>
                </a:solidFill>
              </a:rPr>
              <a:t>FOR</a:t>
            </a:r>
            <a:r>
              <a:rPr lang="en-GB" i="1" dirty="0">
                <a:solidFill>
                  <a:schemeClr val="bg1"/>
                </a:solidFill>
              </a:rPr>
              <a:t> another way of looping.</a:t>
            </a:r>
          </a:p>
          <a:p>
            <a:pPr lvl="1"/>
            <a:r>
              <a:rPr lang="en-GB" b="1" i="1" dirty="0">
                <a:solidFill>
                  <a:schemeClr val="bg1"/>
                </a:solidFill>
              </a:rPr>
              <a:t>IF-THEN-ELSE</a:t>
            </a:r>
            <a:r>
              <a:rPr lang="en-GB" i="1" dirty="0">
                <a:solidFill>
                  <a:schemeClr val="bg1"/>
                </a:solidFill>
              </a:rPr>
              <a:t> a conditional statement changing the flow of the algorithm.</a:t>
            </a:r>
          </a:p>
          <a:p>
            <a:pPr lvl="1"/>
            <a:r>
              <a:rPr lang="en-GB" b="1" i="1" dirty="0">
                <a:solidFill>
                  <a:schemeClr val="bg1"/>
                </a:solidFill>
              </a:rPr>
              <a:t>CASE</a:t>
            </a:r>
            <a:r>
              <a:rPr lang="en-GB" i="1" dirty="0">
                <a:solidFill>
                  <a:schemeClr val="bg1"/>
                </a:solidFill>
              </a:rPr>
              <a:t> the generalization form of IF-THEN-ELSE.</a:t>
            </a:r>
          </a:p>
        </p:txBody>
      </p:sp>
    </p:spTree>
    <p:extLst>
      <p:ext uri="{BB962C8B-B14F-4D97-AF65-F5344CB8AC3E}">
        <p14:creationId xmlns:p14="http://schemas.microsoft.com/office/powerpoint/2010/main" val="4003405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Pseudocode</a:t>
            </a:r>
          </a:p>
        </p:txBody>
      </p:sp>
      <p:sp>
        <p:nvSpPr>
          <p:cNvPr id="6" name="Content Placeholder 5">
            <a:extLst>
              <a:ext uri="{FF2B5EF4-FFF2-40B4-BE49-F238E27FC236}">
                <a16:creationId xmlns:a16="http://schemas.microsoft.com/office/drawing/2014/main" id="{BBDA9BE8-AE67-4670-BFAD-6CC5332E510D}"/>
              </a:ext>
            </a:extLst>
          </p:cNvPr>
          <p:cNvSpPr>
            <a:spLocks noGrp="1"/>
          </p:cNvSpPr>
          <p:nvPr>
            <p:ph idx="1"/>
          </p:nvPr>
        </p:nvSpPr>
        <p:spPr>
          <a:xfrm>
            <a:off x="838200" y="1733134"/>
            <a:ext cx="10515600" cy="4351338"/>
          </a:xfrm>
        </p:spPr>
        <p:txBody>
          <a:bodyPr/>
          <a:lstStyle/>
          <a:p>
            <a:r>
              <a:rPr lang="en-GB" dirty="0">
                <a:solidFill>
                  <a:schemeClr val="bg1"/>
                </a:solidFill>
              </a:rPr>
              <a:t>The main constructs of pseudocode:</a:t>
            </a:r>
          </a:p>
        </p:txBody>
      </p:sp>
      <p:pic>
        <p:nvPicPr>
          <p:cNvPr id="4" name="Picture 3">
            <a:extLst>
              <a:ext uri="{FF2B5EF4-FFF2-40B4-BE49-F238E27FC236}">
                <a16:creationId xmlns:a16="http://schemas.microsoft.com/office/drawing/2014/main" id="{5F9D3DE8-C679-4DE8-A90D-E315A6D331E7}"/>
              </a:ext>
            </a:extLst>
          </p:cNvPr>
          <p:cNvPicPr>
            <a:picLocks noChangeAspect="1"/>
          </p:cNvPicPr>
          <p:nvPr/>
        </p:nvPicPr>
        <p:blipFill>
          <a:blip r:embed="rId2"/>
          <a:stretch>
            <a:fillRect/>
          </a:stretch>
        </p:blipFill>
        <p:spPr>
          <a:xfrm>
            <a:off x="2130188" y="2218834"/>
            <a:ext cx="7931624" cy="4459839"/>
          </a:xfrm>
          <a:prstGeom prst="rect">
            <a:avLst/>
          </a:prstGeom>
        </p:spPr>
      </p:pic>
    </p:spTree>
    <p:extLst>
      <p:ext uri="{BB962C8B-B14F-4D97-AF65-F5344CB8AC3E}">
        <p14:creationId xmlns:p14="http://schemas.microsoft.com/office/powerpoint/2010/main" val="1363020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Pseudocode</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BBDA9BE8-AE67-4670-BFAD-6CC5332E510D}"/>
                  </a:ext>
                </a:extLst>
              </p:cNvPr>
              <p:cNvSpPr>
                <a:spLocks noGrp="1"/>
              </p:cNvSpPr>
              <p:nvPr>
                <p:ph idx="1"/>
              </p:nvPr>
            </p:nvSpPr>
            <p:spPr>
              <a:xfrm>
                <a:off x="838200" y="1733134"/>
                <a:ext cx="10515600" cy="4351338"/>
              </a:xfrm>
            </p:spPr>
            <p:txBody>
              <a:bodyPr/>
              <a:lstStyle/>
              <a:p>
                <a:r>
                  <a:rPr lang="en-GB" dirty="0">
                    <a:solidFill>
                      <a:schemeClr val="bg1"/>
                    </a:solidFill>
                  </a:rPr>
                  <a:t>Example: Find the largest among three different numbers </a:t>
                </a:r>
                <a14:m>
                  <m:oMath xmlns:m="http://schemas.openxmlformats.org/officeDocument/2006/math">
                    <m:r>
                      <a:rPr lang="en-US" b="0" i="1" smtClean="0">
                        <a:solidFill>
                          <a:schemeClr val="bg1"/>
                        </a:solidFill>
                        <a:latin typeface="Cambria Math" panose="02040503050406030204" pitchFamily="18" charset="0"/>
                      </a:rPr>
                      <m:t>𝑥</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𝑦</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𝑧</m:t>
                    </m:r>
                  </m:oMath>
                </a14:m>
                <a:r>
                  <a:rPr lang="en-GB" dirty="0">
                    <a:solidFill>
                      <a:schemeClr val="bg1"/>
                    </a:solidFill>
                  </a:rPr>
                  <a:t> entered by the user. </a:t>
                </a:r>
              </a:p>
            </p:txBody>
          </p:sp>
        </mc:Choice>
        <mc:Fallback xmlns="">
          <p:sp>
            <p:nvSpPr>
              <p:cNvPr id="6" name="Content Placeholder 5">
                <a:extLst>
                  <a:ext uri="{FF2B5EF4-FFF2-40B4-BE49-F238E27FC236}">
                    <a16:creationId xmlns:a16="http://schemas.microsoft.com/office/drawing/2014/main" id="{BBDA9BE8-AE67-4670-BFAD-6CC5332E510D}"/>
                  </a:ext>
                </a:extLst>
              </p:cNvPr>
              <p:cNvSpPr>
                <a:spLocks noGrp="1" noRot="1" noChangeAspect="1" noMove="1" noResize="1" noEditPoints="1" noAdjustHandles="1" noChangeArrowheads="1" noChangeShapeType="1" noTextEdit="1"/>
              </p:cNvSpPr>
              <p:nvPr>
                <p:ph idx="1"/>
              </p:nvPr>
            </p:nvSpPr>
            <p:spPr>
              <a:xfrm>
                <a:off x="838200" y="1733134"/>
                <a:ext cx="10515600" cy="4351338"/>
              </a:xfrm>
              <a:blipFill>
                <a:blip r:embed="rId2"/>
                <a:stretch>
                  <a:fillRect l="-1043" t="-2241"/>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515049A8-884C-45F7-A366-66A877027173}"/>
              </a:ext>
            </a:extLst>
          </p:cNvPr>
          <p:cNvSpPr txBox="1"/>
          <p:nvPr/>
        </p:nvSpPr>
        <p:spPr>
          <a:xfrm>
            <a:off x="2622222" y="2707223"/>
            <a:ext cx="6947555" cy="3785652"/>
          </a:xfrm>
          <a:prstGeom prst="rect">
            <a:avLst/>
          </a:prstGeom>
          <a:solidFill>
            <a:schemeClr val="bg1"/>
          </a:solidFill>
        </p:spPr>
        <p:txBody>
          <a:bodyPr wrap="square" rtlCol="0">
            <a:spAutoFit/>
          </a:bodyPr>
          <a:lstStyle/>
          <a:p>
            <a:pPr marL="342900" indent="-342900">
              <a:buFont typeface="+mj-lt"/>
              <a:buAutoNum type="arabicPeriod"/>
            </a:pPr>
            <a:r>
              <a:rPr lang="en-US" sz="2000" dirty="0"/>
              <a:t>DEFINE:  </a:t>
            </a:r>
            <a:r>
              <a:rPr lang="en-US" sz="2000" i="1" dirty="0"/>
              <a:t>x, y, z</a:t>
            </a:r>
          </a:p>
          <a:p>
            <a:pPr marL="342900" indent="-342900">
              <a:buFont typeface="+mj-lt"/>
              <a:buAutoNum type="arabicPeriod"/>
            </a:pPr>
            <a:r>
              <a:rPr lang="en-US" sz="2000" dirty="0"/>
              <a:t>READ:     </a:t>
            </a:r>
            <a:r>
              <a:rPr lang="en-US" sz="2000" i="1" dirty="0"/>
              <a:t>x, y, z</a:t>
            </a:r>
          </a:p>
          <a:p>
            <a:pPr marL="342900" indent="-342900">
              <a:buFont typeface="+mj-lt"/>
              <a:buAutoNum type="arabicPeriod"/>
            </a:pPr>
            <a:r>
              <a:rPr lang="en-US" sz="2000" dirty="0"/>
              <a:t>IF: x &gt; y</a:t>
            </a:r>
          </a:p>
          <a:p>
            <a:pPr marL="800100" lvl="1" indent="-342900">
              <a:buFont typeface="+mj-lt"/>
              <a:buAutoNum type="arabicPeriod"/>
            </a:pPr>
            <a:r>
              <a:rPr lang="en-US" sz="2000" dirty="0"/>
              <a:t>IF: x &gt; z</a:t>
            </a:r>
          </a:p>
          <a:p>
            <a:pPr marL="1257300" lvl="2" indent="-342900">
              <a:buFont typeface="+mj-lt"/>
              <a:buAutoNum type="arabicPeriod"/>
            </a:pPr>
            <a:r>
              <a:rPr lang="en-US" sz="2000" dirty="0"/>
              <a:t>OUTPUT: x</a:t>
            </a:r>
          </a:p>
          <a:p>
            <a:pPr marL="800100" lvl="1" indent="-342900">
              <a:buFont typeface="+mj-lt"/>
              <a:buAutoNum type="arabicPeriod"/>
            </a:pPr>
            <a:r>
              <a:rPr lang="en-US" sz="2000" dirty="0"/>
              <a:t>ELSE</a:t>
            </a:r>
          </a:p>
          <a:p>
            <a:pPr marL="1257300" lvl="2" indent="-342900">
              <a:buFont typeface="+mj-lt"/>
              <a:buAutoNum type="arabicPeriod"/>
            </a:pPr>
            <a:r>
              <a:rPr lang="en-US" sz="2000" dirty="0"/>
              <a:t>OUTPUT: z</a:t>
            </a:r>
          </a:p>
          <a:p>
            <a:pPr marL="342900" indent="-342900">
              <a:buFont typeface="+mj-lt"/>
              <a:buAutoNum type="arabicPeriod"/>
            </a:pPr>
            <a:r>
              <a:rPr lang="en-US" sz="2000" dirty="0"/>
              <a:t>ELSE</a:t>
            </a:r>
          </a:p>
          <a:p>
            <a:pPr marL="800100" lvl="1" indent="-342900">
              <a:buFont typeface="+mj-lt"/>
              <a:buAutoNum type="arabicPeriod"/>
            </a:pPr>
            <a:r>
              <a:rPr lang="en-US" sz="2000" dirty="0"/>
              <a:t>IF: y &gt; z</a:t>
            </a:r>
          </a:p>
          <a:p>
            <a:pPr marL="1257300" lvl="2" indent="-342900">
              <a:buFont typeface="+mj-lt"/>
              <a:buAutoNum type="arabicPeriod"/>
            </a:pPr>
            <a:r>
              <a:rPr lang="en-US" sz="2000" dirty="0"/>
              <a:t>OUTPUT: y</a:t>
            </a:r>
          </a:p>
          <a:p>
            <a:pPr marL="800100" lvl="1" indent="-342900">
              <a:buFont typeface="+mj-lt"/>
              <a:buAutoNum type="arabicPeriod"/>
            </a:pPr>
            <a:r>
              <a:rPr lang="en-US" sz="2000" dirty="0"/>
              <a:t>ELSE</a:t>
            </a:r>
          </a:p>
          <a:p>
            <a:pPr marL="1257300" lvl="2" indent="-342900">
              <a:buFont typeface="+mj-lt"/>
              <a:buAutoNum type="arabicPeriod"/>
            </a:pPr>
            <a:r>
              <a:rPr lang="en-US" sz="2000" dirty="0"/>
              <a:t>OUTPUT: z</a:t>
            </a:r>
          </a:p>
        </p:txBody>
      </p:sp>
    </p:spTree>
    <p:extLst>
      <p:ext uri="{BB962C8B-B14F-4D97-AF65-F5344CB8AC3E}">
        <p14:creationId xmlns:p14="http://schemas.microsoft.com/office/powerpoint/2010/main" val="3565660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Flow Chart</a:t>
            </a:r>
          </a:p>
        </p:txBody>
      </p:sp>
      <p:sp>
        <p:nvSpPr>
          <p:cNvPr id="6" name="Content Placeholder 5">
            <a:extLst>
              <a:ext uri="{FF2B5EF4-FFF2-40B4-BE49-F238E27FC236}">
                <a16:creationId xmlns:a16="http://schemas.microsoft.com/office/drawing/2014/main" id="{BBDA9BE8-AE67-4670-BFAD-6CC5332E510D}"/>
              </a:ext>
            </a:extLst>
          </p:cNvPr>
          <p:cNvSpPr>
            <a:spLocks noGrp="1"/>
          </p:cNvSpPr>
          <p:nvPr>
            <p:ph idx="1"/>
          </p:nvPr>
        </p:nvSpPr>
        <p:spPr>
          <a:xfrm>
            <a:off x="838200" y="1733134"/>
            <a:ext cx="10515600" cy="4351338"/>
          </a:xfrm>
        </p:spPr>
        <p:txBody>
          <a:bodyPr/>
          <a:lstStyle/>
          <a:p>
            <a:r>
              <a:rPr lang="en-GB" dirty="0">
                <a:solidFill>
                  <a:schemeClr val="bg1"/>
                </a:solidFill>
              </a:rPr>
              <a:t>A flowchart is a graphical representation of steps. </a:t>
            </a:r>
          </a:p>
          <a:p>
            <a:pPr lvl="1"/>
            <a:r>
              <a:rPr lang="en-GB" i="1" dirty="0">
                <a:solidFill>
                  <a:schemeClr val="bg1"/>
                </a:solidFill>
              </a:rPr>
              <a:t>Shows steps in sequential order.</a:t>
            </a:r>
            <a:endParaRPr lang="en-US" i="1" dirty="0">
              <a:solidFill>
                <a:schemeClr val="bg1"/>
              </a:solidFill>
            </a:endParaRPr>
          </a:p>
        </p:txBody>
      </p:sp>
      <p:cxnSp>
        <p:nvCxnSpPr>
          <p:cNvPr id="11" name="Straight Arrow Connector 10">
            <a:extLst>
              <a:ext uri="{FF2B5EF4-FFF2-40B4-BE49-F238E27FC236}">
                <a16:creationId xmlns:a16="http://schemas.microsoft.com/office/drawing/2014/main" id="{9E8594AE-9BAB-417D-8FDC-F88785F016B3}"/>
              </a:ext>
            </a:extLst>
          </p:cNvPr>
          <p:cNvCxnSpPr/>
          <p:nvPr/>
        </p:nvCxnSpPr>
        <p:spPr>
          <a:xfrm>
            <a:off x="1395167" y="2903452"/>
            <a:ext cx="942680"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2" name="Table 12">
            <a:extLst>
              <a:ext uri="{FF2B5EF4-FFF2-40B4-BE49-F238E27FC236}">
                <a16:creationId xmlns:a16="http://schemas.microsoft.com/office/drawing/2014/main" id="{93B27AB6-7DA7-4CD5-B559-3BC9B137A620}"/>
              </a:ext>
            </a:extLst>
          </p:cNvPr>
          <p:cNvGraphicFramePr>
            <a:graphicFrameLocks noGrp="1"/>
          </p:cNvGraphicFramePr>
          <p:nvPr>
            <p:extLst>
              <p:ext uri="{D42A27DB-BD31-4B8C-83A1-F6EECF244321}">
                <p14:modId xmlns:p14="http://schemas.microsoft.com/office/powerpoint/2010/main" val="2463639090"/>
              </p:ext>
            </p:extLst>
          </p:nvPr>
        </p:nvGraphicFramePr>
        <p:xfrm>
          <a:off x="2418499" y="2727573"/>
          <a:ext cx="9035068" cy="3984709"/>
        </p:xfrm>
        <a:graphic>
          <a:graphicData uri="http://schemas.openxmlformats.org/drawingml/2006/table">
            <a:tbl>
              <a:tblPr firstRow="1" bandRow="1">
                <a:tableStyleId>{073A0DAA-6AF3-43AB-8588-CEC1D06C72B9}</a:tableStyleId>
              </a:tblPr>
              <a:tblGrid>
                <a:gridCol w="2416479">
                  <a:extLst>
                    <a:ext uri="{9D8B030D-6E8A-4147-A177-3AD203B41FA5}">
                      <a16:colId xmlns:a16="http://schemas.microsoft.com/office/drawing/2014/main" val="1385479348"/>
                    </a:ext>
                  </a:extLst>
                </a:gridCol>
                <a:gridCol w="6618589">
                  <a:extLst>
                    <a:ext uri="{9D8B030D-6E8A-4147-A177-3AD203B41FA5}">
                      <a16:colId xmlns:a16="http://schemas.microsoft.com/office/drawing/2014/main" val="426666982"/>
                    </a:ext>
                  </a:extLst>
                </a:gridCol>
              </a:tblGrid>
              <a:tr h="354992">
                <a:tc>
                  <a:txBody>
                    <a:bodyPr/>
                    <a:lstStyle/>
                    <a:p>
                      <a:r>
                        <a:rPr lang="en-US" sz="1800" b="0" kern="1200" dirty="0">
                          <a:solidFill>
                            <a:schemeClr val="tx1"/>
                          </a:solidFill>
                          <a:effectLst/>
                        </a:rPr>
                        <a:t>Flowline</a:t>
                      </a:r>
                      <a:endParaRPr lang="en-US" dirty="0">
                        <a:solidFill>
                          <a:schemeClr val="tx1"/>
                        </a:solidFill>
                      </a:endParaRPr>
                    </a:p>
                  </a:txBody>
                  <a:tcPr>
                    <a:solidFill>
                      <a:srgbClr val="E7E7E7"/>
                    </a:solidFill>
                  </a:tcPr>
                </a:tc>
                <a:tc>
                  <a:txBody>
                    <a:bodyPr/>
                    <a:lstStyle/>
                    <a:p>
                      <a:pPr marL="0" algn="l" defTabSz="914400" rtl="0" eaLnBrk="1" latinLnBrk="0" hangingPunct="1"/>
                      <a:r>
                        <a:rPr lang="en-GB" sz="1800" b="0" kern="1200" dirty="0">
                          <a:solidFill>
                            <a:schemeClr val="tx1"/>
                          </a:solidFill>
                          <a:effectLst/>
                          <a:latin typeface="+mn-lt"/>
                          <a:ea typeface="+mn-ea"/>
                          <a:cs typeface="+mn-cs"/>
                        </a:rPr>
                        <a:t>Shows the process's order of operation.</a:t>
                      </a:r>
                      <a:endParaRPr lang="en-US" sz="1800" b="0" kern="1200" dirty="0">
                        <a:solidFill>
                          <a:schemeClr val="tx1"/>
                        </a:solidFill>
                        <a:effectLst/>
                        <a:latin typeface="+mn-lt"/>
                        <a:ea typeface="+mn-ea"/>
                        <a:cs typeface="+mn-cs"/>
                      </a:endParaRPr>
                    </a:p>
                  </a:txBody>
                  <a:tcPr>
                    <a:solidFill>
                      <a:srgbClr val="E7E7E7"/>
                    </a:solidFill>
                  </a:tcPr>
                </a:tc>
                <a:extLst>
                  <a:ext uri="{0D108BD9-81ED-4DB2-BD59-A6C34878D82A}">
                    <a16:rowId xmlns:a16="http://schemas.microsoft.com/office/drawing/2014/main" val="407923522"/>
                  </a:ext>
                </a:extLst>
              </a:tr>
              <a:tr h="584462">
                <a:tc>
                  <a:txBody>
                    <a:bodyPr/>
                    <a:lstStyle/>
                    <a:p>
                      <a:r>
                        <a:rPr lang="en-US" sz="1800" b="0" i="0" kern="1200" dirty="0">
                          <a:solidFill>
                            <a:schemeClr val="dk1"/>
                          </a:solidFill>
                          <a:effectLst/>
                          <a:latin typeface="+mn-lt"/>
                          <a:ea typeface="+mn-ea"/>
                          <a:cs typeface="+mn-cs"/>
                        </a:rPr>
                        <a:t>Terminal</a:t>
                      </a:r>
                      <a:endParaRPr lang="en-US" dirty="0"/>
                    </a:p>
                  </a:txBody>
                  <a:tcPr/>
                </a:tc>
                <a:tc>
                  <a:txBody>
                    <a:bodyPr/>
                    <a:lstStyle/>
                    <a:p>
                      <a:r>
                        <a:rPr lang="en-GB" sz="1800" b="0" i="0" kern="1200" dirty="0">
                          <a:solidFill>
                            <a:schemeClr val="dk1"/>
                          </a:solidFill>
                          <a:effectLst/>
                          <a:latin typeface="+mn-lt"/>
                          <a:ea typeface="+mn-ea"/>
                          <a:cs typeface="+mn-cs"/>
                        </a:rPr>
                        <a:t>Indicates the beginning and ending of a program</a:t>
                      </a:r>
                      <a:endParaRPr lang="en-US" dirty="0"/>
                    </a:p>
                  </a:txBody>
                  <a:tcPr/>
                </a:tc>
                <a:extLst>
                  <a:ext uri="{0D108BD9-81ED-4DB2-BD59-A6C34878D82A}">
                    <a16:rowId xmlns:a16="http://schemas.microsoft.com/office/drawing/2014/main" val="3999177262"/>
                  </a:ext>
                </a:extLst>
              </a:tr>
              <a:tr h="547697">
                <a:tc>
                  <a:txBody>
                    <a:bodyPr/>
                    <a:lstStyle/>
                    <a:p>
                      <a:r>
                        <a:rPr lang="en-US" dirty="0"/>
                        <a:t>Process</a:t>
                      </a:r>
                    </a:p>
                  </a:txBody>
                  <a:tcPr/>
                </a:tc>
                <a:tc>
                  <a:txBody>
                    <a:bodyPr/>
                    <a:lstStyle/>
                    <a:p>
                      <a:r>
                        <a:rPr lang="en-GB" sz="1800" b="0" i="0" kern="1200" dirty="0">
                          <a:solidFill>
                            <a:schemeClr val="dk1"/>
                          </a:solidFill>
                          <a:effectLst/>
                          <a:latin typeface="+mn-lt"/>
                          <a:ea typeface="+mn-ea"/>
                          <a:cs typeface="+mn-cs"/>
                        </a:rPr>
                        <a:t>Represents a set of operations that changes value, form, or location of data.</a:t>
                      </a:r>
                      <a:endParaRPr lang="en-US" dirty="0"/>
                    </a:p>
                  </a:txBody>
                  <a:tcPr/>
                </a:tc>
                <a:extLst>
                  <a:ext uri="{0D108BD9-81ED-4DB2-BD59-A6C34878D82A}">
                    <a16:rowId xmlns:a16="http://schemas.microsoft.com/office/drawing/2014/main" val="678016136"/>
                  </a:ext>
                </a:extLst>
              </a:tr>
              <a:tr h="483594">
                <a:tc>
                  <a:txBody>
                    <a:bodyPr/>
                    <a:lstStyle/>
                    <a:p>
                      <a:r>
                        <a:rPr lang="en-US" sz="1800" b="0" i="0" kern="1200" dirty="0">
                          <a:solidFill>
                            <a:schemeClr val="dk1"/>
                          </a:solidFill>
                          <a:effectLst/>
                          <a:latin typeface="+mn-lt"/>
                          <a:ea typeface="+mn-ea"/>
                          <a:cs typeface="+mn-cs"/>
                        </a:rPr>
                        <a:t>Decision</a:t>
                      </a:r>
                      <a:endParaRPr lang="en-US" dirty="0"/>
                    </a:p>
                  </a:txBody>
                  <a:tcPr/>
                </a:tc>
                <a:tc>
                  <a:txBody>
                    <a:bodyPr/>
                    <a:lstStyle/>
                    <a:p>
                      <a:r>
                        <a:rPr lang="en-GB" sz="1800" b="0" i="0" kern="1200" dirty="0">
                          <a:solidFill>
                            <a:schemeClr val="dk1"/>
                          </a:solidFill>
                          <a:effectLst/>
                          <a:latin typeface="+mn-lt"/>
                          <a:ea typeface="+mn-ea"/>
                          <a:cs typeface="+mn-cs"/>
                        </a:rPr>
                        <a:t>Shows a conditional operation that determines which one of the two paths the program will take.</a:t>
                      </a:r>
                      <a:endParaRPr lang="en-US" dirty="0"/>
                    </a:p>
                  </a:txBody>
                  <a:tcPr/>
                </a:tc>
                <a:extLst>
                  <a:ext uri="{0D108BD9-81ED-4DB2-BD59-A6C34878D82A}">
                    <a16:rowId xmlns:a16="http://schemas.microsoft.com/office/drawing/2014/main" val="873915351"/>
                  </a:ext>
                </a:extLst>
              </a:tr>
              <a:tr h="567493">
                <a:tc>
                  <a:txBody>
                    <a:bodyPr/>
                    <a:lstStyle/>
                    <a:p>
                      <a:r>
                        <a:rPr lang="en-US" sz="1800" b="0" i="0" kern="1200" dirty="0">
                          <a:solidFill>
                            <a:schemeClr val="dk1"/>
                          </a:solidFill>
                          <a:effectLst/>
                          <a:latin typeface="+mn-lt"/>
                          <a:ea typeface="+mn-ea"/>
                          <a:cs typeface="+mn-cs"/>
                        </a:rPr>
                        <a:t>Input/Output</a:t>
                      </a:r>
                      <a:endParaRPr lang="en-US" dirty="0"/>
                    </a:p>
                  </a:txBody>
                  <a:tcPr/>
                </a:tc>
                <a:tc>
                  <a:txBody>
                    <a:bodyPr/>
                    <a:lstStyle/>
                    <a:p>
                      <a:r>
                        <a:rPr lang="en-GB" sz="1800" b="0" i="0" kern="1200" dirty="0">
                          <a:solidFill>
                            <a:schemeClr val="dk1"/>
                          </a:solidFill>
                          <a:effectLst/>
                          <a:latin typeface="+mn-lt"/>
                          <a:ea typeface="+mn-ea"/>
                          <a:cs typeface="+mn-cs"/>
                        </a:rPr>
                        <a:t>Indicates the process of inputting and outputting data</a:t>
                      </a:r>
                      <a:endParaRPr lang="en-US" dirty="0"/>
                    </a:p>
                  </a:txBody>
                  <a:tcPr/>
                </a:tc>
                <a:extLst>
                  <a:ext uri="{0D108BD9-81ED-4DB2-BD59-A6C34878D82A}">
                    <a16:rowId xmlns:a16="http://schemas.microsoft.com/office/drawing/2014/main" val="3664800391"/>
                  </a:ext>
                </a:extLst>
              </a:tr>
              <a:tr h="546754">
                <a:tc>
                  <a:txBody>
                    <a:bodyPr/>
                    <a:lstStyle/>
                    <a:p>
                      <a:r>
                        <a:rPr lang="en-US" sz="1800" b="0" i="0" kern="1200" dirty="0">
                          <a:solidFill>
                            <a:schemeClr val="dk1"/>
                          </a:solidFill>
                          <a:effectLst/>
                          <a:latin typeface="+mn-lt"/>
                          <a:ea typeface="+mn-ea"/>
                          <a:cs typeface="+mn-cs"/>
                        </a:rPr>
                        <a:t>On-page Connector</a:t>
                      </a:r>
                      <a:endParaRPr lang="en-US" dirty="0"/>
                    </a:p>
                  </a:txBody>
                  <a:tcPr/>
                </a:tc>
                <a:tc>
                  <a:txBody>
                    <a:bodyPr/>
                    <a:lstStyle/>
                    <a:p>
                      <a:r>
                        <a:rPr lang="en-GB" sz="1800" b="0" i="0" kern="1200" dirty="0">
                          <a:solidFill>
                            <a:schemeClr val="dk1"/>
                          </a:solidFill>
                          <a:effectLst/>
                          <a:latin typeface="+mn-lt"/>
                          <a:ea typeface="+mn-ea"/>
                          <a:cs typeface="+mn-cs"/>
                        </a:rPr>
                        <a:t>Pairs of </a:t>
                      </a:r>
                      <a:r>
                        <a:rPr lang="en-GB" sz="1800" b="0" i="0" kern="1200" dirty="0" err="1">
                          <a:solidFill>
                            <a:schemeClr val="dk1"/>
                          </a:solidFill>
                          <a:effectLst/>
                          <a:latin typeface="+mn-lt"/>
                          <a:ea typeface="+mn-ea"/>
                          <a:cs typeface="+mn-cs"/>
                        </a:rPr>
                        <a:t>labeled</a:t>
                      </a:r>
                      <a:r>
                        <a:rPr lang="en-GB" sz="1800" b="0" i="0" kern="1200" dirty="0">
                          <a:solidFill>
                            <a:schemeClr val="dk1"/>
                          </a:solidFill>
                          <a:effectLst/>
                          <a:latin typeface="+mn-lt"/>
                          <a:ea typeface="+mn-ea"/>
                          <a:cs typeface="+mn-cs"/>
                        </a:rPr>
                        <a:t> connectors replace long or confusing lines on a flowchart page.</a:t>
                      </a:r>
                      <a:endParaRPr lang="en-US" dirty="0"/>
                    </a:p>
                  </a:txBody>
                  <a:tcPr/>
                </a:tc>
                <a:extLst>
                  <a:ext uri="{0D108BD9-81ED-4DB2-BD59-A6C34878D82A}">
                    <a16:rowId xmlns:a16="http://schemas.microsoft.com/office/drawing/2014/main" val="1041586546"/>
                  </a:ext>
                </a:extLst>
              </a:tr>
              <a:tr h="546754">
                <a:tc>
                  <a:txBody>
                    <a:bodyPr/>
                    <a:lstStyle/>
                    <a:p>
                      <a:r>
                        <a:rPr lang="en-US" sz="1800" b="0" i="0" kern="1200" dirty="0">
                          <a:solidFill>
                            <a:schemeClr val="dk1"/>
                          </a:solidFill>
                          <a:effectLst/>
                          <a:latin typeface="+mn-lt"/>
                          <a:ea typeface="+mn-ea"/>
                          <a:cs typeface="+mn-cs"/>
                        </a:rPr>
                        <a:t>Off-page Connector</a:t>
                      </a:r>
                      <a:endParaRPr lang="en-US" dirty="0"/>
                    </a:p>
                  </a:txBody>
                  <a:tcPr/>
                </a:tc>
                <a:tc>
                  <a:txBody>
                    <a:bodyPr/>
                    <a:lstStyle/>
                    <a:p>
                      <a:r>
                        <a:rPr lang="en-GB" sz="1800" b="0" i="0" kern="1200" dirty="0">
                          <a:solidFill>
                            <a:schemeClr val="dk1"/>
                          </a:solidFill>
                          <a:effectLst/>
                          <a:latin typeface="+mn-lt"/>
                          <a:ea typeface="+mn-ea"/>
                          <a:cs typeface="+mn-cs"/>
                        </a:rPr>
                        <a:t>A </a:t>
                      </a:r>
                      <a:r>
                        <a:rPr lang="en-GB" sz="1800" b="0" i="0" kern="1200" dirty="0" err="1">
                          <a:solidFill>
                            <a:schemeClr val="dk1"/>
                          </a:solidFill>
                          <a:effectLst/>
                          <a:latin typeface="+mn-lt"/>
                          <a:ea typeface="+mn-ea"/>
                          <a:cs typeface="+mn-cs"/>
                        </a:rPr>
                        <a:t>labeled</a:t>
                      </a:r>
                      <a:r>
                        <a:rPr lang="en-GB" sz="1800" b="0" i="0" kern="1200" dirty="0">
                          <a:solidFill>
                            <a:schemeClr val="dk1"/>
                          </a:solidFill>
                          <a:effectLst/>
                          <a:latin typeface="+mn-lt"/>
                          <a:ea typeface="+mn-ea"/>
                          <a:cs typeface="+mn-cs"/>
                        </a:rPr>
                        <a:t> connector for use when the target is on another page.</a:t>
                      </a:r>
                      <a:endParaRPr lang="en-US" dirty="0"/>
                    </a:p>
                  </a:txBody>
                  <a:tcPr/>
                </a:tc>
                <a:extLst>
                  <a:ext uri="{0D108BD9-81ED-4DB2-BD59-A6C34878D82A}">
                    <a16:rowId xmlns:a16="http://schemas.microsoft.com/office/drawing/2014/main" val="2539679253"/>
                  </a:ext>
                </a:extLst>
              </a:tr>
            </a:tbl>
          </a:graphicData>
        </a:graphic>
      </p:graphicFrame>
      <p:sp>
        <p:nvSpPr>
          <p:cNvPr id="14" name="Flowchart: Terminator 13">
            <a:extLst>
              <a:ext uri="{FF2B5EF4-FFF2-40B4-BE49-F238E27FC236}">
                <a16:creationId xmlns:a16="http://schemas.microsoft.com/office/drawing/2014/main" id="{A91A014E-7385-4447-9076-4DEF2C8D3C79}"/>
              </a:ext>
            </a:extLst>
          </p:cNvPr>
          <p:cNvSpPr/>
          <p:nvPr/>
        </p:nvSpPr>
        <p:spPr>
          <a:xfrm>
            <a:off x="1304892" y="3135392"/>
            <a:ext cx="1023332" cy="498473"/>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BC1B6B6-E6B8-467F-A9AC-5E09AF0D94CB}"/>
              </a:ext>
            </a:extLst>
          </p:cNvPr>
          <p:cNvSpPr/>
          <p:nvPr/>
        </p:nvSpPr>
        <p:spPr>
          <a:xfrm>
            <a:off x="1343123" y="3768742"/>
            <a:ext cx="946870" cy="4854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Decision 15">
            <a:extLst>
              <a:ext uri="{FF2B5EF4-FFF2-40B4-BE49-F238E27FC236}">
                <a16:creationId xmlns:a16="http://schemas.microsoft.com/office/drawing/2014/main" id="{74DA8CC6-F9F3-4375-BD35-F274C8603ED9}"/>
              </a:ext>
            </a:extLst>
          </p:cNvPr>
          <p:cNvSpPr/>
          <p:nvPr/>
        </p:nvSpPr>
        <p:spPr>
          <a:xfrm>
            <a:off x="1411336" y="4327646"/>
            <a:ext cx="810443" cy="603315"/>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Parallelogram 16">
            <a:extLst>
              <a:ext uri="{FF2B5EF4-FFF2-40B4-BE49-F238E27FC236}">
                <a16:creationId xmlns:a16="http://schemas.microsoft.com/office/drawing/2014/main" id="{42DAAB41-DE19-4B92-A56C-E261F250C5F0}"/>
              </a:ext>
            </a:extLst>
          </p:cNvPr>
          <p:cNvSpPr/>
          <p:nvPr/>
        </p:nvSpPr>
        <p:spPr>
          <a:xfrm>
            <a:off x="1343122" y="5014210"/>
            <a:ext cx="946870" cy="485477"/>
          </a:xfrm>
          <a:prstGeom prst="parallelogram">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E25434B6-E076-49F7-B553-A9C2FA3D3426}"/>
              </a:ext>
            </a:extLst>
          </p:cNvPr>
          <p:cNvSpPr/>
          <p:nvPr/>
        </p:nvSpPr>
        <p:spPr>
          <a:xfrm>
            <a:off x="1571460" y="5623684"/>
            <a:ext cx="490194" cy="48547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lowchart: Off-page Connector 18">
            <a:extLst>
              <a:ext uri="{FF2B5EF4-FFF2-40B4-BE49-F238E27FC236}">
                <a16:creationId xmlns:a16="http://schemas.microsoft.com/office/drawing/2014/main" id="{34330EF2-0CEC-42A8-8749-F77B091F76A8}"/>
              </a:ext>
            </a:extLst>
          </p:cNvPr>
          <p:cNvSpPr/>
          <p:nvPr/>
        </p:nvSpPr>
        <p:spPr>
          <a:xfrm>
            <a:off x="1617284" y="6233158"/>
            <a:ext cx="398545" cy="468333"/>
          </a:xfrm>
          <a:prstGeom prst="flowChartOffpage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0314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Flow Chart-EDIT</a:t>
            </a:r>
          </a:p>
        </p:txBody>
      </p:sp>
      <p:sp>
        <p:nvSpPr>
          <p:cNvPr id="6" name="Content Placeholder 5">
            <a:extLst>
              <a:ext uri="{FF2B5EF4-FFF2-40B4-BE49-F238E27FC236}">
                <a16:creationId xmlns:a16="http://schemas.microsoft.com/office/drawing/2014/main" id="{BBDA9BE8-AE67-4670-BFAD-6CC5332E510D}"/>
              </a:ext>
            </a:extLst>
          </p:cNvPr>
          <p:cNvSpPr>
            <a:spLocks noGrp="1"/>
          </p:cNvSpPr>
          <p:nvPr>
            <p:ph idx="1"/>
          </p:nvPr>
        </p:nvSpPr>
        <p:spPr>
          <a:xfrm>
            <a:off x="838200" y="1733134"/>
            <a:ext cx="10515600" cy="4351338"/>
          </a:xfrm>
        </p:spPr>
        <p:txBody>
          <a:bodyPr/>
          <a:lstStyle/>
          <a:p>
            <a:r>
              <a:rPr lang="en-US" dirty="0">
                <a:solidFill>
                  <a:schemeClr val="bg1"/>
                </a:solidFill>
              </a:rPr>
              <a:t>Example: Flow chart for adding 3 numbers</a:t>
            </a:r>
          </a:p>
        </p:txBody>
      </p:sp>
      <p:sp>
        <p:nvSpPr>
          <p:cNvPr id="19" name="TextBox 18">
            <a:extLst>
              <a:ext uri="{FF2B5EF4-FFF2-40B4-BE49-F238E27FC236}">
                <a16:creationId xmlns:a16="http://schemas.microsoft.com/office/drawing/2014/main" id="{20FD2DA4-3096-47C4-A4F6-2FD18DAE8E87}"/>
              </a:ext>
            </a:extLst>
          </p:cNvPr>
          <p:cNvSpPr txBox="1"/>
          <p:nvPr/>
        </p:nvSpPr>
        <p:spPr>
          <a:xfrm>
            <a:off x="848352" y="3157117"/>
            <a:ext cx="5393964" cy="2062103"/>
          </a:xfrm>
          <a:prstGeom prst="rect">
            <a:avLst/>
          </a:prstGeom>
          <a:solidFill>
            <a:schemeClr val="bg1"/>
          </a:solidFill>
        </p:spPr>
        <p:txBody>
          <a:bodyPr wrap="square" rtlCol="0">
            <a:spAutoFit/>
          </a:bodyPr>
          <a:lstStyle/>
          <a:p>
            <a:pPr marL="342900" indent="-342900">
              <a:buFont typeface="+mj-lt"/>
              <a:buAutoNum type="arabicPeriod"/>
            </a:pPr>
            <a:r>
              <a:rPr lang="en-US" sz="3200" dirty="0"/>
              <a:t>DEFINE:	 	</a:t>
            </a:r>
            <a:r>
              <a:rPr lang="en-US" sz="3200" i="1" dirty="0"/>
              <a:t>x, y, z</a:t>
            </a:r>
          </a:p>
          <a:p>
            <a:pPr marL="342900" indent="-342900">
              <a:buFont typeface="+mj-lt"/>
              <a:buAutoNum type="arabicPeriod"/>
            </a:pPr>
            <a:r>
              <a:rPr lang="en-US" sz="3200" dirty="0"/>
              <a:t>READ: 		</a:t>
            </a:r>
            <a:r>
              <a:rPr lang="en-US" sz="3200" i="1" dirty="0"/>
              <a:t>x, y, z</a:t>
            </a:r>
          </a:p>
          <a:p>
            <a:pPr marL="342900" indent="-342900">
              <a:buFont typeface="+mj-lt"/>
              <a:buAutoNum type="arabicPeriod"/>
            </a:pPr>
            <a:r>
              <a:rPr lang="en-US" sz="3200" dirty="0"/>
              <a:t>COMPUTE: 	</a:t>
            </a:r>
            <a:r>
              <a:rPr lang="en-US" sz="3200" i="1" dirty="0"/>
              <a:t>sum = x + y+ z</a:t>
            </a:r>
          </a:p>
          <a:p>
            <a:pPr marL="342900" indent="-342900">
              <a:buFont typeface="+mj-lt"/>
              <a:buAutoNum type="arabicPeriod"/>
            </a:pPr>
            <a:r>
              <a:rPr lang="en-US" sz="3200" dirty="0"/>
              <a:t>OUTPUT: 	</a:t>
            </a:r>
            <a:r>
              <a:rPr lang="en-US" sz="3200" i="1" dirty="0"/>
              <a:t>sum</a:t>
            </a:r>
          </a:p>
        </p:txBody>
      </p:sp>
      <p:pic>
        <p:nvPicPr>
          <p:cNvPr id="8" name="Picture 7">
            <a:extLst>
              <a:ext uri="{FF2B5EF4-FFF2-40B4-BE49-F238E27FC236}">
                <a16:creationId xmlns:a16="http://schemas.microsoft.com/office/drawing/2014/main" id="{C8A83154-B4CC-467E-AF73-CF1897CB5462}"/>
              </a:ext>
            </a:extLst>
          </p:cNvPr>
          <p:cNvPicPr>
            <a:picLocks noChangeAspect="1"/>
          </p:cNvPicPr>
          <p:nvPr/>
        </p:nvPicPr>
        <p:blipFill>
          <a:blip r:embed="rId2"/>
          <a:stretch>
            <a:fillRect/>
          </a:stretch>
        </p:blipFill>
        <p:spPr>
          <a:xfrm>
            <a:off x="6903709" y="2175185"/>
            <a:ext cx="5153025" cy="4581525"/>
          </a:xfrm>
          <a:prstGeom prst="rect">
            <a:avLst/>
          </a:prstGeom>
        </p:spPr>
      </p:pic>
    </p:spTree>
    <p:extLst>
      <p:ext uri="{BB962C8B-B14F-4D97-AF65-F5344CB8AC3E}">
        <p14:creationId xmlns:p14="http://schemas.microsoft.com/office/powerpoint/2010/main" val="27929040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Flow Chart</a:t>
            </a:r>
          </a:p>
        </p:txBody>
      </p:sp>
      <p:sp>
        <p:nvSpPr>
          <p:cNvPr id="6" name="Content Placeholder 5">
            <a:extLst>
              <a:ext uri="{FF2B5EF4-FFF2-40B4-BE49-F238E27FC236}">
                <a16:creationId xmlns:a16="http://schemas.microsoft.com/office/drawing/2014/main" id="{BBDA9BE8-AE67-4670-BFAD-6CC5332E510D}"/>
              </a:ext>
            </a:extLst>
          </p:cNvPr>
          <p:cNvSpPr>
            <a:spLocks noGrp="1"/>
          </p:cNvSpPr>
          <p:nvPr>
            <p:ph idx="1"/>
          </p:nvPr>
        </p:nvSpPr>
        <p:spPr>
          <a:xfrm>
            <a:off x="838200" y="1733134"/>
            <a:ext cx="10515600" cy="4351338"/>
          </a:xfrm>
        </p:spPr>
        <p:txBody>
          <a:bodyPr/>
          <a:lstStyle/>
          <a:p>
            <a:r>
              <a:rPr lang="en-US" dirty="0">
                <a:solidFill>
                  <a:schemeClr val="bg1"/>
                </a:solidFill>
              </a:rPr>
              <a:t>Example: </a:t>
            </a:r>
            <a:r>
              <a:rPr lang="en-GB" dirty="0">
                <a:solidFill>
                  <a:schemeClr val="bg1"/>
                </a:solidFill>
              </a:rPr>
              <a:t>Find the largest among three </a:t>
            </a:r>
            <a:br>
              <a:rPr lang="en-GB" dirty="0">
                <a:solidFill>
                  <a:schemeClr val="bg1"/>
                </a:solidFill>
              </a:rPr>
            </a:br>
            <a:r>
              <a:rPr lang="en-GB" dirty="0">
                <a:solidFill>
                  <a:schemeClr val="bg1"/>
                </a:solidFill>
              </a:rPr>
              <a:t>different numbers entered by the user.</a:t>
            </a:r>
            <a:endParaRPr lang="en-US" dirty="0">
              <a:solidFill>
                <a:schemeClr val="bg1"/>
              </a:solidFill>
            </a:endParaRPr>
          </a:p>
        </p:txBody>
      </p:sp>
      <p:pic>
        <p:nvPicPr>
          <p:cNvPr id="25" name="Picture 24">
            <a:extLst>
              <a:ext uri="{FF2B5EF4-FFF2-40B4-BE49-F238E27FC236}">
                <a16:creationId xmlns:a16="http://schemas.microsoft.com/office/drawing/2014/main" id="{5BA936A0-CB26-4E0D-8C46-3DDD600CA448}"/>
              </a:ext>
            </a:extLst>
          </p:cNvPr>
          <p:cNvPicPr>
            <a:picLocks noChangeAspect="1"/>
          </p:cNvPicPr>
          <p:nvPr/>
        </p:nvPicPr>
        <p:blipFill rotWithShape="1">
          <a:blip r:embed="rId2"/>
          <a:srcRect l="4062" t="2063"/>
          <a:stretch/>
        </p:blipFill>
        <p:spPr>
          <a:xfrm>
            <a:off x="7506875" y="1042602"/>
            <a:ext cx="4436099" cy="5739983"/>
          </a:xfrm>
          <a:prstGeom prst="rect">
            <a:avLst/>
          </a:prstGeom>
        </p:spPr>
      </p:pic>
      <p:sp>
        <p:nvSpPr>
          <p:cNvPr id="5" name="TextBox 4">
            <a:extLst>
              <a:ext uri="{FF2B5EF4-FFF2-40B4-BE49-F238E27FC236}">
                <a16:creationId xmlns:a16="http://schemas.microsoft.com/office/drawing/2014/main" id="{D54BAAF5-351D-48FA-B0D3-0F1CC0E5AC1C}"/>
              </a:ext>
            </a:extLst>
          </p:cNvPr>
          <p:cNvSpPr txBox="1"/>
          <p:nvPr/>
        </p:nvSpPr>
        <p:spPr>
          <a:xfrm>
            <a:off x="1396738" y="2707223"/>
            <a:ext cx="3260104" cy="3785652"/>
          </a:xfrm>
          <a:prstGeom prst="rect">
            <a:avLst/>
          </a:prstGeom>
          <a:solidFill>
            <a:schemeClr val="bg1"/>
          </a:solidFill>
        </p:spPr>
        <p:txBody>
          <a:bodyPr wrap="square" rtlCol="0">
            <a:spAutoFit/>
          </a:bodyPr>
          <a:lstStyle/>
          <a:p>
            <a:pPr marL="342900" indent="-342900">
              <a:buFont typeface="+mj-lt"/>
              <a:buAutoNum type="arabicPeriod"/>
            </a:pPr>
            <a:r>
              <a:rPr lang="en-US" sz="2000" dirty="0"/>
              <a:t>DEFINE:  </a:t>
            </a:r>
            <a:r>
              <a:rPr lang="en-US" sz="2000" i="1" dirty="0"/>
              <a:t>x, y, z</a:t>
            </a:r>
          </a:p>
          <a:p>
            <a:pPr marL="342900" indent="-342900">
              <a:buFont typeface="+mj-lt"/>
              <a:buAutoNum type="arabicPeriod"/>
            </a:pPr>
            <a:r>
              <a:rPr lang="en-US" sz="2000" dirty="0"/>
              <a:t>READ:     </a:t>
            </a:r>
            <a:r>
              <a:rPr lang="en-US" sz="2000" i="1" dirty="0"/>
              <a:t>x, y, z</a:t>
            </a:r>
          </a:p>
          <a:p>
            <a:pPr marL="342900" indent="-342900">
              <a:buFont typeface="+mj-lt"/>
              <a:buAutoNum type="arabicPeriod"/>
            </a:pPr>
            <a:r>
              <a:rPr lang="en-US" sz="2000" dirty="0"/>
              <a:t>IF: x &gt; y</a:t>
            </a:r>
          </a:p>
          <a:p>
            <a:pPr marL="800100" lvl="1" indent="-342900">
              <a:buFont typeface="+mj-lt"/>
              <a:buAutoNum type="arabicPeriod"/>
            </a:pPr>
            <a:r>
              <a:rPr lang="en-US" sz="2000" dirty="0"/>
              <a:t>IF: x &gt; z</a:t>
            </a:r>
          </a:p>
          <a:p>
            <a:pPr marL="1257300" lvl="2" indent="-342900">
              <a:buFont typeface="+mj-lt"/>
              <a:buAutoNum type="arabicPeriod"/>
            </a:pPr>
            <a:r>
              <a:rPr lang="en-US" sz="2000" dirty="0"/>
              <a:t>OUTPUT: x</a:t>
            </a:r>
          </a:p>
          <a:p>
            <a:pPr marL="800100" lvl="1" indent="-342900">
              <a:buFont typeface="+mj-lt"/>
              <a:buAutoNum type="arabicPeriod"/>
            </a:pPr>
            <a:r>
              <a:rPr lang="en-US" sz="2000" dirty="0"/>
              <a:t>ELSE</a:t>
            </a:r>
          </a:p>
          <a:p>
            <a:pPr marL="1257300" lvl="2" indent="-342900">
              <a:buFont typeface="+mj-lt"/>
              <a:buAutoNum type="arabicPeriod"/>
            </a:pPr>
            <a:r>
              <a:rPr lang="en-US" sz="2000" dirty="0"/>
              <a:t>OUTPUT: z</a:t>
            </a:r>
          </a:p>
          <a:p>
            <a:pPr marL="342900" indent="-342900">
              <a:buFont typeface="+mj-lt"/>
              <a:buAutoNum type="arabicPeriod"/>
            </a:pPr>
            <a:r>
              <a:rPr lang="en-US" sz="2000" dirty="0"/>
              <a:t>ELSE</a:t>
            </a:r>
          </a:p>
          <a:p>
            <a:pPr marL="800100" lvl="1" indent="-342900">
              <a:buFont typeface="+mj-lt"/>
              <a:buAutoNum type="arabicPeriod"/>
            </a:pPr>
            <a:r>
              <a:rPr lang="en-US" sz="2000" dirty="0"/>
              <a:t>IF: y &gt; z</a:t>
            </a:r>
          </a:p>
          <a:p>
            <a:pPr marL="1257300" lvl="2" indent="-342900">
              <a:buFont typeface="+mj-lt"/>
              <a:buAutoNum type="arabicPeriod"/>
            </a:pPr>
            <a:r>
              <a:rPr lang="en-US" sz="2000" dirty="0"/>
              <a:t>OUTPUT: y</a:t>
            </a:r>
          </a:p>
          <a:p>
            <a:pPr marL="800100" lvl="1" indent="-342900">
              <a:buFont typeface="+mj-lt"/>
              <a:buAutoNum type="arabicPeriod"/>
            </a:pPr>
            <a:r>
              <a:rPr lang="en-US" sz="2000" dirty="0"/>
              <a:t>ELSE</a:t>
            </a:r>
          </a:p>
          <a:p>
            <a:pPr marL="1257300" lvl="2" indent="-342900">
              <a:buFont typeface="+mj-lt"/>
              <a:buAutoNum type="arabicPeriod"/>
            </a:pPr>
            <a:r>
              <a:rPr lang="en-US" sz="2000" dirty="0"/>
              <a:t>OUTPUT: z</a:t>
            </a:r>
          </a:p>
        </p:txBody>
      </p:sp>
    </p:spTree>
    <p:extLst>
      <p:ext uri="{BB962C8B-B14F-4D97-AF65-F5344CB8AC3E}">
        <p14:creationId xmlns:p14="http://schemas.microsoft.com/office/powerpoint/2010/main" val="3269430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Problem Solving</a:t>
            </a:r>
          </a:p>
        </p:txBody>
      </p:sp>
      <p:graphicFrame>
        <p:nvGraphicFramePr>
          <p:cNvPr id="4" name="Table 4">
            <a:extLst>
              <a:ext uri="{FF2B5EF4-FFF2-40B4-BE49-F238E27FC236}">
                <a16:creationId xmlns:a16="http://schemas.microsoft.com/office/drawing/2014/main" id="{1214A5F0-0F16-4FC3-8DCE-895BD59CB943}"/>
              </a:ext>
            </a:extLst>
          </p:cNvPr>
          <p:cNvGraphicFramePr>
            <a:graphicFrameLocks noGrp="1"/>
          </p:cNvGraphicFramePr>
          <p:nvPr>
            <p:ph idx="1"/>
          </p:nvPr>
        </p:nvGraphicFramePr>
        <p:xfrm>
          <a:off x="838200" y="2909707"/>
          <a:ext cx="10515600" cy="1854200"/>
        </p:xfrm>
        <a:graphic>
          <a:graphicData uri="http://schemas.openxmlformats.org/drawingml/2006/table">
            <a:tbl>
              <a:tblPr firstRow="1" bandRow="1">
                <a:tableStyleId>{073A0DAA-6AF3-43AB-8588-CEC1D06C72B9}</a:tableStyleId>
              </a:tblPr>
              <a:tblGrid>
                <a:gridCol w="10515600">
                  <a:extLst>
                    <a:ext uri="{9D8B030D-6E8A-4147-A177-3AD203B41FA5}">
                      <a16:colId xmlns:a16="http://schemas.microsoft.com/office/drawing/2014/main" val="900889351"/>
                    </a:ext>
                  </a:extLst>
                </a:gridCol>
              </a:tblGrid>
              <a:tr h="370840">
                <a:tc>
                  <a:txBody>
                    <a:bodyPr/>
                    <a:lstStyle/>
                    <a:p>
                      <a:endParaRPr lang="en-US" dirty="0"/>
                    </a:p>
                  </a:txBody>
                  <a:tcPr/>
                </a:tc>
                <a:extLst>
                  <a:ext uri="{0D108BD9-81ED-4DB2-BD59-A6C34878D82A}">
                    <a16:rowId xmlns:a16="http://schemas.microsoft.com/office/drawing/2014/main" val="2402360729"/>
                  </a:ext>
                </a:extLst>
              </a:tr>
              <a:tr h="370840">
                <a:tc>
                  <a:txBody>
                    <a:bodyPr/>
                    <a:lstStyle/>
                    <a:p>
                      <a:r>
                        <a:rPr lang="en-US" sz="1800" b="0" i="0" kern="1200" dirty="0">
                          <a:solidFill>
                            <a:schemeClr val="dk1"/>
                          </a:solidFill>
                          <a:effectLst/>
                          <a:latin typeface="+mn-lt"/>
                          <a:ea typeface="+mn-ea"/>
                          <a:cs typeface="+mn-cs"/>
                        </a:rPr>
                        <a:t>Strategies for Problem Solving</a:t>
                      </a:r>
                      <a:endParaRPr lang="en-US" dirty="0"/>
                    </a:p>
                  </a:txBody>
                  <a:tcPr/>
                </a:tc>
                <a:extLst>
                  <a:ext uri="{0D108BD9-81ED-4DB2-BD59-A6C34878D82A}">
                    <a16:rowId xmlns:a16="http://schemas.microsoft.com/office/drawing/2014/main" val="597930676"/>
                  </a:ext>
                </a:extLst>
              </a:tr>
              <a:tr h="370840">
                <a:tc>
                  <a:txBody>
                    <a:bodyPr/>
                    <a:lstStyle/>
                    <a:p>
                      <a:r>
                        <a:rPr lang="en-US" dirty="0"/>
                        <a:t>Flow Chart and Pseudocode</a:t>
                      </a:r>
                    </a:p>
                  </a:txBody>
                  <a:tcPr/>
                </a:tc>
                <a:extLst>
                  <a:ext uri="{0D108BD9-81ED-4DB2-BD59-A6C34878D82A}">
                    <a16:rowId xmlns:a16="http://schemas.microsoft.com/office/drawing/2014/main" val="2672389394"/>
                  </a:ext>
                </a:extLst>
              </a:tr>
              <a:tr h="370840">
                <a:tc>
                  <a:txBody>
                    <a:bodyPr/>
                    <a:lstStyle/>
                    <a:p>
                      <a:r>
                        <a:rPr lang="en-US" dirty="0"/>
                        <a:t>Exercises</a:t>
                      </a:r>
                    </a:p>
                  </a:txBody>
                  <a:tcPr/>
                </a:tc>
                <a:extLst>
                  <a:ext uri="{0D108BD9-81ED-4DB2-BD59-A6C34878D82A}">
                    <a16:rowId xmlns:a16="http://schemas.microsoft.com/office/drawing/2014/main" val="3817266927"/>
                  </a:ext>
                </a:extLst>
              </a:tr>
              <a:tr h="370840">
                <a:tc>
                  <a:txBody>
                    <a:bodyPr/>
                    <a:lstStyle/>
                    <a:p>
                      <a:r>
                        <a:rPr lang="en-US" dirty="0"/>
                        <a:t>Writing and Executing an Application Manually  </a:t>
                      </a:r>
                    </a:p>
                  </a:txBody>
                  <a:tcPr/>
                </a:tc>
                <a:extLst>
                  <a:ext uri="{0D108BD9-81ED-4DB2-BD59-A6C34878D82A}">
                    <a16:rowId xmlns:a16="http://schemas.microsoft.com/office/drawing/2014/main" val="2006577644"/>
                  </a:ext>
                </a:extLst>
              </a:tr>
            </a:tbl>
          </a:graphicData>
        </a:graphic>
      </p:graphicFrame>
      <p:sp>
        <p:nvSpPr>
          <p:cNvPr id="5" name="Rectangle 4">
            <a:extLst>
              <a:ext uri="{FF2B5EF4-FFF2-40B4-BE49-F238E27FC236}">
                <a16:creationId xmlns:a16="http://schemas.microsoft.com/office/drawing/2014/main" id="{407D94E9-BF69-4A22-9CDC-0AF28F45D0A7}"/>
              </a:ext>
            </a:extLst>
          </p:cNvPr>
          <p:cNvSpPr/>
          <p:nvPr/>
        </p:nvSpPr>
        <p:spPr>
          <a:xfrm>
            <a:off x="838200" y="4034774"/>
            <a:ext cx="6382732" cy="33936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3686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Motivation </a:t>
            </a:r>
          </a:p>
        </p:txBody>
      </p:sp>
      <p:sp>
        <p:nvSpPr>
          <p:cNvPr id="6" name="Content Placeholder 5">
            <a:extLst>
              <a:ext uri="{FF2B5EF4-FFF2-40B4-BE49-F238E27FC236}">
                <a16:creationId xmlns:a16="http://schemas.microsoft.com/office/drawing/2014/main" id="{D289B391-D7E0-4A64-A7CC-35140E0E3FDD}"/>
              </a:ext>
            </a:extLst>
          </p:cNvPr>
          <p:cNvSpPr>
            <a:spLocks noGrp="1"/>
          </p:cNvSpPr>
          <p:nvPr>
            <p:ph idx="1"/>
          </p:nvPr>
        </p:nvSpPr>
        <p:spPr/>
        <p:txBody>
          <a:bodyPr/>
          <a:lstStyle/>
          <a:p>
            <a:r>
              <a:rPr lang="en-US" dirty="0">
                <a:solidFill>
                  <a:schemeClr val="bg1"/>
                </a:solidFill>
              </a:rPr>
              <a:t>Problem solving involves finding a solution for a given problem</a:t>
            </a:r>
          </a:p>
          <a:p>
            <a:pPr lvl="1"/>
            <a:r>
              <a:rPr lang="en-US" i="1" dirty="0">
                <a:solidFill>
                  <a:schemeClr val="bg1"/>
                </a:solidFill>
              </a:rPr>
              <a:t>The sport of your brain</a:t>
            </a:r>
          </a:p>
        </p:txBody>
      </p:sp>
      <p:graphicFrame>
        <p:nvGraphicFramePr>
          <p:cNvPr id="7" name="Content Placeholder 3">
            <a:extLst>
              <a:ext uri="{FF2B5EF4-FFF2-40B4-BE49-F238E27FC236}">
                <a16:creationId xmlns:a16="http://schemas.microsoft.com/office/drawing/2014/main" id="{9C9256A7-1574-48EC-BEBE-2CCEE9AA9C35}"/>
              </a:ext>
            </a:extLst>
          </p:cNvPr>
          <p:cNvGraphicFramePr>
            <a:graphicFrameLocks/>
          </p:cNvGraphicFramePr>
          <p:nvPr>
            <p:extLst>
              <p:ext uri="{D42A27DB-BD31-4B8C-83A1-F6EECF244321}">
                <p14:modId xmlns:p14="http://schemas.microsoft.com/office/powerpoint/2010/main" val="1256906400"/>
              </p:ext>
            </p:extLst>
          </p:nvPr>
        </p:nvGraphicFramePr>
        <p:xfrm>
          <a:off x="990600" y="19780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51491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Exercise #1</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BBDA9BE8-AE67-4670-BFAD-6CC5332E510D}"/>
                  </a:ext>
                </a:extLst>
              </p:cNvPr>
              <p:cNvSpPr>
                <a:spLocks noGrp="1"/>
              </p:cNvSpPr>
              <p:nvPr>
                <p:ph idx="1"/>
              </p:nvPr>
            </p:nvSpPr>
            <p:spPr>
              <a:xfrm>
                <a:off x="838200" y="1733134"/>
                <a:ext cx="10515600" cy="4351338"/>
              </a:xfrm>
            </p:spPr>
            <p:txBody>
              <a:bodyPr/>
              <a:lstStyle/>
              <a:p>
                <a:r>
                  <a:rPr lang="en-US" dirty="0">
                    <a:solidFill>
                      <a:schemeClr val="bg1"/>
                    </a:solidFill>
                  </a:rPr>
                  <a:t>Write </a:t>
                </a:r>
                <a:r>
                  <a:rPr lang="en-GB" dirty="0">
                    <a:solidFill>
                      <a:schemeClr val="bg1"/>
                    </a:solidFill>
                  </a:rPr>
                  <a:t>a program that takes the radius of the circle </a:t>
                </a:r>
                <a14:m>
                  <m:oMath xmlns:m="http://schemas.openxmlformats.org/officeDocument/2006/math">
                    <m:r>
                      <a:rPr lang="en-US" b="0" i="1" smtClean="0">
                        <a:solidFill>
                          <a:schemeClr val="bg1"/>
                        </a:solidFill>
                        <a:latin typeface="Cambria Math" panose="02040503050406030204" pitchFamily="18" charset="0"/>
                      </a:rPr>
                      <m:t>𝑟</m:t>
                    </m:r>
                    <m:r>
                      <a:rPr lang="en-US" b="0" i="1" smtClean="0">
                        <a:solidFill>
                          <a:schemeClr val="bg1"/>
                        </a:solidFill>
                        <a:latin typeface="Cambria Math" panose="02040503050406030204" pitchFamily="18" charset="0"/>
                      </a:rPr>
                      <m:t> </m:t>
                    </m:r>
                  </m:oMath>
                </a14:m>
                <a:r>
                  <a:rPr lang="en-GB" dirty="0">
                    <a:solidFill>
                      <a:schemeClr val="bg1"/>
                    </a:solidFill>
                  </a:rPr>
                  <a:t>from user and output the area of circle. </a:t>
                </a:r>
              </a:p>
            </p:txBody>
          </p:sp>
        </mc:Choice>
        <mc:Fallback xmlns="">
          <p:sp>
            <p:nvSpPr>
              <p:cNvPr id="6" name="Content Placeholder 5">
                <a:extLst>
                  <a:ext uri="{FF2B5EF4-FFF2-40B4-BE49-F238E27FC236}">
                    <a16:creationId xmlns:a16="http://schemas.microsoft.com/office/drawing/2014/main" id="{BBDA9BE8-AE67-4670-BFAD-6CC5332E510D}"/>
                  </a:ext>
                </a:extLst>
              </p:cNvPr>
              <p:cNvSpPr>
                <a:spLocks noGrp="1" noRot="1" noChangeAspect="1" noMove="1" noResize="1" noEditPoints="1" noAdjustHandles="1" noChangeArrowheads="1" noChangeShapeType="1" noTextEdit="1"/>
              </p:cNvSpPr>
              <p:nvPr>
                <p:ph idx="1"/>
              </p:nvPr>
            </p:nvSpPr>
            <p:spPr>
              <a:xfrm>
                <a:off x="838200" y="1733134"/>
                <a:ext cx="10515600" cy="4351338"/>
              </a:xfrm>
              <a:blipFill>
                <a:blip r:embed="rId2"/>
                <a:stretch>
                  <a:fillRect l="-1043"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F4EF5ED-5EDA-45CB-8E93-FB039DCE72E6}"/>
                  </a:ext>
                </a:extLst>
              </p:cNvPr>
              <p:cNvSpPr txBox="1"/>
              <p:nvPr/>
            </p:nvSpPr>
            <p:spPr>
              <a:xfrm>
                <a:off x="2611224" y="3277207"/>
                <a:ext cx="6834433" cy="963854"/>
              </a:xfrm>
              <a:prstGeom prst="rect">
                <a:avLst/>
              </a:prstGeom>
              <a:solidFill>
                <a:schemeClr val="tx2">
                  <a:lumMod val="20000"/>
                  <a:lumOff val="80000"/>
                </a:schemeClr>
              </a:solidFill>
            </p:spPr>
            <p:txBody>
              <a:bodyPr wrap="square" rtlCol="0">
                <a:spAutoFit/>
              </a:bodyPr>
              <a:lstStyle/>
              <a:p>
                <a:r>
                  <a:rPr lang="en-US" sz="2800" b="1" u="sng" dirty="0"/>
                  <a:t>PREREQUISTS</a:t>
                </a:r>
              </a:p>
              <a:p>
                <a:pPr marL="400050" indent="-400050">
                  <a:buFont typeface="+mj-lt"/>
                  <a:buAutoNum type="romanUcPeriod"/>
                </a:pPr>
                <a:r>
                  <a:rPr lang="en-GB" sz="2800" dirty="0"/>
                  <a:t>Area of circle = </a:t>
                </a:r>
                <a14:m>
                  <m:oMath xmlns:m="http://schemas.openxmlformats.org/officeDocument/2006/math">
                    <m:r>
                      <a:rPr lang="en-GB" sz="2800" dirty="0">
                        <a:latin typeface="Cambria Math" panose="02040503050406030204" pitchFamily="18" charset="0"/>
                      </a:rPr>
                      <m:t>𝜋</m:t>
                    </m:r>
                    <m:r>
                      <a:rPr lang="en-GB" sz="2800" dirty="0">
                        <a:latin typeface="Cambria Math" panose="02040503050406030204" pitchFamily="18" charset="0"/>
                      </a:rPr>
                      <m:t> </m:t>
                    </m:r>
                    <m:sSup>
                      <m:sSupPr>
                        <m:ctrlPr>
                          <a:rPr lang="en-US" sz="2800" i="1" dirty="0">
                            <a:latin typeface="Cambria Math" panose="02040503050406030204" pitchFamily="18" charset="0"/>
                          </a:rPr>
                        </m:ctrlPr>
                      </m:sSupPr>
                      <m:e>
                        <m:r>
                          <a:rPr lang="en-GB" sz="2800" dirty="0">
                            <a:latin typeface="Cambria Math" panose="02040503050406030204" pitchFamily="18" charset="0"/>
                          </a:rPr>
                          <m:t>𝑟</m:t>
                        </m:r>
                      </m:e>
                      <m:sup>
                        <m:r>
                          <a:rPr lang="en-GB" sz="2800" dirty="0">
                            <a:latin typeface="Cambria Math" panose="02040503050406030204" pitchFamily="18" charset="0"/>
                          </a:rPr>
                          <m:t>2</m:t>
                        </m:r>
                      </m:sup>
                    </m:sSup>
                  </m:oMath>
                </a14:m>
                <a:endParaRPr lang="en-US" sz="2800" dirty="0"/>
              </a:p>
            </p:txBody>
          </p:sp>
        </mc:Choice>
        <mc:Fallback xmlns="">
          <p:sp>
            <p:nvSpPr>
              <p:cNvPr id="3" name="TextBox 2">
                <a:extLst>
                  <a:ext uri="{FF2B5EF4-FFF2-40B4-BE49-F238E27FC236}">
                    <a16:creationId xmlns:a16="http://schemas.microsoft.com/office/drawing/2014/main" id="{BF4EF5ED-5EDA-45CB-8E93-FB039DCE72E6}"/>
                  </a:ext>
                </a:extLst>
              </p:cNvPr>
              <p:cNvSpPr txBox="1">
                <a:spLocks noRot="1" noChangeAspect="1" noMove="1" noResize="1" noEditPoints="1" noAdjustHandles="1" noChangeArrowheads="1" noChangeShapeType="1" noTextEdit="1"/>
              </p:cNvSpPr>
              <p:nvPr/>
            </p:nvSpPr>
            <p:spPr>
              <a:xfrm>
                <a:off x="2611224" y="3277207"/>
                <a:ext cx="6834433" cy="963854"/>
              </a:xfrm>
              <a:prstGeom prst="rect">
                <a:avLst/>
              </a:prstGeom>
              <a:blipFill>
                <a:blip r:embed="rId3"/>
                <a:stretch>
                  <a:fillRect l="-1873" t="-6329" b="-17722"/>
                </a:stretch>
              </a:blipFill>
            </p:spPr>
            <p:txBody>
              <a:bodyPr/>
              <a:lstStyle/>
              <a:p>
                <a:r>
                  <a:rPr lang="en-US">
                    <a:noFill/>
                  </a:rPr>
                  <a:t> </a:t>
                </a:r>
              </a:p>
            </p:txBody>
          </p:sp>
        </mc:Fallback>
      </mc:AlternateContent>
    </p:spTree>
    <p:extLst>
      <p:ext uri="{BB962C8B-B14F-4D97-AF65-F5344CB8AC3E}">
        <p14:creationId xmlns:p14="http://schemas.microsoft.com/office/powerpoint/2010/main" val="22808018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ANSWER #1</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BBDA9BE8-AE67-4670-BFAD-6CC5332E510D}"/>
                  </a:ext>
                </a:extLst>
              </p:cNvPr>
              <p:cNvSpPr>
                <a:spLocks noGrp="1"/>
              </p:cNvSpPr>
              <p:nvPr>
                <p:ph idx="1"/>
              </p:nvPr>
            </p:nvSpPr>
            <p:spPr>
              <a:xfrm>
                <a:off x="838200" y="1733134"/>
                <a:ext cx="10515600" cy="4351338"/>
              </a:xfrm>
            </p:spPr>
            <p:txBody>
              <a:bodyPr/>
              <a:lstStyle/>
              <a:p>
                <a:r>
                  <a:rPr lang="en-US" dirty="0">
                    <a:solidFill>
                      <a:schemeClr val="bg1"/>
                    </a:solidFill>
                  </a:rPr>
                  <a:t>Problem: </a:t>
                </a:r>
                <a:r>
                  <a:rPr lang="en-GB" dirty="0">
                    <a:solidFill>
                      <a:schemeClr val="bg1"/>
                    </a:solidFill>
                  </a:rPr>
                  <a:t>write a program that takes the radius of the circle from user </a:t>
                </a:r>
                <a14:m>
                  <m:oMath xmlns:m="http://schemas.openxmlformats.org/officeDocument/2006/math">
                    <m:r>
                      <a:rPr lang="en-GB" i="1" dirty="0" smtClean="0">
                        <a:solidFill>
                          <a:schemeClr val="bg1"/>
                        </a:solidFill>
                        <a:latin typeface="Cambria Math" panose="02040503050406030204" pitchFamily="18" charset="0"/>
                      </a:rPr>
                      <m:t>𝑟</m:t>
                    </m:r>
                  </m:oMath>
                </a14:m>
                <a:r>
                  <a:rPr lang="en-GB" dirty="0">
                    <a:solidFill>
                      <a:schemeClr val="bg1"/>
                    </a:solidFill>
                  </a:rPr>
                  <a:t> and output the area of circle. </a:t>
                </a:r>
              </a:p>
              <a:p>
                <a:pPr lvl="1"/>
                <a:r>
                  <a:rPr lang="en-GB" i="1" dirty="0">
                    <a:solidFill>
                      <a:schemeClr val="bg1"/>
                    </a:solidFill>
                  </a:rPr>
                  <a:t>Input: radius </a:t>
                </a:r>
                <a14:m>
                  <m:oMath xmlns:m="http://schemas.openxmlformats.org/officeDocument/2006/math">
                    <m:r>
                      <a:rPr lang="en-US" b="0" i="1" smtClean="0">
                        <a:solidFill>
                          <a:schemeClr val="bg1"/>
                        </a:solidFill>
                        <a:latin typeface="Cambria Math" panose="02040503050406030204" pitchFamily="18" charset="0"/>
                      </a:rPr>
                      <m:t>𝑟</m:t>
                    </m:r>
                  </m:oMath>
                </a14:m>
                <a:endParaRPr lang="en-US" b="0" i="1" dirty="0">
                  <a:solidFill>
                    <a:schemeClr val="bg1"/>
                  </a:solidFill>
                </a:endParaRPr>
              </a:p>
              <a:p>
                <a:pPr lvl="1"/>
                <a:r>
                  <a:rPr lang="en-GB" i="1" dirty="0">
                    <a:solidFill>
                      <a:schemeClr val="bg1"/>
                    </a:solidFill>
                  </a:rPr>
                  <a:t>Output: </a:t>
                </a:r>
                <a14:m>
                  <m:oMath xmlns:m="http://schemas.openxmlformats.org/officeDocument/2006/math">
                    <m:r>
                      <a:rPr lang="en-GB" i="1" dirty="0" smtClean="0">
                        <a:solidFill>
                          <a:schemeClr val="bg1"/>
                        </a:solidFill>
                        <a:latin typeface="Cambria Math" panose="02040503050406030204" pitchFamily="18" charset="0"/>
                      </a:rPr>
                      <m:t>𝑎𝑟𝑒𝑎</m:t>
                    </m:r>
                  </m:oMath>
                </a14:m>
                <a:br>
                  <a:rPr lang="en-US" dirty="0">
                    <a:solidFill>
                      <a:schemeClr val="bg1"/>
                    </a:solidFill>
                  </a:rPr>
                </a:br>
                <a:endParaRPr lang="en-GB" dirty="0">
                  <a:solidFill>
                    <a:schemeClr val="bg1"/>
                  </a:solidFill>
                </a:endParaRPr>
              </a:p>
              <a:p>
                <a:pPr lvl="1"/>
                <a:endParaRPr lang="en-GB" dirty="0">
                  <a:solidFill>
                    <a:schemeClr val="bg1"/>
                  </a:solidFill>
                </a:endParaRPr>
              </a:p>
            </p:txBody>
          </p:sp>
        </mc:Choice>
        <mc:Fallback xmlns="">
          <p:sp>
            <p:nvSpPr>
              <p:cNvPr id="6" name="Content Placeholder 5">
                <a:extLst>
                  <a:ext uri="{FF2B5EF4-FFF2-40B4-BE49-F238E27FC236}">
                    <a16:creationId xmlns:a16="http://schemas.microsoft.com/office/drawing/2014/main" id="{BBDA9BE8-AE67-4670-BFAD-6CC5332E510D}"/>
                  </a:ext>
                </a:extLst>
              </p:cNvPr>
              <p:cNvSpPr>
                <a:spLocks noGrp="1" noRot="1" noChangeAspect="1" noMove="1" noResize="1" noEditPoints="1" noAdjustHandles="1" noChangeArrowheads="1" noChangeShapeType="1" noTextEdit="1"/>
              </p:cNvSpPr>
              <p:nvPr>
                <p:ph idx="1"/>
              </p:nvPr>
            </p:nvSpPr>
            <p:spPr>
              <a:xfrm>
                <a:off x="838200" y="1733134"/>
                <a:ext cx="10515600" cy="4351338"/>
              </a:xfrm>
              <a:blipFill>
                <a:blip r:embed="rId2"/>
                <a:stretch>
                  <a:fillRect l="-1043" t="-2241" r="-986"/>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18E5395B-2251-4697-A5A6-1206D19BDFF1}"/>
              </a:ext>
            </a:extLst>
          </p:cNvPr>
          <p:cNvSpPr txBox="1"/>
          <p:nvPr/>
        </p:nvSpPr>
        <p:spPr>
          <a:xfrm>
            <a:off x="1027521" y="3765397"/>
            <a:ext cx="4421171" cy="1815882"/>
          </a:xfrm>
          <a:prstGeom prst="rect">
            <a:avLst/>
          </a:prstGeom>
          <a:solidFill>
            <a:schemeClr val="bg1"/>
          </a:solidFill>
        </p:spPr>
        <p:txBody>
          <a:bodyPr wrap="square" rtlCol="0">
            <a:spAutoFit/>
          </a:bodyPr>
          <a:lstStyle/>
          <a:p>
            <a:pPr marL="342900" indent="-342900">
              <a:buFont typeface="+mj-lt"/>
              <a:buAutoNum type="arabicPeriod"/>
            </a:pPr>
            <a:r>
              <a:rPr lang="en-US" sz="2800" dirty="0"/>
              <a:t>DECLARE: </a:t>
            </a:r>
            <a:r>
              <a:rPr lang="en-US" sz="2800" i="1" dirty="0"/>
              <a:t>r</a:t>
            </a:r>
          </a:p>
          <a:p>
            <a:pPr marL="342900" indent="-342900">
              <a:buFont typeface="+mj-lt"/>
              <a:buAutoNum type="arabicPeriod"/>
            </a:pPr>
            <a:r>
              <a:rPr lang="en-US" sz="2800" dirty="0"/>
              <a:t>READ: </a:t>
            </a:r>
            <a:r>
              <a:rPr lang="en-US" sz="2800" i="1" dirty="0"/>
              <a:t>r</a:t>
            </a:r>
          </a:p>
          <a:p>
            <a:pPr marL="342900" indent="-342900">
              <a:buFont typeface="+mj-lt"/>
              <a:buAutoNum type="arabicPeriod"/>
            </a:pPr>
            <a:r>
              <a:rPr lang="en-US" sz="2800" dirty="0"/>
              <a:t>COMPUTE: </a:t>
            </a:r>
            <a:r>
              <a:rPr lang="en-US" sz="2800" i="1" dirty="0"/>
              <a:t>area = PI * r * r</a:t>
            </a:r>
          </a:p>
          <a:p>
            <a:pPr marL="342900" indent="-342900">
              <a:buFont typeface="+mj-lt"/>
              <a:buAutoNum type="arabicPeriod"/>
            </a:pPr>
            <a:r>
              <a:rPr lang="en-US" sz="2800" dirty="0"/>
              <a:t>OUTPUT: </a:t>
            </a:r>
            <a:r>
              <a:rPr lang="en-US" sz="2800" i="1" dirty="0"/>
              <a:t>area</a:t>
            </a:r>
          </a:p>
        </p:txBody>
      </p:sp>
      <p:pic>
        <p:nvPicPr>
          <p:cNvPr id="8" name="Picture 7">
            <a:extLst>
              <a:ext uri="{FF2B5EF4-FFF2-40B4-BE49-F238E27FC236}">
                <a16:creationId xmlns:a16="http://schemas.microsoft.com/office/drawing/2014/main" id="{19FF04DD-9059-4BEA-AEC3-0F8298540574}"/>
              </a:ext>
            </a:extLst>
          </p:cNvPr>
          <p:cNvPicPr>
            <a:picLocks noChangeAspect="1"/>
          </p:cNvPicPr>
          <p:nvPr/>
        </p:nvPicPr>
        <p:blipFill>
          <a:blip r:embed="rId3"/>
          <a:stretch>
            <a:fillRect/>
          </a:stretch>
        </p:blipFill>
        <p:spPr>
          <a:xfrm>
            <a:off x="6542202" y="2341208"/>
            <a:ext cx="4811598" cy="4315666"/>
          </a:xfrm>
          <a:prstGeom prst="rect">
            <a:avLst/>
          </a:prstGeom>
        </p:spPr>
      </p:pic>
    </p:spTree>
    <p:extLst>
      <p:ext uri="{BB962C8B-B14F-4D97-AF65-F5344CB8AC3E}">
        <p14:creationId xmlns:p14="http://schemas.microsoft.com/office/powerpoint/2010/main" val="4098856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EXERCISE #2</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BBDA9BE8-AE67-4670-BFAD-6CC5332E510D}"/>
                  </a:ext>
                </a:extLst>
              </p:cNvPr>
              <p:cNvSpPr>
                <a:spLocks noGrp="1"/>
              </p:cNvSpPr>
              <p:nvPr>
                <p:ph idx="1"/>
              </p:nvPr>
            </p:nvSpPr>
            <p:spPr>
              <a:xfrm>
                <a:off x="838200" y="1733134"/>
                <a:ext cx="10515600" cy="896944"/>
              </a:xfrm>
            </p:spPr>
            <p:txBody>
              <a:bodyPr/>
              <a:lstStyle/>
              <a:p>
                <a:r>
                  <a:rPr lang="en-US" dirty="0">
                    <a:solidFill>
                      <a:schemeClr val="bg1"/>
                    </a:solidFill>
                  </a:rPr>
                  <a:t>Given two variables </a:t>
                </a:r>
                <a14:m>
                  <m:oMath xmlns:m="http://schemas.openxmlformats.org/officeDocument/2006/math">
                    <m:r>
                      <a:rPr lang="en-US" i="1" dirty="0" smtClean="0">
                        <a:solidFill>
                          <a:schemeClr val="bg1"/>
                        </a:solidFill>
                        <a:latin typeface="Cambria Math" panose="02040503050406030204" pitchFamily="18" charset="0"/>
                      </a:rPr>
                      <m:t>𝑥</m:t>
                    </m:r>
                  </m:oMath>
                </a14:m>
                <a:r>
                  <a:rPr lang="en-US" dirty="0">
                    <a:solidFill>
                      <a:schemeClr val="bg1"/>
                    </a:solidFill>
                  </a:rPr>
                  <a:t> and </a:t>
                </a:r>
                <a14:m>
                  <m:oMath xmlns:m="http://schemas.openxmlformats.org/officeDocument/2006/math">
                    <m:r>
                      <a:rPr lang="en-US" i="1" dirty="0" smtClean="0">
                        <a:solidFill>
                          <a:schemeClr val="bg1"/>
                        </a:solidFill>
                        <a:latin typeface="Cambria Math" panose="02040503050406030204" pitchFamily="18" charset="0"/>
                      </a:rPr>
                      <m:t>𝑦</m:t>
                    </m:r>
                  </m:oMath>
                </a14:m>
                <a:r>
                  <a:rPr lang="en-US" dirty="0">
                    <a:solidFill>
                      <a:schemeClr val="bg1"/>
                    </a:solidFill>
                  </a:rPr>
                  <a:t>, each stores its own value. Swap the values of the two variables.</a:t>
                </a:r>
              </a:p>
              <a:p>
                <a:endParaRPr lang="en-US" i="1" dirty="0">
                  <a:solidFill>
                    <a:schemeClr val="bg1"/>
                  </a:solidFill>
                </a:endParaRPr>
              </a:p>
            </p:txBody>
          </p:sp>
        </mc:Choice>
        <mc:Fallback xmlns="">
          <p:sp>
            <p:nvSpPr>
              <p:cNvPr id="6" name="Content Placeholder 5">
                <a:extLst>
                  <a:ext uri="{FF2B5EF4-FFF2-40B4-BE49-F238E27FC236}">
                    <a16:creationId xmlns:a16="http://schemas.microsoft.com/office/drawing/2014/main" id="{BBDA9BE8-AE67-4670-BFAD-6CC5332E510D}"/>
                  </a:ext>
                </a:extLst>
              </p:cNvPr>
              <p:cNvSpPr>
                <a:spLocks noGrp="1" noRot="1" noChangeAspect="1" noMove="1" noResize="1" noEditPoints="1" noAdjustHandles="1" noChangeArrowheads="1" noChangeShapeType="1" noTextEdit="1"/>
              </p:cNvSpPr>
              <p:nvPr>
                <p:ph idx="1"/>
              </p:nvPr>
            </p:nvSpPr>
            <p:spPr>
              <a:xfrm>
                <a:off x="838200" y="1733134"/>
                <a:ext cx="10515600" cy="896944"/>
              </a:xfrm>
              <a:blipFill>
                <a:blip r:embed="rId2"/>
                <a:stretch>
                  <a:fillRect l="-1043" t="-10884" b="-15646"/>
                </a:stretch>
              </a:blipFill>
            </p:spPr>
            <p:txBody>
              <a:bodyPr/>
              <a:lstStyle/>
              <a:p>
                <a:r>
                  <a:rPr lang="en-US">
                    <a:noFill/>
                  </a:rPr>
                  <a:t> </a:t>
                </a:r>
              </a:p>
            </p:txBody>
          </p:sp>
        </mc:Fallback>
      </mc:AlternateContent>
      <p:grpSp>
        <p:nvGrpSpPr>
          <p:cNvPr id="20" name="Group 19">
            <a:extLst>
              <a:ext uri="{FF2B5EF4-FFF2-40B4-BE49-F238E27FC236}">
                <a16:creationId xmlns:a16="http://schemas.microsoft.com/office/drawing/2014/main" id="{D7A02DBB-3B73-4C55-A699-13B40F7B57BD}"/>
              </a:ext>
            </a:extLst>
          </p:cNvPr>
          <p:cNvGrpSpPr/>
          <p:nvPr/>
        </p:nvGrpSpPr>
        <p:grpSpPr>
          <a:xfrm>
            <a:off x="3384222" y="3874665"/>
            <a:ext cx="4630132" cy="2180633"/>
            <a:chOff x="2516955" y="3582434"/>
            <a:chExt cx="4630132" cy="2180633"/>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275C12D-9DBD-44D1-82B6-6153A501B459}"/>
                    </a:ext>
                  </a:extLst>
                </p:cNvPr>
                <p:cNvSpPr txBox="1"/>
                <p:nvPr/>
              </p:nvSpPr>
              <p:spPr>
                <a:xfrm>
                  <a:off x="5024486" y="3582434"/>
                  <a:ext cx="414779"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dirty="0" smtClean="0">
                            <a:solidFill>
                              <a:schemeClr val="bg1"/>
                            </a:solidFill>
                            <a:latin typeface="Cambria Math" panose="02040503050406030204" pitchFamily="18" charset="0"/>
                          </a:rPr>
                          <m:t>𝑋</m:t>
                        </m:r>
                      </m:oMath>
                    </m:oMathPara>
                  </a14:m>
                  <a:endParaRPr lang="en-US" sz="2400" dirty="0">
                    <a:solidFill>
                      <a:schemeClr val="bg1"/>
                    </a:solidFill>
                  </a:endParaRPr>
                </a:p>
              </p:txBody>
            </p:sp>
          </mc:Choice>
          <mc:Fallback xmlns="">
            <p:sp>
              <p:nvSpPr>
                <p:cNvPr id="5" name="TextBox 4">
                  <a:extLst>
                    <a:ext uri="{FF2B5EF4-FFF2-40B4-BE49-F238E27FC236}">
                      <a16:creationId xmlns:a16="http://schemas.microsoft.com/office/drawing/2014/main" id="{4275C12D-9DBD-44D1-82B6-6153A501B459}"/>
                    </a:ext>
                  </a:extLst>
                </p:cNvPr>
                <p:cNvSpPr txBox="1">
                  <a:spLocks noRot="1" noChangeAspect="1" noMove="1" noResize="1" noEditPoints="1" noAdjustHandles="1" noChangeArrowheads="1" noChangeShapeType="1" noTextEdit="1"/>
                </p:cNvSpPr>
                <p:nvPr/>
              </p:nvSpPr>
              <p:spPr>
                <a:xfrm>
                  <a:off x="5024486" y="3582434"/>
                  <a:ext cx="414779"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697E01F-9EA8-4F60-B2AD-FE1D01C295F1}"/>
                    </a:ext>
                  </a:extLst>
                </p:cNvPr>
                <p:cNvSpPr txBox="1"/>
                <p:nvPr/>
              </p:nvSpPr>
              <p:spPr>
                <a:xfrm>
                  <a:off x="6601907" y="3582434"/>
                  <a:ext cx="414779"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bg1"/>
                            </a:solidFill>
                            <a:latin typeface="Cambria Math" panose="02040503050406030204" pitchFamily="18" charset="0"/>
                          </a:rPr>
                          <m:t>𝑌</m:t>
                        </m:r>
                      </m:oMath>
                    </m:oMathPara>
                  </a14:m>
                  <a:endParaRPr lang="en-US" sz="2400" dirty="0">
                    <a:solidFill>
                      <a:schemeClr val="bg1"/>
                    </a:solidFill>
                  </a:endParaRPr>
                </a:p>
              </p:txBody>
            </p:sp>
          </mc:Choice>
          <mc:Fallback xmlns="">
            <p:sp>
              <p:nvSpPr>
                <p:cNvPr id="8" name="TextBox 7">
                  <a:extLst>
                    <a:ext uri="{FF2B5EF4-FFF2-40B4-BE49-F238E27FC236}">
                      <a16:creationId xmlns:a16="http://schemas.microsoft.com/office/drawing/2014/main" id="{A697E01F-9EA8-4F60-B2AD-FE1D01C295F1}"/>
                    </a:ext>
                  </a:extLst>
                </p:cNvPr>
                <p:cNvSpPr txBox="1">
                  <a:spLocks noRot="1" noChangeAspect="1" noMove="1" noResize="1" noEditPoints="1" noAdjustHandles="1" noChangeArrowheads="1" noChangeShapeType="1" noTextEdit="1"/>
                </p:cNvSpPr>
                <p:nvPr/>
              </p:nvSpPr>
              <p:spPr>
                <a:xfrm>
                  <a:off x="6601907" y="3582434"/>
                  <a:ext cx="414779" cy="461665"/>
                </a:xfrm>
                <a:prstGeom prst="rect">
                  <a:avLst/>
                </a:prstGeom>
                <a:blipFill>
                  <a:blip r:embed="rId5"/>
                  <a:stretch>
                    <a:fillRect/>
                  </a:stretch>
                </a:blipFill>
              </p:spPr>
              <p:txBody>
                <a:bodyPr/>
                <a:lstStyle/>
                <a:p>
                  <a:r>
                    <a:rPr lang="en-US">
                      <a:noFill/>
                    </a:rPr>
                    <a:t> </a:t>
                  </a:r>
                </a:p>
              </p:txBody>
            </p:sp>
          </mc:Fallback>
        </mc:AlternateContent>
        <p:sp>
          <p:nvSpPr>
            <p:cNvPr id="3" name="Rectangle: Diagonal Corners Rounded 2">
              <a:extLst>
                <a:ext uri="{FF2B5EF4-FFF2-40B4-BE49-F238E27FC236}">
                  <a16:creationId xmlns:a16="http://schemas.microsoft.com/office/drawing/2014/main" id="{907EF382-9E49-49A5-90C4-153CC92B2C52}"/>
                </a:ext>
              </a:extLst>
            </p:cNvPr>
            <p:cNvSpPr/>
            <p:nvPr/>
          </p:nvSpPr>
          <p:spPr>
            <a:xfrm>
              <a:off x="4873658" y="4044099"/>
              <a:ext cx="716437" cy="603315"/>
            </a:xfrm>
            <a:prstGeom prst="round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7" name="Rectangle: Diagonal Corners Rounded 6">
              <a:extLst>
                <a:ext uri="{FF2B5EF4-FFF2-40B4-BE49-F238E27FC236}">
                  <a16:creationId xmlns:a16="http://schemas.microsoft.com/office/drawing/2014/main" id="{054E3534-447E-45F9-9A61-10AA65B5D783}"/>
                </a:ext>
              </a:extLst>
            </p:cNvPr>
            <p:cNvSpPr/>
            <p:nvPr/>
          </p:nvSpPr>
          <p:spPr>
            <a:xfrm>
              <a:off x="6430651" y="4044099"/>
              <a:ext cx="716436" cy="603315"/>
            </a:xfrm>
            <a:prstGeom prst="round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sp>
          <p:nvSpPr>
            <p:cNvPr id="9" name="Rectangle: Diagonal Corners Rounded 8">
              <a:extLst>
                <a:ext uri="{FF2B5EF4-FFF2-40B4-BE49-F238E27FC236}">
                  <a16:creationId xmlns:a16="http://schemas.microsoft.com/office/drawing/2014/main" id="{BA0BAD2D-F5AC-4C64-86DB-D1FF5FC1BE12}"/>
                </a:ext>
              </a:extLst>
            </p:cNvPr>
            <p:cNvSpPr/>
            <p:nvPr/>
          </p:nvSpPr>
          <p:spPr>
            <a:xfrm>
              <a:off x="6430650" y="5159752"/>
              <a:ext cx="716437" cy="603315"/>
            </a:xfrm>
            <a:prstGeom prst="round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10" name="Rectangle: Diagonal Corners Rounded 9">
              <a:extLst>
                <a:ext uri="{FF2B5EF4-FFF2-40B4-BE49-F238E27FC236}">
                  <a16:creationId xmlns:a16="http://schemas.microsoft.com/office/drawing/2014/main" id="{EB001F3B-83C8-4C3C-86C6-27FEA3DA5186}"/>
                </a:ext>
              </a:extLst>
            </p:cNvPr>
            <p:cNvSpPr/>
            <p:nvPr/>
          </p:nvSpPr>
          <p:spPr>
            <a:xfrm>
              <a:off x="4873657" y="5156906"/>
              <a:ext cx="716436" cy="603315"/>
            </a:xfrm>
            <a:prstGeom prst="round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sp>
          <p:nvSpPr>
            <p:cNvPr id="11" name="TextBox 10">
              <a:extLst>
                <a:ext uri="{FF2B5EF4-FFF2-40B4-BE49-F238E27FC236}">
                  <a16:creationId xmlns:a16="http://schemas.microsoft.com/office/drawing/2014/main" id="{43FDE28B-4684-416B-BE59-3BEF86D464F2}"/>
                </a:ext>
              </a:extLst>
            </p:cNvPr>
            <p:cNvSpPr txBox="1"/>
            <p:nvPr/>
          </p:nvSpPr>
          <p:spPr>
            <a:xfrm>
              <a:off x="2516955" y="4068012"/>
              <a:ext cx="2916813" cy="461665"/>
            </a:xfrm>
            <a:prstGeom prst="rect">
              <a:avLst/>
            </a:prstGeom>
            <a:noFill/>
          </p:spPr>
          <p:txBody>
            <a:bodyPr wrap="square" rtlCol="0">
              <a:spAutoFit/>
            </a:bodyPr>
            <a:lstStyle/>
            <a:p>
              <a:r>
                <a:rPr lang="en-US" sz="2400" i="0" dirty="0">
                  <a:solidFill>
                    <a:schemeClr val="bg1"/>
                  </a:solidFill>
                  <a:latin typeface="+mj-lt"/>
                </a:rPr>
                <a:t>Before swapping</a:t>
              </a:r>
              <a:endParaRPr lang="en-US" sz="2400" dirty="0">
                <a:solidFill>
                  <a:schemeClr val="bg1"/>
                </a:solidFill>
              </a:endParaRPr>
            </a:p>
          </p:txBody>
        </p:sp>
        <p:sp>
          <p:nvSpPr>
            <p:cNvPr id="12" name="TextBox 11">
              <a:extLst>
                <a:ext uri="{FF2B5EF4-FFF2-40B4-BE49-F238E27FC236}">
                  <a16:creationId xmlns:a16="http://schemas.microsoft.com/office/drawing/2014/main" id="{D9356BFB-67A3-46CA-BC92-9950F87EE47A}"/>
                </a:ext>
              </a:extLst>
            </p:cNvPr>
            <p:cNvSpPr txBox="1"/>
            <p:nvPr/>
          </p:nvSpPr>
          <p:spPr>
            <a:xfrm>
              <a:off x="2673280" y="5227730"/>
              <a:ext cx="2916813" cy="461665"/>
            </a:xfrm>
            <a:prstGeom prst="rect">
              <a:avLst/>
            </a:prstGeom>
            <a:noFill/>
          </p:spPr>
          <p:txBody>
            <a:bodyPr wrap="square" rtlCol="0">
              <a:spAutoFit/>
            </a:bodyPr>
            <a:lstStyle/>
            <a:p>
              <a:r>
                <a:rPr lang="en-US" sz="2400" i="0" dirty="0">
                  <a:solidFill>
                    <a:schemeClr val="bg1"/>
                  </a:solidFill>
                  <a:latin typeface="+mj-lt"/>
                </a:rPr>
                <a:t>After swapping</a:t>
              </a:r>
              <a:endParaRPr lang="en-US" sz="2400" dirty="0">
                <a:solidFill>
                  <a:schemeClr val="bg1"/>
                </a:solidFill>
              </a:endParaRPr>
            </a:p>
          </p:txBody>
        </p:sp>
        <p:cxnSp>
          <p:nvCxnSpPr>
            <p:cNvPr id="14" name="Connector: Curved 13">
              <a:extLst>
                <a:ext uri="{FF2B5EF4-FFF2-40B4-BE49-F238E27FC236}">
                  <a16:creationId xmlns:a16="http://schemas.microsoft.com/office/drawing/2014/main" id="{11BFDCE8-9E3E-438C-BD5B-25AC7EB49326}"/>
                </a:ext>
              </a:extLst>
            </p:cNvPr>
            <p:cNvCxnSpPr>
              <a:stCxn id="3" idx="1"/>
              <a:endCxn id="9" idx="3"/>
            </p:cNvCxnSpPr>
            <p:nvPr/>
          </p:nvCxnSpPr>
          <p:spPr>
            <a:xfrm rot="16200000" flipH="1">
              <a:off x="5754204" y="4125087"/>
              <a:ext cx="512338" cy="1556992"/>
            </a:xfrm>
            <a:prstGeom prst="curvedConnector3">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Curved 15">
              <a:extLst>
                <a:ext uri="{FF2B5EF4-FFF2-40B4-BE49-F238E27FC236}">
                  <a16:creationId xmlns:a16="http://schemas.microsoft.com/office/drawing/2014/main" id="{83561250-6669-498C-849F-BAEBF82F1624}"/>
                </a:ext>
              </a:extLst>
            </p:cNvPr>
            <p:cNvCxnSpPr>
              <a:stCxn id="7" idx="1"/>
              <a:endCxn id="10" idx="3"/>
            </p:cNvCxnSpPr>
            <p:nvPr/>
          </p:nvCxnSpPr>
          <p:spPr>
            <a:xfrm rot="5400000">
              <a:off x="5755626" y="4123663"/>
              <a:ext cx="509492" cy="1556994"/>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368674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ANSWER #2</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BBDA9BE8-AE67-4670-BFAD-6CC5332E510D}"/>
                  </a:ext>
                </a:extLst>
              </p:cNvPr>
              <p:cNvSpPr>
                <a:spLocks noGrp="1"/>
              </p:cNvSpPr>
              <p:nvPr>
                <p:ph idx="1"/>
              </p:nvPr>
            </p:nvSpPr>
            <p:spPr>
              <a:xfrm>
                <a:off x="838200" y="1733133"/>
                <a:ext cx="10515600" cy="2018735"/>
              </a:xfrm>
            </p:spPr>
            <p:txBody>
              <a:bodyPr>
                <a:normAutofit/>
              </a:bodyPr>
              <a:lstStyle/>
              <a:p>
                <a:r>
                  <a:rPr lang="en-US" dirty="0">
                    <a:solidFill>
                      <a:schemeClr val="bg1"/>
                    </a:solidFill>
                  </a:rPr>
                  <a:t>Given two variables </a:t>
                </a:r>
                <a14:m>
                  <m:oMath xmlns:m="http://schemas.openxmlformats.org/officeDocument/2006/math">
                    <m:r>
                      <a:rPr lang="en-US" i="1" dirty="0" smtClean="0">
                        <a:solidFill>
                          <a:schemeClr val="bg1"/>
                        </a:solidFill>
                        <a:latin typeface="Cambria Math" panose="02040503050406030204" pitchFamily="18" charset="0"/>
                      </a:rPr>
                      <m:t>𝑥</m:t>
                    </m:r>
                  </m:oMath>
                </a14:m>
                <a:r>
                  <a:rPr lang="en-US" dirty="0">
                    <a:solidFill>
                      <a:schemeClr val="bg1"/>
                    </a:solidFill>
                  </a:rPr>
                  <a:t> and </a:t>
                </a:r>
                <a14:m>
                  <m:oMath xmlns:m="http://schemas.openxmlformats.org/officeDocument/2006/math">
                    <m:r>
                      <a:rPr lang="en-US" i="1" dirty="0" smtClean="0">
                        <a:solidFill>
                          <a:schemeClr val="bg1"/>
                        </a:solidFill>
                        <a:latin typeface="Cambria Math" panose="02040503050406030204" pitchFamily="18" charset="0"/>
                      </a:rPr>
                      <m:t>𝑦</m:t>
                    </m:r>
                  </m:oMath>
                </a14:m>
                <a:r>
                  <a:rPr lang="en-US" dirty="0">
                    <a:solidFill>
                      <a:schemeClr val="bg1"/>
                    </a:solidFill>
                  </a:rPr>
                  <a:t>, each stores its own value. Swap the values of the two variables.</a:t>
                </a:r>
              </a:p>
              <a:p>
                <a:pPr lvl="1"/>
                <a:r>
                  <a:rPr lang="en-GB" dirty="0">
                    <a:solidFill>
                      <a:schemeClr val="bg1"/>
                    </a:solidFill>
                  </a:rPr>
                  <a:t>Input: 𝑥 and 𝑦.</a:t>
                </a:r>
              </a:p>
              <a:p>
                <a:pPr lvl="1"/>
                <a:r>
                  <a:rPr lang="en-GB" dirty="0">
                    <a:solidFill>
                      <a:schemeClr val="bg1"/>
                    </a:solidFill>
                  </a:rPr>
                  <a:t>Output: 𝑥 has the value of 𝑦,</a:t>
                </a:r>
                <a:br>
                  <a:rPr lang="en-GB" dirty="0">
                    <a:solidFill>
                      <a:schemeClr val="bg1"/>
                    </a:solidFill>
                  </a:rPr>
                </a:br>
                <a:r>
                  <a:rPr lang="en-GB" dirty="0">
                    <a:solidFill>
                      <a:schemeClr val="bg1"/>
                    </a:solidFill>
                  </a:rPr>
                  <a:t>and 𝑦 has the value of 𝑥.</a:t>
                </a:r>
              </a:p>
              <a:p>
                <a:pPr lvl="1"/>
                <a:endParaRPr lang="en-US" dirty="0">
                  <a:solidFill>
                    <a:schemeClr val="bg1"/>
                  </a:solidFill>
                </a:endParaRPr>
              </a:p>
              <a:p>
                <a:endParaRPr lang="en-US" i="1" dirty="0">
                  <a:solidFill>
                    <a:schemeClr val="bg1"/>
                  </a:solidFill>
                </a:endParaRPr>
              </a:p>
            </p:txBody>
          </p:sp>
        </mc:Choice>
        <mc:Fallback xmlns="">
          <p:sp>
            <p:nvSpPr>
              <p:cNvPr id="6" name="Content Placeholder 5">
                <a:extLst>
                  <a:ext uri="{FF2B5EF4-FFF2-40B4-BE49-F238E27FC236}">
                    <a16:creationId xmlns:a16="http://schemas.microsoft.com/office/drawing/2014/main" id="{BBDA9BE8-AE67-4670-BFAD-6CC5332E510D}"/>
                  </a:ext>
                </a:extLst>
              </p:cNvPr>
              <p:cNvSpPr>
                <a:spLocks noGrp="1" noRot="1" noChangeAspect="1" noMove="1" noResize="1" noEditPoints="1" noAdjustHandles="1" noChangeArrowheads="1" noChangeShapeType="1" noTextEdit="1"/>
              </p:cNvSpPr>
              <p:nvPr>
                <p:ph idx="1"/>
              </p:nvPr>
            </p:nvSpPr>
            <p:spPr>
              <a:xfrm>
                <a:off x="838200" y="1733133"/>
                <a:ext cx="10515600" cy="2018735"/>
              </a:xfrm>
              <a:blipFill>
                <a:blip r:embed="rId2"/>
                <a:stretch>
                  <a:fillRect l="-1043" t="-4834" b="-4834"/>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76BB2F70-42B2-4E39-9D5B-0A05ADA9379E}"/>
              </a:ext>
            </a:extLst>
          </p:cNvPr>
          <p:cNvSpPr txBox="1"/>
          <p:nvPr/>
        </p:nvSpPr>
        <p:spPr>
          <a:xfrm>
            <a:off x="1414021" y="3922056"/>
            <a:ext cx="3091992" cy="2308324"/>
          </a:xfrm>
          <a:prstGeom prst="rect">
            <a:avLst/>
          </a:prstGeom>
          <a:solidFill>
            <a:schemeClr val="bg1"/>
          </a:solidFill>
        </p:spPr>
        <p:txBody>
          <a:bodyPr wrap="square" rtlCol="0">
            <a:spAutoFit/>
          </a:bodyPr>
          <a:lstStyle/>
          <a:p>
            <a:pPr marL="342900" indent="-342900">
              <a:buFont typeface="+mj-lt"/>
              <a:buAutoNum type="arabicPeriod"/>
            </a:pPr>
            <a:r>
              <a:rPr lang="en-US" sz="2400" dirty="0"/>
              <a:t>DEFINE: 	</a:t>
            </a:r>
            <a:r>
              <a:rPr lang="en-US" sz="2400" i="1" dirty="0"/>
              <a:t>x , y</a:t>
            </a:r>
          </a:p>
          <a:p>
            <a:pPr marL="342900" indent="-342900">
              <a:buFont typeface="+mj-lt"/>
              <a:buAutoNum type="arabicPeriod"/>
            </a:pPr>
            <a:r>
              <a:rPr lang="en-US" sz="2400" dirty="0"/>
              <a:t>READ: 	</a:t>
            </a:r>
            <a:r>
              <a:rPr lang="en-US" sz="2400" i="1" dirty="0"/>
              <a:t>x, y</a:t>
            </a:r>
          </a:p>
          <a:p>
            <a:pPr marL="342900" indent="-342900">
              <a:buFont typeface="+mj-lt"/>
              <a:buAutoNum type="arabicPeriod"/>
            </a:pPr>
            <a:r>
              <a:rPr lang="en-US" sz="2400" dirty="0"/>
              <a:t>DEFINE: 	</a:t>
            </a:r>
            <a:r>
              <a:rPr lang="en-US" sz="2400" i="1" dirty="0"/>
              <a:t>temp = x</a:t>
            </a:r>
          </a:p>
          <a:p>
            <a:pPr marL="342900" indent="-342900">
              <a:buFont typeface="+mj-lt"/>
              <a:buAutoNum type="arabicPeriod"/>
            </a:pPr>
            <a:r>
              <a:rPr lang="en-US" sz="2400" dirty="0"/>
              <a:t>SET: 		</a:t>
            </a:r>
            <a:r>
              <a:rPr lang="en-US" sz="2400" i="1" dirty="0"/>
              <a:t>x = y</a:t>
            </a:r>
          </a:p>
          <a:p>
            <a:pPr marL="342900" indent="-342900">
              <a:buFont typeface="+mj-lt"/>
              <a:buAutoNum type="arabicPeriod"/>
            </a:pPr>
            <a:r>
              <a:rPr lang="en-US" sz="2400" dirty="0"/>
              <a:t>SET: 		</a:t>
            </a:r>
            <a:r>
              <a:rPr lang="en-US" sz="2400" i="1" dirty="0"/>
              <a:t>y = temp</a:t>
            </a:r>
          </a:p>
          <a:p>
            <a:pPr marL="342900" indent="-342900">
              <a:buFont typeface="+mj-lt"/>
              <a:buAutoNum type="arabicPeriod"/>
            </a:pPr>
            <a:r>
              <a:rPr lang="en-US" sz="2400" dirty="0"/>
              <a:t>OUTPUT:	</a:t>
            </a:r>
            <a:r>
              <a:rPr lang="en-US" sz="2400" i="1" dirty="0"/>
              <a:t>x, y </a:t>
            </a:r>
          </a:p>
        </p:txBody>
      </p:sp>
      <p:pic>
        <p:nvPicPr>
          <p:cNvPr id="20" name="Picture 19">
            <a:extLst>
              <a:ext uri="{FF2B5EF4-FFF2-40B4-BE49-F238E27FC236}">
                <a16:creationId xmlns:a16="http://schemas.microsoft.com/office/drawing/2014/main" id="{6F3CE026-A4BB-4882-8831-57DE259DAF26}"/>
              </a:ext>
            </a:extLst>
          </p:cNvPr>
          <p:cNvPicPr>
            <a:picLocks noChangeAspect="1"/>
          </p:cNvPicPr>
          <p:nvPr/>
        </p:nvPicPr>
        <p:blipFill rotWithShape="1">
          <a:blip r:embed="rId3">
            <a:extLst>
              <a:ext uri="{28A0092B-C50C-407E-A947-70E740481C1C}">
                <a14:useLocalDpi xmlns:a14="http://schemas.microsoft.com/office/drawing/2010/main" val="0"/>
              </a:ext>
            </a:extLst>
          </a:blip>
          <a:srcRect t="2048" b="2048"/>
          <a:stretch/>
        </p:blipFill>
        <p:spPr>
          <a:xfrm>
            <a:off x="6821864" y="2328421"/>
            <a:ext cx="4273485" cy="4364380"/>
          </a:xfrm>
          <a:prstGeom prst="rect">
            <a:avLst/>
          </a:prstGeom>
        </p:spPr>
      </p:pic>
    </p:spTree>
    <p:extLst>
      <p:ext uri="{BB962C8B-B14F-4D97-AF65-F5344CB8AC3E}">
        <p14:creationId xmlns:p14="http://schemas.microsoft.com/office/powerpoint/2010/main" val="29810641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Exercise #3-TASK</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BBDA9BE8-AE67-4670-BFAD-6CC5332E510D}"/>
                  </a:ext>
                </a:extLst>
              </p:cNvPr>
              <p:cNvSpPr>
                <a:spLocks noGrp="1"/>
              </p:cNvSpPr>
              <p:nvPr>
                <p:ph idx="1"/>
              </p:nvPr>
            </p:nvSpPr>
            <p:spPr>
              <a:xfrm>
                <a:off x="838200" y="1733134"/>
                <a:ext cx="10515600" cy="896944"/>
              </a:xfrm>
            </p:spPr>
            <p:txBody>
              <a:bodyPr/>
              <a:lstStyle/>
              <a:p>
                <a:r>
                  <a:rPr lang="en-US" dirty="0">
                    <a:solidFill>
                      <a:schemeClr val="bg1"/>
                    </a:solidFill>
                  </a:rPr>
                  <a:t>Given two variables </a:t>
                </a:r>
                <a14:m>
                  <m:oMath xmlns:m="http://schemas.openxmlformats.org/officeDocument/2006/math">
                    <m:r>
                      <a:rPr lang="en-US" i="1" dirty="0" smtClean="0">
                        <a:solidFill>
                          <a:schemeClr val="bg1"/>
                        </a:solidFill>
                        <a:latin typeface="Cambria Math" panose="02040503050406030204" pitchFamily="18" charset="0"/>
                      </a:rPr>
                      <m:t>𝑥</m:t>
                    </m:r>
                  </m:oMath>
                </a14:m>
                <a:r>
                  <a:rPr lang="en-US" dirty="0">
                    <a:solidFill>
                      <a:schemeClr val="bg1"/>
                    </a:solidFill>
                  </a:rPr>
                  <a:t> and </a:t>
                </a:r>
                <a14:m>
                  <m:oMath xmlns:m="http://schemas.openxmlformats.org/officeDocument/2006/math">
                    <m:r>
                      <a:rPr lang="en-US" i="1" dirty="0" smtClean="0">
                        <a:solidFill>
                          <a:schemeClr val="bg1"/>
                        </a:solidFill>
                        <a:latin typeface="Cambria Math" panose="02040503050406030204" pitchFamily="18" charset="0"/>
                      </a:rPr>
                      <m:t>𝑦</m:t>
                    </m:r>
                  </m:oMath>
                </a14:m>
                <a:r>
                  <a:rPr lang="en-US" dirty="0">
                    <a:solidFill>
                      <a:schemeClr val="bg1"/>
                    </a:solidFill>
                  </a:rPr>
                  <a:t>, each stores its own value. Swap the values of the two variables. (DON’T use a third variables)</a:t>
                </a:r>
              </a:p>
              <a:p>
                <a:endParaRPr lang="en-US" i="1" dirty="0">
                  <a:solidFill>
                    <a:schemeClr val="bg1"/>
                  </a:solidFill>
                </a:endParaRPr>
              </a:p>
            </p:txBody>
          </p:sp>
        </mc:Choice>
        <mc:Fallback xmlns="">
          <p:sp>
            <p:nvSpPr>
              <p:cNvPr id="6" name="Content Placeholder 5">
                <a:extLst>
                  <a:ext uri="{FF2B5EF4-FFF2-40B4-BE49-F238E27FC236}">
                    <a16:creationId xmlns:a16="http://schemas.microsoft.com/office/drawing/2014/main" id="{BBDA9BE8-AE67-4670-BFAD-6CC5332E510D}"/>
                  </a:ext>
                </a:extLst>
              </p:cNvPr>
              <p:cNvSpPr>
                <a:spLocks noGrp="1" noRot="1" noChangeAspect="1" noMove="1" noResize="1" noEditPoints="1" noAdjustHandles="1" noChangeArrowheads="1" noChangeShapeType="1" noTextEdit="1"/>
              </p:cNvSpPr>
              <p:nvPr>
                <p:ph idx="1"/>
              </p:nvPr>
            </p:nvSpPr>
            <p:spPr>
              <a:xfrm>
                <a:off x="838200" y="1733134"/>
                <a:ext cx="10515600" cy="896944"/>
              </a:xfrm>
              <a:blipFill>
                <a:blip r:embed="rId2"/>
                <a:stretch>
                  <a:fillRect l="-1043" t="-10884" b="-15646"/>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9C7B2FB2-9E4C-4A43-9FD0-98B6DC8FDF12}"/>
              </a:ext>
            </a:extLst>
          </p:cNvPr>
          <p:cNvSpPr txBox="1"/>
          <p:nvPr/>
        </p:nvSpPr>
        <p:spPr>
          <a:xfrm>
            <a:off x="2611224" y="3277207"/>
            <a:ext cx="6834433" cy="963854"/>
          </a:xfrm>
          <a:prstGeom prst="rect">
            <a:avLst/>
          </a:prstGeom>
          <a:solidFill>
            <a:schemeClr val="tx2">
              <a:lumMod val="20000"/>
              <a:lumOff val="80000"/>
            </a:schemeClr>
          </a:solidFill>
        </p:spPr>
        <p:txBody>
          <a:bodyPr wrap="square" rtlCol="0">
            <a:spAutoFit/>
          </a:bodyPr>
          <a:lstStyle/>
          <a:p>
            <a:r>
              <a:rPr lang="en-US" sz="2800" b="1" u="sng" dirty="0"/>
              <a:t>PREREQUISTS</a:t>
            </a:r>
          </a:p>
          <a:p>
            <a:pPr marL="400050" indent="-400050">
              <a:buFont typeface="+mj-lt"/>
              <a:buAutoNum type="romanUcPeriod"/>
            </a:pPr>
            <a:r>
              <a:rPr lang="en-US" sz="2800" dirty="0"/>
              <a:t>Basic mathematical operations</a:t>
            </a:r>
          </a:p>
        </p:txBody>
      </p:sp>
    </p:spTree>
    <p:extLst>
      <p:ext uri="{BB962C8B-B14F-4D97-AF65-F5344CB8AC3E}">
        <p14:creationId xmlns:p14="http://schemas.microsoft.com/office/powerpoint/2010/main" val="13835971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Answer #3</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BBDA9BE8-AE67-4670-BFAD-6CC5332E510D}"/>
                  </a:ext>
                </a:extLst>
              </p:cNvPr>
              <p:cNvSpPr>
                <a:spLocks noGrp="1"/>
              </p:cNvSpPr>
              <p:nvPr>
                <p:ph idx="1"/>
              </p:nvPr>
            </p:nvSpPr>
            <p:spPr>
              <a:xfrm>
                <a:off x="838200" y="1504534"/>
                <a:ext cx="10515600" cy="1924466"/>
              </a:xfrm>
            </p:spPr>
            <p:txBody>
              <a:bodyPr>
                <a:normAutofit/>
              </a:bodyPr>
              <a:lstStyle/>
              <a:p>
                <a:r>
                  <a:rPr lang="en-US" dirty="0">
                    <a:solidFill>
                      <a:schemeClr val="bg1"/>
                    </a:solidFill>
                  </a:rPr>
                  <a:t>Given two variables </a:t>
                </a:r>
                <a14:m>
                  <m:oMath xmlns:m="http://schemas.openxmlformats.org/officeDocument/2006/math">
                    <m:r>
                      <a:rPr lang="en-US" i="1" dirty="0" smtClean="0">
                        <a:solidFill>
                          <a:schemeClr val="bg1"/>
                        </a:solidFill>
                        <a:latin typeface="Cambria Math" panose="02040503050406030204" pitchFamily="18" charset="0"/>
                      </a:rPr>
                      <m:t>𝑥</m:t>
                    </m:r>
                  </m:oMath>
                </a14:m>
                <a:r>
                  <a:rPr lang="en-US" dirty="0">
                    <a:solidFill>
                      <a:schemeClr val="bg1"/>
                    </a:solidFill>
                  </a:rPr>
                  <a:t> and </a:t>
                </a:r>
                <a14:m>
                  <m:oMath xmlns:m="http://schemas.openxmlformats.org/officeDocument/2006/math">
                    <m:r>
                      <a:rPr lang="en-US" i="1" dirty="0" smtClean="0">
                        <a:solidFill>
                          <a:schemeClr val="bg1"/>
                        </a:solidFill>
                        <a:latin typeface="Cambria Math" panose="02040503050406030204" pitchFamily="18" charset="0"/>
                      </a:rPr>
                      <m:t>𝑦</m:t>
                    </m:r>
                  </m:oMath>
                </a14:m>
                <a:r>
                  <a:rPr lang="en-US" dirty="0">
                    <a:solidFill>
                      <a:schemeClr val="bg1"/>
                    </a:solidFill>
                  </a:rPr>
                  <a:t>, each stores its own value. Swap the values of the two variables. (DON’T use a third variables)</a:t>
                </a:r>
              </a:p>
              <a:p>
                <a:pPr lvl="1"/>
                <a:r>
                  <a:rPr lang="en-US" dirty="0">
                    <a:solidFill>
                      <a:schemeClr val="bg1"/>
                    </a:solidFill>
                  </a:rPr>
                  <a:t>The idea is to use two opposite mathematical operations</a:t>
                </a:r>
              </a:p>
              <a:p>
                <a:pPr marL="0" indent="0">
                  <a:buNone/>
                </a:pPr>
                <a:endParaRPr lang="en-US" i="1" dirty="0">
                  <a:solidFill>
                    <a:schemeClr val="bg1"/>
                  </a:solidFill>
                </a:endParaRPr>
              </a:p>
            </p:txBody>
          </p:sp>
        </mc:Choice>
        <mc:Fallback xmlns="">
          <p:sp>
            <p:nvSpPr>
              <p:cNvPr id="6" name="Content Placeholder 5">
                <a:extLst>
                  <a:ext uri="{FF2B5EF4-FFF2-40B4-BE49-F238E27FC236}">
                    <a16:creationId xmlns:a16="http://schemas.microsoft.com/office/drawing/2014/main" id="{BBDA9BE8-AE67-4670-BFAD-6CC5332E510D}"/>
                  </a:ext>
                </a:extLst>
              </p:cNvPr>
              <p:cNvSpPr>
                <a:spLocks noGrp="1" noRot="1" noChangeAspect="1" noMove="1" noResize="1" noEditPoints="1" noAdjustHandles="1" noChangeArrowheads="1" noChangeShapeType="1" noTextEdit="1"/>
              </p:cNvSpPr>
              <p:nvPr>
                <p:ph idx="1"/>
              </p:nvPr>
            </p:nvSpPr>
            <p:spPr>
              <a:xfrm>
                <a:off x="838200" y="1504534"/>
                <a:ext cx="10515600" cy="1924466"/>
              </a:xfrm>
              <a:blipFill>
                <a:blip r:embed="rId2"/>
                <a:stretch>
                  <a:fillRect l="-1043" t="-5380"/>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9AA397A4-095A-4017-B39D-2E9C14ACB8F1}"/>
              </a:ext>
            </a:extLst>
          </p:cNvPr>
          <p:cNvSpPr txBox="1"/>
          <p:nvPr/>
        </p:nvSpPr>
        <p:spPr>
          <a:xfrm>
            <a:off x="1338607" y="3544477"/>
            <a:ext cx="3091992" cy="2308324"/>
          </a:xfrm>
          <a:prstGeom prst="rect">
            <a:avLst/>
          </a:prstGeom>
          <a:solidFill>
            <a:schemeClr val="bg1"/>
          </a:solidFill>
        </p:spPr>
        <p:txBody>
          <a:bodyPr wrap="square" rtlCol="0">
            <a:spAutoFit/>
          </a:bodyPr>
          <a:lstStyle/>
          <a:p>
            <a:pPr marL="342900" indent="-342900">
              <a:buFont typeface="+mj-lt"/>
              <a:buAutoNum type="arabicPeriod"/>
            </a:pPr>
            <a:r>
              <a:rPr lang="en-US" sz="2400" dirty="0"/>
              <a:t>DEFINE: 	</a:t>
            </a:r>
            <a:r>
              <a:rPr lang="en-US" sz="2400" i="1" dirty="0"/>
              <a:t>x , y</a:t>
            </a:r>
          </a:p>
          <a:p>
            <a:pPr marL="342900" indent="-342900">
              <a:buFont typeface="+mj-lt"/>
              <a:buAutoNum type="arabicPeriod"/>
            </a:pPr>
            <a:r>
              <a:rPr lang="en-US" sz="2400" dirty="0"/>
              <a:t>READ: 	</a:t>
            </a:r>
            <a:r>
              <a:rPr lang="en-US" sz="2400" i="1" dirty="0"/>
              <a:t>x, y</a:t>
            </a:r>
          </a:p>
          <a:p>
            <a:pPr marL="342900" indent="-342900">
              <a:buFont typeface="+mj-lt"/>
              <a:buAutoNum type="arabicPeriod"/>
            </a:pPr>
            <a:r>
              <a:rPr lang="en-US" sz="2400" dirty="0"/>
              <a:t>SET: 		</a:t>
            </a:r>
            <a:r>
              <a:rPr lang="en-US" sz="2400" i="1" dirty="0"/>
              <a:t>x = x * y</a:t>
            </a:r>
          </a:p>
          <a:p>
            <a:pPr marL="342900" indent="-342900">
              <a:buFont typeface="+mj-lt"/>
              <a:buAutoNum type="arabicPeriod"/>
            </a:pPr>
            <a:r>
              <a:rPr lang="en-US" sz="2400" dirty="0"/>
              <a:t>SET: 		</a:t>
            </a:r>
            <a:r>
              <a:rPr lang="en-US" sz="2400" i="1" dirty="0"/>
              <a:t>y = x / y</a:t>
            </a:r>
          </a:p>
          <a:p>
            <a:pPr marL="342900" indent="-342900">
              <a:buFont typeface="+mj-lt"/>
              <a:buAutoNum type="arabicPeriod"/>
            </a:pPr>
            <a:r>
              <a:rPr lang="en-US" sz="2400" dirty="0"/>
              <a:t>SET: 		</a:t>
            </a:r>
            <a:r>
              <a:rPr lang="en-US" sz="2400" i="1" dirty="0"/>
              <a:t>x = x / y</a:t>
            </a:r>
          </a:p>
          <a:p>
            <a:pPr marL="342900" indent="-342900">
              <a:buFont typeface="+mj-lt"/>
              <a:buAutoNum type="arabicPeriod"/>
            </a:pPr>
            <a:r>
              <a:rPr lang="en-US" sz="2400" dirty="0"/>
              <a:t>OUTPUT:	</a:t>
            </a:r>
            <a:r>
              <a:rPr lang="en-US" sz="2400" i="1" dirty="0"/>
              <a:t>x, y </a:t>
            </a:r>
          </a:p>
        </p:txBody>
      </p:sp>
      <p:pic>
        <p:nvPicPr>
          <p:cNvPr id="18" name="Picture 17">
            <a:extLst>
              <a:ext uri="{FF2B5EF4-FFF2-40B4-BE49-F238E27FC236}">
                <a16:creationId xmlns:a16="http://schemas.microsoft.com/office/drawing/2014/main" id="{CA50E6C8-6807-4FCB-89FB-B955028E20CF}"/>
              </a:ext>
            </a:extLst>
          </p:cNvPr>
          <p:cNvPicPr>
            <a:picLocks noChangeAspect="1"/>
          </p:cNvPicPr>
          <p:nvPr/>
        </p:nvPicPr>
        <p:blipFill>
          <a:blip r:embed="rId3"/>
          <a:stretch>
            <a:fillRect/>
          </a:stretch>
        </p:blipFill>
        <p:spPr>
          <a:xfrm>
            <a:off x="6361373" y="2792389"/>
            <a:ext cx="3781867" cy="4016662"/>
          </a:xfrm>
          <a:prstGeom prst="rect">
            <a:avLst/>
          </a:prstGeom>
        </p:spPr>
      </p:pic>
    </p:spTree>
    <p:extLst>
      <p:ext uri="{BB962C8B-B14F-4D97-AF65-F5344CB8AC3E}">
        <p14:creationId xmlns:p14="http://schemas.microsoft.com/office/powerpoint/2010/main" val="711400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EXERCISE #4</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BBDA9BE8-AE67-4670-BFAD-6CC5332E510D}"/>
                  </a:ext>
                </a:extLst>
              </p:cNvPr>
              <p:cNvSpPr>
                <a:spLocks noGrp="1"/>
              </p:cNvSpPr>
              <p:nvPr>
                <p:ph idx="1"/>
              </p:nvPr>
            </p:nvSpPr>
            <p:spPr>
              <a:xfrm>
                <a:off x="838200" y="1733134"/>
                <a:ext cx="10515600" cy="3376194"/>
              </a:xfrm>
            </p:spPr>
            <p:txBody>
              <a:bodyPr/>
              <a:lstStyle/>
              <a:p>
                <a:r>
                  <a:rPr lang="en-GB" dirty="0">
                    <a:solidFill>
                      <a:schemeClr val="bg1"/>
                    </a:solidFill>
                  </a:rPr>
                  <a:t>Write a program that takes 2 </a:t>
                </a:r>
                <a:r>
                  <a:rPr lang="en-GB" b="1" u="sng" dirty="0">
                    <a:solidFill>
                      <a:schemeClr val="bg1"/>
                    </a:solidFill>
                  </a:rPr>
                  <a:t>integer</a:t>
                </a:r>
                <a:r>
                  <a:rPr lang="en-GB" dirty="0">
                    <a:solidFill>
                      <a:schemeClr val="bg1"/>
                    </a:solidFill>
                  </a:rPr>
                  <a:t> numbers (𝑥, 𝑦). Check if 𝑦 is a multiple of 𝑥 or not. If it is multiple, output the result of division otherwise output “Not Multiple”.</a:t>
                </a:r>
              </a:p>
              <a:p>
                <a:pPr lvl="1"/>
                <a:r>
                  <a:rPr lang="en-GB" dirty="0">
                    <a:solidFill>
                      <a:schemeClr val="bg1"/>
                    </a:solidFill>
                  </a:rPr>
                  <a:t>Note: </a:t>
                </a:r>
                <a14:m>
                  <m:oMath xmlns:m="http://schemas.openxmlformats.org/officeDocument/2006/math">
                    <m:r>
                      <a:rPr lang="en-GB" i="1" dirty="0">
                        <a:solidFill>
                          <a:schemeClr val="bg1"/>
                        </a:solidFill>
                        <a:latin typeface="Cambria Math" panose="02040503050406030204" pitchFamily="18" charset="0"/>
                      </a:rPr>
                      <m:t>𝑦</m:t>
                    </m:r>
                  </m:oMath>
                </a14:m>
                <a:r>
                  <a:rPr lang="en-GB" dirty="0">
                    <a:solidFill>
                      <a:schemeClr val="bg1"/>
                    </a:solidFill>
                  </a:rPr>
                  <a:t> is multiple of </a:t>
                </a:r>
                <a14:m>
                  <m:oMath xmlns:m="http://schemas.openxmlformats.org/officeDocument/2006/math">
                    <m:r>
                      <a:rPr lang="en-GB" i="1" dirty="0">
                        <a:solidFill>
                          <a:schemeClr val="bg1"/>
                        </a:solidFill>
                        <a:latin typeface="Cambria Math" panose="02040503050406030204" pitchFamily="18" charset="0"/>
                      </a:rPr>
                      <m:t>𝑥</m:t>
                    </m:r>
                  </m:oMath>
                </a14:m>
                <a:r>
                  <a:rPr lang="en-GB" dirty="0">
                    <a:solidFill>
                      <a:schemeClr val="bg1"/>
                    </a:solidFill>
                  </a:rPr>
                  <a:t> when we multiply </a:t>
                </a:r>
                <a14:m>
                  <m:oMath xmlns:m="http://schemas.openxmlformats.org/officeDocument/2006/math">
                    <m:r>
                      <a:rPr lang="en-GB" i="1" dirty="0">
                        <a:solidFill>
                          <a:schemeClr val="bg1"/>
                        </a:solidFill>
                        <a:latin typeface="Cambria Math" panose="02040503050406030204" pitchFamily="18" charset="0"/>
                      </a:rPr>
                      <m:t>𝑥</m:t>
                    </m:r>
                  </m:oMath>
                </a14:m>
                <a:r>
                  <a:rPr lang="en-GB" dirty="0">
                    <a:solidFill>
                      <a:schemeClr val="bg1"/>
                    </a:solidFill>
                  </a:rPr>
                  <a:t> to a specific value </a:t>
                </a:r>
                <a14:m>
                  <m:oMath xmlns:m="http://schemas.openxmlformats.org/officeDocument/2006/math">
                    <m:r>
                      <a:rPr lang="en-GB" i="1" dirty="0">
                        <a:solidFill>
                          <a:schemeClr val="bg1"/>
                        </a:solidFill>
                        <a:latin typeface="Cambria Math" panose="02040503050406030204" pitchFamily="18" charset="0"/>
                      </a:rPr>
                      <m:t>𝑧</m:t>
                    </m:r>
                  </m:oMath>
                </a14:m>
                <a:r>
                  <a:rPr lang="en-GB" dirty="0">
                    <a:solidFill>
                      <a:schemeClr val="bg1"/>
                    </a:solidFill>
                  </a:rPr>
                  <a:t> and equals </a:t>
                </a:r>
                <a14:m>
                  <m:oMath xmlns:m="http://schemas.openxmlformats.org/officeDocument/2006/math">
                    <m:r>
                      <a:rPr lang="en-GB" i="1" dirty="0">
                        <a:solidFill>
                          <a:schemeClr val="bg1"/>
                        </a:solidFill>
                        <a:latin typeface="Cambria Math" panose="02040503050406030204" pitchFamily="18" charset="0"/>
                      </a:rPr>
                      <m:t>𝑦</m:t>
                    </m:r>
                  </m:oMath>
                </a14:m>
                <a:r>
                  <a:rPr lang="en-GB" dirty="0">
                    <a:solidFill>
                      <a:schemeClr val="bg1"/>
                    </a:solidFill>
                  </a:rPr>
                  <a:t>. </a:t>
                </a:r>
                <a14:m>
                  <m:oMath xmlns:m="http://schemas.openxmlformats.org/officeDocument/2006/math">
                    <m:r>
                      <a:rPr lang="en-GB" i="1" dirty="0">
                        <a:solidFill>
                          <a:schemeClr val="bg1"/>
                        </a:solidFill>
                        <a:latin typeface="Cambria Math" panose="02040503050406030204" pitchFamily="18" charset="0"/>
                      </a:rPr>
                      <m:t>(</m:t>
                    </m:r>
                    <m:r>
                      <a:rPr lang="en-GB" i="1" dirty="0">
                        <a:solidFill>
                          <a:schemeClr val="bg1"/>
                        </a:solidFill>
                        <a:latin typeface="Cambria Math" panose="02040503050406030204" pitchFamily="18" charset="0"/>
                      </a:rPr>
                      <m:t>𝑥</m:t>
                    </m:r>
                    <m:r>
                      <a:rPr lang="en-GB" i="1" dirty="0">
                        <a:solidFill>
                          <a:schemeClr val="bg1"/>
                        </a:solidFill>
                        <a:latin typeface="Cambria Math" panose="02040503050406030204" pitchFamily="18" charset="0"/>
                      </a:rPr>
                      <m:t>∗</m:t>
                    </m:r>
                    <m:r>
                      <a:rPr lang="en-GB" i="1" dirty="0">
                        <a:solidFill>
                          <a:schemeClr val="bg1"/>
                        </a:solidFill>
                        <a:latin typeface="Cambria Math" panose="02040503050406030204" pitchFamily="18" charset="0"/>
                      </a:rPr>
                      <m:t>𝑧</m:t>
                    </m:r>
                    <m:r>
                      <a:rPr lang="en-GB" i="1" dirty="0">
                        <a:solidFill>
                          <a:schemeClr val="bg1"/>
                        </a:solidFill>
                        <a:latin typeface="Cambria Math" panose="02040503050406030204" pitchFamily="18" charset="0"/>
                      </a:rPr>
                      <m:t> = </m:t>
                    </m:r>
                    <m:r>
                      <a:rPr lang="en-GB" i="1" dirty="0">
                        <a:solidFill>
                          <a:schemeClr val="bg1"/>
                        </a:solidFill>
                        <a:latin typeface="Cambria Math" panose="02040503050406030204" pitchFamily="18" charset="0"/>
                      </a:rPr>
                      <m:t>𝑦</m:t>
                    </m:r>
                    <m:r>
                      <a:rPr lang="en-GB" i="1" dirty="0">
                        <a:solidFill>
                          <a:schemeClr val="bg1"/>
                        </a:solidFill>
                        <a:latin typeface="Cambria Math" panose="02040503050406030204" pitchFamily="18" charset="0"/>
                      </a:rPr>
                      <m:t>)</m:t>
                    </m:r>
                  </m:oMath>
                </a14:m>
                <a:endParaRPr lang="en-US" dirty="0">
                  <a:solidFill>
                    <a:schemeClr val="bg1"/>
                  </a:solidFill>
                </a:endParaRPr>
              </a:p>
            </p:txBody>
          </p:sp>
        </mc:Choice>
        <mc:Fallback xmlns="">
          <p:sp>
            <p:nvSpPr>
              <p:cNvPr id="6" name="Content Placeholder 5">
                <a:extLst>
                  <a:ext uri="{FF2B5EF4-FFF2-40B4-BE49-F238E27FC236}">
                    <a16:creationId xmlns:a16="http://schemas.microsoft.com/office/drawing/2014/main" id="{BBDA9BE8-AE67-4670-BFAD-6CC5332E510D}"/>
                  </a:ext>
                </a:extLst>
              </p:cNvPr>
              <p:cNvSpPr>
                <a:spLocks noGrp="1" noRot="1" noChangeAspect="1" noMove="1" noResize="1" noEditPoints="1" noAdjustHandles="1" noChangeArrowheads="1" noChangeShapeType="1" noTextEdit="1"/>
              </p:cNvSpPr>
              <p:nvPr>
                <p:ph idx="1"/>
              </p:nvPr>
            </p:nvSpPr>
            <p:spPr>
              <a:xfrm>
                <a:off x="838200" y="1733134"/>
                <a:ext cx="10515600" cy="3376194"/>
              </a:xfrm>
              <a:blipFill>
                <a:blip r:embed="rId2"/>
                <a:stretch>
                  <a:fillRect l="-1043" t="-3430" r="-870"/>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0E604738-687B-4299-B21C-46E7EE2CC6E6}"/>
              </a:ext>
            </a:extLst>
          </p:cNvPr>
          <p:cNvSpPr txBox="1"/>
          <p:nvPr/>
        </p:nvSpPr>
        <p:spPr>
          <a:xfrm>
            <a:off x="2460397" y="4408424"/>
            <a:ext cx="7052820" cy="954107"/>
          </a:xfrm>
          <a:prstGeom prst="rect">
            <a:avLst/>
          </a:prstGeom>
          <a:solidFill>
            <a:schemeClr val="tx2">
              <a:lumMod val="20000"/>
              <a:lumOff val="80000"/>
            </a:schemeClr>
          </a:solidFill>
        </p:spPr>
        <p:txBody>
          <a:bodyPr wrap="square" rtlCol="0">
            <a:spAutoFit/>
          </a:bodyPr>
          <a:lstStyle/>
          <a:p>
            <a:r>
              <a:rPr lang="en-US" sz="2800" b="1" u="sng" dirty="0"/>
              <a:t>PREREQUISTS</a:t>
            </a:r>
          </a:p>
          <a:p>
            <a:pPr marL="400050" indent="-400050">
              <a:buFont typeface="+mj-lt"/>
              <a:buAutoNum type="romanUcPeriod"/>
            </a:pPr>
            <a:r>
              <a:rPr lang="en-US" sz="2800" dirty="0"/>
              <a:t>Basic mathematical operations</a:t>
            </a:r>
          </a:p>
        </p:txBody>
      </p:sp>
    </p:spTree>
    <p:extLst>
      <p:ext uri="{BB962C8B-B14F-4D97-AF65-F5344CB8AC3E}">
        <p14:creationId xmlns:p14="http://schemas.microsoft.com/office/powerpoint/2010/main" val="37074024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Answer #4</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BBDA9BE8-AE67-4670-BFAD-6CC5332E510D}"/>
                  </a:ext>
                </a:extLst>
              </p:cNvPr>
              <p:cNvSpPr>
                <a:spLocks noGrp="1"/>
              </p:cNvSpPr>
              <p:nvPr>
                <p:ph idx="1"/>
              </p:nvPr>
            </p:nvSpPr>
            <p:spPr>
              <a:xfrm>
                <a:off x="838200" y="1733134"/>
                <a:ext cx="10515600" cy="2207270"/>
              </a:xfrm>
            </p:spPr>
            <p:txBody>
              <a:bodyPr/>
              <a:lstStyle/>
              <a:p>
                <a:r>
                  <a:rPr lang="en-GB" dirty="0">
                    <a:solidFill>
                      <a:schemeClr val="bg1"/>
                    </a:solidFill>
                  </a:rPr>
                  <a:t>Write a program that takes 2 </a:t>
                </a:r>
                <a:r>
                  <a:rPr lang="en-GB" b="1" u="sng" dirty="0">
                    <a:solidFill>
                      <a:schemeClr val="bg1"/>
                    </a:solidFill>
                  </a:rPr>
                  <a:t>integer</a:t>
                </a:r>
                <a:r>
                  <a:rPr lang="en-GB" dirty="0">
                    <a:solidFill>
                      <a:schemeClr val="bg1"/>
                    </a:solidFill>
                  </a:rPr>
                  <a:t> numbers (</a:t>
                </a:r>
                <a14:m>
                  <m:oMath xmlns:m="http://schemas.openxmlformats.org/officeDocument/2006/math">
                    <m:r>
                      <a:rPr lang="en-GB" i="1" dirty="0" smtClean="0">
                        <a:solidFill>
                          <a:schemeClr val="bg1"/>
                        </a:solidFill>
                        <a:latin typeface="Cambria Math" panose="02040503050406030204" pitchFamily="18" charset="0"/>
                      </a:rPr>
                      <m:t>𝑥</m:t>
                    </m:r>
                    <m:r>
                      <a:rPr lang="en-GB" i="1" dirty="0" smtClean="0">
                        <a:solidFill>
                          <a:schemeClr val="bg1"/>
                        </a:solidFill>
                        <a:latin typeface="Cambria Math" panose="02040503050406030204" pitchFamily="18" charset="0"/>
                      </a:rPr>
                      <m:t>, </m:t>
                    </m:r>
                    <m:r>
                      <a:rPr lang="en-GB" i="1" dirty="0" smtClean="0">
                        <a:solidFill>
                          <a:schemeClr val="bg1"/>
                        </a:solidFill>
                        <a:latin typeface="Cambria Math" panose="02040503050406030204" pitchFamily="18" charset="0"/>
                      </a:rPr>
                      <m:t>𝑦</m:t>
                    </m:r>
                  </m:oMath>
                </a14:m>
                <a:r>
                  <a:rPr lang="en-GB" dirty="0">
                    <a:solidFill>
                      <a:schemeClr val="bg1"/>
                    </a:solidFill>
                  </a:rPr>
                  <a:t>). Check if </a:t>
                </a:r>
                <a14:m>
                  <m:oMath xmlns:m="http://schemas.openxmlformats.org/officeDocument/2006/math">
                    <m:r>
                      <a:rPr lang="en-GB" i="1" dirty="0" smtClean="0">
                        <a:solidFill>
                          <a:schemeClr val="bg1"/>
                        </a:solidFill>
                        <a:latin typeface="Cambria Math" panose="02040503050406030204" pitchFamily="18" charset="0"/>
                      </a:rPr>
                      <m:t>𝑦</m:t>
                    </m:r>
                  </m:oMath>
                </a14:m>
                <a:r>
                  <a:rPr lang="en-GB" dirty="0">
                    <a:solidFill>
                      <a:schemeClr val="bg1"/>
                    </a:solidFill>
                  </a:rPr>
                  <a:t> is a multiple of </a:t>
                </a:r>
                <a14:m>
                  <m:oMath xmlns:m="http://schemas.openxmlformats.org/officeDocument/2006/math">
                    <m:r>
                      <a:rPr lang="en-GB" i="1" dirty="0" smtClean="0">
                        <a:solidFill>
                          <a:schemeClr val="bg1"/>
                        </a:solidFill>
                        <a:latin typeface="Cambria Math" panose="02040503050406030204" pitchFamily="18" charset="0"/>
                      </a:rPr>
                      <m:t>𝑥</m:t>
                    </m:r>
                  </m:oMath>
                </a14:m>
                <a:r>
                  <a:rPr lang="en-GB" dirty="0">
                    <a:solidFill>
                      <a:schemeClr val="bg1"/>
                    </a:solidFill>
                  </a:rPr>
                  <a:t> or not. If it is multiple, output the result of division otherwise output “Not Multiple”.</a:t>
                </a:r>
              </a:p>
              <a:p>
                <a:pPr lvl="1"/>
                <a:r>
                  <a:rPr lang="en-GB" i="1" dirty="0">
                    <a:solidFill>
                      <a:schemeClr val="bg1"/>
                    </a:solidFill>
                  </a:rPr>
                  <a:t>Input: </a:t>
                </a:r>
                <a14:m>
                  <m:oMath xmlns:m="http://schemas.openxmlformats.org/officeDocument/2006/math">
                    <m:r>
                      <a:rPr lang="en-US" i="1">
                        <a:solidFill>
                          <a:schemeClr val="bg1"/>
                        </a:solidFill>
                        <a:latin typeface="Cambria Math" panose="02040503050406030204" pitchFamily="18" charset="0"/>
                      </a:rPr>
                      <m:t>𝑥</m:t>
                    </m:r>
                    <m:r>
                      <a:rPr lang="en-US" i="1">
                        <a:solidFill>
                          <a:schemeClr val="bg1"/>
                        </a:solidFill>
                        <a:latin typeface="Cambria Math" panose="02040503050406030204" pitchFamily="18" charset="0"/>
                      </a:rPr>
                      <m:t>, </m:t>
                    </m:r>
                    <m:r>
                      <a:rPr lang="en-US" i="1">
                        <a:solidFill>
                          <a:schemeClr val="bg1"/>
                        </a:solidFill>
                        <a:latin typeface="Cambria Math" panose="02040503050406030204" pitchFamily="18" charset="0"/>
                      </a:rPr>
                      <m:t>𝑦</m:t>
                    </m:r>
                  </m:oMath>
                </a14:m>
                <a:endParaRPr lang="en-US" i="1" dirty="0">
                  <a:solidFill>
                    <a:schemeClr val="bg1"/>
                  </a:solidFill>
                </a:endParaRPr>
              </a:p>
              <a:p>
                <a:pPr lvl="1"/>
                <a:r>
                  <a:rPr lang="en-US" i="1" dirty="0">
                    <a:solidFill>
                      <a:schemeClr val="bg1"/>
                    </a:solidFill>
                  </a:rPr>
                  <a:t>Output: x / y, or “Not Multiple” </a:t>
                </a:r>
              </a:p>
              <a:p>
                <a:pPr lvl="1"/>
                <a:endParaRPr lang="en-GB" dirty="0">
                  <a:solidFill>
                    <a:schemeClr val="bg1"/>
                  </a:solidFill>
                </a:endParaRPr>
              </a:p>
            </p:txBody>
          </p:sp>
        </mc:Choice>
        <mc:Fallback xmlns="">
          <p:sp>
            <p:nvSpPr>
              <p:cNvPr id="6" name="Content Placeholder 5">
                <a:extLst>
                  <a:ext uri="{FF2B5EF4-FFF2-40B4-BE49-F238E27FC236}">
                    <a16:creationId xmlns:a16="http://schemas.microsoft.com/office/drawing/2014/main" id="{BBDA9BE8-AE67-4670-BFAD-6CC5332E510D}"/>
                  </a:ext>
                </a:extLst>
              </p:cNvPr>
              <p:cNvSpPr>
                <a:spLocks noGrp="1" noRot="1" noChangeAspect="1" noMove="1" noResize="1" noEditPoints="1" noAdjustHandles="1" noChangeArrowheads="1" noChangeShapeType="1" noTextEdit="1"/>
              </p:cNvSpPr>
              <p:nvPr>
                <p:ph idx="1"/>
              </p:nvPr>
            </p:nvSpPr>
            <p:spPr>
              <a:xfrm>
                <a:off x="838200" y="1733134"/>
                <a:ext cx="10515600" cy="2207270"/>
              </a:xfrm>
              <a:blipFill>
                <a:blip r:embed="rId2"/>
                <a:stretch>
                  <a:fillRect l="-1043" t="-4420"/>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F2AC1AB9-3236-49F6-8BEC-1851FAB6F73D}"/>
              </a:ext>
            </a:extLst>
          </p:cNvPr>
          <p:cNvSpPr txBox="1"/>
          <p:nvPr/>
        </p:nvSpPr>
        <p:spPr>
          <a:xfrm>
            <a:off x="1121789" y="3916862"/>
            <a:ext cx="4204355" cy="2677656"/>
          </a:xfrm>
          <a:prstGeom prst="rect">
            <a:avLst/>
          </a:prstGeom>
          <a:solidFill>
            <a:schemeClr val="bg1"/>
          </a:solidFill>
        </p:spPr>
        <p:txBody>
          <a:bodyPr wrap="square" rtlCol="0">
            <a:spAutoFit/>
          </a:bodyPr>
          <a:lstStyle/>
          <a:p>
            <a:pPr marL="342900" indent="-342900">
              <a:buFont typeface="+mj-lt"/>
              <a:buAutoNum type="arabicPeriod"/>
            </a:pPr>
            <a:r>
              <a:rPr lang="en-US" sz="2400" dirty="0"/>
              <a:t>DEFINE: 	</a:t>
            </a:r>
            <a:r>
              <a:rPr lang="en-US" sz="2400" i="1" dirty="0"/>
              <a:t>x , y</a:t>
            </a:r>
          </a:p>
          <a:p>
            <a:pPr marL="342900" indent="-342900">
              <a:buFont typeface="+mj-lt"/>
              <a:buAutoNum type="arabicPeriod"/>
            </a:pPr>
            <a:r>
              <a:rPr lang="en-US" sz="2400" dirty="0"/>
              <a:t>READ: 	</a:t>
            </a:r>
            <a:r>
              <a:rPr lang="en-US" sz="2400" i="1" dirty="0"/>
              <a:t>x, y</a:t>
            </a:r>
          </a:p>
          <a:p>
            <a:pPr marL="342900" indent="-342900">
              <a:buFont typeface="+mj-lt"/>
              <a:buAutoNum type="arabicPeriod"/>
            </a:pPr>
            <a:r>
              <a:rPr lang="en-US" sz="2400" dirty="0"/>
              <a:t>COMPUTE: 	</a:t>
            </a:r>
            <a:r>
              <a:rPr lang="en-US" sz="2400" i="1" dirty="0"/>
              <a:t>z = x / y</a:t>
            </a:r>
          </a:p>
          <a:p>
            <a:pPr marL="342900" indent="-342900">
              <a:buFont typeface="+mj-lt"/>
              <a:buAutoNum type="arabicPeriod"/>
            </a:pPr>
            <a:r>
              <a:rPr lang="en-US" sz="2400" dirty="0"/>
              <a:t>IF: </a:t>
            </a:r>
            <a:r>
              <a:rPr lang="en-US" sz="2400" i="1" dirty="0"/>
              <a:t>z * x == y</a:t>
            </a:r>
          </a:p>
          <a:p>
            <a:pPr marL="800100" lvl="1" indent="-342900">
              <a:buFont typeface="+mj-lt"/>
              <a:buAutoNum type="arabicPeriod"/>
            </a:pPr>
            <a:r>
              <a:rPr lang="en-US" sz="2400" dirty="0"/>
              <a:t>OUTPUT: </a:t>
            </a:r>
            <a:r>
              <a:rPr lang="en-US" sz="2400" i="1" dirty="0"/>
              <a:t>z</a:t>
            </a:r>
          </a:p>
          <a:p>
            <a:pPr marL="342900" indent="-342900">
              <a:buFont typeface="+mj-lt"/>
              <a:buAutoNum type="arabicPeriod"/>
            </a:pPr>
            <a:r>
              <a:rPr lang="en-US" sz="2400" dirty="0"/>
              <a:t>ELSE</a:t>
            </a:r>
          </a:p>
          <a:p>
            <a:pPr marL="800100" lvl="1" indent="-342900">
              <a:buFont typeface="+mj-lt"/>
              <a:buAutoNum type="arabicPeriod"/>
            </a:pPr>
            <a:r>
              <a:rPr lang="en-US" sz="2400" dirty="0"/>
              <a:t>OUTPUT: </a:t>
            </a:r>
            <a:r>
              <a:rPr lang="en-US" sz="2400" i="1" dirty="0"/>
              <a:t>“NOT Multiple</a:t>
            </a:r>
            <a:endParaRPr lang="en-US" sz="2400" dirty="0"/>
          </a:p>
        </p:txBody>
      </p:sp>
      <p:pic>
        <p:nvPicPr>
          <p:cNvPr id="7" name="Picture 6">
            <a:extLst>
              <a:ext uri="{FF2B5EF4-FFF2-40B4-BE49-F238E27FC236}">
                <a16:creationId xmlns:a16="http://schemas.microsoft.com/office/drawing/2014/main" id="{AB726002-E8B4-4046-82FB-0462B2EC694D}"/>
              </a:ext>
            </a:extLst>
          </p:cNvPr>
          <p:cNvPicPr>
            <a:picLocks noChangeAspect="1"/>
          </p:cNvPicPr>
          <p:nvPr/>
        </p:nvPicPr>
        <p:blipFill rotWithShape="1">
          <a:blip r:embed="rId3"/>
          <a:srcRect t="11664" r="1202"/>
          <a:stretch/>
        </p:blipFill>
        <p:spPr>
          <a:xfrm>
            <a:off x="5877976" y="3252248"/>
            <a:ext cx="6227554" cy="3531171"/>
          </a:xfrm>
          <a:prstGeom prst="rect">
            <a:avLst/>
          </a:prstGeom>
        </p:spPr>
      </p:pic>
    </p:spTree>
    <p:extLst>
      <p:ext uri="{BB962C8B-B14F-4D97-AF65-F5344CB8AC3E}">
        <p14:creationId xmlns:p14="http://schemas.microsoft.com/office/powerpoint/2010/main" val="1122630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Exercise #5</a:t>
            </a:r>
          </a:p>
        </p:txBody>
      </p:sp>
      <p:sp>
        <p:nvSpPr>
          <p:cNvPr id="6" name="Content Placeholder 5">
            <a:extLst>
              <a:ext uri="{FF2B5EF4-FFF2-40B4-BE49-F238E27FC236}">
                <a16:creationId xmlns:a16="http://schemas.microsoft.com/office/drawing/2014/main" id="{BBDA9BE8-AE67-4670-BFAD-6CC5332E510D}"/>
              </a:ext>
            </a:extLst>
          </p:cNvPr>
          <p:cNvSpPr>
            <a:spLocks noGrp="1"/>
          </p:cNvSpPr>
          <p:nvPr>
            <p:ph idx="1"/>
          </p:nvPr>
        </p:nvSpPr>
        <p:spPr>
          <a:xfrm>
            <a:off x="838200" y="1733134"/>
            <a:ext cx="10515600" cy="2207270"/>
          </a:xfrm>
        </p:spPr>
        <p:txBody>
          <a:bodyPr>
            <a:normAutofit lnSpcReduction="10000"/>
          </a:bodyPr>
          <a:lstStyle/>
          <a:p>
            <a:r>
              <a:rPr lang="en-GB" dirty="0">
                <a:solidFill>
                  <a:schemeClr val="bg1"/>
                </a:solidFill>
              </a:rPr>
              <a:t>Given two numbers X, Y which donate coordinates of a point in 2D plan. Determine in which quarter it belongs.</a:t>
            </a:r>
          </a:p>
          <a:p>
            <a:pPr lvl="1"/>
            <a:r>
              <a:rPr lang="en-GB" i="1" dirty="0">
                <a:solidFill>
                  <a:schemeClr val="bg1"/>
                </a:solidFill>
              </a:rPr>
              <a:t>Output Q1, Q2, Q3, Q4 according to the quarter in which the point belongs to.</a:t>
            </a:r>
          </a:p>
          <a:p>
            <a:pPr lvl="1"/>
            <a:r>
              <a:rPr lang="en-GB" i="1" dirty="0">
                <a:solidFill>
                  <a:schemeClr val="bg1"/>
                </a:solidFill>
              </a:rPr>
              <a:t>Output "Origin" If the point is at the origin.</a:t>
            </a:r>
          </a:p>
          <a:p>
            <a:pPr lvl="1"/>
            <a:r>
              <a:rPr lang="en-GB" i="1" dirty="0">
                <a:solidFill>
                  <a:schemeClr val="bg1"/>
                </a:solidFill>
              </a:rPr>
              <a:t>Output "X-axis" If the point is over X axis. </a:t>
            </a:r>
          </a:p>
          <a:p>
            <a:pPr lvl="1"/>
            <a:r>
              <a:rPr lang="en-GB" i="1" dirty="0">
                <a:solidFill>
                  <a:schemeClr val="bg1"/>
                </a:solidFill>
              </a:rPr>
              <a:t>Output "Y-axis" if the point is over Y axis.</a:t>
            </a:r>
            <a:endParaRPr lang="en-US" i="1" dirty="0">
              <a:solidFill>
                <a:schemeClr val="bg1"/>
              </a:solidFill>
            </a:endParaRPr>
          </a:p>
        </p:txBody>
      </p:sp>
      <p:pic>
        <p:nvPicPr>
          <p:cNvPr id="4" name="Picture 3">
            <a:extLst>
              <a:ext uri="{FF2B5EF4-FFF2-40B4-BE49-F238E27FC236}">
                <a16:creationId xmlns:a16="http://schemas.microsoft.com/office/drawing/2014/main" id="{C10DA592-CCD7-4556-9BCE-63C5E0F7B7C9}"/>
              </a:ext>
            </a:extLst>
          </p:cNvPr>
          <p:cNvPicPr>
            <a:picLocks noChangeAspect="1"/>
          </p:cNvPicPr>
          <p:nvPr/>
        </p:nvPicPr>
        <p:blipFill>
          <a:blip r:embed="rId2"/>
          <a:stretch>
            <a:fillRect/>
          </a:stretch>
        </p:blipFill>
        <p:spPr>
          <a:xfrm>
            <a:off x="7418844" y="2878287"/>
            <a:ext cx="4298673" cy="3896639"/>
          </a:xfrm>
          <a:prstGeom prst="rect">
            <a:avLst/>
          </a:prstGeom>
        </p:spPr>
      </p:pic>
    </p:spTree>
    <p:extLst>
      <p:ext uri="{BB962C8B-B14F-4D97-AF65-F5344CB8AC3E}">
        <p14:creationId xmlns:p14="http://schemas.microsoft.com/office/powerpoint/2010/main" val="20327238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Answer #5</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BBDA9BE8-AE67-4670-BFAD-6CC5332E510D}"/>
                  </a:ext>
                </a:extLst>
              </p:cNvPr>
              <p:cNvSpPr>
                <a:spLocks noGrp="1"/>
              </p:cNvSpPr>
              <p:nvPr>
                <p:ph idx="1"/>
              </p:nvPr>
            </p:nvSpPr>
            <p:spPr>
              <a:xfrm>
                <a:off x="838200" y="1733134"/>
                <a:ext cx="10515600" cy="2207270"/>
              </a:xfrm>
            </p:spPr>
            <p:txBody>
              <a:bodyPr>
                <a:normAutofit/>
              </a:bodyPr>
              <a:lstStyle/>
              <a:p>
                <a:r>
                  <a:rPr lang="en-GB" dirty="0">
                    <a:solidFill>
                      <a:schemeClr val="bg1"/>
                    </a:solidFill>
                  </a:rPr>
                  <a:t>Given two numbers </a:t>
                </a:r>
                <a14:m>
                  <m:oMath xmlns:m="http://schemas.openxmlformats.org/officeDocument/2006/math">
                    <m:r>
                      <a:rPr lang="en-GB" i="1" dirty="0" smtClean="0">
                        <a:solidFill>
                          <a:schemeClr val="bg1"/>
                        </a:solidFill>
                        <a:latin typeface="Cambria Math" panose="02040503050406030204" pitchFamily="18" charset="0"/>
                      </a:rPr>
                      <m:t>𝑋</m:t>
                    </m:r>
                    <m:r>
                      <a:rPr lang="en-GB" i="1" dirty="0" smtClean="0">
                        <a:solidFill>
                          <a:schemeClr val="bg1"/>
                        </a:solidFill>
                        <a:latin typeface="Cambria Math" panose="02040503050406030204" pitchFamily="18" charset="0"/>
                      </a:rPr>
                      <m:t>, </m:t>
                    </m:r>
                    <m:r>
                      <a:rPr lang="en-GB" i="1" dirty="0" smtClean="0">
                        <a:solidFill>
                          <a:schemeClr val="bg1"/>
                        </a:solidFill>
                        <a:latin typeface="Cambria Math" panose="02040503050406030204" pitchFamily="18" charset="0"/>
                      </a:rPr>
                      <m:t>𝑌</m:t>
                    </m:r>
                    <m:r>
                      <a:rPr lang="en-GB" i="1" dirty="0" smtClean="0">
                        <a:solidFill>
                          <a:schemeClr val="bg1"/>
                        </a:solidFill>
                        <a:latin typeface="Cambria Math" panose="02040503050406030204" pitchFamily="18" charset="0"/>
                      </a:rPr>
                      <m:t> </m:t>
                    </m:r>
                  </m:oMath>
                </a14:m>
                <a:r>
                  <a:rPr lang="en-GB" dirty="0">
                    <a:solidFill>
                      <a:schemeClr val="bg1"/>
                    </a:solidFill>
                  </a:rPr>
                  <a:t>which donate coordinates of a point in 2D plan. Determine in which quarter it belongs.</a:t>
                </a:r>
              </a:p>
              <a:p>
                <a:pPr lvl="1"/>
                <a:r>
                  <a:rPr lang="en-GB" i="1" dirty="0">
                    <a:solidFill>
                      <a:schemeClr val="bg1"/>
                    </a:solidFill>
                  </a:rPr>
                  <a:t>Input: </a:t>
                </a:r>
                <a14:m>
                  <m:oMath xmlns:m="http://schemas.openxmlformats.org/officeDocument/2006/math">
                    <m:r>
                      <a:rPr lang="en-GB" i="1" dirty="0" smtClean="0">
                        <a:solidFill>
                          <a:schemeClr val="bg1"/>
                        </a:solidFill>
                        <a:latin typeface="Cambria Math" panose="02040503050406030204" pitchFamily="18" charset="0"/>
                      </a:rPr>
                      <m:t>𝑋</m:t>
                    </m:r>
                    <m:r>
                      <a:rPr lang="en-GB" i="1" dirty="0" smtClean="0">
                        <a:solidFill>
                          <a:schemeClr val="bg1"/>
                        </a:solidFill>
                        <a:latin typeface="Cambria Math" panose="02040503050406030204" pitchFamily="18" charset="0"/>
                      </a:rPr>
                      <m:t>, </m:t>
                    </m:r>
                    <m:r>
                      <a:rPr lang="en-GB" i="1" dirty="0" smtClean="0">
                        <a:solidFill>
                          <a:schemeClr val="bg1"/>
                        </a:solidFill>
                        <a:latin typeface="Cambria Math" panose="02040503050406030204" pitchFamily="18" charset="0"/>
                      </a:rPr>
                      <m:t>𝑌</m:t>
                    </m:r>
                    <m:r>
                      <a:rPr lang="en-GB" i="1" dirty="0" smtClean="0">
                        <a:solidFill>
                          <a:schemeClr val="bg1"/>
                        </a:solidFill>
                        <a:latin typeface="Cambria Math" panose="02040503050406030204" pitchFamily="18" charset="0"/>
                      </a:rPr>
                      <m:t> </m:t>
                    </m:r>
                  </m:oMath>
                </a14:m>
                <a:endParaRPr lang="en-US" i="1" dirty="0">
                  <a:solidFill>
                    <a:schemeClr val="bg1"/>
                  </a:solidFill>
                </a:endParaRPr>
              </a:p>
              <a:p>
                <a:pPr lvl="1"/>
                <a:r>
                  <a:rPr lang="en-US" i="1" dirty="0">
                    <a:solidFill>
                      <a:schemeClr val="bg1"/>
                    </a:solidFill>
                  </a:rPr>
                  <a:t>Output: </a:t>
                </a:r>
                <a:r>
                  <a:rPr lang="en-GB" i="1" dirty="0">
                    <a:solidFill>
                      <a:schemeClr val="bg1"/>
                    </a:solidFill>
                  </a:rPr>
                  <a:t>Point’s Location</a:t>
                </a:r>
                <a:endParaRPr lang="en-US" i="1" dirty="0">
                  <a:solidFill>
                    <a:schemeClr val="bg1"/>
                  </a:solidFill>
                </a:endParaRPr>
              </a:p>
            </p:txBody>
          </p:sp>
        </mc:Choice>
        <mc:Fallback xmlns="">
          <p:sp>
            <p:nvSpPr>
              <p:cNvPr id="6" name="Content Placeholder 5">
                <a:extLst>
                  <a:ext uri="{FF2B5EF4-FFF2-40B4-BE49-F238E27FC236}">
                    <a16:creationId xmlns:a16="http://schemas.microsoft.com/office/drawing/2014/main" id="{BBDA9BE8-AE67-4670-BFAD-6CC5332E510D}"/>
                  </a:ext>
                </a:extLst>
              </p:cNvPr>
              <p:cNvSpPr>
                <a:spLocks noGrp="1" noRot="1" noChangeAspect="1" noMove="1" noResize="1" noEditPoints="1" noAdjustHandles="1" noChangeArrowheads="1" noChangeShapeType="1" noTextEdit="1"/>
              </p:cNvSpPr>
              <p:nvPr>
                <p:ph idx="1"/>
              </p:nvPr>
            </p:nvSpPr>
            <p:spPr>
              <a:xfrm>
                <a:off x="838200" y="1733134"/>
                <a:ext cx="10515600" cy="2207270"/>
              </a:xfrm>
              <a:blipFill>
                <a:blip r:embed="rId2"/>
                <a:stretch>
                  <a:fillRect l="-1043" t="-4420"/>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56D9BBFC-F412-404D-A2DE-081127D4D120}"/>
              </a:ext>
            </a:extLst>
          </p:cNvPr>
          <p:cNvSpPr txBox="1"/>
          <p:nvPr/>
        </p:nvSpPr>
        <p:spPr>
          <a:xfrm>
            <a:off x="4995815" y="2685940"/>
            <a:ext cx="3648173" cy="4031873"/>
          </a:xfrm>
          <a:prstGeom prst="rect">
            <a:avLst/>
          </a:prstGeom>
          <a:solidFill>
            <a:schemeClr val="bg1"/>
          </a:solidFill>
        </p:spPr>
        <p:txBody>
          <a:bodyPr wrap="square" rtlCol="0">
            <a:spAutoFit/>
          </a:bodyPr>
          <a:lstStyle/>
          <a:p>
            <a:pPr marL="342900" indent="-342900">
              <a:buFont typeface="+mj-lt"/>
              <a:buAutoNum type="arabicPeriod"/>
            </a:pPr>
            <a:r>
              <a:rPr lang="en-US" sz="1600" dirty="0"/>
              <a:t>DEFINE: </a:t>
            </a:r>
            <a:r>
              <a:rPr lang="en-US" sz="1600" i="1" dirty="0"/>
              <a:t>x , y</a:t>
            </a:r>
          </a:p>
          <a:p>
            <a:pPr marL="342900" indent="-342900">
              <a:buFont typeface="+mj-lt"/>
              <a:buAutoNum type="arabicPeriod"/>
            </a:pPr>
            <a:r>
              <a:rPr lang="en-US" sz="1600" dirty="0"/>
              <a:t>READ: 	</a:t>
            </a:r>
            <a:r>
              <a:rPr lang="en-US" sz="1600" i="1" dirty="0"/>
              <a:t>x, y</a:t>
            </a:r>
          </a:p>
          <a:p>
            <a:pPr marL="342900" indent="-342900">
              <a:buFont typeface="+mj-lt"/>
              <a:buAutoNum type="arabicPeriod"/>
            </a:pPr>
            <a:r>
              <a:rPr lang="en-US" sz="1600" dirty="0"/>
              <a:t>IF: </a:t>
            </a:r>
            <a:r>
              <a:rPr lang="en-US" sz="1600" i="1" dirty="0"/>
              <a:t>x is + </a:t>
            </a:r>
            <a:r>
              <a:rPr lang="en-US" sz="1600" i="1" u="sng" dirty="0"/>
              <a:t>and</a:t>
            </a:r>
            <a:r>
              <a:rPr lang="en-US" sz="1600" i="1" dirty="0"/>
              <a:t> y is +</a:t>
            </a:r>
          </a:p>
          <a:p>
            <a:pPr marL="800100" lvl="1" indent="-342900">
              <a:buFont typeface="+mj-lt"/>
              <a:buAutoNum type="arabicPeriod"/>
            </a:pPr>
            <a:r>
              <a:rPr lang="en-US" sz="1600" dirty="0"/>
              <a:t>OUTPUT: </a:t>
            </a:r>
            <a:r>
              <a:rPr lang="en-US" sz="1600" i="1" dirty="0"/>
              <a:t>Q1</a:t>
            </a:r>
          </a:p>
          <a:p>
            <a:pPr marL="342900" indent="-342900">
              <a:buFont typeface="+mj-lt"/>
              <a:buAutoNum type="arabicPeriod"/>
            </a:pPr>
            <a:r>
              <a:rPr lang="en-US" sz="1600" dirty="0"/>
              <a:t>ELSE-IF: </a:t>
            </a:r>
            <a:r>
              <a:rPr lang="en-US" sz="1600" i="1" dirty="0"/>
              <a:t>x is – </a:t>
            </a:r>
            <a:r>
              <a:rPr lang="en-US" sz="1600" i="1" u="sng" dirty="0"/>
              <a:t>and</a:t>
            </a:r>
            <a:r>
              <a:rPr lang="en-US" sz="1600" i="1" dirty="0"/>
              <a:t> y is +</a:t>
            </a:r>
          </a:p>
          <a:p>
            <a:pPr marL="800100" lvl="1" indent="-342900">
              <a:buFont typeface="+mj-lt"/>
              <a:buAutoNum type="arabicPeriod"/>
            </a:pPr>
            <a:r>
              <a:rPr lang="en-US" sz="1600" dirty="0"/>
              <a:t>OUTPUT: </a:t>
            </a:r>
            <a:r>
              <a:rPr lang="en-US" sz="1600" i="1" dirty="0"/>
              <a:t>Q2</a:t>
            </a:r>
          </a:p>
          <a:p>
            <a:pPr marL="342900" indent="-342900">
              <a:buFont typeface="+mj-lt"/>
              <a:buAutoNum type="arabicPeriod"/>
            </a:pPr>
            <a:r>
              <a:rPr lang="en-US" sz="1600" dirty="0"/>
              <a:t>ELSE-IF: </a:t>
            </a:r>
            <a:r>
              <a:rPr lang="en-US" sz="1600" i="1" dirty="0"/>
              <a:t>x is - </a:t>
            </a:r>
            <a:r>
              <a:rPr lang="en-US" sz="1600" i="1" u="sng" dirty="0"/>
              <a:t>and</a:t>
            </a:r>
            <a:r>
              <a:rPr lang="en-US" sz="1600" i="1" dirty="0"/>
              <a:t> y is –</a:t>
            </a:r>
          </a:p>
          <a:p>
            <a:pPr marL="800100" lvl="1" indent="-342900">
              <a:buFont typeface="+mj-lt"/>
              <a:buAutoNum type="arabicPeriod"/>
            </a:pPr>
            <a:r>
              <a:rPr lang="en-US" sz="1600" dirty="0"/>
              <a:t>OUTPUT: </a:t>
            </a:r>
            <a:r>
              <a:rPr lang="en-US" sz="1600" i="1" dirty="0"/>
              <a:t>Q3</a:t>
            </a:r>
          </a:p>
          <a:p>
            <a:pPr marL="342900" indent="-342900">
              <a:buFont typeface="+mj-lt"/>
              <a:buAutoNum type="arabicPeriod"/>
            </a:pPr>
            <a:r>
              <a:rPr lang="en-US" sz="1600" dirty="0"/>
              <a:t>ELSE-IF: </a:t>
            </a:r>
            <a:r>
              <a:rPr lang="en-US" sz="1600" i="1" dirty="0"/>
              <a:t>x is + </a:t>
            </a:r>
            <a:r>
              <a:rPr lang="en-US" sz="1600" i="1" u="sng" dirty="0"/>
              <a:t>and</a:t>
            </a:r>
            <a:r>
              <a:rPr lang="en-US" sz="1600" i="1" dirty="0"/>
              <a:t> y is -</a:t>
            </a:r>
            <a:r>
              <a:rPr lang="en-US" sz="1600" dirty="0"/>
              <a:t> </a:t>
            </a:r>
          </a:p>
          <a:p>
            <a:pPr marL="800100" lvl="1" indent="-342900">
              <a:buFont typeface="+mj-lt"/>
              <a:buAutoNum type="arabicPeriod"/>
            </a:pPr>
            <a:r>
              <a:rPr lang="en-US" sz="1600" dirty="0"/>
              <a:t>OUTPUT: </a:t>
            </a:r>
            <a:r>
              <a:rPr lang="en-US" sz="1600" i="1" dirty="0"/>
              <a:t>Q4</a:t>
            </a:r>
          </a:p>
          <a:p>
            <a:pPr marL="342900" indent="-342900">
              <a:buFont typeface="+mj-lt"/>
              <a:buAutoNum type="arabicPeriod"/>
            </a:pPr>
            <a:r>
              <a:rPr lang="en-US" sz="1600" dirty="0"/>
              <a:t>ELSE-IF: </a:t>
            </a:r>
            <a:r>
              <a:rPr lang="en-US" sz="1600" i="1" dirty="0"/>
              <a:t>x is 0 </a:t>
            </a:r>
            <a:r>
              <a:rPr lang="en-US" sz="1600" i="1" u="sng" dirty="0"/>
              <a:t>and</a:t>
            </a:r>
            <a:r>
              <a:rPr lang="en-US" sz="1600" i="1" dirty="0"/>
              <a:t> y is 0</a:t>
            </a:r>
          </a:p>
          <a:p>
            <a:pPr marL="800100" lvl="1" indent="-342900">
              <a:buFont typeface="+mj-lt"/>
              <a:buAutoNum type="arabicPeriod"/>
            </a:pPr>
            <a:r>
              <a:rPr lang="en-US" sz="1600" dirty="0"/>
              <a:t>OUTPUT: </a:t>
            </a:r>
            <a:r>
              <a:rPr lang="en-US" sz="1600" i="1" dirty="0"/>
              <a:t>origin</a:t>
            </a:r>
          </a:p>
          <a:p>
            <a:pPr marL="342900" indent="-342900">
              <a:buFont typeface="+mj-lt"/>
              <a:buAutoNum type="arabicPeriod"/>
            </a:pPr>
            <a:r>
              <a:rPr lang="en-US" sz="1600" dirty="0"/>
              <a:t>ELSE-IF: (</a:t>
            </a:r>
            <a:r>
              <a:rPr lang="en-US" sz="1600" i="1" dirty="0"/>
              <a:t>x is + or - ) </a:t>
            </a:r>
            <a:r>
              <a:rPr lang="en-US" sz="1600" i="1" u="sng" dirty="0"/>
              <a:t>and</a:t>
            </a:r>
            <a:r>
              <a:rPr lang="en-US" sz="1600" i="1" dirty="0"/>
              <a:t> y is 0</a:t>
            </a:r>
          </a:p>
          <a:p>
            <a:pPr marL="800100" lvl="1" indent="-342900">
              <a:buFont typeface="+mj-lt"/>
              <a:buAutoNum type="arabicPeriod"/>
            </a:pPr>
            <a:r>
              <a:rPr lang="en-US" sz="1600" dirty="0"/>
              <a:t>OUTPUT:</a:t>
            </a:r>
            <a:r>
              <a:rPr lang="en-US" sz="1600" i="1" dirty="0"/>
              <a:t> x-axis</a:t>
            </a:r>
          </a:p>
          <a:p>
            <a:pPr marL="342900" indent="-342900">
              <a:buFont typeface="+mj-lt"/>
              <a:buAutoNum type="arabicPeriod"/>
            </a:pPr>
            <a:r>
              <a:rPr lang="en-US" sz="1600" dirty="0"/>
              <a:t>ELSE-IF: </a:t>
            </a:r>
            <a:r>
              <a:rPr lang="en-US" sz="1600" i="1" dirty="0"/>
              <a:t>x is 0 </a:t>
            </a:r>
            <a:r>
              <a:rPr lang="en-US" sz="1600" i="1" u="sng" dirty="0"/>
              <a:t>and</a:t>
            </a:r>
            <a:r>
              <a:rPr lang="en-US" sz="1600" i="1" dirty="0"/>
              <a:t> (y is + or -)</a:t>
            </a:r>
          </a:p>
          <a:p>
            <a:pPr marL="800100" lvl="1" indent="-342900">
              <a:buFont typeface="+mj-lt"/>
              <a:buAutoNum type="arabicPeriod"/>
            </a:pPr>
            <a:r>
              <a:rPr lang="en-US" sz="1600" dirty="0"/>
              <a:t>OUTPUT: </a:t>
            </a:r>
            <a:r>
              <a:rPr lang="en-US" sz="1600" i="1" dirty="0"/>
              <a:t>y-axis</a:t>
            </a:r>
            <a:endParaRPr lang="en-US" sz="1600" dirty="0"/>
          </a:p>
        </p:txBody>
      </p:sp>
    </p:spTree>
    <p:extLst>
      <p:ext uri="{BB962C8B-B14F-4D97-AF65-F5344CB8AC3E}">
        <p14:creationId xmlns:p14="http://schemas.microsoft.com/office/powerpoint/2010/main" val="2351294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Motivation </a:t>
            </a:r>
          </a:p>
        </p:txBody>
      </p:sp>
      <p:sp>
        <p:nvSpPr>
          <p:cNvPr id="6" name="Content Placeholder 5">
            <a:extLst>
              <a:ext uri="{FF2B5EF4-FFF2-40B4-BE49-F238E27FC236}">
                <a16:creationId xmlns:a16="http://schemas.microsoft.com/office/drawing/2014/main" id="{D289B391-D7E0-4A64-A7CC-35140E0E3FDD}"/>
              </a:ext>
            </a:extLst>
          </p:cNvPr>
          <p:cNvSpPr>
            <a:spLocks noGrp="1"/>
          </p:cNvSpPr>
          <p:nvPr>
            <p:ph idx="1"/>
          </p:nvPr>
        </p:nvSpPr>
        <p:spPr/>
        <p:txBody>
          <a:bodyPr/>
          <a:lstStyle/>
          <a:p>
            <a:endParaRPr lang="en-US" dirty="0">
              <a:solidFill>
                <a:schemeClr val="bg1"/>
              </a:solidFill>
            </a:endParaRPr>
          </a:p>
          <a:p>
            <a:endParaRPr lang="en-US" dirty="0">
              <a:solidFill>
                <a:schemeClr val="bg1"/>
              </a:solidFill>
            </a:endParaRPr>
          </a:p>
          <a:p>
            <a:endParaRPr lang="en-US" dirty="0">
              <a:solidFill>
                <a:schemeClr val="bg1"/>
              </a:solidFill>
            </a:endParaRPr>
          </a:p>
          <a:p>
            <a:pPr marL="0" indent="0">
              <a:buNone/>
            </a:pPr>
            <a:endParaRPr lang="en-US" dirty="0">
              <a:solidFill>
                <a:schemeClr val="bg1"/>
              </a:solidFill>
            </a:endParaRPr>
          </a:p>
          <a:p>
            <a:pPr marL="0" indent="0">
              <a:buNone/>
            </a:pPr>
            <a:endParaRPr lang="en-US" dirty="0">
              <a:solidFill>
                <a:schemeClr val="bg1"/>
              </a:solidFill>
            </a:endParaRPr>
          </a:p>
          <a:p>
            <a:pPr marL="0" indent="0">
              <a:buNone/>
            </a:pPr>
            <a:endParaRPr lang="en-US" dirty="0">
              <a:solidFill>
                <a:schemeClr val="bg1"/>
              </a:solidFill>
            </a:endParaRPr>
          </a:p>
          <a:p>
            <a:r>
              <a:rPr lang="en-US" dirty="0">
                <a:solidFill>
                  <a:schemeClr val="bg1"/>
                </a:solidFill>
              </a:rPr>
              <a:t>Coding: writing code</a:t>
            </a:r>
          </a:p>
          <a:p>
            <a:r>
              <a:rPr lang="en-US" dirty="0">
                <a:solidFill>
                  <a:schemeClr val="bg1"/>
                </a:solidFill>
              </a:rPr>
              <a:t>Problem Solving: finding a solution to a problem</a:t>
            </a:r>
          </a:p>
        </p:txBody>
      </p:sp>
      <p:graphicFrame>
        <p:nvGraphicFramePr>
          <p:cNvPr id="7" name="Content Placeholder 3">
            <a:extLst>
              <a:ext uri="{FF2B5EF4-FFF2-40B4-BE49-F238E27FC236}">
                <a16:creationId xmlns:a16="http://schemas.microsoft.com/office/drawing/2014/main" id="{9C9256A7-1574-48EC-BEBE-2CCEE9AA9C35}"/>
              </a:ext>
            </a:extLst>
          </p:cNvPr>
          <p:cNvGraphicFramePr>
            <a:graphicFrameLocks/>
          </p:cNvGraphicFramePr>
          <p:nvPr>
            <p:extLst>
              <p:ext uri="{D42A27DB-BD31-4B8C-83A1-F6EECF244321}">
                <p14:modId xmlns:p14="http://schemas.microsoft.com/office/powerpoint/2010/main" val="1769139121"/>
              </p:ext>
            </p:extLst>
          </p:nvPr>
        </p:nvGraphicFramePr>
        <p:xfrm>
          <a:off x="2281287" y="1825625"/>
          <a:ext cx="7993929" cy="20582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09927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Answer #5 cont.</a:t>
            </a:r>
          </a:p>
        </p:txBody>
      </p:sp>
      <p:pic>
        <p:nvPicPr>
          <p:cNvPr id="9" name="Picture 8">
            <a:extLst>
              <a:ext uri="{FF2B5EF4-FFF2-40B4-BE49-F238E27FC236}">
                <a16:creationId xmlns:a16="http://schemas.microsoft.com/office/drawing/2014/main" id="{EF42329E-F28E-408D-8BF5-582D41D562A6}"/>
              </a:ext>
            </a:extLst>
          </p:cNvPr>
          <p:cNvPicPr>
            <a:picLocks noChangeAspect="1"/>
          </p:cNvPicPr>
          <p:nvPr/>
        </p:nvPicPr>
        <p:blipFill>
          <a:blip r:embed="rId2"/>
          <a:stretch>
            <a:fillRect/>
          </a:stretch>
        </p:blipFill>
        <p:spPr>
          <a:xfrm>
            <a:off x="490537" y="1426442"/>
            <a:ext cx="11210925" cy="5362575"/>
          </a:xfrm>
          <a:prstGeom prst="rect">
            <a:avLst/>
          </a:prstGeom>
        </p:spPr>
      </p:pic>
    </p:spTree>
    <p:extLst>
      <p:ext uri="{BB962C8B-B14F-4D97-AF65-F5344CB8AC3E}">
        <p14:creationId xmlns:p14="http://schemas.microsoft.com/office/powerpoint/2010/main" val="8399078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Exercise #6</a:t>
            </a:r>
          </a:p>
        </p:txBody>
      </p:sp>
      <p:sp>
        <p:nvSpPr>
          <p:cNvPr id="6" name="Content Placeholder 5">
            <a:extLst>
              <a:ext uri="{FF2B5EF4-FFF2-40B4-BE49-F238E27FC236}">
                <a16:creationId xmlns:a16="http://schemas.microsoft.com/office/drawing/2014/main" id="{BBDA9BE8-AE67-4670-BFAD-6CC5332E510D}"/>
              </a:ext>
            </a:extLst>
          </p:cNvPr>
          <p:cNvSpPr>
            <a:spLocks noGrp="1"/>
          </p:cNvSpPr>
          <p:nvPr>
            <p:ph idx="1"/>
          </p:nvPr>
        </p:nvSpPr>
        <p:spPr>
          <a:xfrm>
            <a:off x="838200" y="1733134"/>
            <a:ext cx="10515600" cy="2207270"/>
          </a:xfrm>
        </p:spPr>
        <p:txBody>
          <a:bodyPr>
            <a:normAutofit/>
          </a:bodyPr>
          <a:lstStyle/>
          <a:p>
            <a:r>
              <a:rPr lang="en-GB" dirty="0">
                <a:solidFill>
                  <a:schemeClr val="bg1"/>
                </a:solidFill>
              </a:rPr>
              <a:t>Write an algorithm to determine whether a given input is a character (upper or lower) or a number.</a:t>
            </a:r>
            <a:endParaRPr lang="en-US" i="1" dirty="0">
              <a:solidFill>
                <a:schemeClr val="bg1"/>
              </a:solidFill>
            </a:endParaRPr>
          </a:p>
        </p:txBody>
      </p:sp>
      <p:sp>
        <p:nvSpPr>
          <p:cNvPr id="4" name="TextBox 3">
            <a:extLst>
              <a:ext uri="{FF2B5EF4-FFF2-40B4-BE49-F238E27FC236}">
                <a16:creationId xmlns:a16="http://schemas.microsoft.com/office/drawing/2014/main" id="{4BEC6D98-A86E-410F-854B-AC3441828A9F}"/>
              </a:ext>
            </a:extLst>
          </p:cNvPr>
          <p:cNvSpPr txBox="1"/>
          <p:nvPr/>
        </p:nvSpPr>
        <p:spPr>
          <a:xfrm>
            <a:off x="2678783" y="3757975"/>
            <a:ext cx="6834433" cy="963854"/>
          </a:xfrm>
          <a:prstGeom prst="rect">
            <a:avLst/>
          </a:prstGeom>
          <a:solidFill>
            <a:schemeClr val="tx2">
              <a:lumMod val="20000"/>
              <a:lumOff val="80000"/>
            </a:schemeClr>
          </a:solidFill>
        </p:spPr>
        <p:txBody>
          <a:bodyPr wrap="square" rtlCol="0">
            <a:spAutoFit/>
          </a:bodyPr>
          <a:lstStyle/>
          <a:p>
            <a:r>
              <a:rPr lang="en-US" sz="2800" b="1" u="sng" dirty="0"/>
              <a:t>PREREQUISTS</a:t>
            </a:r>
          </a:p>
          <a:p>
            <a:pPr marL="400050" indent="-400050">
              <a:buFont typeface="+mj-lt"/>
              <a:buAutoNum type="romanUcPeriod"/>
            </a:pPr>
            <a:r>
              <a:rPr lang="en-US" sz="2800" dirty="0"/>
              <a:t>Knowledge of ASCII tables</a:t>
            </a:r>
          </a:p>
        </p:txBody>
      </p:sp>
    </p:spTree>
    <p:extLst>
      <p:ext uri="{BB962C8B-B14F-4D97-AF65-F5344CB8AC3E}">
        <p14:creationId xmlns:p14="http://schemas.microsoft.com/office/powerpoint/2010/main" val="14057878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Answer #6-TASK</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BBDA9BE8-AE67-4670-BFAD-6CC5332E510D}"/>
                  </a:ext>
                </a:extLst>
              </p:cNvPr>
              <p:cNvSpPr>
                <a:spLocks noGrp="1"/>
              </p:cNvSpPr>
              <p:nvPr>
                <p:ph idx="1"/>
              </p:nvPr>
            </p:nvSpPr>
            <p:spPr>
              <a:xfrm>
                <a:off x="838200" y="1733133"/>
                <a:ext cx="10515600" cy="3838107"/>
              </a:xfrm>
            </p:spPr>
            <p:txBody>
              <a:bodyPr>
                <a:normAutofit/>
              </a:bodyPr>
              <a:lstStyle/>
              <a:p>
                <a:r>
                  <a:rPr lang="en-GB" dirty="0">
                    <a:solidFill>
                      <a:schemeClr val="bg1"/>
                    </a:solidFill>
                  </a:rPr>
                  <a:t>Write an algorithm to determine whether a given input is a character (upper or lower) or a digit.</a:t>
                </a:r>
              </a:p>
              <a:p>
                <a:pPr lvl="1"/>
                <a:r>
                  <a:rPr lang="en-GB" i="1" dirty="0">
                    <a:solidFill>
                      <a:schemeClr val="bg1"/>
                    </a:solidFill>
                  </a:rPr>
                  <a:t>Input: a variable </a:t>
                </a:r>
                <a14:m>
                  <m:oMath xmlns:m="http://schemas.openxmlformats.org/officeDocument/2006/math">
                    <m:r>
                      <a:rPr lang="en-US" b="0" i="1" smtClean="0">
                        <a:solidFill>
                          <a:schemeClr val="bg1"/>
                        </a:solidFill>
                        <a:latin typeface="Cambria Math" panose="02040503050406030204" pitchFamily="18" charset="0"/>
                      </a:rPr>
                      <m:t>𝑥</m:t>
                    </m:r>
                  </m:oMath>
                </a14:m>
                <a:endParaRPr lang="en-US" i="1" dirty="0">
                  <a:solidFill>
                    <a:schemeClr val="bg1"/>
                  </a:solidFill>
                </a:endParaRPr>
              </a:p>
              <a:p>
                <a:pPr lvl="1"/>
                <a:r>
                  <a:rPr lang="en-US" i="1" dirty="0">
                    <a:solidFill>
                      <a:schemeClr val="bg1"/>
                    </a:solidFill>
                  </a:rPr>
                  <a:t>Output: a digit or a character </a:t>
                </a:r>
              </a:p>
            </p:txBody>
          </p:sp>
        </mc:Choice>
        <mc:Fallback xmlns="">
          <p:sp>
            <p:nvSpPr>
              <p:cNvPr id="6" name="Content Placeholder 5">
                <a:extLst>
                  <a:ext uri="{FF2B5EF4-FFF2-40B4-BE49-F238E27FC236}">
                    <a16:creationId xmlns:a16="http://schemas.microsoft.com/office/drawing/2014/main" id="{BBDA9BE8-AE67-4670-BFAD-6CC5332E510D}"/>
                  </a:ext>
                </a:extLst>
              </p:cNvPr>
              <p:cNvSpPr>
                <a:spLocks noGrp="1" noRot="1" noChangeAspect="1" noMove="1" noResize="1" noEditPoints="1" noAdjustHandles="1" noChangeArrowheads="1" noChangeShapeType="1" noTextEdit="1"/>
              </p:cNvSpPr>
              <p:nvPr>
                <p:ph idx="1"/>
              </p:nvPr>
            </p:nvSpPr>
            <p:spPr>
              <a:xfrm>
                <a:off x="838200" y="1733133"/>
                <a:ext cx="10515600" cy="3838107"/>
              </a:xfrm>
              <a:blipFill>
                <a:blip r:embed="rId2"/>
                <a:stretch>
                  <a:fillRect l="-1043" t="-2540" r="-290"/>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F2A42015-C47F-4597-A34C-8D4A6416CE50}"/>
              </a:ext>
            </a:extLst>
          </p:cNvPr>
          <p:cNvSpPr txBox="1"/>
          <p:nvPr/>
        </p:nvSpPr>
        <p:spPr>
          <a:xfrm>
            <a:off x="602530" y="3630553"/>
            <a:ext cx="4939646" cy="2862322"/>
          </a:xfrm>
          <a:prstGeom prst="rect">
            <a:avLst/>
          </a:prstGeom>
          <a:solidFill>
            <a:schemeClr val="bg1"/>
          </a:solidFill>
        </p:spPr>
        <p:txBody>
          <a:bodyPr wrap="square" rtlCol="0">
            <a:spAutoFit/>
          </a:bodyPr>
          <a:lstStyle/>
          <a:p>
            <a:pPr marL="342900" indent="-342900">
              <a:buFont typeface="+mj-lt"/>
              <a:buAutoNum type="arabicPeriod"/>
            </a:pPr>
            <a:r>
              <a:rPr lang="en-US" sz="2000" dirty="0"/>
              <a:t>DEFINE:  </a:t>
            </a:r>
            <a:r>
              <a:rPr lang="en-US" sz="2000" i="1" dirty="0"/>
              <a:t>x</a:t>
            </a:r>
          </a:p>
          <a:p>
            <a:pPr marL="342900" indent="-342900">
              <a:buFont typeface="+mj-lt"/>
              <a:buAutoNum type="arabicPeriod"/>
            </a:pPr>
            <a:r>
              <a:rPr lang="en-US" sz="2000" dirty="0"/>
              <a:t>READ:   </a:t>
            </a:r>
            <a:r>
              <a:rPr lang="en-US" sz="2000" i="1" dirty="0"/>
              <a:t>x</a:t>
            </a:r>
          </a:p>
          <a:p>
            <a:pPr marL="342900" indent="-342900">
              <a:buFont typeface="+mj-lt"/>
              <a:buAutoNum type="arabicPeriod"/>
            </a:pPr>
            <a:r>
              <a:rPr lang="en-US" sz="2000" dirty="0"/>
              <a:t>IF: 0&lt;=x&lt;=9</a:t>
            </a:r>
          </a:p>
          <a:p>
            <a:pPr marL="800100" lvl="1" indent="-342900">
              <a:buFont typeface="+mj-lt"/>
              <a:buAutoNum type="arabicPeriod"/>
            </a:pPr>
            <a:r>
              <a:rPr lang="en-US" sz="2000" dirty="0"/>
              <a:t>OUTPUT:</a:t>
            </a:r>
            <a:r>
              <a:rPr lang="en-US" sz="2000" i="1" dirty="0"/>
              <a:t> “Digit”</a:t>
            </a:r>
          </a:p>
          <a:p>
            <a:pPr marL="342900" indent="-342900">
              <a:buFont typeface="+mj-lt"/>
              <a:buAutoNum type="arabicPeriod"/>
            </a:pPr>
            <a:r>
              <a:rPr lang="en-US" sz="2000" dirty="0"/>
              <a:t>ELSE</a:t>
            </a:r>
          </a:p>
          <a:p>
            <a:pPr marL="800100" lvl="1" indent="-342900">
              <a:buFont typeface="+mj-lt"/>
              <a:buAutoNum type="arabicPeriod"/>
            </a:pPr>
            <a:r>
              <a:rPr lang="en-US" sz="2000" dirty="0"/>
              <a:t>IF: “A”&lt;=x&lt;=“Z”</a:t>
            </a:r>
          </a:p>
          <a:p>
            <a:pPr marL="1257300" lvl="2" indent="-342900">
              <a:buFont typeface="+mj-lt"/>
              <a:buAutoNum type="arabicPeriod"/>
            </a:pPr>
            <a:r>
              <a:rPr lang="en-US" sz="2000" dirty="0"/>
              <a:t>OUTPUT: “Upper case character”</a:t>
            </a:r>
          </a:p>
          <a:p>
            <a:pPr marL="800100" lvl="1" indent="-342900">
              <a:buFont typeface="+mj-lt"/>
              <a:buAutoNum type="arabicPeriod"/>
            </a:pPr>
            <a:r>
              <a:rPr lang="en-US" sz="2000" dirty="0"/>
              <a:t>ELSE</a:t>
            </a:r>
          </a:p>
          <a:p>
            <a:pPr marL="1257300" lvl="2" indent="-342900">
              <a:buFont typeface="+mj-lt"/>
              <a:buAutoNum type="arabicPeriod"/>
            </a:pPr>
            <a:r>
              <a:rPr lang="en-US" sz="2000" dirty="0"/>
              <a:t>OUTPUT: “Lower case character”</a:t>
            </a:r>
          </a:p>
        </p:txBody>
      </p:sp>
      <p:pic>
        <p:nvPicPr>
          <p:cNvPr id="5" name="Picture 4">
            <a:extLst>
              <a:ext uri="{FF2B5EF4-FFF2-40B4-BE49-F238E27FC236}">
                <a16:creationId xmlns:a16="http://schemas.microsoft.com/office/drawing/2014/main" id="{8E1CA63B-744D-4C0E-9CCE-B8BE609B90DE}"/>
              </a:ext>
            </a:extLst>
          </p:cNvPr>
          <p:cNvPicPr>
            <a:picLocks noChangeAspect="1"/>
          </p:cNvPicPr>
          <p:nvPr/>
        </p:nvPicPr>
        <p:blipFill rotWithShape="1">
          <a:blip r:embed="rId3"/>
          <a:srcRect t="4460"/>
          <a:stretch/>
        </p:blipFill>
        <p:spPr>
          <a:xfrm>
            <a:off x="5979246" y="2290713"/>
            <a:ext cx="5851394" cy="4358097"/>
          </a:xfrm>
          <a:prstGeom prst="rect">
            <a:avLst/>
          </a:prstGeom>
        </p:spPr>
      </p:pic>
    </p:spTree>
    <p:extLst>
      <p:ext uri="{BB962C8B-B14F-4D97-AF65-F5344CB8AC3E}">
        <p14:creationId xmlns:p14="http://schemas.microsoft.com/office/powerpoint/2010/main" val="2808762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EXERCISE #7</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BBDA9BE8-AE67-4670-BFAD-6CC5332E510D}"/>
                  </a:ext>
                </a:extLst>
              </p:cNvPr>
              <p:cNvSpPr>
                <a:spLocks noGrp="1"/>
              </p:cNvSpPr>
              <p:nvPr>
                <p:ph idx="1"/>
              </p:nvPr>
            </p:nvSpPr>
            <p:spPr>
              <a:xfrm>
                <a:off x="612742" y="1733134"/>
                <a:ext cx="10840825" cy="2207270"/>
              </a:xfrm>
            </p:spPr>
            <p:txBody>
              <a:bodyPr>
                <a:normAutofit/>
              </a:bodyPr>
              <a:lstStyle/>
              <a:p>
                <a:r>
                  <a:rPr lang="en-GB" dirty="0">
                    <a:solidFill>
                      <a:schemeClr val="bg1"/>
                    </a:solidFill>
                  </a:rPr>
                  <a:t>Suppose </a:t>
                </a:r>
                <a14:m>
                  <m:oMath xmlns:m="http://schemas.openxmlformats.org/officeDocument/2006/math">
                    <m:r>
                      <a:rPr lang="en-US" b="0" i="1" smtClean="0">
                        <a:solidFill>
                          <a:schemeClr val="bg1"/>
                        </a:solidFill>
                        <a:latin typeface="Cambria Math" panose="02040503050406030204" pitchFamily="18" charset="0"/>
                      </a:rPr>
                      <m:t>𝑎</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𝑏</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𝑐</m:t>
                    </m:r>
                  </m:oMath>
                </a14:m>
                <a:r>
                  <a:rPr lang="en-US" i="1" dirty="0">
                    <a:solidFill>
                      <a:schemeClr val="bg1"/>
                    </a:solidFill>
                  </a:rPr>
                  <a:t> </a:t>
                </a:r>
                <a:r>
                  <a:rPr lang="en-US" dirty="0">
                    <a:solidFill>
                      <a:schemeClr val="bg1"/>
                    </a:solidFill>
                  </a:rPr>
                  <a:t>are coefficients of the quadratic equation </a:t>
                </a:r>
                <a14:m>
                  <m:oMath xmlns:m="http://schemas.openxmlformats.org/officeDocument/2006/math">
                    <m:r>
                      <a:rPr lang="en-US" b="0" i="1" smtClean="0">
                        <a:solidFill>
                          <a:schemeClr val="bg1"/>
                        </a:solidFill>
                        <a:latin typeface="Cambria Math" panose="02040503050406030204" pitchFamily="18" charset="0"/>
                      </a:rPr>
                      <m:t>𝑎</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𝑥</m:t>
                        </m:r>
                      </m:e>
                      <m:sup>
                        <m:r>
                          <a:rPr lang="en-US" b="0" i="1" smtClean="0">
                            <a:solidFill>
                              <a:schemeClr val="bg1"/>
                            </a:solidFill>
                            <a:latin typeface="Cambria Math" panose="02040503050406030204" pitchFamily="18" charset="0"/>
                          </a:rPr>
                          <m:t>2</m:t>
                        </m:r>
                      </m:sup>
                    </m:sSup>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𝑏𝑥</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𝑐</m:t>
                    </m:r>
                  </m:oMath>
                </a14:m>
                <a:r>
                  <a:rPr lang="en-US" i="1" dirty="0">
                    <a:solidFill>
                      <a:schemeClr val="bg1"/>
                    </a:solidFill>
                  </a:rPr>
                  <a:t>. </a:t>
                </a:r>
                <a:r>
                  <a:rPr lang="en-US" dirty="0">
                    <a:solidFill>
                      <a:schemeClr val="bg1"/>
                    </a:solidFill>
                  </a:rPr>
                  <a:t>Determine if the formula is solvable and has </a:t>
                </a:r>
                <a:r>
                  <a:rPr lang="en-US" b="1" u="sng" dirty="0">
                    <a:solidFill>
                      <a:schemeClr val="bg1"/>
                    </a:solidFill>
                  </a:rPr>
                  <a:t>real roots</a:t>
                </a:r>
                <a:r>
                  <a:rPr lang="en-US" dirty="0">
                    <a:solidFill>
                      <a:schemeClr val="bg1"/>
                    </a:solidFill>
                  </a:rPr>
                  <a:t>. If the formula is solvable, print “Solvable”. Otherwise, print “Not-solvable”</a:t>
                </a:r>
              </a:p>
              <a:p>
                <a:pPr lvl="1"/>
                <a:r>
                  <a:rPr lang="en-US" i="1" dirty="0">
                    <a:solidFill>
                      <a:schemeClr val="bg1"/>
                    </a:solidFill>
                  </a:rPr>
                  <a:t>The quadratic formula is: </a:t>
                </a:r>
                <a14:m>
                  <m:oMath xmlns:m="http://schemas.openxmlformats.org/officeDocument/2006/math">
                    <m:f>
                      <m:fPr>
                        <m:ctrlPr>
                          <a:rPr lang="en-US" b="0" i="1" smtClean="0">
                            <a:solidFill>
                              <a:schemeClr val="bg1"/>
                            </a:solidFill>
                            <a:latin typeface="Cambria Math" panose="02040503050406030204" pitchFamily="18" charset="0"/>
                          </a:rPr>
                        </m:ctrlPr>
                      </m:fPr>
                      <m:num>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𝑏</m:t>
                        </m:r>
                        <m:r>
                          <a:rPr lang="en-US" b="0" i="1" smtClean="0">
                            <a:solidFill>
                              <a:schemeClr val="bg1"/>
                            </a:solidFill>
                            <a:latin typeface="Cambria Math" panose="02040503050406030204" pitchFamily="18" charset="0"/>
                          </a:rPr>
                          <m:t> ± </m:t>
                        </m:r>
                        <m:rad>
                          <m:radPr>
                            <m:degHide m:val="on"/>
                            <m:ctrlPr>
                              <a:rPr lang="en-US" b="0" i="1" smtClean="0">
                                <a:solidFill>
                                  <a:schemeClr val="bg1"/>
                                </a:solidFill>
                                <a:latin typeface="Cambria Math" panose="02040503050406030204" pitchFamily="18" charset="0"/>
                                <a:ea typeface="Cambria Math" panose="02040503050406030204" pitchFamily="18" charset="0"/>
                              </a:rPr>
                            </m:ctrlPr>
                          </m:radPr>
                          <m:deg/>
                          <m:e>
                            <m:sSup>
                              <m:sSupPr>
                                <m:ctrlPr>
                                  <a:rPr lang="en-US" b="0" i="1" smtClean="0">
                                    <a:solidFill>
                                      <a:schemeClr val="bg1"/>
                                    </a:solidFill>
                                    <a:latin typeface="Cambria Math" panose="02040503050406030204" pitchFamily="18" charset="0"/>
                                    <a:ea typeface="Cambria Math" panose="02040503050406030204" pitchFamily="18" charset="0"/>
                                  </a:rPr>
                                </m:ctrlPr>
                              </m:sSupPr>
                              <m:e>
                                <m:r>
                                  <a:rPr lang="en-US" b="0" i="1" smtClean="0">
                                    <a:solidFill>
                                      <a:schemeClr val="bg1"/>
                                    </a:solidFill>
                                    <a:latin typeface="Cambria Math" panose="02040503050406030204" pitchFamily="18" charset="0"/>
                                    <a:ea typeface="Cambria Math" panose="02040503050406030204" pitchFamily="18" charset="0"/>
                                  </a:rPr>
                                  <m:t>𝑏</m:t>
                                </m:r>
                              </m:e>
                              <m:sup>
                                <m:r>
                                  <a:rPr lang="en-US" b="0" i="1" smtClean="0">
                                    <a:solidFill>
                                      <a:schemeClr val="bg1"/>
                                    </a:solidFill>
                                    <a:latin typeface="Cambria Math" panose="02040503050406030204" pitchFamily="18" charset="0"/>
                                    <a:ea typeface="Cambria Math" panose="02040503050406030204" pitchFamily="18" charset="0"/>
                                  </a:rPr>
                                  <m:t>2</m:t>
                                </m:r>
                              </m:sup>
                            </m:sSup>
                            <m:r>
                              <a:rPr lang="en-US" i="1">
                                <a:solidFill>
                                  <a:schemeClr val="bg1"/>
                                </a:solidFill>
                                <a:latin typeface="Cambria Math" panose="02040503050406030204" pitchFamily="18" charset="0"/>
                                <a:ea typeface="Cambria Math" panose="02040503050406030204" pitchFamily="18" charset="0"/>
                              </a:rPr>
                              <m:t>−4</m:t>
                            </m:r>
                            <m:r>
                              <a:rPr lang="en-US" i="1">
                                <a:solidFill>
                                  <a:schemeClr val="bg1"/>
                                </a:solidFill>
                                <a:latin typeface="Cambria Math" panose="02040503050406030204" pitchFamily="18" charset="0"/>
                                <a:ea typeface="Cambria Math" panose="02040503050406030204" pitchFamily="18" charset="0"/>
                              </a:rPr>
                              <m:t>𝑎𝑐</m:t>
                            </m:r>
                          </m:e>
                        </m:rad>
                      </m:num>
                      <m:den>
                        <m:r>
                          <a:rPr lang="en-US" b="0" i="1" smtClean="0">
                            <a:solidFill>
                              <a:schemeClr val="bg1"/>
                            </a:solidFill>
                            <a:latin typeface="Cambria Math" panose="02040503050406030204" pitchFamily="18" charset="0"/>
                          </a:rPr>
                          <m:t>2</m:t>
                        </m:r>
                        <m:r>
                          <a:rPr lang="en-US" b="0" i="1" smtClean="0">
                            <a:solidFill>
                              <a:schemeClr val="bg1"/>
                            </a:solidFill>
                            <a:latin typeface="Cambria Math" panose="02040503050406030204" pitchFamily="18" charset="0"/>
                          </a:rPr>
                          <m:t>𝑎</m:t>
                        </m:r>
                      </m:den>
                    </m:f>
                  </m:oMath>
                </a14:m>
                <a:endParaRPr lang="en-US" i="1" dirty="0">
                  <a:solidFill>
                    <a:schemeClr val="bg1"/>
                  </a:solidFill>
                </a:endParaRPr>
              </a:p>
            </p:txBody>
          </p:sp>
        </mc:Choice>
        <mc:Fallback xmlns="">
          <p:sp>
            <p:nvSpPr>
              <p:cNvPr id="6" name="Content Placeholder 5">
                <a:extLst>
                  <a:ext uri="{FF2B5EF4-FFF2-40B4-BE49-F238E27FC236}">
                    <a16:creationId xmlns:a16="http://schemas.microsoft.com/office/drawing/2014/main" id="{BBDA9BE8-AE67-4670-BFAD-6CC5332E510D}"/>
                  </a:ext>
                </a:extLst>
              </p:cNvPr>
              <p:cNvSpPr>
                <a:spLocks noGrp="1" noRot="1" noChangeAspect="1" noMove="1" noResize="1" noEditPoints="1" noAdjustHandles="1" noChangeArrowheads="1" noChangeShapeType="1" noTextEdit="1"/>
              </p:cNvSpPr>
              <p:nvPr>
                <p:ph idx="1"/>
              </p:nvPr>
            </p:nvSpPr>
            <p:spPr>
              <a:xfrm>
                <a:off x="612742" y="1733134"/>
                <a:ext cx="10840825" cy="2207270"/>
              </a:xfrm>
              <a:blipFill>
                <a:blip r:embed="rId2"/>
                <a:stretch>
                  <a:fillRect l="-1012" t="-4420" r="-1294"/>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AA231B3E-BB3C-420E-A08D-D8FE7E1E92C0}"/>
              </a:ext>
            </a:extLst>
          </p:cNvPr>
          <p:cNvSpPr txBox="1"/>
          <p:nvPr/>
        </p:nvSpPr>
        <p:spPr>
          <a:xfrm>
            <a:off x="2678783" y="3940404"/>
            <a:ext cx="6834433" cy="963854"/>
          </a:xfrm>
          <a:prstGeom prst="rect">
            <a:avLst/>
          </a:prstGeom>
          <a:solidFill>
            <a:schemeClr val="tx2">
              <a:lumMod val="20000"/>
              <a:lumOff val="80000"/>
            </a:schemeClr>
          </a:solidFill>
        </p:spPr>
        <p:txBody>
          <a:bodyPr wrap="square" rtlCol="0">
            <a:spAutoFit/>
          </a:bodyPr>
          <a:lstStyle/>
          <a:p>
            <a:r>
              <a:rPr lang="en-US" sz="2800" b="1" u="sng" dirty="0"/>
              <a:t>PREREQUISTS</a:t>
            </a:r>
          </a:p>
          <a:p>
            <a:pPr marL="400050" indent="-400050">
              <a:buFont typeface="+mj-lt"/>
              <a:buAutoNum type="romanUcPeriod"/>
            </a:pPr>
            <a:r>
              <a:rPr lang="en-US" sz="2800" dirty="0"/>
              <a:t>Basic mathematical operations </a:t>
            </a:r>
          </a:p>
        </p:txBody>
      </p:sp>
    </p:spTree>
    <p:extLst>
      <p:ext uri="{BB962C8B-B14F-4D97-AF65-F5344CB8AC3E}">
        <p14:creationId xmlns:p14="http://schemas.microsoft.com/office/powerpoint/2010/main" val="6174789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Answer #7-TASK</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BBDA9BE8-AE67-4670-BFAD-6CC5332E510D}"/>
                  </a:ext>
                </a:extLst>
              </p:cNvPr>
              <p:cNvSpPr>
                <a:spLocks noGrp="1"/>
              </p:cNvSpPr>
              <p:nvPr>
                <p:ph idx="1"/>
              </p:nvPr>
            </p:nvSpPr>
            <p:spPr>
              <a:xfrm>
                <a:off x="612742" y="1733134"/>
                <a:ext cx="10840825" cy="4686520"/>
              </a:xfrm>
            </p:spPr>
            <p:txBody>
              <a:bodyPr>
                <a:normAutofit/>
              </a:bodyPr>
              <a:lstStyle/>
              <a:p>
                <a:r>
                  <a:rPr lang="en-GB" dirty="0">
                    <a:solidFill>
                      <a:schemeClr val="bg1"/>
                    </a:solidFill>
                  </a:rPr>
                  <a:t>Suppose </a:t>
                </a:r>
                <a14:m>
                  <m:oMath xmlns:m="http://schemas.openxmlformats.org/officeDocument/2006/math">
                    <m:r>
                      <a:rPr lang="en-US" b="0" i="1" smtClean="0">
                        <a:solidFill>
                          <a:schemeClr val="bg1"/>
                        </a:solidFill>
                        <a:latin typeface="Cambria Math" panose="02040503050406030204" pitchFamily="18" charset="0"/>
                      </a:rPr>
                      <m:t>𝑎</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𝑏</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𝑐</m:t>
                    </m:r>
                  </m:oMath>
                </a14:m>
                <a:r>
                  <a:rPr lang="en-US" i="1" dirty="0">
                    <a:solidFill>
                      <a:schemeClr val="bg1"/>
                    </a:solidFill>
                  </a:rPr>
                  <a:t> </a:t>
                </a:r>
                <a:r>
                  <a:rPr lang="en-US" dirty="0">
                    <a:solidFill>
                      <a:schemeClr val="bg1"/>
                    </a:solidFill>
                  </a:rPr>
                  <a:t>are coefficients of the quadratic equation </a:t>
                </a:r>
                <a14:m>
                  <m:oMath xmlns:m="http://schemas.openxmlformats.org/officeDocument/2006/math">
                    <m:r>
                      <a:rPr lang="en-US" b="0" i="1" smtClean="0">
                        <a:solidFill>
                          <a:schemeClr val="bg1"/>
                        </a:solidFill>
                        <a:latin typeface="Cambria Math" panose="02040503050406030204" pitchFamily="18" charset="0"/>
                      </a:rPr>
                      <m:t>𝑎</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𝑥</m:t>
                        </m:r>
                      </m:e>
                      <m:sup>
                        <m:r>
                          <a:rPr lang="en-US" b="0" i="1" smtClean="0">
                            <a:solidFill>
                              <a:schemeClr val="bg1"/>
                            </a:solidFill>
                            <a:latin typeface="Cambria Math" panose="02040503050406030204" pitchFamily="18" charset="0"/>
                          </a:rPr>
                          <m:t>2</m:t>
                        </m:r>
                      </m:sup>
                    </m:sSup>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𝑏𝑥</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𝑐</m:t>
                    </m:r>
                  </m:oMath>
                </a14:m>
                <a:r>
                  <a:rPr lang="en-US" i="1" dirty="0">
                    <a:solidFill>
                      <a:schemeClr val="bg1"/>
                    </a:solidFill>
                  </a:rPr>
                  <a:t>. </a:t>
                </a:r>
                <a:r>
                  <a:rPr lang="en-US" dirty="0">
                    <a:solidFill>
                      <a:schemeClr val="bg1"/>
                    </a:solidFill>
                  </a:rPr>
                  <a:t>Determine if the formula is solvable and has </a:t>
                </a:r>
                <a:r>
                  <a:rPr lang="en-US" b="1" u="sng" dirty="0">
                    <a:solidFill>
                      <a:schemeClr val="bg1"/>
                    </a:solidFill>
                  </a:rPr>
                  <a:t>real roots</a:t>
                </a:r>
                <a:r>
                  <a:rPr lang="en-US" dirty="0">
                    <a:solidFill>
                      <a:schemeClr val="bg1"/>
                    </a:solidFill>
                  </a:rPr>
                  <a:t>. If the formula is solvable, print “Solvable”. Otherwise, print “Not-solvable”</a:t>
                </a:r>
              </a:p>
              <a:p>
                <a:pPr lvl="1"/>
                <a:r>
                  <a:rPr lang="en-US" i="1" dirty="0">
                    <a:solidFill>
                      <a:schemeClr val="bg1"/>
                    </a:solidFill>
                  </a:rPr>
                  <a:t>The quadratic formula is: </a:t>
                </a:r>
                <a14:m>
                  <m:oMath xmlns:m="http://schemas.openxmlformats.org/officeDocument/2006/math">
                    <m:f>
                      <m:fPr>
                        <m:ctrlPr>
                          <a:rPr lang="en-US" b="0" i="1" smtClean="0">
                            <a:solidFill>
                              <a:schemeClr val="bg1"/>
                            </a:solidFill>
                            <a:latin typeface="Cambria Math" panose="02040503050406030204" pitchFamily="18" charset="0"/>
                          </a:rPr>
                        </m:ctrlPr>
                      </m:fPr>
                      <m:num>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𝑏</m:t>
                        </m:r>
                        <m:r>
                          <a:rPr lang="en-US" b="0" i="1" smtClean="0">
                            <a:solidFill>
                              <a:schemeClr val="bg1"/>
                            </a:solidFill>
                            <a:latin typeface="Cambria Math" panose="02040503050406030204" pitchFamily="18" charset="0"/>
                          </a:rPr>
                          <m:t> ± </m:t>
                        </m:r>
                        <m:rad>
                          <m:radPr>
                            <m:degHide m:val="on"/>
                            <m:ctrlPr>
                              <a:rPr lang="en-US" b="0" i="1" smtClean="0">
                                <a:solidFill>
                                  <a:schemeClr val="bg1"/>
                                </a:solidFill>
                                <a:latin typeface="Cambria Math" panose="02040503050406030204" pitchFamily="18" charset="0"/>
                                <a:ea typeface="Cambria Math" panose="02040503050406030204" pitchFamily="18" charset="0"/>
                              </a:rPr>
                            </m:ctrlPr>
                          </m:radPr>
                          <m:deg/>
                          <m:e>
                            <m:sSup>
                              <m:sSupPr>
                                <m:ctrlPr>
                                  <a:rPr lang="en-US" b="0" i="1" smtClean="0">
                                    <a:solidFill>
                                      <a:schemeClr val="bg1"/>
                                    </a:solidFill>
                                    <a:latin typeface="Cambria Math" panose="02040503050406030204" pitchFamily="18" charset="0"/>
                                    <a:ea typeface="Cambria Math" panose="02040503050406030204" pitchFamily="18" charset="0"/>
                                  </a:rPr>
                                </m:ctrlPr>
                              </m:sSupPr>
                              <m:e>
                                <m:r>
                                  <a:rPr lang="en-US" b="0" i="1" smtClean="0">
                                    <a:solidFill>
                                      <a:schemeClr val="bg1"/>
                                    </a:solidFill>
                                    <a:latin typeface="Cambria Math" panose="02040503050406030204" pitchFamily="18" charset="0"/>
                                    <a:ea typeface="Cambria Math" panose="02040503050406030204" pitchFamily="18" charset="0"/>
                                  </a:rPr>
                                  <m:t>𝑏</m:t>
                                </m:r>
                              </m:e>
                              <m:sup>
                                <m:r>
                                  <a:rPr lang="en-US" b="0" i="1" smtClean="0">
                                    <a:solidFill>
                                      <a:schemeClr val="bg1"/>
                                    </a:solidFill>
                                    <a:latin typeface="Cambria Math" panose="02040503050406030204" pitchFamily="18" charset="0"/>
                                    <a:ea typeface="Cambria Math" panose="02040503050406030204" pitchFamily="18" charset="0"/>
                                  </a:rPr>
                                  <m:t>2</m:t>
                                </m:r>
                              </m:sup>
                            </m:sSup>
                            <m:r>
                              <a:rPr lang="en-US" i="1">
                                <a:solidFill>
                                  <a:schemeClr val="bg1"/>
                                </a:solidFill>
                                <a:latin typeface="Cambria Math" panose="02040503050406030204" pitchFamily="18" charset="0"/>
                                <a:ea typeface="Cambria Math" panose="02040503050406030204" pitchFamily="18" charset="0"/>
                              </a:rPr>
                              <m:t>−4</m:t>
                            </m:r>
                            <m:r>
                              <a:rPr lang="en-US" i="1">
                                <a:solidFill>
                                  <a:schemeClr val="bg1"/>
                                </a:solidFill>
                                <a:latin typeface="Cambria Math" panose="02040503050406030204" pitchFamily="18" charset="0"/>
                                <a:ea typeface="Cambria Math" panose="02040503050406030204" pitchFamily="18" charset="0"/>
                              </a:rPr>
                              <m:t>𝑎𝑐</m:t>
                            </m:r>
                          </m:e>
                        </m:rad>
                      </m:num>
                      <m:den>
                        <m:r>
                          <a:rPr lang="en-US" b="0" i="1" smtClean="0">
                            <a:solidFill>
                              <a:schemeClr val="bg1"/>
                            </a:solidFill>
                            <a:latin typeface="Cambria Math" panose="02040503050406030204" pitchFamily="18" charset="0"/>
                          </a:rPr>
                          <m:t>2</m:t>
                        </m:r>
                        <m:r>
                          <a:rPr lang="en-US" b="0" i="1" smtClean="0">
                            <a:solidFill>
                              <a:schemeClr val="bg1"/>
                            </a:solidFill>
                            <a:latin typeface="Cambria Math" panose="02040503050406030204" pitchFamily="18" charset="0"/>
                          </a:rPr>
                          <m:t>𝑎</m:t>
                        </m:r>
                      </m:den>
                    </m:f>
                  </m:oMath>
                </a14:m>
                <a:endParaRPr lang="en-US" i="1" dirty="0">
                  <a:solidFill>
                    <a:schemeClr val="bg1"/>
                  </a:solidFill>
                </a:endParaRPr>
              </a:p>
              <a:p>
                <a:pPr lvl="1"/>
                <a:r>
                  <a:rPr lang="en-US" i="1" dirty="0">
                    <a:solidFill>
                      <a:schemeClr val="bg1"/>
                    </a:solidFill>
                  </a:rPr>
                  <a:t>Input: a, b, c</a:t>
                </a:r>
              </a:p>
              <a:p>
                <a:pPr lvl="1"/>
                <a:r>
                  <a:rPr lang="en-US" i="1" dirty="0">
                    <a:solidFill>
                      <a:schemeClr val="bg1"/>
                    </a:solidFill>
                  </a:rPr>
                  <a:t>Output: “Solvable” or “Not solvable”</a:t>
                </a:r>
              </a:p>
            </p:txBody>
          </p:sp>
        </mc:Choice>
        <mc:Fallback xmlns="">
          <p:sp>
            <p:nvSpPr>
              <p:cNvPr id="6" name="Content Placeholder 5">
                <a:extLst>
                  <a:ext uri="{FF2B5EF4-FFF2-40B4-BE49-F238E27FC236}">
                    <a16:creationId xmlns:a16="http://schemas.microsoft.com/office/drawing/2014/main" id="{BBDA9BE8-AE67-4670-BFAD-6CC5332E510D}"/>
                  </a:ext>
                </a:extLst>
              </p:cNvPr>
              <p:cNvSpPr>
                <a:spLocks noGrp="1" noRot="1" noChangeAspect="1" noMove="1" noResize="1" noEditPoints="1" noAdjustHandles="1" noChangeArrowheads="1" noChangeShapeType="1" noTextEdit="1"/>
              </p:cNvSpPr>
              <p:nvPr>
                <p:ph idx="1"/>
              </p:nvPr>
            </p:nvSpPr>
            <p:spPr>
              <a:xfrm>
                <a:off x="612742" y="1733134"/>
                <a:ext cx="10840825" cy="4686520"/>
              </a:xfrm>
              <a:blipFill>
                <a:blip r:embed="rId2"/>
                <a:stretch>
                  <a:fillRect l="-1012" t="-2081" r="-1294"/>
                </a:stretch>
              </a:blipFill>
            </p:spPr>
            <p:txBody>
              <a:bodyPr/>
              <a:lstStyle/>
              <a:p>
                <a:r>
                  <a:rPr lang="en-US">
                    <a:noFill/>
                  </a:rPr>
                  <a:t> </a:t>
                </a:r>
              </a:p>
            </p:txBody>
          </p:sp>
        </mc:Fallback>
      </mc:AlternateContent>
    </p:spTree>
    <p:extLst>
      <p:ext uri="{BB962C8B-B14F-4D97-AF65-F5344CB8AC3E}">
        <p14:creationId xmlns:p14="http://schemas.microsoft.com/office/powerpoint/2010/main" val="37407904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Answer #7 cont.</a:t>
            </a:r>
          </a:p>
        </p:txBody>
      </p:sp>
      <p:sp>
        <p:nvSpPr>
          <p:cNvPr id="3" name="TextBox 2">
            <a:extLst>
              <a:ext uri="{FF2B5EF4-FFF2-40B4-BE49-F238E27FC236}">
                <a16:creationId xmlns:a16="http://schemas.microsoft.com/office/drawing/2014/main" id="{AC2D7AFA-50D1-4FCB-B4CE-81808443F371}"/>
              </a:ext>
            </a:extLst>
          </p:cNvPr>
          <p:cNvSpPr txBox="1"/>
          <p:nvPr/>
        </p:nvSpPr>
        <p:spPr>
          <a:xfrm>
            <a:off x="172824" y="2172614"/>
            <a:ext cx="4531152" cy="3416320"/>
          </a:xfrm>
          <a:prstGeom prst="rect">
            <a:avLst/>
          </a:prstGeom>
          <a:solidFill>
            <a:schemeClr val="bg1"/>
          </a:solidFill>
        </p:spPr>
        <p:txBody>
          <a:bodyPr wrap="square" rtlCol="0">
            <a:spAutoFit/>
          </a:bodyPr>
          <a:lstStyle/>
          <a:p>
            <a:pPr marL="342900" indent="-342900">
              <a:buFont typeface="+mj-lt"/>
              <a:buAutoNum type="arabicPeriod"/>
            </a:pPr>
            <a:r>
              <a:rPr lang="en-US" sz="2400" dirty="0"/>
              <a:t>DEFINE: </a:t>
            </a:r>
            <a:r>
              <a:rPr lang="en-US" sz="2400" i="1" dirty="0"/>
              <a:t>a, b, c</a:t>
            </a:r>
          </a:p>
          <a:p>
            <a:pPr marL="342900" indent="-342900">
              <a:buFont typeface="+mj-lt"/>
              <a:buAutoNum type="arabicPeriod"/>
            </a:pPr>
            <a:r>
              <a:rPr lang="en-US" sz="2400" dirty="0"/>
              <a:t>READ: </a:t>
            </a:r>
            <a:r>
              <a:rPr lang="en-US" sz="2400" i="1" dirty="0"/>
              <a:t>a, b, c</a:t>
            </a:r>
          </a:p>
          <a:p>
            <a:pPr marL="342900" indent="-342900">
              <a:buFont typeface="+mj-lt"/>
              <a:buAutoNum type="arabicPeriod"/>
            </a:pPr>
            <a:r>
              <a:rPr lang="en-US" sz="2400" dirty="0"/>
              <a:t>COMPUTE: </a:t>
            </a:r>
            <a:r>
              <a:rPr lang="en-US" sz="2400" i="1" dirty="0"/>
              <a:t>disc = b*b – 4 * a * c</a:t>
            </a:r>
          </a:p>
          <a:p>
            <a:pPr marL="342900" indent="-342900">
              <a:buFont typeface="+mj-lt"/>
              <a:buAutoNum type="arabicPeriod"/>
            </a:pPr>
            <a:r>
              <a:rPr lang="en-US" sz="2400" dirty="0"/>
              <a:t>IF: </a:t>
            </a:r>
            <a:r>
              <a:rPr lang="en-US" sz="2400" i="1" dirty="0"/>
              <a:t>disc &gt; 0</a:t>
            </a:r>
          </a:p>
          <a:p>
            <a:pPr marL="800100" lvl="1" indent="-342900">
              <a:buFont typeface="+mj-lt"/>
              <a:buAutoNum type="arabicPeriod"/>
            </a:pPr>
            <a:r>
              <a:rPr lang="en-US" sz="2400" dirty="0"/>
              <a:t>OUTPUT: </a:t>
            </a:r>
            <a:r>
              <a:rPr lang="en-US" sz="2400" i="1" dirty="0"/>
              <a:t>“Solvable”</a:t>
            </a:r>
            <a:r>
              <a:rPr lang="en-US" sz="2400" dirty="0"/>
              <a:t> </a:t>
            </a:r>
          </a:p>
          <a:p>
            <a:pPr marL="342900" indent="-342900">
              <a:buFont typeface="+mj-lt"/>
              <a:buAutoNum type="arabicPeriod"/>
            </a:pPr>
            <a:r>
              <a:rPr lang="en-US" sz="2400" dirty="0"/>
              <a:t>ELSE-IF: disc == 0</a:t>
            </a:r>
          </a:p>
          <a:p>
            <a:pPr marL="800100" lvl="1" indent="-342900">
              <a:buFont typeface="+mj-lt"/>
              <a:buAutoNum type="arabicPeriod"/>
            </a:pPr>
            <a:r>
              <a:rPr lang="en-US" sz="2400" dirty="0"/>
              <a:t>OUTPUT: “Solvable”</a:t>
            </a:r>
          </a:p>
          <a:p>
            <a:pPr marL="342900" indent="-342900">
              <a:buFont typeface="+mj-lt"/>
              <a:buAutoNum type="arabicPeriod"/>
            </a:pPr>
            <a:r>
              <a:rPr lang="en-US" sz="2400" dirty="0"/>
              <a:t>ELSE</a:t>
            </a:r>
          </a:p>
          <a:p>
            <a:pPr marL="800100" lvl="1" indent="-342900">
              <a:buFont typeface="+mj-lt"/>
              <a:buAutoNum type="arabicPeriod"/>
            </a:pPr>
            <a:r>
              <a:rPr lang="en-US" sz="2400" dirty="0"/>
              <a:t>OUTPUT: </a:t>
            </a:r>
            <a:r>
              <a:rPr lang="en-US" sz="2400" i="1" dirty="0"/>
              <a:t>“Not Solvable”</a:t>
            </a:r>
            <a:endParaRPr lang="en-US" sz="2400" dirty="0"/>
          </a:p>
        </p:txBody>
      </p:sp>
      <p:pic>
        <p:nvPicPr>
          <p:cNvPr id="8" name="Picture 7">
            <a:extLst>
              <a:ext uri="{FF2B5EF4-FFF2-40B4-BE49-F238E27FC236}">
                <a16:creationId xmlns:a16="http://schemas.microsoft.com/office/drawing/2014/main" id="{D0C638F5-5C9D-4A98-845E-C81ED4358459}"/>
              </a:ext>
            </a:extLst>
          </p:cNvPr>
          <p:cNvPicPr>
            <a:picLocks noChangeAspect="1"/>
          </p:cNvPicPr>
          <p:nvPr/>
        </p:nvPicPr>
        <p:blipFill>
          <a:blip r:embed="rId2"/>
          <a:stretch>
            <a:fillRect/>
          </a:stretch>
        </p:blipFill>
        <p:spPr>
          <a:xfrm>
            <a:off x="4753887" y="1690688"/>
            <a:ext cx="7265289" cy="4293886"/>
          </a:xfrm>
          <a:prstGeom prst="rect">
            <a:avLst/>
          </a:prstGeom>
        </p:spPr>
      </p:pic>
    </p:spTree>
    <p:extLst>
      <p:ext uri="{BB962C8B-B14F-4D97-AF65-F5344CB8AC3E}">
        <p14:creationId xmlns:p14="http://schemas.microsoft.com/office/powerpoint/2010/main" val="9868297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EXERCISE #8-TASK</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BBDA9BE8-AE67-4670-BFAD-6CC5332E510D}"/>
                  </a:ext>
                </a:extLst>
              </p:cNvPr>
              <p:cNvSpPr>
                <a:spLocks noGrp="1"/>
              </p:cNvSpPr>
              <p:nvPr>
                <p:ph idx="1"/>
              </p:nvPr>
            </p:nvSpPr>
            <p:spPr>
              <a:xfrm>
                <a:off x="612742" y="1733134"/>
                <a:ext cx="10840825" cy="3451608"/>
              </a:xfrm>
            </p:spPr>
            <p:txBody>
              <a:bodyPr>
                <a:normAutofit/>
              </a:bodyPr>
              <a:lstStyle/>
              <a:p>
                <a:r>
                  <a:rPr lang="en-US" dirty="0">
                    <a:solidFill>
                      <a:schemeClr val="bg1"/>
                    </a:solidFill>
                  </a:rPr>
                  <a:t>Write a program that gets input a number </a:t>
                </a:r>
                <a14:m>
                  <m:oMath xmlns:m="http://schemas.openxmlformats.org/officeDocument/2006/math">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 </m:t>
                    </m:r>
                    <m:r>
                      <m:rPr>
                        <m:sty m:val="p"/>
                      </m:rPr>
                      <a:rPr lang="en-US" b="0" i="1" smtClean="0">
                        <a:solidFill>
                          <a:schemeClr val="bg1"/>
                        </a:solidFill>
                        <a:latin typeface="Cambria Math" panose="02040503050406030204" pitchFamily="18" charset="0"/>
                      </a:rPr>
                      <m:t>and</m:t>
                    </m:r>
                  </m:oMath>
                </a14:m>
                <a:r>
                  <a:rPr lang="en-US" dirty="0">
                    <a:solidFill>
                      <a:schemeClr val="bg1"/>
                    </a:solidFill>
                  </a:rPr>
                  <a:t> print the results of the summation of the numbers from </a:t>
                </a:r>
                <a14:m>
                  <m:oMath xmlns:m="http://schemas.openxmlformats.org/officeDocument/2006/math">
                    <m:r>
                      <a:rPr lang="en-US" b="0" i="1" smtClean="0">
                        <a:solidFill>
                          <a:schemeClr val="bg1"/>
                        </a:solidFill>
                        <a:latin typeface="Cambria Math" panose="02040503050406030204" pitchFamily="18" charset="0"/>
                      </a:rPr>
                      <m:t>0</m:t>
                    </m:r>
                  </m:oMath>
                </a14:m>
                <a:r>
                  <a:rPr lang="en-US" i="1" dirty="0">
                    <a:solidFill>
                      <a:schemeClr val="bg1"/>
                    </a:solidFill>
                  </a:rPr>
                  <a:t> </a:t>
                </a:r>
                <a:r>
                  <a:rPr lang="en-US" dirty="0">
                    <a:solidFill>
                      <a:schemeClr val="bg1"/>
                    </a:solidFill>
                  </a:rPr>
                  <a:t>to </a:t>
                </a:r>
                <a14:m>
                  <m:oMath xmlns:m="http://schemas.openxmlformats.org/officeDocument/2006/math">
                    <m:r>
                      <a:rPr lang="en-US" b="0" i="1" smtClean="0">
                        <a:solidFill>
                          <a:schemeClr val="bg1"/>
                        </a:solidFill>
                        <a:latin typeface="Cambria Math" panose="02040503050406030204" pitchFamily="18" charset="0"/>
                      </a:rPr>
                      <m:t>𝑛</m:t>
                    </m:r>
                  </m:oMath>
                </a14:m>
                <a:r>
                  <a:rPr lang="en-US" i="1" dirty="0">
                    <a:solidFill>
                      <a:schemeClr val="bg1"/>
                    </a:solidFill>
                  </a:rPr>
                  <a:t>.</a:t>
                </a:r>
              </a:p>
              <a:p>
                <a:endParaRPr lang="en-US" i="1" dirty="0">
                  <a:solidFill>
                    <a:schemeClr val="bg1"/>
                  </a:solidFill>
                </a:endParaRPr>
              </a:p>
              <a:p>
                <a:pPr marL="0" indent="0">
                  <a:buNone/>
                </a:pPr>
                <a:endParaRPr lang="en-US" i="1" dirty="0">
                  <a:solidFill>
                    <a:schemeClr val="bg1"/>
                  </a:solidFill>
                </a:endParaRPr>
              </a:p>
              <a:p>
                <a:pPr marL="0" indent="0">
                  <a:buNone/>
                </a:pPr>
                <a:r>
                  <a:rPr lang="en-US" i="1" dirty="0">
                    <a:solidFill>
                      <a:schemeClr val="bg1"/>
                    </a:solidFill>
                  </a:rPr>
                  <a:t>					</a:t>
                </a:r>
                <a14:m>
                  <m:oMath xmlns:m="http://schemas.openxmlformats.org/officeDocument/2006/math">
                    <m:nary>
                      <m:naryPr>
                        <m:chr m:val="∑"/>
                        <m:ctrlPr>
                          <a:rPr lang="en-US" sz="4400" b="0" i="1" smtClean="0">
                            <a:solidFill>
                              <a:schemeClr val="bg1"/>
                            </a:solidFill>
                            <a:latin typeface="Cambria Math" panose="02040503050406030204" pitchFamily="18" charset="0"/>
                          </a:rPr>
                        </m:ctrlPr>
                      </m:naryPr>
                      <m:sub>
                        <m:r>
                          <a:rPr lang="en-US" sz="4400" b="0" i="1" smtClean="0">
                            <a:solidFill>
                              <a:schemeClr val="bg1"/>
                            </a:solidFill>
                            <a:latin typeface="Cambria Math" panose="02040503050406030204" pitchFamily="18" charset="0"/>
                          </a:rPr>
                          <m:t>𝑖</m:t>
                        </m:r>
                        <m:r>
                          <a:rPr lang="en-US" sz="4400" b="0" i="1" smtClean="0">
                            <a:solidFill>
                              <a:schemeClr val="bg1"/>
                            </a:solidFill>
                            <a:latin typeface="Cambria Math" panose="02040503050406030204" pitchFamily="18" charset="0"/>
                          </a:rPr>
                          <m:t>=1</m:t>
                        </m:r>
                      </m:sub>
                      <m:sup>
                        <m:r>
                          <a:rPr lang="en-US" sz="4400" b="0" i="1" smtClean="0">
                            <a:solidFill>
                              <a:schemeClr val="bg1"/>
                            </a:solidFill>
                            <a:latin typeface="Cambria Math" panose="02040503050406030204" pitchFamily="18" charset="0"/>
                          </a:rPr>
                          <m:t>𝑛</m:t>
                        </m:r>
                      </m:sup>
                      <m:e>
                        <m:r>
                          <a:rPr lang="en-US" sz="4400" b="0" i="1" smtClean="0">
                            <a:solidFill>
                              <a:schemeClr val="bg1"/>
                            </a:solidFill>
                            <a:latin typeface="Cambria Math" panose="02040503050406030204" pitchFamily="18" charset="0"/>
                          </a:rPr>
                          <m:t>𝑖</m:t>
                        </m:r>
                      </m:e>
                    </m:nary>
                  </m:oMath>
                </a14:m>
                <a:endParaRPr lang="en-US" i="1" dirty="0">
                  <a:solidFill>
                    <a:schemeClr val="bg1"/>
                  </a:solidFill>
                </a:endParaRPr>
              </a:p>
              <a:p>
                <a:endParaRPr lang="en-US" i="1" dirty="0">
                  <a:solidFill>
                    <a:schemeClr val="bg1"/>
                  </a:solidFill>
                </a:endParaRPr>
              </a:p>
              <a:p>
                <a:pPr marL="0" indent="0">
                  <a:buNone/>
                </a:pPr>
                <a:endParaRPr lang="en-US" i="1" dirty="0">
                  <a:solidFill>
                    <a:schemeClr val="bg1"/>
                  </a:solidFill>
                </a:endParaRPr>
              </a:p>
            </p:txBody>
          </p:sp>
        </mc:Choice>
        <mc:Fallback xmlns="">
          <p:sp>
            <p:nvSpPr>
              <p:cNvPr id="6" name="Content Placeholder 5">
                <a:extLst>
                  <a:ext uri="{FF2B5EF4-FFF2-40B4-BE49-F238E27FC236}">
                    <a16:creationId xmlns:a16="http://schemas.microsoft.com/office/drawing/2014/main" id="{BBDA9BE8-AE67-4670-BFAD-6CC5332E510D}"/>
                  </a:ext>
                </a:extLst>
              </p:cNvPr>
              <p:cNvSpPr>
                <a:spLocks noGrp="1" noRot="1" noChangeAspect="1" noMove="1" noResize="1" noEditPoints="1" noAdjustHandles="1" noChangeArrowheads="1" noChangeShapeType="1" noTextEdit="1"/>
              </p:cNvSpPr>
              <p:nvPr>
                <p:ph idx="1"/>
              </p:nvPr>
            </p:nvSpPr>
            <p:spPr>
              <a:xfrm>
                <a:off x="612742" y="1733134"/>
                <a:ext cx="10840825" cy="3451608"/>
              </a:xfrm>
              <a:blipFill>
                <a:blip r:embed="rId2"/>
                <a:stretch>
                  <a:fillRect l="-1012" t="-2822" r="-73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48F1D512-7E96-40E1-9AE2-CF73BBA943C2}"/>
              </a:ext>
            </a:extLst>
          </p:cNvPr>
          <p:cNvSpPr txBox="1"/>
          <p:nvPr/>
        </p:nvSpPr>
        <p:spPr>
          <a:xfrm>
            <a:off x="2801331" y="5005633"/>
            <a:ext cx="6834433" cy="963854"/>
          </a:xfrm>
          <a:prstGeom prst="rect">
            <a:avLst/>
          </a:prstGeom>
          <a:solidFill>
            <a:schemeClr val="tx2">
              <a:lumMod val="20000"/>
              <a:lumOff val="80000"/>
            </a:schemeClr>
          </a:solidFill>
        </p:spPr>
        <p:txBody>
          <a:bodyPr wrap="square" rtlCol="0">
            <a:spAutoFit/>
          </a:bodyPr>
          <a:lstStyle/>
          <a:p>
            <a:r>
              <a:rPr lang="en-US" sz="2800" b="1" u="sng" dirty="0"/>
              <a:t>PREREQUISTS</a:t>
            </a:r>
          </a:p>
          <a:p>
            <a:pPr marL="400050" indent="-400050">
              <a:buFont typeface="+mj-lt"/>
              <a:buAutoNum type="romanUcPeriod"/>
            </a:pPr>
            <a:r>
              <a:rPr lang="en-US" sz="2800" dirty="0"/>
              <a:t>Loops</a:t>
            </a:r>
          </a:p>
        </p:txBody>
      </p:sp>
    </p:spTree>
    <p:extLst>
      <p:ext uri="{BB962C8B-B14F-4D97-AF65-F5344CB8AC3E}">
        <p14:creationId xmlns:p14="http://schemas.microsoft.com/office/powerpoint/2010/main" val="7520396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Answer #8</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BBDA9BE8-AE67-4670-BFAD-6CC5332E510D}"/>
                  </a:ext>
                </a:extLst>
              </p:cNvPr>
              <p:cNvSpPr>
                <a:spLocks noGrp="1"/>
              </p:cNvSpPr>
              <p:nvPr>
                <p:ph idx="1"/>
              </p:nvPr>
            </p:nvSpPr>
            <p:spPr>
              <a:xfrm>
                <a:off x="612742" y="1733134"/>
                <a:ext cx="10840825" cy="3451608"/>
              </a:xfrm>
            </p:spPr>
            <p:txBody>
              <a:bodyPr>
                <a:normAutofit/>
              </a:bodyPr>
              <a:lstStyle/>
              <a:p>
                <a:r>
                  <a:rPr lang="en-US" dirty="0">
                    <a:solidFill>
                      <a:schemeClr val="bg1"/>
                    </a:solidFill>
                  </a:rPr>
                  <a:t>Write a program that gets input a number </a:t>
                </a:r>
                <a14:m>
                  <m:oMath xmlns:m="http://schemas.openxmlformats.org/officeDocument/2006/math">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 </m:t>
                    </m:r>
                    <m:r>
                      <m:rPr>
                        <m:sty m:val="p"/>
                      </m:rPr>
                      <a:rPr lang="en-US" b="0" i="1" smtClean="0">
                        <a:solidFill>
                          <a:schemeClr val="bg1"/>
                        </a:solidFill>
                        <a:latin typeface="Cambria Math" panose="02040503050406030204" pitchFamily="18" charset="0"/>
                      </a:rPr>
                      <m:t>and</m:t>
                    </m:r>
                  </m:oMath>
                </a14:m>
                <a:r>
                  <a:rPr lang="en-US" dirty="0">
                    <a:solidFill>
                      <a:schemeClr val="bg1"/>
                    </a:solidFill>
                  </a:rPr>
                  <a:t> print the results of the summation of the numbers from </a:t>
                </a:r>
                <a14:m>
                  <m:oMath xmlns:m="http://schemas.openxmlformats.org/officeDocument/2006/math">
                    <m:r>
                      <a:rPr lang="en-US" b="0" i="1" smtClean="0">
                        <a:solidFill>
                          <a:schemeClr val="bg1"/>
                        </a:solidFill>
                        <a:latin typeface="Cambria Math" panose="02040503050406030204" pitchFamily="18" charset="0"/>
                      </a:rPr>
                      <m:t>0</m:t>
                    </m:r>
                  </m:oMath>
                </a14:m>
                <a:r>
                  <a:rPr lang="en-US" i="1" dirty="0">
                    <a:solidFill>
                      <a:schemeClr val="bg1"/>
                    </a:solidFill>
                  </a:rPr>
                  <a:t> </a:t>
                </a:r>
                <a:r>
                  <a:rPr lang="en-US" dirty="0">
                    <a:solidFill>
                      <a:schemeClr val="bg1"/>
                    </a:solidFill>
                  </a:rPr>
                  <a:t>to </a:t>
                </a:r>
                <a14:m>
                  <m:oMath xmlns:m="http://schemas.openxmlformats.org/officeDocument/2006/math">
                    <m:r>
                      <a:rPr lang="en-US" b="0" i="1" smtClean="0">
                        <a:solidFill>
                          <a:schemeClr val="bg1"/>
                        </a:solidFill>
                        <a:latin typeface="Cambria Math" panose="02040503050406030204" pitchFamily="18" charset="0"/>
                      </a:rPr>
                      <m:t>𝑛</m:t>
                    </m:r>
                  </m:oMath>
                </a14:m>
                <a:r>
                  <a:rPr lang="en-US" i="1" dirty="0">
                    <a:solidFill>
                      <a:schemeClr val="bg1"/>
                    </a:solidFill>
                  </a:rPr>
                  <a:t>.</a:t>
                </a:r>
              </a:p>
              <a:p>
                <a:pPr lvl="1"/>
                <a:r>
                  <a:rPr lang="en-US" i="1" dirty="0">
                    <a:solidFill>
                      <a:schemeClr val="bg1"/>
                    </a:solidFill>
                  </a:rPr>
                  <a:t>Input: </a:t>
                </a:r>
                <a14:m>
                  <m:oMath xmlns:m="http://schemas.openxmlformats.org/officeDocument/2006/math">
                    <m:r>
                      <a:rPr lang="en-US" b="0" i="1" smtClean="0">
                        <a:solidFill>
                          <a:schemeClr val="bg1"/>
                        </a:solidFill>
                        <a:latin typeface="Cambria Math" panose="02040503050406030204" pitchFamily="18" charset="0"/>
                      </a:rPr>
                      <m:t>𝑛</m:t>
                    </m:r>
                  </m:oMath>
                </a14:m>
                <a:endParaRPr lang="en-US" i="1" dirty="0">
                  <a:solidFill>
                    <a:schemeClr val="bg1"/>
                  </a:solidFill>
                </a:endParaRPr>
              </a:p>
              <a:p>
                <a:pPr lvl="1"/>
                <a:r>
                  <a:rPr lang="en-US" i="1" dirty="0">
                    <a:solidFill>
                      <a:schemeClr val="bg1"/>
                    </a:solidFill>
                  </a:rPr>
                  <a:t>Output: summation from 1 to </a:t>
                </a:r>
                <a14:m>
                  <m:oMath xmlns:m="http://schemas.openxmlformats.org/officeDocument/2006/math">
                    <m:r>
                      <a:rPr lang="en-US" i="1" dirty="0" smtClean="0">
                        <a:solidFill>
                          <a:schemeClr val="bg1"/>
                        </a:solidFill>
                        <a:latin typeface="Cambria Math" panose="02040503050406030204" pitchFamily="18" charset="0"/>
                      </a:rPr>
                      <m:t>𝑛</m:t>
                    </m:r>
                  </m:oMath>
                </a14:m>
                <a:endParaRPr lang="en-US" i="1" dirty="0">
                  <a:solidFill>
                    <a:schemeClr val="bg1"/>
                  </a:solidFill>
                </a:endParaRPr>
              </a:p>
              <a:p>
                <a:pPr marL="0" indent="0">
                  <a:buNone/>
                </a:pPr>
                <a:endParaRPr lang="en-US" i="1" dirty="0">
                  <a:solidFill>
                    <a:schemeClr val="bg1"/>
                  </a:solidFill>
                </a:endParaRPr>
              </a:p>
            </p:txBody>
          </p:sp>
        </mc:Choice>
        <mc:Fallback xmlns="">
          <p:sp>
            <p:nvSpPr>
              <p:cNvPr id="6" name="Content Placeholder 5">
                <a:extLst>
                  <a:ext uri="{FF2B5EF4-FFF2-40B4-BE49-F238E27FC236}">
                    <a16:creationId xmlns:a16="http://schemas.microsoft.com/office/drawing/2014/main" id="{BBDA9BE8-AE67-4670-BFAD-6CC5332E510D}"/>
                  </a:ext>
                </a:extLst>
              </p:cNvPr>
              <p:cNvSpPr>
                <a:spLocks noGrp="1" noRot="1" noChangeAspect="1" noMove="1" noResize="1" noEditPoints="1" noAdjustHandles="1" noChangeArrowheads="1" noChangeShapeType="1" noTextEdit="1"/>
              </p:cNvSpPr>
              <p:nvPr>
                <p:ph idx="1"/>
              </p:nvPr>
            </p:nvSpPr>
            <p:spPr>
              <a:xfrm>
                <a:off x="612742" y="1733134"/>
                <a:ext cx="10840825" cy="3451608"/>
              </a:xfrm>
              <a:blipFill>
                <a:blip r:embed="rId2"/>
                <a:stretch>
                  <a:fillRect l="-1012" t="-2822" r="-731"/>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D8934AD1-3846-4F1B-B928-4D4E6E5E4FD2}"/>
              </a:ext>
            </a:extLst>
          </p:cNvPr>
          <p:cNvSpPr txBox="1"/>
          <p:nvPr/>
        </p:nvSpPr>
        <p:spPr>
          <a:xfrm>
            <a:off x="838200" y="3582186"/>
            <a:ext cx="2819400" cy="2677656"/>
          </a:xfrm>
          <a:prstGeom prst="rect">
            <a:avLst/>
          </a:prstGeom>
          <a:solidFill>
            <a:schemeClr val="bg1"/>
          </a:solidFill>
        </p:spPr>
        <p:txBody>
          <a:bodyPr wrap="square" rtlCol="0">
            <a:spAutoFit/>
          </a:bodyPr>
          <a:lstStyle/>
          <a:p>
            <a:pPr marL="342900" indent="-342900">
              <a:buFont typeface="+mj-lt"/>
              <a:buAutoNum type="arabicPeriod"/>
            </a:pPr>
            <a:r>
              <a:rPr lang="en-US" sz="2400" dirty="0"/>
              <a:t>DEFINE: n</a:t>
            </a:r>
          </a:p>
          <a:p>
            <a:pPr marL="342900" indent="-342900">
              <a:buFont typeface="+mj-lt"/>
              <a:buAutoNum type="arabicPeriod"/>
            </a:pPr>
            <a:r>
              <a:rPr lang="en-US" sz="2400" dirty="0"/>
              <a:t>READ: n</a:t>
            </a:r>
          </a:p>
          <a:p>
            <a:pPr marL="342900" indent="-342900">
              <a:buFont typeface="+mj-lt"/>
              <a:buAutoNum type="arabicPeriod"/>
            </a:pPr>
            <a:r>
              <a:rPr lang="en-US" sz="2400" dirty="0"/>
              <a:t>SET: sum = 0</a:t>
            </a:r>
          </a:p>
          <a:p>
            <a:pPr marL="342900" indent="-342900">
              <a:buFont typeface="+mj-lt"/>
              <a:buAutoNum type="arabicPeriod"/>
            </a:pPr>
            <a:r>
              <a:rPr lang="en-US" sz="2400" dirty="0"/>
              <a:t>SET: </a:t>
            </a:r>
            <a:r>
              <a:rPr lang="en-US" sz="2400" dirty="0" err="1"/>
              <a:t>i</a:t>
            </a:r>
            <a:r>
              <a:rPr lang="en-US" sz="2400" dirty="0"/>
              <a:t> = 1</a:t>
            </a:r>
          </a:p>
          <a:p>
            <a:pPr marL="342900" indent="-342900">
              <a:buFont typeface="+mj-lt"/>
              <a:buAutoNum type="arabicPeriod"/>
            </a:pPr>
            <a:r>
              <a:rPr lang="en-US" sz="2400" dirty="0"/>
              <a:t>FOR: </a:t>
            </a:r>
            <a:r>
              <a:rPr lang="en-US" sz="2400" dirty="0" err="1"/>
              <a:t>i</a:t>
            </a:r>
            <a:r>
              <a:rPr lang="en-US" sz="2400" dirty="0"/>
              <a:t> to n</a:t>
            </a:r>
          </a:p>
          <a:p>
            <a:pPr marL="800100" lvl="1" indent="-342900">
              <a:buFont typeface="+mj-lt"/>
              <a:buAutoNum type="arabicPeriod"/>
            </a:pPr>
            <a:r>
              <a:rPr lang="en-US" sz="2400" dirty="0"/>
              <a:t>sum = sum + </a:t>
            </a:r>
            <a:r>
              <a:rPr lang="en-US" sz="2400" dirty="0" err="1"/>
              <a:t>i</a:t>
            </a:r>
            <a:endParaRPr lang="en-US" sz="2400" dirty="0"/>
          </a:p>
          <a:p>
            <a:pPr marL="342900" indent="-342900">
              <a:buFont typeface="+mj-lt"/>
              <a:buAutoNum type="arabicPeriod"/>
            </a:pPr>
            <a:r>
              <a:rPr lang="en-US" sz="2400" dirty="0"/>
              <a:t>OUTPUT: sum </a:t>
            </a:r>
          </a:p>
        </p:txBody>
      </p:sp>
      <p:pic>
        <p:nvPicPr>
          <p:cNvPr id="5" name="Picture 4">
            <a:extLst>
              <a:ext uri="{FF2B5EF4-FFF2-40B4-BE49-F238E27FC236}">
                <a16:creationId xmlns:a16="http://schemas.microsoft.com/office/drawing/2014/main" id="{6373D306-6943-42B4-9A6B-BB556B844294}"/>
              </a:ext>
            </a:extLst>
          </p:cNvPr>
          <p:cNvPicPr>
            <a:picLocks noChangeAspect="1"/>
          </p:cNvPicPr>
          <p:nvPr/>
        </p:nvPicPr>
        <p:blipFill>
          <a:blip r:embed="rId3"/>
          <a:stretch>
            <a:fillRect/>
          </a:stretch>
        </p:blipFill>
        <p:spPr>
          <a:xfrm>
            <a:off x="5472186" y="2907346"/>
            <a:ext cx="6586243" cy="3814207"/>
          </a:xfrm>
          <a:prstGeom prst="rect">
            <a:avLst/>
          </a:prstGeom>
        </p:spPr>
      </p:pic>
    </p:spTree>
    <p:extLst>
      <p:ext uri="{BB962C8B-B14F-4D97-AF65-F5344CB8AC3E}">
        <p14:creationId xmlns:p14="http://schemas.microsoft.com/office/powerpoint/2010/main" val="10663295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Exercise #9-TASK</a:t>
            </a:r>
          </a:p>
        </p:txBody>
      </p:sp>
      <p:sp>
        <p:nvSpPr>
          <p:cNvPr id="6" name="Content Placeholder 5">
            <a:extLst>
              <a:ext uri="{FF2B5EF4-FFF2-40B4-BE49-F238E27FC236}">
                <a16:creationId xmlns:a16="http://schemas.microsoft.com/office/drawing/2014/main" id="{BBDA9BE8-AE67-4670-BFAD-6CC5332E510D}"/>
              </a:ext>
            </a:extLst>
          </p:cNvPr>
          <p:cNvSpPr>
            <a:spLocks noGrp="1"/>
          </p:cNvSpPr>
          <p:nvPr>
            <p:ph idx="1"/>
          </p:nvPr>
        </p:nvSpPr>
        <p:spPr>
          <a:xfrm>
            <a:off x="612742" y="1733134"/>
            <a:ext cx="10840825" cy="3451608"/>
          </a:xfrm>
        </p:spPr>
        <p:txBody>
          <a:bodyPr>
            <a:normAutofit/>
          </a:bodyPr>
          <a:lstStyle/>
          <a:p>
            <a:r>
              <a:rPr lang="en-US" dirty="0">
                <a:solidFill>
                  <a:schemeClr val="bg1"/>
                </a:solidFill>
              </a:rPr>
              <a:t>Given n numbers, find the maximum value.</a:t>
            </a:r>
            <a:endParaRPr lang="en-US" i="1" dirty="0">
              <a:solidFill>
                <a:schemeClr val="bg1"/>
              </a:solidFill>
            </a:endParaRPr>
          </a:p>
          <a:p>
            <a:endParaRPr lang="en-US" i="1" dirty="0">
              <a:solidFill>
                <a:schemeClr val="bg1"/>
              </a:solidFill>
            </a:endParaRPr>
          </a:p>
          <a:p>
            <a:pPr marL="0" indent="0">
              <a:buNone/>
            </a:pPr>
            <a:endParaRPr lang="en-US" i="1" dirty="0">
              <a:solidFill>
                <a:schemeClr val="bg1"/>
              </a:solidFill>
            </a:endParaRPr>
          </a:p>
        </p:txBody>
      </p:sp>
      <p:sp>
        <p:nvSpPr>
          <p:cNvPr id="4" name="TextBox 3">
            <a:extLst>
              <a:ext uri="{FF2B5EF4-FFF2-40B4-BE49-F238E27FC236}">
                <a16:creationId xmlns:a16="http://schemas.microsoft.com/office/drawing/2014/main" id="{FD17902B-1FEB-42D3-9CF2-BD57395E40E3}"/>
              </a:ext>
            </a:extLst>
          </p:cNvPr>
          <p:cNvSpPr txBox="1"/>
          <p:nvPr/>
        </p:nvSpPr>
        <p:spPr>
          <a:xfrm>
            <a:off x="2810758" y="3525625"/>
            <a:ext cx="6834433" cy="963854"/>
          </a:xfrm>
          <a:prstGeom prst="rect">
            <a:avLst/>
          </a:prstGeom>
          <a:solidFill>
            <a:schemeClr val="tx2">
              <a:lumMod val="20000"/>
              <a:lumOff val="80000"/>
            </a:schemeClr>
          </a:solidFill>
        </p:spPr>
        <p:txBody>
          <a:bodyPr wrap="square" rtlCol="0">
            <a:spAutoFit/>
          </a:bodyPr>
          <a:lstStyle/>
          <a:p>
            <a:r>
              <a:rPr lang="en-US" sz="2800" b="1" u="sng" dirty="0"/>
              <a:t>PREREQUISTS</a:t>
            </a:r>
          </a:p>
          <a:p>
            <a:pPr marL="400050" indent="-400050">
              <a:buFont typeface="+mj-lt"/>
              <a:buAutoNum type="romanUcPeriod"/>
            </a:pPr>
            <a:r>
              <a:rPr lang="en-US" sz="2800" dirty="0"/>
              <a:t>Loops and lists</a:t>
            </a:r>
          </a:p>
        </p:txBody>
      </p:sp>
    </p:spTree>
    <p:extLst>
      <p:ext uri="{BB962C8B-B14F-4D97-AF65-F5344CB8AC3E}">
        <p14:creationId xmlns:p14="http://schemas.microsoft.com/office/powerpoint/2010/main" val="35498116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Answer #9</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BBDA9BE8-AE67-4670-BFAD-6CC5332E510D}"/>
                  </a:ext>
                </a:extLst>
              </p:cNvPr>
              <p:cNvSpPr>
                <a:spLocks noGrp="1"/>
              </p:cNvSpPr>
              <p:nvPr>
                <p:ph idx="1"/>
              </p:nvPr>
            </p:nvSpPr>
            <p:spPr>
              <a:xfrm>
                <a:off x="612742" y="1733134"/>
                <a:ext cx="10840825" cy="3451608"/>
              </a:xfrm>
            </p:spPr>
            <p:txBody>
              <a:bodyPr>
                <a:normAutofit/>
              </a:bodyPr>
              <a:lstStyle/>
              <a:p>
                <a:r>
                  <a:rPr lang="en-US" dirty="0">
                    <a:solidFill>
                      <a:schemeClr val="bg1"/>
                    </a:solidFill>
                  </a:rPr>
                  <a:t>Given n numbers, find the maximum value.</a:t>
                </a:r>
                <a:endParaRPr lang="en-US" i="1" dirty="0">
                  <a:solidFill>
                    <a:schemeClr val="bg1"/>
                  </a:solidFill>
                </a:endParaRPr>
              </a:p>
              <a:p>
                <a:pPr lvl="1"/>
                <a:r>
                  <a:rPr lang="en-US" i="1" dirty="0">
                    <a:solidFill>
                      <a:schemeClr val="bg1"/>
                    </a:solidFill>
                  </a:rPr>
                  <a:t>Input: </a:t>
                </a:r>
                <a14:m>
                  <m:oMath xmlns:m="http://schemas.openxmlformats.org/officeDocument/2006/math">
                    <m:r>
                      <a:rPr lang="en-US" b="0" i="1" smtClean="0">
                        <a:solidFill>
                          <a:schemeClr val="bg1"/>
                        </a:solidFill>
                        <a:latin typeface="Cambria Math" panose="02040503050406030204" pitchFamily="18" charset="0"/>
                      </a:rPr>
                      <m:t>𝑛</m:t>
                    </m:r>
                  </m:oMath>
                </a14:m>
                <a:r>
                  <a:rPr lang="en-US" i="1" dirty="0">
                    <a:solidFill>
                      <a:schemeClr val="bg1"/>
                    </a:solidFill>
                  </a:rPr>
                  <a:t> numbers</a:t>
                </a:r>
              </a:p>
              <a:p>
                <a:pPr lvl="1"/>
                <a:r>
                  <a:rPr lang="en-US" i="1" dirty="0">
                    <a:solidFill>
                      <a:schemeClr val="bg1"/>
                    </a:solidFill>
                  </a:rPr>
                  <a:t>Output: the max number</a:t>
                </a:r>
              </a:p>
              <a:p>
                <a:pPr marL="0" indent="0">
                  <a:buNone/>
                </a:pPr>
                <a:endParaRPr lang="en-US" i="1" dirty="0">
                  <a:solidFill>
                    <a:schemeClr val="bg1"/>
                  </a:solidFill>
                </a:endParaRPr>
              </a:p>
            </p:txBody>
          </p:sp>
        </mc:Choice>
        <mc:Fallback xmlns="">
          <p:sp>
            <p:nvSpPr>
              <p:cNvPr id="6" name="Content Placeholder 5">
                <a:extLst>
                  <a:ext uri="{FF2B5EF4-FFF2-40B4-BE49-F238E27FC236}">
                    <a16:creationId xmlns:a16="http://schemas.microsoft.com/office/drawing/2014/main" id="{BBDA9BE8-AE67-4670-BFAD-6CC5332E510D}"/>
                  </a:ext>
                </a:extLst>
              </p:cNvPr>
              <p:cNvSpPr>
                <a:spLocks noGrp="1" noRot="1" noChangeAspect="1" noMove="1" noResize="1" noEditPoints="1" noAdjustHandles="1" noChangeArrowheads="1" noChangeShapeType="1" noTextEdit="1"/>
              </p:cNvSpPr>
              <p:nvPr>
                <p:ph idx="1"/>
              </p:nvPr>
            </p:nvSpPr>
            <p:spPr>
              <a:xfrm>
                <a:off x="612742" y="1733134"/>
                <a:ext cx="10840825" cy="3451608"/>
              </a:xfrm>
              <a:blipFill>
                <a:blip r:embed="rId2"/>
                <a:stretch>
                  <a:fillRect l="-1012" t="-2822"/>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B3BC3B6D-E804-4D8D-90BA-02507817362C}"/>
              </a:ext>
            </a:extLst>
          </p:cNvPr>
          <p:cNvSpPr txBox="1"/>
          <p:nvPr/>
        </p:nvSpPr>
        <p:spPr>
          <a:xfrm>
            <a:off x="432847" y="3205114"/>
            <a:ext cx="4421172" cy="3416320"/>
          </a:xfrm>
          <a:prstGeom prst="rect">
            <a:avLst/>
          </a:prstGeom>
          <a:solidFill>
            <a:schemeClr val="bg1"/>
          </a:solidFill>
        </p:spPr>
        <p:txBody>
          <a:bodyPr wrap="square" rtlCol="0">
            <a:spAutoFit/>
          </a:bodyPr>
          <a:lstStyle/>
          <a:p>
            <a:pPr marL="342900" indent="-342900">
              <a:buFont typeface="+mj-lt"/>
              <a:buAutoNum type="arabicPeriod"/>
            </a:pPr>
            <a:r>
              <a:rPr lang="en-US" sz="2400" dirty="0"/>
              <a:t>DEFINE: </a:t>
            </a:r>
            <a:r>
              <a:rPr lang="en-US" sz="2400" i="1" dirty="0"/>
              <a:t>list = []</a:t>
            </a:r>
          </a:p>
          <a:p>
            <a:pPr marL="342900" indent="-342900">
              <a:buFont typeface="+mj-lt"/>
              <a:buAutoNum type="arabicPeriod"/>
            </a:pPr>
            <a:r>
              <a:rPr lang="en-US" sz="2400" dirty="0"/>
              <a:t>READ: </a:t>
            </a:r>
            <a:r>
              <a:rPr lang="en-US" sz="2400" i="1" dirty="0"/>
              <a:t>list</a:t>
            </a:r>
          </a:p>
          <a:p>
            <a:pPr marL="342900" indent="-342900">
              <a:buFont typeface="+mj-lt"/>
              <a:buAutoNum type="arabicPeriod"/>
            </a:pPr>
            <a:r>
              <a:rPr lang="en-US" sz="2400" dirty="0"/>
              <a:t>SET: </a:t>
            </a:r>
            <a:r>
              <a:rPr lang="en-US" sz="2400" i="1" dirty="0"/>
              <a:t>max = -INF</a:t>
            </a:r>
          </a:p>
          <a:p>
            <a:pPr marL="342900" indent="-342900">
              <a:buFont typeface="+mj-lt"/>
              <a:buAutoNum type="arabicPeriod"/>
            </a:pPr>
            <a:r>
              <a:rPr lang="en-US" sz="2400" dirty="0"/>
              <a:t>DEFINE: </a:t>
            </a:r>
            <a:r>
              <a:rPr lang="en-US" sz="2400" i="1" dirty="0" err="1"/>
              <a:t>i</a:t>
            </a:r>
            <a:r>
              <a:rPr lang="en-US" sz="2400" i="1" dirty="0"/>
              <a:t> = 0</a:t>
            </a:r>
          </a:p>
          <a:p>
            <a:pPr marL="342900" indent="-342900">
              <a:buFont typeface="+mj-lt"/>
              <a:buAutoNum type="arabicPeriod"/>
            </a:pPr>
            <a:r>
              <a:rPr lang="en-US" sz="2400" dirty="0"/>
              <a:t>FOR: </a:t>
            </a:r>
            <a:r>
              <a:rPr lang="en-US" sz="2400" i="1" dirty="0" err="1"/>
              <a:t>i</a:t>
            </a:r>
            <a:r>
              <a:rPr lang="en-US" sz="2400" i="1" dirty="0"/>
              <a:t> to length(list)</a:t>
            </a:r>
          </a:p>
          <a:p>
            <a:pPr marL="800100" lvl="1" indent="-342900">
              <a:buFont typeface="+mj-lt"/>
              <a:buAutoNum type="arabicPeriod"/>
            </a:pPr>
            <a:r>
              <a:rPr lang="en-US" sz="2400" dirty="0"/>
              <a:t>COMPUTE: </a:t>
            </a:r>
            <a:r>
              <a:rPr lang="en-US" sz="2400" i="1" dirty="0"/>
              <a:t>num = list[</a:t>
            </a:r>
            <a:r>
              <a:rPr lang="en-US" sz="2400" i="1" dirty="0" err="1"/>
              <a:t>i</a:t>
            </a:r>
            <a:r>
              <a:rPr lang="en-US" sz="2400" i="1" dirty="0"/>
              <a:t>]</a:t>
            </a:r>
          </a:p>
          <a:p>
            <a:pPr marL="800100" lvl="1" indent="-342900">
              <a:buFont typeface="+mj-lt"/>
              <a:buAutoNum type="arabicPeriod"/>
            </a:pPr>
            <a:r>
              <a:rPr lang="en-US" sz="2400" dirty="0"/>
              <a:t>IF: </a:t>
            </a:r>
            <a:r>
              <a:rPr lang="en-US" sz="2400" i="1" dirty="0"/>
              <a:t>num &gt; max</a:t>
            </a:r>
          </a:p>
          <a:p>
            <a:pPr marL="1257300" lvl="2" indent="-342900">
              <a:buFont typeface="+mj-lt"/>
              <a:buAutoNum type="arabicPeriod"/>
            </a:pPr>
            <a:r>
              <a:rPr lang="en-US" sz="2400" dirty="0"/>
              <a:t>COMPUTE: max = num</a:t>
            </a:r>
          </a:p>
          <a:p>
            <a:pPr marL="342900" indent="-342900">
              <a:buFont typeface="+mj-lt"/>
              <a:buAutoNum type="arabicPeriod"/>
            </a:pPr>
            <a:r>
              <a:rPr lang="en-US" sz="2400" dirty="0"/>
              <a:t>OUTPUT: max </a:t>
            </a:r>
          </a:p>
        </p:txBody>
      </p:sp>
      <p:pic>
        <p:nvPicPr>
          <p:cNvPr id="5" name="Picture 4">
            <a:extLst>
              <a:ext uri="{FF2B5EF4-FFF2-40B4-BE49-F238E27FC236}">
                <a16:creationId xmlns:a16="http://schemas.microsoft.com/office/drawing/2014/main" id="{19BA2790-EAF9-44DB-A9C8-5CC38ABA289A}"/>
              </a:ext>
            </a:extLst>
          </p:cNvPr>
          <p:cNvPicPr>
            <a:picLocks noChangeAspect="1"/>
          </p:cNvPicPr>
          <p:nvPr/>
        </p:nvPicPr>
        <p:blipFill rotWithShape="1">
          <a:blip r:embed="rId3"/>
          <a:srcRect t="4993"/>
          <a:stretch/>
        </p:blipFill>
        <p:spPr>
          <a:xfrm>
            <a:off x="5033914" y="2242566"/>
            <a:ext cx="7073294" cy="4378868"/>
          </a:xfrm>
          <a:prstGeom prst="rect">
            <a:avLst/>
          </a:prstGeom>
        </p:spPr>
      </p:pic>
    </p:spTree>
    <p:extLst>
      <p:ext uri="{BB962C8B-B14F-4D97-AF65-F5344CB8AC3E}">
        <p14:creationId xmlns:p14="http://schemas.microsoft.com/office/powerpoint/2010/main" val="129506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Motivation </a:t>
            </a:r>
          </a:p>
        </p:txBody>
      </p:sp>
      <p:sp>
        <p:nvSpPr>
          <p:cNvPr id="6" name="Content Placeholder 5">
            <a:extLst>
              <a:ext uri="{FF2B5EF4-FFF2-40B4-BE49-F238E27FC236}">
                <a16:creationId xmlns:a16="http://schemas.microsoft.com/office/drawing/2014/main" id="{D289B391-D7E0-4A64-A7CC-35140E0E3FDD}"/>
              </a:ext>
            </a:extLst>
          </p:cNvPr>
          <p:cNvSpPr>
            <a:spLocks noGrp="1"/>
          </p:cNvSpPr>
          <p:nvPr>
            <p:ph idx="1"/>
          </p:nvPr>
        </p:nvSpPr>
        <p:spPr/>
        <p:txBody>
          <a:bodyPr/>
          <a:lstStyle/>
          <a:p>
            <a:r>
              <a:rPr lang="en-US" dirty="0">
                <a:solidFill>
                  <a:schemeClr val="bg1"/>
                </a:solidFill>
              </a:rPr>
              <a:t>Problem solving contests</a:t>
            </a:r>
          </a:p>
          <a:p>
            <a:pPr lvl="1"/>
            <a:r>
              <a:rPr lang="en-US" i="1" dirty="0">
                <a:solidFill>
                  <a:schemeClr val="bg1"/>
                </a:solidFill>
              </a:rPr>
              <a:t>ACM-ICPC</a:t>
            </a:r>
          </a:p>
          <a:p>
            <a:pPr lvl="1"/>
            <a:r>
              <a:rPr lang="en-US" i="1" dirty="0">
                <a:solidFill>
                  <a:schemeClr val="bg1"/>
                </a:solidFill>
              </a:rPr>
              <a:t>Google Code Jam</a:t>
            </a:r>
          </a:p>
          <a:p>
            <a:pPr lvl="1"/>
            <a:r>
              <a:rPr lang="en-US" i="1" dirty="0">
                <a:solidFill>
                  <a:schemeClr val="bg1"/>
                </a:solidFill>
              </a:rPr>
              <a:t>Facebook Hacker Cup</a:t>
            </a:r>
          </a:p>
          <a:p>
            <a:pPr lvl="1"/>
            <a:endParaRPr lang="en-US" dirty="0">
              <a:solidFill>
                <a:schemeClr val="bg1"/>
              </a:solidFill>
            </a:endParaRPr>
          </a:p>
        </p:txBody>
      </p:sp>
      <p:pic>
        <p:nvPicPr>
          <p:cNvPr id="3" name="Picture 2">
            <a:extLst>
              <a:ext uri="{FF2B5EF4-FFF2-40B4-BE49-F238E27FC236}">
                <a16:creationId xmlns:a16="http://schemas.microsoft.com/office/drawing/2014/main" id="{D74D637E-A361-4C89-8495-D392E65289EC}"/>
              </a:ext>
            </a:extLst>
          </p:cNvPr>
          <p:cNvPicPr>
            <a:picLocks noChangeAspect="1"/>
          </p:cNvPicPr>
          <p:nvPr/>
        </p:nvPicPr>
        <p:blipFill>
          <a:blip r:embed="rId2"/>
          <a:stretch>
            <a:fillRect/>
          </a:stretch>
        </p:blipFill>
        <p:spPr>
          <a:xfrm>
            <a:off x="1190080" y="3949462"/>
            <a:ext cx="2590068" cy="2543413"/>
          </a:xfrm>
          <a:prstGeom prst="rect">
            <a:avLst/>
          </a:prstGeom>
        </p:spPr>
      </p:pic>
      <p:pic>
        <p:nvPicPr>
          <p:cNvPr id="1028" name="Picture 4" descr="How To Prepare For Google Code Jam in 2018 | Developers, Designers &amp;  Freelancers - FreelancingGig">
            <a:extLst>
              <a:ext uri="{FF2B5EF4-FFF2-40B4-BE49-F238E27FC236}">
                <a16:creationId xmlns:a16="http://schemas.microsoft.com/office/drawing/2014/main" id="{B368491B-E171-4C78-ADBB-531AAC1A82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6425" y="4080182"/>
            <a:ext cx="4065270" cy="228197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bol: Facebook Hacker cup 2013">
            <a:extLst>
              <a:ext uri="{FF2B5EF4-FFF2-40B4-BE49-F238E27FC236}">
                <a16:creationId xmlns:a16="http://schemas.microsoft.com/office/drawing/2014/main" id="{3222830C-BDA6-4F05-AC75-53D3EA854E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8520" y="3355320"/>
            <a:ext cx="3137555" cy="3137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99696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Exercise #10-TASK</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BBDA9BE8-AE67-4670-BFAD-6CC5332E510D}"/>
                  </a:ext>
                </a:extLst>
              </p:cNvPr>
              <p:cNvSpPr>
                <a:spLocks noGrp="1"/>
              </p:cNvSpPr>
              <p:nvPr>
                <p:ph idx="1"/>
              </p:nvPr>
            </p:nvSpPr>
            <p:spPr>
              <a:xfrm>
                <a:off x="612742" y="1733133"/>
                <a:ext cx="10840825" cy="4535691"/>
              </a:xfrm>
            </p:spPr>
            <p:txBody>
              <a:bodyPr>
                <a:normAutofit/>
              </a:bodyPr>
              <a:lstStyle/>
              <a:p>
                <a:r>
                  <a:rPr lang="en-GB" dirty="0">
                    <a:solidFill>
                      <a:schemeClr val="bg1"/>
                    </a:solidFill>
                  </a:rPr>
                  <a:t>Do you know Super Mario game? We changed the game rules, Mario instead of avoiding the monsters by jumping he will fight them all. But because he is very weak, always he loses the fight and loses his health. At the beginning of the game Mario starts with health </a:t>
                </a:r>
                <a14:m>
                  <m:oMath xmlns:m="http://schemas.openxmlformats.org/officeDocument/2006/math">
                    <m:r>
                      <a:rPr lang="en-GB" i="1" dirty="0" smtClean="0">
                        <a:solidFill>
                          <a:schemeClr val="bg1"/>
                        </a:solidFill>
                        <a:latin typeface="Cambria Math" panose="02040503050406030204" pitchFamily="18" charset="0"/>
                      </a:rPr>
                      <m:t>100</m:t>
                    </m:r>
                  </m:oMath>
                </a14:m>
                <a:r>
                  <a:rPr lang="en-GB" dirty="0">
                    <a:solidFill>
                      <a:schemeClr val="bg1"/>
                    </a:solidFill>
                  </a:rPr>
                  <a:t>, then he fights </a:t>
                </a:r>
                <a14:m>
                  <m:oMath xmlns:m="http://schemas.openxmlformats.org/officeDocument/2006/math">
                    <m:r>
                      <a:rPr lang="en-GB" i="1" dirty="0" smtClean="0">
                        <a:solidFill>
                          <a:schemeClr val="bg1"/>
                        </a:solidFill>
                        <a:latin typeface="Cambria Math" panose="02040503050406030204" pitchFamily="18" charset="0"/>
                      </a:rPr>
                      <m:t>𝑛</m:t>
                    </m:r>
                  </m:oMath>
                </a14:m>
                <a:r>
                  <a:rPr lang="en-GB" dirty="0">
                    <a:solidFill>
                      <a:schemeClr val="bg1"/>
                    </a:solidFill>
                  </a:rPr>
                  <a:t> monsters.</a:t>
                </a:r>
                <a:r>
                  <a:rPr lang="en-US" i="1" dirty="0">
                    <a:solidFill>
                      <a:schemeClr val="bg1"/>
                    </a:solidFill>
                  </a:rPr>
                  <a:t> </a:t>
                </a:r>
                <a:r>
                  <a:rPr lang="en-GB" dirty="0">
                    <a:solidFill>
                      <a:schemeClr val="bg1"/>
                    </a:solidFill>
                  </a:rPr>
                  <a:t>Each monster </a:t>
                </a:r>
                <a14:m>
                  <m:oMath xmlns:m="http://schemas.openxmlformats.org/officeDocument/2006/math">
                    <m:r>
                      <a:rPr lang="en-GB" i="1" dirty="0" smtClean="0">
                        <a:solidFill>
                          <a:schemeClr val="bg1"/>
                        </a:solidFill>
                        <a:latin typeface="Cambria Math" panose="02040503050406030204" pitchFamily="18" charset="0"/>
                      </a:rPr>
                      <m:t>𝑖</m:t>
                    </m:r>
                  </m:oMath>
                </a14:m>
                <a:r>
                  <a:rPr lang="en-GB" dirty="0">
                    <a:solidFill>
                      <a:schemeClr val="bg1"/>
                    </a:solidFill>
                  </a:rPr>
                  <a:t> has a power </a:t>
                </a:r>
                <a14:m>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𝑖</m:t>
                        </m:r>
                      </m:sub>
                    </m:sSub>
                  </m:oMath>
                </a14:m>
                <a:r>
                  <a:rPr lang="en-GB" dirty="0">
                    <a:solidFill>
                      <a:schemeClr val="bg1"/>
                    </a:solidFill>
                  </a:rPr>
                  <a:t> and when Mario fights it, his health will be decreased by </a:t>
                </a:r>
                <a14:m>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𝑖</m:t>
                        </m:r>
                      </m:sub>
                    </m:sSub>
                  </m:oMath>
                </a14:m>
                <a:r>
                  <a:rPr lang="en-GB" dirty="0">
                    <a:solidFill>
                      <a:schemeClr val="bg1"/>
                    </a:solidFill>
                  </a:rPr>
                  <a:t>. While Mario health is a positive value, he still alive otherwise he dead. You will be given the number of monsters </a:t>
                </a:r>
                <a14:m>
                  <m:oMath xmlns:m="http://schemas.openxmlformats.org/officeDocument/2006/math">
                    <m:r>
                      <a:rPr lang="en-GB" i="1" dirty="0" smtClean="0">
                        <a:solidFill>
                          <a:schemeClr val="bg1"/>
                        </a:solidFill>
                        <a:latin typeface="Cambria Math" panose="02040503050406030204" pitchFamily="18" charset="0"/>
                      </a:rPr>
                      <m:t>𝑛</m:t>
                    </m:r>
                  </m:oMath>
                </a14:m>
                <a:r>
                  <a:rPr lang="en-GB" dirty="0">
                    <a:solidFill>
                      <a:schemeClr val="bg1"/>
                    </a:solidFill>
                  </a:rPr>
                  <a:t> and the power of each monster </a:t>
                </a:r>
                <a14:m>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𝑖</m:t>
                        </m:r>
                      </m:sub>
                    </m:sSub>
                  </m:oMath>
                </a14:m>
                <a:r>
                  <a:rPr lang="en-GB" dirty="0">
                    <a:solidFill>
                      <a:schemeClr val="bg1"/>
                    </a:solidFill>
                  </a:rPr>
                  <a:t>. Can you tell us if Mario will be alive or be dead after fighting all monsters.</a:t>
                </a:r>
                <a:endParaRPr lang="en-US" dirty="0">
                  <a:solidFill>
                    <a:schemeClr val="bg1"/>
                  </a:solidFill>
                </a:endParaRPr>
              </a:p>
            </p:txBody>
          </p:sp>
        </mc:Choice>
        <mc:Fallback xmlns="">
          <p:sp>
            <p:nvSpPr>
              <p:cNvPr id="6" name="Content Placeholder 5">
                <a:extLst>
                  <a:ext uri="{FF2B5EF4-FFF2-40B4-BE49-F238E27FC236}">
                    <a16:creationId xmlns:a16="http://schemas.microsoft.com/office/drawing/2014/main" id="{BBDA9BE8-AE67-4670-BFAD-6CC5332E510D}"/>
                  </a:ext>
                </a:extLst>
              </p:cNvPr>
              <p:cNvSpPr>
                <a:spLocks noGrp="1" noRot="1" noChangeAspect="1" noMove="1" noResize="1" noEditPoints="1" noAdjustHandles="1" noChangeArrowheads="1" noChangeShapeType="1" noTextEdit="1"/>
              </p:cNvSpPr>
              <p:nvPr>
                <p:ph idx="1"/>
              </p:nvPr>
            </p:nvSpPr>
            <p:spPr>
              <a:xfrm>
                <a:off x="612742" y="1733133"/>
                <a:ext cx="10840825" cy="4535691"/>
              </a:xfrm>
              <a:blipFill>
                <a:blip r:embed="rId2"/>
                <a:stretch>
                  <a:fillRect l="-1012" t="-2151" r="-1744"/>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AAE4292-2A1C-4232-9AB7-5725F7CBD8CC}"/>
              </a:ext>
            </a:extLst>
          </p:cNvPr>
          <p:cNvSpPr txBox="1"/>
          <p:nvPr/>
        </p:nvSpPr>
        <p:spPr>
          <a:xfrm>
            <a:off x="2678783" y="5529021"/>
            <a:ext cx="6834433" cy="963854"/>
          </a:xfrm>
          <a:prstGeom prst="rect">
            <a:avLst/>
          </a:prstGeom>
          <a:solidFill>
            <a:schemeClr val="tx2">
              <a:lumMod val="20000"/>
              <a:lumOff val="80000"/>
            </a:schemeClr>
          </a:solidFill>
        </p:spPr>
        <p:txBody>
          <a:bodyPr wrap="square" rtlCol="0">
            <a:spAutoFit/>
          </a:bodyPr>
          <a:lstStyle/>
          <a:p>
            <a:r>
              <a:rPr lang="en-US" sz="2800" b="1" u="sng" dirty="0"/>
              <a:t>PREREQUISTS</a:t>
            </a:r>
          </a:p>
          <a:p>
            <a:pPr marL="400050" indent="-400050">
              <a:buFont typeface="+mj-lt"/>
              <a:buAutoNum type="romanUcPeriod"/>
            </a:pPr>
            <a:r>
              <a:rPr lang="en-US" sz="2800" dirty="0"/>
              <a:t>Loops and lists</a:t>
            </a:r>
          </a:p>
        </p:txBody>
      </p:sp>
    </p:spTree>
    <p:extLst>
      <p:ext uri="{BB962C8B-B14F-4D97-AF65-F5344CB8AC3E}">
        <p14:creationId xmlns:p14="http://schemas.microsoft.com/office/powerpoint/2010/main" val="12151063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Answer #10</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BBDA9BE8-AE67-4670-BFAD-6CC5332E510D}"/>
                  </a:ext>
                </a:extLst>
              </p:cNvPr>
              <p:cNvSpPr>
                <a:spLocks noGrp="1"/>
              </p:cNvSpPr>
              <p:nvPr>
                <p:ph idx="1"/>
              </p:nvPr>
            </p:nvSpPr>
            <p:spPr>
              <a:xfrm>
                <a:off x="612742" y="1733133"/>
                <a:ext cx="10840825" cy="4535691"/>
              </a:xfrm>
            </p:spPr>
            <p:txBody>
              <a:bodyPr>
                <a:normAutofit/>
              </a:bodyPr>
              <a:lstStyle/>
              <a:p>
                <a:r>
                  <a:rPr lang="en-US" dirty="0">
                    <a:solidFill>
                      <a:schemeClr val="bg1"/>
                    </a:solidFill>
                  </a:rPr>
                  <a:t>Input: number of monsters </a:t>
                </a:r>
                <a14:m>
                  <m:oMath xmlns:m="http://schemas.openxmlformats.org/officeDocument/2006/math">
                    <m:r>
                      <a:rPr lang="en-US" b="0" i="1" smtClean="0">
                        <a:solidFill>
                          <a:schemeClr val="bg1"/>
                        </a:solidFill>
                        <a:latin typeface="Cambria Math" panose="02040503050406030204" pitchFamily="18" charset="0"/>
                      </a:rPr>
                      <m:t>𝑛</m:t>
                    </m:r>
                  </m:oMath>
                </a14:m>
                <a:r>
                  <a:rPr lang="en-US" dirty="0">
                    <a:solidFill>
                      <a:schemeClr val="bg1"/>
                    </a:solidFill>
                  </a:rPr>
                  <a:t> and each monster power </a:t>
                </a:r>
                <a14:m>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𝑖</m:t>
                        </m:r>
                      </m:sub>
                    </m:sSub>
                  </m:oMath>
                </a14:m>
                <a:endParaRPr lang="en-US" dirty="0">
                  <a:solidFill>
                    <a:schemeClr val="bg1"/>
                  </a:solidFill>
                </a:endParaRPr>
              </a:p>
              <a:p>
                <a:r>
                  <a:rPr lang="en-US" dirty="0">
                    <a:solidFill>
                      <a:schemeClr val="bg1"/>
                    </a:solidFill>
                  </a:rPr>
                  <a:t>Output: Mario is dead or alive</a:t>
                </a:r>
              </a:p>
            </p:txBody>
          </p:sp>
        </mc:Choice>
        <mc:Fallback xmlns="">
          <p:sp>
            <p:nvSpPr>
              <p:cNvPr id="6" name="Content Placeholder 5">
                <a:extLst>
                  <a:ext uri="{FF2B5EF4-FFF2-40B4-BE49-F238E27FC236}">
                    <a16:creationId xmlns:a16="http://schemas.microsoft.com/office/drawing/2014/main" id="{BBDA9BE8-AE67-4670-BFAD-6CC5332E510D}"/>
                  </a:ext>
                </a:extLst>
              </p:cNvPr>
              <p:cNvSpPr>
                <a:spLocks noGrp="1" noRot="1" noChangeAspect="1" noMove="1" noResize="1" noEditPoints="1" noAdjustHandles="1" noChangeArrowheads="1" noChangeShapeType="1" noTextEdit="1"/>
              </p:cNvSpPr>
              <p:nvPr>
                <p:ph idx="1"/>
              </p:nvPr>
            </p:nvSpPr>
            <p:spPr>
              <a:xfrm>
                <a:off x="612742" y="1733133"/>
                <a:ext cx="10840825" cy="4535691"/>
              </a:xfrm>
              <a:blipFill>
                <a:blip r:embed="rId2"/>
                <a:stretch>
                  <a:fillRect l="-1012" t="-215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50B5D744-94B5-448B-8AE6-92BB628D0E7F}"/>
              </a:ext>
            </a:extLst>
          </p:cNvPr>
          <p:cNvSpPr txBox="1"/>
          <p:nvPr/>
        </p:nvSpPr>
        <p:spPr>
          <a:xfrm>
            <a:off x="288304" y="2918236"/>
            <a:ext cx="5009562" cy="3477875"/>
          </a:xfrm>
          <a:prstGeom prst="rect">
            <a:avLst/>
          </a:prstGeom>
          <a:solidFill>
            <a:schemeClr val="bg1"/>
          </a:solidFill>
        </p:spPr>
        <p:txBody>
          <a:bodyPr wrap="square" rtlCol="0">
            <a:spAutoFit/>
          </a:bodyPr>
          <a:lstStyle/>
          <a:p>
            <a:pPr marL="342900" indent="-342900">
              <a:buFont typeface="+mj-lt"/>
              <a:buAutoNum type="arabicPeriod"/>
            </a:pPr>
            <a:r>
              <a:rPr lang="en-US" sz="2000" dirty="0"/>
              <a:t>DEFINE: </a:t>
            </a:r>
            <a:r>
              <a:rPr lang="en-US" sz="2000" i="1" dirty="0"/>
              <a:t>n</a:t>
            </a:r>
          </a:p>
          <a:p>
            <a:pPr marL="342900" indent="-342900">
              <a:buFont typeface="+mj-lt"/>
              <a:buAutoNum type="arabicPeriod"/>
            </a:pPr>
            <a:r>
              <a:rPr lang="en-US" sz="2000" dirty="0"/>
              <a:t>READ: </a:t>
            </a:r>
            <a:r>
              <a:rPr lang="en-US" sz="2000" i="1" dirty="0"/>
              <a:t>n</a:t>
            </a:r>
          </a:p>
          <a:p>
            <a:pPr marL="342900" indent="-342900">
              <a:buFont typeface="+mj-lt"/>
              <a:buAutoNum type="arabicPeriod"/>
            </a:pPr>
            <a:r>
              <a:rPr lang="en-US" sz="2000" dirty="0"/>
              <a:t>DEFINE: </a:t>
            </a:r>
            <a:r>
              <a:rPr lang="en-US" sz="2000" i="1" dirty="0"/>
              <a:t>powers = []</a:t>
            </a:r>
          </a:p>
          <a:p>
            <a:pPr marL="342900" indent="-342900">
              <a:buFont typeface="+mj-lt"/>
              <a:buAutoNum type="arabicPeriod"/>
            </a:pPr>
            <a:r>
              <a:rPr lang="en-US" sz="2000" dirty="0"/>
              <a:t>READ: </a:t>
            </a:r>
            <a:r>
              <a:rPr lang="en-US" sz="2000" i="1" dirty="0"/>
              <a:t>powers</a:t>
            </a:r>
          </a:p>
          <a:p>
            <a:pPr marL="342900" indent="-342900">
              <a:buFont typeface="+mj-lt"/>
              <a:buAutoNum type="arabicPeriod"/>
            </a:pPr>
            <a:r>
              <a:rPr lang="en-US" sz="2000" dirty="0"/>
              <a:t>DEFINE: health = 100</a:t>
            </a:r>
            <a:endParaRPr lang="en-US" sz="2000" i="1" dirty="0"/>
          </a:p>
          <a:p>
            <a:pPr marL="342900" indent="-342900">
              <a:buFont typeface="+mj-lt"/>
              <a:buAutoNum type="arabicPeriod"/>
            </a:pPr>
            <a:r>
              <a:rPr lang="en-US" sz="2000" dirty="0"/>
              <a:t>FOR: </a:t>
            </a:r>
            <a:r>
              <a:rPr lang="en-US" sz="2000" i="1" dirty="0" err="1"/>
              <a:t>i</a:t>
            </a:r>
            <a:r>
              <a:rPr lang="en-US" sz="2000" i="1" dirty="0"/>
              <a:t>=0 to n</a:t>
            </a:r>
          </a:p>
          <a:p>
            <a:pPr marL="800100" lvl="1" indent="-342900">
              <a:buFont typeface="+mj-lt"/>
              <a:buAutoNum type="arabicPeriod"/>
            </a:pPr>
            <a:r>
              <a:rPr lang="en-US" sz="2000" dirty="0"/>
              <a:t>COMPUTE: </a:t>
            </a:r>
            <a:r>
              <a:rPr lang="en-US" sz="2000" i="1" dirty="0"/>
              <a:t>health = health – powers[</a:t>
            </a:r>
            <a:r>
              <a:rPr lang="en-US" sz="2000" i="1" dirty="0" err="1"/>
              <a:t>i</a:t>
            </a:r>
            <a:r>
              <a:rPr lang="en-US" sz="2000" i="1" dirty="0"/>
              <a:t>]</a:t>
            </a:r>
          </a:p>
          <a:p>
            <a:pPr marL="342900" indent="-342900">
              <a:buFont typeface="+mj-lt"/>
              <a:buAutoNum type="arabicPeriod"/>
            </a:pPr>
            <a:r>
              <a:rPr lang="en-US" sz="2000" dirty="0"/>
              <a:t>IF: </a:t>
            </a:r>
            <a:r>
              <a:rPr lang="en-US" sz="2000" i="1" dirty="0"/>
              <a:t>health &gt; 0</a:t>
            </a:r>
          </a:p>
          <a:p>
            <a:pPr marL="800100" lvl="1" indent="-342900">
              <a:buFont typeface="+mj-lt"/>
              <a:buAutoNum type="arabicPeriod"/>
            </a:pPr>
            <a:r>
              <a:rPr lang="en-US" sz="2000" dirty="0"/>
              <a:t>OUTPUT: </a:t>
            </a:r>
            <a:r>
              <a:rPr lang="en-US" sz="2000" i="1" dirty="0"/>
              <a:t>Alive</a:t>
            </a:r>
          </a:p>
          <a:p>
            <a:pPr marL="342900" indent="-342900">
              <a:buFont typeface="+mj-lt"/>
              <a:buAutoNum type="arabicPeriod"/>
            </a:pPr>
            <a:r>
              <a:rPr lang="en-US" sz="2000" dirty="0"/>
              <a:t>ELSE</a:t>
            </a:r>
          </a:p>
          <a:p>
            <a:pPr marL="800100" lvl="1" indent="-342900">
              <a:buFont typeface="+mj-lt"/>
              <a:buAutoNum type="arabicPeriod"/>
            </a:pPr>
            <a:r>
              <a:rPr lang="en-US" sz="2000" dirty="0"/>
              <a:t>OUTPUT: </a:t>
            </a:r>
            <a:r>
              <a:rPr lang="en-US" sz="2000" i="1" dirty="0"/>
              <a:t>dead</a:t>
            </a:r>
            <a:endParaRPr lang="en-US" sz="2000" dirty="0"/>
          </a:p>
        </p:txBody>
      </p:sp>
      <p:pic>
        <p:nvPicPr>
          <p:cNvPr id="5" name="Picture 4">
            <a:extLst>
              <a:ext uri="{FF2B5EF4-FFF2-40B4-BE49-F238E27FC236}">
                <a16:creationId xmlns:a16="http://schemas.microsoft.com/office/drawing/2014/main" id="{B891EC6B-99DE-41FF-886A-AB0B82632819}"/>
              </a:ext>
            </a:extLst>
          </p:cNvPr>
          <p:cNvPicPr>
            <a:picLocks noChangeAspect="1"/>
          </p:cNvPicPr>
          <p:nvPr/>
        </p:nvPicPr>
        <p:blipFill>
          <a:blip r:embed="rId3"/>
          <a:stretch>
            <a:fillRect/>
          </a:stretch>
        </p:blipFill>
        <p:spPr>
          <a:xfrm>
            <a:off x="5439806" y="2593969"/>
            <a:ext cx="6591941" cy="4051927"/>
          </a:xfrm>
          <a:prstGeom prst="rect">
            <a:avLst/>
          </a:prstGeom>
        </p:spPr>
      </p:pic>
    </p:spTree>
    <p:extLst>
      <p:ext uri="{BB962C8B-B14F-4D97-AF65-F5344CB8AC3E}">
        <p14:creationId xmlns:p14="http://schemas.microsoft.com/office/powerpoint/2010/main" val="2311736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Problem Solving</a:t>
            </a:r>
          </a:p>
        </p:txBody>
      </p:sp>
      <p:graphicFrame>
        <p:nvGraphicFramePr>
          <p:cNvPr id="4" name="Table 4">
            <a:extLst>
              <a:ext uri="{FF2B5EF4-FFF2-40B4-BE49-F238E27FC236}">
                <a16:creationId xmlns:a16="http://schemas.microsoft.com/office/drawing/2014/main" id="{1214A5F0-0F16-4FC3-8DCE-895BD59CB943}"/>
              </a:ext>
            </a:extLst>
          </p:cNvPr>
          <p:cNvGraphicFramePr>
            <a:graphicFrameLocks noGrp="1"/>
          </p:cNvGraphicFramePr>
          <p:nvPr>
            <p:ph idx="1"/>
          </p:nvPr>
        </p:nvGraphicFramePr>
        <p:xfrm>
          <a:off x="838200" y="2909707"/>
          <a:ext cx="10515600" cy="1854200"/>
        </p:xfrm>
        <a:graphic>
          <a:graphicData uri="http://schemas.openxmlformats.org/drawingml/2006/table">
            <a:tbl>
              <a:tblPr firstRow="1" bandRow="1">
                <a:tableStyleId>{073A0DAA-6AF3-43AB-8588-CEC1D06C72B9}</a:tableStyleId>
              </a:tblPr>
              <a:tblGrid>
                <a:gridCol w="10515600">
                  <a:extLst>
                    <a:ext uri="{9D8B030D-6E8A-4147-A177-3AD203B41FA5}">
                      <a16:colId xmlns:a16="http://schemas.microsoft.com/office/drawing/2014/main" val="900889351"/>
                    </a:ext>
                  </a:extLst>
                </a:gridCol>
              </a:tblGrid>
              <a:tr h="370840">
                <a:tc>
                  <a:txBody>
                    <a:bodyPr/>
                    <a:lstStyle/>
                    <a:p>
                      <a:endParaRPr lang="en-US" dirty="0"/>
                    </a:p>
                  </a:txBody>
                  <a:tcPr/>
                </a:tc>
                <a:extLst>
                  <a:ext uri="{0D108BD9-81ED-4DB2-BD59-A6C34878D82A}">
                    <a16:rowId xmlns:a16="http://schemas.microsoft.com/office/drawing/2014/main" val="2402360729"/>
                  </a:ext>
                </a:extLst>
              </a:tr>
              <a:tr h="370840">
                <a:tc>
                  <a:txBody>
                    <a:bodyPr/>
                    <a:lstStyle/>
                    <a:p>
                      <a:r>
                        <a:rPr lang="en-US" sz="1800" b="0" i="0" kern="1200" dirty="0">
                          <a:solidFill>
                            <a:schemeClr val="dk1"/>
                          </a:solidFill>
                          <a:effectLst/>
                          <a:latin typeface="+mn-lt"/>
                          <a:ea typeface="+mn-ea"/>
                          <a:cs typeface="+mn-cs"/>
                        </a:rPr>
                        <a:t>Strategies for Problem Solving</a:t>
                      </a:r>
                      <a:endParaRPr lang="en-US" dirty="0"/>
                    </a:p>
                  </a:txBody>
                  <a:tcPr/>
                </a:tc>
                <a:extLst>
                  <a:ext uri="{0D108BD9-81ED-4DB2-BD59-A6C34878D82A}">
                    <a16:rowId xmlns:a16="http://schemas.microsoft.com/office/drawing/2014/main" val="597930676"/>
                  </a:ext>
                </a:extLst>
              </a:tr>
              <a:tr h="370840">
                <a:tc>
                  <a:txBody>
                    <a:bodyPr/>
                    <a:lstStyle/>
                    <a:p>
                      <a:r>
                        <a:rPr lang="en-US" dirty="0"/>
                        <a:t>Flow Chart and Pseudocode</a:t>
                      </a:r>
                    </a:p>
                  </a:txBody>
                  <a:tcPr/>
                </a:tc>
                <a:extLst>
                  <a:ext uri="{0D108BD9-81ED-4DB2-BD59-A6C34878D82A}">
                    <a16:rowId xmlns:a16="http://schemas.microsoft.com/office/drawing/2014/main" val="2672389394"/>
                  </a:ext>
                </a:extLst>
              </a:tr>
              <a:tr h="370840">
                <a:tc>
                  <a:txBody>
                    <a:bodyPr/>
                    <a:lstStyle/>
                    <a:p>
                      <a:r>
                        <a:rPr lang="en-US" dirty="0"/>
                        <a:t>Exercises</a:t>
                      </a:r>
                    </a:p>
                  </a:txBody>
                  <a:tcPr/>
                </a:tc>
                <a:extLst>
                  <a:ext uri="{0D108BD9-81ED-4DB2-BD59-A6C34878D82A}">
                    <a16:rowId xmlns:a16="http://schemas.microsoft.com/office/drawing/2014/main" val="3817266927"/>
                  </a:ext>
                </a:extLst>
              </a:tr>
              <a:tr h="370840">
                <a:tc>
                  <a:txBody>
                    <a:bodyPr/>
                    <a:lstStyle/>
                    <a:p>
                      <a:r>
                        <a:rPr lang="en-US" dirty="0"/>
                        <a:t>Writing and Executing an Application Manually  </a:t>
                      </a:r>
                    </a:p>
                  </a:txBody>
                  <a:tcPr/>
                </a:tc>
                <a:extLst>
                  <a:ext uri="{0D108BD9-81ED-4DB2-BD59-A6C34878D82A}">
                    <a16:rowId xmlns:a16="http://schemas.microsoft.com/office/drawing/2014/main" val="2006577644"/>
                  </a:ext>
                </a:extLst>
              </a:tr>
            </a:tbl>
          </a:graphicData>
        </a:graphic>
      </p:graphicFrame>
      <p:sp>
        <p:nvSpPr>
          <p:cNvPr id="5" name="Rectangle 4">
            <a:extLst>
              <a:ext uri="{FF2B5EF4-FFF2-40B4-BE49-F238E27FC236}">
                <a16:creationId xmlns:a16="http://schemas.microsoft.com/office/drawing/2014/main" id="{407D94E9-BF69-4A22-9CDC-0AF28F45D0A7}"/>
              </a:ext>
            </a:extLst>
          </p:cNvPr>
          <p:cNvSpPr/>
          <p:nvPr/>
        </p:nvSpPr>
        <p:spPr>
          <a:xfrm>
            <a:off x="838200" y="4424542"/>
            <a:ext cx="6382732" cy="33936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3610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How source code is transformed into executable application</a:t>
            </a:r>
          </a:p>
        </p:txBody>
      </p:sp>
      <p:pic>
        <p:nvPicPr>
          <p:cNvPr id="4" name="Picture 3">
            <a:extLst>
              <a:ext uri="{FF2B5EF4-FFF2-40B4-BE49-F238E27FC236}">
                <a16:creationId xmlns:a16="http://schemas.microsoft.com/office/drawing/2014/main" id="{6D9FF3A8-CE38-403F-B16C-ECD8FA4A7DD8}"/>
              </a:ext>
            </a:extLst>
          </p:cNvPr>
          <p:cNvPicPr>
            <a:picLocks noChangeAspect="1"/>
          </p:cNvPicPr>
          <p:nvPr/>
        </p:nvPicPr>
        <p:blipFill rotWithShape="1">
          <a:blip r:embed="rId2"/>
          <a:srcRect b="57638"/>
          <a:stretch/>
        </p:blipFill>
        <p:spPr>
          <a:xfrm>
            <a:off x="261619" y="2254604"/>
            <a:ext cx="6232958" cy="4008798"/>
          </a:xfrm>
          <a:prstGeom prst="rect">
            <a:avLst/>
          </a:prstGeom>
        </p:spPr>
      </p:pic>
      <p:pic>
        <p:nvPicPr>
          <p:cNvPr id="5" name="Picture 4">
            <a:extLst>
              <a:ext uri="{FF2B5EF4-FFF2-40B4-BE49-F238E27FC236}">
                <a16:creationId xmlns:a16="http://schemas.microsoft.com/office/drawing/2014/main" id="{27B3AAE6-6209-402C-BBC5-A589A37530C5}"/>
              </a:ext>
            </a:extLst>
          </p:cNvPr>
          <p:cNvPicPr>
            <a:picLocks noChangeAspect="1"/>
          </p:cNvPicPr>
          <p:nvPr/>
        </p:nvPicPr>
        <p:blipFill rotWithShape="1">
          <a:blip r:embed="rId2"/>
          <a:srcRect t="41703"/>
          <a:stretch/>
        </p:blipFill>
        <p:spPr>
          <a:xfrm>
            <a:off x="6692099" y="2158738"/>
            <a:ext cx="4736430" cy="4192228"/>
          </a:xfrm>
          <a:prstGeom prst="rect">
            <a:avLst/>
          </a:prstGeom>
        </p:spPr>
      </p:pic>
    </p:spTree>
    <p:extLst>
      <p:ext uri="{BB962C8B-B14F-4D97-AF65-F5344CB8AC3E}">
        <p14:creationId xmlns:p14="http://schemas.microsoft.com/office/powerpoint/2010/main" val="29563635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How source code is transformed into executable application</a:t>
            </a:r>
          </a:p>
        </p:txBody>
      </p:sp>
      <p:sp>
        <p:nvSpPr>
          <p:cNvPr id="6" name="Content Placeholder 5">
            <a:extLst>
              <a:ext uri="{FF2B5EF4-FFF2-40B4-BE49-F238E27FC236}">
                <a16:creationId xmlns:a16="http://schemas.microsoft.com/office/drawing/2014/main" id="{BBDA9BE8-AE67-4670-BFAD-6CC5332E510D}"/>
              </a:ext>
            </a:extLst>
          </p:cNvPr>
          <p:cNvSpPr>
            <a:spLocks noGrp="1"/>
          </p:cNvSpPr>
          <p:nvPr>
            <p:ph idx="1"/>
          </p:nvPr>
        </p:nvSpPr>
        <p:spPr>
          <a:xfrm>
            <a:off x="612742" y="1733133"/>
            <a:ext cx="10840825" cy="4535691"/>
          </a:xfrm>
        </p:spPr>
        <p:txBody>
          <a:bodyPr>
            <a:normAutofit/>
          </a:bodyPr>
          <a:lstStyle/>
          <a:p>
            <a:r>
              <a:rPr lang="en-US" dirty="0">
                <a:solidFill>
                  <a:schemeClr val="bg1"/>
                </a:solidFill>
              </a:rPr>
              <a:t>Write your code in a text file</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r>
              <a:rPr lang="en-US" dirty="0">
                <a:solidFill>
                  <a:schemeClr val="bg1"/>
                </a:solidFill>
              </a:rPr>
              <a:t>In </a:t>
            </a:r>
            <a:r>
              <a:rPr lang="en-US" dirty="0" err="1">
                <a:solidFill>
                  <a:schemeClr val="bg1"/>
                </a:solidFill>
              </a:rPr>
              <a:t>cmd</a:t>
            </a:r>
            <a:r>
              <a:rPr lang="en-US" dirty="0">
                <a:solidFill>
                  <a:schemeClr val="bg1"/>
                </a:solidFill>
              </a:rPr>
              <a:t>, change current working directory to the directory of the source code</a:t>
            </a:r>
          </a:p>
        </p:txBody>
      </p:sp>
      <p:sp>
        <p:nvSpPr>
          <p:cNvPr id="3" name="TextBox 2">
            <a:extLst>
              <a:ext uri="{FF2B5EF4-FFF2-40B4-BE49-F238E27FC236}">
                <a16:creationId xmlns:a16="http://schemas.microsoft.com/office/drawing/2014/main" id="{0F65EF15-9D08-434A-8ACD-EB8A6D0D364D}"/>
              </a:ext>
            </a:extLst>
          </p:cNvPr>
          <p:cNvSpPr txBox="1"/>
          <p:nvPr/>
        </p:nvSpPr>
        <p:spPr>
          <a:xfrm>
            <a:off x="2527954" y="2243579"/>
            <a:ext cx="7136091" cy="1754326"/>
          </a:xfrm>
          <a:prstGeom prst="rect">
            <a:avLst/>
          </a:prstGeom>
          <a:solidFill>
            <a:schemeClr val="bg1"/>
          </a:solidFill>
        </p:spPr>
        <p:txBody>
          <a:bodyPr wrap="square" rtlCol="0">
            <a:spAutoFit/>
          </a:bodyPr>
          <a:lstStyle/>
          <a:p>
            <a:r>
              <a:rPr lang="en-GB" b="0" i="0" dirty="0">
                <a:effectLst/>
                <a:latin typeface="SFMono-Regular"/>
              </a:rPr>
              <a:t>#include &lt;</a:t>
            </a:r>
            <a:r>
              <a:rPr lang="en-GB" b="0" i="0" dirty="0" err="1">
                <a:effectLst/>
                <a:latin typeface="SFMono-Regular"/>
              </a:rPr>
              <a:t>stdio.h</a:t>
            </a:r>
            <a:r>
              <a:rPr lang="en-GB" b="0" i="0" dirty="0">
                <a:effectLst/>
                <a:latin typeface="SFMono-Regular"/>
              </a:rPr>
              <a:t>&gt;</a:t>
            </a:r>
          </a:p>
          <a:p>
            <a:r>
              <a:rPr lang="en-GB" b="0" i="0" dirty="0">
                <a:effectLst/>
                <a:latin typeface="SFMono-Regular"/>
              </a:rPr>
              <a:t>int main() </a:t>
            </a:r>
          </a:p>
          <a:p>
            <a:r>
              <a:rPr lang="en-GB" b="0" i="0" dirty="0">
                <a:effectLst/>
                <a:latin typeface="SFMono-Regular"/>
              </a:rPr>
              <a:t>{</a:t>
            </a:r>
          </a:p>
          <a:p>
            <a:r>
              <a:rPr lang="en-GB" b="0" i="0" dirty="0" err="1">
                <a:effectLst/>
                <a:latin typeface="SFMono-Regular"/>
              </a:rPr>
              <a:t>printf</a:t>
            </a:r>
            <a:r>
              <a:rPr lang="en-GB" b="0" i="0" dirty="0">
                <a:effectLst/>
                <a:latin typeface="SFMono-Regular"/>
              </a:rPr>
              <a:t>("Hello, World! \n");</a:t>
            </a:r>
          </a:p>
          <a:p>
            <a:r>
              <a:rPr lang="en-GB" b="0" i="0" dirty="0">
                <a:effectLst/>
                <a:latin typeface="SFMono-Regular"/>
              </a:rPr>
              <a:t>return 0;</a:t>
            </a:r>
          </a:p>
          <a:p>
            <a:r>
              <a:rPr lang="en-GB" b="0" i="0" dirty="0">
                <a:effectLst/>
                <a:latin typeface="SFMono-Regular"/>
              </a:rPr>
              <a:t> }</a:t>
            </a:r>
            <a:endParaRPr lang="en-US" dirty="0"/>
          </a:p>
        </p:txBody>
      </p:sp>
      <p:sp>
        <p:nvSpPr>
          <p:cNvPr id="5" name="TextBox 4">
            <a:extLst>
              <a:ext uri="{FF2B5EF4-FFF2-40B4-BE49-F238E27FC236}">
                <a16:creationId xmlns:a16="http://schemas.microsoft.com/office/drawing/2014/main" id="{CA6991C2-43EE-40EF-AFC3-2FC4FC8D3C41}"/>
              </a:ext>
            </a:extLst>
          </p:cNvPr>
          <p:cNvSpPr txBox="1"/>
          <p:nvPr/>
        </p:nvSpPr>
        <p:spPr>
          <a:xfrm>
            <a:off x="2527954" y="5054338"/>
            <a:ext cx="7136091" cy="461665"/>
          </a:xfrm>
          <a:prstGeom prst="rect">
            <a:avLst/>
          </a:prstGeom>
          <a:solidFill>
            <a:schemeClr val="bg1"/>
          </a:solidFill>
        </p:spPr>
        <p:txBody>
          <a:bodyPr wrap="square" rtlCol="0">
            <a:spAutoFit/>
          </a:bodyPr>
          <a:lstStyle/>
          <a:p>
            <a:r>
              <a:rPr lang="en-US" sz="2400" dirty="0"/>
              <a:t>cd &lt;PATH&gt;</a:t>
            </a:r>
          </a:p>
        </p:txBody>
      </p:sp>
    </p:spTree>
    <p:extLst>
      <p:ext uri="{BB962C8B-B14F-4D97-AF65-F5344CB8AC3E}">
        <p14:creationId xmlns:p14="http://schemas.microsoft.com/office/powerpoint/2010/main" val="11356082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How source code is transformed into executable application</a:t>
            </a:r>
          </a:p>
        </p:txBody>
      </p:sp>
      <p:sp>
        <p:nvSpPr>
          <p:cNvPr id="6" name="Content Placeholder 5">
            <a:extLst>
              <a:ext uri="{FF2B5EF4-FFF2-40B4-BE49-F238E27FC236}">
                <a16:creationId xmlns:a16="http://schemas.microsoft.com/office/drawing/2014/main" id="{BBDA9BE8-AE67-4670-BFAD-6CC5332E510D}"/>
              </a:ext>
            </a:extLst>
          </p:cNvPr>
          <p:cNvSpPr>
            <a:spLocks noGrp="1"/>
          </p:cNvSpPr>
          <p:nvPr>
            <p:ph idx="1"/>
          </p:nvPr>
        </p:nvSpPr>
        <p:spPr>
          <a:xfrm>
            <a:off x="612742" y="1733133"/>
            <a:ext cx="10840825" cy="4535691"/>
          </a:xfrm>
        </p:spPr>
        <p:txBody>
          <a:bodyPr>
            <a:normAutofit lnSpcReduction="10000"/>
          </a:bodyPr>
          <a:lstStyle/>
          <a:p>
            <a:r>
              <a:rPr lang="en-US" dirty="0">
                <a:solidFill>
                  <a:schemeClr val="bg1"/>
                </a:solidFill>
              </a:rPr>
              <a:t>Compile the source code using GNU compiler</a:t>
            </a:r>
          </a:p>
          <a:p>
            <a:endParaRPr lang="en-US" dirty="0">
              <a:solidFill>
                <a:schemeClr val="bg1"/>
              </a:solidFill>
            </a:endParaRPr>
          </a:p>
          <a:p>
            <a:endParaRPr lang="en-US" dirty="0">
              <a:solidFill>
                <a:schemeClr val="bg1"/>
              </a:solidFill>
            </a:endParaRPr>
          </a:p>
          <a:p>
            <a:r>
              <a:rPr lang="en-US" dirty="0">
                <a:solidFill>
                  <a:schemeClr val="bg1"/>
                </a:solidFill>
              </a:rPr>
              <a:t>A .exe file appears</a:t>
            </a:r>
          </a:p>
          <a:p>
            <a:endParaRPr lang="en-US" dirty="0">
              <a:solidFill>
                <a:schemeClr val="bg1"/>
              </a:solidFill>
            </a:endParaRPr>
          </a:p>
          <a:p>
            <a:r>
              <a:rPr lang="en-US" dirty="0">
                <a:solidFill>
                  <a:schemeClr val="bg1"/>
                </a:solidFill>
              </a:rPr>
              <a:t>Run the application</a:t>
            </a:r>
          </a:p>
          <a:p>
            <a:endParaRPr lang="en-US" dirty="0">
              <a:solidFill>
                <a:schemeClr val="bg1"/>
              </a:solidFill>
            </a:endParaRPr>
          </a:p>
          <a:p>
            <a:endParaRPr lang="en-US" dirty="0">
              <a:solidFill>
                <a:schemeClr val="bg1"/>
              </a:solidFill>
            </a:endParaRPr>
          </a:p>
          <a:p>
            <a:r>
              <a:rPr lang="en-US" dirty="0">
                <a:solidFill>
                  <a:schemeClr val="bg1"/>
                </a:solidFill>
              </a:rPr>
              <a:t>Congratulations</a:t>
            </a:r>
          </a:p>
          <a:p>
            <a:endParaRPr lang="en-US" dirty="0">
              <a:solidFill>
                <a:schemeClr val="bg1"/>
              </a:solidFill>
            </a:endParaRPr>
          </a:p>
          <a:p>
            <a:endParaRPr lang="en-US" dirty="0">
              <a:solidFill>
                <a:schemeClr val="bg1"/>
              </a:solidFill>
            </a:endParaRPr>
          </a:p>
          <a:p>
            <a:pPr marL="0" indent="0">
              <a:buNone/>
            </a:pPr>
            <a:endParaRPr lang="en-US" dirty="0">
              <a:solidFill>
                <a:schemeClr val="bg1"/>
              </a:solidFill>
            </a:endParaRPr>
          </a:p>
        </p:txBody>
      </p:sp>
      <p:sp>
        <p:nvSpPr>
          <p:cNvPr id="3" name="TextBox 2">
            <a:extLst>
              <a:ext uri="{FF2B5EF4-FFF2-40B4-BE49-F238E27FC236}">
                <a16:creationId xmlns:a16="http://schemas.microsoft.com/office/drawing/2014/main" id="{0F65EF15-9D08-434A-8ACD-EB8A6D0D364D}"/>
              </a:ext>
            </a:extLst>
          </p:cNvPr>
          <p:cNvSpPr txBox="1"/>
          <p:nvPr/>
        </p:nvSpPr>
        <p:spPr>
          <a:xfrm>
            <a:off x="2527954" y="2243579"/>
            <a:ext cx="7136091" cy="461665"/>
          </a:xfrm>
          <a:prstGeom prst="rect">
            <a:avLst/>
          </a:prstGeom>
          <a:solidFill>
            <a:schemeClr val="bg1"/>
          </a:solidFill>
        </p:spPr>
        <p:txBody>
          <a:bodyPr wrap="square" rtlCol="0">
            <a:spAutoFit/>
          </a:bodyPr>
          <a:lstStyle/>
          <a:p>
            <a:r>
              <a:rPr lang="en-GB" sz="2400" dirty="0" err="1">
                <a:latin typeface="SFMono-Regular"/>
              </a:rPr>
              <a:t>gcc</a:t>
            </a:r>
            <a:r>
              <a:rPr lang="en-GB" sz="2400" dirty="0">
                <a:latin typeface="SFMono-Regular"/>
              </a:rPr>
              <a:t> &lt;CODE </a:t>
            </a:r>
            <a:r>
              <a:rPr lang="en-GB" sz="2400" dirty="0" err="1">
                <a:latin typeface="SFMono-Regular"/>
              </a:rPr>
              <a:t>FILE.c</a:t>
            </a:r>
            <a:r>
              <a:rPr lang="en-GB" sz="2400" dirty="0">
                <a:latin typeface="SFMono-Regular"/>
              </a:rPr>
              <a:t>&gt;</a:t>
            </a:r>
            <a:endParaRPr lang="en-US" sz="2400" dirty="0"/>
          </a:p>
        </p:txBody>
      </p:sp>
      <p:sp>
        <p:nvSpPr>
          <p:cNvPr id="5" name="TextBox 4">
            <a:extLst>
              <a:ext uri="{FF2B5EF4-FFF2-40B4-BE49-F238E27FC236}">
                <a16:creationId xmlns:a16="http://schemas.microsoft.com/office/drawing/2014/main" id="{CA6991C2-43EE-40EF-AFC3-2FC4FC8D3C41}"/>
              </a:ext>
            </a:extLst>
          </p:cNvPr>
          <p:cNvSpPr txBox="1"/>
          <p:nvPr/>
        </p:nvSpPr>
        <p:spPr>
          <a:xfrm>
            <a:off x="2465108" y="4677265"/>
            <a:ext cx="7136091" cy="461665"/>
          </a:xfrm>
          <a:prstGeom prst="rect">
            <a:avLst/>
          </a:prstGeom>
          <a:solidFill>
            <a:schemeClr val="bg1"/>
          </a:solidFill>
        </p:spPr>
        <p:txBody>
          <a:bodyPr wrap="square" rtlCol="0">
            <a:spAutoFit/>
          </a:bodyPr>
          <a:lstStyle/>
          <a:p>
            <a:r>
              <a:rPr lang="en-US" sz="2400" dirty="0"/>
              <a:t>&lt;FILENAME.exe&gt;</a:t>
            </a:r>
          </a:p>
        </p:txBody>
      </p:sp>
    </p:spTree>
    <p:extLst>
      <p:ext uri="{BB962C8B-B14F-4D97-AF65-F5344CB8AC3E}">
        <p14:creationId xmlns:p14="http://schemas.microsoft.com/office/powerpoint/2010/main" val="23185524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Some </a:t>
            </a:r>
            <a:r>
              <a:rPr lang="en-US" dirty="0" err="1">
                <a:solidFill>
                  <a:schemeClr val="bg1"/>
                </a:solidFill>
              </a:rPr>
              <a:t>cmd</a:t>
            </a:r>
            <a:r>
              <a:rPr lang="en-US" dirty="0">
                <a:solidFill>
                  <a:schemeClr val="bg1"/>
                </a:solidFill>
              </a:rPr>
              <a:t> commands</a:t>
            </a:r>
          </a:p>
        </p:txBody>
      </p:sp>
      <p:sp>
        <p:nvSpPr>
          <p:cNvPr id="6" name="Content Placeholder 5">
            <a:extLst>
              <a:ext uri="{FF2B5EF4-FFF2-40B4-BE49-F238E27FC236}">
                <a16:creationId xmlns:a16="http://schemas.microsoft.com/office/drawing/2014/main" id="{BBDA9BE8-AE67-4670-BFAD-6CC5332E510D}"/>
              </a:ext>
            </a:extLst>
          </p:cNvPr>
          <p:cNvSpPr>
            <a:spLocks noGrp="1"/>
          </p:cNvSpPr>
          <p:nvPr>
            <p:ph idx="1"/>
          </p:nvPr>
        </p:nvSpPr>
        <p:spPr>
          <a:xfrm>
            <a:off x="612742" y="1733133"/>
            <a:ext cx="10840825" cy="4535691"/>
          </a:xfrm>
        </p:spPr>
        <p:txBody>
          <a:bodyPr>
            <a:normAutofit/>
          </a:bodyPr>
          <a:lstStyle/>
          <a:p>
            <a:endParaRPr lang="en-US" dirty="0">
              <a:solidFill>
                <a:schemeClr val="bg1"/>
              </a:solidFill>
            </a:endParaRPr>
          </a:p>
          <a:p>
            <a:endParaRPr lang="en-US" dirty="0">
              <a:solidFill>
                <a:schemeClr val="bg1"/>
              </a:solidFill>
            </a:endParaRPr>
          </a:p>
          <a:p>
            <a:pPr marL="0" indent="0">
              <a:buNone/>
            </a:pPr>
            <a:endParaRPr lang="en-US" dirty="0">
              <a:solidFill>
                <a:schemeClr val="bg1"/>
              </a:solidFill>
            </a:endParaRPr>
          </a:p>
        </p:txBody>
      </p:sp>
      <p:graphicFrame>
        <p:nvGraphicFramePr>
          <p:cNvPr id="4" name="Table 6">
            <a:extLst>
              <a:ext uri="{FF2B5EF4-FFF2-40B4-BE49-F238E27FC236}">
                <a16:creationId xmlns:a16="http://schemas.microsoft.com/office/drawing/2014/main" id="{2E73C665-5BA8-494F-838D-41A6529F081E}"/>
              </a:ext>
            </a:extLst>
          </p:cNvPr>
          <p:cNvGraphicFramePr>
            <a:graphicFrameLocks noGrp="1"/>
          </p:cNvGraphicFramePr>
          <p:nvPr>
            <p:extLst>
              <p:ext uri="{D42A27DB-BD31-4B8C-83A1-F6EECF244321}">
                <p14:modId xmlns:p14="http://schemas.microsoft.com/office/powerpoint/2010/main" val="3471884080"/>
              </p:ext>
            </p:extLst>
          </p:nvPr>
        </p:nvGraphicFramePr>
        <p:xfrm>
          <a:off x="1969154" y="2011138"/>
          <a:ext cx="8128000" cy="3337560"/>
        </p:xfrm>
        <a:graphic>
          <a:graphicData uri="http://schemas.openxmlformats.org/drawingml/2006/table">
            <a:tbl>
              <a:tblPr firstRow="1" bandRow="1">
                <a:tableStyleId>{073A0DAA-6AF3-43AB-8588-CEC1D06C72B9}</a:tableStyleId>
              </a:tblPr>
              <a:tblGrid>
                <a:gridCol w="4064000">
                  <a:extLst>
                    <a:ext uri="{9D8B030D-6E8A-4147-A177-3AD203B41FA5}">
                      <a16:colId xmlns:a16="http://schemas.microsoft.com/office/drawing/2014/main" val="665683923"/>
                    </a:ext>
                  </a:extLst>
                </a:gridCol>
                <a:gridCol w="4064000">
                  <a:extLst>
                    <a:ext uri="{9D8B030D-6E8A-4147-A177-3AD203B41FA5}">
                      <a16:colId xmlns:a16="http://schemas.microsoft.com/office/drawing/2014/main" val="1835310477"/>
                    </a:ext>
                  </a:extLst>
                </a:gridCol>
              </a:tblGrid>
              <a:tr h="370840">
                <a:tc>
                  <a:txBody>
                    <a:bodyPr/>
                    <a:lstStyle/>
                    <a:p>
                      <a:r>
                        <a:rPr lang="en-US" dirty="0"/>
                        <a:t>Command</a:t>
                      </a:r>
                    </a:p>
                  </a:txBody>
                  <a:tcPr/>
                </a:tc>
                <a:tc>
                  <a:txBody>
                    <a:bodyPr/>
                    <a:lstStyle/>
                    <a:p>
                      <a:r>
                        <a:rPr lang="en-US" dirty="0"/>
                        <a:t>Description</a:t>
                      </a:r>
                    </a:p>
                  </a:txBody>
                  <a:tcPr/>
                </a:tc>
                <a:extLst>
                  <a:ext uri="{0D108BD9-81ED-4DB2-BD59-A6C34878D82A}">
                    <a16:rowId xmlns:a16="http://schemas.microsoft.com/office/drawing/2014/main" val="2266245732"/>
                  </a:ext>
                </a:extLst>
              </a:tr>
              <a:tr h="370840">
                <a:tc>
                  <a:txBody>
                    <a:bodyPr/>
                    <a:lstStyle/>
                    <a:p>
                      <a:r>
                        <a:rPr lang="en-US" dirty="0"/>
                        <a:t>cd</a:t>
                      </a:r>
                    </a:p>
                  </a:txBody>
                  <a:tcPr/>
                </a:tc>
                <a:tc>
                  <a:txBody>
                    <a:bodyPr/>
                    <a:lstStyle/>
                    <a:p>
                      <a:r>
                        <a:rPr lang="en-US" dirty="0"/>
                        <a:t>Change directory</a:t>
                      </a:r>
                    </a:p>
                  </a:txBody>
                  <a:tcPr/>
                </a:tc>
                <a:extLst>
                  <a:ext uri="{0D108BD9-81ED-4DB2-BD59-A6C34878D82A}">
                    <a16:rowId xmlns:a16="http://schemas.microsoft.com/office/drawing/2014/main" val="881977665"/>
                  </a:ext>
                </a:extLst>
              </a:tr>
              <a:tr h="370840">
                <a:tc>
                  <a:txBody>
                    <a:bodyPr/>
                    <a:lstStyle/>
                    <a:p>
                      <a:r>
                        <a:rPr lang="en-US" dirty="0" err="1"/>
                        <a:t>cls</a:t>
                      </a:r>
                      <a:endParaRPr lang="en-US" dirty="0"/>
                    </a:p>
                  </a:txBody>
                  <a:tcPr/>
                </a:tc>
                <a:tc>
                  <a:txBody>
                    <a:bodyPr/>
                    <a:lstStyle/>
                    <a:p>
                      <a:r>
                        <a:rPr lang="en-US" dirty="0"/>
                        <a:t>Clear screen</a:t>
                      </a:r>
                    </a:p>
                  </a:txBody>
                  <a:tcPr/>
                </a:tc>
                <a:extLst>
                  <a:ext uri="{0D108BD9-81ED-4DB2-BD59-A6C34878D82A}">
                    <a16:rowId xmlns:a16="http://schemas.microsoft.com/office/drawing/2014/main" val="1292047007"/>
                  </a:ext>
                </a:extLst>
              </a:tr>
              <a:tr h="370840">
                <a:tc>
                  <a:txBody>
                    <a:bodyPr/>
                    <a:lstStyle/>
                    <a:p>
                      <a:r>
                        <a:rPr lang="en-US" dirty="0"/>
                        <a:t>date</a:t>
                      </a:r>
                    </a:p>
                  </a:txBody>
                  <a:tcPr/>
                </a:tc>
                <a:tc>
                  <a:txBody>
                    <a:bodyPr/>
                    <a:lstStyle/>
                    <a:p>
                      <a:r>
                        <a:rPr lang="en-US" dirty="0"/>
                        <a:t>Show date</a:t>
                      </a:r>
                    </a:p>
                  </a:txBody>
                  <a:tcPr/>
                </a:tc>
                <a:extLst>
                  <a:ext uri="{0D108BD9-81ED-4DB2-BD59-A6C34878D82A}">
                    <a16:rowId xmlns:a16="http://schemas.microsoft.com/office/drawing/2014/main" val="1441113128"/>
                  </a:ext>
                </a:extLst>
              </a:tr>
              <a:tr h="370840">
                <a:tc>
                  <a:txBody>
                    <a:bodyPr/>
                    <a:lstStyle/>
                    <a:p>
                      <a:r>
                        <a:rPr lang="en-US" dirty="0"/>
                        <a:t>echo</a:t>
                      </a:r>
                    </a:p>
                  </a:txBody>
                  <a:tcPr/>
                </a:tc>
                <a:tc>
                  <a:txBody>
                    <a:bodyPr/>
                    <a:lstStyle/>
                    <a:p>
                      <a:r>
                        <a:rPr lang="en-US" dirty="0"/>
                        <a:t>Re-outputs the text</a:t>
                      </a:r>
                    </a:p>
                  </a:txBody>
                  <a:tcPr/>
                </a:tc>
                <a:extLst>
                  <a:ext uri="{0D108BD9-81ED-4DB2-BD59-A6C34878D82A}">
                    <a16:rowId xmlns:a16="http://schemas.microsoft.com/office/drawing/2014/main" val="3321281359"/>
                  </a:ext>
                </a:extLst>
              </a:tr>
              <a:tr h="370840">
                <a:tc>
                  <a:txBody>
                    <a:bodyPr/>
                    <a:lstStyle/>
                    <a:p>
                      <a:r>
                        <a:rPr lang="en-US" dirty="0"/>
                        <a:t>ipconfig</a:t>
                      </a:r>
                    </a:p>
                  </a:txBody>
                  <a:tcPr/>
                </a:tc>
                <a:tc>
                  <a:txBody>
                    <a:bodyPr/>
                    <a:lstStyle/>
                    <a:p>
                      <a:r>
                        <a:rPr lang="en-US" dirty="0"/>
                        <a:t>display IP network settings</a:t>
                      </a:r>
                    </a:p>
                  </a:txBody>
                  <a:tcPr/>
                </a:tc>
                <a:extLst>
                  <a:ext uri="{0D108BD9-81ED-4DB2-BD59-A6C34878D82A}">
                    <a16:rowId xmlns:a16="http://schemas.microsoft.com/office/drawing/2014/main" val="1305087735"/>
                  </a:ext>
                </a:extLst>
              </a:tr>
              <a:tr h="370840">
                <a:tc>
                  <a:txBody>
                    <a:bodyPr/>
                    <a:lstStyle/>
                    <a:p>
                      <a:r>
                        <a:rPr lang="en-US" dirty="0"/>
                        <a:t>ping</a:t>
                      </a:r>
                    </a:p>
                  </a:txBody>
                  <a:tcPr/>
                </a:tc>
                <a:tc>
                  <a:txBody>
                    <a:bodyPr/>
                    <a:lstStyle/>
                    <a:p>
                      <a:r>
                        <a:rPr lang="en-US" dirty="0"/>
                        <a:t>Pings an IP</a:t>
                      </a:r>
                    </a:p>
                  </a:txBody>
                  <a:tcPr/>
                </a:tc>
                <a:extLst>
                  <a:ext uri="{0D108BD9-81ED-4DB2-BD59-A6C34878D82A}">
                    <a16:rowId xmlns:a16="http://schemas.microsoft.com/office/drawing/2014/main" val="3589018935"/>
                  </a:ext>
                </a:extLst>
              </a:tr>
              <a:tr h="370840">
                <a:tc>
                  <a:txBody>
                    <a:bodyPr/>
                    <a:lstStyle/>
                    <a:p>
                      <a:r>
                        <a:rPr lang="en-US" sz="1800" b="0" i="0" kern="1200" dirty="0">
                          <a:solidFill>
                            <a:schemeClr val="dk1"/>
                          </a:solidFill>
                          <a:effectLst/>
                          <a:latin typeface="+mn-lt"/>
                          <a:ea typeface="+mn-ea"/>
                          <a:cs typeface="+mn-cs"/>
                        </a:rPr>
                        <a:t>shutdown</a:t>
                      </a:r>
                      <a:endParaRPr lang="en-US" dirty="0"/>
                    </a:p>
                  </a:txBody>
                  <a:tcPr/>
                </a:tc>
                <a:tc>
                  <a:txBody>
                    <a:bodyPr/>
                    <a:lstStyle/>
                    <a:p>
                      <a:r>
                        <a:rPr lang="en-US" dirty="0">
                          <a:effectLst/>
                          <a:latin typeface="FSMeWeb"/>
                        </a:rPr>
                        <a:t>shutdown the computer</a:t>
                      </a:r>
                    </a:p>
                  </a:txBody>
                  <a:tcPr anchor="ctr"/>
                </a:tc>
                <a:extLst>
                  <a:ext uri="{0D108BD9-81ED-4DB2-BD59-A6C34878D82A}">
                    <a16:rowId xmlns:a16="http://schemas.microsoft.com/office/drawing/2014/main" val="2826091900"/>
                  </a:ext>
                </a:extLst>
              </a:tr>
              <a:tr h="370840">
                <a:tc>
                  <a:txBody>
                    <a:bodyPr/>
                    <a:lstStyle/>
                    <a:p>
                      <a:r>
                        <a:rPr lang="en-US" dirty="0"/>
                        <a:t>exit</a:t>
                      </a:r>
                    </a:p>
                  </a:txBody>
                  <a:tcPr/>
                </a:tc>
                <a:tc>
                  <a:txBody>
                    <a:bodyPr/>
                    <a:lstStyle/>
                    <a:p>
                      <a:r>
                        <a:rPr lang="en-US" sz="1800" b="0" i="0" kern="1200" dirty="0">
                          <a:solidFill>
                            <a:schemeClr val="dk1"/>
                          </a:solidFill>
                          <a:effectLst/>
                          <a:latin typeface="+mn-lt"/>
                          <a:ea typeface="+mn-ea"/>
                          <a:cs typeface="+mn-cs"/>
                        </a:rPr>
                        <a:t>exits the command prompt</a:t>
                      </a:r>
                      <a:endParaRPr lang="en-US" dirty="0"/>
                    </a:p>
                  </a:txBody>
                  <a:tcPr/>
                </a:tc>
                <a:extLst>
                  <a:ext uri="{0D108BD9-81ED-4DB2-BD59-A6C34878D82A}">
                    <a16:rowId xmlns:a16="http://schemas.microsoft.com/office/drawing/2014/main" val="2438723379"/>
                  </a:ext>
                </a:extLst>
              </a:tr>
            </a:tbl>
          </a:graphicData>
        </a:graphic>
      </p:graphicFrame>
    </p:spTree>
    <p:extLst>
      <p:ext uri="{BB962C8B-B14F-4D97-AF65-F5344CB8AC3E}">
        <p14:creationId xmlns:p14="http://schemas.microsoft.com/office/powerpoint/2010/main" val="16062568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Task</a:t>
            </a:r>
          </a:p>
        </p:txBody>
      </p:sp>
      <p:sp>
        <p:nvSpPr>
          <p:cNvPr id="6" name="Content Placeholder 5">
            <a:extLst>
              <a:ext uri="{FF2B5EF4-FFF2-40B4-BE49-F238E27FC236}">
                <a16:creationId xmlns:a16="http://schemas.microsoft.com/office/drawing/2014/main" id="{BBDA9BE8-AE67-4670-BFAD-6CC5332E510D}"/>
              </a:ext>
            </a:extLst>
          </p:cNvPr>
          <p:cNvSpPr>
            <a:spLocks noGrp="1"/>
          </p:cNvSpPr>
          <p:nvPr>
            <p:ph idx="1"/>
          </p:nvPr>
        </p:nvSpPr>
        <p:spPr>
          <a:xfrm>
            <a:off x="612742" y="1733133"/>
            <a:ext cx="10840825" cy="4535691"/>
          </a:xfrm>
        </p:spPr>
        <p:txBody>
          <a:bodyPr>
            <a:normAutofit/>
          </a:bodyPr>
          <a:lstStyle/>
          <a:p>
            <a:endParaRPr lang="en-US" dirty="0">
              <a:solidFill>
                <a:schemeClr val="bg1"/>
              </a:solidFill>
            </a:endParaRPr>
          </a:p>
          <a:p>
            <a:endParaRPr lang="en-US" dirty="0">
              <a:solidFill>
                <a:schemeClr val="bg1"/>
              </a:solidFill>
            </a:endParaRPr>
          </a:p>
          <a:p>
            <a:pPr marL="0" indent="0">
              <a:buNone/>
            </a:pPr>
            <a:endParaRPr lang="en-US" dirty="0">
              <a:solidFill>
                <a:schemeClr val="bg1"/>
              </a:solidFill>
            </a:endParaRPr>
          </a:p>
        </p:txBody>
      </p:sp>
      <p:sp>
        <p:nvSpPr>
          <p:cNvPr id="5" name="Content Placeholder 5">
            <a:extLst>
              <a:ext uri="{FF2B5EF4-FFF2-40B4-BE49-F238E27FC236}">
                <a16:creationId xmlns:a16="http://schemas.microsoft.com/office/drawing/2014/main" id="{CEF6DB47-7CD8-47D3-A0DD-46BAC84D9BB3}"/>
              </a:ext>
            </a:extLst>
          </p:cNvPr>
          <p:cNvSpPr txBox="1">
            <a:spLocks/>
          </p:cNvSpPr>
          <p:nvPr/>
        </p:nvSpPr>
        <p:spPr>
          <a:xfrm>
            <a:off x="765142" y="1885533"/>
            <a:ext cx="10840825" cy="45356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Write a pseudocode and design a flowchart for a source code compilation and execution.</a:t>
            </a:r>
          </a:p>
          <a:p>
            <a:r>
              <a:rPr lang="en-US" dirty="0">
                <a:solidFill>
                  <a:schemeClr val="bg1"/>
                </a:solidFill>
              </a:rPr>
              <a:t>Solve Exercise #9 with WHILE loop instead of FOR loop</a:t>
            </a:r>
          </a:p>
          <a:p>
            <a:r>
              <a:rPr lang="en-US" dirty="0">
                <a:solidFill>
                  <a:schemeClr val="bg1"/>
                </a:solidFill>
              </a:rPr>
              <a:t>Explore another 5 commands for cmd. </a:t>
            </a:r>
          </a:p>
          <a:p>
            <a:r>
              <a:rPr lang="en-US" dirty="0">
                <a:solidFill>
                  <a:schemeClr val="bg1"/>
                </a:solidFill>
              </a:rPr>
              <a:t>What are NP problems?</a:t>
            </a:r>
          </a:p>
          <a:p>
            <a:r>
              <a:rPr lang="en-US" dirty="0">
                <a:solidFill>
                  <a:schemeClr val="bg1"/>
                </a:solidFill>
              </a:rPr>
              <a:t>What is Travelling Salesman problem?</a:t>
            </a:r>
          </a:p>
        </p:txBody>
      </p:sp>
    </p:spTree>
    <p:extLst>
      <p:ext uri="{BB962C8B-B14F-4D97-AF65-F5344CB8AC3E}">
        <p14:creationId xmlns:p14="http://schemas.microsoft.com/office/powerpoint/2010/main" val="19905443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Summary</a:t>
            </a:r>
          </a:p>
        </p:txBody>
      </p:sp>
      <p:sp>
        <p:nvSpPr>
          <p:cNvPr id="6" name="Content Placeholder 5">
            <a:extLst>
              <a:ext uri="{FF2B5EF4-FFF2-40B4-BE49-F238E27FC236}">
                <a16:creationId xmlns:a16="http://schemas.microsoft.com/office/drawing/2014/main" id="{BBDA9BE8-AE67-4670-BFAD-6CC5332E510D}"/>
              </a:ext>
            </a:extLst>
          </p:cNvPr>
          <p:cNvSpPr>
            <a:spLocks noGrp="1"/>
          </p:cNvSpPr>
          <p:nvPr>
            <p:ph idx="1"/>
          </p:nvPr>
        </p:nvSpPr>
        <p:spPr>
          <a:xfrm>
            <a:off x="612742" y="1733133"/>
            <a:ext cx="10840825" cy="4535691"/>
          </a:xfrm>
        </p:spPr>
        <p:txBody>
          <a:bodyPr>
            <a:normAutofit/>
          </a:bodyPr>
          <a:lstStyle/>
          <a:p>
            <a:endParaRPr lang="en-US" dirty="0">
              <a:solidFill>
                <a:schemeClr val="bg1"/>
              </a:solidFill>
            </a:endParaRPr>
          </a:p>
          <a:p>
            <a:endParaRPr lang="en-US" dirty="0">
              <a:solidFill>
                <a:schemeClr val="bg1"/>
              </a:solidFill>
            </a:endParaRPr>
          </a:p>
          <a:p>
            <a:pPr marL="0" indent="0">
              <a:buNone/>
            </a:pPr>
            <a:endParaRPr lang="en-US" dirty="0">
              <a:solidFill>
                <a:schemeClr val="bg1"/>
              </a:solidFill>
            </a:endParaRPr>
          </a:p>
        </p:txBody>
      </p:sp>
      <p:sp>
        <p:nvSpPr>
          <p:cNvPr id="5" name="Content Placeholder 5">
            <a:extLst>
              <a:ext uri="{FF2B5EF4-FFF2-40B4-BE49-F238E27FC236}">
                <a16:creationId xmlns:a16="http://schemas.microsoft.com/office/drawing/2014/main" id="{CEF6DB47-7CD8-47D3-A0DD-46BAC84D9BB3}"/>
              </a:ext>
            </a:extLst>
          </p:cNvPr>
          <p:cNvSpPr txBox="1">
            <a:spLocks/>
          </p:cNvSpPr>
          <p:nvPr/>
        </p:nvSpPr>
        <p:spPr>
          <a:xfrm>
            <a:off x="765142" y="1885533"/>
            <a:ext cx="10840825" cy="45356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Discovering the art of problem solving</a:t>
            </a:r>
          </a:p>
          <a:p>
            <a:r>
              <a:rPr lang="en-US" dirty="0">
                <a:solidFill>
                  <a:schemeClr val="bg1"/>
                </a:solidFill>
              </a:rPr>
              <a:t>Writing pseudocode </a:t>
            </a:r>
          </a:p>
          <a:p>
            <a:r>
              <a:rPr lang="en-US" dirty="0">
                <a:solidFill>
                  <a:schemeClr val="bg1"/>
                </a:solidFill>
              </a:rPr>
              <a:t>Drawing flowchart</a:t>
            </a:r>
          </a:p>
          <a:p>
            <a:pPr lvl="1"/>
            <a:r>
              <a:rPr lang="en-US" dirty="0">
                <a:solidFill>
                  <a:schemeClr val="bg1"/>
                </a:solidFill>
              </a:rPr>
              <a:t>Declaring variables</a:t>
            </a:r>
          </a:p>
          <a:p>
            <a:pPr lvl="1"/>
            <a:r>
              <a:rPr lang="en-US" dirty="0">
                <a:solidFill>
                  <a:schemeClr val="bg1"/>
                </a:solidFill>
              </a:rPr>
              <a:t>Expressing loops</a:t>
            </a:r>
          </a:p>
          <a:p>
            <a:pPr lvl="1"/>
            <a:r>
              <a:rPr lang="en-US" dirty="0">
                <a:solidFill>
                  <a:schemeClr val="bg1"/>
                </a:solidFill>
              </a:rPr>
              <a:t>Expressing conditional statements </a:t>
            </a:r>
          </a:p>
          <a:p>
            <a:r>
              <a:rPr lang="en-US" dirty="0">
                <a:solidFill>
                  <a:schemeClr val="bg1"/>
                </a:solidFill>
              </a:rPr>
              <a:t>Compiling and running C source code from scratch</a:t>
            </a:r>
          </a:p>
          <a:p>
            <a:r>
              <a:rPr lang="en-US" dirty="0">
                <a:solidFill>
                  <a:schemeClr val="bg1"/>
                </a:solidFill>
              </a:rPr>
              <a:t>A few </a:t>
            </a:r>
            <a:r>
              <a:rPr lang="en-US" dirty="0" err="1">
                <a:solidFill>
                  <a:schemeClr val="bg1"/>
                </a:solidFill>
              </a:rPr>
              <a:t>cmd</a:t>
            </a:r>
            <a:r>
              <a:rPr lang="en-US" dirty="0">
                <a:solidFill>
                  <a:schemeClr val="bg1"/>
                </a:solidFill>
              </a:rPr>
              <a:t> commands</a:t>
            </a:r>
          </a:p>
          <a:p>
            <a:pPr lvl="1"/>
            <a:endParaRPr lang="en-US" dirty="0">
              <a:solidFill>
                <a:schemeClr val="bg1"/>
              </a:solidFill>
            </a:endParaRPr>
          </a:p>
        </p:txBody>
      </p:sp>
    </p:spTree>
    <p:extLst>
      <p:ext uri="{BB962C8B-B14F-4D97-AF65-F5344CB8AC3E}">
        <p14:creationId xmlns:p14="http://schemas.microsoft.com/office/powerpoint/2010/main" val="3876098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Objectives</a:t>
            </a:r>
          </a:p>
        </p:txBody>
      </p:sp>
      <p:sp>
        <p:nvSpPr>
          <p:cNvPr id="8" name="Content Placeholder 7">
            <a:extLst>
              <a:ext uri="{FF2B5EF4-FFF2-40B4-BE49-F238E27FC236}">
                <a16:creationId xmlns:a16="http://schemas.microsoft.com/office/drawing/2014/main" id="{C9166162-A183-4509-B555-69FB990DB0AE}"/>
              </a:ext>
            </a:extLst>
          </p:cNvPr>
          <p:cNvSpPr>
            <a:spLocks noGrp="1"/>
          </p:cNvSpPr>
          <p:nvPr>
            <p:ph idx="1"/>
          </p:nvPr>
        </p:nvSpPr>
        <p:spPr/>
        <p:txBody>
          <a:bodyPr/>
          <a:lstStyle/>
          <a:p>
            <a:r>
              <a:rPr lang="en-US" dirty="0">
                <a:solidFill>
                  <a:schemeClr val="bg1"/>
                </a:solidFill>
              </a:rPr>
              <a:t>Understand what is problem solving</a:t>
            </a:r>
          </a:p>
          <a:p>
            <a:r>
              <a:rPr lang="en-US" dirty="0">
                <a:solidFill>
                  <a:schemeClr val="bg1"/>
                </a:solidFill>
              </a:rPr>
              <a:t>How to solve problems using flow chart and pseudocode </a:t>
            </a:r>
          </a:p>
          <a:p>
            <a:r>
              <a:rPr lang="en-US" dirty="0">
                <a:solidFill>
                  <a:schemeClr val="bg1"/>
                </a:solidFill>
              </a:rPr>
              <a:t>Train you to solve problems</a:t>
            </a:r>
          </a:p>
          <a:p>
            <a:r>
              <a:rPr lang="en-US" dirty="0">
                <a:solidFill>
                  <a:schemeClr val="bg1"/>
                </a:solidFill>
              </a:rPr>
              <a:t>Building source program using </a:t>
            </a:r>
            <a:r>
              <a:rPr lang="en-US" dirty="0" err="1">
                <a:solidFill>
                  <a:schemeClr val="bg1"/>
                </a:solidFill>
              </a:rPr>
              <a:t>cmd</a:t>
            </a:r>
            <a:endParaRPr lang="en-US" dirty="0">
              <a:solidFill>
                <a:schemeClr val="bg1"/>
              </a:solidFill>
            </a:endParaRPr>
          </a:p>
        </p:txBody>
      </p:sp>
    </p:spTree>
    <p:extLst>
      <p:ext uri="{BB962C8B-B14F-4D97-AF65-F5344CB8AC3E}">
        <p14:creationId xmlns:p14="http://schemas.microsoft.com/office/powerpoint/2010/main" val="4157467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Problem Solving</a:t>
            </a:r>
          </a:p>
        </p:txBody>
      </p:sp>
      <p:graphicFrame>
        <p:nvGraphicFramePr>
          <p:cNvPr id="4" name="Table 4">
            <a:extLst>
              <a:ext uri="{FF2B5EF4-FFF2-40B4-BE49-F238E27FC236}">
                <a16:creationId xmlns:a16="http://schemas.microsoft.com/office/drawing/2014/main" id="{1214A5F0-0F16-4FC3-8DCE-895BD59CB943}"/>
              </a:ext>
            </a:extLst>
          </p:cNvPr>
          <p:cNvGraphicFramePr>
            <a:graphicFrameLocks noGrp="1"/>
          </p:cNvGraphicFramePr>
          <p:nvPr>
            <p:ph idx="1"/>
            <p:extLst>
              <p:ext uri="{D42A27DB-BD31-4B8C-83A1-F6EECF244321}">
                <p14:modId xmlns:p14="http://schemas.microsoft.com/office/powerpoint/2010/main" val="2111288103"/>
              </p:ext>
            </p:extLst>
          </p:nvPr>
        </p:nvGraphicFramePr>
        <p:xfrm>
          <a:off x="838200" y="2909707"/>
          <a:ext cx="10515600" cy="1854200"/>
        </p:xfrm>
        <a:graphic>
          <a:graphicData uri="http://schemas.openxmlformats.org/drawingml/2006/table">
            <a:tbl>
              <a:tblPr firstRow="1" bandRow="1">
                <a:tableStyleId>{073A0DAA-6AF3-43AB-8588-CEC1D06C72B9}</a:tableStyleId>
              </a:tblPr>
              <a:tblGrid>
                <a:gridCol w="10515600">
                  <a:extLst>
                    <a:ext uri="{9D8B030D-6E8A-4147-A177-3AD203B41FA5}">
                      <a16:colId xmlns:a16="http://schemas.microsoft.com/office/drawing/2014/main" val="900889351"/>
                    </a:ext>
                  </a:extLst>
                </a:gridCol>
              </a:tblGrid>
              <a:tr h="370840">
                <a:tc>
                  <a:txBody>
                    <a:bodyPr/>
                    <a:lstStyle/>
                    <a:p>
                      <a:endParaRPr lang="en-US"/>
                    </a:p>
                  </a:txBody>
                  <a:tcPr/>
                </a:tc>
                <a:extLst>
                  <a:ext uri="{0D108BD9-81ED-4DB2-BD59-A6C34878D82A}">
                    <a16:rowId xmlns:a16="http://schemas.microsoft.com/office/drawing/2014/main" val="2402360729"/>
                  </a:ext>
                </a:extLst>
              </a:tr>
              <a:tr h="370840">
                <a:tc>
                  <a:txBody>
                    <a:bodyPr/>
                    <a:lstStyle/>
                    <a:p>
                      <a:r>
                        <a:rPr lang="en-US" sz="1800" b="0" i="0" kern="1200" dirty="0">
                          <a:solidFill>
                            <a:schemeClr val="dk1"/>
                          </a:solidFill>
                          <a:effectLst/>
                          <a:latin typeface="+mn-lt"/>
                          <a:ea typeface="+mn-ea"/>
                          <a:cs typeface="+mn-cs"/>
                        </a:rPr>
                        <a:t>Strategies for Problem Solving</a:t>
                      </a:r>
                      <a:endParaRPr lang="en-US" dirty="0"/>
                    </a:p>
                  </a:txBody>
                  <a:tcPr/>
                </a:tc>
                <a:extLst>
                  <a:ext uri="{0D108BD9-81ED-4DB2-BD59-A6C34878D82A}">
                    <a16:rowId xmlns:a16="http://schemas.microsoft.com/office/drawing/2014/main" val="597930676"/>
                  </a:ext>
                </a:extLst>
              </a:tr>
              <a:tr h="370840">
                <a:tc>
                  <a:txBody>
                    <a:bodyPr/>
                    <a:lstStyle/>
                    <a:p>
                      <a:r>
                        <a:rPr lang="en-US" dirty="0"/>
                        <a:t>Flow chart and Pseudocode</a:t>
                      </a:r>
                    </a:p>
                  </a:txBody>
                  <a:tcPr/>
                </a:tc>
                <a:extLst>
                  <a:ext uri="{0D108BD9-81ED-4DB2-BD59-A6C34878D82A}">
                    <a16:rowId xmlns:a16="http://schemas.microsoft.com/office/drawing/2014/main" val="2672389394"/>
                  </a:ext>
                </a:extLst>
              </a:tr>
              <a:tr h="370840">
                <a:tc>
                  <a:txBody>
                    <a:bodyPr/>
                    <a:lstStyle/>
                    <a:p>
                      <a:r>
                        <a:rPr lang="en-US" dirty="0"/>
                        <a:t>Exercises</a:t>
                      </a:r>
                    </a:p>
                  </a:txBody>
                  <a:tcPr/>
                </a:tc>
                <a:extLst>
                  <a:ext uri="{0D108BD9-81ED-4DB2-BD59-A6C34878D82A}">
                    <a16:rowId xmlns:a16="http://schemas.microsoft.com/office/drawing/2014/main" val="3817266927"/>
                  </a:ext>
                </a:extLst>
              </a:tr>
              <a:tr h="370840">
                <a:tc>
                  <a:txBody>
                    <a:bodyPr/>
                    <a:lstStyle/>
                    <a:p>
                      <a:r>
                        <a:rPr lang="en-US" dirty="0"/>
                        <a:t>Writing and executing application manually  </a:t>
                      </a:r>
                    </a:p>
                  </a:txBody>
                  <a:tcPr/>
                </a:tc>
                <a:extLst>
                  <a:ext uri="{0D108BD9-81ED-4DB2-BD59-A6C34878D82A}">
                    <a16:rowId xmlns:a16="http://schemas.microsoft.com/office/drawing/2014/main" val="2006577644"/>
                  </a:ext>
                </a:extLst>
              </a:tr>
            </a:tbl>
          </a:graphicData>
        </a:graphic>
      </p:graphicFrame>
      <p:sp>
        <p:nvSpPr>
          <p:cNvPr id="5" name="Rectangle 4">
            <a:extLst>
              <a:ext uri="{FF2B5EF4-FFF2-40B4-BE49-F238E27FC236}">
                <a16:creationId xmlns:a16="http://schemas.microsoft.com/office/drawing/2014/main" id="{407D94E9-BF69-4A22-9CDC-0AF28F45D0A7}"/>
              </a:ext>
            </a:extLst>
          </p:cNvPr>
          <p:cNvSpPr/>
          <p:nvPr/>
        </p:nvSpPr>
        <p:spPr>
          <a:xfrm>
            <a:off x="838200" y="3280527"/>
            <a:ext cx="6382732" cy="33936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5341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Strategies for Problem Solving </a:t>
            </a:r>
          </a:p>
        </p:txBody>
      </p:sp>
      <p:sp>
        <p:nvSpPr>
          <p:cNvPr id="6" name="Content Placeholder 5">
            <a:extLst>
              <a:ext uri="{FF2B5EF4-FFF2-40B4-BE49-F238E27FC236}">
                <a16:creationId xmlns:a16="http://schemas.microsoft.com/office/drawing/2014/main" id="{D289B391-D7E0-4A64-A7CC-35140E0E3FDD}"/>
              </a:ext>
            </a:extLst>
          </p:cNvPr>
          <p:cNvSpPr>
            <a:spLocks noGrp="1"/>
          </p:cNvSpPr>
          <p:nvPr>
            <p:ph idx="1"/>
          </p:nvPr>
        </p:nvSpPr>
        <p:spPr/>
        <p:txBody>
          <a:bodyPr/>
          <a:lstStyle/>
          <a:p>
            <a:r>
              <a:rPr lang="en-GB" dirty="0">
                <a:solidFill>
                  <a:schemeClr val="bg1"/>
                </a:solidFill>
              </a:rPr>
              <a:t>Spend more time on understanding and solving the problem.</a:t>
            </a:r>
          </a:p>
          <a:p>
            <a:pPr lvl="1"/>
            <a:r>
              <a:rPr lang="en-GB" i="1" dirty="0">
                <a:solidFill>
                  <a:schemeClr val="bg1"/>
                </a:solidFill>
              </a:rPr>
              <a:t>Example: improving the performance of ticket registration system</a:t>
            </a:r>
            <a:r>
              <a:rPr lang="en-GB" dirty="0">
                <a:solidFill>
                  <a:schemeClr val="bg1"/>
                </a:solidFill>
              </a:rPr>
              <a:t> </a:t>
            </a:r>
            <a:endParaRPr lang="en-US" dirty="0">
              <a:solidFill>
                <a:schemeClr val="bg1"/>
              </a:solidFill>
            </a:endParaRPr>
          </a:p>
          <a:p>
            <a:endParaRPr lang="en-US" dirty="0">
              <a:solidFill>
                <a:schemeClr val="bg1"/>
              </a:solidFill>
            </a:endParaRPr>
          </a:p>
          <a:p>
            <a:endParaRPr lang="en-US" dirty="0">
              <a:solidFill>
                <a:schemeClr val="bg1"/>
              </a:solidFill>
            </a:endParaRPr>
          </a:p>
          <a:p>
            <a:pPr marL="0" indent="0">
              <a:buNone/>
            </a:pPr>
            <a:endParaRPr lang="en-US" dirty="0">
              <a:solidFill>
                <a:schemeClr val="bg1"/>
              </a:solidFill>
            </a:endParaRPr>
          </a:p>
        </p:txBody>
      </p:sp>
      <p:graphicFrame>
        <p:nvGraphicFramePr>
          <p:cNvPr id="5" name="Diagram 4">
            <a:extLst>
              <a:ext uri="{FF2B5EF4-FFF2-40B4-BE49-F238E27FC236}">
                <a16:creationId xmlns:a16="http://schemas.microsoft.com/office/drawing/2014/main" id="{9839348D-581D-4E7B-A550-AF63C066CF7E}"/>
              </a:ext>
            </a:extLst>
          </p:cNvPr>
          <p:cNvGraphicFramePr/>
          <p:nvPr>
            <p:extLst>
              <p:ext uri="{D42A27DB-BD31-4B8C-83A1-F6EECF244321}">
                <p14:modId xmlns:p14="http://schemas.microsoft.com/office/powerpoint/2010/main" val="2795223194"/>
              </p:ext>
            </p:extLst>
          </p:nvPr>
        </p:nvGraphicFramePr>
        <p:xfrm>
          <a:off x="1736888" y="2558993"/>
          <a:ext cx="8718223" cy="28846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6811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Strategies for Problem Solving </a:t>
            </a:r>
          </a:p>
        </p:txBody>
      </p:sp>
      <p:sp>
        <p:nvSpPr>
          <p:cNvPr id="6" name="Content Placeholder 5">
            <a:extLst>
              <a:ext uri="{FF2B5EF4-FFF2-40B4-BE49-F238E27FC236}">
                <a16:creationId xmlns:a16="http://schemas.microsoft.com/office/drawing/2014/main" id="{D289B391-D7E0-4A64-A7CC-35140E0E3FDD}"/>
              </a:ext>
            </a:extLst>
          </p:cNvPr>
          <p:cNvSpPr>
            <a:spLocks noGrp="1"/>
          </p:cNvSpPr>
          <p:nvPr>
            <p:ph idx="1"/>
          </p:nvPr>
        </p:nvSpPr>
        <p:spPr/>
        <p:txBody>
          <a:bodyPr/>
          <a:lstStyle/>
          <a:p>
            <a:r>
              <a:rPr lang="en-US" dirty="0">
                <a:solidFill>
                  <a:schemeClr val="bg1"/>
                </a:solidFill>
              </a:rPr>
              <a:t>Determine INPUT and OUTPUT</a:t>
            </a:r>
          </a:p>
          <a:p>
            <a:r>
              <a:rPr lang="en-US" dirty="0">
                <a:solidFill>
                  <a:schemeClr val="bg1"/>
                </a:solidFill>
              </a:rPr>
              <a:t>Divide and conquer.</a:t>
            </a:r>
          </a:p>
          <a:p>
            <a:pPr lvl="1"/>
            <a:r>
              <a:rPr lang="en-US" i="1" dirty="0">
                <a:solidFill>
                  <a:schemeClr val="bg1"/>
                </a:solidFill>
              </a:rPr>
              <a:t>Break a BIG problems into smaller problems.</a:t>
            </a:r>
          </a:p>
          <a:p>
            <a:pPr lvl="1"/>
            <a:r>
              <a:rPr lang="en-US" i="1" dirty="0">
                <a:solidFill>
                  <a:schemeClr val="bg1"/>
                </a:solidFill>
              </a:rPr>
              <a:t>Small problems are easier to solve.</a:t>
            </a:r>
          </a:p>
          <a:p>
            <a:pPr lvl="1"/>
            <a:r>
              <a:rPr lang="en-US" i="1" dirty="0">
                <a:solidFill>
                  <a:schemeClr val="bg1"/>
                </a:solidFill>
              </a:rPr>
              <a:t>Combine the solution together.</a:t>
            </a:r>
          </a:p>
          <a:p>
            <a:endParaRPr lang="en-US" dirty="0">
              <a:solidFill>
                <a:schemeClr val="bg1"/>
              </a:solidFill>
            </a:endParaRPr>
          </a:p>
          <a:p>
            <a:endParaRPr lang="en-US" dirty="0">
              <a:solidFill>
                <a:schemeClr val="bg1"/>
              </a:solidFill>
            </a:endParaRPr>
          </a:p>
          <a:p>
            <a:pPr marL="0" indent="0">
              <a:buNone/>
            </a:pPr>
            <a:endParaRPr lang="en-US" dirty="0">
              <a:solidFill>
                <a:schemeClr val="bg1"/>
              </a:solidFill>
            </a:endParaRPr>
          </a:p>
        </p:txBody>
      </p:sp>
      <p:pic>
        <p:nvPicPr>
          <p:cNvPr id="1026" name="Picture 2" descr="Divide and Conquer Paradigm in Algorithms. | by Gaurav Mishra | Medium">
            <a:extLst>
              <a:ext uri="{FF2B5EF4-FFF2-40B4-BE49-F238E27FC236}">
                <a16:creationId xmlns:a16="http://schemas.microsoft.com/office/drawing/2014/main" id="{5C97D858-E51E-43E3-A52F-48EBF5FB39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0074" y="4044098"/>
            <a:ext cx="5931852" cy="2719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5590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Strategies for Problem Solving </a:t>
            </a:r>
          </a:p>
        </p:txBody>
      </p:sp>
      <p:sp>
        <p:nvSpPr>
          <p:cNvPr id="6" name="Content Placeholder 5">
            <a:extLst>
              <a:ext uri="{FF2B5EF4-FFF2-40B4-BE49-F238E27FC236}">
                <a16:creationId xmlns:a16="http://schemas.microsoft.com/office/drawing/2014/main" id="{D289B391-D7E0-4A64-A7CC-35140E0E3FDD}"/>
              </a:ext>
            </a:extLst>
          </p:cNvPr>
          <p:cNvSpPr>
            <a:spLocks noGrp="1"/>
          </p:cNvSpPr>
          <p:nvPr>
            <p:ph idx="1"/>
          </p:nvPr>
        </p:nvSpPr>
        <p:spPr/>
        <p:txBody>
          <a:bodyPr/>
          <a:lstStyle/>
          <a:p>
            <a:r>
              <a:rPr lang="en-US" dirty="0">
                <a:solidFill>
                  <a:schemeClr val="bg1"/>
                </a:solidFill>
              </a:rPr>
              <a:t>Experiment your solution</a:t>
            </a:r>
          </a:p>
          <a:p>
            <a:pPr lvl="1"/>
            <a:r>
              <a:rPr lang="en-US" i="1" dirty="0">
                <a:solidFill>
                  <a:schemeClr val="bg1"/>
                </a:solidFill>
              </a:rPr>
              <a:t>Plug in some inputs.</a:t>
            </a:r>
          </a:p>
          <a:p>
            <a:pPr lvl="1"/>
            <a:r>
              <a:rPr lang="en-US" i="1" dirty="0">
                <a:solidFill>
                  <a:schemeClr val="bg1"/>
                </a:solidFill>
              </a:rPr>
              <a:t>Follow your solution.</a:t>
            </a:r>
          </a:p>
          <a:p>
            <a:pPr lvl="1"/>
            <a:r>
              <a:rPr lang="en-US" i="1" dirty="0">
                <a:solidFill>
                  <a:schemeClr val="bg1"/>
                </a:solidFill>
              </a:rPr>
              <a:t>Check if the output is correct.</a:t>
            </a:r>
          </a:p>
          <a:p>
            <a:endParaRPr lang="en-US" dirty="0">
              <a:solidFill>
                <a:schemeClr val="bg1"/>
              </a:solidFill>
            </a:endParaRPr>
          </a:p>
          <a:p>
            <a:endParaRPr lang="en-US" dirty="0">
              <a:solidFill>
                <a:schemeClr val="bg1"/>
              </a:solidFill>
            </a:endParaRPr>
          </a:p>
          <a:p>
            <a:pPr marL="0" indent="0">
              <a:buNone/>
            </a:pPr>
            <a:endParaRPr lang="en-US" dirty="0">
              <a:solidFill>
                <a:schemeClr val="bg1"/>
              </a:solidFill>
            </a:endParaRPr>
          </a:p>
        </p:txBody>
      </p:sp>
      <p:grpSp>
        <p:nvGrpSpPr>
          <p:cNvPr id="18" name="Group 17">
            <a:extLst>
              <a:ext uri="{FF2B5EF4-FFF2-40B4-BE49-F238E27FC236}">
                <a16:creationId xmlns:a16="http://schemas.microsoft.com/office/drawing/2014/main" id="{0CDB2C16-B5C8-4636-AE6C-65C16C4ECA8B}"/>
              </a:ext>
            </a:extLst>
          </p:cNvPr>
          <p:cNvGrpSpPr/>
          <p:nvPr/>
        </p:nvGrpSpPr>
        <p:grpSpPr>
          <a:xfrm>
            <a:off x="1549941" y="3701125"/>
            <a:ext cx="9092118" cy="1913640"/>
            <a:chOff x="1348033" y="4040490"/>
            <a:chExt cx="9092118" cy="1913640"/>
          </a:xfrm>
        </p:grpSpPr>
        <p:sp>
          <p:nvSpPr>
            <p:cNvPr id="3" name="Rectangle 2">
              <a:extLst>
                <a:ext uri="{FF2B5EF4-FFF2-40B4-BE49-F238E27FC236}">
                  <a16:creationId xmlns:a16="http://schemas.microsoft.com/office/drawing/2014/main" id="{DDF0159B-975E-4D24-9E97-699A3DE6E06E}"/>
                </a:ext>
              </a:extLst>
            </p:cNvPr>
            <p:cNvSpPr/>
            <p:nvPr/>
          </p:nvSpPr>
          <p:spPr>
            <a:xfrm>
              <a:off x="1348033" y="4399912"/>
              <a:ext cx="2205872" cy="1206631"/>
            </a:xfrm>
            <a:prstGeom prst="rect">
              <a:avLst/>
            </a:prstGeom>
            <a:effectLst>
              <a:reflection blurRad="6350" stA="52000" endA="300" endPos="35000" dir="5400000" sy="-100000" algn="bl" rotWithShape="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600" dirty="0"/>
                <a:t>Input</a:t>
              </a:r>
            </a:p>
          </p:txBody>
        </p:sp>
        <p:sp>
          <p:nvSpPr>
            <p:cNvPr id="4" name="Arrow: Right 3">
              <a:extLst>
                <a:ext uri="{FF2B5EF4-FFF2-40B4-BE49-F238E27FC236}">
                  <a16:creationId xmlns:a16="http://schemas.microsoft.com/office/drawing/2014/main" id="{7CAACDED-E04C-4BD2-9835-BC8957BCFB7D}"/>
                </a:ext>
              </a:extLst>
            </p:cNvPr>
            <p:cNvSpPr/>
            <p:nvPr/>
          </p:nvSpPr>
          <p:spPr>
            <a:xfrm>
              <a:off x="3638747" y="4682715"/>
              <a:ext cx="1197204" cy="641023"/>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FA9FC333-7F06-4991-8DD4-21975762BFCD}"/>
                </a:ext>
              </a:extLst>
            </p:cNvPr>
            <p:cNvSpPr/>
            <p:nvPr/>
          </p:nvSpPr>
          <p:spPr>
            <a:xfrm>
              <a:off x="4908223" y="4040490"/>
              <a:ext cx="2004633" cy="1913640"/>
            </a:xfrm>
            <a:custGeom>
              <a:avLst/>
              <a:gdLst>
                <a:gd name="connsiteX0" fmla="*/ 1103647 w 1554861"/>
                <a:gd name="connsiteY0" fmla="*/ 247905 h 1554861"/>
                <a:gd name="connsiteX1" fmla="*/ 1224590 w 1554861"/>
                <a:gd name="connsiteY1" fmla="*/ 146416 h 1554861"/>
                <a:gd name="connsiteX2" fmla="*/ 1321210 w 1554861"/>
                <a:gd name="connsiteY2" fmla="*/ 227489 h 1554861"/>
                <a:gd name="connsiteX3" fmla="*/ 1242265 w 1554861"/>
                <a:gd name="connsiteY3" fmla="*/ 364219 h 1554861"/>
                <a:gd name="connsiteX4" fmla="*/ 1367700 w 1554861"/>
                <a:gd name="connsiteY4" fmla="*/ 581478 h 1554861"/>
                <a:gd name="connsiteX5" fmla="*/ 1525583 w 1554861"/>
                <a:gd name="connsiteY5" fmla="*/ 581474 h 1554861"/>
                <a:gd name="connsiteX6" fmla="*/ 1547485 w 1554861"/>
                <a:gd name="connsiteY6" fmla="*/ 705686 h 1554861"/>
                <a:gd name="connsiteX7" fmla="*/ 1399122 w 1554861"/>
                <a:gd name="connsiteY7" fmla="*/ 759682 h 1554861"/>
                <a:gd name="connsiteX8" fmla="*/ 1355559 w 1554861"/>
                <a:gd name="connsiteY8" fmla="*/ 1006740 h 1554861"/>
                <a:gd name="connsiteX9" fmla="*/ 1476507 w 1554861"/>
                <a:gd name="connsiteY9" fmla="*/ 1108223 h 1554861"/>
                <a:gd name="connsiteX10" fmla="*/ 1413443 w 1554861"/>
                <a:gd name="connsiteY10" fmla="*/ 1217453 h 1554861"/>
                <a:gd name="connsiteX11" fmla="*/ 1265082 w 1554861"/>
                <a:gd name="connsiteY11" fmla="*/ 1163449 h 1554861"/>
                <a:gd name="connsiteX12" fmla="*/ 1072905 w 1554861"/>
                <a:gd name="connsiteY12" fmla="*/ 1324705 h 1554861"/>
                <a:gd name="connsiteX13" fmla="*/ 1100325 w 1554861"/>
                <a:gd name="connsiteY13" fmla="*/ 1480190 h 1554861"/>
                <a:gd name="connsiteX14" fmla="*/ 981804 w 1554861"/>
                <a:gd name="connsiteY14" fmla="*/ 1523328 h 1554861"/>
                <a:gd name="connsiteX15" fmla="*/ 902865 w 1554861"/>
                <a:gd name="connsiteY15" fmla="*/ 1386595 h 1554861"/>
                <a:gd name="connsiteX16" fmla="*/ 651996 w 1554861"/>
                <a:gd name="connsiteY16" fmla="*/ 1386595 h 1554861"/>
                <a:gd name="connsiteX17" fmla="*/ 573057 w 1554861"/>
                <a:gd name="connsiteY17" fmla="*/ 1523328 h 1554861"/>
                <a:gd name="connsiteX18" fmla="*/ 454536 w 1554861"/>
                <a:gd name="connsiteY18" fmla="*/ 1480190 h 1554861"/>
                <a:gd name="connsiteX19" fmla="*/ 481956 w 1554861"/>
                <a:gd name="connsiteY19" fmla="*/ 1324705 h 1554861"/>
                <a:gd name="connsiteX20" fmla="*/ 289779 w 1554861"/>
                <a:gd name="connsiteY20" fmla="*/ 1163449 h 1554861"/>
                <a:gd name="connsiteX21" fmla="*/ 141418 w 1554861"/>
                <a:gd name="connsiteY21" fmla="*/ 1217453 h 1554861"/>
                <a:gd name="connsiteX22" fmla="*/ 78354 w 1554861"/>
                <a:gd name="connsiteY22" fmla="*/ 1108223 h 1554861"/>
                <a:gd name="connsiteX23" fmla="*/ 199302 w 1554861"/>
                <a:gd name="connsiteY23" fmla="*/ 1006740 h 1554861"/>
                <a:gd name="connsiteX24" fmla="*/ 155739 w 1554861"/>
                <a:gd name="connsiteY24" fmla="*/ 759682 h 1554861"/>
                <a:gd name="connsiteX25" fmla="*/ 7376 w 1554861"/>
                <a:gd name="connsiteY25" fmla="*/ 705686 h 1554861"/>
                <a:gd name="connsiteX26" fmla="*/ 29278 w 1554861"/>
                <a:gd name="connsiteY26" fmla="*/ 581474 h 1554861"/>
                <a:gd name="connsiteX27" fmla="*/ 187162 w 1554861"/>
                <a:gd name="connsiteY27" fmla="*/ 581478 h 1554861"/>
                <a:gd name="connsiteX28" fmla="*/ 312597 w 1554861"/>
                <a:gd name="connsiteY28" fmla="*/ 364219 h 1554861"/>
                <a:gd name="connsiteX29" fmla="*/ 233651 w 1554861"/>
                <a:gd name="connsiteY29" fmla="*/ 227489 h 1554861"/>
                <a:gd name="connsiteX30" fmla="*/ 330271 w 1554861"/>
                <a:gd name="connsiteY30" fmla="*/ 146416 h 1554861"/>
                <a:gd name="connsiteX31" fmla="*/ 451214 w 1554861"/>
                <a:gd name="connsiteY31" fmla="*/ 247905 h 1554861"/>
                <a:gd name="connsiteX32" fmla="*/ 686954 w 1554861"/>
                <a:gd name="connsiteY32" fmla="*/ 162103 h 1554861"/>
                <a:gd name="connsiteX33" fmla="*/ 714366 w 1554861"/>
                <a:gd name="connsiteY33" fmla="*/ 6616 h 1554861"/>
                <a:gd name="connsiteX34" fmla="*/ 840495 w 1554861"/>
                <a:gd name="connsiteY34" fmla="*/ 6616 h 1554861"/>
                <a:gd name="connsiteX35" fmla="*/ 867907 w 1554861"/>
                <a:gd name="connsiteY35" fmla="*/ 162102 h 1554861"/>
                <a:gd name="connsiteX36" fmla="*/ 1103647 w 1554861"/>
                <a:gd name="connsiteY36" fmla="*/ 247904 h 1554861"/>
                <a:gd name="connsiteX37" fmla="*/ 1103647 w 1554861"/>
                <a:gd name="connsiteY37" fmla="*/ 247905 h 1554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554861" h="1554861">
                  <a:moveTo>
                    <a:pt x="1103647" y="247905"/>
                  </a:moveTo>
                  <a:lnTo>
                    <a:pt x="1224590" y="146416"/>
                  </a:lnTo>
                  <a:lnTo>
                    <a:pt x="1321210" y="227489"/>
                  </a:lnTo>
                  <a:lnTo>
                    <a:pt x="1242265" y="364219"/>
                  </a:lnTo>
                  <a:cubicBezTo>
                    <a:pt x="1298400" y="427367"/>
                    <a:pt x="1341079" y="501290"/>
                    <a:pt x="1367700" y="581478"/>
                  </a:cubicBezTo>
                  <a:lnTo>
                    <a:pt x="1525583" y="581474"/>
                  </a:lnTo>
                  <a:lnTo>
                    <a:pt x="1547485" y="705686"/>
                  </a:lnTo>
                  <a:lnTo>
                    <a:pt x="1399122" y="759682"/>
                  </a:lnTo>
                  <a:cubicBezTo>
                    <a:pt x="1401533" y="844139"/>
                    <a:pt x="1386711" y="928201"/>
                    <a:pt x="1355559" y="1006740"/>
                  </a:cubicBezTo>
                  <a:lnTo>
                    <a:pt x="1476507" y="1108223"/>
                  </a:lnTo>
                  <a:lnTo>
                    <a:pt x="1413443" y="1217453"/>
                  </a:lnTo>
                  <a:lnTo>
                    <a:pt x="1265082" y="1163449"/>
                  </a:lnTo>
                  <a:cubicBezTo>
                    <a:pt x="1212641" y="1229697"/>
                    <a:pt x="1147252" y="1284564"/>
                    <a:pt x="1072905" y="1324705"/>
                  </a:cubicBezTo>
                  <a:lnTo>
                    <a:pt x="1100325" y="1480190"/>
                  </a:lnTo>
                  <a:lnTo>
                    <a:pt x="981804" y="1523328"/>
                  </a:lnTo>
                  <a:lnTo>
                    <a:pt x="902865" y="1386595"/>
                  </a:lnTo>
                  <a:cubicBezTo>
                    <a:pt x="820110" y="1403635"/>
                    <a:pt x="734751" y="1403635"/>
                    <a:pt x="651996" y="1386595"/>
                  </a:cubicBezTo>
                  <a:lnTo>
                    <a:pt x="573057" y="1523328"/>
                  </a:lnTo>
                  <a:lnTo>
                    <a:pt x="454536" y="1480190"/>
                  </a:lnTo>
                  <a:lnTo>
                    <a:pt x="481956" y="1324705"/>
                  </a:lnTo>
                  <a:cubicBezTo>
                    <a:pt x="407609" y="1284565"/>
                    <a:pt x="342220" y="1229697"/>
                    <a:pt x="289779" y="1163449"/>
                  </a:cubicBezTo>
                  <a:lnTo>
                    <a:pt x="141418" y="1217453"/>
                  </a:lnTo>
                  <a:lnTo>
                    <a:pt x="78354" y="1108223"/>
                  </a:lnTo>
                  <a:lnTo>
                    <a:pt x="199302" y="1006740"/>
                  </a:lnTo>
                  <a:cubicBezTo>
                    <a:pt x="168150" y="928201"/>
                    <a:pt x="153328" y="844139"/>
                    <a:pt x="155739" y="759682"/>
                  </a:cubicBezTo>
                  <a:lnTo>
                    <a:pt x="7376" y="705686"/>
                  </a:lnTo>
                  <a:lnTo>
                    <a:pt x="29278" y="581474"/>
                  </a:lnTo>
                  <a:lnTo>
                    <a:pt x="187162" y="581478"/>
                  </a:lnTo>
                  <a:cubicBezTo>
                    <a:pt x="213782" y="501290"/>
                    <a:pt x="256462" y="427367"/>
                    <a:pt x="312597" y="364219"/>
                  </a:cubicBezTo>
                  <a:lnTo>
                    <a:pt x="233651" y="227489"/>
                  </a:lnTo>
                  <a:lnTo>
                    <a:pt x="330271" y="146416"/>
                  </a:lnTo>
                  <a:lnTo>
                    <a:pt x="451214" y="247905"/>
                  </a:lnTo>
                  <a:cubicBezTo>
                    <a:pt x="523150" y="203588"/>
                    <a:pt x="603362" y="174394"/>
                    <a:pt x="686954" y="162103"/>
                  </a:cubicBezTo>
                  <a:lnTo>
                    <a:pt x="714366" y="6616"/>
                  </a:lnTo>
                  <a:lnTo>
                    <a:pt x="840495" y="6616"/>
                  </a:lnTo>
                  <a:lnTo>
                    <a:pt x="867907" y="162102"/>
                  </a:lnTo>
                  <a:cubicBezTo>
                    <a:pt x="951499" y="174393"/>
                    <a:pt x="1031711" y="203588"/>
                    <a:pt x="1103647" y="247904"/>
                  </a:cubicBezTo>
                  <a:lnTo>
                    <a:pt x="1103647" y="247905"/>
                  </a:lnTo>
                  <a:close/>
                </a:path>
              </a:pathLst>
            </a:custGeom>
            <a:solidFill>
              <a:srgbClr val="A5A5A5"/>
            </a:solidFill>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9426" tIns="401049" rIns="349426" bIns="428242" numCol="1" spcCol="1270" anchor="ctr" anchorCtr="0">
              <a:noAutofit/>
            </a:bodyPr>
            <a:lstStyle/>
            <a:p>
              <a:pPr marL="0" lvl="0" indent="0" algn="ctr" defTabSz="1289050">
                <a:lnSpc>
                  <a:spcPct val="90000"/>
                </a:lnSpc>
                <a:spcBef>
                  <a:spcPct val="0"/>
                </a:spcBef>
                <a:spcAft>
                  <a:spcPct val="35000"/>
                </a:spcAft>
                <a:buNone/>
              </a:pPr>
              <a:r>
                <a:rPr lang="en-US" sz="2900" kern="1200" dirty="0"/>
                <a:t>Solution</a:t>
              </a:r>
            </a:p>
          </p:txBody>
        </p:sp>
        <p:sp>
          <p:nvSpPr>
            <p:cNvPr id="16" name="Arrow: Right 15">
              <a:extLst>
                <a:ext uri="{FF2B5EF4-FFF2-40B4-BE49-F238E27FC236}">
                  <a16:creationId xmlns:a16="http://schemas.microsoft.com/office/drawing/2014/main" id="{874879CC-D86F-4AB6-8214-1B878DA8D4F5}"/>
                </a:ext>
              </a:extLst>
            </p:cNvPr>
            <p:cNvSpPr/>
            <p:nvPr/>
          </p:nvSpPr>
          <p:spPr>
            <a:xfrm>
              <a:off x="7006405" y="4676798"/>
              <a:ext cx="1197204" cy="641023"/>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88515CF-8905-40EE-A496-1FC6E0618047}"/>
                </a:ext>
              </a:extLst>
            </p:cNvPr>
            <p:cNvSpPr/>
            <p:nvPr/>
          </p:nvSpPr>
          <p:spPr>
            <a:xfrm>
              <a:off x="8234279" y="4399912"/>
              <a:ext cx="2205872" cy="1206631"/>
            </a:xfrm>
            <a:prstGeom prst="rect">
              <a:avLst/>
            </a:prstGeom>
            <a:effectLst>
              <a:reflection blurRad="6350" stA="52000" endA="300" endPos="35000" dir="5400000" sy="-100000" algn="bl" rotWithShape="0"/>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600" dirty="0"/>
                <a:t>Output</a:t>
              </a:r>
            </a:p>
          </p:txBody>
        </p:sp>
      </p:grpSp>
      <p:sp>
        <p:nvSpPr>
          <p:cNvPr id="19" name="TextBox 18">
            <a:extLst>
              <a:ext uri="{FF2B5EF4-FFF2-40B4-BE49-F238E27FC236}">
                <a16:creationId xmlns:a16="http://schemas.microsoft.com/office/drawing/2014/main" id="{3F5CC28E-AD76-4CBB-A295-6E2C58E37872}"/>
              </a:ext>
            </a:extLst>
          </p:cNvPr>
          <p:cNvSpPr txBox="1"/>
          <p:nvPr/>
        </p:nvSpPr>
        <p:spPr>
          <a:xfrm>
            <a:off x="8007285" y="1823254"/>
            <a:ext cx="3346515" cy="1446550"/>
          </a:xfrm>
          <a:prstGeom prst="rect">
            <a:avLst/>
          </a:prstGeom>
          <a:noFill/>
        </p:spPr>
        <p:txBody>
          <a:bodyPr wrap="square" rtlCol="0">
            <a:spAutoFit/>
          </a:bodyPr>
          <a:lstStyle/>
          <a:p>
            <a:r>
              <a:rPr lang="en-US" sz="4400" dirty="0">
                <a:solidFill>
                  <a:srgbClr val="C00000"/>
                </a:solidFill>
              </a:rPr>
              <a:t>TRY AGAIN and AGAIN</a:t>
            </a:r>
          </a:p>
        </p:txBody>
      </p:sp>
    </p:spTree>
    <p:extLst>
      <p:ext uri="{BB962C8B-B14F-4D97-AF65-F5344CB8AC3E}">
        <p14:creationId xmlns:p14="http://schemas.microsoft.com/office/powerpoint/2010/main" val="2626427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930</TotalTime>
  <Words>2353</Words>
  <Application>Microsoft Office PowerPoint</Application>
  <PresentationFormat>Widescreen</PresentationFormat>
  <Paragraphs>432</Paragraphs>
  <Slides>48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Arial</vt:lpstr>
      <vt:lpstr>Calibri</vt:lpstr>
      <vt:lpstr>Calibri Light</vt:lpstr>
      <vt:lpstr>Cambria Math</vt:lpstr>
      <vt:lpstr>FSMeWeb</vt:lpstr>
      <vt:lpstr>SFMono-Regular</vt:lpstr>
      <vt:lpstr>Office Theme</vt:lpstr>
      <vt:lpstr>PROGRAMMING FUNDAMENTALS IN C</vt:lpstr>
      <vt:lpstr>Motivation </vt:lpstr>
      <vt:lpstr>Motivation </vt:lpstr>
      <vt:lpstr>Motivation </vt:lpstr>
      <vt:lpstr>Objectives</vt:lpstr>
      <vt:lpstr>Problem Solving</vt:lpstr>
      <vt:lpstr>Strategies for Problem Solving </vt:lpstr>
      <vt:lpstr>Strategies for Problem Solving </vt:lpstr>
      <vt:lpstr>Strategies for Problem Solving </vt:lpstr>
      <vt:lpstr>QUIZ</vt:lpstr>
      <vt:lpstr>Problem Solving</vt:lpstr>
      <vt:lpstr>Pseudocode</vt:lpstr>
      <vt:lpstr>Pseudocode</vt:lpstr>
      <vt:lpstr>Pseudocode</vt:lpstr>
      <vt:lpstr>Pseudocode</vt:lpstr>
      <vt:lpstr>Flow Chart</vt:lpstr>
      <vt:lpstr>Flow Chart-EDIT</vt:lpstr>
      <vt:lpstr>Flow Chart</vt:lpstr>
      <vt:lpstr>Problem Solving</vt:lpstr>
      <vt:lpstr>Exercise #1</vt:lpstr>
      <vt:lpstr>ANSWER #1</vt:lpstr>
      <vt:lpstr>EXERCISE #2</vt:lpstr>
      <vt:lpstr>ANSWER #2</vt:lpstr>
      <vt:lpstr>Exercise #3-TASK</vt:lpstr>
      <vt:lpstr>Answer #3</vt:lpstr>
      <vt:lpstr>EXERCISE #4</vt:lpstr>
      <vt:lpstr>Answer #4</vt:lpstr>
      <vt:lpstr>Exercise #5</vt:lpstr>
      <vt:lpstr>Answer #5</vt:lpstr>
      <vt:lpstr>Answer #5 cont.</vt:lpstr>
      <vt:lpstr>Exercise #6</vt:lpstr>
      <vt:lpstr>Answer #6-TASK</vt:lpstr>
      <vt:lpstr>EXERCISE #7</vt:lpstr>
      <vt:lpstr>Answer #7-TASK</vt:lpstr>
      <vt:lpstr>Answer #7 cont.</vt:lpstr>
      <vt:lpstr>EXERCISE #8-TASK</vt:lpstr>
      <vt:lpstr>Answer #8</vt:lpstr>
      <vt:lpstr>Exercise #9-TASK</vt:lpstr>
      <vt:lpstr>Answer #9</vt:lpstr>
      <vt:lpstr>Exercise #10-TASK</vt:lpstr>
      <vt:lpstr>Answer #10</vt:lpstr>
      <vt:lpstr>Problem Solving</vt:lpstr>
      <vt:lpstr>How source code is transformed into executable application</vt:lpstr>
      <vt:lpstr>How source code is transformed into executable application</vt:lpstr>
      <vt:lpstr>How source code is transformed into executable application</vt:lpstr>
      <vt:lpstr>Some cmd commands</vt:lpstr>
      <vt:lpstr>Task</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Omar Atef</dc:creator>
  <cp:lastModifiedBy>Omar Atef</cp:lastModifiedBy>
  <cp:revision>71</cp:revision>
  <dcterms:created xsi:type="dcterms:W3CDTF">2021-03-25T18:23:19Z</dcterms:created>
  <dcterms:modified xsi:type="dcterms:W3CDTF">2021-04-05T11:55:47Z</dcterms:modified>
</cp:coreProperties>
</file>