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5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tef" initials="OA" lastIdx="1" clrIdx="0">
    <p:extLst>
      <p:ext uri="{19B8F6BF-5375-455C-9EA6-DF929625EA0E}">
        <p15:presenceInfo xmlns:p15="http://schemas.microsoft.com/office/powerpoint/2012/main" userId="Omar At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pp/build/walkthrough-compile-a-c-program-on-the-command-line?redirectedfrom=MSDN&amp;view=msvc-16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 Programming Basics - C Language Tutorial For Beginners | Udemy Blog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9089" b="12384"/>
          <a:stretch/>
        </p:blipFill>
        <p:spPr bwMode="auto">
          <a:xfrm>
            <a:off x="3921551" y="18298"/>
            <a:ext cx="82673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PROGRAMMING FUNDAMENTALS IN 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Problem Solving in C </a:t>
            </a:r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0;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is a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keyword</a:t>
                </a:r>
                <a:r>
                  <a:rPr lang="en-US" i="1" dirty="0">
                    <a:solidFill>
                      <a:schemeClr val="bg1"/>
                    </a:solidFill>
                  </a:rPr>
                  <a:t> indicates that a function will return a value –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is the end of the function body</a:t>
                </a:r>
              </a:p>
              <a:p>
                <a:pPr lvl="1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6193411" y="3499307"/>
            <a:ext cx="580691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6231118" y="5316495"/>
            <a:ext cx="1366885" cy="43692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9298B-72DD-4EB9-AC71-3C897413EE65}"/>
              </a:ext>
            </a:extLst>
          </p:cNvPr>
          <p:cNvSpPr/>
          <p:nvPr/>
        </p:nvSpPr>
        <p:spPr>
          <a:xfrm>
            <a:off x="6231118" y="5787008"/>
            <a:ext cx="367646" cy="35636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Notes about the code: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Almost every statement in C is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terminated by 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The control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"%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displayed on a screen.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Any thing between “ “ is printed as it is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keyword is the last statement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executed in the function block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You can write multiple statements in one line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separated by a 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7060677" y="2397698"/>
            <a:ext cx="485480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int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("%s\</a:t>
            </a:r>
            <a:r>
              <a:rPr lang="en-GB" sz="2000" dirty="0" err="1"/>
              <a:t>n","Welcome</a:t>
            </a:r>
            <a:r>
              <a:rPr lang="en-GB" sz="2000" dirty="0"/>
              <a:t> to C course, Omar");</a:t>
            </a:r>
          </a:p>
          <a:p>
            <a:r>
              <a:rPr lang="en-GB" sz="2000" dirty="0"/>
              <a:t>return 0;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77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Detect the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Different code, same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65609" y="2305615"/>
            <a:ext cx="485480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int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("%s\</a:t>
            </a:r>
            <a:r>
              <a:rPr lang="en-GB" sz="2000" dirty="0" err="1"/>
              <a:t>n","Welcome</a:t>
            </a:r>
            <a:r>
              <a:rPr lang="en-GB" sz="2000" dirty="0"/>
              <a:t> to C course, Omar");</a:t>
            </a:r>
          </a:p>
          <a:p>
            <a:r>
              <a:rPr lang="en-GB" sz="2000" dirty="0"/>
              <a:t>return 0;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75D1E-6944-49BA-8624-E98170FA41A4}"/>
              </a:ext>
            </a:extLst>
          </p:cNvPr>
          <p:cNvSpPr txBox="1"/>
          <p:nvPr/>
        </p:nvSpPr>
        <p:spPr>
          <a:xfrm>
            <a:off x="6096000" y="2305614"/>
            <a:ext cx="48548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int main( void 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 "Welcome to C course, Omar\n" );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C4502-E482-46EE-BCDB-8605CC8B4267}"/>
              </a:ext>
            </a:extLst>
          </p:cNvPr>
          <p:cNvSpPr txBox="1"/>
          <p:nvPr/>
        </p:nvSpPr>
        <p:spPr>
          <a:xfrm>
            <a:off x="565609" y="4748727"/>
            <a:ext cx="48548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void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 "Welcome to C course, Omar\n" );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333D1-50A1-4C07-A4CA-248CC614AB29}"/>
              </a:ext>
            </a:extLst>
          </p:cNvPr>
          <p:cNvSpPr txBox="1"/>
          <p:nvPr/>
        </p:nvSpPr>
        <p:spPr>
          <a:xfrm>
            <a:off x="6096000" y="4748727"/>
            <a:ext cx="48548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void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 "Welcome to C course" );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(", Omar\n");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23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Comments are a way to document your code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Describes the meaning of a code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Write //&lt;YOUR COMMENT&gt; in one line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Write /* &lt;YOUR COMMENT&gt;*/ in multi-lines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Comments are ignored by compiler</a:t>
            </a: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3103385" y="4207039"/>
            <a:ext cx="6615652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//this is pre-processor to include </a:t>
            </a:r>
            <a:r>
              <a:rPr lang="en-GB" sz="1600" dirty="0" err="1"/>
              <a:t>stdio</a:t>
            </a:r>
            <a:r>
              <a:rPr lang="en-GB" sz="1600" dirty="0"/>
              <a:t> header file</a:t>
            </a:r>
          </a:p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/>
              <a:t>//this is the program entry point, main function</a:t>
            </a:r>
          </a:p>
          <a:p>
            <a:r>
              <a:rPr lang="en-GB" sz="1600" dirty="0"/>
              <a:t>int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 err="1"/>
              <a:t>printf</a:t>
            </a:r>
            <a:r>
              <a:rPr lang="en-GB" sz="1600" dirty="0"/>
              <a:t>("%s\</a:t>
            </a:r>
            <a:r>
              <a:rPr lang="en-GB" sz="1600" dirty="0" err="1"/>
              <a:t>n","Welcome</a:t>
            </a:r>
            <a:r>
              <a:rPr lang="en-GB" sz="1600" dirty="0"/>
              <a:t> to C course, Omar"); //print to the console</a:t>
            </a:r>
          </a:p>
          <a:p>
            <a:r>
              <a:rPr lang="en-GB" sz="1600" dirty="0"/>
              <a:t>return 0; // return 0, an integer value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/>
              <a:t>//The end of your program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386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Escape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= new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= new tab (8 spaces)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\\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= prints one \</a:t>
                </a: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\” = prints “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11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program that prints: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	This		is my first “C” program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	\**/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2300F-DFE9-4E6C-9804-A763B4A7C3E5}"/>
              </a:ext>
            </a:extLst>
          </p:cNvPr>
          <p:cNvSpPr txBox="1"/>
          <p:nvPr/>
        </p:nvSpPr>
        <p:spPr>
          <a:xfrm>
            <a:off x="3252444" y="3537798"/>
            <a:ext cx="5687111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("This\t is my first \"C\" program\n");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("\\**/\n"); </a:t>
            </a:r>
          </a:p>
          <a:p>
            <a:r>
              <a:rPr lang="en-GB" sz="2400" dirty="0"/>
              <a:t>return 0; 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53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9F515EE-9F2B-401D-9A4E-00197EBE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20448"/>
              </p:ext>
            </p:extLst>
          </p:nvPr>
        </p:nvGraphicFramePr>
        <p:xfrm>
          <a:off x="1630052" y="2171393"/>
          <a:ext cx="8937396" cy="3041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24552" y="3231037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Keywords</a:t>
            </a:r>
            <a:r>
              <a:rPr lang="en-GB" dirty="0">
                <a:solidFill>
                  <a:schemeClr val="bg1"/>
                </a:solidFill>
              </a:rPr>
              <a:t> are predefined, reserved words used in programming that have special meanings to the compiler.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Part of the syntax and they cannot be used as an identifier.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FA446-766D-4677-97F4-D9B0B297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31" y="2910363"/>
            <a:ext cx="7410337" cy="39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Data type</a:t>
            </a:r>
            <a:r>
              <a:rPr lang="en-GB" dirty="0">
                <a:solidFill>
                  <a:schemeClr val="bg1"/>
                </a:solidFill>
              </a:rPr>
              <a:t> is a keyword used for declaring variables or functions.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Each data type has its storage size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earn Data Types in C and C++ with Example in Just 4 mins. - DataFlair">
            <a:extLst>
              <a:ext uri="{FF2B5EF4-FFF2-40B4-BE49-F238E27FC236}">
                <a16:creationId xmlns:a16="http://schemas.microsoft.com/office/drawing/2014/main" id="{864BBFCC-10CC-4493-B06B-0DC8DC6B9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9" b="11039"/>
          <a:stretch/>
        </p:blipFill>
        <p:spPr bwMode="auto">
          <a:xfrm>
            <a:off x="1768483" y="2639506"/>
            <a:ext cx="8655034" cy="41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2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8F201A-77F8-4DF9-98BC-27AD4FA98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53998"/>
              </p:ext>
            </p:extLst>
          </p:nvPr>
        </p:nvGraphicFramePr>
        <p:xfrm>
          <a:off x="340282" y="1436104"/>
          <a:ext cx="543834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783">
                  <a:extLst>
                    <a:ext uri="{9D8B030D-6E8A-4147-A177-3AD203B41FA5}">
                      <a16:colId xmlns:a16="http://schemas.microsoft.com/office/drawing/2014/main" val="1499508042"/>
                    </a:ext>
                  </a:extLst>
                </a:gridCol>
                <a:gridCol w="1812783">
                  <a:extLst>
                    <a:ext uri="{9D8B030D-6E8A-4147-A177-3AD203B41FA5}">
                      <a16:colId xmlns:a16="http://schemas.microsoft.com/office/drawing/2014/main" val="3889307862"/>
                    </a:ext>
                  </a:extLst>
                </a:gridCol>
                <a:gridCol w="1812783">
                  <a:extLst>
                    <a:ext uri="{9D8B030D-6E8A-4147-A177-3AD203B41FA5}">
                      <a16:colId xmlns:a16="http://schemas.microsoft.com/office/drawing/2014/main" val="888346162"/>
                    </a:ext>
                  </a:extLst>
                </a:gridCol>
              </a:tblGrid>
              <a:tr h="36370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29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−128 to 127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1703744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−128 to 127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3685246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255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646169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0113386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short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5225282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short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1679430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5753104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95441194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3032415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E22E2B6-1588-4B1A-9E1C-04F800A4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5162"/>
              </p:ext>
            </p:extLst>
          </p:nvPr>
        </p:nvGraphicFramePr>
        <p:xfrm>
          <a:off x="6188042" y="1436104"/>
          <a:ext cx="543834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655">
                  <a:extLst>
                    <a:ext uri="{9D8B030D-6E8A-4147-A177-3AD203B41FA5}">
                      <a16:colId xmlns:a16="http://schemas.microsoft.com/office/drawing/2014/main" val="1499508042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3889307862"/>
                    </a:ext>
                  </a:extLst>
                </a:gridCol>
                <a:gridCol w="1652832">
                  <a:extLst>
                    <a:ext uri="{9D8B030D-6E8A-4147-A177-3AD203B41FA5}">
                      <a16:colId xmlns:a16="http://schemas.microsoft.com/office/drawing/2014/main" val="888346162"/>
                    </a:ext>
                  </a:extLst>
                </a:gridCol>
              </a:tblGrid>
              <a:tr h="36370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29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 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1703744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short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3685246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short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646169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-2,147,483,648 to 2,147,483,647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0113386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long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-2,147,483,648 to 2,147,483,647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5225282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long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4,294,967,295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1679430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5753104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95441194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303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C program to output “Welcome To C course, &lt;YOUR NAME&gt;”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CMD and notepad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2976121" y="3016251"/>
            <a:ext cx="596716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35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Let’s test the data types in code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43E3-5C04-422A-BE92-726248C3FAD2}"/>
              </a:ext>
            </a:extLst>
          </p:cNvPr>
          <p:cNvSpPr txBox="1"/>
          <p:nvPr/>
        </p:nvSpPr>
        <p:spPr>
          <a:xfrm>
            <a:off x="2349239" y="2437380"/>
            <a:ext cx="722093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short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(a));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int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(b));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long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(c));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float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(d));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Try other data types: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𝑑𝑜𝑢𝑏𝑙𝑒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𝑐h𝑎𝑟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328E87-B729-4735-A932-987F98188ABC}"/>
              </a:ext>
            </a:extLst>
          </p:cNvPr>
          <p:cNvSpPr txBox="1"/>
          <p:nvPr/>
        </p:nvSpPr>
        <p:spPr>
          <a:xfrm>
            <a:off x="2349239" y="2437380"/>
            <a:ext cx="722093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char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(a));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long double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(b));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float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(c));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C program to output “Welcome To C course, 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the file as “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in the folder contains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“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output exe file, “a.exe”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2830006" y="3933825"/>
            <a:ext cx="625939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6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C program to output “Welcome To C course, 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the file as “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in the folder contains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“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output exe file, “a.exe”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761743" y="3933825"/>
            <a:ext cx="625939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C7994-CCDF-4B00-BD7F-BB29EFB212AC}"/>
                  </a:ext>
                </a:extLst>
              </p:cNvPr>
              <p:cNvSpPr txBox="1"/>
              <p:nvPr/>
            </p:nvSpPr>
            <p:spPr>
              <a:xfrm>
                <a:off x="170859" y="4272379"/>
                <a:ext cx="5334395" cy="23391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You can use visual studio compiler from </a:t>
                </a:r>
                <a:r>
                  <a:rPr lang="en-GB" sz="2000" dirty="0" err="1"/>
                  <a:t>cmd</a:t>
                </a:r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Open developer command prompt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Compile the file using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𝑐𝑙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GB" sz="2000" i="1" dirty="0" err="1" smtClean="0">
                        <a:latin typeface="Cambria Math" panose="02040503050406030204" pitchFamily="18" charset="0"/>
                      </a:rPr>
                      <m:t>𝐹𝐼𝐿𝐸𝑁𝐴𝑀𝐸</m:t>
                    </m:r>
                    <m:r>
                      <a:rPr lang="en-GB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the file using &lt;FILENAME.exe&gt;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1400" dirty="0">
                    <a:hlinkClick r:id="rId2"/>
                  </a:rPr>
                  <a:t>https://docs.microsoft.com/en-us/cpp/build/walkthrough-compile-a-c-program-on-the-command-line?redirectedfrom=MSDN&amp;view=msvc-160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C7994-CCDF-4B00-BD7F-BB29EFB2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9" y="4272379"/>
                <a:ext cx="5334395" cy="2339102"/>
              </a:xfrm>
              <a:prstGeom prst="rect">
                <a:avLst/>
              </a:prstGeom>
              <a:blipFill>
                <a:blip r:embed="rId3"/>
                <a:stretch>
                  <a:fillRect l="-1257" t="-15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296490-098D-451E-AD21-E434E150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Simple C programs</a:t>
            </a:r>
          </a:p>
          <a:p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basic data types in C</a:t>
            </a:r>
          </a:p>
          <a:p>
            <a:r>
              <a:rPr lang="en-US" dirty="0">
                <a:solidFill>
                  <a:schemeClr val="bg1"/>
                </a:solidFill>
              </a:rPr>
              <a:t>Use arithmetic operators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the precedence of C operators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4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ED8C15-3F69-4C74-90AD-D9B0B28B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28551"/>
              </p:ext>
            </p:extLst>
          </p:nvPr>
        </p:nvGraphicFramePr>
        <p:xfrm>
          <a:off x="1630052" y="2171393"/>
          <a:ext cx="8937396" cy="20277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24552" y="2714920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𝑖𝑛𝑐𝑙𝑢𝑑𝑒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𝑠𝑡𝑑𝑖𝑜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𝑖𝑛𝑐𝑙𝑢𝑑𝑒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this called preprocessor directive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𝑠𝑡𝑑𝑖𝑜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is a header file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function and other IO functions</a:t>
                </a: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Get the file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𝑠𝑡𝑑𝑖𝑜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to use the functions inside it</a:t>
                </a:r>
              </a:p>
              <a:p>
                <a:pPr lvl="1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533534" y="3429000"/>
            <a:ext cx="609285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5533534" y="3490764"/>
            <a:ext cx="2498103" cy="386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𝑚𝑎𝑖𝑛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a data type identifies the function will return an INTEGER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𝑚𝑎𝑖𝑛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function name, it’s the entry point to every C program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parenthesis to pass parameters to a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curly brackets indicates the start</a:t>
                </a:r>
                <a:br>
                  <a:rPr lang="en-US" i="1" dirty="0">
                    <a:solidFill>
                      <a:schemeClr val="bg1"/>
                    </a:solidFill>
                  </a:rPr>
                </a:br>
                <a:r>
                  <a:rPr lang="en-US" i="1" dirty="0">
                    <a:solidFill>
                      <a:schemeClr val="bg1"/>
                    </a:solidFill>
                  </a:rPr>
                  <a:t>of function body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778631" y="3499307"/>
            <a:ext cx="609285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5825765" y="4282617"/>
            <a:ext cx="2498103" cy="386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13135-6410-4F00-BDCA-83FBFFD769E4}"/>
              </a:ext>
            </a:extLst>
          </p:cNvPr>
          <p:cNvSpPr/>
          <p:nvPr/>
        </p:nvSpPr>
        <p:spPr>
          <a:xfrm>
            <a:off x="5825765" y="4631140"/>
            <a:ext cx="358219" cy="386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Welcome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course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Omar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a function the prints the data between () to the console screen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"%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 control parameter, indicates the function prints a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string</a:t>
                </a:r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A string is a sequence of characters, symbols and digits 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%s = refers to string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\n = print new line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Any string after “</a:t>
                </a:r>
                <a:r>
                  <a:rPr lang="en-US" b="1" i="1" dirty="0">
                    <a:solidFill>
                      <a:schemeClr val="bg1"/>
                    </a:solidFill>
                  </a:rPr>
                  <a:t>,” </a:t>
                </a:r>
                <a:r>
                  <a:rPr lang="en-US" i="1" dirty="0">
                    <a:solidFill>
                      <a:schemeClr val="bg1"/>
                    </a:solidFill>
                  </a:rPr>
                  <a:t>is printed as it is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 </a:t>
                </a:r>
                <a:r>
                  <a:rPr lang="en-US" i="1" dirty="0">
                    <a:solidFill>
                      <a:schemeClr val="bg1"/>
                    </a:solidFill>
                  </a:rPr>
                  <a:t>indicates the end of a statement </a:t>
                </a:r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6193411" y="3499307"/>
            <a:ext cx="580691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6249972" y="4958277"/>
            <a:ext cx="5656082" cy="43692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1480</Words>
  <Application>Microsoft Office PowerPoint</Application>
  <PresentationFormat>Widescreen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verdana</vt:lpstr>
      <vt:lpstr>Office Theme</vt:lpstr>
      <vt:lpstr>PROGRAMMING FUNDAMENTALS IN C</vt:lpstr>
      <vt:lpstr>Motivation</vt:lpstr>
      <vt:lpstr>Motivation</vt:lpstr>
      <vt:lpstr>Motivation</vt:lpstr>
      <vt:lpstr>Objectives</vt:lpstr>
      <vt:lpstr>Introduction to C Programming</vt:lpstr>
      <vt:lpstr>The structure of a basic C program</vt:lpstr>
      <vt:lpstr>The structure of a basic C program</vt:lpstr>
      <vt:lpstr>The structure of a basic C program</vt:lpstr>
      <vt:lpstr>The structure of a basic C program</vt:lpstr>
      <vt:lpstr>The structure of a basic C program</vt:lpstr>
      <vt:lpstr>Detect the variations</vt:lpstr>
      <vt:lpstr>The structure of a basic C program</vt:lpstr>
      <vt:lpstr>The structure of a basic C program</vt:lpstr>
      <vt:lpstr>Exercise 01 </vt:lpstr>
      <vt:lpstr>Introduction to C Programming</vt:lpstr>
      <vt:lpstr>Data types and keywords</vt:lpstr>
      <vt:lpstr>Data types and keywords</vt:lpstr>
      <vt:lpstr>Data types and keywords</vt:lpstr>
      <vt:lpstr>Data types and keywords</vt:lpstr>
      <vt:lpstr>Exercise 02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63</cp:revision>
  <dcterms:created xsi:type="dcterms:W3CDTF">2021-03-25T18:23:19Z</dcterms:created>
  <dcterms:modified xsi:type="dcterms:W3CDTF">2021-04-11T22:29:47Z</dcterms:modified>
</cp:coreProperties>
</file>