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4FC65-B78E-4187-A1B5-1841FDCC5C0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A2FAB-C5F2-418B-BE74-E20A4710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A2FAB-C5F2-418B-BE74-E20A471051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1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A2FAB-C5F2-418B-BE74-E20A471051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87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A2FAB-C5F2-418B-BE74-E20A471051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13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A2FAB-C5F2-418B-BE74-E20A471051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60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A2FAB-C5F2-418B-BE74-E20A471051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24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A2FAB-C5F2-418B-BE74-E20A471051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49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A2FAB-C5F2-418B-BE74-E20A471051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79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A2FAB-C5F2-418B-BE74-E20A471051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5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A2FAB-C5F2-418B-BE74-E20A471051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67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A2FAB-C5F2-418B-BE74-E20A471051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48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A2FAB-C5F2-418B-BE74-E20A471051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10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A2FAB-C5F2-418B-BE74-E20A471051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6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A2FAB-C5F2-418B-BE74-E20A471051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8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A2FAB-C5F2-418B-BE74-E20A471051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26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A2FAB-C5F2-418B-BE74-E20A471051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1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35EE-D383-49E3-B097-1A68DCA2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D2DE6-4889-4AE7-A314-F4886954D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324BD-7854-42DA-BBB9-6A3A2DF6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049B-36BF-4C06-BA01-C1E35C81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C4B9-8E51-4F1C-B481-783C2F5B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2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1745-8708-4462-B1C0-61E80094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B8A60-7E73-43A1-94C2-E5F8D69F0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C3FB-76EC-4FFD-8EC4-21040DCD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1B85-B15C-49D1-AE4E-152DE86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E47E-3CF2-449C-80E4-890D32BD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CB6CD-A87A-4368-9129-6D49E567F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CBB8A-046D-49FB-B6E6-314B9B78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7EE7-3A44-46D0-ADBC-A8C7E024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4FE7-9ACE-471B-8F41-0194FE09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279C-CEC8-4019-82E0-0D66C0B9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FD2B-1A68-45B7-82FE-389C4F38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7DE6-910A-4832-B2BC-85A72703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28890-AF3B-4A8B-81D7-2C47D619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F77D-B8B8-4D65-87AF-EA148303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32D1-5BA5-4756-8890-B737D602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EAF0-5F4E-407E-BCFE-E681F983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3F9D-F832-407D-AFD6-19EB78292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8AF0B-9EBC-4AE6-9585-345DE288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9866-2861-4311-96AB-D3BC3A6F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8D7-1971-4F03-85CA-6D128E8F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05B0-28CA-4284-A065-F649B57B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9A4C-BE86-4C37-9EC4-6406023D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E8E53-4089-4C41-B7C4-6FCD35FD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8281C-4DDD-4818-BD1D-7A1A97EA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41CD4-1912-43B3-AA48-524D6703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2FACC-10C2-4773-8D1C-8FEEE5E9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546B-4823-4F06-B25B-6CB5AF88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C1814-4CFA-4E63-AA9F-6E2B3F99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D0970-BF07-4BB3-A2DF-F6944820A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A1BF7-E1D2-40B8-8DCA-A14E08AEE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2DD97-B015-49B5-B2CF-E5C761DF2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8E9A7-5F85-4920-B0DB-63E362C6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1D3F6-F160-4417-A757-6A364176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4823D-9ABB-46C6-85FC-4E32D197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CCBA-FC47-40B7-B90D-AC545ECF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5FA0C-FBB6-43CE-9E92-B804C667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866A0-A986-429C-839F-12CDB6F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16A32-3027-4C73-B029-872DF6E7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9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7679C-6BF0-4901-94D9-CC11A84A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B1F37-9257-4526-9477-5CBAD48B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2C883-373F-48FD-9176-BC82F99B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D5F7-D07B-4687-B596-4445044E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5C62-2CD0-48E2-B13B-9EB21F64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14F23-5B42-4400-87A6-B307FC4E8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20879-E418-4F00-A083-93722216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E2978-6517-4327-975E-B5B588A8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0975-C0E4-45B2-896F-2A7BF9E7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520B-6DF5-482F-BE99-124BA272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F1E9D-887E-4C9E-A5E1-BA779C146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49E54-DF5A-40A2-A6B2-7E5D83A8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E93EF-1DED-4DD9-9025-E9DBC4F3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530B1-F6D8-4E09-B8AF-829EB039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3FC9-6F64-4815-89FF-D5785ECF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F4814-C2BD-41D8-8937-EEED2950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1C752-4C89-484F-BB84-4DC9D079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65E0-DE8E-4594-BF4D-1021609B7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6269-F5D2-4784-8C69-61FAF5E861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F6CF-E382-4A14-8369-A485DAF3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4F15-DC19-41FB-B434-E257B7694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6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sis.pace.edu/~marchese/CS389/L9/Use%20Case%20Diagrams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toronto.edu/~nn/csc340h/winter07/lectures/w10/L9-part1-6up.pdf" TargetMode="External"/><Relationship Id="rId5" Type="http://schemas.openxmlformats.org/officeDocument/2006/relationships/hyperlink" Target="http://www.andrew.cmu.edu/course/90-754/umlucdfaq.html" TargetMode="External"/><Relationship Id="rId4" Type="http://schemas.openxmlformats.org/officeDocument/2006/relationships/hyperlink" Target="https://www.lix.polytechnique.fr/~liberti/teaching/isic/inf561-07/umlexsol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E7545B2-8DAE-4F67-B314-CC1B8607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r="9817"/>
          <a:stretch/>
        </p:blipFill>
        <p:spPr bwMode="auto">
          <a:xfrm>
            <a:off x="4751109" y="18298"/>
            <a:ext cx="743776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CA74F-0346-413B-944A-0DCE2C364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27312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System Analysis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25D1B-4452-4252-89A4-A20B9D22F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Use Case Diagrams Tutorial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F6871-943A-46F1-843D-DA86AE09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657" y="68898"/>
            <a:ext cx="999257" cy="1259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F90B52-A333-43AD-A896-A01879BCD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6" y="68898"/>
            <a:ext cx="1470194" cy="13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43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Elements of use case diagrams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 vs Include</a:t>
            </a:r>
            <a:endParaRPr lang="en-US" i="1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054D2D-DC14-4791-A3C3-109B3A78F262}"/>
              </a:ext>
            </a:extLst>
          </p:cNvPr>
          <p:cNvGrpSpPr/>
          <p:nvPr/>
        </p:nvGrpSpPr>
        <p:grpSpPr>
          <a:xfrm>
            <a:off x="6030011" y="3626099"/>
            <a:ext cx="1995603" cy="584775"/>
            <a:chOff x="3996965" y="3361817"/>
            <a:chExt cx="2177592" cy="56279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8EFBD1-480A-45CA-B805-CFFC5FCAE6DF}"/>
                </a:ext>
              </a:extLst>
            </p:cNvPr>
            <p:cNvCxnSpPr/>
            <p:nvPr/>
          </p:nvCxnSpPr>
          <p:spPr>
            <a:xfrm>
              <a:off x="3996965" y="3731149"/>
              <a:ext cx="2177592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A08DA0-668B-4CD6-9E7F-0155039A1B7A}"/>
                </a:ext>
              </a:extLst>
            </p:cNvPr>
            <p:cNvSpPr txBox="1"/>
            <p:nvPr/>
          </p:nvSpPr>
          <p:spPr>
            <a:xfrm>
              <a:off x="4388177" y="3361817"/>
              <a:ext cx="1395169" cy="562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&lt;&lt;include&gt;&gt;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6C1196FC-7FAE-4662-B82F-3405F0234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1" y="2396216"/>
            <a:ext cx="5773482" cy="27710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5815859-EFDD-4E57-9E7E-1D1E628E7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603" y="1925897"/>
            <a:ext cx="3621474" cy="381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8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Elements of use case diagrams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Generalization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0570BA-15EA-4992-BF76-92C34A824EE0}"/>
              </a:ext>
            </a:extLst>
          </p:cNvPr>
          <p:cNvGrpSpPr/>
          <p:nvPr/>
        </p:nvGrpSpPr>
        <p:grpSpPr>
          <a:xfrm>
            <a:off x="6824221" y="2592234"/>
            <a:ext cx="2771482" cy="2466312"/>
            <a:chOff x="7239784" y="2055042"/>
            <a:chExt cx="2771482" cy="24663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09C606-E4E3-4962-90D8-1FC9B6705F2B}"/>
                </a:ext>
              </a:extLst>
            </p:cNvPr>
            <p:cNvSpPr/>
            <p:nvPr/>
          </p:nvSpPr>
          <p:spPr>
            <a:xfrm>
              <a:off x="7239785" y="2055042"/>
              <a:ext cx="2771481" cy="810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Purchase 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0E85E-D21B-48BB-912C-F71D4E25E2BF}"/>
                </a:ext>
              </a:extLst>
            </p:cNvPr>
            <p:cNvSpPr/>
            <p:nvPr/>
          </p:nvSpPr>
          <p:spPr>
            <a:xfrm>
              <a:off x="7239784" y="3710649"/>
              <a:ext cx="2771481" cy="810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Coupon Purchase</a:t>
              </a:r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EFC3ADA7-E59C-44AA-BE21-0C0D1D307364}"/>
                </a:ext>
              </a:extLst>
            </p:cNvPr>
            <p:cNvSpPr/>
            <p:nvPr/>
          </p:nvSpPr>
          <p:spPr>
            <a:xfrm>
              <a:off x="8408708" y="2899945"/>
              <a:ext cx="367646" cy="8107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4596392-9443-441B-9148-806A349D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484" y="2296628"/>
            <a:ext cx="38957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4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Elements of use case diagrams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Generalization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30CE6E-3229-4BE2-B145-BEFE5584497D}"/>
              </a:ext>
            </a:extLst>
          </p:cNvPr>
          <p:cNvGrpSpPr/>
          <p:nvPr/>
        </p:nvGrpSpPr>
        <p:grpSpPr>
          <a:xfrm>
            <a:off x="4753731" y="2409749"/>
            <a:ext cx="7332949" cy="1709765"/>
            <a:chOff x="4393435" y="2055042"/>
            <a:chExt cx="8513337" cy="237434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FC87CC-1849-469D-A025-88E981F96167}"/>
                </a:ext>
              </a:extLst>
            </p:cNvPr>
            <p:cNvSpPr/>
            <p:nvPr/>
          </p:nvSpPr>
          <p:spPr>
            <a:xfrm>
              <a:off x="7239785" y="2055042"/>
              <a:ext cx="2771481" cy="810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Pay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E5B7041-896F-41AC-9166-7DEE83186B78}"/>
                </a:ext>
              </a:extLst>
            </p:cNvPr>
            <p:cNvSpPr/>
            <p:nvPr/>
          </p:nvSpPr>
          <p:spPr>
            <a:xfrm>
              <a:off x="4393435" y="3606618"/>
              <a:ext cx="2771481" cy="810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Visa Pay</a:t>
              </a:r>
            </a:p>
          </p:txBody>
        </p: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1D55DD11-77F5-43DB-9A4A-016CA7ECF57A}"/>
                </a:ext>
              </a:extLst>
            </p:cNvPr>
            <p:cNvSpPr/>
            <p:nvPr/>
          </p:nvSpPr>
          <p:spPr>
            <a:xfrm rot="2604178">
              <a:off x="6840609" y="2644766"/>
              <a:ext cx="367646" cy="1123004"/>
            </a:xfrm>
            <a:prstGeom prst="upArrow">
              <a:avLst>
                <a:gd name="adj1" fmla="val 32341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C59AF4-D0C4-4D06-B9D4-A8657DC7E6A2}"/>
                </a:ext>
              </a:extLst>
            </p:cNvPr>
            <p:cNvSpPr/>
            <p:nvPr/>
          </p:nvSpPr>
          <p:spPr>
            <a:xfrm>
              <a:off x="10135291" y="3606617"/>
              <a:ext cx="2771481" cy="810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 card Pay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39458D-AEED-4BBD-AA78-A03FA97CA12B}"/>
                </a:ext>
              </a:extLst>
            </p:cNvPr>
            <p:cNvSpPr/>
            <p:nvPr/>
          </p:nvSpPr>
          <p:spPr>
            <a:xfrm>
              <a:off x="7239784" y="3618681"/>
              <a:ext cx="2771481" cy="810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Cash on delivery</a:t>
              </a:r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AE5508CE-3B01-4D6D-9818-772ED27D92E7}"/>
                </a:ext>
              </a:extLst>
            </p:cNvPr>
            <p:cNvSpPr/>
            <p:nvPr/>
          </p:nvSpPr>
          <p:spPr>
            <a:xfrm>
              <a:off x="8441701" y="2898937"/>
              <a:ext cx="367646" cy="686553"/>
            </a:xfrm>
            <a:prstGeom prst="upArrow">
              <a:avLst>
                <a:gd name="adj1" fmla="val 32341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94C103A5-84E4-4945-83E4-9905452CEC5D}"/>
                </a:ext>
              </a:extLst>
            </p:cNvPr>
            <p:cNvSpPr/>
            <p:nvPr/>
          </p:nvSpPr>
          <p:spPr>
            <a:xfrm rot="18654652">
              <a:off x="10465275" y="2555796"/>
              <a:ext cx="367646" cy="1123004"/>
            </a:xfrm>
            <a:prstGeom prst="upArrow">
              <a:avLst>
                <a:gd name="adj1" fmla="val 32341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How to buy online, buying on souq review | Souq.com">
            <a:extLst>
              <a:ext uri="{FF2B5EF4-FFF2-40B4-BE49-F238E27FC236}">
                <a16:creationId xmlns:a16="http://schemas.microsoft.com/office/drawing/2014/main" id="{CD594B67-BD02-42E5-A389-19943B78D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3925"/>
          <a:stretch/>
        </p:blipFill>
        <p:spPr bwMode="auto">
          <a:xfrm>
            <a:off x="192284" y="2125892"/>
            <a:ext cx="4399465" cy="460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31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How to create use case diagram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List main system functions (use cases) in a column: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Think of business events demanding system’s response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Users’ goals/needs to be accomplished via the system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Create, Read, Update, Delete (CRUD) data tasks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Naming use cases – user’s needs usually can be translated in data tasks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Draw actors and connect them with use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Draw system boundary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Specify include and extend relationships between use cases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4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Exercise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Mr. Adel is an Egyptian businessman wants to invest a portion of his wealth in a profitable chat application. The application system is maintained by a system administrator who can add or delete ads, test for system bugs and maintain system’s security. The system will interact with two kinds of users: a normal user and a premium user. Both users are required to register in the system. The normal user can send/receive text messages, audio files and images and add new contacts. The premium user can do the same things that a normal user do, in addition to he/she can send videos and will not has ads. Premium users must pay a subscription. The system uses a server to store the database and the ads.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611FAB-8E0F-4475-A959-A00B7051310B}"/>
              </a:ext>
            </a:extLst>
          </p:cNvPr>
          <p:cNvSpPr/>
          <p:nvPr/>
        </p:nvSpPr>
        <p:spPr>
          <a:xfrm>
            <a:off x="2198016" y="6052008"/>
            <a:ext cx="7795967" cy="667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Identify actors and use cases</a:t>
            </a:r>
          </a:p>
        </p:txBody>
      </p:sp>
    </p:spTree>
    <p:extLst>
      <p:ext uri="{BB962C8B-B14F-4D97-AF65-F5344CB8AC3E}">
        <p14:creationId xmlns:p14="http://schemas.microsoft.com/office/powerpoint/2010/main" val="1986893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My Proposed Solution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EE4BA-B3C2-43E1-B3F9-DDE75ECC6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847767"/>
              </p:ext>
            </p:extLst>
          </p:nvPr>
        </p:nvGraphicFramePr>
        <p:xfrm>
          <a:off x="838200" y="2435405"/>
          <a:ext cx="10515600" cy="238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1499">
                  <a:extLst>
                    <a:ext uri="{9D8B030D-6E8A-4147-A177-3AD203B41FA5}">
                      <a16:colId xmlns:a16="http://schemas.microsoft.com/office/drawing/2014/main" val="183109839"/>
                    </a:ext>
                  </a:extLst>
                </a:gridCol>
                <a:gridCol w="8224101">
                  <a:extLst>
                    <a:ext uri="{9D8B030D-6E8A-4147-A177-3AD203B41FA5}">
                      <a16:colId xmlns:a16="http://schemas.microsoft.com/office/drawing/2014/main" val="1731162342"/>
                    </a:ext>
                  </a:extLst>
                </a:gridCol>
              </a:tblGrid>
              <a:tr h="304968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Actions (use cases)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94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System Administrator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Add/delete ads, test system bugs, check security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15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Send/receive(messages, audio, images), add/delete contacts, register, purchase premium membership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4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Premium user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Send/receive(messages, audio, images), send/receive videos, add/delete contacts,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2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Store database, show ads, hide 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29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354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My Proposed Solution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27A41-9721-4FF2-920D-534791077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5" t="2617" r="3147" b="2366"/>
          <a:stretch/>
        </p:blipFill>
        <p:spPr>
          <a:xfrm>
            <a:off x="1613554" y="1430187"/>
            <a:ext cx="8964891" cy="538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5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Use Case Scenario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50FE0D-F1E7-4C60-89F3-B45D0AABB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881060"/>
              </p:ext>
            </p:extLst>
          </p:nvPr>
        </p:nvGraphicFramePr>
        <p:xfrm>
          <a:off x="838199" y="3095281"/>
          <a:ext cx="10515600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1499">
                  <a:extLst>
                    <a:ext uri="{9D8B030D-6E8A-4147-A177-3AD203B41FA5}">
                      <a16:colId xmlns:a16="http://schemas.microsoft.com/office/drawing/2014/main" val="183109839"/>
                    </a:ext>
                  </a:extLst>
                </a:gridCol>
                <a:gridCol w="8224101">
                  <a:extLst>
                    <a:ext uri="{9D8B030D-6E8A-4147-A177-3AD203B41FA5}">
                      <a16:colId xmlns:a16="http://schemas.microsoft.com/office/drawing/2014/main" val="1731162342"/>
                    </a:ext>
                  </a:extLst>
                </a:gridCol>
              </a:tblGrid>
              <a:tr h="3049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94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 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 case name or identifier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15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 to be achieved and sources of requirements (include and extend relations)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4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Assumptions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Conditions the must be true for the use case to terminate successfully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2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Steps followed by actors and other system uses cases to achieve the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2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State problems that may occur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712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9A5FDD-435F-466B-8BA1-3AFBCE321E09}"/>
              </a:ext>
            </a:extLst>
          </p:cNvPr>
          <p:cNvSpPr txBox="1">
            <a:spLocks/>
          </p:cNvSpPr>
          <p:nvPr/>
        </p:nvSpPr>
        <p:spPr>
          <a:xfrm>
            <a:off x="565609" y="16906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 textual description that captures the full information of the actual use cases.</a:t>
            </a:r>
          </a:p>
        </p:txBody>
      </p:sp>
    </p:spTree>
    <p:extLst>
      <p:ext uri="{BB962C8B-B14F-4D97-AF65-F5344CB8AC3E}">
        <p14:creationId xmlns:p14="http://schemas.microsoft.com/office/powerpoint/2010/main" val="304095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TASK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9A5FDD-435F-466B-8BA1-3AFBCE321E09}"/>
              </a:ext>
            </a:extLst>
          </p:cNvPr>
          <p:cNvSpPr txBox="1">
            <a:spLocks/>
          </p:cNvSpPr>
          <p:nvPr/>
        </p:nvSpPr>
        <p:spPr>
          <a:xfrm>
            <a:off x="565609" y="16906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Write a use case description for the proposed use case diagram of the chat application. </a:t>
            </a:r>
          </a:p>
        </p:txBody>
      </p:sp>
    </p:spTree>
    <p:extLst>
      <p:ext uri="{BB962C8B-B14F-4D97-AF65-F5344CB8AC3E}">
        <p14:creationId xmlns:p14="http://schemas.microsoft.com/office/powerpoint/2010/main" val="201276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References and Extra Readings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hlinkClick r:id="rId3"/>
              </a:rPr>
              <a:t>http://csis.pace.edu/~marchese/CS389/L9/Use%20Case%20Diagrams.pdf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https://www.lix.polytechnique.fr/~liberti/teaching/isic/inf561-07/umlexsol.pdf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http://www.andrew.cmu.edu/course/90-754/umlucdfaq.html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6"/>
              </a:rPr>
              <a:t>http://www.cs.toronto.edu/~nn/csc340h/winter07/lectures/w10/L9-part1-6up.pdf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73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 is a use case?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 requirements analysis concept.</a:t>
            </a:r>
          </a:p>
          <a:p>
            <a:r>
              <a:rPr lang="en-GB" dirty="0">
                <a:solidFill>
                  <a:schemeClr val="bg1"/>
                </a:solidFill>
              </a:rPr>
              <a:t>A </a:t>
            </a:r>
            <a:r>
              <a:rPr lang="en-GB" u="sng" dirty="0">
                <a:solidFill>
                  <a:schemeClr val="bg1"/>
                </a:solidFill>
              </a:rPr>
              <a:t>case</a:t>
            </a:r>
            <a:r>
              <a:rPr lang="en-GB" dirty="0">
                <a:solidFill>
                  <a:schemeClr val="bg1"/>
                </a:solidFill>
              </a:rPr>
              <a:t> of a </a:t>
            </a:r>
            <a:r>
              <a:rPr lang="en-GB" u="sng" dirty="0">
                <a:solidFill>
                  <a:schemeClr val="bg1"/>
                </a:solidFill>
              </a:rPr>
              <a:t>use</a:t>
            </a:r>
            <a:r>
              <a:rPr lang="en-GB" dirty="0">
                <a:solidFill>
                  <a:schemeClr val="bg1"/>
                </a:solidFill>
              </a:rPr>
              <a:t> of the system/product.</a:t>
            </a:r>
          </a:p>
          <a:p>
            <a:r>
              <a:rPr lang="en-GB" dirty="0">
                <a:solidFill>
                  <a:schemeClr val="bg1"/>
                </a:solidFill>
              </a:rPr>
              <a:t>Describes the system's actions from the point of view of a user.</a:t>
            </a:r>
          </a:p>
          <a:p>
            <a:r>
              <a:rPr lang="en-GB" dirty="0">
                <a:solidFill>
                  <a:schemeClr val="bg1"/>
                </a:solidFill>
              </a:rPr>
              <a:t>Specifies one aspect of the behaviour of a system, without specifying the structure of the system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Is oriented toward satisfying a user's goal.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23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Elements of use case diagrams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Actor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External objects that produce/consume data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Must serve as sources and destinations for data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Must be external to the system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9C71F-33D8-4C23-99A2-7E8D7C9B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68" y="3355501"/>
            <a:ext cx="6785874" cy="342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60F5DD-D099-4673-814A-42DCE6BFB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927" y="1847850"/>
            <a:ext cx="9239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0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Elements of use case diagrams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Use case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System function (process – automated or manual)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Named by verb.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Each Actor must be linked to a use case, while some use cases may not be linked to actors.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7BBA6-501E-403B-A224-E78CDA5D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4300391"/>
            <a:ext cx="31432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7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Elements of use case diagrams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Association relationship</a:t>
            </a:r>
          </a:p>
          <a:p>
            <a:r>
              <a:rPr lang="en-US" dirty="0">
                <a:solidFill>
                  <a:schemeClr val="bg1"/>
                </a:solidFill>
              </a:rPr>
              <a:t>System boundary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422182-3984-4D25-B0FB-05E1BD8337A5}"/>
              </a:ext>
            </a:extLst>
          </p:cNvPr>
          <p:cNvCxnSpPr/>
          <p:nvPr/>
        </p:nvCxnSpPr>
        <p:spPr>
          <a:xfrm>
            <a:off x="4421172" y="1941922"/>
            <a:ext cx="23944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13981F4-1C45-453F-A4ED-B236797A5E20}"/>
              </a:ext>
            </a:extLst>
          </p:cNvPr>
          <p:cNvSpPr/>
          <p:nvPr/>
        </p:nvSpPr>
        <p:spPr>
          <a:xfrm>
            <a:off x="3563331" y="2246852"/>
            <a:ext cx="2187019" cy="4053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44001E-A5E6-42C1-A4C8-F6A8C292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597" y="2832343"/>
            <a:ext cx="6476215" cy="39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3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Elements of use case diagrams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Include relationship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One UC must call another; e.g., Login UC includes User Authentication UC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One use case (base) includes the functionality of another (inclusion case)</a:t>
            </a:r>
            <a:br>
              <a:rPr lang="en-GB" i="1" dirty="0">
                <a:solidFill>
                  <a:schemeClr val="bg1"/>
                </a:solidFill>
              </a:rPr>
            </a:br>
            <a:r>
              <a:rPr lang="en-GB" i="1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Extend relationship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One UC calls another under certain condition; think of if-then decision points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One use case (extension) extends the behaviour of another (base)</a:t>
            </a:r>
            <a:br>
              <a:rPr lang="en-GB" i="1" dirty="0">
                <a:solidFill>
                  <a:schemeClr val="bg1"/>
                </a:solidFill>
              </a:rPr>
            </a:br>
            <a:endParaRPr lang="en-GB" i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Generalization relationship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One element (child) "is based on" another element (parent) </a:t>
            </a:r>
            <a:endParaRPr lang="en-US" i="1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4DFAE8-F137-4F77-B4B4-03F597A96552}"/>
              </a:ext>
            </a:extLst>
          </p:cNvPr>
          <p:cNvGrpSpPr/>
          <p:nvPr/>
        </p:nvGrpSpPr>
        <p:grpSpPr>
          <a:xfrm>
            <a:off x="3996965" y="1586313"/>
            <a:ext cx="2177592" cy="369332"/>
            <a:chOff x="3996965" y="3361817"/>
            <a:chExt cx="217759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53A1C32-D78F-40B4-9BE0-2CAFAF956D00}"/>
                </a:ext>
              </a:extLst>
            </p:cNvPr>
            <p:cNvCxnSpPr/>
            <p:nvPr/>
          </p:nvCxnSpPr>
          <p:spPr>
            <a:xfrm>
              <a:off x="3996965" y="3731149"/>
              <a:ext cx="2177592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6CAD35-5BBE-4140-865E-A1B819879954}"/>
                </a:ext>
              </a:extLst>
            </p:cNvPr>
            <p:cNvSpPr txBox="1"/>
            <p:nvPr/>
          </p:nvSpPr>
          <p:spPr>
            <a:xfrm>
              <a:off x="4388177" y="3361817"/>
              <a:ext cx="139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&lt;&lt;include&gt;&gt;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EA1B1A-9C27-43E8-BC14-03A06A056E90}"/>
              </a:ext>
            </a:extLst>
          </p:cNvPr>
          <p:cNvGrpSpPr/>
          <p:nvPr/>
        </p:nvGrpSpPr>
        <p:grpSpPr>
          <a:xfrm>
            <a:off x="3996965" y="3203670"/>
            <a:ext cx="2177592" cy="378465"/>
            <a:chOff x="3996965" y="4617153"/>
            <a:chExt cx="2177592" cy="3784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6996CF-65E6-445F-BAE7-53EF761FB1D4}"/>
                </a:ext>
              </a:extLst>
            </p:cNvPr>
            <p:cNvSpPr txBox="1"/>
            <p:nvPr/>
          </p:nvSpPr>
          <p:spPr>
            <a:xfrm>
              <a:off x="4374036" y="4617153"/>
              <a:ext cx="139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&lt;&lt;extend&gt;&gt;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DA98E54-435E-42D5-9391-024E0D2CF4AA}"/>
                </a:ext>
              </a:extLst>
            </p:cNvPr>
            <p:cNvCxnSpPr/>
            <p:nvPr/>
          </p:nvCxnSpPr>
          <p:spPr>
            <a:xfrm>
              <a:off x="3996965" y="4995618"/>
              <a:ext cx="2177592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09F6E26-B07D-4BFB-A888-51B4AD7D8379}"/>
              </a:ext>
            </a:extLst>
          </p:cNvPr>
          <p:cNvSpPr/>
          <p:nvPr/>
        </p:nvSpPr>
        <p:spPr>
          <a:xfrm>
            <a:off x="4874977" y="5026263"/>
            <a:ext cx="1405095" cy="28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Elements of use case diagrams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Include relationship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The included use case never stands alone. It only occurs as a part of some larger base that includes it.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Base use case can NOT execute without the include case (tight coupling).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C02A2-4BF6-4612-903A-D712A9D63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71" y="1621410"/>
            <a:ext cx="4588856" cy="744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CCA70-877D-41A5-B980-C78EB45EA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342" y="3727760"/>
            <a:ext cx="6366725" cy="302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0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Elements of use case diagrams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 relationship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The base use case may stand alone, but under certain conditions its behaviour may be extended by the behaviour of another use case.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Enables to model optional behaviour or branching under conditions.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Base use case can execute without the extend case (loose coupling).</a:t>
            </a:r>
          </a:p>
          <a:p>
            <a:pPr lvl="1"/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F96A5-A150-46E5-BFC1-5432AACE4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315" y="1624700"/>
            <a:ext cx="3605236" cy="694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84F97A-3542-4F1A-AF4D-DB7CFDFF8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517" y="4539007"/>
            <a:ext cx="68103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7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Elements of use case diagrams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 vs Include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A45FC-5122-41E3-B033-DFEE9A5D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43" y="2354358"/>
            <a:ext cx="5118959" cy="2938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365F06-8C8A-4339-8AB9-DD9099F48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082" y="1704121"/>
            <a:ext cx="4844678" cy="23355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2CCEBC0-5D6B-42F3-B519-F2C58F7A8D61}"/>
              </a:ext>
            </a:extLst>
          </p:cNvPr>
          <p:cNvGrpSpPr/>
          <p:nvPr/>
        </p:nvGrpSpPr>
        <p:grpSpPr>
          <a:xfrm rot="9796553">
            <a:off x="5489077" y="2677500"/>
            <a:ext cx="1705732" cy="310541"/>
            <a:chOff x="3996965" y="4995618"/>
            <a:chExt cx="2177592" cy="35445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B260F3-E76D-477B-BE8F-A9DD85638AA9}"/>
                </a:ext>
              </a:extLst>
            </p:cNvPr>
            <p:cNvSpPr txBox="1"/>
            <p:nvPr/>
          </p:nvSpPr>
          <p:spPr>
            <a:xfrm rot="10789782">
              <a:off x="4407666" y="4998774"/>
              <a:ext cx="1395168" cy="351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&lt;&lt;extend&gt;&gt;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7A3EE7-2BD7-463B-A11B-7CF8EFC38575}"/>
                </a:ext>
              </a:extLst>
            </p:cNvPr>
            <p:cNvCxnSpPr/>
            <p:nvPr/>
          </p:nvCxnSpPr>
          <p:spPr>
            <a:xfrm>
              <a:off x="3996965" y="4995618"/>
              <a:ext cx="2177592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5894F17-BFE4-4AFB-9FFD-80C1ABECF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391" y="4354483"/>
            <a:ext cx="3337324" cy="22585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CD439-817E-4787-B580-A88493828F43}"/>
              </a:ext>
            </a:extLst>
          </p:cNvPr>
          <p:cNvGrpSpPr/>
          <p:nvPr/>
        </p:nvGrpSpPr>
        <p:grpSpPr>
          <a:xfrm rot="11793501">
            <a:off x="4672287" y="5451458"/>
            <a:ext cx="1705732" cy="310541"/>
            <a:chOff x="3996965" y="4995618"/>
            <a:chExt cx="2177592" cy="35445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97F725-3BB2-4F4A-90A7-B5483E357CD4}"/>
                </a:ext>
              </a:extLst>
            </p:cNvPr>
            <p:cNvSpPr txBox="1"/>
            <p:nvPr/>
          </p:nvSpPr>
          <p:spPr>
            <a:xfrm rot="10789782">
              <a:off x="4407666" y="4998774"/>
              <a:ext cx="1395168" cy="351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&lt;&lt;extend&gt;&gt;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BB69A53-0F09-4E0E-BEA3-4553F62031E5}"/>
                </a:ext>
              </a:extLst>
            </p:cNvPr>
            <p:cNvCxnSpPr/>
            <p:nvPr/>
          </p:nvCxnSpPr>
          <p:spPr>
            <a:xfrm>
              <a:off x="3996965" y="4995618"/>
              <a:ext cx="2177592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499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884</Words>
  <Application>Microsoft Office PowerPoint</Application>
  <PresentationFormat>Widescreen</PresentationFormat>
  <Paragraphs>116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System Analysis and Design</vt:lpstr>
      <vt:lpstr>What is a use case?</vt:lpstr>
      <vt:lpstr>Elements of use case diagrams</vt:lpstr>
      <vt:lpstr>Elements of use case diagrams</vt:lpstr>
      <vt:lpstr>Elements of use case diagrams</vt:lpstr>
      <vt:lpstr>Elements of use case diagrams</vt:lpstr>
      <vt:lpstr>Elements of use case diagrams</vt:lpstr>
      <vt:lpstr>Elements of use case diagrams</vt:lpstr>
      <vt:lpstr>Elements of use case diagrams</vt:lpstr>
      <vt:lpstr>Elements of use case diagrams</vt:lpstr>
      <vt:lpstr>Elements of use case diagrams</vt:lpstr>
      <vt:lpstr>Elements of use case diagrams</vt:lpstr>
      <vt:lpstr>How to create use case diagram</vt:lpstr>
      <vt:lpstr>Exercise</vt:lpstr>
      <vt:lpstr>My Proposed Solution</vt:lpstr>
      <vt:lpstr>My Proposed Solution</vt:lpstr>
      <vt:lpstr>Use Case Scenario</vt:lpstr>
      <vt:lpstr>TASK</vt:lpstr>
      <vt:lpstr>References and Extra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Atef</dc:creator>
  <cp:lastModifiedBy>Omar Atef</cp:lastModifiedBy>
  <cp:revision>72</cp:revision>
  <dcterms:created xsi:type="dcterms:W3CDTF">2021-03-25T18:23:19Z</dcterms:created>
  <dcterms:modified xsi:type="dcterms:W3CDTF">2021-05-03T17:15:43Z</dcterms:modified>
</cp:coreProperties>
</file>