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2" r:id="rId3"/>
    <p:sldId id="263" r:id="rId4"/>
    <p:sldId id="277" r:id="rId5"/>
    <p:sldId id="278" r:id="rId6"/>
    <p:sldId id="279" r:id="rId7"/>
    <p:sldId id="280" r:id="rId8"/>
    <p:sldId id="281" r:id="rId9"/>
    <p:sldId id="282" r:id="rId10"/>
    <p:sldId id="283" r:id="rId11"/>
    <p:sldId id="284" r:id="rId12"/>
    <p:sldId id="285" r:id="rId13"/>
    <p:sldId id="286" r:id="rId14"/>
    <p:sldId id="287" r:id="rId15"/>
    <p:sldId id="288" r:id="rId16"/>
    <p:sldId id="276"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4FC65-B78E-4187-A1B5-1841FDCC5C05}"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A2FAB-C5F2-418B-BE74-E20A471051A5}" type="slidenum">
              <a:rPr lang="en-US" smtClean="0"/>
              <a:t>‹#›</a:t>
            </a:fld>
            <a:endParaRPr lang="en-US"/>
          </a:p>
        </p:txBody>
      </p:sp>
    </p:spTree>
    <p:extLst>
      <p:ext uri="{BB962C8B-B14F-4D97-AF65-F5344CB8AC3E}">
        <p14:creationId xmlns:p14="http://schemas.microsoft.com/office/powerpoint/2010/main" val="73469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5/9/2021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5/9/2021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modernanalyst.com/Resources/Articles/tabid/115/ID/2012/Putting-Systems-Analysis-Into-Context-using-the-Context-Diagram.aspx" TargetMode="External"/><Relationship Id="rId2" Type="http://schemas.openxmlformats.org/officeDocument/2006/relationships/hyperlink" Target="https://www.modernanalyst.com/Resources/Articles/tabid/115/ID/2015/Data-Flow-Diagram-with-Examples-Tips.aspx" TargetMode="External"/><Relationship Id="rId1" Type="http://schemas.openxmlformats.org/officeDocument/2006/relationships/slideLayout" Target="../slideLayouts/slideLayout2.xml"/><Relationship Id="rId5" Type="http://schemas.openxmlformats.org/officeDocument/2006/relationships/hyperlink" Target="https://www.modernanalyst.com/Careers/InterviewQuestions/tabid/128/ID/1433/What-is-a-Context-Diagram-and-what-are-the-benefits-of-creating-one.aspx" TargetMode="External"/><Relationship Id="rId4" Type="http://schemas.openxmlformats.org/officeDocument/2006/relationships/hyperlink" Target="https://www.modernanalyst.com/Resources/Articles/tabid/115/ID/1355/Introduction-to-Context-Diagrams.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CE7545B2-8DAE-4F67-B314-CC1B8607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817" r="9817"/>
          <a:stretch/>
        </p:blipFill>
        <p:spPr bwMode="auto">
          <a:xfrm>
            <a:off x="4751109" y="18298"/>
            <a:ext cx="7437764"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dirty="0"/>
              <a:t>System Analysis and Design</a:t>
            </a:r>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US" sz="2000" dirty="0"/>
              <a:t>Data Flow  and Context Diagrams</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Example</a:t>
            </a:r>
          </a:p>
          <a:p>
            <a:pPr lvl="1"/>
            <a:r>
              <a:rPr lang="en-GB" b="1" i="1" dirty="0">
                <a:solidFill>
                  <a:schemeClr val="bg1"/>
                </a:solidFill>
              </a:rPr>
              <a:t>Bank Managers </a:t>
            </a:r>
            <a:r>
              <a:rPr lang="en-GB" i="1" dirty="0">
                <a:solidFill>
                  <a:schemeClr val="bg1"/>
                </a:solidFill>
              </a:rPr>
              <a:t>can send </a:t>
            </a:r>
            <a:br>
              <a:rPr lang="en-GB" i="1" dirty="0">
                <a:solidFill>
                  <a:schemeClr val="bg1"/>
                </a:solidFill>
              </a:rPr>
            </a:br>
            <a:r>
              <a:rPr lang="en-GB" b="1" i="1" dirty="0">
                <a:solidFill>
                  <a:schemeClr val="bg1"/>
                </a:solidFill>
              </a:rPr>
              <a:t>open and close account </a:t>
            </a:r>
            <a:br>
              <a:rPr lang="en-GB" b="1" i="1" dirty="0">
                <a:solidFill>
                  <a:schemeClr val="bg1"/>
                </a:solidFill>
              </a:rPr>
            </a:br>
            <a:r>
              <a:rPr lang="en-GB" b="1" i="1" dirty="0">
                <a:solidFill>
                  <a:schemeClr val="bg1"/>
                </a:solidFill>
              </a:rPr>
              <a:t>requests</a:t>
            </a:r>
            <a:r>
              <a:rPr lang="en-GB" i="1" dirty="0">
                <a:solidFill>
                  <a:schemeClr val="bg1"/>
                </a:solidFill>
              </a:rPr>
              <a:t> to the system and </a:t>
            </a:r>
            <a:br>
              <a:rPr lang="en-GB" i="1" dirty="0">
                <a:solidFill>
                  <a:schemeClr val="bg1"/>
                </a:solidFill>
              </a:rPr>
            </a:br>
            <a:r>
              <a:rPr lang="en-GB" i="1" dirty="0">
                <a:solidFill>
                  <a:schemeClr val="bg1"/>
                </a:solidFill>
              </a:rPr>
              <a:t>can receive </a:t>
            </a:r>
            <a:r>
              <a:rPr lang="en-GB" b="1" i="1" dirty="0">
                <a:solidFill>
                  <a:schemeClr val="bg1"/>
                </a:solidFill>
              </a:rPr>
              <a:t>management </a:t>
            </a:r>
            <a:br>
              <a:rPr lang="en-GB" b="1" i="1" dirty="0">
                <a:solidFill>
                  <a:schemeClr val="bg1"/>
                </a:solidFill>
              </a:rPr>
            </a:br>
            <a:r>
              <a:rPr lang="en-GB" b="1" i="1" dirty="0">
                <a:solidFill>
                  <a:schemeClr val="bg1"/>
                </a:solidFill>
              </a:rPr>
              <a:t>reports</a:t>
            </a:r>
            <a:r>
              <a:rPr lang="en-GB" i="1" dirty="0">
                <a:solidFill>
                  <a:schemeClr val="bg1"/>
                </a:solidFill>
              </a:rPr>
              <a:t> from it</a:t>
            </a:r>
            <a:r>
              <a:rPr lang="en-GB" b="1" i="1" dirty="0">
                <a:solidFill>
                  <a:schemeClr val="bg1"/>
                </a:solidFill>
              </a:rPr>
              <a:t>.</a:t>
            </a:r>
            <a:endParaRPr lang="en-US" i="1" dirty="0">
              <a:solidFill>
                <a:schemeClr val="bg1"/>
              </a:solidFill>
            </a:endParaRPr>
          </a:p>
        </p:txBody>
      </p:sp>
      <p:pic>
        <p:nvPicPr>
          <p:cNvPr id="3076" name="Picture 4" descr="Context Diagram: Worked Example">
            <a:extLst>
              <a:ext uri="{FF2B5EF4-FFF2-40B4-BE49-F238E27FC236}">
                <a16:creationId xmlns:a16="http://schemas.microsoft.com/office/drawing/2014/main" id="{D70E3ED6-80CB-42CB-88A4-12A1203E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62" y="1955621"/>
            <a:ext cx="7128337" cy="4098794"/>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AA5EE8B5-C50A-4E06-A590-A5D69DA1E937}"/>
              </a:ext>
            </a:extLst>
          </p:cNvPr>
          <p:cNvSpPr/>
          <p:nvPr/>
        </p:nvSpPr>
        <p:spPr>
          <a:xfrm>
            <a:off x="7532016" y="2894487"/>
            <a:ext cx="4669153" cy="2092292"/>
          </a:xfrm>
          <a:custGeom>
            <a:avLst/>
            <a:gdLst>
              <a:gd name="connsiteX0" fmla="*/ 4449452 w 4669153"/>
              <a:gd name="connsiteY0" fmla="*/ 678272 h 2092292"/>
              <a:gd name="connsiteX1" fmla="*/ 4449452 w 4669153"/>
              <a:gd name="connsiteY1" fmla="*/ 678272 h 2092292"/>
              <a:gd name="connsiteX2" fmla="*/ 3940405 w 4669153"/>
              <a:gd name="connsiteY2" fmla="*/ 621711 h 2092292"/>
              <a:gd name="connsiteX3" fmla="*/ 3167407 w 4669153"/>
              <a:gd name="connsiteY3" fmla="*/ 470882 h 2092292"/>
              <a:gd name="connsiteX4" fmla="*/ 2460396 w 4669153"/>
              <a:gd name="connsiteY4" fmla="*/ 272919 h 2092292"/>
              <a:gd name="connsiteX5" fmla="*/ 2337848 w 4669153"/>
              <a:gd name="connsiteY5" fmla="*/ 225785 h 2092292"/>
              <a:gd name="connsiteX6" fmla="*/ 1960776 w 4669153"/>
              <a:gd name="connsiteY6" fmla="*/ 140944 h 2092292"/>
              <a:gd name="connsiteX7" fmla="*/ 1781666 w 4669153"/>
              <a:gd name="connsiteY7" fmla="*/ 93810 h 2092292"/>
              <a:gd name="connsiteX8" fmla="*/ 1442302 w 4669153"/>
              <a:gd name="connsiteY8" fmla="*/ 65529 h 2092292"/>
              <a:gd name="connsiteX9" fmla="*/ 1112363 w 4669153"/>
              <a:gd name="connsiteY9" fmla="*/ 8969 h 2092292"/>
              <a:gd name="connsiteX10" fmla="*/ 490194 w 4669153"/>
              <a:gd name="connsiteY10" fmla="*/ 56103 h 2092292"/>
              <a:gd name="connsiteX11" fmla="*/ 329939 w 4669153"/>
              <a:gd name="connsiteY11" fmla="*/ 131517 h 2092292"/>
              <a:gd name="connsiteX12" fmla="*/ 197963 w 4669153"/>
              <a:gd name="connsiteY12" fmla="*/ 263492 h 2092292"/>
              <a:gd name="connsiteX13" fmla="*/ 122549 w 4669153"/>
              <a:gd name="connsiteY13" fmla="*/ 301200 h 2092292"/>
              <a:gd name="connsiteX14" fmla="*/ 94269 w 4669153"/>
              <a:gd name="connsiteY14" fmla="*/ 338907 h 2092292"/>
              <a:gd name="connsiteX15" fmla="*/ 56561 w 4669153"/>
              <a:gd name="connsiteY15" fmla="*/ 376614 h 2092292"/>
              <a:gd name="connsiteX16" fmla="*/ 37708 w 4669153"/>
              <a:gd name="connsiteY16" fmla="*/ 461455 h 2092292"/>
              <a:gd name="connsiteX17" fmla="*/ 18854 w 4669153"/>
              <a:gd name="connsiteY17" fmla="*/ 781967 h 2092292"/>
              <a:gd name="connsiteX18" fmla="*/ 0 w 4669153"/>
              <a:gd name="connsiteY18" fmla="*/ 951649 h 2092292"/>
              <a:gd name="connsiteX19" fmla="*/ 47135 w 4669153"/>
              <a:gd name="connsiteY19" fmla="*/ 1479550 h 2092292"/>
              <a:gd name="connsiteX20" fmla="*/ 84842 w 4669153"/>
              <a:gd name="connsiteY20" fmla="*/ 1564391 h 2092292"/>
              <a:gd name="connsiteX21" fmla="*/ 122549 w 4669153"/>
              <a:gd name="connsiteY21" fmla="*/ 1639806 h 2092292"/>
              <a:gd name="connsiteX22" fmla="*/ 254524 w 4669153"/>
              <a:gd name="connsiteY22" fmla="*/ 1800061 h 2092292"/>
              <a:gd name="connsiteX23" fmla="*/ 311085 w 4669153"/>
              <a:gd name="connsiteY23" fmla="*/ 1828342 h 2092292"/>
              <a:gd name="connsiteX24" fmla="*/ 575036 w 4669153"/>
              <a:gd name="connsiteY24" fmla="*/ 1903756 h 2092292"/>
              <a:gd name="connsiteX25" fmla="*/ 867266 w 4669153"/>
              <a:gd name="connsiteY25" fmla="*/ 1950890 h 2092292"/>
              <a:gd name="connsiteX26" fmla="*/ 1442302 w 4669153"/>
              <a:gd name="connsiteY26" fmla="*/ 2035732 h 2092292"/>
              <a:gd name="connsiteX27" fmla="*/ 1725106 w 4669153"/>
              <a:gd name="connsiteY27" fmla="*/ 2082866 h 2092292"/>
              <a:gd name="connsiteX28" fmla="*/ 2055044 w 4669153"/>
              <a:gd name="connsiteY28" fmla="*/ 2092292 h 2092292"/>
              <a:gd name="connsiteX29" fmla="*/ 2667786 w 4669153"/>
              <a:gd name="connsiteY29" fmla="*/ 2054585 h 2092292"/>
              <a:gd name="connsiteX30" fmla="*/ 2912883 w 4669153"/>
              <a:gd name="connsiteY30" fmla="*/ 2007451 h 2092292"/>
              <a:gd name="connsiteX31" fmla="*/ 3883844 w 4669153"/>
              <a:gd name="connsiteY31" fmla="*/ 1988598 h 2092292"/>
              <a:gd name="connsiteX32" fmla="*/ 4147794 w 4669153"/>
              <a:gd name="connsiteY32" fmla="*/ 1960317 h 2092292"/>
              <a:gd name="connsiteX33" fmla="*/ 4364611 w 4669153"/>
              <a:gd name="connsiteY33" fmla="*/ 1894329 h 2092292"/>
              <a:gd name="connsiteX34" fmla="*/ 4440025 w 4669153"/>
              <a:gd name="connsiteY34" fmla="*/ 1762354 h 2092292"/>
              <a:gd name="connsiteX35" fmla="*/ 4506013 w 4669153"/>
              <a:gd name="connsiteY35" fmla="*/ 1677513 h 2092292"/>
              <a:gd name="connsiteX36" fmla="*/ 4600281 w 4669153"/>
              <a:gd name="connsiteY36" fmla="*/ 1507831 h 2092292"/>
              <a:gd name="connsiteX37" fmla="*/ 4628561 w 4669153"/>
              <a:gd name="connsiteY37" fmla="*/ 1432416 h 2092292"/>
              <a:gd name="connsiteX38" fmla="*/ 4637988 w 4669153"/>
              <a:gd name="connsiteY38" fmla="*/ 1394709 h 2092292"/>
              <a:gd name="connsiteX39" fmla="*/ 4656842 w 4669153"/>
              <a:gd name="connsiteY39" fmla="*/ 1347575 h 2092292"/>
              <a:gd name="connsiteX40" fmla="*/ 4647415 w 4669153"/>
              <a:gd name="connsiteY40" fmla="*/ 961076 h 2092292"/>
              <a:gd name="connsiteX41" fmla="*/ 4609708 w 4669153"/>
              <a:gd name="connsiteY41" fmla="*/ 895088 h 2092292"/>
              <a:gd name="connsiteX42" fmla="*/ 4581427 w 4669153"/>
              <a:gd name="connsiteY42" fmla="*/ 734833 h 2092292"/>
              <a:gd name="connsiteX43" fmla="*/ 4524866 w 4669153"/>
              <a:gd name="connsiteY43" fmla="*/ 668845 h 2092292"/>
              <a:gd name="connsiteX44" fmla="*/ 4449452 w 4669153"/>
              <a:gd name="connsiteY44" fmla="*/ 678272 h 20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669153" h="2092292">
                <a:moveTo>
                  <a:pt x="4449452" y="678272"/>
                </a:moveTo>
                <a:lnTo>
                  <a:pt x="4449452" y="678272"/>
                </a:lnTo>
                <a:cubicBezTo>
                  <a:pt x="4324056" y="665732"/>
                  <a:pt x="4033788" y="637811"/>
                  <a:pt x="3940405" y="621711"/>
                </a:cubicBezTo>
                <a:cubicBezTo>
                  <a:pt x="3681697" y="577106"/>
                  <a:pt x="3422932" y="531101"/>
                  <a:pt x="3167407" y="470882"/>
                </a:cubicBezTo>
                <a:cubicBezTo>
                  <a:pt x="2929198" y="414744"/>
                  <a:pt x="2688818" y="360774"/>
                  <a:pt x="2460396" y="272919"/>
                </a:cubicBezTo>
                <a:cubicBezTo>
                  <a:pt x="2419547" y="257208"/>
                  <a:pt x="2380163" y="236963"/>
                  <a:pt x="2337848" y="225785"/>
                </a:cubicBezTo>
                <a:cubicBezTo>
                  <a:pt x="2213287" y="192882"/>
                  <a:pt x="2086128" y="170689"/>
                  <a:pt x="1960776" y="140944"/>
                </a:cubicBezTo>
                <a:cubicBezTo>
                  <a:pt x="1900708" y="126691"/>
                  <a:pt x="1842759" y="102696"/>
                  <a:pt x="1781666" y="93810"/>
                </a:cubicBezTo>
                <a:cubicBezTo>
                  <a:pt x="1669335" y="77471"/>
                  <a:pt x="1555423" y="74956"/>
                  <a:pt x="1442302" y="65529"/>
                </a:cubicBezTo>
                <a:cubicBezTo>
                  <a:pt x="1332322" y="46676"/>
                  <a:pt x="1223837" y="13923"/>
                  <a:pt x="1112363" y="8969"/>
                </a:cubicBezTo>
                <a:cubicBezTo>
                  <a:pt x="791502" y="-5291"/>
                  <a:pt x="712377" y="-10552"/>
                  <a:pt x="490194" y="56103"/>
                </a:cubicBezTo>
                <a:cubicBezTo>
                  <a:pt x="426780" y="75127"/>
                  <a:pt x="381358" y="87110"/>
                  <a:pt x="329939" y="131517"/>
                </a:cubicBezTo>
                <a:cubicBezTo>
                  <a:pt x="282854" y="172181"/>
                  <a:pt x="253608" y="235669"/>
                  <a:pt x="197963" y="263492"/>
                </a:cubicBezTo>
                <a:lnTo>
                  <a:pt x="122549" y="301200"/>
                </a:lnTo>
                <a:cubicBezTo>
                  <a:pt x="113122" y="313769"/>
                  <a:pt x="104615" y="327083"/>
                  <a:pt x="94269" y="338907"/>
                </a:cubicBezTo>
                <a:cubicBezTo>
                  <a:pt x="82564" y="352284"/>
                  <a:pt x="64010" y="360475"/>
                  <a:pt x="56561" y="376614"/>
                </a:cubicBezTo>
                <a:cubicBezTo>
                  <a:pt x="44421" y="402918"/>
                  <a:pt x="43992" y="433175"/>
                  <a:pt x="37708" y="461455"/>
                </a:cubicBezTo>
                <a:cubicBezTo>
                  <a:pt x="31423" y="568292"/>
                  <a:pt x="26134" y="675193"/>
                  <a:pt x="18854" y="781967"/>
                </a:cubicBezTo>
                <a:cubicBezTo>
                  <a:pt x="15270" y="834537"/>
                  <a:pt x="6635" y="898573"/>
                  <a:pt x="0" y="951649"/>
                </a:cubicBezTo>
                <a:cubicBezTo>
                  <a:pt x="9028" y="1150260"/>
                  <a:pt x="-11459" y="1303769"/>
                  <a:pt x="47135" y="1479550"/>
                </a:cubicBezTo>
                <a:cubicBezTo>
                  <a:pt x="56922" y="1508910"/>
                  <a:pt x="71665" y="1536389"/>
                  <a:pt x="84842" y="1564391"/>
                </a:cubicBezTo>
                <a:cubicBezTo>
                  <a:pt x="96809" y="1589821"/>
                  <a:pt x="107281" y="1616210"/>
                  <a:pt x="122549" y="1639806"/>
                </a:cubicBezTo>
                <a:cubicBezTo>
                  <a:pt x="136149" y="1660825"/>
                  <a:pt x="232906" y="1781769"/>
                  <a:pt x="254524" y="1800061"/>
                </a:cubicBezTo>
                <a:cubicBezTo>
                  <a:pt x="270615" y="1813677"/>
                  <a:pt x="292580" y="1818248"/>
                  <a:pt x="311085" y="1828342"/>
                </a:cubicBezTo>
                <a:cubicBezTo>
                  <a:pt x="433177" y="1894938"/>
                  <a:pt x="293743" y="1851665"/>
                  <a:pt x="575036" y="1903756"/>
                </a:cubicBezTo>
                <a:cubicBezTo>
                  <a:pt x="672055" y="1921723"/>
                  <a:pt x="769720" y="1936046"/>
                  <a:pt x="867266" y="1950890"/>
                </a:cubicBezTo>
                <a:lnTo>
                  <a:pt x="1442302" y="2035732"/>
                </a:lnTo>
                <a:cubicBezTo>
                  <a:pt x="1536570" y="2051443"/>
                  <a:pt x="1629942" y="2074082"/>
                  <a:pt x="1725106" y="2082866"/>
                </a:cubicBezTo>
                <a:cubicBezTo>
                  <a:pt x="1834664" y="2092979"/>
                  <a:pt x="1945065" y="2089150"/>
                  <a:pt x="2055044" y="2092292"/>
                </a:cubicBezTo>
                <a:cubicBezTo>
                  <a:pt x="2259291" y="2079723"/>
                  <a:pt x="2464146" y="2074725"/>
                  <a:pt x="2667786" y="2054585"/>
                </a:cubicBezTo>
                <a:cubicBezTo>
                  <a:pt x="2750578" y="2046397"/>
                  <a:pt x="2829809" y="2011959"/>
                  <a:pt x="2912883" y="2007451"/>
                </a:cubicBezTo>
                <a:cubicBezTo>
                  <a:pt x="3236122" y="1989911"/>
                  <a:pt x="3560190" y="1994882"/>
                  <a:pt x="3883844" y="1988598"/>
                </a:cubicBezTo>
                <a:cubicBezTo>
                  <a:pt x="3971827" y="1979171"/>
                  <a:pt x="4060286" y="1973443"/>
                  <a:pt x="4147794" y="1960317"/>
                </a:cubicBezTo>
                <a:cubicBezTo>
                  <a:pt x="4226950" y="1948444"/>
                  <a:pt x="4290293" y="1921354"/>
                  <a:pt x="4364611" y="1894329"/>
                </a:cubicBezTo>
                <a:cubicBezTo>
                  <a:pt x="4389749" y="1850337"/>
                  <a:pt x="4407589" y="1801278"/>
                  <a:pt x="4440025" y="1762354"/>
                </a:cubicBezTo>
                <a:cubicBezTo>
                  <a:pt x="4446887" y="1754119"/>
                  <a:pt x="4495485" y="1699886"/>
                  <a:pt x="4506013" y="1677513"/>
                </a:cubicBezTo>
                <a:cubicBezTo>
                  <a:pt x="4581348" y="1517428"/>
                  <a:pt x="4524359" y="1583753"/>
                  <a:pt x="4600281" y="1507831"/>
                </a:cubicBezTo>
                <a:cubicBezTo>
                  <a:pt x="4624190" y="1388290"/>
                  <a:pt x="4592152" y="1517373"/>
                  <a:pt x="4628561" y="1432416"/>
                </a:cubicBezTo>
                <a:cubicBezTo>
                  <a:pt x="4633664" y="1420508"/>
                  <a:pt x="4633891" y="1407000"/>
                  <a:pt x="4637988" y="1394709"/>
                </a:cubicBezTo>
                <a:cubicBezTo>
                  <a:pt x="4643339" y="1378656"/>
                  <a:pt x="4650557" y="1363286"/>
                  <a:pt x="4656842" y="1347575"/>
                </a:cubicBezTo>
                <a:cubicBezTo>
                  <a:pt x="4673549" y="1180505"/>
                  <a:pt x="4675822" y="1209628"/>
                  <a:pt x="4647415" y="961076"/>
                </a:cubicBezTo>
                <a:cubicBezTo>
                  <a:pt x="4645766" y="946645"/>
                  <a:pt x="4618400" y="908126"/>
                  <a:pt x="4609708" y="895088"/>
                </a:cubicBezTo>
                <a:cubicBezTo>
                  <a:pt x="4603505" y="833059"/>
                  <a:pt x="4604972" y="791342"/>
                  <a:pt x="4581427" y="734833"/>
                </a:cubicBezTo>
                <a:cubicBezTo>
                  <a:pt x="4573168" y="715012"/>
                  <a:pt x="4552407" y="674965"/>
                  <a:pt x="4524866" y="668845"/>
                </a:cubicBezTo>
                <a:cubicBezTo>
                  <a:pt x="4506462" y="664755"/>
                  <a:pt x="4462021" y="676701"/>
                  <a:pt x="4449452" y="678272"/>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14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Example</a:t>
            </a:r>
          </a:p>
          <a:p>
            <a:pPr lvl="1"/>
            <a:r>
              <a:rPr lang="en-GB" b="1" i="1" dirty="0">
                <a:solidFill>
                  <a:schemeClr val="bg1"/>
                </a:solidFill>
              </a:rPr>
              <a:t>Third Parties </a:t>
            </a:r>
            <a:r>
              <a:rPr lang="en-GB" i="1" dirty="0">
                <a:solidFill>
                  <a:schemeClr val="bg1"/>
                </a:solidFill>
              </a:rPr>
              <a:t>can send </a:t>
            </a:r>
            <a:r>
              <a:rPr lang="en-GB" b="1" i="1" dirty="0">
                <a:solidFill>
                  <a:schemeClr val="bg1"/>
                </a:solidFill>
              </a:rPr>
              <a:t>third </a:t>
            </a:r>
            <a:br>
              <a:rPr lang="en-GB" b="1" i="1" dirty="0">
                <a:solidFill>
                  <a:schemeClr val="bg1"/>
                </a:solidFill>
              </a:rPr>
            </a:br>
            <a:r>
              <a:rPr lang="en-GB" b="1" i="1" dirty="0">
                <a:solidFill>
                  <a:schemeClr val="bg1"/>
                </a:solidFill>
              </a:rPr>
              <a:t>party deposits </a:t>
            </a:r>
            <a:r>
              <a:rPr lang="en-GB" i="1" dirty="0">
                <a:solidFill>
                  <a:schemeClr val="bg1"/>
                </a:solidFill>
              </a:rPr>
              <a:t>to the </a:t>
            </a:r>
            <a:br>
              <a:rPr lang="en-GB" i="1" dirty="0">
                <a:solidFill>
                  <a:schemeClr val="bg1"/>
                </a:solidFill>
              </a:rPr>
            </a:br>
            <a:r>
              <a:rPr lang="en-GB" i="1" dirty="0">
                <a:solidFill>
                  <a:schemeClr val="bg1"/>
                </a:solidFill>
              </a:rPr>
              <a:t>system</a:t>
            </a:r>
            <a:endParaRPr lang="en-US" i="1" dirty="0">
              <a:solidFill>
                <a:schemeClr val="bg1"/>
              </a:solidFill>
            </a:endParaRPr>
          </a:p>
        </p:txBody>
      </p:sp>
      <p:pic>
        <p:nvPicPr>
          <p:cNvPr id="3076" name="Picture 4" descr="Context Diagram: Worked Example">
            <a:extLst>
              <a:ext uri="{FF2B5EF4-FFF2-40B4-BE49-F238E27FC236}">
                <a16:creationId xmlns:a16="http://schemas.microsoft.com/office/drawing/2014/main" id="{D70E3ED6-80CB-42CB-88A4-12A1203E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62" y="1955621"/>
            <a:ext cx="7128337" cy="4098794"/>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9E131039-7F28-41EC-A2EC-17496B1EC0E3}"/>
              </a:ext>
            </a:extLst>
          </p:cNvPr>
          <p:cNvSpPr/>
          <p:nvPr/>
        </p:nvSpPr>
        <p:spPr>
          <a:xfrm>
            <a:off x="7509924" y="2931736"/>
            <a:ext cx="4637650" cy="3469064"/>
          </a:xfrm>
          <a:custGeom>
            <a:avLst/>
            <a:gdLst>
              <a:gd name="connsiteX0" fmla="*/ 1492674 w 4637650"/>
              <a:gd name="connsiteY0" fmla="*/ 716437 h 3469064"/>
              <a:gd name="connsiteX1" fmla="*/ 1492674 w 4637650"/>
              <a:gd name="connsiteY1" fmla="*/ 716437 h 3469064"/>
              <a:gd name="connsiteX2" fmla="*/ 1379552 w 4637650"/>
              <a:gd name="connsiteY2" fmla="*/ 546755 h 3469064"/>
              <a:gd name="connsiteX3" fmla="*/ 1351272 w 4637650"/>
              <a:gd name="connsiteY3" fmla="*/ 433633 h 3469064"/>
              <a:gd name="connsiteX4" fmla="*/ 1285284 w 4637650"/>
              <a:gd name="connsiteY4" fmla="*/ 311085 h 3469064"/>
              <a:gd name="connsiteX5" fmla="*/ 1266431 w 4637650"/>
              <a:gd name="connsiteY5" fmla="*/ 254524 h 3469064"/>
              <a:gd name="connsiteX6" fmla="*/ 1181589 w 4637650"/>
              <a:gd name="connsiteY6" fmla="*/ 150829 h 3469064"/>
              <a:gd name="connsiteX7" fmla="*/ 1115602 w 4637650"/>
              <a:gd name="connsiteY7" fmla="*/ 113122 h 3469064"/>
              <a:gd name="connsiteX8" fmla="*/ 1021334 w 4637650"/>
              <a:gd name="connsiteY8" fmla="*/ 47134 h 3469064"/>
              <a:gd name="connsiteX9" fmla="*/ 832798 w 4637650"/>
              <a:gd name="connsiteY9" fmla="*/ 0 h 3469064"/>
              <a:gd name="connsiteX10" fmla="*/ 578274 w 4637650"/>
              <a:gd name="connsiteY10" fmla="*/ 18854 h 3469064"/>
              <a:gd name="connsiteX11" fmla="*/ 408591 w 4637650"/>
              <a:gd name="connsiteY11" fmla="*/ 65988 h 3469064"/>
              <a:gd name="connsiteX12" fmla="*/ 154068 w 4637650"/>
              <a:gd name="connsiteY12" fmla="*/ 122549 h 3469064"/>
              <a:gd name="connsiteX13" fmla="*/ 106934 w 4637650"/>
              <a:gd name="connsiteY13" fmla="*/ 169683 h 3469064"/>
              <a:gd name="connsiteX14" fmla="*/ 22092 w 4637650"/>
              <a:gd name="connsiteY14" fmla="*/ 301658 h 3469064"/>
              <a:gd name="connsiteX15" fmla="*/ 59800 w 4637650"/>
              <a:gd name="connsiteY15" fmla="*/ 772998 h 3469064"/>
              <a:gd name="connsiteX16" fmla="*/ 125787 w 4637650"/>
              <a:gd name="connsiteY16" fmla="*/ 886120 h 3469064"/>
              <a:gd name="connsiteX17" fmla="*/ 210629 w 4637650"/>
              <a:gd name="connsiteY17" fmla="*/ 1065229 h 3469064"/>
              <a:gd name="connsiteX18" fmla="*/ 276616 w 4637650"/>
              <a:gd name="connsiteY18" fmla="*/ 1319753 h 3469064"/>
              <a:gd name="connsiteX19" fmla="*/ 286043 w 4637650"/>
              <a:gd name="connsiteY19" fmla="*/ 1451728 h 3469064"/>
              <a:gd name="connsiteX20" fmla="*/ 304897 w 4637650"/>
              <a:gd name="connsiteY20" fmla="*/ 1847654 h 3469064"/>
              <a:gd name="connsiteX21" fmla="*/ 380311 w 4637650"/>
              <a:gd name="connsiteY21" fmla="*/ 2007909 h 3469064"/>
              <a:gd name="connsiteX22" fmla="*/ 427445 w 4637650"/>
              <a:gd name="connsiteY22" fmla="*/ 2149311 h 3469064"/>
              <a:gd name="connsiteX23" fmla="*/ 568847 w 4637650"/>
              <a:gd name="connsiteY23" fmla="*/ 2394408 h 3469064"/>
              <a:gd name="connsiteX24" fmla="*/ 729103 w 4637650"/>
              <a:gd name="connsiteY24" fmla="*/ 2601798 h 3469064"/>
              <a:gd name="connsiteX25" fmla="*/ 1021334 w 4637650"/>
              <a:gd name="connsiteY25" fmla="*/ 2780907 h 3469064"/>
              <a:gd name="connsiteX26" fmla="*/ 1322991 w 4637650"/>
              <a:gd name="connsiteY26" fmla="*/ 2884602 h 3469064"/>
              <a:gd name="connsiteX27" fmla="*/ 1662356 w 4637650"/>
              <a:gd name="connsiteY27" fmla="*/ 2978870 h 3469064"/>
              <a:gd name="connsiteX28" fmla="*/ 1973441 w 4637650"/>
              <a:gd name="connsiteY28" fmla="*/ 3026004 h 3469064"/>
              <a:gd name="connsiteX29" fmla="*/ 2265672 w 4637650"/>
              <a:gd name="connsiteY29" fmla="*/ 3110845 h 3469064"/>
              <a:gd name="connsiteX30" fmla="*/ 2605037 w 4637650"/>
              <a:gd name="connsiteY30" fmla="*/ 3176833 h 3469064"/>
              <a:gd name="connsiteX31" fmla="*/ 2972682 w 4637650"/>
              <a:gd name="connsiteY31" fmla="*/ 3271101 h 3469064"/>
              <a:gd name="connsiteX32" fmla="*/ 3151791 w 4637650"/>
              <a:gd name="connsiteY32" fmla="*/ 3318235 h 3469064"/>
              <a:gd name="connsiteX33" fmla="*/ 3434596 w 4637650"/>
              <a:gd name="connsiteY33" fmla="*/ 3374796 h 3469064"/>
              <a:gd name="connsiteX34" fmla="*/ 3887082 w 4637650"/>
              <a:gd name="connsiteY34" fmla="*/ 3469064 h 3469064"/>
              <a:gd name="connsiteX35" fmla="*/ 4028484 w 4637650"/>
              <a:gd name="connsiteY35" fmla="*/ 3421930 h 3469064"/>
              <a:gd name="connsiteX36" fmla="*/ 4160460 w 4637650"/>
              <a:gd name="connsiteY36" fmla="*/ 3384223 h 3469064"/>
              <a:gd name="connsiteX37" fmla="*/ 4292435 w 4637650"/>
              <a:gd name="connsiteY37" fmla="*/ 3318235 h 3469064"/>
              <a:gd name="connsiteX38" fmla="*/ 4348996 w 4637650"/>
              <a:gd name="connsiteY38" fmla="*/ 3289955 h 3469064"/>
              <a:gd name="connsiteX39" fmla="*/ 4377276 w 4637650"/>
              <a:gd name="connsiteY39" fmla="*/ 3261674 h 3469064"/>
              <a:gd name="connsiteX40" fmla="*/ 4528105 w 4637650"/>
              <a:gd name="connsiteY40" fmla="*/ 3167406 h 3469064"/>
              <a:gd name="connsiteX41" fmla="*/ 4556385 w 4637650"/>
              <a:gd name="connsiteY41" fmla="*/ 3110845 h 3469064"/>
              <a:gd name="connsiteX42" fmla="*/ 4594092 w 4637650"/>
              <a:gd name="connsiteY42" fmla="*/ 3063711 h 3469064"/>
              <a:gd name="connsiteX43" fmla="*/ 4622373 w 4637650"/>
              <a:gd name="connsiteY43" fmla="*/ 3016577 h 3469064"/>
              <a:gd name="connsiteX44" fmla="*/ 4612946 w 4637650"/>
              <a:gd name="connsiteY44" fmla="*/ 2620652 h 3469064"/>
              <a:gd name="connsiteX45" fmla="*/ 4594092 w 4637650"/>
              <a:gd name="connsiteY45" fmla="*/ 2582944 h 3469064"/>
              <a:gd name="connsiteX46" fmla="*/ 4509251 w 4637650"/>
              <a:gd name="connsiteY46" fmla="*/ 2384982 h 3469064"/>
              <a:gd name="connsiteX47" fmla="*/ 4480971 w 4637650"/>
              <a:gd name="connsiteY47" fmla="*/ 2309567 h 3469064"/>
              <a:gd name="connsiteX48" fmla="*/ 4358422 w 4637650"/>
              <a:gd name="connsiteY48" fmla="*/ 2121031 h 3469064"/>
              <a:gd name="connsiteX49" fmla="*/ 4292435 w 4637650"/>
              <a:gd name="connsiteY49" fmla="*/ 1970202 h 3469064"/>
              <a:gd name="connsiteX50" fmla="*/ 4254728 w 4637650"/>
              <a:gd name="connsiteY50" fmla="*/ 1894788 h 3469064"/>
              <a:gd name="connsiteX51" fmla="*/ 4019057 w 4637650"/>
              <a:gd name="connsiteY51" fmla="*/ 1762812 h 3469064"/>
              <a:gd name="connsiteX52" fmla="*/ 3915363 w 4637650"/>
              <a:gd name="connsiteY52" fmla="*/ 1734532 h 3469064"/>
              <a:gd name="connsiteX53" fmla="*/ 3679692 w 4637650"/>
              <a:gd name="connsiteY53" fmla="*/ 1668544 h 3469064"/>
              <a:gd name="connsiteX54" fmla="*/ 3293194 w 4637650"/>
              <a:gd name="connsiteY54" fmla="*/ 1536569 h 3469064"/>
              <a:gd name="connsiteX55" fmla="*/ 3132938 w 4637650"/>
              <a:gd name="connsiteY55" fmla="*/ 1489435 h 3469064"/>
              <a:gd name="connsiteX56" fmla="*/ 2840707 w 4637650"/>
              <a:gd name="connsiteY56" fmla="*/ 1376313 h 3469064"/>
              <a:gd name="connsiteX57" fmla="*/ 2680451 w 4637650"/>
              <a:gd name="connsiteY57" fmla="*/ 1338606 h 3469064"/>
              <a:gd name="connsiteX58" fmla="*/ 2548476 w 4637650"/>
              <a:gd name="connsiteY58" fmla="*/ 1300899 h 3469064"/>
              <a:gd name="connsiteX59" fmla="*/ 2322233 w 4637650"/>
              <a:gd name="connsiteY59" fmla="*/ 1253765 h 3469064"/>
              <a:gd name="connsiteX60" fmla="*/ 2161977 w 4637650"/>
              <a:gd name="connsiteY60" fmla="*/ 1178351 h 3469064"/>
              <a:gd name="connsiteX61" fmla="*/ 1982868 w 4637650"/>
              <a:gd name="connsiteY61" fmla="*/ 1084083 h 3469064"/>
              <a:gd name="connsiteX62" fmla="*/ 1718917 w 4637650"/>
              <a:gd name="connsiteY62" fmla="*/ 1008668 h 3469064"/>
              <a:gd name="connsiteX63" fmla="*/ 1634076 w 4637650"/>
              <a:gd name="connsiteY63" fmla="*/ 970961 h 3469064"/>
              <a:gd name="connsiteX64" fmla="*/ 1605796 w 4637650"/>
              <a:gd name="connsiteY64" fmla="*/ 961534 h 3469064"/>
              <a:gd name="connsiteX65" fmla="*/ 1483247 w 4637650"/>
              <a:gd name="connsiteY65" fmla="*/ 782425 h 3469064"/>
              <a:gd name="connsiteX66" fmla="*/ 1492674 w 4637650"/>
              <a:gd name="connsiteY66" fmla="*/ 716437 h 346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637650" h="3469064">
                <a:moveTo>
                  <a:pt x="1492674" y="716437"/>
                </a:moveTo>
                <a:lnTo>
                  <a:pt x="1492674" y="716437"/>
                </a:lnTo>
                <a:cubicBezTo>
                  <a:pt x="1454967" y="659876"/>
                  <a:pt x="1409952" y="607556"/>
                  <a:pt x="1379552" y="546755"/>
                </a:cubicBezTo>
                <a:cubicBezTo>
                  <a:pt x="1362170" y="511991"/>
                  <a:pt x="1362976" y="470697"/>
                  <a:pt x="1351272" y="433633"/>
                </a:cubicBezTo>
                <a:cubicBezTo>
                  <a:pt x="1332669" y="374724"/>
                  <a:pt x="1318650" y="361134"/>
                  <a:pt x="1285284" y="311085"/>
                </a:cubicBezTo>
                <a:cubicBezTo>
                  <a:pt x="1279000" y="292231"/>
                  <a:pt x="1275319" y="272299"/>
                  <a:pt x="1266431" y="254524"/>
                </a:cubicBezTo>
                <a:cubicBezTo>
                  <a:pt x="1249294" y="220249"/>
                  <a:pt x="1212489" y="174004"/>
                  <a:pt x="1181589" y="150829"/>
                </a:cubicBezTo>
                <a:cubicBezTo>
                  <a:pt x="1161322" y="135629"/>
                  <a:pt x="1136871" y="126885"/>
                  <a:pt x="1115602" y="113122"/>
                </a:cubicBezTo>
                <a:cubicBezTo>
                  <a:pt x="1083399" y="92285"/>
                  <a:pt x="1055641" y="64287"/>
                  <a:pt x="1021334" y="47134"/>
                </a:cubicBezTo>
                <a:cubicBezTo>
                  <a:pt x="945138" y="9036"/>
                  <a:pt x="908798" y="9500"/>
                  <a:pt x="832798" y="0"/>
                </a:cubicBezTo>
                <a:cubicBezTo>
                  <a:pt x="795533" y="2192"/>
                  <a:pt x="634600" y="9466"/>
                  <a:pt x="578274" y="18854"/>
                </a:cubicBezTo>
                <a:cubicBezTo>
                  <a:pt x="508849" y="30425"/>
                  <a:pt x="479799" y="49555"/>
                  <a:pt x="408591" y="65988"/>
                </a:cubicBezTo>
                <a:cubicBezTo>
                  <a:pt x="30705" y="153193"/>
                  <a:pt x="441483" y="44162"/>
                  <a:pt x="154068" y="122549"/>
                </a:cubicBezTo>
                <a:cubicBezTo>
                  <a:pt x="138357" y="138260"/>
                  <a:pt x="120114" y="151795"/>
                  <a:pt x="106934" y="169683"/>
                </a:cubicBezTo>
                <a:cubicBezTo>
                  <a:pt x="75911" y="211786"/>
                  <a:pt x="22092" y="301658"/>
                  <a:pt x="22092" y="301658"/>
                </a:cubicBezTo>
                <a:cubicBezTo>
                  <a:pt x="-7638" y="509774"/>
                  <a:pt x="-17850" y="486288"/>
                  <a:pt x="59800" y="772998"/>
                </a:cubicBezTo>
                <a:cubicBezTo>
                  <a:pt x="71212" y="815134"/>
                  <a:pt x="105765" y="847328"/>
                  <a:pt x="125787" y="886120"/>
                </a:cubicBezTo>
                <a:cubicBezTo>
                  <a:pt x="156086" y="944824"/>
                  <a:pt x="185370" y="1004186"/>
                  <a:pt x="210629" y="1065229"/>
                </a:cubicBezTo>
                <a:cubicBezTo>
                  <a:pt x="232652" y="1118452"/>
                  <a:pt x="268238" y="1284148"/>
                  <a:pt x="276616" y="1319753"/>
                </a:cubicBezTo>
                <a:cubicBezTo>
                  <a:pt x="279758" y="1363745"/>
                  <a:pt x="283684" y="1407687"/>
                  <a:pt x="286043" y="1451728"/>
                </a:cubicBezTo>
                <a:cubicBezTo>
                  <a:pt x="293111" y="1583664"/>
                  <a:pt x="282818" y="1717387"/>
                  <a:pt x="304897" y="1847654"/>
                </a:cubicBezTo>
                <a:cubicBezTo>
                  <a:pt x="314763" y="1905861"/>
                  <a:pt x="358091" y="1953213"/>
                  <a:pt x="380311" y="2007909"/>
                </a:cubicBezTo>
                <a:cubicBezTo>
                  <a:pt x="399011" y="2053939"/>
                  <a:pt x="407690" y="2103724"/>
                  <a:pt x="427445" y="2149311"/>
                </a:cubicBezTo>
                <a:cubicBezTo>
                  <a:pt x="458321" y="2220564"/>
                  <a:pt x="523128" y="2327173"/>
                  <a:pt x="568847" y="2394408"/>
                </a:cubicBezTo>
                <a:cubicBezTo>
                  <a:pt x="589272" y="2424444"/>
                  <a:pt x="685136" y="2565477"/>
                  <a:pt x="729103" y="2601798"/>
                </a:cubicBezTo>
                <a:cubicBezTo>
                  <a:pt x="791705" y="2653513"/>
                  <a:pt x="941885" y="2748789"/>
                  <a:pt x="1021334" y="2780907"/>
                </a:cubicBezTo>
                <a:cubicBezTo>
                  <a:pt x="1119911" y="2820757"/>
                  <a:pt x="1220543" y="2856144"/>
                  <a:pt x="1322991" y="2884602"/>
                </a:cubicBezTo>
                <a:cubicBezTo>
                  <a:pt x="1436113" y="2916025"/>
                  <a:pt x="1547631" y="2953930"/>
                  <a:pt x="1662356" y="2978870"/>
                </a:cubicBezTo>
                <a:cubicBezTo>
                  <a:pt x="1764841" y="3001149"/>
                  <a:pt x="1870985" y="3003592"/>
                  <a:pt x="1973441" y="3026004"/>
                </a:cubicBezTo>
                <a:cubicBezTo>
                  <a:pt x="2072530" y="3047680"/>
                  <a:pt x="2167727" y="3084475"/>
                  <a:pt x="2265672" y="3110845"/>
                </a:cubicBezTo>
                <a:cubicBezTo>
                  <a:pt x="2453939" y="3161532"/>
                  <a:pt x="2435622" y="3154244"/>
                  <a:pt x="2605037" y="3176833"/>
                </a:cubicBezTo>
                <a:cubicBezTo>
                  <a:pt x="3100927" y="3321469"/>
                  <a:pt x="2617492" y="3187527"/>
                  <a:pt x="2972682" y="3271101"/>
                </a:cubicBezTo>
                <a:cubicBezTo>
                  <a:pt x="3032777" y="3285241"/>
                  <a:pt x="3091554" y="3304713"/>
                  <a:pt x="3151791" y="3318235"/>
                </a:cubicBezTo>
                <a:cubicBezTo>
                  <a:pt x="3245592" y="3339292"/>
                  <a:pt x="3340681" y="3354252"/>
                  <a:pt x="3434596" y="3374796"/>
                </a:cubicBezTo>
                <a:cubicBezTo>
                  <a:pt x="3877665" y="3471717"/>
                  <a:pt x="3614348" y="3430101"/>
                  <a:pt x="3887082" y="3469064"/>
                </a:cubicBezTo>
                <a:cubicBezTo>
                  <a:pt x="3934216" y="3453353"/>
                  <a:pt x="3981033" y="3436656"/>
                  <a:pt x="4028484" y="3421930"/>
                </a:cubicBezTo>
                <a:cubicBezTo>
                  <a:pt x="4072180" y="3408369"/>
                  <a:pt x="4117056" y="3398691"/>
                  <a:pt x="4160460" y="3384223"/>
                </a:cubicBezTo>
                <a:cubicBezTo>
                  <a:pt x="4221451" y="3363893"/>
                  <a:pt x="4235609" y="3348833"/>
                  <a:pt x="4292435" y="3318235"/>
                </a:cubicBezTo>
                <a:cubicBezTo>
                  <a:pt x="4310994" y="3308242"/>
                  <a:pt x="4330142" y="3299382"/>
                  <a:pt x="4348996" y="3289955"/>
                </a:cubicBezTo>
                <a:cubicBezTo>
                  <a:pt x="4358423" y="3280528"/>
                  <a:pt x="4366611" y="3269673"/>
                  <a:pt x="4377276" y="3261674"/>
                </a:cubicBezTo>
                <a:cubicBezTo>
                  <a:pt x="4433767" y="3219305"/>
                  <a:pt x="4469448" y="3200924"/>
                  <a:pt x="4528105" y="3167406"/>
                </a:cubicBezTo>
                <a:cubicBezTo>
                  <a:pt x="4537532" y="3148552"/>
                  <a:pt x="4545068" y="3128629"/>
                  <a:pt x="4556385" y="3110845"/>
                </a:cubicBezTo>
                <a:cubicBezTo>
                  <a:pt x="4567187" y="3093870"/>
                  <a:pt x="4582554" y="3080194"/>
                  <a:pt x="4594092" y="3063711"/>
                </a:cubicBezTo>
                <a:cubicBezTo>
                  <a:pt x="4604599" y="3048701"/>
                  <a:pt x="4612946" y="3032288"/>
                  <a:pt x="4622373" y="3016577"/>
                </a:cubicBezTo>
                <a:cubicBezTo>
                  <a:pt x="4645501" y="2854683"/>
                  <a:pt x="4642378" y="2907605"/>
                  <a:pt x="4612946" y="2620652"/>
                </a:cubicBezTo>
                <a:cubicBezTo>
                  <a:pt x="4611512" y="2606672"/>
                  <a:pt x="4600377" y="2595513"/>
                  <a:pt x="4594092" y="2582944"/>
                </a:cubicBezTo>
                <a:cubicBezTo>
                  <a:pt x="4566918" y="2447062"/>
                  <a:pt x="4615425" y="2668120"/>
                  <a:pt x="4509251" y="2384982"/>
                </a:cubicBezTo>
                <a:cubicBezTo>
                  <a:pt x="4499824" y="2359844"/>
                  <a:pt x="4494291" y="2332877"/>
                  <a:pt x="4480971" y="2309567"/>
                </a:cubicBezTo>
                <a:cubicBezTo>
                  <a:pt x="4443783" y="2244488"/>
                  <a:pt x="4388465" y="2189702"/>
                  <a:pt x="4358422" y="2121031"/>
                </a:cubicBezTo>
                <a:cubicBezTo>
                  <a:pt x="4336426" y="2070755"/>
                  <a:pt x="4309789" y="2022263"/>
                  <a:pt x="4292435" y="1970202"/>
                </a:cubicBezTo>
                <a:cubicBezTo>
                  <a:pt x="4284230" y="1945587"/>
                  <a:pt x="4275184" y="1911634"/>
                  <a:pt x="4254728" y="1894788"/>
                </a:cubicBezTo>
                <a:cubicBezTo>
                  <a:pt x="4196406" y="1846758"/>
                  <a:pt x="4093703" y="1789956"/>
                  <a:pt x="4019057" y="1762812"/>
                </a:cubicBezTo>
                <a:cubicBezTo>
                  <a:pt x="3985387" y="1750568"/>
                  <a:pt x="3949202" y="1746302"/>
                  <a:pt x="3915363" y="1734532"/>
                </a:cubicBezTo>
                <a:cubicBezTo>
                  <a:pt x="3710405" y="1663242"/>
                  <a:pt x="3896933" y="1701966"/>
                  <a:pt x="3679692" y="1668544"/>
                </a:cubicBezTo>
                <a:cubicBezTo>
                  <a:pt x="3485638" y="1587688"/>
                  <a:pt x="3588905" y="1626568"/>
                  <a:pt x="3293194" y="1536569"/>
                </a:cubicBezTo>
                <a:cubicBezTo>
                  <a:pt x="3239925" y="1520357"/>
                  <a:pt x="3184865" y="1509536"/>
                  <a:pt x="3132938" y="1489435"/>
                </a:cubicBezTo>
                <a:cubicBezTo>
                  <a:pt x="3035528" y="1451728"/>
                  <a:pt x="2942384" y="1400237"/>
                  <a:pt x="2840707" y="1376313"/>
                </a:cubicBezTo>
                <a:cubicBezTo>
                  <a:pt x="2787288" y="1363744"/>
                  <a:pt x="2733588" y="1352319"/>
                  <a:pt x="2680451" y="1338606"/>
                </a:cubicBezTo>
                <a:cubicBezTo>
                  <a:pt x="2636150" y="1327174"/>
                  <a:pt x="2592996" y="1311443"/>
                  <a:pt x="2548476" y="1300899"/>
                </a:cubicBezTo>
                <a:cubicBezTo>
                  <a:pt x="2473516" y="1283145"/>
                  <a:pt x="2397647" y="1269476"/>
                  <a:pt x="2322233" y="1253765"/>
                </a:cubicBezTo>
                <a:cubicBezTo>
                  <a:pt x="2268814" y="1228627"/>
                  <a:pt x="2214356" y="1205588"/>
                  <a:pt x="2161977" y="1178351"/>
                </a:cubicBezTo>
                <a:cubicBezTo>
                  <a:pt x="2060085" y="1125367"/>
                  <a:pt x="2106225" y="1125202"/>
                  <a:pt x="1982868" y="1084083"/>
                </a:cubicBezTo>
                <a:cubicBezTo>
                  <a:pt x="1896059" y="1055147"/>
                  <a:pt x="1805958" y="1036898"/>
                  <a:pt x="1718917" y="1008668"/>
                </a:cubicBezTo>
                <a:cubicBezTo>
                  <a:pt x="1689479" y="999120"/>
                  <a:pt x="1662643" y="982864"/>
                  <a:pt x="1634076" y="970961"/>
                </a:cubicBezTo>
                <a:cubicBezTo>
                  <a:pt x="1624904" y="967139"/>
                  <a:pt x="1615223" y="964676"/>
                  <a:pt x="1605796" y="961534"/>
                </a:cubicBezTo>
                <a:cubicBezTo>
                  <a:pt x="1490449" y="846187"/>
                  <a:pt x="1525581" y="909424"/>
                  <a:pt x="1483247" y="782425"/>
                </a:cubicBezTo>
                <a:lnTo>
                  <a:pt x="1492674" y="716437"/>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3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Example</a:t>
            </a:r>
          </a:p>
          <a:p>
            <a:pPr lvl="1"/>
            <a:r>
              <a:rPr lang="en-GB" b="1" i="1" dirty="0">
                <a:solidFill>
                  <a:schemeClr val="bg1"/>
                </a:solidFill>
              </a:rPr>
              <a:t>Other Banks </a:t>
            </a:r>
            <a:r>
              <a:rPr lang="en-GB" i="1" dirty="0">
                <a:solidFill>
                  <a:schemeClr val="bg1"/>
                </a:solidFill>
              </a:rPr>
              <a:t>which may </a:t>
            </a:r>
            <a:br>
              <a:rPr lang="en-GB" b="1" i="1" dirty="0">
                <a:solidFill>
                  <a:schemeClr val="bg1"/>
                </a:solidFill>
              </a:rPr>
            </a:br>
            <a:r>
              <a:rPr lang="en-GB" b="1" i="1" dirty="0">
                <a:solidFill>
                  <a:schemeClr val="bg1"/>
                </a:solidFill>
              </a:rPr>
              <a:t>send or receive money </a:t>
            </a:r>
            <a:br>
              <a:rPr lang="en-GB" b="1" i="1" dirty="0">
                <a:solidFill>
                  <a:schemeClr val="bg1"/>
                </a:solidFill>
              </a:rPr>
            </a:br>
            <a:r>
              <a:rPr lang="en-GB" b="1" i="1" dirty="0">
                <a:solidFill>
                  <a:schemeClr val="bg1"/>
                </a:solidFill>
              </a:rPr>
              <a:t>transfers </a:t>
            </a:r>
            <a:r>
              <a:rPr lang="en-GB" i="1" dirty="0">
                <a:solidFill>
                  <a:schemeClr val="bg1"/>
                </a:solidFill>
              </a:rPr>
              <a:t>when interacting </a:t>
            </a:r>
            <a:br>
              <a:rPr lang="en-GB" i="1" dirty="0">
                <a:solidFill>
                  <a:schemeClr val="bg1"/>
                </a:solidFill>
              </a:rPr>
            </a:br>
            <a:r>
              <a:rPr lang="en-GB" i="1" dirty="0">
                <a:solidFill>
                  <a:schemeClr val="bg1"/>
                </a:solidFill>
              </a:rPr>
              <a:t>with our system.</a:t>
            </a:r>
            <a:endParaRPr lang="en-US" i="1" dirty="0">
              <a:solidFill>
                <a:schemeClr val="bg1"/>
              </a:solidFill>
            </a:endParaRPr>
          </a:p>
        </p:txBody>
      </p:sp>
      <p:pic>
        <p:nvPicPr>
          <p:cNvPr id="3076" name="Picture 4" descr="Context Diagram: Worked Example">
            <a:extLst>
              <a:ext uri="{FF2B5EF4-FFF2-40B4-BE49-F238E27FC236}">
                <a16:creationId xmlns:a16="http://schemas.microsoft.com/office/drawing/2014/main" id="{D70E3ED6-80CB-42CB-88A4-12A1203E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62" y="1955621"/>
            <a:ext cx="7128337" cy="4098794"/>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F372AD0A-6DFA-4909-85BA-0A4A75FAB8BD}"/>
              </a:ext>
            </a:extLst>
          </p:cNvPr>
          <p:cNvSpPr/>
          <p:nvPr/>
        </p:nvSpPr>
        <p:spPr>
          <a:xfrm>
            <a:off x="4722641" y="2497566"/>
            <a:ext cx="4195116" cy="2347811"/>
          </a:xfrm>
          <a:custGeom>
            <a:avLst/>
            <a:gdLst>
              <a:gd name="connsiteX0" fmla="*/ 4006580 w 4195116"/>
              <a:gd name="connsiteY0" fmla="*/ 773535 h 2347811"/>
              <a:gd name="connsiteX1" fmla="*/ 4006580 w 4195116"/>
              <a:gd name="connsiteY1" fmla="*/ 773535 h 2347811"/>
              <a:gd name="connsiteX2" fmla="*/ 3865178 w 4195116"/>
              <a:gd name="connsiteY2" fmla="*/ 584999 h 2347811"/>
              <a:gd name="connsiteX3" fmla="*/ 3601227 w 4195116"/>
              <a:gd name="connsiteY3" fmla="*/ 387036 h 2347811"/>
              <a:gd name="connsiteX4" fmla="*/ 2894217 w 4195116"/>
              <a:gd name="connsiteY4" fmla="*/ 170220 h 2347811"/>
              <a:gd name="connsiteX5" fmla="*/ 2347462 w 4195116"/>
              <a:gd name="connsiteY5" fmla="*/ 38244 h 2347811"/>
              <a:gd name="connsiteX6" fmla="*/ 2149499 w 4195116"/>
              <a:gd name="connsiteY6" fmla="*/ 28818 h 2347811"/>
              <a:gd name="connsiteX7" fmla="*/ 1037136 w 4195116"/>
              <a:gd name="connsiteY7" fmla="*/ 9964 h 2347811"/>
              <a:gd name="connsiteX8" fmla="*/ 895734 w 4195116"/>
              <a:gd name="connsiteY8" fmla="*/ 537 h 2347811"/>
              <a:gd name="connsiteX9" fmla="*/ 405540 w 4195116"/>
              <a:gd name="connsiteY9" fmla="*/ 9964 h 2347811"/>
              <a:gd name="connsiteX10" fmla="*/ 264138 w 4195116"/>
              <a:gd name="connsiteY10" fmla="*/ 94805 h 2347811"/>
              <a:gd name="connsiteX11" fmla="*/ 207578 w 4195116"/>
              <a:gd name="connsiteY11" fmla="*/ 132512 h 2347811"/>
              <a:gd name="connsiteX12" fmla="*/ 141590 w 4195116"/>
              <a:gd name="connsiteY12" fmla="*/ 217354 h 2347811"/>
              <a:gd name="connsiteX13" fmla="*/ 85029 w 4195116"/>
              <a:gd name="connsiteY13" fmla="*/ 273914 h 2347811"/>
              <a:gd name="connsiteX14" fmla="*/ 37895 w 4195116"/>
              <a:gd name="connsiteY14" fmla="*/ 377609 h 2347811"/>
              <a:gd name="connsiteX15" fmla="*/ 9615 w 4195116"/>
              <a:gd name="connsiteY15" fmla="*/ 519011 h 2347811"/>
              <a:gd name="connsiteX16" fmla="*/ 9615 w 4195116"/>
              <a:gd name="connsiteY16" fmla="*/ 820669 h 2347811"/>
              <a:gd name="connsiteX17" fmla="*/ 37895 w 4195116"/>
              <a:gd name="connsiteY17" fmla="*/ 914937 h 2347811"/>
              <a:gd name="connsiteX18" fmla="*/ 122736 w 4195116"/>
              <a:gd name="connsiteY18" fmla="*/ 1028059 h 2347811"/>
              <a:gd name="connsiteX19" fmla="*/ 264138 w 4195116"/>
              <a:gd name="connsiteY19" fmla="*/ 1235448 h 2347811"/>
              <a:gd name="connsiteX20" fmla="*/ 396114 w 4195116"/>
              <a:gd name="connsiteY20" fmla="*/ 1414558 h 2347811"/>
              <a:gd name="connsiteX21" fmla="*/ 424394 w 4195116"/>
              <a:gd name="connsiteY21" fmla="*/ 1452265 h 2347811"/>
              <a:gd name="connsiteX22" fmla="*/ 509235 w 4195116"/>
              <a:gd name="connsiteY22" fmla="*/ 1480545 h 2347811"/>
              <a:gd name="connsiteX23" fmla="*/ 754332 w 4195116"/>
              <a:gd name="connsiteY23" fmla="*/ 1461692 h 2347811"/>
              <a:gd name="connsiteX24" fmla="*/ 858027 w 4195116"/>
              <a:gd name="connsiteY24" fmla="*/ 1452265 h 2347811"/>
              <a:gd name="connsiteX25" fmla="*/ 1216246 w 4195116"/>
              <a:gd name="connsiteY25" fmla="*/ 1471119 h 2347811"/>
              <a:gd name="connsiteX26" fmla="*/ 1583891 w 4195116"/>
              <a:gd name="connsiteY26" fmla="*/ 1508826 h 2347811"/>
              <a:gd name="connsiteX27" fmla="*/ 1942110 w 4195116"/>
              <a:gd name="connsiteY27" fmla="*/ 1565387 h 2347811"/>
              <a:gd name="connsiteX28" fmla="*/ 2328608 w 4195116"/>
              <a:gd name="connsiteY28" fmla="*/ 1555960 h 2347811"/>
              <a:gd name="connsiteX29" fmla="*/ 2470011 w 4195116"/>
              <a:gd name="connsiteY29" fmla="*/ 1546533 h 2347811"/>
              <a:gd name="connsiteX30" fmla="*/ 2639693 w 4195116"/>
              <a:gd name="connsiteY30" fmla="*/ 1612521 h 2347811"/>
              <a:gd name="connsiteX31" fmla="*/ 2724534 w 4195116"/>
              <a:gd name="connsiteY31" fmla="*/ 1687935 h 2347811"/>
              <a:gd name="connsiteX32" fmla="*/ 2884790 w 4195116"/>
              <a:gd name="connsiteY32" fmla="*/ 1942459 h 2347811"/>
              <a:gd name="connsiteX33" fmla="*/ 2960204 w 4195116"/>
              <a:gd name="connsiteY33" fmla="*/ 2036727 h 2347811"/>
              <a:gd name="connsiteX34" fmla="*/ 3092180 w 4195116"/>
              <a:gd name="connsiteY34" fmla="*/ 2206409 h 2347811"/>
              <a:gd name="connsiteX35" fmla="*/ 3177021 w 4195116"/>
              <a:gd name="connsiteY35" fmla="*/ 2253543 h 2347811"/>
              <a:gd name="connsiteX36" fmla="*/ 3261862 w 4195116"/>
              <a:gd name="connsiteY36" fmla="*/ 2310104 h 2347811"/>
              <a:gd name="connsiteX37" fmla="*/ 3337277 w 4195116"/>
              <a:gd name="connsiteY37" fmla="*/ 2319531 h 2347811"/>
              <a:gd name="connsiteX38" fmla="*/ 3469252 w 4195116"/>
              <a:gd name="connsiteY38" fmla="*/ 2347811 h 2347811"/>
              <a:gd name="connsiteX39" fmla="*/ 3733202 w 4195116"/>
              <a:gd name="connsiteY39" fmla="*/ 2310104 h 2347811"/>
              <a:gd name="connsiteX40" fmla="*/ 3770910 w 4195116"/>
              <a:gd name="connsiteY40" fmla="*/ 2196982 h 2347811"/>
              <a:gd name="connsiteX41" fmla="*/ 3827470 w 4195116"/>
              <a:gd name="connsiteY41" fmla="*/ 2083861 h 2347811"/>
              <a:gd name="connsiteX42" fmla="*/ 3855751 w 4195116"/>
              <a:gd name="connsiteY42" fmla="*/ 1961312 h 2347811"/>
              <a:gd name="connsiteX43" fmla="*/ 3940592 w 4195116"/>
              <a:gd name="connsiteY43" fmla="*/ 1772776 h 2347811"/>
              <a:gd name="connsiteX44" fmla="*/ 4081994 w 4195116"/>
              <a:gd name="connsiteY44" fmla="*/ 1687935 h 2347811"/>
              <a:gd name="connsiteX45" fmla="*/ 4129128 w 4195116"/>
              <a:gd name="connsiteY45" fmla="*/ 1659655 h 2347811"/>
              <a:gd name="connsiteX46" fmla="*/ 4166835 w 4195116"/>
              <a:gd name="connsiteY46" fmla="*/ 1612521 h 2347811"/>
              <a:gd name="connsiteX47" fmla="*/ 4176262 w 4195116"/>
              <a:gd name="connsiteY47" fmla="*/ 1584240 h 2347811"/>
              <a:gd name="connsiteX48" fmla="*/ 4195116 w 4195116"/>
              <a:gd name="connsiteY48" fmla="*/ 1508826 h 2347811"/>
              <a:gd name="connsiteX49" fmla="*/ 4185689 w 4195116"/>
              <a:gd name="connsiteY49" fmla="*/ 1075193 h 2347811"/>
              <a:gd name="connsiteX50" fmla="*/ 4176262 w 4195116"/>
              <a:gd name="connsiteY50" fmla="*/ 1028059 h 2347811"/>
              <a:gd name="connsiteX51" fmla="*/ 4138555 w 4195116"/>
              <a:gd name="connsiteY51" fmla="*/ 980925 h 2347811"/>
              <a:gd name="connsiteX52" fmla="*/ 4119701 w 4195116"/>
              <a:gd name="connsiteY52" fmla="*/ 943218 h 2347811"/>
              <a:gd name="connsiteX53" fmla="*/ 4072567 w 4195116"/>
              <a:gd name="connsiteY53" fmla="*/ 886657 h 2347811"/>
              <a:gd name="connsiteX54" fmla="*/ 4063140 w 4195116"/>
              <a:gd name="connsiteY54" fmla="*/ 858376 h 2347811"/>
              <a:gd name="connsiteX55" fmla="*/ 4034860 w 4195116"/>
              <a:gd name="connsiteY55" fmla="*/ 820669 h 2347811"/>
              <a:gd name="connsiteX56" fmla="*/ 4006580 w 4195116"/>
              <a:gd name="connsiteY56" fmla="*/ 773535 h 234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5116" h="2347811">
                <a:moveTo>
                  <a:pt x="4006580" y="773535"/>
                </a:moveTo>
                <a:lnTo>
                  <a:pt x="4006580" y="773535"/>
                </a:lnTo>
                <a:cubicBezTo>
                  <a:pt x="3959446" y="710690"/>
                  <a:pt x="3922032" y="639209"/>
                  <a:pt x="3865178" y="584999"/>
                </a:cubicBezTo>
                <a:cubicBezTo>
                  <a:pt x="3785582" y="509105"/>
                  <a:pt x="3696288" y="442344"/>
                  <a:pt x="3601227" y="387036"/>
                </a:cubicBezTo>
                <a:cubicBezTo>
                  <a:pt x="3408108" y="274676"/>
                  <a:pt x="3087031" y="220719"/>
                  <a:pt x="2894217" y="170220"/>
                </a:cubicBezTo>
                <a:cubicBezTo>
                  <a:pt x="2685618" y="115587"/>
                  <a:pt x="2551587" y="61979"/>
                  <a:pt x="2347462" y="38244"/>
                </a:cubicBezTo>
                <a:cubicBezTo>
                  <a:pt x="2281842" y="30614"/>
                  <a:pt x="2215546" y="30243"/>
                  <a:pt x="2149499" y="28818"/>
                </a:cubicBezTo>
                <a:lnTo>
                  <a:pt x="1037136" y="9964"/>
                </a:lnTo>
                <a:cubicBezTo>
                  <a:pt x="990002" y="6822"/>
                  <a:pt x="942973" y="537"/>
                  <a:pt x="895734" y="537"/>
                </a:cubicBezTo>
                <a:cubicBezTo>
                  <a:pt x="732306" y="537"/>
                  <a:pt x="568422" y="-3387"/>
                  <a:pt x="405540" y="9964"/>
                </a:cubicBezTo>
                <a:cubicBezTo>
                  <a:pt x="343839" y="15021"/>
                  <a:pt x="308338" y="61655"/>
                  <a:pt x="264138" y="94805"/>
                </a:cubicBezTo>
                <a:cubicBezTo>
                  <a:pt x="246011" y="108400"/>
                  <a:pt x="225464" y="118601"/>
                  <a:pt x="207578" y="132512"/>
                </a:cubicBezTo>
                <a:cubicBezTo>
                  <a:pt x="167736" y="163501"/>
                  <a:pt x="179110" y="172330"/>
                  <a:pt x="141590" y="217354"/>
                </a:cubicBezTo>
                <a:cubicBezTo>
                  <a:pt x="124521" y="237837"/>
                  <a:pt x="103883" y="255061"/>
                  <a:pt x="85029" y="273914"/>
                </a:cubicBezTo>
                <a:cubicBezTo>
                  <a:pt x="69318" y="308479"/>
                  <a:pt x="49061" y="341320"/>
                  <a:pt x="37895" y="377609"/>
                </a:cubicBezTo>
                <a:cubicBezTo>
                  <a:pt x="23759" y="423551"/>
                  <a:pt x="9615" y="519011"/>
                  <a:pt x="9615" y="519011"/>
                </a:cubicBezTo>
                <a:cubicBezTo>
                  <a:pt x="5374" y="612318"/>
                  <a:pt x="-9719" y="724000"/>
                  <a:pt x="9615" y="820669"/>
                </a:cubicBezTo>
                <a:cubicBezTo>
                  <a:pt x="16049" y="852838"/>
                  <a:pt x="22186" y="886137"/>
                  <a:pt x="37895" y="914937"/>
                </a:cubicBezTo>
                <a:cubicBezTo>
                  <a:pt x="60465" y="956316"/>
                  <a:pt x="95555" y="989552"/>
                  <a:pt x="122736" y="1028059"/>
                </a:cubicBezTo>
                <a:cubicBezTo>
                  <a:pt x="170987" y="1096414"/>
                  <a:pt x="217727" y="1165831"/>
                  <a:pt x="264138" y="1235448"/>
                </a:cubicBezTo>
                <a:cubicBezTo>
                  <a:pt x="441342" y="1501253"/>
                  <a:pt x="277864" y="1281526"/>
                  <a:pt x="396114" y="1414558"/>
                </a:cubicBezTo>
                <a:cubicBezTo>
                  <a:pt x="406552" y="1426301"/>
                  <a:pt x="410823" y="1444349"/>
                  <a:pt x="424394" y="1452265"/>
                </a:cubicBezTo>
                <a:cubicBezTo>
                  <a:pt x="450143" y="1467285"/>
                  <a:pt x="480955" y="1471118"/>
                  <a:pt x="509235" y="1480545"/>
                </a:cubicBezTo>
                <a:lnTo>
                  <a:pt x="754332" y="1461692"/>
                </a:lnTo>
                <a:cubicBezTo>
                  <a:pt x="788926" y="1458887"/>
                  <a:pt x="823327" y="1451557"/>
                  <a:pt x="858027" y="1452265"/>
                </a:cubicBezTo>
                <a:cubicBezTo>
                  <a:pt x="977574" y="1454705"/>
                  <a:pt x="1096840" y="1464834"/>
                  <a:pt x="1216246" y="1471119"/>
                </a:cubicBezTo>
                <a:cubicBezTo>
                  <a:pt x="1456364" y="1536605"/>
                  <a:pt x="1157614" y="1463615"/>
                  <a:pt x="1583891" y="1508826"/>
                </a:cubicBezTo>
                <a:cubicBezTo>
                  <a:pt x="1704102" y="1521576"/>
                  <a:pt x="1822704" y="1546533"/>
                  <a:pt x="1942110" y="1565387"/>
                </a:cubicBezTo>
                <a:lnTo>
                  <a:pt x="2328608" y="1555960"/>
                </a:lnTo>
                <a:cubicBezTo>
                  <a:pt x="2375817" y="1554274"/>
                  <a:pt x="2423534" y="1538083"/>
                  <a:pt x="2470011" y="1546533"/>
                </a:cubicBezTo>
                <a:cubicBezTo>
                  <a:pt x="2529719" y="1557389"/>
                  <a:pt x="2583132" y="1590525"/>
                  <a:pt x="2639693" y="1612521"/>
                </a:cubicBezTo>
                <a:cubicBezTo>
                  <a:pt x="2667973" y="1637659"/>
                  <a:pt x="2700311" y="1658867"/>
                  <a:pt x="2724534" y="1687935"/>
                </a:cubicBezTo>
                <a:cubicBezTo>
                  <a:pt x="2837034" y="1822935"/>
                  <a:pt x="2807726" y="1816354"/>
                  <a:pt x="2884790" y="1942459"/>
                </a:cubicBezTo>
                <a:cubicBezTo>
                  <a:pt x="3002559" y="2135171"/>
                  <a:pt x="2881795" y="1932182"/>
                  <a:pt x="2960204" y="2036727"/>
                </a:cubicBezTo>
                <a:cubicBezTo>
                  <a:pt x="3008081" y="2100564"/>
                  <a:pt x="2999824" y="2155100"/>
                  <a:pt x="3092180" y="2206409"/>
                </a:cubicBezTo>
                <a:cubicBezTo>
                  <a:pt x="3120460" y="2222120"/>
                  <a:pt x="3149416" y="2236673"/>
                  <a:pt x="3177021" y="2253543"/>
                </a:cubicBezTo>
                <a:cubicBezTo>
                  <a:pt x="3206023" y="2271267"/>
                  <a:pt x="3230433" y="2297163"/>
                  <a:pt x="3261862" y="2310104"/>
                </a:cubicBezTo>
                <a:cubicBezTo>
                  <a:pt x="3285288" y="2319750"/>
                  <a:pt x="3312352" y="2314999"/>
                  <a:pt x="3337277" y="2319531"/>
                </a:cubicBezTo>
                <a:cubicBezTo>
                  <a:pt x="3381542" y="2327579"/>
                  <a:pt x="3425260" y="2338384"/>
                  <a:pt x="3469252" y="2347811"/>
                </a:cubicBezTo>
                <a:cubicBezTo>
                  <a:pt x="3557235" y="2335242"/>
                  <a:pt x="3653708" y="2349851"/>
                  <a:pt x="3733202" y="2310104"/>
                </a:cubicBezTo>
                <a:cubicBezTo>
                  <a:pt x="3768753" y="2292329"/>
                  <a:pt x="3755623" y="2233672"/>
                  <a:pt x="3770910" y="2196982"/>
                </a:cubicBezTo>
                <a:cubicBezTo>
                  <a:pt x="3787124" y="2158067"/>
                  <a:pt x="3808617" y="2121568"/>
                  <a:pt x="3827470" y="2083861"/>
                </a:cubicBezTo>
                <a:cubicBezTo>
                  <a:pt x="3836897" y="2043011"/>
                  <a:pt x="3847201" y="2002354"/>
                  <a:pt x="3855751" y="1961312"/>
                </a:cubicBezTo>
                <a:cubicBezTo>
                  <a:pt x="3871207" y="1887124"/>
                  <a:pt x="3863036" y="1819310"/>
                  <a:pt x="3940592" y="1772776"/>
                </a:cubicBezTo>
                <a:lnTo>
                  <a:pt x="4081994" y="1687935"/>
                </a:lnTo>
                <a:lnTo>
                  <a:pt x="4129128" y="1659655"/>
                </a:lnTo>
                <a:cubicBezTo>
                  <a:pt x="4141697" y="1643944"/>
                  <a:pt x="4156171" y="1629583"/>
                  <a:pt x="4166835" y="1612521"/>
                </a:cubicBezTo>
                <a:cubicBezTo>
                  <a:pt x="4172102" y="1604094"/>
                  <a:pt x="4173647" y="1593827"/>
                  <a:pt x="4176262" y="1584240"/>
                </a:cubicBezTo>
                <a:cubicBezTo>
                  <a:pt x="4183080" y="1559241"/>
                  <a:pt x="4188831" y="1533964"/>
                  <a:pt x="4195116" y="1508826"/>
                </a:cubicBezTo>
                <a:cubicBezTo>
                  <a:pt x="4191974" y="1364282"/>
                  <a:pt x="4191355" y="1219660"/>
                  <a:pt x="4185689" y="1075193"/>
                </a:cubicBezTo>
                <a:cubicBezTo>
                  <a:pt x="4185061" y="1059183"/>
                  <a:pt x="4183427" y="1042390"/>
                  <a:pt x="4176262" y="1028059"/>
                </a:cubicBezTo>
                <a:cubicBezTo>
                  <a:pt x="4167264" y="1010063"/>
                  <a:pt x="4149716" y="997666"/>
                  <a:pt x="4138555" y="980925"/>
                </a:cubicBezTo>
                <a:cubicBezTo>
                  <a:pt x="4130760" y="969233"/>
                  <a:pt x="4126673" y="955419"/>
                  <a:pt x="4119701" y="943218"/>
                </a:cubicBezTo>
                <a:cubicBezTo>
                  <a:pt x="4102200" y="912591"/>
                  <a:pt x="4098567" y="912657"/>
                  <a:pt x="4072567" y="886657"/>
                </a:cubicBezTo>
                <a:cubicBezTo>
                  <a:pt x="4069425" y="877230"/>
                  <a:pt x="4068070" y="867004"/>
                  <a:pt x="4063140" y="858376"/>
                </a:cubicBezTo>
                <a:cubicBezTo>
                  <a:pt x="4055345" y="844735"/>
                  <a:pt x="4043575" y="833742"/>
                  <a:pt x="4034860" y="820669"/>
                </a:cubicBezTo>
                <a:cubicBezTo>
                  <a:pt x="4030962" y="814823"/>
                  <a:pt x="4011293" y="781391"/>
                  <a:pt x="4006580" y="773535"/>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95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Example</a:t>
            </a:r>
          </a:p>
          <a:p>
            <a:pPr lvl="1"/>
            <a:r>
              <a:rPr lang="en-GB" b="1" i="1" dirty="0">
                <a:solidFill>
                  <a:schemeClr val="bg1"/>
                </a:solidFill>
              </a:rPr>
              <a:t>Sales Agents </a:t>
            </a:r>
            <a:r>
              <a:rPr lang="en-GB" i="1" dirty="0">
                <a:solidFill>
                  <a:schemeClr val="bg1"/>
                </a:solidFill>
              </a:rPr>
              <a:t>generate</a:t>
            </a:r>
            <a:r>
              <a:rPr lang="en-GB" b="1" i="1" dirty="0">
                <a:solidFill>
                  <a:schemeClr val="bg1"/>
                </a:solidFill>
              </a:rPr>
              <a:t> </a:t>
            </a:r>
            <a:br>
              <a:rPr lang="en-GB" b="1" i="1" dirty="0">
                <a:solidFill>
                  <a:schemeClr val="bg1"/>
                </a:solidFill>
              </a:rPr>
            </a:br>
            <a:r>
              <a:rPr lang="en-GB" b="1" i="1" dirty="0">
                <a:solidFill>
                  <a:schemeClr val="bg1"/>
                </a:solidFill>
              </a:rPr>
              <a:t>customer introductions </a:t>
            </a:r>
            <a:r>
              <a:rPr lang="en-GB" i="1" dirty="0">
                <a:solidFill>
                  <a:schemeClr val="bg1"/>
                </a:solidFill>
              </a:rPr>
              <a:t>for </a:t>
            </a:r>
            <a:br>
              <a:rPr lang="en-GB" i="1" dirty="0">
                <a:solidFill>
                  <a:schemeClr val="bg1"/>
                </a:solidFill>
              </a:rPr>
            </a:br>
            <a:r>
              <a:rPr lang="en-GB" i="1" dirty="0">
                <a:solidFill>
                  <a:schemeClr val="bg1"/>
                </a:solidFill>
              </a:rPr>
              <a:t>our system.</a:t>
            </a:r>
            <a:endParaRPr lang="en-US" i="1" dirty="0">
              <a:solidFill>
                <a:schemeClr val="bg1"/>
              </a:solidFill>
            </a:endParaRPr>
          </a:p>
        </p:txBody>
      </p:sp>
      <p:pic>
        <p:nvPicPr>
          <p:cNvPr id="3076" name="Picture 4" descr="Context Diagram: Worked Example">
            <a:extLst>
              <a:ext uri="{FF2B5EF4-FFF2-40B4-BE49-F238E27FC236}">
                <a16:creationId xmlns:a16="http://schemas.microsoft.com/office/drawing/2014/main" id="{D70E3ED6-80CB-42CB-88A4-12A1203E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62" y="1955621"/>
            <a:ext cx="7128337" cy="4098794"/>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19F2A52B-34A3-42A6-8C86-4B487EE635C4}"/>
              </a:ext>
            </a:extLst>
          </p:cNvPr>
          <p:cNvSpPr/>
          <p:nvPr/>
        </p:nvSpPr>
        <p:spPr>
          <a:xfrm>
            <a:off x="4930219" y="2931736"/>
            <a:ext cx="4015818" cy="2413262"/>
          </a:xfrm>
          <a:custGeom>
            <a:avLst/>
            <a:gdLst>
              <a:gd name="connsiteX0" fmla="*/ 3827282 w 4015818"/>
              <a:gd name="connsiteY0" fmla="*/ 122549 h 2413262"/>
              <a:gd name="connsiteX1" fmla="*/ 3827282 w 4015818"/>
              <a:gd name="connsiteY1" fmla="*/ 122549 h 2413262"/>
              <a:gd name="connsiteX2" fmla="*/ 3695307 w 4015818"/>
              <a:gd name="connsiteY2" fmla="*/ 56561 h 2413262"/>
              <a:gd name="connsiteX3" fmla="*/ 3308808 w 4015818"/>
              <a:gd name="connsiteY3" fmla="*/ 0 h 2413262"/>
              <a:gd name="connsiteX4" fmla="*/ 3157979 w 4015818"/>
              <a:gd name="connsiteY4" fmla="*/ 28280 h 2413262"/>
              <a:gd name="connsiteX5" fmla="*/ 2988296 w 4015818"/>
              <a:gd name="connsiteY5" fmla="*/ 131975 h 2413262"/>
              <a:gd name="connsiteX6" fmla="*/ 2790334 w 4015818"/>
              <a:gd name="connsiteY6" fmla="*/ 207390 h 2413262"/>
              <a:gd name="connsiteX7" fmla="*/ 2724346 w 4015818"/>
              <a:gd name="connsiteY7" fmla="*/ 263951 h 2413262"/>
              <a:gd name="connsiteX8" fmla="*/ 2667785 w 4015818"/>
              <a:gd name="connsiteY8" fmla="*/ 301658 h 2413262"/>
              <a:gd name="connsiteX9" fmla="*/ 2545237 w 4015818"/>
              <a:gd name="connsiteY9" fmla="*/ 509048 h 2413262"/>
              <a:gd name="connsiteX10" fmla="*/ 2516956 w 4015818"/>
              <a:gd name="connsiteY10" fmla="*/ 584462 h 2413262"/>
              <a:gd name="connsiteX11" fmla="*/ 2337847 w 4015818"/>
              <a:gd name="connsiteY11" fmla="*/ 801278 h 2413262"/>
              <a:gd name="connsiteX12" fmla="*/ 2271859 w 4015818"/>
              <a:gd name="connsiteY12" fmla="*/ 876693 h 2413262"/>
              <a:gd name="connsiteX13" fmla="*/ 1979628 w 4015818"/>
              <a:gd name="connsiteY13" fmla="*/ 989815 h 2413262"/>
              <a:gd name="connsiteX14" fmla="*/ 1894787 w 4015818"/>
              <a:gd name="connsiteY14" fmla="*/ 999241 h 2413262"/>
              <a:gd name="connsiteX15" fmla="*/ 989814 w 4015818"/>
              <a:gd name="connsiteY15" fmla="*/ 989815 h 2413262"/>
              <a:gd name="connsiteX16" fmla="*/ 904973 w 4015818"/>
              <a:gd name="connsiteY16" fmla="*/ 961534 h 2413262"/>
              <a:gd name="connsiteX17" fmla="*/ 707010 w 4015818"/>
              <a:gd name="connsiteY17" fmla="*/ 914400 h 2413262"/>
              <a:gd name="connsiteX18" fmla="*/ 641022 w 4015818"/>
              <a:gd name="connsiteY18" fmla="*/ 876693 h 2413262"/>
              <a:gd name="connsiteX19" fmla="*/ 311084 w 4015818"/>
              <a:gd name="connsiteY19" fmla="*/ 914400 h 2413262"/>
              <a:gd name="connsiteX20" fmla="*/ 273377 w 4015818"/>
              <a:gd name="connsiteY20" fmla="*/ 952107 h 2413262"/>
              <a:gd name="connsiteX21" fmla="*/ 169682 w 4015818"/>
              <a:gd name="connsiteY21" fmla="*/ 1065229 h 2413262"/>
              <a:gd name="connsiteX22" fmla="*/ 113121 w 4015818"/>
              <a:gd name="connsiteY22" fmla="*/ 1102936 h 2413262"/>
              <a:gd name="connsiteX23" fmla="*/ 28280 w 4015818"/>
              <a:gd name="connsiteY23" fmla="*/ 1187777 h 2413262"/>
              <a:gd name="connsiteX24" fmla="*/ 18853 w 4015818"/>
              <a:gd name="connsiteY24" fmla="*/ 1263192 h 2413262"/>
              <a:gd name="connsiteX25" fmla="*/ 0 w 4015818"/>
              <a:gd name="connsiteY25" fmla="*/ 1338606 h 2413262"/>
              <a:gd name="connsiteX26" fmla="*/ 18853 w 4015818"/>
              <a:gd name="connsiteY26" fmla="*/ 1743959 h 2413262"/>
              <a:gd name="connsiteX27" fmla="*/ 75414 w 4015818"/>
              <a:gd name="connsiteY27" fmla="*/ 1932495 h 2413262"/>
              <a:gd name="connsiteX28" fmla="*/ 94268 w 4015818"/>
              <a:gd name="connsiteY28" fmla="*/ 2007909 h 2413262"/>
              <a:gd name="connsiteX29" fmla="*/ 113121 w 4015818"/>
              <a:gd name="connsiteY29" fmla="*/ 2045617 h 2413262"/>
              <a:gd name="connsiteX30" fmla="*/ 122548 w 4015818"/>
              <a:gd name="connsiteY30" fmla="*/ 2083324 h 2413262"/>
              <a:gd name="connsiteX31" fmla="*/ 216816 w 4015818"/>
              <a:gd name="connsiteY31" fmla="*/ 2215299 h 2413262"/>
              <a:gd name="connsiteX32" fmla="*/ 273377 w 4015818"/>
              <a:gd name="connsiteY32" fmla="*/ 2253006 h 2413262"/>
              <a:gd name="connsiteX33" fmla="*/ 348791 w 4015818"/>
              <a:gd name="connsiteY33" fmla="*/ 2309567 h 2413262"/>
              <a:gd name="connsiteX34" fmla="*/ 471340 w 4015818"/>
              <a:gd name="connsiteY34" fmla="*/ 2375555 h 2413262"/>
              <a:gd name="connsiteX35" fmla="*/ 650449 w 4015818"/>
              <a:gd name="connsiteY35" fmla="*/ 2413262 h 2413262"/>
              <a:gd name="connsiteX36" fmla="*/ 810705 w 4015818"/>
              <a:gd name="connsiteY36" fmla="*/ 2394408 h 2413262"/>
              <a:gd name="connsiteX37" fmla="*/ 904973 w 4015818"/>
              <a:gd name="connsiteY37" fmla="*/ 2356701 h 2413262"/>
              <a:gd name="connsiteX38" fmla="*/ 1055802 w 4015818"/>
              <a:gd name="connsiteY38" fmla="*/ 2318994 h 2413262"/>
              <a:gd name="connsiteX39" fmla="*/ 1272618 w 4015818"/>
              <a:gd name="connsiteY39" fmla="*/ 2271860 h 2413262"/>
              <a:gd name="connsiteX40" fmla="*/ 1480008 w 4015818"/>
              <a:gd name="connsiteY40" fmla="*/ 2215299 h 2413262"/>
              <a:gd name="connsiteX41" fmla="*/ 1809946 w 4015818"/>
              <a:gd name="connsiteY41" fmla="*/ 2139885 h 2413262"/>
              <a:gd name="connsiteX42" fmla="*/ 2007909 w 4015818"/>
              <a:gd name="connsiteY42" fmla="*/ 2092751 h 2413262"/>
              <a:gd name="connsiteX43" fmla="*/ 2366127 w 4015818"/>
              <a:gd name="connsiteY43" fmla="*/ 2017336 h 2413262"/>
              <a:gd name="connsiteX44" fmla="*/ 2601797 w 4015818"/>
              <a:gd name="connsiteY44" fmla="*/ 1932495 h 2413262"/>
              <a:gd name="connsiteX45" fmla="*/ 2752626 w 4015818"/>
              <a:gd name="connsiteY45" fmla="*/ 1847654 h 2413262"/>
              <a:gd name="connsiteX46" fmla="*/ 2988296 w 4015818"/>
              <a:gd name="connsiteY46" fmla="*/ 1809946 h 2413262"/>
              <a:gd name="connsiteX47" fmla="*/ 3120272 w 4015818"/>
              <a:gd name="connsiteY47" fmla="*/ 1772239 h 2413262"/>
              <a:gd name="connsiteX48" fmla="*/ 3431356 w 4015818"/>
              <a:gd name="connsiteY48" fmla="*/ 1753386 h 2413262"/>
              <a:gd name="connsiteX49" fmla="*/ 3497344 w 4015818"/>
              <a:gd name="connsiteY49" fmla="*/ 1706252 h 2413262"/>
              <a:gd name="connsiteX50" fmla="*/ 3619892 w 4015818"/>
              <a:gd name="connsiteY50" fmla="*/ 1564850 h 2413262"/>
              <a:gd name="connsiteX51" fmla="*/ 3742441 w 4015818"/>
              <a:gd name="connsiteY51" fmla="*/ 1461155 h 2413262"/>
              <a:gd name="connsiteX52" fmla="*/ 3846136 w 4015818"/>
              <a:gd name="connsiteY52" fmla="*/ 1329179 h 2413262"/>
              <a:gd name="connsiteX53" fmla="*/ 3893270 w 4015818"/>
              <a:gd name="connsiteY53" fmla="*/ 1253765 h 2413262"/>
              <a:gd name="connsiteX54" fmla="*/ 3959257 w 4015818"/>
              <a:gd name="connsiteY54" fmla="*/ 1168924 h 2413262"/>
              <a:gd name="connsiteX55" fmla="*/ 3987538 w 4015818"/>
              <a:gd name="connsiteY55" fmla="*/ 1093509 h 2413262"/>
              <a:gd name="connsiteX56" fmla="*/ 4015818 w 4015818"/>
              <a:gd name="connsiteY56" fmla="*/ 791852 h 2413262"/>
              <a:gd name="connsiteX57" fmla="*/ 3996965 w 4015818"/>
              <a:gd name="connsiteY57" fmla="*/ 358219 h 2413262"/>
              <a:gd name="connsiteX58" fmla="*/ 3912123 w 4015818"/>
              <a:gd name="connsiteY58" fmla="*/ 207390 h 2413262"/>
              <a:gd name="connsiteX59" fmla="*/ 3827282 w 4015818"/>
              <a:gd name="connsiteY59" fmla="*/ 122549 h 241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015818" h="2413262">
                <a:moveTo>
                  <a:pt x="3827282" y="122549"/>
                </a:moveTo>
                <a:lnTo>
                  <a:pt x="3827282" y="122549"/>
                </a:lnTo>
                <a:cubicBezTo>
                  <a:pt x="3783290" y="100553"/>
                  <a:pt x="3741687" y="72931"/>
                  <a:pt x="3695307" y="56561"/>
                </a:cubicBezTo>
                <a:cubicBezTo>
                  <a:pt x="3527856" y="-2539"/>
                  <a:pt x="3484615" y="8372"/>
                  <a:pt x="3308808" y="0"/>
                </a:cubicBezTo>
                <a:cubicBezTo>
                  <a:pt x="3258532" y="9427"/>
                  <a:pt x="3205279" y="8804"/>
                  <a:pt x="3157979" y="28280"/>
                </a:cubicBezTo>
                <a:cubicBezTo>
                  <a:pt x="3096685" y="53518"/>
                  <a:pt x="3051181" y="111013"/>
                  <a:pt x="2988296" y="131975"/>
                </a:cubicBezTo>
                <a:cubicBezTo>
                  <a:pt x="2864702" y="173174"/>
                  <a:pt x="2930972" y="148791"/>
                  <a:pt x="2790334" y="207390"/>
                </a:cubicBezTo>
                <a:cubicBezTo>
                  <a:pt x="2768338" y="226244"/>
                  <a:pt x="2747309" y="246287"/>
                  <a:pt x="2724346" y="263951"/>
                </a:cubicBezTo>
                <a:cubicBezTo>
                  <a:pt x="2706386" y="277767"/>
                  <a:pt x="2681154" y="283363"/>
                  <a:pt x="2667785" y="301658"/>
                </a:cubicBezTo>
                <a:cubicBezTo>
                  <a:pt x="2620408" y="366489"/>
                  <a:pt x="2573432" y="433864"/>
                  <a:pt x="2545237" y="509048"/>
                </a:cubicBezTo>
                <a:cubicBezTo>
                  <a:pt x="2535810" y="534186"/>
                  <a:pt x="2531185" y="561695"/>
                  <a:pt x="2516956" y="584462"/>
                </a:cubicBezTo>
                <a:cubicBezTo>
                  <a:pt x="2421503" y="737187"/>
                  <a:pt x="2430290" y="702232"/>
                  <a:pt x="2337847" y="801278"/>
                </a:cubicBezTo>
                <a:cubicBezTo>
                  <a:pt x="2315055" y="825697"/>
                  <a:pt x="2300126" y="858895"/>
                  <a:pt x="2271859" y="876693"/>
                </a:cubicBezTo>
                <a:cubicBezTo>
                  <a:pt x="2198558" y="922846"/>
                  <a:pt x="2072917" y="971157"/>
                  <a:pt x="1979628" y="989815"/>
                </a:cubicBezTo>
                <a:cubicBezTo>
                  <a:pt x="1951726" y="995395"/>
                  <a:pt x="1923067" y="996099"/>
                  <a:pt x="1894787" y="999241"/>
                </a:cubicBezTo>
                <a:lnTo>
                  <a:pt x="989814" y="989815"/>
                </a:lnTo>
                <a:cubicBezTo>
                  <a:pt x="960025" y="988680"/>
                  <a:pt x="933426" y="970426"/>
                  <a:pt x="904973" y="961534"/>
                </a:cubicBezTo>
                <a:cubicBezTo>
                  <a:pt x="825520" y="936704"/>
                  <a:pt x="802758" y="934917"/>
                  <a:pt x="707010" y="914400"/>
                </a:cubicBezTo>
                <a:cubicBezTo>
                  <a:pt x="685014" y="901831"/>
                  <a:pt x="666252" y="878987"/>
                  <a:pt x="641022" y="876693"/>
                </a:cubicBezTo>
                <a:cubicBezTo>
                  <a:pt x="449962" y="859324"/>
                  <a:pt x="442926" y="870453"/>
                  <a:pt x="311084" y="914400"/>
                </a:cubicBezTo>
                <a:cubicBezTo>
                  <a:pt x="298515" y="926969"/>
                  <a:pt x="284945" y="938611"/>
                  <a:pt x="273377" y="952107"/>
                </a:cubicBezTo>
                <a:cubicBezTo>
                  <a:pt x="222515" y="1011446"/>
                  <a:pt x="297209" y="980212"/>
                  <a:pt x="169682" y="1065229"/>
                </a:cubicBezTo>
                <a:cubicBezTo>
                  <a:pt x="150828" y="1077798"/>
                  <a:pt x="130244" y="1088096"/>
                  <a:pt x="113121" y="1102936"/>
                </a:cubicBezTo>
                <a:cubicBezTo>
                  <a:pt x="82898" y="1129130"/>
                  <a:pt x="28280" y="1187777"/>
                  <a:pt x="28280" y="1187777"/>
                </a:cubicBezTo>
                <a:cubicBezTo>
                  <a:pt x="25138" y="1212915"/>
                  <a:pt x="23522" y="1238292"/>
                  <a:pt x="18853" y="1263192"/>
                </a:cubicBezTo>
                <a:cubicBezTo>
                  <a:pt x="14078" y="1288660"/>
                  <a:pt x="0" y="1312694"/>
                  <a:pt x="0" y="1338606"/>
                </a:cubicBezTo>
                <a:cubicBezTo>
                  <a:pt x="0" y="1473870"/>
                  <a:pt x="1814" y="1609773"/>
                  <a:pt x="18853" y="1743959"/>
                </a:cubicBezTo>
                <a:cubicBezTo>
                  <a:pt x="27118" y="1809049"/>
                  <a:pt x="59500" y="1868842"/>
                  <a:pt x="75414" y="1932495"/>
                </a:cubicBezTo>
                <a:cubicBezTo>
                  <a:pt x="81699" y="1957633"/>
                  <a:pt x="86074" y="1983327"/>
                  <a:pt x="94268" y="2007909"/>
                </a:cubicBezTo>
                <a:cubicBezTo>
                  <a:pt x="98712" y="2021241"/>
                  <a:pt x="108187" y="2032459"/>
                  <a:pt x="113121" y="2045617"/>
                </a:cubicBezTo>
                <a:cubicBezTo>
                  <a:pt x="117670" y="2057748"/>
                  <a:pt x="115792" y="2072269"/>
                  <a:pt x="122548" y="2083324"/>
                </a:cubicBezTo>
                <a:cubicBezTo>
                  <a:pt x="150738" y="2129454"/>
                  <a:pt x="171834" y="2185311"/>
                  <a:pt x="216816" y="2215299"/>
                </a:cubicBezTo>
                <a:cubicBezTo>
                  <a:pt x="235670" y="2227868"/>
                  <a:pt x="254938" y="2239836"/>
                  <a:pt x="273377" y="2253006"/>
                </a:cubicBezTo>
                <a:cubicBezTo>
                  <a:pt x="298947" y="2271270"/>
                  <a:pt x="322073" y="2293028"/>
                  <a:pt x="348791" y="2309567"/>
                </a:cubicBezTo>
                <a:cubicBezTo>
                  <a:pt x="388239" y="2333987"/>
                  <a:pt x="429103" y="2356357"/>
                  <a:pt x="471340" y="2375555"/>
                </a:cubicBezTo>
                <a:cubicBezTo>
                  <a:pt x="546891" y="2409896"/>
                  <a:pt x="568098" y="2405027"/>
                  <a:pt x="650449" y="2413262"/>
                </a:cubicBezTo>
                <a:cubicBezTo>
                  <a:pt x="703868" y="2406977"/>
                  <a:pt x="758199" y="2406076"/>
                  <a:pt x="810705" y="2394408"/>
                </a:cubicBezTo>
                <a:cubicBezTo>
                  <a:pt x="843742" y="2387066"/>
                  <a:pt x="872626" y="2366654"/>
                  <a:pt x="904973" y="2356701"/>
                </a:cubicBezTo>
                <a:cubicBezTo>
                  <a:pt x="954505" y="2341460"/>
                  <a:pt x="1005305" y="2330647"/>
                  <a:pt x="1055802" y="2318994"/>
                </a:cubicBezTo>
                <a:cubicBezTo>
                  <a:pt x="1127868" y="2302363"/>
                  <a:pt x="1200773" y="2289422"/>
                  <a:pt x="1272618" y="2271860"/>
                </a:cubicBezTo>
                <a:cubicBezTo>
                  <a:pt x="1342223" y="2254845"/>
                  <a:pt x="1410421" y="2232390"/>
                  <a:pt x="1480008" y="2215299"/>
                </a:cubicBezTo>
                <a:cubicBezTo>
                  <a:pt x="1589567" y="2188390"/>
                  <a:pt x="1700053" y="2165396"/>
                  <a:pt x="1809946" y="2139885"/>
                </a:cubicBezTo>
                <a:cubicBezTo>
                  <a:pt x="1876021" y="2124546"/>
                  <a:pt x="1941000" y="2103903"/>
                  <a:pt x="2007909" y="2092751"/>
                </a:cubicBezTo>
                <a:cubicBezTo>
                  <a:pt x="2139599" y="2070802"/>
                  <a:pt x="2237070" y="2059192"/>
                  <a:pt x="2366127" y="2017336"/>
                </a:cubicBezTo>
                <a:cubicBezTo>
                  <a:pt x="2767087" y="1887296"/>
                  <a:pt x="2373121" y="1989665"/>
                  <a:pt x="2601797" y="1932495"/>
                </a:cubicBezTo>
                <a:cubicBezTo>
                  <a:pt x="2652073" y="1904215"/>
                  <a:pt x="2698614" y="1867908"/>
                  <a:pt x="2752626" y="1847654"/>
                </a:cubicBezTo>
                <a:cubicBezTo>
                  <a:pt x="2804384" y="1828245"/>
                  <a:pt x="2923282" y="1817170"/>
                  <a:pt x="2988296" y="1809946"/>
                </a:cubicBezTo>
                <a:cubicBezTo>
                  <a:pt x="3032288" y="1797377"/>
                  <a:pt x="3074888" y="1778033"/>
                  <a:pt x="3120272" y="1772239"/>
                </a:cubicBezTo>
                <a:cubicBezTo>
                  <a:pt x="3223321" y="1759084"/>
                  <a:pt x="3329026" y="1771294"/>
                  <a:pt x="3431356" y="1753386"/>
                </a:cubicBezTo>
                <a:cubicBezTo>
                  <a:pt x="3457982" y="1748726"/>
                  <a:pt x="3476821" y="1723843"/>
                  <a:pt x="3497344" y="1706252"/>
                </a:cubicBezTo>
                <a:cubicBezTo>
                  <a:pt x="3577760" y="1637325"/>
                  <a:pt x="3552538" y="1645675"/>
                  <a:pt x="3619892" y="1564850"/>
                </a:cubicBezTo>
                <a:cubicBezTo>
                  <a:pt x="3653072" y="1525034"/>
                  <a:pt x="3703755" y="1491244"/>
                  <a:pt x="3742441" y="1461155"/>
                </a:cubicBezTo>
                <a:cubicBezTo>
                  <a:pt x="3802684" y="1340666"/>
                  <a:pt x="3728722" y="1473688"/>
                  <a:pt x="3846136" y="1329179"/>
                </a:cubicBezTo>
                <a:cubicBezTo>
                  <a:pt x="3864829" y="1306172"/>
                  <a:pt x="3876175" y="1277983"/>
                  <a:pt x="3893270" y="1253765"/>
                </a:cubicBezTo>
                <a:cubicBezTo>
                  <a:pt x="3913931" y="1224495"/>
                  <a:pt x="3937261" y="1197204"/>
                  <a:pt x="3959257" y="1168924"/>
                </a:cubicBezTo>
                <a:cubicBezTo>
                  <a:pt x="3968684" y="1143786"/>
                  <a:pt x="3982818" y="1119939"/>
                  <a:pt x="3987538" y="1093509"/>
                </a:cubicBezTo>
                <a:cubicBezTo>
                  <a:pt x="3994604" y="1053938"/>
                  <a:pt x="4010463" y="856115"/>
                  <a:pt x="4015818" y="791852"/>
                </a:cubicBezTo>
                <a:cubicBezTo>
                  <a:pt x="4009534" y="647308"/>
                  <a:pt x="4008061" y="502474"/>
                  <a:pt x="3996965" y="358219"/>
                </a:cubicBezTo>
                <a:cubicBezTo>
                  <a:pt x="3992066" y="294526"/>
                  <a:pt x="3939165" y="261475"/>
                  <a:pt x="3912123" y="207390"/>
                </a:cubicBezTo>
                <a:cubicBezTo>
                  <a:pt x="3864479" y="112102"/>
                  <a:pt x="3841422" y="136689"/>
                  <a:pt x="3827282" y="122549"/>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32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GB" dirty="0">
                <a:solidFill>
                  <a:schemeClr val="bg1"/>
                </a:solidFill>
              </a:rPr>
              <a:t>Note that while the context diagram shows the kind of data that is exchanged between our system and the external interfaces, it implies nothing at all regarding the sequence in which those data exchanges take place.</a:t>
            </a:r>
          </a:p>
          <a:p>
            <a:endParaRPr lang="en-GB" i="1" dirty="0">
              <a:solidFill>
                <a:schemeClr val="bg1"/>
              </a:solidFill>
            </a:endParaRPr>
          </a:p>
        </p:txBody>
      </p:sp>
      <p:pic>
        <p:nvPicPr>
          <p:cNvPr id="6" name="Picture 4" descr="Context Diagram: Worked Example">
            <a:extLst>
              <a:ext uri="{FF2B5EF4-FFF2-40B4-BE49-F238E27FC236}">
                <a16:creationId xmlns:a16="http://schemas.microsoft.com/office/drawing/2014/main" id="{6098C7D0-2D13-4369-BBA9-80B937580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993" y="3112700"/>
            <a:ext cx="6366014" cy="366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49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GB" dirty="0">
                <a:solidFill>
                  <a:schemeClr val="bg1"/>
                </a:solidFill>
              </a:rPr>
              <a:t>Another name for a </a:t>
            </a:r>
            <a:r>
              <a:rPr lang="en-GB" b="1" dirty="0">
                <a:solidFill>
                  <a:schemeClr val="bg1"/>
                </a:solidFill>
              </a:rPr>
              <a:t>Context Diagram </a:t>
            </a:r>
            <a:r>
              <a:rPr lang="en-GB" dirty="0">
                <a:solidFill>
                  <a:schemeClr val="bg1"/>
                </a:solidFill>
              </a:rPr>
              <a:t>is a </a:t>
            </a:r>
            <a:r>
              <a:rPr lang="en-GB" b="1" dirty="0">
                <a:solidFill>
                  <a:schemeClr val="bg1"/>
                </a:solidFill>
              </a:rPr>
              <a:t>Context-Level Data-Flow Diagram</a:t>
            </a:r>
            <a:r>
              <a:rPr lang="en-GB" dirty="0">
                <a:solidFill>
                  <a:schemeClr val="bg1"/>
                </a:solidFill>
              </a:rPr>
              <a:t> or </a:t>
            </a:r>
            <a:r>
              <a:rPr lang="en-GB" b="1" dirty="0">
                <a:solidFill>
                  <a:schemeClr val="bg1"/>
                </a:solidFill>
              </a:rPr>
              <a:t>a Level-0 Data Flow Diagram</a:t>
            </a:r>
            <a:r>
              <a:rPr lang="en-GB" dirty="0">
                <a:solidFill>
                  <a:schemeClr val="bg1"/>
                </a:solidFill>
              </a:rPr>
              <a:t>.</a:t>
            </a:r>
          </a:p>
          <a:p>
            <a:pPr lvl="1"/>
            <a:r>
              <a:rPr lang="en-GB" i="1" dirty="0">
                <a:solidFill>
                  <a:schemeClr val="bg1"/>
                </a:solidFill>
              </a:rPr>
              <a:t>Shows the scope and boundaries of a system at a glance including the other systems that interface with it</a:t>
            </a:r>
          </a:p>
        </p:txBody>
      </p:sp>
    </p:spTree>
    <p:extLst>
      <p:ext uri="{BB962C8B-B14F-4D97-AF65-F5344CB8AC3E}">
        <p14:creationId xmlns:p14="http://schemas.microsoft.com/office/powerpoint/2010/main" val="196062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Data Flow vs Context Diagram</a:t>
            </a:r>
            <a:endParaRPr lang="en-US" dirty="0">
              <a:solidFill>
                <a:schemeClr val="bg1"/>
              </a:solidFill>
            </a:endParaRPr>
          </a:p>
        </p:txBody>
      </p:sp>
      <p:graphicFrame>
        <p:nvGraphicFramePr>
          <p:cNvPr id="4" name="Table 4">
            <a:extLst>
              <a:ext uri="{FF2B5EF4-FFF2-40B4-BE49-F238E27FC236}">
                <a16:creationId xmlns:a16="http://schemas.microsoft.com/office/drawing/2014/main" id="{28A341D2-DE31-4CBA-A906-0FBF40142955}"/>
              </a:ext>
            </a:extLst>
          </p:cNvPr>
          <p:cNvGraphicFramePr>
            <a:graphicFrameLocks noGrp="1"/>
          </p:cNvGraphicFramePr>
          <p:nvPr>
            <p:ph idx="1"/>
          </p:nvPr>
        </p:nvGraphicFramePr>
        <p:xfrm>
          <a:off x="838200" y="3079390"/>
          <a:ext cx="10515600" cy="1554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978857341"/>
                    </a:ext>
                  </a:extLst>
                </a:gridCol>
              </a:tblGrid>
              <a:tr h="370840">
                <a:tc>
                  <a:txBody>
                    <a:bodyPr/>
                    <a:lstStyle/>
                    <a:p>
                      <a:endParaRPr lang="en-US" sz="2800"/>
                    </a:p>
                  </a:txBody>
                  <a:tcPr/>
                </a:tc>
                <a:extLst>
                  <a:ext uri="{0D108BD9-81ED-4DB2-BD59-A6C34878D82A}">
                    <a16:rowId xmlns:a16="http://schemas.microsoft.com/office/drawing/2014/main" val="201483187"/>
                  </a:ext>
                </a:extLst>
              </a:tr>
              <a:tr h="370840">
                <a:tc>
                  <a:txBody>
                    <a:bodyPr/>
                    <a:lstStyle/>
                    <a:p>
                      <a:r>
                        <a:rPr lang="en-US" sz="2800" dirty="0"/>
                        <a:t>Context Diagram</a:t>
                      </a:r>
                    </a:p>
                  </a:txBody>
                  <a:tcPr/>
                </a:tc>
                <a:extLst>
                  <a:ext uri="{0D108BD9-81ED-4DB2-BD59-A6C34878D82A}">
                    <a16:rowId xmlns:a16="http://schemas.microsoft.com/office/drawing/2014/main" val="1063788003"/>
                  </a:ext>
                </a:extLst>
              </a:tr>
              <a:tr h="370840">
                <a:tc>
                  <a:txBody>
                    <a:bodyPr/>
                    <a:lstStyle/>
                    <a:p>
                      <a:r>
                        <a:rPr lang="en-US" sz="2800" dirty="0"/>
                        <a:t>Data Flow Diagram</a:t>
                      </a:r>
                      <a:r>
                        <a:rPr lang="ar-EG" sz="2800" dirty="0"/>
                        <a:t> </a:t>
                      </a:r>
                      <a:endParaRPr lang="en-US" sz="2800" dirty="0"/>
                    </a:p>
                  </a:txBody>
                  <a:tcPr/>
                </a:tc>
                <a:extLst>
                  <a:ext uri="{0D108BD9-81ED-4DB2-BD59-A6C34878D82A}">
                    <a16:rowId xmlns:a16="http://schemas.microsoft.com/office/drawing/2014/main" val="2548364185"/>
                  </a:ext>
                </a:extLst>
              </a:tr>
            </a:tbl>
          </a:graphicData>
        </a:graphic>
      </p:graphicFrame>
      <p:sp>
        <p:nvSpPr>
          <p:cNvPr id="5" name="Rectangle 4">
            <a:extLst>
              <a:ext uri="{FF2B5EF4-FFF2-40B4-BE49-F238E27FC236}">
                <a16:creationId xmlns:a16="http://schemas.microsoft.com/office/drawing/2014/main" id="{C1B96B9C-B4BF-470C-8BD4-70D6553285CB}"/>
              </a:ext>
            </a:extLst>
          </p:cNvPr>
          <p:cNvSpPr/>
          <p:nvPr/>
        </p:nvSpPr>
        <p:spPr>
          <a:xfrm>
            <a:off x="847627" y="4128941"/>
            <a:ext cx="6608975" cy="4996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3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a:solidFill>
                  <a:schemeClr val="bg1"/>
                </a:solidFill>
              </a:rPr>
              <a:t>The Data Flow Diagram (DFD) provides a graphical representation of the flow of data through a system. </a:t>
            </a:r>
            <a:endParaRPr lang="ar-EG">
              <a:solidFill>
                <a:schemeClr val="bg1"/>
              </a:solidFill>
            </a:endParaRPr>
          </a:p>
          <a:p>
            <a:r>
              <a:rPr lang="en-GB">
                <a:solidFill>
                  <a:schemeClr val="bg1"/>
                </a:solidFill>
              </a:rPr>
              <a:t>It shows logically what information is exchanged by our system processes and external interfaces or data stores</a:t>
            </a:r>
            <a:r>
              <a:rPr lang="en-US">
                <a:solidFill>
                  <a:schemeClr val="bg1"/>
                </a:solidFill>
              </a:rPr>
              <a:t>.</a:t>
            </a:r>
            <a:r>
              <a:rPr lang="en-GB">
                <a:solidFill>
                  <a:schemeClr val="bg1"/>
                </a:solidFill>
              </a:rPr>
              <a:t> </a:t>
            </a:r>
          </a:p>
          <a:p>
            <a:pPr lvl="1"/>
            <a:r>
              <a:rPr lang="en-GB" i="1">
                <a:solidFill>
                  <a:schemeClr val="bg1"/>
                </a:solidFill>
              </a:rPr>
              <a:t>It does not explicitly show when or in what sequence the information is exchanged.</a:t>
            </a:r>
            <a:endParaRPr lang="en-US" i="1" dirty="0">
              <a:solidFill>
                <a:schemeClr val="bg1"/>
              </a:solidFill>
            </a:endParaRPr>
          </a:p>
        </p:txBody>
      </p:sp>
      <p:pic>
        <p:nvPicPr>
          <p:cNvPr id="7" name="Picture 6">
            <a:extLst>
              <a:ext uri="{FF2B5EF4-FFF2-40B4-BE49-F238E27FC236}">
                <a16:creationId xmlns:a16="http://schemas.microsoft.com/office/drawing/2014/main" id="{B198195E-C9C9-4251-8760-234CD466BDA7}"/>
              </a:ext>
            </a:extLst>
          </p:cNvPr>
          <p:cNvPicPr>
            <a:picLocks noChangeAspect="1"/>
          </p:cNvPicPr>
          <p:nvPr/>
        </p:nvPicPr>
        <p:blipFill>
          <a:blip r:embed="rId2"/>
          <a:stretch>
            <a:fillRect/>
          </a:stretch>
        </p:blipFill>
        <p:spPr>
          <a:xfrm>
            <a:off x="3133111" y="3890460"/>
            <a:ext cx="5925777" cy="2967540"/>
          </a:xfrm>
          <a:prstGeom prst="rect">
            <a:avLst/>
          </a:prstGeom>
        </p:spPr>
      </p:pic>
    </p:spTree>
    <p:extLst>
      <p:ext uri="{BB962C8B-B14F-4D97-AF65-F5344CB8AC3E}">
        <p14:creationId xmlns:p14="http://schemas.microsoft.com/office/powerpoint/2010/main" val="88192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Diagram Elements </a:t>
            </a:r>
            <a:endParaRPr lang="en-US" i="1" dirty="0">
              <a:solidFill>
                <a:schemeClr val="bg1"/>
              </a:solidFill>
            </a:endParaRPr>
          </a:p>
        </p:txBody>
      </p:sp>
      <p:pic>
        <p:nvPicPr>
          <p:cNvPr id="1026" name="Picture 2" descr="How to use data flow diagrams to supercharge your project | by Cacoo |  Nulab | Medium">
            <a:extLst>
              <a:ext uri="{FF2B5EF4-FFF2-40B4-BE49-F238E27FC236}">
                <a16:creationId xmlns:a16="http://schemas.microsoft.com/office/drawing/2014/main" id="{122F6951-D2FA-4263-9ADC-008E6A9D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04" y="1423381"/>
            <a:ext cx="4819896" cy="53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4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Diagram Elements</a:t>
            </a:r>
          </a:p>
          <a:p>
            <a:pPr lvl="1"/>
            <a:r>
              <a:rPr lang="en-GB" b="1" i="1" dirty="0">
                <a:solidFill>
                  <a:schemeClr val="bg1"/>
                </a:solidFill>
              </a:rPr>
              <a:t>External Interface:</a:t>
            </a:r>
            <a:r>
              <a:rPr lang="en-GB" i="1" dirty="0">
                <a:solidFill>
                  <a:schemeClr val="bg1"/>
                </a:solidFill>
              </a:rPr>
              <a:t> any external system</a:t>
            </a:r>
            <a:br>
              <a:rPr lang="en-GB" i="1" dirty="0">
                <a:solidFill>
                  <a:schemeClr val="bg1"/>
                </a:solidFill>
              </a:rPr>
            </a:br>
            <a:r>
              <a:rPr lang="en-GB" i="1" dirty="0">
                <a:solidFill>
                  <a:schemeClr val="bg1"/>
                </a:solidFill>
              </a:rPr>
              <a:t>or human actor that interacts with </a:t>
            </a:r>
            <a:br>
              <a:rPr lang="en-GB" i="1" dirty="0">
                <a:solidFill>
                  <a:schemeClr val="bg1"/>
                </a:solidFill>
              </a:rPr>
            </a:br>
            <a:r>
              <a:rPr lang="en-GB" i="1" dirty="0">
                <a:solidFill>
                  <a:schemeClr val="bg1"/>
                </a:solidFill>
              </a:rPr>
              <a:t>our system processes. </a:t>
            </a:r>
          </a:p>
          <a:p>
            <a:pPr lvl="1"/>
            <a:r>
              <a:rPr lang="en-GB" i="1" dirty="0">
                <a:solidFill>
                  <a:schemeClr val="bg1"/>
                </a:solidFill>
              </a:rPr>
              <a:t>In some alternative notations the </a:t>
            </a:r>
            <a:br>
              <a:rPr lang="en-GB" i="1" dirty="0">
                <a:solidFill>
                  <a:schemeClr val="bg1"/>
                </a:solidFill>
              </a:rPr>
            </a:br>
            <a:r>
              <a:rPr lang="en-GB" i="1" dirty="0">
                <a:solidFill>
                  <a:schemeClr val="bg1"/>
                </a:solidFill>
              </a:rPr>
              <a:t>Interface shape may be known as a </a:t>
            </a:r>
            <a:br>
              <a:rPr lang="en-GB" i="1" dirty="0">
                <a:solidFill>
                  <a:schemeClr val="bg1"/>
                </a:solidFill>
              </a:rPr>
            </a:br>
            <a:r>
              <a:rPr lang="en-GB" b="1" i="1" dirty="0">
                <a:solidFill>
                  <a:schemeClr val="bg1"/>
                </a:solidFill>
              </a:rPr>
              <a:t>Terminator</a:t>
            </a:r>
            <a:r>
              <a:rPr lang="en-GB" i="1" dirty="0">
                <a:solidFill>
                  <a:schemeClr val="bg1"/>
                </a:solidFill>
              </a:rPr>
              <a:t>, an </a:t>
            </a:r>
            <a:r>
              <a:rPr lang="en-GB" b="1" i="1" dirty="0">
                <a:solidFill>
                  <a:schemeClr val="bg1"/>
                </a:solidFill>
              </a:rPr>
              <a:t>Input/Output</a:t>
            </a:r>
            <a:r>
              <a:rPr lang="en-GB" i="1" dirty="0">
                <a:solidFill>
                  <a:schemeClr val="bg1"/>
                </a:solidFill>
              </a:rPr>
              <a:t> or</a:t>
            </a:r>
            <a:r>
              <a:rPr lang="en-GB" b="1" i="1" dirty="0">
                <a:solidFill>
                  <a:schemeClr val="bg1"/>
                </a:solidFill>
              </a:rPr>
              <a:t> </a:t>
            </a:r>
            <a:r>
              <a:rPr lang="en-GB" i="1" dirty="0">
                <a:solidFill>
                  <a:schemeClr val="bg1"/>
                </a:solidFill>
              </a:rPr>
              <a:t>an</a:t>
            </a:r>
            <a:r>
              <a:rPr lang="en-GB" b="1" i="1" dirty="0">
                <a:solidFill>
                  <a:schemeClr val="bg1"/>
                </a:solidFill>
              </a:rPr>
              <a:t> </a:t>
            </a:r>
            <a:br>
              <a:rPr lang="en-GB" b="1" i="1" dirty="0">
                <a:solidFill>
                  <a:schemeClr val="bg1"/>
                </a:solidFill>
              </a:rPr>
            </a:br>
            <a:r>
              <a:rPr lang="en-GB" b="1" i="1" dirty="0">
                <a:solidFill>
                  <a:schemeClr val="bg1"/>
                </a:solidFill>
              </a:rPr>
              <a:t>Entity.</a:t>
            </a:r>
            <a:endParaRPr lang="en-US" i="1" dirty="0">
              <a:solidFill>
                <a:schemeClr val="bg1"/>
              </a:solidFill>
            </a:endParaRPr>
          </a:p>
        </p:txBody>
      </p:sp>
      <p:pic>
        <p:nvPicPr>
          <p:cNvPr id="1026" name="Picture 2" descr="How to use data flow diagrams to supercharge your project | by Cacoo |  Nulab | Medium">
            <a:extLst>
              <a:ext uri="{FF2B5EF4-FFF2-40B4-BE49-F238E27FC236}">
                <a16:creationId xmlns:a16="http://schemas.microsoft.com/office/drawing/2014/main" id="{122F6951-D2FA-4263-9ADC-008E6A9D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04" y="1423381"/>
            <a:ext cx="4819896" cy="53497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CE88467-9201-4C2F-BC07-E9D9C0BB2B6F}"/>
              </a:ext>
            </a:extLst>
          </p:cNvPr>
          <p:cNvSpPr/>
          <p:nvPr/>
        </p:nvSpPr>
        <p:spPr>
          <a:xfrm>
            <a:off x="6627043" y="1970202"/>
            <a:ext cx="4647415" cy="11123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76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Data Flow vs 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The </a:t>
            </a:r>
            <a:r>
              <a:rPr lang="en-GB" b="1" u="sng" dirty="0">
                <a:solidFill>
                  <a:schemeClr val="bg1"/>
                </a:solidFill>
              </a:rPr>
              <a:t>Context Diagram</a:t>
            </a:r>
            <a:r>
              <a:rPr lang="en-GB" dirty="0">
                <a:solidFill>
                  <a:schemeClr val="bg1"/>
                </a:solidFill>
              </a:rPr>
              <a:t> shows the system under consideration as a single high-level process and then shows the relationship that the system has with other external entities.</a:t>
            </a:r>
          </a:p>
          <a:p>
            <a:pPr lvl="1"/>
            <a:r>
              <a:rPr lang="en-GB" i="1" dirty="0">
                <a:solidFill>
                  <a:schemeClr val="bg1"/>
                </a:solidFill>
              </a:rPr>
              <a:t>Context Diagram = Context-Level Data-Flow Diagram = Level-0 Data Flow Diagram.</a:t>
            </a:r>
          </a:p>
          <a:p>
            <a:endParaRPr lang="en-GB" dirty="0">
              <a:solidFill>
                <a:schemeClr val="bg1"/>
              </a:solidFill>
            </a:endParaRPr>
          </a:p>
          <a:p>
            <a:r>
              <a:rPr lang="en-GB" b="1" dirty="0">
                <a:solidFill>
                  <a:schemeClr val="bg1"/>
                </a:solidFill>
              </a:rPr>
              <a:t>Data-Flow Diagram </a:t>
            </a:r>
            <a:r>
              <a:rPr lang="en-GB" dirty="0">
                <a:solidFill>
                  <a:schemeClr val="bg1"/>
                </a:solidFill>
              </a:rPr>
              <a:t>is the general version of Context Diagram.</a:t>
            </a:r>
          </a:p>
          <a:p>
            <a:pPr lvl="1"/>
            <a:r>
              <a:rPr lang="en-GB" i="1" dirty="0">
                <a:solidFill>
                  <a:schemeClr val="bg1"/>
                </a:solidFill>
              </a:rPr>
              <a:t>Shows the system process in detail.</a:t>
            </a:r>
            <a:endParaRPr lang="en-US" i="1" dirty="0">
              <a:solidFill>
                <a:schemeClr val="bg1"/>
              </a:solidFill>
            </a:endParaRPr>
          </a:p>
        </p:txBody>
      </p:sp>
    </p:spTree>
    <p:extLst>
      <p:ext uri="{BB962C8B-B14F-4D97-AF65-F5344CB8AC3E}">
        <p14:creationId xmlns:p14="http://schemas.microsoft.com/office/powerpoint/2010/main" val="178023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Diagram Elements</a:t>
            </a:r>
          </a:p>
          <a:p>
            <a:pPr lvl="1"/>
            <a:r>
              <a:rPr lang="en-GB" b="1" i="1" dirty="0">
                <a:solidFill>
                  <a:schemeClr val="bg1"/>
                </a:solidFill>
              </a:rPr>
              <a:t>Process: </a:t>
            </a:r>
            <a:r>
              <a:rPr lang="en-GB" i="1" dirty="0">
                <a:solidFill>
                  <a:schemeClr val="bg1"/>
                </a:solidFill>
              </a:rPr>
              <a:t>consumes data from an </a:t>
            </a:r>
            <a:br>
              <a:rPr lang="en-GB" i="1" dirty="0">
                <a:solidFill>
                  <a:schemeClr val="bg1"/>
                </a:solidFill>
              </a:rPr>
            </a:br>
            <a:r>
              <a:rPr lang="en-GB" i="1" dirty="0">
                <a:solidFill>
                  <a:schemeClr val="bg1"/>
                </a:solidFill>
              </a:rPr>
              <a:t>Interface or Data Store, transforms it </a:t>
            </a:r>
            <a:br>
              <a:rPr lang="en-GB" i="1" dirty="0">
                <a:solidFill>
                  <a:schemeClr val="bg1"/>
                </a:solidFill>
              </a:rPr>
            </a:br>
            <a:r>
              <a:rPr lang="en-GB" i="1" dirty="0">
                <a:solidFill>
                  <a:schemeClr val="bg1"/>
                </a:solidFill>
              </a:rPr>
              <a:t>in some way, and then feeds out </a:t>
            </a:r>
            <a:br>
              <a:rPr lang="en-GB" i="1" dirty="0">
                <a:solidFill>
                  <a:schemeClr val="bg1"/>
                </a:solidFill>
              </a:rPr>
            </a:br>
            <a:r>
              <a:rPr lang="en-GB" i="1" dirty="0">
                <a:solidFill>
                  <a:schemeClr val="bg1"/>
                </a:solidFill>
              </a:rPr>
              <a:t>the result to an Interface or </a:t>
            </a:r>
            <a:br>
              <a:rPr lang="en-GB" i="1" dirty="0">
                <a:solidFill>
                  <a:schemeClr val="bg1"/>
                </a:solidFill>
              </a:rPr>
            </a:br>
            <a:r>
              <a:rPr lang="en-GB" i="1" dirty="0">
                <a:solidFill>
                  <a:schemeClr val="bg1"/>
                </a:solidFill>
              </a:rPr>
              <a:t>Data Store. </a:t>
            </a:r>
            <a:endParaRPr lang="en-US" i="1" dirty="0">
              <a:solidFill>
                <a:schemeClr val="bg1"/>
              </a:solidFill>
            </a:endParaRPr>
          </a:p>
        </p:txBody>
      </p:sp>
      <p:pic>
        <p:nvPicPr>
          <p:cNvPr id="1026" name="Picture 2" descr="How to use data flow diagrams to supercharge your project | by Cacoo |  Nulab | Medium">
            <a:extLst>
              <a:ext uri="{FF2B5EF4-FFF2-40B4-BE49-F238E27FC236}">
                <a16:creationId xmlns:a16="http://schemas.microsoft.com/office/drawing/2014/main" id="{122F6951-D2FA-4263-9ADC-008E6A9D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04" y="1423381"/>
            <a:ext cx="4819896" cy="5349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D02B028-548B-4053-9D8E-E44D71AAB8D3}"/>
              </a:ext>
            </a:extLst>
          </p:cNvPr>
          <p:cNvSpPr/>
          <p:nvPr/>
        </p:nvSpPr>
        <p:spPr>
          <a:xfrm>
            <a:off x="6627043" y="3157978"/>
            <a:ext cx="4647415" cy="11123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87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Diagram Elements</a:t>
            </a:r>
          </a:p>
          <a:p>
            <a:pPr lvl="1"/>
            <a:r>
              <a:rPr lang="en-GB" b="1" i="1" dirty="0">
                <a:solidFill>
                  <a:schemeClr val="bg1"/>
                </a:solidFill>
              </a:rPr>
              <a:t>Data Store:</a:t>
            </a:r>
            <a:r>
              <a:rPr lang="en-GB" i="1" dirty="0">
                <a:solidFill>
                  <a:schemeClr val="bg1"/>
                </a:solidFill>
              </a:rPr>
              <a:t> represents an entire </a:t>
            </a:r>
            <a:br>
              <a:rPr lang="en-GB" i="1" dirty="0">
                <a:solidFill>
                  <a:schemeClr val="bg1"/>
                </a:solidFill>
              </a:rPr>
            </a:br>
            <a:r>
              <a:rPr lang="en-GB" i="1" dirty="0">
                <a:solidFill>
                  <a:schemeClr val="bg1"/>
                </a:solidFill>
              </a:rPr>
              <a:t>database or a more specific entity </a:t>
            </a:r>
            <a:br>
              <a:rPr lang="en-GB" i="1" dirty="0">
                <a:solidFill>
                  <a:schemeClr val="bg1"/>
                </a:solidFill>
              </a:rPr>
            </a:br>
            <a:r>
              <a:rPr lang="en-GB" i="1" dirty="0">
                <a:solidFill>
                  <a:schemeClr val="bg1"/>
                </a:solidFill>
              </a:rPr>
              <a:t>within a database or other persistent </a:t>
            </a:r>
            <a:br>
              <a:rPr lang="en-GB" i="1" dirty="0">
                <a:solidFill>
                  <a:schemeClr val="bg1"/>
                </a:solidFill>
              </a:rPr>
            </a:br>
            <a:r>
              <a:rPr lang="en-GB" i="1" dirty="0">
                <a:solidFill>
                  <a:schemeClr val="bg1"/>
                </a:solidFill>
              </a:rPr>
              <a:t>data store.</a:t>
            </a:r>
            <a:endParaRPr lang="en-US" i="1" dirty="0">
              <a:solidFill>
                <a:schemeClr val="bg1"/>
              </a:solidFill>
            </a:endParaRPr>
          </a:p>
        </p:txBody>
      </p:sp>
      <p:pic>
        <p:nvPicPr>
          <p:cNvPr id="1026" name="Picture 2" descr="How to use data flow diagrams to supercharge your project | by Cacoo |  Nulab | Medium">
            <a:extLst>
              <a:ext uri="{FF2B5EF4-FFF2-40B4-BE49-F238E27FC236}">
                <a16:creationId xmlns:a16="http://schemas.microsoft.com/office/drawing/2014/main" id="{122F6951-D2FA-4263-9ADC-008E6A9D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04" y="1423381"/>
            <a:ext cx="4819896" cy="53497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19C4846-61CA-40BE-AC30-85233FA70192}"/>
              </a:ext>
            </a:extLst>
          </p:cNvPr>
          <p:cNvSpPr/>
          <p:nvPr/>
        </p:nvSpPr>
        <p:spPr>
          <a:xfrm>
            <a:off x="6627043" y="4402317"/>
            <a:ext cx="4647415" cy="11123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9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Diagram Elements</a:t>
            </a:r>
          </a:p>
          <a:p>
            <a:pPr lvl="1"/>
            <a:r>
              <a:rPr lang="en-GB" b="1" i="1" dirty="0">
                <a:solidFill>
                  <a:schemeClr val="bg1"/>
                </a:solidFill>
              </a:rPr>
              <a:t>Data Flow:</a:t>
            </a:r>
            <a:r>
              <a:rPr lang="en-GB" i="1" dirty="0">
                <a:solidFill>
                  <a:schemeClr val="bg1"/>
                </a:solidFill>
              </a:rPr>
              <a:t> shows data flowing from a</a:t>
            </a:r>
            <a:br>
              <a:rPr lang="en-GB" i="1" dirty="0">
                <a:solidFill>
                  <a:schemeClr val="bg1"/>
                </a:solidFill>
              </a:rPr>
            </a:br>
            <a:r>
              <a:rPr lang="en-GB" i="1" dirty="0">
                <a:solidFill>
                  <a:schemeClr val="bg1"/>
                </a:solidFill>
              </a:rPr>
              <a:t>Process to an external Interface or </a:t>
            </a:r>
            <a:br>
              <a:rPr lang="en-GB" i="1" dirty="0">
                <a:solidFill>
                  <a:schemeClr val="bg1"/>
                </a:solidFill>
              </a:rPr>
            </a:br>
            <a:r>
              <a:rPr lang="en-GB" i="1" dirty="0">
                <a:solidFill>
                  <a:schemeClr val="bg1"/>
                </a:solidFill>
              </a:rPr>
              <a:t>Data Store, or data flowing from </a:t>
            </a:r>
            <a:br>
              <a:rPr lang="en-GB" i="1" dirty="0">
                <a:solidFill>
                  <a:schemeClr val="bg1"/>
                </a:solidFill>
              </a:rPr>
            </a:br>
            <a:r>
              <a:rPr lang="en-GB" i="1" dirty="0">
                <a:solidFill>
                  <a:schemeClr val="bg1"/>
                </a:solidFill>
              </a:rPr>
              <a:t>an external Interface or </a:t>
            </a:r>
            <a:br>
              <a:rPr lang="en-GB" i="1" dirty="0">
                <a:solidFill>
                  <a:schemeClr val="bg1"/>
                </a:solidFill>
              </a:rPr>
            </a:br>
            <a:r>
              <a:rPr lang="en-GB" i="1" dirty="0">
                <a:solidFill>
                  <a:schemeClr val="bg1"/>
                </a:solidFill>
              </a:rPr>
              <a:t>Data Store to a Process. </a:t>
            </a:r>
          </a:p>
          <a:p>
            <a:pPr lvl="1"/>
            <a:r>
              <a:rPr lang="en-GB" i="1" dirty="0">
                <a:solidFill>
                  <a:schemeClr val="bg1"/>
                </a:solidFill>
              </a:rPr>
              <a:t>The data flows in the direction of </a:t>
            </a:r>
            <a:br>
              <a:rPr lang="en-GB" i="1" dirty="0">
                <a:solidFill>
                  <a:schemeClr val="bg1"/>
                </a:solidFill>
              </a:rPr>
            </a:br>
            <a:r>
              <a:rPr lang="en-GB" i="1" dirty="0">
                <a:solidFill>
                  <a:schemeClr val="bg1"/>
                </a:solidFill>
              </a:rPr>
              <a:t>the arrow.</a:t>
            </a:r>
            <a:endParaRPr lang="en-US" i="1" dirty="0">
              <a:solidFill>
                <a:schemeClr val="bg1"/>
              </a:solidFill>
            </a:endParaRPr>
          </a:p>
        </p:txBody>
      </p:sp>
      <p:pic>
        <p:nvPicPr>
          <p:cNvPr id="1026" name="Picture 2" descr="How to use data flow diagrams to supercharge your project | by Cacoo |  Nulab | Medium">
            <a:extLst>
              <a:ext uri="{FF2B5EF4-FFF2-40B4-BE49-F238E27FC236}">
                <a16:creationId xmlns:a16="http://schemas.microsoft.com/office/drawing/2014/main" id="{122F6951-D2FA-4263-9ADC-008E6A9D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04" y="1423381"/>
            <a:ext cx="4819896" cy="53497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D4EF927-DB4B-4456-8B0C-181D9C6285F8}"/>
              </a:ext>
            </a:extLst>
          </p:cNvPr>
          <p:cNvSpPr/>
          <p:nvPr/>
        </p:nvSpPr>
        <p:spPr>
          <a:xfrm>
            <a:off x="6627043" y="5627803"/>
            <a:ext cx="4647415" cy="11123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73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lvl="1"/>
            <a:r>
              <a:rPr lang="en-GB" i="1" dirty="0">
                <a:solidFill>
                  <a:schemeClr val="bg1"/>
                </a:solidFill>
              </a:rPr>
              <a:t>Determine the processes?</a:t>
            </a:r>
          </a:p>
          <a:p>
            <a:pPr lvl="1"/>
            <a:r>
              <a:rPr lang="en-GB" i="1" dirty="0">
                <a:solidFill>
                  <a:schemeClr val="bg1"/>
                </a:solidFill>
              </a:rPr>
              <a:t>Determine the external entities?</a:t>
            </a:r>
          </a:p>
          <a:p>
            <a:pPr lvl="1"/>
            <a:r>
              <a:rPr lang="en-GB" i="1" dirty="0">
                <a:solidFill>
                  <a:schemeClr val="bg1"/>
                </a:solidFill>
              </a:rPr>
              <a:t>Determine data stores</a:t>
            </a:r>
            <a:endParaRPr lang="en-US" i="1" dirty="0">
              <a:solidFill>
                <a:schemeClr val="bg1"/>
              </a:solidFill>
            </a:endParaRPr>
          </a:p>
        </p:txBody>
      </p:sp>
      <p:pic>
        <p:nvPicPr>
          <p:cNvPr id="2050" name="Picture 2">
            <a:extLst>
              <a:ext uri="{FF2B5EF4-FFF2-40B4-BE49-F238E27FC236}">
                <a16:creationId xmlns:a16="http://schemas.microsoft.com/office/drawing/2014/main" id="{0B0A268D-6DA4-41FB-9C13-CF5214A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556" y="1442929"/>
            <a:ext cx="6702457" cy="533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26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lvl="1"/>
            <a:r>
              <a:rPr lang="en-GB" i="1" dirty="0">
                <a:solidFill>
                  <a:schemeClr val="bg1"/>
                </a:solidFill>
              </a:rPr>
              <a:t>A </a:t>
            </a:r>
            <a:r>
              <a:rPr lang="en-GB" b="1" i="1" dirty="0">
                <a:solidFill>
                  <a:schemeClr val="bg1"/>
                </a:solidFill>
              </a:rPr>
              <a:t>Bank Manager</a:t>
            </a:r>
            <a:r>
              <a:rPr lang="en-GB" i="1" dirty="0">
                <a:solidFill>
                  <a:schemeClr val="bg1"/>
                </a:solidFill>
              </a:rPr>
              <a:t> actor provides </a:t>
            </a:r>
            <a:br>
              <a:rPr lang="en-GB" i="1" dirty="0">
                <a:solidFill>
                  <a:schemeClr val="bg1"/>
                </a:solidFill>
              </a:rPr>
            </a:br>
            <a:r>
              <a:rPr lang="en-GB" b="1" i="1" dirty="0">
                <a:solidFill>
                  <a:schemeClr val="bg1"/>
                </a:solidFill>
              </a:rPr>
              <a:t>New account details</a:t>
            </a:r>
            <a:r>
              <a:rPr lang="en-GB" i="1" dirty="0">
                <a:solidFill>
                  <a:schemeClr val="bg1"/>
                </a:solidFill>
              </a:rPr>
              <a:t> to the </a:t>
            </a:r>
            <a:br>
              <a:rPr lang="en-GB" i="1" dirty="0">
                <a:solidFill>
                  <a:schemeClr val="bg1"/>
                </a:solidFill>
              </a:rPr>
            </a:br>
            <a:r>
              <a:rPr lang="en-GB" b="1" i="1" dirty="0">
                <a:solidFill>
                  <a:schemeClr val="bg1"/>
                </a:solidFill>
              </a:rPr>
              <a:t>Open Account</a:t>
            </a:r>
            <a:r>
              <a:rPr lang="en-GB" i="1" dirty="0">
                <a:solidFill>
                  <a:schemeClr val="bg1"/>
                </a:solidFill>
              </a:rPr>
              <a:t> process which </a:t>
            </a:r>
            <a:br>
              <a:rPr lang="en-GB" i="1" dirty="0">
                <a:solidFill>
                  <a:schemeClr val="bg1"/>
                </a:solidFill>
              </a:rPr>
            </a:br>
            <a:r>
              <a:rPr lang="en-GB" i="1" dirty="0">
                <a:solidFill>
                  <a:schemeClr val="bg1"/>
                </a:solidFill>
              </a:rPr>
              <a:t>results in </a:t>
            </a:r>
            <a:r>
              <a:rPr lang="en-GB" b="1" i="1" dirty="0">
                <a:solidFill>
                  <a:schemeClr val="bg1"/>
                </a:solidFill>
              </a:rPr>
              <a:t>Customer details</a:t>
            </a:r>
            <a:r>
              <a:rPr lang="en-GB" i="1" dirty="0">
                <a:solidFill>
                  <a:schemeClr val="bg1"/>
                </a:solidFill>
              </a:rPr>
              <a:t> being </a:t>
            </a:r>
            <a:br>
              <a:rPr lang="en-GB" i="1" dirty="0">
                <a:solidFill>
                  <a:schemeClr val="bg1"/>
                </a:solidFill>
              </a:rPr>
            </a:br>
            <a:r>
              <a:rPr lang="en-GB" i="1" dirty="0">
                <a:solidFill>
                  <a:schemeClr val="bg1"/>
                </a:solidFill>
              </a:rPr>
              <a:t>persisted in the </a:t>
            </a:r>
            <a:r>
              <a:rPr lang="en-GB" b="1" i="1" dirty="0">
                <a:solidFill>
                  <a:schemeClr val="bg1"/>
                </a:solidFill>
              </a:rPr>
              <a:t>Customer Database</a:t>
            </a:r>
            <a:r>
              <a:rPr lang="en-GB" i="1" dirty="0">
                <a:solidFill>
                  <a:schemeClr val="bg1"/>
                </a:solidFill>
              </a:rPr>
              <a:t> </a:t>
            </a:r>
            <a:br>
              <a:rPr lang="en-GB" i="1" dirty="0">
                <a:solidFill>
                  <a:schemeClr val="bg1"/>
                </a:solidFill>
              </a:rPr>
            </a:br>
            <a:r>
              <a:rPr lang="en-GB" i="1" dirty="0">
                <a:solidFill>
                  <a:schemeClr val="bg1"/>
                </a:solidFill>
              </a:rPr>
              <a:t>data store and </a:t>
            </a:r>
            <a:r>
              <a:rPr lang="en-GB" b="1" i="1" dirty="0">
                <a:solidFill>
                  <a:schemeClr val="bg1"/>
                </a:solidFill>
              </a:rPr>
              <a:t>Account details</a:t>
            </a:r>
            <a:r>
              <a:rPr lang="en-GB" i="1" dirty="0">
                <a:solidFill>
                  <a:schemeClr val="bg1"/>
                </a:solidFill>
              </a:rPr>
              <a:t> being</a:t>
            </a:r>
            <a:br>
              <a:rPr lang="en-GB" i="1" dirty="0">
                <a:solidFill>
                  <a:schemeClr val="bg1"/>
                </a:solidFill>
              </a:rPr>
            </a:br>
            <a:r>
              <a:rPr lang="en-GB" i="1" dirty="0">
                <a:solidFill>
                  <a:schemeClr val="bg1"/>
                </a:solidFill>
              </a:rPr>
              <a:t>persisted in the </a:t>
            </a:r>
            <a:r>
              <a:rPr lang="en-GB" b="1" i="1" dirty="0">
                <a:solidFill>
                  <a:schemeClr val="bg1"/>
                </a:solidFill>
              </a:rPr>
              <a:t>Account Database</a:t>
            </a:r>
            <a:r>
              <a:rPr lang="en-GB" i="1" dirty="0">
                <a:solidFill>
                  <a:schemeClr val="bg1"/>
                </a:solidFill>
              </a:rPr>
              <a:t> </a:t>
            </a:r>
            <a:br>
              <a:rPr lang="en-GB" i="1" dirty="0">
                <a:solidFill>
                  <a:schemeClr val="bg1"/>
                </a:solidFill>
              </a:rPr>
            </a:br>
            <a:r>
              <a:rPr lang="en-GB" i="1" dirty="0">
                <a:solidFill>
                  <a:schemeClr val="bg1"/>
                </a:solidFill>
              </a:rPr>
              <a:t>data store.</a:t>
            </a:r>
            <a:endParaRPr lang="en-US" i="1" dirty="0">
              <a:solidFill>
                <a:schemeClr val="bg1"/>
              </a:solidFill>
            </a:endParaRPr>
          </a:p>
        </p:txBody>
      </p:sp>
      <p:pic>
        <p:nvPicPr>
          <p:cNvPr id="2050" name="Picture 2">
            <a:extLst>
              <a:ext uri="{FF2B5EF4-FFF2-40B4-BE49-F238E27FC236}">
                <a16:creationId xmlns:a16="http://schemas.microsoft.com/office/drawing/2014/main" id="{0B0A268D-6DA4-41FB-9C13-CF5214A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9428"/>
            <a:ext cx="5941244" cy="473319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3135B554-3136-4EEA-B91A-6807E39673D0}"/>
              </a:ext>
            </a:extLst>
          </p:cNvPr>
          <p:cNvSpPr/>
          <p:nvPr/>
        </p:nvSpPr>
        <p:spPr>
          <a:xfrm>
            <a:off x="6061435" y="1480008"/>
            <a:ext cx="6080289" cy="2300140"/>
          </a:xfrm>
          <a:custGeom>
            <a:avLst/>
            <a:gdLst>
              <a:gd name="connsiteX0" fmla="*/ 1197204 w 6080289"/>
              <a:gd name="connsiteY0" fmla="*/ 1272619 h 2300140"/>
              <a:gd name="connsiteX1" fmla="*/ 1197204 w 6080289"/>
              <a:gd name="connsiteY1" fmla="*/ 1272619 h 2300140"/>
              <a:gd name="connsiteX2" fmla="*/ 1206631 w 6080289"/>
              <a:gd name="connsiteY2" fmla="*/ 1432874 h 2300140"/>
              <a:gd name="connsiteX3" fmla="*/ 1253765 w 6080289"/>
              <a:gd name="connsiteY3" fmla="*/ 1602557 h 2300140"/>
              <a:gd name="connsiteX4" fmla="*/ 1234911 w 6080289"/>
              <a:gd name="connsiteY4" fmla="*/ 1970202 h 2300140"/>
              <a:gd name="connsiteX5" fmla="*/ 1093509 w 6080289"/>
              <a:gd name="connsiteY5" fmla="*/ 2168165 h 2300140"/>
              <a:gd name="connsiteX6" fmla="*/ 1027522 w 6080289"/>
              <a:gd name="connsiteY6" fmla="*/ 2187019 h 2300140"/>
              <a:gd name="connsiteX7" fmla="*/ 886120 w 6080289"/>
              <a:gd name="connsiteY7" fmla="*/ 2243580 h 2300140"/>
              <a:gd name="connsiteX8" fmla="*/ 744718 w 6080289"/>
              <a:gd name="connsiteY8" fmla="*/ 2271860 h 2300140"/>
              <a:gd name="connsiteX9" fmla="*/ 537328 w 6080289"/>
              <a:gd name="connsiteY9" fmla="*/ 2300140 h 2300140"/>
              <a:gd name="connsiteX10" fmla="*/ 131975 w 6080289"/>
              <a:gd name="connsiteY10" fmla="*/ 2168165 h 2300140"/>
              <a:gd name="connsiteX11" fmla="*/ 84841 w 6080289"/>
              <a:gd name="connsiteY11" fmla="*/ 2111604 h 2300140"/>
              <a:gd name="connsiteX12" fmla="*/ 47134 w 6080289"/>
              <a:gd name="connsiteY12" fmla="*/ 1857081 h 2300140"/>
              <a:gd name="connsiteX13" fmla="*/ 28280 w 6080289"/>
              <a:gd name="connsiteY13" fmla="*/ 1781666 h 2300140"/>
              <a:gd name="connsiteX14" fmla="*/ 9427 w 6080289"/>
              <a:gd name="connsiteY14" fmla="*/ 1687398 h 2300140"/>
              <a:gd name="connsiteX15" fmla="*/ 0 w 6080289"/>
              <a:gd name="connsiteY15" fmla="*/ 1404594 h 2300140"/>
              <a:gd name="connsiteX16" fmla="*/ 18854 w 6080289"/>
              <a:gd name="connsiteY16" fmla="*/ 1253765 h 2300140"/>
              <a:gd name="connsiteX17" fmla="*/ 37707 w 6080289"/>
              <a:gd name="connsiteY17" fmla="*/ 1102936 h 2300140"/>
              <a:gd name="connsiteX18" fmla="*/ 47134 w 6080289"/>
              <a:gd name="connsiteY18" fmla="*/ 1008668 h 2300140"/>
              <a:gd name="connsiteX19" fmla="*/ 75414 w 6080289"/>
              <a:gd name="connsiteY19" fmla="*/ 933254 h 2300140"/>
              <a:gd name="connsiteX20" fmla="*/ 103695 w 6080289"/>
              <a:gd name="connsiteY20" fmla="*/ 782425 h 2300140"/>
              <a:gd name="connsiteX21" fmla="*/ 113122 w 6080289"/>
              <a:gd name="connsiteY21" fmla="*/ 461914 h 2300140"/>
              <a:gd name="connsiteX22" fmla="*/ 150829 w 6080289"/>
              <a:gd name="connsiteY22" fmla="*/ 424206 h 2300140"/>
              <a:gd name="connsiteX23" fmla="*/ 160256 w 6080289"/>
              <a:gd name="connsiteY23" fmla="*/ 386499 h 2300140"/>
              <a:gd name="connsiteX24" fmla="*/ 329938 w 6080289"/>
              <a:gd name="connsiteY24" fmla="*/ 235670 h 2300140"/>
              <a:gd name="connsiteX25" fmla="*/ 367645 w 6080289"/>
              <a:gd name="connsiteY25" fmla="*/ 207390 h 2300140"/>
              <a:gd name="connsiteX26" fmla="*/ 461913 w 6080289"/>
              <a:gd name="connsiteY26" fmla="*/ 179110 h 2300140"/>
              <a:gd name="connsiteX27" fmla="*/ 1291472 w 6080289"/>
              <a:gd name="connsiteY27" fmla="*/ 216817 h 2300140"/>
              <a:gd name="connsiteX28" fmla="*/ 1498862 w 6080289"/>
              <a:gd name="connsiteY28" fmla="*/ 197963 h 2300140"/>
              <a:gd name="connsiteX29" fmla="*/ 1687398 w 6080289"/>
              <a:gd name="connsiteY29" fmla="*/ 150829 h 2300140"/>
              <a:gd name="connsiteX30" fmla="*/ 1781666 w 6080289"/>
              <a:gd name="connsiteY30" fmla="*/ 122549 h 2300140"/>
              <a:gd name="connsiteX31" fmla="*/ 1847654 w 6080289"/>
              <a:gd name="connsiteY31" fmla="*/ 94268 h 2300140"/>
              <a:gd name="connsiteX32" fmla="*/ 1932495 w 6080289"/>
              <a:gd name="connsiteY32" fmla="*/ 84841 h 2300140"/>
              <a:gd name="connsiteX33" fmla="*/ 2177592 w 6080289"/>
              <a:gd name="connsiteY33" fmla="*/ 94268 h 2300140"/>
              <a:gd name="connsiteX34" fmla="*/ 2347274 w 6080289"/>
              <a:gd name="connsiteY34" fmla="*/ 113122 h 2300140"/>
              <a:gd name="connsiteX35" fmla="*/ 2545237 w 6080289"/>
              <a:gd name="connsiteY35" fmla="*/ 131976 h 2300140"/>
              <a:gd name="connsiteX36" fmla="*/ 2894029 w 6080289"/>
              <a:gd name="connsiteY36" fmla="*/ 94268 h 2300140"/>
              <a:gd name="connsiteX37" fmla="*/ 3176833 w 6080289"/>
              <a:gd name="connsiteY37" fmla="*/ 122549 h 2300140"/>
              <a:gd name="connsiteX38" fmla="*/ 4411744 w 6080289"/>
              <a:gd name="connsiteY38" fmla="*/ 9427 h 2300140"/>
              <a:gd name="connsiteX39" fmla="*/ 4534293 w 6080289"/>
              <a:gd name="connsiteY39" fmla="*/ 0 h 2300140"/>
              <a:gd name="connsiteX40" fmla="*/ 5147035 w 6080289"/>
              <a:gd name="connsiteY40" fmla="*/ 28281 h 2300140"/>
              <a:gd name="connsiteX41" fmla="*/ 5476973 w 6080289"/>
              <a:gd name="connsiteY41" fmla="*/ 122549 h 2300140"/>
              <a:gd name="connsiteX42" fmla="*/ 5674936 w 6080289"/>
              <a:gd name="connsiteY42" fmla="*/ 169683 h 2300140"/>
              <a:gd name="connsiteX43" fmla="*/ 5693790 w 6080289"/>
              <a:gd name="connsiteY43" fmla="*/ 207390 h 2300140"/>
              <a:gd name="connsiteX44" fmla="*/ 5854045 w 6080289"/>
              <a:gd name="connsiteY44" fmla="*/ 311085 h 2300140"/>
              <a:gd name="connsiteX45" fmla="*/ 5910606 w 6080289"/>
              <a:gd name="connsiteY45" fmla="*/ 339365 h 2300140"/>
              <a:gd name="connsiteX46" fmla="*/ 6004874 w 6080289"/>
              <a:gd name="connsiteY46" fmla="*/ 405353 h 2300140"/>
              <a:gd name="connsiteX47" fmla="*/ 6052008 w 6080289"/>
              <a:gd name="connsiteY47" fmla="*/ 480767 h 2300140"/>
              <a:gd name="connsiteX48" fmla="*/ 6080289 w 6080289"/>
              <a:gd name="connsiteY48" fmla="*/ 650450 h 2300140"/>
              <a:gd name="connsiteX49" fmla="*/ 6070862 w 6080289"/>
              <a:gd name="connsiteY49" fmla="*/ 810705 h 2300140"/>
              <a:gd name="connsiteX50" fmla="*/ 6023728 w 6080289"/>
              <a:gd name="connsiteY50" fmla="*/ 1121790 h 2300140"/>
              <a:gd name="connsiteX51" fmla="*/ 5957740 w 6080289"/>
              <a:gd name="connsiteY51" fmla="*/ 1263192 h 2300140"/>
              <a:gd name="connsiteX52" fmla="*/ 5872899 w 6080289"/>
              <a:gd name="connsiteY52" fmla="*/ 1404594 h 2300140"/>
              <a:gd name="connsiteX53" fmla="*/ 5816338 w 6080289"/>
              <a:gd name="connsiteY53" fmla="*/ 1498862 h 2300140"/>
              <a:gd name="connsiteX54" fmla="*/ 5759777 w 6080289"/>
              <a:gd name="connsiteY54" fmla="*/ 1536569 h 2300140"/>
              <a:gd name="connsiteX55" fmla="*/ 5599522 w 6080289"/>
              <a:gd name="connsiteY55" fmla="*/ 1621411 h 2300140"/>
              <a:gd name="connsiteX56" fmla="*/ 5571241 w 6080289"/>
              <a:gd name="connsiteY56" fmla="*/ 1630837 h 2300140"/>
              <a:gd name="connsiteX57" fmla="*/ 5203596 w 6080289"/>
              <a:gd name="connsiteY57" fmla="*/ 1668545 h 2300140"/>
              <a:gd name="connsiteX58" fmla="*/ 4251489 w 6080289"/>
              <a:gd name="connsiteY58" fmla="*/ 1527143 h 2300140"/>
              <a:gd name="connsiteX59" fmla="*/ 4091233 w 6080289"/>
              <a:gd name="connsiteY59" fmla="*/ 1470582 h 2300140"/>
              <a:gd name="connsiteX60" fmla="*/ 3751868 w 6080289"/>
              <a:gd name="connsiteY60" fmla="*/ 1385740 h 2300140"/>
              <a:gd name="connsiteX61" fmla="*/ 3563332 w 6080289"/>
              <a:gd name="connsiteY61" fmla="*/ 1329180 h 2300140"/>
              <a:gd name="connsiteX62" fmla="*/ 3073138 w 6080289"/>
              <a:gd name="connsiteY62" fmla="*/ 1319753 h 2300140"/>
              <a:gd name="connsiteX63" fmla="*/ 1545996 w 6080289"/>
              <a:gd name="connsiteY63" fmla="*/ 1300899 h 2300140"/>
              <a:gd name="connsiteX64" fmla="*/ 1461155 w 6080289"/>
              <a:gd name="connsiteY64" fmla="*/ 1291472 h 2300140"/>
              <a:gd name="connsiteX65" fmla="*/ 1385740 w 6080289"/>
              <a:gd name="connsiteY65" fmla="*/ 1272619 h 2300140"/>
              <a:gd name="connsiteX66" fmla="*/ 1197204 w 6080289"/>
              <a:gd name="connsiteY66" fmla="*/ 1272619 h 2300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80289" h="2300140">
                <a:moveTo>
                  <a:pt x="1197204" y="1272619"/>
                </a:moveTo>
                <a:lnTo>
                  <a:pt x="1197204" y="1272619"/>
                </a:lnTo>
                <a:cubicBezTo>
                  <a:pt x="1200346" y="1326037"/>
                  <a:pt x="1197590" y="1380133"/>
                  <a:pt x="1206631" y="1432874"/>
                </a:cubicBezTo>
                <a:cubicBezTo>
                  <a:pt x="1216550" y="1490733"/>
                  <a:pt x="1253765" y="1602557"/>
                  <a:pt x="1253765" y="1602557"/>
                </a:cubicBezTo>
                <a:cubicBezTo>
                  <a:pt x="1247480" y="1725105"/>
                  <a:pt x="1251597" y="1848632"/>
                  <a:pt x="1234911" y="1970202"/>
                </a:cubicBezTo>
                <a:cubicBezTo>
                  <a:pt x="1221463" y="2068179"/>
                  <a:pt x="1166452" y="2112055"/>
                  <a:pt x="1093509" y="2168165"/>
                </a:cubicBezTo>
                <a:cubicBezTo>
                  <a:pt x="1086331" y="2173686"/>
                  <a:pt x="1031329" y="2185616"/>
                  <a:pt x="1027522" y="2187019"/>
                </a:cubicBezTo>
                <a:cubicBezTo>
                  <a:pt x="979887" y="2204569"/>
                  <a:pt x="934280" y="2227527"/>
                  <a:pt x="886120" y="2243580"/>
                </a:cubicBezTo>
                <a:cubicBezTo>
                  <a:pt x="843051" y="2257936"/>
                  <a:pt x="789984" y="2263372"/>
                  <a:pt x="744718" y="2271860"/>
                </a:cubicBezTo>
                <a:cubicBezTo>
                  <a:pt x="597585" y="2299448"/>
                  <a:pt x="700995" y="2286502"/>
                  <a:pt x="537328" y="2300140"/>
                </a:cubicBezTo>
                <a:cubicBezTo>
                  <a:pt x="274279" y="2263857"/>
                  <a:pt x="301261" y="2310722"/>
                  <a:pt x="131975" y="2168165"/>
                </a:cubicBezTo>
                <a:cubicBezTo>
                  <a:pt x="113203" y="2152357"/>
                  <a:pt x="100552" y="2130458"/>
                  <a:pt x="84841" y="2111604"/>
                </a:cubicBezTo>
                <a:cubicBezTo>
                  <a:pt x="27884" y="1959718"/>
                  <a:pt x="75085" y="2108635"/>
                  <a:pt x="47134" y="1857081"/>
                </a:cubicBezTo>
                <a:cubicBezTo>
                  <a:pt x="44272" y="1831327"/>
                  <a:pt x="33901" y="1806961"/>
                  <a:pt x="28280" y="1781666"/>
                </a:cubicBezTo>
                <a:cubicBezTo>
                  <a:pt x="21329" y="1750384"/>
                  <a:pt x="15711" y="1718821"/>
                  <a:pt x="9427" y="1687398"/>
                </a:cubicBezTo>
                <a:cubicBezTo>
                  <a:pt x="6285" y="1593130"/>
                  <a:pt x="0" y="1498914"/>
                  <a:pt x="0" y="1404594"/>
                </a:cubicBezTo>
                <a:cubicBezTo>
                  <a:pt x="0" y="1342178"/>
                  <a:pt x="11092" y="1310686"/>
                  <a:pt x="18854" y="1253765"/>
                </a:cubicBezTo>
                <a:cubicBezTo>
                  <a:pt x="25700" y="1203562"/>
                  <a:pt x="31899" y="1153270"/>
                  <a:pt x="37707" y="1102936"/>
                </a:cubicBezTo>
                <a:cubicBezTo>
                  <a:pt x="41327" y="1071565"/>
                  <a:pt x="40283" y="1039495"/>
                  <a:pt x="47134" y="1008668"/>
                </a:cubicBezTo>
                <a:cubicBezTo>
                  <a:pt x="52958" y="982460"/>
                  <a:pt x="67839" y="959010"/>
                  <a:pt x="75414" y="933254"/>
                </a:cubicBezTo>
                <a:cubicBezTo>
                  <a:pt x="91855" y="877355"/>
                  <a:pt x="95719" y="838258"/>
                  <a:pt x="103695" y="782425"/>
                </a:cubicBezTo>
                <a:cubicBezTo>
                  <a:pt x="106837" y="675588"/>
                  <a:pt x="99179" y="567884"/>
                  <a:pt x="113122" y="461914"/>
                </a:cubicBezTo>
                <a:cubicBezTo>
                  <a:pt x="115441" y="444290"/>
                  <a:pt x="141408" y="439280"/>
                  <a:pt x="150829" y="424206"/>
                </a:cubicBezTo>
                <a:cubicBezTo>
                  <a:pt x="157696" y="413219"/>
                  <a:pt x="151333" y="395892"/>
                  <a:pt x="160256" y="386499"/>
                </a:cubicBezTo>
                <a:cubicBezTo>
                  <a:pt x="212378" y="331634"/>
                  <a:pt x="269397" y="281075"/>
                  <a:pt x="329938" y="235670"/>
                </a:cubicBezTo>
                <a:cubicBezTo>
                  <a:pt x="342507" y="226243"/>
                  <a:pt x="353204" y="213579"/>
                  <a:pt x="367645" y="207390"/>
                </a:cubicBezTo>
                <a:cubicBezTo>
                  <a:pt x="397799" y="194467"/>
                  <a:pt x="430490" y="188537"/>
                  <a:pt x="461913" y="179110"/>
                </a:cubicBezTo>
                <a:cubicBezTo>
                  <a:pt x="738433" y="191679"/>
                  <a:pt x="1014713" y="211785"/>
                  <a:pt x="1291472" y="216817"/>
                </a:cubicBezTo>
                <a:cubicBezTo>
                  <a:pt x="1360876" y="218079"/>
                  <a:pt x="1430503" y="210026"/>
                  <a:pt x="1498862" y="197963"/>
                </a:cubicBezTo>
                <a:cubicBezTo>
                  <a:pt x="2054033" y="99992"/>
                  <a:pt x="1306113" y="198491"/>
                  <a:pt x="1687398" y="150829"/>
                </a:cubicBezTo>
                <a:cubicBezTo>
                  <a:pt x="1718821" y="141402"/>
                  <a:pt x="1750730" y="133468"/>
                  <a:pt x="1781666" y="122549"/>
                </a:cubicBezTo>
                <a:cubicBezTo>
                  <a:pt x="1804233" y="114584"/>
                  <a:pt x="1824438" y="100072"/>
                  <a:pt x="1847654" y="94268"/>
                </a:cubicBezTo>
                <a:cubicBezTo>
                  <a:pt x="1875259" y="87367"/>
                  <a:pt x="1904215" y="87983"/>
                  <a:pt x="1932495" y="84841"/>
                </a:cubicBezTo>
                <a:cubicBezTo>
                  <a:pt x="2014194" y="87983"/>
                  <a:pt x="2096022" y="88706"/>
                  <a:pt x="2177592" y="94268"/>
                </a:cubicBezTo>
                <a:cubicBezTo>
                  <a:pt x="2234369" y="98139"/>
                  <a:pt x="2290662" y="107316"/>
                  <a:pt x="2347274" y="113122"/>
                </a:cubicBezTo>
                <a:lnTo>
                  <a:pt x="2545237" y="131976"/>
                </a:lnTo>
                <a:cubicBezTo>
                  <a:pt x="2661501" y="119407"/>
                  <a:pt x="2777101" y="96013"/>
                  <a:pt x="2894029" y="94268"/>
                </a:cubicBezTo>
                <a:cubicBezTo>
                  <a:pt x="2988757" y="92854"/>
                  <a:pt x="3082242" y="127837"/>
                  <a:pt x="3176833" y="122549"/>
                </a:cubicBezTo>
                <a:cubicBezTo>
                  <a:pt x="3589549" y="99478"/>
                  <a:pt x="3999601" y="41131"/>
                  <a:pt x="4411744" y="9427"/>
                </a:cubicBezTo>
                <a:lnTo>
                  <a:pt x="4534293" y="0"/>
                </a:lnTo>
                <a:cubicBezTo>
                  <a:pt x="4738540" y="9427"/>
                  <a:pt x="4944276" y="1922"/>
                  <a:pt x="5147035" y="28281"/>
                </a:cubicBezTo>
                <a:cubicBezTo>
                  <a:pt x="5260461" y="43026"/>
                  <a:pt x="5366488" y="92955"/>
                  <a:pt x="5476973" y="122549"/>
                </a:cubicBezTo>
                <a:cubicBezTo>
                  <a:pt x="5542495" y="140100"/>
                  <a:pt x="5608948" y="153972"/>
                  <a:pt x="5674936" y="169683"/>
                </a:cubicBezTo>
                <a:cubicBezTo>
                  <a:pt x="5681221" y="182252"/>
                  <a:pt x="5683853" y="197453"/>
                  <a:pt x="5693790" y="207390"/>
                </a:cubicBezTo>
                <a:cubicBezTo>
                  <a:pt x="5735626" y="249226"/>
                  <a:pt x="5802952" y="283836"/>
                  <a:pt x="5854045" y="311085"/>
                </a:cubicBezTo>
                <a:cubicBezTo>
                  <a:pt x="5872644" y="321004"/>
                  <a:pt x="5892731" y="328193"/>
                  <a:pt x="5910606" y="339365"/>
                </a:cubicBezTo>
                <a:cubicBezTo>
                  <a:pt x="5943132" y="359694"/>
                  <a:pt x="5973451" y="383357"/>
                  <a:pt x="6004874" y="405353"/>
                </a:cubicBezTo>
                <a:cubicBezTo>
                  <a:pt x="6020585" y="430491"/>
                  <a:pt x="6040721" y="453356"/>
                  <a:pt x="6052008" y="480767"/>
                </a:cubicBezTo>
                <a:cubicBezTo>
                  <a:pt x="6069146" y="522388"/>
                  <a:pt x="6075411" y="606549"/>
                  <a:pt x="6080289" y="650450"/>
                </a:cubicBezTo>
                <a:cubicBezTo>
                  <a:pt x="6077147" y="703868"/>
                  <a:pt x="6076058" y="757447"/>
                  <a:pt x="6070862" y="810705"/>
                </a:cubicBezTo>
                <a:cubicBezTo>
                  <a:pt x="6060721" y="914652"/>
                  <a:pt x="6050783" y="1020331"/>
                  <a:pt x="6023728" y="1121790"/>
                </a:cubicBezTo>
                <a:cubicBezTo>
                  <a:pt x="5999716" y="1211836"/>
                  <a:pt x="6006268" y="1156430"/>
                  <a:pt x="5957740" y="1263192"/>
                </a:cubicBezTo>
                <a:cubicBezTo>
                  <a:pt x="5893284" y="1404995"/>
                  <a:pt x="5953694" y="1364195"/>
                  <a:pt x="5872899" y="1404594"/>
                </a:cubicBezTo>
                <a:cubicBezTo>
                  <a:pt x="5854045" y="1436017"/>
                  <a:pt x="5840186" y="1471039"/>
                  <a:pt x="5816338" y="1498862"/>
                </a:cubicBezTo>
                <a:cubicBezTo>
                  <a:pt x="5801592" y="1516066"/>
                  <a:pt x="5779503" y="1525419"/>
                  <a:pt x="5759777" y="1536569"/>
                </a:cubicBezTo>
                <a:cubicBezTo>
                  <a:pt x="5707158" y="1566310"/>
                  <a:pt x="5653584" y="1594380"/>
                  <a:pt x="5599522" y="1621411"/>
                </a:cubicBezTo>
                <a:cubicBezTo>
                  <a:pt x="5590634" y="1625855"/>
                  <a:pt x="5581108" y="1629662"/>
                  <a:pt x="5571241" y="1630837"/>
                </a:cubicBezTo>
                <a:cubicBezTo>
                  <a:pt x="5448914" y="1645400"/>
                  <a:pt x="5326144" y="1655976"/>
                  <a:pt x="5203596" y="1668545"/>
                </a:cubicBezTo>
                <a:cubicBezTo>
                  <a:pt x="4604650" y="1627938"/>
                  <a:pt x="4758635" y="1673269"/>
                  <a:pt x="4251489" y="1527143"/>
                </a:cubicBezTo>
                <a:cubicBezTo>
                  <a:pt x="4197055" y="1511459"/>
                  <a:pt x="4145740" y="1486009"/>
                  <a:pt x="4091233" y="1470582"/>
                </a:cubicBezTo>
                <a:cubicBezTo>
                  <a:pt x="3979037" y="1438828"/>
                  <a:pt x="3864501" y="1415909"/>
                  <a:pt x="3751868" y="1385740"/>
                </a:cubicBezTo>
                <a:cubicBezTo>
                  <a:pt x="3688490" y="1368764"/>
                  <a:pt x="3628636" y="1335529"/>
                  <a:pt x="3563332" y="1329180"/>
                </a:cubicBezTo>
                <a:cubicBezTo>
                  <a:pt x="3400671" y="1313366"/>
                  <a:pt x="3236550" y="1322044"/>
                  <a:pt x="3073138" y="1319753"/>
                </a:cubicBezTo>
                <a:lnTo>
                  <a:pt x="1545996" y="1300899"/>
                </a:lnTo>
                <a:cubicBezTo>
                  <a:pt x="1517716" y="1297757"/>
                  <a:pt x="1489176" y="1296417"/>
                  <a:pt x="1461155" y="1291472"/>
                </a:cubicBezTo>
                <a:cubicBezTo>
                  <a:pt x="1435637" y="1286969"/>
                  <a:pt x="1411616" y="1273981"/>
                  <a:pt x="1385740" y="1272619"/>
                </a:cubicBezTo>
                <a:cubicBezTo>
                  <a:pt x="1203493" y="1263027"/>
                  <a:pt x="1228627" y="1272619"/>
                  <a:pt x="1197204" y="1272619"/>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374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lvl="1"/>
            <a:r>
              <a:rPr lang="en-GB" i="1" dirty="0">
                <a:solidFill>
                  <a:schemeClr val="bg1"/>
                </a:solidFill>
              </a:rPr>
              <a:t>A </a:t>
            </a:r>
            <a:r>
              <a:rPr lang="en-GB" b="1" i="1" dirty="0">
                <a:solidFill>
                  <a:schemeClr val="bg1"/>
                </a:solidFill>
              </a:rPr>
              <a:t>Customer</a:t>
            </a:r>
            <a:r>
              <a:rPr lang="en-GB" i="1" dirty="0">
                <a:solidFill>
                  <a:schemeClr val="bg1"/>
                </a:solidFill>
              </a:rPr>
              <a:t> actor using the </a:t>
            </a:r>
            <a:br>
              <a:rPr lang="en-GB" i="1" dirty="0">
                <a:solidFill>
                  <a:schemeClr val="bg1"/>
                </a:solidFill>
              </a:rPr>
            </a:br>
            <a:r>
              <a:rPr lang="en-GB" b="1" i="1" dirty="0">
                <a:solidFill>
                  <a:schemeClr val="bg1"/>
                </a:solidFill>
              </a:rPr>
              <a:t>Online Banking Login</a:t>
            </a:r>
            <a:r>
              <a:rPr lang="en-GB" i="1" dirty="0">
                <a:solidFill>
                  <a:schemeClr val="bg1"/>
                </a:solidFill>
              </a:rPr>
              <a:t> process</a:t>
            </a:r>
            <a:br>
              <a:rPr lang="en-GB" i="1" dirty="0">
                <a:solidFill>
                  <a:schemeClr val="bg1"/>
                </a:solidFill>
              </a:rPr>
            </a:br>
            <a:r>
              <a:rPr lang="en-GB" i="1" dirty="0">
                <a:solidFill>
                  <a:schemeClr val="bg1"/>
                </a:solidFill>
              </a:rPr>
              <a:t>must provide some data in the form </a:t>
            </a:r>
            <a:br>
              <a:rPr lang="en-GB" i="1" dirty="0">
                <a:solidFill>
                  <a:schemeClr val="bg1"/>
                </a:solidFill>
              </a:rPr>
            </a:br>
            <a:r>
              <a:rPr lang="en-GB" i="1" dirty="0">
                <a:solidFill>
                  <a:schemeClr val="bg1"/>
                </a:solidFill>
              </a:rPr>
              <a:t>of a set of </a:t>
            </a:r>
            <a:r>
              <a:rPr lang="en-GB" b="1" i="1" dirty="0">
                <a:solidFill>
                  <a:schemeClr val="bg1"/>
                </a:solidFill>
              </a:rPr>
              <a:t>Login credentials</a:t>
            </a:r>
            <a:r>
              <a:rPr lang="en-GB" i="1" dirty="0">
                <a:solidFill>
                  <a:schemeClr val="bg1"/>
                </a:solidFill>
              </a:rPr>
              <a:t> such </a:t>
            </a:r>
            <a:br>
              <a:rPr lang="en-GB" i="1" dirty="0">
                <a:solidFill>
                  <a:schemeClr val="bg1"/>
                </a:solidFill>
              </a:rPr>
            </a:br>
            <a:r>
              <a:rPr lang="en-GB" i="1" dirty="0">
                <a:solidFill>
                  <a:schemeClr val="bg1"/>
                </a:solidFill>
              </a:rPr>
              <a:t>as a username and password.</a:t>
            </a:r>
            <a:endParaRPr lang="en-US" i="1" dirty="0">
              <a:solidFill>
                <a:schemeClr val="bg1"/>
              </a:solidFill>
            </a:endParaRPr>
          </a:p>
        </p:txBody>
      </p:sp>
      <p:pic>
        <p:nvPicPr>
          <p:cNvPr id="2050" name="Picture 2">
            <a:extLst>
              <a:ext uri="{FF2B5EF4-FFF2-40B4-BE49-F238E27FC236}">
                <a16:creationId xmlns:a16="http://schemas.microsoft.com/office/drawing/2014/main" id="{0B0A268D-6DA4-41FB-9C13-CF5214A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9428"/>
            <a:ext cx="5941244" cy="4733191"/>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F11DEEFB-7C36-4E97-8E8A-1D1164A872A9}"/>
              </a:ext>
            </a:extLst>
          </p:cNvPr>
          <p:cNvSpPr/>
          <p:nvPr/>
        </p:nvSpPr>
        <p:spPr>
          <a:xfrm>
            <a:off x="8342657" y="2779400"/>
            <a:ext cx="3812449" cy="2886109"/>
          </a:xfrm>
          <a:custGeom>
            <a:avLst/>
            <a:gdLst>
              <a:gd name="connsiteX0" fmla="*/ 1668609 w 3812449"/>
              <a:gd name="connsiteY0" fmla="*/ 161763 h 2886109"/>
              <a:gd name="connsiteX1" fmla="*/ 1668609 w 3812449"/>
              <a:gd name="connsiteY1" fmla="*/ 161763 h 2886109"/>
              <a:gd name="connsiteX2" fmla="*/ 1564914 w 3812449"/>
              <a:gd name="connsiteY2" fmla="*/ 114629 h 2886109"/>
              <a:gd name="connsiteX3" fmla="*/ 1480073 w 3812449"/>
              <a:gd name="connsiteY3" fmla="*/ 95775 h 2886109"/>
              <a:gd name="connsiteX4" fmla="*/ 575100 w 3812449"/>
              <a:gd name="connsiteY4" fmla="*/ 39214 h 2886109"/>
              <a:gd name="connsiteX5" fmla="*/ 18918 w 3812449"/>
              <a:gd name="connsiteY5" fmla="*/ 124056 h 2886109"/>
              <a:gd name="connsiteX6" fmla="*/ 9491 w 3812449"/>
              <a:gd name="connsiteY6" fmla="*/ 190043 h 2886109"/>
              <a:gd name="connsiteX7" fmla="*/ 9491 w 3812449"/>
              <a:gd name="connsiteY7" fmla="*/ 397433 h 2886109"/>
              <a:gd name="connsiteX8" fmla="*/ 84906 w 3812449"/>
              <a:gd name="connsiteY8" fmla="*/ 482274 h 2886109"/>
              <a:gd name="connsiteX9" fmla="*/ 141467 w 3812449"/>
              <a:gd name="connsiteY9" fmla="*/ 519981 h 2886109"/>
              <a:gd name="connsiteX10" fmla="*/ 207454 w 3812449"/>
              <a:gd name="connsiteY10" fmla="*/ 595396 h 2886109"/>
              <a:gd name="connsiteX11" fmla="*/ 282869 w 3812449"/>
              <a:gd name="connsiteY11" fmla="*/ 633103 h 2886109"/>
              <a:gd name="connsiteX12" fmla="*/ 330003 w 3812449"/>
              <a:gd name="connsiteY12" fmla="*/ 661384 h 2886109"/>
              <a:gd name="connsiteX13" fmla="*/ 414844 w 3812449"/>
              <a:gd name="connsiteY13" fmla="*/ 717944 h 2886109"/>
              <a:gd name="connsiteX14" fmla="*/ 697648 w 3812449"/>
              <a:gd name="connsiteY14" fmla="*/ 765078 h 2886109"/>
              <a:gd name="connsiteX15" fmla="*/ 1140708 w 3812449"/>
              <a:gd name="connsiteY15" fmla="*/ 727371 h 2886109"/>
              <a:gd name="connsiteX16" fmla="*/ 1329244 w 3812449"/>
              <a:gd name="connsiteY16" fmla="*/ 699091 h 2886109"/>
              <a:gd name="connsiteX17" fmla="*/ 1857145 w 3812449"/>
              <a:gd name="connsiteY17" fmla="*/ 727371 h 2886109"/>
              <a:gd name="connsiteX18" fmla="*/ 2205937 w 3812449"/>
              <a:gd name="connsiteY18" fmla="*/ 868773 h 2886109"/>
              <a:gd name="connsiteX19" fmla="*/ 2300205 w 3812449"/>
              <a:gd name="connsiteY19" fmla="*/ 906480 h 2886109"/>
              <a:gd name="connsiteX20" fmla="*/ 2441607 w 3812449"/>
              <a:gd name="connsiteY20" fmla="*/ 1000748 h 2886109"/>
              <a:gd name="connsiteX21" fmla="*/ 2639570 w 3812449"/>
              <a:gd name="connsiteY21" fmla="*/ 1076163 h 2886109"/>
              <a:gd name="connsiteX22" fmla="*/ 2903520 w 3812449"/>
              <a:gd name="connsiteY22" fmla="*/ 1170431 h 2886109"/>
              <a:gd name="connsiteX23" fmla="*/ 2969508 w 3812449"/>
              <a:gd name="connsiteY23" fmla="*/ 1179858 h 2886109"/>
              <a:gd name="connsiteX24" fmla="*/ 3044922 w 3812449"/>
              <a:gd name="connsiteY24" fmla="*/ 1208138 h 2886109"/>
              <a:gd name="connsiteX25" fmla="*/ 3082630 w 3812449"/>
              <a:gd name="connsiteY25" fmla="*/ 1226992 h 2886109"/>
              <a:gd name="connsiteX26" fmla="*/ 3139190 w 3812449"/>
              <a:gd name="connsiteY26" fmla="*/ 1283553 h 2886109"/>
              <a:gd name="connsiteX27" fmla="*/ 3167471 w 3812449"/>
              <a:gd name="connsiteY27" fmla="*/ 1321260 h 2886109"/>
              <a:gd name="connsiteX28" fmla="*/ 3120337 w 3812449"/>
              <a:gd name="connsiteY28" fmla="*/ 1509796 h 2886109"/>
              <a:gd name="connsiteX29" fmla="*/ 3054349 w 3812449"/>
              <a:gd name="connsiteY29" fmla="*/ 1556930 h 2886109"/>
              <a:gd name="connsiteX30" fmla="*/ 2856386 w 3812449"/>
              <a:gd name="connsiteY30" fmla="*/ 1651198 h 2886109"/>
              <a:gd name="connsiteX31" fmla="*/ 2799825 w 3812449"/>
              <a:gd name="connsiteY31" fmla="*/ 1670052 h 2886109"/>
              <a:gd name="connsiteX32" fmla="*/ 2743265 w 3812449"/>
              <a:gd name="connsiteY32" fmla="*/ 1679478 h 2886109"/>
              <a:gd name="connsiteX33" fmla="*/ 2667850 w 3812449"/>
              <a:gd name="connsiteY33" fmla="*/ 1726612 h 2886109"/>
              <a:gd name="connsiteX34" fmla="*/ 2639570 w 3812449"/>
              <a:gd name="connsiteY34" fmla="*/ 1792600 h 2886109"/>
              <a:gd name="connsiteX35" fmla="*/ 2620716 w 3812449"/>
              <a:gd name="connsiteY35" fmla="*/ 1999990 h 2886109"/>
              <a:gd name="connsiteX36" fmla="*/ 2611289 w 3812449"/>
              <a:gd name="connsiteY36" fmla="*/ 2047124 h 2886109"/>
              <a:gd name="connsiteX37" fmla="*/ 2583009 w 3812449"/>
              <a:gd name="connsiteY37" fmla="*/ 2094258 h 2886109"/>
              <a:gd name="connsiteX38" fmla="*/ 2564155 w 3812449"/>
              <a:gd name="connsiteY38" fmla="*/ 2150819 h 2886109"/>
              <a:gd name="connsiteX39" fmla="*/ 2535875 w 3812449"/>
              <a:gd name="connsiteY39" fmla="*/ 2282794 h 2886109"/>
              <a:gd name="connsiteX40" fmla="*/ 2545302 w 3812449"/>
              <a:gd name="connsiteY40" fmla="*/ 2405342 h 2886109"/>
              <a:gd name="connsiteX41" fmla="*/ 2639570 w 3812449"/>
              <a:gd name="connsiteY41" fmla="*/ 2537318 h 2886109"/>
              <a:gd name="connsiteX42" fmla="*/ 2667850 w 3812449"/>
              <a:gd name="connsiteY42" fmla="*/ 2593878 h 2886109"/>
              <a:gd name="connsiteX43" fmla="*/ 2743265 w 3812449"/>
              <a:gd name="connsiteY43" fmla="*/ 2697573 h 2886109"/>
              <a:gd name="connsiteX44" fmla="*/ 2903520 w 3812449"/>
              <a:gd name="connsiteY44" fmla="*/ 2857829 h 2886109"/>
              <a:gd name="connsiteX45" fmla="*/ 2969508 w 3812449"/>
              <a:gd name="connsiteY45" fmla="*/ 2886109 h 2886109"/>
              <a:gd name="connsiteX46" fmla="*/ 3205178 w 3812449"/>
              <a:gd name="connsiteY46" fmla="*/ 2838975 h 2886109"/>
              <a:gd name="connsiteX47" fmla="*/ 3299446 w 3812449"/>
              <a:gd name="connsiteY47" fmla="*/ 2782414 h 2886109"/>
              <a:gd name="connsiteX48" fmla="*/ 3365434 w 3812449"/>
              <a:gd name="connsiteY48" fmla="*/ 2754134 h 2886109"/>
              <a:gd name="connsiteX49" fmla="*/ 3393714 w 3812449"/>
              <a:gd name="connsiteY49" fmla="*/ 2735280 h 2886109"/>
              <a:gd name="connsiteX50" fmla="*/ 3440848 w 3812449"/>
              <a:gd name="connsiteY50" fmla="*/ 2707000 h 2886109"/>
              <a:gd name="connsiteX51" fmla="*/ 3478555 w 3812449"/>
              <a:gd name="connsiteY51" fmla="*/ 2678720 h 2886109"/>
              <a:gd name="connsiteX52" fmla="*/ 3563397 w 3812449"/>
              <a:gd name="connsiteY52" fmla="*/ 2669293 h 2886109"/>
              <a:gd name="connsiteX53" fmla="*/ 3648238 w 3812449"/>
              <a:gd name="connsiteY53" fmla="*/ 2650439 h 2886109"/>
              <a:gd name="connsiteX54" fmla="*/ 3685945 w 3812449"/>
              <a:gd name="connsiteY54" fmla="*/ 2641012 h 2886109"/>
              <a:gd name="connsiteX55" fmla="*/ 3714225 w 3812449"/>
              <a:gd name="connsiteY55" fmla="*/ 2603305 h 2886109"/>
              <a:gd name="connsiteX56" fmla="*/ 3723652 w 3812449"/>
              <a:gd name="connsiteY56" fmla="*/ 2556171 h 2886109"/>
              <a:gd name="connsiteX57" fmla="*/ 3733079 w 3812449"/>
              <a:gd name="connsiteY57" fmla="*/ 2490184 h 2886109"/>
              <a:gd name="connsiteX58" fmla="*/ 3761359 w 3812449"/>
              <a:gd name="connsiteY58" fmla="*/ 2348781 h 2886109"/>
              <a:gd name="connsiteX59" fmla="*/ 3780213 w 3812449"/>
              <a:gd name="connsiteY59" fmla="*/ 1858588 h 2886109"/>
              <a:gd name="connsiteX60" fmla="*/ 3733079 w 3812449"/>
              <a:gd name="connsiteY60" fmla="*/ 1000748 h 2886109"/>
              <a:gd name="connsiteX61" fmla="*/ 3704799 w 3812449"/>
              <a:gd name="connsiteY61" fmla="*/ 915907 h 2886109"/>
              <a:gd name="connsiteX62" fmla="*/ 3676518 w 3812449"/>
              <a:gd name="connsiteY62" fmla="*/ 831066 h 2886109"/>
              <a:gd name="connsiteX63" fmla="*/ 3629384 w 3812449"/>
              <a:gd name="connsiteY63" fmla="*/ 765078 h 2886109"/>
              <a:gd name="connsiteX64" fmla="*/ 3619957 w 3812449"/>
              <a:gd name="connsiteY64" fmla="*/ 708518 h 2886109"/>
              <a:gd name="connsiteX65" fmla="*/ 3610531 w 3812449"/>
              <a:gd name="connsiteY65" fmla="*/ 642530 h 2886109"/>
              <a:gd name="connsiteX66" fmla="*/ 3601104 w 3812449"/>
              <a:gd name="connsiteY66" fmla="*/ 595396 h 2886109"/>
              <a:gd name="connsiteX67" fmla="*/ 3563397 w 3812449"/>
              <a:gd name="connsiteY67" fmla="*/ 519981 h 2886109"/>
              <a:gd name="connsiteX68" fmla="*/ 3535116 w 3812449"/>
              <a:gd name="connsiteY68" fmla="*/ 388006 h 2886109"/>
              <a:gd name="connsiteX69" fmla="*/ 3506836 w 3812449"/>
              <a:gd name="connsiteY69" fmla="*/ 331445 h 2886109"/>
              <a:gd name="connsiteX70" fmla="*/ 3469129 w 3812449"/>
              <a:gd name="connsiteY70" fmla="*/ 256031 h 2886109"/>
              <a:gd name="connsiteX71" fmla="*/ 3356007 w 3812449"/>
              <a:gd name="connsiteY71" fmla="*/ 227751 h 2886109"/>
              <a:gd name="connsiteX72" fmla="*/ 2790399 w 3812449"/>
              <a:gd name="connsiteY72" fmla="*/ 199470 h 2886109"/>
              <a:gd name="connsiteX73" fmla="*/ 2045681 w 3812449"/>
              <a:gd name="connsiteY73" fmla="*/ 114629 h 2886109"/>
              <a:gd name="connsiteX74" fmla="*/ 1998547 w 3812449"/>
              <a:gd name="connsiteY74" fmla="*/ 133482 h 2886109"/>
              <a:gd name="connsiteX75" fmla="*/ 1951413 w 3812449"/>
              <a:gd name="connsiteY75" fmla="*/ 161763 h 2886109"/>
              <a:gd name="connsiteX76" fmla="*/ 1828865 w 3812449"/>
              <a:gd name="connsiteY76" fmla="*/ 208897 h 2886109"/>
              <a:gd name="connsiteX77" fmla="*/ 1659182 w 3812449"/>
              <a:gd name="connsiteY77" fmla="*/ 171190 h 2886109"/>
              <a:gd name="connsiteX78" fmla="*/ 1668609 w 3812449"/>
              <a:gd name="connsiteY78" fmla="*/ 161763 h 2886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812449" h="2886109">
                <a:moveTo>
                  <a:pt x="1668609" y="161763"/>
                </a:moveTo>
                <a:lnTo>
                  <a:pt x="1668609" y="161763"/>
                </a:lnTo>
                <a:cubicBezTo>
                  <a:pt x="1634044" y="146052"/>
                  <a:pt x="1600751" y="127172"/>
                  <a:pt x="1564914" y="114629"/>
                </a:cubicBezTo>
                <a:cubicBezTo>
                  <a:pt x="1537570" y="105059"/>
                  <a:pt x="1508965" y="97904"/>
                  <a:pt x="1480073" y="95775"/>
                </a:cubicBezTo>
                <a:cubicBezTo>
                  <a:pt x="140355" y="-2942"/>
                  <a:pt x="996754" y="81380"/>
                  <a:pt x="575100" y="39214"/>
                </a:cubicBezTo>
                <a:cubicBezTo>
                  <a:pt x="38446" y="66973"/>
                  <a:pt x="55290" y="-112359"/>
                  <a:pt x="18918" y="124056"/>
                </a:cubicBezTo>
                <a:cubicBezTo>
                  <a:pt x="15539" y="146017"/>
                  <a:pt x="12633" y="168047"/>
                  <a:pt x="9491" y="190043"/>
                </a:cubicBezTo>
                <a:cubicBezTo>
                  <a:pt x="7148" y="225189"/>
                  <a:pt x="-10642" y="345088"/>
                  <a:pt x="9491" y="397433"/>
                </a:cubicBezTo>
                <a:cubicBezTo>
                  <a:pt x="26918" y="442743"/>
                  <a:pt x="49176" y="457264"/>
                  <a:pt x="84906" y="482274"/>
                </a:cubicBezTo>
                <a:cubicBezTo>
                  <a:pt x="103469" y="495268"/>
                  <a:pt x="141467" y="519981"/>
                  <a:pt x="141467" y="519981"/>
                </a:cubicBezTo>
                <a:cubicBezTo>
                  <a:pt x="158839" y="543144"/>
                  <a:pt x="183044" y="579123"/>
                  <a:pt x="207454" y="595396"/>
                </a:cubicBezTo>
                <a:cubicBezTo>
                  <a:pt x="230839" y="610986"/>
                  <a:pt x="258123" y="619778"/>
                  <a:pt x="282869" y="633103"/>
                </a:cubicBezTo>
                <a:cubicBezTo>
                  <a:pt x="299001" y="641790"/>
                  <a:pt x="314590" y="651476"/>
                  <a:pt x="330003" y="661384"/>
                </a:cubicBezTo>
                <a:cubicBezTo>
                  <a:pt x="358593" y="679764"/>
                  <a:pt x="383386" y="705075"/>
                  <a:pt x="414844" y="717944"/>
                </a:cubicBezTo>
                <a:cubicBezTo>
                  <a:pt x="482758" y="745727"/>
                  <a:pt x="633093" y="757484"/>
                  <a:pt x="697648" y="765078"/>
                </a:cubicBezTo>
                <a:lnTo>
                  <a:pt x="1140708" y="727371"/>
                </a:lnTo>
                <a:cubicBezTo>
                  <a:pt x="1203912" y="720768"/>
                  <a:pt x="1265696" y="699091"/>
                  <a:pt x="1329244" y="699091"/>
                </a:cubicBezTo>
                <a:cubicBezTo>
                  <a:pt x="1505463" y="699091"/>
                  <a:pt x="1681178" y="717944"/>
                  <a:pt x="1857145" y="727371"/>
                </a:cubicBezTo>
                <a:lnTo>
                  <a:pt x="2205937" y="868773"/>
                </a:lnTo>
                <a:cubicBezTo>
                  <a:pt x="2237313" y="881457"/>
                  <a:pt x="2272835" y="886574"/>
                  <a:pt x="2300205" y="906480"/>
                </a:cubicBezTo>
                <a:cubicBezTo>
                  <a:pt x="2344707" y="938845"/>
                  <a:pt x="2388871" y="979654"/>
                  <a:pt x="2441607" y="1000748"/>
                </a:cubicBezTo>
                <a:cubicBezTo>
                  <a:pt x="2507170" y="1026973"/>
                  <a:pt x="2573758" y="1050569"/>
                  <a:pt x="2639570" y="1076163"/>
                </a:cubicBezTo>
                <a:cubicBezTo>
                  <a:pt x="2750740" y="1119396"/>
                  <a:pt x="2791314" y="1142379"/>
                  <a:pt x="2903520" y="1170431"/>
                </a:cubicBezTo>
                <a:cubicBezTo>
                  <a:pt x="2925076" y="1175820"/>
                  <a:pt x="2947512" y="1176716"/>
                  <a:pt x="2969508" y="1179858"/>
                </a:cubicBezTo>
                <a:cubicBezTo>
                  <a:pt x="3074496" y="1232351"/>
                  <a:pt x="2942235" y="1169630"/>
                  <a:pt x="3044922" y="1208138"/>
                </a:cubicBezTo>
                <a:cubicBezTo>
                  <a:pt x="3058080" y="1213072"/>
                  <a:pt x="3070061" y="1220707"/>
                  <a:pt x="3082630" y="1226992"/>
                </a:cubicBezTo>
                <a:cubicBezTo>
                  <a:pt x="3101483" y="1245846"/>
                  <a:pt x="3121353" y="1263735"/>
                  <a:pt x="3139190" y="1283553"/>
                </a:cubicBezTo>
                <a:cubicBezTo>
                  <a:pt x="3149700" y="1295231"/>
                  <a:pt x="3168776" y="1305603"/>
                  <a:pt x="3167471" y="1321260"/>
                </a:cubicBezTo>
                <a:cubicBezTo>
                  <a:pt x="3162092" y="1385816"/>
                  <a:pt x="3148369" y="1451396"/>
                  <a:pt x="3120337" y="1509796"/>
                </a:cubicBezTo>
                <a:cubicBezTo>
                  <a:pt x="3108640" y="1534165"/>
                  <a:pt x="3077528" y="1543023"/>
                  <a:pt x="3054349" y="1556930"/>
                </a:cubicBezTo>
                <a:cubicBezTo>
                  <a:pt x="2960300" y="1613360"/>
                  <a:pt x="2945071" y="1619525"/>
                  <a:pt x="2856386" y="1651198"/>
                </a:cubicBezTo>
                <a:cubicBezTo>
                  <a:pt x="2837670" y="1657882"/>
                  <a:pt x="2819105" y="1665232"/>
                  <a:pt x="2799825" y="1670052"/>
                </a:cubicBezTo>
                <a:cubicBezTo>
                  <a:pt x="2781282" y="1674688"/>
                  <a:pt x="2762118" y="1676336"/>
                  <a:pt x="2743265" y="1679478"/>
                </a:cubicBezTo>
                <a:cubicBezTo>
                  <a:pt x="2710861" y="1690279"/>
                  <a:pt x="2692442" y="1692798"/>
                  <a:pt x="2667850" y="1726612"/>
                </a:cubicBezTo>
                <a:cubicBezTo>
                  <a:pt x="2653775" y="1745966"/>
                  <a:pt x="2648997" y="1770604"/>
                  <a:pt x="2639570" y="1792600"/>
                </a:cubicBezTo>
                <a:cubicBezTo>
                  <a:pt x="2633285" y="1861730"/>
                  <a:pt x="2628382" y="1930999"/>
                  <a:pt x="2620716" y="1999990"/>
                </a:cubicBezTo>
                <a:cubicBezTo>
                  <a:pt x="2618947" y="2015914"/>
                  <a:pt x="2617240" y="2032247"/>
                  <a:pt x="2611289" y="2047124"/>
                </a:cubicBezTo>
                <a:cubicBezTo>
                  <a:pt x="2604484" y="2064136"/>
                  <a:pt x="2590591" y="2077578"/>
                  <a:pt x="2583009" y="2094258"/>
                </a:cubicBezTo>
                <a:cubicBezTo>
                  <a:pt x="2574785" y="2112350"/>
                  <a:pt x="2570000" y="2131824"/>
                  <a:pt x="2564155" y="2150819"/>
                </a:cubicBezTo>
                <a:cubicBezTo>
                  <a:pt x="2540862" y="2226520"/>
                  <a:pt x="2546921" y="2205476"/>
                  <a:pt x="2535875" y="2282794"/>
                </a:cubicBezTo>
                <a:cubicBezTo>
                  <a:pt x="2539017" y="2323643"/>
                  <a:pt x="2529844" y="2367400"/>
                  <a:pt x="2545302" y="2405342"/>
                </a:cubicBezTo>
                <a:cubicBezTo>
                  <a:pt x="2565699" y="2455408"/>
                  <a:pt x="2615393" y="2488964"/>
                  <a:pt x="2639570" y="2537318"/>
                </a:cubicBezTo>
                <a:cubicBezTo>
                  <a:pt x="2648997" y="2556171"/>
                  <a:pt x="2657229" y="2575671"/>
                  <a:pt x="2667850" y="2593878"/>
                </a:cubicBezTo>
                <a:cubicBezTo>
                  <a:pt x="2702011" y="2652439"/>
                  <a:pt x="2704461" y="2645835"/>
                  <a:pt x="2743265" y="2697573"/>
                </a:cubicBezTo>
                <a:cubicBezTo>
                  <a:pt x="2791518" y="2761910"/>
                  <a:pt x="2819406" y="2821781"/>
                  <a:pt x="2903520" y="2857829"/>
                </a:cubicBezTo>
                <a:lnTo>
                  <a:pt x="2969508" y="2886109"/>
                </a:lnTo>
                <a:cubicBezTo>
                  <a:pt x="3048065" y="2870398"/>
                  <a:pt x="3128751" y="2862995"/>
                  <a:pt x="3205178" y="2838975"/>
                </a:cubicBezTo>
                <a:cubicBezTo>
                  <a:pt x="3240137" y="2827988"/>
                  <a:pt x="3267060" y="2799560"/>
                  <a:pt x="3299446" y="2782414"/>
                </a:cubicBezTo>
                <a:cubicBezTo>
                  <a:pt x="3320596" y="2771217"/>
                  <a:pt x="3344030" y="2764836"/>
                  <a:pt x="3365434" y="2754134"/>
                </a:cubicBezTo>
                <a:cubicBezTo>
                  <a:pt x="3375567" y="2749067"/>
                  <a:pt x="3384107" y="2741285"/>
                  <a:pt x="3393714" y="2735280"/>
                </a:cubicBezTo>
                <a:cubicBezTo>
                  <a:pt x="3409251" y="2725569"/>
                  <a:pt x="3425603" y="2717163"/>
                  <a:pt x="3440848" y="2707000"/>
                </a:cubicBezTo>
                <a:cubicBezTo>
                  <a:pt x="3453921" y="2698285"/>
                  <a:pt x="3463539" y="2683340"/>
                  <a:pt x="3478555" y="2678720"/>
                </a:cubicBezTo>
                <a:cubicBezTo>
                  <a:pt x="3505751" y="2670352"/>
                  <a:pt x="3535116" y="2672435"/>
                  <a:pt x="3563397" y="2669293"/>
                </a:cubicBezTo>
                <a:lnTo>
                  <a:pt x="3648238" y="2650439"/>
                </a:lnTo>
                <a:cubicBezTo>
                  <a:pt x="3660862" y="2647526"/>
                  <a:pt x="3675402" y="2648542"/>
                  <a:pt x="3685945" y="2641012"/>
                </a:cubicBezTo>
                <a:cubicBezTo>
                  <a:pt x="3698730" y="2631880"/>
                  <a:pt x="3704798" y="2615874"/>
                  <a:pt x="3714225" y="2603305"/>
                </a:cubicBezTo>
                <a:cubicBezTo>
                  <a:pt x="3717367" y="2587594"/>
                  <a:pt x="3721018" y="2571975"/>
                  <a:pt x="3723652" y="2556171"/>
                </a:cubicBezTo>
                <a:cubicBezTo>
                  <a:pt x="3727305" y="2534254"/>
                  <a:pt x="3729104" y="2512045"/>
                  <a:pt x="3733079" y="2490184"/>
                </a:cubicBezTo>
                <a:cubicBezTo>
                  <a:pt x="3741678" y="2442892"/>
                  <a:pt x="3761359" y="2348781"/>
                  <a:pt x="3761359" y="2348781"/>
                </a:cubicBezTo>
                <a:cubicBezTo>
                  <a:pt x="3767644" y="2185383"/>
                  <a:pt x="3778993" y="2022102"/>
                  <a:pt x="3780213" y="1858588"/>
                </a:cubicBezTo>
                <a:cubicBezTo>
                  <a:pt x="3785952" y="1089617"/>
                  <a:pt x="3873574" y="1316866"/>
                  <a:pt x="3733079" y="1000748"/>
                </a:cubicBezTo>
                <a:cubicBezTo>
                  <a:pt x="3713480" y="902755"/>
                  <a:pt x="3737322" y="1000465"/>
                  <a:pt x="3704799" y="915907"/>
                </a:cubicBezTo>
                <a:cubicBezTo>
                  <a:pt x="3694098" y="888084"/>
                  <a:pt x="3689850" y="857729"/>
                  <a:pt x="3676518" y="831066"/>
                </a:cubicBezTo>
                <a:cubicBezTo>
                  <a:pt x="3664429" y="806889"/>
                  <a:pt x="3645095" y="787074"/>
                  <a:pt x="3629384" y="765078"/>
                </a:cubicBezTo>
                <a:cubicBezTo>
                  <a:pt x="3626242" y="746225"/>
                  <a:pt x="3622863" y="727409"/>
                  <a:pt x="3619957" y="708518"/>
                </a:cubicBezTo>
                <a:cubicBezTo>
                  <a:pt x="3616578" y="686557"/>
                  <a:pt x="3614184" y="664447"/>
                  <a:pt x="3610531" y="642530"/>
                </a:cubicBezTo>
                <a:cubicBezTo>
                  <a:pt x="3607897" y="626725"/>
                  <a:pt x="3606856" y="610351"/>
                  <a:pt x="3601104" y="595396"/>
                </a:cubicBezTo>
                <a:cubicBezTo>
                  <a:pt x="3591015" y="569164"/>
                  <a:pt x="3573265" y="546297"/>
                  <a:pt x="3563397" y="519981"/>
                </a:cubicBezTo>
                <a:cubicBezTo>
                  <a:pt x="3466881" y="262605"/>
                  <a:pt x="3602671" y="590672"/>
                  <a:pt x="3535116" y="388006"/>
                </a:cubicBezTo>
                <a:cubicBezTo>
                  <a:pt x="3528450" y="368009"/>
                  <a:pt x="3514664" y="351016"/>
                  <a:pt x="3506836" y="331445"/>
                </a:cubicBezTo>
                <a:cubicBezTo>
                  <a:pt x="3492163" y="294762"/>
                  <a:pt x="3506923" y="284377"/>
                  <a:pt x="3469129" y="256031"/>
                </a:cubicBezTo>
                <a:cubicBezTo>
                  <a:pt x="3443312" y="236668"/>
                  <a:pt x="3383667" y="229402"/>
                  <a:pt x="3356007" y="227751"/>
                </a:cubicBezTo>
                <a:lnTo>
                  <a:pt x="2790399" y="199470"/>
                </a:lnTo>
                <a:cubicBezTo>
                  <a:pt x="2274822" y="79569"/>
                  <a:pt x="2523716" y="101350"/>
                  <a:pt x="2045681" y="114629"/>
                </a:cubicBezTo>
                <a:cubicBezTo>
                  <a:pt x="2029970" y="120913"/>
                  <a:pt x="2013682" y="125914"/>
                  <a:pt x="1998547" y="133482"/>
                </a:cubicBezTo>
                <a:cubicBezTo>
                  <a:pt x="1982159" y="141676"/>
                  <a:pt x="1968156" y="154321"/>
                  <a:pt x="1951413" y="161763"/>
                </a:cubicBezTo>
                <a:cubicBezTo>
                  <a:pt x="1911419" y="179538"/>
                  <a:pt x="1828865" y="208897"/>
                  <a:pt x="1828865" y="208897"/>
                </a:cubicBezTo>
                <a:cubicBezTo>
                  <a:pt x="1785761" y="203150"/>
                  <a:pt x="1700932" y="212939"/>
                  <a:pt x="1659182" y="171190"/>
                </a:cubicBezTo>
                <a:lnTo>
                  <a:pt x="1668609" y="161763"/>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153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lvl="1"/>
            <a:r>
              <a:rPr lang="en-GB" i="1" dirty="0">
                <a:solidFill>
                  <a:schemeClr val="bg1"/>
                </a:solidFill>
              </a:rPr>
              <a:t>A </a:t>
            </a:r>
            <a:r>
              <a:rPr lang="en-GB" b="1" i="1" dirty="0">
                <a:solidFill>
                  <a:schemeClr val="bg1"/>
                </a:solidFill>
              </a:rPr>
              <a:t>Customer</a:t>
            </a:r>
            <a:r>
              <a:rPr lang="en-GB" i="1" dirty="0">
                <a:solidFill>
                  <a:schemeClr val="bg1"/>
                </a:solidFill>
              </a:rPr>
              <a:t> actor can receive a </a:t>
            </a:r>
            <a:br>
              <a:rPr lang="en-GB" i="1" dirty="0">
                <a:solidFill>
                  <a:schemeClr val="bg1"/>
                </a:solidFill>
              </a:rPr>
            </a:br>
            <a:r>
              <a:rPr lang="en-GB" b="1" i="1" dirty="0">
                <a:solidFill>
                  <a:schemeClr val="bg1"/>
                </a:solidFill>
              </a:rPr>
              <a:t>Money amount</a:t>
            </a:r>
            <a:r>
              <a:rPr lang="en-GB" i="1" dirty="0">
                <a:solidFill>
                  <a:schemeClr val="bg1"/>
                </a:solidFill>
              </a:rPr>
              <a:t> from the </a:t>
            </a:r>
            <a:r>
              <a:rPr lang="en-GB" b="1" i="1" dirty="0">
                <a:solidFill>
                  <a:schemeClr val="bg1"/>
                </a:solidFill>
              </a:rPr>
              <a:t>Withdraw</a:t>
            </a:r>
            <a:r>
              <a:rPr lang="en-GB" i="1" dirty="0">
                <a:solidFill>
                  <a:schemeClr val="bg1"/>
                </a:solidFill>
              </a:rPr>
              <a:t> </a:t>
            </a:r>
            <a:br>
              <a:rPr lang="en-GB" i="1" dirty="0">
                <a:solidFill>
                  <a:schemeClr val="bg1"/>
                </a:solidFill>
              </a:rPr>
            </a:br>
            <a:r>
              <a:rPr lang="en-GB" i="1" dirty="0">
                <a:solidFill>
                  <a:schemeClr val="bg1"/>
                </a:solidFill>
              </a:rPr>
              <a:t>process and can supply a </a:t>
            </a:r>
            <a:br>
              <a:rPr lang="en-GB" i="1" dirty="0">
                <a:solidFill>
                  <a:schemeClr val="bg1"/>
                </a:solidFill>
              </a:rPr>
            </a:br>
            <a:r>
              <a:rPr lang="en-GB" b="1" i="1" dirty="0">
                <a:solidFill>
                  <a:schemeClr val="bg1"/>
                </a:solidFill>
              </a:rPr>
              <a:t>Money amount</a:t>
            </a:r>
            <a:r>
              <a:rPr lang="en-GB" i="1" dirty="0">
                <a:solidFill>
                  <a:schemeClr val="bg1"/>
                </a:solidFill>
              </a:rPr>
              <a:t> to the </a:t>
            </a:r>
            <a:r>
              <a:rPr lang="en-GB" b="1" i="1" dirty="0">
                <a:solidFill>
                  <a:schemeClr val="bg1"/>
                </a:solidFill>
              </a:rPr>
              <a:t>Deposit</a:t>
            </a:r>
            <a:r>
              <a:rPr lang="en-GB" i="1" dirty="0">
                <a:solidFill>
                  <a:schemeClr val="bg1"/>
                </a:solidFill>
              </a:rPr>
              <a:t> </a:t>
            </a:r>
            <a:br>
              <a:rPr lang="en-GB" i="1" dirty="0">
                <a:solidFill>
                  <a:schemeClr val="bg1"/>
                </a:solidFill>
              </a:rPr>
            </a:br>
            <a:r>
              <a:rPr lang="en-GB" i="1" dirty="0">
                <a:solidFill>
                  <a:schemeClr val="bg1"/>
                </a:solidFill>
              </a:rPr>
              <a:t>process; in either case causing an </a:t>
            </a:r>
            <a:br>
              <a:rPr lang="en-GB" i="1" dirty="0">
                <a:solidFill>
                  <a:schemeClr val="bg1"/>
                </a:solidFill>
              </a:rPr>
            </a:br>
            <a:r>
              <a:rPr lang="en-GB" b="1" i="1" dirty="0">
                <a:solidFill>
                  <a:schemeClr val="bg1"/>
                </a:solidFill>
              </a:rPr>
              <a:t>Account balance update</a:t>
            </a:r>
            <a:r>
              <a:rPr lang="en-GB" i="1" dirty="0">
                <a:solidFill>
                  <a:schemeClr val="bg1"/>
                </a:solidFill>
              </a:rPr>
              <a:t> to the </a:t>
            </a:r>
            <a:br>
              <a:rPr lang="en-GB" i="1" dirty="0">
                <a:solidFill>
                  <a:schemeClr val="bg1"/>
                </a:solidFill>
              </a:rPr>
            </a:br>
            <a:r>
              <a:rPr lang="en-GB" b="1" i="1" dirty="0">
                <a:solidFill>
                  <a:schemeClr val="bg1"/>
                </a:solidFill>
              </a:rPr>
              <a:t>Account Database</a:t>
            </a:r>
            <a:r>
              <a:rPr lang="en-GB" i="1" dirty="0">
                <a:solidFill>
                  <a:schemeClr val="bg1"/>
                </a:solidFill>
              </a:rPr>
              <a:t> data store.</a:t>
            </a:r>
            <a:endParaRPr lang="en-US" i="1" dirty="0">
              <a:solidFill>
                <a:schemeClr val="bg1"/>
              </a:solidFill>
            </a:endParaRPr>
          </a:p>
        </p:txBody>
      </p:sp>
      <p:pic>
        <p:nvPicPr>
          <p:cNvPr id="2050" name="Picture 2">
            <a:extLst>
              <a:ext uri="{FF2B5EF4-FFF2-40B4-BE49-F238E27FC236}">
                <a16:creationId xmlns:a16="http://schemas.microsoft.com/office/drawing/2014/main" id="{0B0A268D-6DA4-41FB-9C13-CF5214A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9428"/>
            <a:ext cx="5941244" cy="4733191"/>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3B3425B9-DA3C-4538-871D-FFFC442AE6F0}"/>
              </a:ext>
            </a:extLst>
          </p:cNvPr>
          <p:cNvSpPr/>
          <p:nvPr/>
        </p:nvSpPr>
        <p:spPr>
          <a:xfrm>
            <a:off x="5914866" y="2733051"/>
            <a:ext cx="6255945" cy="2894751"/>
          </a:xfrm>
          <a:custGeom>
            <a:avLst/>
            <a:gdLst>
              <a:gd name="connsiteX0" fmla="*/ 2154478 w 6255945"/>
              <a:gd name="connsiteY0" fmla="*/ 160978 h 2894751"/>
              <a:gd name="connsiteX1" fmla="*/ 2154478 w 6255945"/>
              <a:gd name="connsiteY1" fmla="*/ 160978 h 2894751"/>
              <a:gd name="connsiteX2" fmla="*/ 1984796 w 6255945"/>
              <a:gd name="connsiteY2" fmla="*/ 113844 h 2894751"/>
              <a:gd name="connsiteX3" fmla="*/ 1918808 w 6255945"/>
              <a:gd name="connsiteY3" fmla="*/ 76137 h 2894751"/>
              <a:gd name="connsiteX4" fmla="*/ 1192944 w 6255945"/>
              <a:gd name="connsiteY4" fmla="*/ 57283 h 2894751"/>
              <a:gd name="connsiteX5" fmla="*/ 825299 w 6255945"/>
              <a:gd name="connsiteY5" fmla="*/ 38429 h 2894751"/>
              <a:gd name="connsiteX6" fmla="*/ 363386 w 6255945"/>
              <a:gd name="connsiteY6" fmla="*/ 29003 h 2894751"/>
              <a:gd name="connsiteX7" fmla="*/ 259691 w 6255945"/>
              <a:gd name="connsiteY7" fmla="*/ 123271 h 2894751"/>
              <a:gd name="connsiteX8" fmla="*/ 221983 w 6255945"/>
              <a:gd name="connsiteY8" fmla="*/ 142124 h 2894751"/>
              <a:gd name="connsiteX9" fmla="*/ 118289 w 6255945"/>
              <a:gd name="connsiteY9" fmla="*/ 170405 h 2894751"/>
              <a:gd name="connsiteX10" fmla="*/ 24021 w 6255945"/>
              <a:gd name="connsiteY10" fmla="*/ 236392 h 2894751"/>
              <a:gd name="connsiteX11" fmla="*/ 24021 w 6255945"/>
              <a:gd name="connsiteY11" fmla="*/ 509770 h 2894751"/>
              <a:gd name="connsiteX12" fmla="*/ 155996 w 6255945"/>
              <a:gd name="connsiteY12" fmla="*/ 726586 h 2894751"/>
              <a:gd name="connsiteX13" fmla="*/ 259691 w 6255945"/>
              <a:gd name="connsiteY13" fmla="*/ 924549 h 2894751"/>
              <a:gd name="connsiteX14" fmla="*/ 316252 w 6255945"/>
              <a:gd name="connsiteY14" fmla="*/ 1047097 h 2894751"/>
              <a:gd name="connsiteX15" fmla="*/ 391666 w 6255945"/>
              <a:gd name="connsiteY15" fmla="*/ 1131939 h 2894751"/>
              <a:gd name="connsiteX16" fmla="*/ 419946 w 6255945"/>
              <a:gd name="connsiteY16" fmla="*/ 1179073 h 2894751"/>
              <a:gd name="connsiteX17" fmla="*/ 514214 w 6255945"/>
              <a:gd name="connsiteY17" fmla="*/ 1245060 h 2894751"/>
              <a:gd name="connsiteX18" fmla="*/ 551922 w 6255945"/>
              <a:gd name="connsiteY18" fmla="*/ 1254487 h 2894751"/>
              <a:gd name="connsiteX19" fmla="*/ 627336 w 6255945"/>
              <a:gd name="connsiteY19" fmla="*/ 1320475 h 2894751"/>
              <a:gd name="connsiteX20" fmla="*/ 655616 w 6255945"/>
              <a:gd name="connsiteY20" fmla="*/ 1329902 h 2894751"/>
              <a:gd name="connsiteX21" fmla="*/ 721604 w 6255945"/>
              <a:gd name="connsiteY21" fmla="*/ 1367609 h 2894751"/>
              <a:gd name="connsiteX22" fmla="*/ 759311 w 6255945"/>
              <a:gd name="connsiteY22" fmla="*/ 1395889 h 2894751"/>
              <a:gd name="connsiteX23" fmla="*/ 863006 w 6255945"/>
              <a:gd name="connsiteY23" fmla="*/ 1461877 h 2894751"/>
              <a:gd name="connsiteX24" fmla="*/ 1070396 w 6255945"/>
              <a:gd name="connsiteY24" fmla="*/ 1574998 h 2894751"/>
              <a:gd name="connsiteX25" fmla="*/ 1145810 w 6255945"/>
              <a:gd name="connsiteY25" fmla="*/ 1622133 h 2894751"/>
              <a:gd name="connsiteX26" fmla="*/ 1381480 w 6255945"/>
              <a:gd name="connsiteY26" fmla="*/ 1640986 h 2894751"/>
              <a:gd name="connsiteX27" fmla="*/ 1720845 w 6255945"/>
              <a:gd name="connsiteY27" fmla="*/ 1716401 h 2894751"/>
              <a:gd name="connsiteX28" fmla="*/ 1852821 w 6255945"/>
              <a:gd name="connsiteY28" fmla="*/ 1744681 h 2894751"/>
              <a:gd name="connsiteX29" fmla="*/ 1881101 w 6255945"/>
              <a:gd name="connsiteY29" fmla="*/ 1754108 h 2894751"/>
              <a:gd name="connsiteX30" fmla="*/ 2041357 w 6255945"/>
              <a:gd name="connsiteY30" fmla="*/ 1838949 h 2894751"/>
              <a:gd name="connsiteX31" fmla="*/ 2154478 w 6255945"/>
              <a:gd name="connsiteY31" fmla="*/ 1886083 h 2894751"/>
              <a:gd name="connsiteX32" fmla="*/ 2427856 w 6255945"/>
              <a:gd name="connsiteY32" fmla="*/ 2018058 h 2894751"/>
              <a:gd name="connsiteX33" fmla="*/ 2512697 w 6255945"/>
              <a:gd name="connsiteY33" fmla="*/ 2102900 h 2894751"/>
              <a:gd name="connsiteX34" fmla="*/ 2540977 w 6255945"/>
              <a:gd name="connsiteY34" fmla="*/ 2121753 h 2894751"/>
              <a:gd name="connsiteX35" fmla="*/ 2569258 w 6255945"/>
              <a:gd name="connsiteY35" fmla="*/ 2291436 h 2894751"/>
              <a:gd name="connsiteX36" fmla="*/ 2578685 w 6255945"/>
              <a:gd name="connsiteY36" fmla="*/ 2366850 h 2894751"/>
              <a:gd name="connsiteX37" fmla="*/ 2616392 w 6255945"/>
              <a:gd name="connsiteY37" fmla="*/ 2461118 h 2894751"/>
              <a:gd name="connsiteX38" fmla="*/ 2776647 w 6255945"/>
              <a:gd name="connsiteY38" fmla="*/ 2640227 h 2894751"/>
              <a:gd name="connsiteX39" fmla="*/ 2946330 w 6255945"/>
              <a:gd name="connsiteY39" fmla="*/ 2753349 h 2894751"/>
              <a:gd name="connsiteX40" fmla="*/ 3370536 w 6255945"/>
              <a:gd name="connsiteY40" fmla="*/ 2838190 h 2894751"/>
              <a:gd name="connsiteX41" fmla="*/ 4228375 w 6255945"/>
              <a:gd name="connsiteY41" fmla="*/ 2791056 h 2894751"/>
              <a:gd name="connsiteX42" fmla="*/ 4954239 w 6255945"/>
              <a:gd name="connsiteY42" fmla="*/ 2885324 h 2894751"/>
              <a:gd name="connsiteX43" fmla="*/ 5463287 w 6255945"/>
              <a:gd name="connsiteY43" fmla="*/ 2894751 h 2894751"/>
              <a:gd name="connsiteX44" fmla="*/ 5868639 w 6255945"/>
              <a:gd name="connsiteY44" fmla="*/ 2885324 h 2894751"/>
              <a:gd name="connsiteX45" fmla="*/ 6057175 w 6255945"/>
              <a:gd name="connsiteY45" fmla="*/ 2847617 h 2894751"/>
              <a:gd name="connsiteX46" fmla="*/ 6217431 w 6255945"/>
              <a:gd name="connsiteY46" fmla="*/ 2753349 h 2894751"/>
              <a:gd name="connsiteX47" fmla="*/ 6245711 w 6255945"/>
              <a:gd name="connsiteY47" fmla="*/ 2696788 h 2894751"/>
              <a:gd name="connsiteX48" fmla="*/ 6198577 w 6255945"/>
              <a:gd name="connsiteY48" fmla="*/ 2574240 h 2894751"/>
              <a:gd name="connsiteX49" fmla="*/ 6236285 w 6255945"/>
              <a:gd name="connsiteY49" fmla="*/ 2150034 h 2894751"/>
              <a:gd name="connsiteX50" fmla="*/ 6226858 w 6255945"/>
              <a:gd name="connsiteY50" fmla="*/ 2018058 h 2894751"/>
              <a:gd name="connsiteX51" fmla="*/ 6255138 w 6255945"/>
              <a:gd name="connsiteY51" fmla="*/ 1952071 h 2894751"/>
              <a:gd name="connsiteX52" fmla="*/ 6245711 w 6255945"/>
              <a:gd name="connsiteY52" fmla="*/ 1857803 h 2894751"/>
              <a:gd name="connsiteX53" fmla="*/ 6236285 w 6255945"/>
              <a:gd name="connsiteY53" fmla="*/ 1584425 h 2894751"/>
              <a:gd name="connsiteX54" fmla="*/ 6217431 w 6255945"/>
              <a:gd name="connsiteY54" fmla="*/ 1527864 h 2894751"/>
              <a:gd name="connsiteX55" fmla="*/ 6198577 w 6255945"/>
              <a:gd name="connsiteY55" fmla="*/ 1433596 h 2894751"/>
              <a:gd name="connsiteX56" fmla="*/ 6151443 w 6255945"/>
              <a:gd name="connsiteY56" fmla="*/ 1405316 h 2894751"/>
              <a:gd name="connsiteX57" fmla="*/ 6038322 w 6255945"/>
              <a:gd name="connsiteY57" fmla="*/ 1311048 h 2894751"/>
              <a:gd name="connsiteX58" fmla="*/ 5991188 w 6255945"/>
              <a:gd name="connsiteY58" fmla="*/ 1263914 h 2894751"/>
              <a:gd name="connsiteX59" fmla="*/ 5868639 w 6255945"/>
              <a:gd name="connsiteY59" fmla="*/ 1254487 h 2894751"/>
              <a:gd name="connsiteX60" fmla="*/ 5793225 w 6255945"/>
              <a:gd name="connsiteY60" fmla="*/ 1226207 h 2894751"/>
              <a:gd name="connsiteX61" fmla="*/ 5661249 w 6255945"/>
              <a:gd name="connsiteY61" fmla="*/ 1150792 h 2894751"/>
              <a:gd name="connsiteX62" fmla="*/ 5519847 w 6255945"/>
              <a:gd name="connsiteY62" fmla="*/ 1047097 h 2894751"/>
              <a:gd name="connsiteX63" fmla="*/ 5472713 w 6255945"/>
              <a:gd name="connsiteY63" fmla="*/ 1037671 h 2894751"/>
              <a:gd name="connsiteX64" fmla="*/ 5435006 w 6255945"/>
              <a:gd name="connsiteY64" fmla="*/ 1009390 h 2894751"/>
              <a:gd name="connsiteX65" fmla="*/ 4822264 w 6255945"/>
              <a:gd name="connsiteY65" fmla="*/ 924549 h 2894751"/>
              <a:gd name="connsiteX66" fmla="*/ 4049266 w 6255945"/>
              <a:gd name="connsiteY66" fmla="*/ 849135 h 2894751"/>
              <a:gd name="connsiteX67" fmla="*/ 3596779 w 6255945"/>
              <a:gd name="connsiteY67" fmla="*/ 745440 h 2894751"/>
              <a:gd name="connsiteX68" fmla="*/ 3540219 w 6255945"/>
              <a:gd name="connsiteY68" fmla="*/ 736013 h 2894751"/>
              <a:gd name="connsiteX69" fmla="*/ 2522124 w 6255945"/>
              <a:gd name="connsiteY69" fmla="*/ 688879 h 2894751"/>
              <a:gd name="connsiteX70" fmla="*/ 2239320 w 6255945"/>
              <a:gd name="connsiteY70" fmla="*/ 604038 h 2894751"/>
              <a:gd name="connsiteX71" fmla="*/ 2201612 w 6255945"/>
              <a:gd name="connsiteY71" fmla="*/ 556904 h 2894751"/>
              <a:gd name="connsiteX72" fmla="*/ 2163905 w 6255945"/>
              <a:gd name="connsiteY72" fmla="*/ 424928 h 2894751"/>
              <a:gd name="connsiteX73" fmla="*/ 2135625 w 6255945"/>
              <a:gd name="connsiteY73" fmla="*/ 236392 h 2894751"/>
              <a:gd name="connsiteX74" fmla="*/ 2154478 w 6255945"/>
              <a:gd name="connsiteY74" fmla="*/ 160978 h 289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255945" h="2894751">
                <a:moveTo>
                  <a:pt x="2154478" y="160978"/>
                </a:moveTo>
                <a:lnTo>
                  <a:pt x="2154478" y="160978"/>
                </a:lnTo>
                <a:cubicBezTo>
                  <a:pt x="1581657" y="-68149"/>
                  <a:pt x="2434409" y="263715"/>
                  <a:pt x="1984796" y="113844"/>
                </a:cubicBezTo>
                <a:cubicBezTo>
                  <a:pt x="1960762" y="105833"/>
                  <a:pt x="1944077" y="77942"/>
                  <a:pt x="1918808" y="76137"/>
                </a:cubicBezTo>
                <a:cubicBezTo>
                  <a:pt x="1677387" y="58893"/>
                  <a:pt x="1434836" y="65624"/>
                  <a:pt x="1192944" y="57283"/>
                </a:cubicBezTo>
                <a:cubicBezTo>
                  <a:pt x="1070308" y="53054"/>
                  <a:pt x="947847" y="44714"/>
                  <a:pt x="825299" y="38429"/>
                </a:cubicBezTo>
                <a:cubicBezTo>
                  <a:pt x="608488" y="5074"/>
                  <a:pt x="573710" y="-23578"/>
                  <a:pt x="363386" y="29003"/>
                </a:cubicBezTo>
                <a:cubicBezTo>
                  <a:pt x="343961" y="33859"/>
                  <a:pt x="266169" y="118089"/>
                  <a:pt x="259691" y="123271"/>
                </a:cubicBezTo>
                <a:cubicBezTo>
                  <a:pt x="248718" y="132050"/>
                  <a:pt x="234825" y="136417"/>
                  <a:pt x="221983" y="142124"/>
                </a:cubicBezTo>
                <a:cubicBezTo>
                  <a:pt x="167480" y="166347"/>
                  <a:pt x="179818" y="160150"/>
                  <a:pt x="118289" y="170405"/>
                </a:cubicBezTo>
                <a:cubicBezTo>
                  <a:pt x="32741" y="213179"/>
                  <a:pt x="58464" y="184727"/>
                  <a:pt x="24021" y="236392"/>
                </a:cubicBezTo>
                <a:cubicBezTo>
                  <a:pt x="4082" y="336086"/>
                  <a:pt x="-18212" y="398909"/>
                  <a:pt x="24021" y="509770"/>
                </a:cubicBezTo>
                <a:cubicBezTo>
                  <a:pt x="54141" y="588835"/>
                  <a:pt x="116737" y="651638"/>
                  <a:pt x="155996" y="726586"/>
                </a:cubicBezTo>
                <a:cubicBezTo>
                  <a:pt x="190561" y="792574"/>
                  <a:pt x="228474" y="856913"/>
                  <a:pt x="259691" y="924549"/>
                </a:cubicBezTo>
                <a:cubicBezTo>
                  <a:pt x="278545" y="965398"/>
                  <a:pt x="294403" y="1007768"/>
                  <a:pt x="316252" y="1047097"/>
                </a:cubicBezTo>
                <a:cubicBezTo>
                  <a:pt x="345520" y="1099780"/>
                  <a:pt x="356998" y="1087364"/>
                  <a:pt x="391666" y="1131939"/>
                </a:cubicBezTo>
                <a:cubicBezTo>
                  <a:pt x="402915" y="1146402"/>
                  <a:pt x="408697" y="1164610"/>
                  <a:pt x="419946" y="1179073"/>
                </a:cubicBezTo>
                <a:cubicBezTo>
                  <a:pt x="448687" y="1216025"/>
                  <a:pt x="470063" y="1227400"/>
                  <a:pt x="514214" y="1245060"/>
                </a:cubicBezTo>
                <a:cubicBezTo>
                  <a:pt x="526244" y="1249872"/>
                  <a:pt x="539353" y="1251345"/>
                  <a:pt x="551922" y="1254487"/>
                </a:cubicBezTo>
                <a:cubicBezTo>
                  <a:pt x="576259" y="1278824"/>
                  <a:pt x="597046" y="1303166"/>
                  <a:pt x="627336" y="1320475"/>
                </a:cubicBezTo>
                <a:cubicBezTo>
                  <a:pt x="635963" y="1325405"/>
                  <a:pt x="646189" y="1326760"/>
                  <a:pt x="655616" y="1329902"/>
                </a:cubicBezTo>
                <a:cubicBezTo>
                  <a:pt x="719114" y="1393398"/>
                  <a:pt x="645642" y="1329628"/>
                  <a:pt x="721604" y="1367609"/>
                </a:cubicBezTo>
                <a:cubicBezTo>
                  <a:pt x="735657" y="1374635"/>
                  <a:pt x="746238" y="1387174"/>
                  <a:pt x="759311" y="1395889"/>
                </a:cubicBezTo>
                <a:cubicBezTo>
                  <a:pt x="793400" y="1418615"/>
                  <a:pt x="827038" y="1442258"/>
                  <a:pt x="863006" y="1461877"/>
                </a:cubicBezTo>
                <a:cubicBezTo>
                  <a:pt x="932136" y="1499584"/>
                  <a:pt x="1003621" y="1533262"/>
                  <a:pt x="1070396" y="1574998"/>
                </a:cubicBezTo>
                <a:cubicBezTo>
                  <a:pt x="1095534" y="1590710"/>
                  <a:pt x="1116811" y="1615982"/>
                  <a:pt x="1145810" y="1622133"/>
                </a:cubicBezTo>
                <a:cubicBezTo>
                  <a:pt x="1222902" y="1638486"/>
                  <a:pt x="1302923" y="1634702"/>
                  <a:pt x="1381480" y="1640986"/>
                </a:cubicBezTo>
                <a:cubicBezTo>
                  <a:pt x="1586793" y="1678316"/>
                  <a:pt x="1400116" y="1642387"/>
                  <a:pt x="1720845" y="1716401"/>
                </a:cubicBezTo>
                <a:cubicBezTo>
                  <a:pt x="1764683" y="1726518"/>
                  <a:pt x="1809026" y="1734376"/>
                  <a:pt x="1852821" y="1744681"/>
                </a:cubicBezTo>
                <a:cubicBezTo>
                  <a:pt x="1862493" y="1746957"/>
                  <a:pt x="1872213" y="1749664"/>
                  <a:pt x="1881101" y="1754108"/>
                </a:cubicBezTo>
                <a:cubicBezTo>
                  <a:pt x="1935163" y="1781139"/>
                  <a:pt x="1986925" y="1812672"/>
                  <a:pt x="2041357" y="1838949"/>
                </a:cubicBezTo>
                <a:cubicBezTo>
                  <a:pt x="2078144" y="1856708"/>
                  <a:pt x="2117941" y="1867815"/>
                  <a:pt x="2154478" y="1886083"/>
                </a:cubicBezTo>
                <a:cubicBezTo>
                  <a:pt x="2433527" y="2025608"/>
                  <a:pt x="2248208" y="1958177"/>
                  <a:pt x="2427856" y="2018058"/>
                </a:cubicBezTo>
                <a:cubicBezTo>
                  <a:pt x="2456136" y="2046339"/>
                  <a:pt x="2483215" y="2075875"/>
                  <a:pt x="2512697" y="2102900"/>
                </a:cubicBezTo>
                <a:cubicBezTo>
                  <a:pt x="2521048" y="2110556"/>
                  <a:pt x="2537722" y="2110901"/>
                  <a:pt x="2540977" y="2121753"/>
                </a:cubicBezTo>
                <a:cubicBezTo>
                  <a:pt x="2557454" y="2176676"/>
                  <a:pt x="2560539" y="2234762"/>
                  <a:pt x="2569258" y="2291436"/>
                </a:cubicBezTo>
                <a:cubicBezTo>
                  <a:pt x="2573110" y="2316475"/>
                  <a:pt x="2571905" y="2342441"/>
                  <a:pt x="2578685" y="2366850"/>
                </a:cubicBezTo>
                <a:cubicBezTo>
                  <a:pt x="2587743" y="2399459"/>
                  <a:pt x="2600186" y="2431407"/>
                  <a:pt x="2616392" y="2461118"/>
                </a:cubicBezTo>
                <a:cubicBezTo>
                  <a:pt x="2673558" y="2565924"/>
                  <a:pt x="2686171" y="2576559"/>
                  <a:pt x="2776647" y="2640227"/>
                </a:cubicBezTo>
                <a:cubicBezTo>
                  <a:pt x="2832240" y="2679348"/>
                  <a:pt x="2883501" y="2727398"/>
                  <a:pt x="2946330" y="2753349"/>
                </a:cubicBezTo>
                <a:cubicBezTo>
                  <a:pt x="3087977" y="2811856"/>
                  <a:pt x="3223693" y="2820915"/>
                  <a:pt x="3370536" y="2838190"/>
                </a:cubicBezTo>
                <a:cubicBezTo>
                  <a:pt x="4020787" y="2793345"/>
                  <a:pt x="3734690" y="2806016"/>
                  <a:pt x="4228375" y="2791056"/>
                </a:cubicBezTo>
                <a:cubicBezTo>
                  <a:pt x="4349965" y="2808742"/>
                  <a:pt x="4757974" y="2877577"/>
                  <a:pt x="4954239" y="2885324"/>
                </a:cubicBezTo>
                <a:cubicBezTo>
                  <a:pt x="5123819" y="2892018"/>
                  <a:pt x="5293604" y="2891609"/>
                  <a:pt x="5463287" y="2894751"/>
                </a:cubicBezTo>
                <a:cubicBezTo>
                  <a:pt x="5598404" y="2891609"/>
                  <a:pt x="5733909" y="2896017"/>
                  <a:pt x="5868639" y="2885324"/>
                </a:cubicBezTo>
                <a:cubicBezTo>
                  <a:pt x="5932528" y="2880253"/>
                  <a:pt x="6057175" y="2847617"/>
                  <a:pt x="6057175" y="2847617"/>
                </a:cubicBezTo>
                <a:cubicBezTo>
                  <a:pt x="6107768" y="2822321"/>
                  <a:pt x="6178777" y="2789242"/>
                  <a:pt x="6217431" y="2753349"/>
                </a:cubicBezTo>
                <a:cubicBezTo>
                  <a:pt x="6232877" y="2739006"/>
                  <a:pt x="6236284" y="2715642"/>
                  <a:pt x="6245711" y="2696788"/>
                </a:cubicBezTo>
                <a:cubicBezTo>
                  <a:pt x="6230000" y="2655939"/>
                  <a:pt x="6201098" y="2617934"/>
                  <a:pt x="6198577" y="2574240"/>
                </a:cubicBezTo>
                <a:cubicBezTo>
                  <a:pt x="6182452" y="2294734"/>
                  <a:pt x="6184455" y="2305517"/>
                  <a:pt x="6236285" y="2150034"/>
                </a:cubicBezTo>
                <a:cubicBezTo>
                  <a:pt x="6233143" y="2106042"/>
                  <a:pt x="6222677" y="2061963"/>
                  <a:pt x="6226858" y="2018058"/>
                </a:cubicBezTo>
                <a:cubicBezTo>
                  <a:pt x="6229127" y="1994235"/>
                  <a:pt x="6252342" y="1975838"/>
                  <a:pt x="6255138" y="1952071"/>
                </a:cubicBezTo>
                <a:cubicBezTo>
                  <a:pt x="6258828" y="1920708"/>
                  <a:pt x="6248853" y="1889226"/>
                  <a:pt x="6245711" y="1857803"/>
                </a:cubicBezTo>
                <a:cubicBezTo>
                  <a:pt x="6242569" y="1766677"/>
                  <a:pt x="6244072" y="1675272"/>
                  <a:pt x="6236285" y="1584425"/>
                </a:cubicBezTo>
                <a:cubicBezTo>
                  <a:pt x="6234588" y="1564624"/>
                  <a:pt x="6222251" y="1547144"/>
                  <a:pt x="6217431" y="1527864"/>
                </a:cubicBezTo>
                <a:cubicBezTo>
                  <a:pt x="6209659" y="1496776"/>
                  <a:pt x="6213770" y="1461811"/>
                  <a:pt x="6198577" y="1433596"/>
                </a:cubicBezTo>
                <a:cubicBezTo>
                  <a:pt x="6189890" y="1417464"/>
                  <a:pt x="6167154" y="1414743"/>
                  <a:pt x="6151443" y="1405316"/>
                </a:cubicBezTo>
                <a:cubicBezTo>
                  <a:pt x="6057088" y="1273218"/>
                  <a:pt x="6158645" y="1391264"/>
                  <a:pt x="6038322" y="1311048"/>
                </a:cubicBezTo>
                <a:cubicBezTo>
                  <a:pt x="6019835" y="1298723"/>
                  <a:pt x="6012267" y="1270940"/>
                  <a:pt x="5991188" y="1263914"/>
                </a:cubicBezTo>
                <a:cubicBezTo>
                  <a:pt x="5952320" y="1250958"/>
                  <a:pt x="5909489" y="1257629"/>
                  <a:pt x="5868639" y="1254487"/>
                </a:cubicBezTo>
                <a:cubicBezTo>
                  <a:pt x="5843501" y="1245060"/>
                  <a:pt x="5818007" y="1236533"/>
                  <a:pt x="5793225" y="1226207"/>
                </a:cubicBezTo>
                <a:cubicBezTo>
                  <a:pt x="5757532" y="1211335"/>
                  <a:pt x="5676845" y="1161463"/>
                  <a:pt x="5661249" y="1150792"/>
                </a:cubicBezTo>
                <a:cubicBezTo>
                  <a:pt x="5642810" y="1138176"/>
                  <a:pt x="5552909" y="1062125"/>
                  <a:pt x="5519847" y="1047097"/>
                </a:cubicBezTo>
                <a:cubicBezTo>
                  <a:pt x="5505261" y="1040467"/>
                  <a:pt x="5488424" y="1040813"/>
                  <a:pt x="5472713" y="1037671"/>
                </a:cubicBezTo>
                <a:cubicBezTo>
                  <a:pt x="5460144" y="1028244"/>
                  <a:pt x="5449414" y="1015655"/>
                  <a:pt x="5435006" y="1009390"/>
                </a:cubicBezTo>
                <a:cubicBezTo>
                  <a:pt x="5173538" y="895708"/>
                  <a:pt x="5198031" y="940887"/>
                  <a:pt x="4822264" y="924549"/>
                </a:cubicBezTo>
                <a:cubicBezTo>
                  <a:pt x="4564598" y="899411"/>
                  <a:pt x="4305434" y="886575"/>
                  <a:pt x="4049266" y="849135"/>
                </a:cubicBezTo>
                <a:cubicBezTo>
                  <a:pt x="3896154" y="826757"/>
                  <a:pt x="3747833" y="779008"/>
                  <a:pt x="3596779" y="745440"/>
                </a:cubicBezTo>
                <a:cubicBezTo>
                  <a:pt x="3578121" y="741294"/>
                  <a:pt x="3559306" y="737018"/>
                  <a:pt x="3540219" y="736013"/>
                </a:cubicBezTo>
                <a:lnTo>
                  <a:pt x="2522124" y="688879"/>
                </a:lnTo>
                <a:cubicBezTo>
                  <a:pt x="2440937" y="668582"/>
                  <a:pt x="2308167" y="638461"/>
                  <a:pt x="2239320" y="604038"/>
                </a:cubicBezTo>
                <a:cubicBezTo>
                  <a:pt x="2221324" y="595040"/>
                  <a:pt x="2214181" y="572615"/>
                  <a:pt x="2201612" y="556904"/>
                </a:cubicBezTo>
                <a:cubicBezTo>
                  <a:pt x="2189578" y="520802"/>
                  <a:pt x="2167723" y="466927"/>
                  <a:pt x="2163905" y="424928"/>
                </a:cubicBezTo>
                <a:cubicBezTo>
                  <a:pt x="2147439" y="243801"/>
                  <a:pt x="2185509" y="311222"/>
                  <a:pt x="2135625" y="236392"/>
                </a:cubicBezTo>
                <a:cubicBezTo>
                  <a:pt x="2125309" y="164184"/>
                  <a:pt x="2151336" y="173547"/>
                  <a:pt x="2154478" y="160978"/>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66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lvl="1"/>
            <a:r>
              <a:rPr lang="en-GB" i="1" dirty="0">
                <a:solidFill>
                  <a:schemeClr val="bg1"/>
                </a:solidFill>
              </a:rPr>
              <a:t>A </a:t>
            </a:r>
            <a:r>
              <a:rPr lang="en-GB" b="1" i="1" dirty="0">
                <a:solidFill>
                  <a:schemeClr val="bg1"/>
                </a:solidFill>
              </a:rPr>
              <a:t>Customer</a:t>
            </a:r>
            <a:r>
              <a:rPr lang="en-GB" i="1" dirty="0">
                <a:solidFill>
                  <a:schemeClr val="bg1"/>
                </a:solidFill>
              </a:rPr>
              <a:t> actor can initiate the </a:t>
            </a:r>
            <a:br>
              <a:rPr lang="en-GB" i="1" dirty="0">
                <a:solidFill>
                  <a:schemeClr val="bg1"/>
                </a:solidFill>
              </a:rPr>
            </a:br>
            <a:r>
              <a:rPr lang="en-GB" b="1" i="1" dirty="0">
                <a:solidFill>
                  <a:schemeClr val="bg1"/>
                </a:solidFill>
              </a:rPr>
              <a:t>Transfer Funds</a:t>
            </a:r>
            <a:r>
              <a:rPr lang="en-GB" i="1" dirty="0">
                <a:solidFill>
                  <a:schemeClr val="bg1"/>
                </a:solidFill>
              </a:rPr>
              <a:t> process, to which </a:t>
            </a:r>
            <a:br>
              <a:rPr lang="en-GB" i="1" dirty="0">
                <a:solidFill>
                  <a:schemeClr val="bg1"/>
                </a:solidFill>
              </a:rPr>
            </a:br>
            <a:r>
              <a:rPr lang="en-GB" i="1" dirty="0">
                <a:solidFill>
                  <a:schemeClr val="bg1"/>
                </a:solidFill>
              </a:rPr>
              <a:t>he provide an </a:t>
            </a:r>
            <a:r>
              <a:rPr lang="en-GB" b="1" i="1" dirty="0">
                <a:solidFill>
                  <a:schemeClr val="bg1"/>
                </a:solidFill>
              </a:rPr>
              <a:t>Account destination</a:t>
            </a:r>
            <a:r>
              <a:rPr lang="en-GB" i="1" dirty="0">
                <a:solidFill>
                  <a:schemeClr val="bg1"/>
                </a:solidFill>
              </a:rPr>
              <a:t> </a:t>
            </a:r>
            <a:br>
              <a:rPr lang="en-GB" i="1" dirty="0">
                <a:solidFill>
                  <a:schemeClr val="bg1"/>
                </a:solidFill>
              </a:rPr>
            </a:br>
            <a:r>
              <a:rPr lang="en-GB" i="1" dirty="0">
                <a:solidFill>
                  <a:schemeClr val="bg1"/>
                </a:solidFill>
              </a:rPr>
              <a:t>and </a:t>
            </a:r>
            <a:r>
              <a:rPr lang="en-GB" b="1" i="1" dirty="0">
                <a:solidFill>
                  <a:schemeClr val="bg1"/>
                </a:solidFill>
              </a:rPr>
              <a:t>money amount</a:t>
            </a:r>
            <a:r>
              <a:rPr lang="en-GB" i="1" dirty="0">
                <a:solidFill>
                  <a:schemeClr val="bg1"/>
                </a:solidFill>
              </a:rPr>
              <a:t>. </a:t>
            </a:r>
            <a:br>
              <a:rPr lang="en-GB" i="1" dirty="0">
                <a:solidFill>
                  <a:schemeClr val="bg1"/>
                </a:solidFill>
              </a:rPr>
            </a:br>
            <a:r>
              <a:rPr lang="en-GB" i="1" dirty="0">
                <a:solidFill>
                  <a:schemeClr val="bg1"/>
                </a:solidFill>
              </a:rPr>
              <a:t>The </a:t>
            </a:r>
            <a:r>
              <a:rPr lang="en-GB" b="1" i="1" dirty="0">
                <a:solidFill>
                  <a:schemeClr val="bg1"/>
                </a:solidFill>
              </a:rPr>
              <a:t>Transfer Funds</a:t>
            </a:r>
            <a:r>
              <a:rPr lang="en-GB" i="1" dirty="0">
                <a:solidFill>
                  <a:schemeClr val="bg1"/>
                </a:solidFill>
              </a:rPr>
              <a:t> process can </a:t>
            </a:r>
            <a:br>
              <a:rPr lang="en-GB" i="1" dirty="0">
                <a:solidFill>
                  <a:schemeClr val="bg1"/>
                </a:solidFill>
              </a:rPr>
            </a:br>
            <a:r>
              <a:rPr lang="en-GB" i="1" dirty="0">
                <a:solidFill>
                  <a:schemeClr val="bg1"/>
                </a:solidFill>
              </a:rPr>
              <a:t>send a </a:t>
            </a:r>
            <a:r>
              <a:rPr lang="en-GB" b="1" i="1" dirty="0">
                <a:solidFill>
                  <a:schemeClr val="bg1"/>
                </a:solidFill>
              </a:rPr>
              <a:t>Money amount</a:t>
            </a:r>
            <a:r>
              <a:rPr lang="en-GB" i="1" dirty="0">
                <a:solidFill>
                  <a:schemeClr val="bg1"/>
                </a:solidFill>
              </a:rPr>
              <a:t> to another </a:t>
            </a:r>
            <a:br>
              <a:rPr lang="en-GB" i="1" dirty="0">
                <a:solidFill>
                  <a:schemeClr val="bg1"/>
                </a:solidFill>
              </a:rPr>
            </a:br>
            <a:r>
              <a:rPr lang="en-GB" i="1" dirty="0">
                <a:solidFill>
                  <a:schemeClr val="bg1"/>
                </a:solidFill>
              </a:rPr>
              <a:t>bank via the </a:t>
            </a:r>
            <a:r>
              <a:rPr lang="en-GB" b="1" i="1" dirty="0">
                <a:solidFill>
                  <a:schemeClr val="bg1"/>
                </a:solidFill>
              </a:rPr>
              <a:t>Other Bank</a:t>
            </a:r>
            <a:r>
              <a:rPr lang="en-GB" i="1" dirty="0">
                <a:solidFill>
                  <a:schemeClr val="bg1"/>
                </a:solidFill>
              </a:rPr>
              <a:t> interface.</a:t>
            </a:r>
            <a:endParaRPr lang="en-US" i="1" dirty="0">
              <a:solidFill>
                <a:schemeClr val="bg1"/>
              </a:solidFill>
            </a:endParaRPr>
          </a:p>
        </p:txBody>
      </p:sp>
      <p:pic>
        <p:nvPicPr>
          <p:cNvPr id="2050" name="Picture 2">
            <a:extLst>
              <a:ext uri="{FF2B5EF4-FFF2-40B4-BE49-F238E27FC236}">
                <a16:creationId xmlns:a16="http://schemas.microsoft.com/office/drawing/2014/main" id="{0B0A268D-6DA4-41FB-9C13-CF5214A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9428"/>
            <a:ext cx="5941244" cy="4733191"/>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8CFCC900-414A-4EE9-A70D-D5600B5E60B5}"/>
              </a:ext>
            </a:extLst>
          </p:cNvPr>
          <p:cNvSpPr/>
          <p:nvPr/>
        </p:nvSpPr>
        <p:spPr>
          <a:xfrm>
            <a:off x="5852621" y="4176074"/>
            <a:ext cx="6327152" cy="2416038"/>
          </a:xfrm>
          <a:custGeom>
            <a:avLst/>
            <a:gdLst>
              <a:gd name="connsiteX0" fmla="*/ 4950497 w 6327152"/>
              <a:gd name="connsiteY0" fmla="*/ 188536 h 2416038"/>
              <a:gd name="connsiteX1" fmla="*/ 4950497 w 6327152"/>
              <a:gd name="connsiteY1" fmla="*/ 188536 h 2416038"/>
              <a:gd name="connsiteX2" fmla="*/ 5148459 w 6327152"/>
              <a:gd name="connsiteY2" fmla="*/ 131975 h 2416038"/>
              <a:gd name="connsiteX3" fmla="*/ 5318142 w 6327152"/>
              <a:gd name="connsiteY3" fmla="*/ 47134 h 2416038"/>
              <a:gd name="connsiteX4" fmla="*/ 5374703 w 6327152"/>
              <a:gd name="connsiteY4" fmla="*/ 18854 h 2416038"/>
              <a:gd name="connsiteX5" fmla="*/ 5440690 w 6327152"/>
              <a:gd name="connsiteY5" fmla="*/ 0 h 2416038"/>
              <a:gd name="connsiteX6" fmla="*/ 5572666 w 6327152"/>
              <a:gd name="connsiteY6" fmla="*/ 9427 h 2416038"/>
              <a:gd name="connsiteX7" fmla="*/ 5695214 w 6327152"/>
              <a:gd name="connsiteY7" fmla="*/ 37707 h 2416038"/>
              <a:gd name="connsiteX8" fmla="*/ 5732921 w 6327152"/>
              <a:gd name="connsiteY8" fmla="*/ 56561 h 2416038"/>
              <a:gd name="connsiteX9" fmla="*/ 5864897 w 6327152"/>
              <a:gd name="connsiteY9" fmla="*/ 84841 h 2416038"/>
              <a:gd name="connsiteX10" fmla="*/ 5902604 w 6327152"/>
              <a:gd name="connsiteY10" fmla="*/ 103695 h 2416038"/>
              <a:gd name="connsiteX11" fmla="*/ 5893177 w 6327152"/>
              <a:gd name="connsiteY11" fmla="*/ 131975 h 2416038"/>
              <a:gd name="connsiteX12" fmla="*/ 5940311 w 6327152"/>
              <a:gd name="connsiteY12" fmla="*/ 150829 h 2416038"/>
              <a:gd name="connsiteX13" fmla="*/ 5987445 w 6327152"/>
              <a:gd name="connsiteY13" fmla="*/ 160256 h 2416038"/>
              <a:gd name="connsiteX14" fmla="*/ 6194835 w 6327152"/>
              <a:gd name="connsiteY14" fmla="*/ 179110 h 2416038"/>
              <a:gd name="connsiteX15" fmla="*/ 6326810 w 6327152"/>
              <a:gd name="connsiteY15" fmla="*/ 339365 h 2416038"/>
              <a:gd name="connsiteX16" fmla="*/ 6307956 w 6327152"/>
              <a:gd name="connsiteY16" fmla="*/ 527901 h 2416038"/>
              <a:gd name="connsiteX17" fmla="*/ 6289103 w 6327152"/>
              <a:gd name="connsiteY17" fmla="*/ 565608 h 2416038"/>
              <a:gd name="connsiteX18" fmla="*/ 6270249 w 6327152"/>
              <a:gd name="connsiteY18" fmla="*/ 707011 h 2416038"/>
              <a:gd name="connsiteX19" fmla="*/ 6241969 w 6327152"/>
              <a:gd name="connsiteY19" fmla="*/ 895547 h 2416038"/>
              <a:gd name="connsiteX20" fmla="*/ 6232542 w 6327152"/>
              <a:gd name="connsiteY20" fmla="*/ 989815 h 2416038"/>
              <a:gd name="connsiteX21" fmla="*/ 6223115 w 6327152"/>
              <a:gd name="connsiteY21" fmla="*/ 1055802 h 2416038"/>
              <a:gd name="connsiteX22" fmla="*/ 6232542 w 6327152"/>
              <a:gd name="connsiteY22" fmla="*/ 1225485 h 2416038"/>
              <a:gd name="connsiteX23" fmla="*/ 6223115 w 6327152"/>
              <a:gd name="connsiteY23" fmla="*/ 1461155 h 2416038"/>
              <a:gd name="connsiteX24" fmla="*/ 6213688 w 6327152"/>
              <a:gd name="connsiteY24" fmla="*/ 1517716 h 2416038"/>
              <a:gd name="connsiteX25" fmla="*/ 6185408 w 6327152"/>
              <a:gd name="connsiteY25" fmla="*/ 1668545 h 2416038"/>
              <a:gd name="connsiteX26" fmla="*/ 6175981 w 6327152"/>
              <a:gd name="connsiteY26" fmla="*/ 1725105 h 2416038"/>
              <a:gd name="connsiteX27" fmla="*/ 6119420 w 6327152"/>
              <a:gd name="connsiteY27" fmla="*/ 1894788 h 2416038"/>
              <a:gd name="connsiteX28" fmla="*/ 6100567 w 6327152"/>
              <a:gd name="connsiteY28" fmla="*/ 1960775 h 2416038"/>
              <a:gd name="connsiteX29" fmla="*/ 6081713 w 6327152"/>
              <a:gd name="connsiteY29" fmla="*/ 2007910 h 2416038"/>
              <a:gd name="connsiteX30" fmla="*/ 6006299 w 6327152"/>
              <a:gd name="connsiteY30" fmla="*/ 2026763 h 2416038"/>
              <a:gd name="connsiteX31" fmla="*/ 5930884 w 6327152"/>
              <a:gd name="connsiteY31" fmla="*/ 2064470 h 2416038"/>
              <a:gd name="connsiteX32" fmla="*/ 5798909 w 6327152"/>
              <a:gd name="connsiteY32" fmla="*/ 2121031 h 2416038"/>
              <a:gd name="connsiteX33" fmla="*/ 5695214 w 6327152"/>
              <a:gd name="connsiteY33" fmla="*/ 2187019 h 2416038"/>
              <a:gd name="connsiteX34" fmla="*/ 5534958 w 6327152"/>
              <a:gd name="connsiteY34" fmla="*/ 2234153 h 2416038"/>
              <a:gd name="connsiteX35" fmla="*/ 4818521 w 6327152"/>
              <a:gd name="connsiteY35" fmla="*/ 2234153 h 2416038"/>
              <a:gd name="connsiteX36" fmla="*/ 3555330 w 6327152"/>
              <a:gd name="connsiteY36" fmla="*/ 2243580 h 2416038"/>
              <a:gd name="connsiteX37" fmla="*/ 2160163 w 6327152"/>
              <a:gd name="connsiteY37" fmla="*/ 2243580 h 2416038"/>
              <a:gd name="connsiteX38" fmla="*/ 1839651 w 6327152"/>
              <a:gd name="connsiteY38" fmla="*/ 2262433 h 2416038"/>
              <a:gd name="connsiteX39" fmla="*/ 1660542 w 6327152"/>
              <a:gd name="connsiteY39" fmla="*/ 2300140 h 2416038"/>
              <a:gd name="connsiteX40" fmla="*/ 1594554 w 6327152"/>
              <a:gd name="connsiteY40" fmla="*/ 2318994 h 2416038"/>
              <a:gd name="connsiteX41" fmla="*/ 1198628 w 6327152"/>
              <a:gd name="connsiteY41" fmla="*/ 2356701 h 2416038"/>
              <a:gd name="connsiteX42" fmla="*/ 962958 w 6327152"/>
              <a:gd name="connsiteY42" fmla="*/ 2384982 h 2416038"/>
              <a:gd name="connsiteX43" fmla="*/ 934678 w 6327152"/>
              <a:gd name="connsiteY43" fmla="*/ 2394408 h 2416038"/>
              <a:gd name="connsiteX44" fmla="*/ 227668 w 6327152"/>
              <a:gd name="connsiteY44" fmla="*/ 2337848 h 2416038"/>
              <a:gd name="connsiteX45" fmla="*/ 105119 w 6327152"/>
              <a:gd name="connsiteY45" fmla="*/ 2281287 h 2416038"/>
              <a:gd name="connsiteX46" fmla="*/ 1424 w 6327152"/>
              <a:gd name="connsiteY46" fmla="*/ 2083324 h 2416038"/>
              <a:gd name="connsiteX47" fmla="*/ 10851 w 6327152"/>
              <a:gd name="connsiteY47" fmla="*/ 1979629 h 2416038"/>
              <a:gd name="connsiteX48" fmla="*/ 48558 w 6327152"/>
              <a:gd name="connsiteY48" fmla="*/ 1847654 h 2416038"/>
              <a:gd name="connsiteX49" fmla="*/ 76839 w 6327152"/>
              <a:gd name="connsiteY49" fmla="*/ 1800520 h 2416038"/>
              <a:gd name="connsiteX50" fmla="*/ 171107 w 6327152"/>
              <a:gd name="connsiteY50" fmla="*/ 1611984 h 2416038"/>
              <a:gd name="connsiteX51" fmla="*/ 208814 w 6327152"/>
              <a:gd name="connsiteY51" fmla="*/ 1489435 h 2416038"/>
              <a:gd name="connsiteX52" fmla="*/ 246521 w 6327152"/>
              <a:gd name="connsiteY52" fmla="*/ 1442301 h 2416038"/>
              <a:gd name="connsiteX53" fmla="*/ 303082 w 6327152"/>
              <a:gd name="connsiteY53" fmla="*/ 1329180 h 2416038"/>
              <a:gd name="connsiteX54" fmla="*/ 491618 w 6327152"/>
              <a:gd name="connsiteY54" fmla="*/ 1300899 h 2416038"/>
              <a:gd name="connsiteX55" fmla="*/ 595313 w 6327152"/>
              <a:gd name="connsiteY55" fmla="*/ 1263192 h 2416038"/>
              <a:gd name="connsiteX56" fmla="*/ 642447 w 6327152"/>
              <a:gd name="connsiteY56" fmla="*/ 1253765 h 2416038"/>
              <a:gd name="connsiteX57" fmla="*/ 840410 w 6327152"/>
              <a:gd name="connsiteY57" fmla="*/ 1206631 h 2416038"/>
              <a:gd name="connsiteX58" fmla="*/ 1566274 w 6327152"/>
              <a:gd name="connsiteY58" fmla="*/ 1253765 h 2416038"/>
              <a:gd name="connsiteX59" fmla="*/ 2056468 w 6327152"/>
              <a:gd name="connsiteY59" fmla="*/ 1291472 h 2416038"/>
              <a:gd name="connsiteX60" fmla="*/ 2961441 w 6327152"/>
              <a:gd name="connsiteY60" fmla="*/ 1310326 h 2416038"/>
              <a:gd name="connsiteX61" fmla="*/ 3291379 w 6327152"/>
              <a:gd name="connsiteY61" fmla="*/ 1319753 h 2416038"/>
              <a:gd name="connsiteX62" fmla="*/ 3979536 w 6327152"/>
              <a:gd name="connsiteY62" fmla="*/ 1395167 h 2416038"/>
              <a:gd name="connsiteX63" fmla="*/ 4469730 w 6327152"/>
              <a:gd name="connsiteY63" fmla="*/ 1338606 h 2416038"/>
              <a:gd name="connsiteX64" fmla="*/ 4545144 w 6327152"/>
              <a:gd name="connsiteY64" fmla="*/ 1282046 h 2416038"/>
              <a:gd name="connsiteX65" fmla="*/ 4582851 w 6327152"/>
              <a:gd name="connsiteY65" fmla="*/ 1178351 h 2416038"/>
              <a:gd name="connsiteX66" fmla="*/ 4629985 w 6327152"/>
              <a:gd name="connsiteY66" fmla="*/ 1084083 h 2416038"/>
              <a:gd name="connsiteX67" fmla="*/ 4667692 w 6327152"/>
              <a:gd name="connsiteY67" fmla="*/ 999241 h 2416038"/>
              <a:gd name="connsiteX68" fmla="*/ 4771387 w 6327152"/>
              <a:gd name="connsiteY68" fmla="*/ 886120 h 2416038"/>
              <a:gd name="connsiteX69" fmla="*/ 4875082 w 6327152"/>
              <a:gd name="connsiteY69" fmla="*/ 820132 h 2416038"/>
              <a:gd name="connsiteX70" fmla="*/ 4950497 w 6327152"/>
              <a:gd name="connsiteY70" fmla="*/ 744718 h 2416038"/>
              <a:gd name="connsiteX71" fmla="*/ 5016484 w 6327152"/>
              <a:gd name="connsiteY71" fmla="*/ 688157 h 2416038"/>
              <a:gd name="connsiteX72" fmla="*/ 5054191 w 6327152"/>
              <a:gd name="connsiteY72" fmla="*/ 622169 h 2416038"/>
              <a:gd name="connsiteX73" fmla="*/ 5063618 w 6327152"/>
              <a:gd name="connsiteY73" fmla="*/ 226244 h 2416038"/>
              <a:gd name="connsiteX74" fmla="*/ 4988204 w 6327152"/>
              <a:gd name="connsiteY74" fmla="*/ 207390 h 2416038"/>
              <a:gd name="connsiteX75" fmla="*/ 4950497 w 6327152"/>
              <a:gd name="connsiteY75" fmla="*/ 188536 h 241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327152" h="2416038">
                <a:moveTo>
                  <a:pt x="4950497" y="188536"/>
                </a:moveTo>
                <a:lnTo>
                  <a:pt x="4950497" y="188536"/>
                </a:lnTo>
                <a:cubicBezTo>
                  <a:pt x="5016484" y="169682"/>
                  <a:pt x="5084405" y="156611"/>
                  <a:pt x="5148459" y="131975"/>
                </a:cubicBezTo>
                <a:cubicBezTo>
                  <a:pt x="5207481" y="109274"/>
                  <a:pt x="5261581" y="75414"/>
                  <a:pt x="5318142" y="47134"/>
                </a:cubicBezTo>
                <a:cubicBezTo>
                  <a:pt x="5336996" y="37707"/>
                  <a:pt x="5354435" y="24645"/>
                  <a:pt x="5374703" y="18854"/>
                </a:cubicBezTo>
                <a:lnTo>
                  <a:pt x="5440690" y="0"/>
                </a:lnTo>
                <a:cubicBezTo>
                  <a:pt x="5484682" y="3142"/>
                  <a:pt x="5529038" y="2964"/>
                  <a:pt x="5572666" y="9427"/>
                </a:cubicBezTo>
                <a:cubicBezTo>
                  <a:pt x="5614136" y="15571"/>
                  <a:pt x="5654995" y="25878"/>
                  <a:pt x="5695214" y="37707"/>
                </a:cubicBezTo>
                <a:cubicBezTo>
                  <a:pt x="5708696" y="41672"/>
                  <a:pt x="5719381" y="52800"/>
                  <a:pt x="5732921" y="56561"/>
                </a:cubicBezTo>
                <a:cubicBezTo>
                  <a:pt x="5776270" y="68602"/>
                  <a:pt x="5820905" y="75414"/>
                  <a:pt x="5864897" y="84841"/>
                </a:cubicBezTo>
                <a:cubicBezTo>
                  <a:pt x="5877466" y="91126"/>
                  <a:pt x="5895374" y="91645"/>
                  <a:pt x="5902604" y="103695"/>
                </a:cubicBezTo>
                <a:cubicBezTo>
                  <a:pt x="5907716" y="112216"/>
                  <a:pt x="5886970" y="124216"/>
                  <a:pt x="5893177" y="131975"/>
                </a:cubicBezTo>
                <a:cubicBezTo>
                  <a:pt x="5903748" y="145189"/>
                  <a:pt x="5924103" y="145966"/>
                  <a:pt x="5940311" y="150829"/>
                </a:cubicBezTo>
                <a:cubicBezTo>
                  <a:pt x="5955658" y="155433"/>
                  <a:pt x="5971681" y="157390"/>
                  <a:pt x="5987445" y="160256"/>
                </a:cubicBezTo>
                <a:cubicBezTo>
                  <a:pt x="6080203" y="177121"/>
                  <a:pt x="6060489" y="170713"/>
                  <a:pt x="6194835" y="179110"/>
                </a:cubicBezTo>
                <a:cubicBezTo>
                  <a:pt x="6201811" y="186085"/>
                  <a:pt x="6324804" y="287217"/>
                  <a:pt x="6326810" y="339365"/>
                </a:cubicBezTo>
                <a:cubicBezTo>
                  <a:pt x="6329237" y="402477"/>
                  <a:pt x="6318339" y="465602"/>
                  <a:pt x="6307956" y="527901"/>
                </a:cubicBezTo>
                <a:cubicBezTo>
                  <a:pt x="6305646" y="541762"/>
                  <a:pt x="6295387" y="553039"/>
                  <a:pt x="6289103" y="565608"/>
                </a:cubicBezTo>
                <a:cubicBezTo>
                  <a:pt x="6282818" y="612742"/>
                  <a:pt x="6276147" y="659827"/>
                  <a:pt x="6270249" y="707011"/>
                </a:cubicBezTo>
                <a:cubicBezTo>
                  <a:pt x="6248232" y="883140"/>
                  <a:pt x="6268772" y="815129"/>
                  <a:pt x="6241969" y="895547"/>
                </a:cubicBezTo>
                <a:cubicBezTo>
                  <a:pt x="6238827" y="926970"/>
                  <a:pt x="6236232" y="958452"/>
                  <a:pt x="6232542" y="989815"/>
                </a:cubicBezTo>
                <a:cubicBezTo>
                  <a:pt x="6229946" y="1011882"/>
                  <a:pt x="6223115" y="1033583"/>
                  <a:pt x="6223115" y="1055802"/>
                </a:cubicBezTo>
                <a:cubicBezTo>
                  <a:pt x="6223115" y="1112450"/>
                  <a:pt x="6229400" y="1168924"/>
                  <a:pt x="6232542" y="1225485"/>
                </a:cubicBezTo>
                <a:cubicBezTo>
                  <a:pt x="6229400" y="1304042"/>
                  <a:pt x="6228177" y="1382699"/>
                  <a:pt x="6223115" y="1461155"/>
                </a:cubicBezTo>
                <a:cubicBezTo>
                  <a:pt x="6221884" y="1480229"/>
                  <a:pt x="6217107" y="1498911"/>
                  <a:pt x="6213688" y="1517716"/>
                </a:cubicBezTo>
                <a:cubicBezTo>
                  <a:pt x="6204538" y="1568043"/>
                  <a:pt x="6194558" y="1618218"/>
                  <a:pt x="6185408" y="1668545"/>
                </a:cubicBezTo>
                <a:cubicBezTo>
                  <a:pt x="6181989" y="1687350"/>
                  <a:pt x="6181333" y="1706756"/>
                  <a:pt x="6175981" y="1725105"/>
                </a:cubicBezTo>
                <a:cubicBezTo>
                  <a:pt x="6159287" y="1782341"/>
                  <a:pt x="6135799" y="1837461"/>
                  <a:pt x="6119420" y="1894788"/>
                </a:cubicBezTo>
                <a:cubicBezTo>
                  <a:pt x="6113136" y="1916784"/>
                  <a:pt x="6107801" y="1939073"/>
                  <a:pt x="6100567" y="1960775"/>
                </a:cubicBezTo>
                <a:cubicBezTo>
                  <a:pt x="6095216" y="1976829"/>
                  <a:pt x="6095576" y="1998206"/>
                  <a:pt x="6081713" y="2007910"/>
                </a:cubicBezTo>
                <a:cubicBezTo>
                  <a:pt x="6060485" y="2022769"/>
                  <a:pt x="6031437" y="2020479"/>
                  <a:pt x="6006299" y="2026763"/>
                </a:cubicBezTo>
                <a:cubicBezTo>
                  <a:pt x="5981161" y="2039332"/>
                  <a:pt x="5956717" y="2053399"/>
                  <a:pt x="5930884" y="2064470"/>
                </a:cubicBezTo>
                <a:cubicBezTo>
                  <a:pt x="5829552" y="2107898"/>
                  <a:pt x="5917707" y="2052253"/>
                  <a:pt x="5798909" y="2121031"/>
                </a:cubicBezTo>
                <a:cubicBezTo>
                  <a:pt x="5763452" y="2141559"/>
                  <a:pt x="5732872" y="2170880"/>
                  <a:pt x="5695214" y="2187019"/>
                </a:cubicBezTo>
                <a:cubicBezTo>
                  <a:pt x="5644035" y="2208953"/>
                  <a:pt x="5534958" y="2234153"/>
                  <a:pt x="5534958" y="2234153"/>
                </a:cubicBezTo>
                <a:cubicBezTo>
                  <a:pt x="4599024" y="2213806"/>
                  <a:pt x="5511997" y="2225696"/>
                  <a:pt x="4818521" y="2234153"/>
                </a:cubicBezTo>
                <a:lnTo>
                  <a:pt x="3555330" y="2243580"/>
                </a:lnTo>
                <a:cubicBezTo>
                  <a:pt x="2946515" y="2235353"/>
                  <a:pt x="2768978" y="2226669"/>
                  <a:pt x="2160163" y="2243580"/>
                </a:cubicBezTo>
                <a:cubicBezTo>
                  <a:pt x="2053182" y="2246552"/>
                  <a:pt x="1946488" y="2256149"/>
                  <a:pt x="1839651" y="2262433"/>
                </a:cubicBezTo>
                <a:cubicBezTo>
                  <a:pt x="1779948" y="2275002"/>
                  <a:pt x="1719991" y="2286421"/>
                  <a:pt x="1660542" y="2300140"/>
                </a:cubicBezTo>
                <a:cubicBezTo>
                  <a:pt x="1638252" y="2305284"/>
                  <a:pt x="1617261" y="2316214"/>
                  <a:pt x="1594554" y="2318994"/>
                </a:cubicBezTo>
                <a:cubicBezTo>
                  <a:pt x="1462964" y="2335107"/>
                  <a:pt x="1330483" y="2342925"/>
                  <a:pt x="1198628" y="2356701"/>
                </a:cubicBezTo>
                <a:cubicBezTo>
                  <a:pt x="1119936" y="2364923"/>
                  <a:pt x="1041515" y="2375555"/>
                  <a:pt x="962958" y="2384982"/>
                </a:cubicBezTo>
                <a:cubicBezTo>
                  <a:pt x="953531" y="2388124"/>
                  <a:pt x="944593" y="2393747"/>
                  <a:pt x="934678" y="2394408"/>
                </a:cubicBezTo>
                <a:cubicBezTo>
                  <a:pt x="548804" y="2420133"/>
                  <a:pt x="572973" y="2442941"/>
                  <a:pt x="227668" y="2337848"/>
                </a:cubicBezTo>
                <a:cubicBezTo>
                  <a:pt x="184627" y="2324748"/>
                  <a:pt x="145969" y="2300141"/>
                  <a:pt x="105119" y="2281287"/>
                </a:cubicBezTo>
                <a:cubicBezTo>
                  <a:pt x="74073" y="2232500"/>
                  <a:pt x="10476" y="2146690"/>
                  <a:pt x="1424" y="2083324"/>
                </a:cubicBezTo>
                <a:cubicBezTo>
                  <a:pt x="-3484" y="2048965"/>
                  <a:pt x="5438" y="2013912"/>
                  <a:pt x="10851" y="1979629"/>
                </a:cubicBezTo>
                <a:cubicBezTo>
                  <a:pt x="14334" y="1957571"/>
                  <a:pt x="36997" y="1873088"/>
                  <a:pt x="48558" y="1847654"/>
                </a:cubicBezTo>
                <a:cubicBezTo>
                  <a:pt x="56140" y="1830974"/>
                  <a:pt x="69863" y="1817462"/>
                  <a:pt x="76839" y="1800520"/>
                </a:cubicBezTo>
                <a:cubicBezTo>
                  <a:pt x="149342" y="1624443"/>
                  <a:pt x="71045" y="1745399"/>
                  <a:pt x="171107" y="1611984"/>
                </a:cubicBezTo>
                <a:cubicBezTo>
                  <a:pt x="174401" y="1600453"/>
                  <a:pt x="200985" y="1503788"/>
                  <a:pt x="208814" y="1489435"/>
                </a:cubicBezTo>
                <a:cubicBezTo>
                  <a:pt x="218449" y="1471771"/>
                  <a:pt x="236320" y="1459643"/>
                  <a:pt x="246521" y="1442301"/>
                </a:cubicBezTo>
                <a:cubicBezTo>
                  <a:pt x="267896" y="1405964"/>
                  <a:pt x="261391" y="1335434"/>
                  <a:pt x="303082" y="1329180"/>
                </a:cubicBezTo>
                <a:lnTo>
                  <a:pt x="491618" y="1300899"/>
                </a:lnTo>
                <a:cubicBezTo>
                  <a:pt x="526183" y="1288330"/>
                  <a:pt x="560208" y="1274162"/>
                  <a:pt x="595313" y="1263192"/>
                </a:cubicBezTo>
                <a:cubicBezTo>
                  <a:pt x="610606" y="1258413"/>
                  <a:pt x="626835" y="1257368"/>
                  <a:pt x="642447" y="1253765"/>
                </a:cubicBezTo>
                <a:lnTo>
                  <a:pt x="840410" y="1206631"/>
                </a:lnTo>
                <a:lnTo>
                  <a:pt x="1566274" y="1253765"/>
                </a:lnTo>
                <a:cubicBezTo>
                  <a:pt x="1670403" y="1261203"/>
                  <a:pt x="1921333" y="1287884"/>
                  <a:pt x="2056468" y="1291472"/>
                </a:cubicBezTo>
                <a:lnTo>
                  <a:pt x="2961441" y="1310326"/>
                </a:lnTo>
                <a:lnTo>
                  <a:pt x="3291379" y="1319753"/>
                </a:lnTo>
                <a:cubicBezTo>
                  <a:pt x="3492858" y="1350280"/>
                  <a:pt x="3779375" y="1401694"/>
                  <a:pt x="3979536" y="1395167"/>
                </a:cubicBezTo>
                <a:cubicBezTo>
                  <a:pt x="4143931" y="1389806"/>
                  <a:pt x="4306332" y="1357460"/>
                  <a:pt x="4469730" y="1338606"/>
                </a:cubicBezTo>
                <a:cubicBezTo>
                  <a:pt x="4494868" y="1319753"/>
                  <a:pt x="4527023" y="1307717"/>
                  <a:pt x="4545144" y="1282046"/>
                </a:cubicBezTo>
                <a:cubicBezTo>
                  <a:pt x="4566354" y="1251998"/>
                  <a:pt x="4568363" y="1212157"/>
                  <a:pt x="4582851" y="1178351"/>
                </a:cubicBezTo>
                <a:cubicBezTo>
                  <a:pt x="4596690" y="1146060"/>
                  <a:pt x="4614946" y="1115833"/>
                  <a:pt x="4629985" y="1084083"/>
                </a:cubicBezTo>
                <a:cubicBezTo>
                  <a:pt x="4643233" y="1056114"/>
                  <a:pt x="4652519" y="1026215"/>
                  <a:pt x="4667692" y="999241"/>
                </a:cubicBezTo>
                <a:cubicBezTo>
                  <a:pt x="4697324" y="946561"/>
                  <a:pt x="4722902" y="920344"/>
                  <a:pt x="4771387" y="886120"/>
                </a:cubicBezTo>
                <a:cubicBezTo>
                  <a:pt x="4804858" y="862493"/>
                  <a:pt x="4842925" y="845519"/>
                  <a:pt x="4875082" y="820132"/>
                </a:cubicBezTo>
                <a:cubicBezTo>
                  <a:pt x="4902985" y="798103"/>
                  <a:pt x="4924507" y="768975"/>
                  <a:pt x="4950497" y="744718"/>
                </a:cubicBezTo>
                <a:cubicBezTo>
                  <a:pt x="4971676" y="724951"/>
                  <a:pt x="4994488" y="707011"/>
                  <a:pt x="5016484" y="688157"/>
                </a:cubicBezTo>
                <a:cubicBezTo>
                  <a:pt x="5029053" y="666161"/>
                  <a:pt x="5043478" y="645126"/>
                  <a:pt x="5054191" y="622169"/>
                </a:cubicBezTo>
                <a:cubicBezTo>
                  <a:pt x="5114099" y="493796"/>
                  <a:pt x="5107775" y="385210"/>
                  <a:pt x="5063618" y="226244"/>
                </a:cubicBezTo>
                <a:cubicBezTo>
                  <a:pt x="5056683" y="201278"/>
                  <a:pt x="5010177" y="221123"/>
                  <a:pt x="4988204" y="207390"/>
                </a:cubicBezTo>
                <a:cubicBezTo>
                  <a:pt x="4980210" y="202394"/>
                  <a:pt x="4956781" y="191678"/>
                  <a:pt x="4950497" y="188536"/>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a:solidFill>
                  <a:schemeClr val="bg1"/>
                </a:solidFill>
              </a:rPr>
              <a:t>Data Flow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lvl="1"/>
            <a:r>
              <a:rPr lang="en-GB" b="1" i="1" dirty="0">
                <a:solidFill>
                  <a:schemeClr val="bg1"/>
                </a:solidFill>
              </a:rPr>
              <a:t>Third Party </a:t>
            </a:r>
            <a:r>
              <a:rPr lang="en-GB" i="1" dirty="0">
                <a:solidFill>
                  <a:schemeClr val="bg1"/>
                </a:solidFill>
              </a:rPr>
              <a:t>actor can make use </a:t>
            </a:r>
            <a:br>
              <a:rPr lang="en-GB" i="1" dirty="0">
                <a:solidFill>
                  <a:schemeClr val="bg1"/>
                </a:solidFill>
              </a:rPr>
            </a:br>
            <a:r>
              <a:rPr lang="en-GB" i="1" dirty="0">
                <a:solidFill>
                  <a:schemeClr val="bg1"/>
                </a:solidFill>
              </a:rPr>
              <a:t>of the </a:t>
            </a:r>
            <a:r>
              <a:rPr lang="en-GB" b="1" i="1" dirty="0">
                <a:solidFill>
                  <a:schemeClr val="bg1"/>
                </a:solidFill>
              </a:rPr>
              <a:t>Deposit</a:t>
            </a:r>
            <a:r>
              <a:rPr lang="en-GB" i="1" dirty="0">
                <a:solidFill>
                  <a:schemeClr val="bg1"/>
                </a:solidFill>
              </a:rPr>
              <a:t> process by supplying</a:t>
            </a:r>
            <a:br>
              <a:rPr lang="en-GB" i="1" dirty="0">
                <a:solidFill>
                  <a:schemeClr val="bg1"/>
                </a:solidFill>
              </a:rPr>
            </a:br>
            <a:r>
              <a:rPr lang="en-GB" i="1" dirty="0">
                <a:solidFill>
                  <a:schemeClr val="bg1"/>
                </a:solidFill>
              </a:rPr>
              <a:t>a </a:t>
            </a:r>
            <a:r>
              <a:rPr lang="en-GB" b="1" i="1" dirty="0">
                <a:solidFill>
                  <a:schemeClr val="bg1"/>
                </a:solidFill>
              </a:rPr>
              <a:t>Money amount</a:t>
            </a:r>
            <a:r>
              <a:rPr lang="en-GB" i="1" dirty="0">
                <a:solidFill>
                  <a:schemeClr val="bg1"/>
                </a:solidFill>
              </a:rPr>
              <a:t>.</a:t>
            </a:r>
            <a:endParaRPr lang="en-US" i="1" dirty="0">
              <a:solidFill>
                <a:schemeClr val="bg1"/>
              </a:solidFill>
            </a:endParaRPr>
          </a:p>
        </p:txBody>
      </p:sp>
      <p:pic>
        <p:nvPicPr>
          <p:cNvPr id="2050" name="Picture 2">
            <a:extLst>
              <a:ext uri="{FF2B5EF4-FFF2-40B4-BE49-F238E27FC236}">
                <a16:creationId xmlns:a16="http://schemas.microsoft.com/office/drawing/2014/main" id="{0B0A268D-6DA4-41FB-9C13-CF5214ADF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9428"/>
            <a:ext cx="5941244" cy="4733191"/>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F9A2AC52-A30C-46E0-B000-960CE128E209}"/>
              </a:ext>
            </a:extLst>
          </p:cNvPr>
          <p:cNvSpPr/>
          <p:nvPr/>
        </p:nvSpPr>
        <p:spPr>
          <a:xfrm>
            <a:off x="5819711" y="4176074"/>
            <a:ext cx="3967292" cy="1404594"/>
          </a:xfrm>
          <a:custGeom>
            <a:avLst/>
            <a:gdLst>
              <a:gd name="connsiteX0" fmla="*/ 3889897 w 3967292"/>
              <a:gd name="connsiteY0" fmla="*/ 414780 h 1404594"/>
              <a:gd name="connsiteX1" fmla="*/ 3889897 w 3967292"/>
              <a:gd name="connsiteY1" fmla="*/ 414780 h 1404594"/>
              <a:gd name="connsiteX2" fmla="*/ 3607093 w 3967292"/>
              <a:gd name="connsiteY2" fmla="*/ 395926 h 1404594"/>
              <a:gd name="connsiteX3" fmla="*/ 3352569 w 3967292"/>
              <a:gd name="connsiteY3" fmla="*/ 377072 h 1404594"/>
              <a:gd name="connsiteX4" fmla="*/ 3154607 w 3967292"/>
              <a:gd name="connsiteY4" fmla="*/ 320512 h 1404594"/>
              <a:gd name="connsiteX5" fmla="*/ 3041485 w 3967292"/>
              <a:gd name="connsiteY5" fmla="*/ 282804 h 1404594"/>
              <a:gd name="connsiteX6" fmla="*/ 2532437 w 3967292"/>
              <a:gd name="connsiteY6" fmla="*/ 254524 h 1404594"/>
              <a:gd name="connsiteX7" fmla="*/ 2268487 w 3967292"/>
              <a:gd name="connsiteY7" fmla="*/ 197963 h 1404594"/>
              <a:gd name="connsiteX8" fmla="*/ 1985683 w 3967292"/>
              <a:gd name="connsiteY8" fmla="*/ 169683 h 1404594"/>
              <a:gd name="connsiteX9" fmla="*/ 1834854 w 3967292"/>
              <a:gd name="connsiteY9" fmla="*/ 122549 h 1404594"/>
              <a:gd name="connsiteX10" fmla="*/ 1806574 w 3967292"/>
              <a:gd name="connsiteY10" fmla="*/ 103695 h 1404594"/>
              <a:gd name="connsiteX11" fmla="*/ 1212685 w 3967292"/>
              <a:gd name="connsiteY11" fmla="*/ 0 h 1404594"/>
              <a:gd name="connsiteX12" fmla="*/ 354846 w 3967292"/>
              <a:gd name="connsiteY12" fmla="*/ 18854 h 1404594"/>
              <a:gd name="connsiteX13" fmla="*/ 232297 w 3967292"/>
              <a:gd name="connsiteY13" fmla="*/ 28281 h 1404594"/>
              <a:gd name="connsiteX14" fmla="*/ 175736 w 3967292"/>
              <a:gd name="connsiteY14" fmla="*/ 37707 h 1404594"/>
              <a:gd name="connsiteX15" fmla="*/ 100322 w 3967292"/>
              <a:gd name="connsiteY15" fmla="*/ 207390 h 1404594"/>
              <a:gd name="connsiteX16" fmla="*/ 34334 w 3967292"/>
              <a:gd name="connsiteY16" fmla="*/ 367646 h 1404594"/>
              <a:gd name="connsiteX17" fmla="*/ 24908 w 3967292"/>
              <a:gd name="connsiteY17" fmla="*/ 537328 h 1404594"/>
              <a:gd name="connsiteX18" fmla="*/ 24908 w 3967292"/>
              <a:gd name="connsiteY18" fmla="*/ 857839 h 1404594"/>
              <a:gd name="connsiteX19" fmla="*/ 194590 w 3967292"/>
              <a:gd name="connsiteY19" fmla="*/ 1084083 h 1404594"/>
              <a:gd name="connsiteX20" fmla="*/ 260578 w 3967292"/>
              <a:gd name="connsiteY20" fmla="*/ 1140644 h 1404594"/>
              <a:gd name="connsiteX21" fmla="*/ 307712 w 3967292"/>
              <a:gd name="connsiteY21" fmla="*/ 1150070 h 1404594"/>
              <a:gd name="connsiteX22" fmla="*/ 392553 w 3967292"/>
              <a:gd name="connsiteY22" fmla="*/ 1197204 h 1404594"/>
              <a:gd name="connsiteX23" fmla="*/ 722491 w 3967292"/>
              <a:gd name="connsiteY23" fmla="*/ 1282046 h 1404594"/>
              <a:gd name="connsiteX24" fmla="*/ 995868 w 3967292"/>
              <a:gd name="connsiteY24" fmla="*/ 1357460 h 1404594"/>
              <a:gd name="connsiteX25" fmla="*/ 1193831 w 3967292"/>
              <a:gd name="connsiteY25" fmla="*/ 1404594 h 1404594"/>
              <a:gd name="connsiteX26" fmla="*/ 1523769 w 3967292"/>
              <a:gd name="connsiteY26" fmla="*/ 1385740 h 1404594"/>
              <a:gd name="connsiteX27" fmla="*/ 1684025 w 3967292"/>
              <a:gd name="connsiteY27" fmla="*/ 1338606 h 1404594"/>
              <a:gd name="connsiteX28" fmla="*/ 2061097 w 3967292"/>
              <a:gd name="connsiteY28" fmla="*/ 1282046 h 1404594"/>
              <a:gd name="connsiteX29" fmla="*/ 2796388 w 3967292"/>
              <a:gd name="connsiteY29" fmla="*/ 1300899 h 1404594"/>
              <a:gd name="connsiteX30" fmla="*/ 3248875 w 3967292"/>
              <a:gd name="connsiteY30" fmla="*/ 1291472 h 1404594"/>
              <a:gd name="connsiteX31" fmla="*/ 3569386 w 3967292"/>
              <a:gd name="connsiteY31" fmla="*/ 1253765 h 1404594"/>
              <a:gd name="connsiteX32" fmla="*/ 3616520 w 3967292"/>
              <a:gd name="connsiteY32" fmla="*/ 1225485 h 1404594"/>
              <a:gd name="connsiteX33" fmla="*/ 3682508 w 3967292"/>
              <a:gd name="connsiteY33" fmla="*/ 1197204 h 1404594"/>
              <a:gd name="connsiteX34" fmla="*/ 3757922 w 3967292"/>
              <a:gd name="connsiteY34" fmla="*/ 1102936 h 1404594"/>
              <a:gd name="connsiteX35" fmla="*/ 3955885 w 3967292"/>
              <a:gd name="connsiteY35" fmla="*/ 961534 h 1404594"/>
              <a:gd name="connsiteX36" fmla="*/ 3955885 w 3967292"/>
              <a:gd name="connsiteY36" fmla="*/ 650450 h 1404594"/>
              <a:gd name="connsiteX37" fmla="*/ 3965312 w 3967292"/>
              <a:gd name="connsiteY37" fmla="*/ 499621 h 1404594"/>
              <a:gd name="connsiteX38" fmla="*/ 3908751 w 3967292"/>
              <a:gd name="connsiteY38" fmla="*/ 443060 h 1404594"/>
              <a:gd name="connsiteX39" fmla="*/ 3889897 w 3967292"/>
              <a:gd name="connsiteY39" fmla="*/ 414780 h 140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967292" h="1404594">
                <a:moveTo>
                  <a:pt x="3889897" y="414780"/>
                </a:moveTo>
                <a:lnTo>
                  <a:pt x="3889897" y="414780"/>
                </a:lnTo>
                <a:cubicBezTo>
                  <a:pt x="3549119" y="388566"/>
                  <a:pt x="4023594" y="424324"/>
                  <a:pt x="3607093" y="395926"/>
                </a:cubicBezTo>
                <a:lnTo>
                  <a:pt x="3352569" y="377072"/>
                </a:lnTo>
                <a:cubicBezTo>
                  <a:pt x="3150693" y="296322"/>
                  <a:pt x="3369442" y="376556"/>
                  <a:pt x="3154607" y="320512"/>
                </a:cubicBezTo>
                <a:cubicBezTo>
                  <a:pt x="3116147" y="310479"/>
                  <a:pt x="3081010" y="286996"/>
                  <a:pt x="3041485" y="282804"/>
                </a:cubicBezTo>
                <a:cubicBezTo>
                  <a:pt x="2872489" y="264880"/>
                  <a:pt x="2702120" y="263951"/>
                  <a:pt x="2532437" y="254524"/>
                </a:cubicBezTo>
                <a:lnTo>
                  <a:pt x="2268487" y="197963"/>
                </a:lnTo>
                <a:cubicBezTo>
                  <a:pt x="2200339" y="184333"/>
                  <a:pt x="1997214" y="170686"/>
                  <a:pt x="1985683" y="169683"/>
                </a:cubicBezTo>
                <a:cubicBezTo>
                  <a:pt x="1935407" y="153972"/>
                  <a:pt x="1884280" y="140759"/>
                  <a:pt x="1834854" y="122549"/>
                </a:cubicBezTo>
                <a:cubicBezTo>
                  <a:pt x="1824223" y="118632"/>
                  <a:pt x="1817628" y="106177"/>
                  <a:pt x="1806574" y="103695"/>
                </a:cubicBezTo>
                <a:cubicBezTo>
                  <a:pt x="1451450" y="23973"/>
                  <a:pt x="1471269" y="30422"/>
                  <a:pt x="1212685" y="0"/>
                </a:cubicBezTo>
                <a:cubicBezTo>
                  <a:pt x="921246" y="97146"/>
                  <a:pt x="1216935" y="1783"/>
                  <a:pt x="354846" y="18854"/>
                </a:cubicBezTo>
                <a:cubicBezTo>
                  <a:pt x="313884" y="19665"/>
                  <a:pt x="273147" y="25139"/>
                  <a:pt x="232297" y="28281"/>
                </a:cubicBezTo>
                <a:cubicBezTo>
                  <a:pt x="213443" y="31423"/>
                  <a:pt x="189251" y="24192"/>
                  <a:pt x="175736" y="37707"/>
                </a:cubicBezTo>
                <a:cubicBezTo>
                  <a:pt x="116448" y="96995"/>
                  <a:pt x="125213" y="141015"/>
                  <a:pt x="100322" y="207390"/>
                </a:cubicBezTo>
                <a:cubicBezTo>
                  <a:pt x="80037" y="261482"/>
                  <a:pt x="34334" y="367646"/>
                  <a:pt x="34334" y="367646"/>
                </a:cubicBezTo>
                <a:cubicBezTo>
                  <a:pt x="31192" y="424207"/>
                  <a:pt x="30364" y="480944"/>
                  <a:pt x="24908" y="537328"/>
                </a:cubicBezTo>
                <a:cubicBezTo>
                  <a:pt x="12457" y="665990"/>
                  <a:pt x="-24299" y="714002"/>
                  <a:pt x="24908" y="857839"/>
                </a:cubicBezTo>
                <a:cubicBezTo>
                  <a:pt x="54078" y="943105"/>
                  <a:pt x="128309" y="1022536"/>
                  <a:pt x="194590" y="1084083"/>
                </a:cubicBezTo>
                <a:cubicBezTo>
                  <a:pt x="215819" y="1103796"/>
                  <a:pt x="235554" y="1126047"/>
                  <a:pt x="260578" y="1140644"/>
                </a:cubicBezTo>
                <a:cubicBezTo>
                  <a:pt x="274418" y="1148717"/>
                  <a:pt x="292001" y="1146928"/>
                  <a:pt x="307712" y="1150070"/>
                </a:cubicBezTo>
                <a:cubicBezTo>
                  <a:pt x="329117" y="1162913"/>
                  <a:pt x="367432" y="1187542"/>
                  <a:pt x="392553" y="1197204"/>
                </a:cubicBezTo>
                <a:cubicBezTo>
                  <a:pt x="509951" y="1242357"/>
                  <a:pt x="580504" y="1245904"/>
                  <a:pt x="722491" y="1282046"/>
                </a:cubicBezTo>
                <a:cubicBezTo>
                  <a:pt x="814099" y="1305364"/>
                  <a:pt x="904380" y="1333673"/>
                  <a:pt x="995868" y="1357460"/>
                </a:cubicBezTo>
                <a:cubicBezTo>
                  <a:pt x="1061518" y="1374529"/>
                  <a:pt x="1127843" y="1388883"/>
                  <a:pt x="1193831" y="1404594"/>
                </a:cubicBezTo>
                <a:cubicBezTo>
                  <a:pt x="1303810" y="1398309"/>
                  <a:pt x="1414595" y="1400437"/>
                  <a:pt x="1523769" y="1385740"/>
                </a:cubicBezTo>
                <a:cubicBezTo>
                  <a:pt x="1578952" y="1378311"/>
                  <a:pt x="1630006" y="1352111"/>
                  <a:pt x="1684025" y="1338606"/>
                </a:cubicBezTo>
                <a:cubicBezTo>
                  <a:pt x="1865771" y="1293170"/>
                  <a:pt x="1870004" y="1300245"/>
                  <a:pt x="2061097" y="1282046"/>
                </a:cubicBezTo>
                <a:cubicBezTo>
                  <a:pt x="2356006" y="1296088"/>
                  <a:pt x="2415329" y="1300899"/>
                  <a:pt x="2796388" y="1300899"/>
                </a:cubicBezTo>
                <a:cubicBezTo>
                  <a:pt x="2947250" y="1300899"/>
                  <a:pt x="3098046" y="1294614"/>
                  <a:pt x="3248875" y="1291472"/>
                </a:cubicBezTo>
                <a:cubicBezTo>
                  <a:pt x="3455272" y="1222674"/>
                  <a:pt x="3180050" y="1305676"/>
                  <a:pt x="3569386" y="1253765"/>
                </a:cubicBezTo>
                <a:cubicBezTo>
                  <a:pt x="3587548" y="1251343"/>
                  <a:pt x="3600132" y="1233679"/>
                  <a:pt x="3616520" y="1225485"/>
                </a:cubicBezTo>
                <a:cubicBezTo>
                  <a:pt x="3637925" y="1214783"/>
                  <a:pt x="3660512" y="1206631"/>
                  <a:pt x="3682508" y="1197204"/>
                </a:cubicBezTo>
                <a:cubicBezTo>
                  <a:pt x="3707646" y="1165781"/>
                  <a:pt x="3728814" y="1130721"/>
                  <a:pt x="3757922" y="1102936"/>
                </a:cubicBezTo>
                <a:cubicBezTo>
                  <a:pt x="3842882" y="1021838"/>
                  <a:pt x="3871632" y="1009678"/>
                  <a:pt x="3955885" y="961534"/>
                </a:cubicBezTo>
                <a:cubicBezTo>
                  <a:pt x="3981551" y="807540"/>
                  <a:pt x="3955885" y="984879"/>
                  <a:pt x="3955885" y="650450"/>
                </a:cubicBezTo>
                <a:cubicBezTo>
                  <a:pt x="3955885" y="600076"/>
                  <a:pt x="3962170" y="549897"/>
                  <a:pt x="3965312" y="499621"/>
                </a:cubicBezTo>
                <a:cubicBezTo>
                  <a:pt x="3932810" y="418367"/>
                  <a:pt x="3969640" y="473504"/>
                  <a:pt x="3908751" y="443060"/>
                </a:cubicBezTo>
                <a:cubicBezTo>
                  <a:pt x="3894698" y="436034"/>
                  <a:pt x="3893039" y="419493"/>
                  <a:pt x="3889897" y="41478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110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References </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lstStyle/>
          <a:p>
            <a:r>
              <a:rPr lang="en-US" dirty="0">
                <a:solidFill>
                  <a:schemeClr val="bg1"/>
                </a:solidFill>
                <a:hlinkClick r:id="rId2"/>
              </a:rPr>
              <a:t>https://www.modernanalyst.com/Resources/Articles/tabid/115/ID/2015/Data-Flow-Diagram-with-Examples-Tips.aspx</a:t>
            </a:r>
            <a:endParaRPr lang="en-US" dirty="0">
              <a:solidFill>
                <a:schemeClr val="bg1"/>
              </a:solidFill>
            </a:endParaRPr>
          </a:p>
          <a:p>
            <a:r>
              <a:rPr lang="en-US" dirty="0">
                <a:solidFill>
                  <a:schemeClr val="bg1"/>
                </a:solidFill>
                <a:hlinkClick r:id="rId3"/>
              </a:rPr>
              <a:t>https://www.modernanalyst.com/Resources/Articles/tabid/115/ID/2012/Putting-Systems-Analysis-Into-Context-using-the-Context-Diagram.aspx</a:t>
            </a:r>
            <a:endParaRPr lang="en-US" dirty="0">
              <a:solidFill>
                <a:schemeClr val="bg1"/>
              </a:solidFill>
            </a:endParaRPr>
          </a:p>
          <a:p>
            <a:r>
              <a:rPr lang="en-US" dirty="0">
                <a:solidFill>
                  <a:schemeClr val="bg1"/>
                </a:solidFill>
                <a:hlinkClick r:id="rId4"/>
              </a:rPr>
              <a:t>https://www.modernanalyst.com/Resources/Articles/tabid/115/ID/1355/Introduction-to-Context-Diagrams.aspx</a:t>
            </a:r>
            <a:endParaRPr lang="en-US" dirty="0">
              <a:solidFill>
                <a:schemeClr val="bg1"/>
              </a:solidFill>
            </a:endParaRPr>
          </a:p>
          <a:p>
            <a:r>
              <a:rPr lang="en-US" dirty="0">
                <a:solidFill>
                  <a:schemeClr val="bg1"/>
                </a:solidFill>
                <a:hlinkClick r:id="rId5"/>
              </a:rPr>
              <a:t>https://www.modernanalyst.com/Careers/InterviewQuestions/tabid/128/ID/1433/What-is-a-Context-Diagram-and-what-are-the-benefits-of-creating-one.aspx</a:t>
            </a:r>
            <a:endParaRPr lang="en-US" dirty="0">
              <a:solidFill>
                <a:schemeClr val="bg1"/>
              </a:solidFill>
            </a:endParaRPr>
          </a:p>
          <a:p>
            <a:endParaRPr lang="en-US" i="1" dirty="0">
              <a:solidFill>
                <a:schemeClr val="bg1"/>
              </a:solidFill>
            </a:endParaRPr>
          </a:p>
        </p:txBody>
      </p:sp>
    </p:spTree>
    <p:extLst>
      <p:ext uri="{BB962C8B-B14F-4D97-AF65-F5344CB8AC3E}">
        <p14:creationId xmlns:p14="http://schemas.microsoft.com/office/powerpoint/2010/main" val="362489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Data Flow vs Context Diagram</a:t>
            </a:r>
            <a:endParaRPr lang="en-US" dirty="0">
              <a:solidFill>
                <a:schemeClr val="bg1"/>
              </a:solidFill>
            </a:endParaRPr>
          </a:p>
        </p:txBody>
      </p:sp>
      <p:graphicFrame>
        <p:nvGraphicFramePr>
          <p:cNvPr id="4" name="Table 4">
            <a:extLst>
              <a:ext uri="{FF2B5EF4-FFF2-40B4-BE49-F238E27FC236}">
                <a16:creationId xmlns:a16="http://schemas.microsoft.com/office/drawing/2014/main" id="{28A341D2-DE31-4CBA-A906-0FBF40142955}"/>
              </a:ext>
            </a:extLst>
          </p:cNvPr>
          <p:cNvGraphicFramePr>
            <a:graphicFrameLocks noGrp="1"/>
          </p:cNvGraphicFramePr>
          <p:nvPr>
            <p:ph idx="1"/>
            <p:extLst>
              <p:ext uri="{D42A27DB-BD31-4B8C-83A1-F6EECF244321}">
                <p14:modId xmlns:p14="http://schemas.microsoft.com/office/powerpoint/2010/main" val="3148422336"/>
              </p:ext>
            </p:extLst>
          </p:nvPr>
        </p:nvGraphicFramePr>
        <p:xfrm>
          <a:off x="838200" y="3079390"/>
          <a:ext cx="10515600" cy="1554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978857341"/>
                    </a:ext>
                  </a:extLst>
                </a:gridCol>
              </a:tblGrid>
              <a:tr h="370840">
                <a:tc>
                  <a:txBody>
                    <a:bodyPr/>
                    <a:lstStyle/>
                    <a:p>
                      <a:endParaRPr lang="en-US" sz="2800"/>
                    </a:p>
                  </a:txBody>
                  <a:tcPr/>
                </a:tc>
                <a:extLst>
                  <a:ext uri="{0D108BD9-81ED-4DB2-BD59-A6C34878D82A}">
                    <a16:rowId xmlns:a16="http://schemas.microsoft.com/office/drawing/2014/main" val="201483187"/>
                  </a:ext>
                </a:extLst>
              </a:tr>
              <a:tr h="370840">
                <a:tc>
                  <a:txBody>
                    <a:bodyPr/>
                    <a:lstStyle/>
                    <a:p>
                      <a:r>
                        <a:rPr lang="en-US" sz="2800" dirty="0"/>
                        <a:t>Context Diagram</a:t>
                      </a:r>
                    </a:p>
                  </a:txBody>
                  <a:tcPr/>
                </a:tc>
                <a:extLst>
                  <a:ext uri="{0D108BD9-81ED-4DB2-BD59-A6C34878D82A}">
                    <a16:rowId xmlns:a16="http://schemas.microsoft.com/office/drawing/2014/main" val="1063788003"/>
                  </a:ext>
                </a:extLst>
              </a:tr>
              <a:tr h="370840">
                <a:tc>
                  <a:txBody>
                    <a:bodyPr/>
                    <a:lstStyle/>
                    <a:p>
                      <a:r>
                        <a:rPr lang="en-US" sz="2800" dirty="0"/>
                        <a:t>Data Flow Diagram</a:t>
                      </a:r>
                      <a:r>
                        <a:rPr lang="ar-EG" sz="2800" dirty="0"/>
                        <a:t> </a:t>
                      </a:r>
                      <a:endParaRPr lang="en-US" sz="2800" dirty="0"/>
                    </a:p>
                  </a:txBody>
                  <a:tcPr/>
                </a:tc>
                <a:extLst>
                  <a:ext uri="{0D108BD9-81ED-4DB2-BD59-A6C34878D82A}">
                    <a16:rowId xmlns:a16="http://schemas.microsoft.com/office/drawing/2014/main" val="2548364185"/>
                  </a:ext>
                </a:extLst>
              </a:tr>
            </a:tbl>
          </a:graphicData>
        </a:graphic>
      </p:graphicFrame>
      <p:sp>
        <p:nvSpPr>
          <p:cNvPr id="6" name="Rectangle 5">
            <a:extLst>
              <a:ext uri="{FF2B5EF4-FFF2-40B4-BE49-F238E27FC236}">
                <a16:creationId xmlns:a16="http://schemas.microsoft.com/office/drawing/2014/main" id="{3922991B-AA91-4537-9F42-EB2E93FE2C79}"/>
              </a:ext>
            </a:extLst>
          </p:cNvPr>
          <p:cNvSpPr/>
          <p:nvPr/>
        </p:nvSpPr>
        <p:spPr>
          <a:xfrm>
            <a:off x="838200" y="3582186"/>
            <a:ext cx="6608975" cy="4996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65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lnSpcReduction="10000"/>
          </a:bodyPr>
          <a:lstStyle/>
          <a:p>
            <a:r>
              <a:rPr lang="en-GB" dirty="0">
                <a:solidFill>
                  <a:schemeClr val="bg1"/>
                </a:solidFill>
              </a:rPr>
              <a:t>This diagram sets out at the very </a:t>
            </a:r>
            <a:r>
              <a:rPr lang="en-GB" b="1" dirty="0">
                <a:solidFill>
                  <a:schemeClr val="bg1"/>
                </a:solidFill>
              </a:rPr>
              <a:t>highest level the system boundary</a:t>
            </a:r>
            <a:r>
              <a:rPr lang="en-GB" dirty="0">
                <a:solidFill>
                  <a:schemeClr val="bg1"/>
                </a:solidFill>
              </a:rPr>
              <a:t>; so that we can determine what is inside the system and what is outside the system.</a:t>
            </a:r>
            <a:endParaRPr lang="ar-EG" dirty="0">
              <a:solidFill>
                <a:schemeClr val="bg1"/>
              </a:solidFill>
            </a:endParaRPr>
          </a:p>
          <a:p>
            <a:pPr lvl="1"/>
            <a:r>
              <a:rPr lang="en-US" i="1" dirty="0">
                <a:solidFill>
                  <a:schemeClr val="bg1"/>
                </a:solidFill>
              </a:rPr>
              <a:t>Not modelling the system</a:t>
            </a:r>
          </a:p>
          <a:p>
            <a:pPr lvl="1"/>
            <a:endParaRPr lang="en-US" i="1" dirty="0">
              <a:solidFill>
                <a:schemeClr val="bg1"/>
              </a:solidFill>
            </a:endParaRPr>
          </a:p>
          <a:p>
            <a:r>
              <a:rPr lang="en-GB" dirty="0">
                <a:solidFill>
                  <a:schemeClr val="bg1"/>
                </a:solidFill>
              </a:rPr>
              <a:t>The idea is to put the proposed system into </a:t>
            </a:r>
            <a:r>
              <a:rPr lang="en-GB" b="1" dirty="0">
                <a:solidFill>
                  <a:schemeClr val="bg1"/>
                </a:solidFill>
              </a:rPr>
              <a:t>context</a:t>
            </a:r>
            <a:r>
              <a:rPr lang="en-GB" dirty="0">
                <a:solidFill>
                  <a:schemeClr val="bg1"/>
                </a:solidFill>
              </a:rPr>
              <a:t> relative to the external actors and other systems with which it interfaces.</a:t>
            </a:r>
          </a:p>
          <a:p>
            <a:endParaRPr lang="en-GB" dirty="0">
              <a:solidFill>
                <a:schemeClr val="bg1"/>
              </a:solidFill>
            </a:endParaRPr>
          </a:p>
          <a:p>
            <a:r>
              <a:rPr lang="en-GB" dirty="0">
                <a:solidFill>
                  <a:schemeClr val="bg1"/>
                </a:solidFill>
              </a:rPr>
              <a:t>The Context Diagram will typically be included in the requirements document in order to get agreement on the proposed system scope from both technical and non-technical stakeholders.</a:t>
            </a:r>
            <a:endParaRPr lang="en-US" dirty="0">
              <a:solidFill>
                <a:schemeClr val="bg1"/>
              </a:solidFill>
            </a:endParaRPr>
          </a:p>
        </p:txBody>
      </p:sp>
    </p:spTree>
    <p:extLst>
      <p:ext uri="{BB962C8B-B14F-4D97-AF65-F5344CB8AC3E}">
        <p14:creationId xmlns:p14="http://schemas.microsoft.com/office/powerpoint/2010/main" val="13231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Basic Elements</a:t>
            </a:r>
          </a:p>
          <a:p>
            <a:pPr lvl="1"/>
            <a:r>
              <a:rPr lang="en-GB" b="1" i="1" dirty="0">
                <a:solidFill>
                  <a:schemeClr val="bg1"/>
                </a:solidFill>
              </a:rPr>
              <a:t>Process: </a:t>
            </a:r>
            <a:r>
              <a:rPr lang="en-GB" i="1" dirty="0">
                <a:solidFill>
                  <a:schemeClr val="bg1"/>
                </a:solidFill>
              </a:rPr>
              <a:t>means the whole of the proposed </a:t>
            </a:r>
            <a:br>
              <a:rPr lang="en-GB" i="1" dirty="0">
                <a:solidFill>
                  <a:schemeClr val="bg1"/>
                </a:solidFill>
              </a:rPr>
            </a:br>
            <a:r>
              <a:rPr lang="en-GB" i="1" dirty="0">
                <a:solidFill>
                  <a:schemeClr val="bg1"/>
                </a:solidFill>
              </a:rPr>
              <a:t>system. </a:t>
            </a:r>
          </a:p>
          <a:p>
            <a:pPr lvl="1"/>
            <a:r>
              <a:rPr lang="en-GB" i="1" dirty="0">
                <a:solidFill>
                  <a:schemeClr val="bg1"/>
                </a:solidFill>
              </a:rPr>
              <a:t>The process should be treated as a ‘black box’, </a:t>
            </a:r>
            <a:br>
              <a:rPr lang="en-GB" i="1" dirty="0">
                <a:solidFill>
                  <a:schemeClr val="bg1"/>
                </a:solidFill>
              </a:rPr>
            </a:br>
            <a:r>
              <a:rPr lang="en-GB" i="1" dirty="0">
                <a:solidFill>
                  <a:schemeClr val="bg1"/>
                </a:solidFill>
              </a:rPr>
              <a:t>the internal details of which are not important </a:t>
            </a:r>
            <a:br>
              <a:rPr lang="en-GB" i="1" dirty="0">
                <a:solidFill>
                  <a:schemeClr val="bg1"/>
                </a:solidFill>
              </a:rPr>
            </a:br>
            <a:r>
              <a:rPr lang="en-GB" i="1" dirty="0">
                <a:solidFill>
                  <a:schemeClr val="bg1"/>
                </a:solidFill>
              </a:rPr>
              <a:t>at this level of abstraction.</a:t>
            </a:r>
            <a:endParaRPr lang="en-US" i="1" dirty="0">
              <a:solidFill>
                <a:schemeClr val="bg1"/>
              </a:solidFill>
            </a:endParaRPr>
          </a:p>
        </p:txBody>
      </p:sp>
      <p:pic>
        <p:nvPicPr>
          <p:cNvPr id="8" name="Picture 7">
            <a:extLst>
              <a:ext uri="{FF2B5EF4-FFF2-40B4-BE49-F238E27FC236}">
                <a16:creationId xmlns:a16="http://schemas.microsoft.com/office/drawing/2014/main" id="{C95766E9-180D-46DA-8473-A3952F5FF4A6}"/>
              </a:ext>
            </a:extLst>
          </p:cNvPr>
          <p:cNvPicPr>
            <a:picLocks noChangeAspect="1"/>
          </p:cNvPicPr>
          <p:nvPr/>
        </p:nvPicPr>
        <p:blipFill>
          <a:blip r:embed="rId2"/>
          <a:stretch>
            <a:fillRect/>
          </a:stretch>
        </p:blipFill>
        <p:spPr>
          <a:xfrm>
            <a:off x="7316771" y="1543099"/>
            <a:ext cx="2449398" cy="5077398"/>
          </a:xfrm>
          <a:prstGeom prst="rect">
            <a:avLst/>
          </a:prstGeom>
        </p:spPr>
      </p:pic>
      <p:sp>
        <p:nvSpPr>
          <p:cNvPr id="9" name="Oval 8">
            <a:extLst>
              <a:ext uri="{FF2B5EF4-FFF2-40B4-BE49-F238E27FC236}">
                <a16:creationId xmlns:a16="http://schemas.microsoft.com/office/drawing/2014/main" id="{C48A87EA-A99F-45D4-8DB7-C4A72762FDB2}"/>
              </a:ext>
            </a:extLst>
          </p:cNvPr>
          <p:cNvSpPr/>
          <p:nvPr/>
        </p:nvSpPr>
        <p:spPr>
          <a:xfrm>
            <a:off x="7014327" y="1543099"/>
            <a:ext cx="3054285" cy="2538707"/>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27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Basic Elements</a:t>
            </a:r>
          </a:p>
          <a:p>
            <a:pPr lvl="1"/>
            <a:r>
              <a:rPr lang="en-GB" b="1" i="1" dirty="0">
                <a:solidFill>
                  <a:schemeClr val="bg1"/>
                </a:solidFill>
              </a:rPr>
              <a:t>External Interface:</a:t>
            </a:r>
            <a:r>
              <a:rPr lang="en-GB" i="1" dirty="0">
                <a:solidFill>
                  <a:schemeClr val="bg1"/>
                </a:solidFill>
              </a:rPr>
              <a:t> any external system or </a:t>
            </a:r>
            <a:br>
              <a:rPr lang="en-GB" i="1" dirty="0">
                <a:solidFill>
                  <a:schemeClr val="bg1"/>
                </a:solidFill>
              </a:rPr>
            </a:br>
            <a:r>
              <a:rPr lang="en-GB" i="1" dirty="0">
                <a:solidFill>
                  <a:schemeClr val="bg1"/>
                </a:solidFill>
              </a:rPr>
              <a:t>human actor that interacts with our system. </a:t>
            </a:r>
          </a:p>
          <a:p>
            <a:pPr lvl="1"/>
            <a:r>
              <a:rPr lang="en-GB" i="1" dirty="0">
                <a:solidFill>
                  <a:schemeClr val="bg1"/>
                </a:solidFill>
              </a:rPr>
              <a:t>The Context Diagram focuses on external actors</a:t>
            </a:r>
            <a:br>
              <a:rPr lang="en-GB" i="1" dirty="0">
                <a:solidFill>
                  <a:schemeClr val="bg1"/>
                </a:solidFill>
              </a:rPr>
            </a:br>
            <a:r>
              <a:rPr lang="en-GB" i="1" dirty="0">
                <a:solidFill>
                  <a:schemeClr val="bg1"/>
                </a:solidFill>
              </a:rPr>
              <a:t>rather than internal processes. </a:t>
            </a:r>
          </a:p>
          <a:p>
            <a:pPr lvl="1"/>
            <a:r>
              <a:rPr lang="en-GB" i="1" dirty="0">
                <a:solidFill>
                  <a:schemeClr val="bg1"/>
                </a:solidFill>
              </a:rPr>
              <a:t>Interface = Terminator = Input/Output = Entity.</a:t>
            </a:r>
            <a:endParaRPr lang="en-US" i="1" dirty="0">
              <a:solidFill>
                <a:schemeClr val="bg1"/>
              </a:solidFill>
            </a:endParaRPr>
          </a:p>
        </p:txBody>
      </p:sp>
      <p:pic>
        <p:nvPicPr>
          <p:cNvPr id="8" name="Picture 7">
            <a:extLst>
              <a:ext uri="{FF2B5EF4-FFF2-40B4-BE49-F238E27FC236}">
                <a16:creationId xmlns:a16="http://schemas.microsoft.com/office/drawing/2014/main" id="{C95766E9-180D-46DA-8473-A3952F5FF4A6}"/>
              </a:ext>
            </a:extLst>
          </p:cNvPr>
          <p:cNvPicPr>
            <a:picLocks noChangeAspect="1"/>
          </p:cNvPicPr>
          <p:nvPr/>
        </p:nvPicPr>
        <p:blipFill>
          <a:blip r:embed="rId2"/>
          <a:stretch>
            <a:fillRect/>
          </a:stretch>
        </p:blipFill>
        <p:spPr>
          <a:xfrm>
            <a:off x="7316771" y="1543099"/>
            <a:ext cx="2449398" cy="5077398"/>
          </a:xfrm>
          <a:prstGeom prst="rect">
            <a:avLst/>
          </a:prstGeom>
        </p:spPr>
      </p:pic>
      <p:sp>
        <p:nvSpPr>
          <p:cNvPr id="5" name="Oval 4">
            <a:extLst>
              <a:ext uri="{FF2B5EF4-FFF2-40B4-BE49-F238E27FC236}">
                <a16:creationId xmlns:a16="http://schemas.microsoft.com/office/drawing/2014/main" id="{27658E89-F7D2-4840-8731-66D3C683BD75}"/>
              </a:ext>
            </a:extLst>
          </p:cNvPr>
          <p:cNvSpPr/>
          <p:nvPr/>
        </p:nvSpPr>
        <p:spPr>
          <a:xfrm>
            <a:off x="7014327" y="4034672"/>
            <a:ext cx="3054285" cy="17251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72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Basic Elements</a:t>
            </a:r>
          </a:p>
          <a:p>
            <a:pPr lvl="1"/>
            <a:r>
              <a:rPr lang="en-GB" b="1" i="1" dirty="0">
                <a:solidFill>
                  <a:schemeClr val="bg1"/>
                </a:solidFill>
              </a:rPr>
              <a:t>Data Flow line: </a:t>
            </a:r>
            <a:r>
              <a:rPr lang="en-GB" i="1" dirty="0">
                <a:solidFill>
                  <a:schemeClr val="bg1"/>
                </a:solidFill>
              </a:rPr>
              <a:t>indication of the kind of </a:t>
            </a:r>
            <a:br>
              <a:rPr lang="en-GB" i="1" dirty="0">
                <a:solidFill>
                  <a:schemeClr val="bg1"/>
                </a:solidFill>
              </a:rPr>
            </a:br>
            <a:r>
              <a:rPr lang="en-GB" i="1" dirty="0">
                <a:solidFill>
                  <a:schemeClr val="bg1"/>
                </a:solidFill>
              </a:rPr>
              <a:t>information that flows from our system </a:t>
            </a:r>
            <a:br>
              <a:rPr lang="en-GB" i="1" dirty="0">
                <a:solidFill>
                  <a:schemeClr val="bg1"/>
                </a:solidFill>
              </a:rPr>
            </a:br>
            <a:r>
              <a:rPr lang="en-GB" i="1" dirty="0">
                <a:solidFill>
                  <a:schemeClr val="bg1"/>
                </a:solidFill>
              </a:rPr>
              <a:t>(Process) to an external system (Interface) </a:t>
            </a:r>
            <a:br>
              <a:rPr lang="en-GB" i="1" dirty="0">
                <a:solidFill>
                  <a:schemeClr val="bg1"/>
                </a:solidFill>
              </a:rPr>
            </a:br>
            <a:r>
              <a:rPr lang="en-GB" i="1" dirty="0">
                <a:solidFill>
                  <a:schemeClr val="bg1"/>
                </a:solidFill>
              </a:rPr>
              <a:t>and vice versa. </a:t>
            </a:r>
          </a:p>
          <a:p>
            <a:pPr lvl="1"/>
            <a:r>
              <a:rPr lang="en-GB" i="1" dirty="0">
                <a:solidFill>
                  <a:schemeClr val="bg1"/>
                </a:solidFill>
              </a:rPr>
              <a:t>The data flows in the direction of the arrow.</a:t>
            </a:r>
            <a:endParaRPr lang="en-US" i="1" dirty="0">
              <a:solidFill>
                <a:schemeClr val="bg1"/>
              </a:solidFill>
            </a:endParaRPr>
          </a:p>
        </p:txBody>
      </p:sp>
      <p:pic>
        <p:nvPicPr>
          <p:cNvPr id="8" name="Picture 7">
            <a:extLst>
              <a:ext uri="{FF2B5EF4-FFF2-40B4-BE49-F238E27FC236}">
                <a16:creationId xmlns:a16="http://schemas.microsoft.com/office/drawing/2014/main" id="{C95766E9-180D-46DA-8473-A3952F5FF4A6}"/>
              </a:ext>
            </a:extLst>
          </p:cNvPr>
          <p:cNvPicPr>
            <a:picLocks noChangeAspect="1"/>
          </p:cNvPicPr>
          <p:nvPr/>
        </p:nvPicPr>
        <p:blipFill>
          <a:blip r:embed="rId2"/>
          <a:stretch>
            <a:fillRect/>
          </a:stretch>
        </p:blipFill>
        <p:spPr>
          <a:xfrm>
            <a:off x="7316771" y="1543099"/>
            <a:ext cx="2449398" cy="5077398"/>
          </a:xfrm>
          <a:prstGeom prst="rect">
            <a:avLst/>
          </a:prstGeom>
        </p:spPr>
      </p:pic>
      <p:sp>
        <p:nvSpPr>
          <p:cNvPr id="4" name="Oval 3">
            <a:extLst>
              <a:ext uri="{FF2B5EF4-FFF2-40B4-BE49-F238E27FC236}">
                <a16:creationId xmlns:a16="http://schemas.microsoft.com/office/drawing/2014/main" id="{20E325E9-06E5-4FE8-9BD5-1F7D7E204AAB}"/>
              </a:ext>
            </a:extLst>
          </p:cNvPr>
          <p:cNvSpPr/>
          <p:nvPr/>
        </p:nvSpPr>
        <p:spPr>
          <a:xfrm>
            <a:off x="7014327" y="5693789"/>
            <a:ext cx="3054285" cy="103658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47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Example</a:t>
            </a:r>
          </a:p>
          <a:p>
            <a:pPr lvl="1"/>
            <a:r>
              <a:rPr lang="en-GB" b="1" i="1" dirty="0">
                <a:solidFill>
                  <a:schemeClr val="bg1"/>
                </a:solidFill>
              </a:rPr>
              <a:t>Bank System </a:t>
            </a:r>
            <a:r>
              <a:rPr lang="en-GB" i="1" dirty="0">
                <a:solidFill>
                  <a:schemeClr val="bg1"/>
                </a:solidFill>
              </a:rPr>
              <a:t>encapsulated </a:t>
            </a:r>
            <a:br>
              <a:rPr lang="en-GB" i="1" dirty="0">
                <a:solidFill>
                  <a:schemeClr val="bg1"/>
                </a:solidFill>
              </a:rPr>
            </a:br>
            <a:r>
              <a:rPr lang="en-GB" i="1" dirty="0">
                <a:solidFill>
                  <a:schemeClr val="bg1"/>
                </a:solidFill>
              </a:rPr>
              <a:t>as a single process that </a:t>
            </a:r>
            <a:br>
              <a:rPr lang="en-GB" i="1" dirty="0">
                <a:solidFill>
                  <a:schemeClr val="bg1"/>
                </a:solidFill>
              </a:rPr>
            </a:br>
            <a:r>
              <a:rPr lang="en-GB" i="1" dirty="0">
                <a:solidFill>
                  <a:schemeClr val="bg1"/>
                </a:solidFill>
              </a:rPr>
              <a:t>sends data to, and receives </a:t>
            </a:r>
            <a:br>
              <a:rPr lang="en-GB" i="1" dirty="0">
                <a:solidFill>
                  <a:schemeClr val="bg1"/>
                </a:solidFill>
              </a:rPr>
            </a:br>
            <a:r>
              <a:rPr lang="en-GB" i="1" dirty="0">
                <a:solidFill>
                  <a:schemeClr val="bg1"/>
                </a:solidFill>
              </a:rPr>
              <a:t>data from, various external </a:t>
            </a:r>
            <a:br>
              <a:rPr lang="en-GB" i="1" dirty="0">
                <a:solidFill>
                  <a:schemeClr val="bg1"/>
                </a:solidFill>
              </a:rPr>
            </a:br>
            <a:r>
              <a:rPr lang="en-GB" i="1" dirty="0">
                <a:solidFill>
                  <a:schemeClr val="bg1"/>
                </a:solidFill>
              </a:rPr>
              <a:t>interfaces.</a:t>
            </a:r>
            <a:endParaRPr lang="en-US" i="1" dirty="0">
              <a:solidFill>
                <a:schemeClr val="bg1"/>
              </a:solidFill>
            </a:endParaRPr>
          </a:p>
        </p:txBody>
      </p:sp>
      <p:pic>
        <p:nvPicPr>
          <p:cNvPr id="3076" name="Picture 4" descr="Context Diagram: Worked Example">
            <a:extLst>
              <a:ext uri="{FF2B5EF4-FFF2-40B4-BE49-F238E27FC236}">
                <a16:creationId xmlns:a16="http://schemas.microsoft.com/office/drawing/2014/main" id="{D70E3ED6-80CB-42CB-88A4-12A1203E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62" y="1955621"/>
            <a:ext cx="7128337" cy="409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4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GB" dirty="0">
                <a:solidFill>
                  <a:schemeClr val="bg1"/>
                </a:solidFill>
              </a:rPr>
              <a:t>Context Diagram</a:t>
            </a:r>
            <a:endParaRPr lang="en-US" dirty="0">
              <a:solidFill>
                <a:schemeClr val="bg1"/>
              </a:solidFill>
            </a:endParaRPr>
          </a:p>
        </p:txBody>
      </p:sp>
      <p:sp>
        <p:nvSpPr>
          <p:cNvPr id="3" name="Content Placeholder 2">
            <a:extLst>
              <a:ext uri="{FF2B5EF4-FFF2-40B4-BE49-F238E27FC236}">
                <a16:creationId xmlns:a16="http://schemas.microsoft.com/office/drawing/2014/main" id="{C76867C0-DC54-4406-BA4E-6521CD3D64A8}"/>
              </a:ext>
            </a:extLst>
          </p:cNvPr>
          <p:cNvSpPr>
            <a:spLocks noGrp="1"/>
          </p:cNvSpPr>
          <p:nvPr>
            <p:ph idx="1"/>
          </p:nvPr>
        </p:nvSpPr>
        <p:spPr>
          <a:xfrm>
            <a:off x="565609" y="1690688"/>
            <a:ext cx="10788192" cy="4486275"/>
          </a:xfrm>
        </p:spPr>
        <p:txBody>
          <a:bodyPr>
            <a:normAutofit/>
          </a:bodyPr>
          <a:lstStyle/>
          <a:p>
            <a:r>
              <a:rPr lang="en-US" dirty="0">
                <a:solidFill>
                  <a:schemeClr val="bg1"/>
                </a:solidFill>
              </a:rPr>
              <a:t>Example</a:t>
            </a:r>
          </a:p>
          <a:p>
            <a:pPr lvl="1"/>
            <a:r>
              <a:rPr lang="en-GB" b="1" i="1" dirty="0">
                <a:solidFill>
                  <a:schemeClr val="bg1"/>
                </a:solidFill>
              </a:rPr>
              <a:t>Customers </a:t>
            </a:r>
            <a:r>
              <a:rPr lang="en-GB" i="1" dirty="0">
                <a:solidFill>
                  <a:schemeClr val="bg1"/>
                </a:solidFill>
              </a:rPr>
              <a:t>can send </a:t>
            </a:r>
            <a:r>
              <a:rPr lang="en-GB" b="1" i="1" dirty="0">
                <a:solidFill>
                  <a:schemeClr val="bg1"/>
                </a:solidFill>
              </a:rPr>
              <a:t>deposit </a:t>
            </a:r>
            <a:br>
              <a:rPr lang="en-GB" b="1" i="1" dirty="0">
                <a:solidFill>
                  <a:schemeClr val="bg1"/>
                </a:solidFill>
              </a:rPr>
            </a:br>
            <a:r>
              <a:rPr lang="en-GB" b="1" i="1" dirty="0">
                <a:solidFill>
                  <a:schemeClr val="bg1"/>
                </a:solidFill>
              </a:rPr>
              <a:t>and withdrawal requests </a:t>
            </a:r>
            <a:br>
              <a:rPr lang="en-GB" i="1" dirty="0">
                <a:solidFill>
                  <a:schemeClr val="bg1"/>
                </a:solidFill>
              </a:rPr>
            </a:br>
            <a:r>
              <a:rPr lang="en-GB" i="1" dirty="0">
                <a:solidFill>
                  <a:schemeClr val="bg1"/>
                </a:solidFill>
              </a:rPr>
              <a:t>to our system and can </a:t>
            </a:r>
            <a:br>
              <a:rPr lang="en-GB" i="1" dirty="0">
                <a:solidFill>
                  <a:schemeClr val="bg1"/>
                </a:solidFill>
              </a:rPr>
            </a:br>
            <a:r>
              <a:rPr lang="en-GB" i="1" dirty="0">
                <a:solidFill>
                  <a:schemeClr val="bg1"/>
                </a:solidFill>
              </a:rPr>
              <a:t>receive </a:t>
            </a:r>
            <a:r>
              <a:rPr lang="en-GB" b="1" i="1" dirty="0">
                <a:solidFill>
                  <a:schemeClr val="bg1"/>
                </a:solidFill>
              </a:rPr>
              <a:t>statements</a:t>
            </a:r>
            <a:r>
              <a:rPr lang="en-GB" i="1" dirty="0">
                <a:solidFill>
                  <a:schemeClr val="bg1"/>
                </a:solidFill>
              </a:rPr>
              <a:t> from it.</a:t>
            </a:r>
            <a:endParaRPr lang="en-US" i="1" dirty="0">
              <a:solidFill>
                <a:schemeClr val="bg1"/>
              </a:solidFill>
            </a:endParaRPr>
          </a:p>
        </p:txBody>
      </p:sp>
      <p:pic>
        <p:nvPicPr>
          <p:cNvPr id="3076" name="Picture 4" descr="Context Diagram: Worked Example">
            <a:extLst>
              <a:ext uri="{FF2B5EF4-FFF2-40B4-BE49-F238E27FC236}">
                <a16:creationId xmlns:a16="http://schemas.microsoft.com/office/drawing/2014/main" id="{D70E3ED6-80CB-42CB-88A4-12A1203EE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62" y="1955621"/>
            <a:ext cx="7128337" cy="4098794"/>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8537CDE9-556D-46EC-8199-0D65B9FA0D69}"/>
              </a:ext>
            </a:extLst>
          </p:cNvPr>
          <p:cNvSpPr/>
          <p:nvPr/>
        </p:nvSpPr>
        <p:spPr>
          <a:xfrm>
            <a:off x="7541443" y="1725105"/>
            <a:ext cx="4736220" cy="3261674"/>
          </a:xfrm>
          <a:custGeom>
            <a:avLst/>
            <a:gdLst>
              <a:gd name="connsiteX0" fmla="*/ 1272619 w 4736220"/>
              <a:gd name="connsiteY0" fmla="*/ 1904215 h 3261674"/>
              <a:gd name="connsiteX1" fmla="*/ 1272619 w 4736220"/>
              <a:gd name="connsiteY1" fmla="*/ 1904215 h 3261674"/>
              <a:gd name="connsiteX2" fmla="*/ 1263192 w 4736220"/>
              <a:gd name="connsiteY2" fmla="*/ 3007151 h 3261674"/>
              <a:gd name="connsiteX3" fmla="*/ 1197204 w 4736220"/>
              <a:gd name="connsiteY3" fmla="*/ 3110846 h 3261674"/>
              <a:gd name="connsiteX4" fmla="*/ 1055802 w 4736220"/>
              <a:gd name="connsiteY4" fmla="*/ 3233394 h 3261674"/>
              <a:gd name="connsiteX5" fmla="*/ 952108 w 4736220"/>
              <a:gd name="connsiteY5" fmla="*/ 3261674 h 3261674"/>
              <a:gd name="connsiteX6" fmla="*/ 735291 w 4736220"/>
              <a:gd name="connsiteY6" fmla="*/ 3252248 h 3261674"/>
              <a:gd name="connsiteX7" fmla="*/ 509048 w 4736220"/>
              <a:gd name="connsiteY7" fmla="*/ 3186260 h 3261674"/>
              <a:gd name="connsiteX8" fmla="*/ 424206 w 4736220"/>
              <a:gd name="connsiteY8" fmla="*/ 3167406 h 3261674"/>
              <a:gd name="connsiteX9" fmla="*/ 216817 w 4736220"/>
              <a:gd name="connsiteY9" fmla="*/ 2969443 h 3261674"/>
              <a:gd name="connsiteX10" fmla="*/ 141402 w 4736220"/>
              <a:gd name="connsiteY10" fmla="*/ 2837468 h 3261674"/>
              <a:gd name="connsiteX11" fmla="*/ 131976 w 4736220"/>
              <a:gd name="connsiteY11" fmla="*/ 2780907 h 3261674"/>
              <a:gd name="connsiteX12" fmla="*/ 75415 w 4736220"/>
              <a:gd name="connsiteY12" fmla="*/ 2639505 h 3261674"/>
              <a:gd name="connsiteX13" fmla="*/ 56561 w 4736220"/>
              <a:gd name="connsiteY13" fmla="*/ 2582944 h 3261674"/>
              <a:gd name="connsiteX14" fmla="*/ 0 w 4736220"/>
              <a:gd name="connsiteY14" fmla="*/ 2394408 h 3261674"/>
              <a:gd name="connsiteX15" fmla="*/ 56561 w 4736220"/>
              <a:gd name="connsiteY15" fmla="*/ 1866507 h 3261674"/>
              <a:gd name="connsiteX16" fmla="*/ 188536 w 4736220"/>
              <a:gd name="connsiteY16" fmla="*/ 1480008 h 3261674"/>
              <a:gd name="connsiteX17" fmla="*/ 254524 w 4736220"/>
              <a:gd name="connsiteY17" fmla="*/ 1319753 h 3261674"/>
              <a:gd name="connsiteX18" fmla="*/ 367646 w 4736220"/>
              <a:gd name="connsiteY18" fmla="*/ 1159497 h 3261674"/>
              <a:gd name="connsiteX19" fmla="*/ 461914 w 4736220"/>
              <a:gd name="connsiteY19" fmla="*/ 772998 h 3261674"/>
              <a:gd name="connsiteX20" fmla="*/ 527901 w 4736220"/>
              <a:gd name="connsiteY20" fmla="*/ 471340 h 3261674"/>
              <a:gd name="connsiteX21" fmla="*/ 584462 w 4736220"/>
              <a:gd name="connsiteY21" fmla="*/ 424206 h 3261674"/>
              <a:gd name="connsiteX22" fmla="*/ 659877 w 4736220"/>
              <a:gd name="connsiteY22" fmla="*/ 367646 h 3261674"/>
              <a:gd name="connsiteX23" fmla="*/ 772998 w 4736220"/>
              <a:gd name="connsiteY23" fmla="*/ 348792 h 3261674"/>
              <a:gd name="connsiteX24" fmla="*/ 1225485 w 4736220"/>
              <a:gd name="connsiteY24" fmla="*/ 320511 h 3261674"/>
              <a:gd name="connsiteX25" fmla="*/ 1423448 w 4736220"/>
              <a:gd name="connsiteY25" fmla="*/ 263951 h 3261674"/>
              <a:gd name="connsiteX26" fmla="*/ 1555423 w 4736220"/>
              <a:gd name="connsiteY26" fmla="*/ 235670 h 3261674"/>
              <a:gd name="connsiteX27" fmla="*/ 1847654 w 4736220"/>
              <a:gd name="connsiteY27" fmla="*/ 216817 h 3261674"/>
              <a:gd name="connsiteX28" fmla="*/ 2253006 w 4736220"/>
              <a:gd name="connsiteY28" fmla="*/ 179109 h 3261674"/>
              <a:gd name="connsiteX29" fmla="*/ 2432116 w 4736220"/>
              <a:gd name="connsiteY29" fmla="*/ 131975 h 3261674"/>
              <a:gd name="connsiteX30" fmla="*/ 2686639 w 4736220"/>
              <a:gd name="connsiteY30" fmla="*/ 56561 h 3261674"/>
              <a:gd name="connsiteX31" fmla="*/ 2875176 w 4736220"/>
              <a:gd name="connsiteY31" fmla="*/ 18854 h 3261674"/>
              <a:gd name="connsiteX32" fmla="*/ 3007151 w 4736220"/>
              <a:gd name="connsiteY32" fmla="*/ 0 h 3261674"/>
              <a:gd name="connsiteX33" fmla="*/ 3638747 w 4736220"/>
              <a:gd name="connsiteY33" fmla="*/ 37707 h 3261674"/>
              <a:gd name="connsiteX34" fmla="*/ 3733015 w 4736220"/>
              <a:gd name="connsiteY34" fmla="*/ 56561 h 3261674"/>
              <a:gd name="connsiteX35" fmla="*/ 3921551 w 4736220"/>
              <a:gd name="connsiteY35" fmla="*/ 65988 h 3261674"/>
              <a:gd name="connsiteX36" fmla="*/ 4110087 w 4736220"/>
              <a:gd name="connsiteY36" fmla="*/ 122549 h 3261674"/>
              <a:gd name="connsiteX37" fmla="*/ 4204355 w 4736220"/>
              <a:gd name="connsiteY37" fmla="*/ 141402 h 3261674"/>
              <a:gd name="connsiteX38" fmla="*/ 4458879 w 4736220"/>
              <a:gd name="connsiteY38" fmla="*/ 207390 h 3261674"/>
              <a:gd name="connsiteX39" fmla="*/ 4590854 w 4736220"/>
              <a:gd name="connsiteY39" fmla="*/ 311085 h 3261674"/>
              <a:gd name="connsiteX40" fmla="*/ 4656842 w 4736220"/>
              <a:gd name="connsiteY40" fmla="*/ 433633 h 3261674"/>
              <a:gd name="connsiteX41" fmla="*/ 4675695 w 4736220"/>
              <a:gd name="connsiteY41" fmla="*/ 575035 h 3261674"/>
              <a:gd name="connsiteX42" fmla="*/ 4694549 w 4736220"/>
              <a:gd name="connsiteY42" fmla="*/ 1027522 h 3261674"/>
              <a:gd name="connsiteX43" fmla="*/ 4449452 w 4736220"/>
              <a:gd name="connsiteY43" fmla="*/ 1319753 h 3261674"/>
              <a:gd name="connsiteX44" fmla="*/ 4383464 w 4736220"/>
              <a:gd name="connsiteY44" fmla="*/ 1404594 h 3261674"/>
              <a:gd name="connsiteX45" fmla="*/ 4308050 w 4736220"/>
              <a:gd name="connsiteY45" fmla="*/ 1517716 h 3261674"/>
              <a:gd name="connsiteX46" fmla="*/ 4044099 w 4736220"/>
              <a:gd name="connsiteY46" fmla="*/ 1696825 h 3261674"/>
              <a:gd name="connsiteX47" fmla="*/ 3921551 w 4736220"/>
              <a:gd name="connsiteY47" fmla="*/ 1734532 h 3261674"/>
              <a:gd name="connsiteX48" fmla="*/ 3799002 w 4736220"/>
              <a:gd name="connsiteY48" fmla="*/ 1800520 h 3261674"/>
              <a:gd name="connsiteX49" fmla="*/ 3638747 w 4736220"/>
              <a:gd name="connsiteY49" fmla="*/ 1819373 h 3261674"/>
              <a:gd name="connsiteX50" fmla="*/ 3393650 w 4736220"/>
              <a:gd name="connsiteY50" fmla="*/ 1847654 h 3261674"/>
              <a:gd name="connsiteX51" fmla="*/ 2601798 w 4736220"/>
              <a:gd name="connsiteY51" fmla="*/ 1847654 h 3261674"/>
              <a:gd name="connsiteX52" fmla="*/ 2469823 w 4736220"/>
              <a:gd name="connsiteY52" fmla="*/ 1800520 h 3261674"/>
              <a:gd name="connsiteX53" fmla="*/ 2243580 w 4736220"/>
              <a:gd name="connsiteY53" fmla="*/ 1725105 h 3261674"/>
              <a:gd name="connsiteX54" fmla="*/ 1781666 w 4736220"/>
              <a:gd name="connsiteY54" fmla="*/ 1743959 h 3261674"/>
              <a:gd name="connsiteX55" fmla="*/ 1696825 w 4736220"/>
              <a:gd name="connsiteY55" fmla="*/ 1762813 h 3261674"/>
              <a:gd name="connsiteX56" fmla="*/ 1555423 w 4736220"/>
              <a:gd name="connsiteY56" fmla="*/ 1800520 h 3261674"/>
              <a:gd name="connsiteX57" fmla="*/ 1385741 w 4736220"/>
              <a:gd name="connsiteY57" fmla="*/ 1838227 h 3261674"/>
              <a:gd name="connsiteX58" fmla="*/ 1310326 w 4736220"/>
              <a:gd name="connsiteY58" fmla="*/ 1866507 h 3261674"/>
              <a:gd name="connsiteX59" fmla="*/ 1272619 w 4736220"/>
              <a:gd name="connsiteY59" fmla="*/ 1904215 h 326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36220" h="3261674">
                <a:moveTo>
                  <a:pt x="1272619" y="1904215"/>
                </a:moveTo>
                <a:lnTo>
                  <a:pt x="1272619" y="1904215"/>
                </a:lnTo>
                <a:cubicBezTo>
                  <a:pt x="1269477" y="2271860"/>
                  <a:pt x="1286126" y="2640208"/>
                  <a:pt x="1263192" y="3007151"/>
                </a:cubicBezTo>
                <a:cubicBezTo>
                  <a:pt x="1260636" y="3048041"/>
                  <a:pt x="1224889" y="3080645"/>
                  <a:pt x="1197204" y="3110846"/>
                </a:cubicBezTo>
                <a:cubicBezTo>
                  <a:pt x="1155058" y="3156824"/>
                  <a:pt x="1108922" y="3200705"/>
                  <a:pt x="1055802" y="3233394"/>
                </a:cubicBezTo>
                <a:cubicBezTo>
                  <a:pt x="1025290" y="3252171"/>
                  <a:pt x="986673" y="3252247"/>
                  <a:pt x="952108" y="3261674"/>
                </a:cubicBezTo>
                <a:cubicBezTo>
                  <a:pt x="879836" y="3258532"/>
                  <a:pt x="807164" y="3260462"/>
                  <a:pt x="735291" y="3252248"/>
                </a:cubicBezTo>
                <a:cubicBezTo>
                  <a:pt x="662951" y="3243981"/>
                  <a:pt x="577906" y="3205934"/>
                  <a:pt x="509048" y="3186260"/>
                </a:cubicBezTo>
                <a:cubicBezTo>
                  <a:pt x="481192" y="3178301"/>
                  <a:pt x="452487" y="3173691"/>
                  <a:pt x="424206" y="3167406"/>
                </a:cubicBezTo>
                <a:cubicBezTo>
                  <a:pt x="303911" y="3068339"/>
                  <a:pt x="280414" y="3072176"/>
                  <a:pt x="216817" y="2969443"/>
                </a:cubicBezTo>
                <a:cubicBezTo>
                  <a:pt x="190148" y="2926362"/>
                  <a:pt x="141402" y="2837468"/>
                  <a:pt x="141402" y="2837468"/>
                </a:cubicBezTo>
                <a:cubicBezTo>
                  <a:pt x="138260" y="2818614"/>
                  <a:pt x="137227" y="2799285"/>
                  <a:pt x="131976" y="2780907"/>
                </a:cubicBezTo>
                <a:cubicBezTo>
                  <a:pt x="116348" y="2726208"/>
                  <a:pt x="95502" y="2691732"/>
                  <a:pt x="75415" y="2639505"/>
                </a:cubicBezTo>
                <a:cubicBezTo>
                  <a:pt x="68281" y="2620956"/>
                  <a:pt x="62406" y="2601939"/>
                  <a:pt x="56561" y="2582944"/>
                </a:cubicBezTo>
                <a:cubicBezTo>
                  <a:pt x="37265" y="2520233"/>
                  <a:pt x="0" y="2394408"/>
                  <a:pt x="0" y="2394408"/>
                </a:cubicBezTo>
                <a:cubicBezTo>
                  <a:pt x="18854" y="2218441"/>
                  <a:pt x="20823" y="2039835"/>
                  <a:pt x="56561" y="1866507"/>
                </a:cubicBezTo>
                <a:cubicBezTo>
                  <a:pt x="84052" y="1733175"/>
                  <a:pt x="136702" y="1605890"/>
                  <a:pt x="188536" y="1480008"/>
                </a:cubicBezTo>
                <a:cubicBezTo>
                  <a:pt x="210532" y="1426590"/>
                  <a:pt x="226343" y="1370183"/>
                  <a:pt x="254524" y="1319753"/>
                </a:cubicBezTo>
                <a:cubicBezTo>
                  <a:pt x="286421" y="1262674"/>
                  <a:pt x="329939" y="1212916"/>
                  <a:pt x="367646" y="1159497"/>
                </a:cubicBezTo>
                <a:cubicBezTo>
                  <a:pt x="403058" y="1029651"/>
                  <a:pt x="441120" y="906079"/>
                  <a:pt x="461914" y="772998"/>
                </a:cubicBezTo>
                <a:cubicBezTo>
                  <a:pt x="474115" y="694915"/>
                  <a:pt x="462104" y="526171"/>
                  <a:pt x="527901" y="471340"/>
                </a:cubicBezTo>
                <a:cubicBezTo>
                  <a:pt x="546755" y="455629"/>
                  <a:pt x="565164" y="439368"/>
                  <a:pt x="584462" y="424206"/>
                </a:cubicBezTo>
                <a:cubicBezTo>
                  <a:pt x="609170" y="404793"/>
                  <a:pt x="630702" y="379316"/>
                  <a:pt x="659877" y="367646"/>
                </a:cubicBezTo>
                <a:cubicBezTo>
                  <a:pt x="695370" y="353449"/>
                  <a:pt x="734903" y="351967"/>
                  <a:pt x="772998" y="348792"/>
                </a:cubicBezTo>
                <a:cubicBezTo>
                  <a:pt x="923599" y="336242"/>
                  <a:pt x="1074656" y="329938"/>
                  <a:pt x="1225485" y="320511"/>
                </a:cubicBezTo>
                <a:cubicBezTo>
                  <a:pt x="1318341" y="291940"/>
                  <a:pt x="1339587" y="283010"/>
                  <a:pt x="1423448" y="263951"/>
                </a:cubicBezTo>
                <a:cubicBezTo>
                  <a:pt x="1467320" y="253980"/>
                  <a:pt x="1510708" y="240638"/>
                  <a:pt x="1555423" y="235670"/>
                </a:cubicBezTo>
                <a:cubicBezTo>
                  <a:pt x="1652439" y="224890"/>
                  <a:pt x="1750360" y="224706"/>
                  <a:pt x="1847654" y="216817"/>
                </a:cubicBezTo>
                <a:cubicBezTo>
                  <a:pt x="1982911" y="205850"/>
                  <a:pt x="2117889" y="191678"/>
                  <a:pt x="2253006" y="179109"/>
                </a:cubicBezTo>
                <a:cubicBezTo>
                  <a:pt x="2312709" y="163398"/>
                  <a:pt x="2372755" y="148935"/>
                  <a:pt x="2432116" y="131975"/>
                </a:cubicBezTo>
                <a:cubicBezTo>
                  <a:pt x="2611362" y="80762"/>
                  <a:pt x="2536058" y="94206"/>
                  <a:pt x="2686639" y="56561"/>
                </a:cubicBezTo>
                <a:cubicBezTo>
                  <a:pt x="2742588" y="42574"/>
                  <a:pt x="2819604" y="27746"/>
                  <a:pt x="2875176" y="18854"/>
                </a:cubicBezTo>
                <a:cubicBezTo>
                  <a:pt x="2919056" y="11833"/>
                  <a:pt x="2963159" y="6285"/>
                  <a:pt x="3007151" y="0"/>
                </a:cubicBezTo>
                <a:lnTo>
                  <a:pt x="3638747" y="37707"/>
                </a:lnTo>
                <a:cubicBezTo>
                  <a:pt x="3670695" y="40196"/>
                  <a:pt x="3701129" y="53372"/>
                  <a:pt x="3733015" y="56561"/>
                </a:cubicBezTo>
                <a:cubicBezTo>
                  <a:pt x="3795627" y="62822"/>
                  <a:pt x="3858706" y="62846"/>
                  <a:pt x="3921551" y="65988"/>
                </a:cubicBezTo>
                <a:cubicBezTo>
                  <a:pt x="4000297" y="92236"/>
                  <a:pt x="4025807" y="102482"/>
                  <a:pt x="4110087" y="122549"/>
                </a:cubicBezTo>
                <a:cubicBezTo>
                  <a:pt x="4141260" y="129971"/>
                  <a:pt x="4173218" y="133828"/>
                  <a:pt x="4204355" y="141402"/>
                </a:cubicBezTo>
                <a:cubicBezTo>
                  <a:pt x="4289518" y="162117"/>
                  <a:pt x="4458879" y="207390"/>
                  <a:pt x="4458879" y="207390"/>
                </a:cubicBezTo>
                <a:cubicBezTo>
                  <a:pt x="4502871" y="241955"/>
                  <a:pt x="4550180" y="272671"/>
                  <a:pt x="4590854" y="311085"/>
                </a:cubicBezTo>
                <a:cubicBezTo>
                  <a:pt x="4621441" y="339973"/>
                  <a:pt x="4641173" y="397073"/>
                  <a:pt x="4656842" y="433633"/>
                </a:cubicBezTo>
                <a:cubicBezTo>
                  <a:pt x="4663126" y="480767"/>
                  <a:pt x="4666715" y="528340"/>
                  <a:pt x="4675695" y="575035"/>
                </a:cubicBezTo>
                <a:cubicBezTo>
                  <a:pt x="4711016" y="758705"/>
                  <a:pt x="4781436" y="747555"/>
                  <a:pt x="4694549" y="1027522"/>
                </a:cubicBezTo>
                <a:cubicBezTo>
                  <a:pt x="4673769" y="1094481"/>
                  <a:pt x="4508392" y="1243973"/>
                  <a:pt x="4449452" y="1319753"/>
                </a:cubicBezTo>
                <a:cubicBezTo>
                  <a:pt x="4427456" y="1348033"/>
                  <a:pt x="4404288" y="1375440"/>
                  <a:pt x="4383464" y="1404594"/>
                </a:cubicBezTo>
                <a:cubicBezTo>
                  <a:pt x="4357123" y="1441471"/>
                  <a:pt x="4339406" y="1484997"/>
                  <a:pt x="4308050" y="1517716"/>
                </a:cubicBezTo>
                <a:cubicBezTo>
                  <a:pt x="4242645" y="1585965"/>
                  <a:pt x="4133534" y="1658987"/>
                  <a:pt x="4044099" y="1696825"/>
                </a:cubicBezTo>
                <a:cubicBezTo>
                  <a:pt x="4004738" y="1713478"/>
                  <a:pt x="3960912" y="1717879"/>
                  <a:pt x="3921551" y="1734532"/>
                </a:cubicBezTo>
                <a:cubicBezTo>
                  <a:pt x="3878823" y="1752609"/>
                  <a:pt x="3843441" y="1787188"/>
                  <a:pt x="3799002" y="1800520"/>
                </a:cubicBezTo>
                <a:cubicBezTo>
                  <a:pt x="3747484" y="1815975"/>
                  <a:pt x="3692228" y="1813643"/>
                  <a:pt x="3638747" y="1819373"/>
                </a:cubicBezTo>
                <a:cubicBezTo>
                  <a:pt x="3394102" y="1845585"/>
                  <a:pt x="3697683" y="1807115"/>
                  <a:pt x="3393650" y="1847654"/>
                </a:cubicBezTo>
                <a:cubicBezTo>
                  <a:pt x="3086145" y="1959473"/>
                  <a:pt x="3251172" y="1914830"/>
                  <a:pt x="2601798" y="1847654"/>
                </a:cubicBezTo>
                <a:cubicBezTo>
                  <a:pt x="2555333" y="1842847"/>
                  <a:pt x="2514470" y="1814258"/>
                  <a:pt x="2469823" y="1800520"/>
                </a:cubicBezTo>
                <a:cubicBezTo>
                  <a:pt x="2236206" y="1728637"/>
                  <a:pt x="2477567" y="1822600"/>
                  <a:pt x="2243580" y="1725105"/>
                </a:cubicBezTo>
                <a:cubicBezTo>
                  <a:pt x="2089609" y="1731390"/>
                  <a:pt x="1935400" y="1733356"/>
                  <a:pt x="1781666" y="1743959"/>
                </a:cubicBezTo>
                <a:cubicBezTo>
                  <a:pt x="1752764" y="1745952"/>
                  <a:pt x="1725025" y="1756178"/>
                  <a:pt x="1696825" y="1762813"/>
                </a:cubicBezTo>
                <a:cubicBezTo>
                  <a:pt x="1582418" y="1789732"/>
                  <a:pt x="1661157" y="1772324"/>
                  <a:pt x="1555423" y="1800520"/>
                </a:cubicBezTo>
                <a:cubicBezTo>
                  <a:pt x="1415434" y="1837850"/>
                  <a:pt x="1546831" y="1801052"/>
                  <a:pt x="1385741" y="1838227"/>
                </a:cubicBezTo>
                <a:cubicBezTo>
                  <a:pt x="1368278" y="1842257"/>
                  <a:pt x="1320928" y="1862266"/>
                  <a:pt x="1310326" y="1866507"/>
                </a:cubicBezTo>
                <a:cubicBezTo>
                  <a:pt x="1297918" y="1903731"/>
                  <a:pt x="1278903" y="1897930"/>
                  <a:pt x="1272619" y="1904215"/>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548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1057</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System Analysis and Design</vt:lpstr>
      <vt:lpstr>Data Flow vs Context Diagram</vt:lpstr>
      <vt:lpstr>Data Flow vs Context Diagram</vt:lpstr>
      <vt:lpstr>Context Diagram</vt:lpstr>
      <vt:lpstr>Context Diagram</vt:lpstr>
      <vt:lpstr>Context Diagram</vt:lpstr>
      <vt:lpstr>Context Diagram</vt:lpstr>
      <vt:lpstr>Context Diagram</vt:lpstr>
      <vt:lpstr>Context Diagram</vt:lpstr>
      <vt:lpstr>Context Diagram</vt:lpstr>
      <vt:lpstr>Context Diagram</vt:lpstr>
      <vt:lpstr>Context Diagram</vt:lpstr>
      <vt:lpstr>Context Diagram</vt:lpstr>
      <vt:lpstr>Context Diagram</vt:lpstr>
      <vt:lpstr>Context Diagram</vt:lpstr>
      <vt:lpstr>Data Flow vs Context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92</cp:revision>
  <dcterms:created xsi:type="dcterms:W3CDTF">2021-03-25T18:23:19Z</dcterms:created>
  <dcterms:modified xsi:type="dcterms:W3CDTF">2021-05-09T13:58:27Z</dcterms:modified>
</cp:coreProperties>
</file>