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4FC65-B78E-4187-A1B5-1841FDCC5C05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A2FAB-C5F2-418B-BE74-E20A47105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9817"/>
          <a:stretch/>
        </p:blipFill>
        <p:spPr bwMode="auto">
          <a:xfrm>
            <a:off x="4751109" y="18298"/>
            <a:ext cx="74377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Data Dictionary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Dictionary-data flow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flows are usually the first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components to be defined. </a:t>
            </a:r>
            <a:br>
              <a:rPr lang="en-GB" dirty="0">
                <a:solidFill>
                  <a:schemeClr val="bg1"/>
                </a:solidFill>
              </a:rPr>
            </a:b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Data flow description </a:t>
            </a:r>
            <a:r>
              <a:rPr lang="en-GB" dirty="0">
                <a:solidFill>
                  <a:schemeClr val="bg1"/>
                </a:solidFill>
              </a:rPr>
              <a:t>representing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screen used to add a new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CUSTOMER ORDER and to update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customer and item files.</a:t>
            </a: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17C48-A6D1-4688-8335-A25745EE8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" t="8226" r="3610" b="3122"/>
          <a:stretch/>
        </p:blipFill>
        <p:spPr>
          <a:xfrm>
            <a:off x="6096000" y="1463681"/>
            <a:ext cx="5671522" cy="52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Dictionary-data structure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This method allows the analyst to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produce a view of the elements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that make up the data structure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along with information about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those elements.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GB" dirty="0">
                <a:solidFill>
                  <a:schemeClr val="bg1"/>
                </a:solidFill>
              </a:rPr>
            </a:br>
            <a:r>
              <a:rPr lang="en-GB" sz="1600" i="1" dirty="0">
                <a:solidFill>
                  <a:srgbClr val="FFC000"/>
                </a:solidFill>
              </a:rPr>
              <a:t>*Refer to the book page 232  for data structure example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E86FB-A97E-4902-A599-DA56835B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323" y="1450746"/>
            <a:ext cx="45148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Dictionary-data elements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Each data element should be defined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once in the data dictionary.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GB" dirty="0">
                <a:solidFill>
                  <a:schemeClr val="bg1"/>
                </a:solidFill>
              </a:rPr>
            </a:br>
            <a:r>
              <a:rPr lang="en-GB" sz="1600" i="1" dirty="0">
                <a:solidFill>
                  <a:srgbClr val="FFC000"/>
                </a:solidFill>
              </a:rPr>
              <a:t>*Refer to the book page 234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5A211-81AA-46FE-BD8D-2C6378CFB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20" r="9726"/>
          <a:stretch/>
        </p:blipFill>
        <p:spPr>
          <a:xfrm>
            <a:off x="5608039" y="2367062"/>
            <a:ext cx="6498330" cy="43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8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Dictionary-data stores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Describes the database that stores data.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GB" dirty="0">
                <a:solidFill>
                  <a:schemeClr val="bg1"/>
                </a:solidFill>
              </a:rPr>
            </a:br>
            <a:r>
              <a:rPr lang="en-GB" sz="1600" i="1" dirty="0">
                <a:solidFill>
                  <a:srgbClr val="FFC000"/>
                </a:solidFill>
              </a:rPr>
              <a:t>*Refer to the book page 237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40CE0-A496-43D3-8AB7-4BD1202F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63" y="2243480"/>
            <a:ext cx="6766089" cy="44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2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 important step in creating the data dictionary is to identify and categorize system input and output data flow.</a:t>
            </a:r>
          </a:p>
          <a:p>
            <a:pPr marL="0" indent="0">
              <a:buNone/>
            </a:pPr>
            <a:br>
              <a:rPr lang="en-GB" dirty="0">
                <a:solidFill>
                  <a:schemeClr val="bg1"/>
                </a:solidFill>
              </a:rPr>
            </a:br>
            <a:r>
              <a:rPr lang="en-GB" sz="1600" i="1" dirty="0">
                <a:solidFill>
                  <a:srgbClr val="FFC000"/>
                </a:solidFill>
              </a:rPr>
              <a:t>*Refer to the book page 240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88A0E-AD1C-49B2-9244-86F036B54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1"/>
          <a:stretch/>
        </p:blipFill>
        <p:spPr>
          <a:xfrm>
            <a:off x="5311562" y="2616822"/>
            <a:ext cx="6170286" cy="40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systems analyst uses data flow diagrams to begin compiling a data dictionary.</a:t>
            </a:r>
          </a:p>
          <a:p>
            <a:r>
              <a:rPr lang="en-GB" dirty="0">
                <a:solidFill>
                  <a:schemeClr val="bg1"/>
                </a:solidFill>
              </a:rPr>
              <a:t>Data dictionary is a reference work containing data about data, or metadata, on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processes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stores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flows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15683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DAY 03 TASK</a:t>
            </a:r>
          </a:p>
        </p:txBody>
      </p:sp>
    </p:spTree>
    <p:extLst>
      <p:ext uri="{BB962C8B-B14F-4D97-AF65-F5344CB8AC3E}">
        <p14:creationId xmlns:p14="http://schemas.microsoft.com/office/powerpoint/2010/main" val="221184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Understand what are data dictionaries.</a:t>
            </a:r>
          </a:p>
          <a:p>
            <a:r>
              <a:rPr lang="en-GB" dirty="0">
                <a:solidFill>
                  <a:schemeClr val="bg1"/>
                </a:solidFill>
              </a:rPr>
              <a:t>Understand how analysts use data dictionaries for </a:t>
            </a:r>
            <a:r>
              <a:rPr lang="en-GB" dirty="0" err="1">
                <a:solidFill>
                  <a:schemeClr val="bg1"/>
                </a:solidFill>
              </a:rPr>
              <a:t>analyzing</a:t>
            </a:r>
            <a:r>
              <a:rPr lang="en-GB" dirty="0">
                <a:solidFill>
                  <a:schemeClr val="bg1"/>
                </a:solidFill>
              </a:rPr>
              <a:t> data-oriented systems.</a:t>
            </a:r>
          </a:p>
          <a:p>
            <a:r>
              <a:rPr lang="en-GB" dirty="0">
                <a:solidFill>
                  <a:schemeClr val="bg1"/>
                </a:solidFill>
              </a:rPr>
              <a:t>Create data dictionary entries for data processes, stores, flows, structures, and logical and physical elements of the systems being studied, based on DFDs.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Systems analysts use data flow diagrams to </a:t>
            </a:r>
            <a:r>
              <a:rPr lang="en-GB" dirty="0" err="1">
                <a:solidFill>
                  <a:schemeClr val="bg1"/>
                </a:solidFill>
              </a:rPr>
              <a:t>catalog</a:t>
            </a:r>
            <a:r>
              <a:rPr lang="en-GB" dirty="0">
                <a:solidFill>
                  <a:schemeClr val="bg1"/>
                </a:solidFill>
              </a:rPr>
              <a:t> the data processes, flows, stores, structures, and elements in a </a:t>
            </a:r>
            <a:r>
              <a:rPr lang="en-GB" b="1" dirty="0">
                <a:solidFill>
                  <a:schemeClr val="bg1"/>
                </a:solidFill>
              </a:rPr>
              <a:t>data dictionary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For data-oriented systems, the systems analyst needs to make the name meaningful but exclusive of other existing data component names.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“Data-Oriented design shifts the perspective of programming from objects to the data itself: The type of the data, how it is laid out in memory, and how it will be read and processed.”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data dictionary is a reference work of data about data, one that is compiled by systems analysts to guide them through analysis and design.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Data about data = metadata</a:t>
            </a:r>
          </a:p>
          <a:p>
            <a:endParaRPr lang="en-GB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As a document, the data dictionary collects and coordinates specific data terms, and it confirms what each term means to different people in the organization.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77411-A1C4-4938-8EFB-4D0026FE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6" name="Picture 2" descr="What is Data Dictionary - Data terminology">
            <a:extLst>
              <a:ext uri="{FF2B5EF4-FFF2-40B4-BE49-F238E27FC236}">
                <a16:creationId xmlns:a16="http://schemas.microsoft.com/office/drawing/2014/main" id="{D7F24263-FDDD-4A7B-9126-650A76D7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3" y="2486483"/>
            <a:ext cx="10332274" cy="40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9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77411-A1C4-4938-8EFB-4D0026FE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2B363-00A6-440F-B3CC-25709C7E8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82"/>
          <a:stretch/>
        </p:blipFill>
        <p:spPr>
          <a:xfrm>
            <a:off x="1888677" y="2328420"/>
            <a:ext cx="8414645" cy="44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Many database management systems now come equipped with an automated data dictionary.</a:t>
            </a:r>
          </a:p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GB" dirty="0">
                <a:solidFill>
                  <a:schemeClr val="bg1"/>
                </a:solidFill>
              </a:rPr>
              <a:t>he data dictionary may be used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Providing documentation and eliminating redundancy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Validate the data flow diagram for completeness and accuracy.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Provide a starting point for developing screens and reports.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Determine the contents of data stored in files.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Develop the logic for data flow diagram processes.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>
                <a:solidFill>
                  <a:schemeClr val="bg1"/>
                </a:solidFill>
              </a:rPr>
              <a:t>Create XML (extensible markup language).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0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data dictionary is created by examining and describing the contents of the data flows, data stores, and processes.</a:t>
            </a:r>
          </a:p>
          <a:p>
            <a:r>
              <a:rPr lang="en-GB" dirty="0">
                <a:solidFill>
                  <a:schemeClr val="bg1"/>
                </a:solidFill>
              </a:rPr>
              <a:t>Categories: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flows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structures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elements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Data stores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4FC8D-1141-440E-A60E-80EFB201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41" y="2554664"/>
            <a:ext cx="8735663" cy="42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 Dictionary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data dictionary for this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example contains: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Customer data (name, </a:t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address, phone, …)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Order details (description, </a:t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size, </a:t>
            </a:r>
            <a:r>
              <a:rPr lang="en-GB" i="1" dirty="0" err="1">
                <a:solidFill>
                  <a:schemeClr val="bg1"/>
                </a:solidFill>
              </a:rPr>
              <a:t>color</a:t>
            </a:r>
            <a:r>
              <a:rPr lang="en-GB" i="1" dirty="0">
                <a:solidFill>
                  <a:schemeClr val="bg1"/>
                </a:solidFill>
              </a:rPr>
              <a:t>, price, …)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Payment method </a:t>
            </a:r>
          </a:p>
          <a:p>
            <a:pPr marL="457200" lvl="1" indent="0">
              <a:buNone/>
            </a:pPr>
            <a:endParaRPr lang="en-GB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GB" sz="1600" i="1" dirty="0">
                <a:solidFill>
                  <a:srgbClr val="FFC000"/>
                </a:solidFill>
              </a:rPr>
              <a:t>*Refer to the book page 210  for DFD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CED81-C3DC-432F-9E05-78854EEA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70" y="1484842"/>
            <a:ext cx="7295584" cy="52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566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System Analysis and Design</vt:lpstr>
      <vt:lpstr>Objectives</vt:lpstr>
      <vt:lpstr>Motivation</vt:lpstr>
      <vt:lpstr>Data Dictionary </vt:lpstr>
      <vt:lpstr>Data Dictionary </vt:lpstr>
      <vt:lpstr>Data Dictionary </vt:lpstr>
      <vt:lpstr>Data Dictionary </vt:lpstr>
      <vt:lpstr>Data Dictionary </vt:lpstr>
      <vt:lpstr>Data Dictionary </vt:lpstr>
      <vt:lpstr>Data Dictionary-data flow </vt:lpstr>
      <vt:lpstr>Data Dictionary-data structure </vt:lpstr>
      <vt:lpstr>Data Dictionary-data elements </vt:lpstr>
      <vt:lpstr>Data Dictionary-data stores </vt:lpstr>
      <vt:lpstr>Data Dictionary</vt:lpstr>
      <vt:lpstr>Summary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106</cp:revision>
  <dcterms:created xsi:type="dcterms:W3CDTF">2021-03-25T18:23:19Z</dcterms:created>
  <dcterms:modified xsi:type="dcterms:W3CDTF">2021-05-24T06:05:48Z</dcterms:modified>
</cp:coreProperties>
</file>