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344E72-84A2-432E-87FF-8E70A2B55029}">
  <a:tblStyle styleId="{E0344E72-84A2-432E-87FF-8E70A2B550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5b32ac7e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5b32ac7e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5b32ac7e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5b32ac7e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5b32ac7e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5b32ac7e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5b32ac7e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5b32ac7e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5b32ac7e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5b32ac7e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5b32ac7e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5b32ac7e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5b32ac7e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5b32ac7e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5b32ac7e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5b32ac7e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5b32ac7e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5b32ac7e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5b32ac7ee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5b32ac7ee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5b32ac7e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5b32ac7e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5b32ac7ee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5b32ac7ee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5b32ac7ee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5b32ac7ee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5b32ac7e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5b32ac7e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5b32ac7ee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b32ac7ee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5b32ac7ee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5b32ac7ee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5b32ac7ee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5b32ac7ee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5b32ac7e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5b32ac7e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5b32ac7ee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5b32ac7ee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5b32ac7e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5b32ac7e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5b32ac7e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5b32ac7e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5b32ac7e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5b32ac7e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5b32ac7e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5b32ac7e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5b32ac7e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5b32ac7e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5b32ac7e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5b32ac7e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5b32ac7e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5b32ac7e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5b32ac7e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5b32ac7e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sakshigoyal7/credit-card-custom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Bank Churning Prediction Model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Omar J. Alnimasi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I </a:t>
            </a:r>
            <a:r>
              <a:rPr lang="en"/>
              <a:t>converted</a:t>
            </a:r>
            <a:r>
              <a:rPr lang="en"/>
              <a:t> the </a:t>
            </a:r>
            <a:r>
              <a:rPr lang="en"/>
              <a:t>attrition</a:t>
            </a:r>
            <a:r>
              <a:rPr lang="en"/>
              <a:t> flag column to attired_customer, and changed the values to 1, and 0 accordingly to have a numerical target column.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that the dataset is clean we can start to explore it. </a:t>
            </a:r>
            <a:endParaRPr/>
          </a:p>
          <a:p>
            <a:pPr indent="0" lvl="0" marL="0" rtl="0" algn="l">
              <a:spcBef>
                <a:spcPts val="1200"/>
              </a:spcBef>
              <a:spcAft>
                <a:spcPts val="1200"/>
              </a:spcAft>
              <a:buNone/>
            </a:pPr>
            <a:r>
              <a:rPr lang="en"/>
              <a:t>This will give us insights and a better understanding of the dataset we are working with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2" name="Google Shape;122;p2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first thing that was done here is creating a heatmap. </a:t>
            </a:r>
            <a:endParaRPr/>
          </a:p>
          <a:p>
            <a:pPr indent="0" lvl="0" marL="0" rtl="0" algn="l">
              <a:spcBef>
                <a:spcPts val="1200"/>
              </a:spcBef>
              <a:spcAft>
                <a:spcPts val="1200"/>
              </a:spcAft>
              <a:buNone/>
            </a:pPr>
            <a:r>
              <a:rPr lang="en"/>
              <a:t>The heatmap shows relations between features, and between the features and the target</a:t>
            </a:r>
            <a:endParaRPr/>
          </a:p>
        </p:txBody>
      </p:sp>
      <p:pic>
        <p:nvPicPr>
          <p:cNvPr id="123" name="Google Shape;123;p24"/>
          <p:cNvPicPr preferRelativeResize="0"/>
          <p:nvPr/>
        </p:nvPicPr>
        <p:blipFill>
          <a:blip r:embed="rId3">
            <a:alphaModFix/>
          </a:blip>
          <a:stretch>
            <a:fillRect/>
          </a:stretch>
        </p:blipFill>
        <p:spPr>
          <a:xfrm>
            <a:off x="4730153" y="862975"/>
            <a:ext cx="4198700" cy="370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 heatmap, we can see that</a:t>
            </a:r>
            <a:r>
              <a:rPr lang="en"/>
              <a:t> the highest correlation with our target is with Months_Inactive_12_mon and Contacts_Count_12_mon. </a:t>
            </a:r>
            <a:endParaRPr/>
          </a:p>
          <a:p>
            <a:pPr indent="0" lvl="0" marL="0" rtl="0" algn="l">
              <a:spcBef>
                <a:spcPts val="1200"/>
              </a:spcBef>
              <a:spcAft>
                <a:spcPts val="1200"/>
              </a:spcAft>
              <a:buNone/>
            </a:pPr>
            <a:r>
              <a:rPr lang="en"/>
              <a:t>We can also notice a high correlation between some of our features Credit_Limit and Avg_Open_To_Buy.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35" name="Google Shape;135;p26"/>
          <p:cNvSpPr txBox="1"/>
          <p:nvPr>
            <p:ph idx="1" type="body"/>
          </p:nvPr>
        </p:nvSpPr>
        <p:spPr>
          <a:xfrm>
            <a:off x="311700" y="1152475"/>
            <a:ext cx="388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distribution of Total_Trans_Ct is shown here in boxplots for both attired and existing customers. </a:t>
            </a:r>
            <a:endParaRPr/>
          </a:p>
        </p:txBody>
      </p:sp>
      <p:pic>
        <p:nvPicPr>
          <p:cNvPr id="136" name="Google Shape;136;p26"/>
          <p:cNvPicPr preferRelativeResize="0"/>
          <p:nvPr/>
        </p:nvPicPr>
        <p:blipFill>
          <a:blip r:embed="rId3">
            <a:alphaModFix/>
          </a:blip>
          <a:stretch>
            <a:fillRect/>
          </a:stretch>
        </p:blipFill>
        <p:spPr>
          <a:xfrm>
            <a:off x="4688575" y="916825"/>
            <a:ext cx="3927076" cy="365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42" name="Google Shape;142;p27"/>
          <p:cNvSpPr txBox="1"/>
          <p:nvPr>
            <p:ph idx="1" type="body"/>
          </p:nvPr>
        </p:nvSpPr>
        <p:spPr>
          <a:xfrm>
            <a:off x="311700" y="1152475"/>
            <a:ext cx="412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And here we can see the correlation between Total_Trans_Ct, and Total_Trans_Amt, as well as seeing the distribution of different values of the target column as shown in different colors. </a:t>
            </a:r>
            <a:endParaRPr/>
          </a:p>
        </p:txBody>
      </p:sp>
      <p:pic>
        <p:nvPicPr>
          <p:cNvPr id="143" name="Google Shape;143;p27"/>
          <p:cNvPicPr preferRelativeResize="0"/>
          <p:nvPr/>
        </p:nvPicPr>
        <p:blipFill>
          <a:blip r:embed="rId3">
            <a:alphaModFix/>
          </a:blip>
          <a:stretch>
            <a:fillRect/>
          </a:stretch>
        </p:blipFill>
        <p:spPr>
          <a:xfrm>
            <a:off x="5140878" y="1152475"/>
            <a:ext cx="3515749" cy="3321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cleaning up the data, and exploring the relation between features. We are now ready to pre-process the data before modeling. </a:t>
            </a:r>
            <a:endParaRPr/>
          </a:p>
          <a:p>
            <a:pPr indent="0" lvl="0" marL="0" rtl="0" algn="l">
              <a:spcBef>
                <a:spcPts val="1200"/>
              </a:spcBef>
              <a:spcAft>
                <a:spcPts val="1200"/>
              </a:spcAft>
              <a:buNone/>
            </a:pPr>
            <a:r>
              <a:rPr lang="en"/>
              <a:t>The first thing we need to do here is to break down categorical data using get dummy, which turns categorical data to tables of ones and zeros for each category.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the numerical features, we used the standard scaler and we scaled all of our data using it to make sure that no column would dominate simply for having high values whenever we are building our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that our data is completely numerical we can start by splitting the data into train and test. Here, we went for a 30% test set after shuffling to make sure we have a random 30% of the data in the test 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Modeling step, I attempted both machine learning models and deep learning models. </a:t>
            </a:r>
            <a:endParaRPr/>
          </a:p>
          <a:p>
            <a:pPr indent="0" lvl="0" marL="0" rtl="0" algn="l">
              <a:spcBef>
                <a:spcPts val="1200"/>
              </a:spcBef>
              <a:spcAft>
                <a:spcPts val="1200"/>
              </a:spcAft>
              <a:buNone/>
            </a:pPr>
            <a:r>
              <a:rPr lang="en"/>
              <a:t>The goal here is to reach a model with the highest recall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be going down the data science pipeline to explain the work done in this project:</a:t>
            </a:r>
            <a:endParaRPr/>
          </a:p>
          <a:p>
            <a:pPr indent="-342900" lvl="0" marL="457200" rtl="0" algn="l">
              <a:spcBef>
                <a:spcPts val="1200"/>
              </a:spcBef>
              <a:spcAft>
                <a:spcPts val="0"/>
              </a:spcAft>
              <a:buSzPts val="1800"/>
              <a:buChar char="●"/>
            </a:pPr>
            <a:r>
              <a:rPr lang="en"/>
              <a:t>Problem Identification</a:t>
            </a:r>
            <a:endParaRPr/>
          </a:p>
          <a:p>
            <a:pPr indent="-342900" lvl="0" marL="457200" rtl="0" algn="l">
              <a:spcBef>
                <a:spcPts val="0"/>
              </a:spcBef>
              <a:spcAft>
                <a:spcPts val="0"/>
              </a:spcAft>
              <a:buSzPts val="1800"/>
              <a:buChar char="●"/>
            </a:pPr>
            <a:r>
              <a:rPr lang="en"/>
              <a:t>Data Wrangling</a:t>
            </a:r>
            <a:endParaRPr/>
          </a:p>
          <a:p>
            <a:pPr indent="-342900" lvl="0" marL="457200" rtl="0" algn="l">
              <a:spcBef>
                <a:spcPts val="0"/>
              </a:spcBef>
              <a:spcAft>
                <a:spcPts val="0"/>
              </a:spcAft>
              <a:buSzPts val="1800"/>
              <a:buChar char="●"/>
            </a:pPr>
            <a:r>
              <a:rPr lang="en"/>
              <a:t>Exploratory Data Analysis</a:t>
            </a:r>
            <a:endParaRPr/>
          </a:p>
          <a:p>
            <a:pPr indent="-342900" lvl="0" marL="457200" rtl="0" algn="l">
              <a:spcBef>
                <a:spcPts val="0"/>
              </a:spcBef>
              <a:spcAft>
                <a:spcPts val="0"/>
              </a:spcAft>
              <a:buSzPts val="1800"/>
              <a:buChar char="●"/>
            </a:pPr>
            <a:r>
              <a:rPr lang="en"/>
              <a:t>Pre-Processing</a:t>
            </a:r>
            <a:endParaRPr/>
          </a:p>
          <a:p>
            <a:pPr indent="-342900" lvl="0" marL="457200" rtl="0" algn="l">
              <a:spcBef>
                <a:spcPts val="0"/>
              </a:spcBef>
              <a:spcAft>
                <a:spcPts val="0"/>
              </a:spcAft>
              <a:buSzPts val="1800"/>
              <a:buChar char="●"/>
            </a:pPr>
            <a:r>
              <a:rPr lang="en"/>
              <a:t>Modeling</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started with machine learning models. </a:t>
            </a:r>
            <a:endParaRPr/>
          </a:p>
          <a:p>
            <a:pPr indent="0" lvl="0" marL="0" rtl="0" algn="l">
              <a:spcBef>
                <a:spcPts val="1200"/>
              </a:spcBef>
              <a:spcAft>
                <a:spcPts val="0"/>
              </a:spcAft>
              <a:buNone/>
            </a:pPr>
            <a:r>
              <a:rPr lang="en"/>
              <a:t>The first one was a support vector machine model which resulted in a 67.5% recall. </a:t>
            </a:r>
            <a:endParaRPr/>
          </a:p>
          <a:p>
            <a:pPr indent="0" lvl="0" marL="0" rtl="0" algn="l">
              <a:spcBef>
                <a:spcPts val="1200"/>
              </a:spcBef>
              <a:spcAft>
                <a:spcPts val="1200"/>
              </a:spcAft>
              <a:buNone/>
            </a:pPr>
            <a:r>
              <a:rPr lang="en"/>
              <a:t>After optimizing the </a:t>
            </a:r>
            <a:r>
              <a:rPr lang="en"/>
              <a:t>hyperparameter</a:t>
            </a:r>
            <a:r>
              <a:rPr lang="en"/>
              <a:t> </a:t>
            </a:r>
            <a:r>
              <a:rPr lang="en"/>
              <a:t>optimization, the recall is 75%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next model testes is decision trees, which resulted in 78% recall, both with and without </a:t>
            </a:r>
            <a:r>
              <a:rPr lang="en"/>
              <a:t>hyperparameter</a:t>
            </a:r>
            <a:r>
              <a:rPr lang="en"/>
              <a:t> optimization.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Then I attempted a random forest tree, this got me a 75% recall. </a:t>
            </a:r>
            <a:endParaRPr/>
          </a:p>
          <a:p>
            <a:pPr indent="0" lvl="0" marL="0" rtl="0" algn="l">
              <a:spcBef>
                <a:spcPts val="1200"/>
              </a:spcBef>
              <a:spcAft>
                <a:spcPts val="1200"/>
              </a:spcAft>
              <a:buNone/>
            </a:pPr>
            <a:r>
              <a:rPr lang="en"/>
              <a:t>However, </a:t>
            </a:r>
            <a:r>
              <a:rPr lang="en"/>
              <a:t>hyperparameter</a:t>
            </a:r>
            <a:r>
              <a:rPr lang="en"/>
              <a:t> optimization got the model to 78.5% recall.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final machine learning model was a Gaussian naive bayes, this was the worst model resulting in 57% recall. </a:t>
            </a:r>
            <a:endParaRPr/>
          </a:p>
          <a:p>
            <a:pPr indent="0" lvl="0" marL="0" rtl="0" algn="l">
              <a:spcBef>
                <a:spcPts val="1200"/>
              </a:spcBef>
              <a:spcAft>
                <a:spcPts val="1200"/>
              </a:spcAft>
              <a:buNone/>
            </a:pPr>
            <a:r>
              <a:rPr lang="en"/>
              <a:t>Optimizing </a:t>
            </a:r>
            <a:r>
              <a:rPr lang="en"/>
              <a:t>hyperparameters</a:t>
            </a:r>
            <a:r>
              <a:rPr lang="en"/>
              <a:t> of the model got us a recall of 52%.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the best model was the optimized random forest tree, I attempted to test for different number of features. </a:t>
            </a:r>
            <a:endParaRPr/>
          </a:p>
          <a:p>
            <a:pPr indent="0" lvl="0" marL="0" rtl="0" algn="l">
              <a:spcBef>
                <a:spcPts val="1200"/>
              </a:spcBef>
              <a:spcAft>
                <a:spcPts val="1200"/>
              </a:spcAft>
              <a:buNone/>
            </a:pPr>
            <a:r>
              <a:rPr lang="en"/>
              <a:t>The best resulting number of features was with 16 features, and that resulted in a 84% recall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deep learning stage, I used a sequential model. </a:t>
            </a:r>
            <a:endParaRPr/>
          </a:p>
          <a:p>
            <a:pPr indent="0" lvl="0" marL="0" rtl="0" algn="l">
              <a:spcBef>
                <a:spcPts val="1200"/>
              </a:spcBef>
              <a:spcAft>
                <a:spcPts val="0"/>
              </a:spcAft>
              <a:buNone/>
            </a:pPr>
            <a:r>
              <a:rPr lang="en"/>
              <a:t>A different number of </a:t>
            </a:r>
            <a:r>
              <a:rPr lang="en"/>
              <a:t>hidden</a:t>
            </a:r>
            <a:r>
              <a:rPr lang="en"/>
              <a:t> layers, and </a:t>
            </a:r>
            <a:r>
              <a:rPr lang="en"/>
              <a:t>hidden</a:t>
            </a:r>
            <a:r>
              <a:rPr lang="en"/>
              <a:t> nodes were used to check for the best performance. </a:t>
            </a:r>
            <a:endParaRPr/>
          </a:p>
          <a:p>
            <a:pPr indent="0" lvl="0" marL="0" rtl="0" algn="l">
              <a:spcBef>
                <a:spcPts val="1200"/>
              </a:spcBef>
              <a:spcAft>
                <a:spcPts val="1200"/>
              </a:spcAft>
              <a:buNone/>
            </a:pPr>
            <a:r>
              <a:rPr lang="en"/>
              <a:t>As well as checking for different optimizers and activation functions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best model achieved in the deep learning models was a model achieving 88.6% recall, which is a better model than everything done in the machine learning stage. </a:t>
            </a:r>
            <a:endParaRPr/>
          </a:p>
          <a:p>
            <a:pPr indent="0" lvl="0" marL="0" rtl="0" algn="l">
              <a:spcBef>
                <a:spcPts val="1200"/>
              </a:spcBef>
              <a:spcAft>
                <a:spcPts val="1200"/>
              </a:spcAft>
              <a:buNone/>
            </a:pPr>
            <a:r>
              <a:rPr lang="en"/>
              <a:t>Next I will show a brief table with the different models and their recall and accuracy.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graphicFrame>
        <p:nvGraphicFramePr>
          <p:cNvPr id="215" name="Google Shape;215;p39"/>
          <p:cNvGraphicFramePr/>
          <p:nvPr/>
        </p:nvGraphicFramePr>
        <p:xfrm>
          <a:off x="952500" y="1238250"/>
          <a:ext cx="3000000" cy="3000000"/>
        </p:xfrm>
        <a:graphic>
          <a:graphicData uri="http://schemas.openxmlformats.org/drawingml/2006/table">
            <a:tbl>
              <a:tblPr>
                <a:noFill/>
                <a:tableStyleId>{E0344E72-84A2-432E-87FF-8E70A2B55029}</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Recall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Accuracy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Support Vector Machine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75.4%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93.4%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Decision Tree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78.2%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93.8%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Random Forest Classifier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78.8%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95.7%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Naive Bayes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57.7%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86.2%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RFC ( with 16 features )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84.3%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96.4%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Deep Learning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88.6%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89%</a:t>
                      </a:r>
                      <a:endParaRPr>
                        <a:solidFill>
                          <a:schemeClr val="dk1"/>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worked with a dataset of credit card customers. </a:t>
            </a:r>
            <a:endParaRPr/>
          </a:p>
          <a:p>
            <a:pPr indent="0" lvl="0" marL="0" rtl="0" algn="l">
              <a:spcBef>
                <a:spcPts val="1200"/>
              </a:spcBef>
              <a:spcAft>
                <a:spcPts val="0"/>
              </a:spcAft>
              <a:buNone/>
            </a:pPr>
            <a:r>
              <a:rPr lang="en"/>
              <a:t>I started with cleaning and </a:t>
            </a:r>
            <a:r>
              <a:rPr lang="en"/>
              <a:t>exploring</a:t>
            </a:r>
            <a:r>
              <a:rPr lang="en"/>
              <a:t> the data to prepare it for the modeling and understand the dataset better.</a:t>
            </a:r>
            <a:endParaRPr/>
          </a:p>
          <a:p>
            <a:pPr indent="0" lvl="0" marL="0" rtl="0" algn="l">
              <a:spcBef>
                <a:spcPts val="1200"/>
              </a:spcBef>
              <a:spcAft>
                <a:spcPts val="0"/>
              </a:spcAft>
              <a:buNone/>
            </a:pPr>
            <a:r>
              <a:rPr lang="en"/>
              <a:t>Then I moved on to the preprocessing step to have the dataset </a:t>
            </a:r>
            <a:r>
              <a:rPr lang="en"/>
              <a:t>completely</a:t>
            </a:r>
            <a:r>
              <a:rPr lang="en"/>
              <a:t> numerical and split it into training and testing sets. </a:t>
            </a:r>
            <a:endParaRPr/>
          </a:p>
          <a:p>
            <a:pPr indent="0" lvl="0" marL="0" rtl="0" algn="l">
              <a:spcBef>
                <a:spcPts val="1200"/>
              </a:spcBef>
              <a:spcAft>
                <a:spcPts val="0"/>
              </a:spcAft>
              <a:buNone/>
            </a:pPr>
            <a:r>
              <a:rPr lang="en"/>
              <a:t>Finally, after attempting multiple machine learning and deep learning models. I achieved a model with 88.6% recall. </a:t>
            </a:r>
            <a:endParaRPr/>
          </a:p>
          <a:p>
            <a:pPr indent="0" lvl="0" marL="0" rtl="0" algn="l">
              <a:spcBef>
                <a:spcPts val="1200"/>
              </a:spcBef>
              <a:spcAft>
                <a:spcPts val="1200"/>
              </a:spcAft>
              <a:buNone/>
            </a:pPr>
            <a:r>
              <a:rPr lang="en"/>
              <a:t>Although there are other models with better accuracy, the main metric here is recall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am working on a dataset from a bank about their users. </a:t>
            </a:r>
            <a:endParaRPr/>
          </a:p>
          <a:p>
            <a:pPr indent="0" lvl="0" marL="0" rtl="0" algn="l">
              <a:spcBef>
                <a:spcPts val="1200"/>
              </a:spcBef>
              <a:spcAft>
                <a:spcPts val="0"/>
              </a:spcAft>
              <a:buNone/>
            </a:pPr>
            <a:r>
              <a:rPr lang="en"/>
              <a:t>This dataset will be used to predict churning customers as request by the banking institute manager.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r>
              <a:rPr lang="en"/>
              <a:t>Identification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here is to predict if a customer is going to remain or not so the manager could act accordingly and attempt to keep them as customers so the main metric is going to be recall to assess our models. </a:t>
            </a:r>
            <a:endParaRPr/>
          </a:p>
          <a:p>
            <a:pPr indent="0" lvl="0" marL="0" rtl="0" algn="l">
              <a:spcBef>
                <a:spcPts val="1200"/>
              </a:spcBef>
              <a:spcAft>
                <a:spcPts val="0"/>
              </a:spcAft>
              <a:buNone/>
            </a:pPr>
            <a:r>
              <a:rPr lang="en"/>
              <a:t>There are issues with the dataset, mainly some of the categorical columns have many ‘Unknown’ entries.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we are using is from kaggle, an online community platform for data scientists and machine learning enthusiasts, and it can be found in the following link.</a:t>
            </a:r>
            <a:endParaRPr/>
          </a:p>
          <a:p>
            <a:pPr indent="0" lvl="0" marL="0" rtl="0" algn="l">
              <a:spcBef>
                <a:spcPts val="1200"/>
              </a:spcBef>
              <a:spcAft>
                <a:spcPts val="0"/>
              </a:spcAft>
              <a:buNone/>
            </a:pPr>
            <a:r>
              <a:rPr lang="en" u="sng">
                <a:solidFill>
                  <a:srgbClr val="1155CC"/>
                </a:solidFill>
                <a:hlinkClick r:id="rId3">
                  <a:extLst>
                    <a:ext uri="{A12FA001-AC4F-418D-AE19-62706E023703}">
                      <ahyp:hlinkClr val="tx"/>
                    </a:ext>
                  </a:extLst>
                </a:hlinkClick>
              </a:rPr>
              <a:t>https://www.kaggle.com/datasets/sakshigoyal7/credit-card-customers</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need to prepare our dataset for the Exploratory Data Analysis step, and for that, we need to clean it up.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mentioned earlier, we have a few columns with “Unknown” values, namely, Education_Level, Marital_Status, and Income_Category.</a:t>
            </a:r>
            <a:endParaRPr/>
          </a:p>
          <a:p>
            <a:pPr indent="0" lvl="0" marL="0" rtl="0" algn="l">
              <a:spcBef>
                <a:spcPts val="1200"/>
              </a:spcBef>
              <a:spcAft>
                <a:spcPts val="1200"/>
              </a:spcAft>
              <a:buNone/>
            </a:pPr>
            <a:r>
              <a:rPr lang="en"/>
              <a:t>As we do not have any information about these entries, we will have to leave them as 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p:txBody>
      </p:sp>
      <p:sp>
        <p:nvSpPr>
          <p:cNvPr id="97" name="Google Shape;97;p20"/>
          <p:cNvSpPr txBox="1"/>
          <p:nvPr>
            <p:ph idx="1" type="body"/>
          </p:nvPr>
        </p:nvSpPr>
        <p:spPr>
          <a:xfrm>
            <a:off x="311700" y="1162600"/>
            <a:ext cx="368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Furthermore, There is an usual behavior in the distribution of Credit_Limit, as shown in the following figure: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8" name="Google Shape;98;p20"/>
          <p:cNvPicPr preferRelativeResize="0"/>
          <p:nvPr/>
        </p:nvPicPr>
        <p:blipFill>
          <a:blip r:embed="rId3">
            <a:alphaModFix/>
          </a:blip>
          <a:stretch>
            <a:fillRect/>
          </a:stretch>
        </p:blipFill>
        <p:spPr>
          <a:xfrm>
            <a:off x="3695759" y="1017725"/>
            <a:ext cx="5203542"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investing the Credit_Limit column, I noticed that most values have </a:t>
            </a:r>
            <a:r>
              <a:rPr lang="en"/>
              <a:t>occurrences</a:t>
            </a:r>
            <a:r>
              <a:rPr lang="en"/>
              <a:t> less than 20 times, however the maximum value and the minimum value have over 500 </a:t>
            </a:r>
            <a:r>
              <a:rPr lang="en"/>
              <a:t>occurrences</a:t>
            </a:r>
            <a:r>
              <a:rPr lang="en"/>
              <a:t>. </a:t>
            </a:r>
            <a:endParaRPr/>
          </a:p>
          <a:p>
            <a:pPr indent="0" lvl="0" marL="0" rtl="0" algn="l">
              <a:spcBef>
                <a:spcPts val="1200"/>
              </a:spcBef>
              <a:spcAft>
                <a:spcPts val="0"/>
              </a:spcAft>
              <a:buNone/>
            </a:pPr>
            <a:r>
              <a:rPr lang="en"/>
              <a:t>This led me to believe that they are the maximum and minimum possible values. Which could explain why they are overcrowded. </a:t>
            </a:r>
            <a:endParaRPr/>
          </a:p>
          <a:p>
            <a:pPr indent="0" lvl="0" marL="0" rtl="0" algn="l">
              <a:spcBef>
                <a:spcPts val="1200"/>
              </a:spcBef>
              <a:spcAft>
                <a:spcPts val="1200"/>
              </a:spcAft>
              <a:buNone/>
            </a:pPr>
            <a:r>
              <a:rPr lang="en"/>
              <a:t>Checking for duplicate observations resulted in the fact that there aren’t any, which </a:t>
            </a:r>
            <a:r>
              <a:rPr lang="en"/>
              <a:t>eliminate</a:t>
            </a:r>
            <a:r>
              <a:rPr lang="en"/>
              <a:t> the possibility that they are simply </a:t>
            </a:r>
            <a:r>
              <a:rPr lang="en"/>
              <a:t>duplicate</a:t>
            </a:r>
            <a:r>
              <a:rPr lang="en"/>
              <a:t>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