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9" r:id="rId4"/>
    <p:sldId id="280" r:id="rId5"/>
    <p:sldId id="281" r:id="rId6"/>
    <p:sldId id="283" r:id="rId7"/>
    <p:sldId id="282" r:id="rId8"/>
    <p:sldId id="284" r:id="rId9"/>
    <p:sldId id="285" r:id="rId10"/>
    <p:sldId id="276" r:id="rId11"/>
    <p:sldId id="28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mer" initials="OA" lastIdx="1" clrIdx="0">
    <p:extLst>
      <p:ext uri="{19B8F6BF-5375-455C-9EA6-DF929625EA0E}">
        <p15:presenceInfo xmlns:p15="http://schemas.microsoft.com/office/powerpoint/2012/main" userId="c24b8c2d43b1cb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0013" autoAdjust="0"/>
  </p:normalViewPr>
  <p:slideViewPr>
    <p:cSldViewPr snapToGrid="0">
      <p:cViewPr varScale="1">
        <p:scale>
          <a:sx n="73" d="100"/>
          <a:sy n="73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DF250-48C8-4E1C-A780-4C0AFF6E848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7653F-5843-4E7E-B495-11B31E589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7653F-5843-4E7E-B495-11B31E589C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FB8A-17B2-793B-46A5-92F2CD1D3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2"/>
                </a:solidFill>
                <a:highlight>
                  <a:srgbClr val="000000"/>
                </a:highlight>
                <a:latin typeface="Consolas" panose="020B0609020204030204" pitchFamily="49" charset="0"/>
                <a:ea typeface="Futura" panose="02020800000000000000" pitchFamily="18" charset="0"/>
                <a:cs typeface="Futura" panose="02020800000000000000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461C-DE9E-ADF1-6EB6-33E5AE432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i="1"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87BD7-8ADB-2BC9-AEEF-E80DEF3D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7843" y="5991225"/>
            <a:ext cx="976313" cy="365125"/>
          </a:xfrm>
        </p:spPr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fld id="{1E12CF79-2930-41F5-8BEC-2BF6E4CF9B4F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3EBBA-EABC-99D0-348A-08FD1A11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r>
              <a:rPr lang="en-US"/>
              <a:t>CMPS-201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FE26-67D1-7278-81C7-64902597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B45F6-3C7A-8966-8B7A-A06DACD53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4F32-67B4-64C6-E058-61A91409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604B-AA79-42ED-A1CB-6BF43A8DC463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5E6B-F587-27A0-7EC5-893C2A13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DEFB-C8E5-A660-6D60-B5A097D1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E6AC4-45EC-45E5-47B6-566A6E2FC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6E9F4-143D-0BB9-A032-DF27D2E5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9487-10AA-3AB3-0BD9-14CAAC6D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18E7-6E62-4B3C-A6F4-D2B24614BD8A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797E-6EAA-07C9-CA58-AB9E619F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BDA5-66F6-C707-C8D2-8F277A22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0836-F5A9-1F94-BB5D-30B950D6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highlight>
                  <a:srgbClr val="000000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A171-E5A8-B3E5-91B0-9165E2E3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1pPr>
            <a:lvl2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2pPr>
            <a:lvl3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3pPr>
            <a:lvl4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4pPr>
            <a:lvl5pPr>
              <a:defRPr>
                <a:latin typeface="Aptos Display" panose="020B0004020202020204" pitchFamily="34" charset="0"/>
                <a:ea typeface="Futura" panose="02020800000000000000" pitchFamily="18" charset="0"/>
                <a:cs typeface="Futura" panose="02020800000000000000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7D90-CF5D-5D14-F2AB-82A42623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083-A109-4E29-8EE8-0B6003BFF49E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17C9-143F-BA86-3BD3-D8A4EE7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7A5-F9A0-E4EE-3ED8-2817FA20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A15A-0326-AE52-5844-37568C61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916E-D831-0183-309C-68DDA00B5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>
            <a:lvl1pPr marL="0" indent="0" algn="ctr">
              <a:buNone/>
              <a:defRPr sz="2400" b="0" i="1">
                <a:solidFill>
                  <a:schemeClr val="tx1">
                    <a:tint val="75000"/>
                  </a:schemeClr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651B-1A82-6670-C931-A67FFD04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CE91-5876-4BC3-80A4-216BE3DB55B6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8196-EB82-D3E7-5C7A-89077C28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ptos Display" panose="020B0004020202020204" pitchFamily="34" charset="0"/>
              </a:defRPr>
            </a:lvl1pPr>
          </a:lstStyle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B199-1FAB-20E6-9FC5-5BA283F1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D230-939F-501C-F2FD-0AF94109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74F0-3FDA-8919-B5A0-29786FC13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338F-F82E-3F21-6377-24EA184D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3A10-F7DE-2323-3D6E-5D75D990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C4A-D021-414F-9B5D-12053FEF7AFA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6B598-19F2-4555-2306-B950DA30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2AD00-874D-A4FD-6555-1BF116B5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FF71-56EB-E78E-ACA9-1371C5C5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52FA-151B-7F43-72A4-DC0C2786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 Display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1E713-2926-7F82-4B69-B88BAEA14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7A8A0-871C-5B4B-8C84-7771C9EFD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ptos Display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28A31-F555-1A80-D842-24B6769D6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11253-3EF8-C279-789B-0E410CC9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fld id="{E7DA25DA-3090-499B-856F-F708ECA8EF8B}" type="datetime1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A03AA-6D44-5596-39A7-FEB7D91B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r>
              <a:rPr lang="en-US" dirty="0"/>
              <a:t>CMPS-201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B8381-8AD6-DBB7-3800-6E21ED85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</a:lstStyle>
          <a:p>
            <a:fld id="{2FEB4479-D22B-484D-8CD5-C4BFA81D8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804-1146-B8FE-D18E-7ED1BF03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BB1F1-C2BC-3E1C-38BC-3CBDD719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618B-1632-49AF-AA6B-3D637F82AC54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A6FAE-1EA9-0D47-B6E6-AB348AF7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AED57-1BD4-617C-DAA6-59BA46E7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081D-4A2D-8383-5BD9-628023E1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665-41EA-4F71-AB38-BF4B0098B48F}" type="datetime1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89544-2D45-0F0B-87B6-922957D1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D8BE-0240-00E6-6328-DC933FFE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D092-BE80-23C4-3DFF-8A8D01B0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5FD7-B9F7-21D9-2CC1-A3C2A081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02109-2EB7-0086-4ECD-78CAF7AD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D77C-E87B-6FBF-E0DD-D156D99B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A1DB-B6B0-47CA-BA95-952FE07916E8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D2E8-680C-5528-6A37-E4A23AFA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3D4D-FF0C-4F05-79A7-524ED869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8422-63FB-7A8C-58D6-0F93F083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68196-2544-4B0A-DB2D-B76731650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8EDAB-9320-53BE-B6F2-6CC824D8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CA40D-63B4-8F05-5C35-57FCB64C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BA01-5ECE-4D04-965C-C9F4C73B78D8}" type="datetime1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25B78-EED0-6A09-70EE-0F52616B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13806-8190-5F99-8669-FB828ECA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B2EFA-76FD-2A8D-770A-182048D8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D6EE3-D69F-C22B-D115-42E35352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C633-217A-DB5F-78A3-EAE46D2D8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5843-FC91-4363-9D9C-6CA1E24B367F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BAED-4826-38C9-6530-5C45E186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CMPS-201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BE76-180F-5C76-C839-0C8DE944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4479-D22B-484D-8CD5-C4BFA81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0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9FF0-31CF-34BD-0542-DC90EF662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Sheet </a:t>
            </a:r>
            <a:r>
              <a:rPr lang="en-US" dirty="0">
                <a:solidFill>
                  <a:srgbClr val="00B0F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endParaRPr lang="en-US" i="1" dirty="0">
              <a:solidFill>
                <a:srgbClr val="00B0F0"/>
              </a:solidFill>
              <a:highlight>
                <a:srgbClr val="000000"/>
              </a:highlight>
              <a:latin typeface="Cascadia Code PL Light" panose="020B0609020000020004" pitchFamily="49" charset="0"/>
              <a:ea typeface="Cascadia Code PL Light" panose="020B0609020000020004" pitchFamily="49" charset="0"/>
              <a:cs typeface="Cascadia Code PL Light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AFD1A-1C7B-8843-95BB-F1D8C63CC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i="1" dirty="0"/>
              <a:t>Microprocessors</a:t>
            </a:r>
            <a:br>
              <a:rPr lang="en-US" i="1" dirty="0"/>
            </a:br>
            <a:r>
              <a:rPr lang="en-US" i="1" dirty="0"/>
              <a:t>CMPS-201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DF50B52-520B-5DE5-FE7B-8F02D3B3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</a:p>
        </p:txBody>
      </p:sp>
    </p:spTree>
    <p:extLst>
      <p:ext uri="{BB962C8B-B14F-4D97-AF65-F5344CB8AC3E}">
        <p14:creationId xmlns:p14="http://schemas.microsoft.com/office/powerpoint/2010/main" val="17248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1958-2EFE-F895-1FBE-01F42389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2926A-2082-8618-CAE8-6B03626BE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“There are no foolish questions and no man becomes a fool until he has stopped asking questions.” – Charles Proteus Steinmetz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36194-C738-F3D1-92B5-B97866C8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AC0EA-1326-26B3-07DA-1A5004A7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52C32-7055-E851-E5F4-4D294F34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Requirements: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68AF3B-E7FA-8B8E-41BE-444186BC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  <a:p>
            <a:r>
              <a:rPr lang="en-US" dirty="0"/>
              <a:t>Question 4 </a:t>
            </a:r>
          </a:p>
          <a:p>
            <a:r>
              <a:rPr lang="en-US" dirty="0"/>
              <a:t>Question 5</a:t>
            </a:r>
          </a:p>
          <a:p>
            <a:r>
              <a:rPr lang="en-US" dirty="0"/>
              <a:t>Question 8</a:t>
            </a:r>
          </a:p>
          <a:p>
            <a:r>
              <a:rPr lang="en-US" dirty="0"/>
              <a:t>[Code] Question 9</a:t>
            </a:r>
          </a:p>
          <a:p>
            <a:r>
              <a:rPr lang="en-US" dirty="0"/>
              <a:t>[Code ] Question 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E660F-D5E9-82C8-9BC9-D8683AFE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AB21D-97B4-62EB-5CB4-7F8CEDC9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1FDE-C726-CCD2-1B3C-B055DF86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</a:rPr>
              <a:t>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93BCD-EEE5-E4E7-E263-95704E35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28A27-D205-3FD4-074C-F6ED9BE3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D7DC-9E7A-1FD5-8111-D40B45C9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scadia Code PL Light" panose="020B0609020000020004" pitchFamily="49" charset="0"/>
                <a:cs typeface="Cascadia Code PL Light" panose="020B0609020000020004" pitchFamily="49" charset="0"/>
              </a:rPr>
              <a:t>Today we will</a:t>
            </a:r>
            <a:r>
              <a:rPr lang="en-US" dirty="0">
                <a:solidFill>
                  <a:schemeClr val="tx1"/>
                </a:solidFill>
                <a:ea typeface="Cascadia Code PL Light" panose="020B0609020000020004" pitchFamily="49" charset="0"/>
                <a:cs typeface="Cascadia Code PL Light" panose="020B0609020000020004" pitchFamily="49" charset="0"/>
              </a:rPr>
              <a:t> </a:t>
            </a:r>
            <a:r>
              <a:rPr lang="en-US" i="1" dirty="0">
                <a:solidFill>
                  <a:srgbClr val="00B0F0"/>
                </a:solidFill>
                <a:latin typeface="Cascadia Code PL Light" panose="020B0609020000020004" pitchFamily="49" charset="0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learn: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4A32-552F-A63C-0B6C-3C381A94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464"/>
            <a:ext cx="10515600" cy="235192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  <a:ea typeface="Cascadia Code PL Light" panose="020B0609020000020004" pitchFamily="49" charset="0"/>
                <a:cs typeface="Cascadia Code PL Light" panose="020B0609020000020004" pitchFamily="49" charset="0"/>
              </a:rPr>
              <a:t>X86 programming and emulation.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089B7-426B-CF68-5913-AC0307C2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59495-DD24-9962-684A-2C5FFB98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7A07-0730-B0CE-143D-CFCD0582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i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BBE2-CF6C-0357-EB83-8A70C0AC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adds the following two multiword numbers stored in memory and save the result using one-word transfers at a time: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DATA1=5463F8A8D37EH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DATA2=87DE340892C2H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D7CD3-5290-4B1F-C0D1-22774E2E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F350B-7AC6-6D7B-7F72-4A451A08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EB77-C442-4195-9B76-5066C2D2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straight </a:t>
            </a:r>
            <a:r>
              <a:rPr lang="en-US" i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forward?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F437-31A9-DDCB-62F6-C012C48A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know these variables are stored in memory.</a:t>
            </a:r>
          </a:p>
          <a:p>
            <a:pPr lvl="1"/>
            <a:r>
              <a:rPr lang="en-US" b="1" dirty="0"/>
              <a:t>[Q] </a:t>
            </a:r>
            <a:r>
              <a:rPr lang="en-US" dirty="0"/>
              <a:t>What are their types? What keyword will we use to define DATA1 and DATA2 in memory?</a:t>
            </a:r>
          </a:p>
          <a:p>
            <a:pPr lvl="1"/>
            <a:r>
              <a:rPr lang="en-US" b="1" dirty="0"/>
              <a:t>[A] </a:t>
            </a:r>
            <a:r>
              <a:rPr lang="en-US" dirty="0"/>
              <a:t>We don’t have a specific data type for “3 words (3 * 16 bits = 48 bits)”, but we can define a word three times. </a:t>
            </a:r>
            <a:r>
              <a:rPr lang="en-US" i="1" dirty="0"/>
              <a:t>This does the job.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7882E-3EA7-A1EC-6599-1BD258B5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686AA-DD89-143F-7AD1-6D7158EC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0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E910-AC6C-6189-B574-27D3BAC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  <a:r>
              <a:rPr lang="en-US" i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Segment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9E80A-6872-7166-6324-0902DB01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CBE9E-B9CD-B2BE-EE6A-D869CBE8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A208C-B055-C223-B1CB-6539C46DA86B}"/>
              </a:ext>
            </a:extLst>
          </p:cNvPr>
          <p:cNvSpPr txBox="1"/>
          <p:nvPr/>
        </p:nvSpPr>
        <p:spPr>
          <a:xfrm>
            <a:off x="838200" y="1366163"/>
            <a:ext cx="10306878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Cascadia Code" panose="020B0609020000020004" pitchFamily="49" charset="0"/>
              </a:rPr>
              <a:t>;====================================</a:t>
            </a:r>
            <a:endParaRPr lang="en-US" dirty="0">
              <a:effectLst/>
              <a:latin typeface="Cascadia Code" panose="020B0609020000020004" pitchFamily="49" charset="0"/>
            </a:endParaRPr>
          </a:p>
          <a:p>
            <a:r>
              <a:rPr lang="en-US" i="1" dirty="0">
                <a:effectLst/>
                <a:latin typeface="Cascadia Code" panose="020B0609020000020004" pitchFamily="49" charset="0"/>
              </a:rPr>
              <a:t>; Sheet 2, Exercise 1</a:t>
            </a:r>
            <a:endParaRPr lang="en-US" dirty="0">
              <a:effectLst/>
              <a:latin typeface="Cascadia Code" panose="020B0609020000020004" pitchFamily="49" charset="0"/>
            </a:endParaRPr>
          </a:p>
          <a:p>
            <a:r>
              <a:rPr lang="en-US" i="1" dirty="0">
                <a:effectLst/>
                <a:latin typeface="Cascadia Code" panose="020B0609020000020004" pitchFamily="49" charset="0"/>
              </a:rPr>
              <a:t>; Name  : Omar Amer</a:t>
            </a:r>
          </a:p>
          <a:p>
            <a:r>
              <a:rPr lang="en-US" i="1" dirty="0">
                <a:latin typeface="Cascadia Code" panose="020B0609020000020004" pitchFamily="49" charset="0"/>
              </a:rPr>
              <a:t>; This program adds two numbers, one</a:t>
            </a:r>
          </a:p>
          <a:p>
            <a:r>
              <a:rPr lang="en-US" i="1" dirty="0">
                <a:effectLst/>
                <a:latin typeface="Cascadia Code" panose="020B0609020000020004" pitchFamily="49" charset="0"/>
              </a:rPr>
              <a:t>; word at a time.</a:t>
            </a:r>
            <a:endParaRPr lang="en-US" dirty="0">
              <a:effectLst/>
              <a:latin typeface="Cascadia Code" panose="020B0609020000020004" pitchFamily="49" charset="0"/>
            </a:endParaRPr>
          </a:p>
          <a:p>
            <a:r>
              <a:rPr lang="en-US" i="1" dirty="0">
                <a:effectLst/>
                <a:latin typeface="Cascadia Code" panose="020B0609020000020004" pitchFamily="49" charset="0"/>
              </a:rPr>
              <a:t>;====================================</a:t>
            </a:r>
            <a:endParaRPr lang="en-US" dirty="0">
              <a:effectLst/>
              <a:latin typeface="Cascadia Code" panose="020B0609020000020004" pitchFamily="49" charset="0"/>
            </a:endParaRPr>
          </a:p>
          <a:p>
            <a:endParaRPr lang="en-US" dirty="0"/>
          </a:p>
          <a:p>
            <a:r>
              <a:rPr lang="en-US" b="0" dirty="0">
                <a:effectLst/>
                <a:latin typeface="Cascadia Code" panose="020B0609020000020004" pitchFamily="49" charset="0"/>
              </a:rPr>
              <a:t>.model small</a:t>
            </a:r>
          </a:p>
          <a:p>
            <a:endParaRPr lang="en-US" dirty="0"/>
          </a:p>
          <a:p>
            <a:r>
              <a:rPr lang="en-US" dirty="0">
                <a:latin typeface="Cascadia Code" panose="020B0609020000020004" pitchFamily="49" charset="0"/>
              </a:rPr>
              <a:t>.data</a:t>
            </a:r>
          </a:p>
          <a:p>
            <a:r>
              <a:rPr lang="en-US" dirty="0">
                <a:latin typeface="Cascadia Code" panose="020B0609020000020004" pitchFamily="49" charset="0"/>
              </a:rPr>
              <a:t>; Data Segment: Two 3-word numbers.</a:t>
            </a:r>
          </a:p>
          <a:p>
            <a:r>
              <a:rPr lang="en-US" dirty="0">
                <a:latin typeface="Cascadia Code" panose="020B0609020000020004" pitchFamily="49" charset="0"/>
              </a:rPr>
              <a:t>num1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dw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0d37eh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0f8a8h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05463h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</a:rPr>
              <a:t>num2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dw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092c2h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03408h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087deh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; Contiguous</a:t>
            </a:r>
          </a:p>
          <a:p>
            <a:r>
              <a:rPr lang="en-US" dirty="0">
                <a:latin typeface="Cascadia Code" panose="020B0609020000020004" pitchFamily="49" charset="0"/>
              </a:rPr>
              <a:t>res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 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dw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?, ?, ?</a:t>
            </a:r>
            <a:r>
              <a:rPr lang="en-US" b="0" dirty="0"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effectLst/>
                <a:latin typeface="Cascadia Code" panose="020B0609020000020004" pitchFamily="49" charset="0"/>
              </a:rPr>
              <a:t>; Result of the addition.</a:t>
            </a:r>
            <a:endParaRPr lang="en-US" b="0" dirty="0">
              <a:effectLst/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09D10-E472-1F5A-A7FD-6B286DBEB8CC}"/>
              </a:ext>
            </a:extLst>
          </p:cNvPr>
          <p:cNvSpPr txBox="1"/>
          <p:nvPr/>
        </p:nvSpPr>
        <p:spPr>
          <a:xfrm>
            <a:off x="6096000" y="2888134"/>
            <a:ext cx="55162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The numbers are reversed!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DATA1 = 5463F8A8D37EH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DATA2 = 87DE340892C2H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E910-AC6C-6189-B574-27D3BAC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9E80A-6872-7166-6324-0902DB01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DDB6-0D07-DE09-B3E0-AF303B69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564"/>
            <a:ext cx="10515600" cy="4351338"/>
          </a:xfrm>
        </p:spPr>
        <p:txBody>
          <a:bodyPr/>
          <a:lstStyle/>
          <a:p>
            <a:r>
              <a:rPr lang="en-US" dirty="0"/>
              <a:t>We need to loop on each word of both</a:t>
            </a:r>
            <a:r>
              <a:rPr lang="en-US" b="1" dirty="0">
                <a:latin typeface="Consolas" panose="020B0609020204030204" pitchFamily="49" charset="0"/>
              </a:rPr>
              <a:t> num1</a:t>
            </a:r>
            <a:r>
              <a:rPr lang="en-US" dirty="0"/>
              <a:t> and</a:t>
            </a:r>
            <a:r>
              <a:rPr lang="en-US" b="1" dirty="0">
                <a:latin typeface="Consolas" panose="020B0609020204030204" pitchFamily="49" charset="0"/>
              </a:rPr>
              <a:t> num2.</a:t>
            </a:r>
          </a:p>
          <a:p>
            <a:pPr lvl="1"/>
            <a:r>
              <a:rPr lang="en-US" sz="2800" dirty="0"/>
              <a:t>This means we have three loop iterations.</a:t>
            </a:r>
          </a:p>
          <a:p>
            <a:r>
              <a:rPr lang="en-US" dirty="0"/>
              <a:t>We need to add each word together.</a:t>
            </a:r>
          </a:p>
          <a:p>
            <a:pPr lvl="1"/>
            <a:r>
              <a:rPr lang="en-US" dirty="0"/>
              <a:t>The result of the addition will be a word (maybe a carry too).</a:t>
            </a:r>
          </a:p>
          <a:p>
            <a:r>
              <a:rPr lang="en-US" dirty="0"/>
              <a:t>We need to store each summation into its appropriate memory location. (The sum of the first word in</a:t>
            </a:r>
            <a:r>
              <a:rPr lang="en-US" b="1" dirty="0">
                <a:latin typeface="Consolas" panose="020B0609020204030204" pitchFamily="49" charset="0"/>
              </a:rPr>
              <a:t> num1 </a:t>
            </a:r>
            <a:r>
              <a:rPr lang="en-US" dirty="0"/>
              <a:t>and</a:t>
            </a:r>
            <a:r>
              <a:rPr lang="en-US" b="1" dirty="0">
                <a:latin typeface="Consolas" panose="020B0609020204030204" pitchFamily="49" charset="0"/>
              </a:rPr>
              <a:t> num2 </a:t>
            </a:r>
            <a:r>
              <a:rPr lang="en-US" dirty="0"/>
              <a:t>goes into the first word of</a:t>
            </a:r>
            <a:r>
              <a:rPr lang="en-US" b="1" dirty="0">
                <a:latin typeface="Consolas" panose="020B0609020204030204" pitchFamily="49" charset="0"/>
              </a:rPr>
              <a:t> res </a:t>
            </a:r>
            <a:r>
              <a:rPr lang="en-US" dirty="0"/>
              <a:t>and so on.)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CBE9E-B9CD-B2BE-EE6A-D869CBE8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E910-AC6C-6189-B574-27D3BAC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can </a:t>
            </a:r>
            <a:r>
              <a:rPr lang="en-US" i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9E80A-6872-7166-6324-0902DB01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CBE9E-B9CD-B2BE-EE6A-D869CBE8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A208C-B055-C223-B1CB-6539C46DA86B}"/>
              </a:ext>
            </a:extLst>
          </p:cNvPr>
          <p:cNvSpPr txBox="1"/>
          <p:nvPr/>
        </p:nvSpPr>
        <p:spPr>
          <a:xfrm>
            <a:off x="838200" y="1423702"/>
            <a:ext cx="10770704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</a:rPr>
              <a:t>.code</a:t>
            </a:r>
          </a:p>
          <a:p>
            <a:r>
              <a:rPr lang="en-US" dirty="0">
                <a:latin typeface="Cascadia Code" panose="020B0609020000020004" pitchFamily="49" charset="0"/>
              </a:rPr>
              <a:t>main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proc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far</a:t>
            </a:r>
          </a:p>
          <a:p>
            <a:pPr lvl="1"/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mov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168AAD"/>
                </a:solidFill>
                <a:latin typeface="Cascadia Code" panose="020B0609020000020004" pitchFamily="49" charset="0"/>
              </a:rPr>
              <a:t>ax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</a:rPr>
              <a:t>@data</a:t>
            </a:r>
          </a:p>
          <a:p>
            <a:pPr lvl="1"/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mov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168AAD"/>
                </a:solidFill>
                <a:latin typeface="Cascadia Code" panose="020B0609020000020004" pitchFamily="49" charset="0"/>
              </a:rPr>
              <a:t>ds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, </a:t>
            </a:r>
            <a:r>
              <a:rPr lang="en-US" dirty="0">
                <a:solidFill>
                  <a:srgbClr val="168AAD"/>
                </a:solidFill>
                <a:latin typeface="Cascadia Code" panose="020B0609020000020004" pitchFamily="49" charset="0"/>
              </a:rPr>
              <a:t>ax</a:t>
            </a:r>
          </a:p>
          <a:p>
            <a:pPr lvl="1"/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mov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168AAD"/>
                </a:solidFill>
                <a:latin typeface="Cascadia Code" panose="020B0609020000020004" pitchFamily="49" charset="0"/>
              </a:rPr>
              <a:t>cx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, </a:t>
            </a:r>
            <a:r>
              <a:rPr lang="en-US" dirty="0">
                <a:solidFill>
                  <a:srgbClr val="168AAD"/>
                </a:solidFill>
                <a:latin typeface="Cascadia Code" panose="020B0609020000020004" pitchFamily="49" charset="0"/>
              </a:rPr>
              <a:t>3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;CX, the counter register is conventionally used for loop 	  	       ;iterations.</a:t>
            </a:r>
          </a:p>
          <a:p>
            <a:pPr lvl="1"/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mov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168AAD"/>
                </a:solidFill>
                <a:latin typeface="Cascadia Code" panose="020B0609020000020004" pitchFamily="49" charset="0"/>
              </a:rPr>
              <a:t>ax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, </a:t>
            </a:r>
            <a:r>
              <a:rPr lang="en-US" dirty="0">
                <a:solidFill>
                  <a:srgbClr val="168AAD"/>
                </a:solidFill>
                <a:latin typeface="Cascadia Code" panose="020B0609020000020004" pitchFamily="49" charset="0"/>
              </a:rPr>
              <a:t>0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; Accumulate here.</a:t>
            </a:r>
          </a:p>
          <a:p>
            <a:pPr lvl="1"/>
            <a:endParaRPr lang="en-US" i="1" dirty="0">
              <a:solidFill>
                <a:srgbClr val="BCBDC1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lea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168AAD"/>
                </a:solidFill>
                <a:latin typeface="Cascadia Code" panose="020B0609020000020004" pitchFamily="49" charset="0"/>
              </a:rPr>
              <a:t>si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</a:rPr>
              <a:t>num1 ; LEA =&gt; Load effective address</a:t>
            </a:r>
            <a:r>
              <a:rPr lang="en-US" i="1" dirty="0">
                <a:solidFill>
                  <a:srgbClr val="BCBDC1"/>
                </a:solidFill>
                <a:latin typeface="Cascadia Code" panose="020B0609020000020004" pitchFamily="49" charset="0"/>
              </a:rPr>
              <a:t>.</a:t>
            </a:r>
            <a:endParaRPr lang="en-US" dirty="0">
              <a:solidFill>
                <a:srgbClr val="C0BAB1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lea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168AAD"/>
                </a:solidFill>
                <a:latin typeface="Cascadia Code" panose="020B0609020000020004" pitchFamily="49" charset="0"/>
              </a:rPr>
              <a:t>di</a:t>
            </a:r>
            <a:r>
              <a:rPr lang="en-US" dirty="0">
                <a:solidFill>
                  <a:srgbClr val="C0BAB1"/>
                </a:solidFill>
                <a:latin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</a:rPr>
              <a:t>res</a:t>
            </a:r>
          </a:p>
          <a:p>
            <a:pPr lvl="1"/>
            <a:endParaRPr lang="en-US" dirty="0">
              <a:latin typeface="Cascadia Code" panose="020B0609020000020004" pitchFamily="49" charset="0"/>
            </a:endParaRPr>
          </a:p>
          <a:p>
            <a:endParaRPr lang="en-US" dirty="0">
              <a:solidFill>
                <a:srgbClr val="C0BAB1"/>
              </a:solidFill>
              <a:latin typeface="Cascadia Code" panose="020B0609020000020004" pitchFamily="49" charset="0"/>
            </a:endParaRPr>
          </a:p>
          <a:p>
            <a:endParaRPr lang="en-US" dirty="0">
              <a:solidFill>
                <a:srgbClr val="C0BAB1"/>
              </a:solidFill>
              <a:latin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2E544-2599-E6E2-4DF4-651EEE4297A1}"/>
              </a:ext>
            </a:extLst>
          </p:cNvPr>
          <p:cNvSpPr txBox="1"/>
          <p:nvPr/>
        </p:nvSpPr>
        <p:spPr>
          <a:xfrm>
            <a:off x="7417905" y="3059226"/>
            <a:ext cx="4190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Now SI has the address of num1. What about num2? How can we reach num2?</a:t>
            </a:r>
          </a:p>
        </p:txBody>
      </p:sp>
    </p:spTree>
    <p:extLst>
      <p:ext uri="{BB962C8B-B14F-4D97-AF65-F5344CB8AC3E}">
        <p14:creationId xmlns:p14="http://schemas.microsoft.com/office/powerpoint/2010/main" val="31690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">
            <a:extLst>
              <a:ext uri="{FF2B5EF4-FFF2-40B4-BE49-F238E27FC236}">
                <a16:creationId xmlns:a16="http://schemas.microsoft.com/office/drawing/2014/main" id="{DA00782A-B043-4CFD-952A-4346F9909D8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79500" y="2684463"/>
            <a:ext cx="1007903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360A6CF4-E1B9-5A2A-470E-FA8D3572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2686051"/>
            <a:ext cx="677863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7EBAFD7F-D8D7-7128-0C76-5CE9E8777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2686051"/>
            <a:ext cx="831850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DABBC889-E732-4441-8721-436A91B88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86051"/>
            <a:ext cx="831850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3BF13177-3C50-455C-7EA2-211427C88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2686051"/>
            <a:ext cx="831850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897BDCFC-221F-E7D3-1B96-34423341A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686051"/>
            <a:ext cx="833438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D09B43AE-1200-214E-88E4-81846739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686051"/>
            <a:ext cx="831850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3AC5E11D-C831-F2B8-B223-C6BAA4A77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2686051"/>
            <a:ext cx="831850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72895F1B-23B4-A68A-4F0B-E2CB09A2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2686051"/>
            <a:ext cx="803275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0FAABBE8-3DFA-E1FA-CA22-E38B6C4AB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2686051"/>
            <a:ext cx="862013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C75BB1F1-E84B-FFEE-086C-D92D9314D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2686051"/>
            <a:ext cx="833438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4D0E02D3-8219-6C9B-ABE5-B6BBC3530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363" y="2686051"/>
            <a:ext cx="954088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34239B84-7687-7F3F-46CF-60061081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450" y="2686051"/>
            <a:ext cx="954088" cy="641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2B82ADE4-1C1C-0CBE-100A-B04F31602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3327401"/>
            <a:ext cx="677863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58C64114-64EE-62C4-5068-4ABA0D0F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3327401"/>
            <a:ext cx="831850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1DA1BC74-C16F-602A-6D43-B37EB39C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27401"/>
            <a:ext cx="831850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20">
            <a:extLst>
              <a:ext uri="{FF2B5EF4-FFF2-40B4-BE49-F238E27FC236}">
                <a16:creationId xmlns:a16="http://schemas.microsoft.com/office/drawing/2014/main" id="{23F7B01B-AF5C-EB69-5C05-EA620958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3327401"/>
            <a:ext cx="831850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21">
            <a:extLst>
              <a:ext uri="{FF2B5EF4-FFF2-40B4-BE49-F238E27FC236}">
                <a16:creationId xmlns:a16="http://schemas.microsoft.com/office/drawing/2014/main" id="{BC62D2BF-BF4F-A3D8-C662-42AE4044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3327401"/>
            <a:ext cx="833438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22">
            <a:extLst>
              <a:ext uri="{FF2B5EF4-FFF2-40B4-BE49-F238E27FC236}">
                <a16:creationId xmlns:a16="http://schemas.microsoft.com/office/drawing/2014/main" id="{2F8A2DE4-A5FE-84B8-76DD-C909B1691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3327401"/>
            <a:ext cx="831850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228C995D-0607-7512-F748-06C0ED669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3327401"/>
            <a:ext cx="831850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4097E601-1AA9-4095-5D78-6C4777B36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3327401"/>
            <a:ext cx="803275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743A5D99-33D8-0B56-6341-F1B6CE1BC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3" y="3327401"/>
            <a:ext cx="862013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81FE01D7-5AA8-BBDB-99CE-AEE0740B1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3327401"/>
            <a:ext cx="833438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F614F417-D615-C09D-BD74-81C57F2B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363" y="3327401"/>
            <a:ext cx="954088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262CF26F-63AB-A818-458E-7B0B06F83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450" y="3327401"/>
            <a:ext cx="954088" cy="639763"/>
          </a:xfrm>
          <a:prstGeom prst="rect">
            <a:avLst/>
          </a:pr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id="{B3E961B2-748F-AC17-DABC-A48D31DD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0" y="2863851"/>
            <a:ext cx="7325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[SI+11]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30">
            <a:extLst>
              <a:ext uri="{FF2B5EF4-FFF2-40B4-BE49-F238E27FC236}">
                <a16:creationId xmlns:a16="http://schemas.microsoft.com/office/drawing/2014/main" id="{A8991BAF-C91E-D188-180A-A798406B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663" y="2863851"/>
            <a:ext cx="8588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[SI+10]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93AB5C48-EB28-6F76-3D82-CE3468CF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2863851"/>
            <a:ext cx="7366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[SI+9]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6E31CA01-1682-F43F-C55D-B0CF55E0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088" y="2863851"/>
            <a:ext cx="7366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[SI+8]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33">
            <a:extLst>
              <a:ext uri="{FF2B5EF4-FFF2-40B4-BE49-F238E27FC236}">
                <a16:creationId xmlns:a16="http://schemas.microsoft.com/office/drawing/2014/main" id="{074DFC42-41BA-97F0-6CD6-C81034D13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0" y="2863851"/>
            <a:ext cx="7381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[SI+7]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E61014F6-CB09-EB6F-FAEC-C62AFA03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2863851"/>
            <a:ext cx="7366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[SI+6]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id="{339EEBD0-9D70-EBD1-3BC0-7EA76ED9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863851"/>
            <a:ext cx="7381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[SI+5]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36">
            <a:extLst>
              <a:ext uri="{FF2B5EF4-FFF2-40B4-BE49-F238E27FC236}">
                <a16:creationId xmlns:a16="http://schemas.microsoft.com/office/drawing/2014/main" id="{FCC31E33-A133-18D1-4962-D23D8448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2863851"/>
            <a:ext cx="7381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[SI+4]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37">
            <a:extLst>
              <a:ext uri="{FF2B5EF4-FFF2-40B4-BE49-F238E27FC236}">
                <a16:creationId xmlns:a16="http://schemas.microsoft.com/office/drawing/2014/main" id="{B14BDEB0-5EB0-9AA4-C129-70CE7EDE7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2863851"/>
            <a:ext cx="7366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[SI+3]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38">
            <a:extLst>
              <a:ext uri="{FF2B5EF4-FFF2-40B4-BE49-F238E27FC236}">
                <a16:creationId xmlns:a16="http://schemas.microsoft.com/office/drawing/2014/main" id="{A4272B7A-B19F-7713-7F54-C89A2BA3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2863851"/>
            <a:ext cx="7381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[SI+2]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39">
            <a:extLst>
              <a:ext uri="{FF2B5EF4-FFF2-40B4-BE49-F238E27FC236}">
                <a16:creationId xmlns:a16="http://schemas.microsoft.com/office/drawing/2014/main" id="{FF79915A-2C35-6B45-E0EE-2F1FCB233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863851"/>
            <a:ext cx="7381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[SI+1]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40">
            <a:extLst>
              <a:ext uri="{FF2B5EF4-FFF2-40B4-BE49-F238E27FC236}">
                <a16:creationId xmlns:a16="http://schemas.microsoft.com/office/drawing/2014/main" id="{F1744190-571D-86AF-883B-1164D3932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2863851"/>
            <a:ext cx="492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[SI]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82705246-B1A1-874F-0B6E-045906D76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50" y="3506788"/>
            <a:ext cx="377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42">
            <a:extLst>
              <a:ext uri="{FF2B5EF4-FFF2-40B4-BE49-F238E27FC236}">
                <a16:creationId xmlns:a16="http://schemas.microsoft.com/office/drawing/2014/main" id="{42228166-0F34-4E97-7741-0DBC6F1F0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563" y="3506788"/>
            <a:ext cx="428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43">
            <a:extLst>
              <a:ext uri="{FF2B5EF4-FFF2-40B4-BE49-F238E27FC236}">
                <a16:creationId xmlns:a16="http://schemas.microsoft.com/office/drawing/2014/main" id="{AB70A96C-0FBD-8CEF-BF7D-E6CEA1DFD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200" y="3506788"/>
            <a:ext cx="377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44">
            <a:extLst>
              <a:ext uri="{FF2B5EF4-FFF2-40B4-BE49-F238E27FC236}">
                <a16:creationId xmlns:a16="http://schemas.microsoft.com/office/drawing/2014/main" id="{F609AD25-5694-69B8-47C8-66F62CDAD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3506788"/>
            <a:ext cx="377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F3CB8538-3204-0A8A-F6ED-CD6558FD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3506788"/>
            <a:ext cx="377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8A317C8E-0805-04D5-6CC9-79140446A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3506788"/>
            <a:ext cx="4191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649CC6DC-B959-5EA7-5402-ECBFBB8D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3506788"/>
            <a:ext cx="377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48">
            <a:extLst>
              <a:ext uri="{FF2B5EF4-FFF2-40B4-BE49-F238E27FC236}">
                <a16:creationId xmlns:a16="http://schemas.microsoft.com/office/drawing/2014/main" id="{4CA0BE3C-F4D8-06E3-CEF1-BEB52254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3506788"/>
            <a:ext cx="377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49">
            <a:extLst>
              <a:ext uri="{FF2B5EF4-FFF2-40B4-BE49-F238E27FC236}">
                <a16:creationId xmlns:a16="http://schemas.microsoft.com/office/drawing/2014/main" id="{7B6DE965-B1E6-D5B7-A839-16997C8A9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3506788"/>
            <a:ext cx="377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50">
            <a:extLst>
              <a:ext uri="{FF2B5EF4-FFF2-40B4-BE49-F238E27FC236}">
                <a16:creationId xmlns:a16="http://schemas.microsoft.com/office/drawing/2014/main" id="{8F4F4547-6864-4FF4-30DA-C124C365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3506788"/>
            <a:ext cx="3984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51">
            <a:extLst>
              <a:ext uri="{FF2B5EF4-FFF2-40B4-BE49-F238E27FC236}">
                <a16:creationId xmlns:a16="http://schemas.microsoft.com/office/drawing/2014/main" id="{D79BD8CC-C308-1171-0188-423EEE538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3506788"/>
            <a:ext cx="4175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52">
            <a:extLst>
              <a:ext uri="{FF2B5EF4-FFF2-40B4-BE49-F238E27FC236}">
                <a16:creationId xmlns:a16="http://schemas.microsoft.com/office/drawing/2014/main" id="{BC77E2C4-EE68-2BFA-BC07-F006883A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3506788"/>
            <a:ext cx="3889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3E910-AC6C-6189-B574-27D3BAC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i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9E80A-6872-7166-6324-0902DB01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CBE9E-B9CD-B2BE-EE6A-D869CBE8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E87E-498C-4B94-53C0-E4F2BC947301}"/>
              </a:ext>
            </a:extLst>
          </p:cNvPr>
          <p:cNvSpPr txBox="1"/>
          <p:nvPr/>
        </p:nvSpPr>
        <p:spPr>
          <a:xfrm>
            <a:off x="3169408" y="4706035"/>
            <a:ext cx="609765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ascadia Code" panose="020B0609020000020004" pitchFamily="49" charset="0"/>
              </a:rPr>
              <a:t>num1</a:t>
            </a:r>
            <a:r>
              <a:rPr lang="pt-BR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pt-BR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dw</a:t>
            </a:r>
            <a:r>
              <a:rPr lang="pt-BR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pt-BR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0d37eh</a:t>
            </a:r>
            <a:r>
              <a:rPr lang="pt-BR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pt-BR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0f8a8h</a:t>
            </a:r>
            <a:r>
              <a:rPr lang="pt-BR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pt-BR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05463h</a:t>
            </a:r>
            <a:endParaRPr lang="pt-BR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pt-BR" dirty="0">
                <a:latin typeface="Cascadia Code" panose="020B0609020000020004" pitchFamily="49" charset="0"/>
              </a:rPr>
              <a:t>num2</a:t>
            </a:r>
            <a:r>
              <a:rPr lang="pt-BR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pt-BR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dw</a:t>
            </a:r>
            <a:r>
              <a:rPr lang="pt-BR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pt-BR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092c2h</a:t>
            </a:r>
            <a:r>
              <a:rPr lang="pt-BR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pt-BR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03408h</a:t>
            </a:r>
            <a:r>
              <a:rPr lang="pt-BR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pt-BR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087deh</a:t>
            </a:r>
            <a:r>
              <a:rPr lang="pt-BR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pt-BR" dirty="0">
                <a:latin typeface="Cascadia Code" panose="020B0609020000020004" pitchFamily="49" charset="0"/>
              </a:rPr>
              <a:t>; Contiguous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23743B-201F-E76C-4373-5B84CCCDD4A6}"/>
              </a:ext>
            </a:extLst>
          </p:cNvPr>
          <p:cNvSpPr/>
          <p:nvPr/>
        </p:nvSpPr>
        <p:spPr>
          <a:xfrm>
            <a:off x="1033670" y="3277998"/>
            <a:ext cx="1709530" cy="7274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1BD18E-853E-4091-5AB6-59F1C4003B67}"/>
              </a:ext>
            </a:extLst>
          </p:cNvPr>
          <p:cNvCxnSpPr>
            <a:stCxn id="17" idx="5"/>
          </p:cNvCxnSpPr>
          <p:nvPr/>
        </p:nvCxnSpPr>
        <p:spPr>
          <a:xfrm>
            <a:off x="2492845" y="3898934"/>
            <a:ext cx="2069216" cy="722762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DFD901F-F786-86C6-BFDE-D211B755BDD7}"/>
              </a:ext>
            </a:extLst>
          </p:cNvPr>
          <p:cNvSpPr/>
          <p:nvPr/>
        </p:nvSpPr>
        <p:spPr>
          <a:xfrm>
            <a:off x="6021236" y="3257552"/>
            <a:ext cx="1709530" cy="72747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F4F6FC-4E8B-95CB-EDF7-D1EC546B97F2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5128591" y="3878488"/>
            <a:ext cx="1143000" cy="122028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D531E7-89E5-B01A-76A9-639A4C9F4A95}"/>
              </a:ext>
            </a:extLst>
          </p:cNvPr>
          <p:cNvSpPr txBox="1"/>
          <p:nvPr/>
        </p:nvSpPr>
        <p:spPr>
          <a:xfrm>
            <a:off x="559904" y="2146102"/>
            <a:ext cx="24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num1 starts at [SI]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E51E24-4E9E-24F3-BD93-435BFE1049EC}"/>
              </a:ext>
            </a:extLst>
          </p:cNvPr>
          <p:cNvSpPr txBox="1"/>
          <p:nvPr/>
        </p:nvSpPr>
        <p:spPr>
          <a:xfrm>
            <a:off x="5393635" y="208326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num2 starts at [SI+6]</a:t>
            </a:r>
          </a:p>
        </p:txBody>
      </p:sp>
    </p:spTree>
    <p:extLst>
      <p:ext uri="{BB962C8B-B14F-4D97-AF65-F5344CB8AC3E}">
        <p14:creationId xmlns:p14="http://schemas.microsoft.com/office/powerpoint/2010/main" val="46309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4" grpId="0"/>
      <p:bldP spid="75" grpId="0"/>
      <p:bldP spid="17" grpId="0" animBg="1"/>
      <p:bldP spid="21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4DE2-CEBA-51D4-3BAF-0CAA6644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C1235-D745-889D-6B53-D25E5322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CMPS-201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6FBFF-28B4-F848-5A64-8E6E77D1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4479-D22B-484D-8CD5-C4BFA81D8A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87B55-F3CA-24EA-DE6B-AC7B56067973}"/>
              </a:ext>
            </a:extLst>
          </p:cNvPr>
          <p:cNvSpPr txBox="1"/>
          <p:nvPr/>
        </p:nvSpPr>
        <p:spPr>
          <a:xfrm>
            <a:off x="3898900" y="603855"/>
            <a:ext cx="7772400" cy="36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</a:rPr>
              <a:t>loop_start: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adc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[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si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]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adc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[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si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6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]</a:t>
            </a: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[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di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],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ax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pushf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di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2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si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2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popf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mov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ax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0</a:t>
            </a:r>
          </a:p>
          <a:p>
            <a:r>
              <a:rPr lang="en-US" dirty="0">
                <a:solidFill>
                  <a:srgbClr val="9676D1"/>
                </a:solidFill>
                <a:latin typeface="Cascadia Code" panose="020B0609020000020004" pitchFamily="49" charset="0"/>
              </a:rPr>
              <a:t>   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dec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68AAD"/>
                </a:solidFill>
                <a:effectLst/>
                <a:latin typeface="Cascadia Code" panose="020B0609020000020004" pitchFamily="49" charset="0"/>
              </a:rPr>
              <a:t>cx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jnz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</a:rPr>
              <a:t>loop_start</a:t>
            </a:r>
          </a:p>
          <a:p>
            <a:r>
              <a:rPr lang="en-US" dirty="0">
                <a:latin typeface="Cascadia Code" panose="020B0609020000020004" pitchFamily="49" charset="0"/>
              </a:rPr>
              <a:t>main</a:t>
            </a:r>
            <a:r>
              <a:rPr lang="en-US" b="0" dirty="0">
                <a:solidFill>
                  <a:srgbClr val="C0BAB1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9676D1"/>
                </a:solidFill>
                <a:effectLst/>
                <a:latin typeface="Cascadia Code" panose="020B0609020000020004" pitchFamily="49" charset="0"/>
              </a:rPr>
              <a:t>endp</a:t>
            </a:r>
            <a:endParaRPr lang="en-US" b="0" dirty="0">
              <a:solidFill>
                <a:srgbClr val="C0BAB1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</a:rPr>
              <a:t>end main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364EC94-ACA9-F79E-A16A-C9385C52F5B5}"/>
              </a:ext>
            </a:extLst>
          </p:cNvPr>
          <p:cNvGrpSpPr/>
          <p:nvPr/>
        </p:nvGrpSpPr>
        <p:grpSpPr>
          <a:xfrm>
            <a:off x="1592262" y="4578092"/>
            <a:ext cx="10079038" cy="1282701"/>
            <a:chOff x="1079500" y="2684463"/>
            <a:chExt cx="10079038" cy="1282701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259F10BC-614C-DD68-D835-7CEF1E1171A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79500" y="2684463"/>
              <a:ext cx="10079038" cy="128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3485CE02-D0BA-8DDF-06AA-9157C97B4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8" y="2686051"/>
              <a:ext cx="677863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815DC036-07EC-2D64-0F5D-36FB22D60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2686051"/>
              <a:ext cx="831850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6BFBEC64-8054-1C5A-45FD-070ED68D1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686051"/>
              <a:ext cx="831850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B0C563F-A310-A14F-A879-009830000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2686051"/>
              <a:ext cx="831850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4A6F7724-37FC-F9BD-F4D2-D3E1D3625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500" y="2686051"/>
              <a:ext cx="833438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A403E84A-FFE6-CF28-C092-F5B93B07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38" y="2686051"/>
              <a:ext cx="831850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ECA93069-7ECA-A321-7135-11C60324A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2686051"/>
              <a:ext cx="831850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63ED44E7-5341-B6E3-C861-5553402E9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638" y="2686051"/>
              <a:ext cx="803275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E7EB499A-3B35-2518-18FF-B35083B6D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2686051"/>
              <a:ext cx="862013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0D755E30-DB6C-7335-0300-8DF38F084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925" y="2686051"/>
              <a:ext cx="833438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2D4142BB-D32B-56C9-2233-BE139B7AE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2686051"/>
              <a:ext cx="954088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A9B622EE-DC95-1B7F-A513-538519F8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450" y="2686051"/>
              <a:ext cx="954088" cy="641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40C95E8A-8E68-C629-F8F1-2DDB0116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8" y="3327401"/>
              <a:ext cx="677863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40AF26D0-5B30-69E6-3368-C5EC20AA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3327401"/>
              <a:ext cx="831850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198E3FE3-B3E8-2FE9-A03E-86B55F245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327401"/>
              <a:ext cx="831850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630DA39C-F1B9-9D19-ED9B-56E845B47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3327401"/>
              <a:ext cx="831850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6B06ADD5-FBF4-DB4E-BEF6-792876991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500" y="3327401"/>
              <a:ext cx="833438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39F32155-D1CD-1CFD-757F-459885622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938" y="3327401"/>
              <a:ext cx="831850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17C5B725-B410-7207-3355-432A8925E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3327401"/>
              <a:ext cx="831850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9AAE3627-4D43-DE49-DE52-9ABE0C55A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638" y="3327401"/>
              <a:ext cx="803275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676799E9-6F85-D43E-C8FF-ED245CA02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3" y="3327401"/>
              <a:ext cx="862013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6B7ED8FB-BB77-85D3-0DAA-BA32661F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925" y="3327401"/>
              <a:ext cx="833438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76D04DE3-958D-78D3-717D-285282B34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3327401"/>
              <a:ext cx="954088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912EBC3D-4DE5-BEBD-04BA-FBB24CD99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450" y="3327401"/>
              <a:ext cx="954088" cy="639763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62A33648-FB20-DE48-DCDA-46D238B25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8750" y="2863851"/>
              <a:ext cx="7325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[SI+11]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F4F889B7-4CC2-FFF8-F0B3-000DA5A5E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4663" y="2863851"/>
              <a:ext cx="85883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[SI+10]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DD976007-9B7A-CC2C-7187-608155C71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2813" y="2863851"/>
              <a:ext cx="7366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[SI+9]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C8EDF304-9F9B-009F-DB0D-28534A34F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863851"/>
              <a:ext cx="7366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[SI+8]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257D5B5A-8ED2-500A-8233-B927E1C3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650" y="2863851"/>
              <a:ext cx="73818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[SI+7]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DB1455EB-2DFF-4A8B-0009-31789AA2E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5675" y="2863851"/>
              <a:ext cx="7366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[SI+6]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2E7385DD-60B0-7335-8FB2-958246CE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238" y="2863851"/>
              <a:ext cx="73818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[SI+5]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A4F01C7C-6131-B790-E37D-65DF1A090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388" y="2863851"/>
              <a:ext cx="73818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[SI+4]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2D6D2710-7DD2-1BE1-8739-A395156B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2863851"/>
              <a:ext cx="7366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[SI+3]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BB8350F1-F22D-5F88-B8E2-22660280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100" y="2863851"/>
              <a:ext cx="73818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[SI+2]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C32A55FF-4D4B-4BA9-41EA-6CE5FA6F6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250" y="2863851"/>
              <a:ext cx="73818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[SI+1]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178168A2-7F8B-3923-4CE8-E8DEADEB2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838" y="2863851"/>
              <a:ext cx="4921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ptos" panose="020B0004020202020204" pitchFamily="34" charset="0"/>
                </a:rPr>
                <a:t>[SI]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25DCBA3A-5A97-EDBB-AF7C-E4B43355D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0050" y="3506788"/>
              <a:ext cx="3778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87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186B2835-5A0D-AC88-F472-A7092F3D8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0563" y="3506788"/>
              <a:ext cx="4286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DE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4063D84C-7157-7BBC-E155-2064BF2B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2200" y="3506788"/>
              <a:ext cx="3778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34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BE654B8D-EDAE-ADDB-B3EF-A1F5C0455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4475" y="3506788"/>
              <a:ext cx="3778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08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4874401F-6B4A-1FA1-5CCB-95F88966D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3506788"/>
              <a:ext cx="3778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92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6">
              <a:extLst>
                <a:ext uri="{FF2B5EF4-FFF2-40B4-BE49-F238E27FC236}">
                  <a16:creationId xmlns:a16="http://schemas.microsoft.com/office/drawing/2014/main" id="{457797A0-A1DC-EB91-2A4B-108726501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425" y="3506788"/>
              <a:ext cx="41910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C2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7C8F2D44-64A8-12DC-CD97-626C02A2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506788"/>
              <a:ext cx="3778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54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09D85AB7-2D43-C6C3-B083-8F0CA9706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3506788"/>
              <a:ext cx="3778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63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BC12277C-BEB2-F52B-1D65-958CE0840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5" y="3506788"/>
              <a:ext cx="37782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F8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8A9A8B8E-79B3-182F-7ECF-DC7B6EAF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963" y="3506788"/>
              <a:ext cx="398463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A8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ECDEB556-1C40-0F25-F95C-E6758387C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588" y="3506788"/>
              <a:ext cx="417513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D3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BF83819F-17FA-456E-EB11-C24BE85BD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813" y="3506788"/>
              <a:ext cx="388938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7E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17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ptos Display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2.potx" id="{BC87EDE0-799D-4344-B0B7-E1539232D8A3}" vid="{9CE2CB45-B8E7-4557-A0BB-A8FD65F8AD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666</Words>
  <Application>Microsoft Office PowerPoint</Application>
  <PresentationFormat>Widescreen</PresentationFormat>
  <Paragraphs>153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Calibri</vt:lpstr>
      <vt:lpstr>Cascadia Code</vt:lpstr>
      <vt:lpstr>Cascadia Code PL Light</vt:lpstr>
      <vt:lpstr>Consolas</vt:lpstr>
      <vt:lpstr>Office Theme</vt:lpstr>
      <vt:lpstr>Sheet 2</vt:lpstr>
      <vt:lpstr>Today we will learn:</vt:lpstr>
      <vt:lpstr>Question 1</vt:lpstr>
      <vt:lpstr>Is this straight forward?</vt:lpstr>
      <vt:lpstr>The Data Segment</vt:lpstr>
      <vt:lpstr>The Plan</vt:lpstr>
      <vt:lpstr>Before we can loop…</vt:lpstr>
      <vt:lpstr>Our Memory</vt:lpstr>
      <vt:lpstr>The loop</vt:lpstr>
      <vt:lpstr>Any questions?</vt:lpstr>
      <vt:lpstr>Requirements: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Execution Unit</dc:title>
  <dc:creator>Omar Amer</dc:creator>
  <cp:lastModifiedBy>Omar Amer</cp:lastModifiedBy>
  <cp:revision>82</cp:revision>
  <dcterms:created xsi:type="dcterms:W3CDTF">2023-10-16T11:49:26Z</dcterms:created>
  <dcterms:modified xsi:type="dcterms:W3CDTF">2023-11-02T04:30:40Z</dcterms:modified>
</cp:coreProperties>
</file>