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276" r:id="rId32"/>
    <p:sldId id="307" r:id="rId33"/>
    <p:sldId id="27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ar Amer" initials="OA" lastIdx="1" clrIdx="0">
    <p:extLst>
      <p:ext uri="{19B8F6BF-5375-455C-9EA6-DF929625EA0E}">
        <p15:presenceInfo xmlns:p15="http://schemas.microsoft.com/office/powerpoint/2012/main" userId="c24b8c2d43b1cb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8" autoAdjust="0"/>
    <p:restoredTop sz="90013" autoAdjust="0"/>
  </p:normalViewPr>
  <p:slideViewPr>
    <p:cSldViewPr snapToGrid="0">
      <p:cViewPr varScale="1">
        <p:scale>
          <a:sx n="77" d="100"/>
          <a:sy n="77" d="100"/>
        </p:scale>
        <p:origin x="2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DF250-48C8-4E1C-A780-4C0AFF6E848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7653F-5843-4E7E-B495-11B31E589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74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7653F-5843-4E7E-B495-11B31E589C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19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FB8A-17B2-793B-46A5-92F2CD1D3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>
                <a:solidFill>
                  <a:schemeClr val="bg2"/>
                </a:solidFill>
                <a:highlight>
                  <a:srgbClr val="000000"/>
                </a:highlight>
                <a:latin typeface="Consolas" panose="020B0609020204030204" pitchFamily="49" charset="0"/>
                <a:ea typeface="Futura" panose="02020800000000000000" pitchFamily="18" charset="0"/>
                <a:cs typeface="Futura" panose="02020800000000000000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C461C-DE9E-ADF1-6EB6-33E5AE432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 i="1"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87BD7-8ADB-2BC9-AEEF-E80DEF3D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07843" y="5991225"/>
            <a:ext cx="976313" cy="365125"/>
          </a:xfrm>
        </p:spPr>
        <p:txBody>
          <a:bodyPr/>
          <a:lstStyle>
            <a:lvl1pPr>
              <a:defRPr b="0">
                <a:latin typeface="Aptos Display" panose="020B0004020202020204" pitchFamily="34" charset="0"/>
              </a:defRPr>
            </a:lvl1pPr>
          </a:lstStyle>
          <a:p>
            <a:fld id="{1E12CF79-2930-41F5-8BEC-2BF6E4CF9B4F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3EBBA-EABC-99D0-348A-08FD1A11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ptos Display" panose="020B0004020202020204" pitchFamily="34" charset="0"/>
              </a:defRPr>
            </a:lvl1pPr>
          </a:lstStyle>
          <a:p>
            <a:r>
              <a:rPr lang="en-US"/>
              <a:t>CMPS-201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8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FE26-67D1-7278-81C7-64902597A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B45F6-3C7A-8966-8B7A-A06DACD53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F4F32-67B4-64C6-E058-61A914096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604B-AA79-42ED-A1CB-6BF43A8DC463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05E6B-F587-27A0-7EC5-893C2A13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3DEFB-C8E5-A660-6D60-B5A097D1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4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3E6AC4-45EC-45E5-47B6-566A6E2FC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6E9F4-143D-0BB9-A032-DF27D2E59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49487-10AA-3AB3-0BD9-14CAAC6D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18E7-6E62-4B3C-A6F4-D2B24614BD8A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3797E-6EAA-07C9-CA58-AB9E619F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4BDA5-66F6-C707-C8D2-8F277A22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5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0836-F5A9-1F94-BB5D-30B950D6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  <a:highlight>
                  <a:srgbClr val="000000"/>
                </a:highlight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A171-E5A8-B3E5-91B0-9165E2E39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ptos Display" panose="020B0004020202020204" pitchFamily="34" charset="0"/>
                <a:ea typeface="Futura" panose="02020800000000000000" pitchFamily="18" charset="0"/>
                <a:cs typeface="Futura" panose="02020800000000000000" pitchFamily="18" charset="0"/>
              </a:defRPr>
            </a:lvl1pPr>
            <a:lvl2pPr>
              <a:defRPr>
                <a:latin typeface="Aptos Display" panose="020B0004020202020204" pitchFamily="34" charset="0"/>
                <a:ea typeface="Futura" panose="02020800000000000000" pitchFamily="18" charset="0"/>
                <a:cs typeface="Futura" panose="02020800000000000000" pitchFamily="18" charset="0"/>
              </a:defRPr>
            </a:lvl2pPr>
            <a:lvl3pPr>
              <a:defRPr>
                <a:latin typeface="Aptos Display" panose="020B0004020202020204" pitchFamily="34" charset="0"/>
                <a:ea typeface="Futura" panose="02020800000000000000" pitchFamily="18" charset="0"/>
                <a:cs typeface="Futura" panose="02020800000000000000" pitchFamily="18" charset="0"/>
              </a:defRPr>
            </a:lvl3pPr>
            <a:lvl4pPr>
              <a:defRPr>
                <a:latin typeface="Aptos Display" panose="020B0004020202020204" pitchFamily="34" charset="0"/>
                <a:ea typeface="Futura" panose="02020800000000000000" pitchFamily="18" charset="0"/>
                <a:cs typeface="Futura" panose="02020800000000000000" pitchFamily="18" charset="0"/>
              </a:defRPr>
            </a:lvl4pPr>
            <a:lvl5pPr>
              <a:defRPr>
                <a:latin typeface="Aptos Display" panose="020B0004020202020204" pitchFamily="34" charset="0"/>
                <a:ea typeface="Futura" panose="02020800000000000000" pitchFamily="18" charset="0"/>
                <a:cs typeface="Futura" panose="02020800000000000000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B7D90-CF5D-5D14-F2AB-82A42623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8083-A109-4E29-8EE8-0B6003BFF49E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417C9-143F-BA86-3BD3-D8A4EE73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ptos Display" panose="020B0004020202020204" pitchFamily="34" charset="0"/>
              </a:defRPr>
            </a:lvl1pPr>
          </a:lstStyle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7E7A5-F9A0-E4EE-3ED8-2817FA20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9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A15A-0326-AE52-5844-37568C612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B916E-D831-0183-309C-68DDA00B5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>
            <a:lvl1pPr marL="0" indent="0" algn="ctr">
              <a:buNone/>
              <a:defRPr sz="2400" b="0" i="1">
                <a:solidFill>
                  <a:schemeClr val="tx1">
                    <a:tint val="75000"/>
                  </a:schemeClr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F651B-1A82-6670-C931-A67FFD049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CE91-5876-4BC3-80A4-216BE3DB55B6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98196-EB82-D3E7-5C7A-89077C28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ptos Display" panose="020B0004020202020204" pitchFamily="34" charset="0"/>
              </a:defRPr>
            </a:lvl1pPr>
          </a:lstStyle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1B199-1FAB-20E6-9FC5-5BA283F1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DD230-939F-501C-F2FD-0AF94109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74F0-3FDA-8919-B5A0-29786FC13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  <a:lvl2pPr>
              <a:defRPr>
                <a:latin typeface="Aptos Display" panose="020B0004020202020204" pitchFamily="34" charset="0"/>
              </a:defRPr>
            </a:lvl2pPr>
            <a:lvl3pPr>
              <a:defRPr>
                <a:latin typeface="Aptos Display" panose="020B0004020202020204" pitchFamily="34" charset="0"/>
              </a:defRPr>
            </a:lvl3pPr>
            <a:lvl4pPr>
              <a:defRPr>
                <a:latin typeface="Aptos Display" panose="020B0004020202020204" pitchFamily="34" charset="0"/>
              </a:defRPr>
            </a:lvl4pPr>
            <a:lvl5pPr>
              <a:defRPr>
                <a:latin typeface="Aptos Display" panose="020B00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2338F-F82E-3F21-6377-24EA184D1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  <a:lvl2pPr>
              <a:defRPr>
                <a:latin typeface="Aptos Display" panose="020B0004020202020204" pitchFamily="34" charset="0"/>
              </a:defRPr>
            </a:lvl2pPr>
            <a:lvl3pPr>
              <a:defRPr>
                <a:latin typeface="Aptos Display" panose="020B0004020202020204" pitchFamily="34" charset="0"/>
              </a:defRPr>
            </a:lvl3pPr>
            <a:lvl4pPr>
              <a:defRPr>
                <a:latin typeface="Aptos Display" panose="020B0004020202020204" pitchFamily="34" charset="0"/>
              </a:defRPr>
            </a:lvl4pPr>
            <a:lvl5pPr>
              <a:defRPr>
                <a:latin typeface="Aptos Display" panose="020B00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C3A10-F7DE-2323-3D6E-5D75D990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C4A-D021-414F-9B5D-12053FEF7AFA}" type="datetime1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6B598-19F2-4555-2306-B950DA30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2AD00-874D-A4FD-6555-1BF116B5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FF71-56EB-E78E-ACA9-1371C5C5E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B52FA-151B-7F43-72A4-DC0C27865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ptos Display" panose="020B00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1E713-2926-7F82-4B69-B88BAEA14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  <a:lvl2pPr>
              <a:defRPr>
                <a:latin typeface="Aptos Display" panose="020B0004020202020204" pitchFamily="34" charset="0"/>
              </a:defRPr>
            </a:lvl2pPr>
            <a:lvl3pPr>
              <a:defRPr>
                <a:latin typeface="Aptos Display" panose="020B0004020202020204" pitchFamily="34" charset="0"/>
              </a:defRPr>
            </a:lvl3pPr>
            <a:lvl4pPr>
              <a:defRPr>
                <a:latin typeface="Aptos Display" panose="020B0004020202020204" pitchFamily="34" charset="0"/>
              </a:defRPr>
            </a:lvl4pPr>
            <a:lvl5pPr>
              <a:defRPr>
                <a:latin typeface="Aptos Display" panose="020B00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7A8A0-871C-5B4B-8C84-7771C9EFD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ptos Display" panose="020B00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28A31-F555-1A80-D842-24B6769D6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  <a:lvl2pPr>
              <a:defRPr>
                <a:latin typeface="Aptos Display" panose="020B0004020202020204" pitchFamily="34" charset="0"/>
              </a:defRPr>
            </a:lvl2pPr>
            <a:lvl3pPr>
              <a:defRPr>
                <a:latin typeface="Aptos Display" panose="020B0004020202020204" pitchFamily="34" charset="0"/>
              </a:defRPr>
            </a:lvl3pPr>
            <a:lvl4pPr>
              <a:defRPr>
                <a:latin typeface="Aptos Display" panose="020B0004020202020204" pitchFamily="34" charset="0"/>
              </a:defRPr>
            </a:lvl4pPr>
            <a:lvl5pPr>
              <a:defRPr>
                <a:latin typeface="Aptos Display" panose="020B00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11253-3EF8-C279-789B-0E410CC9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</a:lstStyle>
          <a:p>
            <a:fld id="{E7DA25DA-3090-499B-856F-F708ECA8EF8B}" type="datetime1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2A03AA-6D44-5596-39A7-FEB7D91B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</a:lstStyle>
          <a:p>
            <a:r>
              <a:rPr lang="en-US" dirty="0"/>
              <a:t>CMPS-201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4B8381-8AD6-DBB7-3800-6E21ED85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</a:lstStyle>
          <a:p>
            <a:fld id="{2FEB4479-D22B-484D-8CD5-C4BFA81D8A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E804-1146-B8FE-D18E-7ED1BF03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8BB1F1-C2BC-3E1C-38BC-3CBDD719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0618B-1632-49AF-AA6B-3D637F82AC54}" type="datetime1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A6FAE-1EA9-0D47-B6E6-AB348AF7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AED57-1BD4-617C-DAA6-59BA46E7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76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D081D-4A2D-8383-5BD9-628023E1C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665-41EA-4F71-AB38-BF4B0098B48F}" type="datetime1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89544-2D45-0F0B-87B6-922957D11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3D8BE-0240-00E6-6328-DC933FFE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6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D092-BE80-23C4-3DFF-8A8D01B02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65FD7-B9F7-21D9-2CC1-A3C2A081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02109-2EB7-0086-4ECD-78CAF7AD3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8D77C-E87B-6FBF-E0DD-D156D99B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A1DB-B6B0-47CA-BA95-952FE07916E8}" type="datetime1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9D2E8-680C-5528-6A37-E4A23AFA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73D4D-FF0C-4F05-79A7-524ED869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6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8422-63FB-7A8C-58D6-0F93F083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568196-2544-4B0A-DB2D-B76731650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8EDAB-9320-53BE-B6F2-6CC824D83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CA40D-63B4-8F05-5C35-57FCB64C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BA01-5ECE-4D04-965C-C9F4C73B78D8}" type="datetime1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25B78-EED0-6A09-70EE-0F52616B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13806-8190-5F99-8669-FB828ECA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5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AB2EFA-76FD-2A8D-770A-182048D8F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D6EE3-D69F-C22B-D115-42E353521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8C633-217A-DB5F-78A3-EAE46D2D8F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35843-FC91-4363-9D9C-6CA1E24B367F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1BAED-4826-38C9-6530-5C45E1866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CMPS-201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7BE76-180F-5C76-C839-0C8DE9442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B4479-D22B-484D-8CD5-C4BFA81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0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9FF0-31CF-34BD-0542-DC90EF662C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bg2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Sheet </a:t>
            </a:r>
            <a:r>
              <a:rPr lang="en-US" dirty="0">
                <a:solidFill>
                  <a:srgbClr val="00B0F0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3</a:t>
            </a:r>
            <a:endParaRPr lang="en-US" i="1" dirty="0">
              <a:solidFill>
                <a:srgbClr val="00B0F0"/>
              </a:solidFill>
              <a:highlight>
                <a:srgbClr val="000000"/>
              </a:highlight>
              <a:latin typeface="Cascadia Code PL Light" panose="020B0609020000020004" pitchFamily="49" charset="0"/>
              <a:ea typeface="Cascadia Code PL Light" panose="020B0609020000020004" pitchFamily="49" charset="0"/>
              <a:cs typeface="Cascadia Code PL Light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AFD1A-1C7B-8843-95BB-F1D8C63CCD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i="1" dirty="0"/>
              <a:t>Microprocessors</a:t>
            </a:r>
            <a:br>
              <a:rPr lang="en-US" i="1" dirty="0"/>
            </a:br>
            <a:r>
              <a:rPr lang="en-US" i="1" dirty="0"/>
              <a:t>CMPS-201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DF50B52-520B-5DE5-FE7B-8F02D3B3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</a:p>
        </p:txBody>
      </p:sp>
    </p:spTree>
    <p:extLst>
      <p:ext uri="{BB962C8B-B14F-4D97-AF65-F5344CB8AC3E}">
        <p14:creationId xmlns:p14="http://schemas.microsoft.com/office/powerpoint/2010/main" val="172485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EF8A2-CDCF-4E8B-8A9D-32215590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vs </a:t>
            </a:r>
            <a:r>
              <a:rPr lang="en-US" i="1" dirty="0">
                <a:solidFill>
                  <a:srgbClr val="00B0F0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Proc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F934E-A519-1BCD-8254-7D7EF7EC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5C04D-8D27-C87B-E525-E2508C2D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166053E-8301-54E6-169C-BE817EBF6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971" y="1857947"/>
            <a:ext cx="4383078" cy="177806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dirty="0">
                <a:latin typeface="Cascadia Code" panose="020B0609020000020004" pitchFamily="49" charset="0"/>
              </a:rPr>
              <a:t>proc_name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proc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dummy_instruction_1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dummy_instruction_2</a:t>
            </a:r>
          </a:p>
          <a:p>
            <a:r>
              <a:rPr lang="en-US" dirty="0">
                <a:solidFill>
                  <a:srgbClr val="9676D1"/>
                </a:solidFill>
                <a:latin typeface="Cascadia Code" panose="020B0609020000020004" pitchFamily="49" charset="0"/>
              </a:rPr>
              <a:t>    ret</a:t>
            </a:r>
            <a:endParaRPr lang="en-US" b="0" dirty="0">
              <a:effectLst/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endp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</a:rPr>
              <a:t>proc_name</a:t>
            </a:r>
          </a:p>
          <a:p>
            <a:r>
              <a:rPr lang="en-US" dirty="0">
                <a:solidFill>
                  <a:srgbClr val="9676D1"/>
                </a:solidFill>
                <a:latin typeface="Cascadia Code" panose="020B0609020000020004" pitchFamily="49" charset="0"/>
              </a:rPr>
              <a:t>call </a:t>
            </a:r>
            <a:r>
              <a:rPr lang="en-US" dirty="0">
                <a:latin typeface="Cascadia Code" panose="020B0609020000020004" pitchFamily="49" charset="0"/>
              </a:rPr>
              <a:t>proc_name</a:t>
            </a:r>
            <a:endParaRPr lang="en-US" dirty="0">
              <a:solidFill>
                <a:srgbClr val="9676D1"/>
              </a:solidFill>
              <a:latin typeface="Cascadia Code" panose="020B06090200000200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E18FA8D5-95D1-138F-919E-3DAC2DF46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782255"/>
            <a:ext cx="10830339" cy="177806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dirty="0">
                <a:latin typeface="Cascadia Code" panose="020B0609020000020004" pitchFamily="49" charset="0"/>
              </a:rPr>
              <a:t>DisplayString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MACRO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</a:rPr>
              <a:t>string_offset</a:t>
            </a: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mov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ah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9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</a:rPr>
              <a:t>; Select option for int 21; ah = 9 means display string.</a:t>
            </a: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lea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dx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dirty="0">
                <a:latin typeface="Cascadia Code" panose="020B0609020000020004" pitchFamily="49" charset="0"/>
              </a:rPr>
              <a:t>string_offset   ; String offset needs to be in dx.</a:t>
            </a: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int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21h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      </a:t>
            </a:r>
            <a:r>
              <a:rPr lang="en-US" dirty="0">
                <a:latin typeface="Cascadia Code" panose="020B0609020000020004" pitchFamily="49" charset="0"/>
              </a:rPr>
              <a:t>          ; Call the interrupt.</a:t>
            </a:r>
          </a:p>
          <a:p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ENDM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27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551C-A168-449B-D577-F10368D7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 </a:t>
            </a:r>
            <a:r>
              <a:rPr lang="en-US" i="1" dirty="0">
                <a:solidFill>
                  <a:srgbClr val="00B0F0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23D96-9AD5-396F-2CEE-F242FE88C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1183"/>
          </a:xfrm>
        </p:spPr>
        <p:txBody>
          <a:bodyPr/>
          <a:lstStyle/>
          <a:p>
            <a:r>
              <a:rPr lang="en-US" dirty="0"/>
              <a:t>Required: Make a macro that displays a string stored in memory.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AF89C-F980-C829-6E00-5432F9D4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7A259-CAE2-1E47-FBC9-1127E8C4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AFB26209-ABE2-F2D3-0524-A98129F3B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830" y="2539966"/>
            <a:ext cx="10830339" cy="158008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dirty="0">
                <a:latin typeface="Cascadia Code" panose="020B0609020000020004" pitchFamily="49" charset="0"/>
              </a:rPr>
              <a:t>DisplayString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MACRO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</a:rPr>
              <a:t>string_offset</a:t>
            </a: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mov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ah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9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</a:rPr>
              <a:t>; Select option for int 21; ah = 9 means display string.</a:t>
            </a: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lea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dx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dirty="0">
                <a:latin typeface="Cascadia Code" panose="020B0609020000020004" pitchFamily="49" charset="0"/>
              </a:rPr>
              <a:t>string_offset   ; String offset needs to be in dx.</a:t>
            </a: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int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21h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      </a:t>
            </a:r>
            <a:r>
              <a:rPr lang="en-US" dirty="0">
                <a:latin typeface="Cascadia Code" panose="020B0609020000020004" pitchFamily="49" charset="0"/>
              </a:rPr>
              <a:t>          ; Call the interrupt.</a:t>
            </a:r>
          </a:p>
          <a:p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ENDM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16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551C-A168-449B-D577-F10368D7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 </a:t>
            </a:r>
            <a:r>
              <a:rPr lang="en-US" i="1" dirty="0">
                <a:solidFill>
                  <a:srgbClr val="00B0F0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3D7C-CFDD-52F6-0BD4-52CC80E6D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120"/>
            <a:ext cx="10515600" cy="7951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Required: Make a macro that takes a string from the keyboard and stores it in memory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AF89C-F980-C829-6E00-5432F9D4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7A259-CAE2-1E47-FBC9-1127E8C4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AFB26209-ABE2-F2D3-0524-A98129F3B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828" y="2385270"/>
            <a:ext cx="10830339" cy="286692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dirty="0">
                <a:latin typeface="Cascadia Code" panose="020B0609020000020004" pitchFamily="49" charset="0"/>
              </a:rPr>
              <a:t>ReadString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MACRO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</a:rPr>
              <a:t>prompt_offset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dirty="0">
                <a:latin typeface="Cascadia Code" panose="020B0609020000020004" pitchFamily="49" charset="0"/>
              </a:rPr>
              <a:t>string_offset</a:t>
            </a:r>
          </a:p>
          <a:p>
            <a:endParaRPr lang="en-US" dirty="0"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dirty="0">
                <a:latin typeface="Cascadia Code" panose="020B0609020000020004" pitchFamily="49" charset="0"/>
              </a:rPr>
              <a:t>DisplayString prompt_offset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	</a:t>
            </a:r>
            <a:r>
              <a:rPr lang="en-US" dirty="0">
                <a:latin typeface="Cascadia Code" panose="020B0609020000020004" pitchFamily="49" charset="0"/>
              </a:rPr>
              <a:t>; Display the prompt.</a:t>
            </a:r>
          </a:p>
          <a:p>
            <a:endParaRPr lang="en-US" dirty="0"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mov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ah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0ah 			</a:t>
            </a:r>
            <a:r>
              <a:rPr lang="en-US" dirty="0">
                <a:latin typeface="Cascadia Code" panose="020B0609020000020004" pitchFamily="49" charset="0"/>
              </a:rPr>
              <a:t>; Select an option for interrupt 21h</a:t>
            </a:r>
          </a:p>
          <a:p>
            <a:r>
              <a:rPr lang="en-US" dirty="0">
                <a:latin typeface="Cascadia Code" panose="020B0609020000020004" pitchFamily="49" charset="0"/>
              </a:rPr>
              <a:t>		  			; ah = 0a means read from keyboard.</a:t>
            </a:r>
          </a:p>
          <a:p>
            <a:endParaRPr lang="en-US" dirty="0"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lea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dx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dirty="0">
                <a:latin typeface="Cascadia Code" panose="020B0609020000020004" pitchFamily="49" charset="0"/>
              </a:rPr>
              <a:t>string_offset      	; Result offset must be in dx</a:t>
            </a:r>
            <a:r>
              <a:rPr lang="en-US" b="0" i="1" dirty="0">
                <a:solidFill>
                  <a:srgbClr val="BCBDC1"/>
                </a:solidFill>
                <a:effectLst/>
                <a:latin typeface="Cascadia Code" panose="020B0609020000020004" pitchFamily="49" charset="0"/>
              </a:rPr>
              <a:t>.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int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21h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                   	</a:t>
            </a:r>
            <a:r>
              <a:rPr lang="en-US" dirty="0">
                <a:latin typeface="Cascadia Code" panose="020B0609020000020004" pitchFamily="49" charset="0"/>
              </a:rPr>
              <a:t>; Call the interrupt</a:t>
            </a:r>
          </a:p>
          <a:p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ENDM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1C9566-0DBD-BD36-4049-C5358814B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113"/>
          <a:stretch/>
        </p:blipFill>
        <p:spPr>
          <a:xfrm>
            <a:off x="680828" y="5381813"/>
            <a:ext cx="10830339" cy="79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3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D0F8-0BFB-C67D-E4CC-5AB91575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i="1" dirty="0">
                <a:solidFill>
                  <a:srgbClr val="00B0F0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MACROS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E518F-4349-7BAB-8A4F-2A6328BB8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29BEB-B141-7104-9711-436289EC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9E441BF3-D70E-CE1D-76C7-2A90F73DF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4109" y="925374"/>
            <a:ext cx="6942483" cy="510767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dirty="0">
                <a:latin typeface="Cascadia Code" panose="020B0609020000020004" pitchFamily="49" charset="0"/>
              </a:rPr>
              <a:t>.data</a:t>
            </a:r>
          </a:p>
          <a:p>
            <a:r>
              <a:rPr lang="en-US" dirty="0">
                <a:latin typeface="Cascadia Code" panose="020B0609020000020004" pitchFamily="49" charset="0"/>
              </a:rPr>
              <a:t>prompt          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db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 </a:t>
            </a:r>
            <a:r>
              <a:rPr lang="en-US" b="0" dirty="0">
                <a:solidFill>
                  <a:srgbClr val="99D98C"/>
                </a:solidFill>
                <a:effectLst/>
                <a:latin typeface="Cascadia Code" panose="020B0609020000020004" pitchFamily="49" charset="0"/>
              </a:rPr>
              <a:t>"Enter any text: "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0ah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0" dirty="0">
                <a:solidFill>
                  <a:srgbClr val="99D98C"/>
                </a:solidFill>
                <a:effectLst/>
                <a:latin typeface="Cascadia Code" panose="020B0609020000020004" pitchFamily="49" charset="0"/>
              </a:rPr>
              <a:t>'$'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</a:rPr>
              <a:t>user_input     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db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 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15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dirty="0">
                <a:latin typeface="Cascadia Code" panose="020B0609020000020004" pitchFamily="49" charset="0"/>
              </a:rPr>
              <a:t>?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,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15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</a:rPr>
              <a:t>dup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99D98C"/>
                </a:solidFill>
                <a:effectLst/>
                <a:latin typeface="Cascadia Code" panose="020B0609020000020004" pitchFamily="49" charset="0"/>
              </a:rPr>
              <a:t>'$'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en-US" dirty="0">
                <a:latin typeface="Cascadia Code" panose="020B0609020000020004" pitchFamily="49" charset="0"/>
              </a:rPr>
              <a:t>u_typed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    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db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 </a:t>
            </a:r>
            <a:r>
              <a:rPr lang="en-US" b="0" dirty="0">
                <a:solidFill>
                  <a:srgbClr val="99D98C"/>
                </a:solidFill>
                <a:effectLst/>
                <a:latin typeface="Cascadia Code" panose="020B0609020000020004" pitchFamily="49" charset="0"/>
              </a:rPr>
              <a:t>"You Typed: "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0ah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0" dirty="0">
                <a:solidFill>
                  <a:srgbClr val="99D98C"/>
                </a:solidFill>
                <a:effectLst/>
                <a:latin typeface="Cascadia Code" panose="020B0609020000020004" pitchFamily="49" charset="0"/>
              </a:rPr>
              <a:t>'$'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b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</a:br>
            <a:r>
              <a:rPr lang="en-US" dirty="0">
                <a:latin typeface="Cascadia Code" panose="020B0609020000020004" pitchFamily="49" charset="0"/>
              </a:rPr>
              <a:t>.code</a:t>
            </a:r>
          </a:p>
          <a:p>
            <a:r>
              <a:rPr lang="en-US" dirty="0">
                <a:latin typeface="Cascadia Code" panose="020B0609020000020004" pitchFamily="49" charset="0"/>
              </a:rPr>
              <a:t>main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proc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</a:rPr>
              <a:t>far</a:t>
            </a: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mov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ax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dirty="0">
                <a:latin typeface="Cascadia Code" panose="020B0609020000020004" pitchFamily="49" charset="0"/>
              </a:rPr>
              <a:t>@data</a:t>
            </a: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mov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ds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ax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b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dirty="0">
                <a:latin typeface="Cascadia Code" panose="020B0609020000020004" pitchFamily="49" charset="0"/>
              </a:rPr>
              <a:t>ReadString prompt, user_input</a:t>
            </a: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dirty="0">
                <a:latin typeface="Cascadia Code" panose="020B0609020000020004" pitchFamily="49" charset="0"/>
              </a:rPr>
              <a:t>DisplayString u_typed</a:t>
            </a: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dirty="0">
                <a:latin typeface="Cascadia Code" panose="020B0609020000020004" pitchFamily="49" charset="0"/>
              </a:rPr>
              <a:t>DisplayString user_input+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2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b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mov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ah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4ch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int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21h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</a:rPr>
              <a:t>main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endp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</a:rPr>
              <a:t>end main</a:t>
            </a:r>
          </a:p>
          <a:p>
            <a:b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</a:br>
            <a:b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</a:br>
            <a:b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</a:b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564AD-994A-F74D-EA42-0FC5935E4F75}"/>
              </a:ext>
            </a:extLst>
          </p:cNvPr>
          <p:cNvSpPr txBox="1"/>
          <p:nvPr/>
        </p:nvSpPr>
        <p:spPr>
          <a:xfrm>
            <a:off x="1061729" y="2740549"/>
            <a:ext cx="37588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Why +2 ?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When reading a string from the keyboard two control characters are inserted. We skip these to find the real text.</a:t>
            </a:r>
          </a:p>
        </p:txBody>
      </p:sp>
    </p:spTree>
    <p:extLst>
      <p:ext uri="{BB962C8B-B14F-4D97-AF65-F5344CB8AC3E}">
        <p14:creationId xmlns:p14="http://schemas.microsoft.com/office/powerpoint/2010/main" val="193298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27C3-DD5F-11EE-0EF8-75D170ACC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 </a:t>
            </a:r>
            <a:r>
              <a:rPr lang="en-US" i="1" dirty="0">
                <a:solidFill>
                  <a:srgbClr val="00B0F0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C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422F9-BFEE-0886-989A-092425EBD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required to display a number in the </a:t>
            </a:r>
            <a:r>
              <a:rPr lang="en-US" b="1" dirty="0">
                <a:latin typeface="Consolas" panose="020B0609020204030204" pitchFamily="49" charset="0"/>
              </a:rPr>
              <a:t>AX</a:t>
            </a:r>
            <a:r>
              <a:rPr lang="en-US" dirty="0"/>
              <a:t> register.</a:t>
            </a:r>
          </a:p>
          <a:p>
            <a:r>
              <a:rPr lang="en-US" dirty="0"/>
              <a:t>The problem is </a:t>
            </a:r>
            <a:r>
              <a:rPr lang="en-US" b="1" dirty="0">
                <a:latin typeface="Consolas" panose="020B0609020204030204" pitchFamily="49" charset="0"/>
              </a:rPr>
              <a:t>AX</a:t>
            </a:r>
            <a:r>
              <a:rPr lang="en-US" dirty="0"/>
              <a:t> contains numbers. We can only display characters.</a:t>
            </a:r>
          </a:p>
          <a:p>
            <a:r>
              <a:rPr lang="en-US" dirty="0"/>
              <a:t>There must be a way to convert each digit of </a:t>
            </a:r>
            <a:r>
              <a:rPr lang="en-US" b="1" dirty="0">
                <a:latin typeface="Consolas" panose="020B0609020204030204" pitchFamily="49" charset="0"/>
              </a:rPr>
              <a:t>AX</a:t>
            </a:r>
            <a:r>
              <a:rPr lang="en-US" dirty="0"/>
              <a:t> into a character.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FFC052-E435-73E2-6616-26F029A8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94A69-BF21-62BD-10A0-BB758B99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FA45ED-719F-6574-ABB6-3CAC9E4A734A}"/>
              </a:ext>
            </a:extLst>
          </p:cNvPr>
          <p:cNvSpPr txBox="1"/>
          <p:nvPr/>
        </p:nvSpPr>
        <p:spPr>
          <a:xfrm>
            <a:off x="8372605" y="4001294"/>
            <a:ext cx="240499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Each digit in </a:t>
            </a:r>
            <a:r>
              <a:rPr lang="en-US" b="1" dirty="0">
                <a:latin typeface="Consolas" panose="020B0609020204030204" pitchFamily="49" charset="0"/>
                <a:ea typeface="Futura" panose="02020800000000000000" pitchFamily="18" charset="0"/>
                <a:cs typeface="Futura" panose="02020800000000000000" pitchFamily="18" charset="0"/>
              </a:rPr>
              <a:t>AX</a:t>
            </a:r>
            <a:r>
              <a:rPr lang="en-US" b="1" dirty="0">
                <a:solidFill>
                  <a:srgbClr val="FF0000"/>
                </a:solidFill>
              </a:rPr>
              <a:t> is a number from 0 to 15 (Hex F)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These are the ASCII codes from 0 to 15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82CA12-9334-1D36-A9A2-5E7A3047E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346" y="3334885"/>
            <a:ext cx="3238061" cy="311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4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F2B2-3BEF-0297-3701-7FB3A5F6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 </a:t>
            </a:r>
            <a:r>
              <a:rPr lang="en-US" i="1" dirty="0">
                <a:solidFill>
                  <a:srgbClr val="00B0F0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3515C-D0EE-9326-6D2F-D9478FC1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87EDA-B0FC-EF76-E9B2-483370BE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3A4092-0A61-C916-A083-DE48039F6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713" y="1904522"/>
            <a:ext cx="4237087" cy="24690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D10B94-034E-B7D1-D1D7-2AABF2A46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713" y="4637210"/>
            <a:ext cx="4237087" cy="14555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855F2-85AD-0148-96E0-A51129AFF5C7}"/>
              </a:ext>
            </a:extLst>
          </p:cNvPr>
          <p:cNvSpPr txBox="1"/>
          <p:nvPr/>
        </p:nvSpPr>
        <p:spPr>
          <a:xfrm>
            <a:off x="838200" y="2963807"/>
            <a:ext cx="4434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These are the ASCII codes that we should be printing. Notice the gap between the numbers 9 and 10 (Hex 0Ah)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398FE7-007D-F00A-A8F8-52EB6F9C89BD}"/>
              </a:ext>
            </a:extLst>
          </p:cNvPr>
          <p:cNvSpPr/>
          <p:nvPr/>
        </p:nvSpPr>
        <p:spPr>
          <a:xfrm>
            <a:off x="7116713" y="1904522"/>
            <a:ext cx="4237087" cy="27500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C1CF16-58D1-D039-C4FF-657F28491BE4}"/>
              </a:ext>
            </a:extLst>
          </p:cNvPr>
          <p:cNvSpPr txBox="1"/>
          <p:nvPr/>
        </p:nvSpPr>
        <p:spPr>
          <a:xfrm>
            <a:off x="4321479" y="158036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Adding 48 (</a:t>
            </a:r>
            <a:r>
              <a:rPr lang="en-US" b="1" dirty="0">
                <a:solidFill>
                  <a:srgbClr val="00B0F0"/>
                </a:solidFill>
              </a:rPr>
              <a:t>ASCII 0</a:t>
            </a:r>
            <a:r>
              <a:rPr lang="en-US" dirty="0">
                <a:solidFill>
                  <a:srgbClr val="00B0F0"/>
                </a:solidFill>
              </a:rPr>
              <a:t>) to a number converts it into it’s corresponding character.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365FEF-F448-6D89-9C0C-14EB71512708}"/>
              </a:ext>
            </a:extLst>
          </p:cNvPr>
          <p:cNvSpPr/>
          <p:nvPr/>
        </p:nvSpPr>
        <p:spPr>
          <a:xfrm>
            <a:off x="7116713" y="4637210"/>
            <a:ext cx="4237087" cy="23541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28BA7E-9841-5070-9D59-CE4504EA847D}"/>
              </a:ext>
            </a:extLst>
          </p:cNvPr>
          <p:cNvSpPr txBox="1"/>
          <p:nvPr/>
        </p:nvSpPr>
        <p:spPr>
          <a:xfrm>
            <a:off x="4038600" y="4486424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We need to convert 10 to A, 11 to B and so on.</a:t>
            </a: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>
                <a:solidFill>
                  <a:srgbClr val="00B050"/>
                </a:solidFill>
              </a:rPr>
              <a:t>If we have the number 10 (0Ah) add 55 to it to get 65 (ASCII for ‘A’)</a:t>
            </a:r>
          </a:p>
        </p:txBody>
      </p:sp>
    </p:spTree>
    <p:extLst>
      <p:ext uri="{BB962C8B-B14F-4D97-AF65-F5344CB8AC3E}">
        <p14:creationId xmlns:p14="http://schemas.microsoft.com/office/powerpoint/2010/main" val="345266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6AD9-99FB-8CBB-007B-E256B45E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>
                <a:solidFill>
                  <a:srgbClr val="00B0F0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52D24-A071-1DC2-578F-70329B117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one hexadecimal digit at a time.</a:t>
            </a:r>
          </a:p>
          <a:p>
            <a:pPr lvl="1"/>
            <a:r>
              <a:rPr lang="en-US" dirty="0"/>
              <a:t>If </a:t>
            </a:r>
            <a:r>
              <a:rPr lang="en-US" b="1" dirty="0">
                <a:latin typeface="Consolas" panose="020B0609020204030204" pitchFamily="49" charset="0"/>
              </a:rPr>
              <a:t>AX</a:t>
            </a:r>
            <a:r>
              <a:rPr lang="en-US" dirty="0"/>
              <a:t> is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012ABh</a:t>
            </a:r>
            <a:r>
              <a:rPr lang="en-US" sz="2800" dirty="0"/>
              <a:t> then we process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en-US" sz="2800" dirty="0"/>
              <a:t>,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en-US" sz="2800" dirty="0"/>
              <a:t>,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sz="2800" dirty="0"/>
              <a:t>, and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sz="2800" dirty="0"/>
              <a:t> in separate loop iterations.</a:t>
            </a:r>
          </a:p>
          <a:p>
            <a:r>
              <a:rPr lang="en-US" sz="3200" dirty="0"/>
              <a:t>For each digit:</a:t>
            </a:r>
          </a:p>
          <a:p>
            <a:pPr lvl="1"/>
            <a:r>
              <a:rPr lang="en-US" sz="2800" dirty="0"/>
              <a:t>If it’s less that 10 (</a:t>
            </a: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0Ah</a:t>
            </a:r>
            <a:r>
              <a:rPr lang="en-US" sz="2800" dirty="0"/>
              <a:t>) Then it is a decimal number.</a:t>
            </a:r>
          </a:p>
          <a:p>
            <a:pPr lvl="2"/>
            <a:r>
              <a:rPr lang="en-US" sz="2400" dirty="0"/>
              <a:t>Add the offset that converts it into its corresponding character.</a:t>
            </a:r>
          </a:p>
          <a:p>
            <a:pPr lvl="1"/>
            <a:r>
              <a:rPr lang="en-US" sz="2800" dirty="0"/>
              <a:t>If it’s equal to 10 (</a:t>
            </a: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0Ah</a:t>
            </a:r>
            <a:r>
              <a:rPr lang="en-US" sz="2800" dirty="0"/>
              <a:t>) or greater then this is a hex number.</a:t>
            </a:r>
          </a:p>
          <a:p>
            <a:pPr lvl="2"/>
            <a:r>
              <a:rPr lang="en-US" sz="2400" dirty="0"/>
              <a:t>Add the offset that converts it into the corresponding character.</a:t>
            </a:r>
          </a:p>
          <a:p>
            <a:pPr lvl="1"/>
            <a:r>
              <a:rPr lang="en-US" sz="2800" dirty="0"/>
              <a:t>After adding the offset, Print the character.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C3FB1-18F6-45F4-3CAF-A1FB1A0F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86023-2750-61A7-5324-36F41B60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9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27DB-812A-0A95-A625-53EED7FDC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</a:t>
            </a:r>
            <a:r>
              <a:rPr lang="en-US" i="1" dirty="0">
                <a:solidFill>
                  <a:srgbClr val="00B0F0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Macro definition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8960F-D64F-DC08-4829-26671CD4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12C30-9ED8-47E8-DFA2-67DC4426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E70345-3A2F-ECC9-B13D-1BDC06D278A6}"/>
              </a:ext>
            </a:extLst>
          </p:cNvPr>
          <p:cNvSpPr/>
          <p:nvPr/>
        </p:nvSpPr>
        <p:spPr>
          <a:xfrm>
            <a:off x="6408821" y="1690688"/>
            <a:ext cx="4828673" cy="3845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Cascadia Code" panose="020B0609020000020004" pitchFamily="49" charset="0"/>
              </a:rPr>
              <a:t>DisplayNumber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MACRO</a:t>
            </a:r>
          </a:p>
          <a:p>
            <a:r>
              <a:rPr lang="en-US" dirty="0">
                <a:solidFill>
                  <a:srgbClr val="9676D1"/>
                </a:solidFill>
                <a:latin typeface="Cascadia Code" panose="020B0609020000020004" pitchFamily="49" charset="0"/>
              </a:rPr>
              <a:t>		LOCAL </a:t>
            </a:r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</a:rPr>
              <a:t>LABEL_1</a:t>
            </a:r>
          </a:p>
          <a:p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</a:rPr>
              <a:t>		</a:t>
            </a:r>
            <a:r>
              <a:rPr lang="en-US" dirty="0">
                <a:solidFill>
                  <a:srgbClr val="9676D1"/>
                </a:solidFill>
                <a:latin typeface="Cascadia Code" panose="020B0609020000020004" pitchFamily="49" charset="0"/>
              </a:rPr>
              <a:t>LOCAL </a:t>
            </a:r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</a:rPr>
              <a:t>Dummy_label_2</a:t>
            </a:r>
          </a:p>
          <a:p>
            <a:endParaRPr lang="en-US" dirty="0">
              <a:solidFill>
                <a:srgbClr val="9676D1"/>
              </a:solidFill>
              <a:latin typeface="Cascadia Code" panose="020B0609020000020004" pitchFamily="49" charset="0"/>
            </a:endParaRPr>
          </a:p>
          <a:p>
            <a:endParaRPr lang="en-US" b="0" dirty="0">
              <a:solidFill>
                <a:srgbClr val="9676D1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</a:rPr>
              <a:t>LABEL_1:</a:t>
            </a:r>
          </a:p>
          <a:p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	dummy_instruction</a:t>
            </a:r>
            <a:r>
              <a:rPr lang="en-US" dirty="0">
                <a:solidFill>
                  <a:srgbClr val="9676D1"/>
                </a:solidFill>
                <a:latin typeface="Cascadia Code" panose="020B0609020000020004" pitchFamily="49" charset="0"/>
              </a:rPr>
              <a:t>_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1</a:t>
            </a:r>
          </a:p>
          <a:p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</a:rPr>
              <a:t>Dummy_label_2:</a:t>
            </a:r>
          </a:p>
          <a:p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	dummy_instruction_2</a:t>
            </a:r>
          </a:p>
          <a:p>
            <a:endParaRPr lang="en-US" b="0" dirty="0">
              <a:solidFill>
                <a:srgbClr val="9676D1"/>
              </a:solidFill>
              <a:effectLst/>
              <a:latin typeface="Cascadia Code" panose="020B0609020000020004" pitchFamily="49" charset="0"/>
            </a:endParaRPr>
          </a:p>
          <a:p>
            <a:endParaRPr lang="en-US" b="0" dirty="0">
              <a:solidFill>
                <a:srgbClr val="9676D1"/>
              </a:solidFill>
              <a:effectLst/>
              <a:latin typeface="Cascadia Code" panose="020B0609020000020004" pitchFamily="49" charset="0"/>
            </a:endParaRPr>
          </a:p>
          <a:p>
            <a:endParaRPr lang="en-US" b="0" dirty="0">
              <a:solidFill>
                <a:srgbClr val="9676D1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dirty="0">
                <a:solidFill>
                  <a:srgbClr val="9676D1"/>
                </a:solidFill>
                <a:latin typeface="Cascadia Code" panose="020B0609020000020004" pitchFamily="49" charset="0"/>
              </a:rPr>
              <a:t>ENDM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011A-B501-4D6B-6FE6-159C5C78DB78}"/>
              </a:ext>
            </a:extLst>
          </p:cNvPr>
          <p:cNvSpPr txBox="1"/>
          <p:nvPr/>
        </p:nvSpPr>
        <p:spPr>
          <a:xfrm>
            <a:off x="838200" y="1690688"/>
            <a:ext cx="51414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assembler “expands” the macro by copying and pasting.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we use the </a:t>
            </a:r>
            <a:r>
              <a:rPr lang="en-US" sz="2000" dirty="0">
                <a:latin typeface="Cascadia Code" panose="020B0609020000020004" pitchFamily="49" charset="0"/>
              </a:rPr>
              <a:t>DisplayNumber </a:t>
            </a:r>
            <a:r>
              <a:rPr lang="en-US" sz="2000" dirty="0"/>
              <a:t>macro twice in our code, we would have multiple labels with the same name.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an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Solution: use the LOCAL keyword. This gives each label in the macro a name unique to its expansion</a:t>
            </a:r>
          </a:p>
        </p:txBody>
      </p:sp>
    </p:spTree>
    <p:extLst>
      <p:ext uri="{BB962C8B-B14F-4D97-AF65-F5344CB8AC3E}">
        <p14:creationId xmlns:p14="http://schemas.microsoft.com/office/powerpoint/2010/main" val="229571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1715-721B-847C-BE57-3DF4F228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</a:t>
            </a:r>
            <a:r>
              <a:rPr lang="en-US" i="1" dirty="0">
                <a:solidFill>
                  <a:srgbClr val="00B0F0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digit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7656C-D6D5-3D78-071E-877F63852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cant keep holding the number in AX since we will be using this register for interrupts.</a:t>
            </a:r>
          </a:p>
          <a:p>
            <a:pPr lvl="1"/>
            <a:r>
              <a:rPr lang="en-US" dirty="0"/>
              <a:t>No problem. Move AX to BX.</a:t>
            </a:r>
          </a:p>
          <a:p>
            <a:r>
              <a:rPr lang="en-US" dirty="0"/>
              <a:t>We will change multiple registers in this macro.</a:t>
            </a:r>
          </a:p>
          <a:p>
            <a:pPr lvl="1"/>
            <a:r>
              <a:rPr lang="en-US" dirty="0"/>
              <a:t>Push them all.</a:t>
            </a:r>
          </a:p>
          <a:p>
            <a:pPr lvl="1"/>
            <a:r>
              <a:rPr lang="en-US" dirty="0"/>
              <a:t>Just before finishing, pop them all.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2CC6D-D200-10D1-9234-B3756773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8D27E-67C7-E961-7C2A-E3109E05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0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C51D-3D8F-BFB5-25BA-9AB1D314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 selection: </a:t>
            </a:r>
            <a:r>
              <a:rPr lang="en-US" i="1" dirty="0">
                <a:solidFill>
                  <a:srgbClr val="00B0F0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bit masks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B8A31-3DA2-5502-C3B4-E37AE2A81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 masking is a method to select a subset of bits from a larger set of bits</a:t>
            </a:r>
          </a:p>
          <a:p>
            <a:r>
              <a:rPr lang="en-US" dirty="0"/>
              <a:t>Lets select the first digit of the register </a:t>
            </a:r>
            <a:r>
              <a:rPr lang="en-US" b="1" dirty="0">
                <a:latin typeface="Consolas" panose="020B0609020204030204" pitchFamily="49" charset="0"/>
              </a:rPr>
              <a:t>AH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4DE15-BAE5-2A2F-9B15-466D1F9F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D4198-A3E4-27DA-E645-496396AE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CC9C85-D2BD-8641-7C7D-A90A23739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624562"/>
              </p:ext>
            </p:extLst>
          </p:nvPr>
        </p:nvGraphicFramePr>
        <p:xfrm>
          <a:off x="2562810" y="3635156"/>
          <a:ext cx="706638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460">
                  <a:extLst>
                    <a:ext uri="{9D8B030D-6E8A-4147-A177-3AD203B41FA5}">
                      <a16:colId xmlns:a16="http://schemas.microsoft.com/office/drawing/2014/main" val="539360887"/>
                    </a:ext>
                  </a:extLst>
                </a:gridCol>
                <a:gridCol w="1803460">
                  <a:extLst>
                    <a:ext uri="{9D8B030D-6E8A-4147-A177-3AD203B41FA5}">
                      <a16:colId xmlns:a16="http://schemas.microsoft.com/office/drawing/2014/main" val="4287869276"/>
                    </a:ext>
                  </a:extLst>
                </a:gridCol>
                <a:gridCol w="422100">
                  <a:extLst>
                    <a:ext uri="{9D8B030D-6E8A-4147-A177-3AD203B41FA5}">
                      <a16:colId xmlns:a16="http://schemas.microsoft.com/office/drawing/2014/main" val="780287795"/>
                    </a:ext>
                  </a:extLst>
                </a:gridCol>
                <a:gridCol w="422100">
                  <a:extLst>
                    <a:ext uri="{9D8B030D-6E8A-4147-A177-3AD203B41FA5}">
                      <a16:colId xmlns:a16="http://schemas.microsoft.com/office/drawing/2014/main" val="2442032006"/>
                    </a:ext>
                  </a:extLst>
                </a:gridCol>
                <a:gridCol w="422100">
                  <a:extLst>
                    <a:ext uri="{9D8B030D-6E8A-4147-A177-3AD203B41FA5}">
                      <a16:colId xmlns:a16="http://schemas.microsoft.com/office/drawing/2014/main" val="3752330181"/>
                    </a:ext>
                  </a:extLst>
                </a:gridCol>
                <a:gridCol w="422100">
                  <a:extLst>
                    <a:ext uri="{9D8B030D-6E8A-4147-A177-3AD203B41FA5}">
                      <a16:colId xmlns:a16="http://schemas.microsoft.com/office/drawing/2014/main" val="2382889700"/>
                    </a:ext>
                  </a:extLst>
                </a:gridCol>
                <a:gridCol w="422100">
                  <a:extLst>
                    <a:ext uri="{9D8B030D-6E8A-4147-A177-3AD203B41FA5}">
                      <a16:colId xmlns:a16="http://schemas.microsoft.com/office/drawing/2014/main" val="4224992800"/>
                    </a:ext>
                  </a:extLst>
                </a:gridCol>
                <a:gridCol w="422100">
                  <a:extLst>
                    <a:ext uri="{9D8B030D-6E8A-4147-A177-3AD203B41FA5}">
                      <a16:colId xmlns:a16="http://schemas.microsoft.com/office/drawing/2014/main" val="2690466701"/>
                    </a:ext>
                  </a:extLst>
                </a:gridCol>
                <a:gridCol w="433705">
                  <a:extLst>
                    <a:ext uri="{9D8B030D-6E8A-4147-A177-3AD203B41FA5}">
                      <a16:colId xmlns:a16="http://schemas.microsoft.com/office/drawing/2014/main" val="4019886461"/>
                    </a:ext>
                  </a:extLst>
                </a:gridCol>
                <a:gridCol w="493155">
                  <a:extLst>
                    <a:ext uri="{9D8B030D-6E8A-4147-A177-3AD203B41FA5}">
                      <a16:colId xmlns:a16="http://schemas.microsoft.com/office/drawing/2014/main" val="1176155673"/>
                    </a:ext>
                  </a:extLst>
                </a:gridCol>
              </a:tblGrid>
              <a:tr h="3519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ea typeface="Cascadia Code PL Light" panose="020B0609020000020004" pitchFamily="49" charset="0"/>
                          <a:cs typeface="Cascadia Code PL Light" panose="020B0609020000020004" pitchFamily="49" charset="0"/>
                        </a:rPr>
                        <a:t>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ea typeface="Cascadia Code PL Light" panose="020B0609020000020004" pitchFamily="49" charset="0"/>
                          <a:cs typeface="Cascadia Code PL Light" panose="020B0609020000020004" pitchFamily="49" charset="0"/>
                        </a:rPr>
                        <a:t>(0B5h)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ea typeface="Cascadia Code PL Light" panose="020B0609020000020004" pitchFamily="49" charset="0"/>
                          <a:cs typeface="Cascadia Code PL Light" panose="020B06090200000200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ea typeface="Cascadia Code PL Light" panose="020B0609020000020004" pitchFamily="49" charset="0"/>
                          <a:cs typeface="Cascadia Code PL Light" panose="020B06090200000200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ea typeface="Cascadia Code PL Light" panose="020B0609020000020004" pitchFamily="49" charset="0"/>
                          <a:cs typeface="Cascadia Code PL Light" panose="020B06090200000200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ea typeface="Cascadia Code PL Light" panose="020B0609020000020004" pitchFamily="49" charset="0"/>
                          <a:cs typeface="Cascadia Code PL Light" panose="020B06090200000200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ea typeface="Cascadia Code PL Light" panose="020B0609020000020004" pitchFamily="49" charset="0"/>
                          <a:cs typeface="Cascadia Code PL Light" panose="020B06090200000200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ea typeface="Cascadia Code PL Light" panose="020B0609020000020004" pitchFamily="49" charset="0"/>
                          <a:cs typeface="Cascadia Code PL Light" panose="020B06090200000200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ea typeface="Cascadia Code PL Light" panose="020B0609020000020004" pitchFamily="49" charset="0"/>
                          <a:cs typeface="Cascadia Code PL Light" panose="020B06090200000200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ea typeface="Cascadia Code PL Light" panose="020B0609020000020004" pitchFamily="49" charset="0"/>
                          <a:cs typeface="Cascadia Code PL Light" panose="020B06090200000200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102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ea typeface="Cascadia Code PL Light" panose="020B0609020000020004" pitchFamily="49" charset="0"/>
                          <a:cs typeface="Cascadia Code PL Light" panose="020B0609020000020004" pitchFamily="49" charset="0"/>
                        </a:rPr>
                        <a:t>BH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ea typeface="Cascadia Code PL Light" panose="020B0609020000020004" pitchFamily="49" charset="0"/>
                          <a:cs typeface="Cascadia Code PL Light" panose="020B0609020000020004" pitchFamily="49" charset="0"/>
                        </a:rPr>
                        <a:t>(0Fh)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 PL Light" panose="020B0609020000020004" pitchFamily="49" charset="0"/>
                          <a:cs typeface="Cascadia Code PL Light" panose="020B06090200000200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 PL Light" panose="020B0609020000020004" pitchFamily="49" charset="0"/>
                          <a:cs typeface="Cascadia Code PL Light" panose="020B06090200000200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 PL Light" panose="020B0609020000020004" pitchFamily="49" charset="0"/>
                          <a:cs typeface="Cascadia Code PL Light" panose="020B06090200000200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 PL Light" panose="020B0609020000020004" pitchFamily="49" charset="0"/>
                          <a:cs typeface="Cascadia Code PL Light" panose="020B06090200000200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 PL Light" panose="020B0609020000020004" pitchFamily="49" charset="0"/>
                          <a:cs typeface="Cascadia Code PL Light" panose="020B06090200000200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 PL Light" panose="020B0609020000020004" pitchFamily="49" charset="0"/>
                          <a:cs typeface="Cascadia Code PL Light" panose="020B06090200000200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 PL Light" panose="020B0609020000020004" pitchFamily="49" charset="0"/>
                          <a:cs typeface="Cascadia Code PL Light" panose="020B06090200000200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 PL Light" panose="020B0609020000020004" pitchFamily="49" charset="0"/>
                          <a:cs typeface="Cascadia Code PL Light" panose="020B06090200000200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30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ea typeface="Cascadia Code PL Light" panose="020B0609020000020004" pitchFamily="49" charset="0"/>
                          <a:cs typeface="Cascadia Code PL Light" panose="020B0609020000020004" pitchFamily="49" charset="0"/>
                        </a:rPr>
                        <a:t>AND AH, BH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ea typeface="Cascadia Code PL Light" panose="020B0609020000020004" pitchFamily="49" charset="0"/>
                          <a:cs typeface="Cascadia Code PL Light" panose="020B0609020000020004" pitchFamily="49" charset="0"/>
                        </a:rPr>
                        <a:t>(05h)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 PL Light" panose="020B0609020000020004" pitchFamily="49" charset="0"/>
                          <a:cs typeface="Cascadia Code PL Light" panose="020B06090200000200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 PL Light" panose="020B0609020000020004" pitchFamily="49" charset="0"/>
                          <a:cs typeface="Cascadia Code PL Light" panose="020B06090200000200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 PL Light" panose="020B0609020000020004" pitchFamily="49" charset="0"/>
                          <a:cs typeface="Cascadia Code PL Light" panose="020B06090200000200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 PL Light" panose="020B0609020000020004" pitchFamily="49" charset="0"/>
                          <a:cs typeface="Cascadia Code PL Light" panose="020B06090200000200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ea typeface="Cascadia Code PL Light" panose="020B0609020000020004" pitchFamily="49" charset="0"/>
                          <a:cs typeface="Cascadia Code PL Light" panose="020B06090200000200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ea typeface="Cascadia Code PL Light" panose="020B0609020000020004" pitchFamily="49" charset="0"/>
                          <a:cs typeface="Cascadia Code PL Light" panose="020B06090200000200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ea typeface="Cascadia Code PL Light" panose="020B0609020000020004" pitchFamily="49" charset="0"/>
                          <a:cs typeface="Cascadia Code PL Light" panose="020B06090200000200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ea typeface="Cascadia Code PL Light" panose="020B0609020000020004" pitchFamily="49" charset="0"/>
                          <a:cs typeface="Cascadia Code PL Light" panose="020B06090200000200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048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53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D7DC-9E7A-1FD5-8111-D40B45C9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a typeface="Cascadia Code PL Light" panose="020B0609020000020004" pitchFamily="49" charset="0"/>
                <a:cs typeface="Cascadia Code PL Light" panose="020B0609020000020004" pitchFamily="49" charset="0"/>
              </a:rPr>
              <a:t>Today we will</a:t>
            </a:r>
            <a:r>
              <a:rPr lang="en-US" dirty="0">
                <a:solidFill>
                  <a:schemeClr val="tx1"/>
                </a:solidFill>
                <a:ea typeface="Cascadia Code PL Light" panose="020B0609020000020004" pitchFamily="49" charset="0"/>
                <a:cs typeface="Cascadia Code PL Light" panose="020B0609020000020004" pitchFamily="49" charset="0"/>
              </a:rPr>
              <a:t> </a:t>
            </a:r>
            <a:r>
              <a:rPr lang="en-US" i="1" dirty="0">
                <a:solidFill>
                  <a:srgbClr val="00B0F0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learn: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04A32-552F-A63C-0B6C-3C381A943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6464"/>
            <a:ext cx="10515600" cy="2351928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Interrupts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Macros Vs Procedures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089B7-426B-CF68-5913-AC0307C24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59495-DD24-9962-684A-2C5FFB98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21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80E8-1DF1-7647-54E9-2A400A88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0B0F0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DFD4A-FA27-59AA-5D35-140B3A4F0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b="1" dirty="0">
                <a:latin typeface="Consolas" panose="020B0609020204030204" pitchFamily="49" charset="0"/>
              </a:rPr>
              <a:t>AX</a:t>
            </a:r>
            <a:r>
              <a:rPr lang="en-US" dirty="0"/>
              <a:t> = </a:t>
            </a:r>
            <a:r>
              <a:rPr lang="en-US" dirty="0">
                <a:latin typeface="Consolas" panose="020B0609020204030204" pitchFamily="49" charset="0"/>
              </a:rPr>
              <a:t>01234h</a:t>
            </a:r>
          </a:p>
          <a:p>
            <a:r>
              <a:rPr lang="en-US" dirty="0"/>
              <a:t>We need to print the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/>
              <a:t>, then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dirty="0"/>
              <a:t>, then </a:t>
            </a:r>
            <a:r>
              <a:rPr lang="en-US" dirty="0">
                <a:latin typeface="Consolas" panose="020B0609020204030204" pitchFamily="49" charset="0"/>
              </a:rPr>
              <a:t>3</a:t>
            </a:r>
            <a:r>
              <a:rPr lang="en-US" dirty="0"/>
              <a:t>, and finally the </a:t>
            </a:r>
            <a:r>
              <a:rPr lang="en-US" dirty="0">
                <a:latin typeface="Consolas" panose="020B0609020204030204" pitchFamily="49" charset="0"/>
              </a:rPr>
              <a:t>4</a:t>
            </a:r>
            <a:r>
              <a:rPr lang="en-US" dirty="0"/>
              <a:t>.</a:t>
            </a:r>
          </a:p>
          <a:p>
            <a:r>
              <a:rPr lang="en-US" dirty="0"/>
              <a:t>This means we have to print from left (most significant 4 bits of </a:t>
            </a:r>
            <a:r>
              <a:rPr lang="en-US" b="1" dirty="0">
                <a:latin typeface="Consolas" panose="020B0609020204030204" pitchFamily="49" charset="0"/>
              </a:rPr>
              <a:t>AH</a:t>
            </a:r>
            <a:r>
              <a:rPr lang="en-US" dirty="0"/>
              <a:t>) all the way to the right (the least significant 4 bits of </a:t>
            </a:r>
            <a:r>
              <a:rPr lang="en-US" b="1" dirty="0">
                <a:latin typeface="Consolas" panose="020B0609020204030204" pitchFamily="49" charset="0"/>
              </a:rPr>
              <a:t>AL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A1F8B-FC3C-D761-842F-F32DBD46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BD728-20C1-FCA5-453F-3F7F0465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00AAF6-3E8D-E73E-F438-8A316EF98D69}"/>
              </a:ext>
            </a:extLst>
          </p:cNvPr>
          <p:cNvSpPr txBox="1"/>
          <p:nvPr/>
        </p:nvSpPr>
        <p:spPr>
          <a:xfrm>
            <a:off x="5207417" y="4109578"/>
            <a:ext cx="17771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Consolas" panose="020B0609020204030204" pitchFamily="49" charset="0"/>
              </a:rPr>
              <a:t>1234</a:t>
            </a:r>
          </a:p>
        </p:txBody>
      </p:sp>
    </p:spTree>
    <p:extLst>
      <p:ext uri="{BB962C8B-B14F-4D97-AF65-F5344CB8AC3E}">
        <p14:creationId xmlns:p14="http://schemas.microsoft.com/office/powerpoint/2010/main" val="73732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3D14-C943-2B2E-5C29-D099104E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0B0F0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Printing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88C99-113B-E445-228D-AAC85D7EA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print a character, we use </a:t>
            </a:r>
            <a:r>
              <a:rPr lang="en-US" b="1" dirty="0">
                <a:latin typeface="Consolas" panose="020B0609020204030204" pitchFamily="49" charset="0"/>
              </a:rPr>
              <a:t>INT 21H </a:t>
            </a:r>
            <a:r>
              <a:rPr lang="en-US" dirty="0"/>
              <a:t>with </a:t>
            </a:r>
            <a:r>
              <a:rPr lang="en-US" b="1" dirty="0">
                <a:latin typeface="Consolas" panose="020B0609020204030204" pitchFamily="49" charset="0"/>
              </a:rPr>
              <a:t>AH = 2</a:t>
            </a:r>
            <a:r>
              <a:rPr lang="en-US" dirty="0"/>
              <a:t>. The character to print should be stored in </a:t>
            </a:r>
            <a:r>
              <a:rPr lang="en-US" b="1" dirty="0">
                <a:latin typeface="Consolas" panose="020B0609020204030204" pitchFamily="49" charset="0"/>
              </a:rPr>
              <a:t>DL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BB1EF-7DFC-C90D-61C6-02CC9BFE4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54E80-F2C9-7586-3306-BB48EED7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54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C7E02A9-B704-CA8D-3FEE-9F34FE7F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</a:t>
            </a:r>
            <a:r>
              <a:rPr lang="en-US" i="1" dirty="0">
                <a:solidFill>
                  <a:srgbClr val="00B0F0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Init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6576B-5585-5D83-E506-9BC148E4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7C343-87F5-CA48-97DB-FFBF3839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C0870-EB9C-E9AE-6C9F-D45961B09AB5}"/>
              </a:ext>
            </a:extLst>
          </p:cNvPr>
          <p:cNvSpPr txBox="1"/>
          <p:nvPr/>
        </p:nvSpPr>
        <p:spPr>
          <a:xfrm>
            <a:off x="1114926" y="1555036"/>
            <a:ext cx="9962147" cy="4801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ascadia Code" panose="020B0609020000020004" pitchFamily="49" charset="0"/>
              </a:rPr>
              <a:t>DisplayNumber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MACRO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          </a:t>
            </a:r>
            <a:r>
              <a:rPr lang="en-US" dirty="0">
                <a:latin typeface="Cascadia Code" panose="020B0609020000020004" pitchFamily="49" charset="0"/>
              </a:rPr>
              <a:t>LOCAL digit_select</a:t>
            </a:r>
          </a:p>
          <a:p>
            <a:r>
              <a:rPr lang="en-US" dirty="0">
                <a:latin typeface="Cascadia Code" panose="020B0609020000020004" pitchFamily="49" charset="0"/>
              </a:rPr>
              <a:t>              LOCAL dont_shift</a:t>
            </a:r>
          </a:p>
          <a:p>
            <a:r>
              <a:rPr lang="en-US" dirty="0">
                <a:latin typeface="Cascadia Code" panose="020B0609020000020004" pitchFamily="49" charset="0"/>
              </a:rPr>
              <a:t>              LOCAL convert_hex</a:t>
            </a:r>
          </a:p>
          <a:p>
            <a:r>
              <a:rPr lang="en-US" dirty="0">
                <a:latin typeface="Cascadia Code" panose="020B0609020000020004" pitchFamily="49" charset="0"/>
              </a:rPr>
              <a:t>              LOCAL convert_decimal</a:t>
            </a:r>
          </a:p>
          <a:p>
            <a:r>
              <a:rPr lang="en-US" dirty="0">
                <a:latin typeface="Cascadia Code" panose="020B0609020000020004" pitchFamily="49" charset="0"/>
              </a:rPr>
              <a:t>    ; We know 16 bits are 4 hex digits.</a:t>
            </a:r>
          </a:p>
          <a:p>
            <a:r>
              <a:rPr lang="en-US" dirty="0">
                <a:latin typeface="Cascadia Code" panose="020B0609020000020004" pitchFamily="49" charset="0"/>
              </a:rPr>
              <a:t>    ; we loop on the contents of ax and display each digit on its own.</a:t>
            </a:r>
          </a:p>
          <a:p>
            <a:b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pusha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</a:rPr>
              <a:t>; We will change all registers.</a:t>
            </a:r>
          </a:p>
          <a:p>
            <a:r>
              <a:rPr lang="en-US" dirty="0">
                <a:latin typeface="Cascadia Code" panose="020B0609020000020004" pitchFamily="49" charset="0"/>
              </a:rPr>
              <a:t>          ; Save them to retrieve them later.</a:t>
            </a:r>
          </a:p>
          <a:p>
            <a:r>
              <a:rPr lang="en-US" dirty="0">
                <a:latin typeface="Cascadia Code" panose="020B0609020000020004" pitchFamily="49" charset="0"/>
              </a:rPr>
              <a:t>          ; Good etiquette. Not available in</a:t>
            </a:r>
          </a:p>
          <a:p>
            <a:r>
              <a:rPr lang="en-US" dirty="0">
                <a:latin typeface="Cascadia Code" panose="020B0609020000020004" pitchFamily="49" charset="0"/>
              </a:rPr>
              <a:t>          ; the 8086. use the 80286 instead.</a:t>
            </a:r>
          </a:p>
          <a:p>
            <a:b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mov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cx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0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</a:rPr>
              <a:t>; Loop counter</a:t>
            </a:r>
          </a:p>
          <a:p>
            <a:b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mov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bx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ax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</a:rPr>
              <a:t>; We use ax for interrupts.</a:t>
            </a: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dirty="0">
                <a:latin typeface="Cascadia Code" panose="020B0609020000020004" pitchFamily="49" charset="0"/>
              </a:rPr>
              <a:t>       ; Keep our number in bx for now.</a:t>
            </a:r>
          </a:p>
        </p:txBody>
      </p:sp>
    </p:spTree>
    <p:extLst>
      <p:ext uri="{BB962C8B-B14F-4D97-AF65-F5344CB8AC3E}">
        <p14:creationId xmlns:p14="http://schemas.microsoft.com/office/powerpoint/2010/main" val="301303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443B41-974B-BCC6-A1B8-5EE7538F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</a:t>
            </a:r>
            <a:r>
              <a:rPr lang="en-US" i="1" dirty="0">
                <a:solidFill>
                  <a:srgbClr val="00B0F0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digit selection</a:t>
            </a:r>
            <a:r>
              <a:rPr lang="en-US" dirty="0"/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6386FB-EAB6-04BC-0045-D8A99A3F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8A61BE-1DFD-902A-6393-26C52552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CFDCE5-4BBD-02E1-EDB1-3F36D625759C}"/>
              </a:ext>
            </a:extLst>
          </p:cNvPr>
          <p:cNvSpPr txBox="1"/>
          <p:nvPr/>
        </p:nvSpPr>
        <p:spPr>
          <a:xfrm>
            <a:off x="417094" y="1899860"/>
            <a:ext cx="11357811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</a:rPr>
              <a:t>digit_select:</a:t>
            </a:r>
          </a:p>
          <a:p>
            <a:b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cmp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cx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0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je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</a:rPr>
              <a:t>dont_shift</a:t>
            </a: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shl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bx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4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b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</a:br>
            <a:r>
              <a:rPr lang="en-US" dirty="0">
                <a:latin typeface="Cascadia Code" panose="020B0609020000020004" pitchFamily="49" charset="0"/>
              </a:rPr>
              <a:t>    dont_shift:</a:t>
            </a: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mov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dx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bx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and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dx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0f000h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</a:rPr>
              <a:t>; Bit mask to select the last digit only</a:t>
            </a:r>
          </a:p>
          <a:p>
            <a:r>
              <a:rPr lang="en-US" dirty="0">
                <a:latin typeface="Cascadia Code" panose="020B0609020000020004" pitchFamily="49" charset="0"/>
              </a:rPr>
              <a:t>                       ; Now, our character is the in the MSB of</a:t>
            </a:r>
          </a:p>
          <a:p>
            <a:r>
              <a:rPr lang="en-US" dirty="0">
                <a:latin typeface="Cascadia Code" panose="020B0609020000020004" pitchFamily="49" charset="0"/>
              </a:rPr>
              <a:t>                       ; DX.</a:t>
            </a:r>
          </a:p>
          <a:p>
            <a:b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shr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dx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dirty="0">
                <a:latin typeface="Cascadia Code" panose="020B0609020000020004" pitchFamily="49" charset="0"/>
              </a:rPr>
              <a:t>THREE_HEX_DIGITS_IN_BITS ;This puts the number in the LSB of dl.</a:t>
            </a:r>
          </a:p>
          <a:p>
            <a:endParaRPr lang="en-US" dirty="0">
              <a:latin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D7987-112B-FD1B-B1AB-5BDD5200CDDB}"/>
              </a:ext>
            </a:extLst>
          </p:cNvPr>
          <p:cNvSpPr txBox="1"/>
          <p:nvPr/>
        </p:nvSpPr>
        <p:spPr>
          <a:xfrm>
            <a:off x="6621379" y="2782668"/>
            <a:ext cx="4752474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 define a constant:</a:t>
            </a:r>
          </a:p>
          <a:p>
            <a:r>
              <a:rPr lang="en-US" dirty="0">
                <a:latin typeface="Cascadia Code" panose="020B0609020000020004" pitchFamily="49" charset="0"/>
              </a:rPr>
              <a:t>THREE_HEX_DIGITS_IN_BITS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EQU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12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08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62B57F-FEFE-4645-1FA1-44243BC2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</a:t>
            </a:r>
            <a:r>
              <a:rPr lang="en-US" dirty="0">
                <a:solidFill>
                  <a:srgbClr val="00B0F0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number → ASCII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1D56D9-408D-9640-9142-A53B98EE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BDB0AD-1681-82BF-5282-A349D097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FA80A-1A9E-8C62-54E7-FAC86B349E32}"/>
              </a:ext>
            </a:extLst>
          </p:cNvPr>
          <p:cNvSpPr txBox="1"/>
          <p:nvPr/>
        </p:nvSpPr>
        <p:spPr>
          <a:xfrm>
            <a:off x="417094" y="1899860"/>
            <a:ext cx="11518232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cmp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dl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10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        </a:t>
            </a:r>
            <a:r>
              <a:rPr lang="en-US" dirty="0">
                <a:latin typeface="Cascadia Code" panose="020B0609020000020004" pitchFamily="49" charset="0"/>
              </a:rPr>
              <a:t>; Is the digit 10 or greater  (hex A)?</a:t>
            </a:r>
          </a:p>
          <a:p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jge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</a:rPr>
              <a:t>convert_hex    ; If yes, convert into the corresponding letter.</a:t>
            </a:r>
          </a:p>
          <a:p>
            <a:endParaRPr lang="en-US" dirty="0">
              <a:solidFill>
                <a:srgbClr val="C0BAB1"/>
              </a:solidFill>
              <a:latin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</a:rPr>
              <a:t>; If no, convert into the corresponding decimal number.</a:t>
            </a:r>
          </a:p>
          <a:p>
            <a:endParaRPr lang="en-US" dirty="0">
              <a:latin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</a:rPr>
              <a:t>convert_decimal: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add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dl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0" dirty="0">
                <a:solidFill>
                  <a:srgbClr val="99D98C"/>
                </a:solidFill>
                <a:effectLst/>
                <a:latin typeface="Cascadia Code" panose="020B0609020000020004" pitchFamily="49" charset="0"/>
              </a:rPr>
              <a:t>'0'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</a:rPr>
              <a:t> ; This is the character we want to print.</a:t>
            </a: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    	  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jmp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</a:rPr>
              <a:t>print</a:t>
            </a:r>
          </a:p>
          <a:p>
            <a:b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</a:br>
            <a:r>
              <a:rPr lang="en-US" dirty="0">
                <a:latin typeface="Cascadia Code" panose="020B0609020000020004" pitchFamily="49" charset="0"/>
              </a:rPr>
              <a:t>convert_hex: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add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dl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55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</a:rPr>
              <a:t>; Difference between ASCII character 'A' and ASCII number 10.</a:t>
            </a:r>
          </a:p>
          <a:p>
            <a:endParaRPr lang="en-US" dirty="0">
              <a:latin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</a:rPr>
              <a:t>        ; ASCII (Letter A) = 65</a:t>
            </a:r>
          </a:p>
          <a:p>
            <a:r>
              <a:rPr lang="en-US" dirty="0">
                <a:latin typeface="Cascadia Code" panose="020B0609020000020004" pitchFamily="49" charset="0"/>
              </a:rPr>
              <a:t>        ; ASCII 10, well, is 10.</a:t>
            </a:r>
          </a:p>
          <a:p>
            <a:r>
              <a:rPr lang="en-US" dirty="0">
                <a:latin typeface="Cascadia Code" panose="020B0609020000020004" pitchFamily="49" charset="0"/>
              </a:rPr>
              <a:t>        ; 65 - 10 = 55. Math.</a:t>
            </a:r>
          </a:p>
        </p:txBody>
      </p:sp>
    </p:spTree>
    <p:extLst>
      <p:ext uri="{BB962C8B-B14F-4D97-AF65-F5344CB8AC3E}">
        <p14:creationId xmlns:p14="http://schemas.microsoft.com/office/powerpoint/2010/main" val="284234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9A3B-AE63-5B74-3F35-1FCADB7C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</a:t>
            </a:r>
            <a:r>
              <a:rPr lang="en-US" i="1" dirty="0">
                <a:solidFill>
                  <a:srgbClr val="00B0F0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printing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A8470D-2C0A-24C9-CD8D-59F43B15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2D88F-35A3-30D4-DCA9-0D1914CB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F3F0D-28A8-D1D8-0531-1899540D6902}"/>
              </a:ext>
            </a:extLst>
          </p:cNvPr>
          <p:cNvSpPr txBox="1"/>
          <p:nvPr/>
        </p:nvSpPr>
        <p:spPr>
          <a:xfrm>
            <a:off x="336884" y="2136338"/>
            <a:ext cx="11518232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</a:rPr>
              <a:t>print:</a:t>
            </a: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mov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ah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2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int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21h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b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inc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cx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cmp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cl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4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jne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</a:rPr>
              <a:t>digit_select</a:t>
            </a:r>
          </a:p>
          <a:p>
            <a:b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popa</a:t>
            </a:r>
          </a:p>
          <a:p>
            <a:r>
              <a:rPr lang="en-US" dirty="0">
                <a:solidFill>
                  <a:srgbClr val="9676D1"/>
                </a:solidFill>
                <a:latin typeface="Cascadia Code" panose="020B0609020000020004" pitchFamily="49" charset="0"/>
              </a:rPr>
              <a:t>ENDM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04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C736-D24D-05EE-8CCD-CE1D860B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 </a:t>
            </a:r>
            <a:r>
              <a:rPr lang="en-US" dirty="0">
                <a:solidFill>
                  <a:srgbClr val="00B0F0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FE4293-636E-29C8-34DA-B72ABF45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read a number from keyboard, and store this number into the </a:t>
            </a:r>
            <a:r>
              <a:rPr lang="en-US" b="1" dirty="0">
                <a:latin typeface="Consolas" panose="020B0609020204030204" pitchFamily="49" charset="0"/>
              </a:rPr>
              <a:t>AX</a:t>
            </a:r>
            <a:r>
              <a:rPr lang="en-US" dirty="0"/>
              <a:t> register.</a:t>
            </a:r>
          </a:p>
          <a:p>
            <a:r>
              <a:rPr lang="en-US" dirty="0"/>
              <a:t>This is the reverse of the last problem. We take as input a bunch of bytes in ASCII and we need to convert each byte into a number and put that number into the </a:t>
            </a:r>
            <a:r>
              <a:rPr lang="en-US" b="1" dirty="0">
                <a:latin typeface="Consolas" panose="020B0609020204030204" pitchFamily="49" charset="0"/>
              </a:rPr>
              <a:t>AX</a:t>
            </a:r>
            <a:r>
              <a:rPr lang="en-US" dirty="0"/>
              <a:t> register.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954105-899A-88DE-F08D-4B192DDC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D691C-15D3-7190-D014-DB8D1913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5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ECC8-79DF-DBFE-BFBE-809925E0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>
                <a:solidFill>
                  <a:srgbClr val="00B0F0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8EADF-AF91-9C38-9C90-3441234C1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To take an input from the user, we can use the MACRO we made earlier,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ReadString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buffer size has to be 5. Four digits and the newline character.</a:t>
            </a:r>
          </a:p>
          <a:p>
            <a:r>
              <a:rPr lang="en-US" dirty="0"/>
              <a:t>We convert each byte into its numerical equivalent (</a:t>
            </a:r>
            <a:r>
              <a:rPr lang="en-US" dirty="0">
                <a:latin typeface="+mj-lt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ASCII → number</a:t>
            </a:r>
            <a:r>
              <a:rPr lang="en-US" dirty="0"/>
              <a:t>)</a:t>
            </a:r>
          </a:p>
          <a:p>
            <a:r>
              <a:rPr lang="en-US" dirty="0"/>
              <a:t>Place each digit in its place in the </a:t>
            </a:r>
            <a:r>
              <a:rPr lang="en-US" b="1" dirty="0">
                <a:latin typeface="Consolas" panose="020B0609020204030204" pitchFamily="49" charset="0"/>
              </a:rPr>
              <a:t>AX</a:t>
            </a:r>
            <a:r>
              <a:rPr lang="en-US" dirty="0"/>
              <a:t> register.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4D208-DAB7-E502-D3B5-FA84DFF1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B05DE-7741-1AB6-1D7C-EE28A58C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2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59178-67B0-2180-24AC-08ED78BC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26FDB-790A-D3ED-9697-D68C238C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59BE4D-290C-0106-7EB8-FA966E1B7BB3}"/>
              </a:ext>
            </a:extLst>
          </p:cNvPr>
          <p:cNvSpPr txBox="1"/>
          <p:nvPr/>
        </p:nvSpPr>
        <p:spPr>
          <a:xfrm>
            <a:off x="336884" y="447040"/>
            <a:ext cx="11518232" cy="5909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ascadia Code" panose="020B0609020000020004" pitchFamily="49" charset="0"/>
              </a:rPr>
              <a:t>ReadNumber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MACRO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b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</a:br>
            <a:r>
              <a:rPr lang="en-US" dirty="0">
                <a:latin typeface="Cascadia Code" panose="020B0609020000020004" pitchFamily="49" charset="0"/>
              </a:rPr>
              <a:t>ReadString prompt, user_input_num</a:t>
            </a:r>
          </a:p>
          <a:p>
            <a:b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mov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bx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word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</a:rPr>
              <a:t>ptr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[</a:t>
            </a:r>
            <a:r>
              <a:rPr lang="en-US" dirty="0">
                <a:latin typeface="Cascadia Code" panose="020B0609020000020004" pitchFamily="49" charset="0"/>
              </a:rPr>
              <a:t>user_input_num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+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2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]   </a:t>
            </a:r>
            <a:r>
              <a:rPr lang="en-US" dirty="0">
                <a:latin typeface="Cascadia Code" panose="020B0609020000020004" pitchFamily="49" charset="0"/>
              </a:rPr>
              <a:t>;</a:t>
            </a:r>
            <a:r>
              <a:rPr lang="en-US" b="0" i="1" dirty="0">
                <a:solidFill>
                  <a:srgbClr val="BCBDC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</a:rPr>
              <a:t>Lower  part of the number</a:t>
            </a: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mov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ax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word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</a:rPr>
              <a:t>ptr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[</a:t>
            </a:r>
            <a:r>
              <a:rPr lang="en-US" dirty="0">
                <a:latin typeface="Cascadia Code" panose="020B0609020000020004" pitchFamily="49" charset="0"/>
              </a:rPr>
              <a:t>user_input_num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+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4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]   </a:t>
            </a:r>
            <a:r>
              <a:rPr lang="en-US" dirty="0">
                <a:latin typeface="Cascadia Code" panose="020B0609020000020004" pitchFamily="49" charset="0"/>
              </a:rPr>
              <a:t>;</a:t>
            </a:r>
            <a:r>
              <a:rPr lang="en-US" b="0" i="1" dirty="0">
                <a:solidFill>
                  <a:srgbClr val="BCBDC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</a:rPr>
              <a:t>Higher part of the number</a:t>
            </a:r>
          </a:p>
          <a:p>
            <a:b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dirty="0">
                <a:latin typeface="Cascadia Code" panose="020B0609020000020004" pitchFamily="49" charset="0"/>
              </a:rPr>
              <a:t>; Convert all ASCII to numbers</a:t>
            </a: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dirty="0">
                <a:latin typeface="Cascadia Code" panose="020B0609020000020004" pitchFamily="49" charset="0"/>
              </a:rPr>
              <a:t>ConvertAsciiToHex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ah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dirty="0">
                <a:latin typeface="Cascadia Code" panose="020B0609020000020004" pitchFamily="49" charset="0"/>
              </a:rPr>
              <a:t>ConvertAsciiToHex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al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dirty="0">
                <a:latin typeface="Cascadia Code" panose="020B0609020000020004" pitchFamily="49" charset="0"/>
              </a:rPr>
              <a:t>ConvertAsciiToHex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bh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dirty="0">
                <a:latin typeface="Cascadia Code" panose="020B0609020000020004" pitchFamily="49" charset="0"/>
              </a:rPr>
              <a:t>ConvertAsciiToHex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bl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b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ENDM</a:t>
            </a:r>
          </a:p>
          <a:p>
            <a:endParaRPr lang="en-US" dirty="0">
              <a:solidFill>
                <a:srgbClr val="9676D1"/>
              </a:solidFill>
              <a:latin typeface="Cascadia Code" panose="020B0609020000020004" pitchFamily="49" charset="0"/>
            </a:endParaRPr>
          </a:p>
          <a:p>
            <a:endParaRPr lang="en-US" b="0" dirty="0">
              <a:solidFill>
                <a:srgbClr val="9676D1"/>
              </a:solidFill>
              <a:effectLst/>
              <a:latin typeface="Cascadia Code" panose="020B0609020000020004" pitchFamily="49" charset="0"/>
            </a:endParaRPr>
          </a:p>
          <a:p>
            <a:endParaRPr lang="en-US" dirty="0">
              <a:solidFill>
                <a:srgbClr val="9676D1"/>
              </a:solidFill>
              <a:latin typeface="Cascadia Code" panose="020B0609020000020004" pitchFamily="49" charset="0"/>
            </a:endParaRPr>
          </a:p>
          <a:p>
            <a:endParaRPr lang="en-US" b="0" dirty="0">
              <a:solidFill>
                <a:srgbClr val="9676D1"/>
              </a:solidFill>
              <a:effectLst/>
              <a:latin typeface="Cascadia Code" panose="020B0609020000020004" pitchFamily="49" charset="0"/>
            </a:endParaRPr>
          </a:p>
          <a:p>
            <a:endParaRPr lang="en-US" dirty="0">
              <a:solidFill>
                <a:srgbClr val="9676D1"/>
              </a:solidFill>
              <a:latin typeface="Cascadia Code" panose="020B0609020000020004" pitchFamily="49" charset="0"/>
            </a:endParaRPr>
          </a:p>
          <a:p>
            <a:endParaRPr lang="en-US" b="0" dirty="0">
              <a:solidFill>
                <a:srgbClr val="9676D1"/>
              </a:solidFill>
              <a:effectLst/>
              <a:latin typeface="Cascadia Code" panose="020B0609020000020004" pitchFamily="49" charset="0"/>
            </a:endParaRPr>
          </a:p>
          <a:p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51F4C3B-5B04-186E-4600-45610C9AE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162077"/>
              </p:ext>
            </p:extLst>
          </p:nvPr>
        </p:nvGraphicFramePr>
        <p:xfrm>
          <a:off x="1309934" y="4184422"/>
          <a:ext cx="9572132" cy="750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695">
                  <a:extLst>
                    <a:ext uri="{9D8B030D-6E8A-4147-A177-3AD203B41FA5}">
                      <a16:colId xmlns:a16="http://schemas.microsoft.com/office/drawing/2014/main" val="3535720831"/>
                    </a:ext>
                  </a:extLst>
                </a:gridCol>
                <a:gridCol w="1904665">
                  <a:extLst>
                    <a:ext uri="{9D8B030D-6E8A-4147-A177-3AD203B41FA5}">
                      <a16:colId xmlns:a16="http://schemas.microsoft.com/office/drawing/2014/main" val="874809303"/>
                    </a:ext>
                  </a:extLst>
                </a:gridCol>
                <a:gridCol w="497305">
                  <a:extLst>
                    <a:ext uri="{9D8B030D-6E8A-4147-A177-3AD203B41FA5}">
                      <a16:colId xmlns:a16="http://schemas.microsoft.com/office/drawing/2014/main" val="92512603"/>
                    </a:ext>
                  </a:extLst>
                </a:gridCol>
                <a:gridCol w="2140329">
                  <a:extLst>
                    <a:ext uri="{9D8B030D-6E8A-4147-A177-3AD203B41FA5}">
                      <a16:colId xmlns:a16="http://schemas.microsoft.com/office/drawing/2014/main" val="2669868721"/>
                    </a:ext>
                  </a:extLst>
                </a:gridCol>
                <a:gridCol w="664918">
                  <a:extLst>
                    <a:ext uri="{9D8B030D-6E8A-4147-A177-3AD203B41FA5}">
                      <a16:colId xmlns:a16="http://schemas.microsoft.com/office/drawing/2014/main" val="2006512155"/>
                    </a:ext>
                  </a:extLst>
                </a:gridCol>
                <a:gridCol w="2105130">
                  <a:extLst>
                    <a:ext uri="{9D8B030D-6E8A-4147-A177-3AD203B41FA5}">
                      <a16:colId xmlns:a16="http://schemas.microsoft.com/office/drawing/2014/main" val="1788989832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3758899079"/>
                    </a:ext>
                  </a:extLst>
                </a:gridCol>
              </a:tblGrid>
              <a:tr h="3850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Memory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♣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♦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31h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32h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33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34h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817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Address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user_input_num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user_input_num+2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user_input_num+4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6706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1DE6F5D1-5022-6BD7-FF3F-9E174B35AB37}"/>
              </a:ext>
            </a:extLst>
          </p:cNvPr>
          <p:cNvSpPr/>
          <p:nvPr/>
        </p:nvSpPr>
        <p:spPr>
          <a:xfrm rot="16200000">
            <a:off x="3816745" y="4293773"/>
            <a:ext cx="665747" cy="2286327"/>
          </a:xfrm>
          <a:prstGeom prst="leftBrace">
            <a:avLst>
              <a:gd name="adj1" fmla="val 81338"/>
              <a:gd name="adj2" fmla="val 4736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ADDD55-A0EB-C5F8-CC07-7D51C551E628}"/>
              </a:ext>
            </a:extLst>
          </p:cNvPr>
          <p:cNvSpPr txBox="1"/>
          <p:nvPr/>
        </p:nvSpPr>
        <p:spPr>
          <a:xfrm>
            <a:off x="6096000" y="2610609"/>
            <a:ext cx="411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scadia Code" panose="020B0609020000020004" pitchFamily="49" charset="0"/>
              </a:rPr>
              <a:t>word ptr [user_input_num] </a:t>
            </a:r>
            <a:endParaRPr lang="en-US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ACEC1E-DDA3-0338-8520-7D959E6D825D}"/>
              </a:ext>
            </a:extLst>
          </p:cNvPr>
          <p:cNvSpPr txBox="1"/>
          <p:nvPr/>
        </p:nvSpPr>
        <p:spPr>
          <a:xfrm>
            <a:off x="6096000" y="2912299"/>
            <a:ext cx="411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scadia Code" panose="020B0609020000020004" pitchFamily="49" charset="0"/>
              </a:rPr>
              <a:t>word ptr [user_input_num+2]</a:t>
            </a:r>
            <a:endParaRPr lang="en-US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ABF860-CAC3-85D2-872F-E3E3F59C9974}"/>
              </a:ext>
            </a:extLst>
          </p:cNvPr>
          <p:cNvSpPr txBox="1"/>
          <p:nvPr/>
        </p:nvSpPr>
        <p:spPr>
          <a:xfrm>
            <a:off x="6096000" y="3244334"/>
            <a:ext cx="411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scadia Code" panose="020B0609020000020004" pitchFamily="49" charset="0"/>
              </a:rPr>
              <a:t>word ptr [user_input_num+4]</a:t>
            </a:r>
            <a:endParaRPr lang="en-US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03BEC4-69C8-20F2-B7D5-7FB2070853CA}"/>
              </a:ext>
            </a:extLst>
          </p:cNvPr>
          <p:cNvSpPr txBox="1"/>
          <p:nvPr/>
        </p:nvSpPr>
        <p:spPr>
          <a:xfrm>
            <a:off x="3767879" y="5759803"/>
            <a:ext cx="58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♦♣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51307D-AEDE-D70B-812A-8F0408A0C9CB}"/>
              </a:ext>
            </a:extLst>
          </p:cNvPr>
          <p:cNvSpPr txBox="1"/>
          <p:nvPr/>
        </p:nvSpPr>
        <p:spPr>
          <a:xfrm>
            <a:off x="5458037" y="5769810"/>
            <a:ext cx="2286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BX = 32 31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7DA035-AEAE-A659-F21E-53BD82920566}"/>
              </a:ext>
            </a:extLst>
          </p:cNvPr>
          <p:cNvSpPr txBox="1"/>
          <p:nvPr/>
        </p:nvSpPr>
        <p:spPr>
          <a:xfrm>
            <a:off x="8319959" y="5761127"/>
            <a:ext cx="2286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AX = 34 33</a:t>
            </a:r>
          </a:p>
        </p:txBody>
      </p:sp>
    </p:spTree>
    <p:extLst>
      <p:ext uri="{BB962C8B-B14F-4D97-AF65-F5344CB8AC3E}">
        <p14:creationId xmlns:p14="http://schemas.microsoft.com/office/powerpoint/2010/main" val="301010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0.20183 -4.07407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83 -4.07407E-6 L 0.44271 -4.07407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1" grpId="0"/>
      <p:bldP spid="11" grpId="1"/>
      <p:bldP spid="12" grpId="0"/>
      <p:bldP spid="12" grpId="1"/>
      <p:bldP spid="13" grpId="0"/>
      <p:bldP spid="14" grpId="0"/>
      <p:bldP spid="14" grpId="1"/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6FDC54-74B8-83BE-5B32-3EE4CE89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58DD7B-3947-D876-922C-AB450EAA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51CBE-58CD-3906-3F97-922C97D13799}"/>
              </a:ext>
            </a:extLst>
          </p:cNvPr>
          <p:cNvSpPr txBox="1"/>
          <p:nvPr/>
        </p:nvSpPr>
        <p:spPr>
          <a:xfrm>
            <a:off x="336884" y="1443841"/>
            <a:ext cx="11518232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ascadia Code" panose="020B0609020000020004" pitchFamily="49" charset="0"/>
              </a:rPr>
              <a:t>ConvertAsciiToHex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MACRO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</a:rPr>
              <a:t>reg8</a:t>
            </a: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              </a:t>
            </a:r>
            <a:r>
              <a:rPr lang="en-US" dirty="0">
                <a:solidFill>
                  <a:srgbClr val="9676D1"/>
                </a:solidFill>
                <a:latin typeface="Cascadia Code" panose="020B0609020000020004" pitchFamily="49" charset="0"/>
              </a:rPr>
              <a:t>LOCAL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</a:rPr>
              <a:t>done</a:t>
            </a:r>
          </a:p>
          <a:p>
            <a:r>
              <a:rPr lang="en-US" dirty="0">
                <a:latin typeface="Cascadia Code" panose="020B0609020000020004" pitchFamily="49" charset="0"/>
              </a:rPr>
              <a:t>    ; This converts the byte in reg8</a:t>
            </a:r>
          </a:p>
          <a:p>
            <a:r>
              <a:rPr lang="en-US" dirty="0">
                <a:latin typeface="Cascadia Code" panose="020B0609020000020004" pitchFamily="49" charset="0"/>
              </a:rPr>
              <a:t>    ; into its hex equivalent.</a:t>
            </a: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sub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</a:rPr>
              <a:t>reg8, </a:t>
            </a:r>
            <a:r>
              <a:rPr lang="en-US" b="0" dirty="0">
                <a:solidFill>
                  <a:srgbClr val="99D98C"/>
                </a:solidFill>
                <a:effectLst/>
                <a:latin typeface="Cascadia Code" panose="020B0609020000020004" pitchFamily="49" charset="0"/>
              </a:rPr>
              <a:t>'0'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b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dirty="0">
                <a:latin typeface="Cascadia Code" panose="020B0609020000020004" pitchFamily="49" charset="0"/>
              </a:rPr>
              <a:t>; if its decimal then we are done</a:t>
            </a: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cmp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</a:rPr>
              <a:t>reg8,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0ah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jl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</a:rPr>
              <a:t>done</a:t>
            </a:r>
          </a:p>
          <a:p>
            <a:b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dirty="0">
                <a:latin typeface="Cascadia Code" panose="020B0609020000020004" pitchFamily="49" charset="0"/>
              </a:rPr>
              <a:t>; If not, then it is in hex</a:t>
            </a: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sub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</a:rPr>
              <a:t>reg8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dirty="0">
                <a:solidFill>
                  <a:srgbClr val="168AAD"/>
                </a:solidFill>
                <a:latin typeface="Cascadia Code" panose="020B0609020000020004" pitchFamily="49" charset="0"/>
              </a:rPr>
              <a:t>7</a:t>
            </a: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dirty="0">
                <a:latin typeface="Cascadia Code" panose="020B0609020000020004" pitchFamily="49" charset="0"/>
              </a:rPr>
              <a:t>done:</a:t>
            </a:r>
          </a:p>
          <a:p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ENDM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39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A86D5-0F96-DBCD-6F18-C950FA65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i="1" dirty="0">
                <a:solidFill>
                  <a:srgbClr val="00B0F0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F81D6-5B8F-8318-CBAE-09D4DA412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function of the following code?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965A5-6AAC-1E35-BC0B-F6B61CB4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7B596-EB33-16B8-D551-D63977F4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EE676741-43DD-FC4D-D16D-5495D088C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461" y="3020016"/>
            <a:ext cx="4383078" cy="17849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kern="0" dirty="0">
                <a:solidFill>
                  <a:srgbClr val="9676D1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MOV</a:t>
            </a:r>
            <a:r>
              <a:rPr lang="en-US" sz="1600" kern="0" dirty="0">
                <a:solidFill>
                  <a:srgbClr val="C0BAB1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kern="0" dirty="0">
                <a:solidFill>
                  <a:srgbClr val="168AAD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AH</a:t>
            </a:r>
            <a:r>
              <a:rPr lang="en-US" sz="1600" kern="0" dirty="0">
                <a:solidFill>
                  <a:srgbClr val="C0BAB1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600" kern="0" dirty="0">
                <a:solidFill>
                  <a:srgbClr val="168AAD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02</a:t>
            </a: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kern="0" dirty="0">
                <a:solidFill>
                  <a:srgbClr val="9676D1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MOV</a:t>
            </a:r>
            <a:r>
              <a:rPr lang="en-US" sz="1600" kern="0" dirty="0">
                <a:solidFill>
                  <a:srgbClr val="C0BAB1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kern="0" dirty="0">
                <a:solidFill>
                  <a:srgbClr val="168AAD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BH</a:t>
            </a:r>
            <a:r>
              <a:rPr lang="en-US" sz="1600" kern="0" dirty="0">
                <a:solidFill>
                  <a:srgbClr val="C0BAB1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600" kern="0" dirty="0">
                <a:solidFill>
                  <a:srgbClr val="168AAD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00</a:t>
            </a: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kern="0" dirty="0">
                <a:solidFill>
                  <a:srgbClr val="9676D1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MOV</a:t>
            </a:r>
            <a:r>
              <a:rPr lang="en-US" sz="1600" kern="0" dirty="0">
                <a:solidFill>
                  <a:srgbClr val="C0BAB1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kern="0" dirty="0">
                <a:solidFill>
                  <a:srgbClr val="168AAD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DL</a:t>
            </a:r>
            <a:r>
              <a:rPr lang="en-US" sz="1600" kern="0" dirty="0">
                <a:solidFill>
                  <a:srgbClr val="C0BAB1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600" kern="0" dirty="0">
                <a:solidFill>
                  <a:srgbClr val="168AAD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20</a:t>
            </a: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kern="0" dirty="0">
                <a:solidFill>
                  <a:srgbClr val="9676D1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MOV</a:t>
            </a:r>
            <a:r>
              <a:rPr lang="en-US" sz="1600" kern="0" dirty="0">
                <a:solidFill>
                  <a:srgbClr val="C0BAB1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kern="0" dirty="0">
                <a:solidFill>
                  <a:srgbClr val="168AAD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DH</a:t>
            </a:r>
            <a:r>
              <a:rPr lang="en-US" sz="1600" kern="0" dirty="0">
                <a:solidFill>
                  <a:srgbClr val="C0BAB1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600" kern="0" dirty="0">
                <a:solidFill>
                  <a:srgbClr val="168AAD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10</a:t>
            </a: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kern="0" dirty="0">
                <a:solidFill>
                  <a:srgbClr val="9676D1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1600" kern="0" dirty="0">
                <a:solidFill>
                  <a:srgbClr val="C0BAB1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kern="0" dirty="0">
                <a:solidFill>
                  <a:srgbClr val="168AAD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10H</a:t>
            </a: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91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59178-67B0-2180-24AC-08ED78BC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26FDB-790A-D3ED-9697-D68C238C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59BE4D-290C-0106-7EB8-FA966E1B7BB3}"/>
              </a:ext>
            </a:extLst>
          </p:cNvPr>
          <p:cNvSpPr txBox="1"/>
          <p:nvPr/>
        </p:nvSpPr>
        <p:spPr>
          <a:xfrm>
            <a:off x="336884" y="447040"/>
            <a:ext cx="11518232" cy="5909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ascadia Code" panose="020B0609020000020004" pitchFamily="49" charset="0"/>
              </a:rPr>
              <a:t>ReadNumber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MACRO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b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</a:br>
            <a:r>
              <a:rPr lang="en-US" dirty="0">
                <a:latin typeface="Cascadia Code" panose="020B0609020000020004" pitchFamily="49" charset="0"/>
              </a:rPr>
              <a:t>ReadString prompt, user_input_num</a:t>
            </a:r>
          </a:p>
          <a:p>
            <a:b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mov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bx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word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</a:rPr>
              <a:t>ptr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[</a:t>
            </a:r>
            <a:r>
              <a:rPr lang="en-US" dirty="0">
                <a:latin typeface="Cascadia Code" panose="020B0609020000020004" pitchFamily="49" charset="0"/>
              </a:rPr>
              <a:t>user_input_num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+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2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]   </a:t>
            </a:r>
            <a:r>
              <a:rPr lang="en-US" dirty="0">
                <a:latin typeface="Cascadia Code" panose="020B0609020000020004" pitchFamily="49" charset="0"/>
              </a:rPr>
              <a:t>;</a:t>
            </a:r>
            <a:r>
              <a:rPr lang="en-US" b="0" i="1" dirty="0">
                <a:solidFill>
                  <a:srgbClr val="BCBDC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</a:rPr>
              <a:t>Lower  part of the number</a:t>
            </a: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mov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ax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word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</a:rPr>
              <a:t>ptr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[</a:t>
            </a:r>
            <a:r>
              <a:rPr lang="en-US" dirty="0">
                <a:latin typeface="Cascadia Code" panose="020B0609020000020004" pitchFamily="49" charset="0"/>
              </a:rPr>
              <a:t>user_input_num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+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4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]   </a:t>
            </a:r>
            <a:r>
              <a:rPr lang="en-US" dirty="0">
                <a:latin typeface="Cascadia Code" panose="020B0609020000020004" pitchFamily="49" charset="0"/>
              </a:rPr>
              <a:t>;</a:t>
            </a:r>
            <a:r>
              <a:rPr lang="en-US" b="0" i="1" dirty="0">
                <a:solidFill>
                  <a:srgbClr val="BCBDC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</a:rPr>
              <a:t>Higher part of the number</a:t>
            </a:r>
          </a:p>
          <a:p>
            <a:b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dirty="0">
                <a:latin typeface="Cascadia Code" panose="020B0609020000020004" pitchFamily="49" charset="0"/>
              </a:rPr>
              <a:t>; Convert all ASCII to numbers</a:t>
            </a: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dirty="0">
                <a:latin typeface="Cascadia Code" panose="020B0609020000020004" pitchFamily="49" charset="0"/>
              </a:rPr>
              <a:t>ConvertAsciiToHex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ah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dirty="0">
                <a:latin typeface="Cascadia Code" panose="020B0609020000020004" pitchFamily="49" charset="0"/>
              </a:rPr>
              <a:t>ConvertAsciiToHex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al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dirty="0">
                <a:latin typeface="Cascadia Code" panose="020B0609020000020004" pitchFamily="49" charset="0"/>
              </a:rPr>
              <a:t>ConvertAsciiToHex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bh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dirty="0">
                <a:latin typeface="Cascadia Code" panose="020B0609020000020004" pitchFamily="49" charset="0"/>
              </a:rPr>
              <a:t>ConvertAsciiToHex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bl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b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shl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al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4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or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al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ah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b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shl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bl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4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or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bl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bh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b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mov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ah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bl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ENDM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6D0E32-B5B2-4962-0D10-E2A5DE5C5E60}"/>
              </a:ext>
            </a:extLst>
          </p:cNvPr>
          <p:cNvSpPr txBox="1"/>
          <p:nvPr/>
        </p:nvSpPr>
        <p:spPr>
          <a:xfrm>
            <a:off x="6096000" y="4277523"/>
            <a:ext cx="2286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BX = 02 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794E8-4576-4DFA-4168-7A5A8B5909DF}"/>
              </a:ext>
            </a:extLst>
          </p:cNvPr>
          <p:cNvSpPr txBox="1"/>
          <p:nvPr/>
        </p:nvSpPr>
        <p:spPr>
          <a:xfrm>
            <a:off x="6096000" y="4800743"/>
            <a:ext cx="2286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AX = 04 03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0354E-CC62-BE8C-B023-4DAAA3DB2BDA}"/>
              </a:ext>
            </a:extLst>
          </p:cNvPr>
          <p:cNvSpPr txBox="1"/>
          <p:nvPr/>
        </p:nvSpPr>
        <p:spPr>
          <a:xfrm>
            <a:off x="5888421" y="2268614"/>
            <a:ext cx="4529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Remember: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4 bits is one hex digit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Shifting by four bits moves the whole number by a digit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Logical Shift Left (0Ah, 4) = (0A0h)</a:t>
            </a:r>
          </a:p>
        </p:txBody>
      </p:sp>
    </p:spTree>
    <p:extLst>
      <p:ext uri="{BB962C8B-B14F-4D97-AF65-F5344CB8AC3E}">
        <p14:creationId xmlns:p14="http://schemas.microsoft.com/office/powerpoint/2010/main" val="301736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1958-2EFE-F895-1FBE-01F423892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</a:t>
            </a:r>
            <a:r>
              <a:rPr lang="en-US" i="1" dirty="0">
                <a:solidFill>
                  <a:srgbClr val="00B0F0"/>
                </a:solidFill>
                <a:latin typeface="Cascadia Code PL Light" panose="020B0609020000020004" pitchFamily="49" charset="0"/>
              </a:rPr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2926A-2082-8618-CAE8-6B03626BE4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“There are no foolish questions and no man becomes a fool until he has stopped asking questions.” – Charles Proteus Steinmetz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36194-C738-F3D1-92B5-B97866C8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AC0EA-1326-26B3-07DA-1A5004A7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2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34C47A6-7ACC-6D38-2EE5-15218F06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i="1" dirty="0">
                <a:solidFill>
                  <a:srgbClr val="00B0F0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Requirements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698526-93F8-DFAE-F20E-46E43EFA2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Points </a:t>
            </a:r>
            <a:r>
              <a:rPr lang="en-US" b="1" dirty="0"/>
              <a:t>C</a:t>
            </a:r>
            <a:r>
              <a:rPr lang="en-US" dirty="0"/>
              <a:t> and </a:t>
            </a:r>
            <a:r>
              <a:rPr lang="en-US" b="1" dirty="0"/>
              <a:t>H </a:t>
            </a:r>
            <a:r>
              <a:rPr lang="en-US" dirty="0"/>
              <a:t>from question 4.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7ADE1-716A-45F5-3297-998F845B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1F753-5EE9-3259-186B-1A2BC023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3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1FDE-C726-CCD2-1B3C-B055DF86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i="1" dirty="0">
                <a:solidFill>
                  <a:srgbClr val="00B0F0"/>
                </a:solidFill>
                <a:latin typeface="Cascadia Code PL Light" panose="020B0609020000020004" pitchFamily="49" charset="0"/>
              </a:rPr>
              <a:t>you.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93BCD-EEE5-E4E7-E263-95704E35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28A27-D205-3FD4-074C-F6ED9BE3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2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44EE-3322-931F-D316-26B03FCF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</a:t>
            </a:r>
            <a:r>
              <a:rPr lang="en-US" i="1" dirty="0">
                <a:solidFill>
                  <a:srgbClr val="00B0F0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6627C-1F8D-0876-4212-D313F8392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have an “interrupt cheat sheet” with you at all times when programming in assembly.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C0928-076D-17F2-BF21-09E4F3CF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8275E-2BC6-6F6B-F55B-E65DA8E3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4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33346-6282-9E18-F569-D2276A44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0BCD0-32B9-74B7-76E9-62A9179E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FC31E6-09DD-24F2-220A-04A0A87CD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73" y="176063"/>
            <a:ext cx="11476054" cy="61802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67F48F-34F4-1C3B-C672-78877AFFB004}"/>
              </a:ext>
            </a:extLst>
          </p:cNvPr>
          <p:cNvSpPr/>
          <p:nvPr/>
        </p:nvSpPr>
        <p:spPr>
          <a:xfrm>
            <a:off x="410525" y="977462"/>
            <a:ext cx="11255958" cy="4834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6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305222-3A34-5F17-7EDF-0583A1EC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</a:t>
            </a:r>
            <a:r>
              <a:rPr lang="en-US" i="1" dirty="0">
                <a:solidFill>
                  <a:srgbClr val="00B0F0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1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846867-A5AA-A892-86C0-368EE262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17E57F-4542-0D53-D123-1CC1BB60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6</a:t>
            </a:fld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652C6C72-EECB-D3CB-31CC-AB42F0670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461" y="1690688"/>
            <a:ext cx="4383078" cy="17849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kern="0" dirty="0">
                <a:solidFill>
                  <a:srgbClr val="9676D1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MOV</a:t>
            </a:r>
            <a:r>
              <a:rPr lang="en-US" sz="1600" kern="0" dirty="0">
                <a:solidFill>
                  <a:srgbClr val="C0BAB1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kern="0" dirty="0">
                <a:solidFill>
                  <a:srgbClr val="168AAD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AH</a:t>
            </a:r>
            <a:r>
              <a:rPr lang="en-US" sz="1600" kern="0" dirty="0">
                <a:solidFill>
                  <a:srgbClr val="C0BAB1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600" kern="0" dirty="0">
                <a:solidFill>
                  <a:srgbClr val="168AAD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02</a:t>
            </a: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kern="0" dirty="0">
                <a:solidFill>
                  <a:srgbClr val="9676D1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MOV</a:t>
            </a:r>
            <a:r>
              <a:rPr lang="en-US" sz="1600" kern="0" dirty="0">
                <a:solidFill>
                  <a:srgbClr val="C0BAB1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kern="0" dirty="0">
                <a:solidFill>
                  <a:srgbClr val="168AAD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BH</a:t>
            </a:r>
            <a:r>
              <a:rPr lang="en-US" sz="1600" kern="0" dirty="0">
                <a:solidFill>
                  <a:srgbClr val="C0BAB1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600" kern="0" dirty="0">
                <a:solidFill>
                  <a:srgbClr val="168AAD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00</a:t>
            </a: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kern="0" dirty="0">
                <a:solidFill>
                  <a:srgbClr val="9676D1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MOV</a:t>
            </a:r>
            <a:r>
              <a:rPr lang="en-US" sz="1600" kern="0" dirty="0">
                <a:solidFill>
                  <a:srgbClr val="C0BAB1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kern="0" dirty="0">
                <a:solidFill>
                  <a:srgbClr val="168AAD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DL</a:t>
            </a:r>
            <a:r>
              <a:rPr lang="en-US" sz="1600" kern="0" dirty="0">
                <a:solidFill>
                  <a:srgbClr val="C0BAB1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600" kern="0" dirty="0">
                <a:solidFill>
                  <a:srgbClr val="168AAD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20</a:t>
            </a: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kern="0" dirty="0">
                <a:solidFill>
                  <a:srgbClr val="9676D1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MOV</a:t>
            </a:r>
            <a:r>
              <a:rPr lang="en-US" sz="1600" kern="0" dirty="0">
                <a:solidFill>
                  <a:srgbClr val="C0BAB1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kern="0" dirty="0">
                <a:solidFill>
                  <a:srgbClr val="168AAD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DH</a:t>
            </a:r>
            <a:r>
              <a:rPr lang="en-US" sz="1600" kern="0" dirty="0">
                <a:solidFill>
                  <a:srgbClr val="C0BAB1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600" kern="0" dirty="0">
                <a:solidFill>
                  <a:srgbClr val="168AAD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10</a:t>
            </a: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kern="0" dirty="0">
                <a:solidFill>
                  <a:srgbClr val="9676D1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1600" kern="0" dirty="0">
                <a:solidFill>
                  <a:srgbClr val="C0BAB1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kern="0" dirty="0">
                <a:solidFill>
                  <a:srgbClr val="168AAD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10H</a:t>
            </a: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B3E823-9BC0-72DA-30F8-0F12C0BE4E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77" b="78552"/>
          <a:stretch/>
        </p:blipFill>
        <p:spPr>
          <a:xfrm>
            <a:off x="357973" y="3777202"/>
            <a:ext cx="11476054" cy="4926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1993BB-1DBC-9A1A-3E28-462691845FA3}"/>
              </a:ext>
            </a:extLst>
          </p:cNvPr>
          <p:cNvSpPr txBox="1"/>
          <p:nvPr/>
        </p:nvSpPr>
        <p:spPr>
          <a:xfrm>
            <a:off x="3079841" y="4343596"/>
            <a:ext cx="633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This moves the cursor</a:t>
            </a:r>
            <a:r>
              <a:rPr lang="ar-EG" b="1" dirty="0"/>
              <a:t> </a:t>
            </a:r>
            <a:r>
              <a:rPr lang="en-US" b="1" dirty="0"/>
              <a:t> to X location (20) and Y location (10)</a:t>
            </a:r>
            <a:br>
              <a:rPr lang="en-US" b="1" dirty="0"/>
            </a:br>
            <a:r>
              <a:rPr lang="en-US" b="1" dirty="0"/>
              <a:t>Remember: in text mode, the screen is 80 x 25 chars.</a:t>
            </a:r>
          </a:p>
        </p:txBody>
      </p:sp>
    </p:spTree>
    <p:extLst>
      <p:ext uri="{BB962C8B-B14F-4D97-AF65-F5344CB8AC3E}">
        <p14:creationId xmlns:p14="http://schemas.microsoft.com/office/powerpoint/2010/main" val="56100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A2E28-4EB0-F28D-0A97-B7AB6954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i="1" dirty="0">
                <a:solidFill>
                  <a:srgbClr val="00B0F0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142D0D-F3BD-228A-38F7-F7FED9B91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following macros: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MACRO DisplayString STR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MACRO ReadString PROMPT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MACRO DisplayNumber ; (Displays the number stored in AX)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MACRO ReadNumber ; (Read a number from user. Store it in AX)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371B80-962C-081D-70C3-C95C0533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96C50-F06D-E247-CA6B-23E1B109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1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6F8D-878D-7CAA-4099-BF781E50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Vs </a:t>
            </a:r>
            <a:r>
              <a:rPr lang="en-US" i="1" dirty="0">
                <a:solidFill>
                  <a:srgbClr val="00B0F0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proc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EE582-5013-6CB8-D727-148AC3B0B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macro is a way of telling the assembler to copy and paste a block of code somewhere.</a:t>
            </a:r>
          </a:p>
          <a:p>
            <a:r>
              <a:rPr lang="en-US" dirty="0"/>
              <a:t>We are all about clean code and readability.</a:t>
            </a:r>
          </a:p>
          <a:p>
            <a:r>
              <a:rPr lang="en-US" dirty="0"/>
              <a:t>A procedure on the other hand, is fundamentally different.</a:t>
            </a:r>
          </a:p>
          <a:p>
            <a:r>
              <a:rPr lang="en-US" dirty="0"/>
              <a:t>When you call a procedure, you push the address of the next instruction on the stack. When returning, you pop the address into the instruction pointer registers.</a:t>
            </a:r>
          </a:p>
          <a:p>
            <a:r>
              <a:rPr lang="en-US" dirty="0"/>
              <a:t>Pushing and popping takes time.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86F0A-000D-3CA8-986F-4B473312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B6DBF-BA0E-1BC3-0EC4-E7681270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7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6F8D-878D-7CAA-4099-BF781E50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  <a:r>
              <a:rPr lang="en-US" i="1" dirty="0">
                <a:solidFill>
                  <a:srgbClr val="00B0F0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EE582-5013-6CB8-D727-148AC3B0B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710" y="1825625"/>
            <a:ext cx="10515600" cy="4351338"/>
          </a:xfrm>
        </p:spPr>
        <p:txBody>
          <a:bodyPr/>
          <a:lstStyle/>
          <a:p>
            <a:r>
              <a:rPr lang="en-US" dirty="0"/>
              <a:t>If we have a low number of instructions, and by low we mean that these instructions take less time than </a:t>
            </a:r>
            <a:r>
              <a:rPr lang="en-US" b="1" dirty="0">
                <a:latin typeface="Consolas" panose="020B0609020204030204" pitchFamily="49" charset="0"/>
              </a:rPr>
              <a:t>CALL</a:t>
            </a:r>
            <a:r>
              <a:rPr lang="en-US" dirty="0"/>
              <a:t> and </a:t>
            </a:r>
            <a:r>
              <a:rPr lang="en-US" b="1" dirty="0">
                <a:latin typeface="Consolas" panose="020B0609020204030204" pitchFamily="49" charset="0"/>
              </a:rPr>
              <a:t>RET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Then using a procedure would slow down our program.</a:t>
            </a:r>
          </a:p>
          <a:p>
            <a:pPr lvl="1"/>
            <a:r>
              <a:rPr lang="en-US" dirty="0"/>
              <a:t>Using a macro could be better. Check the context.</a:t>
            </a:r>
          </a:p>
          <a:p>
            <a:r>
              <a:rPr lang="en-US" dirty="0"/>
              <a:t>If we have a large number of instructions such that copying and pasting them multiple times would take too much space in the code segment:</a:t>
            </a:r>
          </a:p>
          <a:p>
            <a:pPr lvl="1"/>
            <a:r>
              <a:rPr lang="en-US" dirty="0"/>
              <a:t> Then using a procedure is recommended.</a:t>
            </a:r>
          </a:p>
          <a:p>
            <a:pPr lvl="1"/>
            <a:r>
              <a:rPr lang="en-US" dirty="0"/>
              <a:t>A macro would increase the program size.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86F0A-000D-3CA8-986F-4B473312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B6DBF-BA0E-1BC3-0EC4-E7681270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07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ptos Display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b 2.potx" id="{BC87EDE0-799D-4344-B0B7-E1539232D8A3}" vid="{9CE2CB45-B8E7-4557-A0BB-A8FD65F8AD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1372</TotalTime>
  <Words>2188</Words>
  <Application>Microsoft Office PowerPoint</Application>
  <PresentationFormat>Widescreen</PresentationFormat>
  <Paragraphs>375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-apple-system</vt:lpstr>
      <vt:lpstr>Aptos</vt:lpstr>
      <vt:lpstr>Aptos Display</vt:lpstr>
      <vt:lpstr>Arial</vt:lpstr>
      <vt:lpstr>Calibri</vt:lpstr>
      <vt:lpstr>Cascadia Code</vt:lpstr>
      <vt:lpstr>Cascadia Code PL Light</vt:lpstr>
      <vt:lpstr>Consolas</vt:lpstr>
      <vt:lpstr>Times New Roman</vt:lpstr>
      <vt:lpstr>Office Theme</vt:lpstr>
      <vt:lpstr>Sheet 3</vt:lpstr>
      <vt:lpstr>Today we will learn:</vt:lpstr>
      <vt:lpstr>Question 1</vt:lpstr>
      <vt:lpstr>Solution 1</vt:lpstr>
      <vt:lpstr>PowerPoint Presentation</vt:lpstr>
      <vt:lpstr>Solution 1</vt:lpstr>
      <vt:lpstr>Question 2</vt:lpstr>
      <vt:lpstr>Macro Vs proc</vt:lpstr>
      <vt:lpstr>Background info</vt:lpstr>
      <vt:lpstr>Macro vs Proc</vt:lpstr>
      <vt:lpstr>Question 2 A</vt:lpstr>
      <vt:lpstr>Question 2 B</vt:lpstr>
      <vt:lpstr>Using MACROS</vt:lpstr>
      <vt:lpstr>Question 2 C </vt:lpstr>
      <vt:lpstr>Question 2 C</vt:lpstr>
      <vt:lpstr>The plan</vt:lpstr>
      <vt:lpstr>Step 0: Macro definition</vt:lpstr>
      <vt:lpstr>Step 1: digit selection</vt:lpstr>
      <vt:lpstr>Digit selection: bit masks</vt:lpstr>
      <vt:lpstr>Note</vt:lpstr>
      <vt:lpstr>Printing</vt:lpstr>
      <vt:lpstr>Code: Init</vt:lpstr>
      <vt:lpstr>Code: digit selection </vt:lpstr>
      <vt:lpstr>Code: number → ASCII</vt:lpstr>
      <vt:lpstr>Code: printing</vt:lpstr>
      <vt:lpstr>Question 2 D</vt:lpstr>
      <vt:lpstr>The plan</vt:lpstr>
      <vt:lpstr>PowerPoint Presentation</vt:lpstr>
      <vt:lpstr>PowerPoint Presentation</vt:lpstr>
      <vt:lpstr>PowerPoint Presentation</vt:lpstr>
      <vt:lpstr>Any questions?</vt:lpstr>
      <vt:lpstr>Lab Requirements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2: Execution Unit</dc:title>
  <dc:creator>Omar Amer</dc:creator>
  <cp:lastModifiedBy>Omar Amer</cp:lastModifiedBy>
  <cp:revision>107</cp:revision>
  <dcterms:created xsi:type="dcterms:W3CDTF">2023-10-16T11:49:26Z</dcterms:created>
  <dcterms:modified xsi:type="dcterms:W3CDTF">2023-11-08T20:45:25Z</dcterms:modified>
</cp:coreProperties>
</file>