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57" r:id="rId4"/>
    <p:sldId id="279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62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mer" initials="OA" lastIdx="1" clrIdx="0">
    <p:extLst>
      <p:ext uri="{19B8F6BF-5375-455C-9EA6-DF929625EA0E}">
        <p15:presenceInfo xmlns:p15="http://schemas.microsoft.com/office/powerpoint/2012/main" userId="c24b8c2d43b1cb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0013" autoAdjust="0"/>
  </p:normalViewPr>
  <p:slideViewPr>
    <p:cSldViewPr snapToGrid="0">
      <p:cViewPr varScale="1">
        <p:scale>
          <a:sx n="73" d="100"/>
          <a:sy n="73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DF250-48C8-4E1C-A780-4C0AFF6E848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7653F-5843-4E7E-B495-11B31E58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the first truly affordable microprocessor.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0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7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take attendance.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Immediate: From a number in the instruction to a register. Example: MOV AX, 1234H</a:t>
            </a:r>
          </a:p>
          <a:p>
            <a:r>
              <a:rPr lang="en-US" dirty="0"/>
              <a:t>Register: From on register to another. Example: MOV AX, BX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2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4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bits for the opcode, src, dst, and imm ?</a:t>
            </a:r>
          </a:p>
          <a:p>
            <a:r>
              <a:rPr lang="en-US" dirty="0"/>
              <a:t>How long is our instruction?</a:t>
            </a:r>
          </a:p>
          <a:p>
            <a:r>
              <a:rPr lang="en-US" dirty="0"/>
              <a:t>If we are doing a reg2reg operation, what happens to the imm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2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FB8A-17B2-793B-46A5-92F2CD1D3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  <a:ea typeface="Futura" panose="02020800000000000000" pitchFamily="18" charset="0"/>
                <a:cs typeface="Futura" panose="02020800000000000000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461C-DE9E-ADF1-6EB6-33E5AE432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i="1"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87BD7-8ADB-2BC9-AEEF-E80DEF3D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7843" y="5991225"/>
            <a:ext cx="976313" cy="365125"/>
          </a:xfrm>
        </p:spPr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fld id="{1E12CF79-2930-41F5-8BEC-2BF6E4CF9B4F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EBBA-EABC-99D0-348A-08FD1A11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r>
              <a:rPr lang="en-US"/>
              <a:t>CMPS-201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FE26-67D1-7278-81C7-64902597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45F6-3C7A-8966-8B7A-A06DACD53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4F32-67B4-64C6-E058-61A91409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604B-AA79-42ED-A1CB-6BF43A8DC463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5E6B-F587-27A0-7EC5-893C2A13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DEFB-C8E5-A660-6D60-B5A097D1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E6AC4-45EC-45E5-47B6-566A6E2FC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6E9F4-143D-0BB9-A032-DF27D2E5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9487-10AA-3AB3-0BD9-14CAAC6D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18E7-6E62-4B3C-A6F4-D2B24614BD8A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797E-6EAA-07C9-CA58-AB9E619F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BDA5-66F6-C707-C8D2-8F277A22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0836-F5A9-1F94-BB5D-30B950D6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A171-E5A8-B3E5-91B0-9165E2E3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1pPr>
            <a:lvl2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2pPr>
            <a:lvl3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3pPr>
            <a:lvl4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4pPr>
            <a:lvl5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7D90-CF5D-5D14-F2AB-82A42623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083-A109-4E29-8EE8-0B6003BFF49E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17C9-143F-BA86-3BD3-D8A4EE7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7A5-F9A0-E4EE-3ED8-2817FA20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A15A-0326-AE52-5844-37568C61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916E-D831-0183-309C-68DDA00B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>
            <a:lvl1pPr marL="0" indent="0" algn="ctr">
              <a:buNone/>
              <a:defRPr sz="2400" b="0" i="1">
                <a:solidFill>
                  <a:schemeClr val="tx1">
                    <a:tint val="75000"/>
                  </a:schemeClr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651B-1A82-6670-C931-A67FFD04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CE91-5876-4BC3-80A4-216BE3DB55B6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8196-EB82-D3E7-5C7A-89077C28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B199-1FAB-20E6-9FC5-5BA283F1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D230-939F-501C-F2FD-0AF94109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4F0-3FDA-8919-B5A0-29786FC1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338F-F82E-3F21-6377-24EA184D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3A10-F7DE-2323-3D6E-5D75D990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C4A-D021-414F-9B5D-12053FEF7AFA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6B598-19F2-4555-2306-B950DA30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2AD00-874D-A4FD-6555-1BF116B5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FF71-56EB-E78E-ACA9-1371C5C5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52FA-151B-7F43-72A4-DC0C2786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 Display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1E713-2926-7F82-4B69-B88BAEA14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7A8A0-871C-5B4B-8C84-7771C9EFD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 Display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28A31-F555-1A80-D842-24B6769D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11253-3EF8-C279-789B-0E410CC9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fld id="{E7DA25DA-3090-499B-856F-F708ECA8EF8B}" type="datetime1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A03AA-6D44-5596-39A7-FEB7D91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r>
              <a:rPr lang="en-US" dirty="0"/>
              <a:t>CMPS-201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8381-8AD6-DBB7-3800-6E21ED85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fld id="{2FEB4479-D22B-484D-8CD5-C4BFA81D8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804-1146-B8FE-D18E-7ED1BF03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BB1F1-C2BC-3E1C-38BC-3CBDD719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618B-1632-49AF-AA6B-3D637F82AC54}" type="datetime1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A6FAE-1EA9-0D47-B6E6-AB348AF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AED57-1BD4-617C-DAA6-59BA46E7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081D-4A2D-8383-5BD9-628023E1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665-41EA-4F71-AB38-BF4B0098B48F}" type="datetime1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89544-2D45-0F0B-87B6-922957D1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D8BE-0240-00E6-6328-DC933FFE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D092-BE80-23C4-3DFF-8A8D01B0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5FD7-B9F7-21D9-2CC1-A3C2A081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02109-2EB7-0086-4ECD-78CAF7AD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D77C-E87B-6FBF-E0DD-D156D99B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A1DB-B6B0-47CA-BA95-952FE07916E8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D2E8-680C-5528-6A37-E4A23AF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3D4D-FF0C-4F05-79A7-524ED869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422-63FB-7A8C-58D6-0F93F083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68196-2544-4B0A-DB2D-B76731650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8EDAB-9320-53BE-B6F2-6CC824D8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A40D-63B4-8F05-5C35-57FCB64C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01-5ECE-4D04-965C-C9F4C73B78D8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25B78-EED0-6A09-70EE-0F52616B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3806-8190-5F99-8669-FB828ECA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B2EFA-76FD-2A8D-770A-182048D8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6EE3-D69F-C22B-D115-42E35352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C633-217A-DB5F-78A3-EAE46D2D8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5843-FC91-4363-9D9C-6CA1E24B367F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BAED-4826-38C9-6530-5C45E186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CMPS-201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BE76-180F-5C76-C839-0C8DE944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9FF0-31CF-34BD-0542-DC90EF662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Lab 2: </a:t>
            </a:r>
            <a:r>
              <a:rPr lang="en-US" i="1" dirty="0">
                <a:solidFill>
                  <a:srgbClr val="00B0F0"/>
                </a:solidFill>
                <a:highlight>
                  <a:srgbClr val="000000"/>
                </a:highlight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Execution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AFD1A-1C7B-8843-95BB-F1D8C63CC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i="1" dirty="0"/>
              <a:t>Microprocessors</a:t>
            </a:r>
            <a:br>
              <a:rPr lang="en-US" i="1" dirty="0"/>
            </a:br>
            <a:r>
              <a:rPr lang="en-US" i="1" dirty="0"/>
              <a:t>CMPS-201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DF50B52-520B-5DE5-FE7B-8F02D3B3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</p:spTree>
    <p:extLst>
      <p:ext uri="{BB962C8B-B14F-4D97-AF65-F5344CB8AC3E}">
        <p14:creationId xmlns:p14="http://schemas.microsoft.com/office/powerpoint/2010/main" val="17248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</a:t>
            </a:r>
            <a:r>
              <a:rPr lang="en-US" i="1" dirty="0">
                <a:solidFill>
                  <a:schemeClr val="accent5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8105-CEFC-54A6-6136-53FC1F21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Each of these instructions are nothing but </a:t>
            </a:r>
            <a:r>
              <a:rPr lang="en-US" i="1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bits.</a:t>
            </a:r>
          </a:p>
          <a:p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The MOV CX, BX command for example,</a:t>
            </a:r>
          </a:p>
          <a:p>
            <a:pPr lvl="1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The assembler turns the command into bits such that the instruction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decoding circuit </a:t>
            </a: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knows:</a:t>
            </a:r>
          </a:p>
          <a:p>
            <a:pPr lvl="2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What operation to choose from the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ALU</a:t>
            </a:r>
            <a:r>
              <a:rPr lang="en-US" b="1" dirty="0">
                <a:solidFill>
                  <a:srgbClr val="00B0F0"/>
                </a:solidFill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 </a:t>
            </a: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(In this case, we choose to pass BX).</a:t>
            </a:r>
          </a:p>
          <a:p>
            <a:pPr lvl="2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What operands to choose for the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ALU </a:t>
            </a: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(Since we will pass BX, BX must be an operand of the ALU. We don’t care about the other operand)</a:t>
            </a:r>
          </a:p>
          <a:p>
            <a:pPr lvl="2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Where to store the result (The first register is the destination register in the 8086, store the result in CX).</a:t>
            </a:r>
          </a:p>
          <a:p>
            <a:pPr lvl="1"/>
            <a:endParaRPr lang="en-US" dirty="0">
              <a:latin typeface="+mj-lt"/>
              <a:ea typeface="Cascadia Code PL Light" panose="020B0609020000020004" pitchFamily="49" charset="0"/>
              <a:cs typeface="Cascadia Code PL Light" panose="020B060902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C0B13-ED6C-89AE-0A1C-965A571E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Instructions</a:t>
            </a:r>
            <a:r>
              <a:rPr lang="en-US" i="1" dirty="0">
                <a:solidFill>
                  <a:schemeClr val="bg1"/>
                </a:solidFill>
                <a:ea typeface="Cascadia Code PL Light" panose="020B0609020000020004" pitchFamily="49" charset="0"/>
                <a:cs typeface="Cascadia Code PL Light" panose="020B0609020000020004" pitchFamily="49" charset="0"/>
              </a:rPr>
              <a:t>: </a:t>
            </a:r>
            <a:r>
              <a:rPr lang="en-US" i="1" dirty="0">
                <a:solidFill>
                  <a:schemeClr val="accent5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8105-CEFC-54A6-6136-53FC1F21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0852"/>
            <a:ext cx="10515600" cy="83629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4800" dirty="0"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opCode, dst, src, imm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69C3B-8AAB-68D5-55CC-20126F9C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	</a:t>
            </a:r>
            <a:r>
              <a:rPr lang="en-US" i="1" dirty="0">
                <a:solidFill>
                  <a:schemeClr val="accent5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Decoding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8105-CEFC-54A6-6136-53FC1F21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The execution unit will have three operations</a:t>
            </a:r>
          </a:p>
          <a:p>
            <a:pPr lvl="2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ADD</a:t>
            </a:r>
          </a:p>
          <a:p>
            <a:pPr lvl="2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</a:t>
            </a:r>
          </a:p>
          <a:p>
            <a:pPr lvl="2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XNOR</a:t>
            </a:r>
          </a:p>
          <a:p>
            <a:pPr lvl="1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And two addressing modes</a:t>
            </a:r>
          </a:p>
          <a:p>
            <a:pPr lvl="2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Register</a:t>
            </a:r>
          </a:p>
          <a:p>
            <a:pPr lvl="2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Immediate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117E8-139E-A07A-4D92-72735D98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	</a:t>
            </a:r>
            <a:r>
              <a:rPr lang="en-US" i="1" dirty="0">
                <a:solidFill>
                  <a:schemeClr val="accent5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Decoding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BDCF5-5AF3-E12A-85ED-D2362648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35" y="1463886"/>
            <a:ext cx="5875529" cy="48924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0DFA5-B4FD-01C2-F9A0-52781E5F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0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scadia Code PL Light" panose="020B0609020000020004" pitchFamily="49" charset="0"/>
                <a:cs typeface="Cascadia Code PL Light" panose="020B0609020000020004" pitchFamily="49" charset="0"/>
              </a:rPr>
              <a:t>Stop here and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8379-8E8D-F47C-EEAF-419035D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we get the inputs of the ALU?</a:t>
            </a:r>
          </a:p>
          <a:p>
            <a:r>
              <a:rPr lang="en-US" dirty="0"/>
              <a:t>How many inputs should the ALU have? How wide are they?</a:t>
            </a:r>
          </a:p>
          <a:p>
            <a:r>
              <a:rPr lang="en-US" dirty="0"/>
              <a:t>Where does the result of the ALU go?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E45C5-7EFC-C47D-A04C-ABE35EC3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4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	The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8105-CEFC-54A6-6136-53FC1F21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bunch of registers grouped together is called a </a:t>
            </a:r>
            <a:r>
              <a:rPr lang="en-US" i="1" dirty="0"/>
              <a:t>“register file”</a:t>
            </a:r>
            <a:endParaRPr lang="ar-EG" i="1" dirty="0"/>
          </a:p>
          <a:p>
            <a:pPr lvl="1"/>
            <a:r>
              <a:rPr lang="en-US" dirty="0"/>
              <a:t>Inputs: </a:t>
            </a:r>
            <a:r>
              <a:rPr lang="en-U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write_data</a:t>
            </a:r>
            <a:r>
              <a:rPr lang="en-US" i="1" dirty="0"/>
              <a:t>, </a:t>
            </a:r>
            <a:r>
              <a:rPr lang="en-U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write_address</a:t>
            </a:r>
            <a:r>
              <a:rPr lang="en-US" i="1" dirty="0"/>
              <a:t>, (what else?)</a:t>
            </a:r>
            <a:endParaRPr lang="en-US" dirty="0"/>
          </a:p>
          <a:p>
            <a:r>
              <a:rPr lang="en-US" dirty="0"/>
              <a:t>We need to read and write to and from each register.</a:t>
            </a:r>
          </a:p>
          <a:p>
            <a:r>
              <a:rPr lang="en-US" dirty="0"/>
              <a:t>We have three registers (A, B, and C).</a:t>
            </a:r>
            <a:endParaRPr lang="ar-EG" dirty="0"/>
          </a:p>
          <a:p>
            <a:r>
              <a:rPr lang="en-US" dirty="0"/>
              <a:t>How many bits do we need to address each register?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73350-24E8-A7A1-C610-BBB95F63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3F97CA-B88A-2360-D389-5B7CC748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Blocks in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</a:rPr>
              <a:t>Quartus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837E3B-5ACF-B48E-40EB-4CD3C889F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68875"/>
            <a:ext cx="10515600" cy="893445"/>
          </a:xfrm>
        </p:spPr>
        <p:txBody>
          <a:bodyPr/>
          <a:lstStyle/>
          <a:p>
            <a:r>
              <a:rPr lang="en-US" dirty="0"/>
              <a:t>You will need these blocks for the lab.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B2332-0A6E-C01A-7D40-91DB5C4E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6AD5-FA0A-CB59-923F-EABC572F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The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register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F7D19F-38D9-7D74-F446-9C5AD9E46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5198" y="1825378"/>
            <a:ext cx="2373361" cy="320724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1B737-46FC-49B8-B682-5780B343D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wide should the registers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u="sng" dirty="0"/>
              <a:t>74379 IC </a:t>
            </a:r>
            <a:r>
              <a:rPr lang="en-US" dirty="0"/>
              <a:t>is a </a:t>
            </a:r>
            <a:r>
              <a:rPr lang="en-US" b="1" dirty="0"/>
              <a:t>QUAD FF</a:t>
            </a:r>
            <a:r>
              <a:rPr lang="en-US" dirty="0"/>
              <a:t>, which means it is four-bit 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enable signal is active low (what does this mean)?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2F2FB-8943-7A6D-4EE0-6BB20EE7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	The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decoder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F7D19F-38D9-7D74-F446-9C5AD9E46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5198" y="1825378"/>
            <a:ext cx="2373361" cy="320724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1B737-46FC-49B8-B682-5780B343D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u="sng" dirty="0"/>
              <a:t>74139 IC</a:t>
            </a:r>
            <a:r>
              <a:rPr lang="en-US" dirty="0"/>
              <a:t> is a dual 2-to-4 decoder. We only need to use one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has active low enable signals for both decoders.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Inverting outputs. (like a normal decoder, but with a NOT gate after each output).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B0B96-481D-B2E3-0012-5A5EBFE3F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198" y="1825378"/>
            <a:ext cx="2503615" cy="320724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F2421B-295E-725B-D0D5-7D227D39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9946-777E-420F-C5A1-C82376F8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</a:rPr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EE38-DFE3-24F2-0E10-854E9D37C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27600"/>
            <a:ext cx="10515600" cy="730885"/>
          </a:xfrm>
        </p:spPr>
        <p:txBody>
          <a:bodyPr/>
          <a:lstStyle/>
          <a:p>
            <a:r>
              <a:rPr lang="en-US" dirty="0"/>
              <a:t>Time for you to shine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10BAA-2EFE-13DE-5F04-8B19E1E4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EA74B-9BB3-8FF4-1CB9-0BB9B474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9FF0-31CF-34BD-0542-DC90EF66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Contact </a:t>
            </a:r>
            <a:r>
              <a:rPr lang="en-US" i="1" dirty="0">
                <a:solidFill>
                  <a:srgbClr val="00B0F0"/>
                </a:solidFill>
                <a:highlight>
                  <a:srgbClr val="0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AFD1A-1C7B-8843-95BB-F1D8C63CCD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TA: Eng. Omar Amer</a:t>
            </a:r>
          </a:p>
          <a:p>
            <a:r>
              <a:rPr lang="en-US" dirty="0"/>
              <a:t>Email: omartarekamer@gmail.com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C9E83-6BEC-CE1F-D5DC-A5F7FA94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6339" y="1825625"/>
            <a:ext cx="5857461" cy="4351338"/>
          </a:xfrm>
        </p:spPr>
        <p:txBody>
          <a:bodyPr anchor="ctr"/>
          <a:lstStyle/>
          <a:p>
            <a:r>
              <a:rPr lang="en-US" dirty="0"/>
              <a:t>TA: Eng. Moustafa </a:t>
            </a:r>
            <a:r>
              <a:rPr lang="en-US" dirty="0" err="1"/>
              <a:t>Ghouneem</a:t>
            </a:r>
            <a:endParaRPr lang="en-US" dirty="0"/>
          </a:p>
          <a:p>
            <a:r>
              <a:rPr lang="en-US" dirty="0"/>
              <a:t>Email: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mostafamahmoud86@eng.cu.edu.eg</a:t>
            </a:r>
            <a:r>
              <a:rPr lang="en-US" dirty="0"/>
              <a:t>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DF50B52-520B-5DE5-FE7B-8F02D3B3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7AD2D-9FA4-19BF-8B7E-A98091E2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7FF3-F48C-E858-F74A-BEF3C2E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213F-0A19-47A7-FAE0-930E710B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2959735"/>
          </a:xfrm>
        </p:spPr>
        <p:txBody>
          <a:bodyPr/>
          <a:lstStyle/>
          <a:p>
            <a:r>
              <a:rPr lang="en-US" dirty="0"/>
              <a:t>Build the execution unit.</a:t>
            </a:r>
          </a:p>
          <a:p>
            <a:pPr lvl="1"/>
            <a:r>
              <a:rPr lang="en-US" dirty="0"/>
              <a:t>Move Value to Register </a:t>
            </a:r>
          </a:p>
          <a:p>
            <a:pPr lvl="1"/>
            <a:r>
              <a:rPr lang="en-US" dirty="0"/>
              <a:t>Move Register to Register </a:t>
            </a:r>
          </a:p>
          <a:p>
            <a:pPr lvl="1"/>
            <a:r>
              <a:rPr lang="en-US" dirty="0"/>
              <a:t>Add Value to Register </a:t>
            </a:r>
          </a:p>
          <a:p>
            <a:pPr lvl="1"/>
            <a:r>
              <a:rPr lang="en-US" dirty="0"/>
              <a:t>Add Register to Register </a:t>
            </a:r>
          </a:p>
          <a:p>
            <a:pPr lvl="1"/>
            <a:r>
              <a:rPr lang="en-US" dirty="0"/>
              <a:t>XNOR Value to Register </a:t>
            </a:r>
          </a:p>
          <a:p>
            <a:pPr lvl="1"/>
            <a:r>
              <a:rPr lang="en-US" dirty="0"/>
              <a:t>XNOR Register to Register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A1DF6-0325-53C8-AA8F-20661400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9B2FBF-4152-4B79-7FC2-4DEAEB146AD4}"/>
              </a:ext>
            </a:extLst>
          </p:cNvPr>
          <p:cNvSpPr txBox="1">
            <a:spLocks/>
          </p:cNvSpPr>
          <p:nvPr/>
        </p:nvSpPr>
        <p:spPr>
          <a:xfrm>
            <a:off x="6609080" y="1825625"/>
            <a:ext cx="4546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Assemble this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Simulate this program and use the waveform to verify your design.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D36E0-6D8A-33A1-50FE-02EF7D1349B3}"/>
              </a:ext>
            </a:extLst>
          </p:cNvPr>
          <p:cNvSpPr txBox="1"/>
          <p:nvPr/>
        </p:nvSpPr>
        <p:spPr>
          <a:xfrm>
            <a:off x="6929120" y="2310508"/>
            <a:ext cx="321056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Ah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Fh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A, B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C, 6h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XNOR</a:t>
            </a:r>
            <a:r>
              <a:rPr lang="en-US" dirty="0">
                <a:latin typeface="Consolas" panose="020B0609020204030204" pitchFamily="49" charset="0"/>
              </a:rPr>
              <a:t> C, A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B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A, 0h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9A00-10E3-B728-5819-810C53D8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427-B98A-F48E-1EA5-2CABC0F5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D4BC-2347-99AD-E7A4-FFB2FD4D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Unit</a:t>
            </a:r>
          </a:p>
          <a:p>
            <a:pPr lvl="1"/>
            <a:r>
              <a:rPr lang="en-US" dirty="0"/>
              <a:t>Inputs</a:t>
            </a:r>
          </a:p>
          <a:p>
            <a:pPr lvl="2"/>
            <a:r>
              <a:rPr lang="en-US" dirty="0"/>
              <a:t>Instruction (how wide?)</a:t>
            </a:r>
          </a:p>
          <a:p>
            <a:pPr lvl="2"/>
            <a:r>
              <a:rPr lang="en-US" dirty="0"/>
              <a:t>Clock</a:t>
            </a:r>
          </a:p>
          <a:p>
            <a:pPr lvl="1"/>
            <a:r>
              <a:rPr lang="en-US" dirty="0"/>
              <a:t>Outputs</a:t>
            </a:r>
          </a:p>
          <a:p>
            <a:pPr lvl="2"/>
            <a:r>
              <a:rPr lang="en-US" dirty="0"/>
              <a:t>Values of registers A, B, and 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2DF27-6D6E-6F3F-DA73-4F816C50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9DA0A-A030-C1AA-CF78-279A18FE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1958-2EFE-F895-1FBE-01F42389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2926A-2082-8618-CAE8-6B03626BE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“There are no foolish questions and no man becomes a fool until he has stopped asking questions.” – Charles Proteus Steinmetz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36194-C738-F3D1-92B5-B97866C8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AC0EA-1326-26B3-07DA-1A5004A7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99C3-B192-EBC4-12F6-49A598B9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Hints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DC0CF-AD34-C56E-4FF8-649C17CC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F66243-9EFF-FE34-1C00-229B7E7E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project, copy all the .</a:t>
            </a:r>
            <a:r>
              <a:rPr lang="en-US" dirty="0" err="1"/>
              <a:t>bdf</a:t>
            </a:r>
            <a:r>
              <a:rPr lang="en-US" dirty="0"/>
              <a:t> and .</a:t>
            </a:r>
            <a:r>
              <a:rPr lang="en-US" dirty="0" err="1"/>
              <a:t>bsf</a:t>
            </a:r>
            <a:r>
              <a:rPr lang="en-US" dirty="0"/>
              <a:t> files from the last lab to the new project.</a:t>
            </a:r>
          </a:p>
          <a:p>
            <a:r>
              <a:rPr lang="en-US" dirty="0"/>
              <a:t>Four-bit register =&gt; 74379</a:t>
            </a:r>
          </a:p>
          <a:p>
            <a:r>
              <a:rPr lang="en-US" dirty="0"/>
              <a:t>Dual 2-to-4 decoder =&gt; 74139</a:t>
            </a:r>
          </a:p>
          <a:p>
            <a:r>
              <a:rPr lang="en-US" dirty="0"/>
              <a:t>Any small change requires a save and compile. (Ctrl+S , then Ctrl+L)</a:t>
            </a:r>
          </a:p>
          <a:p>
            <a:r>
              <a:rPr lang="en-US" dirty="0"/>
              <a:t>For the waveform, apply the values on the negative edge of the clock.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0DF239-4DE8-A794-6C45-84F320CA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3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0DF8-6F04-D9E5-FEFD-0223A53A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Time to </a:t>
            </a:r>
            <a:r>
              <a:rPr lang="en-US" i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57E2-73F6-2F51-665F-BCF3BB17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E8BB4-7128-FAE0-FC8A-EDFC8755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D9AE1-AA0F-011A-1F69-61DDE62F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24" y="1690688"/>
            <a:ext cx="6050804" cy="253005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86D553-B342-DB18-901C-2B352B0F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852" y="1690688"/>
            <a:ext cx="4546600" cy="2530059"/>
          </a:xfrm>
        </p:spPr>
        <p:txBody>
          <a:bodyPr/>
          <a:lstStyle/>
          <a:p>
            <a:pPr lvl="1"/>
            <a:r>
              <a:rPr lang="en-US" dirty="0"/>
              <a:t>Move Value to Register </a:t>
            </a:r>
          </a:p>
          <a:p>
            <a:pPr lvl="1"/>
            <a:r>
              <a:rPr lang="en-US" dirty="0"/>
              <a:t>Move Register to Register </a:t>
            </a:r>
          </a:p>
          <a:p>
            <a:pPr lvl="1"/>
            <a:r>
              <a:rPr lang="en-US" dirty="0"/>
              <a:t>Add Value to Register </a:t>
            </a:r>
          </a:p>
          <a:p>
            <a:pPr lvl="1"/>
            <a:r>
              <a:rPr lang="en-US" dirty="0"/>
              <a:t>Add Register to Register </a:t>
            </a:r>
          </a:p>
          <a:p>
            <a:pPr lvl="1"/>
            <a:r>
              <a:rPr lang="en-US" dirty="0"/>
              <a:t>XNOR Value to Register </a:t>
            </a:r>
          </a:p>
          <a:p>
            <a:pPr lvl="1"/>
            <a:r>
              <a:rPr lang="en-US" dirty="0"/>
              <a:t>XNOR Register to Register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EC9B0-DE7A-0EBB-D0C2-5C1583BE6E03}"/>
              </a:ext>
            </a:extLst>
          </p:cNvPr>
          <p:cNvSpPr txBox="1"/>
          <p:nvPr/>
        </p:nvSpPr>
        <p:spPr>
          <a:xfrm>
            <a:off x="7767872" y="4151649"/>
            <a:ext cx="321056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Ah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B, Fh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A, B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C, 6h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XNOR</a:t>
            </a:r>
            <a:r>
              <a:rPr lang="en-US" dirty="0">
                <a:latin typeface="Consolas" panose="020B0609020204030204" pitchFamily="49" charset="0"/>
              </a:rPr>
              <a:t> C, A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A, B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E58A4798-3B63-CDF6-4060-57DF8B730394}"/>
              </a:ext>
            </a:extLst>
          </p:cNvPr>
          <p:cNvSpPr/>
          <p:nvPr/>
        </p:nvSpPr>
        <p:spPr>
          <a:xfrm rot="10800000">
            <a:off x="3230217" y="4820478"/>
            <a:ext cx="3764211" cy="815009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ABD3A-24B1-F9D6-221E-D7B638C6E821}"/>
              </a:ext>
            </a:extLst>
          </p:cNvPr>
          <p:cNvSpPr txBox="1"/>
          <p:nvPr/>
        </p:nvSpPr>
        <p:spPr>
          <a:xfrm>
            <a:off x="478884" y="4867968"/>
            <a:ext cx="2751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Waveform</a:t>
            </a:r>
          </a:p>
        </p:txBody>
      </p:sp>
    </p:spTree>
    <p:extLst>
      <p:ext uri="{BB962C8B-B14F-4D97-AF65-F5344CB8AC3E}">
        <p14:creationId xmlns:p14="http://schemas.microsoft.com/office/powerpoint/2010/main" val="25182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1FDE-C726-CCD2-1B3C-B055DF86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</a:rPr>
              <a:t>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93BCD-EEE5-E4E7-E263-95704E35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28A27-D205-3FD4-074C-F6ED9BE3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D7DC-9E7A-1FD5-8111-D40B45C9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scadia Code PL Light" panose="020B0609020000020004" pitchFamily="49" charset="0"/>
                <a:cs typeface="Cascadia Code PL Light" panose="020B0609020000020004" pitchFamily="49" charset="0"/>
              </a:rPr>
              <a:t>Today we will</a:t>
            </a:r>
            <a:r>
              <a:rPr lang="en-US" dirty="0">
                <a:solidFill>
                  <a:schemeClr val="tx1"/>
                </a:solidFill>
                <a:ea typeface="Cascadia Code PL Light" panose="020B0609020000020004" pitchFamily="49" charset="0"/>
                <a:cs typeface="Cascadia Code PL Light" panose="020B0609020000020004" pitchFamily="49" charset="0"/>
              </a:rPr>
              <a:t>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learn: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4A32-552F-A63C-0B6C-3C381A94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464"/>
            <a:ext cx="10515600" cy="2351928"/>
          </a:xfrm>
        </p:spPr>
        <p:txBody>
          <a:bodyPr anchor="t"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we doing?</a:t>
            </a:r>
          </a:p>
          <a:p>
            <a:pPr lvl="1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How does this lab and the previous one relate to the curriculum?</a:t>
            </a:r>
          </a:p>
          <a:p>
            <a:pPr lvl="1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What does a real microprocessor look like?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What is the </a:t>
            </a:r>
            <a:r>
              <a:rPr lang="en-US" i="1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execution unit</a:t>
            </a: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Useful ICs to help you with the </a:t>
            </a:r>
            <a:r>
              <a:rPr lang="en-US" i="1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lab</a:t>
            </a:r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089B7-426B-CF68-5913-AC0307C2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59495-DD24-9962-684A-2C5FFB98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13AA-FEAF-ADE4-C4AA-8383B167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</a:rPr>
              <a:t>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11FE-3042-706A-9D40-D0E03B8D0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016C5-B770-9D69-F4D6-9189ECC5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97BFF-34E6-332C-C2A6-7DA2E3B0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B886-E9AB-B66C-8B44-1A76F9A8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What is </a:t>
            </a:r>
            <a:r>
              <a:rPr lang="en-US" i="1" dirty="0">
                <a:solidFill>
                  <a:srgbClr val="00B0F0"/>
                </a:solidFill>
                <a:highlight>
                  <a:srgbClr val="000000"/>
                </a:highlight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this?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025EF-66A1-C43A-6EBC-D66370AB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61DDD-4A6B-0DBE-EA4E-67E681DF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34" y="1690688"/>
            <a:ext cx="7316132" cy="39824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D773F4-69F9-6CED-BD74-5FE94FBB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7FCB-2588-933B-E35E-DD157383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6500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3B5F2-D12E-F94C-F4D9-679C54FA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2D68E-CCE8-7D10-6340-B976A8385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05" y="1373472"/>
            <a:ext cx="4717189" cy="4808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114FC3-D1C7-BEA8-E538-07D3B732DFF8}"/>
              </a:ext>
            </a:extLst>
          </p:cNvPr>
          <p:cNvSpPr/>
          <p:nvPr/>
        </p:nvSpPr>
        <p:spPr>
          <a:xfrm>
            <a:off x="6806153" y="2309567"/>
            <a:ext cx="471340" cy="17439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C1DED7-D8DC-149B-8F62-B4406F2B9264}"/>
              </a:ext>
            </a:extLst>
          </p:cNvPr>
          <p:cNvSpPr/>
          <p:nvPr/>
        </p:nvSpPr>
        <p:spPr>
          <a:xfrm>
            <a:off x="6581912" y="4894652"/>
            <a:ext cx="740907" cy="2812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989C0-2BD2-CCD2-8161-3A62E0BDE03A}"/>
              </a:ext>
            </a:extLst>
          </p:cNvPr>
          <p:cNvSpPr/>
          <p:nvPr/>
        </p:nvSpPr>
        <p:spPr>
          <a:xfrm>
            <a:off x="5452247" y="3713553"/>
            <a:ext cx="483733" cy="24884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C6043-42E7-3118-A84C-C94D228452BD}"/>
              </a:ext>
            </a:extLst>
          </p:cNvPr>
          <p:cNvSpPr/>
          <p:nvPr/>
        </p:nvSpPr>
        <p:spPr>
          <a:xfrm>
            <a:off x="5452247" y="2226543"/>
            <a:ext cx="483733" cy="2812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F2B61-3706-67FB-98CE-A9AB66A8C26A}"/>
              </a:ext>
            </a:extLst>
          </p:cNvPr>
          <p:cNvSpPr/>
          <p:nvPr/>
        </p:nvSpPr>
        <p:spPr>
          <a:xfrm>
            <a:off x="5452247" y="1860151"/>
            <a:ext cx="483733" cy="2812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2C843-D785-5399-6534-B566BD2BA5B7}"/>
              </a:ext>
            </a:extLst>
          </p:cNvPr>
          <p:cNvSpPr/>
          <p:nvPr/>
        </p:nvSpPr>
        <p:spPr>
          <a:xfrm>
            <a:off x="5452247" y="2965920"/>
            <a:ext cx="483733" cy="3513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C6E7F-8AE2-7BA6-CDD0-4468B1338892}"/>
              </a:ext>
            </a:extLst>
          </p:cNvPr>
          <p:cNvSpPr/>
          <p:nvPr/>
        </p:nvSpPr>
        <p:spPr>
          <a:xfrm>
            <a:off x="6176010" y="1760927"/>
            <a:ext cx="118109" cy="350830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03E297-92A5-F8F3-5074-1312A5C122D2}"/>
              </a:ext>
            </a:extLst>
          </p:cNvPr>
          <p:cNvSpPr/>
          <p:nvPr/>
        </p:nvSpPr>
        <p:spPr>
          <a:xfrm rot="16200000">
            <a:off x="6823240" y="4425351"/>
            <a:ext cx="820492" cy="118110"/>
          </a:xfrm>
          <a:prstGeom prst="rightArrow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D22BF3D-A262-4255-EFD6-5B801B69F051}"/>
              </a:ext>
            </a:extLst>
          </p:cNvPr>
          <p:cNvSpPr/>
          <p:nvPr/>
        </p:nvSpPr>
        <p:spPr>
          <a:xfrm>
            <a:off x="5953125" y="1844041"/>
            <a:ext cx="209550" cy="116204"/>
          </a:xfrm>
          <a:prstGeom prst="leftRightArrow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119EA9F0-E29A-B350-AA21-45E7BF5978DA}"/>
              </a:ext>
            </a:extLst>
          </p:cNvPr>
          <p:cNvSpPr/>
          <p:nvPr/>
        </p:nvSpPr>
        <p:spPr>
          <a:xfrm>
            <a:off x="5951220" y="2215516"/>
            <a:ext cx="209550" cy="116204"/>
          </a:xfrm>
          <a:prstGeom prst="leftRightArrow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2A56266-D9BC-CDF0-3084-42B68E63B694}"/>
              </a:ext>
            </a:extLst>
          </p:cNvPr>
          <p:cNvSpPr/>
          <p:nvPr/>
        </p:nvSpPr>
        <p:spPr>
          <a:xfrm>
            <a:off x="5958839" y="3181546"/>
            <a:ext cx="209550" cy="116204"/>
          </a:xfrm>
          <a:prstGeom prst="leftRightArrow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ECFAF12A-1A07-8C7D-30D8-1BCB8A8826A0}"/>
              </a:ext>
            </a:extLst>
          </p:cNvPr>
          <p:cNvSpPr/>
          <p:nvPr/>
        </p:nvSpPr>
        <p:spPr>
          <a:xfrm>
            <a:off x="5636964" y="3340067"/>
            <a:ext cx="118109" cy="351320"/>
          </a:xfrm>
          <a:prstGeom prst="upDownArrow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C4DB5297-C2A9-D82E-78CE-5C11D76B7442}"/>
              </a:ext>
            </a:extLst>
          </p:cNvPr>
          <p:cNvSpPr/>
          <p:nvPr/>
        </p:nvSpPr>
        <p:spPr>
          <a:xfrm>
            <a:off x="5957570" y="3878296"/>
            <a:ext cx="209550" cy="116204"/>
          </a:xfrm>
          <a:prstGeom prst="leftRightArrow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1E83B9-279D-9895-99BE-AE2F7778B194}"/>
              </a:ext>
            </a:extLst>
          </p:cNvPr>
          <p:cNvSpPr/>
          <p:nvPr/>
        </p:nvSpPr>
        <p:spPr>
          <a:xfrm rot="10800000">
            <a:off x="4950554" y="3183451"/>
            <a:ext cx="483733" cy="116204"/>
          </a:xfrm>
          <a:prstGeom prst="rightArrow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8F9C88D-F43B-5B20-8792-FEF77B3F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89DA-EB30-0D65-625A-0C5282C8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microprocessor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847A-4CA8-D3AE-BDF7-871B4493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AD0B0-7C2C-B5D3-C839-58CA14D5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98" y="1802020"/>
            <a:ext cx="6050804" cy="25300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27C986-F1E6-05C6-EC9F-4C2AA001AAD1}"/>
              </a:ext>
            </a:extLst>
          </p:cNvPr>
          <p:cNvSpPr/>
          <p:nvPr/>
        </p:nvSpPr>
        <p:spPr>
          <a:xfrm>
            <a:off x="5848350" y="1990451"/>
            <a:ext cx="1990725" cy="168619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6EF93D-E1CE-16F9-5588-0A3C41B23796}"/>
              </a:ext>
            </a:extLst>
          </p:cNvPr>
          <p:cNvSpPr/>
          <p:nvPr/>
        </p:nvSpPr>
        <p:spPr>
          <a:xfrm>
            <a:off x="5591175" y="3676650"/>
            <a:ext cx="1076325" cy="4762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D0B2FC-7527-3183-3986-4655C5D69D54}"/>
              </a:ext>
            </a:extLst>
          </p:cNvPr>
          <p:cNvSpPr/>
          <p:nvPr/>
        </p:nvSpPr>
        <p:spPr>
          <a:xfrm>
            <a:off x="4545703" y="2780030"/>
            <a:ext cx="244102" cy="14287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D8F80-D765-A6A1-E06D-EEDC5827150E}"/>
              </a:ext>
            </a:extLst>
          </p:cNvPr>
          <p:cNvSpPr txBox="1"/>
          <p:nvPr/>
        </p:nvSpPr>
        <p:spPr>
          <a:xfrm>
            <a:off x="3070598" y="4524375"/>
            <a:ext cx="6050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A format of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input instructions (commands).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Instruction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decoding circuit </a:t>
            </a:r>
            <a:r>
              <a:rPr lang="en-US" dirty="0">
                <a:latin typeface="+mj-lt"/>
              </a:rPr>
              <a:t>(We must know where to read and write based on the instruction alone)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group of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registers. </a:t>
            </a:r>
            <a:r>
              <a:rPr lang="en-US" dirty="0">
                <a:latin typeface="+mj-lt"/>
              </a:rPr>
              <a:t>(For R/W)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Your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ALU </a:t>
            </a:r>
            <a:r>
              <a:rPr lang="en-US" dirty="0">
                <a:latin typeface="+mj-lt"/>
              </a:rPr>
              <a:t>from the </a:t>
            </a:r>
            <a:r>
              <a:rPr lang="en-US" i="1" dirty="0">
                <a:latin typeface="+mj-lt"/>
              </a:rPr>
              <a:t>last lab.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2EF34A-F936-557E-89EA-A198668EC567}"/>
              </a:ext>
            </a:extLst>
          </p:cNvPr>
          <p:cNvSpPr/>
          <p:nvPr/>
        </p:nvSpPr>
        <p:spPr>
          <a:xfrm>
            <a:off x="3171825" y="3209925"/>
            <a:ext cx="1152525" cy="25971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EF3B77E-ADC8-8C87-2E8F-04E829EE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  <p:bldP spid="18" grpId="0" uiExpand="1" build="p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</a:t>
            </a:r>
            <a:r>
              <a:rPr lang="en-US" i="1" dirty="0">
                <a:solidFill>
                  <a:schemeClr val="accent5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8105-CEFC-54A6-6136-53FC1F21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starting to design any processor, one must know what </a:t>
            </a:r>
            <a:r>
              <a:rPr lang="en-US" i="1" dirty="0"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operations</a:t>
            </a:r>
            <a:r>
              <a:rPr lang="en-US" dirty="0"/>
              <a:t> this processor will perform.</a:t>
            </a:r>
          </a:p>
          <a:p>
            <a:pPr lvl="1"/>
            <a:r>
              <a:rPr lang="en-US" dirty="0"/>
              <a:t>This is managed by the </a:t>
            </a:r>
            <a:r>
              <a:rPr lang="en-US" b="1" i="1" dirty="0">
                <a:solidFill>
                  <a:srgbClr val="00B0F0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ALU</a:t>
            </a:r>
            <a:r>
              <a:rPr lang="en-US" dirty="0"/>
              <a:t> (Lab 1)</a:t>
            </a:r>
          </a:p>
          <a:p>
            <a:r>
              <a:rPr lang="en-US" dirty="0"/>
              <a:t>In addition to the operations, one must also know what </a:t>
            </a:r>
            <a:r>
              <a:rPr lang="en-US" i="1" dirty="0"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addressing modes </a:t>
            </a:r>
            <a:r>
              <a:rPr lang="en-US" dirty="0"/>
              <a:t>the processor will have.</a:t>
            </a:r>
          </a:p>
          <a:p>
            <a:pPr lvl="1"/>
            <a:r>
              <a:rPr lang="en-US" dirty="0"/>
              <a:t>This is managed by the </a:t>
            </a:r>
            <a:r>
              <a:rPr lang="en-US" b="1" i="1" dirty="0">
                <a:solidFill>
                  <a:schemeClr val="accent6"/>
                </a:solidFill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instruction decoding</a:t>
            </a:r>
            <a:r>
              <a:rPr lang="en-US" b="1" i="1" dirty="0">
                <a:solidFill>
                  <a:schemeClr val="accent6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 </a:t>
            </a:r>
            <a:r>
              <a:rPr lang="en-US" dirty="0"/>
              <a:t>circuit.</a:t>
            </a:r>
          </a:p>
          <a:p>
            <a:pPr lvl="1"/>
            <a:r>
              <a:rPr lang="en-US" dirty="0"/>
              <a:t>We will have only two addressing modes: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Immediate addressing mode.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Register addressing mode.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D9A03-FC4A-B54F-3AC6-1C9566D9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FC6-7223-A8A6-386D-E368083A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</a:t>
            </a:r>
            <a:r>
              <a:rPr lang="en-US" i="1" dirty="0">
                <a:solidFill>
                  <a:schemeClr val="accent5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8105-CEFC-54A6-6136-53FC1F21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 CX, BX</a:t>
            </a:r>
          </a:p>
          <a:p>
            <a:pPr lvl="1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Register addressing mode.</a:t>
            </a:r>
          </a:p>
          <a:p>
            <a:r>
              <a:rPr lang="en-US" b="1" dirty="0"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MOV AX, 1234H</a:t>
            </a:r>
          </a:p>
          <a:p>
            <a:pPr lvl="1"/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Immediate addressing mode.</a:t>
            </a:r>
            <a:endParaRPr lang="en-US" b="1" dirty="0">
              <a:latin typeface="Consolas" panose="020B0609020204030204" pitchFamily="49" charset="0"/>
              <a:ea typeface="Cascadia Code PL Light" panose="020B0609020000020004" pitchFamily="49" charset="0"/>
              <a:cs typeface="Cascadia Code PL Light" panose="020B0609020000020004" pitchFamily="49" charset="0"/>
            </a:endParaRPr>
          </a:p>
          <a:p>
            <a:pPr lvl="1"/>
            <a:endParaRPr lang="en-US" dirty="0">
              <a:latin typeface="+mj-lt"/>
              <a:ea typeface="Cascadia Code PL Light" panose="020B0609020000020004" pitchFamily="49" charset="0"/>
              <a:cs typeface="Cascadia Code PL Light" panose="020B060902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1086-33E9-9E14-332A-56F11E2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9C95-968E-1E3A-16C1-0B88F977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2.potx" id="{BC87EDE0-799D-4344-B0B7-E1539232D8A3}" vid="{9CE2CB45-B8E7-4557-A0BB-A8FD65F8A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974</Words>
  <Application>Microsoft Office PowerPoint</Application>
  <PresentationFormat>Widescreen</PresentationFormat>
  <Paragraphs>192</Paragraphs>
  <Slides>25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Aptos</vt:lpstr>
      <vt:lpstr>Aptos Display</vt:lpstr>
      <vt:lpstr>Arial</vt:lpstr>
      <vt:lpstr>Calibri</vt:lpstr>
      <vt:lpstr>Cascadia Code</vt:lpstr>
      <vt:lpstr>Cascadia Code PL Light</vt:lpstr>
      <vt:lpstr>Consolas</vt:lpstr>
      <vt:lpstr>Google Sans</vt:lpstr>
      <vt:lpstr>Office Theme</vt:lpstr>
      <vt:lpstr>Lab 2: Execution Unit</vt:lpstr>
      <vt:lpstr>Contact information</vt:lpstr>
      <vt:lpstr>Today we will learn:</vt:lpstr>
      <vt:lpstr>What are we doing?</vt:lpstr>
      <vt:lpstr>What is this?</vt:lpstr>
      <vt:lpstr>The 6500</vt:lpstr>
      <vt:lpstr>Our microprocessor</vt:lpstr>
      <vt:lpstr>1 Instructions</vt:lpstr>
      <vt:lpstr>1 Instructions</vt:lpstr>
      <vt:lpstr>1 Instructions</vt:lpstr>
      <vt:lpstr>1 Instructions: Suggestion</vt:lpstr>
      <vt:lpstr>2 Decoding Circuit</vt:lpstr>
      <vt:lpstr>2 Decoding Circuit</vt:lpstr>
      <vt:lpstr>Stop here and think</vt:lpstr>
      <vt:lpstr>3 The register file</vt:lpstr>
      <vt:lpstr>Helpful Blocks in Quartus</vt:lpstr>
      <vt:lpstr>1 The register</vt:lpstr>
      <vt:lpstr>2 The decoder</vt:lpstr>
      <vt:lpstr>Lab requirements</vt:lpstr>
      <vt:lpstr>Lab 2 requirements</vt:lpstr>
      <vt:lpstr>Lab 2 requirements</vt:lpstr>
      <vt:lpstr>Any questions?</vt:lpstr>
      <vt:lpstr>Hints</vt:lpstr>
      <vt:lpstr>Time to work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Execution Unit</dc:title>
  <dc:creator>Omar Amer</dc:creator>
  <cp:lastModifiedBy>Omar Amer</cp:lastModifiedBy>
  <cp:revision>56</cp:revision>
  <dcterms:created xsi:type="dcterms:W3CDTF">2023-10-16T11:49:26Z</dcterms:created>
  <dcterms:modified xsi:type="dcterms:W3CDTF">2023-10-19T08:08:24Z</dcterms:modified>
</cp:coreProperties>
</file>